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6" r:id="rId1"/>
  </p:sldMasterIdLst>
  <p:notesMasterIdLst>
    <p:notesMasterId r:id="rId40"/>
  </p:notesMasterIdLst>
  <p:handoutMasterIdLst>
    <p:handoutMasterId r:id="rId41"/>
  </p:handoutMasterIdLst>
  <p:sldIdLst>
    <p:sldId id="258" r:id="rId2"/>
    <p:sldId id="259" r:id="rId3"/>
    <p:sldId id="433" r:id="rId4"/>
    <p:sldId id="298" r:id="rId5"/>
    <p:sldId id="282" r:id="rId6"/>
    <p:sldId id="432" r:id="rId7"/>
    <p:sldId id="342" r:id="rId8"/>
    <p:sldId id="402" r:id="rId9"/>
    <p:sldId id="303" r:id="rId10"/>
    <p:sldId id="461" r:id="rId11"/>
    <p:sldId id="283" r:id="rId12"/>
    <p:sldId id="435" r:id="rId13"/>
    <p:sldId id="470" r:id="rId14"/>
    <p:sldId id="430" r:id="rId15"/>
    <p:sldId id="452" r:id="rId16"/>
    <p:sldId id="453" r:id="rId17"/>
    <p:sldId id="454" r:id="rId18"/>
    <p:sldId id="455" r:id="rId19"/>
    <p:sldId id="431" r:id="rId20"/>
    <p:sldId id="348" r:id="rId21"/>
    <p:sldId id="462" r:id="rId22"/>
    <p:sldId id="408" r:id="rId23"/>
    <p:sldId id="360" r:id="rId24"/>
    <p:sldId id="401" r:id="rId25"/>
    <p:sldId id="397" r:id="rId26"/>
    <p:sldId id="363" r:id="rId27"/>
    <p:sldId id="339" r:id="rId28"/>
    <p:sldId id="328" r:id="rId29"/>
    <p:sldId id="356" r:id="rId30"/>
    <p:sldId id="293" r:id="rId31"/>
    <p:sldId id="289" r:id="rId32"/>
    <p:sldId id="288" r:id="rId33"/>
    <p:sldId id="286" r:id="rId34"/>
    <p:sldId id="418" r:id="rId35"/>
    <p:sldId id="267" r:id="rId36"/>
    <p:sldId id="264" r:id="rId37"/>
    <p:sldId id="265" r:id="rId38"/>
    <p:sldId id="273" r:id="rId39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9A2CB9B-DAFD-4643-974D-1612D47952A6}">
          <p14:sldIdLst/>
        </p14:section>
        <p14:section name="Default Section" id="{60B53D9A-772B-4D90-9FD9-397A80DF2FCD}">
          <p14:sldIdLst>
            <p14:sldId id="258"/>
            <p14:sldId id="259"/>
            <p14:sldId id="433"/>
            <p14:sldId id="298"/>
            <p14:sldId id="282"/>
            <p14:sldId id="432"/>
            <p14:sldId id="342"/>
            <p14:sldId id="402"/>
            <p14:sldId id="303"/>
            <p14:sldId id="461"/>
            <p14:sldId id="283"/>
            <p14:sldId id="435"/>
            <p14:sldId id="470"/>
            <p14:sldId id="430"/>
            <p14:sldId id="452"/>
            <p14:sldId id="453"/>
            <p14:sldId id="454"/>
            <p14:sldId id="455"/>
            <p14:sldId id="431"/>
            <p14:sldId id="348"/>
            <p14:sldId id="462"/>
            <p14:sldId id="408"/>
            <p14:sldId id="360"/>
            <p14:sldId id="401"/>
            <p14:sldId id="397"/>
            <p14:sldId id="363"/>
            <p14:sldId id="339"/>
            <p14:sldId id="328"/>
            <p14:sldId id="356"/>
            <p14:sldId id="293"/>
            <p14:sldId id="289"/>
            <p14:sldId id="288"/>
            <p14:sldId id="286"/>
            <p14:sldId id="418"/>
            <p14:sldId id="267"/>
            <p14:sldId id="264"/>
            <p14:sldId id="265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B9CA"/>
    <a:srgbClr val="00853F"/>
    <a:srgbClr val="213463"/>
    <a:srgbClr val="F68B1F"/>
    <a:srgbClr val="77A02E"/>
    <a:srgbClr val="0072BC"/>
    <a:srgbClr val="AF1D35"/>
    <a:srgbClr val="F04E30"/>
    <a:srgbClr val="EE3D96"/>
    <a:srgbClr val="00A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4D3AD7-CA0A-4CFA-85A4-6227C2CF4723}" v="2" dt="2021-09-23T01:35:34.704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41" autoAdjust="0"/>
    <p:restoredTop sz="74749" autoAdjust="0"/>
  </p:normalViewPr>
  <p:slideViewPr>
    <p:cSldViewPr snapToGrid="0">
      <p:cViewPr varScale="1">
        <p:scale>
          <a:sx n="64" d="100"/>
          <a:sy n="64" d="100"/>
        </p:scale>
        <p:origin x="1661" y="62"/>
      </p:cViewPr>
      <p:guideLst>
        <p:guide orient="horz" pos="2183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1C20C-C66C-4EFE-91E1-AA6937104EB1}" type="datetimeFigureOut">
              <a:rPr lang="en-NZ" smtClean="0"/>
              <a:t>27/09/2021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FC2ED-825B-4C95-83C3-8B5034564E4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20870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9C556-1CDE-4A94-8DD3-443D49DACC10}" type="datetimeFigureOut">
              <a:rPr lang="en-NZ" smtClean="0"/>
              <a:t>27/09/2021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530D3-9057-48DF-8DF9-F9CC526A52B5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11655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1A716514-9036-4389-8842-189EE73F54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487F3EB-C7A4-40D6-BD21-94C896DDC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FF6AA1CB-B0EC-4175-9B6A-525CB8A360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C774EB8-18B4-4AA8-A68A-DFD8434CBF80}" type="slidenum">
              <a:rPr lang="en-NZ" altLang="en-US" smtClean="0">
                <a:latin typeface="Calibri" panose="020F0502020204030204" pitchFamily="34" charset="0"/>
              </a:rPr>
              <a:pPr/>
              <a:t>1</a:t>
            </a:fld>
            <a:endParaRPr lang="en-NZ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23135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692DA94A-BBA3-4B98-B439-76EF3BD8CF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9A77458-6AB3-4288-835A-320D02887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en-N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B212225E-B34E-4BD1-B536-8BC3F2A51D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0C13F4-D145-47B4-80C7-A2329CB35F5A}" type="slidenum">
              <a:rPr lang="en-NZ" altLang="en-US" smtClean="0">
                <a:latin typeface="Calibri" panose="020F0502020204030204" pitchFamily="34" charset="0"/>
              </a:rPr>
              <a:pPr/>
              <a:t>11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95242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13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971119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29797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15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647180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spcAft>
                <a:spcPts val="12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endParaRPr lang="en-GB" sz="1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16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935303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687277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08FC84-2B55-46DD-B4D1-70E2C24AE3CF}" type="slidenum">
              <a:rPr lang="en-NZ" altLang="en-US" smtClean="0"/>
              <a:pPr>
                <a:defRPr/>
              </a:pPr>
              <a:t>18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606503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083569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2F79E31C-8651-4B1D-BE2A-61B6D9B677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8B686FC2-AFE0-4AB3-B92E-2DD542D33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93089751-88F3-44FB-A558-768863A347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50DB4C-F647-4095-914F-B12B4E4B976C}" type="slidenum">
              <a:rPr lang="en-NZ" altLang="en-US" smtClean="0">
                <a:latin typeface="Calibri" panose="020F0502020204030204" pitchFamily="34" charset="0"/>
              </a:rPr>
              <a:pPr/>
              <a:t>2</a:t>
            </a:fld>
            <a:endParaRPr lang="en-NZ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20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9853648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500"/>
              </a:spcBef>
              <a:spcAft>
                <a:spcPts val="600"/>
              </a:spcAft>
            </a:pPr>
            <a:endParaRPr lang="en-NZ" sz="1800" b="1" kern="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46821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NZ" sz="1100" kern="1100" dirty="0"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22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190219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23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8906537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endParaRPr lang="en-NZ" sz="1200" dirty="0"/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None/>
              <a:tabLst>
                <a:tab pos="457200" algn="l"/>
                <a:tab pos="914400" algn="l"/>
              </a:tabLst>
              <a:defRPr/>
            </a:pPr>
            <a:endParaRPr lang="en-NZ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24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3576658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318884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" lvl="1" indent="0">
              <a:spcBef>
                <a:spcPts val="450"/>
              </a:spcBef>
              <a:buSzPts val="900"/>
              <a:buNone/>
            </a:pPr>
            <a:endParaRPr lang="en-NZ" sz="12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75" lvl="1" indent="0">
              <a:spcBef>
                <a:spcPts val="450"/>
              </a:spcBef>
              <a:buSzPts val="900"/>
              <a:buNone/>
            </a:pPr>
            <a:endParaRPr lang="en-NZ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26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2062451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27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4072282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28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7476566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29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850845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34340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115CCB97-3F4F-4AAE-9B55-667688176F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F8A64634-0D89-44AE-8CF5-7E840B000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56324" name="Slide Number Placeholder 3">
            <a:extLst>
              <a:ext uri="{FF2B5EF4-FFF2-40B4-BE49-F238E27FC236}">
                <a16:creationId xmlns:a16="http://schemas.microsoft.com/office/drawing/2014/main" id="{1DC1038B-C9AA-40A4-A74B-31366FC4DA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80C006-EE34-40A0-9884-D26F17629950}" type="slidenum">
              <a:rPr lang="en-NZ" altLang="en-US" smtClean="0">
                <a:latin typeface="Calibri" panose="020F0502020204030204" pitchFamily="34" charset="0"/>
              </a:rPr>
              <a:pPr/>
              <a:t>30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26FBA4AE-0E57-4DB3-984A-B8D7D28D64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57D7AB-CBDF-4481-8E99-CC72AADA8C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NZ" dirty="0"/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622C2E98-74BD-4D27-9299-EEF6F8EA8F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679C5B-64DE-4BD1-8E2B-76C6346E33D5}" type="slidenum">
              <a:rPr lang="en-NZ" altLang="en-US" smtClean="0">
                <a:latin typeface="Calibri" panose="020F0502020204030204" pitchFamily="34" charset="0"/>
              </a:rPr>
              <a:pPr/>
              <a:t>31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5DB39BAB-58A1-43C7-B73B-45CCFF3A28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BB1D612C-567C-4124-A557-044EC9E51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  <p:sp>
        <p:nvSpPr>
          <p:cNvPr id="64516" name="Slide Number Placeholder 3">
            <a:extLst>
              <a:ext uri="{FF2B5EF4-FFF2-40B4-BE49-F238E27FC236}">
                <a16:creationId xmlns:a16="http://schemas.microsoft.com/office/drawing/2014/main" id="{D855560B-6167-4FAF-AACD-01B872E8B8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4104BA-65C3-4FDA-B218-1BE27EE71E00}" type="slidenum">
              <a:rPr lang="en-NZ" altLang="en-US" smtClean="0">
                <a:latin typeface="Calibri" panose="020F0502020204030204" pitchFamily="34" charset="0"/>
              </a:rPr>
              <a:pPr/>
              <a:t>32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1572274C-88EF-42DC-969A-672E07F8CF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D1354EED-7F01-4572-8810-1A983DCE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NZ" altLang="en-US" dirty="0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6C82CB12-F66D-4B36-B9CF-2D953A1656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4C7E89-0B4A-4CF9-AE32-82C0AB8B1919}" type="slidenum">
              <a:rPr lang="en-NZ" altLang="en-US" smtClean="0">
                <a:latin typeface="Calibri" panose="020F0502020204030204" pitchFamily="34" charset="0"/>
              </a:rPr>
              <a:pPr/>
              <a:t>33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41B8D9C1-B992-4D3E-B3A6-53FF9650B3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D607C308-AE1D-4BD5-A303-4B3FF69AB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NZ" altLang="en-US" dirty="0"/>
              <a:t> </a:t>
            </a:r>
          </a:p>
        </p:txBody>
      </p:sp>
      <p:sp>
        <p:nvSpPr>
          <p:cNvPr id="68612" name="Slide Number Placeholder 3">
            <a:extLst>
              <a:ext uri="{FF2B5EF4-FFF2-40B4-BE49-F238E27FC236}">
                <a16:creationId xmlns:a16="http://schemas.microsoft.com/office/drawing/2014/main" id="{AF07ACB0-C196-4ECE-B5F2-28FF240EFE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2F51452-9F1C-4A9B-A40B-80605A21A65D}" type="slidenum">
              <a:rPr lang="en-NZ" altLang="en-US" smtClean="0">
                <a:latin typeface="Calibri" panose="020F0502020204030204" pitchFamily="34" charset="0"/>
              </a:rPr>
              <a:pPr/>
              <a:t>34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7577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6CDD38D2-28DD-4BAC-B7A1-FF0027AFCC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21086507-8B1A-4190-A771-5CC3DEEE5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D6AA1E03-0B2C-4E92-B1C6-CB8D1E3E40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9FBC2D9-3FD0-46EA-944C-51FB24B3E880}" type="slidenum">
              <a:rPr lang="en-NZ" altLang="en-US" smtClean="0">
                <a:latin typeface="Calibri" panose="020F0502020204030204" pitchFamily="34" charset="0"/>
              </a:rPr>
              <a:pPr/>
              <a:t>35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D53F2B6F-AC7C-486D-A447-9163A48EB1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729C9E2B-0157-4B4E-95E1-2BDC9E9E6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4756" name="Slide Number Placeholder 3">
            <a:extLst>
              <a:ext uri="{FF2B5EF4-FFF2-40B4-BE49-F238E27FC236}">
                <a16:creationId xmlns:a16="http://schemas.microsoft.com/office/drawing/2014/main" id="{21F843FA-4435-45BC-83C4-D72611497A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BD3AD2-BA9C-49BB-B4D7-FC7FD495A99B}" type="slidenum">
              <a:rPr lang="en-NZ" altLang="en-US" smtClean="0">
                <a:latin typeface="Calibri" panose="020F0502020204030204" pitchFamily="34" charset="0"/>
              </a:rPr>
              <a:pPr/>
              <a:t>36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37C54077-9292-4897-9393-1044285EBE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F9A7B7BB-AA3B-45B5-8BE5-443304EC0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id="{F78B11D0-D605-455E-BEDC-6C5EF974D0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700FC4-8143-41A0-BF61-31511BD16B30}" type="slidenum">
              <a:rPr lang="en-NZ" altLang="en-US" smtClean="0">
                <a:latin typeface="Calibri" panose="020F0502020204030204" pitchFamily="34" charset="0"/>
              </a:rPr>
              <a:pPr/>
              <a:t>37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005A568B-042C-4E6C-8E2A-86FC4AC464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D0207242-B951-4BFA-88F5-C4D050BA1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id="{F48A0D7E-D807-4CA0-B02B-F2E7D7819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817E1A-2301-4780-B8C7-162F9D7A8339}" type="slidenum">
              <a:rPr lang="en-NZ" altLang="en-US" smtClean="0">
                <a:latin typeface="Calibri" panose="020F0502020204030204" pitchFamily="34" charset="0"/>
              </a:rPr>
              <a:pPr/>
              <a:t>38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D61A916B-83B0-4E10-A406-5B8C1B104E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731F0AE0-A148-4EAE-AAC0-44538FEC8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N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202C3BAE-866E-4F3A-8441-F852A63784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CD35FD8-FF01-4DE8-8D23-BB3471E8AB12}" type="slidenum">
              <a:rPr lang="en-NZ" altLang="en-US" smtClean="0">
                <a:latin typeface="Calibri" panose="020F0502020204030204" pitchFamily="34" charset="0"/>
              </a:rPr>
              <a:pPr/>
              <a:t>4</a:t>
            </a:fld>
            <a:endParaRPr lang="en-NZ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FFB2B443-9D6C-40BC-9A2C-8D530D23A7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70C7B223-B926-41B9-9710-E79EB4EA38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N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38904F05-7C95-4E27-BA4A-01CD82FB9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498DF3-EB4C-4C39-8FFF-F7B835A35D32}" type="slidenum">
              <a:rPr lang="en-NZ" altLang="en-US" smtClean="0">
                <a:latin typeface="Calibri" panose="020F0502020204030204" pitchFamily="34" charset="0"/>
              </a:rPr>
              <a:pPr/>
              <a:t>5</a:t>
            </a:fld>
            <a:endParaRPr lang="en-NZ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53871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314F53-1F0E-4016-B534-8A854219D76F}" type="slidenum">
              <a:rPr lang="en-NZ" altLang="en-US" smtClean="0"/>
              <a:pPr>
                <a:defRPr/>
              </a:pPr>
              <a:t>7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4199535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NZ" sz="1100" kern="1100" dirty="0"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08FC84-2B55-46DD-B4D1-70E2C24AE3CF}" type="slidenum">
              <a:rPr lang="en-NZ" altLang="en-US" smtClean="0"/>
              <a:pPr>
                <a:defRPr/>
              </a:pPr>
              <a:t>8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2618048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2E3E1547-12BD-4D2B-BA19-DEC861DEB6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2BBBB1FE-4C8F-43A9-9B26-563EAE8CA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E69C9A50-27DA-40C0-8339-F58BF7697B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D7ED53-941F-4ECB-AC04-56C9EE04CDAD}" type="slidenum">
              <a:rPr lang="en-NZ" altLang="en-US" smtClean="0">
                <a:latin typeface="Calibri" panose="020F0502020204030204" pitchFamily="34" charset="0"/>
              </a:rPr>
              <a:pPr/>
              <a:t>9</a:t>
            </a:fld>
            <a:endParaRPr lang="en-NZ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ingle Corner Rectangle 17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5318" y="1096352"/>
            <a:ext cx="7461975" cy="216816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5317" y="3465115"/>
            <a:ext cx="7461975" cy="1222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865318" y="5102148"/>
            <a:ext cx="7461974" cy="103620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310" y="895754"/>
            <a:ext cx="1605982" cy="64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6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m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00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3" y="490270"/>
            <a:ext cx="751081" cy="30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86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im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7" name="Content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87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Oval 5"/>
          <p:cNvSpPr/>
          <p:nvPr userDrawn="1"/>
        </p:nvSpPr>
        <p:spPr>
          <a:xfrm>
            <a:off x="-254854" y="1439186"/>
            <a:ext cx="4826854" cy="4826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11365" y="1825625"/>
            <a:ext cx="3603985" cy="40862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78573" y="1872613"/>
            <a:ext cx="3960000" cy="3960000"/>
          </a:xfrm>
          <a:prstGeom prst="ellipse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69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Oval 5"/>
          <p:cNvSpPr/>
          <p:nvPr userDrawn="1"/>
        </p:nvSpPr>
        <p:spPr>
          <a:xfrm>
            <a:off x="-254854" y="1439186"/>
            <a:ext cx="4826854" cy="4826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11365" y="1825625"/>
            <a:ext cx="3603985" cy="40862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3" y="490270"/>
            <a:ext cx="751081" cy="302712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178573" y="1872613"/>
            <a:ext cx="3960000" cy="3960000"/>
          </a:xfrm>
          <a:prstGeom prst="ellipse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77515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Oval 5"/>
          <p:cNvSpPr/>
          <p:nvPr userDrawn="1"/>
        </p:nvSpPr>
        <p:spPr>
          <a:xfrm>
            <a:off x="-254854" y="1439186"/>
            <a:ext cx="4826854" cy="48268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911365" y="1825625"/>
            <a:ext cx="3603985" cy="40862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4" name="Content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>
          <a:xfrm>
            <a:off x="178573" y="1872613"/>
            <a:ext cx="3960000" cy="3960000"/>
          </a:xfrm>
          <a:prstGeom prst="ellipse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4686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inse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2226212" cy="415494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lnSpc>
                <a:spcPct val="100000"/>
              </a:lnSpc>
              <a:buNone/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9432388" y="168108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NZ" sz="1800" dirty="0"/>
          </a:p>
        </p:txBody>
      </p:sp>
      <p:sp>
        <p:nvSpPr>
          <p:cNvPr id="19" name="Round Single Corner Rectangle 18"/>
          <p:cNvSpPr/>
          <p:nvPr userDrawn="1"/>
        </p:nvSpPr>
        <p:spPr>
          <a:xfrm rot="10800000">
            <a:off x="3467251" y="1458153"/>
            <a:ext cx="5676749" cy="4131115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4011930" y="5794375"/>
            <a:ext cx="4149089" cy="551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1"/>
          </p:nvPr>
        </p:nvSpPr>
        <p:spPr>
          <a:xfrm>
            <a:off x="3657600" y="1681163"/>
            <a:ext cx="5162400" cy="3690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05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inse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2226212" cy="415494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9432388" y="168108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NZ" sz="1800" dirty="0"/>
          </a:p>
        </p:txBody>
      </p:sp>
      <p:sp>
        <p:nvSpPr>
          <p:cNvPr id="19" name="Round Single Corner Rectangle 18"/>
          <p:cNvSpPr/>
          <p:nvPr userDrawn="1"/>
        </p:nvSpPr>
        <p:spPr>
          <a:xfrm rot="10800000">
            <a:off x="3467251" y="1458153"/>
            <a:ext cx="5676749" cy="4131115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4011930" y="5794375"/>
            <a:ext cx="4149089" cy="551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1"/>
          </p:nvPr>
        </p:nvSpPr>
        <p:spPr>
          <a:xfrm>
            <a:off x="3657600" y="1681163"/>
            <a:ext cx="5162400" cy="3690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3" y="490270"/>
            <a:ext cx="751081" cy="30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08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inse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2226212" cy="415494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lnSpc>
                <a:spcPct val="100000"/>
              </a:lnSpc>
              <a:buNone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9432388" y="168108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NZ" sz="1800" dirty="0"/>
          </a:p>
        </p:txBody>
      </p:sp>
      <p:sp>
        <p:nvSpPr>
          <p:cNvPr id="19" name="Round Single Corner Rectangle 18"/>
          <p:cNvSpPr/>
          <p:nvPr userDrawn="1"/>
        </p:nvSpPr>
        <p:spPr>
          <a:xfrm rot="10800000">
            <a:off x="3467251" y="1458153"/>
            <a:ext cx="5676749" cy="4131115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4011930" y="5794375"/>
            <a:ext cx="4149089" cy="5513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2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2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2" name="Content Placeholder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  <p:sp>
        <p:nvSpPr>
          <p:cNvPr id="23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1"/>
          </p:nvPr>
        </p:nvSpPr>
        <p:spPr>
          <a:xfrm>
            <a:off x="3657600" y="1681163"/>
            <a:ext cx="5162400" cy="3690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25942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Ministry of Health - MOH\MOH 27510 Public Communications\Production\Links-PowerPoint\27510 MOH PPT BkGrnd-Blue Bright 1-2Si.jpg">
            <a:extLst>
              <a:ext uri="{FF2B5EF4-FFF2-40B4-BE49-F238E27FC236}">
                <a16:creationId xmlns:a16="http://schemas.microsoft.com/office/drawing/2014/main" id="{18CECB05-A203-4CC1-82B7-9E0E612F5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119063"/>
            <a:ext cx="9323387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Ministry-Logo">
            <a:extLst>
              <a:ext uri="{FF2B5EF4-FFF2-40B4-BE49-F238E27FC236}">
                <a16:creationId xmlns:a16="http://schemas.microsoft.com/office/drawing/2014/main" id="{958B54B5-EDF5-4AF6-B274-D55C3E5BB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3863"/>
            <a:ext cx="1009650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0">
            <a:extLst>
              <a:ext uri="{FF2B5EF4-FFF2-40B4-BE49-F238E27FC236}">
                <a16:creationId xmlns:a16="http://schemas.microsoft.com/office/drawing/2014/main" id="{D0F7DD4E-049F-4381-BF20-06464D602986}"/>
              </a:ext>
            </a:extLst>
          </p:cNvPr>
          <p:cNvCxnSpPr/>
          <p:nvPr userDrawn="1"/>
        </p:nvCxnSpPr>
        <p:spPr>
          <a:xfrm>
            <a:off x="539750" y="6391275"/>
            <a:ext cx="80645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31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>
            <a:lvl1pPr algn="ctr">
              <a:defRPr sz="4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NZ" noProof="0"/>
              <a:t>Click to edit Master title style</a:t>
            </a:r>
          </a:p>
        </p:txBody>
      </p:sp>
      <p:sp>
        <p:nvSpPr>
          <p:cNvPr id="26932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>
              <a:defRPr b="1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NZ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100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ingle Corner Rectangle 17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000" y="0"/>
            <a:ext cx="8820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5318" y="1096352"/>
            <a:ext cx="7461975" cy="216816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5317" y="3465115"/>
            <a:ext cx="7461975" cy="1222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865318" y="5102148"/>
            <a:ext cx="7461974" cy="103620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310" y="895755"/>
            <a:ext cx="1605982" cy="64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66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Rectangle 96">
            <a:extLst>
              <a:ext uri="{FF2B5EF4-FFF2-40B4-BE49-F238E27FC236}">
                <a16:creationId xmlns:a16="http://schemas.microsoft.com/office/drawing/2014/main" id="{08F21938-61A2-423F-96AF-F7D7FF3702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B8337-397A-4134-A085-E6879F69CDA7}" type="datetimeFigureOut">
              <a:rPr lang="en-NZ"/>
              <a:pPr>
                <a:defRPr/>
              </a:pPr>
              <a:t>27/09/2021</a:t>
            </a:fld>
            <a:endParaRPr lang="en-NZ"/>
          </a:p>
        </p:txBody>
      </p:sp>
      <p:sp>
        <p:nvSpPr>
          <p:cNvPr id="5" name="Rectangle 97">
            <a:extLst>
              <a:ext uri="{FF2B5EF4-FFF2-40B4-BE49-F238E27FC236}">
                <a16:creationId xmlns:a16="http://schemas.microsoft.com/office/drawing/2014/main" id="{BCAB3CA8-B35D-4A49-8AF0-9A9D413331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Rectangle 98">
            <a:extLst>
              <a:ext uri="{FF2B5EF4-FFF2-40B4-BE49-F238E27FC236}">
                <a16:creationId xmlns:a16="http://schemas.microsoft.com/office/drawing/2014/main" id="{D983C3F9-D780-4D5F-B068-45EB376F79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8619C-06A4-4675-96E3-75DE3F441676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249260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6">
            <a:extLst>
              <a:ext uri="{FF2B5EF4-FFF2-40B4-BE49-F238E27FC236}">
                <a16:creationId xmlns:a16="http://schemas.microsoft.com/office/drawing/2014/main" id="{3C51E3D9-7A32-47DF-9CA6-9A82073EC9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647AD-715E-4D1C-A934-B4DF6A7D821E}" type="datetimeFigureOut">
              <a:rPr lang="en-NZ"/>
              <a:pPr>
                <a:defRPr/>
              </a:pPr>
              <a:t>27/09/2021</a:t>
            </a:fld>
            <a:endParaRPr lang="en-NZ"/>
          </a:p>
        </p:txBody>
      </p:sp>
      <p:sp>
        <p:nvSpPr>
          <p:cNvPr id="3" name="Rectangle 97">
            <a:extLst>
              <a:ext uri="{FF2B5EF4-FFF2-40B4-BE49-F238E27FC236}">
                <a16:creationId xmlns:a16="http://schemas.microsoft.com/office/drawing/2014/main" id="{E5539961-7F39-45CD-AD4A-80B30CF628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Rectangle 98">
            <a:extLst>
              <a:ext uri="{FF2B5EF4-FFF2-40B4-BE49-F238E27FC236}">
                <a16:creationId xmlns:a16="http://schemas.microsoft.com/office/drawing/2014/main" id="{4AFDDA4B-6152-4593-9733-E05479F59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D06B7-BF4A-4DB7-A242-4101E251ED23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451121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Rectangle 96">
            <a:extLst>
              <a:ext uri="{FF2B5EF4-FFF2-40B4-BE49-F238E27FC236}">
                <a16:creationId xmlns:a16="http://schemas.microsoft.com/office/drawing/2014/main" id="{0C770957-8CB6-42A7-905F-82ECE2E3FE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75F65-0742-47CD-A2DE-F5FB8C1193D8}" type="datetimeFigureOut">
              <a:rPr lang="en-NZ"/>
              <a:pPr>
                <a:defRPr/>
              </a:pPr>
              <a:t>27/09/2021</a:t>
            </a:fld>
            <a:endParaRPr lang="en-NZ"/>
          </a:p>
        </p:txBody>
      </p:sp>
      <p:sp>
        <p:nvSpPr>
          <p:cNvPr id="6" name="Rectangle 97">
            <a:extLst>
              <a:ext uri="{FF2B5EF4-FFF2-40B4-BE49-F238E27FC236}">
                <a16:creationId xmlns:a16="http://schemas.microsoft.com/office/drawing/2014/main" id="{60DF872E-98BB-408B-80A2-A677B00041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Rectangle 98">
            <a:extLst>
              <a:ext uri="{FF2B5EF4-FFF2-40B4-BE49-F238E27FC236}">
                <a16:creationId xmlns:a16="http://schemas.microsoft.com/office/drawing/2014/main" id="{090119F0-8A57-4149-A34F-A4423B96EF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CF782-5E0C-4EC0-A18B-52B062EC8B56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3164827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Single Corner Rectangle 17"/>
          <p:cNvSpPr/>
          <p:nvPr userDrawn="1"/>
        </p:nvSpPr>
        <p:spPr>
          <a:xfrm rot="10800000" flipH="1">
            <a:off x="324000" y="346157"/>
            <a:ext cx="8496000" cy="6210000"/>
          </a:xfrm>
          <a:prstGeom prst="round1Rect">
            <a:avLst>
              <a:gd name="adj" fmla="val 10516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000" y="0"/>
            <a:ext cx="8820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5318" y="1096352"/>
            <a:ext cx="7461975" cy="216816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5317" y="3465115"/>
            <a:ext cx="7461975" cy="12228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865318" y="5102148"/>
            <a:ext cx="7461974" cy="1036206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310" y="895754"/>
            <a:ext cx="1605983" cy="64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6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39341"/>
            <a:ext cx="8496000" cy="6210000"/>
          </a:xfrm>
          <a:prstGeom prst="round1Rect">
            <a:avLst>
              <a:gd name="adj" fmla="val 7042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0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39341"/>
            <a:ext cx="8496000" cy="6210000"/>
          </a:xfrm>
          <a:prstGeom prst="round1Rect">
            <a:avLst>
              <a:gd name="adj" fmla="val 7042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rgbClr val="21346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1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39341"/>
            <a:ext cx="8496000" cy="6210000"/>
          </a:xfrm>
          <a:prstGeom prst="round1Rect">
            <a:avLst>
              <a:gd name="adj" fmla="val 7042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rgbClr val="00853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0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39341"/>
            <a:ext cx="8496000" cy="6210000"/>
          </a:xfrm>
          <a:prstGeom prst="round1Rect">
            <a:avLst>
              <a:gd name="adj" fmla="val 7042"/>
            </a:avLst>
          </a:prstGeom>
          <a:solidFill>
            <a:srgbClr val="F68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 numCol="2" spcCol="180000"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7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39341"/>
            <a:ext cx="8496000" cy="6210000"/>
          </a:xfrm>
          <a:prstGeom prst="round1Rect">
            <a:avLst>
              <a:gd name="adj" fmla="val 7042"/>
            </a:avLst>
          </a:prstGeom>
          <a:solidFill>
            <a:srgbClr val="213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rgbClr val="21346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 numCol="2" spcCol="180000"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8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Rectangle 4"/>
          <p:cNvSpPr/>
          <p:nvPr userDrawn="1"/>
        </p:nvSpPr>
        <p:spPr>
          <a:xfrm rot="10800000" flipH="1">
            <a:off x="324000" y="339341"/>
            <a:ext cx="8496000" cy="6210000"/>
          </a:xfrm>
          <a:prstGeom prst="round1Rect">
            <a:avLst>
              <a:gd name="adj" fmla="val 7042"/>
            </a:avLst>
          </a:prstGeom>
          <a:solidFill>
            <a:srgbClr val="0085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6117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7406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="1">
                <a:solidFill>
                  <a:srgbClr val="00853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369723" y="6079688"/>
            <a:ext cx="2057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600" b="1" kern="1200">
                <a:solidFill>
                  <a:srgbClr val="77A02E"/>
                </a:solidFill>
                <a:latin typeface="Corbel" panose="020B0503020204020204" pitchFamily="34" charset="0"/>
                <a:ea typeface="+mn-ea"/>
                <a:cs typeface="Consolas" panose="020B0609020204030204" pitchFamily="49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F193D-36C1-4C90-849C-62E0717AC8ED}" type="slidenum">
              <a:rPr lang="en-NZ" sz="1600" b="0" smtClean="0">
                <a:solidFill>
                  <a:schemeClr val="bg1">
                    <a:alpha val="2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‹#›</a:t>
            </a:fld>
            <a:endParaRPr lang="en-NZ" sz="1600" b="0" dirty="0">
              <a:solidFill>
                <a:schemeClr val="bg1">
                  <a:alpha val="20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58340"/>
          </a:xfrm>
          <a:prstGeom prst="rect">
            <a:avLst/>
          </a:prstGeom>
        </p:spPr>
        <p:txBody>
          <a:bodyPr numCol="2" spcCol="180000"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</a:t>
            </a:r>
            <a:r>
              <a:rPr lang="en-US" dirty="0" err="1"/>
              <a:t>levela</a:t>
            </a:r>
            <a:endParaRPr lang="en-US" dirty="0"/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594" y="490270"/>
            <a:ext cx="750823" cy="3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2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823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38" r:id="rId2"/>
    <p:sldLayoutId id="2147483839" r:id="rId3"/>
    <p:sldLayoutId id="2147483824" r:id="rId4"/>
    <p:sldLayoutId id="2147483840" r:id="rId5"/>
    <p:sldLayoutId id="2147483841" r:id="rId6"/>
    <p:sldLayoutId id="2147483837" r:id="rId7"/>
    <p:sldLayoutId id="2147483842" r:id="rId8"/>
    <p:sldLayoutId id="2147483843" r:id="rId9"/>
    <p:sldLayoutId id="2147483827" r:id="rId10"/>
    <p:sldLayoutId id="2147483844" r:id="rId11"/>
    <p:sldLayoutId id="2147483845" r:id="rId12"/>
    <p:sldLayoutId id="2147483823" r:id="rId13"/>
    <p:sldLayoutId id="2147483846" r:id="rId14"/>
    <p:sldLayoutId id="2147483847" r:id="rId15"/>
    <p:sldLayoutId id="2147483835" r:id="rId16"/>
    <p:sldLayoutId id="2147483848" r:id="rId17"/>
    <p:sldLayoutId id="2147483849" r:id="rId18"/>
    <p:sldLayoutId id="2147483850" r:id="rId19"/>
    <p:sldLayoutId id="2147483851" r:id="rId20"/>
    <p:sldLayoutId id="2147483852" r:id="rId21"/>
    <p:sldLayoutId id="2147483853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A99D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inistryofhealthnewzealand.cmail20.com/t/i-l-ceilz-trtjnjuhl-j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ealth.govt.nz/publication/draft-strategy-prevent-and-minimise-gambling-harm-2022-23-2024-25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ult.health.govt.nz/mental-health/consultation-on-the-draft-strategy-to-prevent-and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gamblingharm@health.govt.nz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.govt.nz/publication/draft-strategy-prevent-and-minimise-gambling-harm-2022-23-2024-25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>
            <a:extLst>
              <a:ext uri="{FF2B5EF4-FFF2-40B4-BE49-F238E27FC236}">
                <a16:creationId xmlns:a16="http://schemas.microsoft.com/office/drawing/2014/main" id="{683A41B6-9096-4293-9F6B-9359005647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en-US" dirty="0"/>
              <a:t>Preventing and Minimising Gambling Harm</a:t>
            </a:r>
            <a:br>
              <a:rPr lang="en-US" altLang="en-US" dirty="0"/>
            </a:br>
            <a:r>
              <a:rPr lang="en-US" altLang="en-US" dirty="0"/>
              <a:t>2022/23 to 2024/25</a:t>
            </a:r>
          </a:p>
        </p:txBody>
      </p:sp>
      <p:sp>
        <p:nvSpPr>
          <p:cNvPr id="6147" name="Rectangle 13">
            <a:extLst>
              <a:ext uri="{FF2B5EF4-FFF2-40B4-BE49-F238E27FC236}">
                <a16:creationId xmlns:a16="http://schemas.microsoft.com/office/drawing/2014/main" id="{C1383839-36EC-48A7-A37D-6B367FAF9C9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defRPr/>
            </a:pPr>
            <a:r>
              <a:rPr lang="en-US" altLang="en-US" dirty="0"/>
              <a:t>Consultation on:</a:t>
            </a:r>
          </a:p>
          <a:p>
            <a:pPr marL="0" indent="0" algn="ctr">
              <a:defRPr/>
            </a:pPr>
            <a:r>
              <a:rPr lang="en-US" altLang="en-US" dirty="0"/>
              <a:t>Proposed Strategic Plan and Service Plan</a:t>
            </a:r>
          </a:p>
          <a:p>
            <a:pPr marL="0" indent="0" algn="ctr">
              <a:defRPr/>
            </a:pPr>
            <a:r>
              <a:rPr lang="en-US" altLang="en-US" dirty="0"/>
              <a:t>Proposed Levy Rates</a:t>
            </a:r>
          </a:p>
          <a:p>
            <a:pPr marL="0" indent="0" algn="ctr">
              <a:defRPr/>
            </a:pPr>
            <a:r>
              <a:rPr lang="en-NZ" sz="1800" u="sng" dirty="0">
                <a:solidFill>
                  <a:srgbClr val="41637E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Ministry's Consultation Hub</a:t>
            </a:r>
            <a:r>
              <a:rPr lang="en-N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Georgia" panose="02040502050405020303" pitchFamily="18" charset="0"/>
              <a:buNone/>
              <a:tabLst/>
              <a:defRPr/>
            </a:pPr>
            <a:r>
              <a:rPr kumimoji="0" lang="en-NZ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https://www.health.govt.nz/publication/draft-strategy-prevent-and-minimise-gambling-harm-2022-23-2024-25</a:t>
            </a:r>
            <a:endParaRPr kumimoji="0" lang="en-NZ" alt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ova Light" panose="020B0304020202020204" pitchFamily="34" charset="0"/>
              <a:ea typeface="+mn-ea"/>
              <a:cs typeface="+mn-cs"/>
            </a:endParaRPr>
          </a:p>
          <a:p>
            <a:pPr marL="0" indent="0">
              <a:defRPr/>
            </a:pPr>
            <a:endParaRPr lang="en-NZ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5C3F3-1DAA-4761-A2FB-D216337FD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Pacific peoples: gambling harm prevalence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9FB84-1CB9-4104-8402-1DB796E3F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3963"/>
            <a:ext cx="7615542" cy="4199298"/>
          </a:xfrm>
        </p:spPr>
        <p:txBody>
          <a:bodyPr>
            <a:noAutofit/>
          </a:bodyPr>
          <a:lstStyle/>
          <a:p>
            <a:pPr marL="342900" indent="-342900">
              <a:defRPr/>
            </a:pPr>
            <a:r>
              <a:rPr lang="en-US" sz="2000" dirty="0"/>
              <a:t>Higher levels of gambling prevalence and gambling harm than Asian and European/other but less than Māori (HLS 2018)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000" dirty="0"/>
              <a:t>Pacific peoples were about 1.6 times more likely to be moderate risk and problem gamblers compared with non-Pacific peoples (HLS 2018)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2000" dirty="0"/>
              <a:t>3.5 percent of Pacific people were moderate-risk / problem gamblers, and 3.0 percent were low-risk gamblers (HLS 2018)</a:t>
            </a:r>
            <a:endParaRPr lang="en-NZ" sz="2000" dirty="0"/>
          </a:p>
          <a:p>
            <a:pPr marL="342900" indent="-342900">
              <a:defRPr/>
            </a:pPr>
            <a:r>
              <a:rPr lang="en-US" sz="2000" dirty="0"/>
              <a:t>Pacific people made up around 20% of those who accessed clinical services in 2019/20 </a:t>
            </a:r>
          </a:p>
          <a:p>
            <a:pPr marL="800100" lvl="2" indent="-342900">
              <a:defRPr/>
            </a:pPr>
            <a:r>
              <a:rPr lang="en-US" dirty="0"/>
              <a:t>Pacific people made up 17% of those who sought help with their own gambling</a:t>
            </a:r>
          </a:p>
          <a:p>
            <a:pPr marL="800100" lvl="2" indent="-342900">
              <a:defRPr/>
            </a:pPr>
            <a:r>
              <a:rPr lang="en-US" dirty="0"/>
              <a:t>Pacific people made up 24% of family affected others who sought help</a:t>
            </a:r>
          </a:p>
        </p:txBody>
      </p:sp>
    </p:spTree>
    <p:extLst>
      <p:ext uri="{BB962C8B-B14F-4D97-AF65-F5344CB8AC3E}">
        <p14:creationId xmlns:p14="http://schemas.microsoft.com/office/powerpoint/2010/main" val="897770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C083AD71-4869-4FD9-A432-F67EF492D0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/>
              <a:t>Utilisation of gambling harm services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6AC7E1-24E6-4CE6-BDA1-3A832E6C1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2120964"/>
            <a:ext cx="7886700" cy="346697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3D5BB-21E9-45A8-BE13-B671FBB87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200" dirty="0"/>
              <a:t>Online gambling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5398F-B2A1-40FB-96FA-0F29FBDE3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213" y="1622612"/>
            <a:ext cx="8018611" cy="4261353"/>
          </a:xfrm>
        </p:spPr>
        <p:txBody>
          <a:bodyPr/>
          <a:lstStyle/>
          <a:p>
            <a:pPr marL="228600" lvl="1">
              <a:spcBef>
                <a:spcPts val="1000"/>
              </a:spcBef>
            </a:pPr>
            <a:r>
              <a:rPr lang="en-NZ" sz="1800" dirty="0"/>
              <a:t>13% New Zealanders gamble online locally 2% offshore (HLS 2018)</a:t>
            </a:r>
          </a:p>
          <a:p>
            <a:pPr marL="228600" lvl="1">
              <a:spcBef>
                <a:spcPts val="1000"/>
              </a:spcBef>
            </a:pPr>
            <a:r>
              <a:rPr lang="en-NZ" sz="1800" dirty="0"/>
              <a:t>Access to online gambling for money has increased</a:t>
            </a:r>
          </a:p>
          <a:p>
            <a:pPr marL="228600" lvl="1">
              <a:spcBef>
                <a:spcPts val="1000"/>
              </a:spcBef>
            </a:pPr>
            <a:r>
              <a:rPr lang="en-NZ" sz="1800" dirty="0"/>
              <a:t>Levels increased during 2020 lockdown and remained</a:t>
            </a:r>
          </a:p>
          <a:p>
            <a:r>
              <a:rPr lang="en-NZ" sz="1800" dirty="0"/>
              <a:t>Research shows online gambling can increase young people’s vulnerability to gambling harm</a:t>
            </a:r>
          </a:p>
          <a:p>
            <a:r>
              <a:rPr lang="en-NZ" sz="1800" dirty="0"/>
              <a:t>In 2020/21 of the 4701 people seeking clinical help (excluding brief interventions):</a:t>
            </a:r>
          </a:p>
          <a:p>
            <a:pPr marL="685800" lvl="3">
              <a:spcBef>
                <a:spcPts val="1000"/>
              </a:spcBef>
            </a:pPr>
            <a:r>
              <a:rPr lang="en-NZ" dirty="0"/>
              <a:t>779 (17%) indicated that they had experienced harm from overseas/offshore gambling</a:t>
            </a:r>
          </a:p>
          <a:p>
            <a:pPr marL="685800" lvl="2">
              <a:spcBef>
                <a:spcPts val="1000"/>
              </a:spcBef>
            </a:pPr>
            <a:r>
              <a:rPr lang="en-NZ" sz="1800" dirty="0"/>
              <a:t>121 (3%) indicated that they had experienced harm from online gambling within NZ</a:t>
            </a:r>
          </a:p>
          <a:p>
            <a:pPr marL="228600" lvl="1">
              <a:spcBef>
                <a:spcPts val="1000"/>
              </a:spcBef>
            </a:pP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3230964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09ABE-D807-400B-8BDF-E6B12BAD1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515" y="146653"/>
            <a:ext cx="7886700" cy="1074060"/>
          </a:xfrm>
        </p:spPr>
        <p:txBody>
          <a:bodyPr/>
          <a:lstStyle/>
          <a:p>
            <a:r>
              <a:rPr lang="en-NZ" dirty="0"/>
              <a:t>Needs assessment key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050C6-A30E-4ECD-87B5-1EC829AC4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15" y="1012371"/>
            <a:ext cx="8216967" cy="458745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Position the strategy within an overarching equity framework and address inequities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Increase opportunities for workforce development and cultural safety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Provide for more holistic and integrated services and supports.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Ensure clear public health messaging aligned with different cultural world views</a:t>
            </a:r>
          </a:p>
          <a:p>
            <a:pPr>
              <a:spcBef>
                <a:spcPts val="1200"/>
              </a:spcBef>
            </a:pPr>
            <a:r>
              <a:rPr lang="en-NZ" sz="2000" dirty="0"/>
              <a:t>Take action to reduce the stigma attached to gambling and gambling harm, </a:t>
            </a:r>
          </a:p>
          <a:p>
            <a:pPr>
              <a:spcBef>
                <a:spcPts val="1200"/>
              </a:spcBef>
            </a:pPr>
            <a:r>
              <a:rPr lang="en-NZ" altLang="en-US" sz="2000" dirty="0"/>
              <a:t>Continue to develop and test innovative service and support models</a:t>
            </a:r>
            <a:endParaRPr lang="en-GB" sz="2000" dirty="0"/>
          </a:p>
          <a:p>
            <a:pPr>
              <a:spcBef>
                <a:spcPts val="1200"/>
              </a:spcBef>
            </a:pPr>
            <a:r>
              <a:rPr lang="en-GB" sz="2000" dirty="0"/>
              <a:t>Continue to use research and evidence to inform our approach</a:t>
            </a:r>
            <a:endParaRPr lang="en-NZ" sz="2000" dirty="0"/>
          </a:p>
          <a:p>
            <a:r>
              <a:rPr lang="en-NZ" sz="2000" dirty="0"/>
              <a:t>Conclusion: strengthen support for priority populations young people / </a:t>
            </a:r>
            <a:r>
              <a:rPr lang="en-NZ" sz="2000" dirty="0" err="1"/>
              <a:t>rangatahi</a:t>
            </a:r>
            <a:endParaRPr lang="en-NZ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NZ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694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9743F-E728-4366-A196-CF22FC827C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sz="4400" dirty="0"/>
              <a:t>The Strategic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4DB595-4ACB-4079-A43A-36038DB66B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F42F9-EEA0-4561-B995-95AC4341E690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0828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1030D-254D-47FF-B0BB-990DEFE8F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6327"/>
            <a:ext cx="7886700" cy="1074060"/>
          </a:xfrm>
        </p:spPr>
        <p:txBody>
          <a:bodyPr>
            <a:normAutofit/>
          </a:bodyPr>
          <a:lstStyle/>
          <a:p>
            <a:r>
              <a:rPr lang="en-NZ" sz="3100" dirty="0"/>
              <a:t>The strategic plan</a:t>
            </a:r>
            <a:br>
              <a:rPr lang="en-NZ" sz="3600" b="1" dirty="0">
                <a:solidFill>
                  <a:srgbClr val="2F5496"/>
                </a:solidFill>
              </a:rPr>
            </a:br>
            <a:endParaRPr lang="en-NZ" sz="3600" b="1" dirty="0">
              <a:solidFill>
                <a:srgbClr val="2F549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F656B-0094-4502-8963-3D4AAFC57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0876"/>
            <a:ext cx="7886700" cy="4058340"/>
          </a:xfrm>
        </p:spPr>
        <p:txBody>
          <a:bodyPr/>
          <a:lstStyle/>
          <a:p>
            <a:endParaRPr lang="en-NZ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400" dirty="0"/>
              <a:t>Describes our goals and outcomes – what we want to achieve </a:t>
            </a:r>
          </a:p>
          <a:p>
            <a:pPr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400" dirty="0"/>
              <a:t>Sets out priority areas and actions that we will focus on over the next three years</a:t>
            </a:r>
          </a:p>
          <a:p>
            <a:pPr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400" dirty="0"/>
              <a:t>Includes stronger focus on equity and promoting health and wellbeing to address persistent inequities</a:t>
            </a:r>
          </a:p>
          <a:p>
            <a:endParaRPr lang="en-N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66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6B95-3CE2-4EB1-A337-913AB6908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sz="3100" dirty="0"/>
              <a:t>Revised strategic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EB552-1CF0-4746-A103-010355D63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9830"/>
            <a:ext cx="7886700" cy="4058340"/>
          </a:xfrm>
        </p:spPr>
        <p:txBody>
          <a:bodyPr/>
          <a:lstStyle/>
          <a:p>
            <a:pPr marL="57150" indent="0">
              <a:spcBef>
                <a:spcPts val="600"/>
              </a:spcBef>
              <a:spcAft>
                <a:spcPts val="600"/>
              </a:spcAft>
              <a:buNone/>
              <a:tabLst>
                <a:tab pos="457200" algn="l"/>
                <a:tab pos="914400" algn="l"/>
              </a:tabLst>
            </a:pPr>
            <a:r>
              <a:rPr lang="en-GB" sz="2000" dirty="0"/>
              <a:t>The new strategic framework consists of:</a:t>
            </a:r>
            <a:endParaRPr lang="en-NZ" sz="2000" dirty="0"/>
          </a:p>
          <a:p>
            <a:pPr marL="685800" lvl="2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r>
              <a:rPr lang="en-GB" sz="1600" dirty="0"/>
              <a:t>a population outcome: Pae Ora – Healthy Futures</a:t>
            </a:r>
            <a:endParaRPr lang="en-NZ" sz="1600" dirty="0"/>
          </a:p>
          <a:p>
            <a:pPr marL="685800" lvl="2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r>
              <a:rPr lang="en-GB" sz="1600" dirty="0"/>
              <a:t>a strategic goal: Promoting equity and wellbeing by preventing and reducing gambling-related harm. </a:t>
            </a:r>
          </a:p>
          <a:p>
            <a:pPr marL="685800" lvl="2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r>
              <a:rPr lang="en-GB" sz="1600" dirty="0"/>
              <a:t>priority action areas aligned to key outcomes and objectives</a:t>
            </a:r>
          </a:p>
          <a:p>
            <a:pPr marL="685800" lvl="2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endParaRPr lang="en-GB" sz="400" dirty="0"/>
          </a:p>
          <a:p>
            <a:pPr marL="57150" indent="0">
              <a:spcBef>
                <a:spcPts val="600"/>
              </a:spcBef>
              <a:spcAft>
                <a:spcPts val="600"/>
              </a:spcAft>
              <a:buNone/>
              <a:tabLst>
                <a:tab pos="457200" algn="l"/>
                <a:tab pos="914400" algn="l"/>
              </a:tabLst>
            </a:pPr>
            <a:r>
              <a:rPr lang="en-GB" sz="2000" dirty="0">
                <a:ea typeface="Times New Roman" panose="02020603050405020304" pitchFamily="18" charset="0"/>
              </a:rPr>
              <a:t>Aligned with the public health approaches in </a:t>
            </a:r>
          </a:p>
          <a:p>
            <a:pPr marL="685800" lvl="2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r>
              <a:rPr lang="en-GB" sz="1600" dirty="0"/>
              <a:t>Whakamaua: Māori Health Action Plan 2020-2025 </a:t>
            </a:r>
          </a:p>
          <a:p>
            <a:pPr marL="685800" lvl="2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r>
              <a:rPr lang="en-NZ" altLang="en-US" sz="1600" dirty="0"/>
              <a:t>Kia Kaha, Kia </a:t>
            </a:r>
            <a:r>
              <a:rPr lang="en-NZ" altLang="en-US" sz="1600" dirty="0" err="1"/>
              <a:t>Māia</a:t>
            </a:r>
            <a:r>
              <a:rPr lang="en-NZ" altLang="en-US" sz="1600" dirty="0"/>
              <a:t>, Kia Ora Aotearoa: COVID 19 Psychosocial and Mental Wellbeing Plan.</a:t>
            </a:r>
            <a:r>
              <a:rPr lang="en-GB" sz="1600" dirty="0"/>
              <a:t>  </a:t>
            </a:r>
            <a:endParaRPr lang="en-NZ" sz="1600" dirty="0"/>
          </a:p>
          <a:p>
            <a:pPr marL="685800" lvl="2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endParaRPr lang="en-GB" sz="1600" dirty="0"/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031088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CFBE0-9182-44CB-AF11-D9950B07B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100" dirty="0"/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28287-1EA7-4ABA-A7C4-6B2F03770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9187"/>
            <a:ext cx="7886700" cy="4444778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N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[Iwi, hapū, whānau and Māori] Communities can exercise their authority to improve their health and wellbeing.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health and disability system and wider system to prevent and minimise gambling harm is fair and sustainable and delivers more equitable outcomes for all.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health and disability system and wider system to prevent and minimise gambling harm addresses racism and discrimination in all their forms.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N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inclusion and protection of mātauranga Māori throughout the health and disability system.</a:t>
            </a:r>
          </a:p>
        </p:txBody>
      </p:sp>
    </p:spTree>
    <p:extLst>
      <p:ext uri="{BB962C8B-B14F-4D97-AF65-F5344CB8AC3E}">
        <p14:creationId xmlns:p14="http://schemas.microsoft.com/office/powerpoint/2010/main" val="1391813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179BF-6B5B-472A-9F50-CD8381555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100" dirty="0"/>
              <a:t>Revised strategic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604D7-AA17-4B63-A290-4E67476DE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NZ" sz="2000" b="1" dirty="0"/>
              <a:t>Objective One: Create a full spectrum of services and supports</a:t>
            </a:r>
            <a:r>
              <a:rPr lang="en-NZ" sz="2000" dirty="0"/>
              <a:t> </a:t>
            </a:r>
          </a:p>
          <a:p>
            <a:pPr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000" b="1" dirty="0"/>
              <a:t>Objective Two: Shift cultural and social norms</a:t>
            </a:r>
          </a:p>
          <a:p>
            <a:pPr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000" b="1" dirty="0"/>
              <a:t>Objective Three: Strengthen leadership and accountability to achieve equity</a:t>
            </a:r>
          </a:p>
          <a:p>
            <a:pPr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000" b="1" dirty="0"/>
              <a:t>Objective Four: Strengthen the health and health equity of Māori, Pacific, Asian, and </a:t>
            </a:r>
            <a:r>
              <a:rPr lang="en-NZ" sz="2000" b="1" dirty="0" err="1"/>
              <a:t>rangatahi</a:t>
            </a:r>
            <a:r>
              <a:rPr lang="en-NZ" sz="2000" b="1" dirty="0"/>
              <a:t> </a:t>
            </a:r>
          </a:p>
          <a:p>
            <a:pPr>
              <a:spcAft>
                <a:spcPts val="600"/>
              </a:spcAft>
            </a:pPr>
            <a:r>
              <a:rPr lang="en-NZ" sz="2000" dirty="0"/>
              <a:t>These proposed objectives align with those in the current strategy (Appendix 4)</a:t>
            </a:r>
          </a:p>
        </p:txBody>
      </p:sp>
    </p:spTree>
    <p:extLst>
      <p:ext uri="{BB962C8B-B14F-4D97-AF65-F5344CB8AC3E}">
        <p14:creationId xmlns:p14="http://schemas.microsoft.com/office/powerpoint/2010/main" val="640761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CBB7E-B84A-4F09-BEF0-2AE73A3816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sz="4400" dirty="0"/>
              <a:t>The Service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73A241-D4CE-45AA-8422-56865D4116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6CA9F-81BC-4833-9B16-B4DDAC67C28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353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>
            <a:extLst>
              <a:ext uri="{FF2B5EF4-FFF2-40B4-BE49-F238E27FC236}">
                <a16:creationId xmlns:a16="http://schemas.microsoft.com/office/drawing/2014/main" id="{1EB2B892-FDCF-4FC2-BFE0-1E1D3F7B7F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154320"/>
            <a:ext cx="7886700" cy="1074060"/>
          </a:xfrm>
        </p:spPr>
        <p:txBody>
          <a:bodyPr/>
          <a:lstStyle/>
          <a:p>
            <a:r>
              <a:rPr lang="en-US" altLang="en-US" dirty="0"/>
              <a:t>Outline of Presentation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75BAEBDD-F7A0-42F4-8A21-B42CC24CD79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036994"/>
            <a:ext cx="7886700" cy="4058340"/>
          </a:xfrm>
        </p:spPr>
        <p:txBody>
          <a:bodyPr/>
          <a:lstStyle/>
          <a:p>
            <a:pPr marL="301625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Context – the Gambling Act requirements</a:t>
            </a:r>
          </a:p>
          <a:p>
            <a:pPr marL="301625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Gambling harm needs assessment</a:t>
            </a:r>
          </a:p>
          <a:p>
            <a:pPr marL="301625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Consultation Document</a:t>
            </a:r>
          </a:p>
          <a:p>
            <a:pPr marL="749300" lvl="2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dirty="0"/>
              <a:t>Draft Strategic Plan 2022/23 to 2024/25 – what we want to achieve</a:t>
            </a:r>
          </a:p>
          <a:p>
            <a:pPr marL="749300" lvl="2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dirty="0"/>
              <a:t>Draft Service Plan and indicative costs 2022/23 to 2024/25 – how we plan to do it and the services we will provide and costs</a:t>
            </a:r>
          </a:p>
          <a:p>
            <a:pPr marL="749300" lvl="2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dirty="0"/>
              <a:t>Draft problem gambling levy rates and options 2022/23 to 2024/25 –  how we will fund these activities.</a:t>
            </a:r>
          </a:p>
          <a:p>
            <a:pPr marL="301625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How to make a submission</a:t>
            </a:r>
          </a:p>
          <a:p>
            <a:pPr marL="301625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Next steps</a:t>
            </a:r>
          </a:p>
          <a:p>
            <a:pPr marL="301625" lvl="1" indent="-285750">
              <a:buFont typeface="Arial" panose="020B0604020202020204" pitchFamily="34" charset="0"/>
              <a:buChar char="•"/>
            </a:pPr>
            <a:r>
              <a:rPr lang="en-US" altLang="en-US" dirty="0"/>
              <a:t>Questions / points for clarification.</a:t>
            </a:r>
          </a:p>
          <a:p>
            <a:pPr marL="749300" lvl="2" indent="-28575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1030D-254D-47FF-B0BB-990DEFE8F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2085"/>
            <a:ext cx="7886700" cy="1074060"/>
          </a:xfrm>
        </p:spPr>
        <p:txBody>
          <a:bodyPr>
            <a:normAutofit/>
          </a:bodyPr>
          <a:lstStyle/>
          <a:p>
            <a:r>
              <a:rPr lang="en-NZ" sz="3100" dirty="0"/>
              <a:t>The service plan</a:t>
            </a:r>
            <a:br>
              <a:rPr lang="en-NZ" sz="3100" dirty="0"/>
            </a:br>
            <a:endParaRPr lang="en-NZ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F656B-0094-4502-8963-3D4AAFC57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9830"/>
            <a:ext cx="7886700" cy="4058340"/>
          </a:xfrm>
        </p:spPr>
        <p:txBody>
          <a:bodyPr/>
          <a:lstStyle/>
          <a:p>
            <a:pPr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400" dirty="0"/>
              <a:t>Describes how we will achieve the strategic goal and objectives </a:t>
            </a:r>
          </a:p>
          <a:p>
            <a:pPr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2400" dirty="0"/>
              <a:t>Sets out the activities and services the Ministry will fund for the next three year: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1800" dirty="0"/>
              <a:t>public health services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1800" dirty="0"/>
              <a:t>clinical intervention and support services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1800" dirty="0"/>
              <a:t>research and evaluation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1800" dirty="0"/>
              <a:t>new services, innovation pilots and investments</a:t>
            </a:r>
          </a:p>
          <a:p>
            <a:pPr lvl="1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NZ" sz="1800" dirty="0"/>
              <a:t>Ministry operating costs.</a:t>
            </a:r>
          </a:p>
          <a:p>
            <a:pPr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en-N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888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FBFD5-A61D-4963-8703-C9EAAA8A8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>
                <a:ea typeface="Calibri" panose="020F0502020204030204" pitchFamily="34" charset="0"/>
              </a:rPr>
              <a:t>Pacific peoples  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10E958-95D1-4AD8-8304-EC29AF85D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378" y="1245448"/>
            <a:ext cx="7384212" cy="3438939"/>
          </a:xfrm>
        </p:spPr>
        <p:txBody>
          <a:bodyPr/>
          <a:lstStyle/>
          <a:p>
            <a:pPr marL="0" indent="0">
              <a:spcBef>
                <a:spcPts val="450"/>
              </a:spcBef>
              <a:spcAft>
                <a:spcPts val="450"/>
              </a:spcAft>
              <a:buNone/>
              <a:tabLst>
                <a:tab pos="135255" algn="l"/>
                <a:tab pos="342900" algn="l"/>
              </a:tabLst>
              <a:defRPr/>
            </a:pPr>
            <a:r>
              <a:rPr lang="en-NZ" sz="2000" dirty="0"/>
              <a:t>The service plan proposes to prioritise Pacific people to:</a:t>
            </a:r>
          </a:p>
          <a:p>
            <a:pPr marL="514350" lvl="2">
              <a:spcBef>
                <a:spcPts val="750"/>
              </a:spcBef>
              <a:spcAft>
                <a:spcPts val="450"/>
              </a:spcAft>
              <a:buFont typeface="Symbol" panose="05050102010706020507" pitchFamily="18" charset="2"/>
              <a:buChar char=""/>
              <a:tabLst>
                <a:tab pos="135255" algn="l"/>
                <a:tab pos="342900" algn="l"/>
              </a:tabLst>
              <a:defRPr/>
            </a:pPr>
            <a:r>
              <a:rPr lang="en-NZ" dirty="0"/>
              <a:t>improve their awareness of the risks and signs of gambling harm, how to seek help and making positive behaviour and lifestyle changes</a:t>
            </a:r>
          </a:p>
          <a:p>
            <a:pPr marL="514350" lvl="2">
              <a:spcBef>
                <a:spcPts val="750"/>
              </a:spcBef>
              <a:spcAft>
                <a:spcPts val="450"/>
              </a:spcAft>
              <a:buFont typeface="Symbol" panose="05050102010706020507" pitchFamily="18" charset="2"/>
              <a:buChar char=""/>
              <a:tabLst>
                <a:tab pos="135255" algn="l"/>
                <a:tab pos="342900" algn="l"/>
              </a:tabLst>
              <a:defRPr/>
            </a:pPr>
            <a:r>
              <a:rPr lang="en-NZ" dirty="0"/>
              <a:t>enable supportive conversations and challenge stigma; </a:t>
            </a:r>
          </a:p>
          <a:p>
            <a:pPr marL="514350" lvl="2">
              <a:spcBef>
                <a:spcPts val="750"/>
              </a:spcBef>
              <a:spcAft>
                <a:spcPts val="450"/>
              </a:spcAft>
              <a:buFont typeface="Symbol" panose="05050102010706020507" pitchFamily="18" charset="2"/>
              <a:buChar char=""/>
              <a:tabLst>
                <a:tab pos="135255" algn="l"/>
                <a:tab pos="342900" algn="l"/>
              </a:tabLst>
              <a:defRPr/>
            </a:pPr>
            <a:r>
              <a:rPr lang="en-NZ" dirty="0"/>
              <a:t>ensure services are designed collaboratively and inclusively, using co-design and lived experience </a:t>
            </a:r>
          </a:p>
          <a:p>
            <a:pPr marL="514350" lvl="2">
              <a:spcBef>
                <a:spcPts val="750"/>
              </a:spcBef>
              <a:spcAft>
                <a:spcPts val="450"/>
              </a:spcAft>
              <a:buFont typeface="Symbol" panose="05050102010706020507" pitchFamily="18" charset="2"/>
              <a:buChar char=""/>
              <a:tabLst>
                <a:tab pos="135255" algn="l"/>
                <a:tab pos="342900" algn="l"/>
              </a:tabLst>
              <a:defRPr/>
            </a:pPr>
            <a:r>
              <a:rPr lang="en-NZ" dirty="0"/>
              <a:t>research barriers to equitable service access and outcomes </a:t>
            </a:r>
          </a:p>
          <a:p>
            <a:pPr>
              <a:spcAft>
                <a:spcPts val="450"/>
              </a:spcAft>
              <a:buFont typeface="Symbol" panose="05050102010706020507" pitchFamily="18" charset="2"/>
              <a:buChar char=""/>
              <a:tabLst>
                <a:tab pos="135255" algn="l"/>
                <a:tab pos="342900" algn="l"/>
              </a:tabLst>
              <a:defRPr/>
            </a:pPr>
            <a:r>
              <a:rPr lang="en-NZ" sz="2000" dirty="0"/>
              <a:t>It also proposes to prioritise investment to support Pacific people  entering the gambling-harm workforce, including scholarships  </a:t>
            </a:r>
            <a:endParaRPr lang="en-NZ" sz="2000" dirty="0">
              <a:latin typeface="Calibri Light" panose="020F0302020204030204" pitchFamily="34" charset="0"/>
            </a:endParaRPr>
          </a:p>
          <a:p>
            <a:pPr>
              <a:spcBef>
                <a:spcPts val="1125"/>
              </a:spcBef>
              <a:spcAft>
                <a:spcPts val="450"/>
              </a:spcAft>
            </a:pPr>
            <a:endParaRPr lang="en-NZ" b="1" kern="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450"/>
              </a:spcBef>
              <a:spcAft>
                <a:spcPts val="450"/>
              </a:spcAft>
              <a:tabLst>
                <a:tab pos="135255" algn="l"/>
                <a:tab pos="342900" algn="l"/>
              </a:tabLst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3008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F258C-3388-4044-8C4E-5A4DB3F12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40" y="273588"/>
            <a:ext cx="7573676" cy="750540"/>
          </a:xfrm>
        </p:spPr>
        <p:txBody>
          <a:bodyPr>
            <a:normAutofit/>
          </a:bodyPr>
          <a:lstStyle/>
          <a:p>
            <a:r>
              <a:rPr lang="en-NZ" sz="3100" dirty="0"/>
              <a:t>Proposed additional investment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C0EB3-CFC8-4BA4-8D9F-25620A1D0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640" y="1024128"/>
            <a:ext cx="7886700" cy="4058340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b="1" dirty="0">
                <a:ea typeface="Calibri" panose="020F0502020204030204" pitchFamily="34" charset="0"/>
              </a:rPr>
              <a:t>New initiatives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NZ" altLang="en-US" sz="1800" dirty="0"/>
              <a:t>a de-stigmatisation initiative focused on priority populations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NZ" altLang="en-US" sz="1800" dirty="0"/>
              <a:t>Scholarships for priority groups to enter the gambling harm workforce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NZ" sz="1800" dirty="0"/>
              <a:t>Developing a NZQA level 7 qualification covering gambling harm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b="1" dirty="0">
                <a:ea typeface="Calibri" panose="020F0502020204030204" pitchFamily="34" charset="0"/>
              </a:rPr>
              <a:t>Continue to develop innovative service models:</a:t>
            </a:r>
            <a:r>
              <a:rPr lang="en-NZ" sz="1800" dirty="0">
                <a:ea typeface="Calibri" panose="020F0502020204030204" pitchFamily="34" charset="0"/>
              </a:rPr>
              <a:t> </a:t>
            </a:r>
          </a:p>
          <a:p>
            <a:pPr marL="749300" lvl="2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NZ" sz="1800" dirty="0">
                <a:ea typeface="Calibri" panose="020F0502020204030204" pitchFamily="34" charset="0"/>
              </a:rPr>
              <a:t>Continue and progress the new service and innovation pilots to </a:t>
            </a:r>
            <a:r>
              <a:rPr lang="en-GB" sz="1800" dirty="0"/>
              <a:t>enable </a:t>
            </a:r>
            <a:r>
              <a:rPr lang="en-NZ" sz="1800" dirty="0"/>
              <a:t>accessible and equitable services and supports </a:t>
            </a:r>
            <a:endParaRPr lang="en-NZ" sz="1800" dirty="0">
              <a:ea typeface="Calibri" panose="020F0502020204030204" pitchFamily="34" charset="0"/>
            </a:endParaRPr>
          </a:p>
          <a:p>
            <a:pPr marL="749300" lvl="2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dirty="0">
                <a:ea typeface="Calibri" panose="020F0502020204030204" pitchFamily="34" charset="0"/>
              </a:rPr>
              <a:t>Expand gambling harm peer workforce</a:t>
            </a: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b="1" dirty="0">
                <a:effectLst/>
                <a:ea typeface="Calibri" panose="020F0502020204030204" pitchFamily="34" charset="0"/>
              </a:rPr>
              <a:t>Increasing the full-time equivalent (FTE) rate for gambling harm clinical intervention services.  </a:t>
            </a:r>
            <a:endParaRPr lang="en-NZ" sz="1800" dirty="0">
              <a:effectLst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b="1" dirty="0">
                <a:effectLst/>
                <a:ea typeface="Calibri" panose="020F0502020204030204" pitchFamily="34" charset="0"/>
              </a:rPr>
              <a:t>Dedicated funding for Multi-venue Exclusion (MVE) Administration Service and database. </a:t>
            </a:r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878167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ED45-BCA1-4E57-B213-E4D516143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165069"/>
            <a:ext cx="7886700" cy="1074060"/>
          </a:xfrm>
        </p:spPr>
        <p:txBody>
          <a:bodyPr/>
          <a:lstStyle/>
          <a:p>
            <a:r>
              <a:rPr lang="en-NZ" dirty="0"/>
              <a:t>Public health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9ACA8-24EF-48F6-85F5-F8340F58A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239129"/>
            <a:ext cx="8027670" cy="4695245"/>
          </a:xfrm>
        </p:spPr>
        <p:txBody>
          <a:bodyPr/>
          <a:lstStyle/>
          <a:p>
            <a:pPr marL="0" indent="0">
              <a:buNone/>
            </a:pPr>
            <a:r>
              <a:rPr lang="en-NZ" altLang="en-US" sz="2000" b="1" dirty="0"/>
              <a:t>New / increased investment</a:t>
            </a:r>
            <a:r>
              <a:rPr lang="en-NZ" altLang="en-US" sz="2000" dirty="0"/>
              <a:t>: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altLang="en-US" sz="2000" dirty="0"/>
              <a:t>National de-stigmatisation initiative focused on priority populations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/>
              <a:t>Dedicated funding for Multi-Venue Exclusion Administration Service and database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endParaRPr lang="en-NZ" sz="400" dirty="0"/>
          </a:p>
          <a:p>
            <a:pPr marL="0" lvl="1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None/>
              <a:defRPr/>
            </a:pPr>
            <a:r>
              <a:rPr lang="en-NZ" sz="2000" b="1" dirty="0">
                <a:effectLst/>
                <a:ea typeface="Times New Roman" panose="02020603050405020304" pitchFamily="18" charset="0"/>
              </a:rPr>
              <a:t>Continued investment: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/>
              <a:t>Public health services to empower people and communities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/>
              <a:t>Health and education promotion programme 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/>
              <a:t>Gambling Harm Lived Experience Advisory Group 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/>
              <a:t>National Coordination Service, public health workforce development and conference support</a:t>
            </a:r>
          </a:p>
          <a:p>
            <a:pPr marL="0" indent="0">
              <a:buNone/>
            </a:pPr>
            <a:endParaRPr lang="en-NZ" sz="2000" dirty="0"/>
          </a:p>
          <a:p>
            <a:pPr>
              <a:buFont typeface="Arial" panose="020B0604020202020204" pitchFamily="34" charset="0"/>
              <a:buChar char="•"/>
            </a:pPr>
            <a:endParaRPr lang="en-NZ" sz="1400" dirty="0">
              <a:effectLst/>
              <a:ea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NZ" sz="1400" dirty="0">
              <a:effectLst/>
              <a:ea typeface="Times New Roman" panose="02020603050405020304" pitchFamily="18" charset="0"/>
            </a:endParaRPr>
          </a:p>
          <a:p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31720633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6ED45-BCA1-4E57-B213-E4D516143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Clinical intervention services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C3C40A-7212-4993-938E-C8738493E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9187"/>
            <a:ext cx="7886700" cy="4232607"/>
          </a:xfrm>
        </p:spPr>
        <p:txBody>
          <a:bodyPr/>
          <a:lstStyle/>
          <a:p>
            <a:pPr marL="131400" indent="0">
              <a:spcBef>
                <a:spcPts val="600"/>
              </a:spcBef>
              <a:buNone/>
            </a:pPr>
            <a:r>
              <a:rPr lang="en-NZ" altLang="en-US" sz="2000" b="1" dirty="0"/>
              <a:t>New / increased investment</a:t>
            </a:r>
            <a:r>
              <a:rPr lang="en-NZ" altLang="en-US" sz="2000" dirty="0"/>
              <a:t>:</a:t>
            </a:r>
            <a:endParaRPr lang="en-US" sz="2000" dirty="0"/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US" sz="2000" dirty="0"/>
              <a:t>Increase the FTE rate for clinical </a:t>
            </a:r>
            <a:r>
              <a:rPr lang="en-NZ" sz="2000" dirty="0"/>
              <a:t>gambling harm clinical intervention and support services with mental health and addiction clinical FTE rates</a:t>
            </a:r>
          </a:p>
          <a:p>
            <a:pPr marL="0" lvl="1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None/>
              <a:tabLst>
                <a:tab pos="457200" algn="l"/>
                <a:tab pos="914400" algn="l"/>
              </a:tabLst>
              <a:defRPr/>
            </a:pPr>
            <a:r>
              <a:rPr lang="en-NZ" sz="2000" b="1" dirty="0"/>
              <a:t>Continued investment</a:t>
            </a:r>
            <a:r>
              <a:rPr lang="en-NZ" sz="2000" dirty="0"/>
              <a:t>: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r>
              <a:rPr lang="en-NZ" sz="2000" dirty="0"/>
              <a:t>Helpline and web-based services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r>
              <a:rPr lang="en-NZ" sz="2000" dirty="0"/>
              <a:t>W</a:t>
            </a:r>
            <a:r>
              <a:rPr lang="en-US" sz="2000" dirty="0"/>
              <a:t>orkforce development, including cultural competency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457200" algn="l"/>
                <a:tab pos="914400" algn="l"/>
              </a:tabLst>
              <a:defRPr/>
            </a:pPr>
            <a:r>
              <a:rPr lang="en-US" sz="2000" dirty="0"/>
              <a:t>Data collection and reporting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338077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DF3AE-0B76-47EC-867F-B50B53D89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3850"/>
            <a:ext cx="7886700" cy="1074060"/>
          </a:xfrm>
        </p:spPr>
        <p:txBody>
          <a:bodyPr/>
          <a:lstStyle/>
          <a:p>
            <a:r>
              <a:rPr lang="en-NZ" dirty="0"/>
              <a:t>Research and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04C1F-8D1C-4C30-8FC0-223787E56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0712" y="1147362"/>
            <a:ext cx="8066463" cy="4315170"/>
          </a:xfrm>
        </p:spPr>
        <p:txBody>
          <a:bodyPr/>
          <a:lstStyle/>
          <a:p>
            <a:pPr marL="0" indent="0">
              <a:buNone/>
            </a:pPr>
            <a:r>
              <a:rPr lang="en-NZ" sz="2000" b="1" dirty="0">
                <a:ea typeface="Times New Roman" panose="02020603050405020304" pitchFamily="18" charset="0"/>
              </a:rPr>
              <a:t>Decreased investment: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1800" dirty="0"/>
              <a:t>Reduction from $6.629 million to $3.832 million over 3 years (a reduction of $2.797 million)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1800" dirty="0"/>
              <a:t>Research and evaluation strengthens the evidence base that supports all our work to prevent and minimise gambling harm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1800" dirty="0"/>
              <a:t>We have been unable to commit all the research and evaluation funding allocated to this levy period (impacts of COVID-19) 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1800" dirty="0"/>
              <a:t>Some research and evaluation projects contracted during the current levy period will continue into the new levy period. 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1800" dirty="0"/>
              <a:t>Proposed research priorities include:</a:t>
            </a:r>
          </a:p>
          <a:p>
            <a:pPr lvl="1"/>
            <a:r>
              <a:rPr lang="en-NZ" sz="1800" dirty="0">
                <a:effectLst/>
                <a:ea typeface="Times New Roman" panose="02020603050405020304" pitchFamily="18" charset="0"/>
              </a:rPr>
              <a:t>prevalence data, longitudinal studies, gambling harm needs assessment </a:t>
            </a:r>
          </a:p>
          <a:p>
            <a:pPr lvl="1"/>
            <a:r>
              <a:rPr lang="en-NZ" sz="1800" dirty="0">
                <a:ea typeface="Times New Roman" panose="02020603050405020304" pitchFamily="18" charset="0"/>
              </a:rPr>
              <a:t>addressing cultural barriers to </a:t>
            </a:r>
            <a:r>
              <a:rPr lang="en-NZ" sz="1800" dirty="0">
                <a:effectLst/>
                <a:ea typeface="Times New Roman" panose="02020603050405020304" pitchFamily="18" charset="0"/>
              </a:rPr>
              <a:t>equitable service access </a:t>
            </a:r>
          </a:p>
          <a:p>
            <a:pPr lvl="1"/>
            <a:r>
              <a:rPr lang="en-NZ" sz="1800" dirty="0">
                <a:ea typeface="Times New Roman" panose="02020603050405020304" pitchFamily="18" charset="0"/>
              </a:rPr>
              <a:t>preventing and minimising harm from online gambling</a:t>
            </a:r>
            <a:endParaRPr lang="en-NZ" sz="1800" dirty="0">
              <a:effectLst/>
              <a:ea typeface="Times New Roman" panose="02020603050405020304" pitchFamily="18" charset="0"/>
            </a:endParaRPr>
          </a:p>
          <a:p>
            <a:endParaRPr lang="en-NZ" sz="1800" dirty="0">
              <a:effectLst/>
              <a:ea typeface="Times New Roman" panose="02020603050405020304" pitchFamily="18" charset="0"/>
            </a:endParaRPr>
          </a:p>
          <a:p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663576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3112E-0972-4E72-A37D-F7BA87953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42" y="259620"/>
            <a:ext cx="7886700" cy="1074060"/>
          </a:xfrm>
        </p:spPr>
        <p:txBody>
          <a:bodyPr/>
          <a:lstStyle/>
          <a:p>
            <a:r>
              <a:rPr lang="en-NZ" dirty="0"/>
              <a:t>New services, innovation pilots and investments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419E1-D17A-4F1A-AAFC-B885B1621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42" y="1319206"/>
            <a:ext cx="7886700" cy="4785766"/>
          </a:xfrm>
        </p:spPr>
        <p:txBody>
          <a:bodyPr/>
          <a:lstStyle/>
          <a:p>
            <a:pPr marL="15875" lvl="1" indent="0">
              <a:spcBef>
                <a:spcPts val="450"/>
              </a:spcBef>
              <a:buSzPts val="900"/>
              <a:buNone/>
            </a:pPr>
            <a:r>
              <a:rPr lang="en-NZ" sz="1700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Continue service and innovation pilots – with funding for next steps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SzPts val="900"/>
              <a:buFont typeface="Symbol" panose="05050102010706020507" pitchFamily="18" charset="2"/>
              <a:buChar char=""/>
              <a:defRPr/>
            </a:pPr>
            <a:r>
              <a:rPr lang="en-NZ" sz="1700" dirty="0"/>
              <a:t>Pilots to addressing inequities for Māori and Pacific peoples and those living in isolated areas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SzPts val="900"/>
              <a:buFont typeface="Symbol" panose="05050102010706020507" pitchFamily="18" charset="2"/>
              <a:buChar char=""/>
              <a:defRPr/>
            </a:pPr>
            <a:r>
              <a:rPr lang="en-NZ" sz="1700" dirty="0"/>
              <a:t>Develop and test innovative uses of technology to address gambling harm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SzPts val="900"/>
              <a:buFont typeface="Symbol" panose="05050102010706020507" pitchFamily="18" charset="2"/>
              <a:buChar char=""/>
              <a:defRPr/>
            </a:pPr>
            <a:r>
              <a:rPr lang="en-NZ" sz="1700" dirty="0"/>
              <a:t>Increased investment to pilot and expand gambling harm peer workforce 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SzPts val="900"/>
              <a:buFont typeface="Symbol" panose="05050102010706020507" pitchFamily="18" charset="2"/>
              <a:buChar char=""/>
              <a:defRPr/>
            </a:pPr>
            <a:r>
              <a:rPr lang="en-NZ" sz="1700" dirty="0"/>
              <a:t>Pilot and implement a clinically robust model of care based on intensive treatment for people experiencing severe gambling </a:t>
            </a:r>
            <a:r>
              <a:rPr lang="en-NZ" sz="17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harm.</a:t>
            </a:r>
          </a:p>
          <a:p>
            <a:pPr marL="15875" lvl="1" indent="0">
              <a:spcBef>
                <a:spcPts val="450"/>
              </a:spcBef>
              <a:buSzPts val="900"/>
              <a:buNone/>
            </a:pPr>
            <a:br>
              <a:rPr lang="en-NZ" sz="1700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NZ" sz="1700" b="1" dirty="0"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New workforce initiatives 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SzPts val="900"/>
              <a:buFont typeface="Symbol" panose="05050102010706020507" pitchFamily="18" charset="2"/>
              <a:buChar char=""/>
              <a:defRPr/>
            </a:pPr>
            <a:r>
              <a:rPr lang="en-NZ" sz="1700" dirty="0"/>
              <a:t>Developing a NZQA level 7 qualification covering gambling harm</a:t>
            </a:r>
          </a:p>
          <a:p>
            <a:pPr marL="228600" lvl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SzPts val="900"/>
              <a:buFont typeface="Symbol" panose="05050102010706020507" pitchFamily="18" charset="2"/>
              <a:buChar char=""/>
              <a:defRPr/>
            </a:pPr>
            <a:r>
              <a:rPr lang="en-NZ" sz="1700" dirty="0"/>
              <a:t>Scholarships to enable Māori, Pacific peoples, Asian peoples and people with lived experience of gambling harm (peers) to study and train to enter the gambling harm workforce</a:t>
            </a:r>
          </a:p>
          <a:p>
            <a:pPr lvl="1" indent="-342900">
              <a:spcBef>
                <a:spcPts val="450"/>
              </a:spcBef>
              <a:buSzPts val="900"/>
              <a:buFont typeface="Symbol" panose="05050102010706020507" pitchFamily="18" charset="2"/>
              <a:buChar char=""/>
            </a:pPr>
            <a:endParaRPr lang="en-NZ" sz="16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1638380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>
            <a:extLst>
              <a:ext uri="{FF2B5EF4-FFF2-40B4-BE49-F238E27FC236}">
                <a16:creationId xmlns:a16="http://schemas.microsoft.com/office/drawing/2014/main" id="{B48652D3-D05D-49AC-89F8-84F50A3BA2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482085"/>
            <a:ext cx="7886700" cy="1074060"/>
          </a:xfrm>
        </p:spPr>
        <p:txBody>
          <a:bodyPr>
            <a:normAutofit/>
          </a:bodyPr>
          <a:lstStyle/>
          <a:p>
            <a:r>
              <a:rPr lang="en-NZ" altLang="en-US" sz="3100" dirty="0"/>
              <a:t>Estimated costs for 2022/23 to 2024/25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3AA9E-E6EE-4848-BD77-1BCB91D61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9187"/>
            <a:ext cx="7886700" cy="405834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>
                <a:ea typeface="Times New Roman" panose="02020603050405020304" pitchFamily="18" charset="0"/>
              </a:rPr>
              <a:t>Estimated total costs are $67.374 million over three years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>
                <a:ea typeface="Times New Roman" panose="02020603050405020304" pitchFamily="18" charset="0"/>
              </a:rPr>
              <a:t>This an increase of $7.035 million compared with the total for the current strategy. </a:t>
            </a:r>
            <a:endParaRPr lang="en-NZ" sz="2000" dirty="0"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>
                <a:ea typeface="Times New Roman" panose="02020603050405020304" pitchFamily="18" charset="0"/>
              </a:rPr>
              <a:t>This increase will be made up by a $5.602 million underspend for the current period, plus additional new funding of $1.433 million over three years.</a:t>
            </a:r>
            <a:endParaRPr lang="en-NZ" sz="2000" dirty="0">
              <a:ea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>
                <a:ea typeface="Times New Roman" panose="02020603050405020304" pitchFamily="18" charset="0"/>
              </a:rPr>
              <a:t>The underspend is forecast for the current period to 30 June 2022 due to delays in procurement as a result of COVID-19 response.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Symbol" panose="05050102010706020507" pitchFamily="18" charset="2"/>
              <a:buChar char=""/>
              <a:defRPr/>
            </a:pPr>
            <a:r>
              <a:rPr lang="en-NZ" sz="2000" dirty="0">
                <a:ea typeface="Times New Roman" panose="02020603050405020304" pitchFamily="18" charset="0"/>
              </a:rPr>
              <a:t>As a result, work from the current levy period will continue and be completed in the next levy period.</a:t>
            </a:r>
            <a:endParaRPr lang="en-NZ" sz="2000" dirty="0">
              <a:ea typeface="Calibri" panose="020F0502020204030204" pitchFamily="34" charset="0"/>
            </a:endParaRPr>
          </a:p>
          <a:p>
            <a:pPr>
              <a:defRPr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846378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62E11FD-A000-4997-9909-676C33C7F5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260793"/>
              </p:ext>
            </p:extLst>
          </p:nvPr>
        </p:nvGraphicFramePr>
        <p:xfrm>
          <a:off x="628648" y="1439187"/>
          <a:ext cx="8015621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8013">
                  <a:extLst>
                    <a:ext uri="{9D8B030D-6E8A-4147-A177-3AD203B41FA5}">
                      <a16:colId xmlns:a16="http://schemas.microsoft.com/office/drawing/2014/main" val="4141567825"/>
                    </a:ext>
                  </a:extLst>
                </a:gridCol>
                <a:gridCol w="1165190">
                  <a:extLst>
                    <a:ext uri="{9D8B030D-6E8A-4147-A177-3AD203B41FA5}">
                      <a16:colId xmlns:a16="http://schemas.microsoft.com/office/drawing/2014/main" val="17734628"/>
                    </a:ext>
                  </a:extLst>
                </a:gridCol>
                <a:gridCol w="1239487">
                  <a:extLst>
                    <a:ext uri="{9D8B030D-6E8A-4147-A177-3AD203B41FA5}">
                      <a16:colId xmlns:a16="http://schemas.microsoft.com/office/drawing/2014/main" val="512709528"/>
                    </a:ext>
                  </a:extLst>
                </a:gridCol>
                <a:gridCol w="1206002">
                  <a:extLst>
                    <a:ext uri="{9D8B030D-6E8A-4147-A177-3AD203B41FA5}">
                      <a16:colId xmlns:a16="http://schemas.microsoft.com/office/drawing/2014/main" val="924297361"/>
                    </a:ext>
                  </a:extLst>
                </a:gridCol>
                <a:gridCol w="956929">
                  <a:extLst>
                    <a:ext uri="{9D8B030D-6E8A-4147-A177-3AD203B41FA5}">
                      <a16:colId xmlns:a16="http://schemas.microsoft.com/office/drawing/2014/main" val="60206284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Service area</a:t>
                      </a:r>
                      <a:endParaRPr lang="en-NZ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6195" marR="36195" marT="0" marB="0" anchor="ctr">
                    <a:solidFill>
                      <a:srgbClr val="ADB9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2022/23</a:t>
                      </a:r>
                      <a:b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</a:br>
                      <a: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($m)</a:t>
                      </a:r>
                      <a:endParaRPr lang="en-NZ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2023/24</a:t>
                      </a:r>
                      <a:b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</a:br>
                      <a: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($m)</a:t>
                      </a:r>
                      <a:endParaRPr lang="en-NZ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2024/25</a:t>
                      </a:r>
                      <a:b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</a:br>
                      <a: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($m)</a:t>
                      </a:r>
                      <a:endParaRPr lang="en-NZ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Total</a:t>
                      </a:r>
                      <a:b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</a:br>
                      <a:r>
                        <a:rPr lang="en-NZ" sz="1600" b="1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Segoe UI" panose="020B0502040204020203" pitchFamily="34" charset="0"/>
                        </a:rPr>
                        <a:t>($m)</a:t>
                      </a:r>
                      <a:endParaRPr lang="en-NZ" sz="16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Segoe UI" panose="020B0502040204020203" pitchFamily="34" charset="0"/>
                      </a:endParaRPr>
                    </a:p>
                  </a:txBody>
                  <a:tcPr marL="36195" marR="3619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112605"/>
                  </a:ext>
                </a:extLst>
              </a:tr>
              <a:tr h="6929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Public health services (harm prevention and minimisation)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7.168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7.490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7.482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22.140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26570700"/>
                  </a:ext>
                </a:extLst>
              </a:tr>
              <a:tr h="6929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Clinical intervention and support services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10.571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10.571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10.897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32.039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3648857199"/>
                  </a:ext>
                </a:extLst>
              </a:tr>
              <a:tr h="44773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Research and evaluation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1.079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1.383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1.370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3.832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967949593"/>
                  </a:ext>
                </a:extLst>
              </a:tr>
              <a:tr h="6929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New services, innovation pilots and investments</a:t>
                      </a:r>
                    </a:p>
                  </a:txBody>
                  <a:tcPr marL="36195" marR="3619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2.477</a:t>
                      </a: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2.257</a:t>
                      </a: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1.691</a:t>
                      </a: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6.426</a:t>
                      </a:r>
                    </a:p>
                  </a:txBody>
                  <a:tcPr marL="36195" marR="3619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512937"/>
                  </a:ext>
                </a:extLst>
              </a:tr>
              <a:tr h="44773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Ministry operating costs</a:t>
                      </a: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0.957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0.990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0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0.990</a:t>
                      </a: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2.937</a:t>
                      </a: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615361876"/>
                  </a:ext>
                </a:extLst>
              </a:tr>
              <a:tr h="44773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Total ($m) GST Exclusive</a:t>
                      </a:r>
                    </a:p>
                  </a:txBody>
                  <a:tcPr marL="36195" marR="36195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22.252</a:t>
                      </a:r>
                    </a:p>
                  </a:txBody>
                  <a:tcPr marL="36195" marR="3619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22.691</a:t>
                      </a:r>
                    </a:p>
                  </a:txBody>
                  <a:tcPr marL="36195" marR="3619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22.430</a:t>
                      </a:r>
                    </a:p>
                  </a:txBody>
                  <a:tcPr marL="36195" marR="3619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234315" algn="dec"/>
                        </a:tabLst>
                      </a:pPr>
                      <a:r>
                        <a:rPr lang="en-NZ" sz="1600" b="1" kern="12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67.374</a:t>
                      </a:r>
                    </a:p>
                  </a:txBody>
                  <a:tcPr marL="36195" marR="36195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65288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23B6CD9-9ABF-4C5B-BBA2-E60596C60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altLang="en-US" dirty="0"/>
              <a:t>Indicative budget to prevent and minimise gambling harm (GST exclusive) 2022/23 to 2024/25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5217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C2AEC-BD24-4A88-A501-044E7DA569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NZ" dirty="0"/>
              <a:t>The problem gambling levy</a:t>
            </a:r>
          </a:p>
        </p:txBody>
      </p:sp>
    </p:spTree>
    <p:extLst>
      <p:ext uri="{BB962C8B-B14F-4D97-AF65-F5344CB8AC3E}">
        <p14:creationId xmlns:p14="http://schemas.microsoft.com/office/powerpoint/2010/main" val="3522219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53AEF-551C-4392-B7E4-037BF8AFF1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sz="4400" dirty="0"/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3235171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121C331C-4524-4D14-ACBA-854FB3736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974035"/>
            <a:ext cx="7886700" cy="465152"/>
          </a:xfrm>
        </p:spPr>
        <p:txBody>
          <a:bodyPr>
            <a:noAutofit/>
          </a:bodyPr>
          <a:lstStyle/>
          <a:p>
            <a:r>
              <a:rPr lang="en-NZ" altLang="en-US" sz="2400" dirty="0"/>
              <a:t>What is the problem gambling levy for?</a:t>
            </a:r>
            <a:br>
              <a:rPr lang="en-NZ" altLang="en-US" sz="2400" dirty="0"/>
            </a:br>
            <a:endParaRPr lang="en-NZ" altLang="en-US" sz="2400" dirty="0"/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E4077346-99A1-4947-AA76-B32447221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9187"/>
            <a:ext cx="7886700" cy="4215586"/>
          </a:xfrm>
        </p:spPr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NZ" sz="2000" dirty="0"/>
              <a:t>The problem gambling levy recovers the cost of the Ministry-funded services to prevent and minimise gambling harm and of the Ministry’s costs for implementing and managing those services.</a:t>
            </a:r>
          </a:p>
          <a:p>
            <a:pPr>
              <a:spcBef>
                <a:spcPts val="1200"/>
              </a:spcBef>
              <a:defRPr/>
            </a:pPr>
            <a:r>
              <a:rPr lang="en-NZ" sz="2000" dirty="0"/>
              <a:t>The Act prescribes a levy formula which takes into account:</a:t>
            </a:r>
          </a:p>
          <a:p>
            <a:pPr lvl="1">
              <a:defRPr/>
            </a:pPr>
            <a:r>
              <a:rPr lang="en-NZ" sz="2000" dirty="0"/>
              <a:t>forecast and actual expenditure over time</a:t>
            </a:r>
          </a:p>
          <a:p>
            <a:pPr lvl="1">
              <a:defRPr/>
            </a:pPr>
            <a:r>
              <a:rPr lang="en-NZ" sz="2000" dirty="0"/>
              <a:t>any over or underpayments by each sector</a:t>
            </a:r>
          </a:p>
          <a:p>
            <a:pPr lvl="1">
              <a:defRPr/>
            </a:pPr>
            <a:r>
              <a:rPr lang="en-NZ" sz="2000" dirty="0"/>
              <a:t>changes in each sector’s share of expenditure and presentations (as two proxy indicators of harm).</a:t>
            </a:r>
          </a:p>
          <a:p>
            <a:pPr>
              <a:defRPr/>
            </a:pPr>
            <a:endParaRPr lang="en-N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5FEFCD29-A8F1-4C58-A223-5739D4BDE1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166610" cy="1074060"/>
          </a:xfrm>
        </p:spPr>
        <p:txBody>
          <a:bodyPr>
            <a:normAutofit/>
          </a:bodyPr>
          <a:lstStyle/>
          <a:p>
            <a:r>
              <a:rPr lang="en-NZ" altLang="en-US" sz="2400" dirty="0"/>
              <a:t>Expenditure by main gambling sectors 2011 - 2020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DBAE47-392D-4378-B9D4-12D27E2BF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19" y="6488113"/>
            <a:ext cx="365619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Source: Department of Internal Affairs </a:t>
            </a:r>
            <a:endParaRPr lang="en-NZ" alt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524AC3-E87B-4F6F-990E-66A3BC10B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42" y="1439187"/>
            <a:ext cx="7888908" cy="406028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E02B9016-C7ED-4D4F-9BBF-DF982CCFF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6883774" cy="1074060"/>
          </a:xfrm>
        </p:spPr>
        <p:txBody>
          <a:bodyPr>
            <a:normAutofit/>
          </a:bodyPr>
          <a:lstStyle/>
          <a:p>
            <a:r>
              <a:rPr lang="en-NZ" altLang="en-US" sz="2400" dirty="0"/>
              <a:t>Presentations by main gambling sectors 2011 - 2020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E38531-ECAA-4AE7-A9E5-3FC8B6146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46" y="1607404"/>
            <a:ext cx="7888908" cy="406028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66726-61C5-4B23-BA94-51A471868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406640" cy="1074060"/>
          </a:xfrm>
        </p:spPr>
        <p:txBody>
          <a:bodyPr>
            <a:normAutofit/>
          </a:bodyPr>
          <a:lstStyle/>
          <a:p>
            <a:r>
              <a:rPr lang="en-US" dirty="0"/>
              <a:t>Share of presentations and expenditure by sector, for 2020</a:t>
            </a:r>
            <a:endParaRPr lang="en-N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76F0EC-7609-44E3-AC90-C9D1C6C98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298" y="1439187"/>
            <a:ext cx="7852329" cy="4712616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FC9E954-05F2-47B8-B3C4-5C3E3CA40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437501"/>
              </p:ext>
            </p:extLst>
          </p:nvPr>
        </p:nvGraphicFramePr>
        <p:xfrm>
          <a:off x="482600" y="1375687"/>
          <a:ext cx="8424863" cy="4031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5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6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19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866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Presentation weighting %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NCGM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Casino</a:t>
                      </a:r>
                      <a:endParaRPr lang="en-NZ" sz="18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TAB NZ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Lotto NZ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6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30/70 current levy</a:t>
                      </a:r>
                    </a:p>
                  </a:txBody>
                  <a:tcPr marL="68585" marR="68585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22.967</a:t>
                      </a:r>
                    </a:p>
                  </a:txBody>
                  <a:tcPr marL="68572" marR="68572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11.213</a:t>
                      </a:r>
                    </a:p>
                  </a:txBody>
                  <a:tcPr marL="68572" marR="68572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6.176</a:t>
                      </a:r>
                    </a:p>
                  </a:txBody>
                  <a:tcPr marL="68572" marR="68572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kern="1200" dirty="0">
                          <a:solidFill>
                            <a:schemeClr val="bg1"/>
                          </a:solidFill>
                          <a:effectLst/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7.906</a:t>
                      </a:r>
                    </a:p>
                  </a:txBody>
                  <a:tcPr marL="68572" marR="68572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6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95 (Option 1)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33.405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15.316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7.018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7.370</a:t>
                      </a: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80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90 (Option 2)</a:t>
                      </a:r>
                      <a:endParaRPr lang="en-NZ" sz="18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32.762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15.316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7.128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8.084</a:t>
                      </a: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2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80 (Option 3)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31.478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15.316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7.457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9.035</a:t>
                      </a: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NZ" sz="1800" dirty="0">
                          <a:solidFill>
                            <a:schemeClr val="tx1"/>
                          </a:solidFill>
                          <a:effectLst/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70 (Option 4)</a:t>
                      </a:r>
                      <a:endParaRPr lang="en-NZ" sz="18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5" marR="68585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30.193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15.316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7.786</a:t>
                      </a:r>
                    </a:p>
                  </a:txBody>
                  <a:tcPr marL="68572" marR="685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NZ" sz="1800" b="1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9.986</a:t>
                      </a:r>
                    </a:p>
                  </a:txBody>
                  <a:tcPr marL="68572" marR="68572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81A6160-1332-4B25-A761-C8F606F05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301627"/>
            <a:ext cx="7543800" cy="1074060"/>
          </a:xfrm>
        </p:spPr>
        <p:txBody>
          <a:bodyPr>
            <a:normAutofit fontScale="90000"/>
          </a:bodyPr>
          <a:lstStyle/>
          <a:p>
            <a:r>
              <a:rPr lang="en-US" dirty="0"/>
              <a:t>Expected levy payment ($m) per sector by expenditure/presentation weighting options</a:t>
            </a:r>
            <a:br>
              <a:rPr lang="en-US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672689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3D599ECA-520C-4B14-B7B5-6E9C9DFE77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sz="2500" dirty="0"/>
              <a:t>Expected levy payments as weightings change (expenditure/presentations</a:t>
            </a:r>
            <a:r>
              <a:rPr lang="en-NZ" altLang="en-US" sz="2800" b="1" dirty="0">
                <a:solidFill>
                  <a:srgbClr val="2F5496"/>
                </a:solidFill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9096A4-E96E-4534-BF44-51C79486C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719716"/>
            <a:ext cx="7888908" cy="406028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>
            <a:extLst>
              <a:ext uri="{FF2B5EF4-FFF2-40B4-BE49-F238E27FC236}">
                <a16:creationId xmlns:a16="http://schemas.microsoft.com/office/drawing/2014/main" id="{E29C02FB-3399-4E9F-A5B7-96A1FCC3CA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altLang="en-US" sz="3200" dirty="0"/>
              <a:t>Making a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12EB2-0FF3-4A98-8C31-1B3995AEF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39187"/>
            <a:ext cx="8115300" cy="405834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altLang="en-US" sz="2000" dirty="0"/>
              <a:t>The submissions form includes series of questions 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altLang="en-US" sz="2000" dirty="0"/>
              <a:t>Written submissions: Please include a copy of the submission form at the back of the consultation document.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NZ" altLang="en-US" sz="2000" dirty="0"/>
              <a:t>Must be received by </a:t>
            </a:r>
            <a:r>
              <a:rPr lang="en-NZ" altLang="en-US" sz="2000" b="1" u="sng" dirty="0"/>
              <a:t>Friday 8 October </a:t>
            </a:r>
            <a:r>
              <a:rPr lang="en-NZ" altLang="en-US" sz="2000" dirty="0"/>
              <a:t>(after that = not in analysis)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altLang="en-US" sz="2000" dirty="0"/>
              <a:t>Prefer electronic copy: </a:t>
            </a:r>
          </a:p>
          <a:p>
            <a:pPr marL="749300" lvl="2" indent="-28575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600" b="1" dirty="0"/>
              <a:t>Online</a:t>
            </a:r>
            <a:r>
              <a:rPr lang="en-US" sz="1600" dirty="0"/>
              <a:t> complete the </a:t>
            </a:r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submission form</a:t>
            </a:r>
            <a:r>
              <a:rPr lang="en-US" sz="1600" dirty="0"/>
              <a:t> available on the Ministry's consultation hub</a:t>
            </a:r>
            <a:endParaRPr lang="en-NZ" altLang="en-US" sz="1600" dirty="0"/>
          </a:p>
          <a:p>
            <a:pPr marL="749300" lvl="2" indent="-285750">
              <a:spcBef>
                <a:spcPts val="600"/>
              </a:spcBef>
              <a:spcAft>
                <a:spcPts val="600"/>
              </a:spcAft>
              <a:defRPr/>
            </a:pPr>
            <a:r>
              <a:rPr lang="en-NZ" altLang="en-US" sz="1600" b="1" dirty="0"/>
              <a:t>Email </a:t>
            </a:r>
            <a:r>
              <a:rPr lang="en-NZ" altLang="en-US" sz="1600" dirty="0"/>
              <a:t>to </a:t>
            </a:r>
            <a:r>
              <a:rPr lang="en-NZ" altLang="en-US" sz="1600" dirty="0">
                <a:hlinkClick r:id="rId4"/>
              </a:rPr>
              <a:t>gamblingharm@health.govt.nz</a:t>
            </a:r>
            <a:r>
              <a:rPr lang="en-NZ" altLang="en-US" sz="1600" dirty="0"/>
              <a:t> either the submission form as Word document, pdf or short email</a:t>
            </a:r>
          </a:p>
          <a:p>
            <a:pPr marL="342900" lvl="2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NZ" altLang="en-US" sz="1600" dirty="0"/>
              <a:t>For </a:t>
            </a:r>
            <a:r>
              <a:rPr lang="en-NZ" altLang="en-US" sz="1600" b="1" dirty="0"/>
              <a:t>hard copy </a:t>
            </a:r>
            <a:r>
              <a:rPr lang="en-NZ" altLang="en-US" sz="1600" dirty="0"/>
              <a:t>post to (allow time for it to be received by close-off date)</a:t>
            </a:r>
          </a:p>
          <a:p>
            <a:pPr marL="0" lvl="2" indent="0">
              <a:spcBef>
                <a:spcPts val="0"/>
              </a:spcBef>
              <a:buNone/>
              <a:defRPr/>
            </a:pPr>
            <a:r>
              <a:rPr lang="en-NZ" altLang="en-US" sz="1600" dirty="0"/>
              <a:t>	Preventing and Minimising Gambling Harm Submissions</a:t>
            </a:r>
          </a:p>
          <a:p>
            <a:pPr marL="898525" lvl="3" indent="0">
              <a:spcBef>
                <a:spcPts val="0"/>
              </a:spcBef>
              <a:buFont typeface="Georgia" panose="02040502050405020303" pitchFamily="18" charset="0"/>
              <a:buNone/>
              <a:defRPr/>
            </a:pPr>
            <a:r>
              <a:rPr lang="en-NZ" altLang="en-US" sz="1400" dirty="0"/>
              <a:t>Mental Health and Addictions</a:t>
            </a:r>
          </a:p>
          <a:p>
            <a:pPr marL="898525" lvl="3" indent="0">
              <a:spcBef>
                <a:spcPts val="0"/>
              </a:spcBef>
              <a:buFont typeface="Georgia" panose="02040502050405020303" pitchFamily="18" charset="0"/>
              <a:buNone/>
              <a:defRPr/>
            </a:pPr>
            <a:r>
              <a:rPr lang="en-NZ" altLang="en-US" sz="1400" dirty="0"/>
              <a:t>Ministry of Health</a:t>
            </a:r>
          </a:p>
          <a:p>
            <a:pPr marL="898525" lvl="3" indent="0">
              <a:spcBef>
                <a:spcPts val="0"/>
              </a:spcBef>
              <a:buFont typeface="Georgia" panose="02040502050405020303" pitchFamily="18" charset="0"/>
              <a:buNone/>
              <a:defRPr/>
            </a:pPr>
            <a:r>
              <a:rPr lang="en-NZ" altLang="en-US" sz="1400" dirty="0"/>
              <a:t>PO Box 5013</a:t>
            </a:r>
          </a:p>
          <a:p>
            <a:pPr marL="898525" lvl="3" indent="0">
              <a:spcBef>
                <a:spcPts val="0"/>
              </a:spcBef>
              <a:buFont typeface="Georgia" panose="02040502050405020303" pitchFamily="18" charset="0"/>
              <a:buNone/>
              <a:defRPr/>
            </a:pPr>
            <a:r>
              <a:rPr lang="en-NZ" altLang="en-US" sz="1400" dirty="0"/>
              <a:t>WELLINGTON 6145.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>
            <a:extLst>
              <a:ext uri="{FF2B5EF4-FFF2-40B4-BE49-F238E27FC236}">
                <a16:creationId xmlns:a16="http://schemas.microsoft.com/office/drawing/2014/main" id="{1405AA89-89D9-4CE3-B978-1022E878FA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altLang="en-US" sz="2500" dirty="0"/>
              <a:t>Next steps</a:t>
            </a:r>
          </a:p>
        </p:txBody>
      </p:sp>
      <p:sp>
        <p:nvSpPr>
          <p:cNvPr id="75779" name="Content Placeholder 2">
            <a:extLst>
              <a:ext uri="{FF2B5EF4-FFF2-40B4-BE49-F238E27FC236}">
                <a16:creationId xmlns:a16="http://schemas.microsoft.com/office/drawing/2014/main" id="{A71C3FAA-68A6-47F4-AA4E-399F32D4BC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292224"/>
            <a:ext cx="7886700" cy="4473575"/>
          </a:xfrm>
        </p:spPr>
        <p:txBody>
          <a:bodyPr/>
          <a:lstStyle/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altLang="en-US" sz="2000" b="1" dirty="0"/>
              <a:t>Submissions close 8 October 2021</a:t>
            </a:r>
          </a:p>
          <a:p>
            <a:pPr marL="0" indent="0">
              <a:spcBef>
                <a:spcPts val="600"/>
              </a:spcBef>
              <a:buNone/>
            </a:pPr>
            <a:endParaRPr lang="en-NZ" altLang="en-US" sz="2000" b="1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altLang="en-US" sz="2000" dirty="0"/>
              <a:t>Analysis of submissions and possible revision of draft Strategy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altLang="en-US" sz="2000" dirty="0"/>
              <a:t>Updated levy calculations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altLang="en-US" sz="2000" dirty="0"/>
              <a:t>Late November revised Proposals Document to Ministers &amp; Gambling Commission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altLang="en-US" sz="2000" dirty="0"/>
              <a:t>January 2022 Gambling Commission meeting and report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altLang="en-US" sz="2000" dirty="0"/>
              <a:t>March 2022 Cabinet decisions on shape of strategy and levy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altLang="en-US" sz="2000" dirty="0"/>
              <a:t>Late May 2022 (approximately) strategy and levy made public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NZ" altLang="en-US" sz="2000" dirty="0"/>
              <a:t>1 July 2022 start of new strategy and levy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NZ" altLang="en-US" sz="2000" dirty="0"/>
          </a:p>
          <a:p>
            <a:pPr marL="0" indent="0">
              <a:spcBef>
                <a:spcPts val="600"/>
              </a:spcBef>
            </a:pPr>
            <a:r>
              <a:rPr lang="en-NZ" altLang="en-US" sz="2000" dirty="0">
                <a:hlinkClick r:id="rId3"/>
              </a:rPr>
              <a:t>https://www.health.govt.nz/publication/draft-strategy-prevent-and-minimise-gambling-harm-2022-23-2024-25</a:t>
            </a:r>
            <a:endParaRPr lang="en-NZ" altLang="en-US" sz="2000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NZ" altLang="en-US" sz="20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5">
            <a:extLst>
              <a:ext uri="{FF2B5EF4-FFF2-40B4-BE49-F238E27FC236}">
                <a16:creationId xmlns:a16="http://schemas.microsoft.com/office/drawing/2014/main" id="{C53606C3-BEF4-409D-8344-CBC21F01904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172061"/>
            <a:ext cx="7886700" cy="107406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en-NZ" altLang="en-US" sz="4000" dirty="0">
                <a:latin typeface="Georgia" panose="02040502050405020303" pitchFamily="18" charset="0"/>
              </a:rPr>
              <a:t>Thank you</a:t>
            </a:r>
          </a:p>
        </p:txBody>
      </p:sp>
      <p:sp>
        <p:nvSpPr>
          <p:cNvPr id="77827" name="Subtitle 6">
            <a:extLst>
              <a:ext uri="{FF2B5EF4-FFF2-40B4-BE49-F238E27FC236}">
                <a16:creationId xmlns:a16="http://schemas.microsoft.com/office/drawing/2014/main" id="{B87946D4-4068-42C0-B1A6-B1EA53B76790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28650" y="3611879"/>
            <a:ext cx="7886700" cy="227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NZ" altLang="en-US" dirty="0">
                <a:latin typeface="Georgia" panose="02040502050405020303" pitchFamily="18" charset="0"/>
              </a:rPr>
              <a:t>Questions &amp; points for clarification?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A1AE5EC5-AADB-4BA3-B573-F94D9F549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/>
              <a:t>Context – what is gambling harm?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FBCC561F-A5ED-4B48-AB5D-9D045A52C8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3346" y="1399830"/>
            <a:ext cx="7886700" cy="40583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NZ" altLang="en-US" dirty="0"/>
              <a:t>The Gambling Act 2003 defines gambling harm as: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NZ" altLang="en-US" dirty="0"/>
              <a:t>  ‘Harm or distress of any kind arising from, or caused or exacerbated by, a person’s gambling; 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NZ" altLang="en-US" dirty="0"/>
              <a:t>  Including personal, social, or economic harm suffered –</a:t>
            </a:r>
          </a:p>
          <a:p>
            <a:pPr marL="936625" lvl="2" indent="-400050">
              <a:buFont typeface="Calibri" panose="020F0502020204030204" pitchFamily="34" charset="0"/>
              <a:buAutoNum type="romanLcPeriod"/>
            </a:pPr>
            <a:r>
              <a:rPr lang="en-NZ" altLang="en-US" dirty="0"/>
              <a:t>By the person; or</a:t>
            </a:r>
          </a:p>
          <a:p>
            <a:pPr marL="936625" lvl="2" indent="-400050">
              <a:buFont typeface="Calibri" panose="020F0502020204030204" pitchFamily="34" charset="0"/>
              <a:buAutoNum type="romanLcPeriod"/>
            </a:pPr>
            <a:r>
              <a:rPr lang="en-NZ" altLang="en-US" dirty="0"/>
              <a:t>By the person’s spouse, civil union partner, de facto partner, family, whānau, or wider community; or</a:t>
            </a:r>
          </a:p>
          <a:p>
            <a:pPr marL="936625" lvl="2" indent="-400050">
              <a:buFont typeface="Calibri" panose="020F0502020204030204" pitchFamily="34" charset="0"/>
              <a:buAutoNum type="romanLcPeriod"/>
            </a:pPr>
            <a:r>
              <a:rPr lang="en-NZ" altLang="en-US" dirty="0"/>
              <a:t>In the workplace; or</a:t>
            </a:r>
          </a:p>
          <a:p>
            <a:pPr marL="936625" lvl="2" indent="-400050">
              <a:buFont typeface="Calibri" panose="020F0502020204030204" pitchFamily="34" charset="0"/>
              <a:buAutoNum type="romanLcPeriod"/>
            </a:pPr>
            <a:r>
              <a:rPr lang="en-NZ" altLang="en-US" dirty="0"/>
              <a:t>By society at large.’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393014C9-3C09-4615-83D5-F7A9E6F31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22597"/>
            <a:ext cx="7886700" cy="1074060"/>
          </a:xfrm>
        </p:spPr>
        <p:txBody>
          <a:bodyPr/>
          <a:lstStyle/>
          <a:p>
            <a:r>
              <a:rPr lang="en-NZ" altLang="en-US" dirty="0"/>
              <a:t>Context – what is the Strategy?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FD372C6A-F2E7-4C6A-AF74-78936DCA1F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222121"/>
            <a:ext cx="7886700" cy="4058340"/>
          </a:xfrm>
        </p:spPr>
        <p:txBody>
          <a:bodyPr/>
          <a:lstStyle/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NZ" altLang="en-US" sz="2000" dirty="0"/>
              <a:t>The Gambling Act 2003 requires an </a:t>
            </a:r>
            <a:r>
              <a:rPr lang="en-NZ" altLang="en-US" sz="2000" b="1" dirty="0"/>
              <a:t>‘integrated problem gambling strategy focused on public health’ </a:t>
            </a:r>
            <a:r>
              <a:rPr lang="en-NZ" altLang="en-US" sz="2000" dirty="0"/>
              <a:t>which must include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NZ" altLang="en-US" sz="1600" dirty="0"/>
              <a:t>Measures to promote public health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NZ" altLang="en-US" sz="1600" dirty="0"/>
              <a:t>Services to treat and assist problem gamblers and their families/whānau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NZ" altLang="en-US" sz="1600" dirty="0"/>
              <a:t>Independent scientific research</a:t>
            </a:r>
          </a:p>
          <a:p>
            <a:pPr lvl="2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NZ" altLang="en-US" sz="1600" dirty="0"/>
              <a:t>Evaluation.</a:t>
            </a:r>
          </a:p>
          <a:p>
            <a:pPr marL="342900" lvl="1" indent="-342900">
              <a:spcBef>
                <a:spcPct val="75000"/>
              </a:spcBef>
              <a:buFont typeface="Arial" panose="020B0604020202020204" pitchFamily="34" charset="0"/>
              <a:buChar char="•"/>
            </a:pPr>
            <a:r>
              <a:rPr lang="en-NZ" altLang="en-US" sz="1800" dirty="0"/>
              <a:t>The Ministry of Health is responsible for developing the strategy every three years, and for implementing it.</a:t>
            </a:r>
          </a:p>
          <a:p>
            <a:pPr marL="342900" lvl="1" indent="-342900">
              <a:spcBef>
                <a:spcPct val="75000"/>
              </a:spcBef>
              <a:buFont typeface="Arial" panose="020B0604020202020204" pitchFamily="34" charset="0"/>
              <a:buChar char="•"/>
            </a:pPr>
            <a:r>
              <a:rPr lang="en-NZ" altLang="en-US" sz="1800" dirty="0"/>
              <a:t>The Crown recovers the cost of developing and implementing the strategy using a ‘problem gambling levy’.</a:t>
            </a:r>
          </a:p>
          <a:p>
            <a:pPr marL="342900" lvl="1" indent="-342900">
              <a:spcBef>
                <a:spcPct val="75000"/>
              </a:spcBef>
              <a:buFont typeface="Arial" panose="020B0604020202020204" pitchFamily="34" charset="0"/>
              <a:buChar char="•"/>
            </a:pPr>
            <a:r>
              <a:rPr lang="en-NZ" altLang="en-US" sz="1800" dirty="0"/>
              <a:t>The process for this consultation is set out in the Act, and includes carrying out a Needs Assessment.</a:t>
            </a:r>
          </a:p>
          <a:p>
            <a:pPr>
              <a:buFont typeface="Arial" panose="020B0604020202020204" pitchFamily="34" charset="0"/>
              <a:buChar char="•"/>
            </a:pPr>
            <a:endParaRPr lang="en-NZ" altLang="en-US" dirty="0"/>
          </a:p>
          <a:p>
            <a:pPr>
              <a:buFont typeface="Arial" panose="020B0604020202020204" pitchFamily="34" charset="0"/>
              <a:buChar char="•"/>
            </a:pPr>
            <a:endParaRPr lang="en-NZ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E5108-D61D-4585-9776-E0A4B933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Health and Disability System Reforms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0BD8FA-4C45-443D-B023-555B54E13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7469"/>
            <a:ext cx="8009164" cy="4253023"/>
          </a:xfrm>
        </p:spPr>
        <p:txBody>
          <a:bodyPr/>
          <a:lstStyle/>
          <a:p>
            <a:r>
              <a:rPr lang="en-NZ" sz="2400" dirty="0"/>
              <a:t>The Government has confirmed the details of the health system reforms in response to Health and Disability System Review/Hauora Manaaki Ki Aotearoa </a:t>
            </a:r>
            <a:r>
              <a:rPr lang="en-NZ" sz="2400" dirty="0" err="1"/>
              <a:t>Whānui</a:t>
            </a:r>
            <a:endParaRPr lang="en-NZ" dirty="0">
              <a:latin typeface="Calibri" panose="020F0502020204030204" pitchFamily="34" charset="0"/>
            </a:endParaRPr>
          </a:p>
          <a:p>
            <a:endParaRPr lang="en-NZ" sz="400" dirty="0"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r>
              <a:rPr lang="en-NZ" sz="2400" dirty="0"/>
              <a:t>The Ministry is working with DPMC who are leading the response to the Health and Disability System Review</a:t>
            </a:r>
          </a:p>
          <a:p>
            <a:endParaRPr lang="en-NZ" sz="400" dirty="0"/>
          </a:p>
          <a:p>
            <a:pPr lvl="0"/>
            <a:r>
              <a:rPr lang="en-NZ" sz="2400" dirty="0"/>
              <a:t>We have drafted the Strategy based on what we know right now, which is the current system</a:t>
            </a:r>
          </a:p>
          <a:p>
            <a:pPr lvl="0"/>
            <a:endParaRPr lang="en-NZ" sz="400" dirty="0"/>
          </a:p>
          <a:p>
            <a:r>
              <a:rPr lang="en-NZ" sz="2400" dirty="0"/>
              <a:t>We will incorporate information about the new health system, and how it relates to preventing and minimising gambling harm, as it becomes available. </a:t>
            </a:r>
          </a:p>
          <a:p>
            <a:endParaRPr lang="en-NZ" sz="2800" dirty="0">
              <a:effectLst/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9320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8DD1D-0677-4C25-967A-87F79433A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Gambling Harm Needs Assessment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85262-C7F6-4585-ABFA-D3DAC8690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751" y="1204188"/>
            <a:ext cx="7886700" cy="4853712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effectLst/>
                <a:ea typeface="Times New Roman" panose="02020603050405020304" pitchFamily="18" charset="0"/>
              </a:rPr>
              <a:t>The Ministry commissioned Malatest International to: </a:t>
            </a:r>
          </a:p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en-NZ" sz="1800" dirty="0">
                <a:ea typeface="Times New Roman" panose="02020603050405020304" pitchFamily="18" charset="0"/>
              </a:rPr>
              <a:t>Identify changes in the evidence since the 2018 Needs Assessment</a:t>
            </a:r>
          </a:p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en-NZ" sz="1800" dirty="0">
                <a:ea typeface="Times New Roman" panose="02020603050405020304" pitchFamily="18" charset="0"/>
              </a:rPr>
              <a:t>Identify gaps in service delivery.</a:t>
            </a:r>
          </a:p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mi-NZ" sz="1800" dirty="0">
                <a:ea typeface="Times New Roman" panose="02020603050405020304" pitchFamily="18" charset="0"/>
              </a:rPr>
              <a:t>Summarise the Ministry’s progress across the 11 Objectives set out in the current Strategy 2019/20-2021/22.</a:t>
            </a:r>
          </a:p>
          <a:p>
            <a:pPr marL="457200" lvl="1" indent="0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None/>
            </a:pPr>
            <a:endParaRPr lang="mi-NZ" sz="1800" dirty="0"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ea typeface="Times New Roman" panose="02020603050405020304" pitchFamily="18" charset="0"/>
              </a:rPr>
              <a:t>Methods included:</a:t>
            </a:r>
          </a:p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en-NZ" sz="1800" dirty="0"/>
              <a:t>Literature review</a:t>
            </a:r>
          </a:p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en-NZ" sz="1800" dirty="0"/>
              <a:t>Interviews and focus groups</a:t>
            </a:r>
          </a:p>
          <a:p>
            <a:pPr lvl="1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</a:pPr>
            <a:r>
              <a:rPr lang="en-NZ" sz="1800" dirty="0"/>
              <a:t>Online surveys (workforce and consumer)</a:t>
            </a:r>
          </a:p>
          <a:p>
            <a:pPr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dirty="0">
              <a:ea typeface="Times New Roman" panose="02020603050405020304" pitchFamily="18" charset="0"/>
            </a:endParaRPr>
          </a:p>
          <a:p>
            <a:pPr marL="538162" lvl="2" indent="0">
              <a:lnSpc>
                <a:spcPct val="115000"/>
              </a:lnSpc>
              <a:spcBef>
                <a:spcPts val="300"/>
              </a:spcBef>
              <a:spcAft>
                <a:spcPts val="600"/>
              </a:spcAft>
              <a:buNone/>
            </a:pPr>
            <a:endParaRPr lang="mi-NZ" sz="1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484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2E50F-0B34-4F5C-A933-EBC3BB102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1404"/>
          </a:xfrm>
        </p:spPr>
        <p:txBody>
          <a:bodyPr/>
          <a:lstStyle/>
          <a:p>
            <a:r>
              <a:rPr lang="en-NZ" dirty="0">
                <a:ea typeface="Calibri" panose="020F0502020204030204" pitchFamily="34" charset="0"/>
                <a:cs typeface="Times New Roman" panose="02020603050405020304" pitchFamily="18" charset="0"/>
              </a:rPr>
              <a:t>Needs assessment key findings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ACF85-6AED-44E7-A902-89D8D28C9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116531"/>
            <a:ext cx="8072588" cy="4341639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Most people gamble for leisure and recreation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</a:pPr>
            <a:r>
              <a:rPr lang="en-NZ" sz="1800" dirty="0"/>
              <a:t>There are widespread risks of gambling harm. All forms of gambling are widely available in New Zealand. Online gambling for money has increased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sz="1800" dirty="0"/>
              <a:t>Māori, Pacific, Asian and young people/rangatahi are at greatest risk, or continue to experience the greatest levels of gambling harm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altLang="en-US" sz="1800" dirty="0"/>
              <a:t>The total number of people affected by gambling harm has increased in line with population growth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Gambling expenditure decreased during COVID-19 lockdowns but returned to pre-COVID levels shortly after lockdown lifted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altLang="en-US" sz="1800" dirty="0"/>
              <a:t>Service uptake has been well below expected demand. 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NZ" altLang="en-US" sz="1800" dirty="0"/>
              <a:t>There are silos between gambling services and </a:t>
            </a:r>
            <a:r>
              <a:rPr lang="en-NZ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mental health and addiction services. </a:t>
            </a: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18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1800" dirty="0">
              <a:effectLst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600"/>
              </a:spcAft>
            </a:pPr>
            <a:endParaRPr lang="en-NZ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NZ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NZ" sz="1800" dirty="0"/>
          </a:p>
        </p:txBody>
      </p:sp>
    </p:spTree>
    <p:extLst>
      <p:ext uri="{BB962C8B-B14F-4D97-AF65-F5344CB8AC3E}">
        <p14:creationId xmlns:p14="http://schemas.microsoft.com/office/powerpoint/2010/main" val="3936270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3">
            <a:extLst>
              <a:ext uri="{FF2B5EF4-FFF2-40B4-BE49-F238E27FC236}">
                <a16:creationId xmlns:a16="http://schemas.microsoft.com/office/drawing/2014/main" id="{434C5326-57D6-4A8E-A3CB-3A1F88E09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368" y="1211566"/>
            <a:ext cx="7801418" cy="48320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defRPr/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Research shows that Māori and Pacific peoples, some Asian communities and young people / </a:t>
            </a:r>
            <a:r>
              <a:rPr lang="en-US" altLang="en-US" dirty="0" err="1">
                <a:latin typeface="Segoe UI" panose="020B0502040204020203" pitchFamily="34" charset="0"/>
                <a:cs typeface="Segoe UI" panose="020B0502040204020203" pitchFamily="34" charset="0"/>
              </a:rPr>
              <a:t>rangatahi</a:t>
            </a: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disproportionately experience gambling harm.</a:t>
            </a:r>
          </a:p>
          <a:p>
            <a:pPr marL="0" indent="0">
              <a:defRPr/>
            </a:pP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Māori were four times more likely to be moderate risk and problem gamblers compared with non-Māori.</a:t>
            </a:r>
          </a:p>
          <a:p>
            <a:pPr marL="0" indent="0">
              <a:defRPr/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Pacific peoples were about 1.6 times more likely to be moderate-risk and problem gamblers compared with non-Pacific peoples.</a:t>
            </a:r>
          </a:p>
          <a:p>
            <a:pPr marL="0" indent="0">
              <a:defRPr/>
            </a:pP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Asian adults were less likely to gamble overall, but those who did were much more likely to experience harm compared to European/Other.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Segoe UI" panose="020B0502040204020203" pitchFamily="34" charset="0"/>
                <a:cs typeface="Segoe UI" panose="020B0502040204020203" pitchFamily="34" charset="0"/>
              </a:rPr>
              <a:t>Young people aged 15–24 years made up approximately 27 percent (21,000 people) of the total proportion of moderate-risk and harmful gamblers (1.9 percent of all adults or 76,000 people).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NZ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0CBFCDC-04E8-41B2-9B2C-EFFAA98FF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68" y="266598"/>
            <a:ext cx="7886700" cy="1074060"/>
          </a:xfrm>
        </p:spPr>
        <p:txBody>
          <a:bodyPr/>
          <a:lstStyle/>
          <a:p>
            <a:r>
              <a:rPr lang="en-NZ" dirty="0"/>
              <a:t>Gambling Harm Prevalence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B913"/>
      </a:accent1>
      <a:accent2>
        <a:srgbClr val="F04E30"/>
      </a:accent2>
      <a:accent3>
        <a:srgbClr val="EE3D96"/>
      </a:accent3>
      <a:accent4>
        <a:srgbClr val="213463"/>
      </a:accent4>
      <a:accent5>
        <a:srgbClr val="0072BC"/>
      </a:accent5>
      <a:accent6>
        <a:srgbClr val="77A02E"/>
      </a:accent6>
      <a:hlink>
        <a:srgbClr val="712C86"/>
      </a:hlink>
      <a:folHlink>
        <a:srgbClr val="4A2739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wrap="square" lIns="91440" tIns="45720" rIns="91440" bIns="45720" rtlCol="0">
        <a:normAutofit/>
      </a:bodyPr>
      <a:lstStyle>
        <a:defPPr algn="l">
          <a:lnSpc>
            <a:spcPct val="150000"/>
          </a:lnSpc>
          <a:spcBef>
            <a:spcPts val="0"/>
          </a:spcBef>
          <a:defRPr sz="18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2453</Words>
  <Application>Microsoft Office PowerPoint</Application>
  <PresentationFormat>On-screen Show (4:3)</PresentationFormat>
  <Paragraphs>335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Arial Nova Light</vt:lpstr>
      <vt:lpstr>Calibri</vt:lpstr>
      <vt:lpstr>Calibri Light</vt:lpstr>
      <vt:lpstr>Courier New</vt:lpstr>
      <vt:lpstr>Georgia</vt:lpstr>
      <vt:lpstr>Segoe UI</vt:lpstr>
      <vt:lpstr>Segoe UI Semibold</vt:lpstr>
      <vt:lpstr>Symbol</vt:lpstr>
      <vt:lpstr>Wingdings</vt:lpstr>
      <vt:lpstr>Office Theme</vt:lpstr>
      <vt:lpstr>Preventing and Minimising Gambling Harm 2022/23 to 2024/25</vt:lpstr>
      <vt:lpstr>Outline of Presentation</vt:lpstr>
      <vt:lpstr>Context</vt:lpstr>
      <vt:lpstr>Context – what is gambling harm?</vt:lpstr>
      <vt:lpstr>Context – what is the Strategy?</vt:lpstr>
      <vt:lpstr>Health and Disability System Reforms</vt:lpstr>
      <vt:lpstr>Gambling Harm Needs Assessment 2021</vt:lpstr>
      <vt:lpstr>Needs assessment key findings</vt:lpstr>
      <vt:lpstr>Gambling Harm Prevalence</vt:lpstr>
      <vt:lpstr>Pacific peoples: gambling harm prevalence</vt:lpstr>
      <vt:lpstr>Utilisation of gambling harm services</vt:lpstr>
      <vt:lpstr>Online gambling</vt:lpstr>
      <vt:lpstr>Needs assessment key recommendations</vt:lpstr>
      <vt:lpstr>The Strategic plan</vt:lpstr>
      <vt:lpstr>The strategic plan </vt:lpstr>
      <vt:lpstr>Revised strategic framework</vt:lpstr>
      <vt:lpstr>Outcomes</vt:lpstr>
      <vt:lpstr>Revised strategic objectives </vt:lpstr>
      <vt:lpstr>The Service Plan</vt:lpstr>
      <vt:lpstr>The service plan </vt:lpstr>
      <vt:lpstr>Pacific peoples  </vt:lpstr>
      <vt:lpstr>Proposed additional investment  </vt:lpstr>
      <vt:lpstr>Public health services</vt:lpstr>
      <vt:lpstr>Clinical intervention services</vt:lpstr>
      <vt:lpstr>Research and evaluation</vt:lpstr>
      <vt:lpstr>New services, innovation pilots and investments</vt:lpstr>
      <vt:lpstr>Estimated costs for 2022/23 to 2024/25 </vt:lpstr>
      <vt:lpstr>Indicative budget to prevent and minimise gambling harm (GST exclusive) 2022/23 to 2024/25</vt:lpstr>
      <vt:lpstr>The problem gambling levy</vt:lpstr>
      <vt:lpstr>What is the problem gambling levy for? </vt:lpstr>
      <vt:lpstr>Expenditure by main gambling sectors 2011 - 2020</vt:lpstr>
      <vt:lpstr>Presentations by main gambling sectors 2011 - 2020</vt:lpstr>
      <vt:lpstr>Share of presentations and expenditure by sector, for 2020</vt:lpstr>
      <vt:lpstr>Expected levy payment ($m) per sector by expenditure/presentation weighting options </vt:lpstr>
      <vt:lpstr>Expected levy payments as weightings change (expenditure/presentations)</vt:lpstr>
      <vt:lpstr>Making a submission</vt:lpstr>
      <vt:lpstr>Next steps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2021-09-23T21:02:54Z</dcterms:created>
  <dcterms:modified xsi:type="dcterms:W3CDTF">2021-09-26T23:42:57Z</dcterms:modified>
</cp:coreProperties>
</file>