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40"/>
  </p:notesMasterIdLst>
  <p:handoutMasterIdLst>
    <p:handoutMasterId r:id="rId41"/>
  </p:handoutMasterIdLst>
  <p:sldIdLst>
    <p:sldId id="319" r:id="rId2"/>
    <p:sldId id="321" r:id="rId3"/>
    <p:sldId id="356" r:id="rId4"/>
    <p:sldId id="322" r:id="rId5"/>
    <p:sldId id="323" r:id="rId6"/>
    <p:sldId id="302" r:id="rId7"/>
    <p:sldId id="358" r:id="rId8"/>
    <p:sldId id="325" r:id="rId9"/>
    <p:sldId id="326" r:id="rId10"/>
    <p:sldId id="327" r:id="rId11"/>
    <p:sldId id="328" r:id="rId12"/>
    <p:sldId id="329" r:id="rId13"/>
    <p:sldId id="330" r:id="rId14"/>
    <p:sldId id="307" r:id="rId15"/>
    <p:sldId id="332" r:id="rId16"/>
    <p:sldId id="303" r:id="rId17"/>
    <p:sldId id="334" r:id="rId18"/>
    <p:sldId id="309" r:id="rId19"/>
    <p:sldId id="318" r:id="rId20"/>
    <p:sldId id="335" r:id="rId21"/>
    <p:sldId id="336" r:id="rId22"/>
    <p:sldId id="337" r:id="rId23"/>
    <p:sldId id="338" r:id="rId24"/>
    <p:sldId id="339" r:id="rId25"/>
    <p:sldId id="340" r:id="rId26"/>
    <p:sldId id="341" r:id="rId27"/>
    <p:sldId id="343" r:id="rId28"/>
    <p:sldId id="344" r:id="rId29"/>
    <p:sldId id="345" r:id="rId30"/>
    <p:sldId id="346" r:id="rId31"/>
    <p:sldId id="347" r:id="rId32"/>
    <p:sldId id="348" r:id="rId33"/>
    <p:sldId id="316" r:id="rId34"/>
    <p:sldId id="317" r:id="rId35"/>
    <p:sldId id="351" r:id="rId36"/>
    <p:sldId id="352" r:id="rId37"/>
    <p:sldId id="353" r:id="rId38"/>
    <p:sldId id="357" r:id="rId39"/>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53F"/>
    <a:srgbClr val="213463"/>
    <a:srgbClr val="F68B1F"/>
    <a:srgbClr val="77A02E"/>
    <a:srgbClr val="0072BC"/>
    <a:srgbClr val="AF1D35"/>
    <a:srgbClr val="F04E30"/>
    <a:srgbClr val="EE3D96"/>
    <a:srgbClr val="00A99D"/>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8" autoAdjust="0"/>
    <p:restoredTop sz="94636" autoAdjust="0"/>
  </p:normalViewPr>
  <p:slideViewPr>
    <p:cSldViewPr snapToGrid="0">
      <p:cViewPr varScale="1">
        <p:scale>
          <a:sx n="99" d="100"/>
          <a:sy n="99" d="100"/>
        </p:scale>
        <p:origin x="1248" y="84"/>
      </p:cViewPr>
      <p:guideLst>
        <p:guide orient="horz" pos="2183"/>
        <p:guide pos="2880"/>
      </p:guideLst>
    </p:cSldViewPr>
  </p:slideViewPr>
  <p:notesTextViewPr>
    <p:cViewPr>
      <p:scale>
        <a:sx n="3" d="2"/>
        <a:sy n="3" d="2"/>
      </p:scale>
      <p:origin x="0" y="0"/>
    </p:cViewPr>
  </p:notesTextViewPr>
  <p:sorterViewPr>
    <p:cViewPr>
      <p:scale>
        <a:sx n="120" d="100"/>
        <a:sy n="120" d="100"/>
      </p:scale>
      <p:origin x="0" y="-13710"/>
    </p:cViewPr>
  </p:sorter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C4A1C20C-C66C-4EFE-91E1-AA6937104EB1}" type="datetimeFigureOut">
              <a:rPr lang="en-NZ" smtClean="0"/>
              <a:t>28/03/2019</a:t>
            </a:fld>
            <a:endParaRPr lang="en-NZ"/>
          </a:p>
        </p:txBody>
      </p:sp>
      <p:sp>
        <p:nvSpPr>
          <p:cNvPr id="4" name="Footer Placeholder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3AFC2ED-825B-4C95-83C3-8B5034564E43}" type="slidenum">
              <a:rPr lang="en-NZ" smtClean="0"/>
              <a:t>‹#›</a:t>
            </a:fld>
            <a:endParaRPr lang="en-NZ"/>
          </a:p>
        </p:txBody>
      </p:sp>
    </p:spTree>
    <p:extLst>
      <p:ext uri="{BB962C8B-B14F-4D97-AF65-F5344CB8AC3E}">
        <p14:creationId xmlns:p14="http://schemas.microsoft.com/office/powerpoint/2010/main" val="384208709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4D49C556-1CDE-4A94-8DD3-443D49DACC10}" type="datetimeFigureOut">
              <a:rPr lang="en-NZ" smtClean="0"/>
              <a:t>28/03/2019</a:t>
            </a:fld>
            <a:endParaRPr lang="en-NZ"/>
          </a:p>
        </p:txBody>
      </p:sp>
      <p:sp>
        <p:nvSpPr>
          <p:cNvPr id="4" name="Slide Image Placeholder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5D8530D3-9057-48DF-8DF9-F9CC526A52B5}" type="slidenum">
              <a:rPr lang="en-NZ" smtClean="0"/>
              <a:t>‹#›</a:t>
            </a:fld>
            <a:endParaRPr lang="en-NZ"/>
          </a:p>
        </p:txBody>
      </p:sp>
    </p:spTree>
    <p:extLst>
      <p:ext uri="{BB962C8B-B14F-4D97-AF65-F5344CB8AC3E}">
        <p14:creationId xmlns:p14="http://schemas.microsoft.com/office/powerpoint/2010/main" val="26116551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19236799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3682825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25436805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1704899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NZ" dirty="0"/>
          </a:p>
        </p:txBody>
      </p:sp>
    </p:spTree>
    <p:extLst>
      <p:ext uri="{BB962C8B-B14F-4D97-AF65-F5344CB8AC3E}">
        <p14:creationId xmlns:p14="http://schemas.microsoft.com/office/powerpoint/2010/main" val="16675330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12115614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6789243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37608600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38375032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8736963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2984978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811200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22034480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12548390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24544730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20163479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14294069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167989783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7965997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28202308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28459986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1357417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18580969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33608604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32709481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NZ" dirty="0"/>
          </a:p>
        </p:txBody>
      </p:sp>
    </p:spTree>
    <p:extLst>
      <p:ext uri="{BB962C8B-B14F-4D97-AF65-F5344CB8AC3E}">
        <p14:creationId xmlns:p14="http://schemas.microsoft.com/office/powerpoint/2010/main" val="37116316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NZ" dirty="0"/>
          </a:p>
        </p:txBody>
      </p:sp>
    </p:spTree>
    <p:extLst>
      <p:ext uri="{BB962C8B-B14F-4D97-AF65-F5344CB8AC3E}">
        <p14:creationId xmlns:p14="http://schemas.microsoft.com/office/powerpoint/2010/main" val="14984893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16223542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18265942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3418076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3269552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4278042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33583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NZ" dirty="0" smtClean="0"/>
              <a:t>The modern approach to drafting is to include much less detail in the legislation</a:t>
            </a:r>
          </a:p>
          <a:p>
            <a:pPr marL="171450" indent="-171450">
              <a:buFont typeface="Arial" panose="020B0604020202020204" pitchFamily="34" charset="0"/>
              <a:buChar char="•"/>
            </a:pPr>
            <a:r>
              <a:rPr lang="en-NZ" dirty="0" smtClean="0"/>
              <a:t>This makes it much easier to keep the requirements of regulatory scheme up to date</a:t>
            </a:r>
          </a:p>
          <a:p>
            <a:pPr marL="171450" indent="-171450">
              <a:buFont typeface="Arial" panose="020B0604020202020204" pitchFamily="34" charset="0"/>
              <a:buChar char="•"/>
            </a:pPr>
            <a:r>
              <a:rPr lang="en-NZ" dirty="0" smtClean="0"/>
              <a:t>But there are still lots of check and balances in place</a:t>
            </a:r>
          </a:p>
          <a:p>
            <a:pPr marL="171450" indent="-171450">
              <a:buFont typeface="Arial" panose="020B0604020202020204" pitchFamily="34" charset="0"/>
              <a:buChar char="•"/>
            </a:pPr>
            <a:r>
              <a:rPr lang="en-NZ" dirty="0" smtClean="0"/>
              <a:t>A large proportion of the requirements would be set in regulations, which will be developed by the Ministry of Health, then require the approval of the Governor General</a:t>
            </a:r>
          </a:p>
          <a:p>
            <a:pPr marL="171450" indent="-171450">
              <a:buFont typeface="Arial" panose="020B0604020202020204" pitchFamily="34" charset="0"/>
              <a:buChar char="•"/>
            </a:pPr>
            <a:r>
              <a:rPr lang="en-NZ" dirty="0" smtClean="0"/>
              <a:t>The regulator will be able to make rules and notices, but there are restrictions on what these can cover and requirements for when and how they can be made</a:t>
            </a:r>
          </a:p>
          <a:p>
            <a:pPr marL="171450" indent="-171450">
              <a:buFont typeface="Arial" panose="020B0604020202020204" pitchFamily="34" charset="0"/>
              <a:buChar char="•"/>
            </a:pPr>
            <a:endParaRPr lang="en-NZ" dirty="0" smtClean="0"/>
          </a:p>
          <a:p>
            <a:pPr marL="171450" indent="-171450">
              <a:buFont typeface="Arial" panose="020B0604020202020204" pitchFamily="34" charset="0"/>
              <a:buChar char="•"/>
            </a:pPr>
            <a:endParaRPr lang="en-NZ" dirty="0"/>
          </a:p>
        </p:txBody>
      </p:sp>
    </p:spTree>
    <p:extLst>
      <p:ext uri="{BB962C8B-B14F-4D97-AF65-F5344CB8AC3E}">
        <p14:creationId xmlns:p14="http://schemas.microsoft.com/office/powerpoint/2010/main" val="2229554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1772890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817926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Tree>
    <p:extLst>
      <p:ext uri="{BB962C8B-B14F-4D97-AF65-F5344CB8AC3E}">
        <p14:creationId xmlns:p14="http://schemas.microsoft.com/office/powerpoint/2010/main" val="37489117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range">
    <p:spTree>
      <p:nvGrpSpPr>
        <p:cNvPr id="1" name=""/>
        <p:cNvGrpSpPr/>
        <p:nvPr/>
      </p:nvGrpSpPr>
      <p:grpSpPr>
        <a:xfrm>
          <a:off x="0" y="0"/>
          <a:ext cx="0" cy="0"/>
          <a:chOff x="0" y="0"/>
          <a:chExt cx="0" cy="0"/>
        </a:xfrm>
      </p:grpSpPr>
      <p:sp>
        <p:nvSpPr>
          <p:cNvPr id="18" name="Round Single Corner Rectangle 17"/>
          <p:cNvSpPr/>
          <p:nvPr userDrawn="1"/>
        </p:nvSpPr>
        <p:spPr>
          <a:xfrm rot="10800000" flipH="1">
            <a:off x="324000" y="346157"/>
            <a:ext cx="8496000" cy="6210000"/>
          </a:xfrm>
          <a:prstGeom prst="round1Rect">
            <a:avLst>
              <a:gd name="adj" fmla="val 10516"/>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1" y="0"/>
            <a:ext cx="9144001" cy="6857999"/>
          </a:xfrm>
          <a:prstGeom prst="rect">
            <a:avLst/>
          </a:prstGeom>
        </p:spPr>
      </p:pic>
      <p:sp>
        <p:nvSpPr>
          <p:cNvPr id="2" name="Title 1"/>
          <p:cNvSpPr>
            <a:spLocks noGrp="1"/>
          </p:cNvSpPr>
          <p:nvPr>
            <p:ph type="ctrTitle"/>
          </p:nvPr>
        </p:nvSpPr>
        <p:spPr>
          <a:xfrm>
            <a:off x="865318" y="1096352"/>
            <a:ext cx="7461975" cy="2168165"/>
          </a:xfrm>
          <a:prstGeom prst="rect">
            <a:avLst/>
          </a:prstGeom>
          <a:solidFill>
            <a:schemeClr val="bg1">
              <a:alpha val="0"/>
            </a:schemeClr>
          </a:solidFill>
        </p:spPr>
        <p:txBody>
          <a:bodyPr anchor="b">
            <a:normAutofit/>
          </a:bodyPr>
          <a:lstStyle>
            <a:lvl1pPr algn="l">
              <a:defRPr sz="3200" b="1">
                <a:solidFill>
                  <a:schemeClr val="tx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865317" y="3465115"/>
            <a:ext cx="7461975" cy="1222849"/>
          </a:xfrm>
          <a:prstGeom prst="rect">
            <a:avLst/>
          </a:prstGeom>
        </p:spPr>
        <p:txBody>
          <a:bodyPr/>
          <a:lstStyle>
            <a:lvl1pPr marL="0" indent="0" algn="l">
              <a:buNone/>
              <a:defRPr sz="240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7" name="Content Placeholder 2"/>
          <p:cNvSpPr>
            <a:spLocks noGrp="1"/>
          </p:cNvSpPr>
          <p:nvPr>
            <p:ph idx="10"/>
          </p:nvPr>
        </p:nvSpPr>
        <p:spPr>
          <a:xfrm>
            <a:off x="865318" y="5102148"/>
            <a:ext cx="7461974" cy="1036206"/>
          </a:xfrm>
          <a:prstGeom prst="rect">
            <a:avLst/>
          </a:prstGeom>
        </p:spPr>
        <p:txBody>
          <a:bodyPr anchor="b" anchorCtr="0">
            <a:normAutofit/>
          </a:bodyPr>
          <a:lstStyle>
            <a:lvl1pPr marL="0" indent="0">
              <a:lnSpc>
                <a:spcPct val="100000"/>
              </a:lnSpc>
              <a:spcBef>
                <a:spcPts val="0"/>
              </a:spcBef>
              <a:buNone/>
              <a:defRPr sz="1800">
                <a:solidFill>
                  <a:schemeClr val="tx1"/>
                </a:solidFill>
                <a:latin typeface="Segoe UI" panose="020B0502040204020203" pitchFamily="34" charset="0"/>
                <a:cs typeface="Segoe UI" panose="020B0502040204020203" pitchFamily="34" charset="0"/>
              </a:defRPr>
            </a:lvl1pPr>
            <a:lvl2pPr marL="457200" indent="0">
              <a:buNone/>
              <a:defRPr sz="1800">
                <a:solidFill>
                  <a:schemeClr val="bg1"/>
                </a:solidFill>
                <a:latin typeface="Segoe UI" panose="020B0502040204020203" pitchFamily="34" charset="0"/>
                <a:cs typeface="Segoe UI" panose="020B0502040204020203" pitchFamily="34" charset="0"/>
              </a:defRPr>
            </a:lvl2pPr>
            <a:lvl3pPr marL="914400" indent="0">
              <a:buNone/>
              <a:defRPr sz="1800">
                <a:solidFill>
                  <a:schemeClr val="bg1"/>
                </a:solidFill>
                <a:latin typeface="Segoe UI" panose="020B0502040204020203" pitchFamily="34" charset="0"/>
                <a:cs typeface="Segoe UI" panose="020B0502040204020203" pitchFamily="34" charset="0"/>
              </a:defRPr>
            </a:lvl3pPr>
            <a:lvl4pPr marL="1371600" indent="0">
              <a:buNone/>
              <a:defRPr sz="1800">
                <a:solidFill>
                  <a:schemeClr val="bg1"/>
                </a:solidFill>
                <a:latin typeface="Segoe UI" panose="020B0502040204020203" pitchFamily="34" charset="0"/>
                <a:cs typeface="Segoe UI" panose="020B0502040204020203" pitchFamily="34" charset="0"/>
              </a:defRPr>
            </a:lvl4pPr>
            <a:lvl5pPr marL="1828800" indent="0">
              <a:buNone/>
              <a:defRPr sz="1800">
                <a:solidFill>
                  <a:schemeClr val="bg1"/>
                </a:solidFill>
                <a:latin typeface="Segoe UI" panose="020B0502040204020203" pitchFamily="34" charset="0"/>
                <a:cs typeface="Segoe UI" panose="020B0502040204020203" pitchFamily="34" charset="0"/>
              </a:defRPr>
            </a:lvl5pPr>
          </a:lstStyle>
          <a:p>
            <a:pPr lvl="0"/>
            <a:r>
              <a:rPr lang="en-US" dirty="0" smtClean="0"/>
              <a:t>Click to edit Master text styles</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21310" y="895754"/>
            <a:ext cx="1605982" cy="646741"/>
          </a:xfrm>
          <a:prstGeom prst="rect">
            <a:avLst/>
          </a:prstGeom>
        </p:spPr>
      </p:pic>
    </p:spTree>
    <p:extLst>
      <p:ext uri="{BB962C8B-B14F-4D97-AF65-F5344CB8AC3E}">
        <p14:creationId xmlns:p14="http://schemas.microsoft.com/office/powerpoint/2010/main" val="2223615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erim orang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9" name="Content Placeholder 2"/>
          <p:cNvSpPr>
            <a:spLocks noGrp="1"/>
          </p:cNvSpPr>
          <p:nvPr>
            <p:ph idx="1"/>
          </p:nvPr>
        </p:nvSpPr>
        <p:spPr>
          <a:xfrm>
            <a:off x="628650" y="1825625"/>
            <a:ext cx="7886700" cy="4058340"/>
          </a:xfrm>
          <a:prstGeom prst="rect">
            <a:avLst/>
          </a:prstGeom>
        </p:spPr>
        <p:txBody>
          <a:bodyPr/>
          <a:lstStyle>
            <a:lvl1pPr>
              <a:defRPr>
                <a:solidFill>
                  <a:schemeClr val="tx1"/>
                </a:solidFill>
                <a:latin typeface="Segoe UI" panose="020B0502040204020203" pitchFamily="34" charset="0"/>
                <a:cs typeface="Segoe UI" panose="020B0502040204020203" pitchFamily="34" charset="0"/>
              </a:defRPr>
            </a:lvl1pPr>
            <a:lvl2pPr>
              <a:defRPr>
                <a:solidFill>
                  <a:schemeClr val="tx1"/>
                </a:solidFill>
                <a:latin typeface="Segoe UI" panose="020B0502040204020203" pitchFamily="34" charset="0"/>
                <a:cs typeface="Segoe UI" panose="020B0502040204020203" pitchFamily="34" charset="0"/>
              </a:defRPr>
            </a:lvl2pPr>
            <a:lvl3pPr>
              <a:defRPr>
                <a:solidFill>
                  <a:schemeClr val="tx1"/>
                </a:solidFill>
                <a:latin typeface="Segoe UI" panose="020B0502040204020203" pitchFamily="34" charset="0"/>
                <a:cs typeface="Segoe UI" panose="020B0502040204020203" pitchFamily="34" charset="0"/>
              </a:defRPr>
            </a:lvl3pPr>
            <a:lvl4pPr>
              <a:defRPr>
                <a:solidFill>
                  <a:schemeClr val="tx1"/>
                </a:solidFill>
                <a:latin typeface="Segoe UI" panose="020B0502040204020203" pitchFamily="34" charset="0"/>
                <a:cs typeface="Segoe UI" panose="020B0502040204020203" pitchFamily="34" charset="0"/>
              </a:defRPr>
            </a:lvl4pPr>
            <a:lvl5pPr>
              <a:defRPr>
                <a:solidFill>
                  <a:schemeClr val="tx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err="1" smtClean="0"/>
              <a:t>levela</a:t>
            </a:r>
            <a:endParaRPr lang="en-US" dirty="0" smtClean="0"/>
          </a:p>
          <a:p>
            <a:pPr lvl="4"/>
            <a:r>
              <a:rPr lang="en-US" dirty="0" smtClean="0"/>
              <a:t>Fifth level</a:t>
            </a:r>
            <a:endParaRPr lang="en-US" dirty="0"/>
          </a:p>
        </p:txBody>
      </p:sp>
      <p:sp>
        <p:nvSpPr>
          <p:cNvPr id="14"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29824008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terim blu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bg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9" name="Content Placeholder 2"/>
          <p:cNvSpPr>
            <a:spLocks noGrp="1"/>
          </p:cNvSpPr>
          <p:nvPr>
            <p:ph idx="1"/>
          </p:nvPr>
        </p:nvSpPr>
        <p:spPr>
          <a:xfrm>
            <a:off x="628650" y="1825625"/>
            <a:ext cx="7886700" cy="4058340"/>
          </a:xfrm>
          <a:prstGeom prst="rect">
            <a:avLst/>
          </a:prstGeom>
        </p:spPr>
        <p:txBody>
          <a:bodyPr/>
          <a:lstStyle>
            <a:lvl1pPr>
              <a:defRPr>
                <a:solidFill>
                  <a:schemeClr val="bg1"/>
                </a:solidFill>
                <a:latin typeface="Segoe UI" panose="020B0502040204020203" pitchFamily="34" charset="0"/>
                <a:cs typeface="Segoe UI" panose="020B0502040204020203" pitchFamily="34" charset="0"/>
              </a:defRPr>
            </a:lvl1pPr>
            <a:lvl2pPr>
              <a:defRPr>
                <a:solidFill>
                  <a:schemeClr val="bg1"/>
                </a:solidFill>
                <a:latin typeface="Segoe UI" panose="020B0502040204020203" pitchFamily="34" charset="0"/>
                <a:cs typeface="Segoe UI" panose="020B0502040204020203" pitchFamily="34" charset="0"/>
              </a:defRPr>
            </a:lvl2pPr>
            <a:lvl3pPr>
              <a:defRPr>
                <a:solidFill>
                  <a:schemeClr val="bg1"/>
                </a:solidFill>
                <a:latin typeface="Segoe UI" panose="020B0502040204020203" pitchFamily="34" charset="0"/>
                <a:cs typeface="Segoe UI" panose="020B0502040204020203" pitchFamily="34" charset="0"/>
              </a:defRPr>
            </a:lvl3pPr>
            <a:lvl4pPr>
              <a:defRPr>
                <a:solidFill>
                  <a:schemeClr val="bg1"/>
                </a:solidFill>
                <a:latin typeface="Segoe UI" panose="020B0502040204020203" pitchFamily="34" charset="0"/>
                <a:cs typeface="Segoe UI" panose="020B0502040204020203" pitchFamily="34" charset="0"/>
              </a:defRPr>
            </a:lvl4pPr>
            <a:lvl5pPr>
              <a:defRPr>
                <a:solidFill>
                  <a:schemeClr val="bg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err="1" smtClean="0"/>
              <a:t>levela</a:t>
            </a:r>
            <a:endParaRPr lang="en-US" dirty="0" smtClean="0"/>
          </a:p>
          <a:p>
            <a:pPr lvl="4"/>
            <a:r>
              <a:rPr lang="en-US" dirty="0" smtClean="0"/>
              <a:t>Fifth level</a:t>
            </a:r>
            <a:endParaRPr lang="en-US" dirty="0"/>
          </a:p>
        </p:txBody>
      </p:sp>
      <p:sp>
        <p:nvSpPr>
          <p:cNvPr id="14"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3" y="490270"/>
            <a:ext cx="751081" cy="302712"/>
          </a:xfrm>
          <a:prstGeom prst="rect">
            <a:avLst/>
          </a:prstGeom>
        </p:spPr>
      </p:pic>
    </p:spTree>
    <p:extLst>
      <p:ext uri="{BB962C8B-B14F-4D97-AF65-F5344CB8AC3E}">
        <p14:creationId xmlns:p14="http://schemas.microsoft.com/office/powerpoint/2010/main" val="338808631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terim green">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008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bg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9" name="Content Placeholder 2"/>
          <p:cNvSpPr>
            <a:spLocks noGrp="1"/>
          </p:cNvSpPr>
          <p:nvPr>
            <p:ph idx="1"/>
          </p:nvPr>
        </p:nvSpPr>
        <p:spPr>
          <a:xfrm>
            <a:off x="628650" y="1825625"/>
            <a:ext cx="7886700" cy="4058340"/>
          </a:xfrm>
          <a:prstGeom prst="rect">
            <a:avLst/>
          </a:prstGeom>
        </p:spPr>
        <p:txBody>
          <a:bodyPr/>
          <a:lstStyle>
            <a:lvl1pPr>
              <a:defRPr>
                <a:solidFill>
                  <a:schemeClr val="bg1"/>
                </a:solidFill>
                <a:latin typeface="Segoe UI" panose="020B0502040204020203" pitchFamily="34" charset="0"/>
                <a:cs typeface="Segoe UI" panose="020B0502040204020203" pitchFamily="34" charset="0"/>
              </a:defRPr>
            </a:lvl1pPr>
            <a:lvl2pPr>
              <a:defRPr>
                <a:solidFill>
                  <a:schemeClr val="bg1"/>
                </a:solidFill>
                <a:latin typeface="Segoe UI" panose="020B0502040204020203" pitchFamily="34" charset="0"/>
                <a:cs typeface="Segoe UI" panose="020B0502040204020203" pitchFamily="34" charset="0"/>
              </a:defRPr>
            </a:lvl2pPr>
            <a:lvl3pPr>
              <a:defRPr>
                <a:solidFill>
                  <a:schemeClr val="bg1"/>
                </a:solidFill>
                <a:latin typeface="Segoe UI" panose="020B0502040204020203" pitchFamily="34" charset="0"/>
                <a:cs typeface="Segoe UI" panose="020B0502040204020203" pitchFamily="34" charset="0"/>
              </a:defRPr>
            </a:lvl3pPr>
            <a:lvl4pPr>
              <a:defRPr>
                <a:solidFill>
                  <a:schemeClr val="bg1"/>
                </a:solidFill>
                <a:latin typeface="Segoe UI" panose="020B0502040204020203" pitchFamily="34" charset="0"/>
                <a:cs typeface="Segoe UI" panose="020B0502040204020203" pitchFamily="34" charset="0"/>
              </a:defRPr>
            </a:lvl4pPr>
            <a:lvl5pPr>
              <a:defRPr>
                <a:solidFill>
                  <a:schemeClr val="bg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err="1" smtClean="0"/>
              <a:t>levela</a:t>
            </a:r>
            <a:endParaRPr lang="en-US" dirty="0" smtClean="0"/>
          </a:p>
          <a:p>
            <a:pPr lvl="4"/>
            <a:r>
              <a:rPr lang="en-US" dirty="0" smtClean="0"/>
              <a:t>Fifth level</a:t>
            </a:r>
            <a:endParaRPr lang="en-US" dirty="0"/>
          </a:p>
        </p:txBody>
      </p:sp>
      <p:sp>
        <p:nvSpPr>
          <p:cNvPr id="14"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pic>
        <p:nvPicPr>
          <p:cNvPr id="17"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196698710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orang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 name="Oval 5"/>
          <p:cNvSpPr/>
          <p:nvPr userDrawn="1"/>
        </p:nvSpPr>
        <p:spPr>
          <a:xfrm>
            <a:off x="-254854" y="1439186"/>
            <a:ext cx="4826854" cy="48268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10" name="Content Placeholder 2"/>
          <p:cNvSpPr>
            <a:spLocks noGrp="1"/>
          </p:cNvSpPr>
          <p:nvPr>
            <p:ph idx="1"/>
          </p:nvPr>
        </p:nvSpPr>
        <p:spPr>
          <a:xfrm>
            <a:off x="4911365" y="1825625"/>
            <a:ext cx="3603985" cy="4086288"/>
          </a:xfrm>
          <a:prstGeom prst="rect">
            <a:avLst/>
          </a:prstGeom>
        </p:spPr>
        <p:txBody>
          <a:bodyPr/>
          <a:lstStyle>
            <a:lvl1pPr>
              <a:lnSpc>
                <a:spcPct val="100000"/>
              </a:lnSpc>
              <a:defRPr>
                <a:solidFill>
                  <a:schemeClr val="tx1"/>
                </a:solidFill>
                <a:latin typeface="Segoe UI" panose="020B0502040204020203" pitchFamily="34" charset="0"/>
                <a:cs typeface="Segoe UI" panose="020B0502040204020203" pitchFamily="34" charset="0"/>
              </a:defRPr>
            </a:lvl1pPr>
            <a:lvl2pPr>
              <a:lnSpc>
                <a:spcPct val="100000"/>
              </a:lnSpc>
              <a:defRPr>
                <a:solidFill>
                  <a:schemeClr val="tx1"/>
                </a:solidFill>
                <a:latin typeface="Segoe UI" panose="020B0502040204020203" pitchFamily="34" charset="0"/>
                <a:cs typeface="Segoe UI" panose="020B0502040204020203" pitchFamily="34" charset="0"/>
              </a:defRPr>
            </a:lvl2pPr>
            <a:lvl3pPr>
              <a:lnSpc>
                <a:spcPct val="100000"/>
              </a:lnSpc>
              <a:defRPr>
                <a:solidFill>
                  <a:schemeClr val="tx1"/>
                </a:solidFill>
                <a:latin typeface="Segoe UI" panose="020B0502040204020203" pitchFamily="34" charset="0"/>
                <a:cs typeface="Segoe UI" panose="020B0502040204020203" pitchFamily="34" charset="0"/>
              </a:defRPr>
            </a:lvl3pPr>
            <a:lvl4pPr>
              <a:lnSpc>
                <a:spcPct val="100000"/>
              </a:lnSpc>
              <a:defRPr>
                <a:solidFill>
                  <a:schemeClr val="tx1"/>
                </a:solidFill>
                <a:latin typeface="Segoe UI" panose="020B0502040204020203" pitchFamily="34" charset="0"/>
                <a:cs typeface="Segoe UI" panose="020B0502040204020203" pitchFamily="34" charset="0"/>
              </a:defRPr>
            </a:lvl4pPr>
            <a:lvl5pPr>
              <a:lnSpc>
                <a:spcPct val="100000"/>
              </a:lnSpc>
              <a:defRPr>
                <a:solidFill>
                  <a:schemeClr val="tx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err="1" smtClean="0"/>
              <a:t>levela</a:t>
            </a:r>
            <a:endParaRPr lang="en-US" dirty="0" smtClean="0"/>
          </a:p>
          <a:p>
            <a:pPr lvl="4"/>
            <a:r>
              <a:rPr lang="en-US" dirty="0" smtClean="0"/>
              <a:t>Fifth level</a:t>
            </a:r>
            <a:endParaRPr lang="en-US" dirty="0"/>
          </a:p>
        </p:txBody>
      </p:sp>
      <p:sp>
        <p:nvSpPr>
          <p:cNvPr id="13"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4" name="Content Placeholder 3"/>
          <p:cNvSpPr>
            <a:spLocks noGrp="1"/>
          </p:cNvSpPr>
          <p:nvPr>
            <p:ph sz="quarter" idx="10"/>
          </p:nvPr>
        </p:nvSpPr>
        <p:spPr>
          <a:xfrm>
            <a:off x="178573" y="1872613"/>
            <a:ext cx="3960000" cy="3960000"/>
          </a:xfrm>
          <a:prstGeom prst="ellipse">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277576929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blu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 name="Oval 5"/>
          <p:cNvSpPr/>
          <p:nvPr userDrawn="1"/>
        </p:nvSpPr>
        <p:spPr>
          <a:xfrm>
            <a:off x="-254854" y="1439186"/>
            <a:ext cx="4826854" cy="48268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bg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10" name="Content Placeholder 2"/>
          <p:cNvSpPr>
            <a:spLocks noGrp="1"/>
          </p:cNvSpPr>
          <p:nvPr>
            <p:ph idx="1"/>
          </p:nvPr>
        </p:nvSpPr>
        <p:spPr>
          <a:xfrm>
            <a:off x="4911365" y="1825625"/>
            <a:ext cx="3603985" cy="4086288"/>
          </a:xfrm>
          <a:prstGeom prst="rect">
            <a:avLst/>
          </a:prstGeom>
        </p:spPr>
        <p:txBody>
          <a:bodyPr/>
          <a:lstStyle>
            <a:lvl1pPr>
              <a:lnSpc>
                <a:spcPct val="100000"/>
              </a:lnSpc>
              <a:defRPr>
                <a:solidFill>
                  <a:schemeClr val="bg1"/>
                </a:solidFill>
                <a:latin typeface="Segoe UI" panose="020B0502040204020203" pitchFamily="34" charset="0"/>
                <a:cs typeface="Segoe UI" panose="020B0502040204020203" pitchFamily="34" charset="0"/>
              </a:defRPr>
            </a:lvl1pPr>
            <a:lvl2pPr>
              <a:lnSpc>
                <a:spcPct val="100000"/>
              </a:lnSpc>
              <a:defRPr>
                <a:solidFill>
                  <a:schemeClr val="bg1"/>
                </a:solidFill>
                <a:latin typeface="Segoe UI" panose="020B0502040204020203" pitchFamily="34" charset="0"/>
                <a:cs typeface="Segoe UI" panose="020B0502040204020203" pitchFamily="34" charset="0"/>
              </a:defRPr>
            </a:lvl2pPr>
            <a:lvl3pPr>
              <a:lnSpc>
                <a:spcPct val="100000"/>
              </a:lnSpc>
              <a:defRPr>
                <a:solidFill>
                  <a:schemeClr val="bg1"/>
                </a:solidFill>
                <a:latin typeface="Segoe UI" panose="020B0502040204020203" pitchFamily="34" charset="0"/>
                <a:cs typeface="Segoe UI" panose="020B0502040204020203" pitchFamily="34" charset="0"/>
              </a:defRPr>
            </a:lvl3pPr>
            <a:lvl4pPr>
              <a:lnSpc>
                <a:spcPct val="100000"/>
              </a:lnSpc>
              <a:defRPr>
                <a:solidFill>
                  <a:schemeClr val="bg1"/>
                </a:solidFill>
                <a:latin typeface="Segoe UI" panose="020B0502040204020203" pitchFamily="34" charset="0"/>
                <a:cs typeface="Segoe UI" panose="020B0502040204020203" pitchFamily="34" charset="0"/>
              </a:defRPr>
            </a:lvl4pPr>
            <a:lvl5pPr>
              <a:lnSpc>
                <a:spcPct val="100000"/>
              </a:lnSpc>
              <a:defRPr>
                <a:solidFill>
                  <a:schemeClr val="bg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err="1" smtClean="0"/>
              <a:t>levela</a:t>
            </a:r>
            <a:endParaRPr lang="en-US" dirty="0" smtClean="0"/>
          </a:p>
          <a:p>
            <a:pPr lvl="4"/>
            <a:r>
              <a:rPr lang="en-US" dirty="0" smtClean="0"/>
              <a:t>Fifth level</a:t>
            </a:r>
            <a:endParaRPr lang="en-US" dirty="0"/>
          </a:p>
        </p:txBody>
      </p:sp>
      <p:sp>
        <p:nvSpPr>
          <p:cNvPr id="13"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3" y="490270"/>
            <a:ext cx="751081" cy="302712"/>
          </a:xfrm>
          <a:prstGeom prst="rect">
            <a:avLst/>
          </a:prstGeom>
        </p:spPr>
      </p:pic>
      <p:sp>
        <p:nvSpPr>
          <p:cNvPr id="11" name="Content Placeholder 3"/>
          <p:cNvSpPr>
            <a:spLocks noGrp="1"/>
          </p:cNvSpPr>
          <p:nvPr>
            <p:ph sz="quarter" idx="10"/>
          </p:nvPr>
        </p:nvSpPr>
        <p:spPr>
          <a:xfrm>
            <a:off x="178573" y="1872613"/>
            <a:ext cx="3960000" cy="3960000"/>
          </a:xfrm>
          <a:prstGeom prst="ellipse">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Tree>
    <p:extLst>
      <p:ext uri="{BB962C8B-B14F-4D97-AF65-F5344CB8AC3E}">
        <p14:creationId xmlns:p14="http://schemas.microsoft.com/office/powerpoint/2010/main" val="297751571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green">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008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6" name="Oval 5"/>
          <p:cNvSpPr/>
          <p:nvPr userDrawn="1"/>
        </p:nvSpPr>
        <p:spPr>
          <a:xfrm>
            <a:off x="-254854" y="1439186"/>
            <a:ext cx="4826854" cy="482685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bg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10" name="Content Placeholder 2"/>
          <p:cNvSpPr>
            <a:spLocks noGrp="1"/>
          </p:cNvSpPr>
          <p:nvPr>
            <p:ph idx="1"/>
          </p:nvPr>
        </p:nvSpPr>
        <p:spPr>
          <a:xfrm>
            <a:off x="4911365" y="1825625"/>
            <a:ext cx="3603985" cy="4086288"/>
          </a:xfrm>
          <a:prstGeom prst="rect">
            <a:avLst/>
          </a:prstGeom>
        </p:spPr>
        <p:txBody>
          <a:bodyPr/>
          <a:lstStyle>
            <a:lvl1pPr>
              <a:lnSpc>
                <a:spcPct val="100000"/>
              </a:lnSpc>
              <a:defRPr>
                <a:solidFill>
                  <a:schemeClr val="bg1"/>
                </a:solidFill>
                <a:latin typeface="Segoe UI" panose="020B0502040204020203" pitchFamily="34" charset="0"/>
                <a:cs typeface="Segoe UI" panose="020B0502040204020203" pitchFamily="34" charset="0"/>
              </a:defRPr>
            </a:lvl1pPr>
            <a:lvl2pPr>
              <a:lnSpc>
                <a:spcPct val="100000"/>
              </a:lnSpc>
              <a:defRPr>
                <a:solidFill>
                  <a:schemeClr val="bg1"/>
                </a:solidFill>
                <a:latin typeface="Segoe UI" panose="020B0502040204020203" pitchFamily="34" charset="0"/>
                <a:cs typeface="Segoe UI" panose="020B0502040204020203" pitchFamily="34" charset="0"/>
              </a:defRPr>
            </a:lvl2pPr>
            <a:lvl3pPr>
              <a:lnSpc>
                <a:spcPct val="100000"/>
              </a:lnSpc>
              <a:defRPr>
                <a:solidFill>
                  <a:schemeClr val="bg1"/>
                </a:solidFill>
                <a:latin typeface="Segoe UI" panose="020B0502040204020203" pitchFamily="34" charset="0"/>
                <a:cs typeface="Segoe UI" panose="020B0502040204020203" pitchFamily="34" charset="0"/>
              </a:defRPr>
            </a:lvl3pPr>
            <a:lvl4pPr>
              <a:lnSpc>
                <a:spcPct val="100000"/>
              </a:lnSpc>
              <a:defRPr>
                <a:solidFill>
                  <a:schemeClr val="bg1"/>
                </a:solidFill>
                <a:latin typeface="Segoe UI" panose="020B0502040204020203" pitchFamily="34" charset="0"/>
                <a:cs typeface="Segoe UI" panose="020B0502040204020203" pitchFamily="34" charset="0"/>
              </a:defRPr>
            </a:lvl4pPr>
            <a:lvl5pPr>
              <a:lnSpc>
                <a:spcPct val="100000"/>
              </a:lnSpc>
              <a:defRPr>
                <a:solidFill>
                  <a:schemeClr val="bg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err="1" smtClean="0"/>
              <a:t>levela</a:t>
            </a:r>
            <a:endParaRPr lang="en-US" dirty="0" smtClean="0"/>
          </a:p>
          <a:p>
            <a:pPr lvl="4"/>
            <a:r>
              <a:rPr lang="en-US" dirty="0" smtClean="0"/>
              <a:t>Fifth level</a:t>
            </a:r>
            <a:endParaRPr lang="en-US" dirty="0"/>
          </a:p>
        </p:txBody>
      </p:sp>
      <p:sp>
        <p:nvSpPr>
          <p:cNvPr id="13"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pic>
        <p:nvPicPr>
          <p:cNvPr id="14"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
        <p:nvSpPr>
          <p:cNvPr id="9" name="Content Placeholder 3"/>
          <p:cNvSpPr>
            <a:spLocks noGrp="1"/>
          </p:cNvSpPr>
          <p:nvPr>
            <p:ph sz="quarter" idx="10"/>
          </p:nvPr>
        </p:nvSpPr>
        <p:spPr>
          <a:xfrm>
            <a:off x="178573" y="1872613"/>
            <a:ext cx="3960000" cy="3960000"/>
          </a:xfrm>
          <a:prstGeom prst="ellipse">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Tree>
    <p:extLst>
      <p:ext uri="{BB962C8B-B14F-4D97-AF65-F5344CB8AC3E}">
        <p14:creationId xmlns:p14="http://schemas.microsoft.com/office/powerpoint/2010/main" val="12468693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inset orang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9" name="Content Placeholder 2"/>
          <p:cNvSpPr>
            <a:spLocks noGrp="1"/>
          </p:cNvSpPr>
          <p:nvPr>
            <p:ph idx="1"/>
          </p:nvPr>
        </p:nvSpPr>
        <p:spPr>
          <a:xfrm>
            <a:off x="628651" y="1825625"/>
            <a:ext cx="2226212" cy="4154943"/>
          </a:xfrm>
          <a:prstGeom prst="rect">
            <a:avLst/>
          </a:prstGeom>
        </p:spPr>
        <p:txBody>
          <a:bodyPr/>
          <a:lstStyle>
            <a:lvl1pPr>
              <a:lnSpc>
                <a:spcPct val="100000"/>
              </a:lnSpc>
              <a:defRPr>
                <a:solidFill>
                  <a:schemeClr val="tx1"/>
                </a:solidFill>
                <a:latin typeface="Segoe UI" panose="020B0502040204020203" pitchFamily="34" charset="0"/>
                <a:cs typeface="Segoe UI" panose="020B0502040204020203" pitchFamily="34" charset="0"/>
              </a:defRPr>
            </a:lvl1pPr>
            <a:lvl2pPr marL="457200" indent="0">
              <a:lnSpc>
                <a:spcPct val="100000"/>
              </a:lnSpc>
              <a:buNone/>
              <a:defRPr>
                <a:solidFill>
                  <a:schemeClr val="tx1"/>
                </a:solidFill>
                <a:latin typeface="Segoe UI" panose="020B0502040204020203" pitchFamily="34" charset="0"/>
                <a:cs typeface="Segoe UI" panose="020B0502040204020203" pitchFamily="34" charset="0"/>
              </a:defRPr>
            </a:lvl2pPr>
            <a:lvl3pPr>
              <a:lnSpc>
                <a:spcPct val="100000"/>
              </a:lnSpc>
              <a:defRPr>
                <a:solidFill>
                  <a:schemeClr val="bg1"/>
                </a:solidFill>
                <a:latin typeface="Segoe UI" panose="020B0502040204020203" pitchFamily="34" charset="0"/>
                <a:cs typeface="Segoe UI" panose="020B0502040204020203" pitchFamily="34" charset="0"/>
              </a:defRPr>
            </a:lvl3pPr>
            <a:lvl4pPr>
              <a:lnSpc>
                <a:spcPct val="100000"/>
              </a:lnSpc>
              <a:defRPr>
                <a:solidFill>
                  <a:schemeClr val="bg1"/>
                </a:solidFill>
                <a:latin typeface="Segoe UI" panose="020B0502040204020203" pitchFamily="34" charset="0"/>
                <a:cs typeface="Segoe UI" panose="020B0502040204020203" pitchFamily="34" charset="0"/>
              </a:defRPr>
            </a:lvl4pPr>
            <a:lvl5pPr>
              <a:lnSpc>
                <a:spcPct val="100000"/>
              </a:lnSpc>
              <a:defRPr>
                <a:solidFill>
                  <a:schemeClr val="bg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endParaRPr lang="en-US" dirty="0" smtClean="0"/>
          </a:p>
        </p:txBody>
      </p:sp>
      <p:sp>
        <p:nvSpPr>
          <p:cNvPr id="15" name="TextBox 14"/>
          <p:cNvSpPr txBox="1"/>
          <p:nvPr userDrawn="1"/>
        </p:nvSpPr>
        <p:spPr>
          <a:xfrm>
            <a:off x="9432388" y="1681089"/>
            <a:ext cx="914400" cy="914400"/>
          </a:xfrm>
          <a:prstGeom prst="rect">
            <a:avLst/>
          </a:prstGeom>
        </p:spPr>
        <p:txBody>
          <a:bodyPr vert="horz" wrap="none" lIns="91440" tIns="45720" rIns="91440" bIns="45720" rtlCol="0">
            <a:normAutofit/>
          </a:bodyPr>
          <a:lstStyle/>
          <a:p>
            <a:pPr algn="l">
              <a:lnSpc>
                <a:spcPct val="150000"/>
              </a:lnSpc>
              <a:spcBef>
                <a:spcPts val="0"/>
              </a:spcBef>
            </a:pPr>
            <a:endParaRPr lang="en-NZ" sz="1800" dirty="0" smtClean="0"/>
          </a:p>
        </p:txBody>
      </p:sp>
      <p:sp>
        <p:nvSpPr>
          <p:cNvPr id="19" name="Round Single Corner Rectangle 18"/>
          <p:cNvSpPr/>
          <p:nvPr userDrawn="1"/>
        </p:nvSpPr>
        <p:spPr>
          <a:xfrm rot="10800000">
            <a:off x="3467251" y="1458153"/>
            <a:ext cx="5676749" cy="4131115"/>
          </a:xfrm>
          <a:prstGeom prst="round1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1" name="Text Placeholder 20"/>
          <p:cNvSpPr>
            <a:spLocks noGrp="1"/>
          </p:cNvSpPr>
          <p:nvPr>
            <p:ph type="body" sz="quarter" idx="10"/>
          </p:nvPr>
        </p:nvSpPr>
        <p:spPr>
          <a:xfrm>
            <a:off x="4011930" y="5794375"/>
            <a:ext cx="4149089" cy="551318"/>
          </a:xfrm>
          <a:prstGeom prst="rect">
            <a:avLst/>
          </a:prstGeom>
        </p:spPr>
        <p:txBody>
          <a:bodyPr>
            <a:noAutofit/>
          </a:bodyPr>
          <a:lstStyle>
            <a:lvl1pPr marL="0" indent="0">
              <a:buFontTx/>
              <a:buNone/>
              <a:defRPr sz="1200">
                <a:solidFill>
                  <a:schemeClr val="tx1"/>
                </a:solidFill>
              </a:defRPr>
            </a:lvl1pPr>
            <a:lvl2pPr marL="457200" indent="0">
              <a:buFontTx/>
              <a:buNone/>
              <a:defRPr sz="1200">
                <a:solidFill>
                  <a:schemeClr val="bg1"/>
                </a:solidFill>
              </a:defRPr>
            </a:lvl2pPr>
            <a:lvl3pPr marL="914400" indent="0">
              <a:buFontTx/>
              <a:buNone/>
              <a:defRPr sz="1200">
                <a:solidFill>
                  <a:schemeClr val="bg1"/>
                </a:solidFill>
              </a:defRPr>
            </a:lvl3pPr>
            <a:lvl4pPr marL="1371600" indent="0">
              <a:buFontTx/>
              <a:buNone/>
              <a:defRPr sz="1200">
                <a:solidFill>
                  <a:schemeClr val="bg1"/>
                </a:solidFill>
              </a:defRPr>
            </a:lvl4pPr>
            <a:lvl5pPr marL="1828800" indent="0">
              <a:buFontTx/>
              <a:buNone/>
              <a:defRPr sz="1200">
                <a:solidFill>
                  <a:schemeClr val="bg1"/>
                </a:solidFill>
              </a:defRPr>
            </a:lvl5pPr>
          </a:lstStyle>
          <a:p>
            <a:pPr lvl="0"/>
            <a:r>
              <a:rPr lang="en-US" dirty="0" smtClean="0"/>
              <a:t>Click to edit Master text styles</a:t>
            </a:r>
          </a:p>
        </p:txBody>
      </p:sp>
      <p:sp>
        <p:nvSpPr>
          <p:cNvPr id="23"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25" name="Content Placeholder 24"/>
          <p:cNvSpPr>
            <a:spLocks noGrp="1"/>
          </p:cNvSpPr>
          <p:nvPr>
            <p:ph sz="quarter" idx="11"/>
          </p:nvPr>
        </p:nvSpPr>
        <p:spPr>
          <a:xfrm>
            <a:off x="3657600" y="1681163"/>
            <a:ext cx="5162400" cy="3690937"/>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302810509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age inset blu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bg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9" name="Content Placeholder 2"/>
          <p:cNvSpPr>
            <a:spLocks noGrp="1"/>
          </p:cNvSpPr>
          <p:nvPr>
            <p:ph idx="1"/>
          </p:nvPr>
        </p:nvSpPr>
        <p:spPr>
          <a:xfrm>
            <a:off x="628651" y="1825625"/>
            <a:ext cx="2226212" cy="4154943"/>
          </a:xfrm>
          <a:prstGeom prst="rect">
            <a:avLst/>
          </a:prstGeom>
        </p:spPr>
        <p:txBody>
          <a:bodyPr/>
          <a:lstStyle>
            <a:lvl1pPr>
              <a:lnSpc>
                <a:spcPct val="100000"/>
              </a:lnSpc>
              <a:defRPr>
                <a:solidFill>
                  <a:schemeClr val="bg1"/>
                </a:solidFill>
                <a:latin typeface="Segoe UI" panose="020B0502040204020203" pitchFamily="34" charset="0"/>
                <a:cs typeface="Segoe UI" panose="020B0502040204020203" pitchFamily="34" charset="0"/>
              </a:defRPr>
            </a:lvl1pPr>
            <a:lvl2pPr marL="457200" indent="0">
              <a:lnSpc>
                <a:spcPct val="100000"/>
              </a:lnSpc>
              <a:buNone/>
              <a:defRPr>
                <a:solidFill>
                  <a:schemeClr val="bg1"/>
                </a:solidFill>
                <a:latin typeface="Segoe UI" panose="020B0502040204020203" pitchFamily="34" charset="0"/>
                <a:cs typeface="Segoe UI" panose="020B0502040204020203" pitchFamily="34" charset="0"/>
              </a:defRPr>
            </a:lvl2pPr>
            <a:lvl3pPr>
              <a:lnSpc>
                <a:spcPct val="100000"/>
              </a:lnSpc>
              <a:defRPr>
                <a:solidFill>
                  <a:schemeClr val="bg1"/>
                </a:solidFill>
                <a:latin typeface="Segoe UI" panose="020B0502040204020203" pitchFamily="34" charset="0"/>
                <a:cs typeface="Segoe UI" panose="020B0502040204020203" pitchFamily="34" charset="0"/>
              </a:defRPr>
            </a:lvl3pPr>
            <a:lvl4pPr>
              <a:lnSpc>
                <a:spcPct val="100000"/>
              </a:lnSpc>
              <a:defRPr>
                <a:solidFill>
                  <a:schemeClr val="bg1"/>
                </a:solidFill>
                <a:latin typeface="Segoe UI" panose="020B0502040204020203" pitchFamily="34" charset="0"/>
                <a:cs typeface="Segoe UI" panose="020B0502040204020203" pitchFamily="34" charset="0"/>
              </a:defRPr>
            </a:lvl4pPr>
            <a:lvl5pPr>
              <a:lnSpc>
                <a:spcPct val="100000"/>
              </a:lnSpc>
              <a:defRPr>
                <a:solidFill>
                  <a:schemeClr val="bg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endParaRPr lang="en-US" dirty="0" smtClean="0"/>
          </a:p>
        </p:txBody>
      </p:sp>
      <p:sp>
        <p:nvSpPr>
          <p:cNvPr id="15" name="TextBox 14"/>
          <p:cNvSpPr txBox="1"/>
          <p:nvPr userDrawn="1"/>
        </p:nvSpPr>
        <p:spPr>
          <a:xfrm>
            <a:off x="9432388" y="1681089"/>
            <a:ext cx="914400" cy="914400"/>
          </a:xfrm>
          <a:prstGeom prst="rect">
            <a:avLst/>
          </a:prstGeom>
        </p:spPr>
        <p:txBody>
          <a:bodyPr vert="horz" wrap="none" lIns="91440" tIns="45720" rIns="91440" bIns="45720" rtlCol="0">
            <a:normAutofit/>
          </a:bodyPr>
          <a:lstStyle/>
          <a:p>
            <a:pPr algn="l">
              <a:lnSpc>
                <a:spcPct val="150000"/>
              </a:lnSpc>
              <a:spcBef>
                <a:spcPts val="0"/>
              </a:spcBef>
            </a:pPr>
            <a:endParaRPr lang="en-NZ" sz="1800" dirty="0" smtClean="0"/>
          </a:p>
        </p:txBody>
      </p:sp>
      <p:sp>
        <p:nvSpPr>
          <p:cNvPr id="19" name="Round Single Corner Rectangle 18"/>
          <p:cNvSpPr/>
          <p:nvPr userDrawn="1"/>
        </p:nvSpPr>
        <p:spPr>
          <a:xfrm rot="10800000">
            <a:off x="3467251" y="1458153"/>
            <a:ext cx="5676749" cy="4131115"/>
          </a:xfrm>
          <a:prstGeom prst="round1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1" name="Text Placeholder 20"/>
          <p:cNvSpPr>
            <a:spLocks noGrp="1"/>
          </p:cNvSpPr>
          <p:nvPr>
            <p:ph type="body" sz="quarter" idx="10"/>
          </p:nvPr>
        </p:nvSpPr>
        <p:spPr>
          <a:xfrm>
            <a:off x="4011930" y="5794375"/>
            <a:ext cx="4149089" cy="551318"/>
          </a:xfrm>
          <a:prstGeom prst="rect">
            <a:avLst/>
          </a:prstGeom>
        </p:spPr>
        <p:txBody>
          <a:bodyPr>
            <a:noAutofit/>
          </a:bodyPr>
          <a:lstStyle>
            <a:lvl1pPr marL="0" indent="0">
              <a:buFontTx/>
              <a:buNone/>
              <a:defRPr sz="1200">
                <a:solidFill>
                  <a:schemeClr val="bg1"/>
                </a:solidFill>
              </a:defRPr>
            </a:lvl1pPr>
            <a:lvl2pPr marL="457200" indent="0">
              <a:buFontTx/>
              <a:buNone/>
              <a:defRPr sz="1200">
                <a:solidFill>
                  <a:schemeClr val="bg1"/>
                </a:solidFill>
              </a:defRPr>
            </a:lvl2pPr>
            <a:lvl3pPr marL="914400" indent="0">
              <a:buFontTx/>
              <a:buNone/>
              <a:defRPr sz="1200">
                <a:solidFill>
                  <a:schemeClr val="bg1"/>
                </a:solidFill>
              </a:defRPr>
            </a:lvl3pPr>
            <a:lvl4pPr marL="1371600" indent="0">
              <a:buFontTx/>
              <a:buNone/>
              <a:defRPr sz="1200">
                <a:solidFill>
                  <a:schemeClr val="bg1"/>
                </a:solidFill>
              </a:defRPr>
            </a:lvl4pPr>
            <a:lvl5pPr marL="1828800" indent="0">
              <a:buFontTx/>
              <a:buNone/>
              <a:defRPr sz="1200">
                <a:solidFill>
                  <a:schemeClr val="bg1"/>
                </a:solidFill>
              </a:defRPr>
            </a:lvl5pPr>
          </a:lstStyle>
          <a:p>
            <a:pPr lvl="0"/>
            <a:r>
              <a:rPr lang="en-US" dirty="0" smtClean="0"/>
              <a:t>Click to edit Master text styles</a:t>
            </a:r>
          </a:p>
        </p:txBody>
      </p:sp>
      <p:sp>
        <p:nvSpPr>
          <p:cNvPr id="23"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25" name="Content Placeholder 24"/>
          <p:cNvSpPr>
            <a:spLocks noGrp="1"/>
          </p:cNvSpPr>
          <p:nvPr>
            <p:ph sz="quarter" idx="11"/>
          </p:nvPr>
        </p:nvSpPr>
        <p:spPr>
          <a:xfrm>
            <a:off x="3657600" y="1681163"/>
            <a:ext cx="5162400" cy="36909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3" y="490270"/>
            <a:ext cx="751081" cy="302712"/>
          </a:xfrm>
          <a:prstGeom prst="rect">
            <a:avLst/>
          </a:prstGeom>
        </p:spPr>
      </p:pic>
    </p:spTree>
    <p:extLst>
      <p:ext uri="{BB962C8B-B14F-4D97-AF65-F5344CB8AC3E}">
        <p14:creationId xmlns:p14="http://schemas.microsoft.com/office/powerpoint/2010/main" val="427780898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age inset green">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46157"/>
            <a:ext cx="8496000" cy="6210000"/>
          </a:xfrm>
          <a:prstGeom prst="round1Rect">
            <a:avLst>
              <a:gd name="adj" fmla="val 10516"/>
            </a:avLst>
          </a:prstGeom>
          <a:solidFill>
            <a:srgbClr val="008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bg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9" name="Content Placeholder 2"/>
          <p:cNvSpPr>
            <a:spLocks noGrp="1"/>
          </p:cNvSpPr>
          <p:nvPr>
            <p:ph idx="1"/>
          </p:nvPr>
        </p:nvSpPr>
        <p:spPr>
          <a:xfrm>
            <a:off x="628651" y="1825625"/>
            <a:ext cx="2226212" cy="4154943"/>
          </a:xfrm>
          <a:prstGeom prst="rect">
            <a:avLst/>
          </a:prstGeom>
        </p:spPr>
        <p:txBody>
          <a:bodyPr/>
          <a:lstStyle>
            <a:lvl1pPr>
              <a:lnSpc>
                <a:spcPct val="100000"/>
              </a:lnSpc>
              <a:defRPr>
                <a:solidFill>
                  <a:schemeClr val="bg1"/>
                </a:solidFill>
                <a:latin typeface="Segoe UI" panose="020B0502040204020203" pitchFamily="34" charset="0"/>
                <a:cs typeface="Segoe UI" panose="020B0502040204020203" pitchFamily="34" charset="0"/>
              </a:defRPr>
            </a:lvl1pPr>
            <a:lvl2pPr marL="457200" indent="0">
              <a:lnSpc>
                <a:spcPct val="100000"/>
              </a:lnSpc>
              <a:buNone/>
              <a:defRPr>
                <a:solidFill>
                  <a:schemeClr val="bg1"/>
                </a:solidFill>
                <a:latin typeface="Segoe UI" panose="020B0502040204020203" pitchFamily="34" charset="0"/>
                <a:cs typeface="Segoe UI" panose="020B0502040204020203" pitchFamily="34" charset="0"/>
              </a:defRPr>
            </a:lvl2pPr>
            <a:lvl3pPr>
              <a:lnSpc>
                <a:spcPct val="100000"/>
              </a:lnSpc>
              <a:defRPr>
                <a:solidFill>
                  <a:schemeClr val="bg1"/>
                </a:solidFill>
                <a:latin typeface="Segoe UI" panose="020B0502040204020203" pitchFamily="34" charset="0"/>
                <a:cs typeface="Segoe UI" panose="020B0502040204020203" pitchFamily="34" charset="0"/>
              </a:defRPr>
            </a:lvl3pPr>
            <a:lvl4pPr>
              <a:lnSpc>
                <a:spcPct val="100000"/>
              </a:lnSpc>
              <a:defRPr>
                <a:solidFill>
                  <a:schemeClr val="bg1"/>
                </a:solidFill>
                <a:latin typeface="Segoe UI" panose="020B0502040204020203" pitchFamily="34" charset="0"/>
                <a:cs typeface="Segoe UI" panose="020B0502040204020203" pitchFamily="34" charset="0"/>
              </a:defRPr>
            </a:lvl4pPr>
            <a:lvl5pPr>
              <a:lnSpc>
                <a:spcPct val="100000"/>
              </a:lnSpc>
              <a:defRPr>
                <a:solidFill>
                  <a:schemeClr val="bg1"/>
                </a:solidFill>
                <a:latin typeface="Segoe UI" panose="020B0502040204020203" pitchFamily="34" charset="0"/>
                <a:cs typeface="Segoe UI" panose="020B0502040204020203" pitchFamily="34" charset="0"/>
              </a:defRPr>
            </a:lvl5pPr>
          </a:lstStyle>
          <a:p>
            <a:pPr lvl="0"/>
            <a:r>
              <a:rPr lang="en-US" dirty="0" smtClean="0"/>
              <a:t>Click to edit Master text styles</a:t>
            </a:r>
          </a:p>
          <a:p>
            <a:pPr lvl="1"/>
            <a:endParaRPr lang="en-US" dirty="0" smtClean="0"/>
          </a:p>
        </p:txBody>
      </p:sp>
      <p:sp>
        <p:nvSpPr>
          <p:cNvPr id="15" name="TextBox 14"/>
          <p:cNvSpPr txBox="1"/>
          <p:nvPr userDrawn="1"/>
        </p:nvSpPr>
        <p:spPr>
          <a:xfrm>
            <a:off x="9432388" y="1681089"/>
            <a:ext cx="914400" cy="914400"/>
          </a:xfrm>
          <a:prstGeom prst="rect">
            <a:avLst/>
          </a:prstGeom>
        </p:spPr>
        <p:txBody>
          <a:bodyPr vert="horz" wrap="none" lIns="91440" tIns="45720" rIns="91440" bIns="45720" rtlCol="0">
            <a:normAutofit/>
          </a:bodyPr>
          <a:lstStyle/>
          <a:p>
            <a:pPr algn="l">
              <a:lnSpc>
                <a:spcPct val="150000"/>
              </a:lnSpc>
              <a:spcBef>
                <a:spcPts val="0"/>
              </a:spcBef>
            </a:pPr>
            <a:endParaRPr lang="en-NZ" sz="1800" dirty="0" smtClean="0"/>
          </a:p>
        </p:txBody>
      </p:sp>
      <p:sp>
        <p:nvSpPr>
          <p:cNvPr id="19" name="Round Single Corner Rectangle 18"/>
          <p:cNvSpPr/>
          <p:nvPr userDrawn="1"/>
        </p:nvSpPr>
        <p:spPr>
          <a:xfrm rot="10800000">
            <a:off x="3467251" y="1458153"/>
            <a:ext cx="5676749" cy="4131115"/>
          </a:xfrm>
          <a:prstGeom prst="round1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1" name="Text Placeholder 20"/>
          <p:cNvSpPr>
            <a:spLocks noGrp="1"/>
          </p:cNvSpPr>
          <p:nvPr>
            <p:ph type="body" sz="quarter" idx="10"/>
          </p:nvPr>
        </p:nvSpPr>
        <p:spPr>
          <a:xfrm>
            <a:off x="4011930" y="5794375"/>
            <a:ext cx="4149089" cy="551318"/>
          </a:xfrm>
          <a:prstGeom prst="rect">
            <a:avLst/>
          </a:prstGeom>
        </p:spPr>
        <p:txBody>
          <a:bodyPr>
            <a:noAutofit/>
          </a:bodyPr>
          <a:lstStyle>
            <a:lvl1pPr marL="0" indent="0">
              <a:buFontTx/>
              <a:buNone/>
              <a:defRPr sz="1200">
                <a:solidFill>
                  <a:schemeClr val="bg1"/>
                </a:solidFill>
              </a:defRPr>
            </a:lvl1pPr>
            <a:lvl2pPr marL="457200" indent="0">
              <a:buFontTx/>
              <a:buNone/>
              <a:defRPr sz="1200">
                <a:solidFill>
                  <a:schemeClr val="bg1"/>
                </a:solidFill>
              </a:defRPr>
            </a:lvl2pPr>
            <a:lvl3pPr marL="914400" indent="0">
              <a:buFontTx/>
              <a:buNone/>
              <a:defRPr sz="1200">
                <a:solidFill>
                  <a:schemeClr val="bg1"/>
                </a:solidFill>
              </a:defRPr>
            </a:lvl3pPr>
            <a:lvl4pPr marL="1371600" indent="0">
              <a:buFontTx/>
              <a:buNone/>
              <a:defRPr sz="1200">
                <a:solidFill>
                  <a:schemeClr val="bg1"/>
                </a:solidFill>
              </a:defRPr>
            </a:lvl4pPr>
            <a:lvl5pPr marL="1828800" indent="0">
              <a:buFontTx/>
              <a:buNone/>
              <a:defRPr sz="1200">
                <a:solidFill>
                  <a:schemeClr val="bg1"/>
                </a:solidFill>
              </a:defRPr>
            </a:lvl5pPr>
          </a:lstStyle>
          <a:p>
            <a:pPr lvl="0"/>
            <a:r>
              <a:rPr lang="en-US" dirty="0" smtClean="0"/>
              <a:t>Click to edit Master text styles</a:t>
            </a:r>
          </a:p>
        </p:txBody>
      </p:sp>
      <p:pic>
        <p:nvPicPr>
          <p:cNvPr id="22" name="Content Placeholder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
        <p:nvSpPr>
          <p:cNvPr id="23"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25" name="Content Placeholder 24"/>
          <p:cNvSpPr>
            <a:spLocks noGrp="1"/>
          </p:cNvSpPr>
          <p:nvPr>
            <p:ph sz="quarter" idx="11"/>
          </p:nvPr>
        </p:nvSpPr>
        <p:spPr>
          <a:xfrm>
            <a:off x="3657600" y="1681163"/>
            <a:ext cx="5162400" cy="36909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extLst>
      <p:ext uri="{BB962C8B-B14F-4D97-AF65-F5344CB8AC3E}">
        <p14:creationId xmlns:p14="http://schemas.microsoft.com/office/powerpoint/2010/main" val="12259427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ingle column teal">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39341"/>
            <a:ext cx="8496000" cy="6210000"/>
          </a:xfrm>
          <a:prstGeom prst="round1Rect">
            <a:avLst>
              <a:gd name="adj" fmla="val 7042"/>
            </a:avLst>
          </a:prstGeom>
          <a:solidFill>
            <a:srgbClr val="00A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Rectangle 2"/>
          <p:cNvSpPr/>
          <p:nvPr userDrawn="1"/>
        </p:nvSpPr>
        <p:spPr>
          <a:xfrm>
            <a:off x="0" y="0"/>
            <a:ext cx="9144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6"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628650" y="1825625"/>
            <a:ext cx="7886700" cy="4058340"/>
          </a:xfrm>
          <a:prstGeom prst="rect">
            <a:avLst/>
          </a:prstGeo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err="1" smtClean="0"/>
              <a:t>levela</a:t>
            </a:r>
            <a:endParaRPr lang="en-US" dirty="0" smtClean="0"/>
          </a:p>
          <a:p>
            <a:pPr lvl="4"/>
            <a:r>
              <a:rPr lang="en-US" dirty="0" smtClean="0"/>
              <a:t>Fifth level</a:t>
            </a: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33344188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blue">
    <p:spTree>
      <p:nvGrpSpPr>
        <p:cNvPr id="1" name=""/>
        <p:cNvGrpSpPr/>
        <p:nvPr/>
      </p:nvGrpSpPr>
      <p:grpSpPr>
        <a:xfrm>
          <a:off x="0" y="0"/>
          <a:ext cx="0" cy="0"/>
          <a:chOff x="0" y="0"/>
          <a:chExt cx="0" cy="0"/>
        </a:xfrm>
      </p:grpSpPr>
      <p:sp>
        <p:nvSpPr>
          <p:cNvPr id="18" name="Round Single Corner Rectangle 17"/>
          <p:cNvSpPr/>
          <p:nvPr userDrawn="1"/>
        </p:nvSpPr>
        <p:spPr>
          <a:xfrm rot="10800000" flipH="1">
            <a:off x="324000" y="346157"/>
            <a:ext cx="8496000" cy="6210000"/>
          </a:xfrm>
          <a:prstGeom prst="round1Rect">
            <a:avLst>
              <a:gd name="adj" fmla="val 10516"/>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9" name="Picture 18"/>
          <p:cNvPicPr>
            <a:picLocks noChangeAspect="1"/>
          </p:cNvPicPr>
          <p:nvPr userDrawn="1"/>
        </p:nvPicPr>
        <p:blipFill rotWithShape="1">
          <a:blip r:embed="rId2">
            <a:extLst>
              <a:ext uri="{28A0092B-C50C-407E-A947-70E740481C1C}">
                <a14:useLocalDpi xmlns:a14="http://schemas.microsoft.com/office/drawing/2010/main" val="0"/>
              </a:ext>
            </a:extLst>
          </a:blip>
          <a:srcRect l="3448"/>
          <a:stretch/>
        </p:blipFill>
        <p:spPr>
          <a:xfrm>
            <a:off x="324000" y="0"/>
            <a:ext cx="8820000" cy="6857999"/>
          </a:xfrm>
          <a:prstGeom prst="rect">
            <a:avLst/>
          </a:prstGeom>
        </p:spPr>
      </p:pic>
      <p:sp>
        <p:nvSpPr>
          <p:cNvPr id="2" name="Title 1"/>
          <p:cNvSpPr>
            <a:spLocks noGrp="1"/>
          </p:cNvSpPr>
          <p:nvPr>
            <p:ph type="ctrTitle"/>
          </p:nvPr>
        </p:nvSpPr>
        <p:spPr>
          <a:xfrm>
            <a:off x="865318" y="1096352"/>
            <a:ext cx="7461975" cy="2168165"/>
          </a:xfrm>
          <a:prstGeom prst="rect">
            <a:avLst/>
          </a:prstGeom>
          <a:solidFill>
            <a:schemeClr val="bg1">
              <a:alpha val="0"/>
            </a:schemeClr>
          </a:solidFill>
        </p:spPr>
        <p:txBody>
          <a:bodyPr anchor="b">
            <a:normAutofit/>
          </a:bodyPr>
          <a:lstStyle>
            <a:lvl1pPr algn="l">
              <a:defRPr sz="3200" b="1">
                <a:solidFill>
                  <a:schemeClr val="bg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865317" y="3465115"/>
            <a:ext cx="7461975" cy="1222849"/>
          </a:xfrm>
          <a:prstGeom prst="rect">
            <a:avLst/>
          </a:prstGeom>
        </p:spPr>
        <p:txBody>
          <a:bodyPr/>
          <a:lstStyle>
            <a:lvl1pPr marL="0" indent="0" algn="l">
              <a:buNone/>
              <a:defRPr sz="2400">
                <a:solidFill>
                  <a:schemeClr val="bg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7" name="Content Placeholder 2"/>
          <p:cNvSpPr>
            <a:spLocks noGrp="1"/>
          </p:cNvSpPr>
          <p:nvPr>
            <p:ph idx="10"/>
          </p:nvPr>
        </p:nvSpPr>
        <p:spPr>
          <a:xfrm>
            <a:off x="865318" y="5102148"/>
            <a:ext cx="7461974" cy="1036206"/>
          </a:xfrm>
          <a:prstGeom prst="rect">
            <a:avLst/>
          </a:prstGeom>
        </p:spPr>
        <p:txBody>
          <a:bodyPr anchor="b" anchorCtr="0">
            <a:normAutofit/>
          </a:bodyPr>
          <a:lstStyle>
            <a:lvl1pPr marL="0" indent="0">
              <a:lnSpc>
                <a:spcPct val="100000"/>
              </a:lnSpc>
              <a:spcBef>
                <a:spcPts val="0"/>
              </a:spcBef>
              <a:buNone/>
              <a:defRPr sz="1800">
                <a:solidFill>
                  <a:schemeClr val="bg1"/>
                </a:solidFill>
                <a:latin typeface="Segoe UI" panose="020B0502040204020203" pitchFamily="34" charset="0"/>
                <a:cs typeface="Segoe UI" panose="020B0502040204020203" pitchFamily="34" charset="0"/>
              </a:defRPr>
            </a:lvl1pPr>
            <a:lvl2pPr marL="457200" indent="0">
              <a:buNone/>
              <a:defRPr sz="1800">
                <a:solidFill>
                  <a:schemeClr val="bg1"/>
                </a:solidFill>
                <a:latin typeface="Segoe UI" panose="020B0502040204020203" pitchFamily="34" charset="0"/>
                <a:cs typeface="Segoe UI" panose="020B0502040204020203" pitchFamily="34" charset="0"/>
              </a:defRPr>
            </a:lvl2pPr>
            <a:lvl3pPr marL="914400" indent="0">
              <a:buNone/>
              <a:defRPr sz="1800">
                <a:solidFill>
                  <a:schemeClr val="bg1"/>
                </a:solidFill>
                <a:latin typeface="Segoe UI" panose="020B0502040204020203" pitchFamily="34" charset="0"/>
                <a:cs typeface="Segoe UI" panose="020B0502040204020203" pitchFamily="34" charset="0"/>
              </a:defRPr>
            </a:lvl3pPr>
            <a:lvl4pPr marL="1371600" indent="0">
              <a:buNone/>
              <a:defRPr sz="1800">
                <a:solidFill>
                  <a:schemeClr val="bg1"/>
                </a:solidFill>
                <a:latin typeface="Segoe UI" panose="020B0502040204020203" pitchFamily="34" charset="0"/>
                <a:cs typeface="Segoe UI" panose="020B0502040204020203" pitchFamily="34" charset="0"/>
              </a:defRPr>
            </a:lvl4pPr>
            <a:lvl5pPr marL="1828800" indent="0">
              <a:buNone/>
              <a:defRPr sz="1800">
                <a:solidFill>
                  <a:schemeClr val="bg1"/>
                </a:solidFill>
                <a:latin typeface="Segoe UI" panose="020B0502040204020203" pitchFamily="34" charset="0"/>
                <a:cs typeface="Segoe UI" panose="020B0502040204020203" pitchFamily="34" charset="0"/>
              </a:defRPr>
            </a:lvl5pPr>
          </a:lstStyle>
          <a:p>
            <a:pPr lvl="0"/>
            <a:r>
              <a:rPr lang="en-US" dirty="0" smtClean="0"/>
              <a:t>Click to edit Master text styles</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21310" y="895755"/>
            <a:ext cx="1605982" cy="647268"/>
          </a:xfrm>
          <a:prstGeom prst="rect">
            <a:avLst/>
          </a:prstGeom>
        </p:spPr>
      </p:pic>
    </p:spTree>
    <p:extLst>
      <p:ext uri="{BB962C8B-B14F-4D97-AF65-F5344CB8AC3E}">
        <p14:creationId xmlns:p14="http://schemas.microsoft.com/office/powerpoint/2010/main" val="30409665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green">
    <p:spTree>
      <p:nvGrpSpPr>
        <p:cNvPr id="1" name=""/>
        <p:cNvGrpSpPr/>
        <p:nvPr/>
      </p:nvGrpSpPr>
      <p:grpSpPr>
        <a:xfrm>
          <a:off x="0" y="0"/>
          <a:ext cx="0" cy="0"/>
          <a:chOff x="0" y="0"/>
          <a:chExt cx="0" cy="0"/>
        </a:xfrm>
      </p:grpSpPr>
      <p:sp>
        <p:nvSpPr>
          <p:cNvPr id="18" name="Round Single Corner Rectangle 17"/>
          <p:cNvSpPr/>
          <p:nvPr userDrawn="1"/>
        </p:nvSpPr>
        <p:spPr>
          <a:xfrm rot="10800000" flipH="1">
            <a:off x="324000" y="346157"/>
            <a:ext cx="8496000" cy="6210000"/>
          </a:xfrm>
          <a:prstGeom prst="round1Rect">
            <a:avLst>
              <a:gd name="adj" fmla="val 10516"/>
            </a:avLst>
          </a:prstGeom>
          <a:solidFill>
            <a:srgbClr val="008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9" name="Picture 18"/>
          <p:cNvPicPr>
            <a:picLocks noChangeAspect="1"/>
          </p:cNvPicPr>
          <p:nvPr userDrawn="1"/>
        </p:nvPicPr>
        <p:blipFill rotWithShape="1">
          <a:blip r:embed="rId2">
            <a:extLst>
              <a:ext uri="{28A0092B-C50C-407E-A947-70E740481C1C}">
                <a14:useLocalDpi xmlns:a14="http://schemas.microsoft.com/office/drawing/2010/main" val="0"/>
              </a:ext>
            </a:extLst>
          </a:blip>
          <a:srcRect l="3448"/>
          <a:stretch/>
        </p:blipFill>
        <p:spPr>
          <a:xfrm>
            <a:off x="324000" y="0"/>
            <a:ext cx="8820000" cy="6857999"/>
          </a:xfrm>
          <a:prstGeom prst="rect">
            <a:avLst/>
          </a:prstGeom>
        </p:spPr>
      </p:pic>
      <p:sp>
        <p:nvSpPr>
          <p:cNvPr id="2" name="Title 1"/>
          <p:cNvSpPr>
            <a:spLocks noGrp="1"/>
          </p:cNvSpPr>
          <p:nvPr>
            <p:ph type="ctrTitle"/>
          </p:nvPr>
        </p:nvSpPr>
        <p:spPr>
          <a:xfrm>
            <a:off x="865318" y="1096352"/>
            <a:ext cx="7461975" cy="2168165"/>
          </a:xfrm>
          <a:prstGeom prst="rect">
            <a:avLst/>
          </a:prstGeom>
          <a:solidFill>
            <a:schemeClr val="bg1">
              <a:alpha val="0"/>
            </a:schemeClr>
          </a:solidFill>
        </p:spPr>
        <p:txBody>
          <a:bodyPr anchor="b">
            <a:normAutofit/>
          </a:bodyPr>
          <a:lstStyle>
            <a:lvl1pPr algn="l">
              <a:defRPr sz="3200" b="1">
                <a:solidFill>
                  <a:schemeClr val="bg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865317" y="3465115"/>
            <a:ext cx="7461975" cy="1222849"/>
          </a:xfrm>
          <a:prstGeom prst="rect">
            <a:avLst/>
          </a:prstGeom>
        </p:spPr>
        <p:txBody>
          <a:bodyPr/>
          <a:lstStyle>
            <a:lvl1pPr marL="0" indent="0" algn="l">
              <a:buNone/>
              <a:defRPr sz="2400">
                <a:solidFill>
                  <a:schemeClr val="bg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7" name="Content Placeholder 2"/>
          <p:cNvSpPr>
            <a:spLocks noGrp="1"/>
          </p:cNvSpPr>
          <p:nvPr>
            <p:ph idx="10"/>
          </p:nvPr>
        </p:nvSpPr>
        <p:spPr>
          <a:xfrm>
            <a:off x="865318" y="5102148"/>
            <a:ext cx="7461974" cy="1036206"/>
          </a:xfrm>
          <a:prstGeom prst="rect">
            <a:avLst/>
          </a:prstGeom>
        </p:spPr>
        <p:txBody>
          <a:bodyPr anchor="b" anchorCtr="0">
            <a:normAutofit/>
          </a:bodyPr>
          <a:lstStyle>
            <a:lvl1pPr marL="0" indent="0">
              <a:lnSpc>
                <a:spcPct val="100000"/>
              </a:lnSpc>
              <a:spcBef>
                <a:spcPts val="0"/>
              </a:spcBef>
              <a:buNone/>
              <a:defRPr sz="1800">
                <a:solidFill>
                  <a:schemeClr val="bg1"/>
                </a:solidFill>
                <a:latin typeface="Segoe UI" panose="020B0502040204020203" pitchFamily="34" charset="0"/>
                <a:cs typeface="Segoe UI" panose="020B0502040204020203" pitchFamily="34" charset="0"/>
              </a:defRPr>
            </a:lvl1pPr>
            <a:lvl2pPr marL="457200" indent="0">
              <a:buNone/>
              <a:defRPr sz="1800">
                <a:solidFill>
                  <a:schemeClr val="bg1"/>
                </a:solidFill>
                <a:latin typeface="Segoe UI" panose="020B0502040204020203" pitchFamily="34" charset="0"/>
                <a:cs typeface="Segoe UI" panose="020B0502040204020203" pitchFamily="34" charset="0"/>
              </a:defRPr>
            </a:lvl2pPr>
            <a:lvl3pPr marL="914400" indent="0">
              <a:buNone/>
              <a:defRPr sz="1800">
                <a:solidFill>
                  <a:schemeClr val="bg1"/>
                </a:solidFill>
                <a:latin typeface="Segoe UI" panose="020B0502040204020203" pitchFamily="34" charset="0"/>
                <a:cs typeface="Segoe UI" panose="020B0502040204020203" pitchFamily="34" charset="0"/>
              </a:defRPr>
            </a:lvl3pPr>
            <a:lvl4pPr marL="1371600" indent="0">
              <a:buNone/>
              <a:defRPr sz="1800">
                <a:solidFill>
                  <a:schemeClr val="bg1"/>
                </a:solidFill>
                <a:latin typeface="Segoe UI" panose="020B0502040204020203" pitchFamily="34" charset="0"/>
                <a:cs typeface="Segoe UI" panose="020B0502040204020203" pitchFamily="34" charset="0"/>
              </a:defRPr>
            </a:lvl4pPr>
            <a:lvl5pPr marL="1828800" indent="0">
              <a:buNone/>
              <a:defRPr sz="1800">
                <a:solidFill>
                  <a:schemeClr val="bg1"/>
                </a:solidFill>
                <a:latin typeface="Segoe UI" panose="020B0502040204020203" pitchFamily="34" charset="0"/>
                <a:cs typeface="Segoe UI" panose="020B0502040204020203" pitchFamily="34" charset="0"/>
              </a:defRPr>
            </a:lvl5pPr>
          </a:lstStyle>
          <a:p>
            <a:pPr lvl="0"/>
            <a:r>
              <a:rPr lang="en-US" dirty="0" smtClean="0"/>
              <a:t>Click to edit Master text styles</a:t>
            </a:r>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721310" y="895754"/>
            <a:ext cx="1605983" cy="646741"/>
          </a:xfrm>
          <a:prstGeom prst="rect">
            <a:avLst/>
          </a:prstGeom>
        </p:spPr>
      </p:pic>
    </p:spTree>
    <p:extLst>
      <p:ext uri="{BB962C8B-B14F-4D97-AF65-F5344CB8AC3E}">
        <p14:creationId xmlns:p14="http://schemas.microsoft.com/office/powerpoint/2010/main" val="20535616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ngle column orang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39341"/>
            <a:ext cx="8496000" cy="6210000"/>
          </a:xfrm>
          <a:prstGeom prst="round1Rect">
            <a:avLst>
              <a:gd name="adj" fmla="val 7042"/>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Rectangle 2"/>
          <p:cNvSpPr/>
          <p:nvPr userDrawn="1"/>
        </p:nvSpPr>
        <p:spPr>
          <a:xfrm>
            <a:off x="0" y="0"/>
            <a:ext cx="9144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6"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628650" y="1825625"/>
            <a:ext cx="7886700" cy="4058340"/>
          </a:xfrm>
          <a:prstGeom prst="rect">
            <a:avLst/>
          </a:prstGeo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err="1" smtClean="0"/>
              <a:t>levela</a:t>
            </a:r>
            <a:endParaRPr lang="en-US" dirty="0" smtClean="0"/>
          </a:p>
          <a:p>
            <a:pPr lvl="4"/>
            <a:r>
              <a:rPr lang="en-US" dirty="0" smtClean="0"/>
              <a:t>Fifth level</a:t>
            </a: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120180253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ngle column blu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39341"/>
            <a:ext cx="8496000" cy="6210000"/>
          </a:xfrm>
          <a:prstGeom prst="round1Rect">
            <a:avLst>
              <a:gd name="adj" fmla="val 7042"/>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Rectangle 2"/>
          <p:cNvSpPr/>
          <p:nvPr userDrawn="1"/>
        </p:nvSpPr>
        <p:spPr>
          <a:xfrm>
            <a:off x="0" y="0"/>
            <a:ext cx="9144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rgbClr val="213463"/>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6"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628650" y="1825625"/>
            <a:ext cx="7886700" cy="4058340"/>
          </a:xfrm>
          <a:prstGeom prst="rect">
            <a:avLst/>
          </a:prstGeo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340401869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ngle column green">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39341"/>
            <a:ext cx="8496000" cy="6210000"/>
          </a:xfrm>
          <a:prstGeom prst="round1Rect">
            <a:avLst>
              <a:gd name="adj" fmla="val 7042"/>
            </a:avLst>
          </a:prstGeom>
          <a:solidFill>
            <a:srgbClr val="008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Rectangle 2"/>
          <p:cNvSpPr/>
          <p:nvPr userDrawn="1"/>
        </p:nvSpPr>
        <p:spPr>
          <a:xfrm>
            <a:off x="0" y="0"/>
            <a:ext cx="9144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rgbClr val="00853F"/>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6"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628650" y="1825625"/>
            <a:ext cx="7886700" cy="4058340"/>
          </a:xfrm>
          <a:prstGeom prst="rect">
            <a:avLst/>
          </a:prstGeom>
        </p:spPr>
        <p:txBody>
          <a:bodyPr/>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err="1" smtClean="0"/>
              <a:t>levela</a:t>
            </a:r>
            <a:endParaRPr lang="en-US" dirty="0" smtClean="0"/>
          </a:p>
          <a:p>
            <a:pPr lvl="4"/>
            <a:r>
              <a:rPr lang="en-US" dirty="0" smtClean="0"/>
              <a:t>Fifth level</a:t>
            </a: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306300674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 orang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39341"/>
            <a:ext cx="8496000" cy="6210000"/>
          </a:xfrm>
          <a:prstGeom prst="round1Rect">
            <a:avLst>
              <a:gd name="adj" fmla="val 7042"/>
            </a:avLst>
          </a:prstGeom>
          <a:solidFill>
            <a:srgbClr val="F68B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Rectangle 2"/>
          <p:cNvSpPr/>
          <p:nvPr userDrawn="1"/>
        </p:nvSpPr>
        <p:spPr>
          <a:xfrm>
            <a:off x="0" y="0"/>
            <a:ext cx="9144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chemeClr val="tx1"/>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6"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628650" y="1825625"/>
            <a:ext cx="7886700" cy="4058340"/>
          </a:xfrm>
          <a:prstGeom prst="rect">
            <a:avLst/>
          </a:prstGeom>
        </p:spPr>
        <p:txBody>
          <a:bodyPr numCol="2" spcCol="180000"/>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err="1" smtClean="0"/>
              <a:t>levela</a:t>
            </a:r>
            <a:endParaRPr lang="en-US" dirty="0" smtClean="0"/>
          </a:p>
          <a:p>
            <a:pPr lvl="4"/>
            <a:r>
              <a:rPr lang="en-US" dirty="0" smtClean="0"/>
              <a:t>Fifth level</a:t>
            </a: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405787069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blue">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39341"/>
            <a:ext cx="8496000" cy="6210000"/>
          </a:xfrm>
          <a:prstGeom prst="round1Rect">
            <a:avLst>
              <a:gd name="adj" fmla="val 7042"/>
            </a:avLst>
          </a:prstGeom>
          <a:solidFill>
            <a:srgbClr val="213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Rectangle 2"/>
          <p:cNvSpPr/>
          <p:nvPr userDrawn="1"/>
        </p:nvSpPr>
        <p:spPr>
          <a:xfrm>
            <a:off x="0" y="0"/>
            <a:ext cx="9144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rgbClr val="213463"/>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6"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628650" y="1825625"/>
            <a:ext cx="7886700" cy="4058340"/>
          </a:xfrm>
          <a:prstGeom prst="rect">
            <a:avLst/>
          </a:prstGeom>
        </p:spPr>
        <p:txBody>
          <a:bodyPr numCol="2" spcCol="180000"/>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err="1" smtClean="0"/>
              <a:t>levela</a:t>
            </a:r>
            <a:endParaRPr lang="en-US" dirty="0" smtClean="0"/>
          </a:p>
          <a:p>
            <a:pPr lvl="4"/>
            <a:r>
              <a:rPr lang="en-US" dirty="0" smtClean="0"/>
              <a:t>Fifth level</a:t>
            </a: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354848991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 green">
    <p:spTree>
      <p:nvGrpSpPr>
        <p:cNvPr id="1" name=""/>
        <p:cNvGrpSpPr/>
        <p:nvPr/>
      </p:nvGrpSpPr>
      <p:grpSpPr>
        <a:xfrm>
          <a:off x="0" y="0"/>
          <a:ext cx="0" cy="0"/>
          <a:chOff x="0" y="0"/>
          <a:chExt cx="0" cy="0"/>
        </a:xfrm>
      </p:grpSpPr>
      <p:sp>
        <p:nvSpPr>
          <p:cNvPr id="5" name="Round Single Corner Rectangle 4"/>
          <p:cNvSpPr/>
          <p:nvPr userDrawn="1"/>
        </p:nvSpPr>
        <p:spPr>
          <a:xfrm rot="10800000" flipH="1">
            <a:off x="324000" y="339341"/>
            <a:ext cx="8496000" cy="6210000"/>
          </a:xfrm>
          <a:prstGeom prst="round1Rect">
            <a:avLst>
              <a:gd name="adj" fmla="val 7042"/>
            </a:avLst>
          </a:prstGeom>
          <a:solidFill>
            <a:srgbClr val="008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Rectangle 2"/>
          <p:cNvSpPr/>
          <p:nvPr userDrawn="1"/>
        </p:nvSpPr>
        <p:spPr>
          <a:xfrm>
            <a:off x="0" y="0"/>
            <a:ext cx="9144000" cy="61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itle 1"/>
          <p:cNvSpPr>
            <a:spLocks noGrp="1"/>
          </p:cNvSpPr>
          <p:nvPr>
            <p:ph type="title"/>
          </p:nvPr>
        </p:nvSpPr>
        <p:spPr>
          <a:xfrm>
            <a:off x="628650" y="365127"/>
            <a:ext cx="7886700" cy="1074060"/>
          </a:xfrm>
          <a:prstGeom prst="rect">
            <a:avLst/>
          </a:prstGeom>
        </p:spPr>
        <p:txBody>
          <a:bodyPr anchor="ctr" anchorCtr="0">
            <a:normAutofit/>
          </a:bodyPr>
          <a:lstStyle>
            <a:lvl1pPr>
              <a:defRPr sz="2800" b="1">
                <a:solidFill>
                  <a:srgbClr val="00853F"/>
                </a:solidFill>
                <a:latin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6" name="Slide Number Placeholder 3"/>
          <p:cNvSpPr txBox="1">
            <a:spLocks/>
          </p:cNvSpPr>
          <p:nvPr userDrawn="1"/>
        </p:nvSpPr>
        <p:spPr>
          <a:xfrm>
            <a:off x="6369723" y="6079688"/>
            <a:ext cx="2057400" cy="365125"/>
          </a:xfrm>
          <a:prstGeom prst="rect">
            <a:avLst/>
          </a:prstGeom>
        </p:spPr>
        <p:txBody>
          <a:bodyPr vert="horz" lIns="0" tIns="0" rIns="0" bIns="0" rtlCol="0" anchor="b" anchorCtr="0"/>
          <a:lstStyle>
            <a:defPPr>
              <a:defRPr lang="en-US"/>
            </a:defPPr>
            <a:lvl1pPr marL="0" algn="r" defTabSz="914400" rtl="0" eaLnBrk="1" latinLnBrk="0" hangingPunct="1">
              <a:defRPr sz="1600" b="1" kern="1200">
                <a:solidFill>
                  <a:srgbClr val="77A02E"/>
                </a:solidFill>
                <a:latin typeface="Corbel" panose="020B0503020204020204" pitchFamily="34" charset="0"/>
                <a:ea typeface="+mn-ea"/>
                <a:cs typeface="Consolas" panose="020B0609020204030204" pitchFamily="49"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84F193D-36C1-4C90-849C-62E0717AC8ED}" type="slidenum">
              <a:rPr lang="en-NZ" sz="1600" b="0" smtClean="0">
                <a:solidFill>
                  <a:schemeClr val="bg1">
                    <a:alpha val="20000"/>
                  </a:schemeClr>
                </a:solidFill>
                <a:latin typeface="Segoe UI Semibold" panose="020B0702040204020203" pitchFamily="34" charset="0"/>
                <a:cs typeface="Segoe UI Semibold" panose="020B0702040204020203" pitchFamily="34" charset="0"/>
              </a:rPr>
              <a:t>‹#›</a:t>
            </a:fld>
            <a:endParaRPr lang="en-NZ" sz="1600" b="0" dirty="0">
              <a:solidFill>
                <a:schemeClr val="bg1">
                  <a:alpha val="20000"/>
                </a:schemeClr>
              </a:solidFill>
              <a:latin typeface="Segoe UI Semibold" panose="020B0702040204020203" pitchFamily="34" charset="0"/>
              <a:cs typeface="Segoe UI Semibold" panose="020B0702040204020203" pitchFamily="34" charset="0"/>
            </a:endParaRPr>
          </a:p>
        </p:txBody>
      </p:sp>
      <p:sp>
        <p:nvSpPr>
          <p:cNvPr id="8" name="Content Placeholder 2"/>
          <p:cNvSpPr>
            <a:spLocks noGrp="1"/>
          </p:cNvSpPr>
          <p:nvPr>
            <p:ph idx="1"/>
          </p:nvPr>
        </p:nvSpPr>
        <p:spPr>
          <a:xfrm>
            <a:off x="628650" y="1825625"/>
            <a:ext cx="7886700" cy="4058340"/>
          </a:xfrm>
          <a:prstGeom prst="rect">
            <a:avLst/>
          </a:prstGeom>
        </p:spPr>
        <p:txBody>
          <a:bodyPr numCol="2" spcCol="180000"/>
          <a:lstStyle>
            <a:lvl1pPr>
              <a:defRPr>
                <a:latin typeface="Segoe UI" panose="020B0502040204020203" pitchFamily="34" charset="0"/>
                <a:cs typeface="Segoe UI" panose="020B0502040204020203" pitchFamily="34" charset="0"/>
              </a:defRPr>
            </a:lvl1pPr>
            <a:lvl2pPr>
              <a:defRPr>
                <a:latin typeface="Segoe UI" panose="020B0502040204020203" pitchFamily="34" charset="0"/>
                <a:cs typeface="Segoe UI" panose="020B0502040204020203" pitchFamily="34" charset="0"/>
              </a:defRPr>
            </a:lvl2pPr>
            <a:lvl3pPr>
              <a:defRPr>
                <a:latin typeface="Segoe UI" panose="020B0502040204020203" pitchFamily="34" charset="0"/>
                <a:cs typeface="Segoe UI" panose="020B0502040204020203" pitchFamily="34" charset="0"/>
              </a:defRPr>
            </a:lvl3pPr>
            <a:lvl4pPr>
              <a:defRPr>
                <a:latin typeface="Segoe UI" panose="020B0502040204020203" pitchFamily="34" charset="0"/>
                <a:cs typeface="Segoe UI" panose="020B0502040204020203" pitchFamily="34" charset="0"/>
              </a:defRPr>
            </a:lvl4pPr>
            <a:lvl5pPr>
              <a:defRPr>
                <a:latin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a:t>
            </a:r>
            <a:r>
              <a:rPr lang="en-US" dirty="0" err="1" smtClean="0"/>
              <a:t>levela</a:t>
            </a:r>
            <a:endParaRPr lang="en-US" dirty="0" smtClean="0"/>
          </a:p>
          <a:p>
            <a:pPr lvl="4"/>
            <a:r>
              <a:rPr lang="en-US" dirty="0" smtClean="0"/>
              <a:t>Fifth level</a:t>
            </a:r>
            <a:endParaRPr lang="en-US" dirty="0"/>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6594" y="490270"/>
            <a:ext cx="750823" cy="302362"/>
          </a:xfrm>
          <a:prstGeom prst="rect">
            <a:avLst/>
          </a:prstGeom>
        </p:spPr>
      </p:pic>
    </p:spTree>
    <p:extLst>
      <p:ext uri="{BB962C8B-B14F-4D97-AF65-F5344CB8AC3E}">
        <p14:creationId xmlns:p14="http://schemas.microsoft.com/office/powerpoint/2010/main" val="25100260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232497"/>
      </p:ext>
    </p:extLst>
  </p:cSld>
  <p:clrMap bg1="lt1" tx1="dk1" bg2="lt2" tx2="dk2" accent1="accent1" accent2="accent2" accent3="accent3" accent4="accent4" accent5="accent5" accent6="accent6" hlink="hlink" folHlink="folHlink"/>
  <p:sldLayoutIdLst>
    <p:sldLayoutId id="2147483817" r:id="rId1"/>
    <p:sldLayoutId id="2147483838" r:id="rId2"/>
    <p:sldLayoutId id="2147483839" r:id="rId3"/>
    <p:sldLayoutId id="2147483824" r:id="rId4"/>
    <p:sldLayoutId id="2147483840" r:id="rId5"/>
    <p:sldLayoutId id="2147483841" r:id="rId6"/>
    <p:sldLayoutId id="2147483837" r:id="rId7"/>
    <p:sldLayoutId id="2147483842" r:id="rId8"/>
    <p:sldLayoutId id="2147483843" r:id="rId9"/>
    <p:sldLayoutId id="2147483827" r:id="rId10"/>
    <p:sldLayoutId id="2147483844" r:id="rId11"/>
    <p:sldLayoutId id="2147483845" r:id="rId12"/>
    <p:sldLayoutId id="2147483823" r:id="rId13"/>
    <p:sldLayoutId id="2147483846" r:id="rId14"/>
    <p:sldLayoutId id="2147483847" r:id="rId15"/>
    <p:sldLayoutId id="2147483835" r:id="rId16"/>
    <p:sldLayoutId id="2147483848" r:id="rId17"/>
    <p:sldLayoutId id="2147483849" r:id="rId18"/>
    <p:sldLayoutId id="2147483850" r:id="rId19"/>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2800" b="1" kern="1200">
          <a:solidFill>
            <a:srgbClr val="00A99D"/>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a:t>Therapeutic Products Bill-consultation phase</a:t>
            </a:r>
          </a:p>
        </p:txBody>
      </p:sp>
      <p:sp>
        <p:nvSpPr>
          <p:cNvPr id="3" name="Content Placeholder 2"/>
          <p:cNvSpPr>
            <a:spLocks noGrp="1"/>
          </p:cNvSpPr>
          <p:nvPr>
            <p:ph idx="1"/>
          </p:nvPr>
        </p:nvSpPr>
        <p:spPr>
          <a:xfrm>
            <a:off x="628650" y="1439187"/>
            <a:ext cx="7886700" cy="4058340"/>
          </a:xfrm>
        </p:spPr>
        <p:txBody>
          <a:bodyPr/>
          <a:lstStyle/>
          <a:p>
            <a:pPr marL="0" indent="0" algn="ctr">
              <a:buNone/>
            </a:pPr>
            <a:endParaRPr lang="en-NZ" sz="3200" b="1" dirty="0" smtClean="0"/>
          </a:p>
          <a:p>
            <a:pPr marL="0" indent="0" algn="ctr">
              <a:buNone/>
            </a:pPr>
            <a:r>
              <a:rPr lang="en-NZ" sz="3200" b="1" dirty="0"/>
              <a:t>Medical devices session</a:t>
            </a:r>
          </a:p>
          <a:p>
            <a:pPr marL="0" indent="0" algn="ctr">
              <a:buNone/>
            </a:pPr>
            <a:endParaRPr lang="en-NZ" sz="3200" b="1" dirty="0"/>
          </a:p>
          <a:p>
            <a:pPr marL="0" indent="0" algn="r">
              <a:buNone/>
            </a:pPr>
            <a:endParaRPr lang="en-NZ" sz="1600" b="1" dirty="0"/>
          </a:p>
          <a:p>
            <a:pPr marL="0" indent="0" algn="r">
              <a:buNone/>
            </a:pPr>
            <a:endParaRPr lang="en-NZ" sz="1600" b="1" dirty="0"/>
          </a:p>
          <a:p>
            <a:pPr marL="0" indent="0" algn="r">
              <a:buNone/>
            </a:pPr>
            <a:endParaRPr lang="en-NZ" sz="2000" b="1" dirty="0" smtClean="0"/>
          </a:p>
          <a:p>
            <a:pPr marL="0" indent="0" algn="r">
              <a:buNone/>
            </a:pPr>
            <a:endParaRPr lang="en-NZ" sz="2000" b="1" dirty="0"/>
          </a:p>
          <a:p>
            <a:pPr marL="0" indent="0" algn="r">
              <a:buNone/>
            </a:pPr>
            <a:r>
              <a:rPr lang="en-NZ" sz="2000" b="1" dirty="0" smtClean="0"/>
              <a:t>Auckland </a:t>
            </a:r>
            <a:r>
              <a:rPr lang="en-NZ" sz="2000" b="1" dirty="0"/>
              <a:t>19 March 2019</a:t>
            </a:r>
          </a:p>
          <a:p>
            <a:pPr marL="0" indent="0">
              <a:buNone/>
            </a:pPr>
            <a:endParaRPr lang="en-NZ" sz="3200" b="1" dirty="0"/>
          </a:p>
        </p:txBody>
      </p:sp>
    </p:spTree>
    <p:extLst>
      <p:ext uri="{BB962C8B-B14F-4D97-AF65-F5344CB8AC3E}">
        <p14:creationId xmlns:p14="http://schemas.microsoft.com/office/powerpoint/2010/main" val="4088384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smtClean="0"/>
              <a:t>What does therapeutic purpose mean (</a:t>
            </a:r>
            <a:r>
              <a:rPr lang="en-NZ" sz="2400" dirty="0" err="1" smtClean="0"/>
              <a:t>contd</a:t>
            </a:r>
            <a:r>
              <a:rPr lang="en-NZ" sz="2400" dirty="0" smtClean="0"/>
              <a:t>)</a:t>
            </a:r>
            <a:endParaRPr lang="en-NZ" sz="2400" dirty="0"/>
          </a:p>
        </p:txBody>
      </p:sp>
      <p:sp>
        <p:nvSpPr>
          <p:cNvPr id="3" name="Content Placeholder 2"/>
          <p:cNvSpPr>
            <a:spLocks noGrp="1"/>
          </p:cNvSpPr>
          <p:nvPr>
            <p:ph idx="1"/>
          </p:nvPr>
        </p:nvSpPr>
        <p:spPr>
          <a:xfrm>
            <a:off x="628650" y="1439187"/>
            <a:ext cx="7886700" cy="4058340"/>
          </a:xfrm>
        </p:spPr>
        <p:txBody>
          <a:bodyPr/>
          <a:lstStyle/>
          <a:p>
            <a:pPr marL="0" indent="0">
              <a:buNone/>
            </a:pPr>
            <a:r>
              <a:rPr lang="en-US" sz="2000" dirty="0" smtClean="0"/>
              <a:t>Something </a:t>
            </a:r>
            <a:r>
              <a:rPr lang="en-US" sz="2000" dirty="0"/>
              <a:t>is </a:t>
            </a:r>
            <a:r>
              <a:rPr lang="en-US" sz="2000" b="1" dirty="0"/>
              <a:t>intended for use for a therapeutic purpose </a:t>
            </a:r>
            <a:r>
              <a:rPr lang="en-US" sz="2000" dirty="0"/>
              <a:t>if it is, or is in a</a:t>
            </a:r>
          </a:p>
          <a:p>
            <a:pPr marL="0" indent="0">
              <a:buNone/>
            </a:pPr>
            <a:r>
              <a:rPr lang="en-US" sz="2000" dirty="0"/>
              <a:t>class of things that </a:t>
            </a:r>
            <a:r>
              <a:rPr lang="en-US" sz="2000" dirty="0" smtClean="0"/>
              <a:t>are-</a:t>
            </a:r>
            <a:endParaRPr lang="en-US" sz="2000" dirty="0"/>
          </a:p>
          <a:p>
            <a:pPr marL="0" indent="0">
              <a:buNone/>
            </a:pPr>
            <a:r>
              <a:rPr lang="en-US" sz="2000" dirty="0"/>
              <a:t>(a) ordinarily used for that purpose; or</a:t>
            </a:r>
          </a:p>
          <a:p>
            <a:pPr marL="0" indent="0">
              <a:buNone/>
            </a:pPr>
            <a:r>
              <a:rPr lang="en-US" sz="2000" dirty="0"/>
              <a:t>(b) intended by the responsible manufacturer to be used for that purpose; or</a:t>
            </a:r>
          </a:p>
          <a:p>
            <a:pPr marL="0" indent="0">
              <a:buNone/>
            </a:pPr>
            <a:r>
              <a:rPr lang="en-US" sz="2000" dirty="0"/>
              <a:t>(c) represented as being for use for that purpose; or</a:t>
            </a:r>
          </a:p>
          <a:p>
            <a:pPr marL="0" indent="0">
              <a:buNone/>
            </a:pPr>
            <a:r>
              <a:rPr lang="en-US" sz="2000" dirty="0"/>
              <a:t>(d) likely (because of the way in which it is presented or for any other reason)</a:t>
            </a:r>
          </a:p>
          <a:p>
            <a:pPr marL="0" indent="0">
              <a:buNone/>
            </a:pPr>
            <a:r>
              <a:rPr lang="en-US" sz="2000" dirty="0"/>
              <a:t>to be used for that purpose.</a:t>
            </a:r>
          </a:p>
          <a:p>
            <a:pPr marL="0" indent="0">
              <a:buNone/>
            </a:pPr>
            <a:endParaRPr lang="en-NZ" sz="2000" b="1" dirty="0"/>
          </a:p>
          <a:p>
            <a:pPr marL="0" indent="0">
              <a:spcBef>
                <a:spcPts val="0"/>
              </a:spcBef>
              <a:spcAft>
                <a:spcPts val="600"/>
              </a:spcAft>
              <a:buNone/>
            </a:pPr>
            <a:endParaRPr lang="en-NZ" sz="1600" dirty="0"/>
          </a:p>
        </p:txBody>
      </p:sp>
    </p:spTree>
    <p:extLst>
      <p:ext uri="{BB962C8B-B14F-4D97-AF65-F5344CB8AC3E}">
        <p14:creationId xmlns:p14="http://schemas.microsoft.com/office/powerpoint/2010/main" val="478580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a:t>The Bill would regulate 4 types of </a:t>
            </a:r>
            <a:r>
              <a:rPr lang="en-NZ" sz="2400" dirty="0" smtClean="0"/>
              <a:t>product</a:t>
            </a:r>
            <a:endParaRPr lang="en-NZ" sz="2400" dirty="0"/>
          </a:p>
        </p:txBody>
      </p:sp>
      <p:sp>
        <p:nvSpPr>
          <p:cNvPr id="3" name="Content Placeholder 2"/>
          <p:cNvSpPr>
            <a:spLocks noGrp="1"/>
          </p:cNvSpPr>
          <p:nvPr>
            <p:ph idx="1"/>
          </p:nvPr>
        </p:nvSpPr>
        <p:spPr>
          <a:xfrm>
            <a:off x="628650" y="1112616"/>
            <a:ext cx="7886700" cy="4058340"/>
          </a:xfrm>
        </p:spPr>
        <p:txBody>
          <a:bodyPr/>
          <a:lstStyle/>
          <a:p>
            <a:pPr marL="0" indent="0">
              <a:buNone/>
            </a:pPr>
            <a:endParaRPr lang="en-NZ" sz="2000" b="1" dirty="0"/>
          </a:p>
          <a:p>
            <a:pPr lvl="1">
              <a:lnSpc>
                <a:spcPct val="150000"/>
              </a:lnSpc>
            </a:pPr>
            <a:r>
              <a:rPr lang="en-NZ" sz="2000" dirty="0"/>
              <a:t>Medicines</a:t>
            </a:r>
          </a:p>
          <a:p>
            <a:pPr lvl="1">
              <a:lnSpc>
                <a:spcPct val="150000"/>
              </a:lnSpc>
            </a:pPr>
            <a:r>
              <a:rPr lang="en-NZ" sz="2000" dirty="0"/>
              <a:t>Active ingredients of </a:t>
            </a:r>
            <a:r>
              <a:rPr lang="en-NZ" sz="2000" dirty="0" smtClean="0"/>
              <a:t>medicines (AMIs)</a:t>
            </a:r>
            <a:endParaRPr lang="en-NZ" sz="2000" dirty="0"/>
          </a:p>
          <a:p>
            <a:pPr lvl="1">
              <a:lnSpc>
                <a:spcPct val="150000"/>
              </a:lnSpc>
            </a:pPr>
            <a:r>
              <a:rPr lang="en-NZ" sz="2000" dirty="0"/>
              <a:t>Medical devices</a:t>
            </a:r>
          </a:p>
          <a:p>
            <a:pPr lvl="1">
              <a:lnSpc>
                <a:spcPct val="150000"/>
              </a:lnSpc>
            </a:pPr>
            <a:r>
              <a:rPr lang="en-NZ" sz="2000" dirty="0"/>
              <a:t>Type-4 </a:t>
            </a:r>
            <a:r>
              <a:rPr lang="en-NZ" sz="2000" dirty="0" smtClean="0"/>
              <a:t>products.</a:t>
            </a:r>
            <a:endParaRPr lang="en-NZ" sz="2000" dirty="0"/>
          </a:p>
          <a:p>
            <a:pPr marL="0" indent="0" algn="ctr">
              <a:buNone/>
            </a:pPr>
            <a:endParaRPr lang="en-NZ" sz="3200" b="1" dirty="0" smtClean="0"/>
          </a:p>
          <a:p>
            <a:pPr marL="0" indent="0" algn="ctr">
              <a:buNone/>
            </a:pPr>
            <a:endParaRPr lang="en-NZ" sz="3200" b="1" dirty="0"/>
          </a:p>
          <a:p>
            <a:pPr marL="0" indent="0">
              <a:spcBef>
                <a:spcPts val="0"/>
              </a:spcBef>
              <a:spcAft>
                <a:spcPts val="600"/>
              </a:spcAft>
              <a:buNone/>
            </a:pPr>
            <a:endParaRPr lang="en-NZ" sz="1600" dirty="0"/>
          </a:p>
        </p:txBody>
      </p:sp>
    </p:spTree>
    <p:extLst>
      <p:ext uri="{BB962C8B-B14F-4D97-AF65-F5344CB8AC3E}">
        <p14:creationId xmlns:p14="http://schemas.microsoft.com/office/powerpoint/2010/main" val="3351079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smtClean="0"/>
              <a:t>What is a medical device?</a:t>
            </a:r>
            <a:endParaRPr lang="en-NZ" sz="2400" dirty="0"/>
          </a:p>
        </p:txBody>
      </p:sp>
      <p:sp>
        <p:nvSpPr>
          <p:cNvPr id="3" name="Content Placeholder 2"/>
          <p:cNvSpPr>
            <a:spLocks noGrp="1"/>
          </p:cNvSpPr>
          <p:nvPr>
            <p:ph idx="1"/>
          </p:nvPr>
        </p:nvSpPr>
        <p:spPr>
          <a:xfrm>
            <a:off x="628650" y="1439187"/>
            <a:ext cx="7886700" cy="4058340"/>
          </a:xfrm>
        </p:spPr>
        <p:txBody>
          <a:bodyPr/>
          <a:lstStyle/>
          <a:p>
            <a:pPr marL="0" indent="0">
              <a:buNone/>
            </a:pPr>
            <a:r>
              <a:rPr lang="en-NZ" sz="2000" b="1" dirty="0" smtClean="0"/>
              <a:t>The </a:t>
            </a:r>
            <a:r>
              <a:rPr lang="en-NZ" sz="2000" b="1" dirty="0"/>
              <a:t>distinguishing feature of a medical device is that it: </a:t>
            </a:r>
          </a:p>
          <a:p>
            <a:pPr marL="0" indent="0">
              <a:buNone/>
            </a:pPr>
            <a:endParaRPr lang="en-NZ" sz="1600" b="1" dirty="0"/>
          </a:p>
          <a:p>
            <a:pPr marL="0" indent="0">
              <a:buNone/>
            </a:pPr>
            <a:r>
              <a:rPr lang="en-US" sz="2000" dirty="0"/>
              <a:t>achieves, or is likely to achieve, its principal intended action </a:t>
            </a:r>
            <a:r>
              <a:rPr lang="en-US" sz="2000" b="1" u="sng" dirty="0"/>
              <a:t>by means other </a:t>
            </a:r>
            <a:r>
              <a:rPr lang="en-US" sz="2000" b="1" u="sng" dirty="0" smtClean="0"/>
              <a:t>than</a:t>
            </a:r>
            <a:r>
              <a:rPr lang="en-US" sz="2000" dirty="0"/>
              <a:t>-</a:t>
            </a:r>
          </a:p>
          <a:p>
            <a:pPr marL="0" indent="0">
              <a:buNone/>
            </a:pPr>
            <a:r>
              <a:rPr lang="en-US" sz="2000" b="1" dirty="0"/>
              <a:t>(A) </a:t>
            </a:r>
            <a:r>
              <a:rPr lang="en-US" sz="2000" dirty="0"/>
              <a:t>pharmacological, immunological, or metabolic means; or</a:t>
            </a:r>
          </a:p>
          <a:p>
            <a:pPr marL="0" indent="0">
              <a:buNone/>
            </a:pPr>
            <a:r>
              <a:rPr lang="en-US" sz="2000" b="1" dirty="0"/>
              <a:t>(B) </a:t>
            </a:r>
            <a:r>
              <a:rPr lang="en-US" sz="2000" dirty="0"/>
              <a:t>the action of something that comprises, contains, or is derived from human or animal cells or </a:t>
            </a:r>
            <a:r>
              <a:rPr lang="en-US" sz="2000" dirty="0" smtClean="0"/>
              <a:t>tissues </a:t>
            </a:r>
            <a:endParaRPr lang="en-US" sz="2000" dirty="0"/>
          </a:p>
          <a:p>
            <a:pPr marL="0" indent="0">
              <a:buNone/>
            </a:pPr>
            <a:r>
              <a:rPr lang="en-US" sz="2000" dirty="0"/>
              <a:t>(although its function may be assisted by the means in A and B</a:t>
            </a:r>
            <a:r>
              <a:rPr lang="en-US" sz="2000" dirty="0" smtClean="0"/>
              <a:t>).</a:t>
            </a:r>
            <a:endParaRPr lang="en-US" sz="2000" dirty="0"/>
          </a:p>
          <a:p>
            <a:pPr marL="0" indent="0">
              <a:buNone/>
            </a:pPr>
            <a:endParaRPr lang="en-US" sz="2000" dirty="0"/>
          </a:p>
          <a:p>
            <a:pPr marL="0" indent="0">
              <a:buNone/>
            </a:pPr>
            <a:r>
              <a:rPr lang="en-US" sz="2000" dirty="0"/>
              <a:t>Regulator’s notices can also be used to declare something to be a medicine, AMI,  medical device or type-4 </a:t>
            </a:r>
            <a:r>
              <a:rPr lang="en-US" sz="2000" dirty="0" smtClean="0"/>
              <a:t>product.</a:t>
            </a:r>
            <a:endParaRPr lang="en-US" sz="2000" dirty="0"/>
          </a:p>
          <a:p>
            <a:pPr marL="0" indent="0">
              <a:buNone/>
            </a:pPr>
            <a:endParaRPr lang="en-NZ" sz="2000" b="1" dirty="0"/>
          </a:p>
          <a:p>
            <a:pPr marL="0" indent="0">
              <a:spcBef>
                <a:spcPts val="0"/>
              </a:spcBef>
              <a:spcAft>
                <a:spcPts val="600"/>
              </a:spcAft>
              <a:buNone/>
            </a:pPr>
            <a:endParaRPr lang="en-NZ" sz="1600" dirty="0"/>
          </a:p>
        </p:txBody>
      </p:sp>
    </p:spTree>
    <p:extLst>
      <p:ext uri="{BB962C8B-B14F-4D97-AF65-F5344CB8AC3E}">
        <p14:creationId xmlns:p14="http://schemas.microsoft.com/office/powerpoint/2010/main" val="4025608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a:t>Diversity of products and </a:t>
            </a:r>
            <a:r>
              <a:rPr lang="en-NZ" sz="2400" dirty="0" smtClean="0"/>
              <a:t>risk</a:t>
            </a:r>
            <a:endParaRPr lang="en-NZ" sz="2400" dirty="0"/>
          </a:p>
        </p:txBody>
      </p:sp>
      <p:sp>
        <p:nvSpPr>
          <p:cNvPr id="3" name="Content Placeholder 2"/>
          <p:cNvSpPr>
            <a:spLocks noGrp="1"/>
          </p:cNvSpPr>
          <p:nvPr>
            <p:ph idx="1"/>
          </p:nvPr>
        </p:nvSpPr>
        <p:spPr>
          <a:xfrm>
            <a:off x="628650" y="1439187"/>
            <a:ext cx="7886700" cy="4373138"/>
          </a:xfrm>
        </p:spPr>
        <p:txBody>
          <a:bodyPr/>
          <a:lstStyle/>
          <a:p>
            <a:pPr marL="0" indent="0">
              <a:buNone/>
            </a:pPr>
            <a:r>
              <a:rPr lang="en-NZ" sz="2000" dirty="0" smtClean="0"/>
              <a:t>The </a:t>
            </a:r>
            <a:r>
              <a:rPr lang="en-NZ" sz="2000" dirty="0"/>
              <a:t>term medical </a:t>
            </a:r>
            <a:r>
              <a:rPr lang="en-NZ" sz="2000" dirty="0" smtClean="0"/>
              <a:t>device </a:t>
            </a:r>
            <a:r>
              <a:rPr lang="en-NZ" sz="2000" dirty="0"/>
              <a:t>covers a wide range of products across a wide risk spectrum, including:</a:t>
            </a:r>
          </a:p>
          <a:p>
            <a:r>
              <a:rPr lang="en-NZ" sz="2000" dirty="0"/>
              <a:t>Surgical equipment</a:t>
            </a:r>
          </a:p>
          <a:p>
            <a:r>
              <a:rPr lang="en-NZ" sz="2000" dirty="0"/>
              <a:t>Imaging and other diagnostic equipment</a:t>
            </a:r>
          </a:p>
          <a:p>
            <a:r>
              <a:rPr lang="en-NZ" sz="2000" dirty="0"/>
              <a:t>Implants</a:t>
            </a:r>
          </a:p>
          <a:p>
            <a:r>
              <a:rPr lang="en-NZ" sz="2000" dirty="0"/>
              <a:t>Dressings and catheters</a:t>
            </a:r>
          </a:p>
          <a:p>
            <a:r>
              <a:rPr lang="en-NZ" sz="2000" dirty="0"/>
              <a:t>Software</a:t>
            </a:r>
          </a:p>
          <a:p>
            <a:r>
              <a:rPr lang="en-NZ" sz="2000" dirty="0"/>
              <a:t>In-vitro diagnostic tests</a:t>
            </a:r>
          </a:p>
          <a:p>
            <a:r>
              <a:rPr lang="en-NZ" sz="2000" dirty="0"/>
              <a:t>Hearing </a:t>
            </a:r>
            <a:r>
              <a:rPr lang="en-NZ" sz="2000" dirty="0" smtClean="0"/>
              <a:t>aids.</a:t>
            </a:r>
            <a:endParaRPr lang="en-NZ" sz="2000" dirty="0"/>
          </a:p>
          <a:p>
            <a:pPr marL="0" indent="0">
              <a:buNone/>
            </a:pPr>
            <a:r>
              <a:rPr lang="en-NZ" sz="2000" b="1" u="sng" dirty="0"/>
              <a:t>Question: </a:t>
            </a:r>
            <a:r>
              <a:rPr lang="en-NZ" sz="2000" dirty="0"/>
              <a:t>Is better regulation needed for devices such as </a:t>
            </a:r>
            <a:r>
              <a:rPr lang="en-NZ" sz="2000" dirty="0" err="1"/>
              <a:t>plano</a:t>
            </a:r>
            <a:r>
              <a:rPr lang="en-NZ" sz="2000" dirty="0"/>
              <a:t> contact lenses</a:t>
            </a:r>
            <a:r>
              <a:rPr lang="en-NZ" sz="2000" dirty="0" smtClean="0"/>
              <a:t>, </a:t>
            </a:r>
            <a:r>
              <a:rPr lang="en-NZ" sz="2000" dirty="0"/>
              <a:t>dermal fillers used for “cosmetic” rather than therapeutic purposes</a:t>
            </a:r>
            <a:r>
              <a:rPr lang="en-NZ" sz="2000" dirty="0" smtClean="0"/>
              <a:t>?</a:t>
            </a:r>
            <a:endParaRPr lang="en-NZ" sz="1600" dirty="0"/>
          </a:p>
          <a:p>
            <a:pPr marL="0" indent="0">
              <a:buNone/>
            </a:pPr>
            <a:endParaRPr lang="en-NZ" sz="2000" b="1" dirty="0"/>
          </a:p>
          <a:p>
            <a:pPr marL="0" indent="0">
              <a:spcBef>
                <a:spcPts val="0"/>
              </a:spcBef>
              <a:spcAft>
                <a:spcPts val="600"/>
              </a:spcAft>
              <a:buNone/>
            </a:pPr>
            <a:endParaRPr lang="en-NZ" sz="1600" dirty="0"/>
          </a:p>
        </p:txBody>
      </p:sp>
    </p:spTree>
    <p:extLst>
      <p:ext uri="{BB962C8B-B14F-4D97-AF65-F5344CB8AC3E}">
        <p14:creationId xmlns:p14="http://schemas.microsoft.com/office/powerpoint/2010/main" val="3894476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smtClean="0"/>
              <a:t>The new scheme would adopt the GHTF/IMDRF global model for device regulation</a:t>
            </a:r>
            <a:endParaRPr lang="en-NZ" sz="2400" dirty="0"/>
          </a:p>
        </p:txBody>
      </p:sp>
      <p:sp>
        <p:nvSpPr>
          <p:cNvPr id="3" name="Content Placeholder 2"/>
          <p:cNvSpPr>
            <a:spLocks noGrp="1"/>
          </p:cNvSpPr>
          <p:nvPr>
            <p:ph idx="1"/>
          </p:nvPr>
        </p:nvSpPr>
        <p:spPr>
          <a:xfrm>
            <a:off x="628649" y="1520824"/>
            <a:ext cx="8045331" cy="4281769"/>
          </a:xfrm>
        </p:spPr>
        <p:txBody>
          <a:bodyPr/>
          <a:lstStyle/>
          <a:p>
            <a:pPr marL="285750" indent="-285750">
              <a:spcBef>
                <a:spcPts val="0"/>
              </a:spcBef>
              <a:spcAft>
                <a:spcPts val="600"/>
              </a:spcAft>
            </a:pPr>
            <a:r>
              <a:rPr lang="en-NZ" sz="2000" dirty="0" smtClean="0"/>
              <a:t>Devices </a:t>
            </a:r>
            <a:r>
              <a:rPr lang="en-NZ" sz="2000" dirty="0"/>
              <a:t>must meet </a:t>
            </a:r>
            <a:r>
              <a:rPr lang="en-NZ" sz="2000" u="sng" dirty="0"/>
              <a:t>Essential Principles </a:t>
            </a:r>
            <a:r>
              <a:rPr lang="en-NZ" sz="2000" dirty="0"/>
              <a:t>(relating to safety and performance)</a:t>
            </a:r>
          </a:p>
          <a:p>
            <a:pPr marL="285750" indent="-285750">
              <a:spcBef>
                <a:spcPts val="0"/>
              </a:spcBef>
              <a:spcAft>
                <a:spcPts val="600"/>
              </a:spcAft>
            </a:pPr>
            <a:r>
              <a:rPr lang="en-NZ" sz="2000" dirty="0"/>
              <a:t>D</a:t>
            </a:r>
            <a:r>
              <a:rPr lang="en-NZ" sz="2000" dirty="0" smtClean="0"/>
              <a:t>evices </a:t>
            </a:r>
            <a:r>
              <a:rPr lang="en-NZ" sz="2000" dirty="0"/>
              <a:t>are allocated a </a:t>
            </a:r>
            <a:r>
              <a:rPr lang="en-NZ" sz="2000" u="sng" dirty="0"/>
              <a:t>Risk Classification </a:t>
            </a:r>
            <a:r>
              <a:rPr lang="en-NZ" sz="2000" dirty="0"/>
              <a:t>using international classification rules - this determines the level of regulatory oversight and conformity assessment</a:t>
            </a:r>
          </a:p>
          <a:p>
            <a:pPr marL="285750" indent="-285750">
              <a:spcBef>
                <a:spcPts val="0"/>
              </a:spcBef>
              <a:spcAft>
                <a:spcPts val="600"/>
              </a:spcAft>
            </a:pPr>
            <a:r>
              <a:rPr lang="en-NZ" sz="2000" u="sng" dirty="0"/>
              <a:t>C</a:t>
            </a:r>
            <a:r>
              <a:rPr lang="en-NZ" sz="2000" u="sng" dirty="0" smtClean="0"/>
              <a:t>onformity </a:t>
            </a:r>
            <a:r>
              <a:rPr lang="en-NZ" sz="2000" u="sng" dirty="0"/>
              <a:t>assessment </a:t>
            </a:r>
            <a:r>
              <a:rPr lang="en-NZ" sz="2000" dirty="0"/>
              <a:t>procedures - the required procedures are linked to the risk class for the device </a:t>
            </a:r>
          </a:p>
          <a:p>
            <a:pPr marL="285750" indent="-285750">
              <a:spcBef>
                <a:spcPts val="0"/>
              </a:spcBef>
              <a:spcAft>
                <a:spcPts val="600"/>
              </a:spcAft>
            </a:pPr>
            <a:r>
              <a:rPr lang="en-NZ" sz="2000" dirty="0"/>
              <a:t>T</a:t>
            </a:r>
            <a:r>
              <a:rPr lang="en-NZ" sz="2000" dirty="0" smtClean="0"/>
              <a:t>he </a:t>
            </a:r>
            <a:r>
              <a:rPr lang="en-NZ" sz="2000" dirty="0"/>
              <a:t>manufacturer is responsible for maintaining a technical file (STED) demonstrating conformity to the essential principles and for completing a declaration of conformity</a:t>
            </a:r>
          </a:p>
          <a:p>
            <a:pPr marL="285750" indent="-285750">
              <a:spcBef>
                <a:spcPts val="0"/>
              </a:spcBef>
              <a:spcAft>
                <a:spcPts val="600"/>
              </a:spcAft>
            </a:pPr>
            <a:r>
              <a:rPr lang="en-NZ" sz="2000" dirty="0"/>
              <a:t>C</a:t>
            </a:r>
            <a:r>
              <a:rPr lang="en-NZ" sz="2000" dirty="0" smtClean="0"/>
              <a:t>onformity </a:t>
            </a:r>
            <a:r>
              <a:rPr lang="en-NZ" sz="2000" dirty="0"/>
              <a:t>assessments are undertaken by independent Conformity Assessment Bodies (CABs) recognised by the regulator (except for the lowest risk class of devices which can be self-assessed by the manufacturer</a:t>
            </a:r>
            <a:r>
              <a:rPr lang="en-NZ" sz="2000" dirty="0" smtClean="0"/>
              <a:t>).</a:t>
            </a:r>
            <a:endParaRPr lang="en-NZ" sz="2000" dirty="0"/>
          </a:p>
          <a:p>
            <a:endParaRPr lang="en-NZ" dirty="0"/>
          </a:p>
        </p:txBody>
      </p:sp>
    </p:spTree>
    <p:extLst>
      <p:ext uri="{BB962C8B-B14F-4D97-AF65-F5344CB8AC3E}">
        <p14:creationId xmlns:p14="http://schemas.microsoft.com/office/powerpoint/2010/main" val="1687534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a:t>Rules &amp; Notices will specify the </a:t>
            </a:r>
            <a:r>
              <a:rPr lang="en-NZ" sz="2400" dirty="0" smtClean="0"/>
              <a:t>detail</a:t>
            </a:r>
            <a:endParaRPr lang="en-NZ" sz="2400" dirty="0"/>
          </a:p>
        </p:txBody>
      </p:sp>
      <p:sp>
        <p:nvSpPr>
          <p:cNvPr id="3" name="Content Placeholder 2"/>
          <p:cNvSpPr>
            <a:spLocks noGrp="1"/>
          </p:cNvSpPr>
          <p:nvPr>
            <p:ph idx="1"/>
          </p:nvPr>
        </p:nvSpPr>
        <p:spPr>
          <a:xfrm>
            <a:off x="628650" y="1439187"/>
            <a:ext cx="7886700" cy="4058340"/>
          </a:xfrm>
        </p:spPr>
        <p:txBody>
          <a:bodyPr/>
          <a:lstStyle/>
          <a:p>
            <a:pPr marL="0" indent="0">
              <a:buNone/>
            </a:pPr>
            <a:r>
              <a:rPr lang="en-NZ" sz="2000" b="1" u="sng" dirty="0" smtClean="0"/>
              <a:t>Rules</a:t>
            </a:r>
            <a:r>
              <a:rPr lang="en-NZ" sz="2000" dirty="0" smtClean="0"/>
              <a:t> </a:t>
            </a:r>
            <a:r>
              <a:rPr lang="en-NZ" sz="2000" dirty="0"/>
              <a:t>would set product standards for medical devices that, consistent with the global model, would specify:</a:t>
            </a:r>
          </a:p>
          <a:p>
            <a:r>
              <a:rPr lang="en-NZ" sz="2000" dirty="0"/>
              <a:t>The 2 broad categories of device</a:t>
            </a:r>
          </a:p>
          <a:p>
            <a:pPr lvl="1"/>
            <a:r>
              <a:rPr lang="en-NZ" sz="1800" dirty="0"/>
              <a:t>In-vitro diagnostic devices (IVDs)</a:t>
            </a:r>
          </a:p>
          <a:p>
            <a:pPr lvl="1"/>
            <a:r>
              <a:rPr lang="en-NZ" sz="1800" dirty="0"/>
              <a:t>Devices that are not IVDs</a:t>
            </a:r>
          </a:p>
          <a:p>
            <a:r>
              <a:rPr lang="en-NZ" sz="2000" dirty="0"/>
              <a:t>Essential Principles for each category of device</a:t>
            </a:r>
          </a:p>
          <a:p>
            <a:r>
              <a:rPr lang="en-NZ" sz="2000" dirty="0"/>
              <a:t>Risk classifications for each category and the rules for determining which risk class a device belongs in</a:t>
            </a:r>
          </a:p>
          <a:p>
            <a:r>
              <a:rPr lang="en-NZ" sz="2000" dirty="0"/>
              <a:t>Conformity assessment </a:t>
            </a:r>
            <a:r>
              <a:rPr lang="en-NZ" sz="2000" dirty="0" smtClean="0"/>
              <a:t>procedures.</a:t>
            </a:r>
            <a:endParaRPr lang="en-NZ" sz="2000" dirty="0"/>
          </a:p>
          <a:p>
            <a:pPr marL="0" indent="0">
              <a:buNone/>
            </a:pPr>
            <a:r>
              <a:rPr lang="en-NZ" sz="2000" b="1" u="sng" dirty="0"/>
              <a:t>A Notice</a:t>
            </a:r>
            <a:r>
              <a:rPr lang="en-NZ" sz="2000" b="1" dirty="0"/>
              <a:t> </a:t>
            </a:r>
            <a:r>
              <a:rPr lang="en-NZ" sz="2000" dirty="0"/>
              <a:t>would list the Conformity Assessment bodies recognised by the </a:t>
            </a:r>
            <a:r>
              <a:rPr lang="en-NZ" sz="2000" dirty="0" smtClean="0"/>
              <a:t>Regulator.</a:t>
            </a:r>
            <a:endParaRPr lang="en-NZ" sz="2000" dirty="0"/>
          </a:p>
          <a:p>
            <a:pPr marL="0" indent="0">
              <a:buNone/>
            </a:pPr>
            <a:endParaRPr lang="en-NZ" sz="2000" b="1" dirty="0"/>
          </a:p>
          <a:p>
            <a:pPr marL="0" indent="0">
              <a:spcBef>
                <a:spcPts val="0"/>
              </a:spcBef>
              <a:spcAft>
                <a:spcPts val="600"/>
              </a:spcAft>
              <a:buNone/>
            </a:pPr>
            <a:endParaRPr lang="en-NZ" sz="1600" dirty="0"/>
          </a:p>
        </p:txBody>
      </p:sp>
    </p:spTree>
    <p:extLst>
      <p:ext uri="{BB962C8B-B14F-4D97-AF65-F5344CB8AC3E}">
        <p14:creationId xmlns:p14="http://schemas.microsoft.com/office/powerpoint/2010/main" val="17287186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NZ" dirty="0" smtClean="0"/>
              <a:t>There would be more regulation of medical devices across their lifecycle</a:t>
            </a:r>
            <a:endParaRPr lang="en-NZ" dirty="0"/>
          </a:p>
        </p:txBody>
      </p:sp>
      <p:sp>
        <p:nvSpPr>
          <p:cNvPr id="3" name="Content Placeholder 2"/>
          <p:cNvSpPr>
            <a:spLocks noGrp="1"/>
          </p:cNvSpPr>
          <p:nvPr>
            <p:ph idx="1"/>
          </p:nvPr>
        </p:nvSpPr>
        <p:spPr/>
        <p:txBody>
          <a:bodyPr/>
          <a:lstStyle/>
          <a:p>
            <a:endParaRPr lang="en-NZ" smtClean="0"/>
          </a:p>
          <a:p>
            <a:endParaRPr lang="en-NZ" smtClean="0"/>
          </a:p>
          <a:p>
            <a:endParaRPr lang="en-NZ" smtClean="0"/>
          </a:p>
          <a:p>
            <a:endParaRPr lang="en-NZ" dirty="0" smtClean="0"/>
          </a:p>
        </p:txBody>
      </p:sp>
      <p:sp>
        <p:nvSpPr>
          <p:cNvPr id="4" name="Text Box 4"/>
          <p:cNvSpPr txBox="1">
            <a:spLocks noChangeArrowheads="1"/>
          </p:cNvSpPr>
          <p:nvPr/>
        </p:nvSpPr>
        <p:spPr bwMode="auto">
          <a:xfrm>
            <a:off x="628650" y="1439184"/>
            <a:ext cx="1606210" cy="4444781"/>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Design, Develop &amp; Test</a:t>
            </a:r>
            <a:endParaRPr kumimoji="0" lang="en-US" altLang="en-US" sz="10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Now:</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Not regulated</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b="1"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000" b="1"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b="1"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Future: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Clinical trials would require a </a:t>
            </a:r>
            <a:r>
              <a:rPr kumimoji="0" lang="en-US" altLang="en-US" sz="1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licence</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Product development data would be required as part of product approval</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
        <p:nvSpPr>
          <p:cNvPr id="5" name="Text Box 5"/>
          <p:cNvSpPr txBox="1">
            <a:spLocks noChangeArrowheads="1"/>
          </p:cNvSpPr>
          <p:nvPr/>
        </p:nvSpPr>
        <p:spPr bwMode="auto">
          <a:xfrm>
            <a:off x="2374177" y="1439184"/>
            <a:ext cx="1297047" cy="4444781"/>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Manufacture</a:t>
            </a:r>
            <a:endParaRPr kumimoji="0" lang="en-US" altLang="en-US" sz="4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Now:</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Not regulated</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b="1"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Future: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NZ manufacturers would require a </a:t>
            </a:r>
            <a:r>
              <a:rPr kumimoji="0" lang="en-US" altLang="en-US" sz="1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licence</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Overseas manufacturers audited and checked via product approval process</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Text Box 6"/>
          <p:cNvSpPr txBox="1">
            <a:spLocks noChangeArrowheads="1"/>
          </p:cNvSpPr>
          <p:nvPr/>
        </p:nvSpPr>
        <p:spPr bwMode="auto">
          <a:xfrm>
            <a:off x="5325839" y="1439186"/>
            <a:ext cx="1630123" cy="4444779"/>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Supply and use</a:t>
            </a:r>
            <a:endParaRPr kumimoji="0" lang="en-US" altLang="en-US" sz="4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Now:</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Suppliers required to list some medical devices on the Ministry’s database within 30 days of market </a:t>
            </a:r>
            <a:r>
              <a:rPr lang="en-US" altLang="en-US" sz="1400" dirty="0" smtClean="0">
                <a:latin typeface="Arial" panose="020B0604020202020204" pitchFamily="34" charset="0"/>
                <a:ea typeface="Times New Roman" panose="02020603050405020304" pitchFamily="18" charset="0"/>
                <a:cs typeface="Arial" panose="020B0604020202020204" pitchFamily="34" charset="0"/>
              </a:rPr>
              <a:t>entry</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Future</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Register of all approved devices would be required</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NZ wholesalers would require a </a:t>
            </a:r>
            <a:r>
              <a:rPr kumimoji="0" lang="en-US" altLang="en-US" sz="14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licence</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(unless exempt)</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Would be able to apply use- and supply-restrictions</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
        <p:nvSpPr>
          <p:cNvPr id="7" name="Text Box 7"/>
          <p:cNvSpPr txBox="1">
            <a:spLocks noChangeArrowheads="1"/>
          </p:cNvSpPr>
          <p:nvPr/>
        </p:nvSpPr>
        <p:spPr bwMode="auto">
          <a:xfrm>
            <a:off x="7095280" y="1439187"/>
            <a:ext cx="1559387" cy="444477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Post-Market</a:t>
            </a:r>
            <a:endParaRPr kumimoji="0" lang="en-US" altLang="en-US" sz="4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Now:</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Voluntary adverse event reporting by product sponsors</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Limited enforcement responses</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Future:</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Mandatory adverse event reporting by product sponsors</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Full suite of enforcement responses </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Text Box 2"/>
          <p:cNvSpPr txBox="1">
            <a:spLocks noChangeArrowheads="1"/>
          </p:cNvSpPr>
          <p:nvPr/>
        </p:nvSpPr>
        <p:spPr bwMode="auto">
          <a:xfrm>
            <a:off x="3810543" y="1439185"/>
            <a:ext cx="1450151" cy="444478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sng"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Market Entry</a:t>
            </a:r>
            <a:endParaRPr kumimoji="0" lang="en-US" altLang="en-US" sz="4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Now:</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Not regulated. Some devices required to meet relevant standards specified in other legislation</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b="1"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Future</a:t>
            </a:r>
            <a:r>
              <a:rPr kumimoji="0" lang="en-US" altLang="en-US"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Pre-market product approval would be required (with some exceptions)</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7388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a:t>Product-related </a:t>
            </a:r>
            <a:r>
              <a:rPr lang="en-NZ" sz="2400" dirty="0" smtClean="0"/>
              <a:t>controls</a:t>
            </a:r>
            <a:endParaRPr lang="en-NZ" sz="2400" dirty="0"/>
          </a:p>
        </p:txBody>
      </p:sp>
      <p:sp>
        <p:nvSpPr>
          <p:cNvPr id="3" name="Content Placeholder 2"/>
          <p:cNvSpPr>
            <a:spLocks noGrp="1"/>
          </p:cNvSpPr>
          <p:nvPr>
            <p:ph idx="1"/>
          </p:nvPr>
        </p:nvSpPr>
        <p:spPr>
          <a:xfrm>
            <a:off x="628650" y="1308559"/>
            <a:ext cx="7886700" cy="4058340"/>
          </a:xfrm>
        </p:spPr>
        <p:txBody>
          <a:bodyPr/>
          <a:lstStyle/>
          <a:p>
            <a:pPr marL="0" indent="0">
              <a:buNone/>
            </a:pPr>
            <a:r>
              <a:rPr lang="en-NZ" sz="2000" dirty="0"/>
              <a:t>Medical devices must not be imported or supplied unless the product is:</a:t>
            </a:r>
          </a:p>
          <a:p>
            <a:pPr lvl="1"/>
            <a:r>
              <a:rPr lang="en-NZ" sz="2000" dirty="0"/>
              <a:t>approved</a:t>
            </a:r>
          </a:p>
          <a:p>
            <a:pPr lvl="1"/>
            <a:r>
              <a:rPr lang="en-NZ" sz="2000" dirty="0"/>
              <a:t>approval-exempt; or</a:t>
            </a:r>
            <a:endParaRPr lang="en-NZ" sz="2000" u="sng" dirty="0"/>
          </a:p>
          <a:p>
            <a:pPr lvl="1"/>
            <a:r>
              <a:rPr lang="en-NZ" sz="2000" dirty="0"/>
              <a:t>the person who is importing or supplying is authorised (via the legislation, a licence or permit) to do </a:t>
            </a:r>
            <a:r>
              <a:rPr lang="en-NZ" sz="2000" dirty="0" smtClean="0"/>
              <a:t>so.</a:t>
            </a:r>
            <a:endParaRPr lang="en-NZ" sz="2000" dirty="0"/>
          </a:p>
          <a:p>
            <a:pPr marL="0" indent="0">
              <a:buNone/>
            </a:pPr>
            <a:r>
              <a:rPr lang="en-NZ" sz="2000" b="1" dirty="0"/>
              <a:t>The importer </a:t>
            </a:r>
            <a:r>
              <a:rPr lang="en-NZ" sz="2000" dirty="0"/>
              <a:t>must:</a:t>
            </a:r>
          </a:p>
          <a:p>
            <a:pPr lvl="1"/>
            <a:r>
              <a:rPr lang="en-NZ" sz="2000" dirty="0"/>
              <a:t>be the sponsor for the product; or</a:t>
            </a:r>
          </a:p>
          <a:p>
            <a:pPr lvl="1"/>
            <a:r>
              <a:rPr lang="en-NZ" sz="2000" dirty="0"/>
              <a:t>have the written consent of the sponsor; or</a:t>
            </a:r>
          </a:p>
          <a:p>
            <a:pPr lvl="1"/>
            <a:r>
              <a:rPr lang="en-NZ" sz="2000" dirty="0"/>
              <a:t>be authorised to import without the sponsor’s </a:t>
            </a:r>
            <a:r>
              <a:rPr lang="en-NZ" sz="2000" dirty="0" smtClean="0"/>
              <a:t>consent.</a:t>
            </a:r>
            <a:endParaRPr lang="en-NZ" sz="2000" dirty="0"/>
          </a:p>
          <a:p>
            <a:pPr marL="0" indent="0">
              <a:buNone/>
            </a:pPr>
            <a:endParaRPr lang="en-NZ" sz="2000" b="1" dirty="0"/>
          </a:p>
          <a:p>
            <a:pPr marL="0" indent="0">
              <a:spcBef>
                <a:spcPts val="0"/>
              </a:spcBef>
              <a:spcAft>
                <a:spcPts val="600"/>
              </a:spcAft>
              <a:buNone/>
            </a:pPr>
            <a:endParaRPr lang="en-NZ" sz="1600" dirty="0"/>
          </a:p>
        </p:txBody>
      </p:sp>
    </p:spTree>
    <p:extLst>
      <p:ext uri="{BB962C8B-B14F-4D97-AF65-F5344CB8AC3E}">
        <p14:creationId xmlns:p14="http://schemas.microsoft.com/office/powerpoint/2010/main" val="29752598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smtClean="0"/>
              <a:t>The Bill would enable different product approval pathways</a:t>
            </a:r>
            <a:endParaRPr lang="en-NZ" sz="2400" dirty="0"/>
          </a:p>
        </p:txBody>
      </p:sp>
      <p:sp>
        <p:nvSpPr>
          <p:cNvPr id="3" name="Content Placeholder 2"/>
          <p:cNvSpPr>
            <a:spLocks noGrp="1"/>
          </p:cNvSpPr>
          <p:nvPr>
            <p:ph idx="1"/>
          </p:nvPr>
        </p:nvSpPr>
        <p:spPr>
          <a:xfrm>
            <a:off x="628650" y="1520824"/>
            <a:ext cx="7886700" cy="4444139"/>
          </a:xfrm>
        </p:spPr>
        <p:txBody>
          <a:bodyPr/>
          <a:lstStyle/>
          <a:p>
            <a:pPr marL="0" indent="0">
              <a:spcBef>
                <a:spcPts val="0"/>
              </a:spcBef>
              <a:spcAft>
                <a:spcPts val="600"/>
              </a:spcAft>
              <a:buNone/>
            </a:pPr>
            <a:r>
              <a:rPr lang="en-NZ" sz="2000" dirty="0" smtClean="0"/>
              <a:t>The approval pathways would include:</a:t>
            </a:r>
            <a:endParaRPr lang="en-NZ" sz="2000" dirty="0"/>
          </a:p>
          <a:p>
            <a:pPr>
              <a:spcBef>
                <a:spcPts val="0"/>
              </a:spcBef>
              <a:spcAft>
                <a:spcPts val="600"/>
              </a:spcAft>
            </a:pPr>
            <a:r>
              <a:rPr lang="en-NZ" sz="2000" dirty="0"/>
              <a:t>approval based on scrutiny of evidence of conformity </a:t>
            </a:r>
            <a:r>
              <a:rPr lang="en-NZ" sz="2000" dirty="0" smtClean="0"/>
              <a:t>assessment/ overseas </a:t>
            </a:r>
            <a:r>
              <a:rPr lang="en-NZ" sz="2000" dirty="0"/>
              <a:t>approval of devices </a:t>
            </a:r>
          </a:p>
          <a:p>
            <a:pPr>
              <a:spcBef>
                <a:spcPts val="0"/>
              </a:spcBef>
              <a:spcAft>
                <a:spcPts val="600"/>
              </a:spcAft>
            </a:pPr>
            <a:r>
              <a:rPr lang="en-NZ" sz="2000" dirty="0"/>
              <a:t>approval without scrutiny if devices are under a Mutual Recognition Agreement (</a:t>
            </a:r>
            <a:r>
              <a:rPr lang="en-NZ" sz="2000" dirty="0" err="1" smtClean="0"/>
              <a:t>eg</a:t>
            </a:r>
            <a:r>
              <a:rPr lang="en-NZ" sz="2000" dirty="0"/>
              <a:t>,</a:t>
            </a:r>
            <a:r>
              <a:rPr lang="en-NZ" sz="2000" dirty="0" smtClean="0"/>
              <a:t> </a:t>
            </a:r>
            <a:r>
              <a:rPr lang="en-NZ" sz="2000" dirty="0"/>
              <a:t>those that fall under </a:t>
            </a:r>
            <a:r>
              <a:rPr lang="en-NZ" sz="2000" dirty="0" smtClean="0"/>
              <a:t>the EU </a:t>
            </a:r>
            <a:r>
              <a:rPr lang="en-NZ" sz="2000" dirty="0"/>
              <a:t>MRA)</a:t>
            </a:r>
          </a:p>
          <a:p>
            <a:pPr>
              <a:spcBef>
                <a:spcPts val="0"/>
              </a:spcBef>
              <a:spcAft>
                <a:spcPts val="600"/>
              </a:spcAft>
            </a:pPr>
            <a:r>
              <a:rPr lang="en-NZ" sz="2000" dirty="0"/>
              <a:t>self-declaration and notification for devices in the lowest risk </a:t>
            </a:r>
            <a:r>
              <a:rPr lang="en-NZ" sz="2000" dirty="0" smtClean="0"/>
              <a:t>class.</a:t>
            </a:r>
            <a:endParaRPr lang="en-NZ" sz="2000" dirty="0"/>
          </a:p>
          <a:p>
            <a:pPr marL="179387" lvl="1" indent="0">
              <a:spcBef>
                <a:spcPts val="0"/>
              </a:spcBef>
              <a:spcAft>
                <a:spcPts val="600"/>
              </a:spcAft>
              <a:buNone/>
            </a:pPr>
            <a:endParaRPr lang="en-NZ" sz="2000" dirty="0"/>
          </a:p>
          <a:p>
            <a:pPr marL="0" indent="-277813">
              <a:spcBef>
                <a:spcPts val="0"/>
              </a:spcBef>
              <a:spcAft>
                <a:spcPts val="600"/>
              </a:spcAft>
              <a:buNone/>
            </a:pPr>
            <a:r>
              <a:rPr lang="en-NZ" sz="2000" dirty="0"/>
              <a:t>The NZ regulator </a:t>
            </a:r>
            <a:r>
              <a:rPr lang="en-NZ" sz="2000" dirty="0" smtClean="0"/>
              <a:t>would </a:t>
            </a:r>
            <a:r>
              <a:rPr lang="en-NZ" sz="2000" dirty="0"/>
              <a:t>need to </a:t>
            </a:r>
            <a:r>
              <a:rPr lang="en-NZ" sz="2000" dirty="0" smtClean="0"/>
              <a:t>publish and maintain a </a:t>
            </a:r>
            <a:r>
              <a:rPr lang="en-NZ" sz="2000" dirty="0"/>
              <a:t>list of recognised </a:t>
            </a:r>
            <a:r>
              <a:rPr lang="en-NZ" sz="2000" dirty="0" smtClean="0"/>
              <a:t>conformity assessment bodies </a:t>
            </a:r>
            <a:r>
              <a:rPr lang="en-NZ" sz="2000" dirty="0"/>
              <a:t>(</a:t>
            </a:r>
            <a:r>
              <a:rPr lang="en-NZ" sz="2000" dirty="0" smtClean="0"/>
              <a:t>in </a:t>
            </a:r>
            <a:r>
              <a:rPr lang="en-NZ" sz="2000" dirty="0"/>
              <a:t>a Regulator’s Notice)</a:t>
            </a:r>
          </a:p>
          <a:p>
            <a:pPr marL="0" indent="-277813">
              <a:spcBef>
                <a:spcPts val="0"/>
              </a:spcBef>
              <a:spcAft>
                <a:spcPts val="600"/>
              </a:spcAft>
              <a:buNone/>
            </a:pPr>
            <a:r>
              <a:rPr lang="en-NZ" sz="2000" dirty="0" smtClean="0"/>
              <a:t>These </a:t>
            </a:r>
            <a:r>
              <a:rPr lang="en-NZ" sz="2000" dirty="0"/>
              <a:t>will be a mix of third party conformity assessment bodies and overseas regulators whose conformity assessments will be </a:t>
            </a:r>
            <a:r>
              <a:rPr lang="en-NZ" sz="2000" dirty="0" smtClean="0"/>
              <a:t>recognised. The </a:t>
            </a:r>
            <a:r>
              <a:rPr lang="en-NZ" sz="2000" dirty="0"/>
              <a:t>NZ regulator is unlikely to be doing conformity assessments </a:t>
            </a:r>
            <a:r>
              <a:rPr lang="en-NZ" sz="2000" dirty="0" smtClean="0"/>
              <a:t>itself.</a:t>
            </a:r>
            <a:endParaRPr lang="en-NZ" sz="2000" dirty="0"/>
          </a:p>
          <a:p>
            <a:endParaRPr lang="en-NZ" sz="1600" dirty="0"/>
          </a:p>
        </p:txBody>
      </p:sp>
    </p:spTree>
    <p:extLst>
      <p:ext uri="{BB962C8B-B14F-4D97-AF65-F5344CB8AC3E}">
        <p14:creationId xmlns:p14="http://schemas.microsoft.com/office/powerpoint/2010/main" val="3034112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smtClean="0"/>
              <a:t>There would be “grouping” rules for products with shared characteristics</a:t>
            </a:r>
            <a:endParaRPr lang="en-NZ" sz="2400" dirty="0"/>
          </a:p>
        </p:txBody>
      </p:sp>
      <p:sp>
        <p:nvSpPr>
          <p:cNvPr id="3" name="Content Placeholder 2"/>
          <p:cNvSpPr>
            <a:spLocks noGrp="1"/>
          </p:cNvSpPr>
          <p:nvPr>
            <p:ph idx="1"/>
          </p:nvPr>
        </p:nvSpPr>
        <p:spPr>
          <a:xfrm>
            <a:off x="628650" y="1520824"/>
            <a:ext cx="7886700" cy="4444139"/>
          </a:xfrm>
        </p:spPr>
        <p:txBody>
          <a:bodyPr/>
          <a:lstStyle/>
          <a:p>
            <a:r>
              <a:rPr lang="en-NZ" sz="2000" dirty="0" smtClean="0"/>
              <a:t>It would be possible for a single application to cover multiple products provided they have specified characteristics in common. We envisage the “grouping” rules would be similar to those in Australia where:</a:t>
            </a:r>
          </a:p>
          <a:p>
            <a:pPr lvl="1">
              <a:buFont typeface="Courier New" panose="02070309020205020404" pitchFamily="49" charset="0"/>
              <a:buChar char="o"/>
            </a:pPr>
            <a:r>
              <a:rPr lang="en-NZ" sz="2000" dirty="0" smtClean="0"/>
              <a:t>Lower risk devices can be grouped if they </a:t>
            </a:r>
            <a:r>
              <a:rPr lang="en-NZ" sz="2000" dirty="0"/>
              <a:t>have the same manufacturer, sponsor, risk classification, and GMDN code</a:t>
            </a:r>
            <a:r>
              <a:rPr lang="en-NZ" sz="2000" dirty="0" smtClean="0"/>
              <a:t>.</a:t>
            </a:r>
          </a:p>
          <a:p>
            <a:pPr lvl="1">
              <a:buFont typeface="Courier New" panose="02070309020205020404" pitchFamily="49" charset="0"/>
              <a:buChar char="o"/>
            </a:pPr>
            <a:r>
              <a:rPr lang="en-NZ" sz="2000" dirty="0" smtClean="0"/>
              <a:t>High risk devices (class III, AIMD and most class 4 IVDs) must have </a:t>
            </a:r>
            <a:r>
              <a:rPr lang="en-NZ" sz="2000" dirty="0"/>
              <a:t>the same unique product </a:t>
            </a:r>
            <a:r>
              <a:rPr lang="en-NZ" sz="2000" dirty="0" smtClean="0"/>
              <a:t>identifier as well as </a:t>
            </a:r>
            <a:r>
              <a:rPr lang="en-NZ" sz="2000" dirty="0"/>
              <a:t>the same manufacturer, sponsor, risk classification, and GMDN code</a:t>
            </a:r>
            <a:r>
              <a:rPr lang="en-NZ" sz="2000" dirty="0" smtClean="0"/>
              <a:t>.</a:t>
            </a:r>
          </a:p>
          <a:p>
            <a:endParaRPr lang="en-NZ" sz="1800" dirty="0"/>
          </a:p>
          <a:p>
            <a:r>
              <a:rPr lang="en-NZ" sz="1800" dirty="0"/>
              <a:t>The new scheme would </a:t>
            </a:r>
            <a:r>
              <a:rPr lang="en-NZ" sz="1800" dirty="0" smtClean="0"/>
              <a:t>also accommodate </a:t>
            </a:r>
            <a:r>
              <a:rPr lang="en-NZ" sz="1800" dirty="0"/>
              <a:t>applications for kits and procedure </a:t>
            </a:r>
            <a:r>
              <a:rPr lang="en-NZ" sz="1800" dirty="0" smtClean="0"/>
              <a:t>packs.</a:t>
            </a:r>
            <a:endParaRPr lang="en-NZ" sz="1800" dirty="0"/>
          </a:p>
          <a:p>
            <a:endParaRPr lang="en-NZ" sz="1800" dirty="0" smtClean="0"/>
          </a:p>
          <a:p>
            <a:endParaRPr lang="en-NZ" sz="1800" dirty="0" smtClean="0"/>
          </a:p>
          <a:p>
            <a:pPr lvl="1">
              <a:buFont typeface="Courier New" panose="02070309020205020404" pitchFamily="49" charset="0"/>
              <a:buChar char="o"/>
            </a:pPr>
            <a:endParaRPr lang="en-NZ" sz="1200" dirty="0" smtClean="0"/>
          </a:p>
          <a:p>
            <a:pPr lvl="1">
              <a:buFont typeface="Courier New" panose="02070309020205020404" pitchFamily="49" charset="0"/>
              <a:buChar char="o"/>
            </a:pPr>
            <a:endParaRPr lang="en-NZ" sz="1200" dirty="0"/>
          </a:p>
          <a:p>
            <a:pPr lvl="1">
              <a:buFont typeface="Courier New" panose="02070309020205020404" pitchFamily="49" charset="0"/>
              <a:buChar char="o"/>
            </a:pPr>
            <a:r>
              <a:rPr lang="en-NZ" sz="1200" dirty="0" smtClean="0"/>
              <a:t> </a:t>
            </a:r>
            <a:endParaRPr lang="en-NZ" sz="1200" dirty="0"/>
          </a:p>
        </p:txBody>
      </p:sp>
    </p:spTree>
    <p:extLst>
      <p:ext uri="{BB962C8B-B14F-4D97-AF65-F5344CB8AC3E}">
        <p14:creationId xmlns:p14="http://schemas.microsoft.com/office/powerpoint/2010/main" val="951377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a:t>Therapeutic Products Bill: Devices Session</a:t>
            </a:r>
          </a:p>
        </p:txBody>
      </p:sp>
      <p:sp>
        <p:nvSpPr>
          <p:cNvPr id="3" name="Content Placeholder 2"/>
          <p:cNvSpPr>
            <a:spLocks noGrp="1"/>
          </p:cNvSpPr>
          <p:nvPr>
            <p:ph idx="1"/>
          </p:nvPr>
        </p:nvSpPr>
        <p:spPr>
          <a:xfrm>
            <a:off x="628650" y="1439187"/>
            <a:ext cx="7886700" cy="4058340"/>
          </a:xfrm>
        </p:spPr>
        <p:txBody>
          <a:bodyPr/>
          <a:lstStyle/>
          <a:p>
            <a:pPr marL="0" indent="0">
              <a:buNone/>
            </a:pPr>
            <a:r>
              <a:rPr lang="en-NZ" sz="2000" b="1" dirty="0"/>
              <a:t>Agenda for today:</a:t>
            </a:r>
          </a:p>
          <a:p>
            <a:pPr marL="0" indent="0">
              <a:buNone/>
            </a:pPr>
            <a:endParaRPr lang="en-NZ" sz="2000" b="1" dirty="0"/>
          </a:p>
          <a:p>
            <a:pPr marL="457200" indent="-457200">
              <a:buAutoNum type="arabicPeriod"/>
            </a:pPr>
            <a:r>
              <a:rPr lang="en-NZ" sz="2000" b="1" dirty="0"/>
              <a:t>Purpose &amp; design of the Bill                                </a:t>
            </a:r>
          </a:p>
          <a:p>
            <a:pPr marL="457200" indent="-457200">
              <a:buAutoNum type="arabicPeriod"/>
            </a:pPr>
            <a:r>
              <a:rPr lang="en-NZ" sz="2000" b="1" dirty="0"/>
              <a:t>Scope &amp; </a:t>
            </a:r>
            <a:r>
              <a:rPr lang="en-NZ" sz="2000" b="1" dirty="0" smtClean="0"/>
              <a:t>Definitions</a:t>
            </a:r>
            <a:endParaRPr lang="en-NZ" sz="2000" b="1" dirty="0"/>
          </a:p>
          <a:p>
            <a:pPr marL="457200" indent="-457200">
              <a:buAutoNum type="arabicPeriod"/>
            </a:pPr>
            <a:r>
              <a:rPr lang="en-NZ" sz="2000" b="1" dirty="0"/>
              <a:t>Product-related aspects </a:t>
            </a:r>
          </a:p>
          <a:p>
            <a:pPr marL="457200" indent="-457200">
              <a:buAutoNum type="arabicPeriod"/>
            </a:pPr>
            <a:r>
              <a:rPr lang="en-NZ" sz="2000" b="1" dirty="0"/>
              <a:t>Activity-related aspects</a:t>
            </a:r>
          </a:p>
          <a:p>
            <a:pPr marL="457200" indent="-457200">
              <a:buAutoNum type="arabicPeriod"/>
            </a:pPr>
            <a:r>
              <a:rPr lang="en-NZ" sz="2000" b="1" dirty="0"/>
              <a:t>Transition</a:t>
            </a:r>
          </a:p>
          <a:p>
            <a:pPr marL="457200" indent="-457200">
              <a:buAutoNum type="arabicPeriod"/>
            </a:pPr>
            <a:r>
              <a:rPr lang="en-NZ" sz="2000" b="1" dirty="0"/>
              <a:t>Regulator powers &amp; enforcement</a:t>
            </a:r>
          </a:p>
          <a:p>
            <a:pPr marL="0" indent="0">
              <a:buNone/>
            </a:pPr>
            <a:endParaRPr lang="en-NZ" sz="2000" b="1" dirty="0" smtClean="0"/>
          </a:p>
        </p:txBody>
      </p:sp>
    </p:spTree>
    <p:extLst>
      <p:ext uri="{BB962C8B-B14F-4D97-AF65-F5344CB8AC3E}">
        <p14:creationId xmlns:p14="http://schemas.microsoft.com/office/powerpoint/2010/main" val="33870830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a:t>Criteria for product </a:t>
            </a:r>
            <a:r>
              <a:rPr lang="en-NZ" sz="2400" dirty="0" smtClean="0"/>
              <a:t>approval</a:t>
            </a:r>
            <a:endParaRPr lang="en-NZ" sz="2400" dirty="0"/>
          </a:p>
        </p:txBody>
      </p:sp>
      <p:sp>
        <p:nvSpPr>
          <p:cNvPr id="3" name="Content Placeholder 2"/>
          <p:cNvSpPr>
            <a:spLocks noGrp="1"/>
          </p:cNvSpPr>
          <p:nvPr>
            <p:ph idx="1"/>
          </p:nvPr>
        </p:nvSpPr>
        <p:spPr>
          <a:xfrm>
            <a:off x="628650" y="902157"/>
            <a:ext cx="7886700" cy="4058340"/>
          </a:xfrm>
        </p:spPr>
        <p:txBody>
          <a:bodyPr/>
          <a:lstStyle/>
          <a:p>
            <a:pPr marL="0" indent="0" algn="ctr">
              <a:buNone/>
            </a:pPr>
            <a:endParaRPr lang="en-NZ" sz="3200" b="1" dirty="0" smtClean="0"/>
          </a:p>
          <a:p>
            <a:pPr marL="0" indent="0">
              <a:buNone/>
            </a:pPr>
            <a:r>
              <a:rPr lang="en-US" sz="1600" b="1" dirty="0"/>
              <a:t>The criteria for product approval </a:t>
            </a:r>
            <a:r>
              <a:rPr lang="en-US" sz="1600" dirty="0"/>
              <a:t>are all of the following:</a:t>
            </a:r>
          </a:p>
          <a:p>
            <a:pPr marL="0" indent="0">
              <a:buNone/>
            </a:pPr>
            <a:endParaRPr lang="en-US" sz="1600" dirty="0"/>
          </a:p>
          <a:p>
            <a:r>
              <a:rPr lang="en-US" sz="1600" dirty="0"/>
              <a:t>the quality, safety, and efficacy or performance of the product for the purpose for which it is to be used are satisfactorily established</a:t>
            </a:r>
          </a:p>
          <a:p>
            <a:r>
              <a:rPr lang="en-US" sz="1600" dirty="0"/>
              <a:t>the likely benefits of the product outweigh the likely risks associated </a:t>
            </a:r>
            <a:r>
              <a:rPr lang="en-NZ" sz="1600" dirty="0"/>
              <a:t>with it</a:t>
            </a:r>
          </a:p>
          <a:p>
            <a:r>
              <a:rPr lang="en-US" sz="1600" dirty="0"/>
              <a:t>any other criteria for approval that are specified in the </a:t>
            </a:r>
            <a:r>
              <a:rPr lang="en-US" sz="1600" dirty="0" smtClean="0"/>
              <a:t>rules.</a:t>
            </a:r>
            <a:endParaRPr lang="en-US" sz="1600" dirty="0"/>
          </a:p>
          <a:p>
            <a:endParaRPr lang="en-US" sz="1600" dirty="0"/>
          </a:p>
          <a:p>
            <a:pPr marL="0" indent="0">
              <a:buNone/>
            </a:pPr>
            <a:r>
              <a:rPr lang="en-US" sz="1600" dirty="0"/>
              <a:t>Product standards may relate to the product, its manufacture, its packaging and labelling, its product or consumer </a:t>
            </a:r>
            <a:r>
              <a:rPr lang="en-US" sz="1600" dirty="0" smtClean="0"/>
              <a:t>information.</a:t>
            </a:r>
            <a:endParaRPr lang="en-NZ" sz="1600" dirty="0"/>
          </a:p>
          <a:p>
            <a:pPr marL="0" indent="0">
              <a:spcBef>
                <a:spcPts val="0"/>
              </a:spcBef>
              <a:spcAft>
                <a:spcPts val="600"/>
              </a:spcAft>
              <a:buNone/>
            </a:pPr>
            <a:endParaRPr lang="en-NZ" sz="1600" dirty="0"/>
          </a:p>
        </p:txBody>
      </p:sp>
    </p:spTree>
    <p:extLst>
      <p:ext uri="{BB962C8B-B14F-4D97-AF65-F5344CB8AC3E}">
        <p14:creationId xmlns:p14="http://schemas.microsoft.com/office/powerpoint/2010/main" val="19074952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a:t>Evaluating an application for </a:t>
            </a:r>
            <a:r>
              <a:rPr lang="en-NZ" sz="2400" dirty="0" smtClean="0"/>
              <a:t>approval</a:t>
            </a:r>
            <a:endParaRPr lang="en-NZ" sz="2400" dirty="0"/>
          </a:p>
        </p:txBody>
      </p:sp>
      <p:sp>
        <p:nvSpPr>
          <p:cNvPr id="3" name="Content Placeholder 2"/>
          <p:cNvSpPr>
            <a:spLocks noGrp="1"/>
          </p:cNvSpPr>
          <p:nvPr>
            <p:ph idx="1"/>
          </p:nvPr>
        </p:nvSpPr>
        <p:spPr>
          <a:xfrm>
            <a:off x="628650" y="1439187"/>
            <a:ext cx="7886700" cy="4058340"/>
          </a:xfrm>
        </p:spPr>
        <p:txBody>
          <a:bodyPr/>
          <a:lstStyle/>
          <a:p>
            <a:pPr marL="0" indent="0">
              <a:buNone/>
            </a:pPr>
            <a:r>
              <a:rPr lang="en-US" sz="2000" b="1" dirty="0"/>
              <a:t>The Regulator must evaluate the application </a:t>
            </a:r>
            <a:r>
              <a:rPr lang="en-US" sz="2000" dirty="0"/>
              <a:t>having regard to: </a:t>
            </a:r>
          </a:p>
          <a:p>
            <a:r>
              <a:rPr lang="en-US" sz="2000" dirty="0"/>
              <a:t>the criteria for product approval </a:t>
            </a:r>
          </a:p>
          <a:p>
            <a:r>
              <a:rPr lang="en-US" sz="2000" dirty="0"/>
              <a:t>whether the product, if approved, will comply with the specified product </a:t>
            </a:r>
            <a:r>
              <a:rPr lang="en-NZ" sz="2000" dirty="0"/>
              <a:t>standards</a:t>
            </a:r>
          </a:p>
          <a:p>
            <a:r>
              <a:rPr lang="en-US" sz="2000" dirty="0"/>
              <a:t>whether the person named in the application as the proposed sponsor meets the criteria for a </a:t>
            </a:r>
            <a:r>
              <a:rPr lang="en-US" sz="2000" dirty="0" smtClean="0"/>
              <a:t>sponsor.</a:t>
            </a:r>
            <a:endParaRPr lang="en-US" sz="2000" dirty="0"/>
          </a:p>
          <a:p>
            <a:pPr marL="0" indent="0">
              <a:buNone/>
            </a:pPr>
            <a:endParaRPr lang="en-US" sz="2000" dirty="0"/>
          </a:p>
          <a:p>
            <a:pPr marL="0" indent="0">
              <a:buNone/>
            </a:pPr>
            <a:r>
              <a:rPr lang="en-US" sz="2000" b="1" dirty="0"/>
              <a:t>After evaluating the application, the Regulator </a:t>
            </a:r>
            <a:r>
              <a:rPr lang="en-US" sz="2000" b="1" dirty="0" smtClean="0"/>
              <a:t>must</a:t>
            </a:r>
            <a:r>
              <a:rPr lang="en-US" sz="2000" dirty="0"/>
              <a:t>-</a:t>
            </a:r>
          </a:p>
          <a:p>
            <a:r>
              <a:rPr lang="en-US" sz="2000" dirty="0"/>
              <a:t>grant approval or refuse to grant approval.</a:t>
            </a:r>
          </a:p>
          <a:p>
            <a:pPr marL="0" indent="0">
              <a:buNone/>
            </a:pPr>
            <a:endParaRPr lang="en-NZ" sz="2000" b="1" dirty="0" smtClean="0"/>
          </a:p>
        </p:txBody>
      </p:sp>
    </p:spTree>
    <p:extLst>
      <p:ext uri="{BB962C8B-B14F-4D97-AF65-F5344CB8AC3E}">
        <p14:creationId xmlns:p14="http://schemas.microsoft.com/office/powerpoint/2010/main" val="37086669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a:t>Approvals (</a:t>
            </a:r>
            <a:r>
              <a:rPr lang="en-NZ" sz="2400" dirty="0" err="1"/>
              <a:t>contd</a:t>
            </a:r>
            <a:r>
              <a:rPr lang="en-NZ" sz="2400" dirty="0" smtClean="0"/>
              <a:t>)</a:t>
            </a:r>
            <a:endParaRPr lang="en-NZ" sz="2400" dirty="0"/>
          </a:p>
        </p:txBody>
      </p:sp>
      <p:sp>
        <p:nvSpPr>
          <p:cNvPr id="3" name="Content Placeholder 2"/>
          <p:cNvSpPr>
            <a:spLocks noGrp="1"/>
          </p:cNvSpPr>
          <p:nvPr>
            <p:ph idx="1"/>
          </p:nvPr>
        </p:nvSpPr>
        <p:spPr>
          <a:xfrm>
            <a:off x="628650" y="1439187"/>
            <a:ext cx="7886700" cy="4058340"/>
          </a:xfrm>
        </p:spPr>
        <p:txBody>
          <a:bodyPr/>
          <a:lstStyle/>
          <a:p>
            <a:pPr marL="0" indent="0">
              <a:buNone/>
            </a:pPr>
            <a:r>
              <a:rPr lang="en-NZ" sz="2000" b="1" dirty="0"/>
              <a:t>Approvals can be</a:t>
            </a:r>
            <a:r>
              <a:rPr lang="en-NZ" sz="2000" dirty="0"/>
              <a:t>:</a:t>
            </a:r>
          </a:p>
          <a:p>
            <a:r>
              <a:rPr lang="en-NZ" sz="2000" dirty="0"/>
              <a:t>Subject to conditions - which can be specified in the Rules or imposed by the Regulator at the time of approval or later. Conditions can be added, varied or removed by the Regulator </a:t>
            </a:r>
          </a:p>
          <a:p>
            <a:r>
              <a:rPr lang="en-NZ" sz="2000" dirty="0"/>
              <a:t>Granted with or without an end date</a:t>
            </a:r>
          </a:p>
          <a:p>
            <a:r>
              <a:rPr lang="en-NZ" sz="2000" dirty="0"/>
              <a:t>Cancelled – for grounds see section 108.</a:t>
            </a:r>
          </a:p>
          <a:p>
            <a:pPr marL="0" indent="0">
              <a:buNone/>
            </a:pPr>
            <a:endParaRPr lang="en-NZ" sz="2000" b="1" dirty="0"/>
          </a:p>
          <a:p>
            <a:pPr marL="0" indent="0">
              <a:spcBef>
                <a:spcPts val="0"/>
              </a:spcBef>
              <a:spcAft>
                <a:spcPts val="600"/>
              </a:spcAft>
              <a:buNone/>
            </a:pPr>
            <a:endParaRPr lang="en-NZ" sz="1600" dirty="0"/>
          </a:p>
        </p:txBody>
      </p:sp>
    </p:spTree>
    <p:extLst>
      <p:ext uri="{BB962C8B-B14F-4D97-AF65-F5344CB8AC3E}">
        <p14:creationId xmlns:p14="http://schemas.microsoft.com/office/powerpoint/2010/main" val="1402742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a:t>Changes to approved products</a:t>
            </a:r>
          </a:p>
        </p:txBody>
      </p:sp>
      <p:sp>
        <p:nvSpPr>
          <p:cNvPr id="3" name="Content Placeholder 2"/>
          <p:cNvSpPr>
            <a:spLocks noGrp="1"/>
          </p:cNvSpPr>
          <p:nvPr>
            <p:ph idx="1"/>
          </p:nvPr>
        </p:nvSpPr>
        <p:spPr>
          <a:xfrm>
            <a:off x="628650" y="1439187"/>
            <a:ext cx="7886700" cy="4264496"/>
          </a:xfrm>
        </p:spPr>
        <p:txBody>
          <a:bodyPr/>
          <a:lstStyle/>
          <a:p>
            <a:pPr marL="0" indent="0">
              <a:buNone/>
            </a:pPr>
            <a:r>
              <a:rPr lang="en-NZ" sz="2000" b="1" dirty="0"/>
              <a:t>Major changes to medical devices</a:t>
            </a:r>
            <a:r>
              <a:rPr lang="en-NZ" sz="2000" dirty="0"/>
              <a:t>:</a:t>
            </a:r>
          </a:p>
          <a:p>
            <a:r>
              <a:rPr lang="en-NZ" sz="2000" dirty="0"/>
              <a:t>Major changes will be listed in the Rules</a:t>
            </a:r>
          </a:p>
          <a:p>
            <a:r>
              <a:rPr lang="en-NZ" sz="2000" dirty="0"/>
              <a:t>Approved product + major change = different product &amp; new approval</a:t>
            </a:r>
          </a:p>
          <a:p>
            <a:pPr marL="0" indent="0">
              <a:buNone/>
            </a:pPr>
            <a:endParaRPr lang="en-NZ" sz="2000" dirty="0"/>
          </a:p>
          <a:p>
            <a:pPr marL="0" indent="0">
              <a:buNone/>
            </a:pPr>
            <a:r>
              <a:rPr lang="en-NZ" sz="2000" b="1" dirty="0"/>
              <a:t>Minor changes to medical devices</a:t>
            </a:r>
            <a:r>
              <a:rPr lang="en-NZ" sz="2000" dirty="0"/>
              <a:t>:</a:t>
            </a:r>
          </a:p>
          <a:p>
            <a:r>
              <a:rPr lang="en-NZ" sz="2000" dirty="0"/>
              <a:t>There are 2 types:</a:t>
            </a:r>
          </a:p>
          <a:p>
            <a:pPr lvl="1">
              <a:buFont typeface="Courier New" panose="02070309020205020404" pitchFamily="49" charset="0"/>
              <a:buChar char="o"/>
            </a:pPr>
            <a:r>
              <a:rPr lang="en-NZ" sz="2000" dirty="0"/>
              <a:t> those that must be notified to the Regulator. These will be listed in the Rules</a:t>
            </a:r>
          </a:p>
          <a:p>
            <a:pPr lvl="1">
              <a:buFont typeface="Courier New" panose="02070309020205020404" pitchFamily="49" charset="0"/>
              <a:buChar char="o"/>
            </a:pPr>
            <a:r>
              <a:rPr lang="en-NZ" sz="2000" dirty="0"/>
              <a:t>a</a:t>
            </a:r>
            <a:r>
              <a:rPr lang="en-NZ" sz="2000" dirty="0" smtClean="0"/>
              <a:t>ny </a:t>
            </a:r>
            <a:r>
              <a:rPr lang="en-NZ" sz="2000" dirty="0"/>
              <a:t>other minor changes. These do not need to be notified or approved</a:t>
            </a:r>
          </a:p>
          <a:p>
            <a:r>
              <a:rPr lang="en-NZ" sz="2000" dirty="0"/>
              <a:t>The original </a:t>
            </a:r>
            <a:r>
              <a:rPr lang="en-NZ" sz="2000" dirty="0" smtClean="0"/>
              <a:t>approval </a:t>
            </a:r>
            <a:r>
              <a:rPr lang="en-NZ" sz="2000" dirty="0"/>
              <a:t>covers all the minor </a:t>
            </a:r>
            <a:r>
              <a:rPr lang="en-NZ" sz="2000" dirty="0" smtClean="0"/>
              <a:t>changes.</a:t>
            </a:r>
            <a:endParaRPr lang="en-NZ" sz="2000" dirty="0"/>
          </a:p>
          <a:p>
            <a:pPr marL="0" indent="0">
              <a:buNone/>
            </a:pPr>
            <a:endParaRPr lang="en-NZ" sz="2000" b="1" dirty="0" smtClean="0"/>
          </a:p>
        </p:txBody>
      </p:sp>
    </p:spTree>
    <p:extLst>
      <p:ext uri="{BB962C8B-B14F-4D97-AF65-F5344CB8AC3E}">
        <p14:creationId xmlns:p14="http://schemas.microsoft.com/office/powerpoint/2010/main" val="15821300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a:t>Sponsors are important </a:t>
            </a:r>
            <a:r>
              <a:rPr lang="en-NZ" sz="2400" dirty="0" smtClean="0"/>
              <a:t>players</a:t>
            </a:r>
            <a:endParaRPr lang="en-NZ" sz="2400" dirty="0"/>
          </a:p>
        </p:txBody>
      </p:sp>
      <p:sp>
        <p:nvSpPr>
          <p:cNvPr id="3" name="Content Placeholder 2"/>
          <p:cNvSpPr>
            <a:spLocks noGrp="1"/>
          </p:cNvSpPr>
          <p:nvPr>
            <p:ph idx="1"/>
          </p:nvPr>
        </p:nvSpPr>
        <p:spPr>
          <a:xfrm>
            <a:off x="628650" y="1439187"/>
            <a:ext cx="7886700" cy="4173962"/>
          </a:xfrm>
        </p:spPr>
        <p:txBody>
          <a:bodyPr/>
          <a:lstStyle/>
          <a:p>
            <a:pPr marL="0" indent="0">
              <a:buNone/>
            </a:pPr>
            <a:r>
              <a:rPr lang="en-NZ" sz="1800" b="1" u="sng" dirty="0"/>
              <a:t>A sponsor</a:t>
            </a:r>
            <a:r>
              <a:rPr lang="en-NZ" sz="1800" dirty="0"/>
              <a:t>:</a:t>
            </a:r>
          </a:p>
          <a:p>
            <a:r>
              <a:rPr lang="en-NZ" sz="2000" dirty="0"/>
              <a:t>Is the person to whom a product approval is granted (or later transferred); or</a:t>
            </a:r>
          </a:p>
          <a:p>
            <a:r>
              <a:rPr lang="en-NZ" sz="2000" dirty="0"/>
              <a:t>For an approval-exempt product, is the person named (individually or as a class of person) in the Regulator’s Notice declaring the product (or class of product) to be </a:t>
            </a:r>
            <a:r>
              <a:rPr lang="en-NZ" sz="2000" dirty="0" smtClean="0"/>
              <a:t>approval-exempt.</a:t>
            </a:r>
            <a:endParaRPr lang="en-NZ" sz="2000" dirty="0"/>
          </a:p>
          <a:p>
            <a:pPr marL="0" indent="0">
              <a:buNone/>
            </a:pPr>
            <a:endParaRPr lang="en-NZ" sz="2000" b="1" dirty="0"/>
          </a:p>
          <a:p>
            <a:pPr marL="0" indent="0">
              <a:spcBef>
                <a:spcPts val="0"/>
              </a:spcBef>
              <a:spcAft>
                <a:spcPts val="600"/>
              </a:spcAft>
              <a:buNone/>
            </a:pPr>
            <a:endParaRPr lang="en-NZ" sz="1600" dirty="0"/>
          </a:p>
        </p:txBody>
      </p:sp>
    </p:spTree>
    <p:extLst>
      <p:ext uri="{BB962C8B-B14F-4D97-AF65-F5344CB8AC3E}">
        <p14:creationId xmlns:p14="http://schemas.microsoft.com/office/powerpoint/2010/main" val="39487126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smtClean="0"/>
              <a:t>Criteria for being the sponsor of an approved product </a:t>
            </a:r>
            <a:endParaRPr lang="en-NZ" sz="2400" dirty="0"/>
          </a:p>
        </p:txBody>
      </p:sp>
      <p:sp>
        <p:nvSpPr>
          <p:cNvPr id="3" name="Content Placeholder 2"/>
          <p:cNvSpPr>
            <a:spLocks noGrp="1"/>
          </p:cNvSpPr>
          <p:nvPr>
            <p:ph idx="1"/>
          </p:nvPr>
        </p:nvSpPr>
        <p:spPr>
          <a:xfrm>
            <a:off x="628650" y="1439187"/>
            <a:ext cx="7886700" cy="4058340"/>
          </a:xfrm>
        </p:spPr>
        <p:txBody>
          <a:bodyPr/>
          <a:lstStyle/>
          <a:p>
            <a:pPr marL="0" indent="0">
              <a:buNone/>
            </a:pPr>
            <a:r>
              <a:rPr lang="en-NZ" sz="2000" dirty="0" smtClean="0"/>
              <a:t>(</a:t>
            </a:r>
            <a:r>
              <a:rPr lang="en-NZ" sz="2000" dirty="0"/>
              <a:t>A)    </a:t>
            </a:r>
            <a:r>
              <a:rPr lang="en-NZ" sz="2000" dirty="0" smtClean="0"/>
              <a:t>- Individual </a:t>
            </a:r>
            <a:r>
              <a:rPr lang="en-NZ" sz="2000" dirty="0"/>
              <a:t>normally resident in NZ, or</a:t>
            </a:r>
          </a:p>
          <a:p>
            <a:pPr marL="0" indent="0">
              <a:buNone/>
            </a:pPr>
            <a:r>
              <a:rPr lang="en-NZ" sz="2000" dirty="0"/>
              <a:t>        </a:t>
            </a:r>
            <a:r>
              <a:rPr lang="en-NZ" sz="2000" dirty="0" smtClean="0"/>
              <a:t> - Body </a:t>
            </a:r>
            <a:r>
              <a:rPr lang="en-NZ" sz="2000" dirty="0"/>
              <a:t>corporate incorporated in NZ; or</a:t>
            </a:r>
          </a:p>
          <a:p>
            <a:pPr marL="0" indent="0">
              <a:buNone/>
            </a:pPr>
            <a:r>
              <a:rPr lang="en-NZ" sz="2000" dirty="0"/>
              <a:t>        </a:t>
            </a:r>
            <a:r>
              <a:rPr lang="en-NZ" sz="2000" dirty="0" smtClean="0"/>
              <a:t> - The </a:t>
            </a:r>
            <a:r>
              <a:rPr lang="en-NZ" sz="2000" dirty="0"/>
              <a:t>Crown</a:t>
            </a:r>
          </a:p>
          <a:p>
            <a:pPr marL="457200" indent="-457200">
              <a:buAutoNum type="alphaUcParenBoth" startAt="2"/>
            </a:pPr>
            <a:r>
              <a:rPr lang="en-NZ" sz="2000" dirty="0" smtClean="0"/>
              <a:t>The </a:t>
            </a:r>
            <a:r>
              <a:rPr lang="en-NZ" sz="2000" dirty="0"/>
              <a:t>person imports or arranges the import of the product, </a:t>
            </a:r>
            <a:r>
              <a:rPr lang="en-NZ" sz="2000" u="sng" dirty="0"/>
              <a:t>or</a:t>
            </a:r>
            <a:r>
              <a:rPr lang="en-NZ" sz="2000" dirty="0"/>
              <a:t> manufactures it in NZ or arranges for its manufacture in </a:t>
            </a:r>
            <a:r>
              <a:rPr lang="en-NZ" sz="2000" dirty="0" smtClean="0"/>
              <a:t>NZ</a:t>
            </a:r>
          </a:p>
          <a:p>
            <a:pPr marL="457200" indent="-457200">
              <a:buAutoNum type="alphaUcParenBoth" startAt="2"/>
            </a:pPr>
            <a:r>
              <a:rPr lang="en-NZ" sz="2000" dirty="0"/>
              <a:t>A</a:t>
            </a:r>
            <a:r>
              <a:rPr lang="en-NZ" sz="2000" dirty="0" smtClean="0"/>
              <a:t>re</a:t>
            </a:r>
            <a:r>
              <a:rPr lang="en-NZ" sz="2000" dirty="0"/>
              <a:t>, or have a contractual relationship with, the responsible </a:t>
            </a:r>
            <a:r>
              <a:rPr lang="en-NZ" sz="2000" dirty="0" smtClean="0"/>
              <a:t>manufacturer</a:t>
            </a:r>
          </a:p>
          <a:p>
            <a:pPr marL="457200" indent="-457200">
              <a:buAutoNum type="alphaUcParenBoth" startAt="2"/>
            </a:pPr>
            <a:r>
              <a:rPr lang="en-NZ" sz="2000" dirty="0"/>
              <a:t>A</a:t>
            </a:r>
            <a:r>
              <a:rPr lang="en-NZ" sz="2000" dirty="0" smtClean="0"/>
              <a:t>gree </a:t>
            </a:r>
            <a:r>
              <a:rPr lang="en-NZ" sz="2000" dirty="0"/>
              <a:t>to be the </a:t>
            </a:r>
            <a:r>
              <a:rPr lang="en-NZ" sz="2000" dirty="0" smtClean="0"/>
              <a:t>sponsor</a:t>
            </a:r>
          </a:p>
          <a:p>
            <a:pPr marL="457200" indent="-457200">
              <a:buAutoNum type="alphaUcParenBoth" startAt="2"/>
            </a:pPr>
            <a:r>
              <a:rPr lang="en-NZ" sz="2000" dirty="0"/>
              <a:t>A</a:t>
            </a:r>
            <a:r>
              <a:rPr lang="en-NZ" sz="2000" dirty="0" smtClean="0"/>
              <a:t>re </a:t>
            </a:r>
            <a:r>
              <a:rPr lang="en-NZ" sz="2000" dirty="0"/>
              <a:t>a fit and proper </a:t>
            </a:r>
            <a:r>
              <a:rPr lang="en-NZ" sz="2000" dirty="0" smtClean="0"/>
              <a:t>person</a:t>
            </a:r>
          </a:p>
          <a:p>
            <a:pPr marL="457200" indent="-457200">
              <a:buAutoNum type="alphaUcParenBoth" startAt="2"/>
            </a:pPr>
            <a:r>
              <a:rPr lang="en-NZ" sz="2000" dirty="0"/>
              <a:t>A</a:t>
            </a:r>
            <a:r>
              <a:rPr lang="en-NZ" sz="2000" dirty="0" smtClean="0"/>
              <a:t>re</a:t>
            </a:r>
            <a:r>
              <a:rPr lang="en-NZ" sz="2000" dirty="0"/>
              <a:t>, or will be, able to comply with the set of sponsor </a:t>
            </a:r>
            <a:r>
              <a:rPr lang="en-NZ" sz="2000" dirty="0" smtClean="0"/>
              <a:t>obligations. </a:t>
            </a:r>
            <a:endParaRPr lang="en-NZ" sz="2000" dirty="0"/>
          </a:p>
          <a:p>
            <a:pPr marL="0" indent="0">
              <a:buNone/>
            </a:pPr>
            <a:endParaRPr lang="en-NZ" sz="2000" b="1" dirty="0"/>
          </a:p>
          <a:p>
            <a:pPr marL="0" indent="0">
              <a:spcBef>
                <a:spcPts val="0"/>
              </a:spcBef>
              <a:spcAft>
                <a:spcPts val="600"/>
              </a:spcAft>
              <a:buNone/>
            </a:pPr>
            <a:endParaRPr lang="en-NZ" sz="1600" dirty="0"/>
          </a:p>
        </p:txBody>
      </p:sp>
    </p:spTree>
    <p:extLst>
      <p:ext uri="{BB962C8B-B14F-4D97-AF65-F5344CB8AC3E}">
        <p14:creationId xmlns:p14="http://schemas.microsoft.com/office/powerpoint/2010/main" val="9248323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4251"/>
          </a:xfrm>
        </p:spPr>
        <p:txBody>
          <a:bodyPr>
            <a:normAutofit/>
          </a:bodyPr>
          <a:lstStyle/>
          <a:p>
            <a:r>
              <a:rPr lang="en-NZ" sz="2400" dirty="0"/>
              <a:t>Sponsors have important </a:t>
            </a:r>
            <a:r>
              <a:rPr lang="en-NZ" sz="2400" dirty="0" smtClean="0"/>
              <a:t>obligations</a:t>
            </a:r>
            <a:endParaRPr lang="en-NZ" sz="2400" dirty="0"/>
          </a:p>
        </p:txBody>
      </p:sp>
      <p:sp>
        <p:nvSpPr>
          <p:cNvPr id="3" name="Content Placeholder 2"/>
          <p:cNvSpPr>
            <a:spLocks noGrp="1"/>
          </p:cNvSpPr>
          <p:nvPr>
            <p:ph idx="1"/>
          </p:nvPr>
        </p:nvSpPr>
        <p:spPr>
          <a:xfrm>
            <a:off x="628650" y="1330858"/>
            <a:ext cx="7886700" cy="4427145"/>
          </a:xfrm>
        </p:spPr>
        <p:txBody>
          <a:bodyPr/>
          <a:lstStyle/>
          <a:p>
            <a:pPr marL="0" indent="0">
              <a:buNone/>
            </a:pPr>
            <a:r>
              <a:rPr lang="en-NZ" sz="2000" b="1" dirty="0"/>
              <a:t>The sponsor of an approved product is obligated to:</a:t>
            </a:r>
          </a:p>
          <a:p>
            <a:r>
              <a:rPr lang="en-NZ" sz="2000" b="1" dirty="0">
                <a:solidFill>
                  <a:srgbClr val="0070C0"/>
                </a:solidFill>
              </a:rPr>
              <a:t>Comply with the approval</a:t>
            </a:r>
          </a:p>
          <a:p>
            <a:r>
              <a:rPr lang="en-NZ" sz="2000" b="1" dirty="0" smtClean="0">
                <a:solidFill>
                  <a:srgbClr val="0070C0"/>
                </a:solidFill>
              </a:rPr>
              <a:t>Ensure </a:t>
            </a:r>
            <a:r>
              <a:rPr lang="en-NZ" sz="2000" b="1" dirty="0">
                <a:solidFill>
                  <a:srgbClr val="0070C0"/>
                </a:solidFill>
              </a:rPr>
              <a:t>the product complies with its approval &amp; any specified </a:t>
            </a:r>
            <a:r>
              <a:rPr lang="en-NZ" sz="2000" b="1" dirty="0" smtClean="0">
                <a:solidFill>
                  <a:srgbClr val="0070C0"/>
                </a:solidFill>
              </a:rPr>
              <a:t> product </a:t>
            </a:r>
            <a:r>
              <a:rPr lang="en-NZ" sz="2000" b="1" dirty="0">
                <a:solidFill>
                  <a:srgbClr val="0070C0"/>
                </a:solidFill>
              </a:rPr>
              <a:t>standards</a:t>
            </a:r>
          </a:p>
          <a:p>
            <a:r>
              <a:rPr lang="en-NZ" sz="2000" b="1" dirty="0">
                <a:solidFill>
                  <a:srgbClr val="0070C0"/>
                </a:solidFill>
              </a:rPr>
              <a:t>Ensure another person complies with any must do / must not do requirements placed on that person by the approval</a:t>
            </a:r>
          </a:p>
          <a:p>
            <a:r>
              <a:rPr lang="en-NZ" sz="2000" b="1" dirty="0"/>
              <a:t>Comply with any requirements in the regulations in relation to:</a:t>
            </a:r>
          </a:p>
          <a:p>
            <a:pPr lvl="1">
              <a:buFont typeface="Courier New" panose="02070309020205020404" pitchFamily="49" charset="0"/>
              <a:buChar char="o"/>
            </a:pPr>
            <a:r>
              <a:rPr lang="en-NZ" sz="1600" dirty="0"/>
              <a:t>Product quality, safety, and efficacy or performance (includes ongoing monitoring)</a:t>
            </a:r>
          </a:p>
          <a:p>
            <a:pPr lvl="1">
              <a:buFont typeface="Courier New" panose="02070309020205020404" pitchFamily="49" charset="0"/>
              <a:buChar char="o"/>
            </a:pPr>
            <a:r>
              <a:rPr lang="en-NZ" sz="1600" dirty="0"/>
              <a:t>Prescribing and consumer information, packaging &amp; labelling</a:t>
            </a:r>
          </a:p>
          <a:p>
            <a:pPr lvl="1">
              <a:buFont typeface="Courier New" panose="02070309020205020404" pitchFamily="49" charset="0"/>
              <a:buChar char="o"/>
            </a:pPr>
            <a:r>
              <a:rPr lang="en-NZ" sz="1600" dirty="0"/>
              <a:t>Release for supply</a:t>
            </a:r>
          </a:p>
          <a:p>
            <a:pPr lvl="1">
              <a:buFont typeface="Courier New" panose="02070309020205020404" pitchFamily="49" charset="0"/>
              <a:buChar char="o"/>
            </a:pPr>
            <a:r>
              <a:rPr lang="en-NZ" sz="1600" dirty="0"/>
              <a:t>Market actions (</a:t>
            </a:r>
            <a:r>
              <a:rPr lang="en-NZ" sz="1600" dirty="0" err="1"/>
              <a:t>eg</a:t>
            </a:r>
            <a:r>
              <a:rPr lang="en-NZ" sz="1600" dirty="0"/>
              <a:t> tracing and recall), record keeping, auditing</a:t>
            </a:r>
          </a:p>
          <a:p>
            <a:pPr lvl="1">
              <a:buFont typeface="Courier New" panose="02070309020205020404" pitchFamily="49" charset="0"/>
              <a:buChar char="o"/>
            </a:pPr>
            <a:r>
              <a:rPr lang="en-NZ" sz="1600" dirty="0"/>
              <a:t>Giving information to the regulator (</a:t>
            </a:r>
            <a:r>
              <a:rPr lang="en-NZ" sz="1600" dirty="0" err="1"/>
              <a:t>eg</a:t>
            </a:r>
            <a:r>
              <a:rPr lang="en-NZ" sz="1600" dirty="0"/>
              <a:t> adverse event reporting</a:t>
            </a:r>
            <a:r>
              <a:rPr lang="en-NZ" sz="1600" dirty="0" smtClean="0"/>
              <a:t>).</a:t>
            </a:r>
            <a:endParaRPr lang="en-NZ" sz="1600" dirty="0"/>
          </a:p>
          <a:p>
            <a:pPr marL="0" indent="0">
              <a:buNone/>
            </a:pPr>
            <a:endParaRPr lang="en-NZ" sz="2000" b="1" dirty="0" smtClean="0"/>
          </a:p>
          <a:p>
            <a:pPr marL="0" indent="0">
              <a:buNone/>
            </a:pPr>
            <a:endParaRPr lang="en-NZ" sz="2000" b="1" dirty="0"/>
          </a:p>
          <a:p>
            <a:pPr marL="0" indent="0">
              <a:spcBef>
                <a:spcPts val="0"/>
              </a:spcBef>
              <a:spcAft>
                <a:spcPts val="600"/>
              </a:spcAft>
              <a:buNone/>
            </a:pPr>
            <a:endParaRPr lang="en-NZ" sz="1600" dirty="0"/>
          </a:p>
        </p:txBody>
      </p:sp>
    </p:spTree>
    <p:extLst>
      <p:ext uri="{BB962C8B-B14F-4D97-AF65-F5344CB8AC3E}">
        <p14:creationId xmlns:p14="http://schemas.microsoft.com/office/powerpoint/2010/main" val="8907207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a:t>Some activities require an </a:t>
            </a:r>
            <a:r>
              <a:rPr lang="en-NZ" sz="2400" dirty="0" smtClean="0"/>
              <a:t>authorisation</a:t>
            </a:r>
            <a:endParaRPr lang="en-NZ" sz="2400" dirty="0"/>
          </a:p>
        </p:txBody>
      </p:sp>
      <p:sp>
        <p:nvSpPr>
          <p:cNvPr id="3" name="Content Placeholder 2"/>
          <p:cNvSpPr>
            <a:spLocks noGrp="1"/>
          </p:cNvSpPr>
          <p:nvPr>
            <p:ph idx="1"/>
          </p:nvPr>
        </p:nvSpPr>
        <p:spPr>
          <a:xfrm>
            <a:off x="628650" y="1439187"/>
            <a:ext cx="7886700" cy="4058340"/>
          </a:xfrm>
        </p:spPr>
        <p:txBody>
          <a:bodyPr/>
          <a:lstStyle/>
          <a:p>
            <a:pPr marL="0" indent="0">
              <a:buNone/>
            </a:pPr>
            <a:r>
              <a:rPr lang="en-NZ" sz="1800" b="1" u="sng" dirty="0"/>
              <a:t>Manufacturing </a:t>
            </a:r>
            <a:r>
              <a:rPr lang="en-NZ" sz="1800" b="1" dirty="0"/>
              <a:t>is a controlled activity </a:t>
            </a:r>
            <a:r>
              <a:rPr lang="en-NZ" sz="1800" dirty="0"/>
              <a:t>requiring an authorisation</a:t>
            </a:r>
          </a:p>
          <a:p>
            <a:r>
              <a:rPr lang="en-NZ" sz="1800" dirty="0"/>
              <a:t>A licence </a:t>
            </a:r>
            <a:r>
              <a:rPr lang="en-NZ" sz="1800" dirty="0" smtClean="0"/>
              <a:t>would </a:t>
            </a:r>
            <a:r>
              <a:rPr lang="en-NZ" sz="1800" dirty="0"/>
              <a:t>be the usual way of authorising manufacture in NZ</a:t>
            </a:r>
          </a:p>
          <a:p>
            <a:r>
              <a:rPr lang="en-NZ" sz="1800" dirty="0"/>
              <a:t>A person is a </a:t>
            </a:r>
            <a:r>
              <a:rPr lang="en-NZ" sz="1800" u="sng" dirty="0"/>
              <a:t>manufacturer</a:t>
            </a:r>
            <a:r>
              <a:rPr lang="en-NZ" sz="1800" dirty="0"/>
              <a:t> if they do anything that is part of manufacturing the product (s31(2))</a:t>
            </a:r>
          </a:p>
          <a:p>
            <a:r>
              <a:rPr lang="en-NZ" sz="1800" b="1" dirty="0"/>
              <a:t>The </a:t>
            </a:r>
            <a:r>
              <a:rPr lang="en-NZ" sz="1800" b="1" u="sng" dirty="0"/>
              <a:t>responsible manufacturer </a:t>
            </a:r>
            <a:r>
              <a:rPr lang="en-NZ" sz="1800" dirty="0"/>
              <a:t>is the one primarily responsible for the manufacture of the product (s31(3)). Relevant considerations are:</a:t>
            </a:r>
          </a:p>
          <a:p>
            <a:pPr lvl="1">
              <a:buFont typeface="Courier New" panose="02070309020205020404" pitchFamily="49" charset="0"/>
              <a:buChar char="o"/>
            </a:pPr>
            <a:r>
              <a:rPr lang="en-NZ" sz="1800" dirty="0"/>
              <a:t>w</a:t>
            </a:r>
            <a:r>
              <a:rPr lang="en-NZ" sz="1800" dirty="0" smtClean="0"/>
              <a:t>ho </a:t>
            </a:r>
            <a:r>
              <a:rPr lang="en-NZ" sz="1800" dirty="0"/>
              <a:t>initiated manufacture</a:t>
            </a:r>
          </a:p>
          <a:p>
            <a:pPr lvl="1">
              <a:buFont typeface="Courier New" panose="02070309020205020404" pitchFamily="49" charset="0"/>
              <a:buChar char="o"/>
            </a:pPr>
            <a:r>
              <a:rPr lang="en-NZ" sz="1800" dirty="0"/>
              <a:t>w</a:t>
            </a:r>
            <a:r>
              <a:rPr lang="en-NZ" sz="1800" dirty="0" smtClean="0"/>
              <a:t>hose </a:t>
            </a:r>
            <a:r>
              <a:rPr lang="en-NZ" sz="1800" dirty="0"/>
              <a:t>name would the device be supplied under</a:t>
            </a:r>
          </a:p>
          <a:p>
            <a:pPr lvl="1">
              <a:buFont typeface="Courier New" panose="02070309020205020404" pitchFamily="49" charset="0"/>
              <a:buChar char="o"/>
            </a:pPr>
            <a:r>
              <a:rPr lang="en-NZ" sz="1800" dirty="0"/>
              <a:t>w</a:t>
            </a:r>
            <a:r>
              <a:rPr lang="en-NZ" sz="1800" dirty="0" smtClean="0"/>
              <a:t>ho </a:t>
            </a:r>
            <a:r>
              <a:rPr lang="en-NZ" sz="1800" dirty="0"/>
              <a:t>is responsible for overall QA and QC</a:t>
            </a:r>
          </a:p>
          <a:p>
            <a:r>
              <a:rPr lang="en-NZ" sz="1800" dirty="0"/>
              <a:t>The licence </a:t>
            </a:r>
            <a:r>
              <a:rPr lang="en-NZ" sz="1800" dirty="0" smtClean="0"/>
              <a:t>would </a:t>
            </a:r>
            <a:r>
              <a:rPr lang="en-NZ" sz="1800" dirty="0"/>
              <a:t>spell out the scope of what is permitted and could also authorise those manufacturers who supply the responsible manufacturer with components or sub-assemblies </a:t>
            </a:r>
            <a:r>
              <a:rPr lang="en-NZ" sz="1800" dirty="0" smtClean="0"/>
              <a:t>etc.</a:t>
            </a:r>
            <a:endParaRPr lang="en-NZ" sz="1800" dirty="0"/>
          </a:p>
          <a:p>
            <a:pPr marL="0" indent="0">
              <a:buNone/>
            </a:pPr>
            <a:endParaRPr lang="en-NZ" sz="2000" b="1" dirty="0" smtClean="0"/>
          </a:p>
          <a:p>
            <a:pPr marL="0" indent="0" algn="ctr">
              <a:buNone/>
            </a:pPr>
            <a:endParaRPr lang="en-NZ" sz="3200" b="1" dirty="0"/>
          </a:p>
          <a:p>
            <a:pPr marL="0" indent="0">
              <a:spcBef>
                <a:spcPts val="0"/>
              </a:spcBef>
              <a:spcAft>
                <a:spcPts val="600"/>
              </a:spcAft>
              <a:buNone/>
            </a:pPr>
            <a:endParaRPr lang="en-NZ" sz="1600" dirty="0"/>
          </a:p>
        </p:txBody>
      </p:sp>
    </p:spTree>
    <p:extLst>
      <p:ext uri="{BB962C8B-B14F-4D97-AF65-F5344CB8AC3E}">
        <p14:creationId xmlns:p14="http://schemas.microsoft.com/office/powerpoint/2010/main" val="36606640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a:t>A person manufactures a device if </a:t>
            </a:r>
            <a:r>
              <a:rPr lang="en-NZ" sz="2400" dirty="0" smtClean="0"/>
              <a:t>they:</a:t>
            </a:r>
            <a:endParaRPr lang="en-NZ" sz="2400" dirty="0"/>
          </a:p>
        </p:txBody>
      </p:sp>
      <p:sp>
        <p:nvSpPr>
          <p:cNvPr id="3" name="Content Placeholder 2"/>
          <p:cNvSpPr>
            <a:spLocks noGrp="1"/>
          </p:cNvSpPr>
          <p:nvPr>
            <p:ph idx="1"/>
          </p:nvPr>
        </p:nvSpPr>
        <p:spPr>
          <a:xfrm>
            <a:off x="628650" y="1439187"/>
            <a:ext cx="7886700" cy="4058340"/>
          </a:xfrm>
        </p:spPr>
        <p:txBody>
          <a:bodyPr/>
          <a:lstStyle/>
          <a:p>
            <a:r>
              <a:rPr lang="en-NZ" sz="2000" dirty="0"/>
              <a:t>Produce the device</a:t>
            </a:r>
          </a:p>
          <a:p>
            <a:r>
              <a:rPr lang="en-NZ" sz="2000" dirty="0"/>
              <a:t>Do anything that is part of the process of producing the device or bringing it to its final state (</a:t>
            </a:r>
            <a:r>
              <a:rPr lang="en-NZ" sz="2000" dirty="0" err="1"/>
              <a:t>eg</a:t>
            </a:r>
            <a:r>
              <a:rPr lang="en-NZ" sz="2000" dirty="0"/>
              <a:t>, testing, sterilising, releasing for supply, packaging, labelling)</a:t>
            </a:r>
          </a:p>
          <a:p>
            <a:r>
              <a:rPr lang="en-NZ" sz="2000" dirty="0"/>
              <a:t>Do anything that is part of remanufacturing the </a:t>
            </a:r>
            <a:r>
              <a:rPr lang="en-NZ" sz="2000" dirty="0" smtClean="0"/>
              <a:t>device.</a:t>
            </a:r>
            <a:endParaRPr lang="en-NZ" sz="2000" dirty="0"/>
          </a:p>
          <a:p>
            <a:pPr marL="0" indent="0">
              <a:buNone/>
            </a:pPr>
            <a:endParaRPr lang="en-NZ" sz="2000" u="sng" dirty="0"/>
          </a:p>
          <a:p>
            <a:pPr marL="0" indent="0">
              <a:buNone/>
            </a:pPr>
            <a:r>
              <a:rPr lang="en-NZ" sz="2000" b="1" u="sng" dirty="0"/>
              <a:t>However, </a:t>
            </a:r>
            <a:r>
              <a:rPr lang="en-NZ" sz="2000" b="1" dirty="0"/>
              <a:t>preparing a device for use </a:t>
            </a:r>
            <a:r>
              <a:rPr lang="en-NZ" sz="2000" dirty="0" smtClean="0"/>
              <a:t>by </a:t>
            </a:r>
            <a:r>
              <a:rPr lang="en-NZ" sz="2000" dirty="0"/>
              <a:t>following the </a:t>
            </a:r>
            <a:r>
              <a:rPr lang="en-NZ" sz="2000" dirty="0" smtClean="0"/>
              <a:t>manufacturer’s </a:t>
            </a:r>
            <a:r>
              <a:rPr lang="en-NZ" sz="2000" dirty="0"/>
              <a:t>instructions (</a:t>
            </a:r>
            <a:r>
              <a:rPr lang="en-NZ" sz="2000" dirty="0" err="1"/>
              <a:t>eg</a:t>
            </a:r>
            <a:r>
              <a:rPr lang="en-NZ" sz="2000" dirty="0"/>
              <a:t>, for assembly, calibration) </a:t>
            </a:r>
            <a:r>
              <a:rPr lang="en-NZ" sz="2000" b="1" dirty="0"/>
              <a:t>is NOT manufacture </a:t>
            </a:r>
            <a:r>
              <a:rPr lang="en-NZ" sz="2000" dirty="0"/>
              <a:t>(s34(4</a:t>
            </a:r>
            <a:r>
              <a:rPr lang="en-NZ" sz="2000" dirty="0" smtClean="0"/>
              <a:t>)).</a:t>
            </a:r>
            <a:endParaRPr lang="en-NZ" sz="2000" dirty="0"/>
          </a:p>
          <a:p>
            <a:pPr marL="0" indent="0">
              <a:buNone/>
            </a:pPr>
            <a:endParaRPr lang="en-NZ" sz="3200" dirty="0" smtClean="0"/>
          </a:p>
        </p:txBody>
      </p:sp>
    </p:spTree>
    <p:extLst>
      <p:ext uri="{BB962C8B-B14F-4D97-AF65-F5344CB8AC3E}">
        <p14:creationId xmlns:p14="http://schemas.microsoft.com/office/powerpoint/2010/main" val="25483775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a:t>Remanufacture of a </a:t>
            </a:r>
            <a:r>
              <a:rPr lang="en-NZ" sz="2400" dirty="0" smtClean="0"/>
              <a:t>device</a:t>
            </a:r>
            <a:endParaRPr lang="en-NZ" sz="2400" dirty="0"/>
          </a:p>
        </p:txBody>
      </p:sp>
      <p:sp>
        <p:nvSpPr>
          <p:cNvPr id="3" name="Content Placeholder 2"/>
          <p:cNvSpPr>
            <a:spLocks noGrp="1"/>
          </p:cNvSpPr>
          <p:nvPr>
            <p:ph idx="1"/>
          </p:nvPr>
        </p:nvSpPr>
        <p:spPr>
          <a:xfrm>
            <a:off x="628650" y="1439187"/>
            <a:ext cx="7886700" cy="4300710"/>
          </a:xfrm>
        </p:spPr>
        <p:txBody>
          <a:bodyPr/>
          <a:lstStyle/>
          <a:p>
            <a:pPr marL="0" indent="0">
              <a:buNone/>
            </a:pPr>
            <a:r>
              <a:rPr lang="en-NZ" sz="2000" b="1" dirty="0"/>
              <a:t>Remanufacture</a:t>
            </a:r>
            <a:r>
              <a:rPr lang="en-NZ" sz="2000" dirty="0"/>
              <a:t> occurs if someone alters, refurbishes, further processes a device so as to:</a:t>
            </a:r>
          </a:p>
          <a:p>
            <a:r>
              <a:rPr lang="en-NZ" sz="2000" dirty="0"/>
              <a:t>Change its intended purpose or other major change</a:t>
            </a:r>
          </a:p>
          <a:p>
            <a:r>
              <a:rPr lang="en-NZ" sz="2000" dirty="0"/>
              <a:t>Make it a different device</a:t>
            </a:r>
          </a:p>
          <a:p>
            <a:r>
              <a:rPr lang="en-NZ" sz="2000" dirty="0"/>
              <a:t>Enable re-use of a device originally intended to be for single use only</a:t>
            </a:r>
          </a:p>
          <a:p>
            <a:r>
              <a:rPr lang="en-NZ" sz="2000" dirty="0"/>
              <a:t>Enable it to be used in a way that is very different from the way the responsible manufacturer intended</a:t>
            </a:r>
          </a:p>
          <a:p>
            <a:pPr marL="0" indent="0">
              <a:buNone/>
            </a:pPr>
            <a:r>
              <a:rPr lang="en-NZ" sz="2000" dirty="0"/>
              <a:t>Note that </a:t>
            </a:r>
            <a:r>
              <a:rPr lang="en-NZ" sz="2000" b="1" dirty="0"/>
              <a:t>remanufacture does NOT mean:</a:t>
            </a:r>
          </a:p>
          <a:p>
            <a:r>
              <a:rPr lang="en-NZ" sz="2000" dirty="0"/>
              <a:t>Cleaning the device</a:t>
            </a:r>
          </a:p>
          <a:p>
            <a:r>
              <a:rPr lang="en-NZ" sz="2000" dirty="0"/>
              <a:t>Carrying out repairs &amp; maintenance to enable the continued use of the device in the originally intended manner</a:t>
            </a:r>
          </a:p>
          <a:p>
            <a:pPr marL="0" indent="0">
              <a:buNone/>
            </a:pPr>
            <a:endParaRPr lang="en-NZ" sz="2000" b="1" dirty="0"/>
          </a:p>
          <a:p>
            <a:pPr marL="0" indent="0">
              <a:spcBef>
                <a:spcPts val="0"/>
              </a:spcBef>
              <a:spcAft>
                <a:spcPts val="600"/>
              </a:spcAft>
              <a:buNone/>
            </a:pPr>
            <a:endParaRPr lang="en-NZ" sz="1600" dirty="0"/>
          </a:p>
        </p:txBody>
      </p:sp>
    </p:spTree>
    <p:extLst>
      <p:ext uri="{BB962C8B-B14F-4D97-AF65-F5344CB8AC3E}">
        <p14:creationId xmlns:p14="http://schemas.microsoft.com/office/powerpoint/2010/main" val="3369087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smtClean="0"/>
              <a:t>Today’s team</a:t>
            </a:r>
            <a:endParaRPr lang="en-NZ" sz="2400" dirty="0"/>
          </a:p>
        </p:txBody>
      </p:sp>
      <p:sp>
        <p:nvSpPr>
          <p:cNvPr id="3" name="Content Placeholder 2"/>
          <p:cNvSpPr>
            <a:spLocks noGrp="1"/>
          </p:cNvSpPr>
          <p:nvPr>
            <p:ph idx="1"/>
          </p:nvPr>
        </p:nvSpPr>
        <p:spPr>
          <a:xfrm>
            <a:off x="628650" y="1439187"/>
            <a:ext cx="7886700" cy="4058340"/>
          </a:xfrm>
        </p:spPr>
        <p:txBody>
          <a:bodyPr/>
          <a:lstStyle/>
          <a:p>
            <a:pPr>
              <a:spcBef>
                <a:spcPts val="0"/>
              </a:spcBef>
              <a:spcAft>
                <a:spcPts val="600"/>
              </a:spcAft>
            </a:pPr>
            <a:r>
              <a:rPr lang="en-NZ" sz="1800" dirty="0"/>
              <a:t>Sheila Swan </a:t>
            </a:r>
            <a:r>
              <a:rPr lang="en-NZ" sz="1800" dirty="0" smtClean="0"/>
              <a:t>– Chief Advisor, Regulatory Policy, </a:t>
            </a:r>
            <a:r>
              <a:rPr lang="en-NZ" sz="1800" dirty="0" err="1" smtClean="0"/>
              <a:t>MoH</a:t>
            </a:r>
            <a:endParaRPr lang="en-NZ" sz="1800" dirty="0"/>
          </a:p>
          <a:p>
            <a:pPr>
              <a:spcBef>
                <a:spcPts val="0"/>
              </a:spcBef>
              <a:spcAft>
                <a:spcPts val="600"/>
              </a:spcAft>
            </a:pPr>
            <a:r>
              <a:rPr lang="en-NZ" sz="1800" dirty="0" smtClean="0"/>
              <a:t>Hannah </a:t>
            </a:r>
            <a:r>
              <a:rPr lang="en-NZ" sz="1800" dirty="0"/>
              <a:t>Adams – </a:t>
            </a:r>
            <a:r>
              <a:rPr lang="en-NZ" sz="1800" dirty="0" smtClean="0"/>
              <a:t>Senior Analyst, Regulatory Policy, </a:t>
            </a:r>
            <a:r>
              <a:rPr lang="en-NZ" sz="1800" dirty="0" err="1" smtClean="0"/>
              <a:t>MoH</a:t>
            </a:r>
            <a:endParaRPr lang="en-NZ" sz="1800" dirty="0" smtClean="0"/>
          </a:p>
          <a:p>
            <a:pPr>
              <a:spcBef>
                <a:spcPts val="0"/>
              </a:spcBef>
              <a:spcAft>
                <a:spcPts val="600"/>
              </a:spcAft>
            </a:pPr>
            <a:r>
              <a:rPr lang="en-NZ" sz="1800" dirty="0" smtClean="0"/>
              <a:t>Susan Martindale – Principal Policy Analyst, </a:t>
            </a:r>
            <a:r>
              <a:rPr lang="en-NZ" sz="1800" dirty="0"/>
              <a:t>Regulatory Policy, </a:t>
            </a:r>
            <a:r>
              <a:rPr lang="en-NZ" sz="1800" dirty="0" err="1"/>
              <a:t>MoH</a:t>
            </a:r>
            <a:endParaRPr lang="en-NZ" sz="1800" dirty="0" smtClean="0"/>
          </a:p>
          <a:p>
            <a:pPr>
              <a:spcBef>
                <a:spcPts val="0"/>
              </a:spcBef>
              <a:spcAft>
                <a:spcPts val="600"/>
              </a:spcAft>
            </a:pPr>
            <a:r>
              <a:rPr lang="en-NZ" sz="1800" dirty="0" smtClean="0"/>
              <a:t>Chris James – General Manager, </a:t>
            </a:r>
            <a:r>
              <a:rPr lang="en-NZ" sz="1800" dirty="0" err="1" smtClean="0"/>
              <a:t>Medsafe</a:t>
            </a:r>
            <a:r>
              <a:rPr lang="en-NZ" sz="1800" dirty="0" smtClean="0"/>
              <a:t>, </a:t>
            </a:r>
            <a:r>
              <a:rPr lang="en-NZ" sz="1800" dirty="0" err="1" smtClean="0"/>
              <a:t>MoH</a:t>
            </a:r>
            <a:r>
              <a:rPr lang="en-NZ" sz="1800" dirty="0" smtClean="0"/>
              <a:t> </a:t>
            </a:r>
          </a:p>
          <a:p>
            <a:pPr>
              <a:spcBef>
                <a:spcPts val="0"/>
              </a:spcBef>
              <a:spcAft>
                <a:spcPts val="600"/>
              </a:spcAft>
            </a:pPr>
            <a:r>
              <a:rPr lang="en-NZ" sz="1800" dirty="0" smtClean="0"/>
              <a:t>Pamela Randell – Project Coordinator, </a:t>
            </a:r>
            <a:r>
              <a:rPr lang="en-NZ" sz="1800" dirty="0" err="1" smtClean="0"/>
              <a:t>MoH</a:t>
            </a:r>
            <a:endParaRPr lang="en-NZ" sz="1800" dirty="0" smtClean="0"/>
          </a:p>
          <a:p>
            <a:pPr marL="0" indent="0">
              <a:spcBef>
                <a:spcPts val="0"/>
              </a:spcBef>
              <a:spcAft>
                <a:spcPts val="600"/>
              </a:spcAft>
              <a:buNone/>
            </a:pPr>
            <a:endParaRPr lang="en-NZ" sz="1800" dirty="0" smtClean="0"/>
          </a:p>
        </p:txBody>
      </p:sp>
    </p:spTree>
    <p:extLst>
      <p:ext uri="{BB962C8B-B14F-4D97-AF65-F5344CB8AC3E}">
        <p14:creationId xmlns:p14="http://schemas.microsoft.com/office/powerpoint/2010/main" val="14547284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a:t>Supply by wholesale requires an </a:t>
            </a:r>
            <a:r>
              <a:rPr lang="en-NZ" sz="2400" dirty="0" smtClean="0"/>
              <a:t>authorisation</a:t>
            </a:r>
            <a:endParaRPr lang="en-NZ" sz="2400" dirty="0"/>
          </a:p>
        </p:txBody>
      </p:sp>
      <p:sp>
        <p:nvSpPr>
          <p:cNvPr id="3" name="Content Placeholder 2"/>
          <p:cNvSpPr>
            <a:spLocks noGrp="1"/>
          </p:cNvSpPr>
          <p:nvPr>
            <p:ph idx="1"/>
          </p:nvPr>
        </p:nvSpPr>
        <p:spPr>
          <a:xfrm>
            <a:off x="628650" y="1439187"/>
            <a:ext cx="7886700" cy="4058340"/>
          </a:xfrm>
        </p:spPr>
        <p:txBody>
          <a:bodyPr/>
          <a:lstStyle/>
          <a:p>
            <a:pPr marL="0" indent="0">
              <a:buNone/>
            </a:pPr>
            <a:r>
              <a:rPr lang="en-NZ" sz="1800" dirty="0"/>
              <a:t>A person is </a:t>
            </a:r>
            <a:r>
              <a:rPr lang="en-NZ" sz="1800" b="1" dirty="0"/>
              <a:t>supplying by wholesale </a:t>
            </a:r>
            <a:r>
              <a:rPr lang="en-NZ" sz="1800" dirty="0"/>
              <a:t>if they have a reasonable belief that the recipient is obtaining it in order to:</a:t>
            </a:r>
          </a:p>
          <a:p>
            <a:pPr lvl="1">
              <a:buFont typeface="Courier New" panose="02070309020205020404" pitchFamily="49" charset="0"/>
              <a:buChar char="o"/>
            </a:pPr>
            <a:r>
              <a:rPr lang="en-NZ" sz="1800" dirty="0"/>
              <a:t>Supply it to other people in the course of their business (as, for example, a pharmacy would)</a:t>
            </a:r>
          </a:p>
          <a:p>
            <a:pPr lvl="1">
              <a:buFont typeface="Courier New" panose="02070309020205020404" pitchFamily="49" charset="0"/>
              <a:buChar char="o"/>
            </a:pPr>
            <a:r>
              <a:rPr lang="en-NZ" sz="1800" dirty="0"/>
              <a:t>To administer it to, or use on, patients in the course of their </a:t>
            </a:r>
            <a:r>
              <a:rPr lang="en-NZ" sz="1800" dirty="0" smtClean="0"/>
              <a:t>business (as</a:t>
            </a:r>
            <a:r>
              <a:rPr lang="en-NZ" sz="1800" dirty="0"/>
              <a:t>, for </a:t>
            </a:r>
            <a:r>
              <a:rPr lang="en-NZ" sz="1800" dirty="0" smtClean="0"/>
              <a:t>example, </a:t>
            </a:r>
            <a:r>
              <a:rPr lang="en-NZ" sz="1800" dirty="0"/>
              <a:t>a DHB or health practitioner would)</a:t>
            </a:r>
          </a:p>
          <a:p>
            <a:pPr lvl="1">
              <a:buFont typeface="Courier New" panose="02070309020205020404" pitchFamily="49" charset="0"/>
              <a:buChar char="o"/>
            </a:pPr>
            <a:r>
              <a:rPr lang="en-NZ" sz="1800" dirty="0"/>
              <a:t>To use it in a scientific, educational or commercial laboratory</a:t>
            </a:r>
          </a:p>
          <a:p>
            <a:pPr lvl="1">
              <a:buFont typeface="Courier New" panose="02070309020205020404" pitchFamily="49" charset="0"/>
              <a:buChar char="o"/>
            </a:pPr>
            <a:r>
              <a:rPr lang="en-NZ" sz="1800" dirty="0"/>
              <a:t>To use it in a manufacturing or trade process</a:t>
            </a:r>
          </a:p>
          <a:p>
            <a:r>
              <a:rPr lang="en-NZ" sz="1800" dirty="0"/>
              <a:t>A licence </a:t>
            </a:r>
            <a:r>
              <a:rPr lang="en-NZ" sz="1800" dirty="0" smtClean="0"/>
              <a:t>would </a:t>
            </a:r>
            <a:r>
              <a:rPr lang="en-NZ" sz="1800" dirty="0"/>
              <a:t>be the usual way of authorising this controlled activity</a:t>
            </a:r>
          </a:p>
          <a:p>
            <a:r>
              <a:rPr lang="en-NZ" sz="1800" dirty="0"/>
              <a:t>It </a:t>
            </a:r>
            <a:r>
              <a:rPr lang="en-NZ" sz="1800" dirty="0" smtClean="0"/>
              <a:t>would </a:t>
            </a:r>
            <a:r>
              <a:rPr lang="en-NZ" sz="1800" dirty="0"/>
              <a:t>spell out the scope of what is permitted, including whether unapproved devices may be supplied</a:t>
            </a:r>
          </a:p>
          <a:p>
            <a:r>
              <a:rPr lang="en-NZ" sz="1800" dirty="0"/>
              <a:t>We envisage using regulations to “exempt” those who wholesale only class I devices from needing a </a:t>
            </a:r>
            <a:r>
              <a:rPr lang="en-NZ" sz="1800" dirty="0" smtClean="0"/>
              <a:t>licence.</a:t>
            </a:r>
            <a:endParaRPr lang="en-NZ" sz="1800" dirty="0"/>
          </a:p>
          <a:p>
            <a:pPr marL="0" indent="0">
              <a:buNone/>
            </a:pPr>
            <a:endParaRPr lang="en-NZ" sz="2000" b="1" dirty="0"/>
          </a:p>
          <a:p>
            <a:pPr marL="0" indent="0">
              <a:spcBef>
                <a:spcPts val="0"/>
              </a:spcBef>
              <a:spcAft>
                <a:spcPts val="600"/>
              </a:spcAft>
              <a:buNone/>
            </a:pPr>
            <a:endParaRPr lang="en-NZ" sz="1600" dirty="0"/>
          </a:p>
        </p:txBody>
      </p:sp>
    </p:spTree>
    <p:extLst>
      <p:ext uri="{BB962C8B-B14F-4D97-AF65-F5344CB8AC3E}">
        <p14:creationId xmlns:p14="http://schemas.microsoft.com/office/powerpoint/2010/main" val="23309104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a:t>Conducting a clinical trial requires an </a:t>
            </a:r>
            <a:r>
              <a:rPr lang="en-NZ" sz="2400" dirty="0" smtClean="0"/>
              <a:t>authorisation</a:t>
            </a:r>
            <a:endParaRPr lang="en-NZ" sz="2400" dirty="0"/>
          </a:p>
        </p:txBody>
      </p:sp>
      <p:sp>
        <p:nvSpPr>
          <p:cNvPr id="3" name="Content Placeholder 2"/>
          <p:cNvSpPr>
            <a:spLocks noGrp="1"/>
          </p:cNvSpPr>
          <p:nvPr>
            <p:ph idx="1"/>
          </p:nvPr>
        </p:nvSpPr>
        <p:spPr>
          <a:xfrm>
            <a:off x="628650" y="1439187"/>
            <a:ext cx="7886700" cy="4058340"/>
          </a:xfrm>
        </p:spPr>
        <p:txBody>
          <a:bodyPr/>
          <a:lstStyle/>
          <a:p>
            <a:r>
              <a:rPr lang="en-NZ" sz="2000" dirty="0"/>
              <a:t>A licence </a:t>
            </a:r>
            <a:r>
              <a:rPr lang="en-NZ" sz="2000" dirty="0" smtClean="0"/>
              <a:t>would </a:t>
            </a:r>
            <a:r>
              <a:rPr lang="en-NZ" sz="2000" dirty="0"/>
              <a:t>be the usual way of authorising this controlled activity</a:t>
            </a:r>
          </a:p>
          <a:p>
            <a:r>
              <a:rPr lang="en-NZ" sz="2000" dirty="0"/>
              <a:t>It </a:t>
            </a:r>
            <a:r>
              <a:rPr lang="en-NZ" sz="2000" dirty="0" smtClean="0"/>
              <a:t>would </a:t>
            </a:r>
            <a:r>
              <a:rPr lang="en-NZ" sz="2000" dirty="0"/>
              <a:t>spell out the scope of what is permitted &amp; also authorise the supply of the unapproved trial </a:t>
            </a:r>
            <a:r>
              <a:rPr lang="en-NZ" sz="2000" dirty="0" smtClean="0"/>
              <a:t>product.</a:t>
            </a:r>
            <a:endParaRPr lang="en-NZ" sz="2000" b="1" dirty="0"/>
          </a:p>
          <a:p>
            <a:pPr marL="0" indent="0">
              <a:buNone/>
            </a:pPr>
            <a:endParaRPr lang="en-NZ" sz="2000" b="1" dirty="0"/>
          </a:p>
          <a:p>
            <a:pPr marL="0" indent="0">
              <a:spcBef>
                <a:spcPts val="0"/>
              </a:spcBef>
              <a:spcAft>
                <a:spcPts val="600"/>
              </a:spcAft>
              <a:buNone/>
            </a:pPr>
            <a:endParaRPr lang="en-NZ" sz="1600" dirty="0"/>
          </a:p>
        </p:txBody>
      </p:sp>
    </p:spTree>
    <p:extLst>
      <p:ext uri="{BB962C8B-B14F-4D97-AF65-F5344CB8AC3E}">
        <p14:creationId xmlns:p14="http://schemas.microsoft.com/office/powerpoint/2010/main" val="17709552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smtClean="0"/>
              <a:t>Advertising controls</a:t>
            </a:r>
            <a:endParaRPr lang="en-NZ" sz="2400" dirty="0"/>
          </a:p>
        </p:txBody>
      </p:sp>
      <p:sp>
        <p:nvSpPr>
          <p:cNvPr id="3" name="Content Placeholder 2"/>
          <p:cNvSpPr>
            <a:spLocks noGrp="1"/>
          </p:cNvSpPr>
          <p:nvPr>
            <p:ph idx="1"/>
          </p:nvPr>
        </p:nvSpPr>
        <p:spPr>
          <a:xfrm>
            <a:off x="628650" y="1439187"/>
            <a:ext cx="7886700" cy="4058340"/>
          </a:xfrm>
        </p:spPr>
        <p:txBody>
          <a:bodyPr/>
          <a:lstStyle/>
          <a:p>
            <a:r>
              <a:rPr lang="en-NZ" sz="2000" dirty="0"/>
              <a:t>Only approved products may be advertised</a:t>
            </a:r>
          </a:p>
          <a:p>
            <a:r>
              <a:rPr lang="en-NZ" sz="2000" dirty="0"/>
              <a:t>Adverts must be consistent with the product approval  &amp; not misleading  </a:t>
            </a:r>
          </a:p>
          <a:p>
            <a:r>
              <a:rPr lang="en-NZ" sz="2000" dirty="0"/>
              <a:t>Regulations  would be used to specify more detailed </a:t>
            </a:r>
            <a:r>
              <a:rPr lang="en-NZ" sz="2000" dirty="0" smtClean="0"/>
              <a:t>requirements.</a:t>
            </a:r>
            <a:endParaRPr lang="en-NZ" sz="2000" dirty="0"/>
          </a:p>
          <a:p>
            <a:pPr marL="0" indent="0">
              <a:buNone/>
            </a:pPr>
            <a:endParaRPr lang="en-NZ" sz="3200" b="1" dirty="0" smtClean="0"/>
          </a:p>
          <a:p>
            <a:pPr marL="0" indent="0" algn="ctr">
              <a:buNone/>
            </a:pPr>
            <a:endParaRPr lang="en-NZ" sz="3200" b="1" dirty="0"/>
          </a:p>
          <a:p>
            <a:pPr marL="0" indent="0">
              <a:spcBef>
                <a:spcPts val="0"/>
              </a:spcBef>
              <a:spcAft>
                <a:spcPts val="600"/>
              </a:spcAft>
              <a:buNone/>
            </a:pPr>
            <a:endParaRPr lang="en-NZ" sz="1600" dirty="0"/>
          </a:p>
        </p:txBody>
      </p:sp>
    </p:spTree>
    <p:extLst>
      <p:ext uri="{BB962C8B-B14F-4D97-AF65-F5344CB8AC3E}">
        <p14:creationId xmlns:p14="http://schemas.microsoft.com/office/powerpoint/2010/main" val="34732669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smtClean="0"/>
              <a:t>Getting ready for the new scheme</a:t>
            </a:r>
            <a:endParaRPr lang="en-NZ" sz="2400" dirty="0"/>
          </a:p>
        </p:txBody>
      </p:sp>
      <p:sp>
        <p:nvSpPr>
          <p:cNvPr id="3" name="Content Placeholder 2"/>
          <p:cNvSpPr>
            <a:spLocks noGrp="1"/>
          </p:cNvSpPr>
          <p:nvPr>
            <p:ph idx="1"/>
          </p:nvPr>
        </p:nvSpPr>
        <p:spPr>
          <a:xfrm>
            <a:off x="628650" y="1311006"/>
            <a:ext cx="7886700" cy="4505900"/>
          </a:xfrm>
        </p:spPr>
        <p:txBody>
          <a:bodyPr/>
          <a:lstStyle/>
          <a:p>
            <a:pPr marL="0" indent="0">
              <a:buNone/>
            </a:pPr>
            <a:r>
              <a:rPr lang="en-NZ" sz="1600" b="1" dirty="0" smtClean="0"/>
              <a:t>Before the scheme can commence</a:t>
            </a:r>
            <a:r>
              <a:rPr lang="en-NZ" sz="1600" dirty="0" smtClean="0"/>
              <a:t> all of the following events must have occurred:</a:t>
            </a:r>
          </a:p>
          <a:p>
            <a:r>
              <a:rPr lang="en-NZ" sz="1600" dirty="0" smtClean="0"/>
              <a:t>The Bill must have received Royal Assent</a:t>
            </a:r>
          </a:p>
          <a:p>
            <a:r>
              <a:rPr lang="en-NZ" sz="1600" dirty="0" smtClean="0"/>
              <a:t>Regulations must be developed (following consultation), signed by the Governor-General, published and in force</a:t>
            </a:r>
          </a:p>
          <a:p>
            <a:r>
              <a:rPr lang="en-NZ" sz="1600" dirty="0" smtClean="0"/>
              <a:t>Rules and Notices must be developed (following consultation), published and </a:t>
            </a:r>
            <a:r>
              <a:rPr lang="en-NZ" sz="1600" smtClean="0"/>
              <a:t>in force.</a:t>
            </a:r>
            <a:endParaRPr lang="en-NZ" sz="1600" dirty="0" smtClean="0"/>
          </a:p>
          <a:p>
            <a:pPr marL="0" indent="0">
              <a:buNone/>
            </a:pPr>
            <a:r>
              <a:rPr lang="en-NZ" sz="1600" b="1" dirty="0" smtClean="0"/>
              <a:t>The new Act, regulations, rules and notices would all come into force on the same date (the commencement date for the scheme).</a:t>
            </a:r>
          </a:p>
          <a:p>
            <a:pPr marL="0" indent="0">
              <a:buNone/>
            </a:pPr>
            <a:r>
              <a:rPr lang="en-NZ" sz="1600" dirty="0" smtClean="0"/>
              <a:t>There is likely to be a gap of around two years between Royal Assent and commencement. During this time, companies can start to get prepared for commencement so they are ready to begin transitioning into the scheme.</a:t>
            </a:r>
          </a:p>
          <a:p>
            <a:pPr marL="0" indent="0">
              <a:buNone/>
            </a:pPr>
            <a:r>
              <a:rPr lang="en-NZ" sz="1600" b="1" dirty="0" smtClean="0"/>
              <a:t>The transition period begins on commencement date - so perhaps around late 2022 or early 2023.</a:t>
            </a:r>
          </a:p>
          <a:p>
            <a:pPr marL="0" indent="0">
              <a:buNone/>
            </a:pPr>
            <a:r>
              <a:rPr lang="en-NZ" sz="1600" b="1" dirty="0" smtClean="0"/>
              <a:t>The Bill gives temporary authorisations to those lawfully importing, manufacturing and  supplying devices before commencement to allow them to continue those activities.</a:t>
            </a:r>
          </a:p>
          <a:p>
            <a:pPr marL="0" indent="0">
              <a:buNone/>
            </a:pPr>
            <a:endParaRPr lang="en-NZ" sz="1600" dirty="0"/>
          </a:p>
        </p:txBody>
      </p:sp>
    </p:spTree>
    <p:extLst>
      <p:ext uri="{BB962C8B-B14F-4D97-AF65-F5344CB8AC3E}">
        <p14:creationId xmlns:p14="http://schemas.microsoft.com/office/powerpoint/2010/main" val="7348428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smtClean="0"/>
              <a:t>What needs to happen after commencement?</a:t>
            </a:r>
            <a:endParaRPr lang="en-NZ" sz="2400" dirty="0"/>
          </a:p>
        </p:txBody>
      </p:sp>
      <p:sp>
        <p:nvSpPr>
          <p:cNvPr id="3" name="Content Placeholder 2"/>
          <p:cNvSpPr>
            <a:spLocks noGrp="1"/>
          </p:cNvSpPr>
          <p:nvPr>
            <p:ph idx="1"/>
          </p:nvPr>
        </p:nvSpPr>
        <p:spPr>
          <a:xfrm>
            <a:off x="628650" y="1439187"/>
            <a:ext cx="7886700" cy="4058340"/>
          </a:xfrm>
        </p:spPr>
        <p:txBody>
          <a:bodyPr/>
          <a:lstStyle/>
          <a:p>
            <a:r>
              <a:rPr lang="en-NZ" sz="1600" dirty="0" smtClean="0"/>
              <a:t>Those wishing to </a:t>
            </a:r>
            <a:r>
              <a:rPr lang="en-NZ" sz="1600" b="1" dirty="0" smtClean="0"/>
              <a:t>introduce new products to the NZ market </a:t>
            </a:r>
            <a:r>
              <a:rPr lang="en-NZ" sz="1600" dirty="0" smtClean="0"/>
              <a:t>must first obtain a product approval (unless the product is approval-exempt) or other authorisation for the product</a:t>
            </a:r>
          </a:p>
          <a:p>
            <a:r>
              <a:rPr lang="en-NZ" sz="1600" dirty="0" smtClean="0"/>
              <a:t>Those wishing to </a:t>
            </a:r>
            <a:r>
              <a:rPr lang="en-NZ" sz="1600" b="1" dirty="0" smtClean="0"/>
              <a:t>start supplying by wholesale or start a clinical trial </a:t>
            </a:r>
            <a:r>
              <a:rPr lang="en-NZ" sz="1600" dirty="0" smtClean="0"/>
              <a:t>must first obtain a licence (or other authorisation).</a:t>
            </a:r>
          </a:p>
          <a:p>
            <a:pPr marL="0" indent="0">
              <a:buNone/>
            </a:pPr>
            <a:endParaRPr lang="en-NZ" sz="1600" dirty="0" smtClean="0"/>
          </a:p>
          <a:p>
            <a:pPr marL="0" indent="0">
              <a:buNone/>
            </a:pPr>
            <a:r>
              <a:rPr lang="en-NZ" sz="1600" dirty="0" smtClean="0"/>
              <a:t>Those </a:t>
            </a:r>
            <a:r>
              <a:rPr lang="en-NZ" sz="1600" b="1" dirty="0" smtClean="0"/>
              <a:t>“existing players” who are covered by the temporary transition authorisations </a:t>
            </a:r>
            <a:r>
              <a:rPr lang="en-NZ" sz="1600" dirty="0" smtClean="0"/>
              <a:t>need </a:t>
            </a:r>
            <a:r>
              <a:rPr lang="en-NZ" sz="1600" b="1" dirty="0" smtClean="0"/>
              <a:t>to apply </a:t>
            </a:r>
            <a:r>
              <a:rPr lang="en-NZ" sz="1600" dirty="0" smtClean="0"/>
              <a:t>for scheme approvals / licences </a:t>
            </a:r>
            <a:r>
              <a:rPr lang="en-NZ" sz="1600" b="1" u="sng" dirty="0" smtClean="0"/>
              <a:t>within </a:t>
            </a:r>
            <a:r>
              <a:rPr lang="en-NZ" sz="1600" b="1" u="sng" dirty="0"/>
              <a:t>6 months of </a:t>
            </a:r>
            <a:r>
              <a:rPr lang="en-NZ" sz="1600" b="1" u="sng" dirty="0" smtClean="0"/>
              <a:t>commencement</a:t>
            </a:r>
            <a:r>
              <a:rPr lang="en-NZ" sz="1600" b="1" dirty="0"/>
              <a:t>.</a:t>
            </a:r>
            <a:r>
              <a:rPr lang="en-NZ" sz="1600" b="1" dirty="0" smtClean="0"/>
              <a:t> </a:t>
            </a:r>
          </a:p>
          <a:p>
            <a:pPr marL="0" indent="0">
              <a:buNone/>
            </a:pPr>
            <a:r>
              <a:rPr lang="en-NZ" sz="1600" dirty="0" smtClean="0"/>
              <a:t>As soon as they have done that, </a:t>
            </a:r>
            <a:r>
              <a:rPr lang="en-NZ" sz="1600" b="1" dirty="0" smtClean="0"/>
              <a:t>their temporary approval continues on until the regulato</a:t>
            </a:r>
            <a:r>
              <a:rPr lang="en-NZ" sz="1600" b="1" dirty="0"/>
              <a:t>r</a:t>
            </a:r>
            <a:r>
              <a:rPr lang="en-NZ" sz="1600" b="1" dirty="0" smtClean="0"/>
              <a:t> determines their application. </a:t>
            </a:r>
          </a:p>
          <a:p>
            <a:pPr marL="0" indent="0">
              <a:buNone/>
            </a:pPr>
            <a:endParaRPr lang="en-NZ" sz="1600" b="1" dirty="0"/>
          </a:p>
          <a:p>
            <a:pPr marL="0" indent="0">
              <a:buNone/>
            </a:pPr>
            <a:endParaRPr lang="en-NZ" sz="1600" b="1" dirty="0" smtClean="0"/>
          </a:p>
        </p:txBody>
      </p:sp>
    </p:spTree>
    <p:extLst>
      <p:ext uri="{BB962C8B-B14F-4D97-AF65-F5344CB8AC3E}">
        <p14:creationId xmlns:p14="http://schemas.microsoft.com/office/powerpoint/2010/main" val="8348821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smtClean="0"/>
              <a:t>The Regulator</a:t>
            </a:r>
            <a:endParaRPr lang="en-NZ" sz="2400" dirty="0"/>
          </a:p>
        </p:txBody>
      </p:sp>
      <p:sp>
        <p:nvSpPr>
          <p:cNvPr id="3" name="Content Placeholder 2"/>
          <p:cNvSpPr>
            <a:spLocks noGrp="1"/>
          </p:cNvSpPr>
          <p:nvPr>
            <p:ph idx="1"/>
          </p:nvPr>
        </p:nvSpPr>
        <p:spPr>
          <a:xfrm>
            <a:off x="628650" y="1439186"/>
            <a:ext cx="7886700" cy="4155855"/>
          </a:xfrm>
        </p:spPr>
        <p:txBody>
          <a:bodyPr/>
          <a:lstStyle/>
          <a:p>
            <a:r>
              <a:rPr lang="en-NZ" sz="2000" dirty="0" smtClean="0"/>
              <a:t>Must </a:t>
            </a:r>
            <a:r>
              <a:rPr lang="en-NZ" sz="2000" dirty="0"/>
              <a:t>ensure it has a system to continuously monitor the safety of lawfully supplied products</a:t>
            </a:r>
          </a:p>
          <a:p>
            <a:r>
              <a:rPr lang="en-NZ" sz="2000" dirty="0"/>
              <a:t>May make public safety announcements (akin to current privileged statements under the Medicines Act) </a:t>
            </a:r>
          </a:p>
          <a:p>
            <a:r>
              <a:rPr lang="en-NZ" sz="2000" dirty="0"/>
              <a:t>May issue the following regulatory orders:</a:t>
            </a:r>
          </a:p>
          <a:p>
            <a:pPr lvl="1"/>
            <a:r>
              <a:rPr lang="en-NZ" sz="2000" dirty="0"/>
              <a:t>Recall orders</a:t>
            </a:r>
          </a:p>
          <a:p>
            <a:pPr lvl="1"/>
            <a:r>
              <a:rPr lang="en-NZ" sz="2000" dirty="0"/>
              <a:t>Premises restriction order</a:t>
            </a:r>
          </a:p>
          <a:p>
            <a:pPr lvl="1"/>
            <a:r>
              <a:rPr lang="en-NZ" sz="2000" dirty="0"/>
              <a:t>Advertising remediation order</a:t>
            </a:r>
          </a:p>
          <a:p>
            <a:pPr lvl="1"/>
            <a:r>
              <a:rPr lang="en-NZ" sz="2000" dirty="0"/>
              <a:t>Directions order</a:t>
            </a:r>
          </a:p>
          <a:p>
            <a:pPr lvl="1"/>
            <a:r>
              <a:rPr lang="en-NZ" sz="2000" dirty="0"/>
              <a:t>Product prohibition order</a:t>
            </a:r>
          </a:p>
          <a:p>
            <a:pPr lvl="1"/>
            <a:r>
              <a:rPr lang="en-NZ" sz="2000" dirty="0"/>
              <a:t>Medicines access limitation </a:t>
            </a:r>
            <a:r>
              <a:rPr lang="en-NZ" sz="2000" dirty="0" smtClean="0"/>
              <a:t>order.</a:t>
            </a:r>
            <a:endParaRPr lang="en-NZ" sz="2000" dirty="0"/>
          </a:p>
          <a:p>
            <a:pPr marL="0" indent="0">
              <a:buNone/>
            </a:pPr>
            <a:r>
              <a:rPr lang="en-NZ" sz="2000" b="1" dirty="0"/>
              <a:t>2-tier Merits review </a:t>
            </a:r>
            <a:r>
              <a:rPr lang="en-NZ" sz="2000" b="1" dirty="0" smtClean="0"/>
              <a:t>mechanism is available.</a:t>
            </a:r>
            <a:endParaRPr lang="en-NZ" sz="2000" b="1" dirty="0"/>
          </a:p>
          <a:p>
            <a:pPr marL="0" indent="0">
              <a:buNone/>
            </a:pPr>
            <a:endParaRPr lang="en-NZ" sz="2000" b="1" dirty="0"/>
          </a:p>
          <a:p>
            <a:pPr marL="0" indent="0">
              <a:spcBef>
                <a:spcPts val="0"/>
              </a:spcBef>
              <a:spcAft>
                <a:spcPts val="600"/>
              </a:spcAft>
              <a:buNone/>
            </a:pPr>
            <a:endParaRPr lang="en-NZ" sz="1600" dirty="0"/>
          </a:p>
        </p:txBody>
      </p:sp>
    </p:spTree>
    <p:extLst>
      <p:ext uri="{BB962C8B-B14F-4D97-AF65-F5344CB8AC3E}">
        <p14:creationId xmlns:p14="http://schemas.microsoft.com/office/powerpoint/2010/main" val="17721952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a:t>Investigation </a:t>
            </a:r>
            <a:r>
              <a:rPr lang="en-NZ" sz="2400" dirty="0" smtClean="0"/>
              <a:t>powers</a:t>
            </a:r>
            <a:endParaRPr lang="en-NZ" sz="2400" dirty="0"/>
          </a:p>
        </p:txBody>
      </p:sp>
      <p:sp>
        <p:nvSpPr>
          <p:cNvPr id="3" name="Content Placeholder 2"/>
          <p:cNvSpPr>
            <a:spLocks noGrp="1"/>
          </p:cNvSpPr>
          <p:nvPr>
            <p:ph idx="1"/>
          </p:nvPr>
        </p:nvSpPr>
        <p:spPr>
          <a:xfrm>
            <a:off x="628650" y="1439187"/>
            <a:ext cx="7886700" cy="4058340"/>
          </a:xfrm>
        </p:spPr>
        <p:txBody>
          <a:bodyPr/>
          <a:lstStyle/>
          <a:p>
            <a:pPr marL="0" indent="0">
              <a:buNone/>
            </a:pPr>
            <a:r>
              <a:rPr lang="en-NZ" sz="2000" b="1" dirty="0"/>
              <a:t>The Bill:</a:t>
            </a:r>
          </a:p>
          <a:p>
            <a:r>
              <a:rPr lang="en-NZ" sz="2000" dirty="0" smtClean="0"/>
              <a:t>Links </a:t>
            </a:r>
            <a:r>
              <a:rPr lang="en-NZ" sz="2000" dirty="0"/>
              <a:t>to the Search &amp; Surveillance Act 2012</a:t>
            </a:r>
          </a:p>
          <a:p>
            <a:r>
              <a:rPr lang="en-NZ" sz="2000" dirty="0"/>
              <a:t>Has some additional powers tailored for this scheme (</a:t>
            </a:r>
            <a:r>
              <a:rPr lang="en-NZ" sz="2000" dirty="0" err="1" smtClean="0"/>
              <a:t>eg</a:t>
            </a:r>
            <a:r>
              <a:rPr lang="en-NZ" sz="2000" dirty="0" smtClean="0"/>
              <a:t> the </a:t>
            </a:r>
            <a:r>
              <a:rPr lang="en-NZ" sz="2000" dirty="0"/>
              <a:t>power to test samples)</a:t>
            </a:r>
          </a:p>
          <a:p>
            <a:r>
              <a:rPr lang="en-NZ" sz="2000" dirty="0"/>
              <a:t>Enables the Regulator to conduct routine compliance checks and enforcement activities</a:t>
            </a:r>
          </a:p>
          <a:p>
            <a:r>
              <a:rPr lang="en-NZ" sz="2000" dirty="0"/>
              <a:t>Enables imported consignments to be detained, tested, </a:t>
            </a:r>
            <a:r>
              <a:rPr lang="en-NZ" sz="2000" dirty="0" smtClean="0"/>
              <a:t>destroyed or removed </a:t>
            </a:r>
            <a:r>
              <a:rPr lang="en-NZ" sz="2000" dirty="0"/>
              <a:t>from </a:t>
            </a:r>
            <a:r>
              <a:rPr lang="en-NZ" sz="2000" dirty="0" smtClean="0"/>
              <a:t>NZ.</a:t>
            </a:r>
            <a:endParaRPr lang="en-NZ" sz="2000" dirty="0"/>
          </a:p>
          <a:p>
            <a:pPr marL="0" indent="0">
              <a:buNone/>
            </a:pPr>
            <a:endParaRPr lang="en-NZ" sz="2000" b="1" dirty="0" smtClean="0"/>
          </a:p>
          <a:p>
            <a:pPr marL="0" indent="0" algn="ctr">
              <a:buNone/>
            </a:pPr>
            <a:endParaRPr lang="en-NZ" sz="3200" b="1" dirty="0"/>
          </a:p>
          <a:p>
            <a:pPr marL="0" indent="0">
              <a:spcBef>
                <a:spcPts val="0"/>
              </a:spcBef>
              <a:spcAft>
                <a:spcPts val="600"/>
              </a:spcAft>
              <a:buNone/>
            </a:pPr>
            <a:endParaRPr lang="en-NZ" sz="1600" dirty="0"/>
          </a:p>
        </p:txBody>
      </p:sp>
    </p:spTree>
    <p:extLst>
      <p:ext uri="{BB962C8B-B14F-4D97-AF65-F5344CB8AC3E}">
        <p14:creationId xmlns:p14="http://schemas.microsoft.com/office/powerpoint/2010/main" val="40195172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a:t>Therapeutic Products Bill: Enforcement</a:t>
            </a:r>
          </a:p>
        </p:txBody>
      </p:sp>
      <p:sp>
        <p:nvSpPr>
          <p:cNvPr id="3" name="Content Placeholder 2"/>
          <p:cNvSpPr>
            <a:spLocks noGrp="1"/>
          </p:cNvSpPr>
          <p:nvPr>
            <p:ph idx="1"/>
          </p:nvPr>
        </p:nvSpPr>
        <p:spPr>
          <a:xfrm>
            <a:off x="628650" y="1439187"/>
            <a:ext cx="7886700" cy="4058340"/>
          </a:xfrm>
        </p:spPr>
        <p:txBody>
          <a:bodyPr/>
          <a:lstStyle/>
          <a:p>
            <a:pPr marL="0" indent="0">
              <a:buNone/>
            </a:pPr>
            <a:r>
              <a:rPr lang="en-NZ" sz="2000" b="1" dirty="0"/>
              <a:t>The Bill has a modern hierarchy of enforcement tools</a:t>
            </a:r>
            <a:r>
              <a:rPr lang="en-NZ" sz="2000" dirty="0"/>
              <a:t>:</a:t>
            </a:r>
          </a:p>
          <a:p>
            <a:r>
              <a:rPr lang="en-NZ" sz="2000" dirty="0"/>
              <a:t>Tiered criminal </a:t>
            </a:r>
            <a:r>
              <a:rPr lang="en-NZ" sz="2000" dirty="0" smtClean="0"/>
              <a:t>offences with higher penalties</a:t>
            </a:r>
            <a:endParaRPr lang="en-NZ" sz="2000" dirty="0"/>
          </a:p>
          <a:p>
            <a:r>
              <a:rPr lang="en-NZ" sz="2000" dirty="0"/>
              <a:t>Enforceable undertakings</a:t>
            </a:r>
          </a:p>
          <a:p>
            <a:r>
              <a:rPr lang="en-NZ" sz="2000" dirty="0"/>
              <a:t>Infringement </a:t>
            </a:r>
            <a:r>
              <a:rPr lang="en-NZ" sz="2000" dirty="0" smtClean="0"/>
              <a:t>notices.</a:t>
            </a:r>
            <a:endParaRPr lang="en-NZ" sz="2000" dirty="0"/>
          </a:p>
          <a:p>
            <a:pPr marL="0" indent="0">
              <a:buNone/>
            </a:pPr>
            <a:endParaRPr lang="en-NZ" sz="2000" dirty="0"/>
          </a:p>
          <a:p>
            <a:pPr marL="0" indent="0">
              <a:buNone/>
            </a:pPr>
            <a:r>
              <a:rPr lang="en-NZ" sz="2000" dirty="0"/>
              <a:t>Officials are considering whether to add civil pecuniary penalties as another regulatory option.</a:t>
            </a:r>
          </a:p>
          <a:p>
            <a:pPr marL="0" indent="0">
              <a:buNone/>
            </a:pPr>
            <a:endParaRPr lang="en-NZ" sz="2000" b="1" dirty="0"/>
          </a:p>
          <a:p>
            <a:pPr marL="0" indent="0">
              <a:spcBef>
                <a:spcPts val="0"/>
              </a:spcBef>
              <a:spcAft>
                <a:spcPts val="600"/>
              </a:spcAft>
              <a:buNone/>
            </a:pPr>
            <a:endParaRPr lang="en-NZ" sz="1600" dirty="0"/>
          </a:p>
        </p:txBody>
      </p:sp>
    </p:spTree>
    <p:extLst>
      <p:ext uri="{BB962C8B-B14F-4D97-AF65-F5344CB8AC3E}">
        <p14:creationId xmlns:p14="http://schemas.microsoft.com/office/powerpoint/2010/main" val="2574518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smtClean="0"/>
              <a:t>What next</a:t>
            </a:r>
            <a:endParaRPr lang="en-NZ" sz="2400" dirty="0"/>
          </a:p>
        </p:txBody>
      </p:sp>
      <p:sp>
        <p:nvSpPr>
          <p:cNvPr id="3" name="Content Placeholder 2"/>
          <p:cNvSpPr>
            <a:spLocks noGrp="1"/>
          </p:cNvSpPr>
          <p:nvPr>
            <p:ph idx="1"/>
          </p:nvPr>
        </p:nvSpPr>
        <p:spPr>
          <a:xfrm>
            <a:off x="628650" y="1439187"/>
            <a:ext cx="7886700" cy="4058340"/>
          </a:xfrm>
        </p:spPr>
        <p:txBody>
          <a:bodyPr/>
          <a:lstStyle/>
          <a:p>
            <a:r>
              <a:rPr lang="en-NZ" sz="1600" dirty="0" smtClean="0"/>
              <a:t>Sector forums in March</a:t>
            </a:r>
          </a:p>
          <a:p>
            <a:r>
              <a:rPr lang="en-NZ" sz="1600" dirty="0" smtClean="0"/>
              <a:t>Submissions due by 18 April</a:t>
            </a:r>
          </a:p>
          <a:p>
            <a:r>
              <a:rPr lang="en-NZ" sz="1600" dirty="0" smtClean="0"/>
              <a:t>Analysis of submissions &amp; report back to Cabinet</a:t>
            </a:r>
          </a:p>
          <a:p>
            <a:r>
              <a:rPr lang="en-NZ" sz="1600" dirty="0" smtClean="0"/>
              <a:t>Draft Bill amended, as required</a:t>
            </a:r>
          </a:p>
          <a:p>
            <a:r>
              <a:rPr lang="en-NZ" sz="1600" dirty="0" smtClean="0"/>
              <a:t>Draft Bill introduced to Parliament </a:t>
            </a:r>
          </a:p>
          <a:p>
            <a:r>
              <a:rPr lang="en-NZ" sz="1600" dirty="0" smtClean="0"/>
              <a:t>Select Committee process (which usually includes a public submission process)</a:t>
            </a:r>
          </a:p>
          <a:p>
            <a:r>
              <a:rPr lang="en-NZ" sz="1600" dirty="0"/>
              <a:t>D</a:t>
            </a:r>
            <a:r>
              <a:rPr lang="en-NZ" sz="1600" dirty="0" smtClean="0"/>
              <a:t>evelopment of regulations, rules and notices – will involve consultation on detail of the scheme.</a:t>
            </a:r>
          </a:p>
        </p:txBody>
      </p:sp>
    </p:spTree>
    <p:extLst>
      <p:ext uri="{BB962C8B-B14F-4D97-AF65-F5344CB8AC3E}">
        <p14:creationId xmlns:p14="http://schemas.microsoft.com/office/powerpoint/2010/main" val="3735011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a:t>Purpose &amp; Design of the </a:t>
            </a:r>
            <a:r>
              <a:rPr lang="en-NZ" sz="2400" dirty="0" smtClean="0"/>
              <a:t>Bill</a:t>
            </a:r>
            <a:endParaRPr lang="en-NZ" sz="2400" dirty="0"/>
          </a:p>
        </p:txBody>
      </p:sp>
      <p:sp>
        <p:nvSpPr>
          <p:cNvPr id="3" name="Content Placeholder 2"/>
          <p:cNvSpPr>
            <a:spLocks noGrp="1"/>
          </p:cNvSpPr>
          <p:nvPr>
            <p:ph idx="1"/>
          </p:nvPr>
        </p:nvSpPr>
        <p:spPr>
          <a:xfrm>
            <a:off x="628650" y="1439187"/>
            <a:ext cx="7886700" cy="4058340"/>
          </a:xfrm>
        </p:spPr>
        <p:txBody>
          <a:bodyPr/>
          <a:lstStyle/>
          <a:p>
            <a:pPr marL="0" indent="0">
              <a:buNone/>
            </a:pPr>
            <a:r>
              <a:rPr lang="en-NZ" sz="2000" b="1" dirty="0" smtClean="0"/>
              <a:t>Purpose</a:t>
            </a:r>
            <a:r>
              <a:rPr lang="en-NZ" sz="2000" b="1" dirty="0"/>
              <a:t>:</a:t>
            </a:r>
          </a:p>
          <a:p>
            <a:pPr marL="0" indent="0">
              <a:buNone/>
            </a:pPr>
            <a:r>
              <a:rPr lang="en-US" sz="2000" dirty="0"/>
              <a:t>The purpose of this Act is to protect personal and community health </a:t>
            </a:r>
            <a:r>
              <a:rPr lang="en-US" sz="2000" dirty="0" smtClean="0"/>
              <a:t>by:</a:t>
            </a:r>
            <a:endParaRPr lang="en-US" sz="2000" dirty="0"/>
          </a:p>
          <a:p>
            <a:pPr marL="0" indent="0">
              <a:buNone/>
            </a:pPr>
            <a:r>
              <a:rPr lang="en-US" sz="2000" dirty="0"/>
              <a:t>(a) ensuring acceptable safety, quality, and efficacy or performance of therapeutic products across their lifecycle; and</a:t>
            </a:r>
          </a:p>
          <a:p>
            <a:pPr marL="0" indent="0">
              <a:buNone/>
            </a:pPr>
            <a:r>
              <a:rPr lang="en-US" sz="2000" dirty="0"/>
              <a:t>(b) regulating the manufacture, import, promotion, supply, and administration or use of therapeutic products.</a:t>
            </a:r>
            <a:endParaRPr lang="en-NZ" sz="2000" b="1" dirty="0"/>
          </a:p>
          <a:p>
            <a:pPr marL="0" indent="0">
              <a:buNone/>
            </a:pPr>
            <a:endParaRPr lang="en-NZ" sz="2000" b="1" dirty="0"/>
          </a:p>
          <a:p>
            <a:pPr marL="0" indent="0">
              <a:buNone/>
            </a:pPr>
            <a:r>
              <a:rPr lang="en-NZ" sz="2000" b="1" dirty="0"/>
              <a:t>Design</a:t>
            </a:r>
          </a:p>
          <a:p>
            <a:r>
              <a:rPr lang="en-NZ" sz="2000" dirty="0"/>
              <a:t>Principles-based framework with </a:t>
            </a:r>
            <a:r>
              <a:rPr lang="en-NZ" sz="2000" dirty="0" smtClean="0"/>
              <a:t>three subordinate tiers.</a:t>
            </a:r>
            <a:endParaRPr lang="en-NZ" sz="2000" dirty="0"/>
          </a:p>
          <a:p>
            <a:pPr marL="0" indent="0">
              <a:buNone/>
            </a:pPr>
            <a:endParaRPr lang="en-NZ" sz="2000" b="1" dirty="0"/>
          </a:p>
          <a:p>
            <a:pPr marL="0" indent="0">
              <a:spcBef>
                <a:spcPts val="0"/>
              </a:spcBef>
              <a:spcAft>
                <a:spcPts val="600"/>
              </a:spcAft>
              <a:buNone/>
            </a:pPr>
            <a:endParaRPr lang="en-NZ" sz="1600" dirty="0"/>
          </a:p>
        </p:txBody>
      </p:sp>
    </p:spTree>
    <p:extLst>
      <p:ext uri="{BB962C8B-B14F-4D97-AF65-F5344CB8AC3E}">
        <p14:creationId xmlns:p14="http://schemas.microsoft.com/office/powerpoint/2010/main" val="93979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a:t>Guiding principles of the Bill</a:t>
            </a:r>
          </a:p>
        </p:txBody>
      </p:sp>
      <p:sp>
        <p:nvSpPr>
          <p:cNvPr id="3" name="Content Placeholder 2"/>
          <p:cNvSpPr>
            <a:spLocks noGrp="1"/>
          </p:cNvSpPr>
          <p:nvPr>
            <p:ph idx="1"/>
          </p:nvPr>
        </p:nvSpPr>
        <p:spPr>
          <a:xfrm>
            <a:off x="311778" y="1339913"/>
            <a:ext cx="7886700" cy="4157614"/>
          </a:xfrm>
        </p:spPr>
        <p:txBody>
          <a:bodyPr/>
          <a:lstStyle/>
          <a:p>
            <a:pPr marL="0" indent="0">
              <a:buNone/>
            </a:pPr>
            <a:r>
              <a:rPr lang="en-US" sz="2000" dirty="0" smtClean="0"/>
              <a:t>The </a:t>
            </a:r>
            <a:r>
              <a:rPr lang="en-US" sz="2000" dirty="0"/>
              <a:t>Regulator and any other person exercising a power under this Act must be guided by the purpose of this Act and the following principles:</a:t>
            </a:r>
          </a:p>
          <a:p>
            <a:pPr marL="0" indent="0">
              <a:buNone/>
            </a:pPr>
            <a:r>
              <a:rPr lang="en-US" sz="2000" dirty="0"/>
              <a:t>(a) the likely benefits of therapeutic products should outweigh the likely </a:t>
            </a:r>
            <a:r>
              <a:rPr lang="en-NZ" sz="2000" dirty="0"/>
              <a:t>risks associated with them:</a:t>
            </a:r>
          </a:p>
          <a:p>
            <a:pPr marL="0" indent="0">
              <a:buNone/>
            </a:pPr>
            <a:r>
              <a:rPr lang="en-US" sz="2000" dirty="0"/>
              <a:t>(b) regulation of therapeutic products </a:t>
            </a:r>
            <a:r>
              <a:rPr lang="en-US" sz="2000" dirty="0" smtClean="0"/>
              <a:t>should-</a:t>
            </a:r>
            <a:endParaRPr lang="en-US" sz="2000" dirty="0"/>
          </a:p>
          <a:p>
            <a:pPr marL="457200" lvl="1" indent="0">
              <a:buNone/>
            </a:pPr>
            <a:r>
              <a:rPr lang="en-US" sz="1800" dirty="0"/>
              <a:t>(</a:t>
            </a:r>
            <a:r>
              <a:rPr lang="en-US" sz="1800" dirty="0" err="1"/>
              <a:t>i</a:t>
            </a:r>
            <a:r>
              <a:rPr lang="en-US" sz="1800" dirty="0"/>
              <a:t>) be proportionate to the risks posed by the products; and</a:t>
            </a:r>
          </a:p>
          <a:p>
            <a:pPr marL="457200" lvl="1" indent="0">
              <a:buNone/>
            </a:pPr>
            <a:r>
              <a:rPr lang="en-US" sz="1800" dirty="0"/>
              <a:t>(ii) support the timely availability of therapeutic </a:t>
            </a:r>
            <a:r>
              <a:rPr lang="en-US" sz="1800" dirty="0" smtClean="0"/>
              <a:t>products:</a:t>
            </a:r>
            <a:endParaRPr lang="en-US" sz="1800" dirty="0"/>
          </a:p>
          <a:p>
            <a:pPr marL="0" indent="0">
              <a:buNone/>
            </a:pPr>
            <a:r>
              <a:rPr lang="en-US" sz="2000" dirty="0"/>
              <a:t>(c) the administration of this Act should be carried on in an open and transparent </a:t>
            </a:r>
            <a:r>
              <a:rPr lang="en-NZ" sz="2000" dirty="0"/>
              <a:t>manner:</a:t>
            </a:r>
          </a:p>
          <a:p>
            <a:pPr marL="0" indent="0">
              <a:buNone/>
            </a:pPr>
            <a:r>
              <a:rPr lang="en-US" sz="2000" dirty="0"/>
              <a:t>(d) there should be co-operation with overseas regulators, compliance with international obligations, and, if appropriate, alignment with international </a:t>
            </a:r>
            <a:r>
              <a:rPr lang="en-NZ" sz="2000" dirty="0"/>
              <a:t>standards and practice.</a:t>
            </a:r>
          </a:p>
          <a:p>
            <a:pPr marL="0" indent="0">
              <a:buNone/>
            </a:pPr>
            <a:endParaRPr lang="en-NZ" sz="1800" b="1" dirty="0"/>
          </a:p>
          <a:p>
            <a:pPr marL="0" indent="0">
              <a:spcBef>
                <a:spcPts val="0"/>
              </a:spcBef>
              <a:spcAft>
                <a:spcPts val="600"/>
              </a:spcAft>
              <a:buNone/>
            </a:pPr>
            <a:endParaRPr lang="en-NZ" sz="1600" dirty="0"/>
          </a:p>
        </p:txBody>
      </p:sp>
    </p:spTree>
    <p:extLst>
      <p:ext uri="{BB962C8B-B14F-4D97-AF65-F5344CB8AC3E}">
        <p14:creationId xmlns:p14="http://schemas.microsoft.com/office/powerpoint/2010/main" val="669498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a:t>There will be less detail in legislation and more </a:t>
            </a:r>
            <a:r>
              <a:rPr lang="en-NZ" sz="2400" dirty="0" smtClean="0"/>
              <a:t>in   the </a:t>
            </a:r>
            <a:r>
              <a:rPr lang="en-NZ" sz="2400" dirty="0"/>
              <a:t>regulations and regulator-made </a:t>
            </a:r>
            <a:r>
              <a:rPr lang="en-NZ" sz="2400" dirty="0" smtClean="0"/>
              <a:t>instruments</a:t>
            </a:r>
            <a:endParaRPr lang="en-NZ" sz="2400" dirty="0"/>
          </a:p>
        </p:txBody>
      </p:sp>
      <p:graphicFrame>
        <p:nvGraphicFramePr>
          <p:cNvPr id="82" name="Content Placeholder 3"/>
          <p:cNvGraphicFramePr>
            <a:graphicFrameLocks noGrp="1"/>
          </p:cNvGraphicFramePr>
          <p:nvPr>
            <p:ph idx="1"/>
            <p:extLst>
              <p:ext uri="{D42A27DB-BD31-4B8C-83A1-F6EECF244321}">
                <p14:modId xmlns:p14="http://schemas.microsoft.com/office/powerpoint/2010/main" val="4120139373"/>
              </p:ext>
            </p:extLst>
          </p:nvPr>
        </p:nvGraphicFramePr>
        <p:xfrm>
          <a:off x="289248" y="1268009"/>
          <a:ext cx="8584164" cy="4724400"/>
        </p:xfrm>
        <a:graphic>
          <a:graphicData uri="http://schemas.openxmlformats.org/drawingml/2006/table">
            <a:tbl>
              <a:tblPr firstRow="1" bandRow="1">
                <a:tableStyleId>{5C22544A-7EE6-4342-B048-85BDC9FD1C3A}</a:tableStyleId>
              </a:tblPr>
              <a:tblGrid>
                <a:gridCol w="1773451"/>
                <a:gridCol w="3540090"/>
                <a:gridCol w="3270623"/>
              </a:tblGrid>
              <a:tr h="236440">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NZ" sz="1000" b="1" dirty="0" smtClean="0">
                          <a:effectLst/>
                          <a:latin typeface="+mn-lt"/>
                          <a:ea typeface="Calibri" panose="020F0502020204030204" pitchFamily="34" charset="0"/>
                          <a:cs typeface="Times New Roman" panose="02020603050405020304" pitchFamily="18" charset="0"/>
                        </a:rPr>
                        <a:t>Instrument</a:t>
                      </a:r>
                    </a:p>
                  </a:txBody>
                  <a:tcPr/>
                </a:tc>
                <a:tc>
                  <a:txBody>
                    <a:bodyPr/>
                    <a:lstStyle/>
                    <a:p>
                      <a:pPr>
                        <a:spcAft>
                          <a:spcPts val="300"/>
                        </a:spcAft>
                      </a:pPr>
                      <a:r>
                        <a:rPr lang="en-NZ" sz="1000" b="1" dirty="0" smtClean="0">
                          <a:latin typeface="+mn-lt"/>
                        </a:rPr>
                        <a:t>Content</a:t>
                      </a:r>
                      <a:endParaRPr lang="en-NZ" sz="1000" b="1" dirty="0">
                        <a:latin typeface="+mn-lt"/>
                      </a:endParaRPr>
                    </a:p>
                  </a:txBody>
                  <a:tcPr/>
                </a:tc>
                <a:tc>
                  <a:txBody>
                    <a:bodyPr/>
                    <a:lstStyle/>
                    <a:p>
                      <a:pPr>
                        <a:spcAft>
                          <a:spcPts val="300"/>
                        </a:spcAft>
                      </a:pPr>
                      <a:r>
                        <a:rPr lang="en-NZ" sz="1000" b="1" dirty="0" smtClean="0">
                          <a:latin typeface="+mn-lt"/>
                        </a:rPr>
                        <a:t>Process</a:t>
                      </a:r>
                      <a:endParaRPr lang="en-NZ" sz="1000" b="1" dirty="0">
                        <a:latin typeface="+mn-lt"/>
                      </a:endParaRPr>
                    </a:p>
                  </a:txBody>
                  <a:tcPr/>
                </a:tc>
              </a:tr>
              <a:tr h="370840">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NZ" sz="1000" b="0" dirty="0" smtClean="0">
                          <a:effectLst/>
                          <a:latin typeface="+mn-lt"/>
                        </a:rPr>
                        <a:t>Therapeutic Products Act</a:t>
                      </a:r>
                      <a:endParaRPr lang="en-NZ" sz="1000" b="0" dirty="0" smtClean="0">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300"/>
                        </a:spcAft>
                        <a:buClrTx/>
                        <a:buSzTx/>
                        <a:buFontTx/>
                        <a:buNone/>
                        <a:tabLst/>
                        <a:defRPr/>
                      </a:pPr>
                      <a:endParaRPr lang="en-NZ" sz="1000" b="0" dirty="0" smtClean="0">
                        <a:effectLst/>
                        <a:latin typeface="+mn-lt"/>
                        <a:ea typeface="Calibri" panose="020F0502020204030204" pitchFamily="34" charset="0"/>
                        <a:cs typeface="Times New Roman" panose="02020603050405020304" pitchFamily="18" charset="0"/>
                      </a:endParaRPr>
                    </a:p>
                  </a:txBody>
                  <a:tcPr/>
                </a:tc>
                <a:tc>
                  <a:txBody>
                    <a:bodyPr/>
                    <a:lstStyle/>
                    <a:p>
                      <a:pPr>
                        <a:spcAft>
                          <a:spcPts val="300"/>
                        </a:spcAft>
                      </a:pPr>
                      <a:r>
                        <a:rPr lang="en-US" sz="1000" b="0" dirty="0" smtClean="0">
                          <a:latin typeface="+mn-lt"/>
                        </a:rPr>
                        <a:t>Primary legislation sets out: </a:t>
                      </a:r>
                    </a:p>
                    <a:p>
                      <a:pPr marL="171450" indent="-171450">
                        <a:spcAft>
                          <a:spcPts val="300"/>
                        </a:spcAft>
                        <a:buFont typeface="Arial" panose="020B0604020202020204" pitchFamily="34" charset="0"/>
                        <a:buChar char="•"/>
                      </a:pPr>
                      <a:r>
                        <a:rPr lang="en-US" sz="1000" b="0" dirty="0" smtClean="0">
                          <a:latin typeface="+mn-lt"/>
                        </a:rPr>
                        <a:t>the purpose of the Act</a:t>
                      </a:r>
                    </a:p>
                    <a:p>
                      <a:pPr marL="171450" indent="-171450">
                        <a:spcAft>
                          <a:spcPts val="300"/>
                        </a:spcAft>
                        <a:buFont typeface="Arial" panose="020B0604020202020204" pitchFamily="34" charset="0"/>
                        <a:buChar char="•"/>
                      </a:pPr>
                      <a:r>
                        <a:rPr lang="en-US" sz="1000" b="0" dirty="0" smtClean="0">
                          <a:latin typeface="+mn-lt"/>
                        </a:rPr>
                        <a:t>provides a set of principles and criteria to set the parameters of the regulatory regime </a:t>
                      </a:r>
                    </a:p>
                    <a:p>
                      <a:pPr marL="171450" indent="-171450">
                        <a:spcAft>
                          <a:spcPts val="300"/>
                        </a:spcAft>
                        <a:buFont typeface="Arial" panose="020B0604020202020204" pitchFamily="34" charset="0"/>
                        <a:buChar char="•"/>
                      </a:pPr>
                      <a:r>
                        <a:rPr lang="en-US" sz="1000" b="0" dirty="0" smtClean="0">
                          <a:latin typeface="+mn-lt"/>
                        </a:rPr>
                        <a:t>sets boundaries for the scope and development of subordinate legislative instruments</a:t>
                      </a:r>
                    </a:p>
                    <a:p>
                      <a:pPr marL="171450" indent="-171450">
                        <a:spcAft>
                          <a:spcPts val="300"/>
                        </a:spcAft>
                        <a:buFont typeface="Arial" panose="020B0604020202020204" pitchFamily="34" charset="0"/>
                        <a:buChar char="•"/>
                      </a:pPr>
                      <a:r>
                        <a:rPr lang="en-US" sz="1000" b="0" dirty="0" smtClean="0">
                          <a:latin typeface="+mn-lt"/>
                        </a:rPr>
                        <a:t>contains the primary elements of the regulatory regime</a:t>
                      </a:r>
                    </a:p>
                    <a:p>
                      <a:pPr marL="171450" indent="-171450">
                        <a:spcAft>
                          <a:spcPts val="300"/>
                        </a:spcAft>
                        <a:buFont typeface="Arial" panose="020B0604020202020204" pitchFamily="34" charset="0"/>
                        <a:buChar char="•"/>
                      </a:pPr>
                      <a:r>
                        <a:rPr lang="en-US" sz="1000" b="0" dirty="0" smtClean="0">
                          <a:latin typeface="+mn-lt"/>
                        </a:rPr>
                        <a:t>provides enforcement powers</a:t>
                      </a:r>
                    </a:p>
                    <a:p>
                      <a:pPr marL="171450" indent="-171450">
                        <a:spcAft>
                          <a:spcPts val="300"/>
                        </a:spcAft>
                        <a:buFont typeface="Arial" panose="020B0604020202020204" pitchFamily="34" charset="0"/>
                        <a:buChar char="•"/>
                      </a:pPr>
                      <a:r>
                        <a:rPr lang="en-US" sz="1000" b="0" dirty="0" smtClean="0">
                          <a:latin typeface="+mn-lt"/>
                        </a:rPr>
                        <a:t>sets out accountability arrangements</a:t>
                      </a:r>
                    </a:p>
                  </a:txBody>
                  <a:tcPr/>
                </a:tc>
                <a:tc>
                  <a:txBody>
                    <a:bodyPr/>
                    <a:lstStyle/>
                    <a:p>
                      <a:pPr>
                        <a:spcAft>
                          <a:spcPts val="300"/>
                        </a:spcAft>
                      </a:pPr>
                      <a:r>
                        <a:rPr lang="en-NZ" sz="1000" dirty="0" smtClean="0">
                          <a:latin typeface="+mn-lt"/>
                        </a:rPr>
                        <a:t>Legislative</a:t>
                      </a:r>
                      <a:r>
                        <a:rPr lang="en-NZ" sz="1000" baseline="0" dirty="0" smtClean="0">
                          <a:latin typeface="+mn-lt"/>
                        </a:rPr>
                        <a:t> instrument, m</a:t>
                      </a:r>
                      <a:r>
                        <a:rPr lang="en-NZ" sz="1000" dirty="0" smtClean="0">
                          <a:latin typeface="+mn-lt"/>
                        </a:rPr>
                        <a:t>ade by Parliament</a:t>
                      </a:r>
                      <a:endParaRPr lang="en-NZ" sz="1000" dirty="0">
                        <a:latin typeface="+mn-lt"/>
                      </a:endParaRPr>
                    </a:p>
                  </a:txBody>
                  <a:tcPr/>
                </a:tc>
              </a:tr>
              <a:tr h="370840">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NZ" sz="1000" b="0" dirty="0" smtClean="0">
                          <a:effectLst/>
                          <a:latin typeface="+mn-lt"/>
                        </a:rPr>
                        <a:t> Regulations</a:t>
                      </a:r>
                      <a:endParaRPr lang="en-NZ" sz="1000" b="0" dirty="0" smtClean="0">
                        <a:effectLst/>
                        <a:latin typeface="+mn-lt"/>
                        <a:ea typeface="Calibri" panose="020F0502020204030204" pitchFamily="34" charset="0"/>
                        <a:cs typeface="Times New Roman" panose="02020603050405020304" pitchFamily="18" charset="0"/>
                      </a:endParaRPr>
                    </a:p>
                  </a:txBody>
                  <a:tcPr/>
                </a:tc>
                <a:tc>
                  <a:txBody>
                    <a:bodyPr/>
                    <a:lstStyle/>
                    <a:p>
                      <a:pPr marL="457200" indent="-457200">
                        <a:lnSpc>
                          <a:spcPct val="100000"/>
                        </a:lnSpc>
                        <a:spcAft>
                          <a:spcPts val="300"/>
                        </a:spcAft>
                        <a:tabLst>
                          <a:tab pos="457200" algn="l"/>
                          <a:tab pos="457200" algn="l"/>
                        </a:tabLst>
                      </a:pPr>
                      <a:r>
                        <a:rPr lang="en-GB" sz="1000" b="0" dirty="0" smtClean="0">
                          <a:effectLst/>
                          <a:latin typeface="+mn-lt"/>
                        </a:rPr>
                        <a:t>Regulations will contain further detail on:</a:t>
                      </a:r>
                    </a:p>
                    <a:p>
                      <a:pPr marL="171450" indent="-171450" algn="l" defTabSz="914400" rtl="0" eaLnBrk="1" latinLnBrk="0" hangingPunct="1">
                        <a:lnSpc>
                          <a:spcPct val="100000"/>
                        </a:lnSpc>
                        <a:spcAft>
                          <a:spcPts val="300"/>
                        </a:spcAft>
                        <a:buFont typeface="Arial" panose="020B0604020202020204" pitchFamily="34" charset="0"/>
                        <a:buChar char="•"/>
                        <a:tabLst>
                          <a:tab pos="457200" algn="l"/>
                          <a:tab pos="457200" algn="l"/>
                        </a:tabLst>
                      </a:pPr>
                      <a:r>
                        <a:rPr lang="en-GB" sz="1000" b="0" kern="1200" dirty="0" smtClean="0">
                          <a:solidFill>
                            <a:schemeClr val="dk1"/>
                          </a:solidFill>
                          <a:latin typeface="+mn-lt"/>
                          <a:ea typeface="+mn-ea"/>
                          <a:cs typeface="+mn-cs"/>
                        </a:rPr>
                        <a:t>matters not appropriately dealt with in regulator-made instruments (such as fee setting)</a:t>
                      </a:r>
                    </a:p>
                    <a:p>
                      <a:pPr marL="171450" indent="-171450" algn="l" defTabSz="914400" rtl="0" eaLnBrk="1" latinLnBrk="0" hangingPunct="1">
                        <a:lnSpc>
                          <a:spcPct val="100000"/>
                        </a:lnSpc>
                        <a:spcAft>
                          <a:spcPts val="300"/>
                        </a:spcAft>
                        <a:buFont typeface="Arial" panose="020B0604020202020204" pitchFamily="34" charset="0"/>
                        <a:buChar char="•"/>
                        <a:tabLst>
                          <a:tab pos="457200" algn="l"/>
                          <a:tab pos="457200" algn="l"/>
                        </a:tabLst>
                      </a:pPr>
                      <a:r>
                        <a:rPr lang="en-GB" sz="1000" b="0" kern="1200" dirty="0" smtClean="0">
                          <a:solidFill>
                            <a:schemeClr val="dk1"/>
                          </a:solidFill>
                          <a:latin typeface="+mn-lt"/>
                          <a:ea typeface="+mn-ea"/>
                          <a:cs typeface="+mn-cs"/>
                        </a:rPr>
                        <a:t>matters to do with accountability </a:t>
                      </a:r>
                    </a:p>
                    <a:p>
                      <a:pPr marL="171450" indent="-171450" algn="l" defTabSz="914400" rtl="0" eaLnBrk="1" latinLnBrk="0" hangingPunct="1">
                        <a:lnSpc>
                          <a:spcPct val="100000"/>
                        </a:lnSpc>
                        <a:spcAft>
                          <a:spcPts val="300"/>
                        </a:spcAft>
                        <a:buFont typeface="Arial" panose="020B0604020202020204" pitchFamily="34" charset="0"/>
                        <a:buChar char="•"/>
                        <a:tabLst>
                          <a:tab pos="457200" algn="l"/>
                          <a:tab pos="457200" algn="l"/>
                        </a:tabLst>
                      </a:pPr>
                      <a:r>
                        <a:rPr lang="en-GB" sz="1000" b="0" kern="1200" dirty="0" smtClean="0">
                          <a:solidFill>
                            <a:schemeClr val="dk1"/>
                          </a:solidFill>
                          <a:latin typeface="+mn-lt"/>
                          <a:ea typeface="+mn-ea"/>
                          <a:cs typeface="+mn-cs"/>
                        </a:rPr>
                        <a:t>key elements of the regulatory regime that will remain relatively stable and which are significant to the design of the regulatory requirements</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457200" algn="l"/>
                          <a:tab pos="457200" algn="l"/>
                        </a:tabLst>
                        <a:defRPr/>
                      </a:pPr>
                      <a:r>
                        <a:rPr lang="en-US" sz="1000" b="1" dirty="0" smtClean="0">
                          <a:latin typeface="+mn-lt"/>
                        </a:rPr>
                        <a:t>Schedule 3 lists the matters</a:t>
                      </a:r>
                      <a:r>
                        <a:rPr lang="en-US" sz="1000" b="1" baseline="0" dirty="0" smtClean="0">
                          <a:latin typeface="+mn-lt"/>
                        </a:rPr>
                        <a:t> that can be specified in regulations</a:t>
                      </a:r>
                      <a:endParaRPr lang="en-NZ" sz="1000" b="1" dirty="0" smtClean="0">
                        <a:latin typeface="+mn-lt"/>
                      </a:endParaRPr>
                    </a:p>
                  </a:txBody>
                  <a:tcPr/>
                </a:tc>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NZ" sz="1000" dirty="0" smtClean="0">
                          <a:latin typeface="+mn-lt"/>
                        </a:rPr>
                        <a:t>Legislative</a:t>
                      </a:r>
                      <a:r>
                        <a:rPr lang="en-NZ" sz="1000" baseline="0" dirty="0" smtClean="0">
                          <a:latin typeface="+mn-lt"/>
                        </a:rPr>
                        <a:t> instrument, m</a:t>
                      </a:r>
                      <a:r>
                        <a:rPr lang="en-GB" sz="1000" b="0" dirty="0" smtClean="0">
                          <a:effectLst/>
                          <a:latin typeface="+mn-lt"/>
                        </a:rPr>
                        <a:t>ade by the Governor-General by Order and Council</a:t>
                      </a:r>
                    </a:p>
                    <a:p>
                      <a:pPr marL="0" marR="0" lvl="0" indent="0" algn="l" defTabSz="914400" rtl="0" eaLnBrk="1" fontAlgn="auto" latinLnBrk="0" hangingPunct="1">
                        <a:lnSpc>
                          <a:spcPct val="100000"/>
                        </a:lnSpc>
                        <a:spcBef>
                          <a:spcPts val="0"/>
                        </a:spcBef>
                        <a:spcAft>
                          <a:spcPts val="300"/>
                        </a:spcAft>
                        <a:buClrTx/>
                        <a:buSzTx/>
                        <a:buFontTx/>
                        <a:buNone/>
                        <a:tabLst/>
                        <a:defRPr/>
                      </a:pPr>
                      <a:endParaRPr lang="en-GB" sz="1000" b="0" dirty="0" smtClean="0">
                        <a:effectLst/>
                        <a:latin typeface="+mn-lt"/>
                      </a:endParaRPr>
                    </a:p>
                    <a:p>
                      <a:pPr marL="0" marR="0" lvl="0" indent="0" algn="l" defTabSz="914400" rtl="0" eaLnBrk="1" fontAlgn="auto" latinLnBrk="0" hangingPunct="1">
                        <a:lnSpc>
                          <a:spcPct val="100000"/>
                        </a:lnSpc>
                        <a:spcBef>
                          <a:spcPts val="0"/>
                        </a:spcBef>
                        <a:spcAft>
                          <a:spcPts val="300"/>
                        </a:spcAft>
                        <a:buClrTx/>
                        <a:buSzTx/>
                        <a:buFontTx/>
                        <a:buNone/>
                        <a:tabLst/>
                        <a:defRPr/>
                      </a:pPr>
                      <a:r>
                        <a:rPr lang="en-GB" sz="1000" b="0" dirty="0" smtClean="0">
                          <a:effectLst/>
                          <a:latin typeface="+mn-lt"/>
                        </a:rPr>
                        <a:t>Regulations</a:t>
                      </a:r>
                      <a:r>
                        <a:rPr lang="en-GB" sz="1000" b="0" baseline="0" dirty="0" smtClean="0">
                          <a:effectLst/>
                          <a:latin typeface="+mn-lt"/>
                        </a:rPr>
                        <a:t> </a:t>
                      </a:r>
                      <a:r>
                        <a:rPr lang="en-GB" sz="1000" b="0" dirty="0" smtClean="0">
                          <a:effectLst/>
                          <a:latin typeface="+mn-lt"/>
                        </a:rPr>
                        <a:t>will be subject to review by the Regulations Review Committee</a:t>
                      </a:r>
                      <a:endParaRPr lang="en-NZ" sz="1000" b="0" dirty="0" smtClean="0">
                        <a:effectLst/>
                        <a:latin typeface="+mn-lt"/>
                        <a:ea typeface="Times New Roman" panose="02020603050405020304" pitchFamily="18" charset="0"/>
                        <a:cs typeface="Times New Roman" panose="02020603050405020304" pitchFamily="18" charset="0"/>
                      </a:endParaRPr>
                    </a:p>
                    <a:p>
                      <a:pPr>
                        <a:spcAft>
                          <a:spcPts val="300"/>
                        </a:spcAft>
                      </a:pPr>
                      <a:endParaRPr lang="en-NZ" sz="1000" dirty="0" smtClean="0">
                        <a:latin typeface="+mn-lt"/>
                      </a:endParaRPr>
                    </a:p>
                  </a:txBody>
                  <a:tcPr/>
                </a:tc>
              </a:tr>
              <a:tr h="370840">
                <a:tc>
                  <a:txBody>
                    <a:bodyPr/>
                    <a:lstStyle/>
                    <a:p>
                      <a:pPr algn="l">
                        <a:lnSpc>
                          <a:spcPct val="115000"/>
                        </a:lnSpc>
                        <a:spcAft>
                          <a:spcPts val="300"/>
                        </a:spcAft>
                      </a:pPr>
                      <a:r>
                        <a:rPr lang="en-NZ" sz="1000" b="0" dirty="0" smtClean="0">
                          <a:effectLst/>
                          <a:latin typeface="+mn-lt"/>
                        </a:rPr>
                        <a:t>Rules</a:t>
                      </a:r>
                      <a:endParaRPr lang="en-NZ" sz="1000" b="0" dirty="0">
                        <a:effectLst/>
                        <a:latin typeface="+mn-lt"/>
                      </a:endParaRPr>
                    </a:p>
                  </a:txBody>
                  <a:tcPr/>
                </a:tc>
                <a:tc>
                  <a:txBody>
                    <a:bodyPr/>
                    <a:lstStyle/>
                    <a:p>
                      <a:pPr marL="0" indent="0">
                        <a:lnSpc>
                          <a:spcPct val="100000"/>
                        </a:lnSpc>
                        <a:spcAft>
                          <a:spcPts val="300"/>
                        </a:spcAft>
                        <a:tabLst>
                          <a:tab pos="0" algn="l"/>
                        </a:tabLst>
                      </a:pPr>
                      <a:r>
                        <a:rPr lang="en-GB" sz="1000" b="0" dirty="0" smtClean="0">
                          <a:effectLst/>
                          <a:latin typeface="+mn-lt"/>
                        </a:rPr>
                        <a:t>Contain the detail of the regulatory requirements</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457200" algn="l"/>
                          <a:tab pos="457200" algn="l"/>
                        </a:tabLst>
                        <a:defRPr/>
                      </a:pPr>
                      <a:r>
                        <a:rPr lang="en-US" sz="1000" b="1" dirty="0" smtClean="0">
                          <a:latin typeface="+mn-lt"/>
                        </a:rPr>
                        <a:t>Schedule 3 lists the matters</a:t>
                      </a:r>
                      <a:r>
                        <a:rPr lang="en-US" sz="1000" b="1" baseline="0" dirty="0" smtClean="0">
                          <a:latin typeface="+mn-lt"/>
                        </a:rPr>
                        <a:t> that can be specified in rules</a:t>
                      </a:r>
                      <a:endParaRPr lang="en-NZ" sz="1000" b="1" dirty="0" smtClean="0">
                        <a:latin typeface="+mn-lt"/>
                      </a:endParaRPr>
                    </a:p>
                  </a:txBody>
                  <a:tcPr/>
                </a:tc>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NZ" sz="1000" dirty="0" smtClean="0">
                          <a:latin typeface="+mn-lt"/>
                        </a:rPr>
                        <a:t>Legislative</a:t>
                      </a:r>
                      <a:r>
                        <a:rPr lang="en-NZ" sz="1000" baseline="0" dirty="0" smtClean="0">
                          <a:latin typeface="+mn-lt"/>
                        </a:rPr>
                        <a:t> instrument, m</a:t>
                      </a:r>
                      <a:r>
                        <a:rPr lang="en-GB" sz="1000" b="0" baseline="0" dirty="0" smtClean="0">
                          <a:effectLst/>
                          <a:latin typeface="+mn-lt"/>
                        </a:rPr>
                        <a:t>ade by the regulator</a:t>
                      </a:r>
                    </a:p>
                    <a:p>
                      <a:pPr marL="0" marR="0" lvl="0" indent="0" algn="l" defTabSz="914400" rtl="0" eaLnBrk="1" fontAlgn="auto" latinLnBrk="0" hangingPunct="1">
                        <a:lnSpc>
                          <a:spcPct val="100000"/>
                        </a:lnSpc>
                        <a:spcBef>
                          <a:spcPts val="0"/>
                        </a:spcBef>
                        <a:spcAft>
                          <a:spcPts val="300"/>
                        </a:spcAft>
                        <a:buClrTx/>
                        <a:buSzTx/>
                        <a:buFontTx/>
                        <a:buNone/>
                        <a:tabLst/>
                        <a:defRPr/>
                      </a:pPr>
                      <a:r>
                        <a:rPr lang="en-GB" sz="1000" b="0" baseline="0" dirty="0" smtClean="0">
                          <a:effectLst/>
                          <a:latin typeface="+mn-lt"/>
                        </a:rPr>
                        <a:t>S</a:t>
                      </a:r>
                      <a:r>
                        <a:rPr lang="en-GB" sz="1000" b="0" dirty="0" smtClean="0">
                          <a:effectLst/>
                          <a:latin typeface="+mn-lt"/>
                        </a:rPr>
                        <a:t>ubject to review by the Regulations Review Committee</a:t>
                      </a:r>
                    </a:p>
                  </a:txBody>
                  <a:tcPr/>
                </a:tc>
              </a:tr>
              <a:tr h="370840">
                <a:tc>
                  <a:txBody>
                    <a:bodyPr/>
                    <a:lstStyle/>
                    <a:p>
                      <a:pPr algn="l">
                        <a:lnSpc>
                          <a:spcPct val="115000"/>
                        </a:lnSpc>
                        <a:spcAft>
                          <a:spcPts val="300"/>
                        </a:spcAft>
                      </a:pPr>
                      <a:r>
                        <a:rPr lang="en-NZ" sz="1000" b="0" dirty="0" smtClean="0">
                          <a:effectLst/>
                          <a:latin typeface="+mn-lt"/>
                        </a:rPr>
                        <a:t>Notices</a:t>
                      </a:r>
                      <a:endParaRPr lang="en-NZ" sz="1000" b="0" dirty="0">
                        <a:effectLst/>
                        <a:latin typeface="+mn-lt"/>
                      </a:endParaRPr>
                    </a:p>
                  </a:txBody>
                  <a:tcPr/>
                </a:tc>
                <a:tc>
                  <a:txBody>
                    <a:bodyPr/>
                    <a:lstStyle/>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457200" algn="l"/>
                          <a:tab pos="457200" algn="l"/>
                        </a:tabLst>
                        <a:defRPr/>
                      </a:pPr>
                      <a:r>
                        <a:rPr lang="en-US" sz="1000" dirty="0" smtClean="0">
                          <a:latin typeface="+mn-lt"/>
                        </a:rPr>
                        <a:t>Contain administrative detail of the scheme</a:t>
                      </a:r>
                    </a:p>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tab pos="457200" algn="l"/>
                          <a:tab pos="457200" algn="l"/>
                        </a:tabLst>
                        <a:defRPr/>
                      </a:pPr>
                      <a:r>
                        <a:rPr lang="en-US" sz="1000" b="1" dirty="0" smtClean="0">
                          <a:latin typeface="+mn-lt"/>
                        </a:rPr>
                        <a:t>Schedule 3 lists the matters</a:t>
                      </a:r>
                      <a:r>
                        <a:rPr lang="en-US" sz="1000" b="1" baseline="0" dirty="0" smtClean="0">
                          <a:latin typeface="+mn-lt"/>
                        </a:rPr>
                        <a:t> that can be specified in notices</a:t>
                      </a:r>
                      <a:endParaRPr lang="en-NZ" sz="1000" b="1" dirty="0" smtClean="0">
                        <a:latin typeface="+mn-lt"/>
                      </a:endParaRPr>
                    </a:p>
                    <a:p>
                      <a:pPr>
                        <a:spcAft>
                          <a:spcPts val="300"/>
                        </a:spcAft>
                      </a:pPr>
                      <a:endParaRPr lang="en-NZ" sz="10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lang="en-NZ" sz="1000" dirty="0" smtClean="0">
                          <a:latin typeface="+mn-lt"/>
                        </a:rPr>
                        <a:t>Non-legislative</a:t>
                      </a:r>
                      <a:r>
                        <a:rPr lang="en-NZ" sz="1000" baseline="0" dirty="0" smtClean="0">
                          <a:latin typeface="+mn-lt"/>
                        </a:rPr>
                        <a:t> instrument, m</a:t>
                      </a:r>
                      <a:r>
                        <a:rPr lang="en-GB" sz="1000" b="0" baseline="0" dirty="0" smtClean="0">
                          <a:effectLst/>
                          <a:latin typeface="+mn-lt"/>
                        </a:rPr>
                        <a:t>ade by the regulator</a:t>
                      </a:r>
                    </a:p>
                    <a:p>
                      <a:pPr marL="0" marR="0" lvl="0" indent="0" algn="l" defTabSz="914400" rtl="0" eaLnBrk="1" fontAlgn="auto" latinLnBrk="0" hangingPunct="1">
                        <a:lnSpc>
                          <a:spcPct val="100000"/>
                        </a:lnSpc>
                        <a:spcBef>
                          <a:spcPts val="0"/>
                        </a:spcBef>
                        <a:spcAft>
                          <a:spcPts val="300"/>
                        </a:spcAft>
                        <a:buClrTx/>
                        <a:buSzTx/>
                        <a:buFontTx/>
                        <a:buNone/>
                        <a:tabLst/>
                        <a:defRPr/>
                      </a:pPr>
                      <a:r>
                        <a:rPr lang="en-GB" sz="1000" b="0" dirty="0" smtClean="0">
                          <a:effectLst/>
                          <a:latin typeface="+mn-lt"/>
                          <a:ea typeface="Times New Roman" panose="02020603050405020304" pitchFamily="18" charset="0"/>
                          <a:cs typeface="Times New Roman" panose="02020603050405020304" pitchFamily="18" charset="0"/>
                        </a:rPr>
                        <a:t>The</a:t>
                      </a:r>
                      <a:r>
                        <a:rPr lang="en-GB" sz="1000" b="0" baseline="0" dirty="0" smtClean="0">
                          <a:effectLst/>
                          <a:latin typeface="+mn-lt"/>
                          <a:ea typeface="Times New Roman" panose="02020603050405020304" pitchFamily="18" charset="0"/>
                          <a:cs typeface="Times New Roman" panose="02020603050405020304" pitchFamily="18" charset="0"/>
                        </a:rPr>
                        <a:t> regulator must not issue a notice unless satisfied that doing so if necessary or desirable to promote the purposes of the Act; and it is no broader than is reasonable necessary to address matter that gave rise to it</a:t>
                      </a:r>
                      <a:endParaRPr lang="en-NZ" sz="1000" b="0" dirty="0" smtClean="0">
                        <a:effectLst/>
                        <a:latin typeface="+mn-lt"/>
                        <a:ea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571478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Regulator Form</a:t>
            </a:r>
            <a:endParaRPr lang="en-NZ" dirty="0"/>
          </a:p>
        </p:txBody>
      </p:sp>
      <p:sp>
        <p:nvSpPr>
          <p:cNvPr id="3" name="Content Placeholder 2"/>
          <p:cNvSpPr>
            <a:spLocks noGrp="1"/>
          </p:cNvSpPr>
          <p:nvPr>
            <p:ph idx="1"/>
          </p:nvPr>
        </p:nvSpPr>
        <p:spPr>
          <a:xfrm>
            <a:off x="628650" y="1409991"/>
            <a:ext cx="7886700" cy="4058340"/>
          </a:xfrm>
        </p:spPr>
        <p:txBody>
          <a:bodyPr/>
          <a:lstStyle/>
          <a:p>
            <a:pPr marL="0" indent="0">
              <a:buNone/>
            </a:pPr>
            <a:r>
              <a:rPr lang="en-NZ" sz="2000" dirty="0" smtClean="0"/>
              <a:t>In providing advice to Cabinet on the Regulator Form, the Ministry will be considering:</a:t>
            </a:r>
          </a:p>
          <a:p>
            <a:r>
              <a:rPr lang="en-NZ" sz="2000" dirty="0" smtClean="0"/>
              <a:t>Independence: decision-making and operations</a:t>
            </a:r>
          </a:p>
          <a:p>
            <a:r>
              <a:rPr lang="en-NZ" sz="2000" dirty="0" smtClean="0"/>
              <a:t>Accountability</a:t>
            </a:r>
          </a:p>
          <a:p>
            <a:r>
              <a:rPr lang="en-NZ" sz="2000" dirty="0" smtClean="0"/>
              <a:t>Sustaining capability and capacity</a:t>
            </a:r>
          </a:p>
          <a:p>
            <a:r>
              <a:rPr lang="en-NZ" sz="2000" dirty="0" smtClean="0"/>
              <a:t>Positive regulatory culture</a:t>
            </a:r>
          </a:p>
          <a:p>
            <a:r>
              <a:rPr lang="en-NZ" sz="2000" dirty="0" smtClean="0"/>
              <a:t>Efficiency and effectiveness (includes cost of establishment and ongoing operations)</a:t>
            </a:r>
          </a:p>
          <a:p>
            <a:r>
              <a:rPr lang="en-NZ" sz="2000" dirty="0" smtClean="0"/>
              <a:t>Flexibility </a:t>
            </a:r>
          </a:p>
        </p:txBody>
      </p:sp>
    </p:spTree>
    <p:extLst>
      <p:ext uri="{BB962C8B-B14F-4D97-AF65-F5344CB8AC3E}">
        <p14:creationId xmlns:p14="http://schemas.microsoft.com/office/powerpoint/2010/main" val="1412416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smtClean="0"/>
              <a:t>What is a therapeutic product?</a:t>
            </a:r>
            <a:endParaRPr lang="en-NZ" sz="2400" dirty="0"/>
          </a:p>
        </p:txBody>
      </p:sp>
      <p:sp>
        <p:nvSpPr>
          <p:cNvPr id="3" name="Content Placeholder 2"/>
          <p:cNvSpPr>
            <a:spLocks noGrp="1"/>
          </p:cNvSpPr>
          <p:nvPr>
            <p:ph idx="1"/>
          </p:nvPr>
        </p:nvSpPr>
        <p:spPr>
          <a:xfrm>
            <a:off x="628650" y="1439186"/>
            <a:ext cx="7886700" cy="4318817"/>
          </a:xfrm>
        </p:spPr>
        <p:txBody>
          <a:bodyPr/>
          <a:lstStyle/>
          <a:p>
            <a:pPr marL="0" indent="0">
              <a:buNone/>
            </a:pPr>
            <a:r>
              <a:rPr lang="en-US" sz="2000" dirty="0" smtClean="0"/>
              <a:t>A </a:t>
            </a:r>
            <a:r>
              <a:rPr lang="en-US" sz="2000" dirty="0"/>
              <a:t>product is a </a:t>
            </a:r>
            <a:r>
              <a:rPr lang="en-US" sz="2000" b="1" dirty="0"/>
              <a:t>therapeutic product </a:t>
            </a:r>
            <a:r>
              <a:rPr lang="en-US" sz="2000" dirty="0" smtClean="0"/>
              <a:t>if-</a:t>
            </a:r>
            <a:endParaRPr lang="en-US" sz="2000" dirty="0"/>
          </a:p>
          <a:p>
            <a:pPr marL="0" indent="0">
              <a:buNone/>
            </a:pPr>
            <a:r>
              <a:rPr lang="en-US" sz="2000" dirty="0"/>
              <a:t>(a) it is intended for </a:t>
            </a:r>
            <a:r>
              <a:rPr lang="en-US" sz="2000" b="1" dirty="0"/>
              <a:t>use in, on, or in relation to humans </a:t>
            </a:r>
            <a:r>
              <a:rPr lang="en-US" sz="2000" dirty="0"/>
              <a:t>for a therapeutic </a:t>
            </a:r>
            <a:r>
              <a:rPr lang="en-NZ" sz="2000" dirty="0"/>
              <a:t>purpose; or</a:t>
            </a:r>
          </a:p>
          <a:p>
            <a:pPr marL="0" indent="0">
              <a:buNone/>
            </a:pPr>
            <a:r>
              <a:rPr lang="en-US" sz="2000" dirty="0"/>
              <a:t>(b) it is </a:t>
            </a:r>
            <a:r>
              <a:rPr lang="en-US" sz="2000" b="1" dirty="0"/>
              <a:t>specified in the regulations </a:t>
            </a:r>
            <a:r>
              <a:rPr lang="en-US" sz="2000" dirty="0"/>
              <a:t>to be a TP; or</a:t>
            </a:r>
          </a:p>
          <a:p>
            <a:pPr marL="0" indent="0">
              <a:buNone/>
            </a:pPr>
            <a:r>
              <a:rPr lang="en-NZ" sz="2000" dirty="0"/>
              <a:t>(c) it </a:t>
            </a:r>
            <a:r>
              <a:rPr lang="en-US" sz="2000" dirty="0"/>
              <a:t>is intended for use as an </a:t>
            </a:r>
            <a:r>
              <a:rPr lang="en-US" sz="2000" b="1" dirty="0"/>
              <a:t>active ingredient of a medicine</a:t>
            </a:r>
            <a:r>
              <a:rPr lang="en-US" sz="2000" dirty="0"/>
              <a:t>.</a:t>
            </a:r>
          </a:p>
          <a:p>
            <a:pPr marL="0" indent="0">
              <a:buNone/>
            </a:pPr>
            <a:r>
              <a:rPr lang="en-US" sz="2000" dirty="0" smtClean="0"/>
              <a:t>A </a:t>
            </a:r>
            <a:r>
              <a:rPr lang="en-US" sz="2000" dirty="0"/>
              <a:t>naturally occurring thing …. may become a TP if it is changed from its naturally occurring state…..</a:t>
            </a:r>
          </a:p>
          <a:p>
            <a:pPr marL="0" indent="0">
              <a:buNone/>
            </a:pPr>
            <a:r>
              <a:rPr lang="en-US" sz="2000" dirty="0"/>
              <a:t>BUT…a product that would otherwise be a therapeutic product under (a) is not a therapeutic product if it is a </a:t>
            </a:r>
            <a:r>
              <a:rPr lang="en-US" sz="2000" b="1" dirty="0"/>
              <a:t>natural health product</a:t>
            </a:r>
            <a:r>
              <a:rPr lang="en-US" sz="2000" dirty="0"/>
              <a:t>.</a:t>
            </a:r>
            <a:endParaRPr lang="en-NZ" sz="2000" b="1" dirty="0"/>
          </a:p>
          <a:p>
            <a:pPr marL="0" indent="0">
              <a:buNone/>
            </a:pPr>
            <a:r>
              <a:rPr lang="en-NZ" sz="2000" b="1" dirty="0"/>
              <a:t>[</a:t>
            </a:r>
            <a:r>
              <a:rPr lang="en-US" sz="2000" b="1" dirty="0"/>
              <a:t>Section 16 (paraphrased</a:t>
            </a:r>
            <a:r>
              <a:rPr lang="en-US" sz="2000" b="1" dirty="0" smtClean="0"/>
              <a:t>)]</a:t>
            </a:r>
            <a:r>
              <a:rPr lang="en-NZ" sz="2000" b="1" dirty="0"/>
              <a:t>.</a:t>
            </a:r>
          </a:p>
          <a:p>
            <a:pPr marL="0" indent="0">
              <a:spcBef>
                <a:spcPts val="0"/>
              </a:spcBef>
              <a:spcAft>
                <a:spcPts val="600"/>
              </a:spcAft>
              <a:buNone/>
            </a:pPr>
            <a:endParaRPr lang="en-NZ" sz="1600" dirty="0"/>
          </a:p>
        </p:txBody>
      </p:sp>
    </p:spTree>
    <p:extLst>
      <p:ext uri="{BB962C8B-B14F-4D97-AF65-F5344CB8AC3E}">
        <p14:creationId xmlns:p14="http://schemas.microsoft.com/office/powerpoint/2010/main" val="34774308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400" dirty="0" smtClean="0"/>
              <a:t>What does therapeutic purpose mean?</a:t>
            </a:r>
            <a:endParaRPr lang="en-NZ" sz="2400" dirty="0"/>
          </a:p>
        </p:txBody>
      </p:sp>
      <p:sp>
        <p:nvSpPr>
          <p:cNvPr id="3" name="Content Placeholder 2"/>
          <p:cNvSpPr>
            <a:spLocks noGrp="1"/>
          </p:cNvSpPr>
          <p:nvPr>
            <p:ph idx="1"/>
          </p:nvPr>
        </p:nvSpPr>
        <p:spPr>
          <a:xfrm>
            <a:off x="628650" y="1138742"/>
            <a:ext cx="7886700" cy="4364084"/>
          </a:xfrm>
        </p:spPr>
        <p:txBody>
          <a:bodyPr/>
          <a:lstStyle/>
          <a:p>
            <a:pPr marL="0" indent="0">
              <a:buNone/>
            </a:pPr>
            <a:endParaRPr lang="en-NZ" sz="2000" b="1" dirty="0"/>
          </a:p>
          <a:p>
            <a:pPr marL="0" indent="0">
              <a:buNone/>
            </a:pPr>
            <a:r>
              <a:rPr lang="en-US" sz="1600" dirty="0"/>
              <a:t>The following are </a:t>
            </a:r>
            <a:r>
              <a:rPr lang="en-US" sz="1600" b="1" dirty="0"/>
              <a:t>therapeutic purposes</a:t>
            </a:r>
            <a:r>
              <a:rPr lang="en-US" sz="1600" dirty="0"/>
              <a:t>:</a:t>
            </a:r>
          </a:p>
          <a:p>
            <a:pPr marL="0" indent="0">
              <a:buNone/>
            </a:pPr>
            <a:r>
              <a:rPr lang="en-US" sz="1600" dirty="0"/>
              <a:t>(a) preventing, diagnosing, monitoring, alleviating, treating, curing, or compensating for a disease, ailment, defect, or </a:t>
            </a:r>
            <a:r>
              <a:rPr lang="en-US" sz="1600" dirty="0" smtClean="0"/>
              <a:t>injury</a:t>
            </a:r>
            <a:endParaRPr lang="en-US" sz="1600" dirty="0"/>
          </a:p>
          <a:p>
            <a:pPr marL="0" indent="0">
              <a:buNone/>
            </a:pPr>
            <a:r>
              <a:rPr lang="en-US" sz="1600" dirty="0"/>
              <a:t>(b) influencing, inhibiting, or modifying a human physiological </a:t>
            </a:r>
            <a:r>
              <a:rPr lang="en-US" sz="1600" dirty="0" smtClean="0"/>
              <a:t>process</a:t>
            </a:r>
            <a:endParaRPr lang="en-US" sz="1600" dirty="0"/>
          </a:p>
          <a:p>
            <a:pPr marL="0" indent="0">
              <a:buNone/>
            </a:pPr>
            <a:r>
              <a:rPr lang="en-US" sz="1600" dirty="0"/>
              <a:t>(c) testing the susceptibility of humans to a disease or an </a:t>
            </a:r>
            <a:r>
              <a:rPr lang="en-US" sz="1600" dirty="0" smtClean="0"/>
              <a:t>ailment</a:t>
            </a:r>
            <a:endParaRPr lang="en-US" sz="1600" dirty="0"/>
          </a:p>
          <a:p>
            <a:pPr marL="0" indent="0">
              <a:buNone/>
            </a:pPr>
            <a:r>
              <a:rPr lang="en-US" sz="1600" dirty="0"/>
              <a:t>(d) influencing, controlling, or preventing human </a:t>
            </a:r>
            <a:r>
              <a:rPr lang="en-US" sz="1600" dirty="0" smtClean="0"/>
              <a:t>conception</a:t>
            </a:r>
            <a:endParaRPr lang="en-US" sz="1600" dirty="0"/>
          </a:p>
          <a:p>
            <a:pPr marL="0" indent="0">
              <a:buNone/>
            </a:pPr>
            <a:r>
              <a:rPr lang="en-US" sz="1600" dirty="0"/>
              <a:t>(e) testing for human </a:t>
            </a:r>
            <a:r>
              <a:rPr lang="en-US" sz="1600" dirty="0" smtClean="0"/>
              <a:t>pregnancy</a:t>
            </a:r>
            <a:endParaRPr lang="en-US" sz="1600" dirty="0"/>
          </a:p>
          <a:p>
            <a:pPr marL="0" indent="0">
              <a:buNone/>
            </a:pPr>
            <a:r>
              <a:rPr lang="en-US" sz="1600" dirty="0"/>
              <a:t>(f) investigating, replacing, modifying, or supporting part of a human’s</a:t>
            </a:r>
          </a:p>
          <a:p>
            <a:pPr marL="0" indent="0">
              <a:buNone/>
            </a:pPr>
            <a:r>
              <a:rPr lang="en-NZ" sz="1600" dirty="0" smtClean="0"/>
              <a:t>anatomy</a:t>
            </a:r>
            <a:endParaRPr lang="en-NZ" sz="1600" dirty="0"/>
          </a:p>
          <a:p>
            <a:pPr marL="0" indent="0">
              <a:buNone/>
            </a:pPr>
            <a:r>
              <a:rPr lang="en-US" sz="1600" dirty="0"/>
              <a:t>(g) supporting or sustaining human </a:t>
            </a:r>
            <a:r>
              <a:rPr lang="en-US" sz="1600" dirty="0" smtClean="0"/>
              <a:t>life</a:t>
            </a:r>
            <a:endParaRPr lang="en-US" sz="1600" dirty="0"/>
          </a:p>
          <a:p>
            <a:pPr marL="0" indent="0">
              <a:buNone/>
            </a:pPr>
            <a:r>
              <a:rPr lang="en-NZ" sz="1600" dirty="0"/>
              <a:t>(h) disinfecting medical </a:t>
            </a:r>
            <a:r>
              <a:rPr lang="en-NZ" sz="1600" dirty="0" smtClean="0"/>
              <a:t>devices</a:t>
            </a:r>
            <a:endParaRPr lang="en-NZ" sz="1600" dirty="0"/>
          </a:p>
          <a:p>
            <a:pPr marL="0" indent="0">
              <a:buNone/>
            </a:pPr>
            <a:r>
              <a:rPr lang="en-US" sz="1600" dirty="0"/>
              <a:t>(</a:t>
            </a:r>
            <a:r>
              <a:rPr lang="en-US" sz="1600" dirty="0" err="1"/>
              <a:t>i</a:t>
            </a:r>
            <a:r>
              <a:rPr lang="en-US" sz="1600" dirty="0"/>
              <a:t>) a purpose connected with a purpose referred to in paragraphs (a) to </a:t>
            </a:r>
            <a:r>
              <a:rPr lang="en-NZ" sz="1600" dirty="0"/>
              <a:t>(h).</a:t>
            </a:r>
          </a:p>
          <a:p>
            <a:pPr marL="0" indent="0">
              <a:spcBef>
                <a:spcPts val="0"/>
              </a:spcBef>
              <a:spcAft>
                <a:spcPts val="600"/>
              </a:spcAft>
              <a:buNone/>
            </a:pPr>
            <a:endParaRPr lang="en-NZ" sz="1600" dirty="0"/>
          </a:p>
        </p:txBody>
      </p:sp>
    </p:spTree>
    <p:extLst>
      <p:ext uri="{BB962C8B-B14F-4D97-AF65-F5344CB8AC3E}">
        <p14:creationId xmlns:p14="http://schemas.microsoft.com/office/powerpoint/2010/main" val="509822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FDB913"/>
      </a:accent1>
      <a:accent2>
        <a:srgbClr val="F04E30"/>
      </a:accent2>
      <a:accent3>
        <a:srgbClr val="EE3D96"/>
      </a:accent3>
      <a:accent4>
        <a:srgbClr val="213463"/>
      </a:accent4>
      <a:accent5>
        <a:srgbClr val="0072BC"/>
      </a:accent5>
      <a:accent6>
        <a:srgbClr val="77A02E"/>
      </a:accent6>
      <a:hlink>
        <a:srgbClr val="712C86"/>
      </a:hlink>
      <a:folHlink>
        <a:srgbClr val="4A2739"/>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bodyPr vert="horz" wrap="square" lIns="91440" tIns="45720" rIns="91440" bIns="45720" rtlCol="0">
        <a:normAutofit/>
      </a:bodyPr>
      <a:lstStyle>
        <a:defPPr algn="l">
          <a:lnSpc>
            <a:spcPct val="150000"/>
          </a:lnSpc>
          <a:spcBef>
            <a:spcPts val="0"/>
          </a:spcBef>
          <a:defRPr sz="18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5292</TotalTime>
  <Words>3465</Words>
  <Application>Microsoft Office PowerPoint</Application>
  <PresentationFormat>On-screen Show (4:3)</PresentationFormat>
  <Paragraphs>380</Paragraphs>
  <Slides>38</Slides>
  <Notes>37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Calibri</vt:lpstr>
      <vt:lpstr>Courier New</vt:lpstr>
      <vt:lpstr>Georgia</vt:lpstr>
      <vt:lpstr>Segoe UI</vt:lpstr>
      <vt:lpstr>Segoe UI Semibold</vt:lpstr>
      <vt:lpstr>Times New Roman</vt:lpstr>
      <vt:lpstr>Office Theme</vt:lpstr>
      <vt:lpstr>Therapeutic Products Bill-consultation phase</vt:lpstr>
      <vt:lpstr>Therapeutic Products Bill: Devices Session</vt:lpstr>
      <vt:lpstr>Today’s team</vt:lpstr>
      <vt:lpstr>Purpose &amp; Design of the Bill</vt:lpstr>
      <vt:lpstr>Guiding principles of the Bill</vt:lpstr>
      <vt:lpstr>There will be less detail in legislation and more in   the regulations and regulator-made instruments</vt:lpstr>
      <vt:lpstr>Regulator Form</vt:lpstr>
      <vt:lpstr>What is a therapeutic product?</vt:lpstr>
      <vt:lpstr>What does therapeutic purpose mean?</vt:lpstr>
      <vt:lpstr>What does therapeutic purpose mean (contd)</vt:lpstr>
      <vt:lpstr>The Bill would regulate 4 types of product</vt:lpstr>
      <vt:lpstr>What is a medical device?</vt:lpstr>
      <vt:lpstr>Diversity of products and risk</vt:lpstr>
      <vt:lpstr>The new scheme would adopt the GHTF/IMDRF global model for device regulation</vt:lpstr>
      <vt:lpstr>Rules &amp; Notices will specify the detail</vt:lpstr>
      <vt:lpstr>There would be more regulation of medical devices across their lifecycle</vt:lpstr>
      <vt:lpstr>Product-related controls</vt:lpstr>
      <vt:lpstr>The Bill would enable different product approval pathways</vt:lpstr>
      <vt:lpstr>There would be “grouping” rules for products with shared characteristics</vt:lpstr>
      <vt:lpstr>Criteria for product approval</vt:lpstr>
      <vt:lpstr>Evaluating an application for approval</vt:lpstr>
      <vt:lpstr>Approvals (contd)</vt:lpstr>
      <vt:lpstr>Changes to approved products</vt:lpstr>
      <vt:lpstr>Sponsors are important players</vt:lpstr>
      <vt:lpstr>Criteria for being the sponsor of an approved product </vt:lpstr>
      <vt:lpstr>Sponsors have important obligations</vt:lpstr>
      <vt:lpstr>Some activities require an authorisation</vt:lpstr>
      <vt:lpstr>A person manufactures a device if they:</vt:lpstr>
      <vt:lpstr>Remanufacture of a device</vt:lpstr>
      <vt:lpstr>Supply by wholesale requires an authorisation</vt:lpstr>
      <vt:lpstr>Conducting a clinical trial requires an authorisation</vt:lpstr>
      <vt:lpstr>Advertising controls</vt:lpstr>
      <vt:lpstr>Getting ready for the new scheme</vt:lpstr>
      <vt:lpstr>What needs to happen after commencement?</vt:lpstr>
      <vt:lpstr>The Regulator</vt:lpstr>
      <vt:lpstr>Investigation powers</vt:lpstr>
      <vt:lpstr>Therapeutic Products Bill: Enforcement</vt:lpstr>
      <vt:lpstr>What next</vt:lpstr>
    </vt:vector>
  </TitlesOfParts>
  <Company>Ministry of 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orange green blue</dc:title>
  <dc:creator>Ministry of Health</dc:creator>
  <cp:lastModifiedBy>Hannah Marie Adams</cp:lastModifiedBy>
  <cp:revision>230</cp:revision>
  <cp:lastPrinted>2019-03-14T03:27:08Z</cp:lastPrinted>
  <dcterms:created xsi:type="dcterms:W3CDTF">2018-03-26T21:49:06Z</dcterms:created>
  <dcterms:modified xsi:type="dcterms:W3CDTF">2019-03-28T02:21:03Z</dcterms:modified>
</cp:coreProperties>
</file>