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4"/>
  </p:notesMasterIdLst>
  <p:handoutMasterIdLst>
    <p:handoutMasterId r:id="rId25"/>
  </p:handoutMasterIdLst>
  <p:sldIdLst>
    <p:sldId id="260" r:id="rId2"/>
    <p:sldId id="332" r:id="rId3"/>
    <p:sldId id="318" r:id="rId4"/>
    <p:sldId id="264" r:id="rId5"/>
    <p:sldId id="334" r:id="rId6"/>
    <p:sldId id="336" r:id="rId7"/>
    <p:sldId id="310" r:id="rId8"/>
    <p:sldId id="300" r:id="rId9"/>
    <p:sldId id="266" r:id="rId10"/>
    <p:sldId id="268" r:id="rId11"/>
    <p:sldId id="324" r:id="rId12"/>
    <p:sldId id="323" r:id="rId13"/>
    <p:sldId id="303" r:id="rId14"/>
    <p:sldId id="313" r:id="rId15"/>
    <p:sldId id="320" r:id="rId16"/>
    <p:sldId id="284" r:id="rId17"/>
    <p:sldId id="328" r:id="rId18"/>
    <p:sldId id="326" r:id="rId19"/>
    <p:sldId id="325" r:id="rId20"/>
    <p:sldId id="327" r:id="rId21"/>
    <p:sldId id="329" r:id="rId22"/>
    <p:sldId id="279" r:id="rId23"/>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9F2501B-63F2-4D81-BD48-B5E9F67E3631}">
          <p14:sldIdLst>
            <p14:sldId id="260"/>
            <p14:sldId id="332"/>
            <p14:sldId id="318"/>
            <p14:sldId id="264"/>
            <p14:sldId id="334"/>
            <p14:sldId id="336"/>
            <p14:sldId id="310"/>
            <p14:sldId id="300"/>
            <p14:sldId id="266"/>
            <p14:sldId id="268"/>
            <p14:sldId id="324"/>
            <p14:sldId id="323"/>
            <p14:sldId id="303"/>
            <p14:sldId id="313"/>
            <p14:sldId id="320"/>
            <p14:sldId id="284"/>
            <p14:sldId id="328"/>
            <p14:sldId id="326"/>
            <p14:sldId id="325"/>
            <p14:sldId id="327"/>
            <p14:sldId id="329"/>
            <p14:sldId id="279"/>
          </p14:sldIdLst>
        </p14:section>
      </p14:sectionLst>
    </p:ex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9E79"/>
    <a:srgbClr val="F04E30"/>
    <a:srgbClr val="00A99D"/>
    <a:srgbClr val="EE3D96"/>
    <a:srgbClr val="AF1D35"/>
    <a:srgbClr val="F8F8F8"/>
    <a:srgbClr val="77A02E"/>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snapToGrid="0">
      <p:cViewPr varScale="1">
        <p:scale>
          <a:sx n="99" d="100"/>
          <a:sy n="99" d="100"/>
        </p:scale>
        <p:origin x="1248" y="84"/>
      </p:cViewPr>
      <p:guideLst>
        <p:guide orient="horz" pos="2183"/>
        <p:guide pos="2880"/>
      </p:guideLst>
    </p:cSldViewPr>
  </p:slideViewPr>
  <p:notesTextViewPr>
    <p:cViewPr>
      <p:scale>
        <a:sx n="3" d="2"/>
        <a:sy n="3" d="2"/>
      </p:scale>
      <p:origin x="0" y="0"/>
    </p:cViewPr>
  </p:notesTextViewPr>
  <p:notesViewPr>
    <p:cSldViewPr snapToGrid="0">
      <p:cViewPr varScale="1">
        <p:scale>
          <a:sx n="47" d="100"/>
          <a:sy n="47" d="100"/>
        </p:scale>
        <p:origin x="2640" y="66"/>
      </p:cViewPr>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A1C20C-C66C-4EFE-91E1-AA6937104EB1}" type="datetimeFigureOut">
              <a:rPr lang="en-NZ" smtClean="0"/>
              <a:t>28/03/2019</a:t>
            </a:fld>
            <a:endParaRPr lang="en-NZ"/>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3AFC2ED-825B-4C95-83C3-8B5034564E43}" type="slidenum">
              <a:rPr lang="en-NZ" smtClean="0"/>
              <a:t>‹#›</a:t>
            </a:fld>
            <a:endParaRPr lang="en-NZ"/>
          </a:p>
        </p:txBody>
      </p:sp>
    </p:spTree>
    <p:extLst>
      <p:ext uri="{BB962C8B-B14F-4D97-AF65-F5344CB8AC3E}">
        <p14:creationId xmlns:p14="http://schemas.microsoft.com/office/powerpoint/2010/main" val="38420870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D49C556-1CDE-4A94-8DD3-443D49DACC10}" type="datetimeFigureOut">
              <a:rPr lang="en-NZ" smtClean="0"/>
              <a:t>28/03/2019</a:t>
            </a:fld>
            <a:endParaRPr lang="en-NZ"/>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D8530D3-9057-48DF-8DF9-F9CC526A52B5}" type="slidenum">
              <a:rPr lang="en-NZ" smtClean="0"/>
              <a:t>‹#›</a:t>
            </a:fld>
            <a:endParaRPr lang="en-NZ"/>
          </a:p>
        </p:txBody>
      </p:sp>
    </p:spTree>
    <p:extLst>
      <p:ext uri="{BB962C8B-B14F-4D97-AF65-F5344CB8AC3E}">
        <p14:creationId xmlns:p14="http://schemas.microsoft.com/office/powerpoint/2010/main" val="26116551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284573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508852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725628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897487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i="1" dirty="0" smtClean="0"/>
          </a:p>
        </p:txBody>
      </p:sp>
    </p:spTree>
    <p:extLst>
      <p:ext uri="{BB962C8B-B14F-4D97-AF65-F5344CB8AC3E}">
        <p14:creationId xmlns:p14="http://schemas.microsoft.com/office/powerpoint/2010/main" val="2648394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NZ" dirty="0" smtClean="0"/>
          </a:p>
          <a:p>
            <a:endParaRPr lang="en-NZ" dirty="0"/>
          </a:p>
        </p:txBody>
      </p:sp>
    </p:spTree>
    <p:extLst>
      <p:ext uri="{BB962C8B-B14F-4D97-AF65-F5344CB8AC3E}">
        <p14:creationId xmlns:p14="http://schemas.microsoft.com/office/powerpoint/2010/main" val="94035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4011560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NZ" dirty="0" smtClean="0"/>
          </a:p>
        </p:txBody>
      </p:sp>
    </p:spTree>
    <p:extLst>
      <p:ext uri="{BB962C8B-B14F-4D97-AF65-F5344CB8AC3E}">
        <p14:creationId xmlns:p14="http://schemas.microsoft.com/office/powerpoint/2010/main" val="670956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400515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169208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62716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4290850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934823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912565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550872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en-NZ" b="1" dirty="0"/>
              <a:t>Item</a:t>
            </a:r>
            <a:endParaRPr lang="en-NZ" dirty="0"/>
          </a:p>
          <a:p>
            <a:pPr fontAlgn="t"/>
            <a:r>
              <a:rPr lang="en-NZ" b="1" dirty="0"/>
              <a:t>Indicative timing</a:t>
            </a:r>
            <a:endParaRPr lang="en-NZ" dirty="0"/>
          </a:p>
          <a:p>
            <a:pPr fontAlgn="t"/>
            <a:r>
              <a:rPr lang="en-NZ" b="1" dirty="0" smtClean="0"/>
              <a:t>Welcome</a:t>
            </a:r>
            <a:r>
              <a:rPr lang="en-NZ" dirty="0"/>
              <a:t> </a:t>
            </a:r>
            <a:r>
              <a:rPr lang="en-NZ" dirty="0" smtClean="0"/>
              <a:t>- 2.00 </a:t>
            </a:r>
            <a:r>
              <a:rPr lang="en-NZ" dirty="0"/>
              <a:t>pm</a:t>
            </a:r>
          </a:p>
          <a:p>
            <a:r>
              <a:rPr lang="en-NZ" dirty="0"/>
              <a:t>Overview of the intended therapeutic products scheme: Regulatory instruments, product coverage, key controls, types of </a:t>
            </a:r>
            <a:r>
              <a:rPr lang="en-NZ" dirty="0" smtClean="0"/>
              <a:t>authorisations - 2.10 </a:t>
            </a:r>
            <a:r>
              <a:rPr lang="en-NZ" dirty="0"/>
              <a:t>pm</a:t>
            </a:r>
          </a:p>
          <a:p>
            <a:pPr fontAlgn="t"/>
            <a:r>
              <a:rPr lang="en-NZ" dirty="0"/>
              <a:t>Unapproved products / personal </a:t>
            </a:r>
            <a:r>
              <a:rPr lang="en-NZ" dirty="0" smtClean="0"/>
              <a:t>imports - 2.20 </a:t>
            </a:r>
            <a:r>
              <a:rPr lang="en-NZ" dirty="0"/>
              <a:t>pm</a:t>
            </a:r>
          </a:p>
          <a:p>
            <a:r>
              <a:rPr lang="en-NZ" dirty="0"/>
              <a:t>Pharmacy </a:t>
            </a:r>
            <a:r>
              <a:rPr lang="en-NZ" dirty="0" smtClean="0"/>
              <a:t>licencing- 2.40 </a:t>
            </a:r>
            <a:r>
              <a:rPr lang="en-NZ" dirty="0"/>
              <a:t>pm</a:t>
            </a:r>
          </a:p>
          <a:p>
            <a:r>
              <a:rPr lang="en-NZ" b="1" dirty="0"/>
              <a:t>Tea and </a:t>
            </a:r>
            <a:r>
              <a:rPr lang="en-NZ" b="1" dirty="0" smtClean="0"/>
              <a:t>coffee</a:t>
            </a:r>
            <a:r>
              <a:rPr lang="en-NZ" dirty="0" smtClean="0"/>
              <a:t>- 3.00 </a:t>
            </a:r>
            <a:r>
              <a:rPr lang="en-NZ" dirty="0"/>
              <a:t>pm</a:t>
            </a:r>
          </a:p>
          <a:p>
            <a:pPr fontAlgn="t"/>
            <a:r>
              <a:rPr lang="en-NZ" dirty="0"/>
              <a:t>Access to pharmacy </a:t>
            </a:r>
            <a:r>
              <a:rPr lang="en-NZ" dirty="0" smtClean="0"/>
              <a:t>medicines- 3.15 </a:t>
            </a:r>
            <a:r>
              <a:rPr lang="en-NZ" dirty="0"/>
              <a:t>pm</a:t>
            </a:r>
          </a:p>
          <a:p>
            <a:pPr fontAlgn="t"/>
            <a:r>
              <a:rPr lang="en-NZ" dirty="0"/>
              <a:t>Advertising and </a:t>
            </a:r>
            <a:r>
              <a:rPr lang="en-NZ" dirty="0" smtClean="0"/>
              <a:t>information- 3.25 </a:t>
            </a:r>
            <a:r>
              <a:rPr lang="en-NZ" dirty="0"/>
              <a:t>pm</a:t>
            </a:r>
          </a:p>
          <a:p>
            <a:pPr fontAlgn="t"/>
            <a:r>
              <a:rPr lang="en-NZ" dirty="0"/>
              <a:t>Medical </a:t>
            </a:r>
            <a:r>
              <a:rPr lang="en-NZ" dirty="0" smtClean="0"/>
              <a:t>devices- 3.40 </a:t>
            </a:r>
            <a:r>
              <a:rPr lang="en-NZ" dirty="0"/>
              <a:t>pm</a:t>
            </a:r>
          </a:p>
          <a:p>
            <a:pPr fontAlgn="t"/>
            <a:r>
              <a:rPr lang="en-NZ" dirty="0"/>
              <a:t>Adverse event </a:t>
            </a:r>
            <a:r>
              <a:rPr lang="en-NZ" dirty="0" smtClean="0"/>
              <a:t>monitoring- 4.05 </a:t>
            </a:r>
            <a:r>
              <a:rPr lang="en-NZ" dirty="0"/>
              <a:t>pm</a:t>
            </a:r>
          </a:p>
          <a:p>
            <a:pPr fontAlgn="t"/>
            <a:r>
              <a:rPr lang="en-NZ" dirty="0"/>
              <a:t>Next </a:t>
            </a:r>
            <a:r>
              <a:rPr lang="en-NZ" dirty="0" smtClean="0"/>
              <a:t>steps- 4.10 pm</a:t>
            </a:r>
          </a:p>
          <a:p>
            <a:pPr fontAlgn="t"/>
            <a:r>
              <a:rPr lang="en-NZ" dirty="0" smtClean="0"/>
              <a:t>Any other questions – 4.20</a:t>
            </a:r>
            <a:endParaRPr lang="en-NZ" dirty="0"/>
          </a:p>
          <a:p>
            <a:pPr fontAlgn="t"/>
            <a:r>
              <a:rPr lang="en-NZ" b="1" dirty="0" smtClean="0"/>
              <a:t>Close</a:t>
            </a:r>
            <a:r>
              <a:rPr lang="en-NZ" dirty="0"/>
              <a:t> </a:t>
            </a:r>
            <a:r>
              <a:rPr lang="en-NZ" dirty="0" smtClean="0"/>
              <a:t>4.30 </a:t>
            </a:r>
            <a:r>
              <a:rPr lang="en-NZ" dirty="0"/>
              <a:t>pm</a:t>
            </a:r>
          </a:p>
          <a:p>
            <a:endParaRPr lang="en-NZ" dirty="0"/>
          </a:p>
        </p:txBody>
      </p:sp>
    </p:spTree>
    <p:extLst>
      <p:ext uri="{BB962C8B-B14F-4D97-AF65-F5344CB8AC3E}">
        <p14:creationId xmlns:p14="http://schemas.microsoft.com/office/powerpoint/2010/main" val="62815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622571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4243773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459486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89706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737168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7914571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ink">
    <p:spTree>
      <p:nvGrpSpPr>
        <p:cNvPr id="1" name=""/>
        <p:cNvGrpSpPr/>
        <p:nvPr/>
      </p:nvGrpSpPr>
      <p:grpSpPr>
        <a:xfrm>
          <a:off x="0" y="0"/>
          <a:ext cx="0" cy="0"/>
          <a:chOff x="0" y="0"/>
          <a:chExt cx="0" cy="0"/>
        </a:xfrm>
      </p:grpSpPr>
      <p:sp>
        <p:nvSpPr>
          <p:cNvPr id="18" name="Round Single Corner Rectangle 17"/>
          <p:cNvSpPr/>
          <p:nvPr userDrawn="1"/>
        </p:nvSpPr>
        <p:spPr>
          <a:xfrm rot="10800000" flipH="1">
            <a:off x="324000" y="346157"/>
            <a:ext cx="8496000" cy="6210000"/>
          </a:xfrm>
          <a:prstGeom prst="round1Rect">
            <a:avLst>
              <a:gd name="adj" fmla="val 10516"/>
            </a:avLst>
          </a:prstGeom>
          <a:solidFill>
            <a:srgbClr val="EE3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 y="0"/>
            <a:ext cx="9144001" cy="6857999"/>
          </a:xfrm>
          <a:prstGeom prst="rect">
            <a:avLst/>
          </a:prstGeom>
        </p:spPr>
      </p:pic>
      <p:sp>
        <p:nvSpPr>
          <p:cNvPr id="2" name="Title 1"/>
          <p:cNvSpPr>
            <a:spLocks noGrp="1"/>
          </p:cNvSpPr>
          <p:nvPr>
            <p:ph type="ctrTitle"/>
          </p:nvPr>
        </p:nvSpPr>
        <p:spPr>
          <a:xfrm>
            <a:off x="865318" y="1096352"/>
            <a:ext cx="7461975" cy="2168165"/>
          </a:xfrm>
          <a:prstGeom prst="rect">
            <a:avLst/>
          </a:prstGeom>
          <a:solidFill>
            <a:schemeClr val="bg1">
              <a:alpha val="0"/>
            </a:schemeClr>
          </a:solidFill>
        </p:spPr>
        <p:txBody>
          <a:bodyPr anchor="b">
            <a:normAutofit/>
          </a:bodyPr>
          <a:lstStyle>
            <a:lvl1pPr algn="l">
              <a:defRPr sz="32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65317" y="3465115"/>
            <a:ext cx="7461975" cy="1222849"/>
          </a:xfrm>
          <a:prstGeom prst="rect">
            <a:avLst/>
          </a:prstGeom>
        </p:spPr>
        <p:txBody>
          <a:bodyPr/>
          <a:lstStyle>
            <a:lvl1pPr marL="0" indent="0" algn="l">
              <a:buNone/>
              <a:defRPr sz="240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7" name="Content Placeholder 2"/>
          <p:cNvSpPr>
            <a:spLocks noGrp="1"/>
          </p:cNvSpPr>
          <p:nvPr>
            <p:ph idx="10"/>
          </p:nvPr>
        </p:nvSpPr>
        <p:spPr>
          <a:xfrm>
            <a:off x="865318" y="5102148"/>
            <a:ext cx="7461974" cy="1036206"/>
          </a:xfrm>
          <a:prstGeom prst="rect">
            <a:avLst/>
          </a:prstGeom>
        </p:spPr>
        <p:txBody>
          <a:bodyPr anchor="b" anchorCtr="0">
            <a:normAutofit/>
          </a:bodyPr>
          <a:lstStyle>
            <a:lvl1pPr marL="0" indent="0">
              <a:lnSpc>
                <a:spcPct val="100000"/>
              </a:lnSpc>
              <a:spcBef>
                <a:spcPts val="0"/>
              </a:spcBef>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21310" y="895754"/>
            <a:ext cx="1605983" cy="646741"/>
          </a:xfrm>
          <a:prstGeom prst="rect">
            <a:avLst/>
          </a:prstGeom>
        </p:spPr>
      </p:pic>
    </p:spTree>
    <p:extLst>
      <p:ext uri="{BB962C8B-B14F-4D97-AF65-F5344CB8AC3E}">
        <p14:creationId xmlns:p14="http://schemas.microsoft.com/office/powerpoint/2010/main" val="14963783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erim pink">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EE3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0" y="1825625"/>
            <a:ext cx="7886700" cy="4058340"/>
          </a:xfrm>
          <a:prstGeom prst="rect">
            <a:avLst/>
          </a:prstGeom>
        </p:spPr>
        <p:txBody>
          <a:bodyPr/>
          <a:lstStyle>
            <a:lvl1pPr>
              <a:defRPr>
                <a:solidFill>
                  <a:schemeClr val="tx1"/>
                </a:solidFill>
                <a:latin typeface="Segoe UI" panose="020B0502040204020203" pitchFamily="34" charset="0"/>
                <a:cs typeface="Segoe UI" panose="020B0502040204020203" pitchFamily="34" charset="0"/>
              </a:defRPr>
            </a:lvl1pPr>
            <a:lvl2pPr>
              <a:defRPr>
                <a:solidFill>
                  <a:schemeClr val="tx1"/>
                </a:solidFill>
                <a:latin typeface="Segoe UI" panose="020B0502040204020203" pitchFamily="34" charset="0"/>
                <a:cs typeface="Segoe UI" panose="020B0502040204020203" pitchFamily="34" charset="0"/>
              </a:defRPr>
            </a:lvl2pPr>
            <a:lvl3pPr>
              <a:defRPr>
                <a:solidFill>
                  <a:schemeClr val="tx1"/>
                </a:solidFill>
                <a:latin typeface="Segoe UI" panose="020B0502040204020203" pitchFamily="34" charset="0"/>
                <a:cs typeface="Segoe UI" panose="020B0502040204020203" pitchFamily="34" charset="0"/>
              </a:defRPr>
            </a:lvl3pPr>
            <a:lvl4pPr>
              <a:defRPr>
                <a:solidFill>
                  <a:schemeClr val="tx1"/>
                </a:solidFill>
                <a:latin typeface="Segoe UI" panose="020B0502040204020203" pitchFamily="34" charset="0"/>
                <a:cs typeface="Segoe UI" panose="020B0502040204020203" pitchFamily="34" charset="0"/>
              </a:defRPr>
            </a:lvl4pPr>
            <a:lvl5pPr>
              <a:defRPr>
                <a:solidFill>
                  <a:schemeClr val="tx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4"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7"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29824008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erim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F04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0" y="1825625"/>
            <a:ext cx="7886700" cy="4058340"/>
          </a:xfrm>
          <a:prstGeom prst="rect">
            <a:avLst/>
          </a:prstGeom>
        </p:spPr>
        <p:txBody>
          <a:bodyPr/>
          <a:lstStyle>
            <a:lvl1pPr>
              <a:defRPr>
                <a:solidFill>
                  <a:schemeClr val="tx1"/>
                </a:solidFill>
                <a:latin typeface="Segoe UI" panose="020B0502040204020203" pitchFamily="34" charset="0"/>
                <a:cs typeface="Segoe UI" panose="020B0502040204020203" pitchFamily="34" charset="0"/>
              </a:defRPr>
            </a:lvl1pPr>
            <a:lvl2pPr>
              <a:defRPr>
                <a:solidFill>
                  <a:schemeClr val="tx1"/>
                </a:solidFill>
                <a:latin typeface="Segoe UI" panose="020B0502040204020203" pitchFamily="34" charset="0"/>
                <a:cs typeface="Segoe UI" panose="020B0502040204020203" pitchFamily="34" charset="0"/>
              </a:defRPr>
            </a:lvl2pPr>
            <a:lvl3pPr>
              <a:defRPr>
                <a:solidFill>
                  <a:schemeClr val="tx1"/>
                </a:solidFill>
                <a:latin typeface="Segoe UI" panose="020B0502040204020203" pitchFamily="34" charset="0"/>
                <a:cs typeface="Segoe UI" panose="020B0502040204020203" pitchFamily="34" charset="0"/>
              </a:defRPr>
            </a:lvl3pPr>
            <a:lvl4pPr>
              <a:defRPr>
                <a:solidFill>
                  <a:schemeClr val="tx1"/>
                </a:solidFill>
                <a:latin typeface="Segoe UI" panose="020B0502040204020203" pitchFamily="34" charset="0"/>
                <a:cs typeface="Segoe UI" panose="020B0502040204020203" pitchFamily="34" charset="0"/>
              </a:defRPr>
            </a:lvl4pPr>
            <a:lvl5pPr>
              <a:defRPr>
                <a:solidFill>
                  <a:schemeClr val="tx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4"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7"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24726517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terim teal">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0" y="1825625"/>
            <a:ext cx="7886700" cy="4058340"/>
          </a:xfrm>
          <a:prstGeom prst="rect">
            <a:avLst/>
          </a:prstGeom>
        </p:spPr>
        <p:txBody>
          <a:bodyPr/>
          <a:lstStyle>
            <a:lvl1pPr>
              <a:defRPr>
                <a:solidFill>
                  <a:schemeClr val="tx1"/>
                </a:solidFill>
                <a:latin typeface="Segoe UI" panose="020B0502040204020203" pitchFamily="34" charset="0"/>
                <a:cs typeface="Segoe UI" panose="020B0502040204020203" pitchFamily="34" charset="0"/>
              </a:defRPr>
            </a:lvl1pPr>
            <a:lvl2pPr>
              <a:defRPr>
                <a:solidFill>
                  <a:schemeClr val="tx1"/>
                </a:solidFill>
                <a:latin typeface="Segoe UI" panose="020B0502040204020203" pitchFamily="34" charset="0"/>
                <a:cs typeface="Segoe UI" panose="020B0502040204020203" pitchFamily="34" charset="0"/>
              </a:defRPr>
            </a:lvl2pPr>
            <a:lvl3pPr>
              <a:defRPr>
                <a:solidFill>
                  <a:schemeClr val="tx1"/>
                </a:solidFill>
                <a:latin typeface="Segoe UI" panose="020B0502040204020203" pitchFamily="34" charset="0"/>
                <a:cs typeface="Segoe UI" panose="020B0502040204020203" pitchFamily="34" charset="0"/>
              </a:defRPr>
            </a:lvl3pPr>
            <a:lvl4pPr>
              <a:defRPr>
                <a:solidFill>
                  <a:schemeClr val="tx1"/>
                </a:solidFill>
                <a:latin typeface="Segoe UI" panose="020B0502040204020203" pitchFamily="34" charset="0"/>
                <a:cs typeface="Segoe UI" panose="020B0502040204020203" pitchFamily="34" charset="0"/>
              </a:defRPr>
            </a:lvl4pPr>
            <a:lvl5pPr>
              <a:defRPr>
                <a:solidFill>
                  <a:schemeClr val="tx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4"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7"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8932399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pink">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EE3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Oval 5"/>
          <p:cNvSpPr/>
          <p:nvPr userDrawn="1"/>
        </p:nvSpPr>
        <p:spPr>
          <a:xfrm>
            <a:off x="-254854" y="1439186"/>
            <a:ext cx="4826854"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0" name="Content Placeholder 2"/>
          <p:cNvSpPr>
            <a:spLocks noGrp="1"/>
          </p:cNvSpPr>
          <p:nvPr>
            <p:ph idx="1"/>
          </p:nvPr>
        </p:nvSpPr>
        <p:spPr>
          <a:xfrm>
            <a:off x="4911365" y="1825625"/>
            <a:ext cx="3603985" cy="4086288"/>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a:lnSpc>
                <a:spcPct val="100000"/>
              </a:lnSpc>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tx1"/>
                </a:solidFill>
                <a:latin typeface="Segoe UI" panose="020B0502040204020203" pitchFamily="34" charset="0"/>
                <a:cs typeface="Segoe UI" panose="020B0502040204020203" pitchFamily="34" charset="0"/>
              </a:defRPr>
            </a:lvl3pPr>
            <a:lvl4pPr>
              <a:lnSpc>
                <a:spcPct val="100000"/>
              </a:lnSpc>
              <a:defRPr>
                <a:solidFill>
                  <a:schemeClr val="tx1"/>
                </a:solidFill>
                <a:latin typeface="Segoe UI" panose="020B0502040204020203" pitchFamily="34" charset="0"/>
                <a:cs typeface="Segoe UI" panose="020B0502040204020203" pitchFamily="34" charset="0"/>
              </a:defRPr>
            </a:lvl4pPr>
            <a:lvl5pPr>
              <a:lnSpc>
                <a:spcPct val="100000"/>
              </a:lnSpc>
              <a:defRPr>
                <a:solidFill>
                  <a:schemeClr val="tx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4"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
        <p:nvSpPr>
          <p:cNvPr id="8" name="Content Placeholder 3"/>
          <p:cNvSpPr>
            <a:spLocks noGrp="1"/>
          </p:cNvSpPr>
          <p:nvPr>
            <p:ph sz="quarter" idx="10"/>
          </p:nvPr>
        </p:nvSpPr>
        <p:spPr>
          <a:xfrm>
            <a:off x="178573" y="1872613"/>
            <a:ext cx="3960000" cy="3960000"/>
          </a:xfrm>
          <a:prstGeom prst="ellipse">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extLst>
      <p:ext uri="{BB962C8B-B14F-4D97-AF65-F5344CB8AC3E}">
        <p14:creationId xmlns:p14="http://schemas.microsoft.com/office/powerpoint/2010/main" val="27757692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F04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Oval 5"/>
          <p:cNvSpPr/>
          <p:nvPr userDrawn="1"/>
        </p:nvSpPr>
        <p:spPr>
          <a:xfrm>
            <a:off x="-254854" y="1439186"/>
            <a:ext cx="4826854"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0" name="Content Placeholder 2"/>
          <p:cNvSpPr>
            <a:spLocks noGrp="1"/>
          </p:cNvSpPr>
          <p:nvPr>
            <p:ph idx="1"/>
          </p:nvPr>
        </p:nvSpPr>
        <p:spPr>
          <a:xfrm>
            <a:off x="4911365" y="1825625"/>
            <a:ext cx="3603985" cy="4086288"/>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a:lnSpc>
                <a:spcPct val="100000"/>
              </a:lnSpc>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tx1"/>
                </a:solidFill>
                <a:latin typeface="Segoe UI" panose="020B0502040204020203" pitchFamily="34" charset="0"/>
                <a:cs typeface="Segoe UI" panose="020B0502040204020203" pitchFamily="34" charset="0"/>
              </a:defRPr>
            </a:lvl3pPr>
            <a:lvl4pPr>
              <a:lnSpc>
                <a:spcPct val="100000"/>
              </a:lnSpc>
              <a:defRPr>
                <a:solidFill>
                  <a:schemeClr val="tx1"/>
                </a:solidFill>
                <a:latin typeface="Segoe UI" panose="020B0502040204020203" pitchFamily="34" charset="0"/>
                <a:cs typeface="Segoe UI" panose="020B0502040204020203" pitchFamily="34" charset="0"/>
              </a:defRPr>
            </a:lvl4pPr>
            <a:lvl5pPr>
              <a:lnSpc>
                <a:spcPct val="100000"/>
              </a:lnSpc>
              <a:defRPr>
                <a:solidFill>
                  <a:schemeClr val="tx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4"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
        <p:nvSpPr>
          <p:cNvPr id="8" name="Content Placeholder 3"/>
          <p:cNvSpPr>
            <a:spLocks noGrp="1"/>
          </p:cNvSpPr>
          <p:nvPr>
            <p:ph sz="quarter" idx="10"/>
          </p:nvPr>
        </p:nvSpPr>
        <p:spPr>
          <a:xfrm>
            <a:off x="178573" y="1872613"/>
            <a:ext cx="3960000" cy="3960000"/>
          </a:xfrm>
          <a:prstGeom prst="ellipse">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extLst>
      <p:ext uri="{BB962C8B-B14F-4D97-AF65-F5344CB8AC3E}">
        <p14:creationId xmlns:p14="http://schemas.microsoft.com/office/powerpoint/2010/main" val="18296431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teal">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Oval 5"/>
          <p:cNvSpPr/>
          <p:nvPr userDrawn="1"/>
        </p:nvSpPr>
        <p:spPr>
          <a:xfrm>
            <a:off x="-254854" y="1439186"/>
            <a:ext cx="4826854"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0" name="Content Placeholder 2"/>
          <p:cNvSpPr>
            <a:spLocks noGrp="1"/>
          </p:cNvSpPr>
          <p:nvPr>
            <p:ph idx="1"/>
          </p:nvPr>
        </p:nvSpPr>
        <p:spPr>
          <a:xfrm>
            <a:off x="4911365" y="1825625"/>
            <a:ext cx="3603985" cy="4086288"/>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a:lnSpc>
                <a:spcPct val="100000"/>
              </a:lnSpc>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tx1"/>
                </a:solidFill>
                <a:latin typeface="Segoe UI" panose="020B0502040204020203" pitchFamily="34" charset="0"/>
                <a:cs typeface="Segoe UI" panose="020B0502040204020203" pitchFamily="34" charset="0"/>
              </a:defRPr>
            </a:lvl3pPr>
            <a:lvl4pPr>
              <a:lnSpc>
                <a:spcPct val="100000"/>
              </a:lnSpc>
              <a:defRPr>
                <a:solidFill>
                  <a:schemeClr val="tx1"/>
                </a:solidFill>
                <a:latin typeface="Segoe UI" panose="020B0502040204020203" pitchFamily="34" charset="0"/>
                <a:cs typeface="Segoe UI" panose="020B0502040204020203" pitchFamily="34" charset="0"/>
              </a:defRPr>
            </a:lvl4pPr>
            <a:lvl5pPr>
              <a:lnSpc>
                <a:spcPct val="100000"/>
              </a:lnSpc>
              <a:defRPr>
                <a:solidFill>
                  <a:schemeClr val="tx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4"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
        <p:nvSpPr>
          <p:cNvPr id="8" name="Content Placeholder 3"/>
          <p:cNvSpPr>
            <a:spLocks noGrp="1"/>
          </p:cNvSpPr>
          <p:nvPr>
            <p:ph sz="quarter" idx="10"/>
          </p:nvPr>
        </p:nvSpPr>
        <p:spPr>
          <a:xfrm>
            <a:off x="178573" y="1872613"/>
            <a:ext cx="3960000" cy="3960000"/>
          </a:xfrm>
          <a:prstGeom prst="ellipse">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extLst>
      <p:ext uri="{BB962C8B-B14F-4D97-AF65-F5344CB8AC3E}">
        <p14:creationId xmlns:p14="http://schemas.microsoft.com/office/powerpoint/2010/main" val="322546734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inset pink">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EE3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1" y="1825625"/>
            <a:ext cx="2226212" cy="4154943"/>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marL="457200" indent="0">
              <a:lnSpc>
                <a:spcPct val="100000"/>
              </a:lnSpc>
              <a:buNone/>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endParaRPr lang="en-US" dirty="0" smtClean="0"/>
          </a:p>
        </p:txBody>
      </p:sp>
      <p:sp>
        <p:nvSpPr>
          <p:cNvPr id="15" name="TextBox 14"/>
          <p:cNvSpPr txBox="1"/>
          <p:nvPr userDrawn="1"/>
        </p:nvSpPr>
        <p:spPr>
          <a:xfrm>
            <a:off x="9432388" y="1681089"/>
            <a:ext cx="9144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smtClean="0"/>
          </a:p>
        </p:txBody>
      </p:sp>
      <p:sp>
        <p:nvSpPr>
          <p:cNvPr id="19" name="Round Single Corner Rectangle 18"/>
          <p:cNvSpPr/>
          <p:nvPr userDrawn="1"/>
        </p:nvSpPr>
        <p:spPr>
          <a:xfrm rot="10800000">
            <a:off x="3467251" y="1458153"/>
            <a:ext cx="567674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Text Placeholder 20"/>
          <p:cNvSpPr>
            <a:spLocks noGrp="1"/>
          </p:cNvSpPr>
          <p:nvPr>
            <p:ph type="body" sz="quarter" idx="10"/>
          </p:nvPr>
        </p:nvSpPr>
        <p:spPr>
          <a:xfrm>
            <a:off x="4011930" y="5794375"/>
            <a:ext cx="4149089" cy="551318"/>
          </a:xfrm>
          <a:prstGeom prst="rect">
            <a:avLst/>
          </a:prstGeom>
        </p:spPr>
        <p:txBody>
          <a:bodyPr>
            <a:noAutofit/>
          </a:bodyPr>
          <a:lstStyle>
            <a:lvl1pPr marL="0" indent="0">
              <a:buFontTx/>
              <a:buNone/>
              <a:defRPr sz="1200">
                <a:solidFill>
                  <a:schemeClr val="tx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smtClean="0"/>
              <a:t>Click to edit Master text styles</a:t>
            </a:r>
          </a:p>
        </p:txBody>
      </p:sp>
      <p:pic>
        <p:nvPicPr>
          <p:cNvPr id="22"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
        <p:nvSpPr>
          <p:cNvPr id="2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3657600" y="1681163"/>
            <a:ext cx="5162400" cy="369093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extLst>
      <p:ext uri="{BB962C8B-B14F-4D97-AF65-F5344CB8AC3E}">
        <p14:creationId xmlns:p14="http://schemas.microsoft.com/office/powerpoint/2010/main" val="30281050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inset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F04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1" y="1825625"/>
            <a:ext cx="2226212" cy="4154943"/>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marL="457200" indent="0">
              <a:lnSpc>
                <a:spcPct val="100000"/>
              </a:lnSpc>
              <a:buNone/>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endParaRPr lang="en-US" dirty="0" smtClean="0"/>
          </a:p>
        </p:txBody>
      </p:sp>
      <p:sp>
        <p:nvSpPr>
          <p:cNvPr id="15" name="TextBox 14"/>
          <p:cNvSpPr txBox="1"/>
          <p:nvPr userDrawn="1"/>
        </p:nvSpPr>
        <p:spPr>
          <a:xfrm>
            <a:off x="9432388" y="1681089"/>
            <a:ext cx="9144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smtClean="0"/>
          </a:p>
        </p:txBody>
      </p:sp>
      <p:sp>
        <p:nvSpPr>
          <p:cNvPr id="19" name="Round Single Corner Rectangle 18"/>
          <p:cNvSpPr/>
          <p:nvPr userDrawn="1"/>
        </p:nvSpPr>
        <p:spPr>
          <a:xfrm rot="10800000">
            <a:off x="3467251" y="1458153"/>
            <a:ext cx="567674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Text Placeholder 20"/>
          <p:cNvSpPr>
            <a:spLocks noGrp="1"/>
          </p:cNvSpPr>
          <p:nvPr>
            <p:ph type="body" sz="quarter" idx="10"/>
          </p:nvPr>
        </p:nvSpPr>
        <p:spPr>
          <a:xfrm>
            <a:off x="4011930" y="5794375"/>
            <a:ext cx="4149089" cy="551318"/>
          </a:xfrm>
          <a:prstGeom prst="rect">
            <a:avLst/>
          </a:prstGeom>
        </p:spPr>
        <p:txBody>
          <a:bodyPr>
            <a:noAutofit/>
          </a:bodyPr>
          <a:lstStyle>
            <a:lvl1pPr marL="0" indent="0">
              <a:buFontTx/>
              <a:buNone/>
              <a:defRPr sz="1200">
                <a:solidFill>
                  <a:schemeClr val="tx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smtClean="0"/>
              <a:t>Click to edit Master text styles</a:t>
            </a:r>
          </a:p>
        </p:txBody>
      </p:sp>
      <p:pic>
        <p:nvPicPr>
          <p:cNvPr id="22"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
        <p:nvSpPr>
          <p:cNvPr id="2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3657600" y="1681163"/>
            <a:ext cx="5162400" cy="369093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extLst>
      <p:ext uri="{BB962C8B-B14F-4D97-AF65-F5344CB8AC3E}">
        <p14:creationId xmlns:p14="http://schemas.microsoft.com/office/powerpoint/2010/main" val="229193478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inset teal">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1" y="1825625"/>
            <a:ext cx="2226212" cy="4154943"/>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marL="457200" indent="0">
              <a:lnSpc>
                <a:spcPct val="100000"/>
              </a:lnSpc>
              <a:buNone/>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endParaRPr lang="en-US" dirty="0" smtClean="0"/>
          </a:p>
        </p:txBody>
      </p:sp>
      <p:sp>
        <p:nvSpPr>
          <p:cNvPr id="15" name="TextBox 14"/>
          <p:cNvSpPr txBox="1"/>
          <p:nvPr userDrawn="1"/>
        </p:nvSpPr>
        <p:spPr>
          <a:xfrm>
            <a:off x="9432388" y="1681089"/>
            <a:ext cx="9144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smtClean="0"/>
          </a:p>
        </p:txBody>
      </p:sp>
      <p:sp>
        <p:nvSpPr>
          <p:cNvPr id="19" name="Round Single Corner Rectangle 18"/>
          <p:cNvSpPr/>
          <p:nvPr userDrawn="1"/>
        </p:nvSpPr>
        <p:spPr>
          <a:xfrm rot="10800000">
            <a:off x="3467251" y="1458153"/>
            <a:ext cx="567674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Text Placeholder 20"/>
          <p:cNvSpPr>
            <a:spLocks noGrp="1"/>
          </p:cNvSpPr>
          <p:nvPr>
            <p:ph type="body" sz="quarter" idx="10"/>
          </p:nvPr>
        </p:nvSpPr>
        <p:spPr>
          <a:xfrm>
            <a:off x="4011930" y="5794375"/>
            <a:ext cx="4149089" cy="551318"/>
          </a:xfrm>
          <a:prstGeom prst="rect">
            <a:avLst/>
          </a:prstGeom>
        </p:spPr>
        <p:txBody>
          <a:bodyPr>
            <a:noAutofit/>
          </a:bodyPr>
          <a:lstStyle>
            <a:lvl1pPr marL="0" indent="0">
              <a:buFontTx/>
              <a:buNone/>
              <a:defRPr sz="1200">
                <a:solidFill>
                  <a:schemeClr val="tx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smtClean="0"/>
              <a:t>Click to edit Master text styles</a:t>
            </a:r>
          </a:p>
        </p:txBody>
      </p:sp>
      <p:pic>
        <p:nvPicPr>
          <p:cNvPr id="22"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
        <p:nvSpPr>
          <p:cNvPr id="2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3657600" y="1681163"/>
            <a:ext cx="5162400" cy="369093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extLst>
      <p:ext uri="{BB962C8B-B14F-4D97-AF65-F5344CB8AC3E}">
        <p14:creationId xmlns:p14="http://schemas.microsoft.com/office/powerpoint/2010/main" val="655870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range">
    <p:spTree>
      <p:nvGrpSpPr>
        <p:cNvPr id="1" name=""/>
        <p:cNvGrpSpPr/>
        <p:nvPr/>
      </p:nvGrpSpPr>
      <p:grpSpPr>
        <a:xfrm>
          <a:off x="0" y="0"/>
          <a:ext cx="0" cy="0"/>
          <a:chOff x="0" y="0"/>
          <a:chExt cx="0" cy="0"/>
        </a:xfrm>
      </p:grpSpPr>
      <p:sp>
        <p:nvSpPr>
          <p:cNvPr id="18" name="Round Single Corner Rectangle 17"/>
          <p:cNvSpPr/>
          <p:nvPr userDrawn="1"/>
        </p:nvSpPr>
        <p:spPr>
          <a:xfrm rot="10800000" flipH="1">
            <a:off x="324000" y="346157"/>
            <a:ext cx="8496000" cy="6210000"/>
          </a:xfrm>
          <a:prstGeom prst="round1Rect">
            <a:avLst>
              <a:gd name="adj" fmla="val 10516"/>
            </a:avLst>
          </a:prstGeom>
          <a:solidFill>
            <a:srgbClr val="F04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 y="0"/>
            <a:ext cx="9144001" cy="6857999"/>
          </a:xfrm>
          <a:prstGeom prst="rect">
            <a:avLst/>
          </a:prstGeom>
        </p:spPr>
      </p:pic>
      <p:sp>
        <p:nvSpPr>
          <p:cNvPr id="2" name="Title 1"/>
          <p:cNvSpPr>
            <a:spLocks noGrp="1"/>
          </p:cNvSpPr>
          <p:nvPr>
            <p:ph type="ctrTitle"/>
          </p:nvPr>
        </p:nvSpPr>
        <p:spPr>
          <a:xfrm>
            <a:off x="865318" y="1096352"/>
            <a:ext cx="7461975" cy="2168165"/>
          </a:xfrm>
          <a:prstGeom prst="rect">
            <a:avLst/>
          </a:prstGeom>
          <a:solidFill>
            <a:schemeClr val="bg1">
              <a:alpha val="0"/>
            </a:schemeClr>
          </a:solidFill>
        </p:spPr>
        <p:txBody>
          <a:bodyPr anchor="b">
            <a:normAutofit/>
          </a:bodyPr>
          <a:lstStyle>
            <a:lvl1pPr algn="l">
              <a:defRPr sz="32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65317" y="3465115"/>
            <a:ext cx="7461975" cy="1222849"/>
          </a:xfrm>
          <a:prstGeom prst="rect">
            <a:avLst/>
          </a:prstGeom>
        </p:spPr>
        <p:txBody>
          <a:bodyPr/>
          <a:lstStyle>
            <a:lvl1pPr marL="0" indent="0" algn="l">
              <a:buNone/>
              <a:defRPr sz="240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7" name="Content Placeholder 2"/>
          <p:cNvSpPr>
            <a:spLocks noGrp="1"/>
          </p:cNvSpPr>
          <p:nvPr>
            <p:ph idx="10"/>
          </p:nvPr>
        </p:nvSpPr>
        <p:spPr>
          <a:xfrm>
            <a:off x="865318" y="5102148"/>
            <a:ext cx="7461974" cy="1036206"/>
          </a:xfrm>
          <a:prstGeom prst="rect">
            <a:avLst/>
          </a:prstGeom>
        </p:spPr>
        <p:txBody>
          <a:bodyPr anchor="b" anchorCtr="0">
            <a:normAutofit/>
          </a:bodyPr>
          <a:lstStyle>
            <a:lvl1pPr marL="0" indent="0">
              <a:lnSpc>
                <a:spcPct val="100000"/>
              </a:lnSpc>
              <a:spcBef>
                <a:spcPts val="0"/>
              </a:spcBef>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21310" y="895754"/>
            <a:ext cx="1605983" cy="646741"/>
          </a:xfrm>
          <a:prstGeom prst="rect">
            <a:avLst/>
          </a:prstGeom>
        </p:spPr>
      </p:pic>
    </p:spTree>
    <p:extLst>
      <p:ext uri="{BB962C8B-B14F-4D97-AF65-F5344CB8AC3E}">
        <p14:creationId xmlns:p14="http://schemas.microsoft.com/office/powerpoint/2010/main" val="30340152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teal">
    <p:spTree>
      <p:nvGrpSpPr>
        <p:cNvPr id="1" name=""/>
        <p:cNvGrpSpPr/>
        <p:nvPr/>
      </p:nvGrpSpPr>
      <p:grpSpPr>
        <a:xfrm>
          <a:off x="0" y="0"/>
          <a:ext cx="0" cy="0"/>
          <a:chOff x="0" y="0"/>
          <a:chExt cx="0" cy="0"/>
        </a:xfrm>
      </p:grpSpPr>
      <p:sp>
        <p:nvSpPr>
          <p:cNvPr id="18" name="Round Single Corner Rectangle 17"/>
          <p:cNvSpPr/>
          <p:nvPr userDrawn="1"/>
        </p:nvSpPr>
        <p:spPr>
          <a:xfrm rot="10800000" flipH="1">
            <a:off x="324000" y="346157"/>
            <a:ext cx="8496000" cy="6210000"/>
          </a:xfrm>
          <a:prstGeom prst="round1Rect">
            <a:avLst>
              <a:gd name="adj" fmla="val 10516"/>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 y="0"/>
            <a:ext cx="9144001" cy="6857999"/>
          </a:xfrm>
          <a:prstGeom prst="rect">
            <a:avLst/>
          </a:prstGeom>
        </p:spPr>
      </p:pic>
      <p:sp>
        <p:nvSpPr>
          <p:cNvPr id="2" name="Title 1"/>
          <p:cNvSpPr>
            <a:spLocks noGrp="1"/>
          </p:cNvSpPr>
          <p:nvPr>
            <p:ph type="ctrTitle"/>
          </p:nvPr>
        </p:nvSpPr>
        <p:spPr>
          <a:xfrm>
            <a:off x="865318" y="1096352"/>
            <a:ext cx="7461975" cy="2168165"/>
          </a:xfrm>
          <a:prstGeom prst="rect">
            <a:avLst/>
          </a:prstGeom>
          <a:solidFill>
            <a:schemeClr val="bg1">
              <a:alpha val="0"/>
            </a:schemeClr>
          </a:solidFill>
        </p:spPr>
        <p:txBody>
          <a:bodyPr anchor="b">
            <a:normAutofit/>
          </a:bodyPr>
          <a:lstStyle>
            <a:lvl1pPr algn="l">
              <a:defRPr sz="32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65317" y="3465115"/>
            <a:ext cx="7461975" cy="1222849"/>
          </a:xfrm>
          <a:prstGeom prst="rect">
            <a:avLst/>
          </a:prstGeom>
        </p:spPr>
        <p:txBody>
          <a:bodyPr/>
          <a:lstStyle>
            <a:lvl1pPr marL="0" indent="0" algn="l">
              <a:buNone/>
              <a:defRPr sz="240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7" name="Content Placeholder 2"/>
          <p:cNvSpPr>
            <a:spLocks noGrp="1"/>
          </p:cNvSpPr>
          <p:nvPr>
            <p:ph idx="10"/>
          </p:nvPr>
        </p:nvSpPr>
        <p:spPr>
          <a:xfrm>
            <a:off x="865318" y="5102148"/>
            <a:ext cx="7461974" cy="1036206"/>
          </a:xfrm>
          <a:prstGeom prst="rect">
            <a:avLst/>
          </a:prstGeom>
        </p:spPr>
        <p:txBody>
          <a:bodyPr anchor="b" anchorCtr="0">
            <a:normAutofit/>
          </a:bodyPr>
          <a:lstStyle>
            <a:lvl1pPr marL="0" indent="0">
              <a:lnSpc>
                <a:spcPct val="100000"/>
              </a:lnSpc>
              <a:spcBef>
                <a:spcPts val="0"/>
              </a:spcBef>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21310" y="895754"/>
            <a:ext cx="1605983" cy="646741"/>
          </a:xfrm>
          <a:prstGeom prst="rect">
            <a:avLst/>
          </a:prstGeom>
        </p:spPr>
      </p:pic>
    </p:spTree>
    <p:extLst>
      <p:ext uri="{BB962C8B-B14F-4D97-AF65-F5344CB8AC3E}">
        <p14:creationId xmlns:p14="http://schemas.microsoft.com/office/powerpoint/2010/main" val="222361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pink">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EE3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12018025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olumn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F04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40499254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column teal">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2433699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ink">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EE3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40578706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F04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10526383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teal">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31390975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23249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17" r:id="rId3"/>
    <p:sldLayoutId id="2147483824" r:id="rId4"/>
    <p:sldLayoutId id="2147483838" r:id="rId5"/>
    <p:sldLayoutId id="2147483839" r:id="rId6"/>
    <p:sldLayoutId id="2147483837" r:id="rId7"/>
    <p:sldLayoutId id="2147483846" r:id="rId8"/>
    <p:sldLayoutId id="2147483847" r:id="rId9"/>
    <p:sldLayoutId id="2147483827" r:id="rId10"/>
    <p:sldLayoutId id="2147483840" r:id="rId11"/>
    <p:sldLayoutId id="2147483841" r:id="rId12"/>
    <p:sldLayoutId id="2147483823" r:id="rId13"/>
    <p:sldLayoutId id="2147483843" r:id="rId14"/>
    <p:sldLayoutId id="2147483842" r:id="rId15"/>
    <p:sldLayoutId id="2147483835" r:id="rId16"/>
    <p:sldLayoutId id="2147483850" r:id="rId17"/>
    <p:sldLayoutId id="2147483851" r:id="rId18"/>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2800" b="1" kern="1200">
          <a:solidFill>
            <a:srgbClr val="00A99D"/>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NZ" dirty="0" smtClean="0"/>
              <a:t>Draft Therapeutic Products Bill</a:t>
            </a:r>
            <a:endParaRPr lang="en-NZ" dirty="0"/>
          </a:p>
        </p:txBody>
      </p:sp>
      <p:sp>
        <p:nvSpPr>
          <p:cNvPr id="9" name="Subtitle 8"/>
          <p:cNvSpPr>
            <a:spLocks noGrp="1"/>
          </p:cNvSpPr>
          <p:nvPr>
            <p:ph type="subTitle" idx="1"/>
          </p:nvPr>
        </p:nvSpPr>
        <p:spPr/>
        <p:txBody>
          <a:bodyPr/>
          <a:lstStyle/>
          <a:p>
            <a:r>
              <a:rPr lang="en-NZ" dirty="0" smtClean="0"/>
              <a:t>CONSUMER FORUM</a:t>
            </a:r>
            <a:endParaRPr lang="en-NZ" dirty="0"/>
          </a:p>
        </p:txBody>
      </p:sp>
      <p:sp>
        <p:nvSpPr>
          <p:cNvPr id="10" name="Content Placeholder 9"/>
          <p:cNvSpPr>
            <a:spLocks noGrp="1"/>
          </p:cNvSpPr>
          <p:nvPr>
            <p:ph idx="10"/>
          </p:nvPr>
        </p:nvSpPr>
        <p:spPr/>
        <p:txBody>
          <a:bodyPr/>
          <a:lstStyle/>
          <a:p>
            <a:r>
              <a:rPr lang="en-NZ" dirty="0" smtClean="0"/>
              <a:t>21 March 2019</a:t>
            </a:r>
            <a:endParaRPr lang="en-NZ" dirty="0"/>
          </a:p>
        </p:txBody>
      </p:sp>
    </p:spTree>
    <p:extLst>
      <p:ext uri="{BB962C8B-B14F-4D97-AF65-F5344CB8AC3E}">
        <p14:creationId xmlns:p14="http://schemas.microsoft.com/office/powerpoint/2010/main" val="71324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55" y="573232"/>
            <a:ext cx="7886700" cy="1074060"/>
          </a:xfrm>
        </p:spPr>
        <p:txBody>
          <a:bodyPr>
            <a:normAutofit/>
          </a:bodyPr>
          <a:lstStyle/>
          <a:p>
            <a:r>
              <a:rPr lang="en-NZ" sz="2400" dirty="0" smtClean="0"/>
              <a:t>The bill would enable flexibility in how         controlled activities are authorised</a:t>
            </a:r>
            <a:endParaRPr lang="en-NZ" sz="2400" dirty="0"/>
          </a:p>
        </p:txBody>
      </p:sp>
      <p:sp>
        <p:nvSpPr>
          <p:cNvPr id="3" name="Content Placeholder 2"/>
          <p:cNvSpPr>
            <a:spLocks noGrp="1"/>
          </p:cNvSpPr>
          <p:nvPr>
            <p:ph idx="1"/>
          </p:nvPr>
        </p:nvSpPr>
        <p:spPr>
          <a:xfrm>
            <a:off x="628650" y="1530060"/>
            <a:ext cx="7886700" cy="4194175"/>
          </a:xfrm>
        </p:spPr>
        <p:txBody>
          <a:bodyPr/>
          <a:lstStyle/>
          <a:p>
            <a:pPr>
              <a:spcBef>
                <a:spcPts val="600"/>
              </a:spcBef>
              <a:spcAft>
                <a:spcPts val="600"/>
              </a:spcAft>
            </a:pPr>
            <a:r>
              <a:rPr lang="en-NZ" sz="1600" dirty="0" smtClean="0"/>
              <a:t>The </a:t>
            </a:r>
            <a:r>
              <a:rPr lang="en-NZ" sz="1600" dirty="0"/>
              <a:t>draft Bill does not specify which type of authorisation should be used for particular controlled </a:t>
            </a:r>
            <a:r>
              <a:rPr lang="en-NZ" sz="1600" dirty="0" smtClean="0"/>
              <a:t>activities, but the general approach would be to use a: </a:t>
            </a:r>
            <a:endParaRPr lang="en-NZ" sz="1600" dirty="0"/>
          </a:p>
          <a:p>
            <a:pPr lvl="1">
              <a:spcBef>
                <a:spcPts val="600"/>
              </a:spcBef>
              <a:spcAft>
                <a:spcPts val="600"/>
              </a:spcAft>
              <a:buFont typeface="Courier New" panose="02070309020205020404" pitchFamily="49" charset="0"/>
              <a:buChar char="o"/>
            </a:pPr>
            <a:r>
              <a:rPr lang="en-NZ" sz="1600" b="1" dirty="0" smtClean="0"/>
              <a:t>Bill or Regulations –</a:t>
            </a:r>
            <a:r>
              <a:rPr lang="en-NZ" sz="1600" dirty="0" smtClean="0"/>
              <a:t> when authorising a class </a:t>
            </a:r>
            <a:r>
              <a:rPr lang="en-NZ" sz="1600" dirty="0"/>
              <a:t>of persons or all persons in a specific circumstance </a:t>
            </a:r>
            <a:r>
              <a:rPr lang="en-NZ" sz="1600" dirty="0" smtClean="0"/>
              <a:t>(</a:t>
            </a:r>
            <a:r>
              <a:rPr lang="en-NZ" sz="1600" dirty="0" err="1"/>
              <a:t>eg</a:t>
            </a:r>
            <a:r>
              <a:rPr lang="en-NZ" sz="1600" dirty="0"/>
              <a:t>. activities conducted by health practitioners)</a:t>
            </a:r>
          </a:p>
          <a:p>
            <a:pPr lvl="1">
              <a:spcBef>
                <a:spcPts val="600"/>
              </a:spcBef>
              <a:spcAft>
                <a:spcPts val="600"/>
              </a:spcAft>
              <a:buFont typeface="Courier New" panose="02070309020205020404" pitchFamily="49" charset="0"/>
              <a:buChar char="o"/>
            </a:pPr>
            <a:r>
              <a:rPr lang="en-NZ" sz="1600" b="1" dirty="0" smtClean="0"/>
              <a:t>Licence – </a:t>
            </a:r>
            <a:r>
              <a:rPr lang="en-NZ" sz="1600" dirty="0" smtClean="0"/>
              <a:t>when authorising a particular </a:t>
            </a:r>
            <a:r>
              <a:rPr lang="en-NZ" sz="1600" dirty="0"/>
              <a:t>person / or company on an on-going basis </a:t>
            </a:r>
            <a:r>
              <a:rPr lang="en-NZ" sz="1600" dirty="0" smtClean="0"/>
              <a:t>(</a:t>
            </a:r>
            <a:r>
              <a:rPr lang="en-NZ" sz="1600" dirty="0" err="1"/>
              <a:t>eg</a:t>
            </a:r>
            <a:r>
              <a:rPr lang="en-NZ" sz="1600" dirty="0"/>
              <a:t>. manufacturing, wholesale supply, pharmacy business)</a:t>
            </a:r>
          </a:p>
          <a:p>
            <a:pPr lvl="1">
              <a:spcBef>
                <a:spcPts val="600"/>
              </a:spcBef>
              <a:spcAft>
                <a:spcPts val="600"/>
              </a:spcAft>
              <a:buFont typeface="Courier New" panose="02070309020205020404" pitchFamily="49" charset="0"/>
              <a:buChar char="o"/>
            </a:pPr>
            <a:r>
              <a:rPr lang="en-NZ" sz="1600" b="1" dirty="0" smtClean="0"/>
              <a:t>Permits – </a:t>
            </a:r>
            <a:r>
              <a:rPr lang="en-NZ" sz="1600" dirty="0" smtClean="0"/>
              <a:t>when authorising short-term </a:t>
            </a:r>
            <a:r>
              <a:rPr lang="en-NZ" sz="1600" dirty="0"/>
              <a:t>or exceptional </a:t>
            </a:r>
            <a:r>
              <a:rPr lang="en-NZ" sz="1600" dirty="0" smtClean="0"/>
              <a:t>circumstance.</a:t>
            </a:r>
            <a:endParaRPr lang="en-NZ" sz="1600" dirty="0"/>
          </a:p>
          <a:p>
            <a:pPr marL="342900" lvl="0" indent="-342900" eaLnBrk="0" fontAlgn="base" hangingPunct="0">
              <a:lnSpc>
                <a:spcPct val="100000"/>
              </a:lnSpc>
              <a:spcBef>
                <a:spcPts val="600"/>
              </a:spcBef>
              <a:spcAft>
                <a:spcPts val="600"/>
              </a:spcAft>
            </a:pPr>
            <a:endParaRPr lang="en-NZ" sz="1400" dirty="0">
              <a:solidFill>
                <a:prstClr val="black"/>
              </a:solidFill>
            </a:endParaRPr>
          </a:p>
          <a:p>
            <a:pPr>
              <a:spcBef>
                <a:spcPts val="600"/>
              </a:spcBef>
              <a:spcAft>
                <a:spcPts val="600"/>
              </a:spcAft>
            </a:pPr>
            <a:endParaRPr lang="en-NZ" sz="1400" dirty="0"/>
          </a:p>
        </p:txBody>
      </p:sp>
    </p:spTree>
    <p:extLst>
      <p:ext uri="{BB962C8B-B14F-4D97-AF65-F5344CB8AC3E}">
        <p14:creationId xmlns:p14="http://schemas.microsoft.com/office/powerpoint/2010/main" val="2708747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NZ" sz="3600" b="1" dirty="0" smtClean="0"/>
              <a:t>Proposed changes to either improve access or safety</a:t>
            </a:r>
            <a:endParaRPr lang="en-NZ" sz="3600" b="1" dirty="0"/>
          </a:p>
        </p:txBody>
      </p:sp>
    </p:spTree>
    <p:extLst>
      <p:ext uri="{BB962C8B-B14F-4D97-AF65-F5344CB8AC3E}">
        <p14:creationId xmlns:p14="http://schemas.microsoft.com/office/powerpoint/2010/main" val="2524763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Unapproved medicines</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600"/>
              </a:spcBef>
              <a:spcAft>
                <a:spcPts val="600"/>
              </a:spcAft>
            </a:pPr>
            <a:r>
              <a:rPr lang="en-NZ" sz="1600" dirty="0"/>
              <a:t>The supply of an unapproved therapeutic product would require a ‘special clinical needs supply authority’ to ensure there is an active &amp; recorded consideration of why an approved medicine is not </a:t>
            </a:r>
            <a:r>
              <a:rPr lang="en-NZ" sz="1600" dirty="0" smtClean="0"/>
              <a:t>appropriate</a:t>
            </a:r>
            <a:endParaRPr lang="en-NZ" sz="1600" dirty="0"/>
          </a:p>
          <a:p>
            <a:pPr>
              <a:spcBef>
                <a:spcPts val="600"/>
              </a:spcBef>
              <a:spcAft>
                <a:spcPts val="600"/>
              </a:spcAft>
            </a:pPr>
            <a:r>
              <a:rPr lang="en-NZ" sz="1600" dirty="0" smtClean="0"/>
              <a:t>The draft Bill requires a SCNSA for ‘</a:t>
            </a:r>
            <a:r>
              <a:rPr lang="en-NZ" sz="1600" dirty="0"/>
              <a:t>off-label’ use of a medicine </a:t>
            </a:r>
            <a:r>
              <a:rPr lang="en-NZ" sz="1600" dirty="0" smtClean="0"/>
              <a:t>– We are considering this further, as it may cause practical issues</a:t>
            </a:r>
            <a:endParaRPr lang="en-NZ" sz="1600" dirty="0"/>
          </a:p>
          <a:p>
            <a:pPr>
              <a:spcBef>
                <a:spcPts val="600"/>
              </a:spcBef>
              <a:spcAft>
                <a:spcPts val="600"/>
              </a:spcAft>
            </a:pPr>
            <a:r>
              <a:rPr lang="en-NZ" sz="1600" dirty="0" smtClean="0"/>
              <a:t>As currently, the intention, is that only Medical </a:t>
            </a:r>
            <a:r>
              <a:rPr lang="en-NZ" sz="1600" dirty="0"/>
              <a:t>Practitioners could issue a SCNSA for medicines that have not been approved in New Zealand </a:t>
            </a:r>
          </a:p>
          <a:p>
            <a:pPr>
              <a:spcBef>
                <a:spcPts val="600"/>
              </a:spcBef>
              <a:spcAft>
                <a:spcPts val="600"/>
              </a:spcAft>
            </a:pPr>
            <a:r>
              <a:rPr lang="en-NZ" sz="1600" dirty="0" smtClean="0"/>
              <a:t>However, once </a:t>
            </a:r>
            <a:r>
              <a:rPr lang="en-NZ" sz="1600" dirty="0"/>
              <a:t>a SCNSA had been issued for a particular patient for a particular medicine, a</a:t>
            </a:r>
            <a:r>
              <a:rPr lang="en-NZ" sz="1600" dirty="0" smtClean="0"/>
              <a:t> </a:t>
            </a:r>
            <a:r>
              <a:rPr lang="en-NZ" sz="1600" dirty="0"/>
              <a:t>health practitioner </a:t>
            </a:r>
            <a:r>
              <a:rPr lang="en-NZ" sz="1600" dirty="0" smtClean="0"/>
              <a:t>prescriber (who may not be a Medical Practitioner) then could </a:t>
            </a:r>
            <a:r>
              <a:rPr lang="en-NZ" sz="1600" dirty="0"/>
              <a:t>prescribe that patient’s ongoing </a:t>
            </a:r>
            <a:r>
              <a:rPr lang="en-NZ" sz="1600" dirty="0" smtClean="0"/>
              <a:t>supply.</a:t>
            </a:r>
            <a:endParaRPr lang="en-NZ" sz="1600" dirty="0"/>
          </a:p>
          <a:p>
            <a:pPr marL="0" indent="0">
              <a:spcBef>
                <a:spcPts val="600"/>
              </a:spcBef>
              <a:spcAft>
                <a:spcPts val="600"/>
              </a:spcAft>
              <a:buNone/>
            </a:pPr>
            <a:endParaRPr lang="en-NZ" sz="1600" dirty="0" smtClean="0"/>
          </a:p>
          <a:p>
            <a:pPr marL="0" indent="0" algn="ctr">
              <a:spcBef>
                <a:spcPts val="600"/>
              </a:spcBef>
              <a:spcAft>
                <a:spcPts val="600"/>
              </a:spcAft>
              <a:buNone/>
            </a:pPr>
            <a:endParaRPr lang="en-NZ" sz="2400" b="1" dirty="0"/>
          </a:p>
          <a:p>
            <a:pPr>
              <a:spcBef>
                <a:spcPts val="600"/>
              </a:spcBef>
              <a:spcAft>
                <a:spcPts val="600"/>
              </a:spcAft>
            </a:pPr>
            <a:endParaRPr lang="en-NZ" dirty="0"/>
          </a:p>
        </p:txBody>
      </p:sp>
    </p:spTree>
    <p:extLst>
      <p:ext uri="{BB962C8B-B14F-4D97-AF65-F5344CB8AC3E}">
        <p14:creationId xmlns:p14="http://schemas.microsoft.com/office/powerpoint/2010/main" val="2048119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Personal import of medicines </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600"/>
              </a:spcBef>
              <a:spcAft>
                <a:spcPts val="600"/>
              </a:spcAft>
            </a:pPr>
            <a:r>
              <a:rPr lang="en-GB" sz="1600" dirty="0"/>
              <a:t>O</a:t>
            </a:r>
            <a:r>
              <a:rPr lang="en-GB" sz="1600" dirty="0" smtClean="0"/>
              <a:t>bjective - To </a:t>
            </a:r>
            <a:r>
              <a:rPr lang="en-GB" sz="1600" dirty="0"/>
              <a:t>balance personal freedom against protecting consumers from substandard, adulterated, or counterfeit </a:t>
            </a:r>
            <a:r>
              <a:rPr lang="en-GB" sz="1600" dirty="0" smtClean="0"/>
              <a:t>medicines</a:t>
            </a:r>
          </a:p>
          <a:p>
            <a:pPr>
              <a:spcBef>
                <a:spcPts val="600"/>
              </a:spcBef>
              <a:spcAft>
                <a:spcPts val="600"/>
              </a:spcAft>
            </a:pPr>
            <a:r>
              <a:rPr lang="en-GB" sz="1600" dirty="0" smtClean="0"/>
              <a:t>The Bill contains an authorisation that would continue to allow:</a:t>
            </a:r>
          </a:p>
          <a:p>
            <a:pPr lvl="1">
              <a:spcBef>
                <a:spcPts val="600"/>
              </a:spcBef>
              <a:spcAft>
                <a:spcPts val="600"/>
              </a:spcAft>
              <a:buFont typeface="Courier New" panose="02070309020205020404" pitchFamily="49" charset="0"/>
              <a:buChar char="o"/>
            </a:pPr>
            <a:r>
              <a:rPr lang="en-GB" sz="1600" dirty="0"/>
              <a:t>p</a:t>
            </a:r>
            <a:r>
              <a:rPr lang="en-GB" sz="1600" dirty="0" smtClean="0"/>
              <a:t>eople to bring all categories of medicines with them into the country</a:t>
            </a:r>
          </a:p>
          <a:p>
            <a:pPr lvl="1">
              <a:spcBef>
                <a:spcPts val="600"/>
              </a:spcBef>
              <a:spcAft>
                <a:spcPts val="600"/>
              </a:spcAft>
              <a:buFont typeface="Courier New" panose="02070309020205020404" pitchFamily="49" charset="0"/>
              <a:buChar char="o"/>
            </a:pPr>
            <a:r>
              <a:rPr lang="en-GB" sz="1600" dirty="0"/>
              <a:t>i</a:t>
            </a:r>
            <a:r>
              <a:rPr lang="en-GB" sz="1600" dirty="0" smtClean="0"/>
              <a:t>mport via post/courier of non-prescription medicines from other countries</a:t>
            </a:r>
          </a:p>
          <a:p>
            <a:pPr>
              <a:spcBef>
                <a:spcPts val="600"/>
              </a:spcBef>
              <a:spcAft>
                <a:spcPts val="600"/>
              </a:spcAft>
            </a:pPr>
            <a:r>
              <a:rPr lang="en-GB" sz="1600" dirty="0" smtClean="0"/>
              <a:t>There is no authorisation for people to personally import prescription medicines via post/courier. They would need to seek a special clinical needs supply authority and obtain the medicine from their prescriber or a pharmacy</a:t>
            </a:r>
            <a:r>
              <a:rPr lang="en-GB" sz="1600" dirty="0"/>
              <a:t> </a:t>
            </a:r>
            <a:r>
              <a:rPr lang="en-GB" sz="1600" dirty="0" smtClean="0"/>
              <a:t>once it had been imported for them. We envisage the importer would usually be a wholesaler</a:t>
            </a:r>
          </a:p>
          <a:p>
            <a:pPr>
              <a:spcBef>
                <a:spcPts val="600"/>
              </a:spcBef>
              <a:spcAft>
                <a:spcPts val="600"/>
              </a:spcAft>
            </a:pPr>
            <a:r>
              <a:rPr lang="en-GB" sz="1600" dirty="0" smtClean="0"/>
              <a:t>It would be possible to use permits to authorise the personal import of prescription medicines via post/courier in some situations, if appropriate.</a:t>
            </a:r>
          </a:p>
          <a:p>
            <a:pPr>
              <a:spcBef>
                <a:spcPts val="600"/>
              </a:spcBef>
              <a:spcAft>
                <a:spcPts val="600"/>
              </a:spcAft>
            </a:pPr>
            <a:endParaRPr lang="en-GB" sz="1600" dirty="0"/>
          </a:p>
          <a:p>
            <a:pPr>
              <a:spcBef>
                <a:spcPts val="600"/>
              </a:spcBef>
              <a:spcAft>
                <a:spcPts val="600"/>
              </a:spcAft>
            </a:pPr>
            <a:endParaRPr lang="en-NZ" dirty="0"/>
          </a:p>
        </p:txBody>
      </p:sp>
    </p:spTree>
    <p:extLst>
      <p:ext uri="{BB962C8B-B14F-4D97-AF65-F5344CB8AC3E}">
        <p14:creationId xmlns:p14="http://schemas.microsoft.com/office/powerpoint/2010/main" val="3498329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Pharmacy licensing – Enabling new supply and distribution models</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600"/>
              </a:spcBef>
              <a:spcAft>
                <a:spcPts val="600"/>
              </a:spcAft>
            </a:pPr>
            <a:r>
              <a:rPr lang="en-NZ" sz="1600" dirty="0" smtClean="0"/>
              <a:t>The definition of a ‘pharmacy business’ is based on the pharmacy activities, rather than the pharmacy premise </a:t>
            </a:r>
          </a:p>
          <a:p>
            <a:pPr>
              <a:spcBef>
                <a:spcPts val="0"/>
              </a:spcBef>
              <a:spcAft>
                <a:spcPts val="600"/>
              </a:spcAft>
            </a:pPr>
            <a:r>
              <a:rPr lang="en-US" sz="1600" dirty="0"/>
              <a:t>Pharmacy </a:t>
            </a:r>
            <a:r>
              <a:rPr lang="en-US" sz="1600" dirty="0" err="1"/>
              <a:t>licences</a:t>
            </a:r>
            <a:r>
              <a:rPr lang="en-US" sz="1600" dirty="0"/>
              <a:t> would be able </a:t>
            </a:r>
            <a:r>
              <a:rPr lang="en-US" sz="1600" dirty="0" smtClean="0"/>
              <a:t>to </a:t>
            </a:r>
            <a:r>
              <a:rPr lang="en-US" sz="1600" dirty="0" err="1" smtClean="0"/>
              <a:t>authorise</a:t>
            </a:r>
            <a:r>
              <a:rPr lang="en-US" sz="1600" dirty="0" smtClean="0"/>
              <a:t> </a:t>
            </a:r>
            <a:r>
              <a:rPr lang="en-US" sz="1600" dirty="0"/>
              <a:t>pharmacy activities involving medicines to occur in different </a:t>
            </a:r>
            <a:r>
              <a:rPr lang="en-US" sz="1600" dirty="0" smtClean="0"/>
              <a:t>locations. For example:</a:t>
            </a:r>
          </a:p>
          <a:p>
            <a:pPr lvl="1">
              <a:spcBef>
                <a:spcPts val="0"/>
              </a:spcBef>
              <a:spcAft>
                <a:spcPts val="600"/>
              </a:spcAft>
              <a:buFont typeface="Courier New" panose="02070309020205020404" pitchFamily="49" charset="0"/>
              <a:buChar char="o"/>
            </a:pPr>
            <a:r>
              <a:rPr lang="en-US" sz="1600" dirty="0" smtClean="0"/>
              <a:t>Mobile pharmacies</a:t>
            </a:r>
          </a:p>
          <a:p>
            <a:pPr lvl="1">
              <a:spcBef>
                <a:spcPts val="0"/>
              </a:spcBef>
              <a:spcAft>
                <a:spcPts val="600"/>
              </a:spcAft>
              <a:buFont typeface="Courier New" panose="02070309020205020404" pitchFamily="49" charset="0"/>
              <a:buChar char="o"/>
            </a:pPr>
            <a:r>
              <a:rPr lang="en-US" sz="1600" dirty="0" smtClean="0"/>
              <a:t>A pharmacist could be licensed to visit rest homes and supply particular medicines</a:t>
            </a:r>
          </a:p>
          <a:p>
            <a:pPr lvl="1">
              <a:spcBef>
                <a:spcPts val="0"/>
              </a:spcBef>
              <a:spcAft>
                <a:spcPts val="600"/>
              </a:spcAft>
              <a:buFont typeface="Courier New" panose="02070309020205020404" pitchFamily="49" charset="0"/>
              <a:buChar char="o"/>
            </a:pPr>
            <a:r>
              <a:rPr lang="en-US" sz="1600" dirty="0" smtClean="0"/>
              <a:t>A pharmacist could be licensed to provide marae-based services involving medicines</a:t>
            </a:r>
            <a:endParaRPr lang="en-NZ" sz="1600" dirty="0" smtClean="0"/>
          </a:p>
          <a:p>
            <a:pPr>
              <a:spcBef>
                <a:spcPts val="600"/>
              </a:spcBef>
              <a:spcAft>
                <a:spcPts val="600"/>
              </a:spcAft>
            </a:pPr>
            <a:r>
              <a:rPr lang="en-NZ" sz="1600" dirty="0" smtClean="0"/>
              <a:t>The </a:t>
            </a:r>
            <a:r>
              <a:rPr lang="en-NZ" sz="1600" dirty="0"/>
              <a:t>licence and its requirements would only be focused on what activities are occurring as part of </a:t>
            </a:r>
            <a:r>
              <a:rPr lang="en-NZ" sz="1600" dirty="0" smtClean="0"/>
              <a:t>a pharmacy business</a:t>
            </a:r>
            <a:endParaRPr lang="en-US" sz="1600" dirty="0"/>
          </a:p>
          <a:p>
            <a:pPr>
              <a:spcBef>
                <a:spcPts val="600"/>
              </a:spcBef>
              <a:spcAft>
                <a:spcPts val="600"/>
              </a:spcAft>
            </a:pPr>
            <a:r>
              <a:rPr lang="en-US" sz="1600" dirty="0" smtClean="0"/>
              <a:t>We are also seeking feedback on whether the requirement for a pharmacist to be present should enable situations where this is provided virtually (</a:t>
            </a:r>
            <a:r>
              <a:rPr lang="en-US" sz="1600" dirty="0" err="1" smtClean="0"/>
              <a:t>eg</a:t>
            </a:r>
            <a:r>
              <a:rPr lang="en-US" sz="1600" dirty="0" smtClean="0"/>
              <a:t>, via skype</a:t>
            </a:r>
            <a:r>
              <a:rPr lang="en-US" sz="1600" dirty="0" smtClean="0"/>
              <a:t>).</a:t>
            </a:r>
            <a:endParaRPr lang="en-US" sz="1600" dirty="0" smtClean="0"/>
          </a:p>
        </p:txBody>
      </p:sp>
    </p:spTree>
    <p:extLst>
      <p:ext uri="{BB962C8B-B14F-4D97-AF65-F5344CB8AC3E}">
        <p14:creationId xmlns:p14="http://schemas.microsoft.com/office/powerpoint/2010/main" val="1000672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Pharmacy - </a:t>
            </a:r>
            <a:r>
              <a:rPr lang="en-US" sz="2400" dirty="0"/>
              <a:t>O</a:t>
            </a:r>
            <a:r>
              <a:rPr lang="en-US" sz="2400" dirty="0" smtClean="0"/>
              <a:t>ptions </a:t>
            </a:r>
            <a:r>
              <a:rPr lang="en-US" sz="2400" dirty="0"/>
              <a:t>for </a:t>
            </a:r>
            <a:r>
              <a:rPr lang="en-US" sz="2400" dirty="0" smtClean="0"/>
              <a:t>ensuring </a:t>
            </a:r>
            <a:r>
              <a:rPr lang="en-US" sz="2400" dirty="0"/>
              <a:t>a pharmacist is </a:t>
            </a:r>
            <a:r>
              <a:rPr lang="en-US" sz="2400" dirty="0" smtClean="0"/>
              <a:t>       in </a:t>
            </a:r>
            <a:r>
              <a:rPr lang="en-US" sz="2400" dirty="0"/>
              <a:t>control of a pharmacy business</a:t>
            </a:r>
            <a:endParaRPr lang="en-NZ" sz="2400" b="0" dirty="0"/>
          </a:p>
        </p:txBody>
      </p:sp>
      <p:sp>
        <p:nvSpPr>
          <p:cNvPr id="3" name="Content Placeholder 2"/>
          <p:cNvSpPr>
            <a:spLocks noGrp="1"/>
          </p:cNvSpPr>
          <p:nvPr>
            <p:ph idx="1"/>
          </p:nvPr>
        </p:nvSpPr>
        <p:spPr>
          <a:xfrm>
            <a:off x="628650" y="1439187"/>
            <a:ext cx="7886700" cy="4058340"/>
          </a:xfrm>
        </p:spPr>
        <p:txBody>
          <a:bodyPr/>
          <a:lstStyle/>
          <a:p>
            <a:pPr marL="0" indent="0">
              <a:spcBef>
                <a:spcPts val="0"/>
              </a:spcBef>
              <a:spcAft>
                <a:spcPts val="600"/>
              </a:spcAft>
              <a:buNone/>
            </a:pPr>
            <a:r>
              <a:rPr lang="en-US" sz="1600" b="1" dirty="0"/>
              <a:t>Option 1: Strengthened accountability though pharmacist ownership and effective </a:t>
            </a:r>
            <a:r>
              <a:rPr lang="en-US" sz="1600" b="1" dirty="0" smtClean="0"/>
              <a:t>control</a:t>
            </a:r>
            <a:endParaRPr lang="en-US" sz="1600" b="1" dirty="0"/>
          </a:p>
          <a:p>
            <a:pPr>
              <a:spcBef>
                <a:spcPts val="0"/>
              </a:spcBef>
              <a:spcAft>
                <a:spcPts val="600"/>
              </a:spcAft>
            </a:pPr>
            <a:r>
              <a:rPr lang="en-US" sz="1600" dirty="0"/>
              <a:t>Retain and strengthen the requirement that a pharmacist(s) has majority ownership and effective control of the pharmacy </a:t>
            </a:r>
            <a:r>
              <a:rPr lang="en-US" sz="1600" dirty="0" smtClean="0"/>
              <a:t>business</a:t>
            </a:r>
            <a:endParaRPr lang="en-US" sz="1600" dirty="0"/>
          </a:p>
          <a:p>
            <a:pPr>
              <a:spcBef>
                <a:spcPts val="0"/>
              </a:spcBef>
              <a:spcAft>
                <a:spcPts val="600"/>
              </a:spcAft>
            </a:pPr>
            <a:r>
              <a:rPr lang="en-US" sz="1600" dirty="0"/>
              <a:t>Potential benefits: </a:t>
            </a:r>
            <a:r>
              <a:rPr lang="en-US" sz="1600" dirty="0" smtClean="0"/>
              <a:t>Reduced </a:t>
            </a:r>
            <a:r>
              <a:rPr lang="en-US" sz="1600" dirty="0"/>
              <a:t>risk of negative impact of increased commercial interest in, and influence over, </a:t>
            </a:r>
            <a:r>
              <a:rPr lang="en-US" sz="1600" dirty="0" smtClean="0"/>
              <a:t>pharmacies</a:t>
            </a:r>
          </a:p>
          <a:p>
            <a:pPr>
              <a:spcBef>
                <a:spcPts val="0"/>
              </a:spcBef>
              <a:spcAft>
                <a:spcPts val="600"/>
              </a:spcAft>
            </a:pPr>
            <a:endParaRPr lang="en-US" sz="1600" dirty="0" smtClean="0"/>
          </a:p>
          <a:p>
            <a:pPr marL="0" indent="0">
              <a:spcBef>
                <a:spcPts val="0"/>
              </a:spcBef>
              <a:spcAft>
                <a:spcPts val="600"/>
              </a:spcAft>
              <a:buNone/>
            </a:pPr>
            <a:r>
              <a:rPr lang="en-US" sz="1600" b="1" dirty="0"/>
              <a:t>Option 2: Open ownership with </a:t>
            </a:r>
            <a:r>
              <a:rPr lang="en-US" sz="1600" b="1" dirty="0" err="1"/>
              <a:t>licence</a:t>
            </a:r>
            <a:r>
              <a:rPr lang="en-US" sz="1600" b="1" dirty="0"/>
              <a:t> </a:t>
            </a:r>
            <a:r>
              <a:rPr lang="en-US" sz="1600" b="1" dirty="0" smtClean="0"/>
              <a:t>requirements </a:t>
            </a:r>
            <a:r>
              <a:rPr lang="en-US" sz="1600" b="1" dirty="0"/>
              <a:t>targeted at pharmacist control of quality systems and practices within the </a:t>
            </a:r>
            <a:r>
              <a:rPr lang="en-US" sz="1600" b="1" dirty="0" smtClean="0"/>
              <a:t>pharmacy</a:t>
            </a:r>
          </a:p>
          <a:p>
            <a:pPr>
              <a:spcBef>
                <a:spcPts val="0"/>
              </a:spcBef>
              <a:spcAft>
                <a:spcPts val="600"/>
              </a:spcAft>
            </a:pPr>
            <a:r>
              <a:rPr lang="en-US" sz="1600" dirty="0" smtClean="0"/>
              <a:t>The </a:t>
            </a:r>
            <a:r>
              <a:rPr lang="en-US" sz="1600" dirty="0"/>
              <a:t>responsible </a:t>
            </a:r>
            <a:r>
              <a:rPr lang="en-US" sz="1600" dirty="0" smtClean="0"/>
              <a:t>persons </a:t>
            </a:r>
            <a:r>
              <a:rPr lang="en-US" sz="1600" dirty="0"/>
              <a:t>for a pharmacy </a:t>
            </a:r>
            <a:r>
              <a:rPr lang="en-US" sz="1600" dirty="0" err="1"/>
              <a:t>licence</a:t>
            </a:r>
            <a:r>
              <a:rPr lang="en-US" sz="1600" dirty="0"/>
              <a:t> would need to be </a:t>
            </a:r>
            <a:r>
              <a:rPr lang="en-US" sz="1600" dirty="0" smtClean="0"/>
              <a:t>a pharmacist</a:t>
            </a:r>
            <a:r>
              <a:rPr lang="en-US" sz="1600" dirty="0"/>
              <a:t>. </a:t>
            </a:r>
            <a:r>
              <a:rPr lang="en-US" sz="1600" dirty="0" smtClean="0"/>
              <a:t>They would need to be responsible </a:t>
            </a:r>
            <a:r>
              <a:rPr lang="en-US" sz="1600" dirty="0"/>
              <a:t>for:</a:t>
            </a:r>
          </a:p>
          <a:p>
            <a:pPr lvl="1">
              <a:spcBef>
                <a:spcPts val="0"/>
              </a:spcBef>
              <a:spcAft>
                <a:spcPts val="600"/>
              </a:spcAft>
              <a:buFont typeface="Courier New" panose="02070309020205020404" pitchFamily="49" charset="0"/>
              <a:buChar char="o"/>
            </a:pPr>
            <a:r>
              <a:rPr lang="en-US" sz="1400" dirty="0"/>
              <a:t>The quality management systems that impact pharmacy and pharmacist practice and the </a:t>
            </a:r>
            <a:r>
              <a:rPr lang="en-US" sz="1400" dirty="0" smtClean="0"/>
              <a:t>safe </a:t>
            </a:r>
            <a:r>
              <a:rPr lang="en-US" sz="1400" dirty="0"/>
              <a:t>provision of therapeutic </a:t>
            </a:r>
            <a:r>
              <a:rPr lang="en-US" sz="1400" dirty="0" smtClean="0"/>
              <a:t>products</a:t>
            </a:r>
            <a:endParaRPr lang="en-US" sz="1400" dirty="0"/>
          </a:p>
          <a:p>
            <a:pPr lvl="1">
              <a:spcBef>
                <a:spcPts val="0"/>
              </a:spcBef>
              <a:spcAft>
                <a:spcPts val="600"/>
              </a:spcAft>
              <a:buFont typeface="Courier New" panose="02070309020205020404" pitchFamily="49" charset="0"/>
              <a:buChar char="o"/>
            </a:pPr>
            <a:r>
              <a:rPr lang="en-US" sz="1400" dirty="0"/>
              <a:t>The day-to-day implementation of those </a:t>
            </a:r>
            <a:r>
              <a:rPr lang="en-US" sz="1400" dirty="0" smtClean="0"/>
              <a:t>systems</a:t>
            </a:r>
            <a:endParaRPr lang="en-US" sz="1400" dirty="0"/>
          </a:p>
          <a:p>
            <a:pPr>
              <a:spcBef>
                <a:spcPts val="0"/>
              </a:spcBef>
              <a:spcAft>
                <a:spcPts val="600"/>
              </a:spcAft>
            </a:pPr>
            <a:r>
              <a:rPr lang="en-US" sz="1600" dirty="0"/>
              <a:t>Potential benefits: Regulator efforts focused on pharmacy systems and practice, potential for greater investment in </a:t>
            </a:r>
            <a:r>
              <a:rPr lang="en-US" sz="1600" dirty="0" smtClean="0"/>
              <a:t>pharmacies.</a:t>
            </a:r>
          </a:p>
          <a:p>
            <a:pPr marL="0" indent="0">
              <a:spcAft>
                <a:spcPts val="600"/>
              </a:spcAft>
              <a:buNone/>
            </a:pPr>
            <a:endParaRPr lang="en-NZ" sz="1600" dirty="0"/>
          </a:p>
        </p:txBody>
      </p:sp>
    </p:spTree>
    <p:extLst>
      <p:ext uri="{BB962C8B-B14F-4D97-AF65-F5344CB8AC3E}">
        <p14:creationId xmlns:p14="http://schemas.microsoft.com/office/powerpoint/2010/main" val="2362885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Increasing access to pharmacy medicines</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600"/>
              </a:spcBef>
              <a:spcAft>
                <a:spcPts val="600"/>
              </a:spcAft>
            </a:pPr>
            <a:r>
              <a:rPr lang="en-US" sz="1600" dirty="0" smtClean="0"/>
              <a:t>Currently pharmacy medicines can only be provided from licensed pharmacy or retail-only (in remote areas lacking a pharmacy) business</a:t>
            </a:r>
            <a:endParaRPr lang="en-US" sz="1600" dirty="0"/>
          </a:p>
          <a:p>
            <a:pPr>
              <a:spcBef>
                <a:spcPts val="600"/>
              </a:spcBef>
              <a:spcAft>
                <a:spcPts val="600"/>
              </a:spcAft>
            </a:pPr>
            <a:r>
              <a:rPr lang="en-NZ" sz="1600" dirty="0" smtClean="0"/>
              <a:t>The Bill proposes to allow health practitioners, and their staff, to supply their patients with pharmacy medicines</a:t>
            </a:r>
          </a:p>
          <a:p>
            <a:pPr>
              <a:spcBef>
                <a:spcPts val="600"/>
              </a:spcBef>
              <a:spcAft>
                <a:spcPts val="600"/>
              </a:spcAft>
            </a:pPr>
            <a:r>
              <a:rPr lang="en-NZ" sz="1600" dirty="0" smtClean="0"/>
              <a:t>They would only be able to supply medicines within their scope of practice (</a:t>
            </a:r>
            <a:r>
              <a:rPr lang="en-NZ" sz="1600" dirty="0" err="1" smtClean="0"/>
              <a:t>eg</a:t>
            </a:r>
            <a:r>
              <a:rPr lang="en-NZ" sz="1600" dirty="0" smtClean="0"/>
              <a:t> a podiatrist could supply pharmacy medicines for foot or lower limb conditions).</a:t>
            </a:r>
          </a:p>
          <a:p>
            <a:pPr>
              <a:spcBef>
                <a:spcPts val="600"/>
              </a:spcBef>
              <a:spcAft>
                <a:spcPts val="600"/>
              </a:spcAft>
            </a:pPr>
            <a:endParaRPr lang="en-NZ" sz="1600" dirty="0"/>
          </a:p>
          <a:p>
            <a:pPr>
              <a:spcBef>
                <a:spcPts val="600"/>
              </a:spcBef>
              <a:spcAft>
                <a:spcPts val="600"/>
              </a:spcAft>
            </a:pPr>
            <a:endParaRPr lang="en-NZ" sz="1600" dirty="0"/>
          </a:p>
          <a:p>
            <a:pPr>
              <a:spcBef>
                <a:spcPts val="600"/>
              </a:spcBef>
              <a:spcAft>
                <a:spcPts val="600"/>
              </a:spcAft>
            </a:pPr>
            <a:endParaRPr lang="en-NZ" sz="1600" dirty="0"/>
          </a:p>
        </p:txBody>
      </p:sp>
    </p:spTree>
    <p:extLst>
      <p:ext uri="{BB962C8B-B14F-4D97-AF65-F5344CB8AC3E}">
        <p14:creationId xmlns:p14="http://schemas.microsoft.com/office/powerpoint/2010/main" val="3965857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Advertising</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600"/>
              </a:spcBef>
              <a:spcAft>
                <a:spcPts val="600"/>
              </a:spcAft>
            </a:pPr>
            <a:r>
              <a:rPr lang="en-NZ" sz="1600" dirty="0"/>
              <a:t>It would continue to be an offence to advertise an unapproved product or include any false or misleading information in an advertisement for a therapeutic product</a:t>
            </a:r>
          </a:p>
          <a:p>
            <a:pPr>
              <a:spcBef>
                <a:spcPts val="600"/>
              </a:spcBef>
              <a:spcAft>
                <a:spcPts val="600"/>
              </a:spcAft>
            </a:pPr>
            <a:r>
              <a:rPr lang="en-NZ" sz="1600" dirty="0"/>
              <a:t>There would be a wider range of enforcement tools available for non-compliance, including advertising remediation orders</a:t>
            </a:r>
          </a:p>
          <a:p>
            <a:pPr>
              <a:spcBef>
                <a:spcPts val="600"/>
              </a:spcBef>
              <a:spcAft>
                <a:spcPts val="600"/>
              </a:spcAft>
            </a:pPr>
            <a:r>
              <a:rPr lang="en-NZ" sz="1600" dirty="0" smtClean="0"/>
              <a:t>We are </a:t>
            </a:r>
            <a:r>
              <a:rPr lang="en-NZ" sz="1600" dirty="0"/>
              <a:t>seeking feedback on whether direct-to-consumer advertising of prescription medicines should continue to be </a:t>
            </a:r>
            <a:r>
              <a:rPr lang="en-NZ" sz="1600" dirty="0" smtClean="0"/>
              <a:t>permitted.</a:t>
            </a:r>
          </a:p>
          <a:p>
            <a:pPr>
              <a:spcBef>
                <a:spcPts val="600"/>
              </a:spcBef>
              <a:spcAft>
                <a:spcPts val="600"/>
              </a:spcAft>
            </a:pPr>
            <a:endParaRPr lang="en-NZ" sz="1600" dirty="0"/>
          </a:p>
          <a:p>
            <a:pPr>
              <a:spcBef>
                <a:spcPts val="600"/>
              </a:spcBef>
              <a:spcAft>
                <a:spcPts val="600"/>
              </a:spcAft>
            </a:pPr>
            <a:endParaRPr lang="en-NZ" sz="1600" dirty="0"/>
          </a:p>
        </p:txBody>
      </p:sp>
    </p:spTree>
    <p:extLst>
      <p:ext uri="{BB962C8B-B14F-4D97-AF65-F5344CB8AC3E}">
        <p14:creationId xmlns:p14="http://schemas.microsoft.com/office/powerpoint/2010/main" val="1008173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Packaging, labelling and consumer medicine information</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600"/>
              </a:spcBef>
              <a:spcAft>
                <a:spcPts val="600"/>
              </a:spcAft>
            </a:pPr>
            <a:r>
              <a:rPr lang="en-NZ" sz="1600" dirty="0" smtClean="0"/>
              <a:t>The Bill enables packaging, labelling and consumer medicine information requirements to be set</a:t>
            </a:r>
          </a:p>
          <a:p>
            <a:pPr>
              <a:spcBef>
                <a:spcPts val="600"/>
              </a:spcBef>
              <a:spcAft>
                <a:spcPts val="600"/>
              </a:spcAft>
            </a:pPr>
            <a:r>
              <a:rPr lang="en-NZ" sz="1600" dirty="0" smtClean="0"/>
              <a:t>What these requirements should be would be set in regulations and rules</a:t>
            </a:r>
          </a:p>
          <a:p>
            <a:pPr>
              <a:spcBef>
                <a:spcPts val="600"/>
              </a:spcBef>
              <a:spcAft>
                <a:spcPts val="600"/>
              </a:spcAft>
            </a:pPr>
            <a:r>
              <a:rPr lang="en-NZ" sz="1600" dirty="0" smtClean="0"/>
              <a:t>We will consult when we are developing these regulations and rules.</a:t>
            </a:r>
          </a:p>
          <a:p>
            <a:pPr>
              <a:spcBef>
                <a:spcPts val="600"/>
              </a:spcBef>
              <a:spcAft>
                <a:spcPts val="600"/>
              </a:spcAft>
            </a:pPr>
            <a:endParaRPr lang="en-NZ" sz="1600" dirty="0"/>
          </a:p>
        </p:txBody>
      </p:sp>
    </p:spTree>
    <p:extLst>
      <p:ext uri="{BB962C8B-B14F-4D97-AF65-F5344CB8AC3E}">
        <p14:creationId xmlns:p14="http://schemas.microsoft.com/office/powerpoint/2010/main" val="43388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Increased regulation of medical devices</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600"/>
              </a:spcBef>
              <a:spcAft>
                <a:spcPts val="600"/>
              </a:spcAft>
            </a:pPr>
            <a:r>
              <a:rPr lang="en-US" sz="1600" dirty="0" smtClean="0"/>
              <a:t>Currently there are </a:t>
            </a:r>
            <a:r>
              <a:rPr lang="en-US" sz="1600" dirty="0"/>
              <a:t>no pre-market controls on medical devices and limited piecemeal post-market </a:t>
            </a:r>
            <a:r>
              <a:rPr lang="en-US" sz="1600" dirty="0" smtClean="0"/>
              <a:t>regulation</a:t>
            </a:r>
          </a:p>
          <a:p>
            <a:pPr>
              <a:spcBef>
                <a:spcPts val="600"/>
              </a:spcBef>
              <a:spcAft>
                <a:spcPts val="600"/>
              </a:spcAft>
            </a:pPr>
            <a:r>
              <a:rPr lang="en-US" sz="1600" dirty="0" smtClean="0"/>
              <a:t>The new scheme, would implement the international regulatory model, with a full suit of pre- and post-market controls for medical devices</a:t>
            </a:r>
          </a:p>
          <a:p>
            <a:pPr>
              <a:spcBef>
                <a:spcPts val="0"/>
              </a:spcBef>
              <a:spcAft>
                <a:spcPts val="300"/>
              </a:spcAft>
            </a:pPr>
            <a:r>
              <a:rPr lang="en-US" sz="1600" dirty="0" smtClean="0"/>
              <a:t>These controls would require:</a:t>
            </a:r>
          </a:p>
          <a:p>
            <a:pPr lvl="1">
              <a:spcBef>
                <a:spcPts val="0"/>
              </a:spcBef>
              <a:spcAft>
                <a:spcPts val="300"/>
              </a:spcAft>
            </a:pPr>
            <a:r>
              <a:rPr lang="en-US" sz="1400" dirty="0" smtClean="0"/>
              <a:t>A </a:t>
            </a:r>
            <a:r>
              <a:rPr lang="en-US" sz="1400" dirty="0" err="1" smtClean="0"/>
              <a:t>licence</a:t>
            </a:r>
            <a:r>
              <a:rPr lang="en-US" sz="1400" dirty="0" smtClean="0"/>
              <a:t> for clinical trials of medical devices </a:t>
            </a:r>
          </a:p>
          <a:p>
            <a:pPr lvl="1">
              <a:spcBef>
                <a:spcPts val="0"/>
              </a:spcBef>
              <a:spcAft>
                <a:spcPts val="300"/>
              </a:spcAft>
            </a:pPr>
            <a:r>
              <a:rPr lang="en-US" sz="1400" dirty="0" smtClean="0"/>
              <a:t>Product </a:t>
            </a:r>
            <a:r>
              <a:rPr lang="en-US" sz="1400" dirty="0"/>
              <a:t>development data </a:t>
            </a:r>
            <a:r>
              <a:rPr lang="en-US" sz="1400" dirty="0" smtClean="0"/>
              <a:t>as </a:t>
            </a:r>
            <a:r>
              <a:rPr lang="en-US" sz="1400" dirty="0"/>
              <a:t>part of product </a:t>
            </a:r>
            <a:r>
              <a:rPr lang="en-US" sz="1400" dirty="0" smtClean="0"/>
              <a:t>approval</a:t>
            </a:r>
          </a:p>
          <a:p>
            <a:pPr lvl="1">
              <a:spcBef>
                <a:spcPts val="0"/>
              </a:spcBef>
              <a:spcAft>
                <a:spcPts val="300"/>
              </a:spcAft>
            </a:pPr>
            <a:r>
              <a:rPr lang="en-NZ" sz="1400" dirty="0" smtClean="0"/>
              <a:t>A licence for NZ </a:t>
            </a:r>
            <a:r>
              <a:rPr lang="en-NZ" sz="1400" dirty="0"/>
              <a:t>manufacturers </a:t>
            </a:r>
            <a:endParaRPr lang="en-NZ" sz="1400" dirty="0" smtClean="0"/>
          </a:p>
          <a:p>
            <a:pPr lvl="1">
              <a:spcBef>
                <a:spcPts val="0"/>
              </a:spcBef>
              <a:spcAft>
                <a:spcPts val="300"/>
              </a:spcAft>
            </a:pPr>
            <a:r>
              <a:rPr lang="en-NZ" sz="1400" dirty="0" smtClean="0"/>
              <a:t>Overseas </a:t>
            </a:r>
            <a:r>
              <a:rPr lang="en-NZ" sz="1400" dirty="0"/>
              <a:t>manufacturers </a:t>
            </a:r>
            <a:r>
              <a:rPr lang="en-NZ" sz="1400" dirty="0" smtClean="0"/>
              <a:t>to be audited </a:t>
            </a:r>
            <a:r>
              <a:rPr lang="en-NZ" sz="1400" dirty="0"/>
              <a:t>and checked via </a:t>
            </a:r>
            <a:r>
              <a:rPr lang="en-NZ" sz="1400" dirty="0" smtClean="0"/>
              <a:t>the product </a:t>
            </a:r>
            <a:r>
              <a:rPr lang="en-NZ" sz="1400" dirty="0"/>
              <a:t>approval process</a:t>
            </a:r>
          </a:p>
          <a:p>
            <a:pPr lvl="1">
              <a:spcBef>
                <a:spcPts val="0"/>
              </a:spcBef>
              <a:spcAft>
                <a:spcPts val="300"/>
              </a:spcAft>
            </a:pPr>
            <a:r>
              <a:rPr lang="en-NZ" sz="1400" dirty="0" smtClean="0"/>
              <a:t>A pre-market </a:t>
            </a:r>
            <a:r>
              <a:rPr lang="en-NZ" sz="1400" dirty="0"/>
              <a:t>product approval </a:t>
            </a:r>
            <a:r>
              <a:rPr lang="en-NZ" sz="1400" dirty="0" smtClean="0"/>
              <a:t>(</a:t>
            </a:r>
            <a:r>
              <a:rPr lang="en-NZ" sz="1400" dirty="0"/>
              <a:t>with some </a:t>
            </a:r>
            <a:r>
              <a:rPr lang="en-NZ" sz="1400" dirty="0" smtClean="0"/>
              <a:t>exceptions)</a:t>
            </a:r>
          </a:p>
          <a:p>
            <a:pPr lvl="1">
              <a:spcBef>
                <a:spcPts val="0"/>
              </a:spcBef>
              <a:spcAft>
                <a:spcPts val="300"/>
              </a:spcAft>
            </a:pPr>
            <a:r>
              <a:rPr lang="en-NZ" sz="1400" dirty="0" smtClean="0"/>
              <a:t>A r</a:t>
            </a:r>
            <a:r>
              <a:rPr lang="en-US" sz="1400" dirty="0" err="1" smtClean="0"/>
              <a:t>egister</a:t>
            </a:r>
            <a:r>
              <a:rPr lang="en-US" sz="1400" dirty="0" smtClean="0"/>
              <a:t> </a:t>
            </a:r>
            <a:r>
              <a:rPr lang="en-US" sz="1400" dirty="0"/>
              <a:t>of all approved devices </a:t>
            </a:r>
            <a:endParaRPr lang="en-US" sz="1400" dirty="0" smtClean="0"/>
          </a:p>
          <a:p>
            <a:pPr lvl="1">
              <a:spcBef>
                <a:spcPts val="0"/>
              </a:spcBef>
              <a:spcAft>
                <a:spcPts val="300"/>
              </a:spcAft>
            </a:pPr>
            <a:r>
              <a:rPr lang="en-US" sz="1400" dirty="0" smtClean="0"/>
              <a:t>A </a:t>
            </a:r>
            <a:r>
              <a:rPr lang="en-US" sz="1400" dirty="0" err="1" smtClean="0"/>
              <a:t>licence</a:t>
            </a:r>
            <a:r>
              <a:rPr lang="en-US" sz="1400" dirty="0" smtClean="0"/>
              <a:t> for NZ </a:t>
            </a:r>
            <a:r>
              <a:rPr lang="en-US" sz="1400" dirty="0"/>
              <a:t>wholesalers </a:t>
            </a:r>
            <a:r>
              <a:rPr lang="en-US" sz="1400" dirty="0" smtClean="0"/>
              <a:t>(</a:t>
            </a:r>
            <a:r>
              <a:rPr lang="en-US" sz="1400" dirty="0"/>
              <a:t>unless exempt)</a:t>
            </a:r>
          </a:p>
          <a:p>
            <a:pPr lvl="1">
              <a:spcBef>
                <a:spcPts val="0"/>
              </a:spcBef>
              <a:spcAft>
                <a:spcPts val="300"/>
              </a:spcAft>
            </a:pPr>
            <a:r>
              <a:rPr lang="en-US" sz="1400" dirty="0" smtClean="0"/>
              <a:t>Mandatory </a:t>
            </a:r>
            <a:r>
              <a:rPr lang="en-US" sz="1400" dirty="0"/>
              <a:t>adverse event reporting by product sponsors</a:t>
            </a:r>
          </a:p>
          <a:p>
            <a:pPr lvl="1">
              <a:spcBef>
                <a:spcPts val="0"/>
              </a:spcBef>
              <a:spcAft>
                <a:spcPts val="300"/>
              </a:spcAft>
            </a:pPr>
            <a:r>
              <a:rPr lang="en-US" sz="1400" dirty="0" smtClean="0"/>
              <a:t>Full </a:t>
            </a:r>
            <a:r>
              <a:rPr lang="en-US" sz="1400" dirty="0"/>
              <a:t>suite of enforcement responses </a:t>
            </a:r>
            <a:endParaRPr lang="en-US" sz="1400" dirty="0" smtClean="0"/>
          </a:p>
          <a:p>
            <a:pPr>
              <a:spcBef>
                <a:spcPts val="600"/>
              </a:spcBef>
              <a:spcAft>
                <a:spcPts val="600"/>
              </a:spcAft>
            </a:pPr>
            <a:r>
              <a:rPr lang="en-US" sz="1600" dirty="0"/>
              <a:t>Where there are concerns, devices could be declared use- </a:t>
            </a:r>
            <a:r>
              <a:rPr lang="en-US" sz="1600" dirty="0" smtClean="0"/>
              <a:t>or supply-restricted.</a:t>
            </a:r>
          </a:p>
          <a:p>
            <a:pPr lvl="1">
              <a:spcBef>
                <a:spcPts val="600"/>
              </a:spcBef>
              <a:spcAft>
                <a:spcPts val="600"/>
              </a:spcAft>
            </a:pPr>
            <a:endParaRPr lang="en-US" sz="1400" dirty="0"/>
          </a:p>
          <a:p>
            <a:pPr lvl="1">
              <a:spcBef>
                <a:spcPts val="600"/>
              </a:spcBef>
              <a:spcAft>
                <a:spcPts val="600"/>
              </a:spcAft>
            </a:pPr>
            <a:endParaRPr lang="en-US" sz="1200" dirty="0" smtClean="0"/>
          </a:p>
          <a:p>
            <a:pPr lvl="1">
              <a:spcBef>
                <a:spcPts val="600"/>
              </a:spcBef>
              <a:spcAft>
                <a:spcPts val="600"/>
              </a:spcAft>
            </a:pPr>
            <a:endParaRPr lang="en-NZ" sz="1200" dirty="0"/>
          </a:p>
        </p:txBody>
      </p:sp>
    </p:spTree>
    <p:extLst>
      <p:ext uri="{BB962C8B-B14F-4D97-AF65-F5344CB8AC3E}">
        <p14:creationId xmlns:p14="http://schemas.microsoft.com/office/powerpoint/2010/main" val="261992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smtClean="0"/>
              <a:t>Today’s team</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600"/>
              </a:spcBef>
              <a:spcAft>
                <a:spcPts val="600"/>
              </a:spcAft>
            </a:pPr>
            <a:r>
              <a:rPr lang="en-NZ" sz="1800" dirty="0"/>
              <a:t>Sheila Swan </a:t>
            </a:r>
            <a:r>
              <a:rPr lang="en-NZ" sz="1800" dirty="0" smtClean="0"/>
              <a:t>– Chief Advisor, Regulatory Policy, </a:t>
            </a:r>
            <a:r>
              <a:rPr lang="en-NZ" sz="1800" dirty="0" err="1" smtClean="0"/>
              <a:t>MoH</a:t>
            </a:r>
            <a:endParaRPr lang="en-NZ" sz="1800" dirty="0"/>
          </a:p>
          <a:p>
            <a:pPr>
              <a:spcBef>
                <a:spcPts val="600"/>
              </a:spcBef>
              <a:spcAft>
                <a:spcPts val="600"/>
              </a:spcAft>
            </a:pPr>
            <a:r>
              <a:rPr lang="en-NZ" sz="1800" dirty="0" smtClean="0"/>
              <a:t>Hannah </a:t>
            </a:r>
            <a:r>
              <a:rPr lang="en-NZ" sz="1800" dirty="0"/>
              <a:t>Adams – </a:t>
            </a:r>
            <a:r>
              <a:rPr lang="en-NZ" sz="1800" dirty="0" smtClean="0"/>
              <a:t>Senior Analyst, Regulatory Policy, </a:t>
            </a:r>
            <a:r>
              <a:rPr lang="en-NZ" sz="1800" dirty="0" err="1" smtClean="0"/>
              <a:t>MoH</a:t>
            </a:r>
            <a:endParaRPr lang="en-NZ" sz="1800" dirty="0" smtClean="0"/>
          </a:p>
          <a:p>
            <a:pPr>
              <a:spcBef>
                <a:spcPts val="600"/>
              </a:spcBef>
              <a:spcAft>
                <a:spcPts val="600"/>
              </a:spcAft>
            </a:pPr>
            <a:r>
              <a:rPr lang="en-NZ" sz="1800" dirty="0" smtClean="0"/>
              <a:t>Susan Martindale – Principal Policy Analyst, </a:t>
            </a:r>
            <a:r>
              <a:rPr lang="en-NZ" sz="1800" dirty="0" err="1" smtClean="0"/>
              <a:t>MoH</a:t>
            </a:r>
            <a:endParaRPr lang="en-NZ" sz="1800" dirty="0" smtClean="0"/>
          </a:p>
          <a:p>
            <a:pPr>
              <a:spcBef>
                <a:spcPts val="600"/>
              </a:spcBef>
              <a:spcAft>
                <a:spcPts val="600"/>
              </a:spcAft>
            </a:pPr>
            <a:r>
              <a:rPr lang="en-NZ" sz="1800" dirty="0" smtClean="0"/>
              <a:t>Pamela Randell – Project coordinator, </a:t>
            </a:r>
            <a:r>
              <a:rPr lang="en-NZ" sz="1800" dirty="0" err="1" smtClean="0"/>
              <a:t>MoH</a:t>
            </a:r>
            <a:endParaRPr lang="en-NZ" sz="1800" dirty="0" smtClean="0"/>
          </a:p>
          <a:p>
            <a:pPr marL="0" indent="0">
              <a:spcBef>
                <a:spcPts val="600"/>
              </a:spcBef>
              <a:spcAft>
                <a:spcPts val="600"/>
              </a:spcAft>
              <a:buNone/>
            </a:pPr>
            <a:endParaRPr lang="en-NZ" sz="1800" dirty="0" smtClean="0"/>
          </a:p>
        </p:txBody>
      </p:sp>
    </p:spTree>
    <p:extLst>
      <p:ext uri="{BB962C8B-B14F-4D97-AF65-F5344CB8AC3E}">
        <p14:creationId xmlns:p14="http://schemas.microsoft.com/office/powerpoint/2010/main" val="2094461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Medical devices that are not therapeutic products</a:t>
            </a:r>
            <a:endParaRPr lang="en-NZ" sz="2400" dirty="0"/>
          </a:p>
        </p:txBody>
      </p:sp>
      <p:sp>
        <p:nvSpPr>
          <p:cNvPr id="3" name="Content Placeholder 2"/>
          <p:cNvSpPr>
            <a:spLocks noGrp="1"/>
          </p:cNvSpPr>
          <p:nvPr>
            <p:ph idx="1"/>
          </p:nvPr>
        </p:nvSpPr>
        <p:spPr>
          <a:xfrm>
            <a:off x="693965" y="1439187"/>
            <a:ext cx="7886700" cy="4058340"/>
          </a:xfrm>
        </p:spPr>
        <p:txBody>
          <a:bodyPr/>
          <a:lstStyle/>
          <a:p>
            <a:pPr>
              <a:spcBef>
                <a:spcPts val="600"/>
              </a:spcBef>
              <a:spcAft>
                <a:spcPts val="600"/>
              </a:spcAft>
            </a:pPr>
            <a:r>
              <a:rPr lang="en-NZ" sz="1600" dirty="0" smtClean="0"/>
              <a:t>The draft Bill only applies to therapeutic products</a:t>
            </a:r>
          </a:p>
          <a:p>
            <a:pPr>
              <a:spcBef>
                <a:spcPts val="600"/>
              </a:spcBef>
              <a:spcAft>
                <a:spcPts val="600"/>
              </a:spcAft>
            </a:pPr>
            <a:r>
              <a:rPr lang="en-NZ" sz="1600" dirty="0" smtClean="0"/>
              <a:t>A number of products have similar features and risks to medical devices, but are not intended for a therapeutic purpose</a:t>
            </a:r>
          </a:p>
          <a:p>
            <a:pPr>
              <a:spcBef>
                <a:spcPts val="600"/>
              </a:spcBef>
              <a:spcAft>
                <a:spcPts val="600"/>
              </a:spcAft>
            </a:pPr>
            <a:r>
              <a:rPr lang="en-NZ" sz="1600" dirty="0" smtClean="0"/>
              <a:t>Examples include: </a:t>
            </a:r>
            <a:r>
              <a:rPr lang="en-NZ" sz="1600" dirty="0" err="1" smtClean="0"/>
              <a:t>plano</a:t>
            </a:r>
            <a:r>
              <a:rPr lang="en-NZ" sz="1600" dirty="0" smtClean="0"/>
              <a:t> contact lenses, some facial or other dermal fillers, equipment used for cosmetic purposes that emits high-intensity electromagnetic radiation</a:t>
            </a:r>
          </a:p>
          <a:p>
            <a:pPr>
              <a:spcBef>
                <a:spcPts val="600"/>
              </a:spcBef>
              <a:spcAft>
                <a:spcPts val="600"/>
              </a:spcAft>
            </a:pPr>
            <a:r>
              <a:rPr lang="en-NZ" sz="1600" dirty="0" smtClean="0"/>
              <a:t>Are there products that are not for a therapeutic product that you consider should be regulated as part of this scheme?</a:t>
            </a:r>
          </a:p>
          <a:p>
            <a:pPr marL="0" indent="0">
              <a:spcBef>
                <a:spcPts val="600"/>
              </a:spcBef>
              <a:spcAft>
                <a:spcPts val="600"/>
              </a:spcAft>
              <a:buNone/>
            </a:pPr>
            <a:endParaRPr lang="en-NZ" sz="1600" dirty="0"/>
          </a:p>
          <a:p>
            <a:pPr>
              <a:spcBef>
                <a:spcPts val="600"/>
              </a:spcBef>
              <a:spcAft>
                <a:spcPts val="600"/>
              </a:spcAft>
            </a:pPr>
            <a:endParaRPr lang="en-NZ" sz="2400" dirty="0"/>
          </a:p>
        </p:txBody>
      </p:sp>
    </p:spTree>
    <p:extLst>
      <p:ext uri="{BB962C8B-B14F-4D97-AF65-F5344CB8AC3E}">
        <p14:creationId xmlns:p14="http://schemas.microsoft.com/office/powerpoint/2010/main" val="405453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Adverse event monitoring</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600"/>
              </a:spcBef>
              <a:spcAft>
                <a:spcPts val="600"/>
              </a:spcAft>
            </a:pPr>
            <a:r>
              <a:rPr lang="en-NZ" sz="1600" dirty="0" smtClean="0"/>
              <a:t>Companies importing and manufacturing medicines are required to report any untoward effects occurring in New Zealand or </a:t>
            </a:r>
            <a:r>
              <a:rPr lang="en-NZ" sz="1600" dirty="0"/>
              <a:t>o</a:t>
            </a:r>
            <a:r>
              <a:rPr lang="en-NZ" sz="1600" dirty="0" smtClean="0"/>
              <a:t>verseas that they are aware of, but are not required to have systems for monitoring their own products in the market</a:t>
            </a:r>
          </a:p>
          <a:p>
            <a:pPr>
              <a:spcBef>
                <a:spcPts val="600"/>
              </a:spcBef>
              <a:spcAft>
                <a:spcPts val="600"/>
              </a:spcAft>
            </a:pPr>
            <a:r>
              <a:rPr lang="en-NZ" sz="1600" dirty="0" smtClean="0"/>
              <a:t>Under the new scheme, it would be mandatory for product sponsors of both medicines and medical devices to have post market monitoring systems in place and to report any adverse events to the therapeutic products regulator</a:t>
            </a:r>
          </a:p>
          <a:p>
            <a:pPr>
              <a:spcBef>
                <a:spcPts val="600"/>
              </a:spcBef>
              <a:spcAft>
                <a:spcPts val="600"/>
              </a:spcAft>
            </a:pPr>
            <a:r>
              <a:rPr lang="en-NZ" sz="1600" dirty="0" smtClean="0"/>
              <a:t>The Bill also places a legal obligation on the regulator to have a system in place to monitor the safety of therapeutic products.</a:t>
            </a:r>
          </a:p>
          <a:p>
            <a:pPr>
              <a:spcBef>
                <a:spcPts val="600"/>
              </a:spcBef>
              <a:spcAft>
                <a:spcPts val="600"/>
              </a:spcAft>
            </a:pPr>
            <a:endParaRPr lang="en-NZ" sz="1600" dirty="0"/>
          </a:p>
        </p:txBody>
      </p:sp>
    </p:spTree>
    <p:extLst>
      <p:ext uri="{BB962C8B-B14F-4D97-AF65-F5344CB8AC3E}">
        <p14:creationId xmlns:p14="http://schemas.microsoft.com/office/powerpoint/2010/main" val="895793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What next</a:t>
            </a:r>
            <a:endParaRPr lang="en-NZ" sz="2400" dirty="0"/>
          </a:p>
        </p:txBody>
      </p:sp>
      <p:sp>
        <p:nvSpPr>
          <p:cNvPr id="3" name="Content Placeholder 2"/>
          <p:cNvSpPr>
            <a:spLocks noGrp="1"/>
          </p:cNvSpPr>
          <p:nvPr>
            <p:ph idx="1"/>
          </p:nvPr>
        </p:nvSpPr>
        <p:spPr>
          <a:xfrm>
            <a:off x="628650" y="1439187"/>
            <a:ext cx="7886700" cy="4058340"/>
          </a:xfrm>
        </p:spPr>
        <p:txBody>
          <a:bodyPr/>
          <a:lstStyle/>
          <a:p>
            <a:r>
              <a:rPr lang="en-NZ" sz="1600" dirty="0" smtClean="0"/>
              <a:t>Sector forums in March</a:t>
            </a:r>
          </a:p>
          <a:p>
            <a:r>
              <a:rPr lang="en-NZ" sz="1600" dirty="0" smtClean="0"/>
              <a:t>Submissions due by 18 April</a:t>
            </a:r>
          </a:p>
          <a:p>
            <a:r>
              <a:rPr lang="en-NZ" sz="1600" dirty="0" smtClean="0"/>
              <a:t>Analysis of submissions &amp; report back to Cabinet</a:t>
            </a:r>
          </a:p>
          <a:p>
            <a:r>
              <a:rPr lang="en-NZ" sz="1600" dirty="0" smtClean="0"/>
              <a:t>Draft Bill amended, as required</a:t>
            </a:r>
          </a:p>
          <a:p>
            <a:r>
              <a:rPr lang="en-NZ" sz="1600" dirty="0" smtClean="0"/>
              <a:t>Draft Bill introduced to Parliament </a:t>
            </a:r>
          </a:p>
          <a:p>
            <a:r>
              <a:rPr lang="en-NZ" sz="1600" dirty="0" smtClean="0"/>
              <a:t>Select Committee process (which usually includes a public submission process)</a:t>
            </a:r>
          </a:p>
          <a:p>
            <a:r>
              <a:rPr lang="en-NZ" sz="1600" dirty="0"/>
              <a:t>D</a:t>
            </a:r>
            <a:r>
              <a:rPr lang="en-NZ" sz="1600" dirty="0" smtClean="0"/>
              <a:t>evelopment of regulations, rules and notices – will involve consultation on detail of the scheme.</a:t>
            </a:r>
          </a:p>
        </p:txBody>
      </p:sp>
    </p:spTree>
    <p:extLst>
      <p:ext uri="{BB962C8B-B14F-4D97-AF65-F5344CB8AC3E}">
        <p14:creationId xmlns:p14="http://schemas.microsoft.com/office/powerpoint/2010/main" val="121313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Agenda</a:t>
            </a:r>
            <a:endParaRPr lang="en-NZ" dirty="0"/>
          </a:p>
        </p:txBody>
      </p:sp>
      <p:sp>
        <p:nvSpPr>
          <p:cNvPr id="3" name="Content Placeholder 2"/>
          <p:cNvSpPr>
            <a:spLocks noGrp="1"/>
          </p:cNvSpPr>
          <p:nvPr>
            <p:ph idx="1"/>
          </p:nvPr>
        </p:nvSpPr>
        <p:spPr/>
        <p:txBody>
          <a:bodyPr/>
          <a:lstStyle/>
          <a:p>
            <a:pPr marL="0" indent="0" fontAlgn="t">
              <a:spcBef>
                <a:spcPts val="0"/>
              </a:spcBef>
              <a:buNone/>
            </a:pPr>
            <a:r>
              <a:rPr lang="en-NZ" b="1" dirty="0" err="1" smtClean="0">
                <a:solidFill>
                  <a:srgbClr val="FFFFFF"/>
                </a:solidFill>
                <a:latin typeface="Calibri" panose="020F0502020204030204" pitchFamily="34" charset="0"/>
              </a:rPr>
              <a:t>te</a:t>
            </a:r>
            <a:endParaRPr lang="en-NZ" dirty="0">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07466460"/>
              </p:ext>
            </p:extLst>
          </p:nvPr>
        </p:nvGraphicFramePr>
        <p:xfrm>
          <a:off x="709127" y="1207874"/>
          <a:ext cx="7722272" cy="3931920"/>
        </p:xfrm>
        <a:graphic>
          <a:graphicData uri="http://schemas.openxmlformats.org/drawingml/2006/table">
            <a:tbl>
              <a:tblPr firstRow="1" bandRow="1">
                <a:tableStyleId>{5C22544A-7EE6-4342-B048-85BDC9FD1C3A}</a:tableStyleId>
              </a:tblPr>
              <a:tblGrid>
                <a:gridCol w="602564"/>
                <a:gridCol w="7119708"/>
              </a:tblGrid>
              <a:tr h="0">
                <a:tc gridSpan="2">
                  <a:txBody>
                    <a:bodyPr/>
                    <a:lstStyle/>
                    <a:p>
                      <a:r>
                        <a:rPr lang="en-NZ" sz="1600" dirty="0" smtClean="0">
                          <a:latin typeface="+mn-lt"/>
                        </a:rPr>
                        <a:t>Item</a:t>
                      </a:r>
                      <a:endParaRPr lang="en-NZ" sz="1600" dirty="0">
                        <a:latin typeface="+mn-lt"/>
                      </a:endParaRPr>
                    </a:p>
                  </a:txBody>
                  <a:tcPr/>
                </a:tc>
                <a:tc hMerge="1">
                  <a:txBody>
                    <a:bodyPr/>
                    <a:lstStyle/>
                    <a:p>
                      <a:endParaRPr lang="en-NZ" sz="1600" dirty="0">
                        <a:latin typeface="+mn-lt"/>
                      </a:endParaRPr>
                    </a:p>
                  </a:txBody>
                  <a:tcPr/>
                </a:tc>
              </a:tr>
              <a:tr h="0">
                <a:tc>
                  <a:txBody>
                    <a:bodyPr/>
                    <a:lstStyle/>
                    <a:p>
                      <a:endParaRPr lang="en-NZ" sz="1600" b="0" dirty="0">
                        <a:latin typeface="+mn-lt"/>
                      </a:endParaRPr>
                    </a:p>
                  </a:txBody>
                  <a:tcPr/>
                </a:tc>
                <a:tc>
                  <a:txBody>
                    <a:bodyPr/>
                    <a:lstStyle/>
                    <a:p>
                      <a:r>
                        <a:rPr lang="en-NZ" sz="1600" b="1" dirty="0" smtClean="0">
                          <a:latin typeface="+mn-lt"/>
                        </a:rPr>
                        <a:t>Welcome</a:t>
                      </a:r>
                      <a:endParaRPr lang="en-NZ" sz="1600" b="1" dirty="0">
                        <a:latin typeface="+mn-lt"/>
                      </a:endParaRPr>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dirty="0" smtClean="0">
                          <a:latin typeface="+mn-lt"/>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dirty="0" smtClean="0">
                          <a:latin typeface="+mn-lt"/>
                        </a:rPr>
                        <a:t>Overview of the intended therapeutic</a:t>
                      </a:r>
                      <a:r>
                        <a:rPr lang="en-NZ" sz="1600" baseline="0" dirty="0" smtClean="0">
                          <a:latin typeface="+mn-lt"/>
                        </a:rPr>
                        <a:t> products scheme: Regulatory instruments, product coverage, k</a:t>
                      </a:r>
                      <a:r>
                        <a:rPr lang="en-NZ" sz="1600" dirty="0" smtClean="0">
                          <a:latin typeface="+mn-lt"/>
                        </a:rPr>
                        <a:t>ey controls,</a:t>
                      </a:r>
                      <a:r>
                        <a:rPr lang="en-NZ" sz="1600" baseline="0" dirty="0" smtClean="0">
                          <a:latin typeface="+mn-lt"/>
                        </a:rPr>
                        <a:t> types of</a:t>
                      </a:r>
                      <a:r>
                        <a:rPr lang="en-NZ" sz="1600" dirty="0" smtClean="0">
                          <a:latin typeface="+mn-lt"/>
                        </a:rPr>
                        <a:t> authorisations</a:t>
                      </a:r>
                    </a:p>
                  </a:txBody>
                  <a:tcPr/>
                </a:tc>
              </a:tr>
              <a:tr h="0">
                <a:tc>
                  <a:txBody>
                    <a:bodyPr/>
                    <a:lstStyle/>
                    <a:p>
                      <a:r>
                        <a:rPr lang="en-NZ" sz="1600" dirty="0" smtClean="0">
                          <a:latin typeface="+mn-lt"/>
                        </a:rPr>
                        <a:t>2</a:t>
                      </a:r>
                      <a:endParaRPr lang="en-NZ" sz="1600" dirty="0">
                        <a:latin typeface="+mn-lt"/>
                      </a:endParaRPr>
                    </a:p>
                  </a:txBody>
                  <a:tcPr/>
                </a:tc>
                <a:tc>
                  <a:txBody>
                    <a:bodyPr/>
                    <a:lstStyle/>
                    <a:p>
                      <a:r>
                        <a:rPr lang="en-NZ" sz="1600" dirty="0" smtClean="0">
                          <a:latin typeface="+mn-lt"/>
                        </a:rPr>
                        <a:t>Unapproved products / personal imports</a:t>
                      </a:r>
                      <a:endParaRPr lang="en-NZ" sz="1600" dirty="0">
                        <a:latin typeface="+mn-lt"/>
                      </a:endParaRPr>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dirty="0" smtClean="0">
                          <a:latin typeface="+mn-lt"/>
                        </a:rPr>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dirty="0" smtClean="0">
                          <a:latin typeface="+mn-lt"/>
                        </a:rPr>
                        <a:t>Pharmacy</a:t>
                      </a:r>
                      <a:r>
                        <a:rPr lang="en-NZ" sz="1600" baseline="0" dirty="0" smtClean="0">
                          <a:latin typeface="+mn-lt"/>
                        </a:rPr>
                        <a:t> licencing</a:t>
                      </a:r>
                      <a:endParaRPr lang="en-NZ" sz="1600" dirty="0" smtClean="0">
                        <a:latin typeface="+mn-lt"/>
                      </a:endParaRPr>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1600" b="0" dirty="0" smtClean="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b="1" dirty="0" smtClean="0">
                          <a:latin typeface="+mn-lt"/>
                        </a:rPr>
                        <a:t>Tea and coffee</a:t>
                      </a:r>
                    </a:p>
                  </a:txBody>
                  <a:tcPr/>
                </a:tc>
              </a:tr>
              <a:tr h="0">
                <a:tc>
                  <a:txBody>
                    <a:bodyPr/>
                    <a:lstStyle/>
                    <a:p>
                      <a:r>
                        <a:rPr lang="en-NZ" sz="1600" dirty="0" smtClean="0">
                          <a:latin typeface="+mn-lt"/>
                        </a:rPr>
                        <a:t>4</a:t>
                      </a:r>
                      <a:endParaRPr lang="en-NZ" sz="1600" dirty="0">
                        <a:latin typeface="+mn-lt"/>
                      </a:endParaRPr>
                    </a:p>
                  </a:txBody>
                  <a:tcPr/>
                </a:tc>
                <a:tc>
                  <a:txBody>
                    <a:bodyPr/>
                    <a:lstStyle/>
                    <a:p>
                      <a:r>
                        <a:rPr lang="en-NZ" sz="1600" dirty="0" smtClean="0">
                          <a:latin typeface="+mn-lt"/>
                        </a:rPr>
                        <a:t>Access to pharmacy medicines</a:t>
                      </a:r>
                      <a:endParaRPr lang="en-NZ" sz="1600" dirty="0">
                        <a:latin typeface="+mn-lt"/>
                      </a:endParaRPr>
                    </a:p>
                  </a:txBody>
                  <a:tcPr/>
                </a:tc>
              </a:tr>
              <a:tr h="0">
                <a:tc>
                  <a:txBody>
                    <a:bodyPr/>
                    <a:lstStyle/>
                    <a:p>
                      <a:r>
                        <a:rPr lang="en-NZ" sz="1600" dirty="0" smtClean="0">
                          <a:latin typeface="+mn-lt"/>
                        </a:rPr>
                        <a:t>5</a:t>
                      </a:r>
                      <a:endParaRPr lang="en-NZ" sz="1600" dirty="0">
                        <a:latin typeface="+mn-lt"/>
                      </a:endParaRPr>
                    </a:p>
                  </a:txBody>
                  <a:tcPr/>
                </a:tc>
                <a:tc>
                  <a:txBody>
                    <a:bodyPr/>
                    <a:lstStyle/>
                    <a:p>
                      <a:r>
                        <a:rPr lang="en-NZ" sz="1600" dirty="0" smtClean="0">
                          <a:latin typeface="+mn-lt"/>
                        </a:rPr>
                        <a:t>Advertising and information</a:t>
                      </a:r>
                      <a:endParaRPr lang="en-NZ" sz="1600" dirty="0">
                        <a:latin typeface="+mn-lt"/>
                      </a:endParaRPr>
                    </a:p>
                  </a:txBody>
                  <a:tcPr/>
                </a:tc>
              </a:tr>
              <a:tr h="0">
                <a:tc>
                  <a:txBody>
                    <a:bodyPr/>
                    <a:lstStyle/>
                    <a:p>
                      <a:r>
                        <a:rPr lang="en-NZ" sz="1600" dirty="0" smtClean="0">
                          <a:latin typeface="+mn-lt"/>
                        </a:rPr>
                        <a:t>6</a:t>
                      </a:r>
                      <a:endParaRPr lang="en-NZ" sz="1600" dirty="0">
                        <a:latin typeface="+mn-lt"/>
                      </a:endParaRPr>
                    </a:p>
                  </a:txBody>
                  <a:tcPr/>
                </a:tc>
                <a:tc>
                  <a:txBody>
                    <a:bodyPr/>
                    <a:lstStyle/>
                    <a:p>
                      <a:r>
                        <a:rPr lang="en-NZ" sz="1600" dirty="0" smtClean="0">
                          <a:latin typeface="+mn-lt"/>
                        </a:rPr>
                        <a:t>Medical devices</a:t>
                      </a:r>
                      <a:endParaRPr lang="en-NZ" sz="1600" dirty="0">
                        <a:latin typeface="+mn-lt"/>
                      </a:endParaRPr>
                    </a:p>
                  </a:txBody>
                  <a:tcPr/>
                </a:tc>
              </a:tr>
              <a:tr h="0">
                <a:tc>
                  <a:txBody>
                    <a:bodyPr/>
                    <a:lstStyle/>
                    <a:p>
                      <a:r>
                        <a:rPr lang="en-NZ" sz="1600" dirty="0" smtClean="0">
                          <a:latin typeface="+mn-lt"/>
                        </a:rPr>
                        <a:t>7</a:t>
                      </a:r>
                      <a:endParaRPr lang="en-NZ" sz="1600" dirty="0">
                        <a:latin typeface="+mn-lt"/>
                      </a:endParaRPr>
                    </a:p>
                  </a:txBody>
                  <a:tcPr/>
                </a:tc>
                <a:tc>
                  <a:txBody>
                    <a:bodyPr/>
                    <a:lstStyle/>
                    <a:p>
                      <a:r>
                        <a:rPr lang="en-NZ" sz="1600" dirty="0" smtClean="0">
                          <a:latin typeface="+mn-lt"/>
                        </a:rPr>
                        <a:t>Adverse event monitoring</a:t>
                      </a:r>
                      <a:endParaRPr lang="en-NZ" sz="1600" dirty="0">
                        <a:latin typeface="+mn-lt"/>
                      </a:endParaRPr>
                    </a:p>
                  </a:txBody>
                  <a:tcPr/>
                </a:tc>
              </a:tr>
              <a:tr h="0">
                <a:tc>
                  <a:txBody>
                    <a:bodyPr/>
                    <a:lstStyle/>
                    <a:p>
                      <a:r>
                        <a:rPr lang="en-NZ" sz="1600" dirty="0" smtClean="0">
                          <a:latin typeface="+mn-lt"/>
                        </a:rPr>
                        <a:t>8</a:t>
                      </a:r>
                      <a:endParaRPr lang="en-NZ" sz="1600" dirty="0">
                        <a:latin typeface="+mn-lt"/>
                      </a:endParaRPr>
                    </a:p>
                  </a:txBody>
                  <a:tcPr/>
                </a:tc>
                <a:tc>
                  <a:txBody>
                    <a:bodyPr/>
                    <a:lstStyle/>
                    <a:p>
                      <a:r>
                        <a:rPr lang="en-NZ" sz="1600" dirty="0" smtClean="0">
                          <a:latin typeface="+mn-lt"/>
                        </a:rPr>
                        <a:t>Next steps</a:t>
                      </a:r>
                      <a:endParaRPr lang="en-NZ" sz="1600" dirty="0">
                        <a:latin typeface="+mn-lt"/>
                      </a:endParaRPr>
                    </a:p>
                  </a:txBody>
                  <a:tcPr/>
                </a:tc>
              </a:tr>
            </a:tbl>
          </a:graphicData>
        </a:graphic>
      </p:graphicFrame>
    </p:spTree>
    <p:extLst>
      <p:ext uri="{BB962C8B-B14F-4D97-AF65-F5344CB8AC3E}">
        <p14:creationId xmlns:p14="http://schemas.microsoft.com/office/powerpoint/2010/main" val="403242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NZ" sz="3600" b="1" dirty="0" smtClean="0"/>
              <a:t>Overview of the intended therapeutic products         regulatory scheme</a:t>
            </a:r>
            <a:endParaRPr lang="en-NZ" sz="3600" b="1" dirty="0"/>
          </a:p>
        </p:txBody>
      </p:sp>
    </p:spTree>
    <p:extLst>
      <p:ext uri="{BB962C8B-B14F-4D97-AF65-F5344CB8AC3E}">
        <p14:creationId xmlns:p14="http://schemas.microsoft.com/office/powerpoint/2010/main" val="1331576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Purpose &amp; </a:t>
            </a:r>
            <a:r>
              <a:rPr lang="en-NZ" sz="2400" dirty="0" smtClean="0"/>
              <a:t>Design</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NZ" sz="2000" b="1" dirty="0"/>
              <a:t>Purpose:</a:t>
            </a:r>
          </a:p>
          <a:p>
            <a:pPr marL="0" indent="0">
              <a:buNone/>
            </a:pPr>
            <a:r>
              <a:rPr lang="en-US" sz="2000" dirty="0"/>
              <a:t>The purpose of this Act is to protect personal and community health </a:t>
            </a:r>
            <a:r>
              <a:rPr lang="en-US" sz="2000" dirty="0" smtClean="0"/>
              <a:t>by-</a:t>
            </a:r>
            <a:endParaRPr lang="en-US" sz="2000" dirty="0"/>
          </a:p>
          <a:p>
            <a:pPr marL="0" indent="0">
              <a:buNone/>
            </a:pPr>
            <a:r>
              <a:rPr lang="en-US" sz="2000" dirty="0"/>
              <a:t>(a) ensuring acceptable safety, quality, and efficacy or performance of therapeutic products across their lifecycle; and</a:t>
            </a:r>
          </a:p>
          <a:p>
            <a:pPr marL="0" indent="0">
              <a:buNone/>
            </a:pPr>
            <a:r>
              <a:rPr lang="en-US" sz="2000" dirty="0"/>
              <a:t>(b) regulating the manufacture, import, promotion, supply, and administration or use of therapeutic products.</a:t>
            </a:r>
            <a:endParaRPr lang="en-NZ" sz="2000" b="1" dirty="0"/>
          </a:p>
          <a:p>
            <a:pPr marL="0" indent="0">
              <a:buNone/>
            </a:pPr>
            <a:endParaRPr lang="en-NZ" sz="2000" b="1" dirty="0"/>
          </a:p>
          <a:p>
            <a:pPr marL="0" indent="0">
              <a:buNone/>
            </a:pPr>
            <a:r>
              <a:rPr lang="en-NZ" sz="2000" b="1" dirty="0"/>
              <a:t>Design</a:t>
            </a:r>
          </a:p>
          <a:p>
            <a:r>
              <a:rPr lang="en-NZ" sz="2000" dirty="0"/>
              <a:t>Principles-based framework with </a:t>
            </a:r>
            <a:r>
              <a:rPr lang="en-NZ" sz="2000" dirty="0" smtClean="0"/>
              <a:t>three subordinate tiers.</a:t>
            </a:r>
            <a:endParaRPr lang="en-NZ" sz="2000"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1411749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Guiding </a:t>
            </a:r>
            <a:r>
              <a:rPr lang="en-NZ" sz="2400" dirty="0" smtClean="0"/>
              <a:t>principles</a:t>
            </a:r>
            <a:endParaRPr lang="en-NZ" sz="2400" dirty="0"/>
          </a:p>
        </p:txBody>
      </p:sp>
      <p:sp>
        <p:nvSpPr>
          <p:cNvPr id="3" name="Content Placeholder 2"/>
          <p:cNvSpPr>
            <a:spLocks noGrp="1"/>
          </p:cNvSpPr>
          <p:nvPr>
            <p:ph idx="1"/>
          </p:nvPr>
        </p:nvSpPr>
        <p:spPr>
          <a:xfrm>
            <a:off x="628650" y="1439187"/>
            <a:ext cx="7886700" cy="4235220"/>
          </a:xfrm>
        </p:spPr>
        <p:txBody>
          <a:bodyPr/>
          <a:lstStyle/>
          <a:p>
            <a:pPr marL="0" indent="0">
              <a:buNone/>
            </a:pPr>
            <a:r>
              <a:rPr lang="en-US" sz="2000" dirty="0"/>
              <a:t>The Regulator and any other person exercising a power under this Act must be guided by the purpose of this Act and the following principles:</a:t>
            </a:r>
          </a:p>
          <a:p>
            <a:pPr marL="0" indent="0">
              <a:buNone/>
            </a:pPr>
            <a:r>
              <a:rPr lang="en-US" sz="2000" dirty="0"/>
              <a:t>(a) the likely benefits of therapeutic products should outweigh the likely </a:t>
            </a:r>
            <a:r>
              <a:rPr lang="en-NZ" sz="2000" dirty="0"/>
              <a:t>risks associated with them:</a:t>
            </a:r>
          </a:p>
          <a:p>
            <a:pPr marL="0" indent="0">
              <a:buNone/>
            </a:pPr>
            <a:r>
              <a:rPr lang="en-US" sz="2000" dirty="0"/>
              <a:t>(b) regulation of therapeutic products </a:t>
            </a:r>
            <a:r>
              <a:rPr lang="en-US" sz="2000" dirty="0" smtClean="0"/>
              <a:t>should-</a:t>
            </a:r>
            <a:endParaRPr lang="en-US" sz="2000" dirty="0"/>
          </a:p>
          <a:p>
            <a:pPr marL="457200" lvl="1" indent="0">
              <a:buNone/>
            </a:pPr>
            <a:r>
              <a:rPr lang="en-US" sz="1800" dirty="0"/>
              <a:t>(</a:t>
            </a:r>
            <a:r>
              <a:rPr lang="en-US" sz="1800" dirty="0" err="1"/>
              <a:t>i</a:t>
            </a:r>
            <a:r>
              <a:rPr lang="en-US" sz="1800" dirty="0"/>
              <a:t>) be proportionate to the risks posed by the products; and</a:t>
            </a:r>
          </a:p>
          <a:p>
            <a:pPr marL="457200" lvl="1" indent="0">
              <a:buNone/>
            </a:pPr>
            <a:r>
              <a:rPr lang="en-US" sz="1800" dirty="0"/>
              <a:t>(ii) support the timely availability of therapeutic products:</a:t>
            </a:r>
          </a:p>
          <a:p>
            <a:pPr marL="0" indent="0">
              <a:buNone/>
            </a:pPr>
            <a:r>
              <a:rPr lang="en-US" sz="2000" dirty="0"/>
              <a:t>(c) the administration of this Act should be carried on in an open and transparent </a:t>
            </a:r>
            <a:r>
              <a:rPr lang="en-NZ" sz="2000" dirty="0"/>
              <a:t>manner:</a:t>
            </a:r>
          </a:p>
          <a:p>
            <a:pPr marL="0" indent="0">
              <a:buNone/>
            </a:pPr>
            <a:r>
              <a:rPr lang="en-US" sz="2000" dirty="0"/>
              <a:t>(d) there should be co-operation with overseas regulators, compliance with international obligations, and, if appropriate, alignment with international </a:t>
            </a:r>
            <a:r>
              <a:rPr lang="en-NZ" sz="2000" dirty="0"/>
              <a:t>standards and practice.</a:t>
            </a:r>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2374116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There will be less detail in legislation and more </a:t>
            </a:r>
            <a:r>
              <a:rPr lang="en-NZ" sz="2400" dirty="0" smtClean="0"/>
              <a:t>in   the </a:t>
            </a:r>
            <a:r>
              <a:rPr lang="en-NZ" sz="2400" dirty="0"/>
              <a:t>regulations and regulator-made instruments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0621996"/>
              </p:ext>
            </p:extLst>
          </p:nvPr>
        </p:nvGraphicFramePr>
        <p:xfrm>
          <a:off x="289248" y="1340433"/>
          <a:ext cx="8584164" cy="4724400"/>
        </p:xfrm>
        <a:graphic>
          <a:graphicData uri="http://schemas.openxmlformats.org/drawingml/2006/table">
            <a:tbl>
              <a:tblPr firstRow="1" bandRow="1">
                <a:tableStyleId>{5C22544A-7EE6-4342-B048-85BDC9FD1C3A}</a:tableStyleId>
              </a:tblPr>
              <a:tblGrid>
                <a:gridCol w="1773451"/>
                <a:gridCol w="3540090"/>
                <a:gridCol w="3270623"/>
              </a:tblGrid>
              <a:tr h="236440">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NZ" sz="1000" b="1" dirty="0" smtClean="0">
                          <a:effectLst/>
                          <a:latin typeface="+mn-lt"/>
                          <a:ea typeface="Calibri" panose="020F0502020204030204" pitchFamily="34" charset="0"/>
                          <a:cs typeface="Times New Roman" panose="02020603050405020304" pitchFamily="18" charset="0"/>
                        </a:rPr>
                        <a:t>Instrument</a:t>
                      </a:r>
                    </a:p>
                  </a:txBody>
                  <a:tcPr/>
                </a:tc>
                <a:tc>
                  <a:txBody>
                    <a:bodyPr/>
                    <a:lstStyle/>
                    <a:p>
                      <a:pPr>
                        <a:spcAft>
                          <a:spcPts val="300"/>
                        </a:spcAft>
                      </a:pPr>
                      <a:r>
                        <a:rPr lang="en-NZ" sz="1000" b="1" dirty="0" smtClean="0">
                          <a:latin typeface="+mn-lt"/>
                        </a:rPr>
                        <a:t>Content</a:t>
                      </a:r>
                      <a:endParaRPr lang="en-NZ" sz="1000" b="1" dirty="0">
                        <a:latin typeface="+mn-lt"/>
                      </a:endParaRPr>
                    </a:p>
                  </a:txBody>
                  <a:tcPr/>
                </a:tc>
                <a:tc>
                  <a:txBody>
                    <a:bodyPr/>
                    <a:lstStyle/>
                    <a:p>
                      <a:pPr>
                        <a:spcAft>
                          <a:spcPts val="300"/>
                        </a:spcAft>
                      </a:pPr>
                      <a:r>
                        <a:rPr lang="en-NZ" sz="1000" b="1" dirty="0" smtClean="0">
                          <a:latin typeface="+mn-lt"/>
                        </a:rPr>
                        <a:t>Process</a:t>
                      </a:r>
                      <a:endParaRPr lang="en-NZ" sz="1000" b="1" dirty="0">
                        <a:latin typeface="+mn-lt"/>
                      </a:endParaRPr>
                    </a:p>
                  </a:txBody>
                  <a:tcPr/>
                </a:tc>
              </a:tr>
              <a:tr h="370840">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NZ" sz="1000" b="0" dirty="0" smtClean="0">
                          <a:effectLst/>
                          <a:latin typeface="+mn-lt"/>
                        </a:rPr>
                        <a:t>Therapeutic Products Act</a:t>
                      </a:r>
                      <a:endParaRPr lang="en-NZ" sz="1000" b="0" dirty="0" smtClean="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Tx/>
                        <a:buNone/>
                        <a:tabLst/>
                        <a:defRPr/>
                      </a:pPr>
                      <a:endParaRPr lang="en-NZ" sz="1000" b="0" dirty="0" smtClean="0">
                        <a:effectLst/>
                        <a:latin typeface="+mn-lt"/>
                        <a:ea typeface="Calibri" panose="020F0502020204030204" pitchFamily="34" charset="0"/>
                        <a:cs typeface="Times New Roman" panose="02020603050405020304" pitchFamily="18" charset="0"/>
                      </a:endParaRPr>
                    </a:p>
                  </a:txBody>
                  <a:tcPr/>
                </a:tc>
                <a:tc>
                  <a:txBody>
                    <a:bodyPr/>
                    <a:lstStyle/>
                    <a:p>
                      <a:pPr>
                        <a:spcAft>
                          <a:spcPts val="300"/>
                        </a:spcAft>
                      </a:pPr>
                      <a:r>
                        <a:rPr lang="en-US" sz="1000" b="0" dirty="0" smtClean="0">
                          <a:latin typeface="+mn-lt"/>
                        </a:rPr>
                        <a:t>Primary legislation sets out: </a:t>
                      </a:r>
                    </a:p>
                    <a:p>
                      <a:pPr marL="171450" indent="-171450">
                        <a:spcAft>
                          <a:spcPts val="300"/>
                        </a:spcAft>
                        <a:buFont typeface="Arial" panose="020B0604020202020204" pitchFamily="34" charset="0"/>
                        <a:buChar char="•"/>
                      </a:pPr>
                      <a:r>
                        <a:rPr lang="en-US" sz="1000" b="0" dirty="0" smtClean="0">
                          <a:latin typeface="+mn-lt"/>
                        </a:rPr>
                        <a:t>the purpose of the Act</a:t>
                      </a:r>
                    </a:p>
                    <a:p>
                      <a:pPr marL="171450" indent="-171450">
                        <a:spcAft>
                          <a:spcPts val="300"/>
                        </a:spcAft>
                        <a:buFont typeface="Arial" panose="020B0604020202020204" pitchFamily="34" charset="0"/>
                        <a:buChar char="•"/>
                      </a:pPr>
                      <a:r>
                        <a:rPr lang="en-US" sz="1000" b="0" dirty="0" smtClean="0">
                          <a:latin typeface="+mn-lt"/>
                        </a:rPr>
                        <a:t>provides a set of principles and criteria to set the parameters of the regulatory regime </a:t>
                      </a:r>
                    </a:p>
                    <a:p>
                      <a:pPr marL="171450" indent="-171450">
                        <a:spcAft>
                          <a:spcPts val="300"/>
                        </a:spcAft>
                        <a:buFont typeface="Arial" panose="020B0604020202020204" pitchFamily="34" charset="0"/>
                        <a:buChar char="•"/>
                      </a:pPr>
                      <a:r>
                        <a:rPr lang="en-US" sz="1000" b="0" dirty="0" smtClean="0">
                          <a:latin typeface="+mn-lt"/>
                        </a:rPr>
                        <a:t>sets boundaries for the scope and development of subordinate legislative instruments</a:t>
                      </a:r>
                    </a:p>
                    <a:p>
                      <a:pPr marL="171450" indent="-171450">
                        <a:spcAft>
                          <a:spcPts val="300"/>
                        </a:spcAft>
                        <a:buFont typeface="Arial" panose="020B0604020202020204" pitchFamily="34" charset="0"/>
                        <a:buChar char="•"/>
                      </a:pPr>
                      <a:r>
                        <a:rPr lang="en-US" sz="1000" b="0" dirty="0" smtClean="0">
                          <a:latin typeface="+mn-lt"/>
                        </a:rPr>
                        <a:t>contains the primary elements of the regulatory regime</a:t>
                      </a:r>
                    </a:p>
                    <a:p>
                      <a:pPr marL="171450" indent="-171450">
                        <a:spcAft>
                          <a:spcPts val="300"/>
                        </a:spcAft>
                        <a:buFont typeface="Arial" panose="020B0604020202020204" pitchFamily="34" charset="0"/>
                        <a:buChar char="•"/>
                      </a:pPr>
                      <a:r>
                        <a:rPr lang="en-US" sz="1000" b="0" dirty="0" smtClean="0">
                          <a:latin typeface="+mn-lt"/>
                        </a:rPr>
                        <a:t>provides enforcement powers</a:t>
                      </a:r>
                    </a:p>
                    <a:p>
                      <a:pPr marL="171450" indent="-171450">
                        <a:spcAft>
                          <a:spcPts val="300"/>
                        </a:spcAft>
                        <a:buFont typeface="Arial" panose="020B0604020202020204" pitchFamily="34" charset="0"/>
                        <a:buChar char="•"/>
                      </a:pPr>
                      <a:r>
                        <a:rPr lang="en-US" sz="1000" b="0" dirty="0" smtClean="0">
                          <a:latin typeface="+mn-lt"/>
                        </a:rPr>
                        <a:t>sets out accountability arrangements</a:t>
                      </a:r>
                    </a:p>
                  </a:txBody>
                  <a:tcPr/>
                </a:tc>
                <a:tc>
                  <a:txBody>
                    <a:bodyPr/>
                    <a:lstStyle/>
                    <a:p>
                      <a:pPr>
                        <a:spcAft>
                          <a:spcPts val="300"/>
                        </a:spcAft>
                      </a:pPr>
                      <a:r>
                        <a:rPr lang="en-NZ" sz="1000" dirty="0" smtClean="0">
                          <a:latin typeface="+mn-lt"/>
                        </a:rPr>
                        <a:t>Made by Parliament</a:t>
                      </a:r>
                      <a:endParaRPr lang="en-NZ" sz="1000" dirty="0">
                        <a:latin typeface="+mn-lt"/>
                      </a:endParaRPr>
                    </a:p>
                  </a:txBody>
                  <a:tcPr/>
                </a:tc>
              </a:tr>
              <a:tr h="370840">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NZ" sz="1000" b="0" dirty="0" smtClean="0">
                          <a:effectLst/>
                          <a:latin typeface="+mn-lt"/>
                        </a:rPr>
                        <a:t> Regulations</a:t>
                      </a:r>
                      <a:endParaRPr lang="en-NZ" sz="1000" b="0" dirty="0" smtClean="0">
                        <a:effectLst/>
                        <a:latin typeface="+mn-lt"/>
                        <a:ea typeface="Calibri" panose="020F0502020204030204" pitchFamily="34" charset="0"/>
                        <a:cs typeface="Times New Roman" panose="02020603050405020304" pitchFamily="18" charset="0"/>
                      </a:endParaRPr>
                    </a:p>
                  </a:txBody>
                  <a:tcPr/>
                </a:tc>
                <a:tc>
                  <a:txBody>
                    <a:bodyPr/>
                    <a:lstStyle/>
                    <a:p>
                      <a:pPr marL="457200" indent="-457200">
                        <a:lnSpc>
                          <a:spcPct val="100000"/>
                        </a:lnSpc>
                        <a:spcAft>
                          <a:spcPts val="300"/>
                        </a:spcAft>
                        <a:tabLst>
                          <a:tab pos="457200" algn="l"/>
                          <a:tab pos="457200" algn="l"/>
                        </a:tabLst>
                      </a:pPr>
                      <a:r>
                        <a:rPr lang="en-GB" sz="1000" b="0" dirty="0" smtClean="0">
                          <a:effectLst/>
                          <a:latin typeface="+mn-lt"/>
                        </a:rPr>
                        <a:t>Regulations will contain further detail on:</a:t>
                      </a:r>
                    </a:p>
                    <a:p>
                      <a:pPr marL="171450" indent="-171450" algn="l" defTabSz="914400" rtl="0" eaLnBrk="1" latinLnBrk="0" hangingPunct="1">
                        <a:lnSpc>
                          <a:spcPct val="100000"/>
                        </a:lnSpc>
                        <a:spcAft>
                          <a:spcPts val="300"/>
                        </a:spcAft>
                        <a:buFont typeface="Arial" panose="020B0604020202020204" pitchFamily="34" charset="0"/>
                        <a:buChar char="•"/>
                        <a:tabLst>
                          <a:tab pos="457200" algn="l"/>
                          <a:tab pos="457200" algn="l"/>
                        </a:tabLst>
                      </a:pPr>
                      <a:r>
                        <a:rPr lang="en-GB" sz="1000" b="0" kern="1200" dirty="0" smtClean="0">
                          <a:solidFill>
                            <a:schemeClr val="dk1"/>
                          </a:solidFill>
                          <a:latin typeface="+mn-lt"/>
                          <a:ea typeface="+mn-ea"/>
                          <a:cs typeface="+mn-cs"/>
                        </a:rPr>
                        <a:t>matters not appropriately dealt with in regulator-made instruments (such as fee setting)</a:t>
                      </a:r>
                    </a:p>
                    <a:p>
                      <a:pPr marL="171450" indent="-171450" algn="l" defTabSz="914400" rtl="0" eaLnBrk="1" latinLnBrk="0" hangingPunct="1">
                        <a:lnSpc>
                          <a:spcPct val="100000"/>
                        </a:lnSpc>
                        <a:spcAft>
                          <a:spcPts val="300"/>
                        </a:spcAft>
                        <a:buFont typeface="Arial" panose="020B0604020202020204" pitchFamily="34" charset="0"/>
                        <a:buChar char="•"/>
                        <a:tabLst>
                          <a:tab pos="457200" algn="l"/>
                          <a:tab pos="457200" algn="l"/>
                        </a:tabLst>
                      </a:pPr>
                      <a:r>
                        <a:rPr lang="en-GB" sz="1000" b="0" kern="1200" dirty="0" smtClean="0">
                          <a:solidFill>
                            <a:schemeClr val="dk1"/>
                          </a:solidFill>
                          <a:latin typeface="+mn-lt"/>
                          <a:ea typeface="+mn-ea"/>
                          <a:cs typeface="+mn-cs"/>
                        </a:rPr>
                        <a:t>matters to do with accountability </a:t>
                      </a:r>
                    </a:p>
                    <a:p>
                      <a:pPr marL="171450" indent="-171450" algn="l" defTabSz="914400" rtl="0" eaLnBrk="1" latinLnBrk="0" hangingPunct="1">
                        <a:lnSpc>
                          <a:spcPct val="100000"/>
                        </a:lnSpc>
                        <a:spcAft>
                          <a:spcPts val="300"/>
                        </a:spcAft>
                        <a:buFont typeface="Arial" panose="020B0604020202020204" pitchFamily="34" charset="0"/>
                        <a:buChar char="•"/>
                        <a:tabLst>
                          <a:tab pos="457200" algn="l"/>
                          <a:tab pos="457200" algn="l"/>
                        </a:tabLst>
                      </a:pPr>
                      <a:r>
                        <a:rPr lang="en-GB" sz="1000" b="0" kern="1200" dirty="0" smtClean="0">
                          <a:solidFill>
                            <a:schemeClr val="dk1"/>
                          </a:solidFill>
                          <a:latin typeface="+mn-lt"/>
                          <a:ea typeface="+mn-ea"/>
                          <a:cs typeface="+mn-cs"/>
                        </a:rPr>
                        <a:t>key elements of the regulatory regime that will remain relatively stable and which are significant to the design of the regulatory requirements</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457200" algn="l"/>
                          <a:tab pos="457200" algn="l"/>
                        </a:tabLst>
                        <a:defRPr/>
                      </a:pPr>
                      <a:r>
                        <a:rPr lang="en-US" sz="1000" b="1" dirty="0" smtClean="0">
                          <a:latin typeface="+mn-lt"/>
                        </a:rPr>
                        <a:t>Schedule 3 lists the matters</a:t>
                      </a:r>
                      <a:r>
                        <a:rPr lang="en-US" sz="1000" b="1" baseline="0" dirty="0" smtClean="0">
                          <a:latin typeface="+mn-lt"/>
                        </a:rPr>
                        <a:t> that can be specified in regulations</a:t>
                      </a:r>
                      <a:endParaRPr lang="en-NZ" sz="1000" b="1" dirty="0" smtClean="0">
                        <a:latin typeface="+mn-lt"/>
                      </a:endParaRP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000" b="0" dirty="0" smtClean="0">
                          <a:effectLst/>
                          <a:latin typeface="+mn-lt"/>
                        </a:rPr>
                        <a:t>Made by the Governor-General, by Order and Council</a:t>
                      </a:r>
                    </a:p>
                    <a:p>
                      <a:pPr marL="0" marR="0" lvl="0" indent="0" algn="l" defTabSz="914400" rtl="0" eaLnBrk="1" fontAlgn="auto" latinLnBrk="0" hangingPunct="1">
                        <a:lnSpc>
                          <a:spcPct val="100000"/>
                        </a:lnSpc>
                        <a:spcBef>
                          <a:spcPts val="0"/>
                        </a:spcBef>
                        <a:spcAft>
                          <a:spcPts val="300"/>
                        </a:spcAft>
                        <a:buClrTx/>
                        <a:buSzTx/>
                        <a:buFontTx/>
                        <a:buNone/>
                        <a:tabLst/>
                        <a:defRPr/>
                      </a:pPr>
                      <a:endParaRPr lang="en-GB" sz="1000" b="0" dirty="0" smtClean="0">
                        <a:effectLst/>
                        <a:latin typeface="+mn-lt"/>
                      </a:endParaRP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000" b="0" dirty="0" smtClean="0">
                          <a:effectLst/>
                          <a:latin typeface="+mn-lt"/>
                        </a:rPr>
                        <a:t>Regulations</a:t>
                      </a:r>
                      <a:r>
                        <a:rPr lang="en-GB" sz="1000" b="0" baseline="0" dirty="0" smtClean="0">
                          <a:effectLst/>
                          <a:latin typeface="+mn-lt"/>
                        </a:rPr>
                        <a:t> </a:t>
                      </a:r>
                      <a:r>
                        <a:rPr lang="en-GB" sz="1000" b="0" dirty="0" smtClean="0">
                          <a:effectLst/>
                          <a:latin typeface="+mn-lt"/>
                        </a:rPr>
                        <a:t>will be subject to review by the Regulations Review Committee</a:t>
                      </a:r>
                      <a:endParaRPr lang="en-NZ" sz="1000" b="0" dirty="0" smtClean="0">
                        <a:effectLst/>
                        <a:latin typeface="+mn-lt"/>
                        <a:ea typeface="Times New Roman" panose="02020603050405020304" pitchFamily="18" charset="0"/>
                        <a:cs typeface="Times New Roman" panose="02020603050405020304" pitchFamily="18" charset="0"/>
                      </a:endParaRPr>
                    </a:p>
                    <a:p>
                      <a:pPr>
                        <a:spcAft>
                          <a:spcPts val="300"/>
                        </a:spcAft>
                      </a:pPr>
                      <a:endParaRPr lang="en-NZ" sz="1000" dirty="0" smtClean="0">
                        <a:latin typeface="+mn-lt"/>
                      </a:endParaRPr>
                    </a:p>
                  </a:txBody>
                  <a:tcPr/>
                </a:tc>
              </a:tr>
              <a:tr h="370840">
                <a:tc>
                  <a:txBody>
                    <a:bodyPr/>
                    <a:lstStyle/>
                    <a:p>
                      <a:pPr algn="l">
                        <a:lnSpc>
                          <a:spcPct val="115000"/>
                        </a:lnSpc>
                        <a:spcAft>
                          <a:spcPts val="300"/>
                        </a:spcAft>
                      </a:pPr>
                      <a:r>
                        <a:rPr lang="en-NZ" sz="1000" b="0" dirty="0" smtClean="0">
                          <a:effectLst/>
                          <a:latin typeface="+mn-lt"/>
                        </a:rPr>
                        <a:t>Rules</a:t>
                      </a:r>
                      <a:endParaRPr lang="en-NZ" sz="1000" b="0" dirty="0">
                        <a:effectLst/>
                        <a:latin typeface="+mn-lt"/>
                      </a:endParaRPr>
                    </a:p>
                  </a:txBody>
                  <a:tcPr/>
                </a:tc>
                <a:tc>
                  <a:txBody>
                    <a:bodyPr/>
                    <a:lstStyle/>
                    <a:p>
                      <a:pPr marL="0" indent="0">
                        <a:lnSpc>
                          <a:spcPct val="100000"/>
                        </a:lnSpc>
                        <a:spcAft>
                          <a:spcPts val="300"/>
                        </a:spcAft>
                        <a:tabLst>
                          <a:tab pos="0" algn="l"/>
                        </a:tabLst>
                      </a:pPr>
                      <a:r>
                        <a:rPr lang="en-GB" sz="1000" b="0" dirty="0" smtClean="0">
                          <a:effectLst/>
                          <a:latin typeface="+mn-lt"/>
                        </a:rPr>
                        <a:t>Contain the detail of the regulatory requirements</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457200" algn="l"/>
                          <a:tab pos="457200" algn="l"/>
                        </a:tabLst>
                        <a:defRPr/>
                      </a:pPr>
                      <a:r>
                        <a:rPr lang="en-US" sz="1000" b="1" dirty="0" smtClean="0">
                          <a:latin typeface="+mn-lt"/>
                        </a:rPr>
                        <a:t>Schedule 3 lists the matters</a:t>
                      </a:r>
                      <a:r>
                        <a:rPr lang="en-US" sz="1000" b="1" baseline="0" dirty="0" smtClean="0">
                          <a:latin typeface="+mn-lt"/>
                        </a:rPr>
                        <a:t> that can be specified in rules</a:t>
                      </a:r>
                      <a:endParaRPr lang="en-NZ" sz="1000" b="1" dirty="0" smtClean="0">
                        <a:latin typeface="+mn-lt"/>
                      </a:endParaRP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000" b="0" baseline="0" dirty="0" smtClean="0">
                          <a:effectLst/>
                          <a:latin typeface="+mn-lt"/>
                        </a:rPr>
                        <a:t>Made by the regulator</a:t>
                      </a: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000" b="0" baseline="0" dirty="0" smtClean="0">
                          <a:effectLst/>
                          <a:latin typeface="+mn-lt"/>
                        </a:rPr>
                        <a:t>S</a:t>
                      </a:r>
                      <a:r>
                        <a:rPr lang="en-GB" sz="1000" b="0" dirty="0" smtClean="0">
                          <a:effectLst/>
                          <a:latin typeface="+mn-lt"/>
                        </a:rPr>
                        <a:t>ubject to review by the Regulations Review Committee</a:t>
                      </a:r>
                    </a:p>
                  </a:txBody>
                  <a:tcPr/>
                </a:tc>
              </a:tr>
              <a:tr h="370840">
                <a:tc>
                  <a:txBody>
                    <a:bodyPr/>
                    <a:lstStyle/>
                    <a:p>
                      <a:pPr algn="l">
                        <a:lnSpc>
                          <a:spcPct val="115000"/>
                        </a:lnSpc>
                        <a:spcAft>
                          <a:spcPts val="300"/>
                        </a:spcAft>
                      </a:pPr>
                      <a:r>
                        <a:rPr lang="en-NZ" sz="1000" b="0" dirty="0" smtClean="0">
                          <a:effectLst/>
                          <a:latin typeface="+mn-lt"/>
                        </a:rPr>
                        <a:t>Notices</a:t>
                      </a:r>
                      <a:endParaRPr lang="en-NZ" sz="1000" b="0" dirty="0">
                        <a:effectLst/>
                        <a:latin typeface="+mn-lt"/>
                      </a:endParaRPr>
                    </a:p>
                  </a:txBody>
                  <a:tcPr/>
                </a:tc>
                <a:tc>
                  <a:txBody>
                    <a:bodyPr/>
                    <a:lstStyle/>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457200" algn="l"/>
                          <a:tab pos="457200" algn="l"/>
                        </a:tabLst>
                        <a:defRPr/>
                      </a:pPr>
                      <a:r>
                        <a:rPr lang="en-US" sz="1000" dirty="0" smtClean="0">
                          <a:latin typeface="+mn-lt"/>
                        </a:rPr>
                        <a:t>Covers operational aspects of the scheme</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457200" algn="l"/>
                          <a:tab pos="457200" algn="l"/>
                        </a:tabLst>
                        <a:defRPr/>
                      </a:pPr>
                      <a:r>
                        <a:rPr lang="en-US" sz="1000" b="1" dirty="0" smtClean="0">
                          <a:latin typeface="+mn-lt"/>
                        </a:rPr>
                        <a:t>Schedule 3 lists the matters</a:t>
                      </a:r>
                      <a:r>
                        <a:rPr lang="en-US" sz="1000" b="1" baseline="0" dirty="0" smtClean="0">
                          <a:latin typeface="+mn-lt"/>
                        </a:rPr>
                        <a:t> that can be specified in notices</a:t>
                      </a:r>
                      <a:endParaRPr lang="en-NZ" sz="1000" b="1" dirty="0" smtClean="0">
                        <a:latin typeface="+mn-lt"/>
                      </a:endParaRPr>
                    </a:p>
                    <a:p>
                      <a:pPr>
                        <a:spcAft>
                          <a:spcPts val="300"/>
                        </a:spcAft>
                      </a:pPr>
                      <a:endParaRPr lang="en-NZ" sz="1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000" b="0" baseline="0" dirty="0" smtClean="0">
                          <a:effectLst/>
                          <a:latin typeface="+mn-lt"/>
                        </a:rPr>
                        <a:t>Made by the regulator</a:t>
                      </a: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000" b="0" dirty="0" smtClean="0">
                          <a:effectLst/>
                          <a:latin typeface="+mn-lt"/>
                          <a:ea typeface="Times New Roman" panose="02020603050405020304" pitchFamily="18" charset="0"/>
                          <a:cs typeface="Times New Roman" panose="02020603050405020304" pitchFamily="18" charset="0"/>
                        </a:rPr>
                        <a:t>The</a:t>
                      </a:r>
                      <a:r>
                        <a:rPr lang="en-GB" sz="1000" b="0" baseline="0" dirty="0" smtClean="0">
                          <a:effectLst/>
                          <a:latin typeface="+mn-lt"/>
                          <a:ea typeface="Times New Roman" panose="02020603050405020304" pitchFamily="18" charset="0"/>
                          <a:cs typeface="Times New Roman" panose="02020603050405020304" pitchFamily="18" charset="0"/>
                        </a:rPr>
                        <a:t> regulator must not issue a notice unless satisfied that doing so if necessary or desirable to promote the purposes of the Act; and it is no broader than is reasonable necessary to address matter that gave rise to it</a:t>
                      </a:r>
                      <a:endParaRPr lang="en-NZ" sz="1000" b="0" dirty="0" smtClean="0">
                        <a:effectLst/>
                        <a:latin typeface="+mn-lt"/>
                        <a:ea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108631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A wider range of products </a:t>
            </a:r>
            <a:r>
              <a:rPr lang="en-NZ" sz="2400" dirty="0" smtClean="0"/>
              <a:t>would </a:t>
            </a:r>
            <a:r>
              <a:rPr lang="en-NZ" sz="2400" dirty="0"/>
              <a:t>be covered</a:t>
            </a:r>
          </a:p>
        </p:txBody>
      </p:sp>
      <p:sp>
        <p:nvSpPr>
          <p:cNvPr id="3" name="Content Placeholder 2"/>
          <p:cNvSpPr>
            <a:spLocks noGrp="1"/>
          </p:cNvSpPr>
          <p:nvPr>
            <p:ph idx="1"/>
          </p:nvPr>
        </p:nvSpPr>
        <p:spPr>
          <a:xfrm>
            <a:off x="628650" y="1439187"/>
            <a:ext cx="7886700" cy="4058340"/>
          </a:xfrm>
        </p:spPr>
        <p:txBody>
          <a:bodyPr/>
          <a:lstStyle/>
          <a:p>
            <a:pPr marL="0" indent="0">
              <a:spcBef>
                <a:spcPts val="600"/>
              </a:spcBef>
              <a:buNone/>
            </a:pPr>
            <a:r>
              <a:rPr lang="en-NZ" sz="1600" dirty="0"/>
              <a:t>The new system </a:t>
            </a:r>
            <a:r>
              <a:rPr lang="en-NZ" sz="1600" dirty="0" smtClean="0"/>
              <a:t>would </a:t>
            </a:r>
            <a:r>
              <a:rPr lang="en-NZ" sz="1600" dirty="0"/>
              <a:t>regulate:</a:t>
            </a:r>
          </a:p>
          <a:p>
            <a:pPr>
              <a:spcBef>
                <a:spcPts val="600"/>
              </a:spcBef>
            </a:pPr>
            <a:r>
              <a:rPr lang="en-NZ" sz="1600" b="1" dirty="0" smtClean="0"/>
              <a:t>Medicines </a:t>
            </a:r>
          </a:p>
          <a:p>
            <a:pPr lvl="1">
              <a:spcBef>
                <a:spcPts val="600"/>
              </a:spcBef>
              <a:buFont typeface="Courier New" panose="02070309020205020404" pitchFamily="49" charset="0"/>
              <a:buChar char="o"/>
            </a:pPr>
            <a:r>
              <a:rPr lang="en-NZ" sz="1600" dirty="0" smtClean="0"/>
              <a:t>This includes </a:t>
            </a:r>
            <a:r>
              <a:rPr lang="en-NZ" sz="1600" dirty="0"/>
              <a:t>cell and tissue </a:t>
            </a:r>
            <a:r>
              <a:rPr lang="en-NZ" sz="1600" dirty="0" smtClean="0"/>
              <a:t>products and radiopharmaceuticals</a:t>
            </a:r>
          </a:p>
          <a:p>
            <a:pPr lvl="1">
              <a:spcBef>
                <a:spcPts val="600"/>
              </a:spcBef>
              <a:buFont typeface="Courier New" panose="02070309020205020404" pitchFamily="49" charset="0"/>
              <a:buChar char="o"/>
            </a:pPr>
            <a:r>
              <a:rPr lang="en-NZ" sz="1600" dirty="0" smtClean="0"/>
              <a:t>Medicines will continue to be classified: category 1 (prescription), category 2 (pharmacist), category 3 (pharmacy), category 4 (general sale)</a:t>
            </a:r>
            <a:endParaRPr lang="en-NZ" sz="1600" dirty="0"/>
          </a:p>
          <a:p>
            <a:pPr>
              <a:spcBef>
                <a:spcPts val="600"/>
              </a:spcBef>
            </a:pPr>
            <a:r>
              <a:rPr lang="en-NZ" sz="1600" b="1" dirty="0" smtClean="0"/>
              <a:t>Active Medicinal Ingredients </a:t>
            </a:r>
          </a:p>
          <a:p>
            <a:pPr lvl="1">
              <a:spcBef>
                <a:spcPts val="600"/>
              </a:spcBef>
              <a:buFont typeface="Courier New" panose="02070309020205020404" pitchFamily="49" charset="0"/>
              <a:buChar char="o"/>
            </a:pPr>
            <a:r>
              <a:rPr lang="en-NZ" sz="1600" dirty="0"/>
              <a:t>D</a:t>
            </a:r>
            <a:r>
              <a:rPr lang="en-NZ" sz="1600" dirty="0" smtClean="0"/>
              <a:t>efined separately from medicines, so a smaller set of controls can be applied to them</a:t>
            </a:r>
          </a:p>
          <a:p>
            <a:pPr>
              <a:spcBef>
                <a:spcPts val="600"/>
              </a:spcBef>
            </a:pPr>
            <a:r>
              <a:rPr lang="en-NZ" sz="1600" b="1" dirty="0"/>
              <a:t>M</a:t>
            </a:r>
            <a:r>
              <a:rPr lang="en-NZ" sz="1600" b="1" dirty="0" smtClean="0"/>
              <a:t>edical </a:t>
            </a:r>
            <a:r>
              <a:rPr lang="en-NZ" sz="1600" b="1" dirty="0"/>
              <a:t>devices </a:t>
            </a:r>
          </a:p>
          <a:p>
            <a:pPr>
              <a:spcBef>
                <a:spcPts val="600"/>
              </a:spcBef>
            </a:pPr>
            <a:r>
              <a:rPr lang="en-NZ" sz="1600" b="1" dirty="0" smtClean="0"/>
              <a:t>Type-4 </a:t>
            </a:r>
            <a:r>
              <a:rPr lang="en-NZ" sz="1600" b="1" dirty="0"/>
              <a:t>products </a:t>
            </a:r>
          </a:p>
          <a:p>
            <a:pPr lvl="1">
              <a:spcBef>
                <a:spcPts val="600"/>
              </a:spcBef>
              <a:buFont typeface="Courier New" panose="02070309020205020404" pitchFamily="49" charset="0"/>
              <a:buChar char="o"/>
            </a:pPr>
            <a:r>
              <a:rPr lang="en-US" sz="1600" dirty="0"/>
              <a:t>T</a:t>
            </a:r>
            <a:r>
              <a:rPr lang="en-US" sz="1600" dirty="0" smtClean="0"/>
              <a:t>his </a:t>
            </a:r>
            <a:r>
              <a:rPr lang="en-US" sz="1600" dirty="0"/>
              <a:t>is a catch all </a:t>
            </a:r>
            <a:r>
              <a:rPr lang="en-US" sz="1600" dirty="0" smtClean="0"/>
              <a:t>category for future therapeutic </a:t>
            </a:r>
            <a:r>
              <a:rPr lang="en-US" sz="1600" dirty="0"/>
              <a:t>products that we don’t know about </a:t>
            </a:r>
            <a:r>
              <a:rPr lang="en-US" sz="1600" dirty="0" smtClean="0"/>
              <a:t>yet </a:t>
            </a:r>
          </a:p>
          <a:p>
            <a:pPr lvl="1">
              <a:spcBef>
                <a:spcPts val="600"/>
              </a:spcBef>
              <a:buFont typeface="Courier New" panose="02070309020205020404" pitchFamily="49" charset="0"/>
              <a:buChar char="o"/>
            </a:pPr>
            <a:r>
              <a:rPr lang="en-US" sz="1600" dirty="0" smtClean="0"/>
              <a:t>It </a:t>
            </a:r>
            <a:r>
              <a:rPr lang="en-US" sz="1600" dirty="0"/>
              <a:t>will ensure the Regulator has the ability to apply regulatory requirements, as appropriate, when these products start coming to </a:t>
            </a:r>
            <a:r>
              <a:rPr lang="en-US" sz="1600" dirty="0" smtClean="0"/>
              <a:t>market</a:t>
            </a:r>
            <a:r>
              <a:rPr lang="en-US" sz="1600" dirty="0"/>
              <a:t>.</a:t>
            </a:r>
          </a:p>
          <a:p>
            <a:pPr marL="0" indent="0">
              <a:spcBef>
                <a:spcPts val="600"/>
              </a:spcBef>
              <a:buNone/>
            </a:pPr>
            <a:endParaRPr lang="en-NZ" sz="1600" dirty="0" smtClean="0"/>
          </a:p>
          <a:p>
            <a:pPr marL="0" indent="0">
              <a:spcBef>
                <a:spcPts val="600"/>
              </a:spcBef>
              <a:buNone/>
            </a:pPr>
            <a:r>
              <a:rPr lang="en-NZ" sz="1600" dirty="0" smtClean="0"/>
              <a:t>The Government will be considering regulation of natural health products as a separate process. </a:t>
            </a:r>
            <a:endParaRPr lang="en-NZ" sz="1600" dirty="0"/>
          </a:p>
        </p:txBody>
      </p:sp>
    </p:spTree>
    <p:extLst>
      <p:ext uri="{BB962C8B-B14F-4D97-AF65-F5344CB8AC3E}">
        <p14:creationId xmlns:p14="http://schemas.microsoft.com/office/powerpoint/2010/main" val="2730565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The scheme </a:t>
            </a:r>
            <a:r>
              <a:rPr lang="en-US" sz="2400" dirty="0" smtClean="0"/>
              <a:t>would consist </a:t>
            </a:r>
            <a:r>
              <a:rPr lang="en-US" sz="2400" dirty="0"/>
              <a:t>of </a:t>
            </a:r>
            <a:r>
              <a:rPr lang="en-US" sz="2400" dirty="0" smtClean="0"/>
              <a:t>two </a:t>
            </a:r>
            <a:r>
              <a:rPr lang="en-US" sz="2400" dirty="0"/>
              <a:t>broad </a:t>
            </a:r>
            <a:r>
              <a:rPr lang="en-US" sz="2400" dirty="0" smtClean="0"/>
              <a:t>    components </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0"/>
              </a:spcBef>
              <a:spcAft>
                <a:spcPts val="600"/>
              </a:spcAft>
              <a:buFont typeface="+mj-lt"/>
              <a:buAutoNum type="arabicPeriod"/>
            </a:pPr>
            <a:r>
              <a:rPr lang="en-NZ" sz="1600" b="1" dirty="0" smtClean="0"/>
              <a:t>Product approval requirements</a:t>
            </a:r>
          </a:p>
          <a:p>
            <a:pPr lvl="1">
              <a:spcBef>
                <a:spcPts val="0"/>
              </a:spcBef>
              <a:spcAft>
                <a:spcPts val="600"/>
              </a:spcAft>
            </a:pPr>
            <a:r>
              <a:rPr lang="en-NZ" sz="1600" dirty="0"/>
              <a:t>G</a:t>
            </a:r>
            <a:r>
              <a:rPr lang="en-NZ" sz="1600" dirty="0" smtClean="0"/>
              <a:t>enerally a TP can’t be imported or supplied unless it is approved. </a:t>
            </a:r>
          </a:p>
          <a:p>
            <a:pPr lvl="1">
              <a:spcBef>
                <a:spcPts val="0"/>
              </a:spcBef>
              <a:spcAft>
                <a:spcPts val="600"/>
              </a:spcAft>
            </a:pPr>
            <a:r>
              <a:rPr lang="en-NZ" sz="1600" dirty="0" smtClean="0"/>
              <a:t>Exceptions are: </a:t>
            </a:r>
          </a:p>
          <a:p>
            <a:pPr lvl="2" defTabSz="449263">
              <a:spcBef>
                <a:spcPts val="0"/>
              </a:spcBef>
              <a:buFont typeface="Courier New" panose="02070309020205020404" pitchFamily="49" charset="0"/>
              <a:buChar char="o"/>
            </a:pPr>
            <a:r>
              <a:rPr lang="en-NZ" sz="1400" dirty="0" smtClean="0"/>
              <a:t>the </a:t>
            </a:r>
            <a:r>
              <a:rPr lang="en-NZ" sz="1400" dirty="0"/>
              <a:t>Regulator can declare some classes of </a:t>
            </a:r>
            <a:r>
              <a:rPr lang="en-NZ" sz="1400" dirty="0" smtClean="0"/>
              <a:t>product </a:t>
            </a:r>
            <a:r>
              <a:rPr lang="en-NZ" sz="1400" dirty="0"/>
              <a:t>to be approval-exempt </a:t>
            </a:r>
          </a:p>
          <a:p>
            <a:pPr lvl="2" defTabSz="449263">
              <a:spcBef>
                <a:spcPts val="0"/>
              </a:spcBef>
              <a:buFont typeface="Courier New" panose="02070309020205020404" pitchFamily="49" charset="0"/>
              <a:buChar char="o"/>
            </a:pPr>
            <a:r>
              <a:rPr lang="en-NZ" sz="1400" dirty="0" smtClean="0"/>
              <a:t>the import </a:t>
            </a:r>
            <a:r>
              <a:rPr lang="en-NZ" sz="1400" dirty="0"/>
              <a:t>&amp;/or supply of an unapproved product </a:t>
            </a:r>
            <a:r>
              <a:rPr lang="en-NZ" sz="1400" dirty="0" smtClean="0"/>
              <a:t>for a specific patient via </a:t>
            </a:r>
            <a:r>
              <a:rPr lang="en-NZ" sz="1400" dirty="0"/>
              <a:t>a ‘special clinical needs supply authority’</a:t>
            </a:r>
          </a:p>
          <a:p>
            <a:pPr lvl="2" defTabSz="449263">
              <a:spcBef>
                <a:spcPts val="0"/>
              </a:spcBef>
              <a:spcAft>
                <a:spcPts val="600"/>
              </a:spcAft>
              <a:buFont typeface="Courier New" panose="02070309020205020404" pitchFamily="49" charset="0"/>
              <a:buChar char="o"/>
            </a:pPr>
            <a:r>
              <a:rPr lang="en-NZ" sz="1400" dirty="0"/>
              <a:t>a licence or permit or regulation can authorise the import &amp;/or supply of an unapproved product (</a:t>
            </a:r>
            <a:r>
              <a:rPr lang="en-NZ" sz="1400" dirty="0" err="1"/>
              <a:t>eg</a:t>
            </a:r>
            <a:r>
              <a:rPr lang="en-NZ" sz="1400" dirty="0"/>
              <a:t> for a clinical trial</a:t>
            </a:r>
            <a:r>
              <a:rPr lang="en-NZ" sz="1400" dirty="0" smtClean="0"/>
              <a:t>)</a:t>
            </a:r>
          </a:p>
          <a:p>
            <a:pPr lvl="1" defTabSz="449263">
              <a:spcBef>
                <a:spcPts val="0"/>
              </a:spcBef>
              <a:spcAft>
                <a:spcPts val="600"/>
              </a:spcAft>
            </a:pPr>
            <a:r>
              <a:rPr lang="en-NZ" sz="1600" dirty="0">
                <a:solidFill>
                  <a:prstClr val="black"/>
                </a:solidFill>
              </a:rPr>
              <a:t>There will be different approval pathways </a:t>
            </a:r>
            <a:r>
              <a:rPr lang="en-NZ" sz="1600" dirty="0" smtClean="0">
                <a:solidFill>
                  <a:prstClr val="black"/>
                </a:solidFill>
              </a:rPr>
              <a:t>possible</a:t>
            </a:r>
            <a:endParaRPr lang="en-NZ" sz="1600" dirty="0"/>
          </a:p>
          <a:p>
            <a:pPr>
              <a:spcBef>
                <a:spcPts val="0"/>
              </a:spcBef>
              <a:spcAft>
                <a:spcPts val="600"/>
              </a:spcAft>
              <a:buFont typeface="+mj-lt"/>
              <a:buAutoNum type="arabicPeriod" startAt="2"/>
            </a:pPr>
            <a:r>
              <a:rPr lang="en-NZ" sz="1600" b="1" dirty="0"/>
              <a:t>Controlled activity restrictions </a:t>
            </a:r>
            <a:endParaRPr lang="en-NZ" sz="1600" dirty="0"/>
          </a:p>
          <a:p>
            <a:pPr lvl="1">
              <a:spcBef>
                <a:spcPts val="0"/>
              </a:spcBef>
              <a:spcAft>
                <a:spcPts val="600"/>
              </a:spcAft>
            </a:pPr>
            <a:r>
              <a:rPr lang="en-NZ" sz="1600" dirty="0" smtClean="0"/>
              <a:t>The </a:t>
            </a:r>
            <a:r>
              <a:rPr lang="en-NZ" sz="1600" dirty="0"/>
              <a:t>Bill regulates who is allowed to carry out certain activities involving therapeutic products (called controlled activities) and how those activities are carried </a:t>
            </a:r>
            <a:r>
              <a:rPr lang="en-NZ" sz="1600" dirty="0" smtClean="0"/>
              <a:t>out</a:t>
            </a:r>
            <a:endParaRPr lang="en-NZ" sz="1600" dirty="0"/>
          </a:p>
          <a:p>
            <a:pPr marL="0" indent="0">
              <a:spcBef>
                <a:spcPts val="0"/>
              </a:spcBef>
              <a:spcAft>
                <a:spcPts val="0"/>
              </a:spcAft>
              <a:buNone/>
            </a:pPr>
            <a:r>
              <a:rPr lang="en-NZ" sz="1600" b="1" dirty="0"/>
              <a:t>In addition, the Bill also:</a:t>
            </a:r>
          </a:p>
          <a:p>
            <a:pPr marL="285750" indent="-285750">
              <a:spcBef>
                <a:spcPts val="0"/>
              </a:spcBef>
            </a:pPr>
            <a:r>
              <a:rPr lang="en-NZ" sz="1600" dirty="0"/>
              <a:t>e</a:t>
            </a:r>
            <a:r>
              <a:rPr lang="en-NZ" sz="1600" dirty="0" smtClean="0"/>
              <a:t>nables </a:t>
            </a:r>
            <a:r>
              <a:rPr lang="en-NZ" sz="1600" dirty="0"/>
              <a:t>obligations to be imposed on people who in the course of business: import, supply, </a:t>
            </a:r>
            <a:r>
              <a:rPr lang="en-NZ" sz="1600" dirty="0" smtClean="0"/>
              <a:t>administer, use</a:t>
            </a:r>
            <a:r>
              <a:rPr lang="en-NZ" sz="1600" dirty="0"/>
              <a:t>, or have possession </a:t>
            </a:r>
            <a:r>
              <a:rPr lang="en-NZ" sz="1600" dirty="0" smtClean="0"/>
              <a:t>of, </a:t>
            </a:r>
            <a:r>
              <a:rPr lang="en-NZ" sz="1600" dirty="0"/>
              <a:t>any TPs</a:t>
            </a:r>
          </a:p>
          <a:p>
            <a:pPr marL="285750" indent="-285750">
              <a:spcBef>
                <a:spcPts val="0"/>
              </a:spcBef>
            </a:pPr>
            <a:r>
              <a:rPr lang="en-NZ" sz="1600" dirty="0"/>
              <a:t>i</a:t>
            </a:r>
            <a:r>
              <a:rPr lang="en-NZ" sz="1600" dirty="0" smtClean="0"/>
              <a:t>mposes </a:t>
            </a:r>
            <a:r>
              <a:rPr lang="en-NZ" sz="1600" dirty="0"/>
              <a:t>restrictions on advertising</a:t>
            </a:r>
          </a:p>
          <a:p>
            <a:pPr marL="285750" indent="-285750">
              <a:spcBef>
                <a:spcPts val="0"/>
              </a:spcBef>
            </a:pPr>
            <a:r>
              <a:rPr lang="en-NZ" sz="1600" dirty="0"/>
              <a:t>p</a:t>
            </a:r>
            <a:r>
              <a:rPr lang="en-NZ" sz="1600" dirty="0" smtClean="0"/>
              <a:t>rohibits </a:t>
            </a:r>
            <a:r>
              <a:rPr lang="en-NZ" sz="1600" dirty="0"/>
              <a:t>things such as tampering </a:t>
            </a:r>
            <a:r>
              <a:rPr lang="en-NZ" sz="1600" dirty="0" smtClean="0"/>
              <a:t>with, </a:t>
            </a:r>
            <a:r>
              <a:rPr lang="en-NZ" sz="1600" dirty="0"/>
              <a:t>or </a:t>
            </a:r>
            <a:r>
              <a:rPr lang="en-NZ" sz="1600" dirty="0" smtClean="0"/>
              <a:t>misrepresenting, a TP.</a:t>
            </a:r>
            <a:endParaRPr lang="en-NZ" sz="1600" dirty="0"/>
          </a:p>
        </p:txBody>
      </p:sp>
    </p:spTree>
    <p:extLst>
      <p:ext uri="{BB962C8B-B14F-4D97-AF65-F5344CB8AC3E}">
        <p14:creationId xmlns:p14="http://schemas.microsoft.com/office/powerpoint/2010/main" val="145875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FDB913"/>
      </a:accent1>
      <a:accent2>
        <a:srgbClr val="F04E30"/>
      </a:accent2>
      <a:accent3>
        <a:srgbClr val="EE3D96"/>
      </a:accent3>
      <a:accent4>
        <a:srgbClr val="213463"/>
      </a:accent4>
      <a:accent5>
        <a:srgbClr val="0072BC"/>
      </a:accent5>
      <a:accent6>
        <a:srgbClr val="77A02E"/>
      </a:accent6>
      <a:hlink>
        <a:srgbClr val="712C86"/>
      </a:hlink>
      <a:folHlink>
        <a:srgbClr val="4A273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91440" tIns="45720" rIns="91440" bIns="45720" rtlCol="0">
        <a:normAutofit/>
      </a:bodyPr>
      <a:lstStyle>
        <a:defPPr algn="l">
          <a:lnSpc>
            <a:spcPct val="150000"/>
          </a:lnSpc>
          <a:spcBef>
            <a:spcPts val="0"/>
          </a:spcBef>
          <a:defRPr sz="18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2926</TotalTime>
  <Words>2119</Words>
  <Application>Microsoft Office PowerPoint</Application>
  <PresentationFormat>On-screen Show (4:3)</PresentationFormat>
  <Paragraphs>201</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Courier New</vt:lpstr>
      <vt:lpstr>Georgia</vt:lpstr>
      <vt:lpstr>Segoe UI</vt:lpstr>
      <vt:lpstr>Segoe UI Semibold</vt:lpstr>
      <vt:lpstr>Times New Roman</vt:lpstr>
      <vt:lpstr>Office Theme</vt:lpstr>
      <vt:lpstr>Draft Therapeutic Products Bill</vt:lpstr>
      <vt:lpstr>Today’s team</vt:lpstr>
      <vt:lpstr>Agenda</vt:lpstr>
      <vt:lpstr>PowerPoint Presentation</vt:lpstr>
      <vt:lpstr>Purpose &amp; Design</vt:lpstr>
      <vt:lpstr>Guiding principles</vt:lpstr>
      <vt:lpstr>There will be less detail in legislation and more in   the regulations and regulator-made instruments</vt:lpstr>
      <vt:lpstr>A wider range of products would be covered</vt:lpstr>
      <vt:lpstr>The scheme would consist of two broad     components </vt:lpstr>
      <vt:lpstr>The bill would enable flexibility in how         controlled activities are authorised</vt:lpstr>
      <vt:lpstr>PowerPoint Presentation</vt:lpstr>
      <vt:lpstr>Unapproved medicines</vt:lpstr>
      <vt:lpstr>Personal import of medicines </vt:lpstr>
      <vt:lpstr>Pharmacy licensing – Enabling new supply and distribution models</vt:lpstr>
      <vt:lpstr>Pharmacy - Options for ensuring a pharmacist is        in control of a pharmacy business</vt:lpstr>
      <vt:lpstr>Increasing access to pharmacy medicines</vt:lpstr>
      <vt:lpstr>Advertising</vt:lpstr>
      <vt:lpstr>Packaging, labelling and consumer medicine information</vt:lpstr>
      <vt:lpstr>Increased regulation of medical devices</vt:lpstr>
      <vt:lpstr>Medical devices that are not therapeutic products</vt:lpstr>
      <vt:lpstr>Adverse event monitoring</vt:lpstr>
      <vt:lpstr>What next</vt:lpstr>
    </vt:vector>
  </TitlesOfParts>
  <Company>Ministry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pink orange teal</dc:title>
  <dc:creator>Ministry of Health</dc:creator>
  <cp:lastModifiedBy>Hannah Marie Adams</cp:lastModifiedBy>
  <cp:revision>288</cp:revision>
  <cp:lastPrinted>2019-03-06T01:08:51Z</cp:lastPrinted>
  <dcterms:created xsi:type="dcterms:W3CDTF">2018-03-26T21:49:06Z</dcterms:created>
  <dcterms:modified xsi:type="dcterms:W3CDTF">2019-03-28T02:23:31Z</dcterms:modified>
</cp:coreProperties>
</file>