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0C7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9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79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121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975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389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120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40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746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824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38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119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42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1742-AF33-4638-9102-079B8D4BD0EE}" type="datetimeFigureOut">
              <a:rPr lang="en-NZ" smtClean="0"/>
              <a:t>16/03/2016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30D0F-ABAF-4B67-B247-8715637358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14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09000" r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5235" y="119741"/>
            <a:ext cx="6382475" cy="864096"/>
          </a:xfrm>
          <a:prstGeom prst="round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19694"/>
              </p:ext>
            </p:extLst>
          </p:nvPr>
        </p:nvGraphicFramePr>
        <p:xfrm>
          <a:off x="255234" y="1619672"/>
          <a:ext cx="6382475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065"/>
                <a:gridCol w="5355410"/>
              </a:tblGrid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en-NZ" sz="1400" b="1" dirty="0" smtClean="0">
                          <a:solidFill>
                            <a:schemeClr val="tx1"/>
                          </a:solidFill>
                        </a:rPr>
                        <a:t>Our Goal</a:t>
                      </a:r>
                      <a:endParaRPr lang="en-NZ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For young people</a:t>
                      </a:r>
                      <a:r>
                        <a:rPr lang="en-NZ" sz="1100" b="0" kern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to experience safe, healthy</a:t>
                      </a:r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</a:t>
                      </a: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respectful  relationships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664116"/>
              </p:ext>
            </p:extLst>
          </p:nvPr>
        </p:nvGraphicFramePr>
        <p:xfrm>
          <a:off x="275327" y="4211960"/>
          <a:ext cx="6382475" cy="2270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065"/>
                <a:gridCol w="5355410"/>
              </a:tblGrid>
              <a:tr h="1728192">
                <a:tc>
                  <a:txBody>
                    <a:bodyPr/>
                    <a:lstStyle/>
                    <a:p>
                      <a:r>
                        <a:rPr lang="en-NZ" sz="1400" b="1" smtClean="0">
                          <a:solidFill>
                            <a:schemeClr val="tx1"/>
                          </a:solidFill>
                        </a:rPr>
                        <a:t>Our Methods</a:t>
                      </a:r>
                      <a:endParaRPr lang="en-N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1" dirty="0" smtClean="0">
                          <a:solidFill>
                            <a:schemeClr val="tx1"/>
                          </a:solidFill>
                        </a:rPr>
                        <a:t>Promote</a:t>
                      </a:r>
                      <a:r>
                        <a:rPr lang="en-NZ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NZ" sz="1100" b="0" dirty="0" smtClean="0">
                          <a:solidFill>
                            <a:schemeClr val="tx1"/>
                          </a:solidFill>
                        </a:rPr>
                        <a:t>protective factors for safe, healthy</a:t>
                      </a:r>
                      <a:r>
                        <a:rPr lang="en-NZ" sz="1100" b="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NZ" sz="1100" b="0" dirty="0" smtClean="0">
                          <a:solidFill>
                            <a:schemeClr val="tx1"/>
                          </a:solidFill>
                        </a:rPr>
                        <a:t>respectful relationships to reduce intentional injuries caused by violence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1" dirty="0" smtClean="0">
                          <a:solidFill>
                            <a:schemeClr val="tx1"/>
                          </a:solidFill>
                        </a:rPr>
                        <a:t>Collaborate</a:t>
                      </a:r>
                      <a:r>
                        <a:rPr lang="en-NZ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NZ" sz="1100" b="0" dirty="0" smtClean="0">
                          <a:solidFill>
                            <a:schemeClr val="tx1"/>
                          </a:solidFill>
                        </a:rPr>
                        <a:t>with partners to increase reach and impact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1" dirty="0" smtClean="0">
                          <a:solidFill>
                            <a:schemeClr val="tx1"/>
                          </a:solidFill>
                        </a:rPr>
                        <a:t>Listen</a:t>
                      </a:r>
                      <a:r>
                        <a:rPr lang="en-NZ" sz="1100" b="0" dirty="0" smtClean="0">
                          <a:solidFill>
                            <a:schemeClr val="tx1"/>
                          </a:solidFill>
                        </a:rPr>
                        <a:t> to the needs and opinions of young people and the communities around them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1" dirty="0" smtClean="0">
                          <a:solidFill>
                            <a:schemeClr val="tx1"/>
                          </a:solidFill>
                        </a:rPr>
                        <a:t>Intervene early</a:t>
                      </a:r>
                      <a:r>
                        <a:rPr lang="en-NZ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NZ" sz="1100" b="0" dirty="0" smtClean="0">
                          <a:solidFill>
                            <a:schemeClr val="tx1"/>
                          </a:solidFill>
                        </a:rPr>
                        <a:t>to have maximum impact on young people developing safe, healthy and respectful relationships before the onset of concerning behaviour(s)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1" dirty="0" smtClean="0">
                          <a:solidFill>
                            <a:schemeClr val="tx1"/>
                          </a:solidFill>
                        </a:rPr>
                        <a:t>Seek</a:t>
                      </a:r>
                      <a:r>
                        <a:rPr lang="en-NZ" sz="1100" b="0" dirty="0" smtClean="0">
                          <a:solidFill>
                            <a:schemeClr val="tx1"/>
                          </a:solidFill>
                        </a:rPr>
                        <a:t> to work alongside Māori, Pasifika, LGBTIQ and diverse communities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1" dirty="0" smtClean="0">
                          <a:solidFill>
                            <a:schemeClr val="tx1"/>
                          </a:solidFill>
                        </a:rPr>
                        <a:t>Align </a:t>
                      </a:r>
                      <a:r>
                        <a:rPr lang="en-NZ" sz="1100" b="0" dirty="0" smtClean="0">
                          <a:solidFill>
                            <a:schemeClr val="tx1"/>
                          </a:solidFill>
                        </a:rPr>
                        <a:t>a pathway of initiatives  that are relevant to people as they grow older</a:t>
                      </a:r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977649"/>
              </p:ext>
            </p:extLst>
          </p:nvPr>
        </p:nvGraphicFramePr>
        <p:xfrm>
          <a:off x="255234" y="2106621"/>
          <a:ext cx="6382475" cy="6187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065"/>
                <a:gridCol w="5355410"/>
              </a:tblGrid>
              <a:tr h="618749">
                <a:tc>
                  <a:txBody>
                    <a:bodyPr/>
                    <a:lstStyle/>
                    <a:p>
                      <a:r>
                        <a:rPr lang="en-NZ" sz="1400" b="1" kern="1200" dirty="0" smtClean="0">
                          <a:solidFill>
                            <a:srgbClr val="54545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Approach</a:t>
                      </a:r>
                      <a:endParaRPr lang="en-NZ" sz="1400" b="1" kern="1200" dirty="0">
                        <a:solidFill>
                          <a:srgbClr val="54545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strengths-based</a:t>
                      </a:r>
                      <a:r>
                        <a:rPr lang="en-NZ" sz="1100" b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approaches to support young people</a:t>
                      </a:r>
                      <a:endParaRPr lang="en-NZ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11585"/>
              </p:ext>
            </p:extLst>
          </p:nvPr>
        </p:nvGraphicFramePr>
        <p:xfrm>
          <a:off x="255235" y="2915816"/>
          <a:ext cx="6382475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065"/>
                <a:gridCol w="5355410"/>
              </a:tblGrid>
              <a:tr h="1116712">
                <a:tc>
                  <a:txBody>
                    <a:bodyPr/>
                    <a:lstStyle/>
                    <a:p>
                      <a:r>
                        <a:rPr lang="en-NZ" sz="1400" b="1" dirty="0" smtClean="0">
                          <a:solidFill>
                            <a:schemeClr val="tx1"/>
                          </a:solidFill>
                        </a:rPr>
                        <a:t>Our Principles</a:t>
                      </a:r>
                      <a:endParaRPr lang="en-N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 in preventing violence before it happens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Build an evidence base to guide our decision making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 strong partnerships that deliver mutual benefits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Align with other strategies that are aimed at young people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Respect the knowledge of young people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Champion safe, appropriate and effective interventions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72411"/>
              </p:ext>
            </p:extLst>
          </p:nvPr>
        </p:nvGraphicFramePr>
        <p:xfrm>
          <a:off x="260648" y="6588224"/>
          <a:ext cx="6382475" cy="80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5374363"/>
              </a:tblGrid>
              <a:tr h="648072">
                <a:tc>
                  <a:txBody>
                    <a:bodyPr/>
                    <a:lstStyle/>
                    <a:p>
                      <a:r>
                        <a:rPr lang="en-NZ" sz="1400" b="1" dirty="0" smtClean="0">
                          <a:solidFill>
                            <a:schemeClr val="tx1"/>
                          </a:solidFill>
                        </a:rPr>
                        <a:t>Our</a:t>
                      </a:r>
                      <a:r>
                        <a:rPr lang="en-NZ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NZ" sz="1400" b="1" dirty="0" smtClean="0">
                          <a:solidFill>
                            <a:schemeClr val="tx1"/>
                          </a:solidFill>
                        </a:rPr>
                        <a:t>Outcomes</a:t>
                      </a:r>
                      <a:endParaRPr lang="en-N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Diverse communities are better placed to support young people 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Zealanders talk about and experience safe, healthy</a:t>
                      </a:r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respectful relationships 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Young people develop into healthy adults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Harm </a:t>
                      </a:r>
                      <a:r>
                        <a:rPr lang="en-NZ" sz="11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caused </a:t>
                      </a:r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violence is reduced and ultimately eliminated </a:t>
                      </a:r>
                      <a:endParaRPr lang="en-NZ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5372" y="8532440"/>
            <a:ext cx="637706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baseline="30000" dirty="0" smtClean="0"/>
              <a:t>1 </a:t>
            </a:r>
            <a:r>
              <a:rPr lang="en-NZ" sz="1000" b="1" dirty="0" smtClean="0"/>
              <a:t>Young people are defined as those aged 25 years and under</a:t>
            </a:r>
          </a:p>
          <a:p>
            <a:r>
              <a:rPr lang="en-NZ" sz="1000" baseline="30000" dirty="0" smtClean="0"/>
              <a:t>2  </a:t>
            </a:r>
            <a:r>
              <a:rPr lang="en-NZ" sz="1000" b="1" dirty="0" smtClean="0"/>
              <a:t>Strengths-based </a:t>
            </a:r>
            <a:r>
              <a:rPr lang="en-NZ" sz="1000" b="1" dirty="0"/>
              <a:t>approaches acknowledge young people's self-determination and strengths, and recognise that young people are resourceful and resilient in the face of </a:t>
            </a:r>
            <a:r>
              <a:rPr lang="en-NZ" sz="1000" b="1" dirty="0" smtClean="0"/>
              <a:t>adversity </a:t>
            </a:r>
            <a:endParaRPr lang="en-NZ" sz="1000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740305"/>
              </p:ext>
            </p:extLst>
          </p:nvPr>
        </p:nvGraphicFramePr>
        <p:xfrm>
          <a:off x="260648" y="237175"/>
          <a:ext cx="5112568" cy="62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2568"/>
              </a:tblGrid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en-NZ" sz="1200" b="1" dirty="0" smtClean="0">
                          <a:solidFill>
                            <a:schemeClr val="tx1"/>
                          </a:solidFill>
                        </a:rPr>
                        <a:t>ACC’s Strategic Intent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substantial reduction in the incidence and severity of injury,  an increase in trust and confidence, and a positive return on our investment in injury prevention</a:t>
                      </a:r>
                      <a:endParaRPr lang="en-NZ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122556"/>
              </p:ext>
            </p:extLst>
          </p:nvPr>
        </p:nvGraphicFramePr>
        <p:xfrm>
          <a:off x="0" y="1101618"/>
          <a:ext cx="6858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NZ" sz="2400" b="1" dirty="0" smtClean="0"/>
                        <a:t>2015-</a:t>
                      </a:r>
                      <a:r>
                        <a:rPr lang="en-NZ" sz="2400" b="1" baseline="0" dirty="0" smtClean="0"/>
                        <a:t>2020 Violence Prevention Strategy</a:t>
                      </a:r>
                      <a:endParaRPr lang="en-NZ" sz="24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03277"/>
              </p:ext>
            </p:extLst>
          </p:nvPr>
        </p:nvGraphicFramePr>
        <p:xfrm>
          <a:off x="255234" y="7524328"/>
          <a:ext cx="6382475" cy="98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065"/>
                <a:gridCol w="5355410"/>
              </a:tblGrid>
              <a:tr h="504056">
                <a:tc>
                  <a:txBody>
                    <a:bodyPr/>
                    <a:lstStyle/>
                    <a:p>
                      <a:r>
                        <a:rPr lang="en-NZ" sz="1400" b="1" dirty="0" smtClean="0">
                          <a:solidFill>
                            <a:schemeClr val="tx1"/>
                          </a:solidFill>
                        </a:rPr>
                        <a:t>Our Measures </a:t>
                      </a:r>
                      <a:endParaRPr lang="en-N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More young people seek help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between experiencing violence and reporting is reduced 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More young people receive safe, appropriate and effective interventions</a:t>
                      </a:r>
                    </a:p>
                    <a:p>
                      <a:pPr marL="0" lvl="0" algn="l" defTabSz="914400" rtl="0" eaLnBrk="1" latinLnBrk="0" hangingPunct="1">
                        <a:lnSpc>
                          <a:spcPts val="1400"/>
                        </a:lnSpc>
                      </a:pP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Social norms, attitudes and behaviours change to better support safe, healthy</a:t>
                      </a:r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NZ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respectful relationships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387" y="1960"/>
            <a:ext cx="1223691" cy="109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310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Accident Compensation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2015-2020 Violence Prevention Strategy</dc:title>
  <dc:creator>ACC</dc:creator>
  <cp:lastModifiedBy>Ministry of Health</cp:lastModifiedBy>
  <cp:revision>41</cp:revision>
  <dcterms:created xsi:type="dcterms:W3CDTF">2015-10-01T22:56:52Z</dcterms:created>
  <dcterms:modified xsi:type="dcterms:W3CDTF">2016-03-16T04:17:19Z</dcterms:modified>
</cp:coreProperties>
</file>