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37"/>
  </p:notesMasterIdLst>
  <p:sldIdLst>
    <p:sldId id="260" r:id="rId6"/>
    <p:sldId id="1021" r:id="rId7"/>
    <p:sldId id="1051" r:id="rId8"/>
    <p:sldId id="1054" r:id="rId9"/>
    <p:sldId id="1050" r:id="rId10"/>
    <p:sldId id="1055" r:id="rId11"/>
    <p:sldId id="1065" r:id="rId12"/>
    <p:sldId id="1020" r:id="rId13"/>
    <p:sldId id="1053" r:id="rId14"/>
    <p:sldId id="1072" r:id="rId15"/>
    <p:sldId id="348" r:id="rId16"/>
    <p:sldId id="1030" r:id="rId17"/>
    <p:sldId id="1014" r:id="rId18"/>
    <p:sldId id="1032" r:id="rId19"/>
    <p:sldId id="1058" r:id="rId20"/>
    <p:sldId id="1071" r:id="rId21"/>
    <p:sldId id="1059" r:id="rId22"/>
    <p:sldId id="1060" r:id="rId23"/>
    <p:sldId id="1073" r:id="rId24"/>
    <p:sldId id="1061" r:id="rId25"/>
    <p:sldId id="1063" r:id="rId26"/>
    <p:sldId id="1064" r:id="rId27"/>
    <p:sldId id="1066" r:id="rId28"/>
    <p:sldId id="1067" r:id="rId29"/>
    <p:sldId id="1068" r:id="rId30"/>
    <p:sldId id="1069" r:id="rId31"/>
    <p:sldId id="1070" r:id="rId32"/>
    <p:sldId id="355" r:id="rId33"/>
    <p:sldId id="1010" r:id="rId34"/>
    <p:sldId id="271" r:id="rId35"/>
    <p:sldId id="102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615C95A-6A96-4645-8095-9B3DC5064EF5}">
          <p14:sldIdLst>
            <p14:sldId id="260"/>
            <p14:sldId id="1021"/>
            <p14:sldId id="1051"/>
            <p14:sldId id="1054"/>
            <p14:sldId id="1050"/>
            <p14:sldId id="1055"/>
            <p14:sldId id="1065"/>
            <p14:sldId id="1020"/>
            <p14:sldId id="1053"/>
            <p14:sldId id="1072"/>
            <p14:sldId id="348"/>
            <p14:sldId id="1030"/>
            <p14:sldId id="1014"/>
            <p14:sldId id="1032"/>
            <p14:sldId id="1058"/>
            <p14:sldId id="1071"/>
            <p14:sldId id="1059"/>
            <p14:sldId id="1060"/>
            <p14:sldId id="1073"/>
            <p14:sldId id="1061"/>
            <p14:sldId id="1063"/>
            <p14:sldId id="1064"/>
            <p14:sldId id="1066"/>
            <p14:sldId id="1067"/>
            <p14:sldId id="1068"/>
            <p14:sldId id="1069"/>
            <p14:sldId id="1070"/>
            <p14:sldId id="355"/>
            <p14:sldId id="1010"/>
          </p14:sldIdLst>
        </p14:section>
        <p14:section name="Untitled Section" id="{C93D8497-9620-4DC7-B13B-096B1F54747E}">
          <p14:sldIdLst>
            <p14:sldId id="271"/>
            <p14:sldId id="1023"/>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yle Costello" initials="GC" lastIdx="7" clrIdx="0">
    <p:extLst>
      <p:ext uri="{19B8F6BF-5375-455C-9EA6-DF929625EA0E}">
        <p15:presenceInfo xmlns:p15="http://schemas.microsoft.com/office/powerpoint/2012/main" userId="S::Gayle.Costello@health.govt.nz::1856c4cd-687d-428b-8a45-65dde38abaf8" providerId="AD"/>
      </p:ext>
    </p:extLst>
  </p:cmAuthor>
  <p:cmAuthor id="2" name="Christine Marsters" initials="CM" lastIdx="26" clrIdx="1">
    <p:extLst>
      <p:ext uri="{19B8F6BF-5375-455C-9EA6-DF929625EA0E}">
        <p15:presenceInfo xmlns:p15="http://schemas.microsoft.com/office/powerpoint/2012/main" userId="S::Christine.Marsters@health.govt.nz::d1f9d608-46ab-44b9-94f0-56b683d5b7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5587"/>
    <a:srgbClr val="384973"/>
    <a:srgbClr val="C6CFE4"/>
    <a:srgbClr val="5C74B0"/>
    <a:srgbClr val="2134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89659" autoAdjust="0"/>
  </p:normalViewPr>
  <p:slideViewPr>
    <p:cSldViewPr snapToGrid="0">
      <p:cViewPr varScale="1">
        <p:scale>
          <a:sx n="102" d="100"/>
          <a:sy n="102" d="100"/>
        </p:scale>
        <p:origin x="9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1A9818-7F94-493E-A876-A6BD5F500C28}" type="datetimeFigureOut">
              <a:rPr lang="en-NZ" smtClean="0"/>
              <a:t>3/08/2021</a:t>
            </a:fld>
            <a:endParaRPr lang="en-NZ"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1816F6-97BA-44B2-8A94-08F9B4305433}" type="slidenum">
              <a:rPr lang="en-NZ" smtClean="0"/>
              <a:t>‹#›</a:t>
            </a:fld>
            <a:endParaRPr lang="en-NZ" dirty="0"/>
          </a:p>
        </p:txBody>
      </p:sp>
    </p:spTree>
    <p:extLst>
      <p:ext uri="{BB962C8B-B14F-4D97-AF65-F5344CB8AC3E}">
        <p14:creationId xmlns:p14="http://schemas.microsoft.com/office/powerpoint/2010/main" val="3034851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Tree>
    <p:extLst>
      <p:ext uri="{BB962C8B-B14F-4D97-AF65-F5344CB8AC3E}">
        <p14:creationId xmlns:p14="http://schemas.microsoft.com/office/powerpoint/2010/main" val="3284573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F1816F6-97BA-44B2-8A94-08F9B4305433}" type="slidenum">
              <a:rPr lang="en-NZ" smtClean="0"/>
              <a:t>14</a:t>
            </a:fld>
            <a:endParaRPr lang="en-NZ" dirty="0"/>
          </a:p>
        </p:txBody>
      </p:sp>
    </p:spTree>
    <p:extLst>
      <p:ext uri="{BB962C8B-B14F-4D97-AF65-F5344CB8AC3E}">
        <p14:creationId xmlns:p14="http://schemas.microsoft.com/office/powerpoint/2010/main" val="461382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F1816F6-97BA-44B2-8A94-08F9B4305433}" type="slidenum">
              <a:rPr lang="en-NZ" smtClean="0"/>
              <a:t>15</a:t>
            </a:fld>
            <a:endParaRPr lang="en-NZ" dirty="0"/>
          </a:p>
        </p:txBody>
      </p:sp>
    </p:spTree>
    <p:extLst>
      <p:ext uri="{BB962C8B-B14F-4D97-AF65-F5344CB8AC3E}">
        <p14:creationId xmlns:p14="http://schemas.microsoft.com/office/powerpoint/2010/main" val="3392650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089D86B2-094C-48C5-A51C-05E50E5FA40A}" type="slidenum">
              <a:rPr lang="en-NZ" smtClean="0"/>
              <a:t>16</a:t>
            </a:fld>
            <a:endParaRPr lang="en-NZ"/>
          </a:p>
        </p:txBody>
      </p:sp>
    </p:spTree>
    <p:extLst>
      <p:ext uri="{BB962C8B-B14F-4D97-AF65-F5344CB8AC3E}">
        <p14:creationId xmlns:p14="http://schemas.microsoft.com/office/powerpoint/2010/main" val="2287576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F1816F6-97BA-44B2-8A94-08F9B4305433}" type="slidenum">
              <a:rPr lang="en-NZ" smtClean="0"/>
              <a:t>17</a:t>
            </a:fld>
            <a:endParaRPr lang="en-NZ" dirty="0"/>
          </a:p>
        </p:txBody>
      </p:sp>
    </p:spTree>
    <p:extLst>
      <p:ext uri="{BB962C8B-B14F-4D97-AF65-F5344CB8AC3E}">
        <p14:creationId xmlns:p14="http://schemas.microsoft.com/office/powerpoint/2010/main" val="304120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F1816F6-97BA-44B2-8A94-08F9B4305433}" type="slidenum">
              <a:rPr lang="en-NZ" smtClean="0"/>
              <a:t>18</a:t>
            </a:fld>
            <a:endParaRPr lang="en-NZ" dirty="0"/>
          </a:p>
        </p:txBody>
      </p:sp>
    </p:spTree>
    <p:extLst>
      <p:ext uri="{BB962C8B-B14F-4D97-AF65-F5344CB8AC3E}">
        <p14:creationId xmlns:p14="http://schemas.microsoft.com/office/powerpoint/2010/main" val="558592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F1816F6-97BA-44B2-8A94-08F9B4305433}" type="slidenum">
              <a:rPr lang="en-NZ" smtClean="0"/>
              <a:t>19</a:t>
            </a:fld>
            <a:endParaRPr lang="en-NZ" dirty="0"/>
          </a:p>
        </p:txBody>
      </p:sp>
    </p:spTree>
    <p:extLst>
      <p:ext uri="{BB962C8B-B14F-4D97-AF65-F5344CB8AC3E}">
        <p14:creationId xmlns:p14="http://schemas.microsoft.com/office/powerpoint/2010/main" val="27739164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F1816F6-97BA-44B2-8A94-08F9B4305433}" type="slidenum">
              <a:rPr lang="en-NZ" smtClean="0"/>
              <a:t>20</a:t>
            </a:fld>
            <a:endParaRPr lang="en-NZ" dirty="0"/>
          </a:p>
        </p:txBody>
      </p:sp>
    </p:spTree>
    <p:extLst>
      <p:ext uri="{BB962C8B-B14F-4D97-AF65-F5344CB8AC3E}">
        <p14:creationId xmlns:p14="http://schemas.microsoft.com/office/powerpoint/2010/main" val="30927837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F1816F6-97BA-44B2-8A94-08F9B4305433}" type="slidenum">
              <a:rPr lang="en-NZ" smtClean="0"/>
              <a:t>21</a:t>
            </a:fld>
            <a:endParaRPr lang="en-NZ" dirty="0"/>
          </a:p>
        </p:txBody>
      </p:sp>
    </p:spTree>
    <p:extLst>
      <p:ext uri="{BB962C8B-B14F-4D97-AF65-F5344CB8AC3E}">
        <p14:creationId xmlns:p14="http://schemas.microsoft.com/office/powerpoint/2010/main" val="2941870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F1816F6-97BA-44B2-8A94-08F9B4305433}" type="slidenum">
              <a:rPr lang="en-NZ" smtClean="0"/>
              <a:t>22</a:t>
            </a:fld>
            <a:endParaRPr lang="en-NZ" dirty="0"/>
          </a:p>
        </p:txBody>
      </p:sp>
    </p:spTree>
    <p:extLst>
      <p:ext uri="{BB962C8B-B14F-4D97-AF65-F5344CB8AC3E}">
        <p14:creationId xmlns:p14="http://schemas.microsoft.com/office/powerpoint/2010/main" val="1489417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F1816F6-97BA-44B2-8A94-08F9B4305433}" type="slidenum">
              <a:rPr lang="en-NZ" smtClean="0"/>
              <a:t>23</a:t>
            </a:fld>
            <a:endParaRPr lang="en-NZ" dirty="0"/>
          </a:p>
        </p:txBody>
      </p:sp>
    </p:spTree>
    <p:extLst>
      <p:ext uri="{BB962C8B-B14F-4D97-AF65-F5344CB8AC3E}">
        <p14:creationId xmlns:p14="http://schemas.microsoft.com/office/powerpoint/2010/main" val="1662465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F1816F6-97BA-44B2-8A94-08F9B4305433}" type="slidenum">
              <a:rPr lang="en-NZ" smtClean="0"/>
              <a:t>2</a:t>
            </a:fld>
            <a:endParaRPr lang="en-NZ" dirty="0"/>
          </a:p>
        </p:txBody>
      </p:sp>
    </p:spTree>
    <p:extLst>
      <p:ext uri="{BB962C8B-B14F-4D97-AF65-F5344CB8AC3E}">
        <p14:creationId xmlns:p14="http://schemas.microsoft.com/office/powerpoint/2010/main" val="3979634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F1816F6-97BA-44B2-8A94-08F9B4305433}" type="slidenum">
              <a:rPr lang="en-NZ" smtClean="0"/>
              <a:t>24</a:t>
            </a:fld>
            <a:endParaRPr lang="en-NZ" dirty="0"/>
          </a:p>
        </p:txBody>
      </p:sp>
    </p:spTree>
    <p:extLst>
      <p:ext uri="{BB962C8B-B14F-4D97-AF65-F5344CB8AC3E}">
        <p14:creationId xmlns:p14="http://schemas.microsoft.com/office/powerpoint/2010/main" val="945734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F1816F6-97BA-44B2-8A94-08F9B4305433}" type="slidenum">
              <a:rPr lang="en-NZ" smtClean="0"/>
              <a:t>25</a:t>
            </a:fld>
            <a:endParaRPr lang="en-NZ" dirty="0"/>
          </a:p>
        </p:txBody>
      </p:sp>
    </p:spTree>
    <p:extLst>
      <p:ext uri="{BB962C8B-B14F-4D97-AF65-F5344CB8AC3E}">
        <p14:creationId xmlns:p14="http://schemas.microsoft.com/office/powerpoint/2010/main" val="29571386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F1816F6-97BA-44B2-8A94-08F9B4305433}" type="slidenum">
              <a:rPr lang="en-NZ" smtClean="0"/>
              <a:t>26</a:t>
            </a:fld>
            <a:endParaRPr lang="en-NZ" dirty="0"/>
          </a:p>
        </p:txBody>
      </p:sp>
    </p:spTree>
    <p:extLst>
      <p:ext uri="{BB962C8B-B14F-4D97-AF65-F5344CB8AC3E}">
        <p14:creationId xmlns:p14="http://schemas.microsoft.com/office/powerpoint/2010/main" val="42762521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F1816F6-97BA-44B2-8A94-08F9B4305433}" type="slidenum">
              <a:rPr lang="en-NZ" smtClean="0"/>
              <a:t>27</a:t>
            </a:fld>
            <a:endParaRPr lang="en-NZ" dirty="0"/>
          </a:p>
        </p:txBody>
      </p:sp>
    </p:spTree>
    <p:extLst>
      <p:ext uri="{BB962C8B-B14F-4D97-AF65-F5344CB8AC3E}">
        <p14:creationId xmlns:p14="http://schemas.microsoft.com/office/powerpoint/2010/main" val="1248079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Tree>
    <p:extLst>
      <p:ext uri="{BB962C8B-B14F-4D97-AF65-F5344CB8AC3E}">
        <p14:creationId xmlns:p14="http://schemas.microsoft.com/office/powerpoint/2010/main" val="30300031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F1816F6-97BA-44B2-8A94-08F9B4305433}" type="slidenum">
              <a:rPr lang="en-NZ" smtClean="0"/>
              <a:t>29</a:t>
            </a:fld>
            <a:endParaRPr lang="en-NZ" dirty="0"/>
          </a:p>
        </p:txBody>
      </p:sp>
    </p:spTree>
    <p:extLst>
      <p:ext uri="{BB962C8B-B14F-4D97-AF65-F5344CB8AC3E}">
        <p14:creationId xmlns:p14="http://schemas.microsoft.com/office/powerpoint/2010/main" val="20446185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F1816F6-97BA-44B2-8A94-08F9B4305433}" type="slidenum">
              <a:rPr lang="en-NZ" smtClean="0"/>
              <a:t>31</a:t>
            </a:fld>
            <a:endParaRPr lang="en-NZ" dirty="0"/>
          </a:p>
        </p:txBody>
      </p:sp>
    </p:spTree>
    <p:extLst>
      <p:ext uri="{BB962C8B-B14F-4D97-AF65-F5344CB8AC3E}">
        <p14:creationId xmlns:p14="http://schemas.microsoft.com/office/powerpoint/2010/main" val="1131374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F1816F6-97BA-44B2-8A94-08F9B4305433}" type="slidenum">
              <a:rPr lang="en-NZ" smtClean="0"/>
              <a:t>4</a:t>
            </a:fld>
            <a:endParaRPr lang="en-NZ" dirty="0"/>
          </a:p>
        </p:txBody>
      </p:sp>
    </p:spTree>
    <p:extLst>
      <p:ext uri="{BB962C8B-B14F-4D97-AF65-F5344CB8AC3E}">
        <p14:creationId xmlns:p14="http://schemas.microsoft.com/office/powerpoint/2010/main" val="4015397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This is the language we use throughout this presentation.</a:t>
            </a:r>
          </a:p>
        </p:txBody>
      </p:sp>
      <p:sp>
        <p:nvSpPr>
          <p:cNvPr id="4" name="Slide Number Placeholder 3"/>
          <p:cNvSpPr>
            <a:spLocks noGrp="1"/>
          </p:cNvSpPr>
          <p:nvPr>
            <p:ph type="sldNum" sz="quarter" idx="5"/>
          </p:nvPr>
        </p:nvSpPr>
        <p:spPr/>
        <p:txBody>
          <a:bodyPr/>
          <a:lstStyle/>
          <a:p>
            <a:fld id="{FF1816F6-97BA-44B2-8A94-08F9B4305433}" type="slidenum">
              <a:rPr lang="en-NZ" smtClean="0"/>
              <a:t>7</a:t>
            </a:fld>
            <a:endParaRPr lang="en-NZ" dirty="0"/>
          </a:p>
        </p:txBody>
      </p:sp>
    </p:spTree>
    <p:extLst>
      <p:ext uri="{BB962C8B-B14F-4D97-AF65-F5344CB8AC3E}">
        <p14:creationId xmlns:p14="http://schemas.microsoft.com/office/powerpoint/2010/main" val="2684177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NZ" sz="1200" kern="1200" dirty="0">
                <a:solidFill>
                  <a:schemeClr val="tx1"/>
                </a:solidFill>
                <a:effectLst/>
                <a:latin typeface="+mn-lt"/>
                <a:ea typeface="+mn-ea"/>
                <a:cs typeface="+mn-cs"/>
              </a:rPr>
              <a:t>A key change to the standard is the criteria application framework – which demonstrates which criteria apply to which services. For the purposes of this overview, we speak in general terms. We will discuss requirements specific to each sector in the sector-specific workshops in the next series of Lunchtime sessions. </a:t>
            </a:r>
          </a:p>
        </p:txBody>
      </p:sp>
      <p:sp>
        <p:nvSpPr>
          <p:cNvPr id="4" name="Slide Number Placeholder 3"/>
          <p:cNvSpPr>
            <a:spLocks noGrp="1"/>
          </p:cNvSpPr>
          <p:nvPr>
            <p:ph type="sldNum" sz="quarter" idx="5"/>
          </p:nvPr>
        </p:nvSpPr>
        <p:spPr/>
        <p:txBody>
          <a:bodyPr/>
          <a:lstStyle/>
          <a:p>
            <a:fld id="{FF1816F6-97BA-44B2-8A94-08F9B4305433}" type="slidenum">
              <a:rPr lang="en-NZ" smtClean="0"/>
              <a:t>8</a:t>
            </a:fld>
            <a:endParaRPr lang="en-NZ" dirty="0"/>
          </a:p>
        </p:txBody>
      </p:sp>
    </p:spTree>
    <p:extLst>
      <p:ext uri="{BB962C8B-B14F-4D97-AF65-F5344CB8AC3E}">
        <p14:creationId xmlns:p14="http://schemas.microsoft.com/office/powerpoint/2010/main" val="880297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 typeface="Courier New" panose="02070309020205020404" pitchFamily="49" charset="0"/>
              <a:buChar char="o"/>
            </a:pPr>
            <a:r>
              <a:rPr lang="en-NZ" sz="1600" dirty="0"/>
              <a:t>a short grace period (6-12 months) for partially mapped criteria </a:t>
            </a:r>
          </a:p>
          <a:p>
            <a:pPr lvl="1">
              <a:buFont typeface="Courier New" panose="02070309020205020404" pitchFamily="49" charset="0"/>
              <a:buChar char="o"/>
            </a:pPr>
            <a:r>
              <a:rPr lang="en-NZ" sz="1600" dirty="0"/>
              <a:t>a longer grace period for new/unmapped criteria (12-18months)</a:t>
            </a:r>
          </a:p>
          <a:p>
            <a:pPr lvl="1">
              <a:buFont typeface="Courier New" panose="02070309020205020404" pitchFamily="49" charset="0"/>
              <a:buChar char="o"/>
            </a:pPr>
            <a:r>
              <a:rPr lang="en-NZ" sz="1600" dirty="0"/>
              <a:t>Mapped criteria will continue to be audited. Awarding of attainment should be in alignment with current audit practice.</a:t>
            </a:r>
          </a:p>
          <a:p>
            <a:endParaRPr lang="en-NZ" dirty="0"/>
          </a:p>
        </p:txBody>
      </p:sp>
      <p:sp>
        <p:nvSpPr>
          <p:cNvPr id="4" name="Slide Number Placeholder 3"/>
          <p:cNvSpPr>
            <a:spLocks noGrp="1"/>
          </p:cNvSpPr>
          <p:nvPr>
            <p:ph type="sldNum" sz="quarter" idx="5"/>
          </p:nvPr>
        </p:nvSpPr>
        <p:spPr/>
        <p:txBody>
          <a:bodyPr/>
          <a:lstStyle/>
          <a:p>
            <a:fld id="{FF1816F6-97BA-44B2-8A94-08F9B4305433}" type="slidenum">
              <a:rPr lang="en-NZ" smtClean="0"/>
              <a:t>10</a:t>
            </a:fld>
            <a:endParaRPr lang="en-NZ" dirty="0"/>
          </a:p>
        </p:txBody>
      </p:sp>
    </p:spTree>
    <p:extLst>
      <p:ext uri="{BB962C8B-B14F-4D97-AF65-F5344CB8AC3E}">
        <p14:creationId xmlns:p14="http://schemas.microsoft.com/office/powerpoint/2010/main" val="405174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089D86B2-094C-48C5-A51C-05E50E5FA40A}" type="slidenum">
              <a:rPr lang="en-NZ" smtClean="0"/>
              <a:t>11</a:t>
            </a:fld>
            <a:endParaRPr lang="en-NZ"/>
          </a:p>
        </p:txBody>
      </p:sp>
    </p:spTree>
    <p:extLst>
      <p:ext uri="{BB962C8B-B14F-4D97-AF65-F5344CB8AC3E}">
        <p14:creationId xmlns:p14="http://schemas.microsoft.com/office/powerpoint/2010/main" val="313946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F1816F6-97BA-44B2-8A94-08F9B4305433}" type="slidenum">
              <a:rPr lang="en-NZ" smtClean="0"/>
              <a:t>12</a:t>
            </a:fld>
            <a:endParaRPr lang="en-NZ" dirty="0"/>
          </a:p>
        </p:txBody>
      </p:sp>
    </p:spTree>
    <p:extLst>
      <p:ext uri="{BB962C8B-B14F-4D97-AF65-F5344CB8AC3E}">
        <p14:creationId xmlns:p14="http://schemas.microsoft.com/office/powerpoint/2010/main" val="1570479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FF1816F6-97BA-44B2-8A94-08F9B4305433}" type="slidenum">
              <a:rPr lang="en-NZ" smtClean="0"/>
              <a:t>13</a:t>
            </a:fld>
            <a:endParaRPr lang="en-NZ" dirty="0"/>
          </a:p>
        </p:txBody>
      </p:sp>
    </p:spTree>
    <p:extLst>
      <p:ext uri="{BB962C8B-B14F-4D97-AF65-F5344CB8AC3E}">
        <p14:creationId xmlns:p14="http://schemas.microsoft.com/office/powerpoint/2010/main" val="3985438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C1FC2-CF97-4A0A-8A94-8D65CBDC9A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18CD61B9-0C9C-47B6-82BD-AFD59A4D81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0E184807-9146-440F-8C05-F5B81E38D84B}"/>
              </a:ext>
            </a:extLst>
          </p:cNvPr>
          <p:cNvSpPr>
            <a:spLocks noGrp="1"/>
          </p:cNvSpPr>
          <p:nvPr>
            <p:ph type="dt" sz="half" idx="10"/>
          </p:nvPr>
        </p:nvSpPr>
        <p:spPr/>
        <p:txBody>
          <a:bodyPr/>
          <a:lstStyle/>
          <a:p>
            <a:fld id="{E932D9E6-CC39-4DCD-B48D-E74B85D7BA76}" type="datetimeFigureOut">
              <a:rPr lang="en-NZ" smtClean="0"/>
              <a:t>3/08/2021</a:t>
            </a:fld>
            <a:endParaRPr lang="en-NZ" dirty="0"/>
          </a:p>
        </p:txBody>
      </p:sp>
      <p:sp>
        <p:nvSpPr>
          <p:cNvPr id="5" name="Footer Placeholder 4">
            <a:extLst>
              <a:ext uri="{FF2B5EF4-FFF2-40B4-BE49-F238E27FC236}">
                <a16:creationId xmlns:a16="http://schemas.microsoft.com/office/drawing/2014/main" id="{57EB39C8-8080-456C-A85D-07CDC8FB9E7A}"/>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5A14023F-B4B2-4BEF-998B-44E770DADB81}"/>
              </a:ext>
            </a:extLst>
          </p:cNvPr>
          <p:cNvSpPr>
            <a:spLocks noGrp="1"/>
          </p:cNvSpPr>
          <p:nvPr>
            <p:ph type="sldNum" sz="quarter" idx="12"/>
          </p:nvPr>
        </p:nvSpPr>
        <p:spPr/>
        <p:txBody>
          <a:bodyPr/>
          <a:lstStyle/>
          <a:p>
            <a:fld id="{11CD7067-C466-4819-9830-B0B4E6A707BE}" type="slidenum">
              <a:rPr lang="en-NZ" smtClean="0"/>
              <a:t>‹#›</a:t>
            </a:fld>
            <a:endParaRPr lang="en-NZ" dirty="0"/>
          </a:p>
        </p:txBody>
      </p:sp>
    </p:spTree>
    <p:extLst>
      <p:ext uri="{BB962C8B-B14F-4D97-AF65-F5344CB8AC3E}">
        <p14:creationId xmlns:p14="http://schemas.microsoft.com/office/powerpoint/2010/main" val="1302001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D498C-708B-41AF-B937-1C1F36368F13}"/>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47779D4E-4DF0-400E-BBC7-23ECCE67A1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A2238ABE-0EF2-491C-B089-DA6B7976387D}"/>
              </a:ext>
            </a:extLst>
          </p:cNvPr>
          <p:cNvSpPr>
            <a:spLocks noGrp="1"/>
          </p:cNvSpPr>
          <p:nvPr>
            <p:ph type="dt" sz="half" idx="10"/>
          </p:nvPr>
        </p:nvSpPr>
        <p:spPr/>
        <p:txBody>
          <a:bodyPr/>
          <a:lstStyle/>
          <a:p>
            <a:fld id="{E932D9E6-CC39-4DCD-B48D-E74B85D7BA76}" type="datetimeFigureOut">
              <a:rPr lang="en-NZ" smtClean="0"/>
              <a:t>3/08/2021</a:t>
            </a:fld>
            <a:endParaRPr lang="en-NZ" dirty="0"/>
          </a:p>
        </p:txBody>
      </p:sp>
      <p:sp>
        <p:nvSpPr>
          <p:cNvPr id="5" name="Footer Placeholder 4">
            <a:extLst>
              <a:ext uri="{FF2B5EF4-FFF2-40B4-BE49-F238E27FC236}">
                <a16:creationId xmlns:a16="http://schemas.microsoft.com/office/drawing/2014/main" id="{AEB07F74-BA41-4E0C-82ED-BD310F4322CE}"/>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A052F222-839C-40B3-A0A3-330D8324B644}"/>
              </a:ext>
            </a:extLst>
          </p:cNvPr>
          <p:cNvSpPr>
            <a:spLocks noGrp="1"/>
          </p:cNvSpPr>
          <p:nvPr>
            <p:ph type="sldNum" sz="quarter" idx="12"/>
          </p:nvPr>
        </p:nvSpPr>
        <p:spPr/>
        <p:txBody>
          <a:bodyPr/>
          <a:lstStyle/>
          <a:p>
            <a:fld id="{11CD7067-C466-4819-9830-B0B4E6A707BE}" type="slidenum">
              <a:rPr lang="en-NZ" smtClean="0"/>
              <a:t>‹#›</a:t>
            </a:fld>
            <a:endParaRPr lang="en-NZ" dirty="0"/>
          </a:p>
        </p:txBody>
      </p:sp>
    </p:spTree>
    <p:extLst>
      <p:ext uri="{BB962C8B-B14F-4D97-AF65-F5344CB8AC3E}">
        <p14:creationId xmlns:p14="http://schemas.microsoft.com/office/powerpoint/2010/main" val="1217906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E15C99-AFCD-4F66-B2EE-EEA00668C12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8BFB69F5-8A17-44A8-9038-F30DD8FCFD1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ECBB05E4-5D93-4398-AAE9-3F61E12BD7FC}"/>
              </a:ext>
            </a:extLst>
          </p:cNvPr>
          <p:cNvSpPr>
            <a:spLocks noGrp="1"/>
          </p:cNvSpPr>
          <p:nvPr>
            <p:ph type="dt" sz="half" idx="10"/>
          </p:nvPr>
        </p:nvSpPr>
        <p:spPr/>
        <p:txBody>
          <a:bodyPr/>
          <a:lstStyle/>
          <a:p>
            <a:fld id="{E932D9E6-CC39-4DCD-B48D-E74B85D7BA76}" type="datetimeFigureOut">
              <a:rPr lang="en-NZ" smtClean="0"/>
              <a:t>3/08/2021</a:t>
            </a:fld>
            <a:endParaRPr lang="en-NZ" dirty="0"/>
          </a:p>
        </p:txBody>
      </p:sp>
      <p:sp>
        <p:nvSpPr>
          <p:cNvPr id="5" name="Footer Placeholder 4">
            <a:extLst>
              <a:ext uri="{FF2B5EF4-FFF2-40B4-BE49-F238E27FC236}">
                <a16:creationId xmlns:a16="http://schemas.microsoft.com/office/drawing/2014/main" id="{C56181E0-76BD-4B3B-86B1-0876A40919AA}"/>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F26FE602-F939-40E7-9EA7-1DF73CFE84B9}"/>
              </a:ext>
            </a:extLst>
          </p:cNvPr>
          <p:cNvSpPr>
            <a:spLocks noGrp="1"/>
          </p:cNvSpPr>
          <p:nvPr>
            <p:ph type="sldNum" sz="quarter" idx="12"/>
          </p:nvPr>
        </p:nvSpPr>
        <p:spPr/>
        <p:txBody>
          <a:bodyPr/>
          <a:lstStyle/>
          <a:p>
            <a:fld id="{11CD7067-C466-4819-9830-B0B4E6A707BE}" type="slidenum">
              <a:rPr lang="en-NZ" smtClean="0"/>
              <a:t>‹#›</a:t>
            </a:fld>
            <a:endParaRPr lang="en-NZ" dirty="0"/>
          </a:p>
        </p:txBody>
      </p:sp>
    </p:spTree>
    <p:extLst>
      <p:ext uri="{BB962C8B-B14F-4D97-AF65-F5344CB8AC3E}">
        <p14:creationId xmlns:p14="http://schemas.microsoft.com/office/powerpoint/2010/main" val="1409152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ingle column blue">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39341"/>
            <a:ext cx="11328000" cy="6210000"/>
          </a:xfrm>
          <a:prstGeom prst="round1Rect">
            <a:avLst>
              <a:gd name="adj" fmla="val 7042"/>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426"/>
            <a:ext cx="12198097" cy="6854574"/>
          </a:xfrm>
          <a:prstGeom prst="rect">
            <a:avLst/>
          </a:prstGeom>
        </p:spPr>
      </p:pic>
      <p:sp>
        <p:nvSpPr>
          <p:cNvPr id="3" name="Rectangle 2"/>
          <p:cNvSpPr/>
          <p:nvPr userDrawn="1"/>
        </p:nvSpPr>
        <p:spPr>
          <a:xfrm>
            <a:off x="0" y="0"/>
            <a:ext cx="12192000" cy="6117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432000" y="365127"/>
            <a:ext cx="10515600" cy="1074060"/>
          </a:xfrm>
          <a:prstGeom prst="rect">
            <a:avLst/>
          </a:prstGeom>
        </p:spPr>
        <p:txBody>
          <a:bodyPr anchor="ctr" anchorCtr="0">
            <a:normAutofit/>
          </a:bodyPr>
          <a:lstStyle>
            <a:lvl1pPr>
              <a:defRPr sz="2800" b="1">
                <a:solidFill>
                  <a:srgbClr val="213463"/>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6"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8" name="Content Placeholder 2"/>
          <p:cNvSpPr>
            <a:spLocks noGrp="1"/>
          </p:cNvSpPr>
          <p:nvPr>
            <p:ph idx="1"/>
          </p:nvPr>
        </p:nvSpPr>
        <p:spPr>
          <a:xfrm>
            <a:off x="432000" y="1825625"/>
            <a:ext cx="10515600" cy="4058340"/>
          </a:xfrm>
          <a:prstGeom prst="rect">
            <a:avLst/>
          </a:prstGeo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07455" y="490270"/>
            <a:ext cx="750823" cy="302362"/>
          </a:xfrm>
          <a:prstGeom prst="rect">
            <a:avLst/>
          </a:prstGeom>
        </p:spPr>
      </p:pic>
    </p:spTree>
    <p:extLst>
      <p:ext uri="{BB962C8B-B14F-4D97-AF65-F5344CB8AC3E}">
        <p14:creationId xmlns:p14="http://schemas.microsoft.com/office/powerpoint/2010/main" val="317413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range">
    <p:spTree>
      <p:nvGrpSpPr>
        <p:cNvPr id="1" name=""/>
        <p:cNvGrpSpPr/>
        <p:nvPr/>
      </p:nvGrpSpPr>
      <p:grpSpPr>
        <a:xfrm>
          <a:off x="0" y="0"/>
          <a:ext cx="0" cy="0"/>
          <a:chOff x="0" y="0"/>
          <a:chExt cx="0" cy="0"/>
        </a:xfrm>
      </p:grpSpPr>
      <p:sp>
        <p:nvSpPr>
          <p:cNvPr id="18" name="Round Single Corner Rectangle 17"/>
          <p:cNvSpPr/>
          <p:nvPr userDrawn="1"/>
        </p:nvSpPr>
        <p:spPr>
          <a:xfrm rot="10800000" flipH="1">
            <a:off x="432000" y="346157"/>
            <a:ext cx="11328000" cy="6210000"/>
          </a:xfrm>
          <a:prstGeom prst="round1Rect">
            <a:avLst>
              <a:gd name="adj" fmla="val 10516"/>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 y="1"/>
            <a:ext cx="12192001" cy="6857999"/>
          </a:xfrm>
          <a:prstGeom prst="rect">
            <a:avLst/>
          </a:prstGeom>
        </p:spPr>
      </p:pic>
      <p:sp>
        <p:nvSpPr>
          <p:cNvPr id="2" name="Title 1"/>
          <p:cNvSpPr>
            <a:spLocks noGrp="1"/>
          </p:cNvSpPr>
          <p:nvPr>
            <p:ph type="ctrTitle"/>
          </p:nvPr>
        </p:nvSpPr>
        <p:spPr>
          <a:xfrm>
            <a:off x="1153758" y="1096353"/>
            <a:ext cx="9949300" cy="2168165"/>
          </a:xfrm>
          <a:prstGeom prst="rect">
            <a:avLst/>
          </a:prstGeom>
          <a:solidFill>
            <a:schemeClr val="bg1">
              <a:alpha val="0"/>
            </a:schemeClr>
          </a:solidFill>
        </p:spPr>
        <p:txBody>
          <a:bodyPr anchor="b">
            <a:normAutofit/>
          </a:bodyPr>
          <a:lstStyle>
            <a:lvl1pPr algn="l">
              <a:defRPr sz="3200" b="1">
                <a:solidFill>
                  <a:schemeClr val="tx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Subtitle 2"/>
          <p:cNvSpPr>
            <a:spLocks noGrp="1"/>
          </p:cNvSpPr>
          <p:nvPr>
            <p:ph type="subTitle" idx="1"/>
          </p:nvPr>
        </p:nvSpPr>
        <p:spPr>
          <a:xfrm>
            <a:off x="1153757" y="3465116"/>
            <a:ext cx="9949300" cy="1222849"/>
          </a:xfrm>
          <a:prstGeom prst="rect">
            <a:avLst/>
          </a:prstGeom>
        </p:spPr>
        <p:txBody>
          <a:bodyPr/>
          <a:lstStyle>
            <a:lvl1pPr marL="0" indent="0" algn="l">
              <a:buNone/>
              <a:defRPr sz="2400">
                <a:solidFill>
                  <a:schemeClr val="tx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7" name="Content Placeholder 2"/>
          <p:cNvSpPr>
            <a:spLocks noGrp="1"/>
          </p:cNvSpPr>
          <p:nvPr>
            <p:ph idx="10"/>
          </p:nvPr>
        </p:nvSpPr>
        <p:spPr>
          <a:xfrm>
            <a:off x="1153757" y="5102148"/>
            <a:ext cx="9949299" cy="1036206"/>
          </a:xfrm>
          <a:prstGeom prst="rect">
            <a:avLst/>
          </a:prstGeom>
        </p:spPr>
        <p:txBody>
          <a:bodyPr anchor="b" anchorCtr="0">
            <a:normAutofit/>
          </a:bodyPr>
          <a:lstStyle>
            <a:lvl1pPr marL="0" indent="0">
              <a:lnSpc>
                <a:spcPct val="100000"/>
              </a:lnSpc>
              <a:spcBef>
                <a:spcPts val="0"/>
              </a:spcBef>
              <a:buNone/>
              <a:defRPr sz="1800">
                <a:solidFill>
                  <a:schemeClr val="tx1"/>
                </a:solidFill>
                <a:latin typeface="Segoe UI" panose="020B0502040204020203" pitchFamily="34" charset="0"/>
                <a:cs typeface="Segoe UI" panose="020B0502040204020203" pitchFamily="34" charset="0"/>
              </a:defRPr>
            </a:lvl1pPr>
            <a:lvl2pPr marL="457200" indent="0">
              <a:buNone/>
              <a:defRPr sz="1800">
                <a:solidFill>
                  <a:schemeClr val="bg1"/>
                </a:solidFill>
                <a:latin typeface="Segoe UI" panose="020B0502040204020203" pitchFamily="34" charset="0"/>
                <a:cs typeface="Segoe UI" panose="020B0502040204020203" pitchFamily="34" charset="0"/>
              </a:defRPr>
            </a:lvl2pPr>
            <a:lvl3pPr marL="914400" indent="0">
              <a:buNone/>
              <a:defRPr sz="1800">
                <a:solidFill>
                  <a:schemeClr val="bg1"/>
                </a:solidFill>
                <a:latin typeface="Segoe UI" panose="020B0502040204020203" pitchFamily="34" charset="0"/>
                <a:cs typeface="Segoe UI" panose="020B0502040204020203" pitchFamily="34" charset="0"/>
              </a:defRPr>
            </a:lvl3pPr>
            <a:lvl4pPr marL="1371600" indent="0">
              <a:buNone/>
              <a:defRPr sz="1800">
                <a:solidFill>
                  <a:schemeClr val="bg1"/>
                </a:solidFill>
                <a:latin typeface="Segoe UI" panose="020B0502040204020203" pitchFamily="34" charset="0"/>
                <a:cs typeface="Segoe UI" panose="020B0502040204020203" pitchFamily="34" charset="0"/>
              </a:defRPr>
            </a:lvl4pPr>
            <a:lvl5pPr marL="1828800" indent="0">
              <a:buNone/>
              <a:defRPr sz="1800">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61747" y="895755"/>
            <a:ext cx="2141309" cy="646741"/>
          </a:xfrm>
          <a:prstGeom prst="rect">
            <a:avLst/>
          </a:prstGeom>
        </p:spPr>
      </p:pic>
    </p:spTree>
    <p:extLst>
      <p:ext uri="{BB962C8B-B14F-4D97-AF65-F5344CB8AC3E}">
        <p14:creationId xmlns:p14="http://schemas.microsoft.com/office/powerpoint/2010/main" val="17829232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blue">
    <p:spTree>
      <p:nvGrpSpPr>
        <p:cNvPr id="1" name=""/>
        <p:cNvGrpSpPr/>
        <p:nvPr/>
      </p:nvGrpSpPr>
      <p:grpSpPr>
        <a:xfrm>
          <a:off x="0" y="0"/>
          <a:ext cx="0" cy="0"/>
          <a:chOff x="0" y="0"/>
          <a:chExt cx="0" cy="0"/>
        </a:xfrm>
      </p:grpSpPr>
      <p:sp>
        <p:nvSpPr>
          <p:cNvPr id="18" name="Round Single Corner Rectangle 17"/>
          <p:cNvSpPr/>
          <p:nvPr userDrawn="1"/>
        </p:nvSpPr>
        <p:spPr>
          <a:xfrm rot="10800000" flipH="1">
            <a:off x="432000" y="346157"/>
            <a:ext cx="11328000" cy="6210000"/>
          </a:xfrm>
          <a:prstGeom prst="round1Rect">
            <a:avLst>
              <a:gd name="adj" fmla="val 10516"/>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pic>
        <p:nvPicPr>
          <p:cNvPr id="19" name="Picture 18"/>
          <p:cNvPicPr>
            <a:picLocks noChangeAspect="1"/>
          </p:cNvPicPr>
          <p:nvPr userDrawn="1"/>
        </p:nvPicPr>
        <p:blipFill rotWithShape="1">
          <a:blip r:embed="rId2">
            <a:extLst>
              <a:ext uri="{28A0092B-C50C-407E-A947-70E740481C1C}">
                <a14:useLocalDpi xmlns:a14="http://schemas.microsoft.com/office/drawing/2010/main" val="0"/>
              </a:ext>
            </a:extLst>
          </a:blip>
          <a:srcRect l="3448"/>
          <a:stretch/>
        </p:blipFill>
        <p:spPr>
          <a:xfrm>
            <a:off x="432000" y="1"/>
            <a:ext cx="11760000" cy="6857999"/>
          </a:xfrm>
          <a:prstGeom prst="rect">
            <a:avLst/>
          </a:prstGeom>
        </p:spPr>
      </p:pic>
      <p:sp>
        <p:nvSpPr>
          <p:cNvPr id="2" name="Title 1"/>
          <p:cNvSpPr>
            <a:spLocks noGrp="1"/>
          </p:cNvSpPr>
          <p:nvPr>
            <p:ph type="ctrTitle"/>
          </p:nvPr>
        </p:nvSpPr>
        <p:spPr>
          <a:xfrm>
            <a:off x="1153758" y="1096353"/>
            <a:ext cx="9949300" cy="2168165"/>
          </a:xfrm>
          <a:prstGeom prst="rect">
            <a:avLst/>
          </a:prstGeom>
          <a:solidFill>
            <a:schemeClr val="bg1">
              <a:alpha val="0"/>
            </a:schemeClr>
          </a:solidFill>
        </p:spPr>
        <p:txBody>
          <a:bodyPr anchor="b">
            <a:normAutofit/>
          </a:bodyPr>
          <a:lstStyle>
            <a:lvl1pPr algn="l">
              <a:defRPr sz="32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Subtitle 2"/>
          <p:cNvSpPr>
            <a:spLocks noGrp="1"/>
          </p:cNvSpPr>
          <p:nvPr>
            <p:ph type="subTitle" idx="1"/>
          </p:nvPr>
        </p:nvSpPr>
        <p:spPr>
          <a:xfrm>
            <a:off x="1153757" y="3465116"/>
            <a:ext cx="9949300" cy="1222849"/>
          </a:xfrm>
          <a:prstGeom prst="rect">
            <a:avLst/>
          </a:prstGeom>
        </p:spPr>
        <p:txBody>
          <a:bodyPr/>
          <a:lstStyle>
            <a:lvl1pPr marL="0" indent="0" algn="l">
              <a:buNone/>
              <a:defRPr sz="2400">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7" name="Content Placeholder 2"/>
          <p:cNvSpPr>
            <a:spLocks noGrp="1"/>
          </p:cNvSpPr>
          <p:nvPr>
            <p:ph idx="10"/>
          </p:nvPr>
        </p:nvSpPr>
        <p:spPr>
          <a:xfrm>
            <a:off x="1153757" y="5102148"/>
            <a:ext cx="9949299" cy="1036206"/>
          </a:xfrm>
          <a:prstGeom prst="rect">
            <a:avLst/>
          </a:prstGeom>
        </p:spPr>
        <p:txBody>
          <a:bodyPr anchor="b" anchorCtr="0">
            <a:normAutofit/>
          </a:bodyPr>
          <a:lstStyle>
            <a:lvl1pPr marL="0" indent="0">
              <a:lnSpc>
                <a:spcPct val="100000"/>
              </a:lnSpc>
              <a:spcBef>
                <a:spcPts val="0"/>
              </a:spcBef>
              <a:buNone/>
              <a:defRPr sz="1800">
                <a:solidFill>
                  <a:schemeClr val="bg1"/>
                </a:solidFill>
                <a:latin typeface="Segoe UI" panose="020B0502040204020203" pitchFamily="34" charset="0"/>
                <a:cs typeface="Segoe UI" panose="020B0502040204020203" pitchFamily="34" charset="0"/>
              </a:defRPr>
            </a:lvl1pPr>
            <a:lvl2pPr marL="457200" indent="0">
              <a:buNone/>
              <a:defRPr sz="1800">
                <a:solidFill>
                  <a:schemeClr val="bg1"/>
                </a:solidFill>
                <a:latin typeface="Segoe UI" panose="020B0502040204020203" pitchFamily="34" charset="0"/>
                <a:cs typeface="Segoe UI" panose="020B0502040204020203" pitchFamily="34" charset="0"/>
              </a:defRPr>
            </a:lvl2pPr>
            <a:lvl3pPr marL="914400" indent="0">
              <a:buNone/>
              <a:defRPr sz="1800">
                <a:solidFill>
                  <a:schemeClr val="bg1"/>
                </a:solidFill>
                <a:latin typeface="Segoe UI" panose="020B0502040204020203" pitchFamily="34" charset="0"/>
                <a:cs typeface="Segoe UI" panose="020B0502040204020203" pitchFamily="34" charset="0"/>
              </a:defRPr>
            </a:lvl3pPr>
            <a:lvl4pPr marL="1371600" indent="0">
              <a:buNone/>
              <a:defRPr sz="1800">
                <a:solidFill>
                  <a:schemeClr val="bg1"/>
                </a:solidFill>
                <a:latin typeface="Segoe UI" panose="020B0502040204020203" pitchFamily="34" charset="0"/>
                <a:cs typeface="Segoe UI" panose="020B0502040204020203" pitchFamily="34" charset="0"/>
              </a:defRPr>
            </a:lvl4pPr>
            <a:lvl5pPr marL="1828800" indent="0">
              <a:buNone/>
              <a:defRPr sz="1800">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61747" y="895755"/>
            <a:ext cx="2141309" cy="647268"/>
          </a:xfrm>
          <a:prstGeom prst="rect">
            <a:avLst/>
          </a:prstGeom>
        </p:spPr>
      </p:pic>
    </p:spTree>
    <p:extLst>
      <p:ext uri="{BB962C8B-B14F-4D97-AF65-F5344CB8AC3E}">
        <p14:creationId xmlns:p14="http://schemas.microsoft.com/office/powerpoint/2010/main" val="40995846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green">
    <p:spTree>
      <p:nvGrpSpPr>
        <p:cNvPr id="1" name=""/>
        <p:cNvGrpSpPr/>
        <p:nvPr/>
      </p:nvGrpSpPr>
      <p:grpSpPr>
        <a:xfrm>
          <a:off x="0" y="0"/>
          <a:ext cx="0" cy="0"/>
          <a:chOff x="0" y="0"/>
          <a:chExt cx="0" cy="0"/>
        </a:xfrm>
      </p:grpSpPr>
      <p:sp>
        <p:nvSpPr>
          <p:cNvPr id="18" name="Round Single Corner Rectangle 17"/>
          <p:cNvSpPr/>
          <p:nvPr userDrawn="1"/>
        </p:nvSpPr>
        <p:spPr>
          <a:xfrm rot="10800000" flipH="1">
            <a:off x="432000" y="346157"/>
            <a:ext cx="11328000" cy="6210000"/>
          </a:xfrm>
          <a:prstGeom prst="round1Rect">
            <a:avLst>
              <a:gd name="adj" fmla="val 10516"/>
            </a:avLst>
          </a:prstGeom>
          <a:solidFill>
            <a:srgbClr val="008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pic>
        <p:nvPicPr>
          <p:cNvPr id="19" name="Picture 18"/>
          <p:cNvPicPr>
            <a:picLocks noChangeAspect="1"/>
          </p:cNvPicPr>
          <p:nvPr userDrawn="1"/>
        </p:nvPicPr>
        <p:blipFill rotWithShape="1">
          <a:blip r:embed="rId2">
            <a:extLst>
              <a:ext uri="{28A0092B-C50C-407E-A947-70E740481C1C}">
                <a14:useLocalDpi xmlns:a14="http://schemas.microsoft.com/office/drawing/2010/main" val="0"/>
              </a:ext>
            </a:extLst>
          </a:blip>
          <a:srcRect l="3448"/>
          <a:stretch/>
        </p:blipFill>
        <p:spPr>
          <a:xfrm>
            <a:off x="432000" y="1"/>
            <a:ext cx="11760000" cy="6857999"/>
          </a:xfrm>
          <a:prstGeom prst="rect">
            <a:avLst/>
          </a:prstGeom>
        </p:spPr>
      </p:pic>
      <p:sp>
        <p:nvSpPr>
          <p:cNvPr id="2" name="Title 1"/>
          <p:cNvSpPr>
            <a:spLocks noGrp="1"/>
          </p:cNvSpPr>
          <p:nvPr>
            <p:ph type="ctrTitle"/>
          </p:nvPr>
        </p:nvSpPr>
        <p:spPr>
          <a:xfrm>
            <a:off x="1153758" y="1096353"/>
            <a:ext cx="9949300" cy="2168165"/>
          </a:xfrm>
          <a:prstGeom prst="rect">
            <a:avLst/>
          </a:prstGeom>
          <a:solidFill>
            <a:schemeClr val="bg1">
              <a:alpha val="0"/>
            </a:schemeClr>
          </a:solidFill>
        </p:spPr>
        <p:txBody>
          <a:bodyPr anchor="b">
            <a:normAutofit/>
          </a:bodyPr>
          <a:lstStyle>
            <a:lvl1pPr algn="l">
              <a:defRPr sz="32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3" name="Subtitle 2"/>
          <p:cNvSpPr>
            <a:spLocks noGrp="1"/>
          </p:cNvSpPr>
          <p:nvPr>
            <p:ph type="subTitle" idx="1"/>
          </p:nvPr>
        </p:nvSpPr>
        <p:spPr>
          <a:xfrm>
            <a:off x="1153757" y="3465116"/>
            <a:ext cx="9949300" cy="1222849"/>
          </a:xfrm>
          <a:prstGeom prst="rect">
            <a:avLst/>
          </a:prstGeom>
        </p:spPr>
        <p:txBody>
          <a:bodyPr/>
          <a:lstStyle>
            <a:lvl1pPr marL="0" indent="0" algn="l">
              <a:buNone/>
              <a:defRPr sz="2400">
                <a:solidFill>
                  <a:schemeClr val="bg1"/>
                </a:solidFill>
                <a:latin typeface="Segoe UI" panose="020B0502040204020203" pitchFamily="34" charset="0"/>
                <a:cs typeface="Segoe UI"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7" name="Content Placeholder 2"/>
          <p:cNvSpPr>
            <a:spLocks noGrp="1"/>
          </p:cNvSpPr>
          <p:nvPr>
            <p:ph idx="10"/>
          </p:nvPr>
        </p:nvSpPr>
        <p:spPr>
          <a:xfrm>
            <a:off x="1153757" y="5102148"/>
            <a:ext cx="9949299" cy="1036206"/>
          </a:xfrm>
          <a:prstGeom prst="rect">
            <a:avLst/>
          </a:prstGeom>
        </p:spPr>
        <p:txBody>
          <a:bodyPr anchor="b" anchorCtr="0">
            <a:normAutofit/>
          </a:bodyPr>
          <a:lstStyle>
            <a:lvl1pPr marL="0" indent="0">
              <a:lnSpc>
                <a:spcPct val="100000"/>
              </a:lnSpc>
              <a:spcBef>
                <a:spcPts val="0"/>
              </a:spcBef>
              <a:buNone/>
              <a:defRPr sz="1800">
                <a:solidFill>
                  <a:schemeClr val="bg1"/>
                </a:solidFill>
                <a:latin typeface="Segoe UI" panose="020B0502040204020203" pitchFamily="34" charset="0"/>
                <a:cs typeface="Segoe UI" panose="020B0502040204020203" pitchFamily="34" charset="0"/>
              </a:defRPr>
            </a:lvl1pPr>
            <a:lvl2pPr marL="457200" indent="0">
              <a:buNone/>
              <a:defRPr sz="1800">
                <a:solidFill>
                  <a:schemeClr val="bg1"/>
                </a:solidFill>
                <a:latin typeface="Segoe UI" panose="020B0502040204020203" pitchFamily="34" charset="0"/>
                <a:cs typeface="Segoe UI" panose="020B0502040204020203" pitchFamily="34" charset="0"/>
              </a:defRPr>
            </a:lvl2pPr>
            <a:lvl3pPr marL="914400" indent="0">
              <a:buNone/>
              <a:defRPr sz="1800">
                <a:solidFill>
                  <a:schemeClr val="bg1"/>
                </a:solidFill>
                <a:latin typeface="Segoe UI" panose="020B0502040204020203" pitchFamily="34" charset="0"/>
                <a:cs typeface="Segoe UI" panose="020B0502040204020203" pitchFamily="34" charset="0"/>
              </a:defRPr>
            </a:lvl3pPr>
            <a:lvl4pPr marL="1371600" indent="0">
              <a:buNone/>
              <a:defRPr sz="1800">
                <a:solidFill>
                  <a:schemeClr val="bg1"/>
                </a:solidFill>
                <a:latin typeface="Segoe UI" panose="020B0502040204020203" pitchFamily="34" charset="0"/>
                <a:cs typeface="Segoe UI" panose="020B0502040204020203" pitchFamily="34" charset="0"/>
              </a:defRPr>
            </a:lvl4pPr>
            <a:lvl5pPr marL="1828800" indent="0">
              <a:buNone/>
              <a:defRPr sz="1800">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61747" y="895755"/>
            <a:ext cx="2141311" cy="646741"/>
          </a:xfrm>
          <a:prstGeom prst="rect">
            <a:avLst/>
          </a:prstGeom>
        </p:spPr>
      </p:pic>
    </p:spTree>
    <p:extLst>
      <p:ext uri="{BB962C8B-B14F-4D97-AF65-F5344CB8AC3E}">
        <p14:creationId xmlns:p14="http://schemas.microsoft.com/office/powerpoint/2010/main" val="2520861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ngle column orange">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39341"/>
            <a:ext cx="11328000" cy="6210000"/>
          </a:xfrm>
          <a:prstGeom prst="round1Rect">
            <a:avLst>
              <a:gd name="adj" fmla="val 7042"/>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Rectangle 2"/>
          <p:cNvSpPr/>
          <p:nvPr userDrawn="1"/>
        </p:nvSpPr>
        <p:spPr>
          <a:xfrm>
            <a:off x="0" y="0"/>
            <a:ext cx="12192000" cy="6117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chemeClr val="tx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6"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8" name="Content Placeholder 2"/>
          <p:cNvSpPr>
            <a:spLocks noGrp="1"/>
          </p:cNvSpPr>
          <p:nvPr>
            <p:ph idx="1"/>
          </p:nvPr>
        </p:nvSpPr>
        <p:spPr>
          <a:xfrm>
            <a:off x="838200" y="1825625"/>
            <a:ext cx="10515600" cy="4058340"/>
          </a:xfrm>
          <a:prstGeom prst="rect">
            <a:avLst/>
          </a:prstGeo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55460" y="490270"/>
            <a:ext cx="1001097" cy="302362"/>
          </a:xfrm>
          <a:prstGeom prst="rect">
            <a:avLst/>
          </a:prstGeom>
        </p:spPr>
      </p:pic>
    </p:spTree>
    <p:extLst>
      <p:ext uri="{BB962C8B-B14F-4D97-AF65-F5344CB8AC3E}">
        <p14:creationId xmlns:p14="http://schemas.microsoft.com/office/powerpoint/2010/main" val="3564448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ngle column blue">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39341"/>
            <a:ext cx="11328000" cy="6210000"/>
          </a:xfrm>
          <a:prstGeom prst="round1Rect">
            <a:avLst>
              <a:gd name="adj" fmla="val 7042"/>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Rectangle 2"/>
          <p:cNvSpPr/>
          <p:nvPr userDrawn="1"/>
        </p:nvSpPr>
        <p:spPr>
          <a:xfrm>
            <a:off x="0" y="0"/>
            <a:ext cx="12192000" cy="6117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rgbClr val="213463"/>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6"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8" name="Content Placeholder 2"/>
          <p:cNvSpPr>
            <a:spLocks noGrp="1"/>
          </p:cNvSpPr>
          <p:nvPr>
            <p:ph idx="1"/>
          </p:nvPr>
        </p:nvSpPr>
        <p:spPr>
          <a:xfrm>
            <a:off x="838200" y="1825625"/>
            <a:ext cx="10515600" cy="4058340"/>
          </a:xfrm>
          <a:prstGeom prst="rect">
            <a:avLst/>
          </a:prstGeo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55460" y="490270"/>
            <a:ext cx="1001097" cy="302362"/>
          </a:xfrm>
          <a:prstGeom prst="rect">
            <a:avLst/>
          </a:prstGeom>
        </p:spPr>
      </p:pic>
    </p:spTree>
    <p:extLst>
      <p:ext uri="{BB962C8B-B14F-4D97-AF65-F5344CB8AC3E}">
        <p14:creationId xmlns:p14="http://schemas.microsoft.com/office/powerpoint/2010/main" val="23324570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column green">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39341"/>
            <a:ext cx="11328000" cy="6210000"/>
          </a:xfrm>
          <a:prstGeom prst="round1Rect">
            <a:avLst>
              <a:gd name="adj" fmla="val 7042"/>
            </a:avLst>
          </a:prstGeom>
          <a:solidFill>
            <a:srgbClr val="008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Rectangle 2"/>
          <p:cNvSpPr/>
          <p:nvPr userDrawn="1"/>
        </p:nvSpPr>
        <p:spPr>
          <a:xfrm>
            <a:off x="0" y="0"/>
            <a:ext cx="12192000" cy="6117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rgbClr val="00853F"/>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6"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8" name="Content Placeholder 2"/>
          <p:cNvSpPr>
            <a:spLocks noGrp="1"/>
          </p:cNvSpPr>
          <p:nvPr>
            <p:ph idx="1"/>
          </p:nvPr>
        </p:nvSpPr>
        <p:spPr>
          <a:xfrm>
            <a:off x="838200" y="1825625"/>
            <a:ext cx="10515600" cy="4058340"/>
          </a:xfrm>
          <a:prstGeom prst="rect">
            <a:avLst/>
          </a:prstGeo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55460" y="490270"/>
            <a:ext cx="1001097" cy="302362"/>
          </a:xfrm>
          <a:prstGeom prst="rect">
            <a:avLst/>
          </a:prstGeom>
        </p:spPr>
      </p:pic>
    </p:spTree>
    <p:extLst>
      <p:ext uri="{BB962C8B-B14F-4D97-AF65-F5344CB8AC3E}">
        <p14:creationId xmlns:p14="http://schemas.microsoft.com/office/powerpoint/2010/main" val="2528999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 orange">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39341"/>
            <a:ext cx="11328000" cy="6210000"/>
          </a:xfrm>
          <a:prstGeom prst="round1Rect">
            <a:avLst>
              <a:gd name="adj" fmla="val 7042"/>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Rectangle 2"/>
          <p:cNvSpPr/>
          <p:nvPr userDrawn="1"/>
        </p:nvSpPr>
        <p:spPr>
          <a:xfrm>
            <a:off x="0" y="0"/>
            <a:ext cx="12192000" cy="6117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chemeClr val="tx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6"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8" name="Content Placeholder 2"/>
          <p:cNvSpPr>
            <a:spLocks noGrp="1"/>
          </p:cNvSpPr>
          <p:nvPr>
            <p:ph idx="1"/>
          </p:nvPr>
        </p:nvSpPr>
        <p:spPr>
          <a:xfrm>
            <a:off x="838200" y="1825625"/>
            <a:ext cx="10515600" cy="4058340"/>
          </a:xfrm>
          <a:prstGeom prst="rect">
            <a:avLst/>
          </a:prstGeom>
        </p:spPr>
        <p:txBody>
          <a:bodyPr numCol="2" spcCol="180000"/>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55460" y="490270"/>
            <a:ext cx="1001097" cy="302362"/>
          </a:xfrm>
          <a:prstGeom prst="rect">
            <a:avLst/>
          </a:prstGeom>
        </p:spPr>
      </p:pic>
    </p:spTree>
    <p:extLst>
      <p:ext uri="{BB962C8B-B14F-4D97-AF65-F5344CB8AC3E}">
        <p14:creationId xmlns:p14="http://schemas.microsoft.com/office/powerpoint/2010/main" val="3777520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5D27C-3E86-4558-ADCE-90F4E4C64049}"/>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77BEB1FB-C6BD-4CD7-B223-19FDE31BBC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82B137C5-8002-4424-8939-1407BBCD6522}"/>
              </a:ext>
            </a:extLst>
          </p:cNvPr>
          <p:cNvSpPr>
            <a:spLocks noGrp="1"/>
          </p:cNvSpPr>
          <p:nvPr>
            <p:ph type="dt" sz="half" idx="10"/>
          </p:nvPr>
        </p:nvSpPr>
        <p:spPr/>
        <p:txBody>
          <a:bodyPr/>
          <a:lstStyle/>
          <a:p>
            <a:fld id="{E932D9E6-CC39-4DCD-B48D-E74B85D7BA76}" type="datetimeFigureOut">
              <a:rPr lang="en-NZ" smtClean="0"/>
              <a:t>3/08/2021</a:t>
            </a:fld>
            <a:endParaRPr lang="en-NZ" dirty="0"/>
          </a:p>
        </p:txBody>
      </p:sp>
      <p:sp>
        <p:nvSpPr>
          <p:cNvPr id="5" name="Footer Placeholder 4">
            <a:extLst>
              <a:ext uri="{FF2B5EF4-FFF2-40B4-BE49-F238E27FC236}">
                <a16:creationId xmlns:a16="http://schemas.microsoft.com/office/drawing/2014/main" id="{0596D011-0830-4B7B-B984-ED9E993E88F4}"/>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57873CCE-ACD8-41F0-8DE5-6E5D9A854E21}"/>
              </a:ext>
            </a:extLst>
          </p:cNvPr>
          <p:cNvSpPr>
            <a:spLocks noGrp="1"/>
          </p:cNvSpPr>
          <p:nvPr>
            <p:ph type="sldNum" sz="quarter" idx="12"/>
          </p:nvPr>
        </p:nvSpPr>
        <p:spPr/>
        <p:txBody>
          <a:bodyPr/>
          <a:lstStyle/>
          <a:p>
            <a:fld id="{11CD7067-C466-4819-9830-B0B4E6A707BE}" type="slidenum">
              <a:rPr lang="en-NZ" smtClean="0"/>
              <a:t>‹#›</a:t>
            </a:fld>
            <a:endParaRPr lang="en-NZ" dirty="0"/>
          </a:p>
        </p:txBody>
      </p:sp>
    </p:spTree>
    <p:extLst>
      <p:ext uri="{BB962C8B-B14F-4D97-AF65-F5344CB8AC3E}">
        <p14:creationId xmlns:p14="http://schemas.microsoft.com/office/powerpoint/2010/main" val="31017141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 blue">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39341"/>
            <a:ext cx="11328000" cy="6210000"/>
          </a:xfrm>
          <a:prstGeom prst="round1Rect">
            <a:avLst>
              <a:gd name="adj" fmla="val 7042"/>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Rectangle 2"/>
          <p:cNvSpPr/>
          <p:nvPr userDrawn="1"/>
        </p:nvSpPr>
        <p:spPr>
          <a:xfrm>
            <a:off x="0" y="0"/>
            <a:ext cx="12192000" cy="6117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rgbClr val="213463"/>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6"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8" name="Content Placeholder 2"/>
          <p:cNvSpPr>
            <a:spLocks noGrp="1"/>
          </p:cNvSpPr>
          <p:nvPr>
            <p:ph idx="1"/>
          </p:nvPr>
        </p:nvSpPr>
        <p:spPr>
          <a:xfrm>
            <a:off x="838200" y="1825625"/>
            <a:ext cx="10515600" cy="4058340"/>
          </a:xfrm>
          <a:prstGeom prst="rect">
            <a:avLst/>
          </a:prstGeom>
        </p:spPr>
        <p:txBody>
          <a:bodyPr numCol="2" spcCol="180000"/>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55460" y="490270"/>
            <a:ext cx="1001097" cy="302362"/>
          </a:xfrm>
          <a:prstGeom prst="rect">
            <a:avLst/>
          </a:prstGeom>
        </p:spPr>
      </p:pic>
    </p:spTree>
    <p:extLst>
      <p:ext uri="{BB962C8B-B14F-4D97-AF65-F5344CB8AC3E}">
        <p14:creationId xmlns:p14="http://schemas.microsoft.com/office/powerpoint/2010/main" val="34181098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 green">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39341"/>
            <a:ext cx="11328000" cy="6210000"/>
          </a:xfrm>
          <a:prstGeom prst="round1Rect">
            <a:avLst>
              <a:gd name="adj" fmla="val 7042"/>
            </a:avLst>
          </a:prstGeom>
          <a:solidFill>
            <a:srgbClr val="008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Rectangle 2"/>
          <p:cNvSpPr/>
          <p:nvPr userDrawn="1"/>
        </p:nvSpPr>
        <p:spPr>
          <a:xfrm>
            <a:off x="0" y="0"/>
            <a:ext cx="12192000" cy="6117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rgbClr val="00853F"/>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6"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8" name="Content Placeholder 2"/>
          <p:cNvSpPr>
            <a:spLocks noGrp="1"/>
          </p:cNvSpPr>
          <p:nvPr>
            <p:ph idx="1"/>
          </p:nvPr>
        </p:nvSpPr>
        <p:spPr>
          <a:xfrm>
            <a:off x="838200" y="1825625"/>
            <a:ext cx="10515600" cy="4058340"/>
          </a:xfrm>
          <a:prstGeom prst="rect">
            <a:avLst/>
          </a:prstGeom>
        </p:spPr>
        <p:txBody>
          <a:bodyPr numCol="2" spcCol="180000"/>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55460" y="490270"/>
            <a:ext cx="1001097" cy="302362"/>
          </a:xfrm>
          <a:prstGeom prst="rect">
            <a:avLst/>
          </a:prstGeom>
        </p:spPr>
      </p:pic>
    </p:spTree>
    <p:extLst>
      <p:ext uri="{BB962C8B-B14F-4D97-AF65-F5344CB8AC3E}">
        <p14:creationId xmlns:p14="http://schemas.microsoft.com/office/powerpoint/2010/main" val="2525277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terim orange">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46157"/>
            <a:ext cx="11328000" cy="6210000"/>
          </a:xfrm>
          <a:prstGeom prst="round1Rect">
            <a:avLst>
              <a:gd name="adj" fmla="val 10516"/>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chemeClr val="tx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9" name="Content Placeholder 2"/>
          <p:cNvSpPr>
            <a:spLocks noGrp="1"/>
          </p:cNvSpPr>
          <p:nvPr>
            <p:ph idx="1"/>
          </p:nvPr>
        </p:nvSpPr>
        <p:spPr>
          <a:xfrm>
            <a:off x="838200" y="1825625"/>
            <a:ext cx="10515600" cy="4058340"/>
          </a:xfrm>
          <a:prstGeom prst="rect">
            <a:avLst/>
          </a:prstGeom>
        </p:spPr>
        <p:txBody>
          <a:bodyPr/>
          <a:lstStyle>
            <a:lvl1pPr>
              <a:defRPr>
                <a:solidFill>
                  <a:schemeClr val="tx1"/>
                </a:solidFill>
                <a:latin typeface="Segoe UI" panose="020B0502040204020203" pitchFamily="34" charset="0"/>
                <a:cs typeface="Segoe UI" panose="020B0502040204020203" pitchFamily="34" charset="0"/>
              </a:defRPr>
            </a:lvl1pPr>
            <a:lvl2pPr>
              <a:defRPr>
                <a:solidFill>
                  <a:schemeClr val="tx1"/>
                </a:solidFill>
                <a:latin typeface="Segoe UI" panose="020B0502040204020203" pitchFamily="34" charset="0"/>
                <a:cs typeface="Segoe UI" panose="020B0502040204020203" pitchFamily="34" charset="0"/>
              </a:defRPr>
            </a:lvl2pPr>
            <a:lvl3pPr>
              <a:defRPr>
                <a:solidFill>
                  <a:schemeClr val="tx1"/>
                </a:solidFill>
                <a:latin typeface="Segoe UI" panose="020B0502040204020203" pitchFamily="34" charset="0"/>
                <a:cs typeface="Segoe UI" panose="020B0502040204020203" pitchFamily="34" charset="0"/>
              </a:defRPr>
            </a:lvl3pPr>
            <a:lvl4pPr>
              <a:defRPr>
                <a:solidFill>
                  <a:schemeClr val="tx1"/>
                </a:solidFill>
                <a:latin typeface="Segoe UI" panose="020B0502040204020203" pitchFamily="34" charset="0"/>
                <a:cs typeface="Segoe UI" panose="020B0502040204020203" pitchFamily="34" charset="0"/>
              </a:defRPr>
            </a:lvl4pPr>
            <a:lvl5pPr>
              <a:defRPr>
                <a:solidFill>
                  <a:schemeClr val="tx1"/>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sp>
        <p:nvSpPr>
          <p:cNvPr id="14"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5460" y="490270"/>
            <a:ext cx="1001097" cy="302362"/>
          </a:xfrm>
          <a:prstGeom prst="rect">
            <a:avLst/>
          </a:prstGeom>
        </p:spPr>
      </p:pic>
    </p:spTree>
    <p:extLst>
      <p:ext uri="{BB962C8B-B14F-4D97-AF65-F5344CB8AC3E}">
        <p14:creationId xmlns:p14="http://schemas.microsoft.com/office/powerpoint/2010/main" val="14315385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terim blue">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46157"/>
            <a:ext cx="11328000" cy="6210000"/>
          </a:xfrm>
          <a:prstGeom prst="round1Rect">
            <a:avLst>
              <a:gd name="adj" fmla="val 10516"/>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9" name="Content Placeholder 2"/>
          <p:cNvSpPr>
            <a:spLocks noGrp="1"/>
          </p:cNvSpPr>
          <p:nvPr>
            <p:ph idx="1"/>
          </p:nvPr>
        </p:nvSpPr>
        <p:spPr>
          <a:xfrm>
            <a:off x="838200" y="1825625"/>
            <a:ext cx="10515600" cy="405834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sp>
        <p:nvSpPr>
          <p:cNvPr id="14"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5458" y="490270"/>
            <a:ext cx="1001441" cy="302712"/>
          </a:xfrm>
          <a:prstGeom prst="rect">
            <a:avLst/>
          </a:prstGeom>
        </p:spPr>
      </p:pic>
    </p:spTree>
    <p:extLst>
      <p:ext uri="{BB962C8B-B14F-4D97-AF65-F5344CB8AC3E}">
        <p14:creationId xmlns:p14="http://schemas.microsoft.com/office/powerpoint/2010/main" val="8202264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terim green">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46157"/>
            <a:ext cx="11328000" cy="6210000"/>
          </a:xfrm>
          <a:prstGeom prst="round1Rect">
            <a:avLst>
              <a:gd name="adj" fmla="val 10516"/>
            </a:avLst>
          </a:prstGeom>
          <a:solidFill>
            <a:srgbClr val="008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9" name="Content Placeholder 2"/>
          <p:cNvSpPr>
            <a:spLocks noGrp="1"/>
          </p:cNvSpPr>
          <p:nvPr>
            <p:ph idx="1"/>
          </p:nvPr>
        </p:nvSpPr>
        <p:spPr>
          <a:xfrm>
            <a:off x="838200" y="1825625"/>
            <a:ext cx="10515600" cy="4058340"/>
          </a:xfrm>
          <a:prstGeom prst="rect">
            <a:avLst/>
          </a:prstGeom>
        </p:spPr>
        <p:txBody>
          <a:bodyPr/>
          <a:lstStyle>
            <a:lvl1pPr>
              <a:defRPr>
                <a:solidFill>
                  <a:schemeClr val="bg1"/>
                </a:solidFill>
                <a:latin typeface="Segoe UI" panose="020B0502040204020203" pitchFamily="34" charset="0"/>
                <a:cs typeface="Segoe UI" panose="020B0502040204020203" pitchFamily="34" charset="0"/>
              </a:defRPr>
            </a:lvl1pPr>
            <a:lvl2pPr>
              <a:defRPr>
                <a:solidFill>
                  <a:schemeClr val="bg1"/>
                </a:solidFill>
                <a:latin typeface="Segoe UI" panose="020B0502040204020203" pitchFamily="34" charset="0"/>
                <a:cs typeface="Segoe UI" panose="020B0502040204020203" pitchFamily="34" charset="0"/>
              </a:defRPr>
            </a:lvl2pPr>
            <a:lvl3pPr>
              <a:defRPr>
                <a:solidFill>
                  <a:schemeClr val="bg1"/>
                </a:solidFill>
                <a:latin typeface="Segoe UI" panose="020B0502040204020203" pitchFamily="34" charset="0"/>
                <a:cs typeface="Segoe UI" panose="020B0502040204020203" pitchFamily="34" charset="0"/>
              </a:defRPr>
            </a:lvl3pPr>
            <a:lvl4pPr>
              <a:defRPr>
                <a:solidFill>
                  <a:schemeClr val="bg1"/>
                </a:solidFill>
                <a:latin typeface="Segoe UI" panose="020B0502040204020203" pitchFamily="34" charset="0"/>
                <a:cs typeface="Segoe UI" panose="020B0502040204020203" pitchFamily="34" charset="0"/>
              </a:defRPr>
            </a:lvl4pPr>
            <a:lvl5pPr>
              <a:defRPr>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sp>
        <p:nvSpPr>
          <p:cNvPr id="14"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pic>
        <p:nvPicPr>
          <p:cNvPr id="17" name="Content Placeholder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5460" y="490270"/>
            <a:ext cx="1001097" cy="302362"/>
          </a:xfrm>
          <a:prstGeom prst="rect">
            <a:avLst/>
          </a:prstGeom>
        </p:spPr>
      </p:pic>
    </p:spTree>
    <p:extLst>
      <p:ext uri="{BB962C8B-B14F-4D97-AF65-F5344CB8AC3E}">
        <p14:creationId xmlns:p14="http://schemas.microsoft.com/office/powerpoint/2010/main" val="3158882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orange">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46157"/>
            <a:ext cx="11328000" cy="6210000"/>
          </a:xfrm>
          <a:prstGeom prst="round1Rect">
            <a:avLst>
              <a:gd name="adj" fmla="val 10516"/>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6" name="Oval 5"/>
          <p:cNvSpPr/>
          <p:nvPr userDrawn="1"/>
        </p:nvSpPr>
        <p:spPr>
          <a:xfrm>
            <a:off x="-339805" y="1439186"/>
            <a:ext cx="6435805" cy="4826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chemeClr val="tx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10" name="Content Placeholder 2"/>
          <p:cNvSpPr>
            <a:spLocks noGrp="1"/>
          </p:cNvSpPr>
          <p:nvPr>
            <p:ph idx="1"/>
          </p:nvPr>
        </p:nvSpPr>
        <p:spPr>
          <a:xfrm>
            <a:off x="6548488" y="1825625"/>
            <a:ext cx="4805313" cy="4086288"/>
          </a:xfrm>
          <a:prstGeom prst="rect">
            <a:avLst/>
          </a:prstGeom>
        </p:spPr>
        <p:txBody>
          <a:bodyPr/>
          <a:lstStyle>
            <a:lvl1pPr>
              <a:lnSpc>
                <a:spcPct val="100000"/>
              </a:lnSpc>
              <a:defRPr>
                <a:solidFill>
                  <a:schemeClr val="tx1"/>
                </a:solidFill>
                <a:latin typeface="Segoe UI" panose="020B0502040204020203" pitchFamily="34" charset="0"/>
                <a:cs typeface="Segoe UI" panose="020B0502040204020203" pitchFamily="34" charset="0"/>
              </a:defRPr>
            </a:lvl1pPr>
            <a:lvl2pPr>
              <a:lnSpc>
                <a:spcPct val="100000"/>
              </a:lnSpc>
              <a:defRPr>
                <a:solidFill>
                  <a:schemeClr val="tx1"/>
                </a:solidFill>
                <a:latin typeface="Segoe UI" panose="020B0502040204020203" pitchFamily="34" charset="0"/>
                <a:cs typeface="Segoe UI" panose="020B0502040204020203" pitchFamily="34" charset="0"/>
              </a:defRPr>
            </a:lvl2pPr>
            <a:lvl3pPr>
              <a:lnSpc>
                <a:spcPct val="100000"/>
              </a:lnSpc>
              <a:defRPr>
                <a:solidFill>
                  <a:schemeClr val="tx1"/>
                </a:solidFill>
                <a:latin typeface="Segoe UI" panose="020B0502040204020203" pitchFamily="34" charset="0"/>
                <a:cs typeface="Segoe UI" panose="020B0502040204020203" pitchFamily="34" charset="0"/>
              </a:defRPr>
            </a:lvl3pPr>
            <a:lvl4pPr>
              <a:lnSpc>
                <a:spcPct val="100000"/>
              </a:lnSpc>
              <a:defRPr>
                <a:solidFill>
                  <a:schemeClr val="tx1"/>
                </a:solidFill>
                <a:latin typeface="Segoe UI" panose="020B0502040204020203" pitchFamily="34" charset="0"/>
                <a:cs typeface="Segoe UI" panose="020B0502040204020203" pitchFamily="34" charset="0"/>
              </a:defRPr>
            </a:lvl4pPr>
            <a:lvl5pPr>
              <a:lnSpc>
                <a:spcPct val="100000"/>
              </a:lnSpc>
              <a:defRPr>
                <a:solidFill>
                  <a:schemeClr val="tx1"/>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sp>
        <p:nvSpPr>
          <p:cNvPr id="13"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4" name="Content Placeholder 3"/>
          <p:cNvSpPr>
            <a:spLocks noGrp="1"/>
          </p:cNvSpPr>
          <p:nvPr>
            <p:ph sz="quarter" idx="10"/>
          </p:nvPr>
        </p:nvSpPr>
        <p:spPr>
          <a:xfrm>
            <a:off x="238097" y="1872613"/>
            <a:ext cx="5280000" cy="3960000"/>
          </a:xfrm>
          <a:prstGeom prst="ellipse">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5460" y="490270"/>
            <a:ext cx="1001097" cy="302362"/>
          </a:xfrm>
          <a:prstGeom prst="rect">
            <a:avLst/>
          </a:prstGeom>
        </p:spPr>
      </p:pic>
    </p:spTree>
    <p:extLst>
      <p:ext uri="{BB962C8B-B14F-4D97-AF65-F5344CB8AC3E}">
        <p14:creationId xmlns:p14="http://schemas.microsoft.com/office/powerpoint/2010/main" val="38086394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blue">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46157"/>
            <a:ext cx="11328000" cy="6210000"/>
          </a:xfrm>
          <a:prstGeom prst="round1Rect">
            <a:avLst>
              <a:gd name="adj" fmla="val 10516"/>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6" name="Oval 5"/>
          <p:cNvSpPr/>
          <p:nvPr userDrawn="1"/>
        </p:nvSpPr>
        <p:spPr>
          <a:xfrm>
            <a:off x="-339805" y="1439186"/>
            <a:ext cx="6435805" cy="4826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10" name="Content Placeholder 2"/>
          <p:cNvSpPr>
            <a:spLocks noGrp="1"/>
          </p:cNvSpPr>
          <p:nvPr>
            <p:ph idx="1"/>
          </p:nvPr>
        </p:nvSpPr>
        <p:spPr>
          <a:xfrm>
            <a:off x="6548488" y="1825625"/>
            <a:ext cx="4805313" cy="4086288"/>
          </a:xfrm>
          <a:prstGeom prst="rect">
            <a:avLst/>
          </a:prstGeom>
        </p:spPr>
        <p:txBody>
          <a:bodyPr/>
          <a:lstStyle>
            <a:lvl1pPr>
              <a:lnSpc>
                <a:spcPct val="100000"/>
              </a:lnSpc>
              <a:defRPr>
                <a:solidFill>
                  <a:schemeClr val="bg1"/>
                </a:solidFill>
                <a:latin typeface="Segoe UI" panose="020B0502040204020203" pitchFamily="34" charset="0"/>
                <a:cs typeface="Segoe UI" panose="020B0502040204020203" pitchFamily="34" charset="0"/>
              </a:defRPr>
            </a:lvl1pPr>
            <a:lvl2pPr>
              <a:lnSpc>
                <a:spcPct val="100000"/>
              </a:lnSpc>
              <a:defRPr>
                <a:solidFill>
                  <a:schemeClr val="bg1"/>
                </a:solidFill>
                <a:latin typeface="Segoe UI" panose="020B0502040204020203" pitchFamily="34" charset="0"/>
                <a:cs typeface="Segoe UI" panose="020B0502040204020203" pitchFamily="34" charset="0"/>
              </a:defRPr>
            </a:lvl2pPr>
            <a:lvl3pPr>
              <a:lnSpc>
                <a:spcPct val="100000"/>
              </a:lnSpc>
              <a:defRPr>
                <a:solidFill>
                  <a:schemeClr val="bg1"/>
                </a:solidFill>
                <a:latin typeface="Segoe UI" panose="020B0502040204020203" pitchFamily="34" charset="0"/>
                <a:cs typeface="Segoe UI" panose="020B0502040204020203" pitchFamily="34" charset="0"/>
              </a:defRPr>
            </a:lvl3pPr>
            <a:lvl4pPr>
              <a:lnSpc>
                <a:spcPct val="100000"/>
              </a:lnSpc>
              <a:defRPr>
                <a:solidFill>
                  <a:schemeClr val="bg1"/>
                </a:solidFill>
                <a:latin typeface="Segoe UI" panose="020B0502040204020203" pitchFamily="34" charset="0"/>
                <a:cs typeface="Segoe UI" panose="020B0502040204020203" pitchFamily="34" charset="0"/>
              </a:defRPr>
            </a:lvl4pPr>
            <a:lvl5pPr>
              <a:lnSpc>
                <a:spcPct val="100000"/>
              </a:lnSpc>
              <a:defRPr>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sp>
        <p:nvSpPr>
          <p:cNvPr id="13"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5458" y="490270"/>
            <a:ext cx="1001441" cy="302712"/>
          </a:xfrm>
          <a:prstGeom prst="rect">
            <a:avLst/>
          </a:prstGeom>
        </p:spPr>
      </p:pic>
      <p:sp>
        <p:nvSpPr>
          <p:cNvPr id="11" name="Content Placeholder 3"/>
          <p:cNvSpPr>
            <a:spLocks noGrp="1"/>
          </p:cNvSpPr>
          <p:nvPr>
            <p:ph sz="quarter" idx="10"/>
          </p:nvPr>
        </p:nvSpPr>
        <p:spPr>
          <a:xfrm>
            <a:off x="238097" y="1872613"/>
            <a:ext cx="5280000" cy="3960000"/>
          </a:xfrm>
          <a:prstGeom prst="ellipse">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2210230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green">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46157"/>
            <a:ext cx="11328000" cy="6210000"/>
          </a:xfrm>
          <a:prstGeom prst="round1Rect">
            <a:avLst>
              <a:gd name="adj" fmla="val 10516"/>
            </a:avLst>
          </a:prstGeom>
          <a:solidFill>
            <a:srgbClr val="008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6" name="Oval 5"/>
          <p:cNvSpPr/>
          <p:nvPr userDrawn="1"/>
        </p:nvSpPr>
        <p:spPr>
          <a:xfrm>
            <a:off x="-339805" y="1439186"/>
            <a:ext cx="6435805" cy="48268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10" name="Content Placeholder 2"/>
          <p:cNvSpPr>
            <a:spLocks noGrp="1"/>
          </p:cNvSpPr>
          <p:nvPr>
            <p:ph idx="1"/>
          </p:nvPr>
        </p:nvSpPr>
        <p:spPr>
          <a:xfrm>
            <a:off x="6548488" y="1825625"/>
            <a:ext cx="4805313" cy="4086288"/>
          </a:xfrm>
          <a:prstGeom prst="rect">
            <a:avLst/>
          </a:prstGeom>
        </p:spPr>
        <p:txBody>
          <a:bodyPr/>
          <a:lstStyle>
            <a:lvl1pPr>
              <a:lnSpc>
                <a:spcPct val="100000"/>
              </a:lnSpc>
              <a:defRPr>
                <a:solidFill>
                  <a:schemeClr val="bg1"/>
                </a:solidFill>
                <a:latin typeface="Segoe UI" panose="020B0502040204020203" pitchFamily="34" charset="0"/>
                <a:cs typeface="Segoe UI" panose="020B0502040204020203" pitchFamily="34" charset="0"/>
              </a:defRPr>
            </a:lvl1pPr>
            <a:lvl2pPr>
              <a:lnSpc>
                <a:spcPct val="100000"/>
              </a:lnSpc>
              <a:defRPr>
                <a:solidFill>
                  <a:schemeClr val="bg1"/>
                </a:solidFill>
                <a:latin typeface="Segoe UI" panose="020B0502040204020203" pitchFamily="34" charset="0"/>
                <a:cs typeface="Segoe UI" panose="020B0502040204020203" pitchFamily="34" charset="0"/>
              </a:defRPr>
            </a:lvl2pPr>
            <a:lvl3pPr>
              <a:lnSpc>
                <a:spcPct val="100000"/>
              </a:lnSpc>
              <a:defRPr>
                <a:solidFill>
                  <a:schemeClr val="bg1"/>
                </a:solidFill>
                <a:latin typeface="Segoe UI" panose="020B0502040204020203" pitchFamily="34" charset="0"/>
                <a:cs typeface="Segoe UI" panose="020B0502040204020203" pitchFamily="34" charset="0"/>
              </a:defRPr>
            </a:lvl3pPr>
            <a:lvl4pPr>
              <a:lnSpc>
                <a:spcPct val="100000"/>
              </a:lnSpc>
              <a:defRPr>
                <a:solidFill>
                  <a:schemeClr val="bg1"/>
                </a:solidFill>
                <a:latin typeface="Segoe UI" panose="020B0502040204020203" pitchFamily="34" charset="0"/>
                <a:cs typeface="Segoe UI" panose="020B0502040204020203" pitchFamily="34" charset="0"/>
              </a:defRPr>
            </a:lvl4pPr>
            <a:lvl5pPr>
              <a:lnSpc>
                <a:spcPct val="100000"/>
              </a:lnSpc>
              <a:defRPr>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a:t>
            </a:r>
            <a:r>
              <a:rPr lang="en-US" dirty="0" err="1"/>
              <a:t>levela</a:t>
            </a:r>
            <a:endParaRPr lang="en-US" dirty="0"/>
          </a:p>
          <a:p>
            <a:pPr lvl="4"/>
            <a:r>
              <a:rPr lang="en-US" dirty="0"/>
              <a:t>Fifth level</a:t>
            </a:r>
          </a:p>
        </p:txBody>
      </p:sp>
      <p:sp>
        <p:nvSpPr>
          <p:cNvPr id="13"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pic>
        <p:nvPicPr>
          <p:cNvPr id="14" name="Content Placeholder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5460" y="490270"/>
            <a:ext cx="1001097" cy="302362"/>
          </a:xfrm>
          <a:prstGeom prst="rect">
            <a:avLst/>
          </a:prstGeom>
        </p:spPr>
      </p:pic>
      <p:sp>
        <p:nvSpPr>
          <p:cNvPr id="9" name="Content Placeholder 3"/>
          <p:cNvSpPr>
            <a:spLocks noGrp="1"/>
          </p:cNvSpPr>
          <p:nvPr>
            <p:ph sz="quarter" idx="10"/>
          </p:nvPr>
        </p:nvSpPr>
        <p:spPr>
          <a:xfrm>
            <a:off x="238097" y="1872613"/>
            <a:ext cx="5280000" cy="3960000"/>
          </a:xfrm>
          <a:prstGeom prst="ellipse">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21608327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inset orange">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46157"/>
            <a:ext cx="11328000" cy="6210000"/>
          </a:xfrm>
          <a:prstGeom prst="round1Rect">
            <a:avLst>
              <a:gd name="adj" fmla="val 10516"/>
            </a:avLst>
          </a:prstGeom>
          <a:solidFill>
            <a:srgbClr val="F68B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chemeClr val="tx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9" name="Content Placeholder 2"/>
          <p:cNvSpPr>
            <a:spLocks noGrp="1"/>
          </p:cNvSpPr>
          <p:nvPr>
            <p:ph idx="1"/>
          </p:nvPr>
        </p:nvSpPr>
        <p:spPr>
          <a:xfrm>
            <a:off x="838201" y="1825625"/>
            <a:ext cx="2968283" cy="4154943"/>
          </a:xfrm>
          <a:prstGeom prst="rect">
            <a:avLst/>
          </a:prstGeom>
        </p:spPr>
        <p:txBody>
          <a:bodyPr/>
          <a:lstStyle>
            <a:lvl1pPr>
              <a:lnSpc>
                <a:spcPct val="100000"/>
              </a:lnSpc>
              <a:defRPr>
                <a:solidFill>
                  <a:schemeClr val="tx1"/>
                </a:solidFill>
                <a:latin typeface="Segoe UI" panose="020B0502040204020203" pitchFamily="34" charset="0"/>
                <a:cs typeface="Segoe UI" panose="020B0502040204020203" pitchFamily="34" charset="0"/>
              </a:defRPr>
            </a:lvl1pPr>
            <a:lvl2pPr marL="457200" indent="0">
              <a:lnSpc>
                <a:spcPct val="100000"/>
              </a:lnSpc>
              <a:buNone/>
              <a:defRPr>
                <a:solidFill>
                  <a:schemeClr val="tx1"/>
                </a:solidFill>
                <a:latin typeface="Segoe UI" panose="020B0502040204020203" pitchFamily="34" charset="0"/>
                <a:cs typeface="Segoe UI" panose="020B0502040204020203" pitchFamily="34" charset="0"/>
              </a:defRPr>
            </a:lvl2pPr>
            <a:lvl3pPr>
              <a:lnSpc>
                <a:spcPct val="100000"/>
              </a:lnSpc>
              <a:defRPr>
                <a:solidFill>
                  <a:schemeClr val="bg1"/>
                </a:solidFill>
                <a:latin typeface="Segoe UI" panose="020B0502040204020203" pitchFamily="34" charset="0"/>
                <a:cs typeface="Segoe UI" panose="020B0502040204020203" pitchFamily="34" charset="0"/>
              </a:defRPr>
            </a:lvl3pPr>
            <a:lvl4pPr>
              <a:lnSpc>
                <a:spcPct val="100000"/>
              </a:lnSpc>
              <a:defRPr>
                <a:solidFill>
                  <a:schemeClr val="bg1"/>
                </a:solidFill>
                <a:latin typeface="Segoe UI" panose="020B0502040204020203" pitchFamily="34" charset="0"/>
                <a:cs typeface="Segoe UI" panose="020B0502040204020203" pitchFamily="34" charset="0"/>
              </a:defRPr>
            </a:lvl4pPr>
            <a:lvl5pPr>
              <a:lnSpc>
                <a:spcPct val="100000"/>
              </a:lnSpc>
              <a:defRPr>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a:p>
            <a:pPr lvl="1"/>
            <a:endParaRPr lang="en-US" dirty="0"/>
          </a:p>
        </p:txBody>
      </p:sp>
      <p:sp>
        <p:nvSpPr>
          <p:cNvPr id="15" name="TextBox 14"/>
          <p:cNvSpPr txBox="1"/>
          <p:nvPr userDrawn="1"/>
        </p:nvSpPr>
        <p:spPr>
          <a:xfrm>
            <a:off x="12576517" y="1681089"/>
            <a:ext cx="1219200" cy="914400"/>
          </a:xfrm>
          <a:prstGeom prst="rect">
            <a:avLst/>
          </a:prstGeom>
        </p:spPr>
        <p:txBody>
          <a:bodyPr vert="horz" wrap="none" lIns="91440" tIns="45720" rIns="91440" bIns="45720" rtlCol="0">
            <a:normAutofit/>
          </a:bodyPr>
          <a:lstStyle/>
          <a:p>
            <a:pPr algn="l">
              <a:lnSpc>
                <a:spcPct val="150000"/>
              </a:lnSpc>
              <a:spcBef>
                <a:spcPts val="0"/>
              </a:spcBef>
            </a:pPr>
            <a:endParaRPr lang="en-NZ" sz="1800" dirty="0"/>
          </a:p>
        </p:txBody>
      </p:sp>
      <p:sp>
        <p:nvSpPr>
          <p:cNvPr id="19" name="Round Single Corner Rectangle 18"/>
          <p:cNvSpPr/>
          <p:nvPr userDrawn="1"/>
        </p:nvSpPr>
        <p:spPr>
          <a:xfrm rot="10800000">
            <a:off x="4623002" y="1458154"/>
            <a:ext cx="7568999" cy="4131115"/>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21" name="Text Placeholder 20"/>
          <p:cNvSpPr>
            <a:spLocks noGrp="1"/>
          </p:cNvSpPr>
          <p:nvPr>
            <p:ph type="body" sz="quarter" idx="10"/>
          </p:nvPr>
        </p:nvSpPr>
        <p:spPr>
          <a:xfrm>
            <a:off x="5349241" y="5794375"/>
            <a:ext cx="5532119" cy="551318"/>
          </a:xfrm>
          <a:prstGeom prst="rect">
            <a:avLst/>
          </a:prstGeom>
        </p:spPr>
        <p:txBody>
          <a:bodyPr>
            <a:noAutofit/>
          </a:bodyPr>
          <a:lstStyle>
            <a:lvl1pPr marL="0" indent="0">
              <a:buFontTx/>
              <a:buNone/>
              <a:defRPr sz="1200">
                <a:solidFill>
                  <a:schemeClr val="tx1"/>
                </a:solidFill>
              </a:defRPr>
            </a:lvl1pPr>
            <a:lvl2pPr marL="457200" indent="0">
              <a:buFontTx/>
              <a:buNone/>
              <a:defRPr sz="1200">
                <a:solidFill>
                  <a:schemeClr val="bg1"/>
                </a:solidFill>
              </a:defRPr>
            </a:lvl2pPr>
            <a:lvl3pPr marL="914400" indent="0">
              <a:buFontTx/>
              <a:buNone/>
              <a:defRPr sz="1200">
                <a:solidFill>
                  <a:schemeClr val="bg1"/>
                </a:solidFill>
              </a:defRPr>
            </a:lvl3pPr>
            <a:lvl4pPr marL="1371600" indent="0">
              <a:buFontTx/>
              <a:buNone/>
              <a:defRPr sz="1200">
                <a:solidFill>
                  <a:schemeClr val="bg1"/>
                </a:solidFill>
              </a:defRPr>
            </a:lvl4pPr>
            <a:lvl5pPr marL="1828800" indent="0">
              <a:buFontTx/>
              <a:buNone/>
              <a:defRPr sz="1200">
                <a:solidFill>
                  <a:schemeClr val="bg1"/>
                </a:solidFill>
              </a:defRPr>
            </a:lvl5pPr>
          </a:lstStyle>
          <a:p>
            <a:pPr lvl="0"/>
            <a:r>
              <a:rPr lang="en-US" dirty="0"/>
              <a:t>Click to edit Master text styles</a:t>
            </a:r>
          </a:p>
        </p:txBody>
      </p:sp>
      <p:sp>
        <p:nvSpPr>
          <p:cNvPr id="23"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25" name="Content Placeholder 24"/>
          <p:cNvSpPr>
            <a:spLocks noGrp="1"/>
          </p:cNvSpPr>
          <p:nvPr>
            <p:ph sz="quarter" idx="11"/>
          </p:nvPr>
        </p:nvSpPr>
        <p:spPr>
          <a:xfrm>
            <a:off x="4876800" y="1681164"/>
            <a:ext cx="6883200" cy="369093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5460" y="490270"/>
            <a:ext cx="1001097" cy="302362"/>
          </a:xfrm>
          <a:prstGeom prst="rect">
            <a:avLst/>
          </a:prstGeom>
        </p:spPr>
      </p:pic>
    </p:spTree>
    <p:extLst>
      <p:ext uri="{BB962C8B-B14F-4D97-AF65-F5344CB8AC3E}">
        <p14:creationId xmlns:p14="http://schemas.microsoft.com/office/powerpoint/2010/main" val="30419872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inset blue">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46157"/>
            <a:ext cx="11328000" cy="6210000"/>
          </a:xfrm>
          <a:prstGeom prst="round1Rect">
            <a:avLst>
              <a:gd name="adj" fmla="val 10516"/>
            </a:avLst>
          </a:prstGeom>
          <a:solidFill>
            <a:srgbClr val="213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9" name="Content Placeholder 2"/>
          <p:cNvSpPr>
            <a:spLocks noGrp="1"/>
          </p:cNvSpPr>
          <p:nvPr>
            <p:ph idx="1"/>
          </p:nvPr>
        </p:nvSpPr>
        <p:spPr>
          <a:xfrm>
            <a:off x="838201" y="1825625"/>
            <a:ext cx="2968283" cy="4154943"/>
          </a:xfrm>
          <a:prstGeom prst="rect">
            <a:avLst/>
          </a:prstGeom>
        </p:spPr>
        <p:txBody>
          <a:bodyPr/>
          <a:lstStyle>
            <a:lvl1pPr>
              <a:lnSpc>
                <a:spcPct val="100000"/>
              </a:lnSpc>
              <a:defRPr>
                <a:solidFill>
                  <a:schemeClr val="bg1"/>
                </a:solidFill>
                <a:latin typeface="Segoe UI" panose="020B0502040204020203" pitchFamily="34" charset="0"/>
                <a:cs typeface="Segoe UI" panose="020B0502040204020203" pitchFamily="34" charset="0"/>
              </a:defRPr>
            </a:lvl1pPr>
            <a:lvl2pPr marL="457200" indent="0">
              <a:lnSpc>
                <a:spcPct val="100000"/>
              </a:lnSpc>
              <a:buNone/>
              <a:defRPr>
                <a:solidFill>
                  <a:schemeClr val="bg1"/>
                </a:solidFill>
                <a:latin typeface="Segoe UI" panose="020B0502040204020203" pitchFamily="34" charset="0"/>
                <a:cs typeface="Segoe UI" panose="020B0502040204020203" pitchFamily="34" charset="0"/>
              </a:defRPr>
            </a:lvl2pPr>
            <a:lvl3pPr>
              <a:lnSpc>
                <a:spcPct val="100000"/>
              </a:lnSpc>
              <a:defRPr>
                <a:solidFill>
                  <a:schemeClr val="bg1"/>
                </a:solidFill>
                <a:latin typeface="Segoe UI" panose="020B0502040204020203" pitchFamily="34" charset="0"/>
                <a:cs typeface="Segoe UI" panose="020B0502040204020203" pitchFamily="34" charset="0"/>
              </a:defRPr>
            </a:lvl3pPr>
            <a:lvl4pPr>
              <a:lnSpc>
                <a:spcPct val="100000"/>
              </a:lnSpc>
              <a:defRPr>
                <a:solidFill>
                  <a:schemeClr val="bg1"/>
                </a:solidFill>
                <a:latin typeface="Segoe UI" panose="020B0502040204020203" pitchFamily="34" charset="0"/>
                <a:cs typeface="Segoe UI" panose="020B0502040204020203" pitchFamily="34" charset="0"/>
              </a:defRPr>
            </a:lvl4pPr>
            <a:lvl5pPr>
              <a:lnSpc>
                <a:spcPct val="100000"/>
              </a:lnSpc>
              <a:defRPr>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a:p>
            <a:pPr lvl="1"/>
            <a:endParaRPr lang="en-US" dirty="0"/>
          </a:p>
        </p:txBody>
      </p:sp>
      <p:sp>
        <p:nvSpPr>
          <p:cNvPr id="15" name="TextBox 14"/>
          <p:cNvSpPr txBox="1"/>
          <p:nvPr userDrawn="1"/>
        </p:nvSpPr>
        <p:spPr>
          <a:xfrm>
            <a:off x="12576517" y="1681089"/>
            <a:ext cx="1219200" cy="914400"/>
          </a:xfrm>
          <a:prstGeom prst="rect">
            <a:avLst/>
          </a:prstGeom>
        </p:spPr>
        <p:txBody>
          <a:bodyPr vert="horz" wrap="none" lIns="91440" tIns="45720" rIns="91440" bIns="45720" rtlCol="0">
            <a:normAutofit/>
          </a:bodyPr>
          <a:lstStyle/>
          <a:p>
            <a:pPr algn="l">
              <a:lnSpc>
                <a:spcPct val="150000"/>
              </a:lnSpc>
              <a:spcBef>
                <a:spcPts val="0"/>
              </a:spcBef>
            </a:pPr>
            <a:endParaRPr lang="en-NZ" sz="1800" dirty="0"/>
          </a:p>
        </p:txBody>
      </p:sp>
      <p:sp>
        <p:nvSpPr>
          <p:cNvPr id="19" name="Round Single Corner Rectangle 18"/>
          <p:cNvSpPr/>
          <p:nvPr userDrawn="1"/>
        </p:nvSpPr>
        <p:spPr>
          <a:xfrm rot="10800000">
            <a:off x="4623002" y="1458154"/>
            <a:ext cx="7568999" cy="4131115"/>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21" name="Text Placeholder 20"/>
          <p:cNvSpPr>
            <a:spLocks noGrp="1"/>
          </p:cNvSpPr>
          <p:nvPr>
            <p:ph type="body" sz="quarter" idx="10"/>
          </p:nvPr>
        </p:nvSpPr>
        <p:spPr>
          <a:xfrm>
            <a:off x="5349241" y="5794375"/>
            <a:ext cx="5532119" cy="551318"/>
          </a:xfrm>
          <a:prstGeom prst="rect">
            <a:avLst/>
          </a:prstGeom>
        </p:spPr>
        <p:txBody>
          <a:bodyPr>
            <a:noAutofit/>
          </a:bodyPr>
          <a:lstStyle>
            <a:lvl1pPr marL="0" indent="0">
              <a:buFontTx/>
              <a:buNone/>
              <a:defRPr sz="1200">
                <a:solidFill>
                  <a:schemeClr val="bg1"/>
                </a:solidFill>
              </a:defRPr>
            </a:lvl1pPr>
            <a:lvl2pPr marL="457200" indent="0">
              <a:buFontTx/>
              <a:buNone/>
              <a:defRPr sz="1200">
                <a:solidFill>
                  <a:schemeClr val="bg1"/>
                </a:solidFill>
              </a:defRPr>
            </a:lvl2pPr>
            <a:lvl3pPr marL="914400" indent="0">
              <a:buFontTx/>
              <a:buNone/>
              <a:defRPr sz="1200">
                <a:solidFill>
                  <a:schemeClr val="bg1"/>
                </a:solidFill>
              </a:defRPr>
            </a:lvl3pPr>
            <a:lvl4pPr marL="1371600" indent="0">
              <a:buFontTx/>
              <a:buNone/>
              <a:defRPr sz="1200">
                <a:solidFill>
                  <a:schemeClr val="bg1"/>
                </a:solidFill>
              </a:defRPr>
            </a:lvl4pPr>
            <a:lvl5pPr marL="1828800" indent="0">
              <a:buFontTx/>
              <a:buNone/>
              <a:defRPr sz="1200">
                <a:solidFill>
                  <a:schemeClr val="bg1"/>
                </a:solidFill>
              </a:defRPr>
            </a:lvl5pPr>
          </a:lstStyle>
          <a:p>
            <a:pPr lvl="0"/>
            <a:r>
              <a:rPr lang="en-US" dirty="0"/>
              <a:t>Click to edit Master text styles</a:t>
            </a:r>
          </a:p>
        </p:txBody>
      </p:sp>
      <p:sp>
        <p:nvSpPr>
          <p:cNvPr id="23"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25" name="Content Placeholder 24"/>
          <p:cNvSpPr>
            <a:spLocks noGrp="1"/>
          </p:cNvSpPr>
          <p:nvPr>
            <p:ph sz="quarter" idx="11"/>
          </p:nvPr>
        </p:nvSpPr>
        <p:spPr>
          <a:xfrm>
            <a:off x="4876800" y="1681164"/>
            <a:ext cx="6883200" cy="3690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5458" y="490270"/>
            <a:ext cx="1001441" cy="302712"/>
          </a:xfrm>
          <a:prstGeom prst="rect">
            <a:avLst/>
          </a:prstGeom>
        </p:spPr>
      </p:pic>
    </p:spTree>
    <p:extLst>
      <p:ext uri="{BB962C8B-B14F-4D97-AF65-F5344CB8AC3E}">
        <p14:creationId xmlns:p14="http://schemas.microsoft.com/office/powerpoint/2010/main" val="743183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888BD-FD16-4EEC-B738-80697264EE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A62C0CE3-E66F-447C-AC9B-E7B8FED151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89F5F4-F0C3-4D27-8FB8-D6D856E121DB}"/>
              </a:ext>
            </a:extLst>
          </p:cNvPr>
          <p:cNvSpPr>
            <a:spLocks noGrp="1"/>
          </p:cNvSpPr>
          <p:nvPr>
            <p:ph type="dt" sz="half" idx="10"/>
          </p:nvPr>
        </p:nvSpPr>
        <p:spPr/>
        <p:txBody>
          <a:bodyPr/>
          <a:lstStyle/>
          <a:p>
            <a:fld id="{E932D9E6-CC39-4DCD-B48D-E74B85D7BA76}" type="datetimeFigureOut">
              <a:rPr lang="en-NZ" smtClean="0"/>
              <a:t>3/08/2021</a:t>
            </a:fld>
            <a:endParaRPr lang="en-NZ" dirty="0"/>
          </a:p>
        </p:txBody>
      </p:sp>
      <p:sp>
        <p:nvSpPr>
          <p:cNvPr id="5" name="Footer Placeholder 4">
            <a:extLst>
              <a:ext uri="{FF2B5EF4-FFF2-40B4-BE49-F238E27FC236}">
                <a16:creationId xmlns:a16="http://schemas.microsoft.com/office/drawing/2014/main" id="{530A5138-14F7-4743-9EAA-06708E403A14}"/>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5415B332-8CCC-4B2B-88D6-221AAA9E0F6E}"/>
              </a:ext>
            </a:extLst>
          </p:cNvPr>
          <p:cNvSpPr>
            <a:spLocks noGrp="1"/>
          </p:cNvSpPr>
          <p:nvPr>
            <p:ph type="sldNum" sz="quarter" idx="12"/>
          </p:nvPr>
        </p:nvSpPr>
        <p:spPr/>
        <p:txBody>
          <a:bodyPr/>
          <a:lstStyle/>
          <a:p>
            <a:fld id="{11CD7067-C466-4819-9830-B0B4E6A707BE}" type="slidenum">
              <a:rPr lang="en-NZ" smtClean="0"/>
              <a:t>‹#›</a:t>
            </a:fld>
            <a:endParaRPr lang="en-NZ" dirty="0"/>
          </a:p>
        </p:txBody>
      </p:sp>
    </p:spTree>
    <p:extLst>
      <p:ext uri="{BB962C8B-B14F-4D97-AF65-F5344CB8AC3E}">
        <p14:creationId xmlns:p14="http://schemas.microsoft.com/office/powerpoint/2010/main" val="19122382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inset green">
    <p:spTree>
      <p:nvGrpSpPr>
        <p:cNvPr id="1" name=""/>
        <p:cNvGrpSpPr/>
        <p:nvPr/>
      </p:nvGrpSpPr>
      <p:grpSpPr>
        <a:xfrm>
          <a:off x="0" y="0"/>
          <a:ext cx="0" cy="0"/>
          <a:chOff x="0" y="0"/>
          <a:chExt cx="0" cy="0"/>
        </a:xfrm>
      </p:grpSpPr>
      <p:sp>
        <p:nvSpPr>
          <p:cNvPr id="5" name="Round Single Corner Rectangle 4"/>
          <p:cNvSpPr/>
          <p:nvPr userDrawn="1"/>
        </p:nvSpPr>
        <p:spPr>
          <a:xfrm rot="10800000" flipH="1">
            <a:off x="432000" y="346157"/>
            <a:ext cx="11328000" cy="6210000"/>
          </a:xfrm>
          <a:prstGeom prst="round1Rect">
            <a:avLst>
              <a:gd name="adj" fmla="val 10516"/>
            </a:avLst>
          </a:prstGeom>
          <a:solidFill>
            <a:srgbClr val="008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7" name="Title 1"/>
          <p:cNvSpPr>
            <a:spLocks noGrp="1"/>
          </p:cNvSpPr>
          <p:nvPr>
            <p:ph type="title"/>
          </p:nvPr>
        </p:nvSpPr>
        <p:spPr>
          <a:xfrm>
            <a:off x="838200" y="365127"/>
            <a:ext cx="10515600" cy="1074060"/>
          </a:xfrm>
          <a:prstGeom prst="rect">
            <a:avLst/>
          </a:prstGeom>
        </p:spPr>
        <p:txBody>
          <a:bodyPr anchor="ctr" anchorCtr="0">
            <a:normAutofit/>
          </a:bodyPr>
          <a:lstStyle>
            <a:lvl1pPr>
              <a:defRPr sz="2800" b="1">
                <a:solidFill>
                  <a:schemeClr val="bg1"/>
                </a:solidFill>
                <a:latin typeface="Segoe UI" panose="020B0502040204020203" pitchFamily="34" charset="0"/>
                <a:cs typeface="Segoe UI" panose="020B0502040204020203" pitchFamily="34" charset="0"/>
              </a:defRPr>
            </a:lvl1pPr>
          </a:lstStyle>
          <a:p>
            <a:r>
              <a:rPr lang="en-US" dirty="0"/>
              <a:t>Click to edit Master title style</a:t>
            </a:r>
          </a:p>
        </p:txBody>
      </p:sp>
      <p:sp>
        <p:nvSpPr>
          <p:cNvPr id="9" name="Content Placeholder 2"/>
          <p:cNvSpPr>
            <a:spLocks noGrp="1"/>
          </p:cNvSpPr>
          <p:nvPr>
            <p:ph idx="1"/>
          </p:nvPr>
        </p:nvSpPr>
        <p:spPr>
          <a:xfrm>
            <a:off x="838201" y="1825625"/>
            <a:ext cx="2968283" cy="4154943"/>
          </a:xfrm>
          <a:prstGeom prst="rect">
            <a:avLst/>
          </a:prstGeom>
        </p:spPr>
        <p:txBody>
          <a:bodyPr/>
          <a:lstStyle>
            <a:lvl1pPr>
              <a:lnSpc>
                <a:spcPct val="100000"/>
              </a:lnSpc>
              <a:defRPr>
                <a:solidFill>
                  <a:schemeClr val="bg1"/>
                </a:solidFill>
                <a:latin typeface="Segoe UI" panose="020B0502040204020203" pitchFamily="34" charset="0"/>
                <a:cs typeface="Segoe UI" panose="020B0502040204020203" pitchFamily="34" charset="0"/>
              </a:defRPr>
            </a:lvl1pPr>
            <a:lvl2pPr marL="457200" indent="0">
              <a:lnSpc>
                <a:spcPct val="100000"/>
              </a:lnSpc>
              <a:buNone/>
              <a:defRPr>
                <a:solidFill>
                  <a:schemeClr val="bg1"/>
                </a:solidFill>
                <a:latin typeface="Segoe UI" panose="020B0502040204020203" pitchFamily="34" charset="0"/>
                <a:cs typeface="Segoe UI" panose="020B0502040204020203" pitchFamily="34" charset="0"/>
              </a:defRPr>
            </a:lvl2pPr>
            <a:lvl3pPr>
              <a:lnSpc>
                <a:spcPct val="100000"/>
              </a:lnSpc>
              <a:defRPr>
                <a:solidFill>
                  <a:schemeClr val="bg1"/>
                </a:solidFill>
                <a:latin typeface="Segoe UI" panose="020B0502040204020203" pitchFamily="34" charset="0"/>
                <a:cs typeface="Segoe UI" panose="020B0502040204020203" pitchFamily="34" charset="0"/>
              </a:defRPr>
            </a:lvl3pPr>
            <a:lvl4pPr>
              <a:lnSpc>
                <a:spcPct val="100000"/>
              </a:lnSpc>
              <a:defRPr>
                <a:solidFill>
                  <a:schemeClr val="bg1"/>
                </a:solidFill>
                <a:latin typeface="Segoe UI" panose="020B0502040204020203" pitchFamily="34" charset="0"/>
                <a:cs typeface="Segoe UI" panose="020B0502040204020203" pitchFamily="34" charset="0"/>
              </a:defRPr>
            </a:lvl4pPr>
            <a:lvl5pPr>
              <a:lnSpc>
                <a:spcPct val="100000"/>
              </a:lnSpc>
              <a:defRPr>
                <a:solidFill>
                  <a:schemeClr val="bg1"/>
                </a:solidFill>
                <a:latin typeface="Segoe UI" panose="020B0502040204020203" pitchFamily="34" charset="0"/>
                <a:cs typeface="Segoe UI" panose="020B0502040204020203" pitchFamily="34" charset="0"/>
              </a:defRPr>
            </a:lvl5pPr>
          </a:lstStyle>
          <a:p>
            <a:pPr lvl="0"/>
            <a:r>
              <a:rPr lang="en-US" dirty="0"/>
              <a:t>Click to edit Master text styles</a:t>
            </a:r>
          </a:p>
          <a:p>
            <a:pPr lvl="1"/>
            <a:endParaRPr lang="en-US" dirty="0"/>
          </a:p>
        </p:txBody>
      </p:sp>
      <p:sp>
        <p:nvSpPr>
          <p:cNvPr id="15" name="TextBox 14"/>
          <p:cNvSpPr txBox="1"/>
          <p:nvPr userDrawn="1"/>
        </p:nvSpPr>
        <p:spPr>
          <a:xfrm>
            <a:off x="12576517" y="1681089"/>
            <a:ext cx="1219200" cy="914400"/>
          </a:xfrm>
          <a:prstGeom prst="rect">
            <a:avLst/>
          </a:prstGeom>
        </p:spPr>
        <p:txBody>
          <a:bodyPr vert="horz" wrap="none" lIns="91440" tIns="45720" rIns="91440" bIns="45720" rtlCol="0">
            <a:normAutofit/>
          </a:bodyPr>
          <a:lstStyle/>
          <a:p>
            <a:pPr algn="l">
              <a:lnSpc>
                <a:spcPct val="150000"/>
              </a:lnSpc>
              <a:spcBef>
                <a:spcPts val="0"/>
              </a:spcBef>
            </a:pPr>
            <a:endParaRPr lang="en-NZ" sz="1800" dirty="0"/>
          </a:p>
        </p:txBody>
      </p:sp>
      <p:sp>
        <p:nvSpPr>
          <p:cNvPr id="19" name="Round Single Corner Rectangle 18"/>
          <p:cNvSpPr/>
          <p:nvPr userDrawn="1"/>
        </p:nvSpPr>
        <p:spPr>
          <a:xfrm rot="10800000">
            <a:off x="4623002" y="1458154"/>
            <a:ext cx="7568999" cy="4131115"/>
          </a:xfrm>
          <a:prstGeom prst="round1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sz="1800" dirty="0"/>
          </a:p>
        </p:txBody>
      </p:sp>
      <p:sp>
        <p:nvSpPr>
          <p:cNvPr id="21" name="Text Placeholder 20"/>
          <p:cNvSpPr>
            <a:spLocks noGrp="1"/>
          </p:cNvSpPr>
          <p:nvPr>
            <p:ph type="body" sz="quarter" idx="10"/>
          </p:nvPr>
        </p:nvSpPr>
        <p:spPr>
          <a:xfrm>
            <a:off x="5349241" y="5794375"/>
            <a:ext cx="5532119" cy="551318"/>
          </a:xfrm>
          <a:prstGeom prst="rect">
            <a:avLst/>
          </a:prstGeom>
        </p:spPr>
        <p:txBody>
          <a:bodyPr>
            <a:noAutofit/>
          </a:bodyPr>
          <a:lstStyle>
            <a:lvl1pPr marL="0" indent="0">
              <a:buFontTx/>
              <a:buNone/>
              <a:defRPr sz="1200">
                <a:solidFill>
                  <a:schemeClr val="bg1"/>
                </a:solidFill>
              </a:defRPr>
            </a:lvl1pPr>
            <a:lvl2pPr marL="457200" indent="0">
              <a:buFontTx/>
              <a:buNone/>
              <a:defRPr sz="1200">
                <a:solidFill>
                  <a:schemeClr val="bg1"/>
                </a:solidFill>
              </a:defRPr>
            </a:lvl2pPr>
            <a:lvl3pPr marL="914400" indent="0">
              <a:buFontTx/>
              <a:buNone/>
              <a:defRPr sz="1200">
                <a:solidFill>
                  <a:schemeClr val="bg1"/>
                </a:solidFill>
              </a:defRPr>
            </a:lvl3pPr>
            <a:lvl4pPr marL="1371600" indent="0">
              <a:buFontTx/>
              <a:buNone/>
              <a:defRPr sz="1200">
                <a:solidFill>
                  <a:schemeClr val="bg1"/>
                </a:solidFill>
              </a:defRPr>
            </a:lvl4pPr>
            <a:lvl5pPr marL="1828800" indent="0">
              <a:buFontTx/>
              <a:buNone/>
              <a:defRPr sz="1200">
                <a:solidFill>
                  <a:schemeClr val="bg1"/>
                </a:solidFill>
              </a:defRPr>
            </a:lvl5pPr>
          </a:lstStyle>
          <a:p>
            <a:pPr lvl="0"/>
            <a:r>
              <a:rPr lang="en-US" dirty="0"/>
              <a:t>Click to edit Master text styles</a:t>
            </a:r>
          </a:p>
        </p:txBody>
      </p:sp>
      <p:pic>
        <p:nvPicPr>
          <p:cNvPr id="22" name="Content Placeholder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5460" y="490270"/>
            <a:ext cx="1001097" cy="302362"/>
          </a:xfrm>
          <a:prstGeom prst="rect">
            <a:avLst/>
          </a:prstGeom>
        </p:spPr>
      </p:pic>
      <p:sp>
        <p:nvSpPr>
          <p:cNvPr id="23" name="Slide Number Placeholder 3"/>
          <p:cNvSpPr txBox="1">
            <a:spLocks/>
          </p:cNvSpPr>
          <p:nvPr userDrawn="1"/>
        </p:nvSpPr>
        <p:spPr>
          <a:xfrm>
            <a:off x="8492964" y="6079689"/>
            <a:ext cx="2743200" cy="365125"/>
          </a:xfrm>
          <a:prstGeom prst="rect">
            <a:avLst/>
          </a:prstGeom>
        </p:spPr>
        <p:txBody>
          <a:bodyPr vert="horz" lIns="0" tIns="0" rIns="0" bIns="0" rtlCol="0" anchor="b" anchorCtr="0"/>
          <a:lstStyle>
            <a:defPPr>
              <a:defRPr lang="en-US"/>
            </a:defPPr>
            <a:lvl1pPr marL="0" algn="r" defTabSz="914400" rtl="0" eaLnBrk="1" latinLnBrk="0" hangingPunct="1">
              <a:defRPr sz="1600" b="1" kern="1200">
                <a:solidFill>
                  <a:srgbClr val="77A02E"/>
                </a:solidFill>
                <a:latin typeface="Corbel" panose="020B0503020204020204" pitchFamily="34" charset="0"/>
                <a:ea typeface="+mn-ea"/>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84F193D-36C1-4C90-849C-62E0717AC8ED}" type="slidenum">
              <a:rPr lang="en-NZ" sz="1600" b="0" smtClean="0">
                <a:solidFill>
                  <a:schemeClr val="bg1">
                    <a:alpha val="20000"/>
                  </a:schemeClr>
                </a:solidFill>
                <a:latin typeface="Segoe UI Semibold" panose="020B0702040204020203" pitchFamily="34" charset="0"/>
                <a:cs typeface="Segoe UI Semibold" panose="020B0702040204020203" pitchFamily="34" charset="0"/>
              </a:rPr>
              <a:t>‹#›</a:t>
            </a:fld>
            <a:endParaRPr lang="en-NZ" sz="1600" b="0" dirty="0">
              <a:solidFill>
                <a:schemeClr val="bg1">
                  <a:alpha val="20000"/>
                </a:schemeClr>
              </a:solidFill>
              <a:latin typeface="Segoe UI Semibold" panose="020B0702040204020203" pitchFamily="34" charset="0"/>
              <a:cs typeface="Segoe UI Semibold" panose="020B0702040204020203" pitchFamily="34" charset="0"/>
            </a:endParaRPr>
          </a:p>
        </p:txBody>
      </p:sp>
      <p:sp>
        <p:nvSpPr>
          <p:cNvPr id="25" name="Content Placeholder 24"/>
          <p:cNvSpPr>
            <a:spLocks noGrp="1"/>
          </p:cNvSpPr>
          <p:nvPr>
            <p:ph sz="quarter" idx="11"/>
          </p:nvPr>
        </p:nvSpPr>
        <p:spPr>
          <a:xfrm>
            <a:off x="4876800" y="1681164"/>
            <a:ext cx="6883200" cy="36909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Tree>
    <p:extLst>
      <p:ext uri="{BB962C8B-B14F-4D97-AF65-F5344CB8AC3E}">
        <p14:creationId xmlns:p14="http://schemas.microsoft.com/office/powerpoint/2010/main" val="1651218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8051C-0753-46FA-A4A6-C345228ED970}"/>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EB0B5CCE-B847-4067-9A4B-4DF9171540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1F3753FD-C544-4587-8A7C-28656BAFD7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18E5CCE2-F5AE-4754-B661-FBDB23E164DE}"/>
              </a:ext>
            </a:extLst>
          </p:cNvPr>
          <p:cNvSpPr>
            <a:spLocks noGrp="1"/>
          </p:cNvSpPr>
          <p:nvPr>
            <p:ph type="dt" sz="half" idx="10"/>
          </p:nvPr>
        </p:nvSpPr>
        <p:spPr/>
        <p:txBody>
          <a:bodyPr/>
          <a:lstStyle/>
          <a:p>
            <a:fld id="{E932D9E6-CC39-4DCD-B48D-E74B85D7BA76}" type="datetimeFigureOut">
              <a:rPr lang="en-NZ" smtClean="0"/>
              <a:t>3/08/2021</a:t>
            </a:fld>
            <a:endParaRPr lang="en-NZ" dirty="0"/>
          </a:p>
        </p:txBody>
      </p:sp>
      <p:sp>
        <p:nvSpPr>
          <p:cNvPr id="6" name="Footer Placeholder 5">
            <a:extLst>
              <a:ext uri="{FF2B5EF4-FFF2-40B4-BE49-F238E27FC236}">
                <a16:creationId xmlns:a16="http://schemas.microsoft.com/office/drawing/2014/main" id="{03DB478D-0BD6-45B0-B9B6-068C985D9DAD}"/>
              </a:ext>
            </a:extLst>
          </p:cNvPr>
          <p:cNvSpPr>
            <a:spLocks noGrp="1"/>
          </p:cNvSpPr>
          <p:nvPr>
            <p:ph type="ftr" sz="quarter" idx="11"/>
          </p:nvPr>
        </p:nvSpPr>
        <p:spPr/>
        <p:txBody>
          <a:bodyPr/>
          <a:lstStyle/>
          <a:p>
            <a:endParaRPr lang="en-NZ" dirty="0"/>
          </a:p>
        </p:txBody>
      </p:sp>
      <p:sp>
        <p:nvSpPr>
          <p:cNvPr id="7" name="Slide Number Placeholder 6">
            <a:extLst>
              <a:ext uri="{FF2B5EF4-FFF2-40B4-BE49-F238E27FC236}">
                <a16:creationId xmlns:a16="http://schemas.microsoft.com/office/drawing/2014/main" id="{6FF7DCBD-C735-44C6-9588-D1690BF60AD4}"/>
              </a:ext>
            </a:extLst>
          </p:cNvPr>
          <p:cNvSpPr>
            <a:spLocks noGrp="1"/>
          </p:cNvSpPr>
          <p:nvPr>
            <p:ph type="sldNum" sz="quarter" idx="12"/>
          </p:nvPr>
        </p:nvSpPr>
        <p:spPr/>
        <p:txBody>
          <a:bodyPr/>
          <a:lstStyle/>
          <a:p>
            <a:fld id="{11CD7067-C466-4819-9830-B0B4E6A707BE}" type="slidenum">
              <a:rPr lang="en-NZ" smtClean="0"/>
              <a:t>‹#›</a:t>
            </a:fld>
            <a:endParaRPr lang="en-NZ" dirty="0"/>
          </a:p>
        </p:txBody>
      </p:sp>
    </p:spTree>
    <p:extLst>
      <p:ext uri="{BB962C8B-B14F-4D97-AF65-F5344CB8AC3E}">
        <p14:creationId xmlns:p14="http://schemas.microsoft.com/office/powerpoint/2010/main" val="3368349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B95C4-0954-4877-95FD-F72DAD5803DB}"/>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BA91ACA9-4FBC-4B51-A7E3-5A2E4452C4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3CAA7D-C618-4F79-A870-0F2ACF5BAD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2FB70FE9-8E4D-4837-9A04-0C74DF8A58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DAFD78-EB33-4F1E-97E1-8DEA7D43DE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1FD0B45D-CCB0-4408-B4A3-1FDA5FEEDFE6}"/>
              </a:ext>
            </a:extLst>
          </p:cNvPr>
          <p:cNvSpPr>
            <a:spLocks noGrp="1"/>
          </p:cNvSpPr>
          <p:nvPr>
            <p:ph type="dt" sz="half" idx="10"/>
          </p:nvPr>
        </p:nvSpPr>
        <p:spPr/>
        <p:txBody>
          <a:bodyPr/>
          <a:lstStyle/>
          <a:p>
            <a:fld id="{E932D9E6-CC39-4DCD-B48D-E74B85D7BA76}" type="datetimeFigureOut">
              <a:rPr lang="en-NZ" smtClean="0"/>
              <a:t>3/08/2021</a:t>
            </a:fld>
            <a:endParaRPr lang="en-NZ" dirty="0"/>
          </a:p>
        </p:txBody>
      </p:sp>
      <p:sp>
        <p:nvSpPr>
          <p:cNvPr id="8" name="Footer Placeholder 7">
            <a:extLst>
              <a:ext uri="{FF2B5EF4-FFF2-40B4-BE49-F238E27FC236}">
                <a16:creationId xmlns:a16="http://schemas.microsoft.com/office/drawing/2014/main" id="{C5FF2209-F367-4EA7-8278-1F19B7B0609E}"/>
              </a:ext>
            </a:extLst>
          </p:cNvPr>
          <p:cNvSpPr>
            <a:spLocks noGrp="1"/>
          </p:cNvSpPr>
          <p:nvPr>
            <p:ph type="ftr" sz="quarter" idx="11"/>
          </p:nvPr>
        </p:nvSpPr>
        <p:spPr/>
        <p:txBody>
          <a:bodyPr/>
          <a:lstStyle/>
          <a:p>
            <a:endParaRPr lang="en-NZ" dirty="0"/>
          </a:p>
        </p:txBody>
      </p:sp>
      <p:sp>
        <p:nvSpPr>
          <p:cNvPr id="9" name="Slide Number Placeholder 8">
            <a:extLst>
              <a:ext uri="{FF2B5EF4-FFF2-40B4-BE49-F238E27FC236}">
                <a16:creationId xmlns:a16="http://schemas.microsoft.com/office/drawing/2014/main" id="{4AF98ACC-0787-4346-A95D-97D586341C61}"/>
              </a:ext>
            </a:extLst>
          </p:cNvPr>
          <p:cNvSpPr>
            <a:spLocks noGrp="1"/>
          </p:cNvSpPr>
          <p:nvPr>
            <p:ph type="sldNum" sz="quarter" idx="12"/>
          </p:nvPr>
        </p:nvSpPr>
        <p:spPr/>
        <p:txBody>
          <a:bodyPr/>
          <a:lstStyle/>
          <a:p>
            <a:fld id="{11CD7067-C466-4819-9830-B0B4E6A707BE}" type="slidenum">
              <a:rPr lang="en-NZ" smtClean="0"/>
              <a:t>‹#›</a:t>
            </a:fld>
            <a:endParaRPr lang="en-NZ" dirty="0"/>
          </a:p>
        </p:txBody>
      </p:sp>
    </p:spTree>
    <p:extLst>
      <p:ext uri="{BB962C8B-B14F-4D97-AF65-F5344CB8AC3E}">
        <p14:creationId xmlns:p14="http://schemas.microsoft.com/office/powerpoint/2010/main" val="2033857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43700-BBD1-47C5-AF5A-EC151BEC2983}"/>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0285AD6E-5FC9-4749-A6FB-341D27E41A8B}"/>
              </a:ext>
            </a:extLst>
          </p:cNvPr>
          <p:cNvSpPr>
            <a:spLocks noGrp="1"/>
          </p:cNvSpPr>
          <p:nvPr>
            <p:ph type="dt" sz="half" idx="10"/>
          </p:nvPr>
        </p:nvSpPr>
        <p:spPr/>
        <p:txBody>
          <a:bodyPr/>
          <a:lstStyle/>
          <a:p>
            <a:fld id="{E932D9E6-CC39-4DCD-B48D-E74B85D7BA76}" type="datetimeFigureOut">
              <a:rPr lang="en-NZ" smtClean="0"/>
              <a:t>3/08/2021</a:t>
            </a:fld>
            <a:endParaRPr lang="en-NZ" dirty="0"/>
          </a:p>
        </p:txBody>
      </p:sp>
      <p:sp>
        <p:nvSpPr>
          <p:cNvPr id="4" name="Footer Placeholder 3">
            <a:extLst>
              <a:ext uri="{FF2B5EF4-FFF2-40B4-BE49-F238E27FC236}">
                <a16:creationId xmlns:a16="http://schemas.microsoft.com/office/drawing/2014/main" id="{52B9C2CF-2323-48D8-B7CE-8CB85F20EE23}"/>
              </a:ext>
            </a:extLst>
          </p:cNvPr>
          <p:cNvSpPr>
            <a:spLocks noGrp="1"/>
          </p:cNvSpPr>
          <p:nvPr>
            <p:ph type="ftr" sz="quarter" idx="11"/>
          </p:nvPr>
        </p:nvSpPr>
        <p:spPr/>
        <p:txBody>
          <a:bodyPr/>
          <a:lstStyle/>
          <a:p>
            <a:endParaRPr lang="en-NZ" dirty="0"/>
          </a:p>
        </p:txBody>
      </p:sp>
      <p:sp>
        <p:nvSpPr>
          <p:cNvPr id="5" name="Slide Number Placeholder 4">
            <a:extLst>
              <a:ext uri="{FF2B5EF4-FFF2-40B4-BE49-F238E27FC236}">
                <a16:creationId xmlns:a16="http://schemas.microsoft.com/office/drawing/2014/main" id="{19F6FC48-A3FF-4CEA-A473-50DC8DBD14BE}"/>
              </a:ext>
            </a:extLst>
          </p:cNvPr>
          <p:cNvSpPr>
            <a:spLocks noGrp="1"/>
          </p:cNvSpPr>
          <p:nvPr>
            <p:ph type="sldNum" sz="quarter" idx="12"/>
          </p:nvPr>
        </p:nvSpPr>
        <p:spPr/>
        <p:txBody>
          <a:bodyPr/>
          <a:lstStyle/>
          <a:p>
            <a:fld id="{11CD7067-C466-4819-9830-B0B4E6A707BE}" type="slidenum">
              <a:rPr lang="en-NZ" smtClean="0"/>
              <a:t>‹#›</a:t>
            </a:fld>
            <a:endParaRPr lang="en-NZ" dirty="0"/>
          </a:p>
        </p:txBody>
      </p:sp>
    </p:spTree>
    <p:extLst>
      <p:ext uri="{BB962C8B-B14F-4D97-AF65-F5344CB8AC3E}">
        <p14:creationId xmlns:p14="http://schemas.microsoft.com/office/powerpoint/2010/main" val="4023915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65B26A-469B-4115-AD64-50DC32442106}"/>
              </a:ext>
            </a:extLst>
          </p:cNvPr>
          <p:cNvSpPr>
            <a:spLocks noGrp="1"/>
          </p:cNvSpPr>
          <p:nvPr>
            <p:ph type="dt" sz="half" idx="10"/>
          </p:nvPr>
        </p:nvSpPr>
        <p:spPr/>
        <p:txBody>
          <a:bodyPr/>
          <a:lstStyle/>
          <a:p>
            <a:fld id="{E932D9E6-CC39-4DCD-B48D-E74B85D7BA76}" type="datetimeFigureOut">
              <a:rPr lang="en-NZ" smtClean="0"/>
              <a:t>3/08/2021</a:t>
            </a:fld>
            <a:endParaRPr lang="en-NZ" dirty="0"/>
          </a:p>
        </p:txBody>
      </p:sp>
      <p:sp>
        <p:nvSpPr>
          <p:cNvPr id="3" name="Footer Placeholder 2">
            <a:extLst>
              <a:ext uri="{FF2B5EF4-FFF2-40B4-BE49-F238E27FC236}">
                <a16:creationId xmlns:a16="http://schemas.microsoft.com/office/drawing/2014/main" id="{5930F53A-88DB-4F96-98A3-29EA3A643733}"/>
              </a:ext>
            </a:extLst>
          </p:cNvPr>
          <p:cNvSpPr>
            <a:spLocks noGrp="1"/>
          </p:cNvSpPr>
          <p:nvPr>
            <p:ph type="ftr" sz="quarter" idx="11"/>
          </p:nvPr>
        </p:nvSpPr>
        <p:spPr/>
        <p:txBody>
          <a:bodyPr/>
          <a:lstStyle/>
          <a:p>
            <a:endParaRPr lang="en-NZ" dirty="0"/>
          </a:p>
        </p:txBody>
      </p:sp>
      <p:sp>
        <p:nvSpPr>
          <p:cNvPr id="4" name="Slide Number Placeholder 3">
            <a:extLst>
              <a:ext uri="{FF2B5EF4-FFF2-40B4-BE49-F238E27FC236}">
                <a16:creationId xmlns:a16="http://schemas.microsoft.com/office/drawing/2014/main" id="{4022F38B-5CC7-4646-B0FC-7BB91C49F625}"/>
              </a:ext>
            </a:extLst>
          </p:cNvPr>
          <p:cNvSpPr>
            <a:spLocks noGrp="1"/>
          </p:cNvSpPr>
          <p:nvPr>
            <p:ph type="sldNum" sz="quarter" idx="12"/>
          </p:nvPr>
        </p:nvSpPr>
        <p:spPr/>
        <p:txBody>
          <a:bodyPr/>
          <a:lstStyle/>
          <a:p>
            <a:fld id="{11CD7067-C466-4819-9830-B0B4E6A707BE}" type="slidenum">
              <a:rPr lang="en-NZ" smtClean="0"/>
              <a:t>‹#›</a:t>
            </a:fld>
            <a:endParaRPr lang="en-NZ" dirty="0"/>
          </a:p>
        </p:txBody>
      </p:sp>
    </p:spTree>
    <p:extLst>
      <p:ext uri="{BB962C8B-B14F-4D97-AF65-F5344CB8AC3E}">
        <p14:creationId xmlns:p14="http://schemas.microsoft.com/office/powerpoint/2010/main" val="3134543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86908-2CC2-42FB-9B97-4054DE55E7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0F47F93B-9B65-437D-ACBC-7641630328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33145E09-8E78-44DC-AE62-8681344963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0B61E0-FBC0-41FE-B201-15742B030BDA}"/>
              </a:ext>
            </a:extLst>
          </p:cNvPr>
          <p:cNvSpPr>
            <a:spLocks noGrp="1"/>
          </p:cNvSpPr>
          <p:nvPr>
            <p:ph type="dt" sz="half" idx="10"/>
          </p:nvPr>
        </p:nvSpPr>
        <p:spPr/>
        <p:txBody>
          <a:bodyPr/>
          <a:lstStyle/>
          <a:p>
            <a:fld id="{E932D9E6-CC39-4DCD-B48D-E74B85D7BA76}" type="datetimeFigureOut">
              <a:rPr lang="en-NZ" smtClean="0"/>
              <a:t>3/08/2021</a:t>
            </a:fld>
            <a:endParaRPr lang="en-NZ" dirty="0"/>
          </a:p>
        </p:txBody>
      </p:sp>
      <p:sp>
        <p:nvSpPr>
          <p:cNvPr id="6" name="Footer Placeholder 5">
            <a:extLst>
              <a:ext uri="{FF2B5EF4-FFF2-40B4-BE49-F238E27FC236}">
                <a16:creationId xmlns:a16="http://schemas.microsoft.com/office/drawing/2014/main" id="{0345AADD-48A1-4D76-AFC2-0A742F4423E4}"/>
              </a:ext>
            </a:extLst>
          </p:cNvPr>
          <p:cNvSpPr>
            <a:spLocks noGrp="1"/>
          </p:cNvSpPr>
          <p:nvPr>
            <p:ph type="ftr" sz="quarter" idx="11"/>
          </p:nvPr>
        </p:nvSpPr>
        <p:spPr/>
        <p:txBody>
          <a:bodyPr/>
          <a:lstStyle/>
          <a:p>
            <a:endParaRPr lang="en-NZ" dirty="0"/>
          </a:p>
        </p:txBody>
      </p:sp>
      <p:sp>
        <p:nvSpPr>
          <p:cNvPr id="7" name="Slide Number Placeholder 6">
            <a:extLst>
              <a:ext uri="{FF2B5EF4-FFF2-40B4-BE49-F238E27FC236}">
                <a16:creationId xmlns:a16="http://schemas.microsoft.com/office/drawing/2014/main" id="{1B3BB568-75B4-403B-A352-8C66FFE1EF2E}"/>
              </a:ext>
            </a:extLst>
          </p:cNvPr>
          <p:cNvSpPr>
            <a:spLocks noGrp="1"/>
          </p:cNvSpPr>
          <p:nvPr>
            <p:ph type="sldNum" sz="quarter" idx="12"/>
          </p:nvPr>
        </p:nvSpPr>
        <p:spPr/>
        <p:txBody>
          <a:bodyPr/>
          <a:lstStyle/>
          <a:p>
            <a:fld id="{11CD7067-C466-4819-9830-B0B4E6A707BE}" type="slidenum">
              <a:rPr lang="en-NZ" smtClean="0"/>
              <a:t>‹#›</a:t>
            </a:fld>
            <a:endParaRPr lang="en-NZ" dirty="0"/>
          </a:p>
        </p:txBody>
      </p:sp>
    </p:spTree>
    <p:extLst>
      <p:ext uri="{BB962C8B-B14F-4D97-AF65-F5344CB8AC3E}">
        <p14:creationId xmlns:p14="http://schemas.microsoft.com/office/powerpoint/2010/main" val="1468956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D3C6A-F4C3-4DC8-95C2-D525C6F35E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D2E3CC92-A600-459B-AD71-1E6869710F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dirty="0"/>
          </a:p>
        </p:txBody>
      </p:sp>
      <p:sp>
        <p:nvSpPr>
          <p:cNvPr id="4" name="Text Placeholder 3">
            <a:extLst>
              <a:ext uri="{FF2B5EF4-FFF2-40B4-BE49-F238E27FC236}">
                <a16:creationId xmlns:a16="http://schemas.microsoft.com/office/drawing/2014/main" id="{5FE2820D-B4E8-4F60-B8C5-501BC00901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312BB7-2AE6-4F6A-8AAA-522A76D043D0}"/>
              </a:ext>
            </a:extLst>
          </p:cNvPr>
          <p:cNvSpPr>
            <a:spLocks noGrp="1"/>
          </p:cNvSpPr>
          <p:nvPr>
            <p:ph type="dt" sz="half" idx="10"/>
          </p:nvPr>
        </p:nvSpPr>
        <p:spPr/>
        <p:txBody>
          <a:bodyPr/>
          <a:lstStyle/>
          <a:p>
            <a:fld id="{E932D9E6-CC39-4DCD-B48D-E74B85D7BA76}" type="datetimeFigureOut">
              <a:rPr lang="en-NZ" smtClean="0"/>
              <a:t>3/08/2021</a:t>
            </a:fld>
            <a:endParaRPr lang="en-NZ" dirty="0"/>
          </a:p>
        </p:txBody>
      </p:sp>
      <p:sp>
        <p:nvSpPr>
          <p:cNvPr id="6" name="Footer Placeholder 5">
            <a:extLst>
              <a:ext uri="{FF2B5EF4-FFF2-40B4-BE49-F238E27FC236}">
                <a16:creationId xmlns:a16="http://schemas.microsoft.com/office/drawing/2014/main" id="{38A6289D-03AB-4792-A5B3-DD92F484B231}"/>
              </a:ext>
            </a:extLst>
          </p:cNvPr>
          <p:cNvSpPr>
            <a:spLocks noGrp="1"/>
          </p:cNvSpPr>
          <p:nvPr>
            <p:ph type="ftr" sz="quarter" idx="11"/>
          </p:nvPr>
        </p:nvSpPr>
        <p:spPr/>
        <p:txBody>
          <a:bodyPr/>
          <a:lstStyle/>
          <a:p>
            <a:endParaRPr lang="en-NZ" dirty="0"/>
          </a:p>
        </p:txBody>
      </p:sp>
      <p:sp>
        <p:nvSpPr>
          <p:cNvPr id="7" name="Slide Number Placeholder 6">
            <a:extLst>
              <a:ext uri="{FF2B5EF4-FFF2-40B4-BE49-F238E27FC236}">
                <a16:creationId xmlns:a16="http://schemas.microsoft.com/office/drawing/2014/main" id="{4DFD8D05-E7BA-4D5E-AE57-B1A083E8169B}"/>
              </a:ext>
            </a:extLst>
          </p:cNvPr>
          <p:cNvSpPr>
            <a:spLocks noGrp="1"/>
          </p:cNvSpPr>
          <p:nvPr>
            <p:ph type="sldNum" sz="quarter" idx="12"/>
          </p:nvPr>
        </p:nvSpPr>
        <p:spPr/>
        <p:txBody>
          <a:bodyPr/>
          <a:lstStyle/>
          <a:p>
            <a:fld id="{11CD7067-C466-4819-9830-B0B4E6A707BE}" type="slidenum">
              <a:rPr lang="en-NZ" smtClean="0"/>
              <a:t>‹#›</a:t>
            </a:fld>
            <a:endParaRPr lang="en-NZ" dirty="0"/>
          </a:p>
        </p:txBody>
      </p:sp>
    </p:spTree>
    <p:extLst>
      <p:ext uri="{BB962C8B-B14F-4D97-AF65-F5344CB8AC3E}">
        <p14:creationId xmlns:p14="http://schemas.microsoft.com/office/powerpoint/2010/main" val="2604617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58F8B1-D80E-4CA8-A225-880D08804C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081280CC-63FF-4152-B3C4-AAE8418F55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DFB7FD27-E2F9-4338-98B3-56425848BD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32D9E6-CC39-4DCD-B48D-E74B85D7BA76}" type="datetimeFigureOut">
              <a:rPr lang="en-NZ" smtClean="0"/>
              <a:t>3/08/2021</a:t>
            </a:fld>
            <a:endParaRPr lang="en-NZ" dirty="0"/>
          </a:p>
        </p:txBody>
      </p:sp>
      <p:sp>
        <p:nvSpPr>
          <p:cNvPr id="5" name="Footer Placeholder 4">
            <a:extLst>
              <a:ext uri="{FF2B5EF4-FFF2-40B4-BE49-F238E27FC236}">
                <a16:creationId xmlns:a16="http://schemas.microsoft.com/office/drawing/2014/main" id="{50042EBB-66D4-4572-8F8D-D600A1A1AB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p>
        </p:txBody>
      </p:sp>
      <p:sp>
        <p:nvSpPr>
          <p:cNvPr id="6" name="Slide Number Placeholder 5">
            <a:extLst>
              <a:ext uri="{FF2B5EF4-FFF2-40B4-BE49-F238E27FC236}">
                <a16:creationId xmlns:a16="http://schemas.microsoft.com/office/drawing/2014/main" id="{1D1046F1-A036-449F-A70C-9D04794EE0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CD7067-C466-4819-9830-B0B4E6A707BE}" type="slidenum">
              <a:rPr lang="en-NZ" smtClean="0"/>
              <a:t>‹#›</a:t>
            </a:fld>
            <a:endParaRPr lang="en-NZ" dirty="0"/>
          </a:p>
        </p:txBody>
      </p:sp>
    </p:spTree>
    <p:extLst>
      <p:ext uri="{BB962C8B-B14F-4D97-AF65-F5344CB8AC3E}">
        <p14:creationId xmlns:p14="http://schemas.microsoft.com/office/powerpoint/2010/main" val="1818061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903568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hf sldNum="0" hdr="0" ftr="0" dt="0"/>
  <p:txStyles>
    <p:titleStyle>
      <a:lvl1pPr algn="l" defTabSz="914400" rtl="0" eaLnBrk="1" latinLnBrk="0" hangingPunct="1">
        <a:lnSpc>
          <a:spcPct val="90000"/>
        </a:lnSpc>
        <a:spcBef>
          <a:spcPct val="0"/>
        </a:spcBef>
        <a:buNone/>
        <a:defRPr sz="2800" b="1" kern="1200">
          <a:solidFill>
            <a:srgbClr val="00A99D"/>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8.xml"/><Relationship Id="rId1" Type="http://schemas.openxmlformats.org/officeDocument/2006/relationships/video" Target="https://www.youtube.com/embed/MFAZJZiYurs?start=3&amp;feature=oembed" TargetMode="Externa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hyperlink" Target="https://www.standards.govt.nz/shop/nzs-81342021/" TargetMode="External"/><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hyperlink" Target="https://www.health.govt.nz/our-work/regulation-health-and-disability-system/certification-health-care-services/services-standards/nga-paerewa-health-and-disability-services-standard" TargetMode="Externa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121350" y="955478"/>
            <a:ext cx="7474010" cy="990884"/>
          </a:xfrm>
        </p:spPr>
        <p:txBody>
          <a:bodyPr>
            <a:normAutofit fontScale="90000"/>
          </a:bodyPr>
          <a:lstStyle/>
          <a:p>
            <a:r>
              <a:rPr lang="en-NZ" sz="3600" u="sng" dirty="0"/>
              <a:t>Ngā Paerewa Health and disability services standard 2021 </a:t>
            </a:r>
            <a:endParaRPr lang="en-NZ" sz="3600" dirty="0"/>
          </a:p>
        </p:txBody>
      </p:sp>
      <p:sp>
        <p:nvSpPr>
          <p:cNvPr id="7" name="Subtitle 6"/>
          <p:cNvSpPr>
            <a:spLocks noGrp="1"/>
          </p:cNvSpPr>
          <p:nvPr>
            <p:ph type="subTitle" idx="1"/>
          </p:nvPr>
        </p:nvSpPr>
        <p:spPr>
          <a:xfrm>
            <a:off x="994891" y="2219897"/>
            <a:ext cx="9949300" cy="1222849"/>
          </a:xfrm>
        </p:spPr>
        <p:txBody>
          <a:bodyPr/>
          <a:lstStyle/>
          <a:p>
            <a:endParaRPr lang="en-NZ" b="1" dirty="0"/>
          </a:p>
          <a:p>
            <a:r>
              <a:rPr lang="en-NZ" b="1" dirty="0"/>
              <a:t>Section 4: TE ARO KI TE TANGATA ME TE TAIAO HAMUMARU | 		      Person-centred and safe environment</a:t>
            </a:r>
          </a:p>
          <a:p>
            <a:endParaRPr lang="en-NZ" dirty="0"/>
          </a:p>
        </p:txBody>
      </p:sp>
      <p:sp>
        <p:nvSpPr>
          <p:cNvPr id="5" name="Subtitle 6">
            <a:extLst>
              <a:ext uri="{FF2B5EF4-FFF2-40B4-BE49-F238E27FC236}">
                <a16:creationId xmlns:a16="http://schemas.microsoft.com/office/drawing/2014/main" id="{BDA33701-2C3C-4C27-B1EF-076CCCE13D4D}"/>
              </a:ext>
            </a:extLst>
          </p:cNvPr>
          <p:cNvSpPr txBox="1">
            <a:spLocks/>
          </p:cNvSpPr>
          <p:nvPr/>
        </p:nvSpPr>
        <p:spPr>
          <a:xfrm>
            <a:off x="1121350" y="3533757"/>
            <a:ext cx="10038200" cy="122284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Segoe UI" panose="020B0502040204020203" pitchFamily="34" charset="0"/>
                <a:ea typeface="+mn-ea"/>
                <a:cs typeface="Segoe UI" panose="020B0502040204020203"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Segoe UI" panose="020B0502040204020203" pitchFamily="34" charset="0"/>
                <a:ea typeface="+mn-ea"/>
                <a:cs typeface="Segoe UI" panose="020B0502040204020203"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Segoe UI" panose="020B0502040204020203" pitchFamily="34" charset="0"/>
                <a:ea typeface="+mn-ea"/>
                <a:cs typeface="Segoe UI" panose="020B0502040204020203"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Segoe UI" panose="020B0502040204020203" pitchFamily="34" charset="0"/>
                <a:ea typeface="+mn-ea"/>
                <a:cs typeface="Segoe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NZ" b="1" dirty="0"/>
              <a:t>	</a:t>
            </a:r>
          </a:p>
          <a:p>
            <a:r>
              <a:rPr lang="en-NZ" b="1" dirty="0"/>
              <a:t>Section 5: TE KAUPARE POKENGA ME TE KAITIAKITANGA PATU 		      HUAKITA | Infection prevention and antimicrobial 		      stewardship</a:t>
            </a:r>
          </a:p>
          <a:p>
            <a:endParaRPr lang="en-NZ" dirty="0"/>
          </a:p>
        </p:txBody>
      </p:sp>
      <p:sp>
        <p:nvSpPr>
          <p:cNvPr id="3" name="TextBox 2">
            <a:extLst>
              <a:ext uri="{FF2B5EF4-FFF2-40B4-BE49-F238E27FC236}">
                <a16:creationId xmlns:a16="http://schemas.microsoft.com/office/drawing/2014/main" id="{4DA71FD8-A663-4C6D-AC19-6C5AED1760D9}"/>
              </a:ext>
            </a:extLst>
          </p:cNvPr>
          <p:cNvSpPr txBox="1"/>
          <p:nvPr/>
        </p:nvSpPr>
        <p:spPr>
          <a:xfrm>
            <a:off x="994891" y="5529220"/>
            <a:ext cx="7237379" cy="746603"/>
          </a:xfrm>
          <a:prstGeom prst="rect">
            <a:avLst/>
          </a:prstGeom>
        </p:spPr>
        <p:txBody>
          <a:bodyPr vert="horz" wrap="square" lIns="91440" tIns="45720" rIns="91440" bIns="45720" rtlCol="0">
            <a:normAutofit/>
          </a:bodyPr>
          <a:lstStyle/>
          <a:p>
            <a:pPr algn="ctr">
              <a:lnSpc>
                <a:spcPct val="150000"/>
              </a:lnSpc>
              <a:spcBef>
                <a:spcPts val="0"/>
              </a:spcBef>
            </a:pPr>
            <a:r>
              <a:rPr lang="en-NZ" dirty="0"/>
              <a:t>Thank you for attending this session. </a:t>
            </a:r>
            <a:r>
              <a:rPr lang="en-NZ" sz="1800" dirty="0">
                <a:latin typeface="Segoe UI" panose="020B0502040204020203" pitchFamily="34" charset="0"/>
                <a:cs typeface="Segoe UI" panose="020B0502040204020203" pitchFamily="34" charset="0"/>
              </a:rPr>
              <a:t>The session will start at 12.05 pm</a:t>
            </a:r>
          </a:p>
        </p:txBody>
      </p:sp>
    </p:spTree>
    <p:extLst>
      <p:ext uri="{BB962C8B-B14F-4D97-AF65-F5344CB8AC3E}">
        <p14:creationId xmlns:p14="http://schemas.microsoft.com/office/powerpoint/2010/main" val="71324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657E4-C394-4386-8F33-F7C3CE1140EA}"/>
              </a:ext>
            </a:extLst>
          </p:cNvPr>
          <p:cNvSpPr>
            <a:spLocks noGrp="1"/>
          </p:cNvSpPr>
          <p:nvPr>
            <p:ph type="title"/>
          </p:nvPr>
        </p:nvSpPr>
        <p:spPr>
          <a:xfrm>
            <a:off x="450668" y="8709"/>
            <a:ext cx="10515600" cy="794124"/>
          </a:xfrm>
        </p:spPr>
        <p:txBody>
          <a:bodyPr/>
          <a:lstStyle/>
          <a:p>
            <a:r>
              <a:rPr lang="en-NZ" dirty="0"/>
              <a:t>Implementation/Transition Plan</a:t>
            </a:r>
          </a:p>
        </p:txBody>
      </p:sp>
      <p:sp>
        <p:nvSpPr>
          <p:cNvPr id="3" name="Content Placeholder 2">
            <a:extLst>
              <a:ext uri="{FF2B5EF4-FFF2-40B4-BE49-F238E27FC236}">
                <a16:creationId xmlns:a16="http://schemas.microsoft.com/office/drawing/2014/main" id="{BB4F2940-3B67-4D18-ACE7-1CD9866997E7}"/>
              </a:ext>
            </a:extLst>
          </p:cNvPr>
          <p:cNvSpPr>
            <a:spLocks noGrp="1"/>
          </p:cNvSpPr>
          <p:nvPr>
            <p:ph idx="1"/>
          </p:nvPr>
        </p:nvSpPr>
        <p:spPr>
          <a:xfrm>
            <a:off x="450668" y="802833"/>
            <a:ext cx="11290664" cy="5468983"/>
          </a:xfrm>
        </p:spPr>
        <p:txBody>
          <a:bodyPr>
            <a:normAutofit fontScale="70000" lnSpcReduction="20000"/>
          </a:bodyPr>
          <a:lstStyle/>
          <a:p>
            <a:pPr marL="0" indent="0">
              <a:buNone/>
            </a:pPr>
            <a:r>
              <a:rPr lang="en-NZ" sz="2600" b="1" dirty="0"/>
              <a:t>Staged, Transparent, Non-punitive Approach  </a:t>
            </a:r>
          </a:p>
          <a:p>
            <a:pPr>
              <a:buFont typeface="Wingdings" panose="05000000000000000000" pitchFamily="2" charset="2"/>
              <a:buChar char="Ø"/>
            </a:pPr>
            <a:r>
              <a:rPr lang="en-NZ" sz="1800" dirty="0"/>
              <a:t>New (unmapped) and partially new (partially mapped) criteria will have grace periods before full implementation required.</a:t>
            </a:r>
            <a:r>
              <a:rPr lang="en-NZ" sz="1800" dirty="0">
                <a:highlight>
                  <a:srgbClr val="FFFF00"/>
                </a:highlight>
              </a:rPr>
              <a:t>  </a:t>
            </a:r>
          </a:p>
          <a:p>
            <a:pPr marL="0" indent="0">
              <a:buNone/>
            </a:pPr>
            <a:endParaRPr lang="en-NZ" sz="1800" b="1" dirty="0"/>
          </a:p>
          <a:p>
            <a:pPr marL="0" indent="0">
              <a:buNone/>
            </a:pPr>
            <a:r>
              <a:rPr lang="en-NZ" sz="2600" b="1" dirty="0"/>
              <a:t>Audit Pilot: </a:t>
            </a:r>
            <a:r>
              <a:rPr lang="en-NZ" sz="1800" dirty="0"/>
              <a:t>The pilot will include a variety of service and audit types</a:t>
            </a:r>
            <a:endParaRPr lang="en-NZ" sz="1800" b="1" dirty="0"/>
          </a:p>
          <a:p>
            <a:pPr>
              <a:buFont typeface="Wingdings" panose="05000000000000000000" pitchFamily="2" charset="2"/>
              <a:buChar char="Ø"/>
            </a:pPr>
            <a:r>
              <a:rPr lang="en-NZ" sz="1800" dirty="0"/>
              <a:t>Purpose:  To test implementation processes against the Ngā Paerewa 2021 Standard. </a:t>
            </a:r>
          </a:p>
          <a:p>
            <a:pPr>
              <a:buFont typeface="Wingdings" panose="05000000000000000000" pitchFamily="2" charset="2"/>
              <a:buChar char="Ø"/>
            </a:pPr>
            <a:r>
              <a:rPr lang="en-NZ" sz="1800" dirty="0"/>
              <a:t>When: August through to November 2021.</a:t>
            </a:r>
          </a:p>
          <a:p>
            <a:pPr>
              <a:buFont typeface="Wingdings" panose="05000000000000000000" pitchFamily="2" charset="2"/>
              <a:buChar char="Ø"/>
            </a:pPr>
            <a:r>
              <a:rPr lang="en-NZ" sz="1800" dirty="0"/>
              <a:t>Who: Providers and DAAs can volunteer to take part. </a:t>
            </a:r>
          </a:p>
          <a:p>
            <a:pPr>
              <a:buFont typeface="Wingdings" panose="05000000000000000000" pitchFamily="2" charset="2"/>
              <a:buChar char="Ø"/>
            </a:pPr>
            <a:r>
              <a:rPr lang="en-NZ" sz="1800" dirty="0"/>
              <a:t>How: Watch for updates to come on specifics of audit pilot framework.</a:t>
            </a:r>
          </a:p>
          <a:p>
            <a:pPr marL="0" indent="0">
              <a:buNone/>
            </a:pPr>
            <a:endParaRPr lang="en-NZ" sz="1800" b="1" dirty="0"/>
          </a:p>
          <a:p>
            <a:pPr marL="0" indent="0">
              <a:buNone/>
            </a:pPr>
            <a:r>
              <a:rPr lang="en-NZ" sz="2600" b="1" dirty="0"/>
              <a:t>Resources:</a:t>
            </a:r>
          </a:p>
          <a:p>
            <a:pPr>
              <a:buFont typeface="Wingdings" panose="05000000000000000000" pitchFamily="2" charset="2"/>
              <a:buChar char="Ø"/>
            </a:pPr>
            <a:r>
              <a:rPr lang="en-NZ" sz="1800" dirty="0"/>
              <a:t>Developing an online e-learning module to support providers with the updated Te Tiriti content of the Standard </a:t>
            </a:r>
          </a:p>
          <a:p>
            <a:pPr>
              <a:buFont typeface="Wingdings" panose="05000000000000000000" pitchFamily="2" charset="2"/>
              <a:buChar char="Ø"/>
            </a:pPr>
            <a:r>
              <a:rPr lang="en-NZ" sz="1800" dirty="0"/>
              <a:t>Re-establishing the HealthCERT Bulletin</a:t>
            </a:r>
          </a:p>
          <a:p>
            <a:pPr>
              <a:buFont typeface="Wingdings" panose="05000000000000000000" pitchFamily="2" charset="2"/>
              <a:buChar char="Ø"/>
            </a:pPr>
            <a:r>
              <a:rPr lang="en-NZ" sz="1800" dirty="0"/>
              <a:t>DAA Handbook will be updated to align with the Ngā Paerewa 2021 Standard</a:t>
            </a:r>
          </a:p>
          <a:p>
            <a:pPr marL="0" indent="0">
              <a:buNone/>
            </a:pPr>
            <a:endParaRPr lang="en-NZ" sz="1800" b="1" dirty="0"/>
          </a:p>
          <a:p>
            <a:pPr marL="0" indent="0">
              <a:buNone/>
            </a:pPr>
            <a:r>
              <a:rPr lang="en-NZ" sz="2600" b="1" dirty="0"/>
              <a:t>Feedback from the sector to inform implementation:</a:t>
            </a:r>
          </a:p>
          <a:p>
            <a:pPr>
              <a:buFont typeface="Wingdings" panose="05000000000000000000" pitchFamily="2" charset="2"/>
              <a:buChar char="Ø"/>
            </a:pPr>
            <a:r>
              <a:rPr lang="en-NZ" sz="1800" dirty="0"/>
              <a:t>Regular implementation stakeholder surveys will be available to feed into the implementation activities and workshops</a:t>
            </a:r>
          </a:p>
          <a:p>
            <a:pPr marL="0" indent="0">
              <a:buNone/>
            </a:pPr>
            <a:endParaRPr lang="en-US" sz="1800" b="1" dirty="0"/>
          </a:p>
          <a:p>
            <a:pPr marL="0" indent="0">
              <a:buNone/>
            </a:pPr>
            <a:r>
              <a:rPr lang="en-US" sz="2900" b="1" dirty="0"/>
              <a:t>Events/Forums</a:t>
            </a:r>
          </a:p>
          <a:p>
            <a:pPr>
              <a:buFont typeface="Wingdings" panose="05000000000000000000" pitchFamily="2" charset="2"/>
              <a:buChar char="Ø"/>
            </a:pPr>
            <a:r>
              <a:rPr lang="en-US" sz="1800" dirty="0"/>
              <a:t>Let HealthCERT know if you have an event, forum or national/regional meeting you think would be useful for HealthCERT to attend.</a:t>
            </a:r>
            <a:endParaRPr lang="en-NZ" sz="1800" dirty="0"/>
          </a:p>
        </p:txBody>
      </p:sp>
    </p:spTree>
    <p:extLst>
      <p:ext uri="{BB962C8B-B14F-4D97-AF65-F5344CB8AC3E}">
        <p14:creationId xmlns:p14="http://schemas.microsoft.com/office/powerpoint/2010/main" val="202056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AB4E1-6BE2-4F90-B535-78446F6AC590}"/>
              </a:ext>
            </a:extLst>
          </p:cNvPr>
          <p:cNvSpPr>
            <a:spLocks noGrp="1"/>
          </p:cNvSpPr>
          <p:nvPr>
            <p:ph type="title"/>
          </p:nvPr>
        </p:nvSpPr>
        <p:spPr>
          <a:xfrm>
            <a:off x="502894" y="405644"/>
            <a:ext cx="8704606" cy="1074060"/>
          </a:xfrm>
        </p:spPr>
        <p:txBody>
          <a:bodyPr>
            <a:normAutofit fontScale="90000"/>
          </a:bodyPr>
          <a:lstStyle/>
          <a:p>
            <a:r>
              <a:rPr lang="en-NZ" dirty="0"/>
              <a:t> </a:t>
            </a:r>
            <a:br>
              <a:rPr lang="en-NZ" dirty="0"/>
            </a:br>
            <a:r>
              <a:rPr lang="en-NZ" dirty="0"/>
              <a:t>Section 4: Te </a:t>
            </a:r>
            <a:r>
              <a:rPr lang="en-NZ" dirty="0" err="1"/>
              <a:t>aro</a:t>
            </a:r>
            <a:r>
              <a:rPr lang="en-NZ" dirty="0"/>
              <a:t> </a:t>
            </a:r>
            <a:r>
              <a:rPr lang="en-NZ" dirty="0" err="1"/>
              <a:t>ki</a:t>
            </a:r>
            <a:r>
              <a:rPr lang="en-NZ" dirty="0"/>
              <a:t> </a:t>
            </a:r>
            <a:r>
              <a:rPr lang="en-NZ" dirty="0" err="1"/>
              <a:t>te</a:t>
            </a:r>
            <a:r>
              <a:rPr lang="en-NZ" dirty="0"/>
              <a:t> </a:t>
            </a:r>
            <a:r>
              <a:rPr lang="en-NZ" dirty="0" err="1"/>
              <a:t>tangata</a:t>
            </a:r>
            <a:r>
              <a:rPr lang="en-NZ" dirty="0"/>
              <a:t> me </a:t>
            </a:r>
            <a:r>
              <a:rPr lang="en-NZ" dirty="0" err="1"/>
              <a:t>te</a:t>
            </a:r>
            <a:r>
              <a:rPr lang="en-NZ" dirty="0"/>
              <a:t> </a:t>
            </a:r>
            <a:r>
              <a:rPr lang="en-NZ" dirty="0" err="1"/>
              <a:t>taiao</a:t>
            </a:r>
            <a:r>
              <a:rPr lang="en-NZ" dirty="0"/>
              <a:t> </a:t>
            </a:r>
            <a:r>
              <a:rPr lang="en-NZ" dirty="0" err="1"/>
              <a:t>hamumaru</a:t>
            </a:r>
            <a:r>
              <a:rPr lang="en-NZ" dirty="0"/>
              <a:t> | Person-centred and safe environment</a:t>
            </a:r>
            <a:br>
              <a:rPr lang="en-NZ" i="1" dirty="0"/>
            </a:br>
            <a:br>
              <a:rPr lang="en-NZ" dirty="0"/>
            </a:br>
            <a:endParaRPr lang="en-NZ" b="0" dirty="0"/>
          </a:p>
        </p:txBody>
      </p:sp>
      <p:graphicFrame>
        <p:nvGraphicFramePr>
          <p:cNvPr id="6" name="Table 6">
            <a:extLst>
              <a:ext uri="{FF2B5EF4-FFF2-40B4-BE49-F238E27FC236}">
                <a16:creationId xmlns:a16="http://schemas.microsoft.com/office/drawing/2014/main" id="{14D3083C-3FA9-4CC9-AC32-B1F30726F742}"/>
              </a:ext>
            </a:extLst>
          </p:cNvPr>
          <p:cNvGraphicFramePr>
            <a:graphicFrameLocks noGrp="1"/>
          </p:cNvGraphicFramePr>
          <p:nvPr>
            <p:ph idx="1"/>
            <p:extLst>
              <p:ext uri="{D42A27DB-BD31-4B8C-83A1-F6EECF244321}">
                <p14:modId xmlns:p14="http://schemas.microsoft.com/office/powerpoint/2010/main" val="2398275259"/>
              </p:ext>
            </p:extLst>
          </p:nvPr>
        </p:nvGraphicFramePr>
        <p:xfrm>
          <a:off x="603316" y="1479704"/>
          <a:ext cx="10746556" cy="3898592"/>
        </p:xfrm>
        <a:graphic>
          <a:graphicData uri="http://schemas.openxmlformats.org/drawingml/2006/table">
            <a:tbl>
              <a:tblPr firstRow="1" bandRow="1">
                <a:tableStyleId>{5C22544A-7EE6-4342-B048-85BDC9FD1C3A}</a:tableStyleId>
              </a:tblPr>
              <a:tblGrid>
                <a:gridCol w="8686599">
                  <a:extLst>
                    <a:ext uri="{9D8B030D-6E8A-4147-A177-3AD203B41FA5}">
                      <a16:colId xmlns:a16="http://schemas.microsoft.com/office/drawing/2014/main" val="2713853370"/>
                    </a:ext>
                  </a:extLst>
                </a:gridCol>
                <a:gridCol w="2059957">
                  <a:extLst>
                    <a:ext uri="{9D8B030D-6E8A-4147-A177-3AD203B41FA5}">
                      <a16:colId xmlns:a16="http://schemas.microsoft.com/office/drawing/2014/main" val="3118752264"/>
                    </a:ext>
                  </a:extLst>
                </a:gridCol>
              </a:tblGrid>
              <a:tr h="420914">
                <a:tc>
                  <a:txBody>
                    <a:bodyPr/>
                    <a:lstStyle/>
                    <a:p>
                      <a:r>
                        <a:rPr lang="en-NZ" dirty="0">
                          <a:latin typeface="Segoe UI" panose="020B0502040204020203" pitchFamily="34" charset="0"/>
                          <a:cs typeface="Segoe UI" panose="020B0502040204020203" pitchFamily="34" charset="0"/>
                        </a:rPr>
                        <a:t>Section 4: Te </a:t>
                      </a:r>
                      <a:r>
                        <a:rPr lang="en-NZ" dirty="0" err="1">
                          <a:latin typeface="Segoe UI" panose="020B0502040204020203" pitchFamily="34" charset="0"/>
                          <a:cs typeface="Segoe UI" panose="020B0502040204020203" pitchFamily="34" charset="0"/>
                        </a:rPr>
                        <a:t>aro</a:t>
                      </a:r>
                      <a:r>
                        <a:rPr lang="en-NZ" dirty="0">
                          <a:latin typeface="Segoe UI" panose="020B0502040204020203" pitchFamily="34" charset="0"/>
                          <a:cs typeface="Segoe UI" panose="020B0502040204020203" pitchFamily="34" charset="0"/>
                        </a:rPr>
                        <a:t> </a:t>
                      </a:r>
                      <a:r>
                        <a:rPr lang="en-NZ" dirty="0" err="1">
                          <a:latin typeface="Segoe UI" panose="020B0502040204020203" pitchFamily="34" charset="0"/>
                          <a:cs typeface="Segoe UI" panose="020B0502040204020203" pitchFamily="34" charset="0"/>
                        </a:rPr>
                        <a:t>ki</a:t>
                      </a:r>
                      <a:r>
                        <a:rPr lang="en-NZ" dirty="0">
                          <a:latin typeface="Segoe UI" panose="020B0502040204020203" pitchFamily="34" charset="0"/>
                          <a:cs typeface="Segoe UI" panose="020B0502040204020203" pitchFamily="34" charset="0"/>
                        </a:rPr>
                        <a:t> </a:t>
                      </a:r>
                      <a:r>
                        <a:rPr lang="en-NZ" dirty="0" err="1">
                          <a:latin typeface="Segoe UI" panose="020B0502040204020203" pitchFamily="34" charset="0"/>
                          <a:cs typeface="Segoe UI" panose="020B0502040204020203" pitchFamily="34" charset="0"/>
                        </a:rPr>
                        <a:t>te</a:t>
                      </a:r>
                      <a:r>
                        <a:rPr lang="en-NZ" dirty="0">
                          <a:latin typeface="Segoe UI" panose="020B0502040204020203" pitchFamily="34" charset="0"/>
                          <a:cs typeface="Segoe UI" panose="020B0502040204020203" pitchFamily="34" charset="0"/>
                        </a:rPr>
                        <a:t> </a:t>
                      </a:r>
                      <a:r>
                        <a:rPr lang="en-NZ" dirty="0" err="1">
                          <a:latin typeface="Segoe UI" panose="020B0502040204020203" pitchFamily="34" charset="0"/>
                          <a:cs typeface="Segoe UI" panose="020B0502040204020203" pitchFamily="34" charset="0"/>
                        </a:rPr>
                        <a:t>tangata</a:t>
                      </a:r>
                      <a:r>
                        <a:rPr lang="en-NZ" dirty="0">
                          <a:latin typeface="Segoe UI" panose="020B0502040204020203" pitchFamily="34" charset="0"/>
                          <a:cs typeface="Segoe UI" panose="020B0502040204020203" pitchFamily="34" charset="0"/>
                        </a:rPr>
                        <a:t> me </a:t>
                      </a:r>
                      <a:r>
                        <a:rPr lang="en-NZ" dirty="0" err="1">
                          <a:latin typeface="Segoe UI" panose="020B0502040204020203" pitchFamily="34" charset="0"/>
                          <a:cs typeface="Segoe UI" panose="020B0502040204020203" pitchFamily="34" charset="0"/>
                        </a:rPr>
                        <a:t>te</a:t>
                      </a:r>
                      <a:r>
                        <a:rPr lang="en-NZ" dirty="0">
                          <a:latin typeface="Segoe UI" panose="020B0502040204020203" pitchFamily="34" charset="0"/>
                          <a:cs typeface="Segoe UI" panose="020B0502040204020203" pitchFamily="34" charset="0"/>
                        </a:rPr>
                        <a:t> </a:t>
                      </a:r>
                      <a:r>
                        <a:rPr lang="en-NZ" dirty="0" err="1">
                          <a:latin typeface="Segoe UI" panose="020B0502040204020203" pitchFamily="34" charset="0"/>
                          <a:cs typeface="Segoe UI" panose="020B0502040204020203" pitchFamily="34" charset="0"/>
                        </a:rPr>
                        <a:t>taiao</a:t>
                      </a:r>
                      <a:r>
                        <a:rPr lang="en-NZ" dirty="0">
                          <a:latin typeface="Segoe UI" panose="020B0502040204020203" pitchFamily="34" charset="0"/>
                          <a:cs typeface="Segoe UI" panose="020B0502040204020203" pitchFamily="34" charset="0"/>
                        </a:rPr>
                        <a:t> </a:t>
                      </a:r>
                      <a:r>
                        <a:rPr lang="en-NZ" dirty="0" err="1">
                          <a:latin typeface="Segoe UI" panose="020B0502040204020203" pitchFamily="34" charset="0"/>
                          <a:cs typeface="Segoe UI" panose="020B0502040204020203" pitchFamily="34" charset="0"/>
                        </a:rPr>
                        <a:t>hamumaru</a:t>
                      </a:r>
                      <a:r>
                        <a:rPr lang="en-NZ" dirty="0">
                          <a:latin typeface="Segoe UI" panose="020B0502040204020203" pitchFamily="34" charset="0"/>
                          <a:cs typeface="Segoe UI" panose="020B0502040204020203" pitchFamily="34" charset="0"/>
                        </a:rPr>
                        <a:t> | Person-centred and safe environment </a:t>
                      </a:r>
                      <a:r>
                        <a:rPr lang="en-NZ" i="1" dirty="0">
                          <a:latin typeface="Segoe UI" panose="020B0502040204020203" pitchFamily="34" charset="0"/>
                          <a:cs typeface="Segoe UI" panose="020B0502040204020203" pitchFamily="34" charset="0"/>
                        </a:rPr>
                        <a:t>(formerly safe and appropriate environment)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latin typeface="Segoe UI" panose="020B0502040204020203" pitchFamily="34" charset="0"/>
                          <a:cs typeface="Segoe UI" panose="020B0502040204020203" pitchFamily="34" charset="0"/>
                        </a:rPr>
                        <a:t>2021 Standard</a:t>
                      </a:r>
                    </a:p>
                    <a:p>
                      <a:endParaRPr lang="en-NZ"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2491403032"/>
                  </a:ext>
                </a:extLst>
              </a:tr>
              <a:tr h="6653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b="0" kern="1200" dirty="0">
                          <a:solidFill>
                            <a:schemeClr val="dk1"/>
                          </a:solidFill>
                          <a:latin typeface="Segoe UI" panose="020B0502040204020203" pitchFamily="34" charset="0"/>
                          <a:ea typeface="+mn-ea"/>
                          <a:cs typeface="Segoe UI" panose="020B0502040204020203" pitchFamily="34" charset="0"/>
                        </a:rPr>
                        <a:t>Subsections </a:t>
                      </a:r>
                    </a:p>
                  </a:txBody>
                  <a:tcPr/>
                </a:tc>
                <a:tc>
                  <a:txBody>
                    <a:bodyPr/>
                    <a:lstStyle/>
                    <a:p>
                      <a:r>
                        <a:rPr lang="en-NZ" b="0" dirty="0">
                          <a:latin typeface="Segoe UI" panose="020B0502040204020203" pitchFamily="34" charset="0"/>
                          <a:cs typeface="Segoe UI" panose="020B0502040204020203" pitchFamily="34" charset="0"/>
                        </a:rPr>
                        <a:t>2</a:t>
                      </a:r>
                    </a:p>
                  </a:txBody>
                  <a:tcPr/>
                </a:tc>
                <a:extLst>
                  <a:ext uri="{0D108BD9-81ED-4DB2-BD59-A6C34878D82A}">
                    <a16:rowId xmlns:a16="http://schemas.microsoft.com/office/drawing/2014/main" val="2585500433"/>
                  </a:ext>
                </a:extLst>
              </a:tr>
              <a:tr h="6867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b="0" dirty="0">
                          <a:latin typeface="Segoe UI" panose="020B0502040204020203" pitchFamily="34" charset="0"/>
                          <a:cs typeface="Segoe UI" panose="020B0502040204020203" pitchFamily="34" charset="0"/>
                        </a:rPr>
                        <a:t>Criteria</a:t>
                      </a:r>
                      <a:endParaRPr lang="en-NZ" b="0" i="1" dirty="0">
                        <a:latin typeface="Segoe UI" panose="020B0502040204020203" pitchFamily="34" charset="0"/>
                        <a:cs typeface="Segoe UI" panose="020B0502040204020203" pitchFamily="34" charset="0"/>
                      </a:endParaRPr>
                    </a:p>
                  </a:txBody>
                  <a:tcPr/>
                </a:tc>
                <a:tc>
                  <a:txBody>
                    <a:bodyPr/>
                    <a:lstStyle/>
                    <a:p>
                      <a:r>
                        <a:rPr lang="en-NZ" b="0" dirty="0">
                          <a:latin typeface="Segoe UI" panose="020B0502040204020203" pitchFamily="34" charset="0"/>
                          <a:cs typeface="Segoe UI" panose="020B0502040204020203" pitchFamily="34" charset="0"/>
                        </a:rPr>
                        <a:t>15</a:t>
                      </a:r>
                    </a:p>
                  </a:txBody>
                  <a:tcPr/>
                </a:tc>
                <a:extLst>
                  <a:ext uri="{0D108BD9-81ED-4DB2-BD59-A6C34878D82A}">
                    <a16:rowId xmlns:a16="http://schemas.microsoft.com/office/drawing/2014/main" val="698456103"/>
                  </a:ext>
                </a:extLst>
              </a:tr>
              <a:tr h="626295">
                <a:tc>
                  <a:txBody>
                    <a:bodyPr/>
                    <a:lstStyle/>
                    <a:p>
                      <a:pPr lvl="0"/>
                      <a:r>
                        <a:rPr lang="en-NZ" sz="1800" b="0" dirty="0">
                          <a:latin typeface="Segoe UI" panose="020B0502040204020203" pitchFamily="34" charset="0"/>
                          <a:cs typeface="Segoe UI" panose="020B0502040204020203" pitchFamily="34" charset="0"/>
                        </a:rPr>
                        <a:t>Not applicable criteria</a:t>
                      </a:r>
                      <a:endParaRPr lang="en-NZ" b="0" dirty="0">
                        <a:latin typeface="Segoe UI" panose="020B0502040204020203" pitchFamily="34" charset="0"/>
                        <a:cs typeface="Segoe UI" panose="020B0502040204020203" pitchFamily="34" charset="0"/>
                      </a:endParaRPr>
                    </a:p>
                    <a:p>
                      <a:endParaRPr lang="en-NZ" b="0" i="1" dirty="0">
                        <a:latin typeface="Segoe UI" panose="020B0502040204020203" pitchFamily="34" charset="0"/>
                        <a:cs typeface="Segoe UI" panose="020B0502040204020203" pitchFamily="34" charset="0"/>
                      </a:endParaRPr>
                    </a:p>
                  </a:txBody>
                  <a:tcPr/>
                </a:tc>
                <a:tc>
                  <a:txBody>
                    <a:bodyPr/>
                    <a:lstStyle/>
                    <a:p>
                      <a:r>
                        <a:rPr lang="en-NZ" b="0" dirty="0">
                          <a:latin typeface="Segoe UI" panose="020B0502040204020203" pitchFamily="34" charset="0"/>
                          <a:cs typeface="Segoe UI" panose="020B0502040204020203" pitchFamily="34" charset="0"/>
                        </a:rPr>
                        <a:t>0</a:t>
                      </a:r>
                    </a:p>
                  </a:txBody>
                  <a:tcPr/>
                </a:tc>
                <a:extLst>
                  <a:ext uri="{0D108BD9-81ED-4DB2-BD59-A6C34878D82A}">
                    <a16:rowId xmlns:a16="http://schemas.microsoft.com/office/drawing/2014/main" val="1943978952"/>
                  </a:ext>
                </a:extLst>
              </a:tr>
              <a:tr h="626295">
                <a:tc>
                  <a:txBody>
                    <a:bodyPr/>
                    <a:lstStyle/>
                    <a:p>
                      <a:r>
                        <a:rPr lang="en-NZ" b="0" i="0" dirty="0">
                          <a:latin typeface="Segoe UI" panose="020B0502040204020203" pitchFamily="34" charset="0"/>
                          <a:cs typeface="Segoe UI" panose="020B0502040204020203" pitchFamily="34" charset="0"/>
                        </a:rPr>
                        <a:t>Partially new criteria</a:t>
                      </a:r>
                    </a:p>
                  </a:txBody>
                  <a:tcPr/>
                </a:tc>
                <a:tc>
                  <a:txBody>
                    <a:bodyPr/>
                    <a:lstStyle/>
                    <a:p>
                      <a:r>
                        <a:rPr lang="en-NZ" b="0" dirty="0">
                          <a:latin typeface="Segoe UI" panose="020B0502040204020203" pitchFamily="34" charset="0"/>
                          <a:cs typeface="Segoe UI" panose="020B0502040204020203" pitchFamily="34" charset="0"/>
                        </a:rPr>
                        <a:t>0</a:t>
                      </a:r>
                    </a:p>
                  </a:txBody>
                  <a:tcPr/>
                </a:tc>
                <a:extLst>
                  <a:ext uri="{0D108BD9-81ED-4DB2-BD59-A6C34878D82A}">
                    <a16:rowId xmlns:a16="http://schemas.microsoft.com/office/drawing/2014/main" val="576513227"/>
                  </a:ext>
                </a:extLst>
              </a:tr>
              <a:tr h="6262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b="0" dirty="0">
                          <a:latin typeface="Segoe UI" panose="020B0502040204020203" pitchFamily="34" charset="0"/>
                          <a:cs typeface="Segoe UI" panose="020B0502040204020203" pitchFamily="34" charset="0"/>
                        </a:rPr>
                        <a:t>Not mapped (new)</a:t>
                      </a:r>
                      <a:endParaRPr lang="en-NZ" b="0" i="1" dirty="0">
                        <a:latin typeface="Segoe UI" panose="020B0502040204020203" pitchFamily="34" charset="0"/>
                        <a:cs typeface="Segoe UI" panose="020B0502040204020203" pitchFamily="34" charset="0"/>
                      </a:endParaRPr>
                    </a:p>
                    <a:p>
                      <a:endParaRPr lang="en-NZ" b="0" i="1" dirty="0">
                        <a:latin typeface="Segoe UI" panose="020B0502040204020203" pitchFamily="34" charset="0"/>
                        <a:cs typeface="Segoe UI" panose="020B05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b="0" dirty="0">
                          <a:latin typeface="Segoe UI" panose="020B0502040204020203" pitchFamily="34" charset="0"/>
                          <a:cs typeface="Segoe UI" panose="020B0502040204020203" pitchFamily="34" charset="0"/>
                        </a:rPr>
                        <a:t>1</a:t>
                      </a:r>
                    </a:p>
                    <a:p>
                      <a:endParaRPr lang="en-NZ" b="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5789087"/>
                  </a:ext>
                </a:extLst>
              </a:tr>
            </a:tbl>
          </a:graphicData>
        </a:graphic>
      </p:graphicFrame>
    </p:spTree>
    <p:extLst>
      <p:ext uri="{BB962C8B-B14F-4D97-AF65-F5344CB8AC3E}">
        <p14:creationId xmlns:p14="http://schemas.microsoft.com/office/powerpoint/2010/main" val="400755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2F1CD-9DC2-4C67-B498-DD7701A0A9A4}"/>
              </a:ext>
            </a:extLst>
          </p:cNvPr>
          <p:cNvSpPr>
            <a:spLocks noGrp="1"/>
          </p:cNvSpPr>
          <p:nvPr>
            <p:ph type="title"/>
          </p:nvPr>
        </p:nvSpPr>
        <p:spPr>
          <a:xfrm>
            <a:off x="838200" y="716736"/>
            <a:ext cx="10515600" cy="1074060"/>
          </a:xfrm>
        </p:spPr>
        <p:txBody>
          <a:bodyPr/>
          <a:lstStyle/>
          <a:p>
            <a:r>
              <a:rPr lang="en-NZ" dirty="0"/>
              <a:t>Section 4: Te </a:t>
            </a:r>
            <a:r>
              <a:rPr lang="en-NZ" dirty="0" err="1"/>
              <a:t>aro</a:t>
            </a:r>
            <a:r>
              <a:rPr lang="en-NZ" dirty="0"/>
              <a:t> </a:t>
            </a:r>
            <a:r>
              <a:rPr lang="en-NZ" dirty="0" err="1"/>
              <a:t>ki</a:t>
            </a:r>
            <a:r>
              <a:rPr lang="en-NZ" dirty="0"/>
              <a:t> </a:t>
            </a:r>
            <a:r>
              <a:rPr lang="en-NZ" dirty="0" err="1"/>
              <a:t>te</a:t>
            </a:r>
            <a:r>
              <a:rPr lang="en-NZ" dirty="0"/>
              <a:t> </a:t>
            </a:r>
            <a:r>
              <a:rPr lang="en-NZ" dirty="0" err="1"/>
              <a:t>tangata</a:t>
            </a:r>
            <a:r>
              <a:rPr lang="en-NZ" dirty="0"/>
              <a:t> me </a:t>
            </a:r>
            <a:r>
              <a:rPr lang="en-NZ" dirty="0" err="1"/>
              <a:t>te</a:t>
            </a:r>
            <a:r>
              <a:rPr lang="en-NZ" dirty="0"/>
              <a:t> </a:t>
            </a:r>
            <a:r>
              <a:rPr lang="en-NZ" dirty="0" err="1"/>
              <a:t>taiao</a:t>
            </a:r>
            <a:r>
              <a:rPr lang="en-NZ" dirty="0"/>
              <a:t> </a:t>
            </a:r>
            <a:r>
              <a:rPr lang="en-NZ" dirty="0" err="1"/>
              <a:t>hamumaru</a:t>
            </a:r>
            <a:r>
              <a:rPr lang="en-NZ" dirty="0"/>
              <a:t> | Person-centred and safe environment</a:t>
            </a:r>
          </a:p>
        </p:txBody>
      </p:sp>
      <p:sp>
        <p:nvSpPr>
          <p:cNvPr id="3" name="Content Placeholder 2">
            <a:extLst>
              <a:ext uri="{FF2B5EF4-FFF2-40B4-BE49-F238E27FC236}">
                <a16:creationId xmlns:a16="http://schemas.microsoft.com/office/drawing/2014/main" id="{0369AC40-921D-4717-9A7E-12E776416271}"/>
              </a:ext>
            </a:extLst>
          </p:cNvPr>
          <p:cNvSpPr>
            <a:spLocks noGrp="1"/>
          </p:cNvSpPr>
          <p:nvPr>
            <p:ph idx="1"/>
          </p:nvPr>
        </p:nvSpPr>
        <p:spPr>
          <a:xfrm>
            <a:off x="838200" y="2006599"/>
            <a:ext cx="10515600" cy="3312783"/>
          </a:xfrm>
        </p:spPr>
        <p:txBody>
          <a:bodyPr/>
          <a:lstStyle/>
          <a:p>
            <a:pPr marL="0" indent="0">
              <a:buNone/>
            </a:pPr>
            <a:r>
              <a:rPr lang="en-US" sz="1800" b="1" dirty="0"/>
              <a:t>Outcome statement: </a:t>
            </a:r>
            <a:r>
              <a:rPr lang="en-NZ" sz="1800" dirty="0"/>
              <a:t>Health and disability services are provided in a safe environment appropriate to the age and needs of the people receiving services that facilitates independence and meets the needs of people with disabilities.</a:t>
            </a:r>
            <a:r>
              <a:rPr lang="en-NZ" sz="1800" i="1" dirty="0"/>
              <a:t> </a:t>
            </a:r>
            <a:endParaRPr lang="en-US" sz="1400" b="1" i="1" dirty="0"/>
          </a:p>
          <a:p>
            <a:pPr marL="0" indent="0">
              <a:spcAft>
                <a:spcPts val="600"/>
              </a:spcAft>
              <a:buNone/>
            </a:pPr>
            <a:r>
              <a:rPr lang="en-US" sz="1600" b="1" i="1" dirty="0"/>
              <a:t>Subsection(s)</a:t>
            </a:r>
          </a:p>
          <a:p>
            <a:pPr marL="457200" lvl="1" indent="0">
              <a:spcBef>
                <a:spcPts val="600"/>
              </a:spcBef>
              <a:spcAft>
                <a:spcPts val="600"/>
              </a:spcAft>
              <a:buNone/>
            </a:pPr>
            <a:r>
              <a:rPr lang="en-US" sz="1600" b="1" dirty="0"/>
              <a:t>4.1: Te </a:t>
            </a:r>
            <a:r>
              <a:rPr lang="en-US" sz="1600" b="1" dirty="0" err="1"/>
              <a:t>whare</a:t>
            </a:r>
            <a:r>
              <a:rPr lang="en-US" sz="1600" b="1" dirty="0"/>
              <a:t> </a:t>
            </a:r>
            <a:r>
              <a:rPr lang="en-US" sz="1600" b="1" dirty="0" err="1"/>
              <a:t>haumanu</a:t>
            </a:r>
            <a:r>
              <a:rPr lang="en-US" sz="1600" b="1" dirty="0"/>
              <a:t> | The facility (7 criteria)</a:t>
            </a:r>
          </a:p>
          <a:p>
            <a:pPr marL="457200" lvl="1" indent="0">
              <a:spcBef>
                <a:spcPts val="600"/>
              </a:spcBef>
              <a:spcAft>
                <a:spcPts val="600"/>
              </a:spcAft>
              <a:buNone/>
            </a:pPr>
            <a:r>
              <a:rPr lang="en-US" sz="1600" b="1" dirty="0"/>
              <a:t>4.2: </a:t>
            </a:r>
            <a:r>
              <a:rPr lang="en-NZ" sz="1600" b="1" dirty="0">
                <a:ea typeface="Calibri" panose="020F0502020204030204" pitchFamily="34" charset="0"/>
              </a:rPr>
              <a:t>Te </a:t>
            </a:r>
            <a:r>
              <a:rPr lang="en-NZ" sz="1600" b="1" dirty="0" err="1">
                <a:ea typeface="Calibri" panose="020F0502020204030204" pitchFamily="34" charset="0"/>
              </a:rPr>
              <a:t>haumaru</a:t>
            </a:r>
            <a:r>
              <a:rPr lang="en-NZ" sz="1600" b="1" dirty="0">
                <a:ea typeface="Calibri" panose="020F0502020204030204" pitchFamily="34" charset="0"/>
              </a:rPr>
              <a:t> o </a:t>
            </a:r>
            <a:r>
              <a:rPr lang="en-NZ" sz="1600" b="1" dirty="0" err="1">
                <a:ea typeface="Calibri" panose="020F0502020204030204" pitchFamily="34" charset="0"/>
              </a:rPr>
              <a:t>ngā</a:t>
            </a:r>
            <a:r>
              <a:rPr lang="en-NZ" sz="1600" b="1" dirty="0">
                <a:ea typeface="Calibri" panose="020F0502020204030204" pitchFamily="34" charset="0"/>
              </a:rPr>
              <a:t> </a:t>
            </a:r>
            <a:r>
              <a:rPr lang="en-NZ" sz="1600" b="1" dirty="0" err="1">
                <a:ea typeface="Calibri" panose="020F0502020204030204" pitchFamily="34" charset="0"/>
              </a:rPr>
              <a:t>tāngata</a:t>
            </a:r>
            <a:r>
              <a:rPr lang="en-NZ" sz="1600" b="1" dirty="0">
                <a:ea typeface="Calibri" panose="020F0502020204030204" pitchFamily="34" charset="0"/>
              </a:rPr>
              <a:t> me </a:t>
            </a:r>
            <a:r>
              <a:rPr lang="en-NZ" sz="1600" b="1" dirty="0" err="1">
                <a:ea typeface="Calibri" panose="020F0502020204030204" pitchFamily="34" charset="0"/>
              </a:rPr>
              <a:t>te</a:t>
            </a:r>
            <a:r>
              <a:rPr lang="en-NZ" sz="1600" b="1" dirty="0">
                <a:ea typeface="Calibri" panose="020F0502020204030204" pitchFamily="34" charset="0"/>
              </a:rPr>
              <a:t> </a:t>
            </a:r>
            <a:r>
              <a:rPr lang="en-NZ" sz="1600" b="1" dirty="0" err="1">
                <a:ea typeface="Calibri" panose="020F0502020204030204" pitchFamily="34" charset="0"/>
              </a:rPr>
              <a:t>hunga</a:t>
            </a:r>
            <a:r>
              <a:rPr lang="en-NZ" sz="1600" b="1" dirty="0">
                <a:ea typeface="Calibri" panose="020F0502020204030204" pitchFamily="34" charset="0"/>
              </a:rPr>
              <a:t> mahi | Security of people and workforce </a:t>
            </a:r>
            <a:r>
              <a:rPr lang="en-US" sz="1600" b="1" dirty="0"/>
              <a:t>(8 criteria)</a:t>
            </a:r>
          </a:p>
        </p:txBody>
      </p:sp>
      <p:sp>
        <p:nvSpPr>
          <p:cNvPr id="4" name="TextBox 3">
            <a:extLst>
              <a:ext uri="{FF2B5EF4-FFF2-40B4-BE49-F238E27FC236}">
                <a16:creationId xmlns:a16="http://schemas.microsoft.com/office/drawing/2014/main" id="{21D2DA0C-73B5-48F6-92D3-D4479A04010E}"/>
              </a:ext>
            </a:extLst>
          </p:cNvPr>
          <p:cNvSpPr txBox="1"/>
          <p:nvPr/>
        </p:nvSpPr>
        <p:spPr>
          <a:xfrm>
            <a:off x="254524" y="440542"/>
            <a:ext cx="763572" cy="813224"/>
          </a:xfrm>
          <a:prstGeom prst="rect">
            <a:avLst/>
          </a:prstGeom>
        </p:spPr>
        <p:txBody>
          <a:bodyPr vert="horz" wrap="square" lIns="91440" tIns="45720" rIns="91440" bIns="45720" rtlCol="0">
            <a:normAutofit/>
          </a:bodyPr>
          <a:lstStyle/>
          <a:p>
            <a:pPr algn="l">
              <a:lnSpc>
                <a:spcPct val="150000"/>
              </a:lnSpc>
              <a:spcBef>
                <a:spcPts val="0"/>
              </a:spcBef>
            </a:pPr>
            <a:endParaRPr lang="en-NZ" sz="1800" dirty="0"/>
          </a:p>
        </p:txBody>
      </p:sp>
    </p:spTree>
    <p:extLst>
      <p:ext uri="{BB962C8B-B14F-4D97-AF65-F5344CB8AC3E}">
        <p14:creationId xmlns:p14="http://schemas.microsoft.com/office/powerpoint/2010/main" val="1500582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90430E-D762-40C4-8596-AD6D9B4296C2}"/>
              </a:ext>
            </a:extLst>
          </p:cNvPr>
          <p:cNvSpPr>
            <a:spLocks noGrp="1"/>
          </p:cNvSpPr>
          <p:nvPr>
            <p:ph type="title"/>
          </p:nvPr>
        </p:nvSpPr>
        <p:spPr>
          <a:xfrm>
            <a:off x="411803" y="15438"/>
            <a:ext cx="11343945" cy="1074060"/>
          </a:xfrm>
        </p:spPr>
        <p:txBody>
          <a:bodyPr>
            <a:normAutofit/>
          </a:bodyPr>
          <a:lstStyle/>
          <a:p>
            <a:r>
              <a:rPr lang="en-NZ" sz="2200" dirty="0"/>
              <a:t>4.1: </a:t>
            </a:r>
            <a:r>
              <a:rPr lang="en-US" sz="2200" dirty="0"/>
              <a:t>Te whare </a:t>
            </a:r>
            <a:r>
              <a:rPr lang="en-US" sz="2200" dirty="0" err="1"/>
              <a:t>haumanu</a:t>
            </a:r>
            <a:r>
              <a:rPr lang="en-US" sz="2200" dirty="0"/>
              <a:t> | The facility</a:t>
            </a:r>
            <a:br>
              <a:rPr lang="en-US" sz="2400" dirty="0"/>
            </a:br>
            <a:r>
              <a:rPr lang="en-NZ" sz="1200" i="1" dirty="0">
                <a:solidFill>
                  <a:schemeClr val="tx1"/>
                </a:solidFill>
                <a:cs typeface="Times New Roman" panose="02020603050405020304" pitchFamily="18" charset="0"/>
              </a:rPr>
              <a:t>HDSS 2008 Alignment: </a:t>
            </a:r>
            <a:r>
              <a:rPr lang="en-NZ" sz="1200" i="1" dirty="0">
                <a:solidFill>
                  <a:schemeClr val="tx1"/>
                </a:solidFill>
              </a:rPr>
              <a:t>1.4. Safe &amp; Appropriate Environment; Fertility 8181 2007: 4 Safe &amp; Appropriate Environment</a:t>
            </a:r>
            <a:r>
              <a:rPr lang="en-US" sz="1200" dirty="0"/>
              <a:t> </a:t>
            </a:r>
            <a:endParaRPr lang="en-NZ" sz="1200" dirty="0"/>
          </a:p>
        </p:txBody>
      </p:sp>
      <p:graphicFrame>
        <p:nvGraphicFramePr>
          <p:cNvPr id="6" name="Table 5">
            <a:extLst>
              <a:ext uri="{FF2B5EF4-FFF2-40B4-BE49-F238E27FC236}">
                <a16:creationId xmlns:a16="http://schemas.microsoft.com/office/drawing/2014/main" id="{5C91124D-71FD-4367-86A0-1BB894E08B06}"/>
              </a:ext>
            </a:extLst>
          </p:cNvPr>
          <p:cNvGraphicFramePr>
            <a:graphicFrameLocks noGrp="1"/>
          </p:cNvGraphicFramePr>
          <p:nvPr>
            <p:extLst>
              <p:ext uri="{D42A27DB-BD31-4B8C-83A1-F6EECF244321}">
                <p14:modId xmlns:p14="http://schemas.microsoft.com/office/powerpoint/2010/main" val="2022895781"/>
              </p:ext>
            </p:extLst>
          </p:nvPr>
        </p:nvGraphicFramePr>
        <p:xfrm>
          <a:off x="436252" y="1089498"/>
          <a:ext cx="11343945" cy="5020977"/>
        </p:xfrm>
        <a:graphic>
          <a:graphicData uri="http://schemas.openxmlformats.org/drawingml/2006/table">
            <a:tbl>
              <a:tblPr firstRow="1" firstCol="1" bandRow="1">
                <a:tableStyleId>{5940675A-B579-460E-94D1-54222C63F5DA}</a:tableStyleId>
              </a:tblPr>
              <a:tblGrid>
                <a:gridCol w="794597">
                  <a:extLst>
                    <a:ext uri="{9D8B030D-6E8A-4147-A177-3AD203B41FA5}">
                      <a16:colId xmlns:a16="http://schemas.microsoft.com/office/drawing/2014/main" val="197843274"/>
                    </a:ext>
                  </a:extLst>
                </a:gridCol>
                <a:gridCol w="4043741">
                  <a:extLst>
                    <a:ext uri="{9D8B030D-6E8A-4147-A177-3AD203B41FA5}">
                      <a16:colId xmlns:a16="http://schemas.microsoft.com/office/drawing/2014/main" val="85063827"/>
                    </a:ext>
                  </a:extLst>
                </a:gridCol>
                <a:gridCol w="1647466">
                  <a:extLst>
                    <a:ext uri="{9D8B030D-6E8A-4147-A177-3AD203B41FA5}">
                      <a16:colId xmlns:a16="http://schemas.microsoft.com/office/drawing/2014/main" val="2451557534"/>
                    </a:ext>
                  </a:extLst>
                </a:gridCol>
                <a:gridCol w="721575">
                  <a:extLst>
                    <a:ext uri="{9D8B030D-6E8A-4147-A177-3AD203B41FA5}">
                      <a16:colId xmlns:a16="http://schemas.microsoft.com/office/drawing/2014/main" val="3799146640"/>
                    </a:ext>
                  </a:extLst>
                </a:gridCol>
                <a:gridCol w="1435587">
                  <a:extLst>
                    <a:ext uri="{9D8B030D-6E8A-4147-A177-3AD203B41FA5}">
                      <a16:colId xmlns:a16="http://schemas.microsoft.com/office/drawing/2014/main" val="1853268549"/>
                    </a:ext>
                  </a:extLst>
                </a:gridCol>
                <a:gridCol w="1144552">
                  <a:extLst>
                    <a:ext uri="{9D8B030D-6E8A-4147-A177-3AD203B41FA5}">
                      <a16:colId xmlns:a16="http://schemas.microsoft.com/office/drawing/2014/main" val="2408495046"/>
                    </a:ext>
                  </a:extLst>
                </a:gridCol>
                <a:gridCol w="1556427">
                  <a:extLst>
                    <a:ext uri="{9D8B030D-6E8A-4147-A177-3AD203B41FA5}">
                      <a16:colId xmlns:a16="http://schemas.microsoft.com/office/drawing/2014/main" val="1848729715"/>
                    </a:ext>
                  </a:extLst>
                </a:gridCol>
              </a:tblGrid>
              <a:tr h="260208">
                <a:tc>
                  <a:txBody>
                    <a:bodyPr/>
                    <a:lstStyle/>
                    <a:p>
                      <a:pPr marL="0" algn="l" defTabSz="914400" rtl="0" eaLnBrk="1" latinLnBrk="0" hangingPunct="1">
                        <a:lnSpc>
                          <a:spcPct val="107000"/>
                        </a:lnSpc>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Criteria</a:t>
                      </a:r>
                    </a:p>
                  </a:txBody>
                  <a:tcPr marL="55753" marR="55753" marT="0" marB="0">
                    <a:solidFill>
                      <a:schemeClr val="bg2"/>
                    </a:solidFill>
                  </a:tcPr>
                </a:tc>
                <a:tc>
                  <a:txBody>
                    <a:bodyPr/>
                    <a:lstStyle/>
                    <a:p>
                      <a:pPr marL="0" algn="l" defTabSz="914400" rtl="0" eaLnBrk="1" latinLnBrk="0" hangingPunct="1">
                        <a:lnSpc>
                          <a:spcPct val="107000"/>
                        </a:lnSpc>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Description 2021</a:t>
                      </a:r>
                    </a:p>
                  </a:txBody>
                  <a:tcPr marL="55753" marR="55753" marT="0" marB="0">
                    <a:solidFill>
                      <a:schemeClr val="bg2"/>
                    </a:solidFill>
                  </a:tcPr>
                </a:tc>
                <a:tc>
                  <a:txBody>
                    <a:bodyPr/>
                    <a:lstStyle/>
                    <a:p>
                      <a:pPr marL="0" algn="l" defTabSz="914400" rtl="0" eaLnBrk="1" latinLnBrk="0" hangingPunct="1">
                        <a:lnSpc>
                          <a:spcPct val="107000"/>
                        </a:lnSpc>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2008 Standard</a:t>
                      </a:r>
                    </a:p>
                  </a:txBody>
                  <a:tcPr marL="55753" marR="55753" marT="0" marB="0">
                    <a:solidFill>
                      <a:schemeClr val="bg2"/>
                    </a:solidFill>
                  </a:tcPr>
                </a:tc>
                <a:tc>
                  <a:txBody>
                    <a:bodyPr/>
                    <a:lstStyle/>
                    <a:p>
                      <a:pPr marL="0" algn="l" defTabSz="914400" rtl="0" eaLnBrk="1" latinLnBrk="0" hangingPunct="1">
                        <a:lnSpc>
                          <a:spcPct val="107000"/>
                        </a:lnSpc>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HCSS</a:t>
                      </a:r>
                    </a:p>
                  </a:txBody>
                  <a:tcPr marL="55753" marR="55753" marT="0" marB="0">
                    <a:solidFill>
                      <a:schemeClr val="bg2"/>
                    </a:solidFill>
                  </a:tcPr>
                </a:tc>
                <a:tc>
                  <a:txBody>
                    <a:bodyPr/>
                    <a:lstStyle/>
                    <a:p>
                      <a:pPr marL="0" algn="l" defTabSz="914400" rtl="0" eaLnBrk="1" latinLnBrk="0" hangingPunct="1">
                        <a:lnSpc>
                          <a:spcPct val="107000"/>
                        </a:lnSpc>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Fertility</a:t>
                      </a:r>
                    </a:p>
                  </a:txBody>
                  <a:tcPr marL="55753" marR="55753" marT="0" marB="0">
                    <a:solidFill>
                      <a:schemeClr val="bg2"/>
                    </a:solidFill>
                  </a:tcPr>
                </a:tc>
                <a:tc>
                  <a:txBody>
                    <a:bodyPr/>
                    <a:lstStyle/>
                    <a:p>
                      <a:pPr marL="0" algn="l" defTabSz="914400" rtl="0" eaLnBrk="1" latinLnBrk="0" hangingPunct="1">
                        <a:lnSpc>
                          <a:spcPct val="107000"/>
                        </a:lnSpc>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Abortion</a:t>
                      </a:r>
                    </a:p>
                  </a:txBody>
                  <a:tcPr marL="55753" marR="55753" marT="0" marB="0">
                    <a:solidFill>
                      <a:schemeClr val="bg2"/>
                    </a:solidFill>
                  </a:tcPr>
                </a:tc>
                <a:tc>
                  <a:txBody>
                    <a:bodyPr/>
                    <a:lstStyle/>
                    <a:p>
                      <a:pPr marL="0" algn="l" defTabSz="914400" rtl="0" eaLnBrk="1" latinLnBrk="0" hangingPunct="1">
                        <a:lnSpc>
                          <a:spcPct val="107000"/>
                        </a:lnSpc>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Applicability</a:t>
                      </a:r>
                    </a:p>
                  </a:txBody>
                  <a:tcPr marL="55753" marR="55753" marT="0" marB="0">
                    <a:solidFill>
                      <a:schemeClr val="bg2"/>
                    </a:solidFill>
                  </a:tcPr>
                </a:tc>
                <a:extLst>
                  <a:ext uri="{0D108BD9-81ED-4DB2-BD59-A6C34878D82A}">
                    <a16:rowId xmlns:a16="http://schemas.microsoft.com/office/drawing/2014/main" val="1373037083"/>
                  </a:ext>
                </a:extLst>
              </a:tr>
              <a:tr h="907752">
                <a:tc>
                  <a:txBody>
                    <a:bodyPr/>
                    <a:lstStyle/>
                    <a:p>
                      <a:pPr>
                        <a:lnSpc>
                          <a:spcPct val="107000"/>
                        </a:lnSpc>
                        <a:spcAft>
                          <a:spcPts val="0"/>
                        </a:spcAft>
                      </a:pPr>
                      <a:r>
                        <a:rPr lang="en-NZ" sz="1100" dirty="0">
                          <a:effectLst/>
                          <a:latin typeface="Segoe UI" panose="020B0502040204020203" pitchFamily="34" charset="0"/>
                          <a:cs typeface="Segoe UI" panose="020B0502040204020203" pitchFamily="34" charset="0"/>
                        </a:rPr>
                        <a:t>4.1.1 </a:t>
                      </a:r>
                      <a:endParaRPr lang="en-NZ" sz="1100" dirty="0">
                        <a:effectLst/>
                        <a:latin typeface="Segoe UI" panose="020B0502040204020203" pitchFamily="34" charset="0"/>
                        <a:ea typeface="Calibri" panose="020F0502020204030204" pitchFamily="34" charset="0"/>
                        <a:cs typeface="Segoe UI" panose="020B0502040204020203" pitchFamily="34" charset="0"/>
                      </a:endParaRPr>
                    </a:p>
                  </a:txBody>
                  <a:tcPr marL="55753" marR="55753" marT="0" marB="0"/>
                </a:tc>
                <a:tc>
                  <a:txBody>
                    <a:bodyPr/>
                    <a:lstStyle/>
                    <a:p>
                      <a:pPr>
                        <a:lnSpc>
                          <a:spcPct val="107000"/>
                        </a:lnSpc>
                        <a:spcAft>
                          <a:spcPts val="0"/>
                        </a:spcAft>
                      </a:pPr>
                      <a:r>
                        <a:rPr lang="en-NZ" sz="1100" dirty="0">
                          <a:effectLst/>
                          <a:latin typeface="Segoe UI" panose="020B0502040204020203" pitchFamily="34" charset="0"/>
                          <a:cs typeface="Segoe UI" panose="020B0502040204020203" pitchFamily="34" charset="0"/>
                        </a:rPr>
                        <a:t>Buildings, plant, and equipment shall be fit for purpose, and comply with legislation relevant to the health and disability service being provided. The environment is inclusive of peoples’ cultures and supports cultural practices.</a:t>
                      </a:r>
                      <a:endParaRPr lang="en-NZ" sz="1100" dirty="0">
                        <a:effectLst/>
                        <a:latin typeface="Segoe UI" panose="020B0502040204020203" pitchFamily="34" charset="0"/>
                        <a:ea typeface="Calibri" panose="020F0502020204030204" pitchFamily="34" charset="0"/>
                        <a:cs typeface="Segoe UI" panose="020B0502040204020203" pitchFamily="34" charset="0"/>
                      </a:endParaRPr>
                    </a:p>
                  </a:txBody>
                  <a:tcPr marL="55753" marR="55753" marT="0" marB="0"/>
                </a:tc>
                <a:tc>
                  <a:txBody>
                    <a:bodyPr/>
                    <a:lstStyle/>
                    <a:p>
                      <a:pPr>
                        <a:lnSpc>
                          <a:spcPct val="107000"/>
                        </a:lnSpc>
                        <a:spcAft>
                          <a:spcPts val="0"/>
                        </a:spcAft>
                      </a:pPr>
                      <a:r>
                        <a:rPr lang="en-NZ" sz="1100" dirty="0">
                          <a:effectLst/>
                          <a:latin typeface="Segoe UI" panose="020B0502040204020203" pitchFamily="34" charset="0"/>
                          <a:cs typeface="Segoe UI" panose="020B0502040204020203" pitchFamily="34" charset="0"/>
                        </a:rPr>
                        <a:t>1.4.2.1; 1.4.2.2; 1.4.2.3; 1.4.2.5; 1.4.8.1</a:t>
                      </a:r>
                      <a:endParaRPr lang="en-NZ" sz="1100" dirty="0">
                        <a:effectLst/>
                        <a:latin typeface="Segoe UI" panose="020B0502040204020203" pitchFamily="34" charset="0"/>
                        <a:ea typeface="Calibri" panose="020F0502020204030204" pitchFamily="34" charset="0"/>
                        <a:cs typeface="Segoe UI" panose="020B0502040204020203" pitchFamily="34" charset="0"/>
                      </a:endParaRPr>
                    </a:p>
                  </a:txBody>
                  <a:tcPr marL="55753" marR="55753" marT="0" marB="0"/>
                </a:tc>
                <a:tc>
                  <a:txBody>
                    <a:bodyPr/>
                    <a:lstStyle/>
                    <a:p>
                      <a:pPr>
                        <a:lnSpc>
                          <a:spcPct val="107000"/>
                        </a:lnSpc>
                        <a:spcAft>
                          <a:spcPts val="0"/>
                        </a:spcAft>
                      </a:pPr>
                      <a:r>
                        <a:rPr lang="en-NZ" sz="1100" dirty="0">
                          <a:effectLst/>
                          <a:latin typeface="Segoe UI" panose="020B0502040204020203" pitchFamily="34" charset="0"/>
                          <a:cs typeface="Segoe UI" panose="020B0502040204020203" pitchFamily="34" charset="0"/>
                        </a:rPr>
                        <a:t>N/A</a:t>
                      </a:r>
                      <a:endParaRPr lang="en-NZ" sz="1100" dirty="0">
                        <a:effectLst/>
                        <a:latin typeface="Segoe UI" panose="020B0502040204020203" pitchFamily="34" charset="0"/>
                        <a:ea typeface="Calibri" panose="020F0502020204030204" pitchFamily="34" charset="0"/>
                        <a:cs typeface="Segoe UI" panose="020B0502040204020203" pitchFamily="34" charset="0"/>
                      </a:endParaRPr>
                    </a:p>
                  </a:txBody>
                  <a:tcPr marL="55753" marR="55753" marT="0" marB="0"/>
                </a:tc>
                <a:tc>
                  <a:txBody>
                    <a:bodyPr/>
                    <a:lstStyle/>
                    <a:p>
                      <a:pPr>
                        <a:lnSpc>
                          <a:spcPct val="107000"/>
                        </a:lnSpc>
                        <a:spcAft>
                          <a:spcPts val="0"/>
                        </a:spcAft>
                      </a:pPr>
                      <a:r>
                        <a:rPr lang="en-NZ" sz="1100" dirty="0">
                          <a:effectLst/>
                          <a:latin typeface="Segoe UI" panose="020B0502040204020203" pitchFamily="34" charset="0"/>
                          <a:cs typeface="Segoe UI" panose="020B0502040204020203" pitchFamily="34" charset="0"/>
                        </a:rPr>
                        <a:t> 3.12.1; 4.2.1; 4.2.2; 4.2.3; 4.2.4; 4.2.5; 4.2.6; 4.2.7; 4.2.8; 4.2.9; 4.2.10; 4.2.11; 4.3.1; 4.6.3 </a:t>
                      </a:r>
                      <a:endParaRPr lang="en-NZ" sz="1100" dirty="0">
                        <a:effectLst/>
                        <a:latin typeface="Segoe UI" panose="020B0502040204020203" pitchFamily="34" charset="0"/>
                        <a:ea typeface="Calibri" panose="020F0502020204030204" pitchFamily="34" charset="0"/>
                        <a:cs typeface="Segoe UI" panose="020B0502040204020203" pitchFamily="34" charset="0"/>
                      </a:endParaRPr>
                    </a:p>
                  </a:txBody>
                  <a:tcPr marL="55753" marR="55753" marT="0" marB="0"/>
                </a:tc>
                <a:tc>
                  <a:txBody>
                    <a:bodyPr/>
                    <a:lstStyle/>
                    <a:p>
                      <a:pPr>
                        <a:lnSpc>
                          <a:spcPct val="107000"/>
                        </a:lnSpc>
                        <a:spcAft>
                          <a:spcPts val="0"/>
                        </a:spcAft>
                      </a:pPr>
                      <a:r>
                        <a:rPr lang="en-NZ" sz="1100" dirty="0">
                          <a:effectLst/>
                          <a:latin typeface="Segoe UI" panose="020B0502040204020203" pitchFamily="34" charset="0"/>
                          <a:cs typeface="Segoe UI" panose="020B0502040204020203" pitchFamily="34" charset="0"/>
                        </a:rPr>
                        <a:t>6.3.3; 6.5.1; 6.5.2; 6.5.4; 6.6.1</a:t>
                      </a:r>
                      <a:endParaRPr lang="en-NZ" sz="1100" dirty="0">
                        <a:effectLst/>
                        <a:latin typeface="Segoe UI" panose="020B0502040204020203" pitchFamily="34" charset="0"/>
                        <a:ea typeface="Calibri" panose="020F0502020204030204" pitchFamily="34" charset="0"/>
                        <a:cs typeface="Segoe UI" panose="020B0502040204020203" pitchFamily="34" charset="0"/>
                      </a:endParaRPr>
                    </a:p>
                  </a:txBody>
                  <a:tcPr marL="55753" marR="55753" marT="0" marB="0"/>
                </a:tc>
                <a:tc rowSpan="2">
                  <a:txBody>
                    <a:bodyPr/>
                    <a:lstStyle/>
                    <a:p>
                      <a:pPr>
                        <a:lnSpc>
                          <a:spcPct val="107000"/>
                        </a:lnSpc>
                        <a:spcAft>
                          <a:spcPts val="0"/>
                        </a:spcAft>
                      </a:pPr>
                      <a:r>
                        <a:rPr lang="en-NZ" sz="1100" dirty="0">
                          <a:effectLst/>
                          <a:latin typeface="Segoe UI" panose="020B0502040204020203" pitchFamily="34" charset="0"/>
                          <a:cs typeface="Segoe UI" panose="020B0502040204020203" pitchFamily="34" charset="0"/>
                        </a:rPr>
                        <a:t>All service types except HCSS</a:t>
                      </a:r>
                      <a:endParaRPr lang="en-NZ" sz="1100" dirty="0">
                        <a:effectLst/>
                        <a:latin typeface="Segoe UI" panose="020B0502040204020203" pitchFamily="34" charset="0"/>
                        <a:ea typeface="Calibri" panose="020F0502020204030204" pitchFamily="34" charset="0"/>
                        <a:cs typeface="Segoe UI" panose="020B0502040204020203" pitchFamily="34" charset="0"/>
                      </a:endParaRPr>
                    </a:p>
                  </a:txBody>
                  <a:tcPr marL="55753" marR="55753" marT="0" marB="0"/>
                </a:tc>
                <a:extLst>
                  <a:ext uri="{0D108BD9-81ED-4DB2-BD59-A6C34878D82A}">
                    <a16:rowId xmlns:a16="http://schemas.microsoft.com/office/drawing/2014/main" val="2361889234"/>
                  </a:ext>
                </a:extLst>
              </a:tr>
              <a:tr h="539225">
                <a:tc>
                  <a:txBody>
                    <a:bodyPr/>
                    <a:lstStyle/>
                    <a:p>
                      <a:pPr>
                        <a:lnSpc>
                          <a:spcPct val="107000"/>
                        </a:lnSpc>
                        <a:spcAft>
                          <a:spcPts val="0"/>
                        </a:spcAft>
                      </a:pPr>
                      <a:r>
                        <a:rPr lang="en-NZ" sz="1100">
                          <a:effectLst/>
                          <a:latin typeface="Segoe UI" panose="020B0502040204020203" pitchFamily="34" charset="0"/>
                          <a:cs typeface="Segoe UI" panose="020B0502040204020203" pitchFamily="34" charset="0"/>
                        </a:rPr>
                        <a:t>4.1.2 </a:t>
                      </a:r>
                      <a:endParaRPr lang="en-NZ" sz="1100">
                        <a:effectLst/>
                        <a:latin typeface="Segoe UI" panose="020B0502040204020203" pitchFamily="34" charset="0"/>
                        <a:ea typeface="Calibri" panose="020F0502020204030204" pitchFamily="34" charset="0"/>
                        <a:cs typeface="Segoe UI" panose="020B0502040204020203" pitchFamily="34" charset="0"/>
                      </a:endParaRPr>
                    </a:p>
                  </a:txBody>
                  <a:tcPr marL="55753" marR="55753" marT="0" marB="0"/>
                </a:tc>
                <a:tc>
                  <a:txBody>
                    <a:bodyPr/>
                    <a:lstStyle/>
                    <a:p>
                      <a:pPr>
                        <a:lnSpc>
                          <a:spcPct val="107000"/>
                        </a:lnSpc>
                        <a:spcAft>
                          <a:spcPts val="0"/>
                        </a:spcAft>
                      </a:pPr>
                      <a:r>
                        <a:rPr lang="en-NZ" sz="1100" dirty="0">
                          <a:effectLst/>
                          <a:latin typeface="Segoe UI" panose="020B0502040204020203" pitchFamily="34" charset="0"/>
                          <a:cs typeface="Segoe UI" panose="020B0502040204020203" pitchFamily="34" charset="0"/>
                        </a:rPr>
                        <a:t>The physical environment, internal and external, shall be safe and accessible, minimise risk of harm, and promote safe mobility and independence.</a:t>
                      </a:r>
                      <a:endParaRPr lang="en-NZ" sz="1100" dirty="0">
                        <a:effectLst/>
                        <a:latin typeface="Segoe UI" panose="020B0502040204020203" pitchFamily="34" charset="0"/>
                        <a:ea typeface="Calibri" panose="020F0502020204030204" pitchFamily="34" charset="0"/>
                        <a:cs typeface="Segoe UI" panose="020B0502040204020203" pitchFamily="34" charset="0"/>
                      </a:endParaRPr>
                    </a:p>
                  </a:txBody>
                  <a:tcPr marL="55753" marR="55753" marT="0" marB="0"/>
                </a:tc>
                <a:tc>
                  <a:txBody>
                    <a:bodyPr/>
                    <a:lstStyle/>
                    <a:p>
                      <a:pPr>
                        <a:lnSpc>
                          <a:spcPct val="107000"/>
                        </a:lnSpc>
                        <a:spcAft>
                          <a:spcPts val="0"/>
                        </a:spcAft>
                      </a:pPr>
                      <a:r>
                        <a:rPr lang="en-NZ" sz="1100" dirty="0">
                          <a:effectLst/>
                          <a:latin typeface="Segoe UI" panose="020B0502040204020203" pitchFamily="34" charset="0"/>
                          <a:cs typeface="Segoe UI" panose="020B0502040204020203" pitchFamily="34" charset="0"/>
                        </a:rPr>
                        <a:t>1.4.2.3; 1.4.2.4; 1.4.2.6; 1.4.3.1; 1.4.3.2; 1.4.4.1; 1.4.4.2; 1.4.5.2</a:t>
                      </a:r>
                      <a:endParaRPr lang="en-NZ" sz="1100" dirty="0">
                        <a:effectLst/>
                        <a:latin typeface="Segoe UI" panose="020B0502040204020203" pitchFamily="34" charset="0"/>
                        <a:ea typeface="Calibri" panose="020F0502020204030204" pitchFamily="34" charset="0"/>
                        <a:cs typeface="Segoe UI" panose="020B0502040204020203" pitchFamily="34" charset="0"/>
                      </a:endParaRPr>
                    </a:p>
                  </a:txBody>
                  <a:tcPr marL="55753" marR="55753" marT="0" marB="0"/>
                </a:tc>
                <a:tc>
                  <a:txBody>
                    <a:bodyPr/>
                    <a:lstStyle/>
                    <a:p>
                      <a:pPr>
                        <a:lnSpc>
                          <a:spcPct val="107000"/>
                        </a:lnSpc>
                        <a:spcAft>
                          <a:spcPts val="0"/>
                        </a:spcAft>
                      </a:pPr>
                      <a:r>
                        <a:rPr lang="en-NZ" sz="1100">
                          <a:effectLst/>
                          <a:latin typeface="Segoe UI" panose="020B0502040204020203" pitchFamily="34" charset="0"/>
                          <a:cs typeface="Segoe UI" panose="020B0502040204020203" pitchFamily="34" charset="0"/>
                        </a:rPr>
                        <a:t>N/A </a:t>
                      </a:r>
                      <a:endParaRPr lang="en-NZ" sz="1100">
                        <a:effectLst/>
                        <a:latin typeface="Segoe UI" panose="020B0502040204020203" pitchFamily="34" charset="0"/>
                        <a:ea typeface="Calibri" panose="020F0502020204030204" pitchFamily="34" charset="0"/>
                        <a:cs typeface="Segoe UI" panose="020B0502040204020203" pitchFamily="34" charset="0"/>
                      </a:endParaRPr>
                    </a:p>
                  </a:txBody>
                  <a:tcPr marL="55753" marR="55753" marT="0" marB="0"/>
                </a:tc>
                <a:tc>
                  <a:txBody>
                    <a:bodyPr/>
                    <a:lstStyle/>
                    <a:p>
                      <a:pPr>
                        <a:lnSpc>
                          <a:spcPct val="107000"/>
                        </a:lnSpc>
                        <a:spcAft>
                          <a:spcPts val="0"/>
                        </a:spcAft>
                      </a:pPr>
                      <a:r>
                        <a:rPr lang="en-NZ" sz="1100" dirty="0">
                          <a:effectLst/>
                          <a:latin typeface="Segoe UI" panose="020B0502040204020203" pitchFamily="34" charset="0"/>
                          <a:cs typeface="Segoe UI" panose="020B0502040204020203" pitchFamily="34" charset="0"/>
                        </a:rPr>
                        <a:t> 4.4.1; 4.6.3 </a:t>
                      </a:r>
                      <a:endParaRPr lang="en-NZ" sz="1100" dirty="0">
                        <a:effectLst/>
                        <a:latin typeface="Segoe UI" panose="020B0502040204020203" pitchFamily="34" charset="0"/>
                        <a:ea typeface="Calibri" panose="020F0502020204030204" pitchFamily="34" charset="0"/>
                        <a:cs typeface="Segoe UI" panose="020B0502040204020203" pitchFamily="34" charset="0"/>
                      </a:endParaRPr>
                    </a:p>
                  </a:txBody>
                  <a:tcPr marL="55753" marR="55753" marT="0" marB="0"/>
                </a:tc>
                <a:tc>
                  <a:txBody>
                    <a:bodyPr/>
                    <a:lstStyle/>
                    <a:p>
                      <a:pPr>
                        <a:lnSpc>
                          <a:spcPct val="107000"/>
                        </a:lnSpc>
                        <a:spcAft>
                          <a:spcPts val="0"/>
                        </a:spcAft>
                      </a:pPr>
                      <a:r>
                        <a:rPr lang="en-NZ" sz="1100" dirty="0">
                          <a:effectLst/>
                          <a:latin typeface="Segoe UI" panose="020B0502040204020203" pitchFamily="34" charset="0"/>
                          <a:cs typeface="Segoe UI" panose="020B0502040204020203" pitchFamily="34" charset="0"/>
                        </a:rPr>
                        <a:t>Not mapped</a:t>
                      </a:r>
                      <a:endParaRPr lang="en-NZ" sz="1100" dirty="0">
                        <a:effectLst/>
                        <a:latin typeface="Segoe UI" panose="020B0502040204020203" pitchFamily="34" charset="0"/>
                        <a:ea typeface="Calibri" panose="020F0502020204030204" pitchFamily="34" charset="0"/>
                        <a:cs typeface="Segoe UI" panose="020B0502040204020203" pitchFamily="34" charset="0"/>
                      </a:endParaRPr>
                    </a:p>
                  </a:txBody>
                  <a:tcPr marL="55753" marR="55753" marT="0" marB="0"/>
                </a:tc>
                <a:tc vMerge="1">
                  <a:txBody>
                    <a:bodyPr/>
                    <a:lstStyle/>
                    <a:p>
                      <a:pPr>
                        <a:lnSpc>
                          <a:spcPct val="107000"/>
                        </a:lnSpc>
                        <a:spcAft>
                          <a:spcPts val="0"/>
                        </a:spcAft>
                      </a:pP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753" marR="55753" marT="0" marB="0"/>
                </a:tc>
                <a:extLst>
                  <a:ext uri="{0D108BD9-81ED-4DB2-BD59-A6C34878D82A}">
                    <a16:rowId xmlns:a16="http://schemas.microsoft.com/office/drawing/2014/main" val="3852007154"/>
                  </a:ext>
                </a:extLst>
              </a:tr>
              <a:tr h="545590">
                <a:tc>
                  <a:txBody>
                    <a:bodyPr/>
                    <a:lstStyle/>
                    <a:p>
                      <a:pPr>
                        <a:lnSpc>
                          <a:spcPct val="107000"/>
                        </a:lnSpc>
                        <a:spcAft>
                          <a:spcPts val="0"/>
                        </a:spcAft>
                      </a:pPr>
                      <a:r>
                        <a:rPr lang="en-NZ" sz="1100">
                          <a:effectLst/>
                          <a:latin typeface="Segoe UI" panose="020B0502040204020203" pitchFamily="34" charset="0"/>
                          <a:cs typeface="Segoe UI" panose="020B0502040204020203" pitchFamily="34" charset="0"/>
                        </a:rPr>
                        <a:t>4.1.3 </a:t>
                      </a:r>
                      <a:endParaRPr lang="en-NZ" sz="1100">
                        <a:effectLst/>
                        <a:latin typeface="Segoe UI" panose="020B0502040204020203" pitchFamily="34" charset="0"/>
                        <a:ea typeface="Calibri" panose="020F0502020204030204" pitchFamily="34" charset="0"/>
                        <a:cs typeface="Segoe UI" panose="020B0502040204020203" pitchFamily="34" charset="0"/>
                      </a:endParaRPr>
                    </a:p>
                  </a:txBody>
                  <a:tcPr marL="55753" marR="55753" marT="0" marB="0"/>
                </a:tc>
                <a:tc>
                  <a:txBody>
                    <a:bodyPr/>
                    <a:lstStyle/>
                    <a:p>
                      <a:pPr>
                        <a:lnSpc>
                          <a:spcPct val="107000"/>
                        </a:lnSpc>
                        <a:spcAft>
                          <a:spcPts val="0"/>
                        </a:spcAft>
                      </a:pPr>
                      <a:r>
                        <a:rPr lang="en-NZ" sz="1100" dirty="0">
                          <a:effectLst/>
                          <a:latin typeface="Segoe UI" panose="020B0502040204020203" pitchFamily="34" charset="0"/>
                          <a:cs typeface="Segoe UI" panose="020B0502040204020203" pitchFamily="34" charset="0"/>
                        </a:rPr>
                        <a:t>There shall be adequate personal space that is safe and age appropriate, and has accessible areas to meet relaxation, activity, lounge, and dining needs.</a:t>
                      </a:r>
                      <a:endParaRPr lang="en-NZ" sz="1100" dirty="0">
                        <a:effectLst/>
                        <a:latin typeface="Segoe UI" panose="020B0502040204020203" pitchFamily="34" charset="0"/>
                        <a:ea typeface="Calibri" panose="020F0502020204030204" pitchFamily="34" charset="0"/>
                        <a:cs typeface="Segoe UI" panose="020B0502040204020203" pitchFamily="34" charset="0"/>
                      </a:endParaRPr>
                    </a:p>
                  </a:txBody>
                  <a:tcPr marL="55753" marR="55753" marT="0" marB="0"/>
                </a:tc>
                <a:tc>
                  <a:txBody>
                    <a:bodyPr/>
                    <a:lstStyle/>
                    <a:p>
                      <a:pPr>
                        <a:lnSpc>
                          <a:spcPct val="107000"/>
                        </a:lnSpc>
                        <a:spcAft>
                          <a:spcPts val="0"/>
                        </a:spcAft>
                      </a:pPr>
                      <a:r>
                        <a:rPr lang="en-NZ" sz="1100" dirty="0">
                          <a:effectLst/>
                          <a:latin typeface="Segoe UI" panose="020B0502040204020203" pitchFamily="34" charset="0"/>
                          <a:cs typeface="Segoe UI" panose="020B0502040204020203" pitchFamily="34" charset="0"/>
                        </a:rPr>
                        <a:t>1.4.2.3; 1.4.2.4; 1.4.4.1; 1.4.4.2; 1.4.5.1; 1.4.5.2; 1.4.5.3</a:t>
                      </a:r>
                      <a:endParaRPr lang="en-NZ" sz="1100" dirty="0">
                        <a:effectLst/>
                        <a:latin typeface="Segoe UI" panose="020B0502040204020203" pitchFamily="34" charset="0"/>
                        <a:ea typeface="Calibri" panose="020F0502020204030204" pitchFamily="34" charset="0"/>
                        <a:cs typeface="Segoe UI" panose="020B0502040204020203" pitchFamily="34" charset="0"/>
                      </a:endParaRPr>
                    </a:p>
                  </a:txBody>
                  <a:tcPr marL="55753" marR="55753" marT="0" marB="0"/>
                </a:tc>
                <a:tc>
                  <a:txBody>
                    <a:bodyPr/>
                    <a:lstStyle/>
                    <a:p>
                      <a:pPr>
                        <a:lnSpc>
                          <a:spcPct val="107000"/>
                        </a:lnSpc>
                        <a:spcAft>
                          <a:spcPts val="0"/>
                        </a:spcAft>
                      </a:pPr>
                      <a:r>
                        <a:rPr lang="en-NZ" sz="1100" dirty="0">
                          <a:effectLst/>
                          <a:latin typeface="Segoe UI" panose="020B0502040204020203" pitchFamily="34" charset="0"/>
                          <a:cs typeface="Segoe UI" panose="020B0502040204020203" pitchFamily="34" charset="0"/>
                        </a:rPr>
                        <a:t>N/A</a:t>
                      </a:r>
                      <a:endParaRPr lang="en-NZ" sz="1100" dirty="0">
                        <a:effectLst/>
                        <a:latin typeface="Segoe UI" panose="020B0502040204020203" pitchFamily="34" charset="0"/>
                        <a:ea typeface="Calibri" panose="020F0502020204030204" pitchFamily="34" charset="0"/>
                        <a:cs typeface="Segoe UI" panose="020B0502040204020203" pitchFamily="34" charset="0"/>
                      </a:endParaRPr>
                    </a:p>
                  </a:txBody>
                  <a:tcPr marL="55753" marR="55753" marT="0" marB="0"/>
                </a:tc>
                <a:tc>
                  <a:txBody>
                    <a:bodyPr/>
                    <a:lstStyle/>
                    <a:p>
                      <a:pPr>
                        <a:lnSpc>
                          <a:spcPct val="107000"/>
                        </a:lnSpc>
                        <a:spcAft>
                          <a:spcPts val="0"/>
                        </a:spcAft>
                      </a:pPr>
                      <a:r>
                        <a:rPr lang="en-NZ" sz="1100" dirty="0">
                          <a:effectLst/>
                          <a:latin typeface="Segoe UI" panose="020B0502040204020203" pitchFamily="34" charset="0"/>
                          <a:cs typeface="Segoe UI" panose="020B0502040204020203" pitchFamily="34" charset="0"/>
                        </a:rPr>
                        <a:t>N/A</a:t>
                      </a:r>
                      <a:endParaRPr lang="en-NZ" sz="1100" dirty="0">
                        <a:effectLst/>
                        <a:latin typeface="Segoe UI" panose="020B0502040204020203" pitchFamily="34" charset="0"/>
                        <a:ea typeface="Calibri" panose="020F0502020204030204" pitchFamily="34" charset="0"/>
                        <a:cs typeface="Segoe UI" panose="020B0502040204020203" pitchFamily="34" charset="0"/>
                      </a:endParaRPr>
                    </a:p>
                  </a:txBody>
                  <a:tcPr marL="55753" marR="55753" marT="0" marB="0"/>
                </a:tc>
                <a:tc>
                  <a:txBody>
                    <a:bodyPr/>
                    <a:lstStyle/>
                    <a:p>
                      <a:pPr>
                        <a:lnSpc>
                          <a:spcPct val="107000"/>
                        </a:lnSpc>
                        <a:spcAft>
                          <a:spcPts val="0"/>
                        </a:spcAft>
                      </a:pPr>
                      <a:r>
                        <a:rPr lang="en-NZ" sz="1100" dirty="0">
                          <a:effectLst/>
                          <a:latin typeface="Segoe UI" panose="020B0502040204020203" pitchFamily="34" charset="0"/>
                          <a:cs typeface="Segoe UI" panose="020B0502040204020203" pitchFamily="34" charset="0"/>
                        </a:rPr>
                        <a:t>N/A </a:t>
                      </a:r>
                      <a:endParaRPr lang="en-NZ" sz="1100" dirty="0">
                        <a:effectLst/>
                        <a:latin typeface="Segoe UI" panose="020B0502040204020203" pitchFamily="34" charset="0"/>
                        <a:ea typeface="Calibri" panose="020F0502020204030204" pitchFamily="34" charset="0"/>
                        <a:cs typeface="Segoe UI" panose="020B0502040204020203" pitchFamily="34" charset="0"/>
                      </a:endParaRPr>
                    </a:p>
                  </a:txBody>
                  <a:tcPr marL="55753" marR="55753" marT="0" marB="0"/>
                </a:tc>
                <a:tc>
                  <a:txBody>
                    <a:bodyPr/>
                    <a:lstStyle/>
                    <a:p>
                      <a:pPr>
                        <a:lnSpc>
                          <a:spcPct val="107000"/>
                        </a:lnSpc>
                        <a:spcAft>
                          <a:spcPts val="0"/>
                        </a:spcAft>
                      </a:pPr>
                      <a:r>
                        <a:rPr lang="en-NZ" sz="1100" dirty="0">
                          <a:effectLst/>
                          <a:latin typeface="Segoe UI" panose="020B0502040204020203" pitchFamily="34" charset="0"/>
                          <a:cs typeface="Segoe UI" panose="020B0502040204020203" pitchFamily="34" charset="0"/>
                        </a:rPr>
                        <a:t>All service types except HCSS, fertility, and abortion services</a:t>
                      </a:r>
                      <a:endParaRPr lang="en-NZ" sz="1100" dirty="0">
                        <a:effectLst/>
                        <a:latin typeface="Segoe UI" panose="020B0502040204020203" pitchFamily="34" charset="0"/>
                        <a:ea typeface="Calibri" panose="020F0502020204030204" pitchFamily="34" charset="0"/>
                        <a:cs typeface="Segoe UI" panose="020B0502040204020203" pitchFamily="34" charset="0"/>
                      </a:endParaRPr>
                    </a:p>
                  </a:txBody>
                  <a:tcPr marL="55753" marR="55753" marT="0" marB="0"/>
                </a:tc>
                <a:extLst>
                  <a:ext uri="{0D108BD9-81ED-4DB2-BD59-A6C34878D82A}">
                    <a16:rowId xmlns:a16="http://schemas.microsoft.com/office/drawing/2014/main" val="804988390"/>
                  </a:ext>
                </a:extLst>
              </a:tr>
              <a:tr h="1092015">
                <a:tc>
                  <a:txBody>
                    <a:bodyPr/>
                    <a:lstStyle/>
                    <a:p>
                      <a:pPr>
                        <a:lnSpc>
                          <a:spcPct val="107000"/>
                        </a:lnSpc>
                        <a:spcAft>
                          <a:spcPts val="0"/>
                        </a:spcAft>
                      </a:pPr>
                      <a:r>
                        <a:rPr lang="en-NZ" sz="1100">
                          <a:effectLst/>
                          <a:latin typeface="Segoe UI" panose="020B0502040204020203" pitchFamily="34" charset="0"/>
                          <a:cs typeface="Segoe UI" panose="020B0502040204020203" pitchFamily="34" charset="0"/>
                        </a:rPr>
                        <a:t>4.1.4 </a:t>
                      </a:r>
                      <a:endParaRPr lang="en-NZ" sz="1100">
                        <a:effectLst/>
                        <a:latin typeface="Segoe UI" panose="020B0502040204020203" pitchFamily="34" charset="0"/>
                        <a:ea typeface="Calibri" panose="020F0502020204030204" pitchFamily="34" charset="0"/>
                        <a:cs typeface="Segoe UI" panose="020B0502040204020203" pitchFamily="34" charset="0"/>
                      </a:endParaRPr>
                    </a:p>
                  </a:txBody>
                  <a:tcPr marL="55753" marR="55753" marT="0" marB="0"/>
                </a:tc>
                <a:tc>
                  <a:txBody>
                    <a:bodyPr/>
                    <a:lstStyle/>
                    <a:p>
                      <a:pPr>
                        <a:lnSpc>
                          <a:spcPct val="107000"/>
                        </a:lnSpc>
                        <a:spcAft>
                          <a:spcPts val="0"/>
                        </a:spcAft>
                      </a:pPr>
                      <a:r>
                        <a:rPr lang="en-NZ" sz="1100" dirty="0">
                          <a:effectLst/>
                          <a:latin typeface="Segoe UI" panose="020B0502040204020203" pitchFamily="34" charset="0"/>
                          <a:cs typeface="Segoe UI" panose="020B0502040204020203" pitchFamily="34" charset="0"/>
                        </a:rPr>
                        <a:t>There shall be adequate numbers of toilet, showers, and bathing facilities that are accessible, conveniently located, and in close proximity to each service area to meet the needs of people receiving services. This excludes any toilets, showers, or bathing facilities designated for service providers or visitors using the facility.</a:t>
                      </a:r>
                      <a:endParaRPr lang="en-NZ" sz="1100" dirty="0">
                        <a:effectLst/>
                        <a:latin typeface="Segoe UI" panose="020B0502040204020203" pitchFamily="34" charset="0"/>
                        <a:ea typeface="Calibri" panose="020F0502020204030204" pitchFamily="34" charset="0"/>
                        <a:cs typeface="Segoe UI" panose="020B0502040204020203" pitchFamily="34" charset="0"/>
                      </a:endParaRPr>
                    </a:p>
                  </a:txBody>
                  <a:tcPr marL="55753" marR="55753" marT="0" marB="0"/>
                </a:tc>
                <a:tc>
                  <a:txBody>
                    <a:bodyPr/>
                    <a:lstStyle/>
                    <a:p>
                      <a:pPr>
                        <a:lnSpc>
                          <a:spcPct val="107000"/>
                        </a:lnSpc>
                        <a:spcAft>
                          <a:spcPts val="0"/>
                        </a:spcAft>
                      </a:pPr>
                      <a:r>
                        <a:rPr lang="en-NZ" sz="1100" dirty="0">
                          <a:effectLst/>
                          <a:latin typeface="Segoe UI" panose="020B0502040204020203" pitchFamily="34" charset="0"/>
                          <a:cs typeface="Segoe UI" panose="020B0502040204020203" pitchFamily="34" charset="0"/>
                        </a:rPr>
                        <a:t>1.4.3.1; 1.4.3.3; 1.4.3.5</a:t>
                      </a:r>
                      <a:endParaRPr lang="en-NZ" sz="1100" dirty="0">
                        <a:effectLst/>
                        <a:latin typeface="Segoe UI" panose="020B0502040204020203" pitchFamily="34" charset="0"/>
                        <a:ea typeface="Calibri" panose="020F0502020204030204" pitchFamily="34" charset="0"/>
                        <a:cs typeface="Segoe UI" panose="020B0502040204020203" pitchFamily="34" charset="0"/>
                      </a:endParaRPr>
                    </a:p>
                  </a:txBody>
                  <a:tcPr marL="55753" marR="55753" marT="0" marB="0"/>
                </a:tc>
                <a:tc>
                  <a:txBody>
                    <a:bodyPr/>
                    <a:lstStyle/>
                    <a:p>
                      <a:pPr>
                        <a:lnSpc>
                          <a:spcPct val="107000"/>
                        </a:lnSpc>
                        <a:spcAft>
                          <a:spcPts val="0"/>
                        </a:spcAft>
                      </a:pPr>
                      <a:r>
                        <a:rPr lang="en-NZ" sz="1100">
                          <a:effectLst/>
                          <a:latin typeface="Segoe UI" panose="020B0502040204020203" pitchFamily="34" charset="0"/>
                          <a:cs typeface="Segoe UI" panose="020B0502040204020203" pitchFamily="34" charset="0"/>
                        </a:rPr>
                        <a:t>N/A</a:t>
                      </a:r>
                      <a:endParaRPr lang="en-NZ" sz="1100">
                        <a:effectLst/>
                        <a:latin typeface="Segoe UI" panose="020B0502040204020203" pitchFamily="34" charset="0"/>
                        <a:ea typeface="Calibri" panose="020F0502020204030204" pitchFamily="34" charset="0"/>
                        <a:cs typeface="Segoe UI" panose="020B0502040204020203" pitchFamily="34" charset="0"/>
                      </a:endParaRPr>
                    </a:p>
                  </a:txBody>
                  <a:tcPr marL="55753" marR="55753" marT="0" marB="0"/>
                </a:tc>
                <a:tc>
                  <a:txBody>
                    <a:bodyPr/>
                    <a:lstStyle/>
                    <a:p>
                      <a:pPr>
                        <a:lnSpc>
                          <a:spcPct val="107000"/>
                        </a:lnSpc>
                        <a:spcAft>
                          <a:spcPts val="0"/>
                        </a:spcAft>
                      </a:pPr>
                      <a:r>
                        <a:rPr lang="en-NZ" sz="1100">
                          <a:effectLst/>
                          <a:latin typeface="Segoe UI" panose="020B0502040204020203" pitchFamily="34" charset="0"/>
                          <a:cs typeface="Segoe UI" panose="020B0502040204020203" pitchFamily="34" charset="0"/>
                        </a:rPr>
                        <a:t>Not mapped</a:t>
                      </a:r>
                      <a:endParaRPr lang="en-NZ" sz="1100">
                        <a:effectLst/>
                        <a:latin typeface="Segoe UI" panose="020B0502040204020203" pitchFamily="34" charset="0"/>
                        <a:ea typeface="Calibri" panose="020F0502020204030204" pitchFamily="34" charset="0"/>
                        <a:cs typeface="Segoe UI" panose="020B0502040204020203" pitchFamily="34" charset="0"/>
                      </a:endParaRPr>
                    </a:p>
                  </a:txBody>
                  <a:tcPr marL="55753" marR="55753" marT="0" marB="0"/>
                </a:tc>
                <a:tc>
                  <a:txBody>
                    <a:bodyPr/>
                    <a:lstStyle/>
                    <a:p>
                      <a:pPr>
                        <a:lnSpc>
                          <a:spcPct val="107000"/>
                        </a:lnSpc>
                        <a:spcAft>
                          <a:spcPts val="0"/>
                        </a:spcAft>
                      </a:pPr>
                      <a:r>
                        <a:rPr lang="en-NZ" sz="1100">
                          <a:effectLst/>
                          <a:latin typeface="Segoe UI" panose="020B0502040204020203" pitchFamily="34" charset="0"/>
                          <a:cs typeface="Segoe UI" panose="020B0502040204020203" pitchFamily="34" charset="0"/>
                        </a:rPr>
                        <a:t>Not mapped</a:t>
                      </a:r>
                      <a:endParaRPr lang="en-NZ" sz="1100">
                        <a:effectLst/>
                        <a:latin typeface="Segoe UI" panose="020B0502040204020203" pitchFamily="34" charset="0"/>
                        <a:ea typeface="Calibri" panose="020F0502020204030204" pitchFamily="34" charset="0"/>
                        <a:cs typeface="Segoe UI" panose="020B0502040204020203" pitchFamily="34" charset="0"/>
                      </a:endParaRPr>
                    </a:p>
                  </a:txBody>
                  <a:tcPr marL="55753" marR="55753" marT="0" marB="0"/>
                </a:tc>
                <a:tc rowSpan="2">
                  <a:txBody>
                    <a:bodyPr/>
                    <a:lstStyle/>
                    <a:p>
                      <a:pPr>
                        <a:lnSpc>
                          <a:spcPct val="107000"/>
                        </a:lnSpc>
                        <a:spcAft>
                          <a:spcPts val="0"/>
                        </a:spcAft>
                      </a:pPr>
                      <a:r>
                        <a:rPr lang="en-NZ" sz="1100" dirty="0">
                          <a:effectLst/>
                          <a:latin typeface="Segoe UI" panose="020B0502040204020203" pitchFamily="34" charset="0"/>
                          <a:cs typeface="Segoe UI" panose="020B0502040204020203" pitchFamily="34" charset="0"/>
                        </a:rPr>
                        <a:t>All service types except HCSS</a:t>
                      </a:r>
                      <a:endParaRPr lang="en-NZ" sz="1100" dirty="0">
                        <a:effectLst/>
                        <a:latin typeface="Segoe UI" panose="020B0502040204020203" pitchFamily="34" charset="0"/>
                        <a:ea typeface="Calibri" panose="020F0502020204030204" pitchFamily="34" charset="0"/>
                        <a:cs typeface="Segoe UI" panose="020B0502040204020203" pitchFamily="34" charset="0"/>
                      </a:endParaRPr>
                    </a:p>
                  </a:txBody>
                  <a:tcPr marL="55753" marR="55753" marT="0" marB="0"/>
                </a:tc>
                <a:extLst>
                  <a:ext uri="{0D108BD9-81ED-4DB2-BD59-A6C34878D82A}">
                    <a16:rowId xmlns:a16="http://schemas.microsoft.com/office/drawing/2014/main" val="960996579"/>
                  </a:ext>
                </a:extLst>
              </a:tr>
              <a:tr h="484996">
                <a:tc>
                  <a:txBody>
                    <a:bodyPr/>
                    <a:lstStyle/>
                    <a:p>
                      <a:pPr>
                        <a:lnSpc>
                          <a:spcPct val="107000"/>
                        </a:lnSpc>
                        <a:spcAft>
                          <a:spcPts val="0"/>
                        </a:spcAft>
                      </a:pPr>
                      <a:r>
                        <a:rPr lang="en-NZ" sz="1100">
                          <a:effectLst/>
                          <a:latin typeface="Segoe UI" panose="020B0502040204020203" pitchFamily="34" charset="0"/>
                          <a:cs typeface="Segoe UI" panose="020B0502040204020203" pitchFamily="34" charset="0"/>
                        </a:rPr>
                        <a:t>4.1.5 </a:t>
                      </a:r>
                      <a:endParaRPr lang="en-NZ" sz="1100">
                        <a:effectLst/>
                        <a:latin typeface="Segoe UI" panose="020B0502040204020203" pitchFamily="34" charset="0"/>
                        <a:ea typeface="Calibri" panose="020F0502020204030204" pitchFamily="34" charset="0"/>
                        <a:cs typeface="Segoe UI" panose="020B0502040204020203" pitchFamily="34" charset="0"/>
                      </a:endParaRPr>
                    </a:p>
                  </a:txBody>
                  <a:tcPr marL="55753" marR="55753" marT="0" marB="0"/>
                </a:tc>
                <a:tc>
                  <a:txBody>
                    <a:bodyPr/>
                    <a:lstStyle/>
                    <a:p>
                      <a:pPr>
                        <a:lnSpc>
                          <a:spcPct val="107000"/>
                        </a:lnSpc>
                        <a:spcAft>
                          <a:spcPts val="0"/>
                        </a:spcAft>
                      </a:pPr>
                      <a:r>
                        <a:rPr lang="en-NZ" sz="1100">
                          <a:effectLst/>
                          <a:latin typeface="Segoe UI" panose="020B0502040204020203" pitchFamily="34" charset="0"/>
                          <a:cs typeface="Segoe UI" panose="020B0502040204020203" pitchFamily="34" charset="0"/>
                        </a:rPr>
                        <a:t>There shall be adequate space to allow people to move safely around their personal space and bed area.</a:t>
                      </a:r>
                      <a:endParaRPr lang="en-NZ" sz="1100">
                        <a:effectLst/>
                        <a:latin typeface="Segoe UI" panose="020B0502040204020203" pitchFamily="34" charset="0"/>
                        <a:ea typeface="Calibri" panose="020F0502020204030204" pitchFamily="34" charset="0"/>
                        <a:cs typeface="Segoe UI" panose="020B0502040204020203" pitchFamily="34" charset="0"/>
                      </a:endParaRPr>
                    </a:p>
                  </a:txBody>
                  <a:tcPr marL="55753" marR="55753" marT="0" marB="0"/>
                </a:tc>
                <a:tc>
                  <a:txBody>
                    <a:bodyPr/>
                    <a:lstStyle/>
                    <a:p>
                      <a:pPr>
                        <a:lnSpc>
                          <a:spcPct val="107000"/>
                        </a:lnSpc>
                        <a:spcAft>
                          <a:spcPts val="0"/>
                        </a:spcAft>
                      </a:pPr>
                      <a:r>
                        <a:rPr lang="en-NZ" sz="1100">
                          <a:effectLst/>
                          <a:latin typeface="Segoe UI" panose="020B0502040204020203" pitchFamily="34" charset="0"/>
                          <a:cs typeface="Segoe UI" panose="020B0502040204020203" pitchFamily="34" charset="0"/>
                        </a:rPr>
                        <a:t>1.4.2.3; 1.4.2.4; 1.4.4.1; 1.4.4.2</a:t>
                      </a:r>
                      <a:endParaRPr lang="en-NZ" sz="1100">
                        <a:effectLst/>
                        <a:latin typeface="Segoe UI" panose="020B0502040204020203" pitchFamily="34" charset="0"/>
                        <a:ea typeface="Calibri" panose="020F0502020204030204" pitchFamily="34" charset="0"/>
                        <a:cs typeface="Segoe UI" panose="020B0502040204020203" pitchFamily="34" charset="0"/>
                      </a:endParaRPr>
                    </a:p>
                  </a:txBody>
                  <a:tcPr marL="55753" marR="55753" marT="0" marB="0"/>
                </a:tc>
                <a:tc>
                  <a:txBody>
                    <a:bodyPr/>
                    <a:lstStyle/>
                    <a:p>
                      <a:pPr>
                        <a:lnSpc>
                          <a:spcPct val="107000"/>
                        </a:lnSpc>
                        <a:spcAft>
                          <a:spcPts val="0"/>
                        </a:spcAft>
                      </a:pPr>
                      <a:r>
                        <a:rPr lang="en-NZ" sz="1100">
                          <a:effectLst/>
                          <a:latin typeface="Segoe UI" panose="020B0502040204020203" pitchFamily="34" charset="0"/>
                          <a:cs typeface="Segoe UI" panose="020B0502040204020203" pitchFamily="34" charset="0"/>
                        </a:rPr>
                        <a:t>N/A</a:t>
                      </a:r>
                      <a:endParaRPr lang="en-NZ" sz="1100">
                        <a:effectLst/>
                        <a:latin typeface="Segoe UI" panose="020B0502040204020203" pitchFamily="34" charset="0"/>
                        <a:ea typeface="Calibri" panose="020F0502020204030204" pitchFamily="34" charset="0"/>
                        <a:cs typeface="Segoe UI" panose="020B0502040204020203" pitchFamily="34" charset="0"/>
                      </a:endParaRPr>
                    </a:p>
                  </a:txBody>
                  <a:tcPr marL="55753" marR="55753" marT="0" marB="0"/>
                </a:tc>
                <a:tc>
                  <a:txBody>
                    <a:bodyPr/>
                    <a:lstStyle/>
                    <a:p>
                      <a:pPr>
                        <a:lnSpc>
                          <a:spcPct val="107000"/>
                        </a:lnSpc>
                        <a:spcAft>
                          <a:spcPts val="0"/>
                        </a:spcAft>
                      </a:pPr>
                      <a:r>
                        <a:rPr lang="en-NZ" sz="1100">
                          <a:effectLst/>
                          <a:latin typeface="Segoe UI" panose="020B0502040204020203" pitchFamily="34" charset="0"/>
                          <a:cs typeface="Segoe UI" panose="020B0502040204020203" pitchFamily="34" charset="0"/>
                        </a:rPr>
                        <a:t>Not mapped</a:t>
                      </a:r>
                      <a:endParaRPr lang="en-NZ" sz="1100">
                        <a:effectLst/>
                        <a:latin typeface="Segoe UI" panose="020B0502040204020203" pitchFamily="34" charset="0"/>
                        <a:ea typeface="Calibri" panose="020F0502020204030204" pitchFamily="34" charset="0"/>
                        <a:cs typeface="Segoe UI" panose="020B0502040204020203" pitchFamily="34" charset="0"/>
                      </a:endParaRPr>
                    </a:p>
                  </a:txBody>
                  <a:tcPr marL="55753" marR="55753" marT="0" marB="0"/>
                </a:tc>
                <a:tc>
                  <a:txBody>
                    <a:bodyPr/>
                    <a:lstStyle/>
                    <a:p>
                      <a:pPr>
                        <a:lnSpc>
                          <a:spcPct val="107000"/>
                        </a:lnSpc>
                        <a:spcAft>
                          <a:spcPts val="0"/>
                        </a:spcAft>
                      </a:pPr>
                      <a:r>
                        <a:rPr lang="en-NZ" sz="1100" dirty="0">
                          <a:effectLst/>
                          <a:latin typeface="Segoe UI" panose="020B0502040204020203" pitchFamily="34" charset="0"/>
                          <a:cs typeface="Segoe UI" panose="020B0502040204020203" pitchFamily="34" charset="0"/>
                        </a:rPr>
                        <a:t>Not mapped</a:t>
                      </a:r>
                      <a:endParaRPr lang="en-NZ" sz="1100" dirty="0">
                        <a:effectLst/>
                        <a:latin typeface="Segoe UI" panose="020B0502040204020203" pitchFamily="34" charset="0"/>
                        <a:ea typeface="Calibri" panose="020F0502020204030204" pitchFamily="34" charset="0"/>
                        <a:cs typeface="Segoe UI" panose="020B0502040204020203" pitchFamily="34" charset="0"/>
                      </a:endParaRPr>
                    </a:p>
                  </a:txBody>
                  <a:tcPr marL="55753" marR="55753" marT="0" marB="0"/>
                </a:tc>
                <a:tc vMerge="1">
                  <a:txBody>
                    <a:bodyPr/>
                    <a:lstStyle/>
                    <a:p>
                      <a:pPr>
                        <a:lnSpc>
                          <a:spcPct val="107000"/>
                        </a:lnSpc>
                        <a:spcAft>
                          <a:spcPts val="0"/>
                        </a:spcAft>
                      </a:pP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753" marR="55753" marT="0" marB="0"/>
                </a:tc>
                <a:extLst>
                  <a:ext uri="{0D108BD9-81ED-4DB2-BD59-A6C34878D82A}">
                    <a16:rowId xmlns:a16="http://schemas.microsoft.com/office/drawing/2014/main" val="1030174723"/>
                  </a:ext>
                </a:extLst>
              </a:tr>
              <a:tr h="545590">
                <a:tc>
                  <a:txBody>
                    <a:bodyPr/>
                    <a:lstStyle/>
                    <a:p>
                      <a:pPr>
                        <a:lnSpc>
                          <a:spcPct val="107000"/>
                        </a:lnSpc>
                        <a:spcAft>
                          <a:spcPts val="0"/>
                        </a:spcAft>
                      </a:pPr>
                      <a:r>
                        <a:rPr lang="en-NZ" sz="1100">
                          <a:effectLst/>
                          <a:latin typeface="Segoe UI" panose="020B0502040204020203" pitchFamily="34" charset="0"/>
                          <a:cs typeface="Segoe UI" panose="020B0502040204020203" pitchFamily="34" charset="0"/>
                        </a:rPr>
                        <a:t>4.1.6 </a:t>
                      </a:r>
                      <a:endParaRPr lang="en-NZ" sz="1100">
                        <a:effectLst/>
                        <a:latin typeface="Segoe UI" panose="020B0502040204020203" pitchFamily="34" charset="0"/>
                        <a:ea typeface="Calibri" panose="020F0502020204030204" pitchFamily="34" charset="0"/>
                        <a:cs typeface="Segoe UI" panose="020B0502040204020203" pitchFamily="34" charset="0"/>
                      </a:endParaRPr>
                    </a:p>
                  </a:txBody>
                  <a:tcPr marL="55753" marR="55753" marT="0" marB="0"/>
                </a:tc>
                <a:tc>
                  <a:txBody>
                    <a:bodyPr/>
                    <a:lstStyle/>
                    <a:p>
                      <a:pPr>
                        <a:lnSpc>
                          <a:spcPct val="107000"/>
                        </a:lnSpc>
                        <a:spcAft>
                          <a:spcPts val="0"/>
                        </a:spcAft>
                      </a:pPr>
                      <a:r>
                        <a:rPr lang="en-NZ" sz="1100" dirty="0">
                          <a:effectLst/>
                          <a:latin typeface="Segoe UI" panose="020B0502040204020203" pitchFamily="34" charset="0"/>
                          <a:cs typeface="Segoe UI" panose="020B0502040204020203" pitchFamily="34" charset="0"/>
                        </a:rPr>
                        <a:t>Each person’s room shall have at least one external window, providing natural light, and appropriate ventilation and heating.</a:t>
                      </a:r>
                      <a:endParaRPr lang="en-NZ" sz="1100" dirty="0">
                        <a:effectLst/>
                        <a:latin typeface="Segoe UI" panose="020B0502040204020203" pitchFamily="34" charset="0"/>
                        <a:ea typeface="Calibri" panose="020F0502020204030204" pitchFamily="34" charset="0"/>
                        <a:cs typeface="Segoe UI" panose="020B0502040204020203" pitchFamily="34" charset="0"/>
                      </a:endParaRPr>
                    </a:p>
                  </a:txBody>
                  <a:tcPr marL="55753" marR="55753" marT="0" marB="0"/>
                </a:tc>
                <a:tc>
                  <a:txBody>
                    <a:bodyPr/>
                    <a:lstStyle/>
                    <a:p>
                      <a:pPr>
                        <a:lnSpc>
                          <a:spcPct val="107000"/>
                        </a:lnSpc>
                        <a:spcAft>
                          <a:spcPts val="0"/>
                        </a:spcAft>
                      </a:pPr>
                      <a:r>
                        <a:rPr lang="en-NZ" sz="1100">
                          <a:effectLst/>
                          <a:latin typeface="Segoe UI" panose="020B0502040204020203" pitchFamily="34" charset="0"/>
                          <a:cs typeface="Segoe UI" panose="020B0502040204020203" pitchFamily="34" charset="0"/>
                        </a:rPr>
                        <a:t>1.4.8.1; 1.4.8.2 </a:t>
                      </a:r>
                      <a:endParaRPr lang="en-NZ" sz="1100">
                        <a:effectLst/>
                        <a:latin typeface="Segoe UI" panose="020B0502040204020203" pitchFamily="34" charset="0"/>
                        <a:ea typeface="Calibri" panose="020F0502020204030204" pitchFamily="34" charset="0"/>
                        <a:cs typeface="Segoe UI" panose="020B0502040204020203" pitchFamily="34" charset="0"/>
                      </a:endParaRPr>
                    </a:p>
                  </a:txBody>
                  <a:tcPr marL="55753" marR="55753" marT="0" marB="0"/>
                </a:tc>
                <a:tc>
                  <a:txBody>
                    <a:bodyPr/>
                    <a:lstStyle/>
                    <a:p>
                      <a:pPr>
                        <a:lnSpc>
                          <a:spcPct val="107000"/>
                        </a:lnSpc>
                        <a:spcAft>
                          <a:spcPts val="0"/>
                        </a:spcAft>
                      </a:pPr>
                      <a:r>
                        <a:rPr lang="en-NZ" sz="1100">
                          <a:effectLst/>
                          <a:latin typeface="Segoe UI" panose="020B0502040204020203" pitchFamily="34" charset="0"/>
                          <a:cs typeface="Segoe UI" panose="020B0502040204020203" pitchFamily="34" charset="0"/>
                        </a:rPr>
                        <a:t>N/A</a:t>
                      </a:r>
                      <a:endParaRPr lang="en-NZ" sz="1100">
                        <a:effectLst/>
                        <a:latin typeface="Segoe UI" panose="020B0502040204020203" pitchFamily="34" charset="0"/>
                        <a:ea typeface="Calibri" panose="020F0502020204030204" pitchFamily="34" charset="0"/>
                        <a:cs typeface="Segoe UI" panose="020B0502040204020203" pitchFamily="34" charset="0"/>
                      </a:endParaRPr>
                    </a:p>
                  </a:txBody>
                  <a:tcPr marL="55753" marR="55753" marT="0" marB="0"/>
                </a:tc>
                <a:tc>
                  <a:txBody>
                    <a:bodyPr/>
                    <a:lstStyle/>
                    <a:p>
                      <a:pPr>
                        <a:lnSpc>
                          <a:spcPct val="107000"/>
                        </a:lnSpc>
                        <a:spcAft>
                          <a:spcPts val="0"/>
                        </a:spcAft>
                      </a:pPr>
                      <a:r>
                        <a:rPr lang="en-NZ" sz="1100">
                          <a:effectLst/>
                          <a:latin typeface="Segoe UI" panose="020B0502040204020203" pitchFamily="34" charset="0"/>
                          <a:cs typeface="Segoe UI" panose="020B0502040204020203" pitchFamily="34" charset="0"/>
                        </a:rPr>
                        <a:t>N/A</a:t>
                      </a:r>
                      <a:endParaRPr lang="en-NZ" sz="1100">
                        <a:effectLst/>
                        <a:latin typeface="Segoe UI" panose="020B0502040204020203" pitchFamily="34" charset="0"/>
                        <a:ea typeface="Calibri" panose="020F0502020204030204" pitchFamily="34" charset="0"/>
                        <a:cs typeface="Segoe UI" panose="020B0502040204020203" pitchFamily="34" charset="0"/>
                      </a:endParaRPr>
                    </a:p>
                  </a:txBody>
                  <a:tcPr marL="55753" marR="55753" marT="0" marB="0"/>
                </a:tc>
                <a:tc>
                  <a:txBody>
                    <a:bodyPr/>
                    <a:lstStyle/>
                    <a:p>
                      <a:pPr>
                        <a:lnSpc>
                          <a:spcPct val="107000"/>
                        </a:lnSpc>
                        <a:spcAft>
                          <a:spcPts val="0"/>
                        </a:spcAft>
                      </a:pPr>
                      <a:r>
                        <a:rPr lang="en-NZ" sz="1100">
                          <a:effectLst/>
                          <a:latin typeface="Segoe UI" panose="020B0502040204020203" pitchFamily="34" charset="0"/>
                          <a:cs typeface="Segoe UI" panose="020B0502040204020203" pitchFamily="34" charset="0"/>
                        </a:rPr>
                        <a:t>N/A</a:t>
                      </a:r>
                      <a:endParaRPr lang="en-NZ" sz="1100">
                        <a:effectLst/>
                        <a:latin typeface="Segoe UI" panose="020B0502040204020203" pitchFamily="34" charset="0"/>
                        <a:ea typeface="Calibri" panose="020F0502020204030204" pitchFamily="34" charset="0"/>
                        <a:cs typeface="Segoe UI" panose="020B0502040204020203" pitchFamily="34" charset="0"/>
                      </a:endParaRPr>
                    </a:p>
                  </a:txBody>
                  <a:tcPr marL="55753" marR="55753" marT="0" marB="0"/>
                </a:tc>
                <a:tc>
                  <a:txBody>
                    <a:bodyPr/>
                    <a:lstStyle/>
                    <a:p>
                      <a:pPr>
                        <a:lnSpc>
                          <a:spcPct val="107000"/>
                        </a:lnSpc>
                        <a:spcAft>
                          <a:spcPts val="0"/>
                        </a:spcAft>
                      </a:pPr>
                      <a:r>
                        <a:rPr lang="en-NZ" sz="1100" dirty="0">
                          <a:effectLst/>
                          <a:latin typeface="Segoe UI" panose="020B0502040204020203" pitchFamily="34" charset="0"/>
                          <a:cs typeface="Segoe UI" panose="020B0502040204020203" pitchFamily="34" charset="0"/>
                        </a:rPr>
                        <a:t>All service types except HCSS, fertility, and abortion services</a:t>
                      </a:r>
                      <a:endParaRPr lang="en-NZ" sz="1100" dirty="0">
                        <a:effectLst/>
                        <a:latin typeface="Segoe UI" panose="020B0502040204020203" pitchFamily="34" charset="0"/>
                        <a:ea typeface="Calibri" panose="020F0502020204030204" pitchFamily="34" charset="0"/>
                        <a:cs typeface="Segoe UI" panose="020B0502040204020203" pitchFamily="34" charset="0"/>
                      </a:endParaRPr>
                    </a:p>
                  </a:txBody>
                  <a:tcPr marL="55753" marR="55753" marT="0" marB="0"/>
                </a:tc>
                <a:extLst>
                  <a:ext uri="{0D108BD9-81ED-4DB2-BD59-A6C34878D82A}">
                    <a16:rowId xmlns:a16="http://schemas.microsoft.com/office/drawing/2014/main" val="2972038660"/>
                  </a:ext>
                </a:extLst>
              </a:tr>
              <a:tr h="645601">
                <a:tc>
                  <a:txBody>
                    <a:bodyPr/>
                    <a:lstStyle/>
                    <a:p>
                      <a:pPr>
                        <a:lnSpc>
                          <a:spcPct val="107000"/>
                        </a:lnSpc>
                        <a:spcAft>
                          <a:spcPts val="0"/>
                        </a:spcAft>
                      </a:pPr>
                      <a:r>
                        <a:rPr lang="en-NZ" sz="1100" b="1" dirty="0">
                          <a:effectLst/>
                          <a:latin typeface="Segoe UI" panose="020B0502040204020203" pitchFamily="34" charset="0"/>
                          <a:cs typeface="Segoe UI" panose="020B0502040204020203" pitchFamily="34" charset="0"/>
                        </a:rPr>
                        <a:t>4.1.7</a:t>
                      </a:r>
                      <a:endParaRPr lang="en-NZ" sz="1100" b="1" dirty="0">
                        <a:effectLst/>
                        <a:latin typeface="Segoe UI" panose="020B0502040204020203" pitchFamily="34" charset="0"/>
                        <a:ea typeface="Calibri" panose="020F0502020204030204" pitchFamily="34" charset="0"/>
                        <a:cs typeface="Segoe UI" panose="020B0502040204020203" pitchFamily="34" charset="0"/>
                      </a:endParaRPr>
                    </a:p>
                  </a:txBody>
                  <a:tcPr marL="55753" marR="55753" marT="0" marB="0"/>
                </a:tc>
                <a:tc>
                  <a:txBody>
                    <a:bodyPr/>
                    <a:lstStyle/>
                    <a:p>
                      <a:pPr>
                        <a:lnSpc>
                          <a:spcPct val="107000"/>
                        </a:lnSpc>
                        <a:spcAft>
                          <a:spcPts val="0"/>
                        </a:spcAft>
                      </a:pPr>
                      <a:r>
                        <a:rPr lang="en-NZ" sz="1100" b="1" dirty="0">
                          <a:effectLst/>
                          <a:latin typeface="Segoe UI" panose="020B0502040204020203" pitchFamily="34" charset="0"/>
                          <a:cs typeface="Segoe UI" panose="020B0502040204020203" pitchFamily="34" charset="0"/>
                        </a:rPr>
                        <a:t>When services design new buildings there shall be consultation and co-design of the environments, to ensure that they reflect the aspirations and identity of Māori.</a:t>
                      </a:r>
                      <a:endParaRPr lang="en-NZ" sz="1100" b="1" dirty="0">
                        <a:effectLst/>
                        <a:latin typeface="Segoe UI" panose="020B0502040204020203" pitchFamily="34" charset="0"/>
                        <a:ea typeface="Calibri" panose="020F0502020204030204" pitchFamily="34" charset="0"/>
                        <a:cs typeface="Segoe UI" panose="020B0502040204020203" pitchFamily="34" charset="0"/>
                      </a:endParaRPr>
                    </a:p>
                  </a:txBody>
                  <a:tcPr marL="55753" marR="55753" marT="0" marB="0"/>
                </a:tc>
                <a:tc>
                  <a:txBody>
                    <a:bodyPr/>
                    <a:lstStyle/>
                    <a:p>
                      <a:pPr>
                        <a:lnSpc>
                          <a:spcPct val="107000"/>
                        </a:lnSpc>
                        <a:spcAft>
                          <a:spcPts val="0"/>
                        </a:spcAft>
                      </a:pPr>
                      <a:r>
                        <a:rPr lang="en-NZ" sz="1100" b="1" dirty="0">
                          <a:effectLst/>
                          <a:latin typeface="Segoe UI" panose="020B0502040204020203" pitchFamily="34" charset="0"/>
                          <a:cs typeface="Segoe UI" panose="020B0502040204020203" pitchFamily="34" charset="0"/>
                        </a:rPr>
                        <a:t>Not mapped</a:t>
                      </a:r>
                      <a:endParaRPr lang="en-NZ" sz="1100" b="1" dirty="0">
                        <a:effectLst/>
                        <a:latin typeface="Segoe UI" panose="020B0502040204020203" pitchFamily="34" charset="0"/>
                        <a:ea typeface="Calibri" panose="020F0502020204030204" pitchFamily="34" charset="0"/>
                        <a:cs typeface="Segoe UI" panose="020B0502040204020203" pitchFamily="34" charset="0"/>
                      </a:endParaRPr>
                    </a:p>
                  </a:txBody>
                  <a:tcPr marL="55753" marR="55753" marT="0" marB="0"/>
                </a:tc>
                <a:tc>
                  <a:txBody>
                    <a:bodyPr/>
                    <a:lstStyle/>
                    <a:p>
                      <a:pPr>
                        <a:lnSpc>
                          <a:spcPct val="107000"/>
                        </a:lnSpc>
                        <a:spcAft>
                          <a:spcPts val="0"/>
                        </a:spcAft>
                      </a:pPr>
                      <a:r>
                        <a:rPr lang="en-NZ" sz="1100">
                          <a:effectLst/>
                          <a:latin typeface="Segoe UI" panose="020B0502040204020203" pitchFamily="34" charset="0"/>
                          <a:cs typeface="Segoe UI" panose="020B0502040204020203" pitchFamily="34" charset="0"/>
                        </a:rPr>
                        <a:t>N/A</a:t>
                      </a:r>
                      <a:endParaRPr lang="en-NZ" sz="1100">
                        <a:effectLst/>
                        <a:latin typeface="Segoe UI" panose="020B0502040204020203" pitchFamily="34" charset="0"/>
                        <a:ea typeface="Calibri" panose="020F0502020204030204" pitchFamily="34" charset="0"/>
                        <a:cs typeface="Segoe UI" panose="020B0502040204020203" pitchFamily="34" charset="0"/>
                      </a:endParaRPr>
                    </a:p>
                  </a:txBody>
                  <a:tcPr marL="55753" marR="55753" marT="0" marB="0"/>
                </a:tc>
                <a:tc>
                  <a:txBody>
                    <a:bodyPr/>
                    <a:lstStyle/>
                    <a:p>
                      <a:pPr>
                        <a:lnSpc>
                          <a:spcPct val="107000"/>
                        </a:lnSpc>
                        <a:spcAft>
                          <a:spcPts val="0"/>
                        </a:spcAft>
                      </a:pPr>
                      <a:r>
                        <a:rPr lang="en-NZ" sz="1100">
                          <a:effectLst/>
                          <a:latin typeface="Segoe UI" panose="020B0502040204020203" pitchFamily="34" charset="0"/>
                          <a:cs typeface="Segoe UI" panose="020B0502040204020203" pitchFamily="34" charset="0"/>
                        </a:rPr>
                        <a:t>Not mapped</a:t>
                      </a:r>
                      <a:endParaRPr lang="en-NZ" sz="1100">
                        <a:effectLst/>
                        <a:latin typeface="Segoe UI" panose="020B0502040204020203" pitchFamily="34" charset="0"/>
                        <a:ea typeface="Calibri" panose="020F0502020204030204" pitchFamily="34" charset="0"/>
                        <a:cs typeface="Segoe UI" panose="020B0502040204020203" pitchFamily="34" charset="0"/>
                      </a:endParaRPr>
                    </a:p>
                  </a:txBody>
                  <a:tcPr marL="55753" marR="55753" marT="0" marB="0"/>
                </a:tc>
                <a:tc>
                  <a:txBody>
                    <a:bodyPr/>
                    <a:lstStyle/>
                    <a:p>
                      <a:pPr>
                        <a:lnSpc>
                          <a:spcPct val="107000"/>
                        </a:lnSpc>
                        <a:spcAft>
                          <a:spcPts val="0"/>
                        </a:spcAft>
                      </a:pPr>
                      <a:r>
                        <a:rPr lang="en-NZ" sz="1100">
                          <a:effectLst/>
                          <a:latin typeface="Segoe UI" panose="020B0502040204020203" pitchFamily="34" charset="0"/>
                          <a:cs typeface="Segoe UI" panose="020B0502040204020203" pitchFamily="34" charset="0"/>
                        </a:rPr>
                        <a:t>6.3.3; 6.5.4  </a:t>
                      </a:r>
                      <a:endParaRPr lang="en-NZ" sz="1100">
                        <a:effectLst/>
                        <a:latin typeface="Segoe UI" panose="020B0502040204020203" pitchFamily="34" charset="0"/>
                        <a:ea typeface="Calibri" panose="020F0502020204030204" pitchFamily="34" charset="0"/>
                        <a:cs typeface="Segoe UI" panose="020B0502040204020203" pitchFamily="34" charset="0"/>
                      </a:endParaRPr>
                    </a:p>
                  </a:txBody>
                  <a:tcPr marL="55753" marR="55753" marT="0" marB="0"/>
                </a:tc>
                <a:tc>
                  <a:txBody>
                    <a:bodyPr/>
                    <a:lstStyle/>
                    <a:p>
                      <a:pPr>
                        <a:lnSpc>
                          <a:spcPct val="107000"/>
                        </a:lnSpc>
                        <a:spcAft>
                          <a:spcPts val="0"/>
                        </a:spcAft>
                      </a:pPr>
                      <a:r>
                        <a:rPr lang="en-NZ" sz="1100" dirty="0">
                          <a:effectLst/>
                          <a:latin typeface="Segoe UI" panose="020B0502040204020203" pitchFamily="34" charset="0"/>
                          <a:cs typeface="Segoe UI" panose="020B0502040204020203" pitchFamily="34" charset="0"/>
                        </a:rPr>
                        <a:t>All service types except HCSS</a:t>
                      </a:r>
                      <a:endParaRPr lang="en-NZ" sz="1100" dirty="0">
                        <a:effectLst/>
                        <a:latin typeface="Segoe UI" panose="020B0502040204020203" pitchFamily="34" charset="0"/>
                        <a:ea typeface="Calibri" panose="020F0502020204030204" pitchFamily="34" charset="0"/>
                        <a:cs typeface="Segoe UI" panose="020B0502040204020203" pitchFamily="34" charset="0"/>
                      </a:endParaRPr>
                    </a:p>
                  </a:txBody>
                  <a:tcPr marL="55753" marR="55753" marT="0" marB="0"/>
                </a:tc>
                <a:extLst>
                  <a:ext uri="{0D108BD9-81ED-4DB2-BD59-A6C34878D82A}">
                    <a16:rowId xmlns:a16="http://schemas.microsoft.com/office/drawing/2014/main" val="4019641558"/>
                  </a:ext>
                </a:extLst>
              </a:tr>
            </a:tbl>
          </a:graphicData>
        </a:graphic>
      </p:graphicFrame>
    </p:spTree>
    <p:extLst>
      <p:ext uri="{BB962C8B-B14F-4D97-AF65-F5344CB8AC3E}">
        <p14:creationId xmlns:p14="http://schemas.microsoft.com/office/powerpoint/2010/main" val="4287444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D1F83-92D8-4C81-A9BD-BD705C3BE4EA}"/>
              </a:ext>
            </a:extLst>
          </p:cNvPr>
          <p:cNvSpPr>
            <a:spLocks noGrp="1"/>
          </p:cNvSpPr>
          <p:nvPr>
            <p:ph type="title"/>
          </p:nvPr>
        </p:nvSpPr>
        <p:spPr>
          <a:xfrm>
            <a:off x="492057" y="192533"/>
            <a:ext cx="10992255" cy="872236"/>
          </a:xfrm>
        </p:spPr>
        <p:txBody>
          <a:bodyPr>
            <a:normAutofit/>
          </a:bodyPr>
          <a:lstStyle/>
          <a:p>
            <a:r>
              <a:rPr lang="en-NZ" sz="2200" dirty="0"/>
              <a:t>4.1: Te whare </a:t>
            </a:r>
            <a:r>
              <a:rPr lang="en-NZ" sz="2200" dirty="0" err="1"/>
              <a:t>haumanu</a:t>
            </a:r>
            <a:r>
              <a:rPr lang="en-NZ" sz="2200" dirty="0"/>
              <a:t> | The facility  </a:t>
            </a:r>
            <a:r>
              <a:rPr lang="en-NZ" sz="2200" dirty="0" err="1"/>
              <a:t>cont</a:t>
            </a:r>
            <a:r>
              <a:rPr lang="en-NZ" sz="2200" dirty="0"/>
              <a:t>…</a:t>
            </a:r>
          </a:p>
        </p:txBody>
      </p:sp>
      <p:graphicFrame>
        <p:nvGraphicFramePr>
          <p:cNvPr id="4" name="Content Placeholder 5">
            <a:extLst>
              <a:ext uri="{FF2B5EF4-FFF2-40B4-BE49-F238E27FC236}">
                <a16:creationId xmlns:a16="http://schemas.microsoft.com/office/drawing/2014/main" id="{E7F8F8CD-9221-4690-AA26-3D2E3B2CA1B3}"/>
              </a:ext>
            </a:extLst>
          </p:cNvPr>
          <p:cNvGraphicFramePr>
            <a:graphicFrameLocks/>
          </p:cNvGraphicFramePr>
          <p:nvPr>
            <p:extLst>
              <p:ext uri="{D42A27DB-BD31-4B8C-83A1-F6EECF244321}">
                <p14:modId xmlns:p14="http://schemas.microsoft.com/office/powerpoint/2010/main" val="1734383422"/>
              </p:ext>
            </p:extLst>
          </p:nvPr>
        </p:nvGraphicFramePr>
        <p:xfrm>
          <a:off x="482321" y="1108709"/>
          <a:ext cx="11217622" cy="4725314"/>
        </p:xfrm>
        <a:graphic>
          <a:graphicData uri="http://schemas.openxmlformats.org/drawingml/2006/table">
            <a:tbl>
              <a:tblPr firstRow="1" firstCol="1" bandRow="1"/>
              <a:tblGrid>
                <a:gridCol w="2747262">
                  <a:extLst>
                    <a:ext uri="{9D8B030D-6E8A-4147-A177-3AD203B41FA5}">
                      <a16:colId xmlns:a16="http://schemas.microsoft.com/office/drawing/2014/main" val="3581027933"/>
                    </a:ext>
                  </a:extLst>
                </a:gridCol>
                <a:gridCol w="6678092">
                  <a:extLst>
                    <a:ext uri="{9D8B030D-6E8A-4147-A177-3AD203B41FA5}">
                      <a16:colId xmlns:a16="http://schemas.microsoft.com/office/drawing/2014/main" val="3041374685"/>
                    </a:ext>
                  </a:extLst>
                </a:gridCol>
                <a:gridCol w="1792268">
                  <a:extLst>
                    <a:ext uri="{9D8B030D-6E8A-4147-A177-3AD203B41FA5}">
                      <a16:colId xmlns:a16="http://schemas.microsoft.com/office/drawing/2014/main" val="1703305857"/>
                    </a:ext>
                  </a:extLst>
                </a:gridCol>
              </a:tblGrid>
              <a:tr h="198307">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600" b="1" kern="1200" dirty="0">
                          <a:solidFill>
                            <a:schemeClr val="tx1"/>
                          </a:solidFill>
                          <a:latin typeface="Segoe UI" panose="020B0502040204020203" pitchFamily="34" charset="0"/>
                          <a:ea typeface="+mn-ea"/>
                          <a:cs typeface="Times New Roman" panose="02020603050405020304" pitchFamily="18" charset="0"/>
                        </a:rPr>
                        <a:t>Criteria Description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b="1" kern="1200" dirty="0">
                          <a:solidFill>
                            <a:schemeClr val="tx1"/>
                          </a:solidFill>
                          <a:latin typeface="Segoe UI" panose="020B0502040204020203" pitchFamily="34" charset="0"/>
                          <a:ea typeface="+mn-ea"/>
                          <a:cs typeface="Times New Roman" panose="02020603050405020304" pitchFamily="18" charset="0"/>
                        </a:rPr>
                        <a:t>Sector Guidance for all providers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r>
                        <a:rPr lang="en-NZ" sz="1600" b="1" kern="1200" dirty="0">
                          <a:solidFill>
                            <a:schemeClr val="tx1"/>
                          </a:solidFill>
                          <a:latin typeface="Segoe UI" panose="020B0502040204020203" pitchFamily="34" charset="0"/>
                          <a:ea typeface="+mn-ea"/>
                          <a:cs typeface="Times New Roman" panose="02020603050405020304" pitchFamily="18" charset="0"/>
                        </a:rPr>
                        <a:t>Applicability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54169229"/>
                  </a:ext>
                </a:extLst>
              </a:tr>
              <a:tr h="4481474">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600" b="1" i="0" u="none" strike="noStrike" kern="1200" dirty="0">
                          <a:solidFill>
                            <a:srgbClr val="000000"/>
                          </a:solidFill>
                          <a:effectLst/>
                          <a:latin typeface="Segoe UI" panose="020B0502040204020203" pitchFamily="34" charset="0"/>
                          <a:ea typeface="+mn-ea"/>
                          <a:cs typeface="Segoe UI" panose="020B0502040204020203" pitchFamily="34" charset="0"/>
                        </a:rPr>
                        <a:t>4.1.7 </a:t>
                      </a:r>
                      <a:r>
                        <a:rPr lang="en-NZ" sz="1600" b="0" i="0" u="none" strike="noStrike" kern="1200" dirty="0">
                          <a:solidFill>
                            <a:srgbClr val="000000"/>
                          </a:solidFill>
                          <a:effectLst/>
                          <a:latin typeface="Segoe UI" panose="020B0502040204020203" pitchFamily="34" charset="0"/>
                          <a:ea typeface="+mn-ea"/>
                          <a:cs typeface="Segoe UI" panose="020B0502040204020203" pitchFamily="34" charset="0"/>
                        </a:rPr>
                        <a:t>(New)</a:t>
                      </a:r>
                    </a:p>
                    <a:p>
                      <a:pPr marL="0" marR="0" lvl="0" indent="0" algn="l" defTabSz="914400" rtl="0" eaLnBrk="1" fontAlgn="auto" latinLnBrk="0" hangingPunct="1">
                        <a:lnSpc>
                          <a:spcPct val="100000"/>
                        </a:lnSpc>
                        <a:spcBef>
                          <a:spcPts val="600"/>
                        </a:spcBef>
                        <a:spcAft>
                          <a:spcPts val="900"/>
                        </a:spcAft>
                        <a:buClrTx/>
                        <a:buSzTx/>
                        <a:buFontTx/>
                        <a:buNone/>
                        <a:tabLst/>
                        <a:defRPr/>
                      </a:pPr>
                      <a:r>
                        <a:rPr lang="en-US" sz="1600" b="1" i="0" u="none" strike="noStrike" kern="1200" dirty="0">
                          <a:solidFill>
                            <a:srgbClr val="000000"/>
                          </a:solidFill>
                          <a:effectLst/>
                          <a:latin typeface="Segoe UI" panose="020B0502040204020203" pitchFamily="34" charset="0"/>
                          <a:ea typeface="+mn-ea"/>
                          <a:cs typeface="Segoe UI" panose="020B0502040204020203" pitchFamily="34" charset="0"/>
                        </a:rPr>
                        <a:t>When services design new buildings there shall be consultation and co-design of the environments, to ensure that they reflect the aspirations and identity of Māori.</a:t>
                      </a:r>
                    </a:p>
                    <a:p>
                      <a:pPr marL="0" algn="l" defTabSz="914400" rtl="0" eaLnBrk="1" latinLnBrk="0" hangingPunct="1"/>
                      <a:endParaRPr lang="en-NZ" sz="1600" b="0" kern="1200" dirty="0">
                        <a:solidFill>
                          <a:schemeClr val="tx1"/>
                        </a:solidFill>
                        <a:effectLst/>
                        <a:latin typeface="Segoe UI" panose="020B0502040204020203" pitchFamily="34" charset="0"/>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1" indent="0" algn="l" defTabSz="914400" rtl="0" eaLnBrk="1" latinLnBrk="0" hangingPunct="1">
                        <a:spcBef>
                          <a:spcPts val="600"/>
                        </a:spcBef>
                        <a:spcAft>
                          <a:spcPts val="600"/>
                        </a:spcAft>
                        <a:buFont typeface="Arial" panose="020B0604020202020204" pitchFamily="34" charset="0"/>
                        <a:buNone/>
                      </a:pPr>
                      <a:r>
                        <a:rPr lang="en-US" sz="1600" kern="1200" dirty="0">
                          <a:solidFill>
                            <a:schemeClr val="tx1"/>
                          </a:solidFill>
                          <a:effectLst/>
                          <a:latin typeface="Segoe UI" panose="020B0502040204020203" pitchFamily="34" charset="0"/>
                          <a:ea typeface="+mn-ea"/>
                          <a:cs typeface="Times New Roman" panose="02020603050405020304" pitchFamily="18" charset="0"/>
                        </a:rPr>
                        <a:t>No general guidance for all providers.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kern="1200" dirty="0">
                        <a:solidFill>
                          <a:schemeClr val="tx1"/>
                        </a:solidFill>
                        <a:effectLst/>
                        <a:latin typeface="Segoe UI" panose="020B0502040204020203"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dirty="0">
                          <a:solidFill>
                            <a:schemeClr val="tx1"/>
                          </a:solidFill>
                          <a:effectLst/>
                          <a:latin typeface="Segoe UI" panose="020B0502040204020203" pitchFamily="34" charset="0"/>
                          <a:ea typeface="+mn-ea"/>
                          <a:cs typeface="Times New Roman" panose="02020603050405020304" pitchFamily="18" charset="0"/>
                        </a:rPr>
                        <a:t>Service Type Specific Guidance available on the website: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Segoe UI" panose="020B0502040204020203" pitchFamily="34" charset="0"/>
                          <a:ea typeface="+mn-ea"/>
                          <a:cs typeface="Times New Roman" panose="02020603050405020304" pitchFamily="18" charset="0"/>
                        </a:rPr>
                        <a:t>ARC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Segoe UI" panose="020B0502040204020203" pitchFamily="34" charset="0"/>
                          <a:ea typeface="+mn-ea"/>
                          <a:cs typeface="Times New Roman" panose="02020603050405020304" pitchFamily="18" charset="0"/>
                        </a:rPr>
                        <a:t>Residential Disability –Intellectual/Physical/Sensory</a:t>
                      </a:r>
                    </a:p>
                    <a:p>
                      <a:pPr marL="0" lvl="1" indent="0" algn="l" defTabSz="914400" rtl="0" eaLnBrk="1" latinLnBrk="0" hangingPunct="1">
                        <a:buFont typeface="Arial" panose="020B0604020202020204" pitchFamily="34" charset="0"/>
                        <a:buNone/>
                      </a:pPr>
                      <a:endParaRPr lang="en-US" sz="1600" kern="1200" dirty="0">
                        <a:solidFill>
                          <a:schemeClr val="tx1"/>
                        </a:solidFill>
                        <a:effectLst/>
                        <a:latin typeface="Segoe UI" panose="020B0502040204020203" pitchFamily="34" charset="0"/>
                        <a:ea typeface="+mn-ea"/>
                        <a:cs typeface="Times New Roman" panose="02020603050405020304" pitchFamily="18" charset="0"/>
                      </a:endParaRPr>
                    </a:p>
                    <a:p>
                      <a:pPr marL="171450" lvl="1" indent="-171450" algn="l" defTabSz="914400" rtl="0" eaLnBrk="1" latinLnBrk="0" hangingPunct="1">
                        <a:buFont typeface="Arial" panose="020B0604020202020204" pitchFamily="34" charset="0"/>
                        <a:buChar char="•"/>
                      </a:pPr>
                      <a:endParaRPr lang="en-NZ" sz="1600" kern="1200" dirty="0">
                        <a:solidFill>
                          <a:schemeClr val="tx1"/>
                        </a:solidFill>
                        <a:effectLst/>
                        <a:latin typeface="Segoe UI" panose="020B0502040204020203" pitchFamily="34" charset="0"/>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algn="l" defTabSz="914400" rtl="0" eaLnBrk="1" latinLnBrk="0" hangingPunct="1"/>
                      <a:r>
                        <a:rPr lang="en-NZ" sz="1600" kern="1200" dirty="0">
                          <a:solidFill>
                            <a:schemeClr val="tx1"/>
                          </a:solidFill>
                          <a:effectLst/>
                          <a:latin typeface="Segoe UI" panose="020B0502040204020203" pitchFamily="34" charset="0"/>
                          <a:ea typeface="+mn-ea"/>
                          <a:cs typeface="Times New Roman" panose="02020603050405020304" pitchFamily="18" charset="0"/>
                        </a:rPr>
                        <a:t>All service types except HCSS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585118"/>
                  </a:ext>
                </a:extLst>
              </a:tr>
            </a:tbl>
          </a:graphicData>
        </a:graphic>
      </p:graphicFrame>
    </p:spTree>
    <p:extLst>
      <p:ext uri="{BB962C8B-B14F-4D97-AF65-F5344CB8AC3E}">
        <p14:creationId xmlns:p14="http://schemas.microsoft.com/office/powerpoint/2010/main" val="2904201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90430E-D762-40C4-8596-AD6D9B4296C2}"/>
              </a:ext>
            </a:extLst>
          </p:cNvPr>
          <p:cNvSpPr>
            <a:spLocks noGrp="1"/>
          </p:cNvSpPr>
          <p:nvPr>
            <p:ph type="title"/>
          </p:nvPr>
        </p:nvSpPr>
        <p:spPr>
          <a:xfrm>
            <a:off x="406429" y="75861"/>
            <a:ext cx="11204046" cy="1074060"/>
          </a:xfrm>
        </p:spPr>
        <p:txBody>
          <a:bodyPr>
            <a:normAutofit fontScale="90000"/>
          </a:bodyPr>
          <a:lstStyle/>
          <a:p>
            <a:r>
              <a:rPr lang="en-NZ" sz="2700" dirty="0"/>
              <a:t>4.2: </a:t>
            </a:r>
            <a:r>
              <a:rPr lang="en-NZ" sz="2700" dirty="0">
                <a:ea typeface="Calibri" panose="020F0502020204030204" pitchFamily="34" charset="0"/>
              </a:rPr>
              <a:t>Te </a:t>
            </a:r>
            <a:r>
              <a:rPr lang="en-NZ" sz="2700" dirty="0" err="1">
                <a:ea typeface="Calibri" panose="020F0502020204030204" pitchFamily="34" charset="0"/>
              </a:rPr>
              <a:t>haumaru</a:t>
            </a:r>
            <a:r>
              <a:rPr lang="en-NZ" sz="2700" dirty="0">
                <a:ea typeface="Calibri" panose="020F0502020204030204" pitchFamily="34" charset="0"/>
              </a:rPr>
              <a:t> o </a:t>
            </a:r>
            <a:r>
              <a:rPr lang="en-NZ" sz="2700" dirty="0" err="1">
                <a:ea typeface="Calibri" panose="020F0502020204030204" pitchFamily="34" charset="0"/>
              </a:rPr>
              <a:t>ngā</a:t>
            </a:r>
            <a:r>
              <a:rPr lang="en-NZ" sz="2700" dirty="0">
                <a:ea typeface="Calibri" panose="020F0502020204030204" pitchFamily="34" charset="0"/>
              </a:rPr>
              <a:t> </a:t>
            </a:r>
            <a:r>
              <a:rPr lang="en-NZ" sz="2700" dirty="0" err="1">
                <a:ea typeface="Calibri" panose="020F0502020204030204" pitchFamily="34" charset="0"/>
              </a:rPr>
              <a:t>tāngata</a:t>
            </a:r>
            <a:r>
              <a:rPr lang="en-NZ" sz="2700" dirty="0">
                <a:ea typeface="Calibri" panose="020F0502020204030204" pitchFamily="34" charset="0"/>
              </a:rPr>
              <a:t> me </a:t>
            </a:r>
            <a:r>
              <a:rPr lang="en-NZ" sz="2700" dirty="0" err="1">
                <a:ea typeface="Calibri" panose="020F0502020204030204" pitchFamily="34" charset="0"/>
              </a:rPr>
              <a:t>te</a:t>
            </a:r>
            <a:r>
              <a:rPr lang="en-NZ" sz="2700" dirty="0">
                <a:ea typeface="Calibri" panose="020F0502020204030204" pitchFamily="34" charset="0"/>
              </a:rPr>
              <a:t> </a:t>
            </a:r>
            <a:r>
              <a:rPr lang="en-NZ" sz="2700" dirty="0" err="1">
                <a:ea typeface="Calibri" panose="020F0502020204030204" pitchFamily="34" charset="0"/>
              </a:rPr>
              <a:t>hunga</a:t>
            </a:r>
            <a:r>
              <a:rPr lang="en-NZ" sz="2700" dirty="0">
                <a:ea typeface="Calibri" panose="020F0502020204030204" pitchFamily="34" charset="0"/>
              </a:rPr>
              <a:t> mahi | Security of people and workforce</a:t>
            </a:r>
            <a:br>
              <a:rPr lang="en-NZ" sz="2400" dirty="0">
                <a:ea typeface="Calibri" panose="020F0502020204030204" pitchFamily="34" charset="0"/>
              </a:rPr>
            </a:br>
            <a:r>
              <a:rPr lang="en-US" sz="1300" i="1" dirty="0">
                <a:solidFill>
                  <a:schemeClr val="tx1"/>
                </a:solidFill>
              </a:rPr>
              <a:t>HDSS 2008 Alignment: 1.4.7 Essential, Emergency &amp; Security Systems; HCSS 8158 2012: 2.7 Essential &amp; Emergency Systems; Fertility 8181 2007: 4.6 Essential, Emergency &amp; Security Systems</a:t>
            </a:r>
            <a:endParaRPr lang="en-NZ" sz="1300" i="1" dirty="0">
              <a:solidFill>
                <a:schemeClr val="tx1"/>
              </a:solidFill>
            </a:endParaRPr>
          </a:p>
        </p:txBody>
      </p:sp>
      <p:graphicFrame>
        <p:nvGraphicFramePr>
          <p:cNvPr id="3" name="Table 2">
            <a:extLst>
              <a:ext uri="{FF2B5EF4-FFF2-40B4-BE49-F238E27FC236}">
                <a16:creationId xmlns:a16="http://schemas.microsoft.com/office/drawing/2014/main" id="{747890D3-F0E3-49E5-AB1E-7A389F08457F}"/>
              </a:ext>
            </a:extLst>
          </p:cNvPr>
          <p:cNvGraphicFramePr>
            <a:graphicFrameLocks noGrp="1"/>
          </p:cNvGraphicFramePr>
          <p:nvPr>
            <p:extLst>
              <p:ext uri="{D42A27DB-BD31-4B8C-83A1-F6EECF244321}">
                <p14:modId xmlns:p14="http://schemas.microsoft.com/office/powerpoint/2010/main" val="1657760887"/>
              </p:ext>
            </p:extLst>
          </p:nvPr>
        </p:nvGraphicFramePr>
        <p:xfrm>
          <a:off x="406429" y="1149920"/>
          <a:ext cx="11379144" cy="4959050"/>
        </p:xfrm>
        <a:graphic>
          <a:graphicData uri="http://schemas.openxmlformats.org/drawingml/2006/table">
            <a:tbl>
              <a:tblPr firstRow="1" firstCol="1" bandRow="1">
                <a:tableStyleId>{5940675A-B579-460E-94D1-54222C63F5DA}</a:tableStyleId>
              </a:tblPr>
              <a:tblGrid>
                <a:gridCol w="797063">
                  <a:extLst>
                    <a:ext uri="{9D8B030D-6E8A-4147-A177-3AD203B41FA5}">
                      <a16:colId xmlns:a16="http://schemas.microsoft.com/office/drawing/2014/main" val="542556123"/>
                    </a:ext>
                  </a:extLst>
                </a:gridCol>
                <a:gridCol w="4056287">
                  <a:extLst>
                    <a:ext uri="{9D8B030D-6E8A-4147-A177-3AD203B41FA5}">
                      <a16:colId xmlns:a16="http://schemas.microsoft.com/office/drawing/2014/main" val="2892457467"/>
                    </a:ext>
                  </a:extLst>
                </a:gridCol>
                <a:gridCol w="1503568">
                  <a:extLst>
                    <a:ext uri="{9D8B030D-6E8A-4147-A177-3AD203B41FA5}">
                      <a16:colId xmlns:a16="http://schemas.microsoft.com/office/drawing/2014/main" val="1925242341"/>
                    </a:ext>
                  </a:extLst>
                </a:gridCol>
                <a:gridCol w="1156026">
                  <a:extLst>
                    <a:ext uri="{9D8B030D-6E8A-4147-A177-3AD203B41FA5}">
                      <a16:colId xmlns:a16="http://schemas.microsoft.com/office/drawing/2014/main" val="2875539503"/>
                    </a:ext>
                  </a:extLst>
                </a:gridCol>
                <a:gridCol w="1156841">
                  <a:extLst>
                    <a:ext uri="{9D8B030D-6E8A-4147-A177-3AD203B41FA5}">
                      <a16:colId xmlns:a16="http://schemas.microsoft.com/office/drawing/2014/main" val="572113566"/>
                    </a:ext>
                  </a:extLst>
                </a:gridCol>
                <a:gridCol w="1087497">
                  <a:extLst>
                    <a:ext uri="{9D8B030D-6E8A-4147-A177-3AD203B41FA5}">
                      <a16:colId xmlns:a16="http://schemas.microsoft.com/office/drawing/2014/main" val="1004802421"/>
                    </a:ext>
                  </a:extLst>
                </a:gridCol>
                <a:gridCol w="1621862">
                  <a:extLst>
                    <a:ext uri="{9D8B030D-6E8A-4147-A177-3AD203B41FA5}">
                      <a16:colId xmlns:a16="http://schemas.microsoft.com/office/drawing/2014/main" val="2180358331"/>
                    </a:ext>
                  </a:extLst>
                </a:gridCol>
              </a:tblGrid>
              <a:tr h="227954">
                <a:tc>
                  <a:txBody>
                    <a:bodyPr/>
                    <a:lstStyle/>
                    <a:p>
                      <a:pPr marL="0" algn="l" defTabSz="914400" rtl="0" eaLnBrk="1" latinLnBrk="0" hangingPunct="1">
                        <a:lnSpc>
                          <a:spcPct val="107000"/>
                        </a:lnSpc>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Criteria</a:t>
                      </a:r>
                    </a:p>
                  </a:txBody>
                  <a:tcPr marL="61443" marR="61443" marT="0" marB="0">
                    <a:solidFill>
                      <a:schemeClr val="bg2"/>
                    </a:solidFill>
                  </a:tcPr>
                </a:tc>
                <a:tc>
                  <a:txBody>
                    <a:bodyPr/>
                    <a:lstStyle/>
                    <a:p>
                      <a:pPr marL="0" algn="l" defTabSz="914400" rtl="0" eaLnBrk="1" latinLnBrk="0" hangingPunct="1">
                        <a:lnSpc>
                          <a:spcPct val="107000"/>
                        </a:lnSpc>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Description 2021</a:t>
                      </a:r>
                    </a:p>
                  </a:txBody>
                  <a:tcPr marL="61443" marR="61443" marT="0" marB="0">
                    <a:solidFill>
                      <a:schemeClr val="bg2"/>
                    </a:solidFill>
                  </a:tcPr>
                </a:tc>
                <a:tc>
                  <a:txBody>
                    <a:bodyPr/>
                    <a:lstStyle/>
                    <a:p>
                      <a:pPr marL="0" algn="l" defTabSz="914400" rtl="0" eaLnBrk="1" latinLnBrk="0" hangingPunct="1">
                        <a:lnSpc>
                          <a:spcPct val="107000"/>
                        </a:lnSpc>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2008 Standard</a:t>
                      </a:r>
                    </a:p>
                  </a:txBody>
                  <a:tcPr marL="61443" marR="61443" marT="0" marB="0">
                    <a:solidFill>
                      <a:schemeClr val="bg2"/>
                    </a:solidFill>
                  </a:tcPr>
                </a:tc>
                <a:tc>
                  <a:txBody>
                    <a:bodyPr/>
                    <a:lstStyle/>
                    <a:p>
                      <a:pPr marL="0" algn="l" defTabSz="914400" rtl="0" eaLnBrk="1" latinLnBrk="0" hangingPunct="1">
                        <a:lnSpc>
                          <a:spcPct val="107000"/>
                        </a:lnSpc>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HCSS</a:t>
                      </a:r>
                    </a:p>
                  </a:txBody>
                  <a:tcPr marL="61443" marR="61443" marT="0" marB="0">
                    <a:solidFill>
                      <a:schemeClr val="bg2"/>
                    </a:solidFill>
                  </a:tcPr>
                </a:tc>
                <a:tc>
                  <a:txBody>
                    <a:bodyPr/>
                    <a:lstStyle/>
                    <a:p>
                      <a:pPr marL="0" algn="l" defTabSz="914400" rtl="0" eaLnBrk="1" latinLnBrk="0" hangingPunct="1">
                        <a:lnSpc>
                          <a:spcPct val="107000"/>
                        </a:lnSpc>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Fertility</a:t>
                      </a:r>
                    </a:p>
                  </a:txBody>
                  <a:tcPr marL="61443" marR="61443" marT="0" marB="0">
                    <a:solidFill>
                      <a:schemeClr val="bg2"/>
                    </a:solidFill>
                  </a:tcPr>
                </a:tc>
                <a:tc>
                  <a:txBody>
                    <a:bodyPr/>
                    <a:lstStyle/>
                    <a:p>
                      <a:pPr marL="0" algn="l" defTabSz="914400" rtl="0" eaLnBrk="1" latinLnBrk="0" hangingPunct="1">
                        <a:lnSpc>
                          <a:spcPct val="107000"/>
                        </a:lnSpc>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Abortion</a:t>
                      </a:r>
                    </a:p>
                  </a:txBody>
                  <a:tcPr marL="61443" marR="61443" marT="0" marB="0">
                    <a:solidFill>
                      <a:schemeClr val="bg2"/>
                    </a:solidFill>
                  </a:tcPr>
                </a:tc>
                <a:tc>
                  <a:txBody>
                    <a:bodyPr/>
                    <a:lstStyle/>
                    <a:p>
                      <a:pPr marL="0" algn="l" defTabSz="914400" rtl="0" eaLnBrk="1" latinLnBrk="0" hangingPunct="1">
                        <a:lnSpc>
                          <a:spcPct val="107000"/>
                        </a:lnSpc>
                        <a:spcBef>
                          <a:spcPts val="600"/>
                        </a:spcBef>
                        <a:spcAft>
                          <a:spcPts val="900"/>
                        </a:spcAft>
                      </a:pPr>
                      <a:r>
                        <a:rPr lang="en-NZ" sz="1400" b="1" kern="1200" dirty="0">
                          <a:solidFill>
                            <a:schemeClr val="tx1"/>
                          </a:solidFill>
                          <a:latin typeface="Segoe UI" panose="020B0502040204020203" pitchFamily="34" charset="0"/>
                          <a:ea typeface="+mn-ea"/>
                          <a:cs typeface="Times New Roman" panose="02020603050405020304" pitchFamily="18" charset="0"/>
                        </a:rPr>
                        <a:t>Applicability</a:t>
                      </a:r>
                    </a:p>
                  </a:txBody>
                  <a:tcPr marL="61443" marR="61443" marT="0" marB="0">
                    <a:solidFill>
                      <a:schemeClr val="bg2"/>
                    </a:solidFill>
                  </a:tcPr>
                </a:tc>
                <a:extLst>
                  <a:ext uri="{0D108BD9-81ED-4DB2-BD59-A6C34878D82A}">
                    <a16:rowId xmlns:a16="http://schemas.microsoft.com/office/drawing/2014/main" val="2903482577"/>
                  </a:ext>
                </a:extLst>
              </a:tr>
              <a:tr h="406294">
                <a:tc>
                  <a:txBody>
                    <a:bodyPr/>
                    <a:lstStyle/>
                    <a:p>
                      <a:pPr>
                        <a:lnSpc>
                          <a:spcPct val="107000"/>
                        </a:lnSpc>
                        <a:spcAft>
                          <a:spcPts val="0"/>
                        </a:spcAft>
                      </a:pPr>
                      <a:r>
                        <a:rPr lang="en-NZ" sz="1200" dirty="0">
                          <a:effectLst/>
                          <a:latin typeface="Segoe UI" panose="020B0502040204020203" pitchFamily="34" charset="0"/>
                          <a:cs typeface="Segoe UI" panose="020B0502040204020203" pitchFamily="34" charset="0"/>
                        </a:rPr>
                        <a:t>4.2.1</a:t>
                      </a: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1443" marR="61443" marT="0" marB="0"/>
                </a:tc>
                <a:tc>
                  <a:txBody>
                    <a:bodyPr/>
                    <a:lstStyle/>
                    <a:p>
                      <a:pPr>
                        <a:lnSpc>
                          <a:spcPct val="107000"/>
                        </a:lnSpc>
                        <a:spcAft>
                          <a:spcPts val="0"/>
                        </a:spcAft>
                      </a:pPr>
                      <a:r>
                        <a:rPr lang="en-NZ" sz="1200" dirty="0">
                          <a:effectLst/>
                          <a:latin typeface="Segoe UI" panose="020B0502040204020203" pitchFamily="34" charset="0"/>
                          <a:cs typeface="Segoe UI" panose="020B0502040204020203" pitchFamily="34" charset="0"/>
                        </a:rPr>
                        <a:t>Where required by legislation, there shall be a Fire and Emergency New Zealand- approved evacuation plan.</a:t>
                      </a: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1443" marR="61443" marT="0" marB="0"/>
                </a:tc>
                <a:tc>
                  <a:txBody>
                    <a:bodyPr/>
                    <a:lstStyle/>
                    <a:p>
                      <a:pPr>
                        <a:lnSpc>
                          <a:spcPct val="107000"/>
                        </a:lnSpc>
                        <a:spcAft>
                          <a:spcPts val="0"/>
                        </a:spcAft>
                      </a:pPr>
                      <a:r>
                        <a:rPr lang="en-NZ" sz="1200">
                          <a:effectLst/>
                          <a:latin typeface="Segoe UI" panose="020B0502040204020203" pitchFamily="34" charset="0"/>
                          <a:cs typeface="Segoe UI" panose="020B0502040204020203" pitchFamily="34" charset="0"/>
                        </a:rPr>
                        <a:t>1.4.7.3</a:t>
                      </a:r>
                      <a:endParaRPr lang="en-NZ" sz="1200">
                        <a:effectLst/>
                        <a:latin typeface="Segoe UI" panose="020B0502040204020203" pitchFamily="34" charset="0"/>
                        <a:ea typeface="Calibri" panose="020F0502020204030204" pitchFamily="34" charset="0"/>
                        <a:cs typeface="Segoe UI" panose="020B0502040204020203" pitchFamily="34" charset="0"/>
                      </a:endParaRPr>
                    </a:p>
                  </a:txBody>
                  <a:tcPr marL="61443" marR="61443" marT="0" marB="0"/>
                </a:tc>
                <a:tc>
                  <a:txBody>
                    <a:bodyPr/>
                    <a:lstStyle/>
                    <a:p>
                      <a:pPr>
                        <a:lnSpc>
                          <a:spcPct val="107000"/>
                        </a:lnSpc>
                        <a:spcAft>
                          <a:spcPts val="0"/>
                        </a:spcAft>
                      </a:pPr>
                      <a:r>
                        <a:rPr lang="en-NZ" sz="1200" dirty="0">
                          <a:effectLst/>
                          <a:latin typeface="Segoe UI" panose="020B0502040204020203" pitchFamily="34" charset="0"/>
                          <a:cs typeface="Segoe UI" panose="020B0502040204020203" pitchFamily="34" charset="0"/>
                        </a:rPr>
                        <a:t>N/A </a:t>
                      </a: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1443" marR="61443" marT="0" marB="0"/>
                </a:tc>
                <a:tc>
                  <a:txBody>
                    <a:bodyPr/>
                    <a:lstStyle/>
                    <a:p>
                      <a:pPr>
                        <a:lnSpc>
                          <a:spcPct val="107000"/>
                        </a:lnSpc>
                        <a:spcAft>
                          <a:spcPts val="0"/>
                        </a:spcAft>
                      </a:pPr>
                      <a:r>
                        <a:rPr lang="en-NZ" sz="1200" dirty="0">
                          <a:effectLst/>
                          <a:latin typeface="Segoe UI" panose="020B0502040204020203" pitchFamily="34" charset="0"/>
                          <a:cs typeface="Segoe UI" panose="020B0502040204020203" pitchFamily="34" charset="0"/>
                        </a:rPr>
                        <a:t>4.6.6 </a:t>
                      </a: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1443" marR="61443" marT="0" marB="0"/>
                </a:tc>
                <a:tc>
                  <a:txBody>
                    <a:bodyPr/>
                    <a:lstStyle/>
                    <a:p>
                      <a:pPr>
                        <a:lnSpc>
                          <a:spcPct val="107000"/>
                        </a:lnSpc>
                        <a:spcAft>
                          <a:spcPts val="0"/>
                        </a:spcAft>
                      </a:pPr>
                      <a:r>
                        <a:rPr lang="en-NZ" sz="1200">
                          <a:effectLst/>
                          <a:latin typeface="Segoe UI" panose="020B0502040204020203" pitchFamily="34" charset="0"/>
                          <a:cs typeface="Segoe UI" panose="020B0502040204020203" pitchFamily="34" charset="0"/>
                        </a:rPr>
                        <a:t>Not mapped</a:t>
                      </a:r>
                      <a:endParaRPr lang="en-NZ" sz="1200">
                        <a:effectLst/>
                        <a:latin typeface="Segoe UI" panose="020B0502040204020203" pitchFamily="34" charset="0"/>
                        <a:ea typeface="Calibri" panose="020F0502020204030204" pitchFamily="34" charset="0"/>
                        <a:cs typeface="Segoe UI" panose="020B0502040204020203" pitchFamily="34" charset="0"/>
                      </a:endParaRPr>
                    </a:p>
                  </a:txBody>
                  <a:tcPr marL="61443" marR="61443" marT="0" marB="0"/>
                </a:tc>
                <a:tc rowSpan="2">
                  <a:txBody>
                    <a:bodyPr/>
                    <a:lstStyle/>
                    <a:p>
                      <a:pPr>
                        <a:lnSpc>
                          <a:spcPct val="107000"/>
                        </a:lnSpc>
                        <a:spcAft>
                          <a:spcPts val="0"/>
                        </a:spcAft>
                      </a:pPr>
                      <a:r>
                        <a:rPr lang="en-NZ" sz="1200" dirty="0">
                          <a:effectLst/>
                          <a:latin typeface="Segoe UI" panose="020B0502040204020203" pitchFamily="34" charset="0"/>
                          <a:cs typeface="Segoe UI" panose="020B0502040204020203" pitchFamily="34" charset="0"/>
                        </a:rPr>
                        <a:t>All service types except HCSS</a:t>
                      </a: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1443" marR="61443" marT="0" marB="0"/>
                </a:tc>
                <a:extLst>
                  <a:ext uri="{0D108BD9-81ED-4DB2-BD59-A6C34878D82A}">
                    <a16:rowId xmlns:a16="http://schemas.microsoft.com/office/drawing/2014/main" val="1143785062"/>
                  </a:ext>
                </a:extLst>
              </a:tr>
              <a:tr h="621557">
                <a:tc>
                  <a:txBody>
                    <a:bodyPr/>
                    <a:lstStyle/>
                    <a:p>
                      <a:pPr>
                        <a:lnSpc>
                          <a:spcPct val="107000"/>
                        </a:lnSpc>
                        <a:spcAft>
                          <a:spcPts val="0"/>
                        </a:spcAft>
                      </a:pPr>
                      <a:r>
                        <a:rPr lang="en-NZ" sz="1200">
                          <a:effectLst/>
                          <a:latin typeface="Segoe UI" panose="020B0502040204020203" pitchFamily="34" charset="0"/>
                          <a:cs typeface="Segoe UI" panose="020B0502040204020203" pitchFamily="34" charset="0"/>
                        </a:rPr>
                        <a:t>4.2.2</a:t>
                      </a:r>
                      <a:endParaRPr lang="en-NZ" sz="1200">
                        <a:effectLst/>
                        <a:latin typeface="Segoe UI" panose="020B0502040204020203" pitchFamily="34" charset="0"/>
                        <a:ea typeface="Calibri" panose="020F0502020204030204" pitchFamily="34" charset="0"/>
                        <a:cs typeface="Segoe UI" panose="020B0502040204020203" pitchFamily="34" charset="0"/>
                      </a:endParaRPr>
                    </a:p>
                  </a:txBody>
                  <a:tcPr marL="61443" marR="61443" marT="0" marB="0"/>
                </a:tc>
                <a:tc>
                  <a:txBody>
                    <a:bodyPr/>
                    <a:lstStyle/>
                    <a:p>
                      <a:pPr>
                        <a:lnSpc>
                          <a:spcPct val="107000"/>
                        </a:lnSpc>
                        <a:spcAft>
                          <a:spcPts val="0"/>
                        </a:spcAft>
                      </a:pPr>
                      <a:r>
                        <a:rPr lang="en-NZ" sz="1200" dirty="0">
                          <a:effectLst/>
                          <a:latin typeface="Segoe UI" panose="020B0502040204020203" pitchFamily="34" charset="0"/>
                          <a:cs typeface="Segoe UI" panose="020B0502040204020203" pitchFamily="34" charset="0"/>
                        </a:rPr>
                        <a:t>Service providers shall ensure there are implemented fire safety and emergency management policies and procedures identifying and minimising related risk.</a:t>
                      </a: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1443" marR="61443" marT="0" marB="0"/>
                </a:tc>
                <a:tc>
                  <a:txBody>
                    <a:bodyPr/>
                    <a:lstStyle/>
                    <a:p>
                      <a:pPr>
                        <a:lnSpc>
                          <a:spcPct val="107000"/>
                        </a:lnSpc>
                        <a:spcAft>
                          <a:spcPts val="0"/>
                        </a:spcAft>
                      </a:pPr>
                      <a:r>
                        <a:rPr lang="en-NZ" sz="1200" dirty="0">
                          <a:effectLst/>
                          <a:latin typeface="Segoe UI" panose="020B0502040204020203" pitchFamily="34" charset="0"/>
                          <a:cs typeface="Segoe UI" panose="020B0502040204020203" pitchFamily="34" charset="0"/>
                        </a:rPr>
                        <a:t>1.4.7.1 </a:t>
                      </a: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1443" marR="61443" marT="0" marB="0"/>
                </a:tc>
                <a:tc>
                  <a:txBody>
                    <a:bodyPr/>
                    <a:lstStyle/>
                    <a:p>
                      <a:pPr>
                        <a:lnSpc>
                          <a:spcPct val="107000"/>
                        </a:lnSpc>
                        <a:spcAft>
                          <a:spcPts val="0"/>
                        </a:spcAft>
                      </a:pPr>
                      <a:r>
                        <a:rPr lang="en-NZ" sz="1200" dirty="0">
                          <a:effectLst/>
                          <a:latin typeface="Segoe UI" panose="020B0502040204020203" pitchFamily="34" charset="0"/>
                          <a:cs typeface="Segoe UI" panose="020B0502040204020203" pitchFamily="34" charset="0"/>
                        </a:rPr>
                        <a:t>N/A </a:t>
                      </a: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1443" marR="61443" marT="0" marB="0"/>
                </a:tc>
                <a:tc>
                  <a:txBody>
                    <a:bodyPr/>
                    <a:lstStyle/>
                    <a:p>
                      <a:pPr>
                        <a:lnSpc>
                          <a:spcPct val="107000"/>
                        </a:lnSpc>
                        <a:spcAft>
                          <a:spcPts val="0"/>
                        </a:spcAft>
                      </a:pPr>
                      <a:r>
                        <a:rPr lang="en-NZ" sz="1200" dirty="0">
                          <a:effectLst/>
                          <a:latin typeface="Segoe UI" panose="020B0502040204020203" pitchFamily="34" charset="0"/>
                          <a:cs typeface="Segoe UI" panose="020B0502040204020203" pitchFamily="34" charset="0"/>
                        </a:rPr>
                        <a:t>4.6.4 </a:t>
                      </a: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1443" marR="61443" marT="0" marB="0"/>
                </a:tc>
                <a:tc>
                  <a:txBody>
                    <a:bodyPr/>
                    <a:lstStyle/>
                    <a:p>
                      <a:pPr>
                        <a:lnSpc>
                          <a:spcPct val="107000"/>
                        </a:lnSpc>
                        <a:spcAft>
                          <a:spcPts val="0"/>
                        </a:spcAft>
                      </a:pPr>
                      <a:r>
                        <a:rPr lang="en-NZ" sz="1200" dirty="0">
                          <a:effectLst/>
                          <a:latin typeface="Segoe UI" panose="020B0502040204020203" pitchFamily="34" charset="0"/>
                          <a:cs typeface="Segoe UI" panose="020B0502040204020203" pitchFamily="34" charset="0"/>
                        </a:rPr>
                        <a:t>Not mapped</a:t>
                      </a: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1443" marR="61443" marT="0" marB="0"/>
                </a:tc>
                <a:tc vMerge="1">
                  <a:txBody>
                    <a:bodyPr/>
                    <a:lstStyle/>
                    <a:p>
                      <a:pPr>
                        <a:lnSpc>
                          <a:spcPct val="107000"/>
                        </a:lnSpc>
                        <a:spcAft>
                          <a:spcPts val="0"/>
                        </a:spcAft>
                      </a:pPr>
                      <a:endParaRPr lang="en-NZ"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443" marR="61443" marT="0" marB="0"/>
                </a:tc>
                <a:extLst>
                  <a:ext uri="{0D108BD9-81ED-4DB2-BD59-A6C34878D82A}">
                    <a16:rowId xmlns:a16="http://schemas.microsoft.com/office/drawing/2014/main" val="3200975599"/>
                  </a:ext>
                </a:extLst>
              </a:tr>
              <a:tr h="828121">
                <a:tc>
                  <a:txBody>
                    <a:bodyPr/>
                    <a:lstStyle/>
                    <a:p>
                      <a:pPr>
                        <a:lnSpc>
                          <a:spcPct val="107000"/>
                        </a:lnSpc>
                        <a:spcAft>
                          <a:spcPts val="0"/>
                        </a:spcAft>
                      </a:pPr>
                      <a:r>
                        <a:rPr lang="en-NZ" sz="1200" dirty="0">
                          <a:effectLst/>
                          <a:latin typeface="Segoe UI" panose="020B0502040204020203" pitchFamily="34" charset="0"/>
                          <a:cs typeface="Segoe UI" panose="020B0502040204020203" pitchFamily="34" charset="0"/>
                        </a:rPr>
                        <a:t>4.2.3</a:t>
                      </a: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1443" marR="61443" marT="0" marB="0"/>
                </a:tc>
                <a:tc>
                  <a:txBody>
                    <a:bodyPr/>
                    <a:lstStyle/>
                    <a:p>
                      <a:pPr>
                        <a:lnSpc>
                          <a:spcPct val="107000"/>
                        </a:lnSpc>
                        <a:spcAft>
                          <a:spcPts val="0"/>
                        </a:spcAft>
                      </a:pPr>
                      <a:r>
                        <a:rPr lang="en-NZ" sz="1200">
                          <a:effectLst/>
                          <a:latin typeface="Segoe UI" panose="020B0502040204020203" pitchFamily="34" charset="0"/>
                          <a:cs typeface="Segoe UI" panose="020B0502040204020203" pitchFamily="34" charset="0"/>
                        </a:rPr>
                        <a:t>Health care and support workers shall receive appropriate information, training, and equipment to respond to identified emergency and security situations. This shall include fire safety and emergency procedures.</a:t>
                      </a:r>
                      <a:endParaRPr lang="en-NZ" sz="1200">
                        <a:effectLst/>
                        <a:latin typeface="Segoe UI" panose="020B0502040204020203" pitchFamily="34" charset="0"/>
                        <a:ea typeface="Calibri" panose="020F0502020204030204" pitchFamily="34" charset="0"/>
                        <a:cs typeface="Segoe UI" panose="020B0502040204020203" pitchFamily="34" charset="0"/>
                      </a:endParaRPr>
                    </a:p>
                  </a:txBody>
                  <a:tcPr marL="61443" marR="61443" marT="0" marB="0"/>
                </a:tc>
                <a:tc>
                  <a:txBody>
                    <a:bodyPr/>
                    <a:lstStyle/>
                    <a:p>
                      <a:pPr>
                        <a:lnSpc>
                          <a:spcPct val="107000"/>
                        </a:lnSpc>
                        <a:spcAft>
                          <a:spcPts val="0"/>
                        </a:spcAft>
                      </a:pPr>
                      <a:r>
                        <a:rPr lang="en-NZ" sz="1200" dirty="0">
                          <a:effectLst/>
                          <a:latin typeface="Segoe UI" panose="020B0502040204020203" pitchFamily="34" charset="0"/>
                          <a:cs typeface="Segoe UI" panose="020B0502040204020203" pitchFamily="34" charset="0"/>
                        </a:rPr>
                        <a:t>1.4.7.1 </a:t>
                      </a: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1443" marR="61443" marT="0" marB="0"/>
                </a:tc>
                <a:tc>
                  <a:txBody>
                    <a:bodyPr/>
                    <a:lstStyle/>
                    <a:p>
                      <a:pPr>
                        <a:lnSpc>
                          <a:spcPct val="107000"/>
                        </a:lnSpc>
                        <a:spcAft>
                          <a:spcPts val="0"/>
                        </a:spcAft>
                      </a:pPr>
                      <a:r>
                        <a:rPr lang="en-NZ" sz="1200" dirty="0">
                          <a:effectLst/>
                          <a:latin typeface="Segoe UI" panose="020B0502040204020203" pitchFamily="34" charset="0"/>
                          <a:cs typeface="Segoe UI" panose="020B0502040204020203" pitchFamily="34" charset="0"/>
                        </a:rPr>
                        <a:t>2.7.1; 3.3.1 </a:t>
                      </a: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1443" marR="61443" marT="0" marB="0"/>
                </a:tc>
                <a:tc>
                  <a:txBody>
                    <a:bodyPr/>
                    <a:lstStyle/>
                    <a:p>
                      <a:pPr>
                        <a:lnSpc>
                          <a:spcPct val="107000"/>
                        </a:lnSpc>
                        <a:spcAft>
                          <a:spcPts val="0"/>
                        </a:spcAft>
                      </a:pPr>
                      <a:r>
                        <a:rPr lang="en-NZ" sz="1200" dirty="0">
                          <a:effectLst/>
                          <a:latin typeface="Segoe UI" panose="020B0502040204020203" pitchFamily="34" charset="0"/>
                          <a:cs typeface="Segoe UI" panose="020B0502040204020203" pitchFamily="34" charset="0"/>
                        </a:rPr>
                        <a:t>4.6.1 </a:t>
                      </a: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1443" marR="61443" marT="0" marB="0"/>
                </a:tc>
                <a:tc>
                  <a:txBody>
                    <a:bodyPr/>
                    <a:lstStyle/>
                    <a:p>
                      <a:pPr>
                        <a:lnSpc>
                          <a:spcPct val="107000"/>
                        </a:lnSpc>
                        <a:spcAft>
                          <a:spcPts val="0"/>
                        </a:spcAft>
                      </a:pPr>
                      <a:r>
                        <a:rPr lang="en-NZ" sz="1200">
                          <a:effectLst/>
                          <a:latin typeface="Segoe UI" panose="020B0502040204020203" pitchFamily="34" charset="0"/>
                          <a:cs typeface="Segoe UI" panose="020B0502040204020203" pitchFamily="34" charset="0"/>
                        </a:rPr>
                        <a:t>Not mapped</a:t>
                      </a:r>
                      <a:endParaRPr lang="en-NZ" sz="1200">
                        <a:effectLst/>
                        <a:latin typeface="Segoe UI" panose="020B0502040204020203" pitchFamily="34" charset="0"/>
                        <a:ea typeface="Calibri" panose="020F0502020204030204" pitchFamily="34" charset="0"/>
                        <a:cs typeface="Segoe UI" panose="020B0502040204020203" pitchFamily="34" charset="0"/>
                      </a:endParaRPr>
                    </a:p>
                  </a:txBody>
                  <a:tcPr marL="61443" marR="61443" marT="0" marB="0"/>
                </a:tc>
                <a:tc rowSpan="2">
                  <a:txBody>
                    <a:bodyPr/>
                    <a:lstStyle/>
                    <a:p>
                      <a:pPr>
                        <a:lnSpc>
                          <a:spcPct val="107000"/>
                        </a:lnSpc>
                        <a:spcAft>
                          <a:spcPts val="0"/>
                        </a:spcAft>
                      </a:pPr>
                      <a:r>
                        <a:rPr lang="en-NZ" sz="1200" dirty="0">
                          <a:effectLst/>
                          <a:latin typeface="Segoe UI" panose="020B0502040204020203" pitchFamily="34" charset="0"/>
                          <a:cs typeface="Segoe UI" panose="020B0502040204020203" pitchFamily="34" charset="0"/>
                        </a:rPr>
                        <a:t>All service types </a:t>
                      </a: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1443" marR="61443" marT="0" marB="0"/>
                </a:tc>
                <a:extLst>
                  <a:ext uri="{0D108BD9-81ED-4DB2-BD59-A6C34878D82A}">
                    <a16:rowId xmlns:a16="http://schemas.microsoft.com/office/drawing/2014/main" val="2364698657"/>
                  </a:ext>
                </a:extLst>
              </a:tr>
              <a:tr h="828121">
                <a:tc>
                  <a:txBody>
                    <a:bodyPr/>
                    <a:lstStyle/>
                    <a:p>
                      <a:pPr>
                        <a:lnSpc>
                          <a:spcPct val="107000"/>
                        </a:lnSpc>
                        <a:spcAft>
                          <a:spcPts val="0"/>
                        </a:spcAft>
                      </a:pPr>
                      <a:r>
                        <a:rPr lang="en-NZ" sz="1200">
                          <a:effectLst/>
                          <a:latin typeface="Segoe UI" panose="020B0502040204020203" pitchFamily="34" charset="0"/>
                          <a:cs typeface="Segoe UI" panose="020B0502040204020203" pitchFamily="34" charset="0"/>
                        </a:rPr>
                        <a:t>4.2.4</a:t>
                      </a:r>
                      <a:endParaRPr lang="en-NZ" sz="1200">
                        <a:effectLst/>
                        <a:latin typeface="Segoe UI" panose="020B0502040204020203" pitchFamily="34" charset="0"/>
                        <a:ea typeface="Calibri" panose="020F0502020204030204" pitchFamily="34" charset="0"/>
                        <a:cs typeface="Segoe UI" panose="020B0502040204020203" pitchFamily="34" charset="0"/>
                      </a:endParaRPr>
                    </a:p>
                  </a:txBody>
                  <a:tcPr marL="61443" marR="61443" marT="0" marB="0"/>
                </a:tc>
                <a:tc>
                  <a:txBody>
                    <a:bodyPr/>
                    <a:lstStyle/>
                    <a:p>
                      <a:pPr>
                        <a:lnSpc>
                          <a:spcPct val="107000"/>
                        </a:lnSpc>
                        <a:spcAft>
                          <a:spcPts val="0"/>
                        </a:spcAft>
                      </a:pPr>
                      <a:r>
                        <a:rPr lang="en-NZ" sz="1200" dirty="0">
                          <a:effectLst/>
                          <a:latin typeface="Segoe UI" panose="020B0502040204020203" pitchFamily="34" charset="0"/>
                          <a:cs typeface="Segoe UI" panose="020B0502040204020203" pitchFamily="34" charset="0"/>
                        </a:rPr>
                        <a:t>Service providers shall ensure health care and support workers are able to provide a level of first aid and emergency treatment appropriate for the degree of risk associated with the provision of the service.</a:t>
                      </a: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1443" marR="61443" marT="0" marB="0"/>
                </a:tc>
                <a:tc>
                  <a:txBody>
                    <a:bodyPr/>
                    <a:lstStyle/>
                    <a:p>
                      <a:pPr>
                        <a:lnSpc>
                          <a:spcPct val="107000"/>
                        </a:lnSpc>
                        <a:spcAft>
                          <a:spcPts val="0"/>
                        </a:spcAft>
                      </a:pPr>
                      <a:r>
                        <a:rPr lang="en-NZ" sz="1200">
                          <a:effectLst/>
                          <a:latin typeface="Segoe UI" panose="020B0502040204020203" pitchFamily="34" charset="0"/>
                          <a:cs typeface="Segoe UI" panose="020B0502040204020203" pitchFamily="34" charset="0"/>
                        </a:rPr>
                        <a:t>1.4.7.1; 1.4.7.2 </a:t>
                      </a:r>
                      <a:endParaRPr lang="en-NZ" sz="1200">
                        <a:effectLst/>
                        <a:latin typeface="Segoe UI" panose="020B0502040204020203" pitchFamily="34" charset="0"/>
                        <a:ea typeface="Calibri" panose="020F0502020204030204" pitchFamily="34" charset="0"/>
                        <a:cs typeface="Segoe UI" panose="020B0502040204020203" pitchFamily="34" charset="0"/>
                      </a:endParaRPr>
                    </a:p>
                  </a:txBody>
                  <a:tcPr marL="61443" marR="61443" marT="0" marB="0"/>
                </a:tc>
                <a:tc>
                  <a:txBody>
                    <a:bodyPr/>
                    <a:lstStyle/>
                    <a:p>
                      <a:pPr>
                        <a:lnSpc>
                          <a:spcPct val="107000"/>
                        </a:lnSpc>
                        <a:spcAft>
                          <a:spcPts val="0"/>
                        </a:spcAft>
                      </a:pPr>
                      <a:r>
                        <a:rPr lang="en-NZ" sz="1200">
                          <a:effectLst/>
                          <a:latin typeface="Segoe UI" panose="020B0502040204020203" pitchFamily="34" charset="0"/>
                          <a:cs typeface="Segoe UI" panose="020B0502040204020203" pitchFamily="34" charset="0"/>
                        </a:rPr>
                        <a:t> 2.7.3; 4.5.3</a:t>
                      </a:r>
                      <a:endParaRPr lang="en-NZ" sz="1200">
                        <a:effectLst/>
                        <a:latin typeface="Segoe UI" panose="020B0502040204020203" pitchFamily="34" charset="0"/>
                        <a:ea typeface="Calibri" panose="020F0502020204030204" pitchFamily="34" charset="0"/>
                        <a:cs typeface="Segoe UI" panose="020B0502040204020203" pitchFamily="34" charset="0"/>
                      </a:endParaRPr>
                    </a:p>
                  </a:txBody>
                  <a:tcPr marL="61443" marR="61443" marT="0" marB="0"/>
                </a:tc>
                <a:tc>
                  <a:txBody>
                    <a:bodyPr/>
                    <a:lstStyle/>
                    <a:p>
                      <a:pPr>
                        <a:lnSpc>
                          <a:spcPct val="107000"/>
                        </a:lnSpc>
                        <a:spcAft>
                          <a:spcPts val="0"/>
                        </a:spcAft>
                      </a:pPr>
                      <a:r>
                        <a:rPr lang="en-NZ" sz="1200" dirty="0">
                          <a:effectLst/>
                          <a:latin typeface="Segoe UI" panose="020B0502040204020203" pitchFamily="34" charset="0"/>
                          <a:cs typeface="Segoe UI" panose="020B0502040204020203" pitchFamily="34" charset="0"/>
                        </a:rPr>
                        <a:t>4.6.2</a:t>
                      </a: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1443" marR="61443" marT="0" marB="0"/>
                </a:tc>
                <a:tc>
                  <a:txBody>
                    <a:bodyPr/>
                    <a:lstStyle/>
                    <a:p>
                      <a:pPr>
                        <a:lnSpc>
                          <a:spcPct val="107000"/>
                        </a:lnSpc>
                        <a:spcAft>
                          <a:spcPts val="0"/>
                        </a:spcAft>
                      </a:pPr>
                      <a:r>
                        <a:rPr lang="en-NZ" sz="1200" dirty="0">
                          <a:effectLst/>
                          <a:latin typeface="Segoe UI" panose="020B0502040204020203" pitchFamily="34" charset="0"/>
                          <a:cs typeface="Segoe UI" panose="020B0502040204020203" pitchFamily="34" charset="0"/>
                        </a:rPr>
                        <a:t>Not mapped</a:t>
                      </a: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1443" marR="61443" marT="0" marB="0"/>
                </a:tc>
                <a:tc vMerge="1">
                  <a:txBody>
                    <a:bodyPr/>
                    <a:lstStyle/>
                    <a:p>
                      <a:pPr>
                        <a:lnSpc>
                          <a:spcPct val="107000"/>
                        </a:lnSpc>
                        <a:spcAft>
                          <a:spcPts val="0"/>
                        </a:spcAft>
                      </a:pPr>
                      <a:endParaRPr lang="en-NZ"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1443" marR="61443" marT="0" marB="0"/>
                </a:tc>
                <a:extLst>
                  <a:ext uri="{0D108BD9-81ED-4DB2-BD59-A6C34878D82A}">
                    <a16:rowId xmlns:a16="http://schemas.microsoft.com/office/drawing/2014/main" val="3675587040"/>
                  </a:ext>
                </a:extLst>
              </a:tr>
              <a:tr h="406294">
                <a:tc>
                  <a:txBody>
                    <a:bodyPr/>
                    <a:lstStyle/>
                    <a:p>
                      <a:pPr>
                        <a:lnSpc>
                          <a:spcPct val="107000"/>
                        </a:lnSpc>
                        <a:spcAft>
                          <a:spcPts val="0"/>
                        </a:spcAft>
                      </a:pPr>
                      <a:r>
                        <a:rPr lang="en-NZ" sz="1200">
                          <a:effectLst/>
                          <a:latin typeface="Segoe UI" panose="020B0502040204020203" pitchFamily="34" charset="0"/>
                          <a:cs typeface="Segoe UI" panose="020B0502040204020203" pitchFamily="34" charset="0"/>
                        </a:rPr>
                        <a:t>4.2.5</a:t>
                      </a:r>
                      <a:endParaRPr lang="en-NZ" sz="1200">
                        <a:effectLst/>
                        <a:latin typeface="Segoe UI" panose="020B0502040204020203" pitchFamily="34" charset="0"/>
                        <a:ea typeface="Calibri" panose="020F0502020204030204" pitchFamily="34" charset="0"/>
                        <a:cs typeface="Segoe UI" panose="020B0502040204020203" pitchFamily="34" charset="0"/>
                      </a:endParaRPr>
                    </a:p>
                  </a:txBody>
                  <a:tcPr marL="61443" marR="61443" marT="0" marB="0"/>
                </a:tc>
                <a:tc>
                  <a:txBody>
                    <a:bodyPr/>
                    <a:lstStyle/>
                    <a:p>
                      <a:pPr>
                        <a:lnSpc>
                          <a:spcPct val="107000"/>
                        </a:lnSpc>
                        <a:spcAft>
                          <a:spcPts val="0"/>
                        </a:spcAft>
                      </a:pPr>
                      <a:r>
                        <a:rPr lang="en-NZ" sz="1200">
                          <a:effectLst/>
                          <a:latin typeface="Segoe UI" panose="020B0502040204020203" pitchFamily="34" charset="0"/>
                          <a:cs typeface="Segoe UI" panose="020B0502040204020203" pitchFamily="34" charset="0"/>
                        </a:rPr>
                        <a:t>An appropriate call system shall be available to summon assistance when required.</a:t>
                      </a:r>
                      <a:endParaRPr lang="en-NZ" sz="1200">
                        <a:effectLst/>
                        <a:latin typeface="Segoe UI" panose="020B0502040204020203" pitchFamily="34" charset="0"/>
                        <a:ea typeface="Calibri" panose="020F0502020204030204" pitchFamily="34" charset="0"/>
                        <a:cs typeface="Segoe UI" panose="020B0502040204020203" pitchFamily="34" charset="0"/>
                      </a:endParaRPr>
                    </a:p>
                  </a:txBody>
                  <a:tcPr marL="61443" marR="61443" marT="0" marB="0"/>
                </a:tc>
                <a:tc>
                  <a:txBody>
                    <a:bodyPr/>
                    <a:lstStyle/>
                    <a:p>
                      <a:pPr>
                        <a:lnSpc>
                          <a:spcPct val="107000"/>
                        </a:lnSpc>
                        <a:spcAft>
                          <a:spcPts val="0"/>
                        </a:spcAft>
                      </a:pPr>
                      <a:r>
                        <a:rPr lang="en-NZ" sz="1200">
                          <a:effectLst/>
                          <a:latin typeface="Segoe UI" panose="020B0502040204020203" pitchFamily="34" charset="0"/>
                          <a:cs typeface="Segoe UI" panose="020B0502040204020203" pitchFamily="34" charset="0"/>
                        </a:rPr>
                        <a:t>1.4.7.5 </a:t>
                      </a:r>
                      <a:endParaRPr lang="en-NZ" sz="1200">
                        <a:effectLst/>
                        <a:latin typeface="Segoe UI" panose="020B0502040204020203" pitchFamily="34" charset="0"/>
                        <a:ea typeface="Calibri" panose="020F0502020204030204" pitchFamily="34" charset="0"/>
                        <a:cs typeface="Segoe UI" panose="020B0502040204020203" pitchFamily="34" charset="0"/>
                      </a:endParaRPr>
                    </a:p>
                  </a:txBody>
                  <a:tcPr marL="61443" marR="61443" marT="0" marB="0"/>
                </a:tc>
                <a:tc>
                  <a:txBody>
                    <a:bodyPr/>
                    <a:lstStyle/>
                    <a:p>
                      <a:pPr>
                        <a:lnSpc>
                          <a:spcPct val="107000"/>
                        </a:lnSpc>
                        <a:spcAft>
                          <a:spcPts val="0"/>
                        </a:spcAft>
                      </a:pPr>
                      <a:r>
                        <a:rPr lang="en-NZ" sz="1200">
                          <a:effectLst/>
                          <a:latin typeface="Segoe UI" panose="020B0502040204020203" pitchFamily="34" charset="0"/>
                          <a:cs typeface="Segoe UI" panose="020B0502040204020203" pitchFamily="34" charset="0"/>
                        </a:rPr>
                        <a:t>N/A</a:t>
                      </a:r>
                      <a:endParaRPr lang="en-NZ" sz="1200">
                        <a:effectLst/>
                        <a:latin typeface="Segoe UI" panose="020B0502040204020203" pitchFamily="34" charset="0"/>
                        <a:ea typeface="Calibri" panose="020F0502020204030204" pitchFamily="34" charset="0"/>
                        <a:cs typeface="Segoe UI" panose="020B0502040204020203" pitchFamily="34" charset="0"/>
                      </a:endParaRPr>
                    </a:p>
                  </a:txBody>
                  <a:tcPr marL="61443" marR="61443" marT="0" marB="0"/>
                </a:tc>
                <a:tc>
                  <a:txBody>
                    <a:bodyPr/>
                    <a:lstStyle/>
                    <a:p>
                      <a:pPr>
                        <a:lnSpc>
                          <a:spcPct val="107000"/>
                        </a:lnSpc>
                        <a:spcAft>
                          <a:spcPts val="0"/>
                        </a:spcAft>
                      </a:pPr>
                      <a:r>
                        <a:rPr lang="en-NZ" sz="1200">
                          <a:effectLst/>
                          <a:latin typeface="Segoe UI" panose="020B0502040204020203" pitchFamily="34" charset="0"/>
                          <a:cs typeface="Segoe UI" panose="020B0502040204020203" pitchFamily="34" charset="0"/>
                        </a:rPr>
                        <a:t>4.6.8 </a:t>
                      </a:r>
                      <a:endParaRPr lang="en-NZ" sz="1200">
                        <a:effectLst/>
                        <a:latin typeface="Segoe UI" panose="020B0502040204020203" pitchFamily="34" charset="0"/>
                        <a:ea typeface="Calibri" panose="020F0502020204030204" pitchFamily="34" charset="0"/>
                        <a:cs typeface="Segoe UI" panose="020B0502040204020203" pitchFamily="34" charset="0"/>
                      </a:endParaRPr>
                    </a:p>
                  </a:txBody>
                  <a:tcPr marL="61443" marR="61443" marT="0" marB="0"/>
                </a:tc>
                <a:tc>
                  <a:txBody>
                    <a:bodyPr/>
                    <a:lstStyle/>
                    <a:p>
                      <a:pPr>
                        <a:lnSpc>
                          <a:spcPct val="107000"/>
                        </a:lnSpc>
                        <a:spcAft>
                          <a:spcPts val="0"/>
                        </a:spcAft>
                      </a:pPr>
                      <a:r>
                        <a:rPr lang="en-NZ" sz="1200">
                          <a:effectLst/>
                          <a:latin typeface="Segoe UI" panose="020B0502040204020203" pitchFamily="34" charset="0"/>
                          <a:cs typeface="Segoe UI" panose="020B0502040204020203" pitchFamily="34" charset="0"/>
                        </a:rPr>
                        <a:t>Not mapped</a:t>
                      </a:r>
                      <a:endParaRPr lang="en-NZ" sz="1200">
                        <a:effectLst/>
                        <a:latin typeface="Segoe UI" panose="020B0502040204020203" pitchFamily="34" charset="0"/>
                        <a:ea typeface="Calibri" panose="020F0502020204030204" pitchFamily="34" charset="0"/>
                        <a:cs typeface="Segoe UI" panose="020B0502040204020203" pitchFamily="34" charset="0"/>
                      </a:endParaRPr>
                    </a:p>
                  </a:txBody>
                  <a:tcPr marL="61443" marR="61443" marT="0" marB="0"/>
                </a:tc>
                <a:tc>
                  <a:txBody>
                    <a:bodyPr/>
                    <a:lstStyle/>
                    <a:p>
                      <a:pPr>
                        <a:lnSpc>
                          <a:spcPct val="107000"/>
                        </a:lnSpc>
                        <a:spcAft>
                          <a:spcPts val="0"/>
                        </a:spcAft>
                      </a:pPr>
                      <a:r>
                        <a:rPr lang="en-NZ" sz="1200" dirty="0">
                          <a:effectLst/>
                          <a:latin typeface="Segoe UI" panose="020B0502040204020203" pitchFamily="34" charset="0"/>
                          <a:cs typeface="Segoe UI" panose="020B0502040204020203" pitchFamily="34" charset="0"/>
                        </a:rPr>
                        <a:t>All service types except HCSS</a:t>
                      </a: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1443" marR="61443" marT="0" marB="0"/>
                </a:tc>
                <a:extLst>
                  <a:ext uri="{0D108BD9-81ED-4DB2-BD59-A6C34878D82A}">
                    <a16:rowId xmlns:a16="http://schemas.microsoft.com/office/drawing/2014/main" val="3494249998"/>
                  </a:ext>
                </a:extLst>
              </a:tr>
              <a:tr h="828121">
                <a:tc>
                  <a:txBody>
                    <a:bodyPr/>
                    <a:lstStyle/>
                    <a:p>
                      <a:pPr>
                        <a:lnSpc>
                          <a:spcPct val="107000"/>
                        </a:lnSpc>
                        <a:spcAft>
                          <a:spcPts val="0"/>
                        </a:spcAft>
                      </a:pPr>
                      <a:r>
                        <a:rPr lang="en-NZ" sz="1200">
                          <a:effectLst/>
                          <a:latin typeface="Segoe UI" panose="020B0502040204020203" pitchFamily="34" charset="0"/>
                          <a:cs typeface="Segoe UI" panose="020B0502040204020203" pitchFamily="34" charset="0"/>
                        </a:rPr>
                        <a:t>4.2.6</a:t>
                      </a:r>
                      <a:endParaRPr lang="en-NZ" sz="1200">
                        <a:effectLst/>
                        <a:latin typeface="Segoe UI" panose="020B0502040204020203" pitchFamily="34" charset="0"/>
                        <a:ea typeface="Calibri" panose="020F0502020204030204" pitchFamily="34" charset="0"/>
                        <a:cs typeface="Segoe UI" panose="020B0502040204020203" pitchFamily="34" charset="0"/>
                      </a:endParaRPr>
                    </a:p>
                  </a:txBody>
                  <a:tcPr marL="61443" marR="61443" marT="0" marB="0"/>
                </a:tc>
                <a:tc>
                  <a:txBody>
                    <a:bodyPr/>
                    <a:lstStyle/>
                    <a:p>
                      <a:pPr>
                        <a:lnSpc>
                          <a:spcPct val="107000"/>
                        </a:lnSpc>
                        <a:spcAft>
                          <a:spcPts val="0"/>
                        </a:spcAft>
                      </a:pPr>
                      <a:r>
                        <a:rPr lang="en-NZ" sz="1200">
                          <a:effectLst/>
                          <a:latin typeface="Segoe UI" panose="020B0502040204020203" pitchFamily="34" charset="0"/>
                          <a:cs typeface="Segoe UI" panose="020B0502040204020203" pitchFamily="34" charset="0"/>
                        </a:rPr>
                        <a:t>Service providers shall identify and implement appropriate security arrangements relevant to the people using services and the setting, including appropriate identification.</a:t>
                      </a:r>
                      <a:endParaRPr lang="en-NZ" sz="1200">
                        <a:effectLst/>
                        <a:latin typeface="Segoe UI" panose="020B0502040204020203" pitchFamily="34" charset="0"/>
                        <a:ea typeface="Calibri" panose="020F0502020204030204" pitchFamily="34" charset="0"/>
                        <a:cs typeface="Segoe UI" panose="020B0502040204020203" pitchFamily="34" charset="0"/>
                      </a:endParaRPr>
                    </a:p>
                  </a:txBody>
                  <a:tcPr marL="61443" marR="61443" marT="0" marB="0"/>
                </a:tc>
                <a:tc>
                  <a:txBody>
                    <a:bodyPr/>
                    <a:lstStyle/>
                    <a:p>
                      <a:pPr>
                        <a:lnSpc>
                          <a:spcPct val="107000"/>
                        </a:lnSpc>
                        <a:spcAft>
                          <a:spcPts val="0"/>
                        </a:spcAft>
                      </a:pPr>
                      <a:r>
                        <a:rPr lang="en-NZ" sz="1200">
                          <a:effectLst/>
                          <a:latin typeface="Segoe UI" panose="020B0502040204020203" pitchFamily="34" charset="0"/>
                          <a:cs typeface="Segoe UI" panose="020B0502040204020203" pitchFamily="34" charset="0"/>
                        </a:rPr>
                        <a:t>1.4.7.6 </a:t>
                      </a:r>
                      <a:endParaRPr lang="en-NZ" sz="1200">
                        <a:effectLst/>
                        <a:latin typeface="Segoe UI" panose="020B0502040204020203" pitchFamily="34" charset="0"/>
                        <a:ea typeface="Calibri" panose="020F0502020204030204" pitchFamily="34" charset="0"/>
                        <a:cs typeface="Segoe UI" panose="020B0502040204020203" pitchFamily="34" charset="0"/>
                      </a:endParaRPr>
                    </a:p>
                  </a:txBody>
                  <a:tcPr marL="61443" marR="61443" marT="0" marB="0"/>
                </a:tc>
                <a:tc>
                  <a:txBody>
                    <a:bodyPr/>
                    <a:lstStyle/>
                    <a:p>
                      <a:pPr>
                        <a:lnSpc>
                          <a:spcPct val="107000"/>
                        </a:lnSpc>
                        <a:spcAft>
                          <a:spcPts val="0"/>
                        </a:spcAft>
                      </a:pPr>
                      <a:r>
                        <a:rPr lang="en-NZ" sz="1200">
                          <a:effectLst/>
                          <a:latin typeface="Segoe UI" panose="020B0502040204020203" pitchFamily="34" charset="0"/>
                          <a:cs typeface="Segoe UI" panose="020B0502040204020203" pitchFamily="34" charset="0"/>
                        </a:rPr>
                        <a:t>Not mapped</a:t>
                      </a:r>
                      <a:endParaRPr lang="en-NZ" sz="1200">
                        <a:effectLst/>
                        <a:latin typeface="Segoe UI" panose="020B0502040204020203" pitchFamily="34" charset="0"/>
                        <a:ea typeface="Calibri" panose="020F0502020204030204" pitchFamily="34" charset="0"/>
                        <a:cs typeface="Segoe UI" panose="020B0502040204020203" pitchFamily="34" charset="0"/>
                      </a:endParaRPr>
                    </a:p>
                  </a:txBody>
                  <a:tcPr marL="61443" marR="61443" marT="0" marB="0"/>
                </a:tc>
                <a:tc>
                  <a:txBody>
                    <a:bodyPr/>
                    <a:lstStyle/>
                    <a:p>
                      <a:pPr>
                        <a:lnSpc>
                          <a:spcPct val="107000"/>
                        </a:lnSpc>
                        <a:spcAft>
                          <a:spcPts val="0"/>
                        </a:spcAft>
                      </a:pPr>
                      <a:r>
                        <a:rPr lang="en-NZ" sz="1200">
                          <a:effectLst/>
                          <a:latin typeface="Segoe UI" panose="020B0502040204020203" pitchFamily="34" charset="0"/>
                          <a:cs typeface="Segoe UI" panose="020B0502040204020203" pitchFamily="34" charset="0"/>
                        </a:rPr>
                        <a:t>4.6.9 </a:t>
                      </a:r>
                      <a:endParaRPr lang="en-NZ" sz="1200">
                        <a:effectLst/>
                        <a:latin typeface="Segoe UI" panose="020B0502040204020203" pitchFamily="34" charset="0"/>
                        <a:ea typeface="Calibri" panose="020F0502020204030204" pitchFamily="34" charset="0"/>
                        <a:cs typeface="Segoe UI" panose="020B0502040204020203" pitchFamily="34" charset="0"/>
                      </a:endParaRPr>
                    </a:p>
                  </a:txBody>
                  <a:tcPr marL="61443" marR="61443" marT="0" marB="0"/>
                </a:tc>
                <a:tc>
                  <a:txBody>
                    <a:bodyPr/>
                    <a:lstStyle/>
                    <a:p>
                      <a:pPr>
                        <a:lnSpc>
                          <a:spcPct val="107000"/>
                        </a:lnSpc>
                        <a:spcAft>
                          <a:spcPts val="0"/>
                        </a:spcAft>
                      </a:pPr>
                      <a:r>
                        <a:rPr lang="en-NZ" sz="1200">
                          <a:effectLst/>
                          <a:latin typeface="Segoe UI" panose="020B0502040204020203" pitchFamily="34" charset="0"/>
                          <a:cs typeface="Segoe UI" panose="020B0502040204020203" pitchFamily="34" charset="0"/>
                        </a:rPr>
                        <a:t>6.3.3; 6.5.4 </a:t>
                      </a:r>
                      <a:endParaRPr lang="en-NZ" sz="1200">
                        <a:effectLst/>
                        <a:latin typeface="Segoe UI" panose="020B0502040204020203" pitchFamily="34" charset="0"/>
                        <a:ea typeface="Calibri" panose="020F0502020204030204" pitchFamily="34" charset="0"/>
                        <a:cs typeface="Segoe UI" panose="020B0502040204020203" pitchFamily="34" charset="0"/>
                      </a:endParaRPr>
                    </a:p>
                  </a:txBody>
                  <a:tcPr marL="61443" marR="61443" marT="0" marB="0"/>
                </a:tc>
                <a:tc>
                  <a:txBody>
                    <a:bodyPr/>
                    <a:lstStyle/>
                    <a:p>
                      <a:pPr>
                        <a:lnSpc>
                          <a:spcPct val="107000"/>
                        </a:lnSpc>
                        <a:spcAft>
                          <a:spcPts val="0"/>
                        </a:spcAft>
                      </a:pPr>
                      <a:r>
                        <a:rPr lang="en-NZ" sz="1200" dirty="0">
                          <a:effectLst/>
                          <a:latin typeface="Segoe UI" panose="020B0502040204020203" pitchFamily="34" charset="0"/>
                          <a:cs typeface="Segoe UI" panose="020B0502040204020203" pitchFamily="34" charset="0"/>
                        </a:rPr>
                        <a:t>All service types </a:t>
                      </a: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1443" marR="61443" marT="0" marB="0"/>
                </a:tc>
                <a:extLst>
                  <a:ext uri="{0D108BD9-81ED-4DB2-BD59-A6C34878D82A}">
                    <a16:rowId xmlns:a16="http://schemas.microsoft.com/office/drawing/2014/main" val="1833785739"/>
                  </a:ext>
                </a:extLst>
              </a:tr>
              <a:tr h="406294">
                <a:tc>
                  <a:txBody>
                    <a:bodyPr/>
                    <a:lstStyle/>
                    <a:p>
                      <a:pPr>
                        <a:lnSpc>
                          <a:spcPct val="107000"/>
                        </a:lnSpc>
                        <a:spcAft>
                          <a:spcPts val="0"/>
                        </a:spcAft>
                      </a:pPr>
                      <a:r>
                        <a:rPr lang="en-NZ" sz="1200">
                          <a:effectLst/>
                          <a:latin typeface="Segoe UI" panose="020B0502040204020203" pitchFamily="34" charset="0"/>
                          <a:cs typeface="Segoe UI" panose="020B0502040204020203" pitchFamily="34" charset="0"/>
                        </a:rPr>
                        <a:t>4.2.7</a:t>
                      </a:r>
                      <a:endParaRPr lang="en-NZ" sz="1200">
                        <a:effectLst/>
                        <a:latin typeface="Segoe UI" panose="020B0502040204020203" pitchFamily="34" charset="0"/>
                        <a:ea typeface="Calibri" panose="020F0502020204030204" pitchFamily="34" charset="0"/>
                        <a:cs typeface="Segoe UI" panose="020B0502040204020203" pitchFamily="34" charset="0"/>
                      </a:endParaRPr>
                    </a:p>
                  </a:txBody>
                  <a:tcPr marL="61443" marR="61443" marT="0" marB="0"/>
                </a:tc>
                <a:tc>
                  <a:txBody>
                    <a:bodyPr/>
                    <a:lstStyle/>
                    <a:p>
                      <a:pPr>
                        <a:lnSpc>
                          <a:spcPct val="107000"/>
                        </a:lnSpc>
                        <a:spcAft>
                          <a:spcPts val="0"/>
                        </a:spcAft>
                      </a:pPr>
                      <a:r>
                        <a:rPr lang="en-NZ" sz="1200" dirty="0">
                          <a:effectLst/>
                          <a:latin typeface="Segoe UI" panose="020B0502040204020203" pitchFamily="34" charset="0"/>
                          <a:cs typeface="Segoe UI" panose="020B0502040204020203" pitchFamily="34" charset="0"/>
                        </a:rPr>
                        <a:t>Alternative essential energy and utility sources shall be available, in the event of the main supplies failing.</a:t>
                      </a: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1443" marR="61443" marT="0" marB="0"/>
                </a:tc>
                <a:tc>
                  <a:txBody>
                    <a:bodyPr/>
                    <a:lstStyle/>
                    <a:p>
                      <a:pPr>
                        <a:lnSpc>
                          <a:spcPct val="107000"/>
                        </a:lnSpc>
                        <a:spcAft>
                          <a:spcPts val="0"/>
                        </a:spcAft>
                      </a:pPr>
                      <a:r>
                        <a:rPr lang="en-NZ" sz="1200">
                          <a:effectLst/>
                          <a:latin typeface="Segoe UI" panose="020B0502040204020203" pitchFamily="34" charset="0"/>
                          <a:cs typeface="Segoe UI" panose="020B0502040204020203" pitchFamily="34" charset="0"/>
                        </a:rPr>
                        <a:t>1.4.7.4 </a:t>
                      </a:r>
                      <a:endParaRPr lang="en-NZ" sz="1200">
                        <a:effectLst/>
                        <a:latin typeface="Segoe UI" panose="020B0502040204020203" pitchFamily="34" charset="0"/>
                        <a:ea typeface="Calibri" panose="020F0502020204030204" pitchFamily="34" charset="0"/>
                        <a:cs typeface="Segoe UI" panose="020B0502040204020203" pitchFamily="34" charset="0"/>
                      </a:endParaRPr>
                    </a:p>
                  </a:txBody>
                  <a:tcPr marL="61443" marR="61443" marT="0" marB="0"/>
                </a:tc>
                <a:tc>
                  <a:txBody>
                    <a:bodyPr/>
                    <a:lstStyle/>
                    <a:p>
                      <a:pPr>
                        <a:lnSpc>
                          <a:spcPct val="107000"/>
                        </a:lnSpc>
                        <a:spcAft>
                          <a:spcPts val="0"/>
                        </a:spcAft>
                      </a:pPr>
                      <a:r>
                        <a:rPr lang="en-NZ" sz="1200">
                          <a:effectLst/>
                          <a:latin typeface="Segoe UI" panose="020B0502040204020203" pitchFamily="34" charset="0"/>
                          <a:cs typeface="Segoe UI" panose="020B0502040204020203" pitchFamily="34" charset="0"/>
                        </a:rPr>
                        <a:t>N/A</a:t>
                      </a:r>
                      <a:endParaRPr lang="en-NZ" sz="1200">
                        <a:effectLst/>
                        <a:latin typeface="Segoe UI" panose="020B0502040204020203" pitchFamily="34" charset="0"/>
                        <a:ea typeface="Calibri" panose="020F0502020204030204" pitchFamily="34" charset="0"/>
                        <a:cs typeface="Segoe UI" panose="020B0502040204020203" pitchFamily="34" charset="0"/>
                      </a:endParaRPr>
                    </a:p>
                  </a:txBody>
                  <a:tcPr marL="61443" marR="61443" marT="0" marB="0"/>
                </a:tc>
                <a:tc>
                  <a:txBody>
                    <a:bodyPr/>
                    <a:lstStyle/>
                    <a:p>
                      <a:pPr>
                        <a:lnSpc>
                          <a:spcPct val="107000"/>
                        </a:lnSpc>
                        <a:spcAft>
                          <a:spcPts val="0"/>
                        </a:spcAft>
                      </a:pPr>
                      <a:r>
                        <a:rPr lang="en-NZ" sz="1200">
                          <a:effectLst/>
                          <a:latin typeface="Segoe UI" panose="020B0502040204020203" pitchFamily="34" charset="0"/>
                          <a:cs typeface="Segoe UI" panose="020B0502040204020203" pitchFamily="34" charset="0"/>
                        </a:rPr>
                        <a:t>Not mapped</a:t>
                      </a:r>
                      <a:endParaRPr lang="en-NZ" sz="1200">
                        <a:effectLst/>
                        <a:latin typeface="Segoe UI" panose="020B0502040204020203" pitchFamily="34" charset="0"/>
                        <a:ea typeface="Calibri" panose="020F0502020204030204" pitchFamily="34" charset="0"/>
                        <a:cs typeface="Segoe UI" panose="020B0502040204020203" pitchFamily="34" charset="0"/>
                      </a:endParaRPr>
                    </a:p>
                  </a:txBody>
                  <a:tcPr marL="61443" marR="61443" marT="0" marB="0"/>
                </a:tc>
                <a:tc>
                  <a:txBody>
                    <a:bodyPr/>
                    <a:lstStyle/>
                    <a:p>
                      <a:pPr>
                        <a:lnSpc>
                          <a:spcPct val="107000"/>
                        </a:lnSpc>
                        <a:spcAft>
                          <a:spcPts val="0"/>
                        </a:spcAft>
                      </a:pPr>
                      <a:r>
                        <a:rPr lang="en-NZ" sz="1200">
                          <a:effectLst/>
                          <a:latin typeface="Segoe UI" panose="020B0502040204020203" pitchFamily="34" charset="0"/>
                          <a:cs typeface="Segoe UI" panose="020B0502040204020203" pitchFamily="34" charset="0"/>
                        </a:rPr>
                        <a:t>Not mapped</a:t>
                      </a:r>
                      <a:endParaRPr lang="en-NZ" sz="1200">
                        <a:effectLst/>
                        <a:latin typeface="Segoe UI" panose="020B0502040204020203" pitchFamily="34" charset="0"/>
                        <a:ea typeface="Calibri" panose="020F0502020204030204" pitchFamily="34" charset="0"/>
                        <a:cs typeface="Segoe UI" panose="020B0502040204020203" pitchFamily="34" charset="0"/>
                      </a:endParaRPr>
                    </a:p>
                  </a:txBody>
                  <a:tcPr marL="61443" marR="61443" marT="0" marB="0"/>
                </a:tc>
                <a:tc>
                  <a:txBody>
                    <a:bodyPr/>
                    <a:lstStyle/>
                    <a:p>
                      <a:pPr>
                        <a:lnSpc>
                          <a:spcPct val="107000"/>
                        </a:lnSpc>
                        <a:spcAft>
                          <a:spcPts val="0"/>
                        </a:spcAft>
                      </a:pPr>
                      <a:r>
                        <a:rPr lang="en-NZ" sz="1200" dirty="0">
                          <a:effectLst/>
                          <a:latin typeface="Segoe UI" panose="020B0502040204020203" pitchFamily="34" charset="0"/>
                          <a:cs typeface="Segoe UI" panose="020B0502040204020203" pitchFamily="34" charset="0"/>
                        </a:rPr>
                        <a:t>All service types except HCSS</a:t>
                      </a: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1443" marR="61443" marT="0" marB="0"/>
                </a:tc>
                <a:extLst>
                  <a:ext uri="{0D108BD9-81ED-4DB2-BD59-A6C34878D82A}">
                    <a16:rowId xmlns:a16="http://schemas.microsoft.com/office/drawing/2014/main" val="2064124825"/>
                  </a:ext>
                </a:extLst>
              </a:tr>
              <a:tr h="406294">
                <a:tc>
                  <a:txBody>
                    <a:bodyPr/>
                    <a:lstStyle/>
                    <a:p>
                      <a:pPr>
                        <a:lnSpc>
                          <a:spcPct val="107000"/>
                        </a:lnSpc>
                        <a:spcAft>
                          <a:spcPts val="0"/>
                        </a:spcAft>
                      </a:pPr>
                      <a:r>
                        <a:rPr lang="en-NZ" sz="1200">
                          <a:effectLst/>
                          <a:latin typeface="Segoe UI" panose="020B0502040204020203" pitchFamily="34" charset="0"/>
                          <a:cs typeface="Segoe UI" panose="020B0502040204020203" pitchFamily="34" charset="0"/>
                        </a:rPr>
                        <a:t>4.2.8</a:t>
                      </a:r>
                      <a:endParaRPr lang="en-NZ" sz="1200">
                        <a:effectLst/>
                        <a:latin typeface="Segoe UI" panose="020B0502040204020203" pitchFamily="34" charset="0"/>
                        <a:ea typeface="Calibri" panose="020F0502020204030204" pitchFamily="34" charset="0"/>
                        <a:cs typeface="Segoe UI" panose="020B0502040204020203" pitchFamily="34" charset="0"/>
                      </a:endParaRPr>
                    </a:p>
                  </a:txBody>
                  <a:tcPr marL="61443" marR="61443" marT="0" marB="0"/>
                </a:tc>
                <a:tc>
                  <a:txBody>
                    <a:bodyPr/>
                    <a:lstStyle/>
                    <a:p>
                      <a:pPr>
                        <a:lnSpc>
                          <a:spcPct val="107000"/>
                        </a:lnSpc>
                        <a:spcAft>
                          <a:spcPts val="0"/>
                        </a:spcAft>
                      </a:pPr>
                      <a:r>
                        <a:rPr lang="en-NZ" sz="1200" dirty="0">
                          <a:effectLst/>
                          <a:latin typeface="Segoe UI" panose="020B0502040204020203" pitchFamily="34" charset="0"/>
                          <a:cs typeface="Segoe UI" panose="020B0502040204020203" pitchFamily="34" charset="0"/>
                        </a:rPr>
                        <a:t>Service providers will explain emergency and security arrangements to all people using the services.</a:t>
                      </a: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1443" marR="61443" marT="0" marB="0"/>
                </a:tc>
                <a:tc>
                  <a:txBody>
                    <a:bodyPr/>
                    <a:lstStyle/>
                    <a:p>
                      <a:pPr>
                        <a:lnSpc>
                          <a:spcPct val="107000"/>
                        </a:lnSpc>
                        <a:spcAft>
                          <a:spcPts val="0"/>
                        </a:spcAft>
                      </a:pPr>
                      <a:r>
                        <a:rPr lang="en-NZ" sz="1200">
                          <a:effectLst/>
                          <a:latin typeface="Segoe UI" panose="020B0502040204020203" pitchFamily="34" charset="0"/>
                          <a:cs typeface="Segoe UI" panose="020B0502040204020203" pitchFamily="34" charset="0"/>
                        </a:rPr>
                        <a:t>1.4.7.7</a:t>
                      </a:r>
                      <a:endParaRPr lang="en-NZ" sz="1200">
                        <a:effectLst/>
                        <a:latin typeface="Segoe UI" panose="020B0502040204020203" pitchFamily="34" charset="0"/>
                        <a:ea typeface="Calibri" panose="020F0502020204030204" pitchFamily="34" charset="0"/>
                        <a:cs typeface="Segoe UI" panose="020B0502040204020203" pitchFamily="34" charset="0"/>
                      </a:endParaRPr>
                    </a:p>
                  </a:txBody>
                  <a:tcPr marL="61443" marR="61443" marT="0" marB="0"/>
                </a:tc>
                <a:tc>
                  <a:txBody>
                    <a:bodyPr/>
                    <a:lstStyle/>
                    <a:p>
                      <a:pPr>
                        <a:lnSpc>
                          <a:spcPct val="107000"/>
                        </a:lnSpc>
                        <a:spcAft>
                          <a:spcPts val="0"/>
                        </a:spcAft>
                      </a:pPr>
                      <a:r>
                        <a:rPr lang="en-NZ" sz="1200">
                          <a:effectLst/>
                          <a:latin typeface="Segoe UI" panose="020B0502040204020203" pitchFamily="34" charset="0"/>
                          <a:cs typeface="Segoe UI" panose="020B0502040204020203" pitchFamily="34" charset="0"/>
                        </a:rPr>
                        <a:t>Not mapped</a:t>
                      </a:r>
                      <a:endParaRPr lang="en-NZ" sz="1200">
                        <a:effectLst/>
                        <a:latin typeface="Segoe UI" panose="020B0502040204020203" pitchFamily="34" charset="0"/>
                        <a:ea typeface="Calibri" panose="020F0502020204030204" pitchFamily="34" charset="0"/>
                        <a:cs typeface="Segoe UI" panose="020B0502040204020203" pitchFamily="34" charset="0"/>
                      </a:endParaRPr>
                    </a:p>
                  </a:txBody>
                  <a:tcPr marL="61443" marR="61443" marT="0" marB="0"/>
                </a:tc>
                <a:tc>
                  <a:txBody>
                    <a:bodyPr/>
                    <a:lstStyle/>
                    <a:p>
                      <a:pPr>
                        <a:lnSpc>
                          <a:spcPct val="107000"/>
                        </a:lnSpc>
                        <a:spcAft>
                          <a:spcPts val="0"/>
                        </a:spcAft>
                      </a:pPr>
                      <a:r>
                        <a:rPr lang="en-NZ" sz="1200">
                          <a:effectLst/>
                          <a:latin typeface="Segoe UI" panose="020B0502040204020203" pitchFamily="34" charset="0"/>
                          <a:cs typeface="Segoe UI" panose="020B0502040204020203" pitchFamily="34" charset="0"/>
                        </a:rPr>
                        <a:t>Not mapped</a:t>
                      </a:r>
                      <a:endParaRPr lang="en-NZ" sz="1200">
                        <a:effectLst/>
                        <a:latin typeface="Segoe UI" panose="020B0502040204020203" pitchFamily="34" charset="0"/>
                        <a:ea typeface="Calibri" panose="020F0502020204030204" pitchFamily="34" charset="0"/>
                        <a:cs typeface="Segoe UI" panose="020B0502040204020203" pitchFamily="34" charset="0"/>
                      </a:endParaRPr>
                    </a:p>
                  </a:txBody>
                  <a:tcPr marL="61443" marR="61443" marT="0" marB="0"/>
                </a:tc>
                <a:tc>
                  <a:txBody>
                    <a:bodyPr/>
                    <a:lstStyle/>
                    <a:p>
                      <a:pPr>
                        <a:lnSpc>
                          <a:spcPct val="107000"/>
                        </a:lnSpc>
                        <a:spcAft>
                          <a:spcPts val="0"/>
                        </a:spcAft>
                      </a:pPr>
                      <a:r>
                        <a:rPr lang="en-NZ" sz="1200">
                          <a:effectLst/>
                          <a:latin typeface="Segoe UI" panose="020B0502040204020203" pitchFamily="34" charset="0"/>
                          <a:cs typeface="Segoe UI" panose="020B0502040204020203" pitchFamily="34" charset="0"/>
                        </a:rPr>
                        <a:t>Not mapped</a:t>
                      </a:r>
                      <a:endParaRPr lang="en-NZ" sz="1200">
                        <a:effectLst/>
                        <a:latin typeface="Segoe UI" panose="020B0502040204020203" pitchFamily="34" charset="0"/>
                        <a:ea typeface="Calibri" panose="020F0502020204030204" pitchFamily="34" charset="0"/>
                        <a:cs typeface="Segoe UI" panose="020B0502040204020203" pitchFamily="34" charset="0"/>
                      </a:endParaRPr>
                    </a:p>
                  </a:txBody>
                  <a:tcPr marL="61443" marR="61443" marT="0" marB="0"/>
                </a:tc>
                <a:tc>
                  <a:txBody>
                    <a:bodyPr/>
                    <a:lstStyle/>
                    <a:p>
                      <a:pPr>
                        <a:lnSpc>
                          <a:spcPct val="107000"/>
                        </a:lnSpc>
                        <a:spcAft>
                          <a:spcPts val="0"/>
                        </a:spcAft>
                      </a:pPr>
                      <a:r>
                        <a:rPr lang="en-NZ" sz="1200" dirty="0">
                          <a:effectLst/>
                          <a:latin typeface="Segoe UI" panose="020B0502040204020203" pitchFamily="34" charset="0"/>
                          <a:cs typeface="Segoe UI" panose="020B0502040204020203" pitchFamily="34" charset="0"/>
                        </a:rPr>
                        <a:t>All service types</a:t>
                      </a: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1443" marR="61443" marT="0" marB="0"/>
                </a:tc>
                <a:extLst>
                  <a:ext uri="{0D108BD9-81ED-4DB2-BD59-A6C34878D82A}">
                    <a16:rowId xmlns:a16="http://schemas.microsoft.com/office/drawing/2014/main" val="18609313"/>
                  </a:ext>
                </a:extLst>
              </a:tr>
            </a:tbl>
          </a:graphicData>
        </a:graphic>
      </p:graphicFrame>
    </p:spTree>
    <p:extLst>
      <p:ext uri="{BB962C8B-B14F-4D97-AF65-F5344CB8AC3E}">
        <p14:creationId xmlns:p14="http://schemas.microsoft.com/office/powerpoint/2010/main" val="2662227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AB4E1-6BE2-4F90-B535-78446F6AC590}"/>
              </a:ext>
            </a:extLst>
          </p:cNvPr>
          <p:cNvSpPr>
            <a:spLocks noGrp="1"/>
          </p:cNvSpPr>
          <p:nvPr>
            <p:ph type="title"/>
          </p:nvPr>
        </p:nvSpPr>
        <p:spPr>
          <a:xfrm>
            <a:off x="502893" y="405644"/>
            <a:ext cx="9997633" cy="1074060"/>
          </a:xfrm>
        </p:spPr>
        <p:txBody>
          <a:bodyPr>
            <a:normAutofit fontScale="90000"/>
          </a:bodyPr>
          <a:lstStyle/>
          <a:p>
            <a:r>
              <a:rPr lang="en-NZ" dirty="0"/>
              <a:t> </a:t>
            </a:r>
            <a:br>
              <a:rPr lang="en-NZ" dirty="0"/>
            </a:br>
            <a:r>
              <a:rPr lang="en-NZ" dirty="0"/>
              <a:t>Section 5: Te </a:t>
            </a:r>
            <a:r>
              <a:rPr lang="en-NZ" dirty="0" err="1"/>
              <a:t>kaupare</a:t>
            </a:r>
            <a:r>
              <a:rPr lang="en-NZ" dirty="0"/>
              <a:t> </a:t>
            </a:r>
            <a:r>
              <a:rPr lang="en-NZ" dirty="0" err="1"/>
              <a:t>pokenga</a:t>
            </a:r>
            <a:r>
              <a:rPr lang="en-NZ" dirty="0"/>
              <a:t> me </a:t>
            </a:r>
            <a:r>
              <a:rPr lang="en-NZ" dirty="0" err="1"/>
              <a:t>te</a:t>
            </a:r>
            <a:r>
              <a:rPr lang="en-NZ" dirty="0"/>
              <a:t> </a:t>
            </a:r>
            <a:r>
              <a:rPr lang="en-NZ" dirty="0" err="1"/>
              <a:t>kaitiakitanga</a:t>
            </a:r>
            <a:r>
              <a:rPr lang="en-NZ" dirty="0"/>
              <a:t> </a:t>
            </a:r>
            <a:r>
              <a:rPr lang="en-NZ" dirty="0" err="1"/>
              <a:t>patu</a:t>
            </a:r>
            <a:r>
              <a:rPr lang="en-NZ" dirty="0"/>
              <a:t> </a:t>
            </a:r>
            <a:r>
              <a:rPr lang="en-NZ" dirty="0" err="1"/>
              <a:t>huakita</a:t>
            </a:r>
            <a:r>
              <a:rPr lang="en-NZ" dirty="0"/>
              <a:t> | Infection prevention and antimicrobial stewardship</a:t>
            </a:r>
            <a:br>
              <a:rPr lang="en-NZ" i="1" dirty="0"/>
            </a:br>
            <a:br>
              <a:rPr lang="en-NZ" dirty="0"/>
            </a:br>
            <a:endParaRPr lang="en-NZ" b="0" dirty="0"/>
          </a:p>
        </p:txBody>
      </p:sp>
      <p:graphicFrame>
        <p:nvGraphicFramePr>
          <p:cNvPr id="6" name="Table 6">
            <a:extLst>
              <a:ext uri="{FF2B5EF4-FFF2-40B4-BE49-F238E27FC236}">
                <a16:creationId xmlns:a16="http://schemas.microsoft.com/office/drawing/2014/main" id="{14D3083C-3FA9-4CC9-AC32-B1F30726F742}"/>
              </a:ext>
            </a:extLst>
          </p:cNvPr>
          <p:cNvGraphicFramePr>
            <a:graphicFrameLocks noGrp="1"/>
          </p:cNvGraphicFramePr>
          <p:nvPr>
            <p:ph idx="1"/>
            <p:extLst>
              <p:ext uri="{D42A27DB-BD31-4B8C-83A1-F6EECF244321}">
                <p14:modId xmlns:p14="http://schemas.microsoft.com/office/powerpoint/2010/main" val="322227799"/>
              </p:ext>
            </p:extLst>
          </p:nvPr>
        </p:nvGraphicFramePr>
        <p:xfrm>
          <a:off x="603316" y="1479704"/>
          <a:ext cx="10746556" cy="4172912"/>
        </p:xfrm>
        <a:graphic>
          <a:graphicData uri="http://schemas.openxmlformats.org/drawingml/2006/table">
            <a:tbl>
              <a:tblPr firstRow="1" bandRow="1">
                <a:tableStyleId>{5C22544A-7EE6-4342-B048-85BDC9FD1C3A}</a:tableStyleId>
              </a:tblPr>
              <a:tblGrid>
                <a:gridCol w="8219671">
                  <a:extLst>
                    <a:ext uri="{9D8B030D-6E8A-4147-A177-3AD203B41FA5}">
                      <a16:colId xmlns:a16="http://schemas.microsoft.com/office/drawing/2014/main" val="2713853370"/>
                    </a:ext>
                  </a:extLst>
                </a:gridCol>
                <a:gridCol w="2526885">
                  <a:extLst>
                    <a:ext uri="{9D8B030D-6E8A-4147-A177-3AD203B41FA5}">
                      <a16:colId xmlns:a16="http://schemas.microsoft.com/office/drawing/2014/main" val="3118752264"/>
                    </a:ext>
                  </a:extLst>
                </a:gridCol>
              </a:tblGrid>
              <a:tr h="6262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latin typeface="Segoe UI" panose="020B0502040204020203" pitchFamily="34" charset="0"/>
                          <a:cs typeface="Segoe UI" panose="020B0502040204020203" pitchFamily="34" charset="0"/>
                        </a:rPr>
                        <a:t>Section 5: </a:t>
                      </a:r>
                      <a:r>
                        <a:rPr lang="en-NZ" sz="1800" dirty="0">
                          <a:latin typeface="Segoe UI" panose="020B0502040204020203" pitchFamily="34" charset="0"/>
                          <a:cs typeface="Segoe UI" panose="020B0502040204020203" pitchFamily="34" charset="0"/>
                        </a:rPr>
                        <a:t>Te </a:t>
                      </a:r>
                      <a:r>
                        <a:rPr lang="en-NZ" sz="1800" dirty="0" err="1">
                          <a:latin typeface="Segoe UI" panose="020B0502040204020203" pitchFamily="34" charset="0"/>
                          <a:cs typeface="Segoe UI" panose="020B0502040204020203" pitchFamily="34" charset="0"/>
                        </a:rPr>
                        <a:t>kaupare</a:t>
                      </a:r>
                      <a:r>
                        <a:rPr lang="en-NZ" sz="1800" dirty="0">
                          <a:latin typeface="Segoe UI" panose="020B0502040204020203" pitchFamily="34" charset="0"/>
                          <a:cs typeface="Segoe UI" panose="020B0502040204020203" pitchFamily="34" charset="0"/>
                        </a:rPr>
                        <a:t> </a:t>
                      </a:r>
                      <a:r>
                        <a:rPr lang="en-NZ" sz="1800" dirty="0" err="1">
                          <a:latin typeface="Segoe UI" panose="020B0502040204020203" pitchFamily="34" charset="0"/>
                          <a:cs typeface="Segoe UI" panose="020B0502040204020203" pitchFamily="34" charset="0"/>
                        </a:rPr>
                        <a:t>pokenga</a:t>
                      </a:r>
                      <a:r>
                        <a:rPr lang="en-NZ" sz="1800" dirty="0">
                          <a:latin typeface="Segoe UI" panose="020B0502040204020203" pitchFamily="34" charset="0"/>
                          <a:cs typeface="Segoe UI" panose="020B0502040204020203" pitchFamily="34" charset="0"/>
                        </a:rPr>
                        <a:t> me </a:t>
                      </a:r>
                      <a:r>
                        <a:rPr lang="en-NZ" sz="1800" dirty="0" err="1">
                          <a:latin typeface="Segoe UI" panose="020B0502040204020203" pitchFamily="34" charset="0"/>
                          <a:cs typeface="Segoe UI" panose="020B0502040204020203" pitchFamily="34" charset="0"/>
                        </a:rPr>
                        <a:t>te</a:t>
                      </a:r>
                      <a:r>
                        <a:rPr lang="en-NZ" sz="1800" dirty="0">
                          <a:latin typeface="Segoe UI" panose="020B0502040204020203" pitchFamily="34" charset="0"/>
                          <a:cs typeface="Segoe UI" panose="020B0502040204020203" pitchFamily="34" charset="0"/>
                        </a:rPr>
                        <a:t> </a:t>
                      </a:r>
                      <a:r>
                        <a:rPr lang="en-NZ" sz="1800" dirty="0" err="1">
                          <a:latin typeface="Segoe UI" panose="020B0502040204020203" pitchFamily="34" charset="0"/>
                          <a:cs typeface="Segoe UI" panose="020B0502040204020203" pitchFamily="34" charset="0"/>
                        </a:rPr>
                        <a:t>kaitiakitanga</a:t>
                      </a:r>
                      <a:r>
                        <a:rPr lang="en-NZ" sz="1800" dirty="0">
                          <a:latin typeface="Segoe UI" panose="020B0502040204020203" pitchFamily="34" charset="0"/>
                          <a:cs typeface="Segoe UI" panose="020B0502040204020203" pitchFamily="34" charset="0"/>
                        </a:rPr>
                        <a:t> </a:t>
                      </a:r>
                      <a:r>
                        <a:rPr lang="en-NZ" sz="1800" dirty="0" err="1">
                          <a:latin typeface="Segoe UI" panose="020B0502040204020203" pitchFamily="34" charset="0"/>
                          <a:cs typeface="Segoe UI" panose="020B0502040204020203" pitchFamily="34" charset="0"/>
                        </a:rPr>
                        <a:t>patu</a:t>
                      </a:r>
                      <a:r>
                        <a:rPr lang="en-NZ" sz="1800" dirty="0">
                          <a:latin typeface="Segoe UI" panose="020B0502040204020203" pitchFamily="34" charset="0"/>
                          <a:cs typeface="Segoe UI" panose="020B0502040204020203" pitchFamily="34" charset="0"/>
                        </a:rPr>
                        <a:t> </a:t>
                      </a:r>
                      <a:r>
                        <a:rPr lang="en-NZ" sz="1800" dirty="0" err="1">
                          <a:latin typeface="Segoe UI" panose="020B0502040204020203" pitchFamily="34" charset="0"/>
                          <a:cs typeface="Segoe UI" panose="020B0502040204020203" pitchFamily="34" charset="0"/>
                        </a:rPr>
                        <a:t>huakita</a:t>
                      </a:r>
                      <a:r>
                        <a:rPr lang="en-NZ" sz="1800" dirty="0">
                          <a:latin typeface="Segoe UI" panose="020B0502040204020203" pitchFamily="34" charset="0"/>
                          <a:cs typeface="Segoe UI" panose="020B0502040204020203" pitchFamily="34" charset="0"/>
                        </a:rPr>
                        <a:t> | Infection prevention and antimicrobial stewardship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i="1" dirty="0">
                          <a:latin typeface="Segoe UI" panose="020B0502040204020203" pitchFamily="34" charset="0"/>
                          <a:cs typeface="Segoe UI" panose="020B0502040204020203" pitchFamily="34" charset="0"/>
                        </a:rPr>
                        <a:t>(formerly Infection prevention and control)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latin typeface="Segoe UI" panose="020B0502040204020203" pitchFamily="34" charset="0"/>
                          <a:cs typeface="Segoe UI" panose="020B0502040204020203" pitchFamily="34" charset="0"/>
                        </a:rPr>
                        <a:t>2021 Standard</a:t>
                      </a:r>
                    </a:p>
                    <a:p>
                      <a:endParaRPr lang="en-NZ"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2491403032"/>
                  </a:ext>
                </a:extLst>
              </a:tr>
              <a:tr h="6653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b="0" kern="1200" dirty="0">
                          <a:solidFill>
                            <a:schemeClr val="dk1"/>
                          </a:solidFill>
                          <a:latin typeface="Segoe UI" panose="020B0502040204020203" pitchFamily="34" charset="0"/>
                          <a:ea typeface="+mn-ea"/>
                          <a:cs typeface="Segoe UI" panose="020B0502040204020203" pitchFamily="34" charset="0"/>
                        </a:rPr>
                        <a:t>Subsections </a:t>
                      </a:r>
                    </a:p>
                  </a:txBody>
                  <a:tcPr/>
                </a:tc>
                <a:tc>
                  <a:txBody>
                    <a:bodyPr/>
                    <a:lstStyle/>
                    <a:p>
                      <a:r>
                        <a:rPr lang="en-NZ" b="0" dirty="0">
                          <a:latin typeface="Segoe UI" panose="020B0502040204020203" pitchFamily="34" charset="0"/>
                          <a:cs typeface="Segoe UI" panose="020B0502040204020203" pitchFamily="34" charset="0"/>
                        </a:rPr>
                        <a:t>5</a:t>
                      </a:r>
                    </a:p>
                  </a:txBody>
                  <a:tcPr/>
                </a:tc>
                <a:extLst>
                  <a:ext uri="{0D108BD9-81ED-4DB2-BD59-A6C34878D82A}">
                    <a16:rowId xmlns:a16="http://schemas.microsoft.com/office/drawing/2014/main" val="2585500433"/>
                  </a:ext>
                </a:extLst>
              </a:tr>
              <a:tr h="6867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b="0" dirty="0">
                          <a:latin typeface="Segoe UI" panose="020B0502040204020203" pitchFamily="34" charset="0"/>
                          <a:cs typeface="Segoe UI" panose="020B0502040204020203" pitchFamily="34" charset="0"/>
                        </a:rPr>
                        <a:t>Criteria</a:t>
                      </a:r>
                      <a:endParaRPr lang="en-NZ" b="0" i="1" dirty="0">
                        <a:latin typeface="Segoe UI" panose="020B0502040204020203" pitchFamily="34" charset="0"/>
                        <a:cs typeface="Segoe UI" panose="020B0502040204020203" pitchFamily="34" charset="0"/>
                      </a:endParaRPr>
                    </a:p>
                  </a:txBody>
                  <a:tcPr/>
                </a:tc>
                <a:tc>
                  <a:txBody>
                    <a:bodyPr/>
                    <a:lstStyle/>
                    <a:p>
                      <a:r>
                        <a:rPr lang="en-NZ" b="0" dirty="0">
                          <a:latin typeface="Segoe UI" panose="020B0502040204020203" pitchFamily="34" charset="0"/>
                          <a:cs typeface="Segoe UI" panose="020B0502040204020203" pitchFamily="34" charset="0"/>
                        </a:rPr>
                        <a:t>30</a:t>
                      </a:r>
                    </a:p>
                  </a:txBody>
                  <a:tcPr/>
                </a:tc>
                <a:extLst>
                  <a:ext uri="{0D108BD9-81ED-4DB2-BD59-A6C34878D82A}">
                    <a16:rowId xmlns:a16="http://schemas.microsoft.com/office/drawing/2014/main" val="698456103"/>
                  </a:ext>
                </a:extLst>
              </a:tr>
              <a:tr h="626295">
                <a:tc>
                  <a:txBody>
                    <a:bodyPr/>
                    <a:lstStyle/>
                    <a:p>
                      <a:pPr lvl="0"/>
                      <a:r>
                        <a:rPr lang="en-NZ" sz="1800" b="0" dirty="0">
                          <a:latin typeface="Segoe UI" panose="020B0502040204020203" pitchFamily="34" charset="0"/>
                          <a:cs typeface="Segoe UI" panose="020B0502040204020203" pitchFamily="34" charset="0"/>
                        </a:rPr>
                        <a:t>Not applicable criteria</a:t>
                      </a:r>
                      <a:endParaRPr lang="en-NZ" b="0" dirty="0">
                        <a:latin typeface="Segoe UI" panose="020B0502040204020203" pitchFamily="34" charset="0"/>
                        <a:cs typeface="Segoe UI" panose="020B0502040204020203" pitchFamily="34" charset="0"/>
                      </a:endParaRPr>
                    </a:p>
                    <a:p>
                      <a:endParaRPr lang="en-NZ" b="0" i="1" dirty="0">
                        <a:latin typeface="Segoe UI" panose="020B0502040204020203" pitchFamily="34" charset="0"/>
                        <a:cs typeface="Segoe UI" panose="020B0502040204020203" pitchFamily="34" charset="0"/>
                      </a:endParaRPr>
                    </a:p>
                  </a:txBody>
                  <a:tcPr/>
                </a:tc>
                <a:tc>
                  <a:txBody>
                    <a:bodyPr/>
                    <a:lstStyle/>
                    <a:p>
                      <a:r>
                        <a:rPr lang="en-NZ" b="0" dirty="0">
                          <a:latin typeface="Segoe UI" panose="020B0502040204020203" pitchFamily="34" charset="0"/>
                          <a:cs typeface="Segoe UI" panose="020B0502040204020203" pitchFamily="34" charset="0"/>
                        </a:rPr>
                        <a:t>0</a:t>
                      </a:r>
                    </a:p>
                  </a:txBody>
                  <a:tcPr/>
                </a:tc>
                <a:extLst>
                  <a:ext uri="{0D108BD9-81ED-4DB2-BD59-A6C34878D82A}">
                    <a16:rowId xmlns:a16="http://schemas.microsoft.com/office/drawing/2014/main" val="1943978952"/>
                  </a:ext>
                </a:extLst>
              </a:tr>
              <a:tr h="626295">
                <a:tc>
                  <a:txBody>
                    <a:bodyPr/>
                    <a:lstStyle/>
                    <a:p>
                      <a:r>
                        <a:rPr lang="en-NZ" b="0" i="0" dirty="0">
                          <a:latin typeface="Segoe UI" panose="020B0502040204020203" pitchFamily="34" charset="0"/>
                          <a:cs typeface="Segoe UI" panose="020B0502040204020203" pitchFamily="34" charset="0"/>
                        </a:rPr>
                        <a:t>Partially new criteria</a:t>
                      </a:r>
                    </a:p>
                  </a:txBody>
                  <a:tcPr/>
                </a:tc>
                <a:tc>
                  <a:txBody>
                    <a:bodyPr/>
                    <a:lstStyle/>
                    <a:p>
                      <a:r>
                        <a:rPr lang="en-NZ" b="0" dirty="0">
                          <a:latin typeface="Segoe UI" panose="020B0502040204020203" pitchFamily="34" charset="0"/>
                          <a:cs typeface="Segoe UI" panose="020B0502040204020203" pitchFamily="34" charset="0"/>
                        </a:rPr>
                        <a:t>3</a:t>
                      </a:r>
                    </a:p>
                  </a:txBody>
                  <a:tcPr/>
                </a:tc>
                <a:extLst>
                  <a:ext uri="{0D108BD9-81ED-4DB2-BD59-A6C34878D82A}">
                    <a16:rowId xmlns:a16="http://schemas.microsoft.com/office/drawing/2014/main" val="576513227"/>
                  </a:ext>
                </a:extLst>
              </a:tr>
              <a:tr h="6262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800" b="0" dirty="0">
                          <a:latin typeface="Segoe UI" panose="020B0502040204020203" pitchFamily="34" charset="0"/>
                          <a:cs typeface="Segoe UI" panose="020B0502040204020203" pitchFamily="34" charset="0"/>
                        </a:rPr>
                        <a:t>Not mapped (new)</a:t>
                      </a:r>
                      <a:endParaRPr lang="en-NZ" b="0" i="1" dirty="0">
                        <a:latin typeface="Segoe UI" panose="020B0502040204020203" pitchFamily="34" charset="0"/>
                        <a:cs typeface="Segoe UI" panose="020B0502040204020203" pitchFamily="34" charset="0"/>
                      </a:endParaRPr>
                    </a:p>
                    <a:p>
                      <a:endParaRPr lang="en-NZ" b="0" i="1" dirty="0">
                        <a:latin typeface="Segoe UI" panose="020B0502040204020203" pitchFamily="34" charset="0"/>
                        <a:cs typeface="Segoe UI" panose="020B0502040204020203"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b="0" dirty="0">
                          <a:latin typeface="Segoe UI" panose="020B0502040204020203" pitchFamily="34" charset="0"/>
                          <a:cs typeface="Segoe UI" panose="020B0502040204020203" pitchFamily="34" charset="0"/>
                        </a:rPr>
                        <a:t>3</a:t>
                      </a:r>
                    </a:p>
                    <a:p>
                      <a:endParaRPr lang="en-NZ" b="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5789087"/>
                  </a:ext>
                </a:extLst>
              </a:tr>
            </a:tbl>
          </a:graphicData>
        </a:graphic>
      </p:graphicFrame>
    </p:spTree>
    <p:extLst>
      <p:ext uri="{BB962C8B-B14F-4D97-AF65-F5344CB8AC3E}">
        <p14:creationId xmlns:p14="http://schemas.microsoft.com/office/powerpoint/2010/main" val="2696873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2F1CD-9DC2-4C67-B498-DD7701A0A9A4}"/>
              </a:ext>
            </a:extLst>
          </p:cNvPr>
          <p:cNvSpPr>
            <a:spLocks noGrp="1"/>
          </p:cNvSpPr>
          <p:nvPr>
            <p:ph type="title"/>
          </p:nvPr>
        </p:nvSpPr>
        <p:spPr>
          <a:xfrm>
            <a:off x="535021" y="362168"/>
            <a:ext cx="9963778" cy="1074060"/>
          </a:xfrm>
        </p:spPr>
        <p:txBody>
          <a:bodyPr>
            <a:normAutofit fontScale="90000"/>
          </a:bodyPr>
          <a:lstStyle/>
          <a:p>
            <a:r>
              <a:rPr lang="en-NZ" dirty="0"/>
              <a:t>Section 5: Te </a:t>
            </a:r>
            <a:r>
              <a:rPr lang="en-NZ" dirty="0" err="1"/>
              <a:t>kaupare</a:t>
            </a:r>
            <a:r>
              <a:rPr lang="en-NZ" dirty="0"/>
              <a:t> </a:t>
            </a:r>
            <a:r>
              <a:rPr lang="en-NZ" dirty="0" err="1"/>
              <a:t>pokenga</a:t>
            </a:r>
            <a:r>
              <a:rPr lang="en-NZ" dirty="0"/>
              <a:t> me </a:t>
            </a:r>
            <a:r>
              <a:rPr lang="en-NZ" dirty="0" err="1"/>
              <a:t>te</a:t>
            </a:r>
            <a:r>
              <a:rPr lang="en-NZ" dirty="0"/>
              <a:t> </a:t>
            </a:r>
            <a:r>
              <a:rPr lang="en-NZ" dirty="0" err="1"/>
              <a:t>kaitiakitanga</a:t>
            </a:r>
            <a:r>
              <a:rPr lang="en-NZ" dirty="0"/>
              <a:t> </a:t>
            </a:r>
            <a:r>
              <a:rPr lang="en-NZ" dirty="0" err="1"/>
              <a:t>patu</a:t>
            </a:r>
            <a:r>
              <a:rPr lang="en-NZ" dirty="0"/>
              <a:t> </a:t>
            </a:r>
            <a:r>
              <a:rPr lang="en-NZ" dirty="0" err="1"/>
              <a:t>huakita</a:t>
            </a:r>
            <a:r>
              <a:rPr lang="en-NZ" dirty="0"/>
              <a:t> | Infection prevention and antimicrobial stewardship</a:t>
            </a:r>
            <a:br>
              <a:rPr lang="en-NZ" dirty="0"/>
            </a:br>
            <a:endParaRPr lang="en-NZ" dirty="0"/>
          </a:p>
        </p:txBody>
      </p:sp>
      <p:sp>
        <p:nvSpPr>
          <p:cNvPr id="3" name="Content Placeholder 2">
            <a:extLst>
              <a:ext uri="{FF2B5EF4-FFF2-40B4-BE49-F238E27FC236}">
                <a16:creationId xmlns:a16="http://schemas.microsoft.com/office/drawing/2014/main" id="{0369AC40-921D-4717-9A7E-12E776416271}"/>
              </a:ext>
            </a:extLst>
          </p:cNvPr>
          <p:cNvSpPr>
            <a:spLocks noGrp="1"/>
          </p:cNvSpPr>
          <p:nvPr>
            <p:ph idx="1"/>
          </p:nvPr>
        </p:nvSpPr>
        <p:spPr>
          <a:xfrm>
            <a:off x="535021" y="1476241"/>
            <a:ext cx="11200565" cy="5202053"/>
          </a:xfrm>
        </p:spPr>
        <p:txBody>
          <a:bodyPr/>
          <a:lstStyle/>
          <a:p>
            <a:pPr marL="0" indent="0">
              <a:buNone/>
            </a:pPr>
            <a:r>
              <a:rPr lang="en-US" sz="1800" b="1" dirty="0"/>
              <a:t>Outcome statement: </a:t>
            </a:r>
            <a:r>
              <a:rPr lang="en-US" sz="1800" dirty="0"/>
              <a:t>Health and disability service providers’ infection prevention (IP) and antimicrobial stewardship (AMS) strategies define a clear vision and purpose, with quality of care, welfare, and safety at the </a:t>
            </a:r>
            <a:r>
              <a:rPr lang="en-US" sz="1800" dirty="0" err="1"/>
              <a:t>centre</a:t>
            </a:r>
            <a:r>
              <a:rPr lang="en-US" sz="1800" dirty="0"/>
              <a:t>. The IP and AMS </a:t>
            </a:r>
            <a:r>
              <a:rPr lang="en-US" sz="1800" dirty="0" err="1"/>
              <a:t>programmes</a:t>
            </a:r>
            <a:r>
              <a:rPr lang="en-US" sz="1800" dirty="0"/>
              <a:t> are up to date and informed by evidence and are an expression of a strategy that seeks to </a:t>
            </a:r>
            <a:r>
              <a:rPr lang="en-US" sz="1800" dirty="0" err="1"/>
              <a:t>maximise</a:t>
            </a:r>
            <a:r>
              <a:rPr lang="en-US" sz="1800" dirty="0"/>
              <a:t> quality of care and </a:t>
            </a:r>
            <a:r>
              <a:rPr lang="en-US" sz="1800" dirty="0" err="1"/>
              <a:t>minimise</a:t>
            </a:r>
            <a:r>
              <a:rPr lang="en-US" sz="1800" dirty="0"/>
              <a:t> infection risk and adverse effects from antibiotic use, such as antimicrobial resistance.</a:t>
            </a:r>
            <a:endParaRPr lang="en-US" sz="1400" b="1" i="1" dirty="0"/>
          </a:p>
          <a:p>
            <a:pPr marL="0" indent="0">
              <a:spcAft>
                <a:spcPts val="600"/>
              </a:spcAft>
              <a:buNone/>
            </a:pPr>
            <a:r>
              <a:rPr lang="en-US" sz="2000" b="1" i="1" dirty="0"/>
              <a:t>Subsections</a:t>
            </a:r>
          </a:p>
          <a:p>
            <a:pPr marL="0" lvl="1" indent="0">
              <a:spcBef>
                <a:spcPts val="1000"/>
              </a:spcBef>
              <a:spcAft>
                <a:spcPts val="600"/>
              </a:spcAft>
              <a:buNone/>
            </a:pPr>
            <a:r>
              <a:rPr lang="en-US" sz="2000" b="1" dirty="0"/>
              <a:t>5.1: Governance (4 criteria)</a:t>
            </a:r>
          </a:p>
          <a:p>
            <a:pPr marL="0" lvl="1" indent="0">
              <a:spcBef>
                <a:spcPts val="1000"/>
              </a:spcBef>
              <a:spcAft>
                <a:spcPts val="600"/>
              </a:spcAft>
              <a:buNone/>
            </a:pPr>
            <a:r>
              <a:rPr lang="en-US" sz="2000" b="1" dirty="0"/>
              <a:t>5.2: </a:t>
            </a:r>
            <a:r>
              <a:rPr lang="en-NZ" sz="2000" b="1" dirty="0"/>
              <a:t>The infection prevention programme and implementation </a:t>
            </a:r>
            <a:r>
              <a:rPr lang="en-US" sz="2000" b="1" dirty="0"/>
              <a:t>(13 criteria)</a:t>
            </a:r>
          </a:p>
          <a:p>
            <a:pPr marL="0" lvl="1" indent="0">
              <a:spcBef>
                <a:spcPts val="1000"/>
              </a:spcBef>
              <a:spcAft>
                <a:spcPts val="600"/>
              </a:spcAft>
              <a:buNone/>
            </a:pPr>
            <a:r>
              <a:rPr lang="en-US" sz="2000" b="1" dirty="0"/>
              <a:t>5.3: Antimicrobial stewardship (AMS) programme and implementation (3 criteria)</a:t>
            </a:r>
          </a:p>
          <a:p>
            <a:pPr marL="0" lvl="1" indent="0">
              <a:spcBef>
                <a:spcPts val="1000"/>
              </a:spcBef>
              <a:spcAft>
                <a:spcPts val="600"/>
              </a:spcAft>
              <a:buNone/>
            </a:pPr>
            <a:r>
              <a:rPr lang="en-US" sz="2000" b="1" dirty="0"/>
              <a:t>5.4: Surveillance of health care-associated infection (HAI) (5 criteria)</a:t>
            </a:r>
          </a:p>
          <a:p>
            <a:pPr marL="0" lvl="1" indent="0">
              <a:spcBef>
                <a:spcPts val="1000"/>
              </a:spcBef>
              <a:spcAft>
                <a:spcPts val="600"/>
              </a:spcAft>
              <a:buNone/>
            </a:pPr>
            <a:r>
              <a:rPr lang="en-US" sz="2000" b="1" dirty="0"/>
              <a:t>5.5: Environment (5 criteria)</a:t>
            </a:r>
          </a:p>
          <a:p>
            <a:pPr marL="457200" lvl="1" indent="0">
              <a:spcBef>
                <a:spcPts val="600"/>
              </a:spcBef>
              <a:spcAft>
                <a:spcPts val="600"/>
              </a:spcAft>
              <a:buNone/>
            </a:pPr>
            <a:endParaRPr lang="en-US" sz="1600" b="1" dirty="0"/>
          </a:p>
        </p:txBody>
      </p:sp>
      <p:sp>
        <p:nvSpPr>
          <p:cNvPr id="4" name="TextBox 3">
            <a:extLst>
              <a:ext uri="{FF2B5EF4-FFF2-40B4-BE49-F238E27FC236}">
                <a16:creationId xmlns:a16="http://schemas.microsoft.com/office/drawing/2014/main" id="{21D2DA0C-73B5-48F6-92D3-D4479A04010E}"/>
              </a:ext>
            </a:extLst>
          </p:cNvPr>
          <p:cNvSpPr txBox="1"/>
          <p:nvPr/>
        </p:nvSpPr>
        <p:spPr>
          <a:xfrm>
            <a:off x="456414" y="440542"/>
            <a:ext cx="763572" cy="813224"/>
          </a:xfrm>
          <a:prstGeom prst="rect">
            <a:avLst/>
          </a:prstGeom>
        </p:spPr>
        <p:txBody>
          <a:bodyPr vert="horz" wrap="square" lIns="91440" tIns="45720" rIns="91440" bIns="45720" rtlCol="0">
            <a:normAutofit/>
          </a:bodyPr>
          <a:lstStyle/>
          <a:p>
            <a:pPr algn="l">
              <a:lnSpc>
                <a:spcPct val="150000"/>
              </a:lnSpc>
              <a:spcBef>
                <a:spcPts val="0"/>
              </a:spcBef>
            </a:pPr>
            <a:endParaRPr lang="en-NZ" sz="1800" dirty="0"/>
          </a:p>
        </p:txBody>
      </p:sp>
    </p:spTree>
    <p:extLst>
      <p:ext uri="{BB962C8B-B14F-4D97-AF65-F5344CB8AC3E}">
        <p14:creationId xmlns:p14="http://schemas.microsoft.com/office/powerpoint/2010/main" val="1110807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90430E-D762-40C4-8596-AD6D9B4296C2}"/>
              </a:ext>
            </a:extLst>
          </p:cNvPr>
          <p:cNvSpPr>
            <a:spLocks noGrp="1"/>
          </p:cNvSpPr>
          <p:nvPr>
            <p:ph type="title"/>
          </p:nvPr>
        </p:nvSpPr>
        <p:spPr>
          <a:xfrm>
            <a:off x="470724" y="175099"/>
            <a:ext cx="11037624" cy="486384"/>
          </a:xfrm>
        </p:spPr>
        <p:txBody>
          <a:bodyPr>
            <a:normAutofit fontScale="90000"/>
          </a:bodyPr>
          <a:lstStyle/>
          <a:p>
            <a:r>
              <a:rPr lang="en-NZ" sz="2400" dirty="0"/>
              <a:t>5.1: Mana </a:t>
            </a:r>
            <a:r>
              <a:rPr lang="en-NZ" sz="2400" dirty="0" err="1"/>
              <a:t>whakahaere</a:t>
            </a:r>
            <a:r>
              <a:rPr lang="en-NZ" sz="2400" dirty="0"/>
              <a:t> | Governance</a:t>
            </a:r>
            <a:br>
              <a:rPr lang="en-NZ" sz="2400" dirty="0"/>
            </a:br>
            <a:r>
              <a:rPr lang="en-NZ" sz="1300" i="1" dirty="0">
                <a:solidFill>
                  <a:schemeClr val="tx1"/>
                </a:solidFill>
              </a:rPr>
              <a:t>HDSS 2008 Alignment: 3.1 Infection Control management; HCSS 8158 2012: 4.7 Infection Prevention &amp; Control; Fertility 8181 2007: </a:t>
            </a:r>
            <a:br>
              <a:rPr lang="en-NZ" sz="1300" i="1" dirty="0">
                <a:solidFill>
                  <a:schemeClr val="tx1"/>
                </a:solidFill>
              </a:rPr>
            </a:br>
            <a:r>
              <a:rPr lang="en-NZ" sz="1300" i="1" dirty="0">
                <a:solidFill>
                  <a:schemeClr val="tx1"/>
                </a:solidFill>
              </a:rPr>
              <a:t>3.12 Infection Control Management</a:t>
            </a:r>
            <a:endParaRPr lang="en-NZ" sz="1300" dirty="0"/>
          </a:p>
        </p:txBody>
      </p:sp>
      <p:graphicFrame>
        <p:nvGraphicFramePr>
          <p:cNvPr id="2" name="Table 1">
            <a:extLst>
              <a:ext uri="{FF2B5EF4-FFF2-40B4-BE49-F238E27FC236}">
                <a16:creationId xmlns:a16="http://schemas.microsoft.com/office/drawing/2014/main" id="{DD182A59-96EA-4EF1-BAB3-DC322F034ABC}"/>
              </a:ext>
            </a:extLst>
          </p:cNvPr>
          <p:cNvGraphicFramePr>
            <a:graphicFrameLocks noGrp="1"/>
          </p:cNvGraphicFramePr>
          <p:nvPr>
            <p:extLst>
              <p:ext uri="{D42A27DB-BD31-4B8C-83A1-F6EECF244321}">
                <p14:modId xmlns:p14="http://schemas.microsoft.com/office/powerpoint/2010/main" val="2075709199"/>
              </p:ext>
            </p:extLst>
          </p:nvPr>
        </p:nvGraphicFramePr>
        <p:xfrm>
          <a:off x="470724" y="856033"/>
          <a:ext cx="11250551" cy="5038525"/>
        </p:xfrm>
        <a:graphic>
          <a:graphicData uri="http://schemas.openxmlformats.org/drawingml/2006/table">
            <a:tbl>
              <a:tblPr firstRow="1" firstCol="1" bandRow="1">
                <a:tableStyleId>{5940675A-B579-460E-94D1-54222C63F5DA}</a:tableStyleId>
              </a:tblPr>
              <a:tblGrid>
                <a:gridCol w="788055">
                  <a:extLst>
                    <a:ext uri="{9D8B030D-6E8A-4147-A177-3AD203B41FA5}">
                      <a16:colId xmlns:a16="http://schemas.microsoft.com/office/drawing/2014/main" val="564067709"/>
                    </a:ext>
                  </a:extLst>
                </a:gridCol>
                <a:gridCol w="4010449">
                  <a:extLst>
                    <a:ext uri="{9D8B030D-6E8A-4147-A177-3AD203B41FA5}">
                      <a16:colId xmlns:a16="http://schemas.microsoft.com/office/drawing/2014/main" val="2352878067"/>
                    </a:ext>
                  </a:extLst>
                </a:gridCol>
                <a:gridCol w="1486576">
                  <a:extLst>
                    <a:ext uri="{9D8B030D-6E8A-4147-A177-3AD203B41FA5}">
                      <a16:colId xmlns:a16="http://schemas.microsoft.com/office/drawing/2014/main" val="956121491"/>
                    </a:ext>
                  </a:extLst>
                </a:gridCol>
                <a:gridCol w="1142962">
                  <a:extLst>
                    <a:ext uri="{9D8B030D-6E8A-4147-A177-3AD203B41FA5}">
                      <a16:colId xmlns:a16="http://schemas.microsoft.com/office/drawing/2014/main" val="843354649"/>
                    </a:ext>
                  </a:extLst>
                </a:gridCol>
                <a:gridCol w="1143768">
                  <a:extLst>
                    <a:ext uri="{9D8B030D-6E8A-4147-A177-3AD203B41FA5}">
                      <a16:colId xmlns:a16="http://schemas.microsoft.com/office/drawing/2014/main" val="1317280539"/>
                    </a:ext>
                  </a:extLst>
                </a:gridCol>
                <a:gridCol w="1075207">
                  <a:extLst>
                    <a:ext uri="{9D8B030D-6E8A-4147-A177-3AD203B41FA5}">
                      <a16:colId xmlns:a16="http://schemas.microsoft.com/office/drawing/2014/main" val="2272384768"/>
                    </a:ext>
                  </a:extLst>
                </a:gridCol>
                <a:gridCol w="1603534">
                  <a:extLst>
                    <a:ext uri="{9D8B030D-6E8A-4147-A177-3AD203B41FA5}">
                      <a16:colId xmlns:a16="http://schemas.microsoft.com/office/drawing/2014/main" val="2696728994"/>
                    </a:ext>
                  </a:extLst>
                </a:gridCol>
              </a:tblGrid>
              <a:tr h="291598">
                <a:tc>
                  <a:txBody>
                    <a:bodyPr/>
                    <a:lstStyle/>
                    <a:p>
                      <a:pPr algn="l">
                        <a:lnSpc>
                          <a:spcPct val="107000"/>
                        </a:lnSpc>
                        <a:spcAft>
                          <a:spcPts val="0"/>
                        </a:spcAft>
                      </a:pPr>
                      <a:r>
                        <a:rPr lang="en-NZ" sz="1400" b="1" dirty="0">
                          <a:effectLst/>
                          <a:latin typeface="Segoe UI" panose="020B0502040204020203" pitchFamily="34" charset="0"/>
                          <a:cs typeface="Segoe UI" panose="020B0502040204020203" pitchFamily="34" charset="0"/>
                        </a:rPr>
                        <a:t>Criteria</a:t>
                      </a:r>
                      <a:endParaRPr lang="en-NZ" sz="1400" b="1"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solidFill>
                      <a:schemeClr val="bg2"/>
                    </a:solidFill>
                  </a:tcPr>
                </a:tc>
                <a:tc>
                  <a:txBody>
                    <a:bodyPr/>
                    <a:lstStyle/>
                    <a:p>
                      <a:pPr algn="l">
                        <a:lnSpc>
                          <a:spcPct val="107000"/>
                        </a:lnSpc>
                        <a:spcAft>
                          <a:spcPts val="0"/>
                        </a:spcAft>
                      </a:pPr>
                      <a:r>
                        <a:rPr lang="en-NZ" sz="1400" b="1" dirty="0">
                          <a:effectLst/>
                          <a:latin typeface="Segoe UI" panose="020B0502040204020203" pitchFamily="34" charset="0"/>
                          <a:cs typeface="Segoe UI" panose="020B0502040204020203" pitchFamily="34" charset="0"/>
                        </a:rPr>
                        <a:t>Description 2021</a:t>
                      </a:r>
                      <a:endParaRPr lang="en-NZ" sz="1400" b="1"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solidFill>
                      <a:schemeClr val="bg2"/>
                    </a:solidFill>
                  </a:tcPr>
                </a:tc>
                <a:tc>
                  <a:txBody>
                    <a:bodyPr/>
                    <a:lstStyle/>
                    <a:p>
                      <a:pPr algn="l">
                        <a:lnSpc>
                          <a:spcPct val="107000"/>
                        </a:lnSpc>
                        <a:spcAft>
                          <a:spcPts val="0"/>
                        </a:spcAft>
                      </a:pPr>
                      <a:r>
                        <a:rPr lang="en-NZ" sz="1400" b="1" dirty="0">
                          <a:effectLst/>
                          <a:latin typeface="Segoe UI" panose="020B0502040204020203" pitchFamily="34" charset="0"/>
                          <a:cs typeface="Segoe UI" panose="020B0502040204020203" pitchFamily="34" charset="0"/>
                        </a:rPr>
                        <a:t>2008 Standard</a:t>
                      </a:r>
                      <a:endParaRPr lang="en-NZ" sz="1400" b="1"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solidFill>
                      <a:schemeClr val="bg2"/>
                    </a:solidFill>
                  </a:tcPr>
                </a:tc>
                <a:tc>
                  <a:txBody>
                    <a:bodyPr/>
                    <a:lstStyle/>
                    <a:p>
                      <a:pPr algn="l">
                        <a:lnSpc>
                          <a:spcPct val="107000"/>
                        </a:lnSpc>
                        <a:spcAft>
                          <a:spcPts val="0"/>
                        </a:spcAft>
                      </a:pPr>
                      <a:r>
                        <a:rPr lang="en-NZ" sz="1400" b="1" dirty="0">
                          <a:effectLst/>
                          <a:latin typeface="Segoe UI" panose="020B0502040204020203" pitchFamily="34" charset="0"/>
                          <a:cs typeface="Segoe UI" panose="020B0502040204020203" pitchFamily="34" charset="0"/>
                        </a:rPr>
                        <a:t>HCSS</a:t>
                      </a:r>
                      <a:endParaRPr lang="en-NZ" sz="1400" b="1"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solidFill>
                      <a:schemeClr val="bg2"/>
                    </a:solidFill>
                  </a:tcPr>
                </a:tc>
                <a:tc>
                  <a:txBody>
                    <a:bodyPr/>
                    <a:lstStyle/>
                    <a:p>
                      <a:pPr algn="l">
                        <a:lnSpc>
                          <a:spcPct val="107000"/>
                        </a:lnSpc>
                        <a:spcAft>
                          <a:spcPts val="0"/>
                        </a:spcAft>
                      </a:pPr>
                      <a:r>
                        <a:rPr lang="en-NZ" sz="1400" b="1" dirty="0">
                          <a:effectLst/>
                          <a:latin typeface="Segoe UI" panose="020B0502040204020203" pitchFamily="34" charset="0"/>
                          <a:cs typeface="Segoe UI" panose="020B0502040204020203" pitchFamily="34" charset="0"/>
                        </a:rPr>
                        <a:t>Fertility</a:t>
                      </a:r>
                      <a:endParaRPr lang="en-NZ" sz="1400" b="1"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solidFill>
                      <a:schemeClr val="bg2"/>
                    </a:solidFill>
                  </a:tcPr>
                </a:tc>
                <a:tc>
                  <a:txBody>
                    <a:bodyPr/>
                    <a:lstStyle/>
                    <a:p>
                      <a:pPr algn="l">
                        <a:lnSpc>
                          <a:spcPct val="107000"/>
                        </a:lnSpc>
                        <a:spcAft>
                          <a:spcPts val="0"/>
                        </a:spcAft>
                      </a:pPr>
                      <a:r>
                        <a:rPr lang="en-NZ" sz="1400" b="1" dirty="0">
                          <a:effectLst/>
                          <a:latin typeface="Segoe UI" panose="020B0502040204020203" pitchFamily="34" charset="0"/>
                          <a:cs typeface="Segoe UI" panose="020B0502040204020203" pitchFamily="34" charset="0"/>
                        </a:rPr>
                        <a:t>Abortion</a:t>
                      </a:r>
                      <a:endParaRPr lang="en-NZ" sz="1400" b="1"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solidFill>
                      <a:schemeClr val="bg2"/>
                    </a:solidFill>
                  </a:tcPr>
                </a:tc>
                <a:tc>
                  <a:txBody>
                    <a:bodyPr/>
                    <a:lstStyle/>
                    <a:p>
                      <a:pPr algn="l">
                        <a:lnSpc>
                          <a:spcPct val="107000"/>
                        </a:lnSpc>
                        <a:spcAft>
                          <a:spcPts val="0"/>
                        </a:spcAft>
                      </a:pPr>
                      <a:r>
                        <a:rPr lang="en-NZ" sz="1400" b="1" dirty="0">
                          <a:effectLst/>
                          <a:latin typeface="Segoe UI" panose="020B0502040204020203" pitchFamily="34" charset="0"/>
                          <a:cs typeface="Segoe UI" panose="020B0502040204020203" pitchFamily="34" charset="0"/>
                        </a:rPr>
                        <a:t>Applicability</a:t>
                      </a:r>
                      <a:endParaRPr lang="en-NZ" sz="1400" b="1"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solidFill>
                      <a:schemeClr val="bg2"/>
                    </a:solidFill>
                  </a:tcPr>
                </a:tc>
                <a:extLst>
                  <a:ext uri="{0D108BD9-81ED-4DB2-BD59-A6C34878D82A}">
                    <a16:rowId xmlns:a16="http://schemas.microsoft.com/office/drawing/2014/main" val="2314738423"/>
                  </a:ext>
                </a:extLst>
              </a:tr>
              <a:tr h="1389129">
                <a:tc>
                  <a:txBody>
                    <a:bodyPr/>
                    <a:lstStyle/>
                    <a:p>
                      <a:pPr>
                        <a:lnSpc>
                          <a:spcPct val="107000"/>
                        </a:lnSpc>
                        <a:spcAft>
                          <a:spcPts val="0"/>
                        </a:spcAft>
                      </a:pPr>
                      <a:r>
                        <a:rPr lang="en-NZ" sz="1200" dirty="0">
                          <a:effectLst/>
                          <a:latin typeface="Segoe UI" panose="020B0502040204020203" pitchFamily="34" charset="0"/>
                          <a:cs typeface="Segoe UI" panose="020B0502040204020203" pitchFamily="34" charset="0"/>
                        </a:rPr>
                        <a:t>5.1.1  </a:t>
                      </a: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a:txBody>
                    <a:bodyPr/>
                    <a:lstStyle/>
                    <a:p>
                      <a:r>
                        <a:rPr lang="en-US" sz="1200" b="0" i="0" u="none" strike="noStrike" kern="1200" baseline="0" dirty="0">
                          <a:solidFill>
                            <a:schemeClr val="tx1"/>
                          </a:solidFill>
                          <a:latin typeface="Segoe UI" panose="020B0502040204020203" pitchFamily="34" charset="0"/>
                          <a:ea typeface="+mn-ea"/>
                          <a:cs typeface="Segoe UI" panose="020B0502040204020203" pitchFamily="34" charset="0"/>
                        </a:rPr>
                        <a:t>The governance body shall identify the IP and AMS </a:t>
                      </a:r>
                      <a:r>
                        <a:rPr lang="en-US" sz="1200" b="0" i="0" u="none" strike="noStrike" kern="1200" baseline="0" dirty="0" err="1">
                          <a:solidFill>
                            <a:schemeClr val="tx1"/>
                          </a:solidFill>
                          <a:latin typeface="Segoe UI" panose="020B0502040204020203" pitchFamily="34" charset="0"/>
                          <a:ea typeface="+mn-ea"/>
                          <a:cs typeface="Segoe UI" panose="020B0502040204020203" pitchFamily="34" charset="0"/>
                        </a:rPr>
                        <a:t>programmes</a:t>
                      </a:r>
                      <a:r>
                        <a:rPr lang="en-US" sz="1200" b="0" i="0" u="none" strike="noStrike" kern="1200" baseline="0" dirty="0">
                          <a:solidFill>
                            <a:schemeClr val="tx1"/>
                          </a:solidFill>
                          <a:latin typeface="Segoe UI" panose="020B0502040204020203" pitchFamily="34" charset="0"/>
                          <a:ea typeface="+mn-ea"/>
                          <a:cs typeface="Segoe UI" panose="020B0502040204020203" pitchFamily="34" charset="0"/>
                        </a:rPr>
                        <a:t> as integral to service providers’ strategic plans (or equivalent) to improve quality and ensure the safety of people receiving services and health care and support workers.</a:t>
                      </a: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a:txBody>
                    <a:bodyPr/>
                    <a:lstStyle/>
                    <a:p>
                      <a:pPr>
                        <a:lnSpc>
                          <a:spcPct val="107000"/>
                        </a:lnSpc>
                        <a:spcAft>
                          <a:spcPts val="0"/>
                        </a:spcAft>
                      </a:pPr>
                      <a:r>
                        <a:rPr lang="en-NZ" sz="1200" dirty="0">
                          <a:effectLst/>
                          <a:latin typeface="Segoe UI" panose="020B0502040204020203" pitchFamily="34" charset="0"/>
                          <a:cs typeface="Segoe UI" panose="020B0502040204020203" pitchFamily="34" charset="0"/>
                        </a:rPr>
                        <a:t>3.1.3; 3.1.4; 3.1.8; 3.1.9; 3.5.3 </a:t>
                      </a: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a:txBody>
                    <a:bodyPr/>
                    <a:lstStyle/>
                    <a:p>
                      <a:pPr>
                        <a:lnSpc>
                          <a:spcPct val="107000"/>
                        </a:lnSpc>
                        <a:spcAft>
                          <a:spcPts val="0"/>
                        </a:spcAft>
                      </a:pPr>
                      <a:r>
                        <a:rPr lang="en-NZ" sz="1200" dirty="0">
                          <a:effectLst/>
                          <a:latin typeface="Segoe UI" panose="020B0502040204020203" pitchFamily="34" charset="0"/>
                          <a:cs typeface="Segoe UI" panose="020B0502040204020203" pitchFamily="34" charset="0"/>
                        </a:rPr>
                        <a:t>4.7.1</a:t>
                      </a: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a:txBody>
                    <a:bodyPr/>
                    <a:lstStyle/>
                    <a:p>
                      <a:pPr>
                        <a:lnSpc>
                          <a:spcPct val="107000"/>
                        </a:lnSpc>
                        <a:spcAft>
                          <a:spcPts val="0"/>
                        </a:spcAft>
                      </a:pPr>
                      <a:r>
                        <a:rPr lang="en-NZ" sz="1200" dirty="0">
                          <a:effectLst/>
                          <a:latin typeface="Segoe UI" panose="020B0502040204020203" pitchFamily="34" charset="0"/>
                          <a:cs typeface="Segoe UI" panose="020B0502040204020203" pitchFamily="34" charset="0"/>
                        </a:rPr>
                        <a:t>Not mapped</a:t>
                      </a: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a:txBody>
                    <a:bodyPr/>
                    <a:lstStyle/>
                    <a:p>
                      <a:pPr>
                        <a:lnSpc>
                          <a:spcPct val="107000"/>
                        </a:lnSpc>
                        <a:spcAft>
                          <a:spcPts val="0"/>
                        </a:spcAft>
                      </a:pPr>
                      <a:r>
                        <a:rPr lang="en-NZ" sz="1200" dirty="0">
                          <a:effectLst/>
                          <a:latin typeface="Segoe UI" panose="020B0502040204020203" pitchFamily="34" charset="0"/>
                          <a:cs typeface="Segoe UI" panose="020B0502040204020203" pitchFamily="34" charset="0"/>
                        </a:rPr>
                        <a:t>Not mapped</a:t>
                      </a: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rowSpan="4">
                  <a:txBody>
                    <a:bodyPr/>
                    <a:lstStyle/>
                    <a:p>
                      <a:pPr>
                        <a:lnSpc>
                          <a:spcPct val="107000"/>
                        </a:lnSpc>
                        <a:spcAft>
                          <a:spcPts val="0"/>
                        </a:spcAft>
                      </a:pPr>
                      <a:r>
                        <a:rPr lang="en-NZ" sz="1200" dirty="0">
                          <a:effectLst/>
                          <a:latin typeface="Segoe UI" panose="020B0502040204020203" pitchFamily="34" charset="0"/>
                          <a:cs typeface="Segoe UI" panose="020B0502040204020203" pitchFamily="34" charset="0"/>
                        </a:rPr>
                        <a:t>All service types </a:t>
                      </a: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extLst>
                  <a:ext uri="{0D108BD9-81ED-4DB2-BD59-A6C34878D82A}">
                    <a16:rowId xmlns:a16="http://schemas.microsoft.com/office/drawing/2014/main" val="1779732493"/>
                  </a:ext>
                </a:extLst>
              </a:tr>
              <a:tr h="1211793">
                <a:tc>
                  <a:txBody>
                    <a:bodyPr/>
                    <a:lstStyle/>
                    <a:p>
                      <a:pPr>
                        <a:lnSpc>
                          <a:spcPct val="107000"/>
                        </a:lnSpc>
                        <a:spcAft>
                          <a:spcPts val="0"/>
                        </a:spcAft>
                      </a:pPr>
                      <a:r>
                        <a:rPr lang="en-NZ" sz="1200">
                          <a:effectLst/>
                          <a:latin typeface="Segoe UI" panose="020B0502040204020203" pitchFamily="34" charset="0"/>
                          <a:cs typeface="Segoe UI" panose="020B0502040204020203" pitchFamily="34" charset="0"/>
                        </a:rPr>
                        <a:t>5.1.2 </a:t>
                      </a:r>
                      <a:endParaRPr lang="en-NZ" sz="120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a:txBody>
                    <a:bodyPr/>
                    <a:lstStyle/>
                    <a:p>
                      <a:r>
                        <a:rPr lang="en-US" sz="1200" b="0" i="0" u="none" strike="noStrike" kern="1200" baseline="0" dirty="0">
                          <a:solidFill>
                            <a:schemeClr val="tx1"/>
                          </a:solidFill>
                          <a:latin typeface="Segoe UI" panose="020B0502040204020203" pitchFamily="34" charset="0"/>
                          <a:ea typeface="+mn-ea"/>
                          <a:cs typeface="Segoe UI" panose="020B0502040204020203" pitchFamily="34" charset="0"/>
                        </a:rPr>
                        <a:t>There shall be a formally agreed mechanism for accessing appropriate IP and AMS expertise that assists with defining the strategic direction and provides advice to the </a:t>
                      </a:r>
                      <a:r>
                        <a:rPr lang="en-NZ" sz="1200" b="0" i="0" u="none" strike="noStrike" kern="1200" baseline="0" dirty="0">
                          <a:solidFill>
                            <a:schemeClr val="tx1"/>
                          </a:solidFill>
                          <a:latin typeface="Segoe UI" panose="020B0502040204020203" pitchFamily="34" charset="0"/>
                          <a:ea typeface="+mn-ea"/>
                          <a:cs typeface="Segoe UI" panose="020B0502040204020203" pitchFamily="34" charset="0"/>
                        </a:rPr>
                        <a:t>governance body.</a:t>
                      </a:r>
                    </a:p>
                  </a:txBody>
                  <a:tcPr marL="68580" marR="68580" marT="0" marB="0"/>
                </a:tc>
                <a:tc>
                  <a:txBody>
                    <a:bodyPr/>
                    <a:lstStyle/>
                    <a:p>
                      <a:pPr>
                        <a:lnSpc>
                          <a:spcPct val="107000"/>
                        </a:lnSpc>
                        <a:spcAft>
                          <a:spcPts val="0"/>
                        </a:spcAft>
                      </a:pPr>
                      <a:r>
                        <a:rPr lang="en-NZ" sz="1200" dirty="0">
                          <a:effectLst/>
                          <a:latin typeface="Segoe UI" panose="020B0502040204020203" pitchFamily="34" charset="0"/>
                          <a:cs typeface="Segoe UI" panose="020B0502040204020203" pitchFamily="34" charset="0"/>
                        </a:rPr>
                        <a:t>3.1.1; 3.1.4; 3.1.5; 3.1.6; 3.1.7 </a:t>
                      </a: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a:txBody>
                    <a:bodyPr/>
                    <a:lstStyle/>
                    <a:p>
                      <a:pPr>
                        <a:lnSpc>
                          <a:spcPct val="107000"/>
                        </a:lnSpc>
                        <a:spcAft>
                          <a:spcPts val="0"/>
                        </a:spcAft>
                      </a:pPr>
                      <a:r>
                        <a:rPr lang="en-NZ" sz="1200" dirty="0">
                          <a:effectLst/>
                          <a:latin typeface="Segoe UI" panose="020B0502040204020203" pitchFamily="34" charset="0"/>
                          <a:cs typeface="Segoe UI" panose="020B0502040204020203" pitchFamily="34" charset="0"/>
                        </a:rPr>
                        <a:t>Not mapped</a:t>
                      </a: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a:txBody>
                    <a:bodyPr/>
                    <a:lstStyle/>
                    <a:p>
                      <a:pPr>
                        <a:lnSpc>
                          <a:spcPct val="107000"/>
                        </a:lnSpc>
                        <a:spcAft>
                          <a:spcPts val="0"/>
                        </a:spcAft>
                      </a:pPr>
                      <a:r>
                        <a:rPr lang="en-NZ" sz="1200">
                          <a:effectLst/>
                          <a:latin typeface="Segoe UI" panose="020B0502040204020203" pitchFamily="34" charset="0"/>
                          <a:cs typeface="Segoe UI" panose="020B0502040204020203" pitchFamily="34" charset="0"/>
                        </a:rPr>
                        <a:t>Not mapped</a:t>
                      </a:r>
                      <a:endParaRPr lang="en-NZ" sz="120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a:txBody>
                    <a:bodyPr/>
                    <a:lstStyle/>
                    <a:p>
                      <a:pPr>
                        <a:lnSpc>
                          <a:spcPct val="107000"/>
                        </a:lnSpc>
                        <a:spcAft>
                          <a:spcPts val="0"/>
                        </a:spcAft>
                      </a:pPr>
                      <a:r>
                        <a:rPr lang="en-NZ" sz="1200" dirty="0">
                          <a:effectLst/>
                          <a:latin typeface="Segoe UI" panose="020B0502040204020203" pitchFamily="34" charset="0"/>
                          <a:cs typeface="Segoe UI" panose="020B0502040204020203" pitchFamily="34" charset="0"/>
                        </a:rPr>
                        <a:t>Not mapped</a:t>
                      </a: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vMerge="1">
                  <a:txBody>
                    <a:bodyPr/>
                    <a:lstStyle/>
                    <a:p>
                      <a:pPr>
                        <a:lnSpc>
                          <a:spcPct val="107000"/>
                        </a:lnSpc>
                        <a:spcAft>
                          <a:spcPts val="0"/>
                        </a:spcAft>
                      </a:pP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extLst>
                  <a:ext uri="{0D108BD9-81ED-4DB2-BD59-A6C34878D82A}">
                    <a16:rowId xmlns:a16="http://schemas.microsoft.com/office/drawing/2014/main" val="4136634636"/>
                  </a:ext>
                </a:extLst>
              </a:tr>
              <a:tr h="967826">
                <a:tc>
                  <a:txBody>
                    <a:bodyPr/>
                    <a:lstStyle/>
                    <a:p>
                      <a:pPr>
                        <a:lnSpc>
                          <a:spcPct val="107000"/>
                        </a:lnSpc>
                        <a:spcAft>
                          <a:spcPts val="0"/>
                        </a:spcAft>
                      </a:pPr>
                      <a:r>
                        <a:rPr lang="en-NZ" sz="1200">
                          <a:effectLst/>
                          <a:latin typeface="Segoe UI" panose="020B0502040204020203" pitchFamily="34" charset="0"/>
                          <a:cs typeface="Segoe UI" panose="020B0502040204020203" pitchFamily="34" charset="0"/>
                        </a:rPr>
                        <a:t>5.1.3 </a:t>
                      </a:r>
                      <a:endParaRPr lang="en-NZ" sz="120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a:txBody>
                    <a:bodyPr/>
                    <a:lstStyle/>
                    <a:p>
                      <a:r>
                        <a:rPr lang="en-US" sz="1200" b="0" i="0" u="none" strike="noStrike" kern="1200" baseline="0" dirty="0">
                          <a:solidFill>
                            <a:schemeClr val="tx1"/>
                          </a:solidFill>
                          <a:latin typeface="Segoe UI" panose="020B0502040204020203" pitchFamily="34" charset="0"/>
                          <a:ea typeface="+mn-ea"/>
                          <a:cs typeface="Segoe UI" panose="020B0502040204020203" pitchFamily="34" charset="0"/>
                        </a:rPr>
                        <a:t>There shall be a documented pathway for IP and AMS issues to be reported to the governance body at defined intervals, which includes escalation of significant incidents.</a:t>
                      </a: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a:txBody>
                    <a:bodyPr/>
                    <a:lstStyle/>
                    <a:p>
                      <a:pPr>
                        <a:lnSpc>
                          <a:spcPct val="107000"/>
                        </a:lnSpc>
                        <a:spcAft>
                          <a:spcPts val="0"/>
                        </a:spcAft>
                      </a:pPr>
                      <a:r>
                        <a:rPr lang="en-NZ" sz="1200">
                          <a:effectLst/>
                          <a:latin typeface="Segoe UI" panose="020B0502040204020203" pitchFamily="34" charset="0"/>
                          <a:cs typeface="Segoe UI" panose="020B0502040204020203" pitchFamily="34" charset="0"/>
                        </a:rPr>
                        <a:t>3.1.2 </a:t>
                      </a:r>
                      <a:endParaRPr lang="en-NZ" sz="120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a:txBody>
                    <a:bodyPr/>
                    <a:lstStyle/>
                    <a:p>
                      <a:pPr>
                        <a:lnSpc>
                          <a:spcPct val="107000"/>
                        </a:lnSpc>
                        <a:spcAft>
                          <a:spcPts val="0"/>
                        </a:spcAft>
                      </a:pPr>
                      <a:r>
                        <a:rPr lang="en-NZ" sz="1200">
                          <a:effectLst/>
                          <a:latin typeface="Segoe UI" panose="020B0502040204020203" pitchFamily="34" charset="0"/>
                          <a:cs typeface="Segoe UI" panose="020B0502040204020203" pitchFamily="34" charset="0"/>
                        </a:rPr>
                        <a:t>Not mapped</a:t>
                      </a:r>
                      <a:endParaRPr lang="en-NZ" sz="120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a:txBody>
                    <a:bodyPr/>
                    <a:lstStyle/>
                    <a:p>
                      <a:pPr>
                        <a:lnSpc>
                          <a:spcPct val="107000"/>
                        </a:lnSpc>
                        <a:spcAft>
                          <a:spcPts val="0"/>
                        </a:spcAft>
                      </a:pPr>
                      <a:r>
                        <a:rPr lang="en-NZ" sz="1200">
                          <a:effectLst/>
                          <a:latin typeface="Segoe UI" panose="020B0502040204020203" pitchFamily="34" charset="0"/>
                          <a:cs typeface="Segoe UI" panose="020B0502040204020203" pitchFamily="34" charset="0"/>
                        </a:rPr>
                        <a:t>Not mapped</a:t>
                      </a:r>
                      <a:endParaRPr lang="en-NZ" sz="120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a:txBody>
                    <a:bodyPr/>
                    <a:lstStyle/>
                    <a:p>
                      <a:pPr>
                        <a:lnSpc>
                          <a:spcPct val="107000"/>
                        </a:lnSpc>
                        <a:spcAft>
                          <a:spcPts val="0"/>
                        </a:spcAft>
                      </a:pPr>
                      <a:r>
                        <a:rPr lang="en-NZ" sz="1200" dirty="0">
                          <a:effectLst/>
                          <a:latin typeface="Segoe UI" panose="020B0502040204020203" pitchFamily="34" charset="0"/>
                          <a:cs typeface="Segoe UI" panose="020B0502040204020203" pitchFamily="34" charset="0"/>
                        </a:rPr>
                        <a:t>Not mapped</a:t>
                      </a: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vMerge="1">
                  <a:txBody>
                    <a:bodyPr/>
                    <a:lstStyle/>
                    <a:p>
                      <a:pPr>
                        <a:lnSpc>
                          <a:spcPct val="107000"/>
                        </a:lnSpc>
                        <a:spcAft>
                          <a:spcPts val="0"/>
                        </a:spcAft>
                      </a:pP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extLst>
                  <a:ext uri="{0D108BD9-81ED-4DB2-BD59-A6C34878D82A}">
                    <a16:rowId xmlns:a16="http://schemas.microsoft.com/office/drawing/2014/main" val="85878055"/>
                  </a:ext>
                </a:extLst>
              </a:tr>
              <a:tr h="1178179">
                <a:tc>
                  <a:txBody>
                    <a:bodyPr/>
                    <a:lstStyle/>
                    <a:p>
                      <a:pPr>
                        <a:lnSpc>
                          <a:spcPct val="107000"/>
                        </a:lnSpc>
                        <a:spcAft>
                          <a:spcPts val="0"/>
                        </a:spcAft>
                      </a:pPr>
                      <a:r>
                        <a:rPr lang="en-NZ" sz="1200">
                          <a:effectLst/>
                          <a:latin typeface="Segoe UI" panose="020B0502040204020203" pitchFamily="34" charset="0"/>
                          <a:cs typeface="Segoe UI" panose="020B0502040204020203" pitchFamily="34" charset="0"/>
                        </a:rPr>
                        <a:t>5.1.4 </a:t>
                      </a:r>
                      <a:endParaRPr lang="en-NZ" sz="120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a:txBody>
                    <a:bodyPr/>
                    <a:lstStyle/>
                    <a:p>
                      <a:r>
                        <a:rPr lang="en-US" sz="1200" b="0" i="0" u="none" strike="noStrike" kern="1200" baseline="0" dirty="0">
                          <a:solidFill>
                            <a:schemeClr val="tx1"/>
                          </a:solidFill>
                          <a:latin typeface="Segoe UI" panose="020B0502040204020203" pitchFamily="34" charset="0"/>
                          <a:ea typeface="+mn-ea"/>
                          <a:cs typeface="Segoe UI" panose="020B0502040204020203" pitchFamily="34" charset="0"/>
                        </a:rPr>
                        <a:t>Significant IP events shall be managed using a stepwise approach to risk management and receive the appropriate level of </a:t>
                      </a:r>
                      <a:r>
                        <a:rPr lang="en-US" sz="1200" b="0" i="0" u="none" strike="noStrike" kern="1200" baseline="0" dirty="0" err="1">
                          <a:solidFill>
                            <a:schemeClr val="tx1"/>
                          </a:solidFill>
                          <a:latin typeface="Segoe UI" panose="020B0502040204020203" pitchFamily="34" charset="0"/>
                          <a:ea typeface="+mn-ea"/>
                          <a:cs typeface="Segoe UI" panose="020B0502040204020203" pitchFamily="34" charset="0"/>
                        </a:rPr>
                        <a:t>organisational</a:t>
                      </a:r>
                      <a:r>
                        <a:rPr lang="en-US" sz="1200" b="0" i="0" u="none" strike="noStrike" kern="1200" baseline="0" dirty="0">
                          <a:solidFill>
                            <a:schemeClr val="tx1"/>
                          </a:solidFill>
                          <a:latin typeface="Segoe UI" panose="020B0502040204020203" pitchFamily="34" charset="0"/>
                          <a:ea typeface="+mn-ea"/>
                          <a:cs typeface="Segoe UI" panose="020B0502040204020203" pitchFamily="34" charset="0"/>
                        </a:rPr>
                        <a:t> support.</a:t>
                      </a:r>
                      <a:endParaRPr lang="en-NZ" sz="1200" b="0" i="0" u="none" strike="noStrike" kern="1200" baseline="0" dirty="0">
                        <a:solidFill>
                          <a:schemeClr val="tx1"/>
                        </a:solidFill>
                        <a:latin typeface="Segoe UI" panose="020B0502040204020203" pitchFamily="34" charset="0"/>
                        <a:ea typeface="+mn-ea"/>
                        <a:cs typeface="Segoe UI" panose="020B0502040204020203" pitchFamily="34" charset="0"/>
                      </a:endParaRPr>
                    </a:p>
                  </a:txBody>
                  <a:tcPr marL="68580" marR="68580" marT="0" marB="0"/>
                </a:tc>
                <a:tc>
                  <a:txBody>
                    <a:bodyPr/>
                    <a:lstStyle/>
                    <a:p>
                      <a:pPr>
                        <a:lnSpc>
                          <a:spcPct val="107000"/>
                        </a:lnSpc>
                        <a:spcAft>
                          <a:spcPts val="0"/>
                        </a:spcAft>
                      </a:pPr>
                      <a:r>
                        <a:rPr lang="en-NZ" sz="1200">
                          <a:effectLst/>
                          <a:latin typeface="Segoe UI" panose="020B0502040204020203" pitchFamily="34" charset="0"/>
                          <a:cs typeface="Segoe UI" panose="020B0502040204020203" pitchFamily="34" charset="0"/>
                        </a:rPr>
                        <a:t>3.1.2; 3.1.4</a:t>
                      </a:r>
                      <a:endParaRPr lang="en-NZ" sz="120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a:txBody>
                    <a:bodyPr/>
                    <a:lstStyle/>
                    <a:p>
                      <a:pPr>
                        <a:lnSpc>
                          <a:spcPct val="107000"/>
                        </a:lnSpc>
                        <a:spcAft>
                          <a:spcPts val="0"/>
                        </a:spcAft>
                      </a:pPr>
                      <a:r>
                        <a:rPr lang="en-NZ" sz="1200" dirty="0">
                          <a:effectLst/>
                          <a:latin typeface="Segoe UI" panose="020B0502040204020203" pitchFamily="34" charset="0"/>
                          <a:cs typeface="Segoe UI" panose="020B0502040204020203" pitchFamily="34" charset="0"/>
                        </a:rPr>
                        <a:t>Not mapped</a:t>
                      </a: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a:txBody>
                    <a:bodyPr/>
                    <a:lstStyle/>
                    <a:p>
                      <a:pPr>
                        <a:lnSpc>
                          <a:spcPct val="107000"/>
                        </a:lnSpc>
                        <a:spcAft>
                          <a:spcPts val="0"/>
                        </a:spcAft>
                      </a:pPr>
                      <a:r>
                        <a:rPr lang="en-NZ" sz="1200">
                          <a:effectLst/>
                          <a:latin typeface="Segoe UI" panose="020B0502040204020203" pitchFamily="34" charset="0"/>
                          <a:cs typeface="Segoe UI" panose="020B0502040204020203" pitchFamily="34" charset="0"/>
                        </a:rPr>
                        <a:t> 3.12.2 </a:t>
                      </a:r>
                      <a:endParaRPr lang="en-NZ" sz="120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a:txBody>
                    <a:bodyPr/>
                    <a:lstStyle/>
                    <a:p>
                      <a:pPr>
                        <a:lnSpc>
                          <a:spcPct val="107000"/>
                        </a:lnSpc>
                        <a:spcAft>
                          <a:spcPts val="0"/>
                        </a:spcAft>
                      </a:pPr>
                      <a:r>
                        <a:rPr lang="en-NZ" sz="1200" dirty="0">
                          <a:effectLst/>
                          <a:latin typeface="Segoe UI" panose="020B0502040204020203" pitchFamily="34" charset="0"/>
                          <a:cs typeface="Segoe UI" panose="020B0502040204020203" pitchFamily="34" charset="0"/>
                        </a:rPr>
                        <a:t>Not mapped</a:t>
                      </a: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vMerge="1">
                  <a:txBody>
                    <a:bodyPr/>
                    <a:lstStyle/>
                    <a:p>
                      <a:pPr>
                        <a:lnSpc>
                          <a:spcPct val="107000"/>
                        </a:lnSpc>
                        <a:spcAft>
                          <a:spcPts val="0"/>
                        </a:spcAft>
                      </a:pP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extLst>
                  <a:ext uri="{0D108BD9-81ED-4DB2-BD59-A6C34878D82A}">
                    <a16:rowId xmlns:a16="http://schemas.microsoft.com/office/drawing/2014/main" val="2394710093"/>
                  </a:ext>
                </a:extLst>
              </a:tr>
            </a:tbl>
          </a:graphicData>
        </a:graphic>
      </p:graphicFrame>
    </p:spTree>
    <p:extLst>
      <p:ext uri="{BB962C8B-B14F-4D97-AF65-F5344CB8AC3E}">
        <p14:creationId xmlns:p14="http://schemas.microsoft.com/office/powerpoint/2010/main" val="38027518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90430E-D762-40C4-8596-AD6D9B4296C2}"/>
              </a:ext>
            </a:extLst>
          </p:cNvPr>
          <p:cNvSpPr>
            <a:spLocks noGrp="1"/>
          </p:cNvSpPr>
          <p:nvPr>
            <p:ph type="title"/>
          </p:nvPr>
        </p:nvSpPr>
        <p:spPr>
          <a:xfrm>
            <a:off x="445339" y="95794"/>
            <a:ext cx="11188942" cy="1074060"/>
          </a:xfrm>
        </p:spPr>
        <p:txBody>
          <a:bodyPr>
            <a:normAutofit/>
          </a:bodyPr>
          <a:lstStyle/>
          <a:p>
            <a:r>
              <a:rPr lang="en-NZ" sz="2200" dirty="0"/>
              <a:t>5.2: Te </a:t>
            </a:r>
            <a:r>
              <a:rPr lang="en-NZ" sz="2200" dirty="0" err="1"/>
              <a:t>hōtaka</a:t>
            </a:r>
            <a:r>
              <a:rPr lang="en-NZ" sz="2200" dirty="0"/>
              <a:t> </a:t>
            </a:r>
            <a:r>
              <a:rPr lang="en-NZ" sz="2200" dirty="0" err="1"/>
              <a:t>kaupare</a:t>
            </a:r>
            <a:r>
              <a:rPr lang="en-NZ" sz="2200" dirty="0"/>
              <a:t> </a:t>
            </a:r>
            <a:r>
              <a:rPr lang="en-NZ" sz="2200" dirty="0" err="1"/>
              <a:t>pokenga</a:t>
            </a:r>
            <a:r>
              <a:rPr lang="en-NZ" sz="2200" dirty="0"/>
              <a:t> me </a:t>
            </a:r>
            <a:r>
              <a:rPr lang="en-NZ" sz="2200" dirty="0" err="1"/>
              <a:t>te</a:t>
            </a:r>
            <a:r>
              <a:rPr lang="en-NZ" sz="2200" dirty="0"/>
              <a:t> </a:t>
            </a:r>
            <a:r>
              <a:rPr lang="en-NZ" sz="2200" dirty="0" err="1"/>
              <a:t>whakatinanatanga</a:t>
            </a:r>
            <a:r>
              <a:rPr lang="en-NZ" sz="2200" dirty="0"/>
              <a:t> | The infection prevention programme and implementation </a:t>
            </a:r>
            <a:br>
              <a:rPr lang="en-NZ" sz="2200" dirty="0"/>
            </a:br>
            <a:r>
              <a:rPr lang="en-NZ" sz="1300" i="1" dirty="0">
                <a:solidFill>
                  <a:schemeClr val="tx1"/>
                </a:solidFill>
              </a:rPr>
              <a:t>HDSS 2008 Alignment: 3.2 Implementing the Infection Control Programme; HCSS 8158 2012: 4.7 Infection Prevention &amp; Control; Fertility 8181 2007: 3.12 Infection Control Management</a:t>
            </a:r>
            <a:endParaRPr lang="en-NZ" sz="1300" dirty="0"/>
          </a:p>
        </p:txBody>
      </p:sp>
      <p:graphicFrame>
        <p:nvGraphicFramePr>
          <p:cNvPr id="4" name="Table 3">
            <a:extLst>
              <a:ext uri="{FF2B5EF4-FFF2-40B4-BE49-F238E27FC236}">
                <a16:creationId xmlns:a16="http://schemas.microsoft.com/office/drawing/2014/main" id="{C3743EC9-58AA-42D9-B433-179EF109226B}"/>
              </a:ext>
            </a:extLst>
          </p:cNvPr>
          <p:cNvGraphicFramePr>
            <a:graphicFrameLocks noGrp="1"/>
          </p:cNvGraphicFramePr>
          <p:nvPr>
            <p:extLst>
              <p:ext uri="{D42A27DB-BD31-4B8C-83A1-F6EECF244321}">
                <p14:modId xmlns:p14="http://schemas.microsoft.com/office/powerpoint/2010/main" val="2229663065"/>
              </p:ext>
            </p:extLst>
          </p:nvPr>
        </p:nvGraphicFramePr>
        <p:xfrm>
          <a:off x="445339" y="1169854"/>
          <a:ext cx="11301322" cy="4918341"/>
        </p:xfrm>
        <a:graphic>
          <a:graphicData uri="http://schemas.openxmlformats.org/drawingml/2006/table">
            <a:tbl>
              <a:tblPr firstRow="1" firstCol="1" bandRow="1">
                <a:tableStyleId>{5940675A-B579-460E-94D1-54222C63F5DA}</a:tableStyleId>
              </a:tblPr>
              <a:tblGrid>
                <a:gridCol w="755351">
                  <a:extLst>
                    <a:ext uri="{9D8B030D-6E8A-4147-A177-3AD203B41FA5}">
                      <a16:colId xmlns:a16="http://schemas.microsoft.com/office/drawing/2014/main" val="1243439211"/>
                    </a:ext>
                  </a:extLst>
                </a:gridCol>
                <a:gridCol w="6036689">
                  <a:extLst>
                    <a:ext uri="{9D8B030D-6E8A-4147-A177-3AD203B41FA5}">
                      <a16:colId xmlns:a16="http://schemas.microsoft.com/office/drawing/2014/main" val="3345024128"/>
                    </a:ext>
                  </a:extLst>
                </a:gridCol>
                <a:gridCol w="1235412">
                  <a:extLst>
                    <a:ext uri="{9D8B030D-6E8A-4147-A177-3AD203B41FA5}">
                      <a16:colId xmlns:a16="http://schemas.microsoft.com/office/drawing/2014/main" val="1807393864"/>
                    </a:ext>
                  </a:extLst>
                </a:gridCol>
                <a:gridCol w="622571">
                  <a:extLst>
                    <a:ext uri="{9D8B030D-6E8A-4147-A177-3AD203B41FA5}">
                      <a16:colId xmlns:a16="http://schemas.microsoft.com/office/drawing/2014/main" val="728968718"/>
                    </a:ext>
                  </a:extLst>
                </a:gridCol>
                <a:gridCol w="787940">
                  <a:extLst>
                    <a:ext uri="{9D8B030D-6E8A-4147-A177-3AD203B41FA5}">
                      <a16:colId xmlns:a16="http://schemas.microsoft.com/office/drawing/2014/main" val="3882320537"/>
                    </a:ext>
                  </a:extLst>
                </a:gridCol>
                <a:gridCol w="817124">
                  <a:extLst>
                    <a:ext uri="{9D8B030D-6E8A-4147-A177-3AD203B41FA5}">
                      <a16:colId xmlns:a16="http://schemas.microsoft.com/office/drawing/2014/main" val="897021465"/>
                    </a:ext>
                  </a:extLst>
                </a:gridCol>
                <a:gridCol w="1046235">
                  <a:extLst>
                    <a:ext uri="{9D8B030D-6E8A-4147-A177-3AD203B41FA5}">
                      <a16:colId xmlns:a16="http://schemas.microsoft.com/office/drawing/2014/main" val="716391086"/>
                    </a:ext>
                  </a:extLst>
                </a:gridCol>
              </a:tblGrid>
              <a:tr h="185412">
                <a:tc>
                  <a:txBody>
                    <a:bodyPr/>
                    <a:lstStyle/>
                    <a:p>
                      <a:pPr algn="l">
                        <a:lnSpc>
                          <a:spcPct val="107000"/>
                        </a:lnSpc>
                        <a:spcAft>
                          <a:spcPts val="0"/>
                        </a:spcAft>
                      </a:pPr>
                      <a:r>
                        <a:rPr lang="en-NZ" sz="1200" b="1" dirty="0">
                          <a:effectLst/>
                          <a:latin typeface="Segoe UI" panose="020B0502040204020203" pitchFamily="34" charset="0"/>
                          <a:cs typeface="Segoe UI" panose="020B0502040204020203" pitchFamily="34" charset="0"/>
                        </a:rPr>
                        <a:t>Criteria</a:t>
                      </a:r>
                      <a:endParaRPr lang="en-NZ" sz="1200" b="1" dirty="0">
                        <a:effectLst/>
                        <a:latin typeface="Segoe UI" panose="020B0502040204020203" pitchFamily="34" charset="0"/>
                        <a:ea typeface="Calibri" panose="020F0502020204030204" pitchFamily="34" charset="0"/>
                        <a:cs typeface="Segoe UI" panose="020B0502040204020203" pitchFamily="34" charset="0"/>
                      </a:endParaRPr>
                    </a:p>
                  </a:txBody>
                  <a:tcPr marL="55573" marR="55573" marT="0" marB="0">
                    <a:solidFill>
                      <a:schemeClr val="bg2"/>
                    </a:solidFill>
                  </a:tcPr>
                </a:tc>
                <a:tc>
                  <a:txBody>
                    <a:bodyPr/>
                    <a:lstStyle/>
                    <a:p>
                      <a:pPr algn="l">
                        <a:lnSpc>
                          <a:spcPct val="107000"/>
                        </a:lnSpc>
                        <a:spcAft>
                          <a:spcPts val="0"/>
                        </a:spcAft>
                      </a:pPr>
                      <a:r>
                        <a:rPr lang="en-NZ" sz="1200" b="1" dirty="0">
                          <a:effectLst/>
                          <a:latin typeface="Segoe UI" panose="020B0502040204020203" pitchFamily="34" charset="0"/>
                          <a:cs typeface="Segoe UI" panose="020B0502040204020203" pitchFamily="34" charset="0"/>
                        </a:rPr>
                        <a:t>Description 2021</a:t>
                      </a:r>
                      <a:endParaRPr lang="en-NZ" sz="1200" b="1" dirty="0">
                        <a:effectLst/>
                        <a:latin typeface="Segoe UI" panose="020B0502040204020203" pitchFamily="34" charset="0"/>
                        <a:ea typeface="Calibri" panose="020F0502020204030204" pitchFamily="34" charset="0"/>
                        <a:cs typeface="Segoe UI" panose="020B0502040204020203" pitchFamily="34" charset="0"/>
                      </a:endParaRPr>
                    </a:p>
                  </a:txBody>
                  <a:tcPr marL="55573" marR="55573" marT="0" marB="0">
                    <a:solidFill>
                      <a:schemeClr val="bg2"/>
                    </a:solidFill>
                  </a:tcPr>
                </a:tc>
                <a:tc>
                  <a:txBody>
                    <a:bodyPr/>
                    <a:lstStyle/>
                    <a:p>
                      <a:pPr algn="l">
                        <a:lnSpc>
                          <a:spcPct val="107000"/>
                        </a:lnSpc>
                        <a:spcAft>
                          <a:spcPts val="0"/>
                        </a:spcAft>
                      </a:pPr>
                      <a:r>
                        <a:rPr lang="en-NZ" sz="1200" b="1" dirty="0">
                          <a:effectLst/>
                          <a:latin typeface="Segoe UI" panose="020B0502040204020203" pitchFamily="34" charset="0"/>
                          <a:cs typeface="Segoe UI" panose="020B0502040204020203" pitchFamily="34" charset="0"/>
                        </a:rPr>
                        <a:t>2008 Standard</a:t>
                      </a:r>
                      <a:endParaRPr lang="en-NZ" sz="1200" b="1" dirty="0">
                        <a:effectLst/>
                        <a:latin typeface="Segoe UI" panose="020B0502040204020203" pitchFamily="34" charset="0"/>
                        <a:ea typeface="Calibri" panose="020F0502020204030204" pitchFamily="34" charset="0"/>
                        <a:cs typeface="Segoe UI" panose="020B0502040204020203" pitchFamily="34" charset="0"/>
                      </a:endParaRPr>
                    </a:p>
                  </a:txBody>
                  <a:tcPr marL="55573" marR="55573" marT="0" marB="0">
                    <a:solidFill>
                      <a:schemeClr val="bg2"/>
                    </a:solidFill>
                  </a:tcPr>
                </a:tc>
                <a:tc>
                  <a:txBody>
                    <a:bodyPr/>
                    <a:lstStyle/>
                    <a:p>
                      <a:pPr algn="l">
                        <a:lnSpc>
                          <a:spcPct val="107000"/>
                        </a:lnSpc>
                        <a:spcAft>
                          <a:spcPts val="0"/>
                        </a:spcAft>
                      </a:pPr>
                      <a:r>
                        <a:rPr lang="en-NZ" sz="1200" b="1" dirty="0">
                          <a:effectLst/>
                          <a:latin typeface="Segoe UI" panose="020B0502040204020203" pitchFamily="34" charset="0"/>
                          <a:cs typeface="Segoe UI" panose="020B0502040204020203" pitchFamily="34" charset="0"/>
                        </a:rPr>
                        <a:t>HCSS</a:t>
                      </a:r>
                      <a:endParaRPr lang="en-NZ" sz="1200" b="1" dirty="0">
                        <a:effectLst/>
                        <a:latin typeface="Segoe UI" panose="020B0502040204020203" pitchFamily="34" charset="0"/>
                        <a:ea typeface="Calibri" panose="020F0502020204030204" pitchFamily="34" charset="0"/>
                        <a:cs typeface="Segoe UI" panose="020B0502040204020203" pitchFamily="34" charset="0"/>
                      </a:endParaRPr>
                    </a:p>
                  </a:txBody>
                  <a:tcPr marL="55573" marR="55573" marT="0" marB="0">
                    <a:solidFill>
                      <a:schemeClr val="bg2"/>
                    </a:solidFill>
                  </a:tcPr>
                </a:tc>
                <a:tc>
                  <a:txBody>
                    <a:bodyPr/>
                    <a:lstStyle/>
                    <a:p>
                      <a:pPr algn="l">
                        <a:lnSpc>
                          <a:spcPct val="107000"/>
                        </a:lnSpc>
                        <a:spcAft>
                          <a:spcPts val="0"/>
                        </a:spcAft>
                      </a:pPr>
                      <a:r>
                        <a:rPr lang="en-NZ" sz="1200" b="1" dirty="0">
                          <a:effectLst/>
                          <a:latin typeface="Segoe UI" panose="020B0502040204020203" pitchFamily="34" charset="0"/>
                          <a:cs typeface="Segoe UI" panose="020B0502040204020203" pitchFamily="34" charset="0"/>
                        </a:rPr>
                        <a:t>Fertility</a:t>
                      </a:r>
                      <a:endParaRPr lang="en-NZ" sz="1200" b="1" dirty="0">
                        <a:effectLst/>
                        <a:latin typeface="Segoe UI" panose="020B0502040204020203" pitchFamily="34" charset="0"/>
                        <a:ea typeface="Calibri" panose="020F0502020204030204" pitchFamily="34" charset="0"/>
                        <a:cs typeface="Segoe UI" panose="020B0502040204020203" pitchFamily="34" charset="0"/>
                      </a:endParaRPr>
                    </a:p>
                  </a:txBody>
                  <a:tcPr marL="55573" marR="55573" marT="0" marB="0">
                    <a:solidFill>
                      <a:schemeClr val="bg2"/>
                    </a:solidFill>
                  </a:tcPr>
                </a:tc>
                <a:tc>
                  <a:txBody>
                    <a:bodyPr/>
                    <a:lstStyle/>
                    <a:p>
                      <a:pPr algn="l">
                        <a:lnSpc>
                          <a:spcPct val="107000"/>
                        </a:lnSpc>
                        <a:spcAft>
                          <a:spcPts val="0"/>
                        </a:spcAft>
                      </a:pPr>
                      <a:r>
                        <a:rPr lang="en-NZ" sz="1200" b="1" dirty="0">
                          <a:effectLst/>
                          <a:latin typeface="Segoe UI" panose="020B0502040204020203" pitchFamily="34" charset="0"/>
                          <a:cs typeface="Segoe UI" panose="020B0502040204020203" pitchFamily="34" charset="0"/>
                        </a:rPr>
                        <a:t>Abortion</a:t>
                      </a:r>
                      <a:endParaRPr lang="en-NZ" sz="1200" b="1" dirty="0">
                        <a:effectLst/>
                        <a:latin typeface="Segoe UI" panose="020B0502040204020203" pitchFamily="34" charset="0"/>
                        <a:ea typeface="Calibri" panose="020F0502020204030204" pitchFamily="34" charset="0"/>
                        <a:cs typeface="Segoe UI" panose="020B0502040204020203" pitchFamily="34" charset="0"/>
                      </a:endParaRPr>
                    </a:p>
                  </a:txBody>
                  <a:tcPr marL="55573" marR="55573" marT="0" marB="0">
                    <a:solidFill>
                      <a:schemeClr val="bg2"/>
                    </a:solidFill>
                  </a:tcPr>
                </a:tc>
                <a:tc>
                  <a:txBody>
                    <a:bodyPr/>
                    <a:lstStyle/>
                    <a:p>
                      <a:pPr algn="l">
                        <a:lnSpc>
                          <a:spcPct val="107000"/>
                        </a:lnSpc>
                        <a:spcAft>
                          <a:spcPts val="0"/>
                        </a:spcAft>
                      </a:pPr>
                      <a:r>
                        <a:rPr lang="en-NZ" sz="1200" b="1" dirty="0">
                          <a:effectLst/>
                          <a:latin typeface="Segoe UI" panose="020B0502040204020203" pitchFamily="34" charset="0"/>
                          <a:cs typeface="Segoe UI" panose="020B0502040204020203" pitchFamily="34" charset="0"/>
                        </a:rPr>
                        <a:t>Applicability</a:t>
                      </a:r>
                      <a:endParaRPr lang="en-NZ" sz="1200" b="1" dirty="0">
                        <a:effectLst/>
                        <a:latin typeface="Segoe UI" panose="020B0502040204020203" pitchFamily="34" charset="0"/>
                        <a:ea typeface="Calibri" panose="020F0502020204030204" pitchFamily="34" charset="0"/>
                        <a:cs typeface="Segoe UI" panose="020B0502040204020203" pitchFamily="34" charset="0"/>
                      </a:endParaRPr>
                    </a:p>
                  </a:txBody>
                  <a:tcPr marL="55573" marR="55573" marT="0" marB="0">
                    <a:solidFill>
                      <a:schemeClr val="bg2"/>
                    </a:solidFill>
                  </a:tcPr>
                </a:tc>
                <a:extLst>
                  <a:ext uri="{0D108BD9-81ED-4DB2-BD59-A6C34878D82A}">
                    <a16:rowId xmlns:a16="http://schemas.microsoft.com/office/drawing/2014/main" val="2963009982"/>
                  </a:ext>
                </a:extLst>
              </a:tr>
              <a:tr h="1600544">
                <a:tc>
                  <a:txBody>
                    <a:bodyPr/>
                    <a:lstStyle/>
                    <a:p>
                      <a:pPr>
                        <a:lnSpc>
                          <a:spcPct val="107000"/>
                        </a:lnSpc>
                        <a:spcAft>
                          <a:spcPts val="0"/>
                        </a:spcAft>
                      </a:pPr>
                      <a:r>
                        <a:rPr lang="en-NZ" sz="1000">
                          <a:effectLst/>
                          <a:latin typeface="Segoe UI" panose="020B0502040204020203" pitchFamily="34" charset="0"/>
                          <a:cs typeface="Segoe UI" panose="020B0502040204020203" pitchFamily="34" charset="0"/>
                        </a:rPr>
                        <a:t>5.2.1 </a:t>
                      </a:r>
                      <a:endParaRPr lang="en-NZ" sz="1000">
                        <a:effectLst/>
                        <a:latin typeface="Segoe UI" panose="020B0502040204020203" pitchFamily="34" charset="0"/>
                        <a:ea typeface="Calibri" panose="020F0502020204030204" pitchFamily="34" charset="0"/>
                        <a:cs typeface="Segoe UI" panose="020B0502040204020203" pitchFamily="34" charset="0"/>
                      </a:endParaRPr>
                    </a:p>
                  </a:txBody>
                  <a:tcPr marL="55573" marR="55573" marT="0" marB="0"/>
                </a:tc>
                <a:tc>
                  <a:txBody>
                    <a:bodyPr/>
                    <a:lstStyle/>
                    <a:p>
                      <a:pPr>
                        <a:lnSpc>
                          <a:spcPct val="107000"/>
                        </a:lnSpc>
                        <a:spcAft>
                          <a:spcPts val="0"/>
                        </a:spcAft>
                      </a:pPr>
                      <a:r>
                        <a:rPr lang="en-NZ" sz="1000" dirty="0">
                          <a:effectLst/>
                          <a:latin typeface="Segoe UI" panose="020B0502040204020203" pitchFamily="34" charset="0"/>
                          <a:cs typeface="Segoe UI" panose="020B0502040204020203" pitchFamily="34" charset="0"/>
                        </a:rPr>
                        <a:t>There is an IP role, or IP personnel, as is appropriate for the size and the setting of the service provider, who shall:</a:t>
                      </a:r>
                      <a:br>
                        <a:rPr lang="en-NZ" sz="1000" dirty="0">
                          <a:effectLst/>
                          <a:latin typeface="Segoe UI" panose="020B0502040204020203" pitchFamily="34" charset="0"/>
                          <a:cs typeface="Segoe UI" panose="020B0502040204020203" pitchFamily="34" charset="0"/>
                        </a:rPr>
                      </a:br>
                      <a:r>
                        <a:rPr lang="en-NZ" sz="1000" dirty="0">
                          <a:effectLst/>
                          <a:latin typeface="Segoe UI" panose="020B0502040204020203" pitchFamily="34" charset="0"/>
                          <a:cs typeface="Segoe UI" panose="020B0502040204020203" pitchFamily="34" charset="0"/>
                        </a:rPr>
                        <a:t>(a) Be responsible for overseeing and coordinating implementation of the IP</a:t>
                      </a:r>
                      <a:br>
                        <a:rPr lang="en-NZ" sz="1000" dirty="0">
                          <a:effectLst/>
                          <a:latin typeface="Segoe UI" panose="020B0502040204020203" pitchFamily="34" charset="0"/>
                          <a:cs typeface="Segoe UI" panose="020B0502040204020203" pitchFamily="34" charset="0"/>
                        </a:rPr>
                      </a:br>
                      <a:r>
                        <a:rPr lang="en-NZ" sz="1000" dirty="0">
                          <a:effectLst/>
                          <a:latin typeface="Segoe UI" panose="020B0502040204020203" pitchFamily="34" charset="0"/>
                          <a:cs typeface="Segoe UI" panose="020B0502040204020203" pitchFamily="34" charset="0"/>
                        </a:rPr>
                        <a:t>programme;</a:t>
                      </a:r>
                      <a:br>
                        <a:rPr lang="en-NZ" sz="1000" dirty="0">
                          <a:effectLst/>
                          <a:latin typeface="Segoe UI" panose="020B0502040204020203" pitchFamily="34" charset="0"/>
                          <a:cs typeface="Segoe UI" panose="020B0502040204020203" pitchFamily="34" charset="0"/>
                        </a:rPr>
                      </a:br>
                      <a:r>
                        <a:rPr lang="en-NZ" sz="1000" dirty="0">
                          <a:effectLst/>
                          <a:latin typeface="Segoe UI" panose="020B0502040204020203" pitchFamily="34" charset="0"/>
                          <a:cs typeface="Segoe UI" panose="020B0502040204020203" pitchFamily="34" charset="0"/>
                        </a:rPr>
                        <a:t>(b) Have clearly defined responsibility for IP decision making;</a:t>
                      </a:r>
                      <a:br>
                        <a:rPr lang="en-NZ" sz="1000" dirty="0">
                          <a:effectLst/>
                          <a:latin typeface="Segoe UI" panose="020B0502040204020203" pitchFamily="34" charset="0"/>
                          <a:cs typeface="Segoe UI" panose="020B0502040204020203" pitchFamily="34" charset="0"/>
                        </a:rPr>
                      </a:br>
                      <a:r>
                        <a:rPr lang="en-NZ" sz="1000" dirty="0">
                          <a:effectLst/>
                          <a:latin typeface="Segoe UI" panose="020B0502040204020203" pitchFamily="34" charset="0"/>
                          <a:cs typeface="Segoe UI" panose="020B0502040204020203" pitchFamily="34" charset="0"/>
                        </a:rPr>
                        <a:t>(c) Have documented reporting lines to the governance body or senior management;</a:t>
                      </a:r>
                      <a:br>
                        <a:rPr lang="en-NZ" sz="1000" dirty="0">
                          <a:effectLst/>
                          <a:latin typeface="Segoe UI" panose="020B0502040204020203" pitchFamily="34" charset="0"/>
                          <a:cs typeface="Segoe UI" panose="020B0502040204020203" pitchFamily="34" charset="0"/>
                        </a:rPr>
                      </a:br>
                      <a:r>
                        <a:rPr lang="en-NZ" sz="1000" dirty="0">
                          <a:effectLst/>
                          <a:latin typeface="Segoe UI" panose="020B0502040204020203" pitchFamily="34" charset="0"/>
                          <a:cs typeface="Segoe UI" panose="020B0502040204020203" pitchFamily="34" charset="0"/>
                        </a:rPr>
                        <a:t>(d) Follow a documented mechanism for accessing appropriate multidisciplinary IP</a:t>
                      </a:r>
                      <a:br>
                        <a:rPr lang="en-NZ" sz="1000" dirty="0">
                          <a:effectLst/>
                          <a:latin typeface="Segoe UI" panose="020B0502040204020203" pitchFamily="34" charset="0"/>
                          <a:cs typeface="Segoe UI" panose="020B0502040204020203" pitchFamily="34" charset="0"/>
                        </a:rPr>
                      </a:br>
                      <a:r>
                        <a:rPr lang="en-NZ" sz="1000" dirty="0">
                          <a:effectLst/>
                          <a:latin typeface="Segoe UI" panose="020B0502040204020203" pitchFamily="34" charset="0"/>
                          <a:cs typeface="Segoe UI" panose="020B0502040204020203" pitchFamily="34" charset="0"/>
                        </a:rPr>
                        <a:t>expertise and advice when needed;</a:t>
                      </a:r>
                      <a:br>
                        <a:rPr lang="en-NZ" sz="1000" dirty="0">
                          <a:effectLst/>
                          <a:latin typeface="Segoe UI" panose="020B0502040204020203" pitchFamily="34" charset="0"/>
                          <a:cs typeface="Segoe UI" panose="020B0502040204020203" pitchFamily="34" charset="0"/>
                        </a:rPr>
                      </a:br>
                      <a:r>
                        <a:rPr lang="en-NZ" sz="1000" dirty="0">
                          <a:effectLst/>
                          <a:latin typeface="Segoe UI" panose="020B0502040204020203" pitchFamily="34" charset="0"/>
                          <a:cs typeface="Segoe UI" panose="020B0502040204020203" pitchFamily="34" charset="0"/>
                        </a:rPr>
                        <a:t>(e) Receive continuing education in IP and AMS;</a:t>
                      </a:r>
                      <a:br>
                        <a:rPr lang="en-NZ" sz="1000" dirty="0">
                          <a:effectLst/>
                          <a:latin typeface="Segoe UI" panose="020B0502040204020203" pitchFamily="34" charset="0"/>
                          <a:cs typeface="Segoe UI" panose="020B0502040204020203" pitchFamily="34" charset="0"/>
                        </a:rPr>
                      </a:br>
                      <a:r>
                        <a:rPr lang="en-NZ" sz="1000" dirty="0">
                          <a:effectLst/>
                          <a:latin typeface="Segoe UI" panose="020B0502040204020203" pitchFamily="34" charset="0"/>
                          <a:cs typeface="Segoe UI" panose="020B0502040204020203" pitchFamily="34" charset="0"/>
                        </a:rPr>
                        <a:t>(f) Have access to shared clinical records and diagnostic results of people.</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5573" marR="55573" marT="0" marB="0"/>
                </a:tc>
                <a:tc>
                  <a:txBody>
                    <a:bodyPr/>
                    <a:lstStyle/>
                    <a:p>
                      <a:pPr>
                        <a:lnSpc>
                          <a:spcPct val="107000"/>
                        </a:lnSpc>
                        <a:spcAft>
                          <a:spcPts val="0"/>
                        </a:spcAft>
                      </a:pPr>
                      <a:r>
                        <a:rPr lang="en-NZ" sz="1000" dirty="0">
                          <a:effectLst/>
                          <a:latin typeface="Segoe UI" panose="020B0502040204020203" pitchFamily="34" charset="0"/>
                          <a:cs typeface="Segoe UI" panose="020B0502040204020203" pitchFamily="34" charset="0"/>
                        </a:rPr>
                        <a:t>3.1.1; 3.1.2; 3.1.5; 3.1.6; 3.1.7; 3.2.1; 3.2.2; 3.2.3; 3.2.4; 3.3.1; 3.3.3; 3.4.1 </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5573" marR="55573" marT="0" marB="0"/>
                </a:tc>
                <a:tc>
                  <a:txBody>
                    <a:bodyPr/>
                    <a:lstStyle/>
                    <a:p>
                      <a:pPr>
                        <a:lnSpc>
                          <a:spcPct val="107000"/>
                        </a:lnSpc>
                        <a:spcAft>
                          <a:spcPts val="0"/>
                        </a:spcAft>
                      </a:pPr>
                      <a:r>
                        <a:rPr lang="en-NZ" sz="1000" dirty="0">
                          <a:effectLst/>
                          <a:latin typeface="Segoe UI" panose="020B0502040204020203" pitchFamily="34" charset="0"/>
                          <a:cs typeface="Segoe UI" panose="020B0502040204020203" pitchFamily="34" charset="0"/>
                        </a:rPr>
                        <a:t>4.7.1; 4.7.2  </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5573" marR="55573" marT="0" marB="0"/>
                </a:tc>
                <a:tc>
                  <a:txBody>
                    <a:bodyPr/>
                    <a:lstStyle/>
                    <a:p>
                      <a:pPr>
                        <a:lnSpc>
                          <a:spcPct val="107000"/>
                        </a:lnSpc>
                        <a:spcAft>
                          <a:spcPts val="0"/>
                        </a:spcAft>
                      </a:pPr>
                      <a:r>
                        <a:rPr lang="en-NZ" sz="1000" dirty="0">
                          <a:effectLst/>
                          <a:latin typeface="Segoe UI" panose="020B0502040204020203" pitchFamily="34" charset="0"/>
                          <a:cs typeface="Segoe UI" panose="020B0502040204020203" pitchFamily="34" charset="0"/>
                        </a:rPr>
                        <a:t>3.12.5</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5573" marR="55573" marT="0" marB="0"/>
                </a:tc>
                <a:tc>
                  <a:txBody>
                    <a:bodyPr/>
                    <a:lstStyle/>
                    <a:p>
                      <a:pPr>
                        <a:lnSpc>
                          <a:spcPct val="107000"/>
                        </a:lnSpc>
                        <a:spcAft>
                          <a:spcPts val="0"/>
                        </a:spcAft>
                      </a:pPr>
                      <a:r>
                        <a:rPr lang="en-NZ" sz="1000" dirty="0">
                          <a:effectLst/>
                          <a:latin typeface="Segoe UI" panose="020B0502040204020203" pitchFamily="34" charset="0"/>
                          <a:cs typeface="Segoe UI" panose="020B0502040204020203" pitchFamily="34" charset="0"/>
                        </a:rPr>
                        <a:t>Not mapped</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5573" marR="55573" marT="0" marB="0"/>
                </a:tc>
                <a:tc rowSpan="3">
                  <a:txBody>
                    <a:bodyPr/>
                    <a:lstStyle/>
                    <a:p>
                      <a:pPr>
                        <a:lnSpc>
                          <a:spcPct val="107000"/>
                        </a:lnSpc>
                        <a:spcAft>
                          <a:spcPts val="0"/>
                        </a:spcAft>
                      </a:pPr>
                      <a:r>
                        <a:rPr lang="en-NZ" sz="1000" dirty="0">
                          <a:effectLst/>
                          <a:latin typeface="Segoe UI" panose="020B0502040204020203" pitchFamily="34" charset="0"/>
                          <a:cs typeface="Segoe UI" panose="020B0502040204020203" pitchFamily="34" charset="0"/>
                        </a:rPr>
                        <a:t>All service types </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5573" marR="55573" marT="0" marB="0"/>
                </a:tc>
                <a:extLst>
                  <a:ext uri="{0D108BD9-81ED-4DB2-BD59-A6C34878D82A}">
                    <a16:rowId xmlns:a16="http://schemas.microsoft.com/office/drawing/2014/main" val="3971624292"/>
                  </a:ext>
                </a:extLst>
              </a:tr>
              <a:tr h="847132">
                <a:tc>
                  <a:txBody>
                    <a:bodyPr/>
                    <a:lstStyle/>
                    <a:p>
                      <a:pPr>
                        <a:lnSpc>
                          <a:spcPct val="107000"/>
                        </a:lnSpc>
                        <a:spcAft>
                          <a:spcPts val="0"/>
                        </a:spcAft>
                      </a:pPr>
                      <a:r>
                        <a:rPr lang="en-NZ" sz="1000">
                          <a:effectLst/>
                          <a:latin typeface="Segoe UI" panose="020B0502040204020203" pitchFamily="34" charset="0"/>
                          <a:cs typeface="Segoe UI" panose="020B0502040204020203" pitchFamily="34" charset="0"/>
                        </a:rPr>
                        <a:t>5.2.2 </a:t>
                      </a:r>
                      <a:endParaRPr lang="en-NZ" sz="1000">
                        <a:effectLst/>
                        <a:latin typeface="Segoe UI" panose="020B0502040204020203" pitchFamily="34" charset="0"/>
                        <a:ea typeface="Calibri" panose="020F0502020204030204" pitchFamily="34" charset="0"/>
                        <a:cs typeface="Segoe UI" panose="020B0502040204020203" pitchFamily="34" charset="0"/>
                      </a:endParaRPr>
                    </a:p>
                  </a:txBody>
                  <a:tcPr marL="55573" marR="55573" marT="0" marB="0"/>
                </a:tc>
                <a:tc>
                  <a:txBody>
                    <a:bodyPr/>
                    <a:lstStyle/>
                    <a:p>
                      <a:pPr>
                        <a:lnSpc>
                          <a:spcPct val="107000"/>
                        </a:lnSpc>
                        <a:spcAft>
                          <a:spcPts val="0"/>
                        </a:spcAft>
                      </a:pPr>
                      <a:r>
                        <a:rPr lang="en-NZ" sz="1000" dirty="0">
                          <a:effectLst/>
                          <a:latin typeface="Segoe UI" panose="020B0502040204020203" pitchFamily="34" charset="0"/>
                          <a:cs typeface="Segoe UI" panose="020B0502040204020203" pitchFamily="34" charset="0"/>
                        </a:rPr>
                        <a:t>Service providers shall have a clearly defined and documented IP programme that shall be:</a:t>
                      </a:r>
                      <a:br>
                        <a:rPr lang="en-NZ" sz="1000" dirty="0">
                          <a:effectLst/>
                          <a:latin typeface="Segoe UI" panose="020B0502040204020203" pitchFamily="34" charset="0"/>
                          <a:cs typeface="Segoe UI" panose="020B0502040204020203" pitchFamily="34" charset="0"/>
                        </a:rPr>
                      </a:br>
                      <a:r>
                        <a:rPr lang="en-NZ" sz="1000" dirty="0">
                          <a:effectLst/>
                          <a:latin typeface="Segoe UI" panose="020B0502040204020203" pitchFamily="34" charset="0"/>
                          <a:cs typeface="Segoe UI" panose="020B0502040204020203" pitchFamily="34" charset="0"/>
                        </a:rPr>
                        <a:t>(a) Developed by those with IP expertise;</a:t>
                      </a:r>
                      <a:br>
                        <a:rPr lang="en-NZ" sz="1000" dirty="0">
                          <a:effectLst/>
                          <a:latin typeface="Segoe UI" panose="020B0502040204020203" pitchFamily="34" charset="0"/>
                          <a:cs typeface="Segoe UI" panose="020B0502040204020203" pitchFamily="34" charset="0"/>
                        </a:rPr>
                      </a:br>
                      <a:r>
                        <a:rPr lang="en-NZ" sz="1000" dirty="0">
                          <a:effectLst/>
                          <a:latin typeface="Segoe UI" panose="020B0502040204020203" pitchFamily="34" charset="0"/>
                          <a:cs typeface="Segoe UI" panose="020B0502040204020203" pitchFamily="34" charset="0"/>
                        </a:rPr>
                        <a:t>(b) Approved by the governance body;</a:t>
                      </a:r>
                      <a:br>
                        <a:rPr lang="en-NZ" sz="1000" dirty="0">
                          <a:effectLst/>
                          <a:latin typeface="Segoe UI" panose="020B0502040204020203" pitchFamily="34" charset="0"/>
                          <a:cs typeface="Segoe UI" panose="020B0502040204020203" pitchFamily="34" charset="0"/>
                        </a:rPr>
                      </a:br>
                      <a:r>
                        <a:rPr lang="en-NZ" sz="1000" dirty="0">
                          <a:effectLst/>
                          <a:latin typeface="Segoe UI" panose="020B0502040204020203" pitchFamily="34" charset="0"/>
                          <a:cs typeface="Segoe UI" panose="020B0502040204020203" pitchFamily="34" charset="0"/>
                        </a:rPr>
                        <a:t>(c) Linked to the quality improvement programme; and</a:t>
                      </a:r>
                      <a:br>
                        <a:rPr lang="en-NZ" sz="1000" dirty="0">
                          <a:effectLst/>
                          <a:latin typeface="Segoe UI" panose="020B0502040204020203" pitchFamily="34" charset="0"/>
                          <a:cs typeface="Segoe UI" panose="020B0502040204020203" pitchFamily="34" charset="0"/>
                        </a:rPr>
                      </a:br>
                      <a:r>
                        <a:rPr lang="en-NZ" sz="1000" dirty="0">
                          <a:effectLst/>
                          <a:latin typeface="Segoe UI" panose="020B0502040204020203" pitchFamily="34" charset="0"/>
                          <a:cs typeface="Segoe UI" panose="020B0502040204020203" pitchFamily="34" charset="0"/>
                        </a:rPr>
                        <a:t>(d) Reviewed and reported on annually.</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5573" marR="55573" marT="0" marB="0"/>
                </a:tc>
                <a:tc>
                  <a:txBody>
                    <a:bodyPr/>
                    <a:lstStyle/>
                    <a:p>
                      <a:pPr>
                        <a:lnSpc>
                          <a:spcPct val="107000"/>
                        </a:lnSpc>
                        <a:spcAft>
                          <a:spcPts val="0"/>
                        </a:spcAft>
                      </a:pPr>
                      <a:r>
                        <a:rPr lang="en-NZ" sz="1000">
                          <a:effectLst/>
                          <a:latin typeface="Segoe UI" panose="020B0502040204020203" pitchFamily="34" charset="0"/>
                          <a:cs typeface="Segoe UI" panose="020B0502040204020203" pitchFamily="34" charset="0"/>
                        </a:rPr>
                        <a:t>3.1.3; 3.1.4; 3.1.6; 3.2.1; 3.2.2; 3.3.1; 3.3.3</a:t>
                      </a:r>
                      <a:endParaRPr lang="en-NZ" sz="1000">
                        <a:effectLst/>
                        <a:latin typeface="Segoe UI" panose="020B0502040204020203" pitchFamily="34" charset="0"/>
                        <a:ea typeface="Calibri" panose="020F0502020204030204" pitchFamily="34" charset="0"/>
                        <a:cs typeface="Segoe UI" panose="020B0502040204020203" pitchFamily="34" charset="0"/>
                      </a:endParaRPr>
                    </a:p>
                  </a:txBody>
                  <a:tcPr marL="55573" marR="55573" marT="0" marB="0"/>
                </a:tc>
                <a:tc>
                  <a:txBody>
                    <a:bodyPr/>
                    <a:lstStyle/>
                    <a:p>
                      <a:pPr>
                        <a:lnSpc>
                          <a:spcPct val="107000"/>
                        </a:lnSpc>
                        <a:spcAft>
                          <a:spcPts val="0"/>
                        </a:spcAft>
                      </a:pPr>
                      <a:r>
                        <a:rPr lang="en-NZ" sz="1000">
                          <a:effectLst/>
                          <a:latin typeface="Segoe UI" panose="020B0502040204020203" pitchFamily="34" charset="0"/>
                          <a:cs typeface="Segoe UI" panose="020B0502040204020203" pitchFamily="34" charset="0"/>
                        </a:rPr>
                        <a:t> 4.7.1; 4.7.2 </a:t>
                      </a:r>
                      <a:endParaRPr lang="en-NZ" sz="1000">
                        <a:effectLst/>
                        <a:latin typeface="Segoe UI" panose="020B0502040204020203" pitchFamily="34" charset="0"/>
                        <a:ea typeface="Calibri" panose="020F0502020204030204" pitchFamily="34" charset="0"/>
                        <a:cs typeface="Segoe UI" panose="020B0502040204020203" pitchFamily="34" charset="0"/>
                      </a:endParaRPr>
                    </a:p>
                  </a:txBody>
                  <a:tcPr marL="55573" marR="55573" marT="0" marB="0"/>
                </a:tc>
                <a:tc>
                  <a:txBody>
                    <a:bodyPr/>
                    <a:lstStyle/>
                    <a:p>
                      <a:pPr>
                        <a:lnSpc>
                          <a:spcPct val="107000"/>
                        </a:lnSpc>
                        <a:spcAft>
                          <a:spcPts val="0"/>
                        </a:spcAft>
                      </a:pPr>
                      <a:r>
                        <a:rPr lang="en-NZ" sz="1000">
                          <a:effectLst/>
                          <a:latin typeface="Segoe UI" panose="020B0502040204020203" pitchFamily="34" charset="0"/>
                          <a:cs typeface="Segoe UI" panose="020B0502040204020203" pitchFamily="34" charset="0"/>
                        </a:rPr>
                        <a:t>Not mapped</a:t>
                      </a:r>
                      <a:endParaRPr lang="en-NZ" sz="1000">
                        <a:effectLst/>
                        <a:latin typeface="Segoe UI" panose="020B0502040204020203" pitchFamily="34" charset="0"/>
                        <a:ea typeface="Calibri" panose="020F0502020204030204" pitchFamily="34" charset="0"/>
                        <a:cs typeface="Segoe UI" panose="020B0502040204020203" pitchFamily="34" charset="0"/>
                      </a:endParaRPr>
                    </a:p>
                  </a:txBody>
                  <a:tcPr marL="55573" marR="55573" marT="0" marB="0"/>
                </a:tc>
                <a:tc>
                  <a:txBody>
                    <a:bodyPr/>
                    <a:lstStyle/>
                    <a:p>
                      <a:pPr>
                        <a:lnSpc>
                          <a:spcPct val="107000"/>
                        </a:lnSpc>
                        <a:spcAft>
                          <a:spcPts val="0"/>
                        </a:spcAft>
                      </a:pPr>
                      <a:r>
                        <a:rPr lang="en-NZ" sz="1000">
                          <a:effectLst/>
                          <a:latin typeface="Segoe UI" panose="020B0502040204020203" pitchFamily="34" charset="0"/>
                          <a:cs typeface="Segoe UI" panose="020B0502040204020203" pitchFamily="34" charset="0"/>
                        </a:rPr>
                        <a:t>Not mapped</a:t>
                      </a:r>
                      <a:endParaRPr lang="en-NZ" sz="1000">
                        <a:effectLst/>
                        <a:latin typeface="Segoe UI" panose="020B0502040204020203" pitchFamily="34" charset="0"/>
                        <a:ea typeface="Calibri" panose="020F0502020204030204" pitchFamily="34" charset="0"/>
                        <a:cs typeface="Segoe UI" panose="020B0502040204020203" pitchFamily="34" charset="0"/>
                      </a:endParaRPr>
                    </a:p>
                  </a:txBody>
                  <a:tcPr marL="55573" marR="55573" marT="0" marB="0"/>
                </a:tc>
                <a:tc vMerge="1">
                  <a:txBody>
                    <a:bodyPr/>
                    <a:lstStyle/>
                    <a:p>
                      <a:pPr>
                        <a:lnSpc>
                          <a:spcPct val="107000"/>
                        </a:lnSpc>
                        <a:spcAft>
                          <a:spcPts val="0"/>
                        </a:spcAft>
                      </a:pP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5573" marR="55573" marT="0" marB="0"/>
                </a:tc>
                <a:extLst>
                  <a:ext uri="{0D108BD9-81ED-4DB2-BD59-A6C34878D82A}">
                    <a16:rowId xmlns:a16="http://schemas.microsoft.com/office/drawing/2014/main" val="3215800136"/>
                  </a:ext>
                </a:extLst>
              </a:tr>
              <a:tr h="2267118">
                <a:tc>
                  <a:txBody>
                    <a:bodyPr/>
                    <a:lstStyle/>
                    <a:p>
                      <a:pPr>
                        <a:lnSpc>
                          <a:spcPct val="107000"/>
                        </a:lnSpc>
                        <a:spcAft>
                          <a:spcPts val="0"/>
                        </a:spcAft>
                      </a:pPr>
                      <a:r>
                        <a:rPr lang="en-NZ" sz="1000" dirty="0">
                          <a:effectLst/>
                          <a:latin typeface="Segoe UI" panose="020B0502040204020203" pitchFamily="34" charset="0"/>
                          <a:cs typeface="Segoe UI" panose="020B0502040204020203" pitchFamily="34" charset="0"/>
                        </a:rPr>
                        <a:t>5.2.3 </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5573" marR="55573" marT="0" marB="0"/>
                </a:tc>
                <a:tc>
                  <a:txBody>
                    <a:bodyPr/>
                    <a:lstStyle/>
                    <a:p>
                      <a:pPr>
                        <a:lnSpc>
                          <a:spcPct val="107000"/>
                        </a:lnSpc>
                        <a:spcAft>
                          <a:spcPts val="0"/>
                        </a:spcAft>
                      </a:pPr>
                      <a:r>
                        <a:rPr lang="en-NZ" sz="1000" dirty="0">
                          <a:effectLst/>
                          <a:latin typeface="Segoe UI" panose="020B0502040204020203" pitchFamily="34" charset="0"/>
                          <a:cs typeface="Segoe UI" panose="020B0502040204020203" pitchFamily="34" charset="0"/>
                        </a:rPr>
                        <a:t>Service providers shall develop written IP policies with input from suitably qualified personnel, which comply with relevant legislation and accepted best practice. The suite of policies shall include:</a:t>
                      </a:r>
                      <a:br>
                        <a:rPr lang="en-NZ" sz="1000" dirty="0">
                          <a:effectLst/>
                          <a:latin typeface="Segoe UI" panose="020B0502040204020203" pitchFamily="34" charset="0"/>
                          <a:cs typeface="Segoe UI" panose="020B0502040204020203" pitchFamily="34" charset="0"/>
                        </a:rPr>
                      </a:br>
                      <a:r>
                        <a:rPr lang="en-NZ" sz="1000" dirty="0">
                          <a:effectLst/>
                          <a:latin typeface="Segoe UI" panose="020B0502040204020203" pitchFamily="34" charset="0"/>
                          <a:cs typeface="Segoe UI" panose="020B0502040204020203" pitchFamily="34" charset="0"/>
                        </a:rPr>
                        <a:t>(a) Hand hygiene and standard precautions;</a:t>
                      </a:r>
                      <a:br>
                        <a:rPr lang="en-NZ" sz="1000" dirty="0">
                          <a:effectLst/>
                          <a:latin typeface="Segoe UI" panose="020B0502040204020203" pitchFamily="34" charset="0"/>
                          <a:cs typeface="Segoe UI" panose="020B0502040204020203" pitchFamily="34" charset="0"/>
                        </a:rPr>
                      </a:br>
                      <a:r>
                        <a:rPr lang="en-NZ" sz="1000" dirty="0">
                          <a:effectLst/>
                          <a:latin typeface="Segoe UI" panose="020B0502040204020203" pitchFamily="34" charset="0"/>
                          <a:cs typeface="Segoe UI" panose="020B0502040204020203" pitchFamily="34" charset="0"/>
                        </a:rPr>
                        <a:t>(b) Aseptic technique;</a:t>
                      </a:r>
                      <a:br>
                        <a:rPr lang="en-NZ" sz="1000" dirty="0">
                          <a:effectLst/>
                          <a:latin typeface="Segoe UI" panose="020B0502040204020203" pitchFamily="34" charset="0"/>
                          <a:cs typeface="Segoe UI" panose="020B0502040204020203" pitchFamily="34" charset="0"/>
                        </a:rPr>
                      </a:br>
                      <a:r>
                        <a:rPr lang="en-NZ" sz="1000" dirty="0">
                          <a:effectLst/>
                          <a:latin typeface="Segoe UI" panose="020B0502040204020203" pitchFamily="34" charset="0"/>
                          <a:cs typeface="Segoe UI" panose="020B0502040204020203" pitchFamily="34" charset="0"/>
                        </a:rPr>
                        <a:t>(c) Transmission-based precautions;</a:t>
                      </a:r>
                      <a:br>
                        <a:rPr lang="en-NZ" sz="1000" dirty="0">
                          <a:effectLst/>
                          <a:latin typeface="Segoe UI" panose="020B0502040204020203" pitchFamily="34" charset="0"/>
                          <a:cs typeface="Segoe UI" panose="020B0502040204020203" pitchFamily="34" charset="0"/>
                        </a:rPr>
                      </a:br>
                      <a:r>
                        <a:rPr lang="en-NZ" sz="1000" dirty="0">
                          <a:effectLst/>
                          <a:latin typeface="Segoe UI" panose="020B0502040204020203" pitchFamily="34" charset="0"/>
                          <a:cs typeface="Segoe UI" panose="020B0502040204020203" pitchFamily="34" charset="0"/>
                        </a:rPr>
                        <a:t>(d) Prevention of sharps injuries;</a:t>
                      </a:r>
                      <a:br>
                        <a:rPr lang="en-NZ" sz="1000" dirty="0">
                          <a:effectLst/>
                          <a:latin typeface="Segoe UI" panose="020B0502040204020203" pitchFamily="34" charset="0"/>
                          <a:cs typeface="Segoe UI" panose="020B0502040204020203" pitchFamily="34" charset="0"/>
                        </a:rPr>
                      </a:br>
                      <a:r>
                        <a:rPr lang="en-NZ" sz="1000" dirty="0">
                          <a:effectLst/>
                          <a:latin typeface="Segoe UI" panose="020B0502040204020203" pitchFamily="34" charset="0"/>
                          <a:cs typeface="Segoe UI" panose="020B0502040204020203" pitchFamily="34" charset="0"/>
                        </a:rPr>
                        <a:t>(e) Prevention and management of communicable infectious diseases in service providers and users;</a:t>
                      </a:r>
                      <a:br>
                        <a:rPr lang="en-NZ" sz="1000" dirty="0">
                          <a:effectLst/>
                          <a:latin typeface="Segoe UI" panose="020B0502040204020203" pitchFamily="34" charset="0"/>
                          <a:cs typeface="Segoe UI" panose="020B0502040204020203" pitchFamily="34" charset="0"/>
                        </a:rPr>
                      </a:br>
                      <a:r>
                        <a:rPr lang="en-NZ" sz="1000" dirty="0">
                          <a:effectLst/>
                          <a:latin typeface="Segoe UI" panose="020B0502040204020203" pitchFamily="34" charset="0"/>
                          <a:cs typeface="Segoe UI" panose="020B0502040204020203" pitchFamily="34" charset="0"/>
                        </a:rPr>
                        <a:t>(f) Management of current and emerging multi-drug-resistant organisms;</a:t>
                      </a:r>
                      <a:br>
                        <a:rPr lang="en-NZ" sz="1000" dirty="0">
                          <a:effectLst/>
                          <a:latin typeface="Segoe UI" panose="020B0502040204020203" pitchFamily="34" charset="0"/>
                          <a:cs typeface="Segoe UI" panose="020B0502040204020203" pitchFamily="34" charset="0"/>
                        </a:rPr>
                      </a:br>
                      <a:r>
                        <a:rPr lang="en-NZ" sz="1000" dirty="0">
                          <a:effectLst/>
                          <a:latin typeface="Segoe UI" panose="020B0502040204020203" pitchFamily="34" charset="0"/>
                          <a:cs typeface="Segoe UI" panose="020B0502040204020203" pitchFamily="34" charset="0"/>
                        </a:rPr>
                        <a:t>(g) Outbreak management;</a:t>
                      </a:r>
                      <a:br>
                        <a:rPr lang="en-NZ" sz="1000" dirty="0">
                          <a:effectLst/>
                          <a:latin typeface="Segoe UI" panose="020B0502040204020203" pitchFamily="34" charset="0"/>
                          <a:cs typeface="Segoe UI" panose="020B0502040204020203" pitchFamily="34" charset="0"/>
                        </a:rPr>
                      </a:br>
                      <a:r>
                        <a:rPr lang="en-NZ" sz="1000" dirty="0">
                          <a:effectLst/>
                          <a:latin typeface="Segoe UI" panose="020B0502040204020203" pitchFamily="34" charset="0"/>
                          <a:cs typeface="Segoe UI" panose="020B0502040204020203" pitchFamily="34" charset="0"/>
                        </a:rPr>
                        <a:t>(h) Decontamination and reprocessing of reusable medical devices and equipment;</a:t>
                      </a:r>
                      <a:br>
                        <a:rPr lang="en-NZ" sz="1000" dirty="0">
                          <a:effectLst/>
                          <a:latin typeface="Segoe UI" panose="020B0502040204020203" pitchFamily="34" charset="0"/>
                          <a:cs typeface="Segoe UI" panose="020B0502040204020203" pitchFamily="34" charset="0"/>
                        </a:rPr>
                      </a:br>
                      <a:r>
                        <a:rPr lang="en-NZ" sz="1000" dirty="0">
                          <a:effectLst/>
                          <a:latin typeface="Segoe UI" panose="020B0502040204020203" pitchFamily="34" charset="0"/>
                          <a:cs typeface="Segoe UI" panose="020B0502040204020203" pitchFamily="34" charset="0"/>
                        </a:rPr>
                        <a:t>(</a:t>
                      </a:r>
                      <a:r>
                        <a:rPr lang="en-NZ" sz="1000" dirty="0" err="1">
                          <a:effectLst/>
                          <a:latin typeface="Segoe UI" panose="020B0502040204020203" pitchFamily="34" charset="0"/>
                          <a:cs typeface="Segoe UI" panose="020B0502040204020203" pitchFamily="34" charset="0"/>
                        </a:rPr>
                        <a:t>i</a:t>
                      </a:r>
                      <a:r>
                        <a:rPr lang="en-NZ" sz="1000" dirty="0">
                          <a:effectLst/>
                          <a:latin typeface="Segoe UI" panose="020B0502040204020203" pitchFamily="34" charset="0"/>
                          <a:cs typeface="Segoe UI" panose="020B0502040204020203" pitchFamily="34" charset="0"/>
                        </a:rPr>
                        <a:t>) Single-use items;</a:t>
                      </a:r>
                      <a:br>
                        <a:rPr lang="en-NZ" sz="1000" dirty="0">
                          <a:effectLst/>
                          <a:latin typeface="Segoe UI" panose="020B0502040204020203" pitchFamily="34" charset="0"/>
                          <a:cs typeface="Segoe UI" panose="020B0502040204020203" pitchFamily="34" charset="0"/>
                        </a:rPr>
                      </a:br>
                      <a:r>
                        <a:rPr lang="en-NZ" sz="1000" dirty="0">
                          <a:effectLst/>
                          <a:latin typeface="Segoe UI" panose="020B0502040204020203" pitchFamily="34" charset="0"/>
                          <a:cs typeface="Segoe UI" panose="020B0502040204020203" pitchFamily="34" charset="0"/>
                        </a:rPr>
                        <a:t>(j) Health care-associated infection (HAI) surveillance;</a:t>
                      </a:r>
                      <a:br>
                        <a:rPr lang="en-NZ" sz="1000" dirty="0">
                          <a:effectLst/>
                          <a:latin typeface="Segoe UI" panose="020B0502040204020203" pitchFamily="34" charset="0"/>
                          <a:cs typeface="Segoe UI" panose="020B0502040204020203" pitchFamily="34" charset="0"/>
                        </a:rPr>
                      </a:br>
                      <a:r>
                        <a:rPr lang="en-NZ" sz="1000" dirty="0">
                          <a:effectLst/>
                          <a:latin typeface="Segoe UI" panose="020B0502040204020203" pitchFamily="34" charset="0"/>
                          <a:cs typeface="Segoe UI" panose="020B0502040204020203" pitchFamily="34" charset="0"/>
                        </a:rPr>
                        <a:t>(k) The built environment.</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5573" marR="55573" marT="0" marB="0"/>
                </a:tc>
                <a:tc>
                  <a:txBody>
                    <a:bodyPr/>
                    <a:lstStyle/>
                    <a:p>
                      <a:pPr>
                        <a:lnSpc>
                          <a:spcPct val="107000"/>
                        </a:lnSpc>
                        <a:spcAft>
                          <a:spcPts val="0"/>
                        </a:spcAft>
                      </a:pPr>
                      <a:r>
                        <a:rPr lang="en-NZ" sz="1000" dirty="0">
                          <a:effectLst/>
                          <a:latin typeface="Segoe UI" panose="020B0502040204020203" pitchFamily="34" charset="0"/>
                          <a:cs typeface="Segoe UI" panose="020B0502040204020203" pitchFamily="34" charset="0"/>
                        </a:rPr>
                        <a:t>3.1.5; 3.2.1; 3.2.2; 3.3.1; 3.3.2; 3.3.3 </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5573" marR="55573" marT="0" marB="0"/>
                </a:tc>
                <a:tc>
                  <a:txBody>
                    <a:bodyPr/>
                    <a:lstStyle/>
                    <a:p>
                      <a:pPr>
                        <a:lnSpc>
                          <a:spcPct val="107000"/>
                        </a:lnSpc>
                        <a:spcAft>
                          <a:spcPts val="0"/>
                        </a:spcAft>
                      </a:pPr>
                      <a:r>
                        <a:rPr lang="en-NZ" sz="1000" dirty="0">
                          <a:effectLst/>
                          <a:latin typeface="Segoe UI" panose="020B0502040204020203" pitchFamily="34" charset="0"/>
                          <a:cs typeface="Segoe UI" panose="020B0502040204020203" pitchFamily="34" charset="0"/>
                        </a:rPr>
                        <a:t>4.7.1; 4.7.2 </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5573" marR="55573" marT="0" marB="0"/>
                </a:tc>
                <a:tc>
                  <a:txBody>
                    <a:bodyPr/>
                    <a:lstStyle/>
                    <a:p>
                      <a:pPr>
                        <a:lnSpc>
                          <a:spcPct val="107000"/>
                        </a:lnSpc>
                        <a:spcAft>
                          <a:spcPts val="0"/>
                        </a:spcAft>
                      </a:pPr>
                      <a:r>
                        <a:rPr lang="en-NZ" sz="1000" dirty="0">
                          <a:effectLst/>
                          <a:latin typeface="Segoe UI" panose="020B0502040204020203" pitchFamily="34" charset="0"/>
                          <a:cs typeface="Segoe UI" panose="020B0502040204020203" pitchFamily="34" charset="0"/>
                        </a:rPr>
                        <a:t>3.3.3; 3.12.9; 3.12.10 </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5573" marR="55573" marT="0" marB="0"/>
                </a:tc>
                <a:tc>
                  <a:txBody>
                    <a:bodyPr/>
                    <a:lstStyle/>
                    <a:p>
                      <a:pPr>
                        <a:lnSpc>
                          <a:spcPct val="107000"/>
                        </a:lnSpc>
                        <a:spcAft>
                          <a:spcPts val="0"/>
                        </a:spcAft>
                      </a:pPr>
                      <a:r>
                        <a:rPr lang="en-NZ" sz="1000" dirty="0">
                          <a:effectLst/>
                          <a:latin typeface="Segoe UI" panose="020B0502040204020203" pitchFamily="34" charset="0"/>
                          <a:cs typeface="Segoe UI" panose="020B0502040204020203" pitchFamily="34" charset="0"/>
                        </a:rPr>
                        <a:t>Not mapped</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5573" marR="55573" marT="0" marB="0"/>
                </a:tc>
                <a:tc vMerge="1">
                  <a:txBody>
                    <a:bodyPr/>
                    <a:lstStyle/>
                    <a:p>
                      <a:pPr>
                        <a:lnSpc>
                          <a:spcPct val="107000"/>
                        </a:lnSpc>
                        <a:spcAft>
                          <a:spcPts val="0"/>
                        </a:spcAft>
                      </a:pP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5573" marR="55573" marT="0" marB="0"/>
                </a:tc>
                <a:extLst>
                  <a:ext uri="{0D108BD9-81ED-4DB2-BD59-A6C34878D82A}">
                    <a16:rowId xmlns:a16="http://schemas.microsoft.com/office/drawing/2014/main" val="2894582277"/>
                  </a:ext>
                </a:extLst>
              </a:tr>
            </a:tbl>
          </a:graphicData>
        </a:graphic>
      </p:graphicFrame>
    </p:spTree>
    <p:extLst>
      <p:ext uri="{BB962C8B-B14F-4D97-AF65-F5344CB8AC3E}">
        <p14:creationId xmlns:p14="http://schemas.microsoft.com/office/powerpoint/2010/main" val="3833934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3B8F8-B8A2-48C1-A01C-A82C2B8B7985}"/>
              </a:ext>
            </a:extLst>
          </p:cNvPr>
          <p:cNvSpPr>
            <a:spLocks noGrp="1"/>
          </p:cNvSpPr>
          <p:nvPr>
            <p:ph type="ctrTitle"/>
          </p:nvPr>
        </p:nvSpPr>
        <p:spPr>
          <a:xfrm>
            <a:off x="884855" y="696930"/>
            <a:ext cx="9949300" cy="1312740"/>
          </a:xfrm>
        </p:spPr>
        <p:txBody>
          <a:bodyPr anchor="t"/>
          <a:lstStyle/>
          <a:p>
            <a:br>
              <a:rPr lang="en-NZ" b="0" dirty="0"/>
            </a:br>
            <a:r>
              <a:rPr lang="en-NZ" b="0" dirty="0"/>
              <a:t> </a:t>
            </a:r>
            <a:r>
              <a:rPr lang="en-NZ" dirty="0" err="1"/>
              <a:t>Manatū</a:t>
            </a:r>
            <a:r>
              <a:rPr lang="en-NZ" dirty="0"/>
              <a:t> Hauora Karakia </a:t>
            </a:r>
          </a:p>
        </p:txBody>
      </p:sp>
      <p:sp>
        <p:nvSpPr>
          <p:cNvPr id="4" name="Content Placeholder 3">
            <a:extLst>
              <a:ext uri="{FF2B5EF4-FFF2-40B4-BE49-F238E27FC236}">
                <a16:creationId xmlns:a16="http://schemas.microsoft.com/office/drawing/2014/main" id="{CAD6BCDC-B0F5-420C-ADC6-5BF82D12998E}"/>
              </a:ext>
            </a:extLst>
          </p:cNvPr>
          <p:cNvSpPr>
            <a:spLocks noGrp="1"/>
          </p:cNvSpPr>
          <p:nvPr>
            <p:ph idx="10"/>
          </p:nvPr>
        </p:nvSpPr>
        <p:spPr>
          <a:xfrm>
            <a:off x="1001644" y="1538830"/>
            <a:ext cx="9949299" cy="4501660"/>
          </a:xfrm>
        </p:spPr>
        <p:txBody>
          <a:bodyPr>
            <a:normAutofit fontScale="92500" lnSpcReduction="20000"/>
          </a:bodyPr>
          <a:lstStyle/>
          <a:p>
            <a:r>
              <a:rPr lang="en-NZ" sz="2200" dirty="0" err="1"/>
              <a:t>Whāia</a:t>
            </a:r>
            <a:r>
              <a:rPr lang="en-NZ" sz="2200" dirty="0"/>
              <a:t>, </a:t>
            </a:r>
            <a:r>
              <a:rPr lang="en-NZ" sz="2200" dirty="0" err="1"/>
              <a:t>whāia</a:t>
            </a:r>
            <a:r>
              <a:rPr lang="en-NZ" sz="2200" dirty="0"/>
              <a:t>, </a:t>
            </a:r>
            <a:r>
              <a:rPr lang="en-NZ" sz="2200" dirty="0" err="1"/>
              <a:t>whāia</a:t>
            </a:r>
            <a:r>
              <a:rPr lang="en-NZ" sz="2200" dirty="0"/>
              <a:t>, </a:t>
            </a:r>
          </a:p>
          <a:p>
            <a:r>
              <a:rPr lang="pt-BR" sz="2200" dirty="0"/>
              <a:t>Ngā uaratanga o te Manatū Hauora. </a:t>
            </a:r>
          </a:p>
          <a:p>
            <a:r>
              <a:rPr lang="en-NZ" sz="2200" dirty="0"/>
              <a:t>Ko </a:t>
            </a:r>
            <a:r>
              <a:rPr lang="en-NZ" sz="2200" dirty="0" err="1"/>
              <a:t>te</a:t>
            </a:r>
            <a:r>
              <a:rPr lang="en-NZ" sz="2200" dirty="0"/>
              <a:t> </a:t>
            </a:r>
            <a:r>
              <a:rPr lang="en-NZ" sz="2200" dirty="0" err="1"/>
              <a:t>manaakitanga</a:t>
            </a:r>
            <a:r>
              <a:rPr lang="en-NZ" sz="2200" dirty="0"/>
              <a:t> </a:t>
            </a:r>
          </a:p>
          <a:p>
            <a:r>
              <a:rPr lang="en-NZ" sz="2200" dirty="0"/>
              <a:t>Ko </a:t>
            </a:r>
            <a:r>
              <a:rPr lang="en-NZ" sz="2200" dirty="0" err="1"/>
              <a:t>te</a:t>
            </a:r>
            <a:r>
              <a:rPr lang="en-NZ" sz="2200" dirty="0"/>
              <a:t> </a:t>
            </a:r>
            <a:r>
              <a:rPr lang="en-NZ" sz="2200" dirty="0" err="1"/>
              <a:t>kaitiakitanga</a:t>
            </a:r>
            <a:r>
              <a:rPr lang="en-NZ" sz="2200" dirty="0"/>
              <a:t> </a:t>
            </a:r>
          </a:p>
          <a:p>
            <a:r>
              <a:rPr lang="en-NZ" sz="2200" dirty="0"/>
              <a:t>Ko </a:t>
            </a:r>
            <a:r>
              <a:rPr lang="en-NZ" sz="2200" dirty="0" err="1"/>
              <a:t>te</a:t>
            </a:r>
            <a:r>
              <a:rPr lang="en-NZ" sz="2200" dirty="0"/>
              <a:t> </a:t>
            </a:r>
            <a:r>
              <a:rPr lang="en-NZ" sz="2200" dirty="0" err="1"/>
              <a:t>whakapono</a:t>
            </a:r>
            <a:r>
              <a:rPr lang="en-NZ" sz="2200" dirty="0"/>
              <a:t> </a:t>
            </a:r>
          </a:p>
          <a:p>
            <a:r>
              <a:rPr lang="en-NZ" sz="2200" dirty="0"/>
              <a:t>Ko </a:t>
            </a:r>
            <a:r>
              <a:rPr lang="en-NZ" sz="2200" dirty="0" err="1"/>
              <a:t>te</a:t>
            </a:r>
            <a:r>
              <a:rPr lang="en-NZ" sz="2200" dirty="0"/>
              <a:t> </a:t>
            </a:r>
            <a:r>
              <a:rPr lang="en-NZ" sz="2200" dirty="0" err="1"/>
              <a:t>kōkiri</a:t>
            </a:r>
            <a:r>
              <a:rPr lang="en-NZ" sz="2200" dirty="0"/>
              <a:t> </a:t>
            </a:r>
            <a:r>
              <a:rPr lang="en-NZ" sz="2200" dirty="0" err="1"/>
              <a:t>ngātahi</a:t>
            </a:r>
            <a:r>
              <a:rPr lang="en-NZ" sz="2200" dirty="0"/>
              <a:t> </a:t>
            </a:r>
          </a:p>
          <a:p>
            <a:r>
              <a:rPr lang="en-NZ" sz="2200" dirty="0"/>
              <a:t>Kia </a:t>
            </a:r>
            <a:r>
              <a:rPr lang="en-NZ" sz="2200" dirty="0" err="1"/>
              <a:t>tae</a:t>
            </a:r>
            <a:r>
              <a:rPr lang="en-NZ" sz="2200" dirty="0"/>
              <a:t> </a:t>
            </a:r>
            <a:r>
              <a:rPr lang="en-NZ" sz="2200" dirty="0" err="1"/>
              <a:t>atu</a:t>
            </a:r>
            <a:r>
              <a:rPr lang="en-NZ" sz="2200" dirty="0"/>
              <a:t> </a:t>
            </a:r>
            <a:r>
              <a:rPr lang="en-NZ" sz="2200" dirty="0" err="1"/>
              <a:t>tātou</a:t>
            </a:r>
            <a:r>
              <a:rPr lang="en-NZ" sz="2200" dirty="0"/>
              <a:t> </a:t>
            </a:r>
            <a:r>
              <a:rPr lang="en-NZ" sz="2200" dirty="0" err="1"/>
              <a:t>ki</a:t>
            </a:r>
            <a:r>
              <a:rPr lang="en-NZ" sz="2200" dirty="0"/>
              <a:t> </a:t>
            </a:r>
            <a:r>
              <a:rPr lang="en-NZ" sz="2200" dirty="0" err="1"/>
              <a:t>pae</a:t>
            </a:r>
            <a:r>
              <a:rPr lang="en-NZ" sz="2200" dirty="0"/>
              <a:t> tata, </a:t>
            </a:r>
            <a:r>
              <a:rPr lang="en-NZ" sz="2200" dirty="0" err="1"/>
              <a:t>ki</a:t>
            </a:r>
            <a:r>
              <a:rPr lang="en-NZ" sz="2200" dirty="0"/>
              <a:t> </a:t>
            </a:r>
            <a:r>
              <a:rPr lang="en-NZ" sz="2200" dirty="0" err="1"/>
              <a:t>pae</a:t>
            </a:r>
            <a:r>
              <a:rPr lang="en-NZ" sz="2200" dirty="0"/>
              <a:t> </a:t>
            </a:r>
            <a:r>
              <a:rPr lang="en-NZ" sz="2200" dirty="0" err="1"/>
              <a:t>tawhiti</a:t>
            </a:r>
            <a:r>
              <a:rPr lang="en-NZ" sz="2200" dirty="0"/>
              <a:t>, </a:t>
            </a:r>
            <a:r>
              <a:rPr lang="en-NZ" sz="2200" dirty="0" err="1"/>
              <a:t>ki</a:t>
            </a:r>
            <a:r>
              <a:rPr lang="en-NZ" sz="2200" dirty="0"/>
              <a:t> </a:t>
            </a:r>
            <a:r>
              <a:rPr lang="en-NZ" sz="2200" dirty="0" err="1"/>
              <a:t>Pae</a:t>
            </a:r>
            <a:r>
              <a:rPr lang="en-NZ" sz="2200" dirty="0"/>
              <a:t> Ora. </a:t>
            </a:r>
          </a:p>
          <a:p>
            <a:r>
              <a:rPr lang="en-NZ" sz="2200" dirty="0"/>
              <a:t>Kia </a:t>
            </a:r>
            <a:r>
              <a:rPr lang="en-NZ" sz="2200" dirty="0" err="1"/>
              <a:t>tūturu</a:t>
            </a:r>
            <a:r>
              <a:rPr lang="en-NZ" sz="2200" dirty="0"/>
              <a:t> ka </a:t>
            </a:r>
            <a:r>
              <a:rPr lang="en-NZ" sz="2200" dirty="0" err="1"/>
              <a:t>whakamaua</a:t>
            </a:r>
            <a:r>
              <a:rPr lang="en-NZ" sz="2200" dirty="0"/>
              <a:t> </a:t>
            </a:r>
            <a:r>
              <a:rPr lang="en-NZ" sz="2200" dirty="0" err="1"/>
              <a:t>kia</a:t>
            </a:r>
            <a:r>
              <a:rPr lang="en-NZ" sz="2200" dirty="0"/>
              <a:t> </a:t>
            </a:r>
            <a:r>
              <a:rPr lang="en-NZ" sz="2200" dirty="0" err="1"/>
              <a:t>tīna</a:t>
            </a:r>
            <a:r>
              <a:rPr lang="en-NZ" sz="2200" dirty="0"/>
              <a:t>, </a:t>
            </a:r>
            <a:r>
              <a:rPr lang="en-NZ" sz="2200" dirty="0" err="1"/>
              <a:t>tīna</a:t>
            </a:r>
            <a:r>
              <a:rPr lang="en-NZ" sz="2200" dirty="0"/>
              <a:t>! </a:t>
            </a:r>
          </a:p>
          <a:p>
            <a:r>
              <a:rPr lang="it-IT" sz="2200" dirty="0"/>
              <a:t>Haumi e, hui e! Tāiki ē! </a:t>
            </a:r>
          </a:p>
          <a:p>
            <a:endParaRPr lang="it-IT" dirty="0"/>
          </a:p>
          <a:p>
            <a:r>
              <a:rPr lang="en-US" sz="2200" dirty="0"/>
              <a:t>Let us jointly pursue the values of the Ministry of Health </a:t>
            </a:r>
          </a:p>
          <a:p>
            <a:r>
              <a:rPr lang="en-US" sz="2200" dirty="0"/>
              <a:t>We take care of each other </a:t>
            </a:r>
          </a:p>
          <a:p>
            <a:r>
              <a:rPr lang="en-US" sz="2200" dirty="0"/>
              <a:t>We create an environment for our people to thrive </a:t>
            </a:r>
          </a:p>
          <a:p>
            <a:r>
              <a:rPr lang="en-US" sz="2200" dirty="0"/>
              <a:t>We work in good faith </a:t>
            </a:r>
          </a:p>
          <a:p>
            <a:r>
              <a:rPr lang="en-US" sz="2200" dirty="0"/>
              <a:t>And we move forward together </a:t>
            </a:r>
          </a:p>
          <a:p>
            <a:r>
              <a:rPr lang="en-US" sz="2200" dirty="0"/>
              <a:t>If we do this, we will lay hold of distant horizons and those near to us, and we will create a thriving future for all people </a:t>
            </a:r>
            <a:endParaRPr lang="en-NZ" sz="2200" dirty="0"/>
          </a:p>
        </p:txBody>
      </p:sp>
    </p:spTree>
    <p:extLst>
      <p:ext uri="{BB962C8B-B14F-4D97-AF65-F5344CB8AC3E}">
        <p14:creationId xmlns:p14="http://schemas.microsoft.com/office/powerpoint/2010/main" val="294652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90430E-D762-40C4-8596-AD6D9B4296C2}"/>
              </a:ext>
            </a:extLst>
          </p:cNvPr>
          <p:cNvSpPr>
            <a:spLocks noGrp="1"/>
          </p:cNvSpPr>
          <p:nvPr>
            <p:ph type="title"/>
          </p:nvPr>
        </p:nvSpPr>
        <p:spPr>
          <a:xfrm>
            <a:off x="445339" y="-101296"/>
            <a:ext cx="10050806" cy="1074060"/>
          </a:xfrm>
        </p:spPr>
        <p:txBody>
          <a:bodyPr>
            <a:normAutofit/>
          </a:bodyPr>
          <a:lstStyle/>
          <a:p>
            <a:r>
              <a:rPr lang="en-NZ" sz="2200" dirty="0"/>
              <a:t>5.2: Te </a:t>
            </a:r>
            <a:r>
              <a:rPr lang="en-NZ" sz="2200" dirty="0" err="1"/>
              <a:t>hōtaka</a:t>
            </a:r>
            <a:r>
              <a:rPr lang="en-NZ" sz="2200" dirty="0"/>
              <a:t> </a:t>
            </a:r>
            <a:r>
              <a:rPr lang="en-NZ" sz="2200" dirty="0" err="1"/>
              <a:t>kaupare</a:t>
            </a:r>
            <a:r>
              <a:rPr lang="en-NZ" sz="2200" dirty="0"/>
              <a:t> </a:t>
            </a:r>
            <a:r>
              <a:rPr lang="en-NZ" sz="2200" dirty="0" err="1"/>
              <a:t>pokenga</a:t>
            </a:r>
            <a:r>
              <a:rPr lang="en-NZ" sz="2200" dirty="0"/>
              <a:t> me </a:t>
            </a:r>
            <a:r>
              <a:rPr lang="en-NZ" sz="2200" dirty="0" err="1"/>
              <a:t>te</a:t>
            </a:r>
            <a:r>
              <a:rPr lang="en-NZ" sz="2200" dirty="0"/>
              <a:t> </a:t>
            </a:r>
            <a:r>
              <a:rPr lang="en-NZ" sz="2200" dirty="0" err="1"/>
              <a:t>whakatinanatanga</a:t>
            </a:r>
            <a:r>
              <a:rPr lang="en-NZ" sz="2200" dirty="0"/>
              <a:t> | The infection prevention programme and implementation </a:t>
            </a:r>
            <a:r>
              <a:rPr lang="en-NZ" sz="2200" dirty="0" err="1"/>
              <a:t>cont</a:t>
            </a:r>
            <a:r>
              <a:rPr lang="en-NZ" sz="2200" dirty="0"/>
              <a:t>…</a:t>
            </a:r>
            <a:endParaRPr lang="en-NZ" sz="1300" dirty="0"/>
          </a:p>
        </p:txBody>
      </p:sp>
      <p:graphicFrame>
        <p:nvGraphicFramePr>
          <p:cNvPr id="4" name="Table 3">
            <a:extLst>
              <a:ext uri="{FF2B5EF4-FFF2-40B4-BE49-F238E27FC236}">
                <a16:creationId xmlns:a16="http://schemas.microsoft.com/office/drawing/2014/main" id="{C3743EC9-58AA-42D9-B433-179EF109226B}"/>
              </a:ext>
            </a:extLst>
          </p:cNvPr>
          <p:cNvGraphicFramePr>
            <a:graphicFrameLocks noGrp="1"/>
          </p:cNvGraphicFramePr>
          <p:nvPr>
            <p:extLst>
              <p:ext uri="{D42A27DB-BD31-4B8C-83A1-F6EECF244321}">
                <p14:modId xmlns:p14="http://schemas.microsoft.com/office/powerpoint/2010/main" val="1586121401"/>
              </p:ext>
            </p:extLst>
          </p:nvPr>
        </p:nvGraphicFramePr>
        <p:xfrm>
          <a:off x="445339" y="817124"/>
          <a:ext cx="11238662" cy="5291847"/>
        </p:xfrm>
        <a:graphic>
          <a:graphicData uri="http://schemas.openxmlformats.org/drawingml/2006/table">
            <a:tbl>
              <a:tblPr firstRow="1" firstCol="1" bandRow="1">
                <a:tableStyleId>{5940675A-B579-460E-94D1-54222C63F5DA}</a:tableStyleId>
              </a:tblPr>
              <a:tblGrid>
                <a:gridCol w="673342">
                  <a:extLst>
                    <a:ext uri="{9D8B030D-6E8A-4147-A177-3AD203B41FA5}">
                      <a16:colId xmlns:a16="http://schemas.microsoft.com/office/drawing/2014/main" val="1243439211"/>
                    </a:ext>
                  </a:extLst>
                </a:gridCol>
                <a:gridCol w="5593404">
                  <a:extLst>
                    <a:ext uri="{9D8B030D-6E8A-4147-A177-3AD203B41FA5}">
                      <a16:colId xmlns:a16="http://schemas.microsoft.com/office/drawing/2014/main" val="3345024128"/>
                    </a:ext>
                  </a:extLst>
                </a:gridCol>
                <a:gridCol w="1157592">
                  <a:extLst>
                    <a:ext uri="{9D8B030D-6E8A-4147-A177-3AD203B41FA5}">
                      <a16:colId xmlns:a16="http://schemas.microsoft.com/office/drawing/2014/main" val="1807393864"/>
                    </a:ext>
                  </a:extLst>
                </a:gridCol>
                <a:gridCol w="846306">
                  <a:extLst>
                    <a:ext uri="{9D8B030D-6E8A-4147-A177-3AD203B41FA5}">
                      <a16:colId xmlns:a16="http://schemas.microsoft.com/office/drawing/2014/main" val="728968718"/>
                    </a:ext>
                  </a:extLst>
                </a:gridCol>
                <a:gridCol w="846306">
                  <a:extLst>
                    <a:ext uri="{9D8B030D-6E8A-4147-A177-3AD203B41FA5}">
                      <a16:colId xmlns:a16="http://schemas.microsoft.com/office/drawing/2014/main" val="3882320537"/>
                    </a:ext>
                  </a:extLst>
                </a:gridCol>
                <a:gridCol w="826851">
                  <a:extLst>
                    <a:ext uri="{9D8B030D-6E8A-4147-A177-3AD203B41FA5}">
                      <a16:colId xmlns:a16="http://schemas.microsoft.com/office/drawing/2014/main" val="897021465"/>
                    </a:ext>
                  </a:extLst>
                </a:gridCol>
                <a:gridCol w="1294861">
                  <a:extLst>
                    <a:ext uri="{9D8B030D-6E8A-4147-A177-3AD203B41FA5}">
                      <a16:colId xmlns:a16="http://schemas.microsoft.com/office/drawing/2014/main" val="716391086"/>
                    </a:ext>
                  </a:extLst>
                </a:gridCol>
              </a:tblGrid>
              <a:tr h="186230">
                <a:tc>
                  <a:txBody>
                    <a:bodyPr/>
                    <a:lstStyle/>
                    <a:p>
                      <a:pPr algn="l">
                        <a:lnSpc>
                          <a:spcPct val="107000"/>
                        </a:lnSpc>
                        <a:spcAft>
                          <a:spcPts val="0"/>
                        </a:spcAft>
                      </a:pPr>
                      <a:r>
                        <a:rPr lang="en-NZ" sz="1200" b="1" dirty="0">
                          <a:effectLst/>
                          <a:latin typeface="Segoe UI" panose="020B0502040204020203" pitchFamily="34" charset="0"/>
                          <a:cs typeface="Segoe UI" panose="020B0502040204020203" pitchFamily="34" charset="0"/>
                        </a:rPr>
                        <a:t>Criteria</a:t>
                      </a:r>
                      <a:endParaRPr lang="en-NZ" sz="1200" b="1" dirty="0">
                        <a:effectLst/>
                        <a:latin typeface="Segoe UI" panose="020B0502040204020203" pitchFamily="34" charset="0"/>
                        <a:ea typeface="Calibri" panose="020F0502020204030204" pitchFamily="34" charset="0"/>
                        <a:cs typeface="Segoe UI" panose="020B0502040204020203" pitchFamily="34" charset="0"/>
                      </a:endParaRPr>
                    </a:p>
                  </a:txBody>
                  <a:tcPr marL="55573" marR="55573" marT="0" marB="0">
                    <a:solidFill>
                      <a:schemeClr val="bg2"/>
                    </a:solidFill>
                  </a:tcPr>
                </a:tc>
                <a:tc>
                  <a:txBody>
                    <a:bodyPr/>
                    <a:lstStyle/>
                    <a:p>
                      <a:pPr algn="l">
                        <a:lnSpc>
                          <a:spcPct val="107000"/>
                        </a:lnSpc>
                        <a:spcAft>
                          <a:spcPts val="0"/>
                        </a:spcAft>
                      </a:pPr>
                      <a:r>
                        <a:rPr lang="en-NZ" sz="1200" b="1" dirty="0">
                          <a:effectLst/>
                          <a:latin typeface="Segoe UI" panose="020B0502040204020203" pitchFamily="34" charset="0"/>
                          <a:cs typeface="Segoe UI" panose="020B0502040204020203" pitchFamily="34" charset="0"/>
                        </a:rPr>
                        <a:t>Description 2021</a:t>
                      </a:r>
                      <a:endParaRPr lang="en-NZ" sz="1200" b="1" dirty="0">
                        <a:effectLst/>
                        <a:latin typeface="Segoe UI" panose="020B0502040204020203" pitchFamily="34" charset="0"/>
                        <a:ea typeface="Calibri" panose="020F0502020204030204" pitchFamily="34" charset="0"/>
                        <a:cs typeface="Segoe UI" panose="020B0502040204020203" pitchFamily="34" charset="0"/>
                      </a:endParaRPr>
                    </a:p>
                  </a:txBody>
                  <a:tcPr marL="55573" marR="55573" marT="0" marB="0">
                    <a:solidFill>
                      <a:schemeClr val="bg2"/>
                    </a:solidFill>
                  </a:tcPr>
                </a:tc>
                <a:tc>
                  <a:txBody>
                    <a:bodyPr/>
                    <a:lstStyle/>
                    <a:p>
                      <a:pPr algn="l">
                        <a:lnSpc>
                          <a:spcPct val="107000"/>
                        </a:lnSpc>
                        <a:spcAft>
                          <a:spcPts val="0"/>
                        </a:spcAft>
                      </a:pPr>
                      <a:r>
                        <a:rPr lang="en-NZ" sz="1200" b="1" dirty="0">
                          <a:effectLst/>
                          <a:latin typeface="Segoe UI" panose="020B0502040204020203" pitchFamily="34" charset="0"/>
                          <a:cs typeface="Segoe UI" panose="020B0502040204020203" pitchFamily="34" charset="0"/>
                        </a:rPr>
                        <a:t>2008 Standard</a:t>
                      </a:r>
                      <a:endParaRPr lang="en-NZ" sz="1200" b="1" dirty="0">
                        <a:effectLst/>
                        <a:latin typeface="Segoe UI" panose="020B0502040204020203" pitchFamily="34" charset="0"/>
                        <a:ea typeface="Calibri" panose="020F0502020204030204" pitchFamily="34" charset="0"/>
                        <a:cs typeface="Segoe UI" panose="020B0502040204020203" pitchFamily="34" charset="0"/>
                      </a:endParaRPr>
                    </a:p>
                  </a:txBody>
                  <a:tcPr marL="55573" marR="55573" marT="0" marB="0">
                    <a:solidFill>
                      <a:schemeClr val="bg2"/>
                    </a:solidFill>
                  </a:tcPr>
                </a:tc>
                <a:tc>
                  <a:txBody>
                    <a:bodyPr/>
                    <a:lstStyle/>
                    <a:p>
                      <a:pPr algn="l">
                        <a:lnSpc>
                          <a:spcPct val="107000"/>
                        </a:lnSpc>
                        <a:spcAft>
                          <a:spcPts val="0"/>
                        </a:spcAft>
                      </a:pPr>
                      <a:r>
                        <a:rPr lang="en-NZ" sz="1200" b="1" dirty="0">
                          <a:effectLst/>
                          <a:latin typeface="Segoe UI" panose="020B0502040204020203" pitchFamily="34" charset="0"/>
                          <a:cs typeface="Segoe UI" panose="020B0502040204020203" pitchFamily="34" charset="0"/>
                        </a:rPr>
                        <a:t>HCSS</a:t>
                      </a:r>
                      <a:endParaRPr lang="en-NZ" sz="1200" b="1" dirty="0">
                        <a:effectLst/>
                        <a:latin typeface="Segoe UI" panose="020B0502040204020203" pitchFamily="34" charset="0"/>
                        <a:ea typeface="Calibri" panose="020F0502020204030204" pitchFamily="34" charset="0"/>
                        <a:cs typeface="Segoe UI" panose="020B0502040204020203" pitchFamily="34" charset="0"/>
                      </a:endParaRPr>
                    </a:p>
                  </a:txBody>
                  <a:tcPr marL="55573" marR="55573" marT="0" marB="0">
                    <a:solidFill>
                      <a:schemeClr val="bg2"/>
                    </a:solidFill>
                  </a:tcPr>
                </a:tc>
                <a:tc>
                  <a:txBody>
                    <a:bodyPr/>
                    <a:lstStyle/>
                    <a:p>
                      <a:pPr algn="l">
                        <a:lnSpc>
                          <a:spcPct val="107000"/>
                        </a:lnSpc>
                        <a:spcAft>
                          <a:spcPts val="0"/>
                        </a:spcAft>
                      </a:pPr>
                      <a:r>
                        <a:rPr lang="en-NZ" sz="1200" b="1" dirty="0">
                          <a:effectLst/>
                          <a:latin typeface="Segoe UI" panose="020B0502040204020203" pitchFamily="34" charset="0"/>
                          <a:cs typeface="Segoe UI" panose="020B0502040204020203" pitchFamily="34" charset="0"/>
                        </a:rPr>
                        <a:t>Fertility</a:t>
                      </a:r>
                      <a:endParaRPr lang="en-NZ" sz="1200" b="1" dirty="0">
                        <a:effectLst/>
                        <a:latin typeface="Segoe UI" panose="020B0502040204020203" pitchFamily="34" charset="0"/>
                        <a:ea typeface="Calibri" panose="020F0502020204030204" pitchFamily="34" charset="0"/>
                        <a:cs typeface="Segoe UI" panose="020B0502040204020203" pitchFamily="34" charset="0"/>
                      </a:endParaRPr>
                    </a:p>
                  </a:txBody>
                  <a:tcPr marL="55573" marR="55573" marT="0" marB="0">
                    <a:solidFill>
                      <a:schemeClr val="bg2"/>
                    </a:solidFill>
                  </a:tcPr>
                </a:tc>
                <a:tc>
                  <a:txBody>
                    <a:bodyPr/>
                    <a:lstStyle/>
                    <a:p>
                      <a:pPr algn="l">
                        <a:lnSpc>
                          <a:spcPct val="107000"/>
                        </a:lnSpc>
                        <a:spcAft>
                          <a:spcPts val="0"/>
                        </a:spcAft>
                      </a:pPr>
                      <a:r>
                        <a:rPr lang="en-NZ" sz="1200" b="1" dirty="0">
                          <a:effectLst/>
                          <a:latin typeface="Segoe UI" panose="020B0502040204020203" pitchFamily="34" charset="0"/>
                          <a:cs typeface="Segoe UI" panose="020B0502040204020203" pitchFamily="34" charset="0"/>
                        </a:rPr>
                        <a:t>Abortion</a:t>
                      </a:r>
                      <a:endParaRPr lang="en-NZ" sz="1200" b="1" dirty="0">
                        <a:effectLst/>
                        <a:latin typeface="Segoe UI" panose="020B0502040204020203" pitchFamily="34" charset="0"/>
                        <a:ea typeface="Calibri" panose="020F0502020204030204" pitchFamily="34" charset="0"/>
                        <a:cs typeface="Segoe UI" panose="020B0502040204020203" pitchFamily="34" charset="0"/>
                      </a:endParaRPr>
                    </a:p>
                  </a:txBody>
                  <a:tcPr marL="55573" marR="55573" marT="0" marB="0">
                    <a:solidFill>
                      <a:schemeClr val="bg2"/>
                    </a:solidFill>
                  </a:tcPr>
                </a:tc>
                <a:tc>
                  <a:txBody>
                    <a:bodyPr/>
                    <a:lstStyle/>
                    <a:p>
                      <a:pPr algn="l">
                        <a:lnSpc>
                          <a:spcPct val="107000"/>
                        </a:lnSpc>
                        <a:spcAft>
                          <a:spcPts val="0"/>
                        </a:spcAft>
                      </a:pPr>
                      <a:r>
                        <a:rPr lang="en-NZ" sz="1200" b="1" dirty="0">
                          <a:effectLst/>
                          <a:latin typeface="Segoe UI" panose="020B0502040204020203" pitchFamily="34" charset="0"/>
                          <a:cs typeface="Segoe UI" panose="020B0502040204020203" pitchFamily="34" charset="0"/>
                        </a:rPr>
                        <a:t>Applicability</a:t>
                      </a:r>
                      <a:endParaRPr lang="en-NZ" sz="1200" b="1" dirty="0">
                        <a:effectLst/>
                        <a:latin typeface="Segoe UI" panose="020B0502040204020203" pitchFamily="34" charset="0"/>
                        <a:ea typeface="Calibri" panose="020F0502020204030204" pitchFamily="34" charset="0"/>
                        <a:cs typeface="Segoe UI" panose="020B0502040204020203" pitchFamily="34" charset="0"/>
                      </a:endParaRPr>
                    </a:p>
                  </a:txBody>
                  <a:tcPr marL="55573" marR="55573" marT="0" marB="0">
                    <a:solidFill>
                      <a:schemeClr val="bg2"/>
                    </a:solidFill>
                  </a:tcPr>
                </a:tc>
                <a:extLst>
                  <a:ext uri="{0D108BD9-81ED-4DB2-BD59-A6C34878D82A}">
                    <a16:rowId xmlns:a16="http://schemas.microsoft.com/office/drawing/2014/main" val="2963009982"/>
                  </a:ext>
                </a:extLst>
              </a:tr>
              <a:tr h="657707">
                <a:tc>
                  <a:txBody>
                    <a:bodyPr/>
                    <a:lstStyle/>
                    <a:p>
                      <a:pPr>
                        <a:lnSpc>
                          <a:spcPct val="107000"/>
                        </a:lnSpc>
                        <a:spcAft>
                          <a:spcPts val="0"/>
                        </a:spcAft>
                      </a:pPr>
                      <a:r>
                        <a:rPr lang="en-NZ" sz="1000" dirty="0">
                          <a:effectLst/>
                          <a:latin typeface="Segoe UI" panose="020B0502040204020203" pitchFamily="34" charset="0"/>
                          <a:cs typeface="Segoe UI" panose="020B0502040204020203" pitchFamily="34" charset="0"/>
                        </a:rPr>
                        <a:t>5.2.4 </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5573" marR="55573" marT="0" marB="0"/>
                </a:tc>
                <a:tc>
                  <a:txBody>
                    <a:bodyPr/>
                    <a:lstStyle/>
                    <a:p>
                      <a:pPr>
                        <a:lnSpc>
                          <a:spcPct val="107000"/>
                        </a:lnSpc>
                        <a:spcAft>
                          <a:spcPts val="0"/>
                        </a:spcAft>
                      </a:pPr>
                      <a:r>
                        <a:rPr lang="en-NZ" sz="1000" dirty="0">
                          <a:effectLst/>
                          <a:latin typeface="Segoe UI" panose="020B0502040204020203" pitchFamily="34" charset="0"/>
                          <a:cs typeface="Segoe UI" panose="020B0502040204020203" pitchFamily="34" charset="0"/>
                        </a:rPr>
                        <a:t>Service providers shall ensure that there is a pandemic or infectious disease response plan in place, that it is tested at regular intervals, and that there are sufficient IP resources including personal protective equipment (PPE) available or readily accessible to support this plan if it is activated.</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5573" marR="55573" marT="0" marB="0"/>
                </a:tc>
                <a:tc>
                  <a:txBody>
                    <a:bodyPr/>
                    <a:lstStyle/>
                    <a:p>
                      <a:pPr>
                        <a:lnSpc>
                          <a:spcPct val="107000"/>
                        </a:lnSpc>
                        <a:spcAft>
                          <a:spcPts val="0"/>
                        </a:spcAft>
                      </a:pPr>
                      <a:r>
                        <a:rPr lang="en-NZ" sz="1000" dirty="0">
                          <a:effectLst/>
                          <a:latin typeface="Segoe UI" panose="020B0502040204020203" pitchFamily="34" charset="0"/>
                          <a:cs typeface="Segoe UI" panose="020B0502040204020203" pitchFamily="34" charset="0"/>
                        </a:rPr>
                        <a:t>3.3.1; 3.3.3 </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5573" marR="55573" marT="0" marB="0"/>
                </a:tc>
                <a:tc>
                  <a:txBody>
                    <a:bodyPr/>
                    <a:lstStyle/>
                    <a:p>
                      <a:pPr>
                        <a:lnSpc>
                          <a:spcPct val="107000"/>
                        </a:lnSpc>
                        <a:spcAft>
                          <a:spcPts val="0"/>
                        </a:spcAft>
                      </a:pPr>
                      <a:r>
                        <a:rPr lang="en-NZ" sz="1000" dirty="0">
                          <a:effectLst/>
                          <a:latin typeface="Segoe UI" panose="020B0502040204020203" pitchFamily="34" charset="0"/>
                          <a:cs typeface="Segoe UI" panose="020B0502040204020203" pitchFamily="34" charset="0"/>
                        </a:rPr>
                        <a:t>Not mapped</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5573" marR="55573" marT="0" marB="0"/>
                </a:tc>
                <a:tc>
                  <a:txBody>
                    <a:bodyPr/>
                    <a:lstStyle/>
                    <a:p>
                      <a:pPr>
                        <a:lnSpc>
                          <a:spcPct val="107000"/>
                        </a:lnSpc>
                        <a:spcAft>
                          <a:spcPts val="0"/>
                        </a:spcAft>
                      </a:pPr>
                      <a:r>
                        <a:rPr lang="en-NZ" sz="1000" dirty="0">
                          <a:effectLst/>
                          <a:latin typeface="Segoe UI" panose="020B0502040204020203" pitchFamily="34" charset="0"/>
                          <a:cs typeface="Segoe UI" panose="020B0502040204020203" pitchFamily="34" charset="0"/>
                        </a:rPr>
                        <a:t>Not mapped</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5573" marR="55573" marT="0" marB="0"/>
                </a:tc>
                <a:tc>
                  <a:txBody>
                    <a:bodyPr/>
                    <a:lstStyle/>
                    <a:p>
                      <a:pPr>
                        <a:lnSpc>
                          <a:spcPct val="107000"/>
                        </a:lnSpc>
                        <a:spcAft>
                          <a:spcPts val="0"/>
                        </a:spcAft>
                      </a:pPr>
                      <a:r>
                        <a:rPr lang="en-NZ" sz="1000" dirty="0">
                          <a:effectLst/>
                          <a:latin typeface="Segoe UI" panose="020B0502040204020203" pitchFamily="34" charset="0"/>
                          <a:cs typeface="Segoe UI" panose="020B0502040204020203" pitchFamily="34" charset="0"/>
                        </a:rPr>
                        <a:t>Not mapped</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5573" marR="55573" marT="0" marB="0"/>
                </a:tc>
                <a:tc rowSpan="6">
                  <a:txBody>
                    <a:bodyPr/>
                    <a:lstStyle/>
                    <a:p>
                      <a:pPr>
                        <a:lnSpc>
                          <a:spcPct val="107000"/>
                        </a:lnSpc>
                        <a:spcAft>
                          <a:spcPts val="0"/>
                        </a:spcAft>
                      </a:pPr>
                      <a:r>
                        <a:rPr lang="en-NZ" sz="1000" dirty="0">
                          <a:effectLst/>
                          <a:latin typeface="Segoe UI" panose="020B0502040204020203" pitchFamily="34" charset="0"/>
                          <a:cs typeface="Segoe UI" panose="020B0502040204020203" pitchFamily="34" charset="0"/>
                        </a:rPr>
                        <a:t>All service types </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5573" marR="55573" marT="0" marB="0"/>
                </a:tc>
                <a:extLst>
                  <a:ext uri="{0D108BD9-81ED-4DB2-BD59-A6C34878D82A}">
                    <a16:rowId xmlns:a16="http://schemas.microsoft.com/office/drawing/2014/main" val="3971624292"/>
                  </a:ext>
                </a:extLst>
              </a:tr>
              <a:tr h="165972">
                <a:tc>
                  <a:txBody>
                    <a:bodyPr/>
                    <a:lstStyle/>
                    <a:p>
                      <a:pPr>
                        <a:lnSpc>
                          <a:spcPct val="107000"/>
                        </a:lnSpc>
                        <a:spcAft>
                          <a:spcPts val="0"/>
                        </a:spcAft>
                      </a:pPr>
                      <a:r>
                        <a:rPr lang="en-NZ" sz="1000">
                          <a:effectLst/>
                          <a:latin typeface="Segoe UI" panose="020B0502040204020203" pitchFamily="34" charset="0"/>
                          <a:cs typeface="Segoe UI" panose="020B0502040204020203" pitchFamily="34" charset="0"/>
                        </a:rPr>
                        <a:t>5.2.5 </a:t>
                      </a:r>
                      <a:endParaRPr lang="en-NZ" sz="1000">
                        <a:effectLst/>
                        <a:latin typeface="Segoe UI" panose="020B0502040204020203" pitchFamily="34" charset="0"/>
                        <a:ea typeface="Calibri" panose="020F0502020204030204" pitchFamily="34" charset="0"/>
                        <a:cs typeface="Segoe UI" panose="020B0502040204020203" pitchFamily="34" charset="0"/>
                      </a:endParaRPr>
                    </a:p>
                  </a:txBody>
                  <a:tcPr marL="55573" marR="55573" marT="0" marB="0"/>
                </a:tc>
                <a:tc>
                  <a:txBody>
                    <a:bodyPr/>
                    <a:lstStyle/>
                    <a:p>
                      <a:pPr>
                        <a:lnSpc>
                          <a:spcPct val="107000"/>
                        </a:lnSpc>
                        <a:spcAft>
                          <a:spcPts val="0"/>
                        </a:spcAft>
                      </a:pPr>
                      <a:r>
                        <a:rPr lang="en-NZ" sz="1000" dirty="0">
                          <a:effectLst/>
                          <a:latin typeface="Segoe UI" panose="020B0502040204020203" pitchFamily="34" charset="0"/>
                          <a:cs typeface="Segoe UI" panose="020B0502040204020203" pitchFamily="34" charset="0"/>
                        </a:rPr>
                        <a:t>IP personnel shall have input into other related clinical policies that may impact on HAI risk.</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5573" marR="55573" marT="0" marB="0"/>
                </a:tc>
                <a:tc>
                  <a:txBody>
                    <a:bodyPr/>
                    <a:lstStyle/>
                    <a:p>
                      <a:pPr>
                        <a:lnSpc>
                          <a:spcPct val="107000"/>
                        </a:lnSpc>
                        <a:spcAft>
                          <a:spcPts val="0"/>
                        </a:spcAft>
                      </a:pPr>
                      <a:r>
                        <a:rPr lang="en-NZ" sz="1000">
                          <a:effectLst/>
                          <a:latin typeface="Segoe UI" panose="020B0502040204020203" pitchFamily="34" charset="0"/>
                          <a:cs typeface="Segoe UI" panose="020B0502040204020203" pitchFamily="34" charset="0"/>
                        </a:rPr>
                        <a:t>3.2.2; 3.3.1; 3.3.3 </a:t>
                      </a:r>
                      <a:endParaRPr lang="en-NZ" sz="1000">
                        <a:effectLst/>
                        <a:latin typeface="Segoe UI" panose="020B0502040204020203" pitchFamily="34" charset="0"/>
                        <a:ea typeface="Calibri" panose="020F0502020204030204" pitchFamily="34" charset="0"/>
                        <a:cs typeface="Segoe UI" panose="020B0502040204020203" pitchFamily="34" charset="0"/>
                      </a:endParaRPr>
                    </a:p>
                  </a:txBody>
                  <a:tcPr marL="55573" marR="55573" marT="0" marB="0"/>
                </a:tc>
                <a:tc>
                  <a:txBody>
                    <a:bodyPr/>
                    <a:lstStyle/>
                    <a:p>
                      <a:pPr>
                        <a:lnSpc>
                          <a:spcPct val="107000"/>
                        </a:lnSpc>
                        <a:spcAft>
                          <a:spcPts val="0"/>
                        </a:spcAft>
                      </a:pPr>
                      <a:r>
                        <a:rPr lang="en-NZ" sz="1000">
                          <a:effectLst/>
                          <a:latin typeface="Segoe UI" panose="020B0502040204020203" pitchFamily="34" charset="0"/>
                          <a:cs typeface="Segoe UI" panose="020B0502040204020203" pitchFamily="34" charset="0"/>
                        </a:rPr>
                        <a:t>Not mapped</a:t>
                      </a:r>
                      <a:endParaRPr lang="en-NZ" sz="1000">
                        <a:effectLst/>
                        <a:latin typeface="Segoe UI" panose="020B0502040204020203" pitchFamily="34" charset="0"/>
                        <a:ea typeface="Calibri" panose="020F0502020204030204" pitchFamily="34" charset="0"/>
                        <a:cs typeface="Segoe UI" panose="020B0502040204020203" pitchFamily="34" charset="0"/>
                      </a:endParaRPr>
                    </a:p>
                  </a:txBody>
                  <a:tcPr marL="55573" marR="55573" marT="0" marB="0"/>
                </a:tc>
                <a:tc>
                  <a:txBody>
                    <a:bodyPr/>
                    <a:lstStyle/>
                    <a:p>
                      <a:pPr>
                        <a:lnSpc>
                          <a:spcPct val="107000"/>
                        </a:lnSpc>
                        <a:spcAft>
                          <a:spcPts val="0"/>
                        </a:spcAft>
                      </a:pPr>
                      <a:r>
                        <a:rPr lang="en-NZ" sz="1000">
                          <a:effectLst/>
                          <a:latin typeface="Segoe UI" panose="020B0502040204020203" pitchFamily="34" charset="0"/>
                          <a:cs typeface="Segoe UI" panose="020B0502040204020203" pitchFamily="34" charset="0"/>
                        </a:rPr>
                        <a:t>Not mapped</a:t>
                      </a:r>
                      <a:endParaRPr lang="en-NZ" sz="1000">
                        <a:effectLst/>
                        <a:latin typeface="Segoe UI" panose="020B0502040204020203" pitchFamily="34" charset="0"/>
                        <a:ea typeface="Calibri" panose="020F0502020204030204" pitchFamily="34" charset="0"/>
                        <a:cs typeface="Segoe UI" panose="020B0502040204020203" pitchFamily="34" charset="0"/>
                      </a:endParaRPr>
                    </a:p>
                  </a:txBody>
                  <a:tcPr marL="55573" marR="55573" marT="0" marB="0"/>
                </a:tc>
                <a:tc>
                  <a:txBody>
                    <a:bodyPr/>
                    <a:lstStyle/>
                    <a:p>
                      <a:pPr>
                        <a:lnSpc>
                          <a:spcPct val="107000"/>
                        </a:lnSpc>
                        <a:spcAft>
                          <a:spcPts val="0"/>
                        </a:spcAft>
                      </a:pPr>
                      <a:r>
                        <a:rPr lang="en-NZ" sz="1000">
                          <a:effectLst/>
                          <a:latin typeface="Segoe UI" panose="020B0502040204020203" pitchFamily="34" charset="0"/>
                          <a:cs typeface="Segoe UI" panose="020B0502040204020203" pitchFamily="34" charset="0"/>
                        </a:rPr>
                        <a:t>Not mapped</a:t>
                      </a:r>
                      <a:endParaRPr lang="en-NZ" sz="1000">
                        <a:effectLst/>
                        <a:latin typeface="Segoe UI" panose="020B0502040204020203" pitchFamily="34" charset="0"/>
                        <a:ea typeface="Calibri" panose="020F0502020204030204" pitchFamily="34" charset="0"/>
                        <a:cs typeface="Segoe UI" panose="020B0502040204020203" pitchFamily="34" charset="0"/>
                      </a:endParaRPr>
                    </a:p>
                  </a:txBody>
                  <a:tcPr marL="55573" marR="55573" marT="0" marB="0"/>
                </a:tc>
                <a:tc vMerge="1">
                  <a:txBody>
                    <a:bodyPr/>
                    <a:lstStyle/>
                    <a:p>
                      <a:pPr>
                        <a:lnSpc>
                          <a:spcPct val="107000"/>
                        </a:lnSpc>
                        <a:spcAft>
                          <a:spcPts val="0"/>
                        </a:spcAft>
                      </a:pP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5573" marR="55573" marT="0" marB="0"/>
                </a:tc>
                <a:extLst>
                  <a:ext uri="{0D108BD9-81ED-4DB2-BD59-A6C34878D82A}">
                    <a16:rowId xmlns:a16="http://schemas.microsoft.com/office/drawing/2014/main" val="3215800136"/>
                  </a:ext>
                </a:extLst>
              </a:tr>
              <a:tr h="658849">
                <a:tc>
                  <a:txBody>
                    <a:bodyPr/>
                    <a:lstStyle/>
                    <a:p>
                      <a:pPr>
                        <a:lnSpc>
                          <a:spcPct val="107000"/>
                        </a:lnSpc>
                        <a:spcAft>
                          <a:spcPts val="0"/>
                        </a:spcAft>
                      </a:pPr>
                      <a:r>
                        <a:rPr lang="en-NZ" sz="1000" dirty="0">
                          <a:effectLst/>
                          <a:latin typeface="Segoe UI" panose="020B0502040204020203" pitchFamily="34" charset="0"/>
                          <a:cs typeface="Segoe UI" panose="020B0502040204020203" pitchFamily="34" charset="0"/>
                        </a:rPr>
                        <a:t>5.2.6 </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6134" marR="56134" marT="0" marB="0"/>
                </a:tc>
                <a:tc>
                  <a:txBody>
                    <a:bodyPr/>
                    <a:lstStyle/>
                    <a:p>
                      <a:pPr>
                        <a:lnSpc>
                          <a:spcPct val="107000"/>
                        </a:lnSpc>
                        <a:spcAft>
                          <a:spcPts val="0"/>
                        </a:spcAft>
                      </a:pPr>
                      <a:r>
                        <a:rPr lang="en-NZ" sz="1000" dirty="0">
                          <a:effectLst/>
                          <a:latin typeface="Segoe UI" panose="020B0502040204020203" pitchFamily="34" charset="0"/>
                          <a:cs typeface="Segoe UI" panose="020B0502040204020203" pitchFamily="34" charset="0"/>
                        </a:rPr>
                        <a:t>Infection prevention education shall be provided to health care and support workers and people receiving services by a person with expertise in IP. The education shall be:</a:t>
                      </a:r>
                      <a:br>
                        <a:rPr lang="en-NZ" sz="1000" dirty="0">
                          <a:effectLst/>
                          <a:latin typeface="Segoe UI" panose="020B0502040204020203" pitchFamily="34" charset="0"/>
                          <a:cs typeface="Segoe UI" panose="020B0502040204020203" pitchFamily="34" charset="0"/>
                        </a:rPr>
                      </a:br>
                      <a:r>
                        <a:rPr lang="en-NZ" sz="1000" dirty="0">
                          <a:effectLst/>
                          <a:latin typeface="Segoe UI" panose="020B0502040204020203" pitchFamily="34" charset="0"/>
                          <a:cs typeface="Segoe UI" panose="020B0502040204020203" pitchFamily="34" charset="0"/>
                        </a:rPr>
                        <a:t>(a) Included in health care and support worker orientation, with updates at defined intervals;</a:t>
                      </a:r>
                      <a:br>
                        <a:rPr lang="en-NZ" sz="1000" dirty="0">
                          <a:effectLst/>
                          <a:latin typeface="Segoe UI" panose="020B0502040204020203" pitchFamily="34" charset="0"/>
                          <a:cs typeface="Segoe UI" panose="020B0502040204020203" pitchFamily="34" charset="0"/>
                        </a:rPr>
                      </a:br>
                      <a:r>
                        <a:rPr lang="en-NZ" sz="1000" dirty="0">
                          <a:effectLst/>
                          <a:latin typeface="Segoe UI" panose="020B0502040204020203" pitchFamily="34" charset="0"/>
                          <a:cs typeface="Segoe UI" panose="020B0502040204020203" pitchFamily="34" charset="0"/>
                        </a:rPr>
                        <a:t>(b) Relevant to the service being provided.</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6134" marR="56134" marT="0" marB="0"/>
                </a:tc>
                <a:tc>
                  <a:txBody>
                    <a:bodyPr/>
                    <a:lstStyle/>
                    <a:p>
                      <a:pPr>
                        <a:lnSpc>
                          <a:spcPct val="107000"/>
                        </a:lnSpc>
                        <a:spcAft>
                          <a:spcPts val="0"/>
                        </a:spcAft>
                      </a:pPr>
                      <a:r>
                        <a:rPr lang="en-NZ" sz="1000" dirty="0">
                          <a:effectLst/>
                          <a:latin typeface="Segoe UI" panose="020B0502040204020203" pitchFamily="34" charset="0"/>
                          <a:cs typeface="Segoe UI" panose="020B0502040204020203" pitchFamily="34" charset="0"/>
                        </a:rPr>
                        <a:t>3.2.1; 3.2.2; 3.4.1; 3.4.2; 3.4.3; 3.4.5 </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6134" marR="56134" marT="0" marB="0"/>
                </a:tc>
                <a:tc>
                  <a:txBody>
                    <a:bodyPr/>
                    <a:lstStyle/>
                    <a:p>
                      <a:pPr>
                        <a:lnSpc>
                          <a:spcPct val="107000"/>
                        </a:lnSpc>
                        <a:spcAft>
                          <a:spcPts val="0"/>
                        </a:spcAft>
                      </a:pPr>
                      <a:r>
                        <a:rPr lang="en-NZ" sz="1000" dirty="0">
                          <a:effectLst/>
                          <a:latin typeface="Segoe UI" panose="020B0502040204020203" pitchFamily="34" charset="0"/>
                          <a:cs typeface="Segoe UI" panose="020B0502040204020203" pitchFamily="34" charset="0"/>
                        </a:rPr>
                        <a:t>4.7.2  </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6134" marR="56134" marT="0" marB="0"/>
                </a:tc>
                <a:tc>
                  <a:txBody>
                    <a:bodyPr/>
                    <a:lstStyle/>
                    <a:p>
                      <a:pPr>
                        <a:lnSpc>
                          <a:spcPct val="107000"/>
                        </a:lnSpc>
                        <a:spcAft>
                          <a:spcPts val="0"/>
                        </a:spcAft>
                      </a:pPr>
                      <a:r>
                        <a:rPr lang="en-NZ" sz="1000" dirty="0">
                          <a:effectLst/>
                          <a:latin typeface="Segoe UI" panose="020B0502040204020203" pitchFamily="34" charset="0"/>
                          <a:cs typeface="Segoe UI" panose="020B0502040204020203" pitchFamily="34" charset="0"/>
                        </a:rPr>
                        <a:t>3.12.4 </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6134" marR="56134" marT="0" marB="0"/>
                </a:tc>
                <a:tc>
                  <a:txBody>
                    <a:bodyPr/>
                    <a:lstStyle/>
                    <a:p>
                      <a:pPr>
                        <a:lnSpc>
                          <a:spcPct val="107000"/>
                        </a:lnSpc>
                        <a:spcAft>
                          <a:spcPts val="0"/>
                        </a:spcAft>
                      </a:pPr>
                      <a:r>
                        <a:rPr lang="en-NZ" sz="1000" dirty="0">
                          <a:effectLst/>
                          <a:latin typeface="Segoe UI" panose="020B0502040204020203" pitchFamily="34" charset="0"/>
                          <a:cs typeface="Segoe UI" panose="020B0502040204020203" pitchFamily="34" charset="0"/>
                        </a:rPr>
                        <a:t>Not mapped</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6134" marR="56134" marT="0" marB="0"/>
                </a:tc>
                <a:tc vMerge="1">
                  <a:txBody>
                    <a:bodyPr/>
                    <a:lstStyle/>
                    <a:p>
                      <a:pPr>
                        <a:lnSpc>
                          <a:spcPct val="107000"/>
                        </a:lnSpc>
                        <a:spcAft>
                          <a:spcPts val="0"/>
                        </a:spcAft>
                      </a:pP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6134" marR="56134" marT="0" marB="0"/>
                </a:tc>
                <a:extLst>
                  <a:ext uri="{0D108BD9-81ED-4DB2-BD59-A6C34878D82A}">
                    <a16:rowId xmlns:a16="http://schemas.microsoft.com/office/drawing/2014/main" val="2894582277"/>
                  </a:ext>
                </a:extLst>
              </a:tr>
              <a:tr h="386590">
                <a:tc>
                  <a:txBody>
                    <a:bodyPr/>
                    <a:lstStyle/>
                    <a:p>
                      <a:pPr>
                        <a:lnSpc>
                          <a:spcPct val="107000"/>
                        </a:lnSpc>
                        <a:spcAft>
                          <a:spcPts val="0"/>
                        </a:spcAft>
                      </a:pPr>
                      <a:r>
                        <a:rPr lang="en-NZ" sz="1000">
                          <a:effectLst/>
                          <a:latin typeface="Segoe UI" panose="020B0502040204020203" pitchFamily="34" charset="0"/>
                          <a:cs typeface="Segoe UI" panose="020B0502040204020203" pitchFamily="34" charset="0"/>
                        </a:rPr>
                        <a:t>5.2.7 </a:t>
                      </a:r>
                      <a:endParaRPr lang="en-NZ" sz="1000">
                        <a:effectLst/>
                        <a:latin typeface="Segoe UI" panose="020B0502040204020203" pitchFamily="34" charset="0"/>
                        <a:ea typeface="Calibri" panose="020F0502020204030204" pitchFamily="34" charset="0"/>
                        <a:cs typeface="Segoe UI" panose="020B0502040204020203" pitchFamily="34" charset="0"/>
                      </a:endParaRPr>
                    </a:p>
                  </a:txBody>
                  <a:tcPr marL="56134" marR="56134" marT="0" marB="0"/>
                </a:tc>
                <a:tc>
                  <a:txBody>
                    <a:bodyPr/>
                    <a:lstStyle/>
                    <a:p>
                      <a:pPr>
                        <a:lnSpc>
                          <a:spcPct val="107000"/>
                        </a:lnSpc>
                        <a:spcAft>
                          <a:spcPts val="0"/>
                        </a:spcAft>
                      </a:pPr>
                      <a:r>
                        <a:rPr lang="en-NZ" sz="1000" dirty="0">
                          <a:effectLst/>
                          <a:latin typeface="Segoe UI" panose="020B0502040204020203" pitchFamily="34" charset="0"/>
                          <a:cs typeface="Segoe UI" panose="020B0502040204020203" pitchFamily="34" charset="0"/>
                        </a:rPr>
                        <a:t>A person with IP expertise shall be involved in procurement processes for equipment, devices, and consumables used in the delivery of health care.</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6134" marR="56134" marT="0" marB="0"/>
                </a:tc>
                <a:tc>
                  <a:txBody>
                    <a:bodyPr/>
                    <a:lstStyle/>
                    <a:p>
                      <a:pPr>
                        <a:lnSpc>
                          <a:spcPct val="107000"/>
                        </a:lnSpc>
                        <a:spcAft>
                          <a:spcPts val="0"/>
                        </a:spcAft>
                      </a:pPr>
                      <a:r>
                        <a:rPr lang="en-NZ" sz="1000" dirty="0">
                          <a:effectLst/>
                          <a:latin typeface="Segoe UI" panose="020B0502040204020203" pitchFamily="34" charset="0"/>
                          <a:cs typeface="Segoe UI" panose="020B0502040204020203" pitchFamily="34" charset="0"/>
                        </a:rPr>
                        <a:t>3.2.1; 3.2.2 </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6134" marR="56134" marT="0" marB="0"/>
                </a:tc>
                <a:tc>
                  <a:txBody>
                    <a:bodyPr/>
                    <a:lstStyle/>
                    <a:p>
                      <a:pPr>
                        <a:lnSpc>
                          <a:spcPct val="107000"/>
                        </a:lnSpc>
                        <a:spcAft>
                          <a:spcPts val="0"/>
                        </a:spcAft>
                      </a:pPr>
                      <a:r>
                        <a:rPr lang="en-NZ" sz="1000" dirty="0">
                          <a:effectLst/>
                          <a:latin typeface="Segoe UI" panose="020B0502040204020203" pitchFamily="34" charset="0"/>
                          <a:cs typeface="Segoe UI" panose="020B0502040204020203" pitchFamily="34" charset="0"/>
                        </a:rPr>
                        <a:t>Not mapped</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6134" marR="56134" marT="0" marB="0"/>
                </a:tc>
                <a:tc>
                  <a:txBody>
                    <a:bodyPr/>
                    <a:lstStyle/>
                    <a:p>
                      <a:pPr>
                        <a:lnSpc>
                          <a:spcPct val="107000"/>
                        </a:lnSpc>
                        <a:spcAft>
                          <a:spcPts val="0"/>
                        </a:spcAft>
                      </a:pPr>
                      <a:r>
                        <a:rPr lang="en-NZ" sz="1000">
                          <a:effectLst/>
                          <a:latin typeface="Segoe UI" panose="020B0502040204020203" pitchFamily="34" charset="0"/>
                          <a:cs typeface="Segoe UI" panose="020B0502040204020203" pitchFamily="34" charset="0"/>
                        </a:rPr>
                        <a:t>Not mapped</a:t>
                      </a:r>
                      <a:endParaRPr lang="en-NZ" sz="1000">
                        <a:effectLst/>
                        <a:latin typeface="Segoe UI" panose="020B0502040204020203" pitchFamily="34" charset="0"/>
                        <a:ea typeface="Calibri" panose="020F0502020204030204" pitchFamily="34" charset="0"/>
                        <a:cs typeface="Segoe UI" panose="020B0502040204020203" pitchFamily="34" charset="0"/>
                      </a:endParaRPr>
                    </a:p>
                  </a:txBody>
                  <a:tcPr marL="56134" marR="56134" marT="0" marB="0"/>
                </a:tc>
                <a:tc>
                  <a:txBody>
                    <a:bodyPr/>
                    <a:lstStyle/>
                    <a:p>
                      <a:pPr>
                        <a:lnSpc>
                          <a:spcPct val="107000"/>
                        </a:lnSpc>
                        <a:spcAft>
                          <a:spcPts val="0"/>
                        </a:spcAft>
                      </a:pPr>
                      <a:r>
                        <a:rPr lang="en-NZ" sz="1000" dirty="0">
                          <a:effectLst/>
                          <a:latin typeface="Segoe UI" panose="020B0502040204020203" pitchFamily="34" charset="0"/>
                          <a:cs typeface="Segoe UI" panose="020B0502040204020203" pitchFamily="34" charset="0"/>
                        </a:rPr>
                        <a:t>Not mapped</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6134" marR="56134" marT="0" marB="0"/>
                </a:tc>
                <a:tc vMerge="1">
                  <a:txBody>
                    <a:bodyPr/>
                    <a:lstStyle/>
                    <a:p>
                      <a:pPr>
                        <a:lnSpc>
                          <a:spcPct val="107000"/>
                        </a:lnSpc>
                        <a:spcAft>
                          <a:spcPts val="0"/>
                        </a:spcAft>
                      </a:pP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6134" marR="56134" marT="0" marB="0"/>
                </a:tc>
                <a:extLst>
                  <a:ext uri="{0D108BD9-81ED-4DB2-BD59-A6C34878D82A}">
                    <a16:rowId xmlns:a16="http://schemas.microsoft.com/office/drawing/2014/main" val="4202802731"/>
                  </a:ext>
                </a:extLst>
              </a:tr>
              <a:tr h="490198">
                <a:tc>
                  <a:txBody>
                    <a:bodyPr/>
                    <a:lstStyle/>
                    <a:p>
                      <a:pPr>
                        <a:lnSpc>
                          <a:spcPct val="107000"/>
                        </a:lnSpc>
                        <a:spcAft>
                          <a:spcPts val="0"/>
                        </a:spcAft>
                      </a:pPr>
                      <a:r>
                        <a:rPr lang="en-NZ" sz="1000">
                          <a:effectLst/>
                          <a:latin typeface="Segoe UI" panose="020B0502040204020203" pitchFamily="34" charset="0"/>
                          <a:cs typeface="Segoe UI" panose="020B0502040204020203" pitchFamily="34" charset="0"/>
                        </a:rPr>
                        <a:t>5.2.8 </a:t>
                      </a:r>
                      <a:endParaRPr lang="en-NZ" sz="1000">
                        <a:effectLst/>
                        <a:latin typeface="Segoe UI" panose="020B0502040204020203" pitchFamily="34" charset="0"/>
                        <a:ea typeface="Calibri" panose="020F0502020204030204" pitchFamily="34" charset="0"/>
                        <a:cs typeface="Segoe UI" panose="020B0502040204020203" pitchFamily="34" charset="0"/>
                      </a:endParaRPr>
                    </a:p>
                  </a:txBody>
                  <a:tcPr marL="56134" marR="56134" marT="0" marB="0"/>
                </a:tc>
                <a:tc>
                  <a:txBody>
                    <a:bodyPr/>
                    <a:lstStyle/>
                    <a:p>
                      <a:pPr>
                        <a:lnSpc>
                          <a:spcPct val="107000"/>
                        </a:lnSpc>
                        <a:spcAft>
                          <a:spcPts val="0"/>
                        </a:spcAft>
                      </a:pPr>
                      <a:r>
                        <a:rPr lang="en-NZ" sz="1000">
                          <a:effectLst/>
                          <a:latin typeface="Segoe UI" panose="020B0502040204020203" pitchFamily="34" charset="0"/>
                          <a:cs typeface="Segoe UI" panose="020B0502040204020203" pitchFamily="34" charset="0"/>
                        </a:rPr>
                        <a:t>Service providers will demonstrate a clear process for early consultation and involvement from the IP personnel or committee during the design of any new building or when significant changes are proposed to an existing facility.</a:t>
                      </a:r>
                      <a:endParaRPr lang="en-NZ" sz="1000">
                        <a:effectLst/>
                        <a:latin typeface="Segoe UI" panose="020B0502040204020203" pitchFamily="34" charset="0"/>
                        <a:ea typeface="Calibri" panose="020F0502020204030204" pitchFamily="34" charset="0"/>
                        <a:cs typeface="Segoe UI" panose="020B0502040204020203" pitchFamily="34" charset="0"/>
                      </a:endParaRPr>
                    </a:p>
                  </a:txBody>
                  <a:tcPr marL="56134" marR="56134" marT="0" marB="0"/>
                </a:tc>
                <a:tc>
                  <a:txBody>
                    <a:bodyPr/>
                    <a:lstStyle/>
                    <a:p>
                      <a:pPr>
                        <a:lnSpc>
                          <a:spcPct val="107000"/>
                        </a:lnSpc>
                        <a:spcAft>
                          <a:spcPts val="0"/>
                        </a:spcAft>
                      </a:pPr>
                      <a:r>
                        <a:rPr lang="en-NZ" sz="1000">
                          <a:effectLst/>
                          <a:latin typeface="Segoe UI" panose="020B0502040204020203" pitchFamily="34" charset="0"/>
                          <a:cs typeface="Segoe UI" panose="020B0502040204020203" pitchFamily="34" charset="0"/>
                        </a:rPr>
                        <a:t>3.2.1; 3.2.2 </a:t>
                      </a:r>
                      <a:endParaRPr lang="en-NZ" sz="1000">
                        <a:effectLst/>
                        <a:latin typeface="Segoe UI" panose="020B0502040204020203" pitchFamily="34" charset="0"/>
                        <a:ea typeface="Calibri" panose="020F0502020204030204" pitchFamily="34" charset="0"/>
                        <a:cs typeface="Segoe UI" panose="020B0502040204020203" pitchFamily="34" charset="0"/>
                      </a:endParaRPr>
                    </a:p>
                  </a:txBody>
                  <a:tcPr marL="56134" marR="56134" marT="0" marB="0"/>
                </a:tc>
                <a:tc>
                  <a:txBody>
                    <a:bodyPr/>
                    <a:lstStyle/>
                    <a:p>
                      <a:pPr>
                        <a:lnSpc>
                          <a:spcPct val="107000"/>
                        </a:lnSpc>
                        <a:spcAft>
                          <a:spcPts val="0"/>
                        </a:spcAft>
                      </a:pPr>
                      <a:r>
                        <a:rPr lang="en-NZ" sz="1000">
                          <a:effectLst/>
                          <a:latin typeface="Segoe UI" panose="020B0502040204020203" pitchFamily="34" charset="0"/>
                          <a:cs typeface="Segoe UI" panose="020B0502040204020203" pitchFamily="34" charset="0"/>
                        </a:rPr>
                        <a:t>Not mapped</a:t>
                      </a:r>
                      <a:endParaRPr lang="en-NZ" sz="1000">
                        <a:effectLst/>
                        <a:latin typeface="Segoe UI" panose="020B0502040204020203" pitchFamily="34" charset="0"/>
                        <a:ea typeface="Calibri" panose="020F0502020204030204" pitchFamily="34" charset="0"/>
                        <a:cs typeface="Segoe UI" panose="020B0502040204020203" pitchFamily="34" charset="0"/>
                      </a:endParaRPr>
                    </a:p>
                  </a:txBody>
                  <a:tcPr marL="56134" marR="56134" marT="0" marB="0"/>
                </a:tc>
                <a:tc>
                  <a:txBody>
                    <a:bodyPr/>
                    <a:lstStyle/>
                    <a:p>
                      <a:pPr>
                        <a:lnSpc>
                          <a:spcPct val="107000"/>
                        </a:lnSpc>
                        <a:spcAft>
                          <a:spcPts val="0"/>
                        </a:spcAft>
                      </a:pPr>
                      <a:r>
                        <a:rPr lang="en-NZ" sz="1000">
                          <a:effectLst/>
                          <a:latin typeface="Segoe UI" panose="020B0502040204020203" pitchFamily="34" charset="0"/>
                          <a:cs typeface="Segoe UI" panose="020B0502040204020203" pitchFamily="34" charset="0"/>
                        </a:rPr>
                        <a:t>Not mapped</a:t>
                      </a:r>
                      <a:endParaRPr lang="en-NZ" sz="1000">
                        <a:effectLst/>
                        <a:latin typeface="Segoe UI" panose="020B0502040204020203" pitchFamily="34" charset="0"/>
                        <a:ea typeface="Calibri" panose="020F0502020204030204" pitchFamily="34" charset="0"/>
                        <a:cs typeface="Segoe UI" panose="020B0502040204020203" pitchFamily="34" charset="0"/>
                      </a:endParaRPr>
                    </a:p>
                  </a:txBody>
                  <a:tcPr marL="56134" marR="56134" marT="0" marB="0"/>
                </a:tc>
                <a:tc>
                  <a:txBody>
                    <a:bodyPr/>
                    <a:lstStyle/>
                    <a:p>
                      <a:pPr>
                        <a:lnSpc>
                          <a:spcPct val="107000"/>
                        </a:lnSpc>
                        <a:spcAft>
                          <a:spcPts val="0"/>
                        </a:spcAft>
                      </a:pPr>
                      <a:r>
                        <a:rPr lang="en-NZ" sz="1000" dirty="0">
                          <a:effectLst/>
                          <a:latin typeface="Segoe UI" panose="020B0502040204020203" pitchFamily="34" charset="0"/>
                          <a:cs typeface="Segoe UI" panose="020B0502040204020203" pitchFamily="34" charset="0"/>
                        </a:rPr>
                        <a:t>Not mapped</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6134" marR="56134" marT="0" marB="0"/>
                </a:tc>
                <a:tc vMerge="1">
                  <a:txBody>
                    <a:bodyPr/>
                    <a:lstStyle/>
                    <a:p>
                      <a:pPr>
                        <a:lnSpc>
                          <a:spcPct val="107000"/>
                        </a:lnSpc>
                        <a:spcAft>
                          <a:spcPts val="0"/>
                        </a:spcAft>
                      </a:pP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6134" marR="56134" marT="0" marB="0"/>
                </a:tc>
                <a:extLst>
                  <a:ext uri="{0D108BD9-81ED-4DB2-BD59-A6C34878D82A}">
                    <a16:rowId xmlns:a16="http://schemas.microsoft.com/office/drawing/2014/main" val="1366372885"/>
                  </a:ext>
                </a:extLst>
              </a:tr>
              <a:tr h="657707">
                <a:tc>
                  <a:txBody>
                    <a:bodyPr/>
                    <a:lstStyle/>
                    <a:p>
                      <a:pPr>
                        <a:lnSpc>
                          <a:spcPct val="107000"/>
                        </a:lnSpc>
                        <a:spcAft>
                          <a:spcPts val="0"/>
                        </a:spcAft>
                      </a:pPr>
                      <a:r>
                        <a:rPr lang="en-NZ" sz="1000" b="1" dirty="0">
                          <a:solidFill>
                            <a:schemeClr val="tx1">
                              <a:lumMod val="65000"/>
                              <a:lumOff val="35000"/>
                            </a:schemeClr>
                          </a:solidFill>
                          <a:effectLst/>
                          <a:latin typeface="Segoe UI" panose="020B0502040204020203" pitchFamily="34" charset="0"/>
                          <a:cs typeface="Segoe UI" panose="020B0502040204020203" pitchFamily="34" charset="0"/>
                        </a:rPr>
                        <a:t>5.2.9 </a:t>
                      </a:r>
                      <a:endParaRPr lang="en-NZ" sz="1000" b="1" dirty="0">
                        <a:solidFill>
                          <a:schemeClr val="tx1">
                            <a:lumMod val="65000"/>
                            <a:lumOff val="35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56134" marR="56134" marT="0" marB="0"/>
                </a:tc>
                <a:tc>
                  <a:txBody>
                    <a:bodyPr/>
                    <a:lstStyle/>
                    <a:p>
                      <a:pPr>
                        <a:lnSpc>
                          <a:spcPct val="107000"/>
                        </a:lnSpc>
                        <a:spcAft>
                          <a:spcPts val="0"/>
                        </a:spcAft>
                      </a:pPr>
                      <a:r>
                        <a:rPr lang="en-NZ" sz="1000" b="1" dirty="0">
                          <a:solidFill>
                            <a:schemeClr val="tx1">
                              <a:lumMod val="65000"/>
                              <a:lumOff val="35000"/>
                            </a:schemeClr>
                          </a:solidFill>
                          <a:effectLst/>
                          <a:latin typeface="Segoe UI" panose="020B0502040204020203" pitchFamily="34" charset="0"/>
                          <a:cs typeface="Segoe UI" panose="020B0502040204020203" pitchFamily="34" charset="0"/>
                        </a:rPr>
                        <a:t>Service providers shall ensure that reusable medical devices and shared equipment is appropriately decontaminated and reprocessed appropriately based on recommendations from the manufacturer and best practice guidelines. There shall be written policies for both manual and automated decontamination of reusable medical devices.</a:t>
                      </a:r>
                      <a:endParaRPr lang="en-NZ" sz="1000" b="1" dirty="0">
                        <a:solidFill>
                          <a:schemeClr val="tx1">
                            <a:lumMod val="65000"/>
                            <a:lumOff val="35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56134" marR="56134" marT="0" marB="0"/>
                </a:tc>
                <a:tc>
                  <a:txBody>
                    <a:bodyPr/>
                    <a:lstStyle/>
                    <a:p>
                      <a:pPr>
                        <a:lnSpc>
                          <a:spcPct val="107000"/>
                        </a:lnSpc>
                        <a:spcAft>
                          <a:spcPts val="0"/>
                        </a:spcAft>
                      </a:pPr>
                      <a:r>
                        <a:rPr lang="en-NZ" sz="1000" b="1">
                          <a:solidFill>
                            <a:schemeClr val="tx1">
                              <a:lumMod val="65000"/>
                              <a:lumOff val="35000"/>
                            </a:schemeClr>
                          </a:solidFill>
                          <a:effectLst/>
                          <a:latin typeface="Segoe UI" panose="020B0502040204020203" pitchFamily="34" charset="0"/>
                          <a:cs typeface="Segoe UI" panose="020B0502040204020203" pitchFamily="34" charset="0"/>
                        </a:rPr>
                        <a:t>Partially mapped: not explicit/aligns with 3.2.2; 3.3.1 </a:t>
                      </a:r>
                      <a:endParaRPr lang="en-NZ" sz="1000" b="1">
                        <a:solidFill>
                          <a:schemeClr val="tx1">
                            <a:lumMod val="65000"/>
                            <a:lumOff val="35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56134" marR="56134" marT="0" marB="0"/>
                </a:tc>
                <a:tc>
                  <a:txBody>
                    <a:bodyPr/>
                    <a:lstStyle/>
                    <a:p>
                      <a:pPr>
                        <a:lnSpc>
                          <a:spcPct val="107000"/>
                        </a:lnSpc>
                        <a:spcAft>
                          <a:spcPts val="0"/>
                        </a:spcAft>
                      </a:pPr>
                      <a:r>
                        <a:rPr lang="en-NZ" sz="1000">
                          <a:effectLst/>
                          <a:latin typeface="Segoe UI" panose="020B0502040204020203" pitchFamily="34" charset="0"/>
                          <a:cs typeface="Segoe UI" panose="020B0502040204020203" pitchFamily="34" charset="0"/>
                        </a:rPr>
                        <a:t>4.7.2 </a:t>
                      </a:r>
                      <a:endParaRPr lang="en-NZ" sz="1000">
                        <a:effectLst/>
                        <a:latin typeface="Segoe UI" panose="020B0502040204020203" pitchFamily="34" charset="0"/>
                        <a:ea typeface="Calibri" panose="020F0502020204030204" pitchFamily="34" charset="0"/>
                        <a:cs typeface="Segoe UI" panose="020B0502040204020203" pitchFamily="34" charset="0"/>
                      </a:endParaRPr>
                    </a:p>
                  </a:txBody>
                  <a:tcPr marL="56134" marR="56134" marT="0" marB="0"/>
                </a:tc>
                <a:tc>
                  <a:txBody>
                    <a:bodyPr/>
                    <a:lstStyle/>
                    <a:p>
                      <a:pPr>
                        <a:lnSpc>
                          <a:spcPct val="107000"/>
                        </a:lnSpc>
                        <a:spcAft>
                          <a:spcPts val="0"/>
                        </a:spcAft>
                      </a:pPr>
                      <a:r>
                        <a:rPr lang="en-NZ" sz="1000">
                          <a:effectLst/>
                          <a:latin typeface="Segoe UI" panose="020B0502040204020203" pitchFamily="34" charset="0"/>
                          <a:cs typeface="Segoe UI" panose="020B0502040204020203" pitchFamily="34" charset="0"/>
                        </a:rPr>
                        <a:t>3.12.10 </a:t>
                      </a:r>
                      <a:endParaRPr lang="en-NZ" sz="1000">
                        <a:effectLst/>
                        <a:latin typeface="Segoe UI" panose="020B0502040204020203" pitchFamily="34" charset="0"/>
                        <a:ea typeface="Calibri" panose="020F0502020204030204" pitchFamily="34" charset="0"/>
                        <a:cs typeface="Segoe UI" panose="020B0502040204020203" pitchFamily="34" charset="0"/>
                      </a:endParaRPr>
                    </a:p>
                  </a:txBody>
                  <a:tcPr marL="56134" marR="56134" marT="0" marB="0"/>
                </a:tc>
                <a:tc>
                  <a:txBody>
                    <a:bodyPr/>
                    <a:lstStyle/>
                    <a:p>
                      <a:pPr>
                        <a:lnSpc>
                          <a:spcPct val="107000"/>
                        </a:lnSpc>
                        <a:spcAft>
                          <a:spcPts val="0"/>
                        </a:spcAft>
                      </a:pPr>
                      <a:r>
                        <a:rPr lang="en-NZ" sz="1000">
                          <a:effectLst/>
                          <a:latin typeface="Segoe UI" panose="020B0502040204020203" pitchFamily="34" charset="0"/>
                          <a:cs typeface="Segoe UI" panose="020B0502040204020203" pitchFamily="34" charset="0"/>
                        </a:rPr>
                        <a:t>Not mapped</a:t>
                      </a:r>
                      <a:endParaRPr lang="en-NZ" sz="1000">
                        <a:effectLst/>
                        <a:latin typeface="Segoe UI" panose="020B0502040204020203" pitchFamily="34" charset="0"/>
                        <a:ea typeface="Calibri" panose="020F0502020204030204" pitchFamily="34" charset="0"/>
                        <a:cs typeface="Segoe UI" panose="020B0502040204020203" pitchFamily="34" charset="0"/>
                      </a:endParaRPr>
                    </a:p>
                  </a:txBody>
                  <a:tcPr marL="56134" marR="56134" marT="0" marB="0"/>
                </a:tc>
                <a:tc vMerge="1">
                  <a:txBody>
                    <a:bodyPr/>
                    <a:lstStyle/>
                    <a:p>
                      <a:pPr>
                        <a:lnSpc>
                          <a:spcPct val="107000"/>
                        </a:lnSpc>
                        <a:spcAft>
                          <a:spcPts val="0"/>
                        </a:spcAft>
                      </a:pP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6134" marR="56134" marT="0" marB="0"/>
                </a:tc>
                <a:extLst>
                  <a:ext uri="{0D108BD9-81ED-4DB2-BD59-A6C34878D82A}">
                    <a16:rowId xmlns:a16="http://schemas.microsoft.com/office/drawing/2014/main" val="2087631148"/>
                  </a:ext>
                </a:extLst>
              </a:tr>
              <a:tr h="657707">
                <a:tc>
                  <a:txBody>
                    <a:bodyPr/>
                    <a:lstStyle/>
                    <a:p>
                      <a:pPr>
                        <a:lnSpc>
                          <a:spcPct val="107000"/>
                        </a:lnSpc>
                        <a:spcAft>
                          <a:spcPts val="0"/>
                        </a:spcAft>
                      </a:pPr>
                      <a:r>
                        <a:rPr lang="en-NZ" sz="1000" b="1">
                          <a:solidFill>
                            <a:schemeClr val="tx1">
                              <a:lumMod val="65000"/>
                              <a:lumOff val="35000"/>
                            </a:schemeClr>
                          </a:solidFill>
                          <a:effectLst/>
                          <a:latin typeface="Segoe UI" panose="020B0502040204020203" pitchFamily="34" charset="0"/>
                          <a:cs typeface="Segoe UI" panose="020B0502040204020203" pitchFamily="34" charset="0"/>
                        </a:rPr>
                        <a:t>5.2.10  </a:t>
                      </a:r>
                      <a:endParaRPr lang="en-NZ" sz="1000" b="1">
                        <a:solidFill>
                          <a:schemeClr val="tx1">
                            <a:lumMod val="65000"/>
                            <a:lumOff val="35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56134" marR="56134" marT="0" marB="0"/>
                </a:tc>
                <a:tc>
                  <a:txBody>
                    <a:bodyPr/>
                    <a:lstStyle/>
                    <a:p>
                      <a:pPr>
                        <a:lnSpc>
                          <a:spcPct val="107000"/>
                        </a:lnSpc>
                        <a:spcAft>
                          <a:spcPts val="0"/>
                        </a:spcAft>
                      </a:pPr>
                      <a:r>
                        <a:rPr lang="en-NZ" sz="1000" b="1" dirty="0">
                          <a:solidFill>
                            <a:schemeClr val="tx1">
                              <a:lumMod val="65000"/>
                              <a:lumOff val="35000"/>
                            </a:schemeClr>
                          </a:solidFill>
                          <a:effectLst/>
                          <a:latin typeface="Segoe UI" panose="020B0502040204020203" pitchFamily="34" charset="0"/>
                          <a:cs typeface="Segoe UI" panose="020B0502040204020203" pitchFamily="34" charset="0"/>
                        </a:rPr>
                        <a:t>There shall be evidence of audit and corrective actions, if applicable, of the appropriate decontamination of reusable medical devices based on recommendations from the manufacturer and best practice standards.</a:t>
                      </a:r>
                      <a:endParaRPr lang="en-NZ" sz="1000" b="1" dirty="0">
                        <a:solidFill>
                          <a:schemeClr val="tx1">
                            <a:lumMod val="65000"/>
                            <a:lumOff val="35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56134" marR="56134" marT="0" marB="0"/>
                </a:tc>
                <a:tc>
                  <a:txBody>
                    <a:bodyPr/>
                    <a:lstStyle/>
                    <a:p>
                      <a:pPr>
                        <a:lnSpc>
                          <a:spcPct val="107000"/>
                        </a:lnSpc>
                        <a:spcAft>
                          <a:spcPts val="0"/>
                        </a:spcAft>
                      </a:pPr>
                      <a:r>
                        <a:rPr lang="en-NZ" sz="1000" b="1" dirty="0">
                          <a:solidFill>
                            <a:schemeClr val="tx1">
                              <a:lumMod val="65000"/>
                              <a:lumOff val="35000"/>
                            </a:schemeClr>
                          </a:solidFill>
                          <a:effectLst/>
                          <a:latin typeface="Segoe UI" panose="020B0502040204020203" pitchFamily="34" charset="0"/>
                          <a:cs typeface="Segoe UI" panose="020B0502040204020203" pitchFamily="34" charset="0"/>
                        </a:rPr>
                        <a:t>Partially mapped: not explicit/aligns with 3.2.2; 3.3.1 </a:t>
                      </a:r>
                      <a:endParaRPr lang="en-NZ" sz="1000" b="1" dirty="0">
                        <a:solidFill>
                          <a:schemeClr val="tx1">
                            <a:lumMod val="65000"/>
                            <a:lumOff val="35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56134" marR="56134" marT="0" marB="0"/>
                </a:tc>
                <a:tc>
                  <a:txBody>
                    <a:bodyPr/>
                    <a:lstStyle/>
                    <a:p>
                      <a:pPr>
                        <a:lnSpc>
                          <a:spcPct val="107000"/>
                        </a:lnSpc>
                        <a:spcAft>
                          <a:spcPts val="0"/>
                        </a:spcAft>
                      </a:pPr>
                      <a:r>
                        <a:rPr lang="en-NZ" sz="1000">
                          <a:effectLst/>
                          <a:latin typeface="Segoe UI" panose="020B0502040204020203" pitchFamily="34" charset="0"/>
                          <a:cs typeface="Segoe UI" panose="020B0502040204020203" pitchFamily="34" charset="0"/>
                        </a:rPr>
                        <a:t>N/A</a:t>
                      </a:r>
                      <a:endParaRPr lang="en-NZ" sz="1000">
                        <a:effectLst/>
                        <a:latin typeface="Segoe UI" panose="020B0502040204020203" pitchFamily="34" charset="0"/>
                        <a:ea typeface="Calibri" panose="020F0502020204030204" pitchFamily="34" charset="0"/>
                        <a:cs typeface="Segoe UI" panose="020B0502040204020203" pitchFamily="34" charset="0"/>
                      </a:endParaRPr>
                    </a:p>
                  </a:txBody>
                  <a:tcPr marL="56134" marR="56134" marT="0" marB="0"/>
                </a:tc>
                <a:tc>
                  <a:txBody>
                    <a:bodyPr/>
                    <a:lstStyle/>
                    <a:p>
                      <a:pPr>
                        <a:lnSpc>
                          <a:spcPct val="107000"/>
                        </a:lnSpc>
                        <a:spcAft>
                          <a:spcPts val="0"/>
                        </a:spcAft>
                      </a:pPr>
                      <a:r>
                        <a:rPr lang="en-NZ" sz="1000">
                          <a:effectLst/>
                          <a:latin typeface="Segoe UI" panose="020B0502040204020203" pitchFamily="34" charset="0"/>
                          <a:cs typeface="Segoe UI" panose="020B0502040204020203" pitchFamily="34" charset="0"/>
                        </a:rPr>
                        <a:t>3.12.10; 3.13.3 </a:t>
                      </a:r>
                      <a:endParaRPr lang="en-NZ" sz="1000">
                        <a:effectLst/>
                        <a:latin typeface="Segoe UI" panose="020B0502040204020203" pitchFamily="34" charset="0"/>
                        <a:ea typeface="Calibri" panose="020F0502020204030204" pitchFamily="34" charset="0"/>
                        <a:cs typeface="Segoe UI" panose="020B0502040204020203" pitchFamily="34" charset="0"/>
                      </a:endParaRPr>
                    </a:p>
                  </a:txBody>
                  <a:tcPr marL="56134" marR="56134" marT="0" marB="0"/>
                </a:tc>
                <a:tc>
                  <a:txBody>
                    <a:bodyPr/>
                    <a:lstStyle/>
                    <a:p>
                      <a:pPr>
                        <a:lnSpc>
                          <a:spcPct val="107000"/>
                        </a:lnSpc>
                        <a:spcAft>
                          <a:spcPts val="0"/>
                        </a:spcAft>
                      </a:pPr>
                      <a:r>
                        <a:rPr lang="en-NZ" sz="1000">
                          <a:effectLst/>
                          <a:latin typeface="Segoe UI" panose="020B0502040204020203" pitchFamily="34" charset="0"/>
                          <a:cs typeface="Segoe UI" panose="020B0502040204020203" pitchFamily="34" charset="0"/>
                        </a:rPr>
                        <a:t>Not mapped</a:t>
                      </a:r>
                      <a:endParaRPr lang="en-NZ" sz="1000">
                        <a:effectLst/>
                        <a:latin typeface="Segoe UI" panose="020B0502040204020203" pitchFamily="34" charset="0"/>
                        <a:ea typeface="Calibri" panose="020F0502020204030204" pitchFamily="34" charset="0"/>
                        <a:cs typeface="Segoe UI" panose="020B0502040204020203" pitchFamily="34" charset="0"/>
                      </a:endParaRPr>
                    </a:p>
                  </a:txBody>
                  <a:tcPr marL="56134" marR="56134" marT="0" marB="0"/>
                </a:tc>
                <a:tc>
                  <a:txBody>
                    <a:bodyPr/>
                    <a:lstStyle/>
                    <a:p>
                      <a:pPr>
                        <a:lnSpc>
                          <a:spcPct val="107000"/>
                        </a:lnSpc>
                        <a:spcAft>
                          <a:spcPts val="0"/>
                        </a:spcAft>
                      </a:pPr>
                      <a:r>
                        <a:rPr lang="en-NZ" sz="1000" dirty="0">
                          <a:effectLst/>
                          <a:latin typeface="Segoe UI" panose="020B0502040204020203" pitchFamily="34" charset="0"/>
                          <a:cs typeface="Segoe UI" panose="020B0502040204020203" pitchFamily="34" charset="0"/>
                        </a:rPr>
                        <a:t>All except HCSS, residential disability including MHA</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6134" marR="56134" marT="0" marB="0"/>
                </a:tc>
                <a:extLst>
                  <a:ext uri="{0D108BD9-81ED-4DB2-BD59-A6C34878D82A}">
                    <a16:rowId xmlns:a16="http://schemas.microsoft.com/office/drawing/2014/main" val="439153396"/>
                  </a:ext>
                </a:extLst>
              </a:tr>
              <a:tr h="657707">
                <a:tc>
                  <a:txBody>
                    <a:bodyPr/>
                    <a:lstStyle/>
                    <a:p>
                      <a:pPr>
                        <a:lnSpc>
                          <a:spcPct val="107000"/>
                        </a:lnSpc>
                        <a:spcAft>
                          <a:spcPts val="0"/>
                        </a:spcAft>
                      </a:pPr>
                      <a:r>
                        <a:rPr lang="en-NZ" sz="1000" b="1">
                          <a:solidFill>
                            <a:schemeClr val="tx1">
                              <a:lumMod val="65000"/>
                              <a:lumOff val="35000"/>
                            </a:schemeClr>
                          </a:solidFill>
                          <a:effectLst/>
                          <a:latin typeface="Segoe UI" panose="020B0502040204020203" pitchFamily="34" charset="0"/>
                          <a:cs typeface="Segoe UI" panose="020B0502040204020203" pitchFamily="34" charset="0"/>
                        </a:rPr>
                        <a:t>5.2.11 </a:t>
                      </a:r>
                      <a:endParaRPr lang="en-NZ" sz="1000" b="1">
                        <a:solidFill>
                          <a:schemeClr val="tx1">
                            <a:lumMod val="65000"/>
                            <a:lumOff val="35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56134" marR="56134" marT="0" marB="0"/>
                </a:tc>
                <a:tc>
                  <a:txBody>
                    <a:bodyPr/>
                    <a:lstStyle/>
                    <a:p>
                      <a:pPr>
                        <a:lnSpc>
                          <a:spcPct val="107000"/>
                        </a:lnSpc>
                        <a:spcAft>
                          <a:spcPts val="0"/>
                        </a:spcAft>
                      </a:pPr>
                      <a:r>
                        <a:rPr lang="en-NZ" sz="1000" b="1" dirty="0">
                          <a:solidFill>
                            <a:schemeClr val="tx1">
                              <a:lumMod val="65000"/>
                              <a:lumOff val="35000"/>
                            </a:schemeClr>
                          </a:solidFill>
                          <a:effectLst/>
                          <a:latin typeface="Segoe UI" panose="020B0502040204020203" pitchFamily="34" charset="0"/>
                          <a:cs typeface="Segoe UI" panose="020B0502040204020203" pitchFamily="34" charset="0"/>
                        </a:rPr>
                        <a:t>Single-use medical devices shall not be reused or remanufactured unless a formal</a:t>
                      </a:r>
                      <a:br>
                        <a:rPr lang="en-NZ" sz="1000" b="1" dirty="0">
                          <a:solidFill>
                            <a:schemeClr val="tx1">
                              <a:lumMod val="65000"/>
                              <a:lumOff val="35000"/>
                            </a:schemeClr>
                          </a:solidFill>
                          <a:effectLst/>
                          <a:latin typeface="Segoe UI" panose="020B0502040204020203" pitchFamily="34" charset="0"/>
                          <a:cs typeface="Segoe UI" panose="020B0502040204020203" pitchFamily="34" charset="0"/>
                        </a:rPr>
                      </a:br>
                      <a:r>
                        <a:rPr lang="en-NZ" sz="1000" b="1" dirty="0">
                          <a:solidFill>
                            <a:schemeClr val="tx1">
                              <a:lumMod val="65000"/>
                              <a:lumOff val="35000"/>
                            </a:schemeClr>
                          </a:solidFill>
                          <a:effectLst/>
                          <a:latin typeface="Segoe UI" panose="020B0502040204020203" pitchFamily="34" charset="0"/>
                          <a:cs typeface="Segoe UI" panose="020B0502040204020203" pitchFamily="34" charset="0"/>
                        </a:rPr>
                        <a:t>risk assessment process has been followed and documented and approved by the governance body.</a:t>
                      </a:r>
                      <a:endParaRPr lang="en-NZ" sz="1000" b="1" dirty="0">
                        <a:solidFill>
                          <a:schemeClr val="tx1">
                            <a:lumMod val="65000"/>
                            <a:lumOff val="35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56134" marR="56134" marT="0" marB="0"/>
                </a:tc>
                <a:tc>
                  <a:txBody>
                    <a:bodyPr/>
                    <a:lstStyle/>
                    <a:p>
                      <a:pPr>
                        <a:lnSpc>
                          <a:spcPct val="107000"/>
                        </a:lnSpc>
                        <a:spcAft>
                          <a:spcPts val="0"/>
                        </a:spcAft>
                      </a:pPr>
                      <a:r>
                        <a:rPr lang="en-NZ" sz="1000" b="1" dirty="0">
                          <a:solidFill>
                            <a:schemeClr val="tx1">
                              <a:lumMod val="65000"/>
                              <a:lumOff val="35000"/>
                            </a:schemeClr>
                          </a:solidFill>
                          <a:effectLst/>
                          <a:latin typeface="Segoe UI" panose="020B0502040204020203" pitchFamily="34" charset="0"/>
                          <a:cs typeface="Segoe UI" panose="020B0502040204020203" pitchFamily="34" charset="0"/>
                        </a:rPr>
                        <a:t>Partially mapped: not explicit/aligns with 3.2.2; 3.3.1 </a:t>
                      </a:r>
                      <a:endParaRPr lang="en-NZ" sz="1000" b="1" dirty="0">
                        <a:solidFill>
                          <a:schemeClr val="tx1">
                            <a:lumMod val="65000"/>
                            <a:lumOff val="35000"/>
                          </a:schemeClr>
                        </a:solidFill>
                        <a:effectLst/>
                        <a:latin typeface="Segoe UI" panose="020B0502040204020203" pitchFamily="34" charset="0"/>
                        <a:ea typeface="Calibri" panose="020F0502020204030204" pitchFamily="34" charset="0"/>
                        <a:cs typeface="Segoe UI" panose="020B0502040204020203" pitchFamily="34" charset="0"/>
                      </a:endParaRPr>
                    </a:p>
                  </a:txBody>
                  <a:tcPr marL="56134" marR="56134" marT="0" marB="0"/>
                </a:tc>
                <a:tc>
                  <a:txBody>
                    <a:bodyPr/>
                    <a:lstStyle/>
                    <a:p>
                      <a:pPr>
                        <a:lnSpc>
                          <a:spcPct val="107000"/>
                        </a:lnSpc>
                        <a:spcAft>
                          <a:spcPts val="0"/>
                        </a:spcAft>
                      </a:pPr>
                      <a:r>
                        <a:rPr lang="en-NZ" sz="1000">
                          <a:effectLst/>
                          <a:latin typeface="Segoe UI" panose="020B0502040204020203" pitchFamily="34" charset="0"/>
                          <a:cs typeface="Segoe UI" panose="020B0502040204020203" pitchFamily="34" charset="0"/>
                        </a:rPr>
                        <a:t>Not mapped</a:t>
                      </a:r>
                      <a:endParaRPr lang="en-NZ" sz="1000">
                        <a:effectLst/>
                        <a:latin typeface="Segoe UI" panose="020B0502040204020203" pitchFamily="34" charset="0"/>
                        <a:ea typeface="Calibri" panose="020F0502020204030204" pitchFamily="34" charset="0"/>
                        <a:cs typeface="Segoe UI" panose="020B0502040204020203" pitchFamily="34" charset="0"/>
                      </a:endParaRPr>
                    </a:p>
                  </a:txBody>
                  <a:tcPr marL="56134" marR="56134" marT="0" marB="0"/>
                </a:tc>
                <a:tc>
                  <a:txBody>
                    <a:bodyPr/>
                    <a:lstStyle/>
                    <a:p>
                      <a:pPr>
                        <a:lnSpc>
                          <a:spcPct val="107000"/>
                        </a:lnSpc>
                        <a:spcAft>
                          <a:spcPts val="0"/>
                        </a:spcAft>
                      </a:pPr>
                      <a:r>
                        <a:rPr lang="en-NZ" sz="1000">
                          <a:effectLst/>
                          <a:latin typeface="Segoe UI" panose="020B0502040204020203" pitchFamily="34" charset="0"/>
                          <a:cs typeface="Segoe UI" panose="020B0502040204020203" pitchFamily="34" charset="0"/>
                        </a:rPr>
                        <a:t>Not mapped</a:t>
                      </a:r>
                      <a:endParaRPr lang="en-NZ" sz="1000">
                        <a:effectLst/>
                        <a:latin typeface="Segoe UI" panose="020B0502040204020203" pitchFamily="34" charset="0"/>
                        <a:ea typeface="Calibri" panose="020F0502020204030204" pitchFamily="34" charset="0"/>
                        <a:cs typeface="Segoe UI" panose="020B0502040204020203" pitchFamily="34" charset="0"/>
                      </a:endParaRPr>
                    </a:p>
                  </a:txBody>
                  <a:tcPr marL="56134" marR="56134" marT="0" marB="0"/>
                </a:tc>
                <a:tc>
                  <a:txBody>
                    <a:bodyPr/>
                    <a:lstStyle/>
                    <a:p>
                      <a:pPr>
                        <a:lnSpc>
                          <a:spcPct val="107000"/>
                        </a:lnSpc>
                        <a:spcAft>
                          <a:spcPts val="0"/>
                        </a:spcAft>
                      </a:pPr>
                      <a:r>
                        <a:rPr lang="en-NZ" sz="1000">
                          <a:effectLst/>
                          <a:latin typeface="Segoe UI" panose="020B0502040204020203" pitchFamily="34" charset="0"/>
                          <a:cs typeface="Segoe UI" panose="020B0502040204020203" pitchFamily="34" charset="0"/>
                        </a:rPr>
                        <a:t>Not mapped</a:t>
                      </a:r>
                      <a:endParaRPr lang="en-NZ" sz="1000">
                        <a:effectLst/>
                        <a:latin typeface="Segoe UI" panose="020B0502040204020203" pitchFamily="34" charset="0"/>
                        <a:ea typeface="Calibri" panose="020F0502020204030204" pitchFamily="34" charset="0"/>
                        <a:cs typeface="Segoe UI" panose="020B0502040204020203" pitchFamily="34" charset="0"/>
                      </a:endParaRPr>
                    </a:p>
                  </a:txBody>
                  <a:tcPr marL="56134" marR="56134" marT="0" marB="0"/>
                </a:tc>
                <a:tc rowSpan="3">
                  <a:txBody>
                    <a:bodyPr/>
                    <a:lstStyle/>
                    <a:p>
                      <a:pPr>
                        <a:lnSpc>
                          <a:spcPct val="107000"/>
                        </a:lnSpc>
                        <a:spcAft>
                          <a:spcPts val="0"/>
                        </a:spcAft>
                      </a:pPr>
                      <a:r>
                        <a:rPr lang="en-NZ" sz="1000" dirty="0">
                          <a:effectLst/>
                          <a:latin typeface="Segoe UI" panose="020B0502040204020203" pitchFamily="34" charset="0"/>
                          <a:cs typeface="Segoe UI" panose="020B0502040204020203" pitchFamily="34" charset="0"/>
                        </a:rPr>
                        <a:t>All service types</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p>
                      <a:pPr>
                        <a:lnSpc>
                          <a:spcPct val="107000"/>
                        </a:lnSpc>
                        <a:spcAft>
                          <a:spcPts val="0"/>
                        </a:spcAft>
                      </a:pPr>
                      <a:r>
                        <a:rPr lang="en-NZ" sz="1000" dirty="0">
                          <a:effectLst/>
                          <a:latin typeface="Segoe UI" panose="020B0502040204020203" pitchFamily="34" charset="0"/>
                          <a:cs typeface="Segoe UI" panose="020B0502040204020203" pitchFamily="34" charset="0"/>
                        </a:rPr>
                        <a:t> </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6134" marR="56134" marT="0" marB="0"/>
                </a:tc>
                <a:extLst>
                  <a:ext uri="{0D108BD9-81ED-4DB2-BD59-A6C34878D82A}">
                    <a16:rowId xmlns:a16="http://schemas.microsoft.com/office/drawing/2014/main" val="2939983625"/>
                  </a:ext>
                </a:extLst>
              </a:tr>
              <a:tr h="386590">
                <a:tc>
                  <a:txBody>
                    <a:bodyPr/>
                    <a:lstStyle/>
                    <a:p>
                      <a:pPr>
                        <a:lnSpc>
                          <a:spcPct val="107000"/>
                        </a:lnSpc>
                        <a:spcAft>
                          <a:spcPts val="0"/>
                        </a:spcAft>
                      </a:pPr>
                      <a:r>
                        <a:rPr lang="en-NZ" sz="1000" b="1">
                          <a:effectLst/>
                          <a:latin typeface="Segoe UI" panose="020B0502040204020203" pitchFamily="34" charset="0"/>
                          <a:cs typeface="Segoe UI" panose="020B0502040204020203" pitchFamily="34" charset="0"/>
                        </a:rPr>
                        <a:t>5.2.12 </a:t>
                      </a:r>
                      <a:endParaRPr lang="en-NZ" sz="1000" b="1">
                        <a:effectLst/>
                        <a:latin typeface="Segoe UI" panose="020B0502040204020203" pitchFamily="34" charset="0"/>
                        <a:ea typeface="Calibri" panose="020F0502020204030204" pitchFamily="34" charset="0"/>
                        <a:cs typeface="Segoe UI" panose="020B0502040204020203" pitchFamily="34" charset="0"/>
                      </a:endParaRPr>
                    </a:p>
                  </a:txBody>
                  <a:tcPr marL="56134" marR="56134" marT="0" marB="0"/>
                </a:tc>
                <a:tc>
                  <a:txBody>
                    <a:bodyPr/>
                    <a:lstStyle/>
                    <a:p>
                      <a:pPr>
                        <a:lnSpc>
                          <a:spcPct val="107000"/>
                        </a:lnSpc>
                        <a:spcAft>
                          <a:spcPts val="0"/>
                        </a:spcAft>
                      </a:pPr>
                      <a:r>
                        <a:rPr lang="en-NZ" sz="1000" b="1" dirty="0">
                          <a:effectLst/>
                          <a:latin typeface="Segoe UI" panose="020B0502040204020203" pitchFamily="34" charset="0"/>
                          <a:cs typeface="Segoe UI" panose="020B0502040204020203" pitchFamily="34" charset="0"/>
                        </a:rPr>
                        <a:t>Service providers shall provide educational resources that are available in </a:t>
                      </a:r>
                      <a:r>
                        <a:rPr lang="en-NZ" sz="1000" b="1" dirty="0" err="1">
                          <a:effectLst/>
                          <a:latin typeface="Segoe UI" panose="020B0502040204020203" pitchFamily="34" charset="0"/>
                          <a:cs typeface="Segoe UI" panose="020B0502040204020203" pitchFamily="34" charset="0"/>
                        </a:rPr>
                        <a:t>te</a:t>
                      </a:r>
                      <a:r>
                        <a:rPr lang="en-NZ" sz="1000" b="1" dirty="0">
                          <a:effectLst/>
                          <a:latin typeface="Segoe UI" panose="020B0502040204020203" pitchFamily="34" charset="0"/>
                          <a:cs typeface="Segoe UI" panose="020B0502040204020203" pitchFamily="34" charset="0"/>
                        </a:rPr>
                        <a:t> </a:t>
                      </a:r>
                      <a:r>
                        <a:rPr lang="en-NZ" sz="1000" b="1" dirty="0" err="1">
                          <a:effectLst/>
                          <a:latin typeface="Segoe UI" panose="020B0502040204020203" pitchFamily="34" charset="0"/>
                          <a:cs typeface="Segoe UI" panose="020B0502040204020203" pitchFamily="34" charset="0"/>
                        </a:rPr>
                        <a:t>reo</a:t>
                      </a:r>
                      <a:r>
                        <a:rPr lang="en-NZ" sz="1000" b="1" dirty="0">
                          <a:effectLst/>
                          <a:latin typeface="Segoe UI" panose="020B0502040204020203" pitchFamily="34" charset="0"/>
                          <a:cs typeface="Segoe UI" panose="020B0502040204020203" pitchFamily="34" charset="0"/>
                        </a:rPr>
                        <a:t> Māori</a:t>
                      </a:r>
                      <a:br>
                        <a:rPr lang="en-NZ" sz="1000" b="1" dirty="0">
                          <a:effectLst/>
                          <a:latin typeface="Segoe UI" panose="020B0502040204020203" pitchFamily="34" charset="0"/>
                          <a:cs typeface="Segoe UI" panose="020B0502040204020203" pitchFamily="34" charset="0"/>
                        </a:rPr>
                      </a:br>
                      <a:r>
                        <a:rPr lang="en-NZ" sz="1000" b="1" dirty="0">
                          <a:effectLst/>
                          <a:latin typeface="Segoe UI" panose="020B0502040204020203" pitchFamily="34" charset="0"/>
                          <a:cs typeface="Segoe UI" panose="020B0502040204020203" pitchFamily="34" charset="0"/>
                        </a:rPr>
                        <a:t>and are accessible and understandable for Māori accessing services.</a:t>
                      </a:r>
                      <a:endParaRPr lang="en-NZ" sz="1000" b="1" dirty="0">
                        <a:effectLst/>
                        <a:latin typeface="Segoe UI" panose="020B0502040204020203" pitchFamily="34" charset="0"/>
                        <a:ea typeface="Calibri" panose="020F0502020204030204" pitchFamily="34" charset="0"/>
                        <a:cs typeface="Segoe UI" panose="020B0502040204020203" pitchFamily="34" charset="0"/>
                      </a:endParaRPr>
                    </a:p>
                  </a:txBody>
                  <a:tcPr marL="56134" marR="56134" marT="0" marB="0"/>
                </a:tc>
                <a:tc>
                  <a:txBody>
                    <a:bodyPr/>
                    <a:lstStyle/>
                    <a:p>
                      <a:pPr>
                        <a:lnSpc>
                          <a:spcPct val="107000"/>
                        </a:lnSpc>
                        <a:spcAft>
                          <a:spcPts val="0"/>
                        </a:spcAft>
                      </a:pPr>
                      <a:r>
                        <a:rPr lang="en-NZ" sz="1000" b="1" dirty="0">
                          <a:effectLst/>
                          <a:latin typeface="Segoe UI" panose="020B0502040204020203" pitchFamily="34" charset="0"/>
                          <a:cs typeface="Segoe UI" panose="020B0502040204020203" pitchFamily="34" charset="0"/>
                        </a:rPr>
                        <a:t>Not mapped </a:t>
                      </a:r>
                      <a:endParaRPr lang="en-NZ" sz="1000" b="1" dirty="0">
                        <a:effectLst/>
                        <a:latin typeface="Segoe UI" panose="020B0502040204020203" pitchFamily="34" charset="0"/>
                        <a:ea typeface="Calibri" panose="020F0502020204030204" pitchFamily="34" charset="0"/>
                        <a:cs typeface="Segoe UI" panose="020B0502040204020203" pitchFamily="34" charset="0"/>
                      </a:endParaRPr>
                    </a:p>
                  </a:txBody>
                  <a:tcPr marL="56134" marR="56134" marT="0" marB="0"/>
                </a:tc>
                <a:tc>
                  <a:txBody>
                    <a:bodyPr/>
                    <a:lstStyle/>
                    <a:p>
                      <a:pPr>
                        <a:lnSpc>
                          <a:spcPct val="107000"/>
                        </a:lnSpc>
                        <a:spcAft>
                          <a:spcPts val="0"/>
                        </a:spcAft>
                      </a:pPr>
                      <a:r>
                        <a:rPr lang="en-NZ" sz="1000">
                          <a:effectLst/>
                          <a:latin typeface="Segoe UI" panose="020B0502040204020203" pitchFamily="34" charset="0"/>
                          <a:cs typeface="Segoe UI" panose="020B0502040204020203" pitchFamily="34" charset="0"/>
                        </a:rPr>
                        <a:t>Not mapped</a:t>
                      </a:r>
                      <a:endParaRPr lang="en-NZ" sz="1000">
                        <a:effectLst/>
                        <a:latin typeface="Segoe UI" panose="020B0502040204020203" pitchFamily="34" charset="0"/>
                        <a:ea typeface="Calibri" panose="020F0502020204030204" pitchFamily="34" charset="0"/>
                        <a:cs typeface="Segoe UI" panose="020B0502040204020203" pitchFamily="34" charset="0"/>
                      </a:endParaRPr>
                    </a:p>
                  </a:txBody>
                  <a:tcPr marL="56134" marR="56134" marT="0" marB="0"/>
                </a:tc>
                <a:tc>
                  <a:txBody>
                    <a:bodyPr/>
                    <a:lstStyle/>
                    <a:p>
                      <a:pPr>
                        <a:lnSpc>
                          <a:spcPct val="107000"/>
                        </a:lnSpc>
                        <a:spcAft>
                          <a:spcPts val="0"/>
                        </a:spcAft>
                      </a:pPr>
                      <a:r>
                        <a:rPr lang="en-NZ" sz="1000">
                          <a:effectLst/>
                          <a:latin typeface="Segoe UI" panose="020B0502040204020203" pitchFamily="34" charset="0"/>
                          <a:cs typeface="Segoe UI" panose="020B0502040204020203" pitchFamily="34" charset="0"/>
                        </a:rPr>
                        <a:t>Not mapped</a:t>
                      </a:r>
                      <a:endParaRPr lang="en-NZ" sz="1000">
                        <a:effectLst/>
                        <a:latin typeface="Segoe UI" panose="020B0502040204020203" pitchFamily="34" charset="0"/>
                        <a:ea typeface="Calibri" panose="020F0502020204030204" pitchFamily="34" charset="0"/>
                        <a:cs typeface="Segoe UI" panose="020B0502040204020203" pitchFamily="34" charset="0"/>
                      </a:endParaRPr>
                    </a:p>
                  </a:txBody>
                  <a:tcPr marL="56134" marR="56134" marT="0" marB="0"/>
                </a:tc>
                <a:tc>
                  <a:txBody>
                    <a:bodyPr/>
                    <a:lstStyle/>
                    <a:p>
                      <a:pPr>
                        <a:lnSpc>
                          <a:spcPct val="107000"/>
                        </a:lnSpc>
                        <a:spcAft>
                          <a:spcPts val="0"/>
                        </a:spcAft>
                      </a:pPr>
                      <a:r>
                        <a:rPr lang="en-NZ" sz="1000">
                          <a:effectLst/>
                          <a:latin typeface="Segoe UI" panose="020B0502040204020203" pitchFamily="34" charset="0"/>
                          <a:cs typeface="Segoe UI" panose="020B0502040204020203" pitchFamily="34" charset="0"/>
                        </a:rPr>
                        <a:t>Not mapped</a:t>
                      </a:r>
                      <a:endParaRPr lang="en-NZ" sz="1000">
                        <a:effectLst/>
                        <a:latin typeface="Segoe UI" panose="020B0502040204020203" pitchFamily="34" charset="0"/>
                        <a:ea typeface="Calibri" panose="020F0502020204030204" pitchFamily="34" charset="0"/>
                        <a:cs typeface="Segoe UI" panose="020B0502040204020203" pitchFamily="34" charset="0"/>
                      </a:endParaRPr>
                    </a:p>
                  </a:txBody>
                  <a:tcPr marL="56134" marR="56134" marT="0" marB="0"/>
                </a:tc>
                <a:tc vMerge="1">
                  <a:txBody>
                    <a:bodyPr/>
                    <a:lstStyle/>
                    <a:p>
                      <a:pPr>
                        <a:lnSpc>
                          <a:spcPct val="107000"/>
                        </a:lnSpc>
                        <a:spcAft>
                          <a:spcPts val="0"/>
                        </a:spcAft>
                      </a:pP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6134" marR="56134" marT="0" marB="0"/>
                </a:tc>
                <a:extLst>
                  <a:ext uri="{0D108BD9-81ED-4DB2-BD59-A6C34878D82A}">
                    <a16:rowId xmlns:a16="http://schemas.microsoft.com/office/drawing/2014/main" val="3468116906"/>
                  </a:ext>
                </a:extLst>
              </a:tr>
              <a:tr h="386590">
                <a:tc>
                  <a:txBody>
                    <a:bodyPr/>
                    <a:lstStyle/>
                    <a:p>
                      <a:pPr>
                        <a:lnSpc>
                          <a:spcPct val="107000"/>
                        </a:lnSpc>
                        <a:spcAft>
                          <a:spcPts val="0"/>
                        </a:spcAft>
                      </a:pPr>
                      <a:r>
                        <a:rPr lang="en-NZ" sz="1000" b="1">
                          <a:effectLst/>
                          <a:latin typeface="Segoe UI" panose="020B0502040204020203" pitchFamily="34" charset="0"/>
                          <a:cs typeface="Segoe UI" panose="020B0502040204020203" pitchFamily="34" charset="0"/>
                        </a:rPr>
                        <a:t>5.2.13 </a:t>
                      </a:r>
                      <a:endParaRPr lang="en-NZ" sz="1000" b="1">
                        <a:effectLst/>
                        <a:latin typeface="Segoe UI" panose="020B0502040204020203" pitchFamily="34" charset="0"/>
                        <a:ea typeface="Calibri" panose="020F0502020204030204" pitchFamily="34" charset="0"/>
                        <a:cs typeface="Segoe UI" panose="020B0502040204020203" pitchFamily="34" charset="0"/>
                      </a:endParaRPr>
                    </a:p>
                  </a:txBody>
                  <a:tcPr marL="56134" marR="56134" marT="0" marB="0"/>
                </a:tc>
                <a:tc>
                  <a:txBody>
                    <a:bodyPr/>
                    <a:lstStyle/>
                    <a:p>
                      <a:pPr>
                        <a:lnSpc>
                          <a:spcPct val="107000"/>
                        </a:lnSpc>
                        <a:spcAft>
                          <a:spcPts val="0"/>
                        </a:spcAft>
                      </a:pPr>
                      <a:r>
                        <a:rPr lang="en-NZ" sz="1000" b="1" dirty="0">
                          <a:effectLst/>
                          <a:latin typeface="Segoe UI" panose="020B0502040204020203" pitchFamily="34" charset="0"/>
                          <a:cs typeface="Segoe UI" panose="020B0502040204020203" pitchFamily="34" charset="0"/>
                        </a:rPr>
                        <a:t>IP personnel and committees shall participate in partnership with Māori for the protection of culturally safe practice in IP, and thus acknowledge the spirit of Te </a:t>
                      </a:r>
                      <a:r>
                        <a:rPr lang="en-NZ" sz="1000" b="1" dirty="0" err="1">
                          <a:effectLst/>
                          <a:latin typeface="Segoe UI" panose="020B0502040204020203" pitchFamily="34" charset="0"/>
                          <a:cs typeface="Segoe UI" panose="020B0502040204020203" pitchFamily="34" charset="0"/>
                        </a:rPr>
                        <a:t>Tiriti</a:t>
                      </a:r>
                      <a:r>
                        <a:rPr lang="en-NZ" sz="1000" b="1" dirty="0">
                          <a:effectLst/>
                          <a:latin typeface="Segoe UI" panose="020B0502040204020203" pitchFamily="34" charset="0"/>
                          <a:cs typeface="Segoe UI" panose="020B0502040204020203" pitchFamily="34" charset="0"/>
                        </a:rPr>
                        <a:t>.</a:t>
                      </a:r>
                      <a:endParaRPr lang="en-NZ" sz="1000" b="1" dirty="0">
                        <a:effectLst/>
                        <a:latin typeface="Segoe UI" panose="020B0502040204020203" pitchFamily="34" charset="0"/>
                        <a:ea typeface="Calibri" panose="020F0502020204030204" pitchFamily="34" charset="0"/>
                        <a:cs typeface="Segoe UI" panose="020B0502040204020203" pitchFamily="34" charset="0"/>
                      </a:endParaRPr>
                    </a:p>
                  </a:txBody>
                  <a:tcPr marL="56134" marR="56134" marT="0" marB="0"/>
                </a:tc>
                <a:tc>
                  <a:txBody>
                    <a:bodyPr/>
                    <a:lstStyle/>
                    <a:p>
                      <a:pPr>
                        <a:lnSpc>
                          <a:spcPct val="107000"/>
                        </a:lnSpc>
                        <a:spcAft>
                          <a:spcPts val="0"/>
                        </a:spcAft>
                      </a:pPr>
                      <a:r>
                        <a:rPr lang="en-NZ" sz="1000" b="1" dirty="0">
                          <a:effectLst/>
                          <a:latin typeface="Segoe UI" panose="020B0502040204020203" pitchFamily="34" charset="0"/>
                          <a:cs typeface="Segoe UI" panose="020B0502040204020203" pitchFamily="34" charset="0"/>
                        </a:rPr>
                        <a:t>Not mapped</a:t>
                      </a:r>
                      <a:endParaRPr lang="en-NZ" sz="1000" b="1" dirty="0">
                        <a:effectLst/>
                        <a:latin typeface="Segoe UI" panose="020B0502040204020203" pitchFamily="34" charset="0"/>
                        <a:ea typeface="Calibri" panose="020F0502020204030204" pitchFamily="34" charset="0"/>
                        <a:cs typeface="Segoe UI" panose="020B0502040204020203" pitchFamily="34" charset="0"/>
                      </a:endParaRPr>
                    </a:p>
                  </a:txBody>
                  <a:tcPr marL="56134" marR="56134" marT="0" marB="0"/>
                </a:tc>
                <a:tc>
                  <a:txBody>
                    <a:bodyPr/>
                    <a:lstStyle/>
                    <a:p>
                      <a:pPr>
                        <a:lnSpc>
                          <a:spcPct val="107000"/>
                        </a:lnSpc>
                        <a:spcAft>
                          <a:spcPts val="0"/>
                        </a:spcAft>
                      </a:pPr>
                      <a:r>
                        <a:rPr lang="en-NZ" sz="1000">
                          <a:effectLst/>
                          <a:latin typeface="Segoe UI" panose="020B0502040204020203" pitchFamily="34" charset="0"/>
                          <a:cs typeface="Segoe UI" panose="020B0502040204020203" pitchFamily="34" charset="0"/>
                        </a:rPr>
                        <a:t>Not mapped</a:t>
                      </a:r>
                      <a:endParaRPr lang="en-NZ" sz="1000">
                        <a:effectLst/>
                        <a:latin typeface="Segoe UI" panose="020B0502040204020203" pitchFamily="34" charset="0"/>
                        <a:ea typeface="Calibri" panose="020F0502020204030204" pitchFamily="34" charset="0"/>
                        <a:cs typeface="Segoe UI" panose="020B0502040204020203" pitchFamily="34" charset="0"/>
                      </a:endParaRPr>
                    </a:p>
                  </a:txBody>
                  <a:tcPr marL="56134" marR="56134" marT="0" marB="0"/>
                </a:tc>
                <a:tc>
                  <a:txBody>
                    <a:bodyPr/>
                    <a:lstStyle/>
                    <a:p>
                      <a:pPr>
                        <a:lnSpc>
                          <a:spcPct val="107000"/>
                        </a:lnSpc>
                        <a:spcAft>
                          <a:spcPts val="0"/>
                        </a:spcAft>
                      </a:pPr>
                      <a:r>
                        <a:rPr lang="en-NZ" sz="1000">
                          <a:effectLst/>
                          <a:latin typeface="Segoe UI" panose="020B0502040204020203" pitchFamily="34" charset="0"/>
                          <a:cs typeface="Segoe UI" panose="020B0502040204020203" pitchFamily="34" charset="0"/>
                        </a:rPr>
                        <a:t>Not mapped</a:t>
                      </a:r>
                      <a:endParaRPr lang="en-NZ" sz="1000">
                        <a:effectLst/>
                        <a:latin typeface="Segoe UI" panose="020B0502040204020203" pitchFamily="34" charset="0"/>
                        <a:ea typeface="Calibri" panose="020F0502020204030204" pitchFamily="34" charset="0"/>
                        <a:cs typeface="Segoe UI" panose="020B0502040204020203" pitchFamily="34" charset="0"/>
                      </a:endParaRPr>
                    </a:p>
                  </a:txBody>
                  <a:tcPr marL="56134" marR="56134" marT="0" marB="0"/>
                </a:tc>
                <a:tc>
                  <a:txBody>
                    <a:bodyPr/>
                    <a:lstStyle/>
                    <a:p>
                      <a:pPr>
                        <a:lnSpc>
                          <a:spcPct val="107000"/>
                        </a:lnSpc>
                        <a:spcAft>
                          <a:spcPts val="0"/>
                        </a:spcAft>
                      </a:pPr>
                      <a:r>
                        <a:rPr lang="en-NZ" sz="1000" dirty="0">
                          <a:effectLst/>
                          <a:latin typeface="Segoe UI" panose="020B0502040204020203" pitchFamily="34" charset="0"/>
                          <a:cs typeface="Segoe UI" panose="020B0502040204020203" pitchFamily="34" charset="0"/>
                        </a:rPr>
                        <a:t>Not mapped</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6134" marR="56134" marT="0" marB="0"/>
                </a:tc>
                <a:tc vMerge="1">
                  <a:txBody>
                    <a:bodyPr/>
                    <a:lstStyle/>
                    <a:p>
                      <a:pPr>
                        <a:lnSpc>
                          <a:spcPct val="107000"/>
                        </a:lnSpc>
                        <a:spcAft>
                          <a:spcPts val="0"/>
                        </a:spcAft>
                      </a:pP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6134" marR="56134" marT="0" marB="0"/>
                </a:tc>
                <a:extLst>
                  <a:ext uri="{0D108BD9-81ED-4DB2-BD59-A6C34878D82A}">
                    <a16:rowId xmlns:a16="http://schemas.microsoft.com/office/drawing/2014/main" val="2328575998"/>
                  </a:ext>
                </a:extLst>
              </a:tr>
            </a:tbl>
          </a:graphicData>
        </a:graphic>
      </p:graphicFrame>
    </p:spTree>
    <p:extLst>
      <p:ext uri="{BB962C8B-B14F-4D97-AF65-F5344CB8AC3E}">
        <p14:creationId xmlns:p14="http://schemas.microsoft.com/office/powerpoint/2010/main" val="3171664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D1F83-92D8-4C81-A9BD-BD705C3BE4EA}"/>
              </a:ext>
            </a:extLst>
          </p:cNvPr>
          <p:cNvSpPr>
            <a:spLocks noGrp="1"/>
          </p:cNvSpPr>
          <p:nvPr>
            <p:ph type="title"/>
          </p:nvPr>
        </p:nvSpPr>
        <p:spPr>
          <a:xfrm>
            <a:off x="492057" y="192533"/>
            <a:ext cx="9375423" cy="872236"/>
          </a:xfrm>
        </p:spPr>
        <p:txBody>
          <a:bodyPr>
            <a:normAutofit/>
          </a:bodyPr>
          <a:lstStyle/>
          <a:p>
            <a:r>
              <a:rPr lang="en-NZ" sz="2200" dirty="0"/>
              <a:t>5.2: The infection prevention programme and implementation </a:t>
            </a:r>
            <a:r>
              <a:rPr lang="en-NZ" sz="2200" dirty="0" err="1"/>
              <a:t>cont</a:t>
            </a:r>
            <a:r>
              <a:rPr lang="en-NZ" sz="2200" dirty="0"/>
              <a:t>…</a:t>
            </a:r>
          </a:p>
        </p:txBody>
      </p:sp>
      <p:graphicFrame>
        <p:nvGraphicFramePr>
          <p:cNvPr id="4" name="Content Placeholder 5">
            <a:extLst>
              <a:ext uri="{FF2B5EF4-FFF2-40B4-BE49-F238E27FC236}">
                <a16:creationId xmlns:a16="http://schemas.microsoft.com/office/drawing/2014/main" id="{E7F8F8CD-9221-4690-AA26-3D2E3B2CA1B3}"/>
              </a:ext>
            </a:extLst>
          </p:cNvPr>
          <p:cNvGraphicFramePr>
            <a:graphicFrameLocks/>
          </p:cNvGraphicFramePr>
          <p:nvPr>
            <p:extLst>
              <p:ext uri="{D42A27DB-BD31-4B8C-83A1-F6EECF244321}">
                <p14:modId xmlns:p14="http://schemas.microsoft.com/office/powerpoint/2010/main" val="3174615566"/>
              </p:ext>
            </p:extLst>
          </p:nvPr>
        </p:nvGraphicFramePr>
        <p:xfrm>
          <a:off x="492057" y="1108709"/>
          <a:ext cx="11207886" cy="4619071"/>
        </p:xfrm>
        <a:graphic>
          <a:graphicData uri="http://schemas.openxmlformats.org/drawingml/2006/table">
            <a:tbl>
              <a:tblPr firstRow="1" firstCol="1" bandRow="1"/>
              <a:tblGrid>
                <a:gridCol w="3301730">
                  <a:extLst>
                    <a:ext uri="{9D8B030D-6E8A-4147-A177-3AD203B41FA5}">
                      <a16:colId xmlns:a16="http://schemas.microsoft.com/office/drawing/2014/main" val="3581027933"/>
                    </a:ext>
                  </a:extLst>
                </a:gridCol>
                <a:gridCol w="6196519">
                  <a:extLst>
                    <a:ext uri="{9D8B030D-6E8A-4147-A177-3AD203B41FA5}">
                      <a16:colId xmlns:a16="http://schemas.microsoft.com/office/drawing/2014/main" val="3041374685"/>
                    </a:ext>
                  </a:extLst>
                </a:gridCol>
                <a:gridCol w="1709637">
                  <a:extLst>
                    <a:ext uri="{9D8B030D-6E8A-4147-A177-3AD203B41FA5}">
                      <a16:colId xmlns:a16="http://schemas.microsoft.com/office/drawing/2014/main" val="1703305857"/>
                    </a:ext>
                  </a:extLst>
                </a:gridCol>
              </a:tblGrid>
              <a:tr h="272214">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600" b="1" kern="1200" dirty="0">
                          <a:solidFill>
                            <a:schemeClr val="tx1"/>
                          </a:solidFill>
                          <a:latin typeface="Segoe UI" panose="020B0502040204020203" pitchFamily="34" charset="0"/>
                          <a:ea typeface="+mn-ea"/>
                          <a:cs typeface="Times New Roman" panose="02020603050405020304" pitchFamily="18" charset="0"/>
                        </a:rPr>
                        <a:t>Criteria Description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b="1" kern="1200" dirty="0">
                          <a:solidFill>
                            <a:schemeClr val="tx1"/>
                          </a:solidFill>
                          <a:latin typeface="Segoe UI" panose="020B0502040204020203" pitchFamily="34" charset="0"/>
                          <a:ea typeface="+mn-ea"/>
                          <a:cs typeface="Times New Roman" panose="02020603050405020304" pitchFamily="18" charset="0"/>
                        </a:rPr>
                        <a:t>Sector Guidance for all providers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r>
                        <a:rPr lang="en-NZ" sz="1600" b="1" kern="1200" dirty="0">
                          <a:solidFill>
                            <a:schemeClr val="tx1"/>
                          </a:solidFill>
                          <a:latin typeface="Segoe UI" panose="020B0502040204020203" pitchFamily="34" charset="0"/>
                          <a:ea typeface="+mn-ea"/>
                          <a:cs typeface="Times New Roman" panose="02020603050405020304" pitchFamily="18" charset="0"/>
                        </a:rPr>
                        <a:t>Applicability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54169229"/>
                  </a:ext>
                </a:extLst>
              </a:tr>
              <a:tr h="4346857">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600" b="1" i="0" u="none" strike="noStrike" kern="1200" dirty="0">
                          <a:solidFill>
                            <a:srgbClr val="000000"/>
                          </a:solidFill>
                          <a:effectLst/>
                          <a:latin typeface="Segoe UI" panose="020B0502040204020203" pitchFamily="34" charset="0"/>
                          <a:ea typeface="+mn-ea"/>
                          <a:cs typeface="Segoe UI" panose="020B0502040204020203" pitchFamily="34" charset="0"/>
                        </a:rPr>
                        <a:t>5.2.9 </a:t>
                      </a:r>
                      <a:r>
                        <a:rPr lang="en-NZ" sz="1600" b="0" i="0" u="none" strike="noStrike" kern="1200" dirty="0">
                          <a:solidFill>
                            <a:srgbClr val="000000"/>
                          </a:solidFill>
                          <a:effectLst/>
                          <a:latin typeface="Segoe UI" panose="020B0502040204020203" pitchFamily="34" charset="0"/>
                          <a:ea typeface="+mn-ea"/>
                          <a:cs typeface="Segoe UI" panose="020B0502040204020203" pitchFamily="34" charset="0"/>
                        </a:rPr>
                        <a:t>(Partially new)</a:t>
                      </a:r>
                    </a:p>
                    <a:p>
                      <a:pPr marL="0" marR="0" lvl="0" indent="0" algn="l" defTabSz="914400" rtl="0" eaLnBrk="1" fontAlgn="auto" latinLnBrk="0" hangingPunct="1">
                        <a:lnSpc>
                          <a:spcPct val="100000"/>
                        </a:lnSpc>
                        <a:spcBef>
                          <a:spcPts val="600"/>
                        </a:spcBef>
                        <a:spcAft>
                          <a:spcPts val="900"/>
                        </a:spcAft>
                        <a:buClrTx/>
                        <a:buSzTx/>
                        <a:buFontTx/>
                        <a:buNone/>
                        <a:tabLst/>
                        <a:defRPr/>
                      </a:pPr>
                      <a:r>
                        <a:rPr lang="en-US" sz="1600" b="1" i="0" u="none" strike="noStrike" kern="1200" dirty="0">
                          <a:solidFill>
                            <a:srgbClr val="000000"/>
                          </a:solidFill>
                          <a:effectLst/>
                          <a:latin typeface="Segoe UI" panose="020B0502040204020203" pitchFamily="34" charset="0"/>
                          <a:ea typeface="+mn-ea"/>
                          <a:cs typeface="Segoe UI" panose="020B0502040204020203" pitchFamily="34" charset="0"/>
                        </a:rPr>
                        <a:t>Service providers shall ensure that reusable medical devices and shared equipment is appropriately decontaminated and reprocessed appropriately based on recommendations from the manufacturer and best practice guidelines. There shall be written policies for both manual and automated decontamination of reusable medical devices.</a:t>
                      </a:r>
                    </a:p>
                    <a:p>
                      <a:pPr marL="0" algn="l" defTabSz="914400" rtl="0" eaLnBrk="1" latinLnBrk="0" hangingPunct="1"/>
                      <a:endParaRPr lang="en-NZ" sz="1600" b="0" kern="1200" dirty="0">
                        <a:solidFill>
                          <a:schemeClr val="tx1"/>
                        </a:solidFill>
                        <a:effectLst/>
                        <a:latin typeface="Segoe UI" panose="020B0502040204020203" pitchFamily="34" charset="0"/>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1" indent="0" algn="l" defTabSz="914400" rtl="0" eaLnBrk="1" latinLnBrk="0" hangingPunct="1">
                        <a:spcBef>
                          <a:spcPts val="600"/>
                        </a:spcBef>
                        <a:spcAft>
                          <a:spcPts val="600"/>
                        </a:spcAft>
                        <a:buFont typeface="Arial" panose="020B0604020202020204" pitchFamily="34" charset="0"/>
                        <a:buNone/>
                      </a:pPr>
                      <a:r>
                        <a:rPr lang="en-US" sz="1600" kern="1200" dirty="0">
                          <a:solidFill>
                            <a:schemeClr val="tx1"/>
                          </a:solidFill>
                          <a:effectLst/>
                          <a:latin typeface="Segoe UI" panose="020B0502040204020203" pitchFamily="34" charset="0"/>
                          <a:ea typeface="+mn-ea"/>
                          <a:cs typeface="Times New Roman" panose="02020603050405020304" pitchFamily="18" charset="0"/>
                        </a:rPr>
                        <a:t>Service providers reprocess medical devices in line with relevant standards; for example, AS/NZ 4187.</a:t>
                      </a:r>
                    </a:p>
                    <a:p>
                      <a:pPr marL="0" lvl="1" indent="0" algn="l" defTabSz="914400" rtl="0" eaLnBrk="1" latinLnBrk="0" hangingPunct="1">
                        <a:spcBef>
                          <a:spcPts val="600"/>
                        </a:spcBef>
                        <a:spcAft>
                          <a:spcPts val="600"/>
                        </a:spcAft>
                        <a:buFont typeface="Arial" panose="020B0604020202020204" pitchFamily="34" charset="0"/>
                        <a:buNone/>
                      </a:pPr>
                      <a:r>
                        <a:rPr lang="en-US" sz="1600" kern="1200" dirty="0">
                          <a:solidFill>
                            <a:schemeClr val="tx1"/>
                          </a:solidFill>
                          <a:effectLst/>
                          <a:latin typeface="Segoe UI" panose="020B0502040204020203" pitchFamily="34" charset="0"/>
                          <a:ea typeface="+mn-ea"/>
                          <a:cs typeface="Times New Roman" panose="02020603050405020304" pitchFamily="18" charset="0"/>
                        </a:rPr>
                        <a:t>Where disinfection and </a:t>
                      </a:r>
                      <a:r>
                        <a:rPr lang="en-US" sz="1600" kern="1200" dirty="0" err="1">
                          <a:solidFill>
                            <a:schemeClr val="tx1"/>
                          </a:solidFill>
                          <a:effectLst/>
                          <a:latin typeface="Segoe UI" panose="020B0502040204020203" pitchFamily="34" charset="0"/>
                          <a:ea typeface="+mn-ea"/>
                          <a:cs typeface="Times New Roman" panose="02020603050405020304" pitchFamily="18" charset="0"/>
                        </a:rPr>
                        <a:t>sterilisation</a:t>
                      </a:r>
                      <a:r>
                        <a:rPr lang="en-US" sz="1600" kern="1200" dirty="0">
                          <a:solidFill>
                            <a:schemeClr val="tx1"/>
                          </a:solidFill>
                          <a:effectLst/>
                          <a:latin typeface="Segoe UI" panose="020B0502040204020203" pitchFamily="34" charset="0"/>
                          <a:ea typeface="+mn-ea"/>
                          <a:cs typeface="Times New Roman" panose="02020603050405020304" pitchFamily="18" charset="0"/>
                        </a:rPr>
                        <a:t> of reusable medical devices occur, these procedures are appropriately aligned with accepted best practice standards.</a:t>
                      </a:r>
                    </a:p>
                    <a:p>
                      <a:pPr marL="0" lvl="1" indent="0" algn="l" defTabSz="914400" rtl="0" eaLnBrk="1" latinLnBrk="0" hangingPunct="1">
                        <a:spcBef>
                          <a:spcPts val="600"/>
                        </a:spcBef>
                        <a:spcAft>
                          <a:spcPts val="600"/>
                        </a:spcAft>
                        <a:buFont typeface="Arial" panose="020B0604020202020204" pitchFamily="34" charset="0"/>
                        <a:buNone/>
                      </a:pPr>
                      <a:r>
                        <a:rPr lang="en-US" sz="1600" kern="1200" dirty="0">
                          <a:solidFill>
                            <a:schemeClr val="tx1"/>
                          </a:solidFill>
                          <a:effectLst/>
                          <a:latin typeface="Segoe UI" panose="020B0502040204020203" pitchFamily="34" charset="0"/>
                          <a:ea typeface="+mn-ea"/>
                          <a:cs typeface="Times New Roman" panose="02020603050405020304" pitchFamily="18" charset="0"/>
                        </a:rPr>
                        <a:t>Where mechanical equipment is used in these procedures, it complies with relevant standards.</a:t>
                      </a:r>
                    </a:p>
                    <a:p>
                      <a:pPr marL="0" lvl="1" indent="0" algn="l" defTabSz="914400" rtl="0" eaLnBrk="1" latinLnBrk="0" hangingPunct="1">
                        <a:spcBef>
                          <a:spcPts val="600"/>
                        </a:spcBef>
                        <a:spcAft>
                          <a:spcPts val="600"/>
                        </a:spcAft>
                        <a:buFont typeface="Arial" panose="020B0604020202020204" pitchFamily="34" charset="0"/>
                        <a:buNone/>
                      </a:pPr>
                      <a:r>
                        <a:rPr lang="en-US" sz="1600" kern="1200" dirty="0">
                          <a:solidFill>
                            <a:schemeClr val="tx1"/>
                          </a:solidFill>
                          <a:effectLst/>
                          <a:latin typeface="Segoe UI" panose="020B0502040204020203" pitchFamily="34" charset="0"/>
                          <a:ea typeface="+mn-ea"/>
                          <a:cs typeface="Times New Roman" panose="02020603050405020304" pitchFamily="18" charset="0"/>
                        </a:rPr>
                        <a:t>Where </a:t>
                      </a:r>
                      <a:r>
                        <a:rPr lang="en-US" sz="1600" kern="1200" dirty="0" err="1">
                          <a:solidFill>
                            <a:schemeClr val="tx1"/>
                          </a:solidFill>
                          <a:effectLst/>
                          <a:latin typeface="Segoe UI" panose="020B0502040204020203" pitchFamily="34" charset="0"/>
                          <a:ea typeface="+mn-ea"/>
                          <a:cs typeface="Times New Roman" panose="02020603050405020304" pitchFamily="18" charset="0"/>
                        </a:rPr>
                        <a:t>sterilisation</a:t>
                      </a:r>
                      <a:r>
                        <a:rPr lang="en-US" sz="1600" kern="1200" dirty="0">
                          <a:solidFill>
                            <a:schemeClr val="tx1"/>
                          </a:solidFill>
                          <a:effectLst/>
                          <a:latin typeface="Segoe UI" panose="020B0502040204020203" pitchFamily="34" charset="0"/>
                          <a:ea typeface="+mn-ea"/>
                          <a:cs typeface="Times New Roman" panose="02020603050405020304" pitchFamily="18" charset="0"/>
                        </a:rPr>
                        <a:t> of reusable medical devices is not applicable, service providers still have appropriate decontamination procedures in place for equipment and devices used in the delivery of care. </a:t>
                      </a:r>
                    </a:p>
                    <a:p>
                      <a:pPr marL="0" lvl="1" indent="0" algn="l" defTabSz="914400" rtl="0" eaLnBrk="1" latinLnBrk="0" hangingPunct="1">
                        <a:buFont typeface="Arial" panose="020B0604020202020204" pitchFamily="34" charset="0"/>
                        <a:buNone/>
                      </a:pPr>
                      <a:endParaRPr lang="en-NZ" sz="1600" kern="1200" dirty="0">
                        <a:solidFill>
                          <a:schemeClr val="tx1"/>
                        </a:solidFill>
                        <a:effectLst/>
                        <a:latin typeface="Segoe UI" panose="020B0502040204020203" pitchFamily="34" charset="0"/>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algn="l" defTabSz="914400" rtl="0" eaLnBrk="1" latinLnBrk="0" hangingPunct="1"/>
                      <a:r>
                        <a:rPr lang="en-NZ" sz="1600" kern="1200" dirty="0">
                          <a:solidFill>
                            <a:schemeClr val="tx1"/>
                          </a:solidFill>
                          <a:effectLst/>
                          <a:latin typeface="Segoe UI" panose="020B0502040204020203" pitchFamily="34" charset="0"/>
                          <a:ea typeface="+mn-ea"/>
                          <a:cs typeface="Times New Roman" panose="02020603050405020304" pitchFamily="18" charset="0"/>
                        </a:rPr>
                        <a:t>All service types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585118"/>
                  </a:ext>
                </a:extLst>
              </a:tr>
            </a:tbl>
          </a:graphicData>
        </a:graphic>
      </p:graphicFrame>
    </p:spTree>
    <p:extLst>
      <p:ext uri="{BB962C8B-B14F-4D97-AF65-F5344CB8AC3E}">
        <p14:creationId xmlns:p14="http://schemas.microsoft.com/office/powerpoint/2010/main" val="57987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D1F83-92D8-4C81-A9BD-BD705C3BE4EA}"/>
              </a:ext>
            </a:extLst>
          </p:cNvPr>
          <p:cNvSpPr>
            <a:spLocks noGrp="1"/>
          </p:cNvSpPr>
          <p:nvPr>
            <p:ph type="title"/>
          </p:nvPr>
        </p:nvSpPr>
        <p:spPr>
          <a:xfrm>
            <a:off x="336412" y="0"/>
            <a:ext cx="10004089" cy="872236"/>
          </a:xfrm>
        </p:spPr>
        <p:txBody>
          <a:bodyPr>
            <a:normAutofit/>
          </a:bodyPr>
          <a:lstStyle/>
          <a:p>
            <a:r>
              <a:rPr lang="en-NZ" sz="2200" dirty="0"/>
              <a:t>5.2: The infection prevention programme and implementation </a:t>
            </a:r>
            <a:r>
              <a:rPr lang="en-NZ" sz="2200" dirty="0" err="1"/>
              <a:t>cont</a:t>
            </a:r>
            <a:r>
              <a:rPr lang="en-NZ" sz="2200" dirty="0"/>
              <a:t>…</a:t>
            </a:r>
          </a:p>
        </p:txBody>
      </p:sp>
      <p:graphicFrame>
        <p:nvGraphicFramePr>
          <p:cNvPr id="4" name="Content Placeholder 5">
            <a:extLst>
              <a:ext uri="{FF2B5EF4-FFF2-40B4-BE49-F238E27FC236}">
                <a16:creationId xmlns:a16="http://schemas.microsoft.com/office/drawing/2014/main" id="{E7F8F8CD-9221-4690-AA26-3D2E3B2CA1B3}"/>
              </a:ext>
            </a:extLst>
          </p:cNvPr>
          <p:cNvGraphicFramePr>
            <a:graphicFrameLocks/>
          </p:cNvGraphicFramePr>
          <p:nvPr>
            <p:extLst>
              <p:ext uri="{D42A27DB-BD31-4B8C-83A1-F6EECF244321}">
                <p14:modId xmlns:p14="http://schemas.microsoft.com/office/powerpoint/2010/main" val="1321959549"/>
              </p:ext>
            </p:extLst>
          </p:nvPr>
        </p:nvGraphicFramePr>
        <p:xfrm>
          <a:off x="414237" y="821578"/>
          <a:ext cx="11207886" cy="5230137"/>
        </p:xfrm>
        <a:graphic>
          <a:graphicData uri="http://schemas.openxmlformats.org/drawingml/2006/table">
            <a:tbl>
              <a:tblPr firstRow="1" firstCol="1" bandRow="1"/>
              <a:tblGrid>
                <a:gridCol w="3729746">
                  <a:extLst>
                    <a:ext uri="{9D8B030D-6E8A-4147-A177-3AD203B41FA5}">
                      <a16:colId xmlns:a16="http://schemas.microsoft.com/office/drawing/2014/main" val="3581027933"/>
                    </a:ext>
                  </a:extLst>
                </a:gridCol>
                <a:gridCol w="5301574">
                  <a:extLst>
                    <a:ext uri="{9D8B030D-6E8A-4147-A177-3AD203B41FA5}">
                      <a16:colId xmlns:a16="http://schemas.microsoft.com/office/drawing/2014/main" val="3041374685"/>
                    </a:ext>
                  </a:extLst>
                </a:gridCol>
                <a:gridCol w="2176566">
                  <a:extLst>
                    <a:ext uri="{9D8B030D-6E8A-4147-A177-3AD203B41FA5}">
                      <a16:colId xmlns:a16="http://schemas.microsoft.com/office/drawing/2014/main" val="1703305857"/>
                    </a:ext>
                  </a:extLst>
                </a:gridCol>
              </a:tblGrid>
              <a:tr h="242494">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600" b="1" kern="1200" dirty="0">
                          <a:solidFill>
                            <a:schemeClr val="tx1"/>
                          </a:solidFill>
                          <a:latin typeface="Segoe UI" panose="020B0502040204020203" pitchFamily="34" charset="0"/>
                          <a:ea typeface="+mn-ea"/>
                          <a:cs typeface="Times New Roman" panose="02020603050405020304" pitchFamily="18" charset="0"/>
                        </a:rPr>
                        <a:t>Criteria Description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b="1" kern="1200" dirty="0">
                          <a:solidFill>
                            <a:schemeClr val="tx1"/>
                          </a:solidFill>
                          <a:latin typeface="Segoe UI" panose="020B0502040204020203" pitchFamily="34" charset="0"/>
                          <a:ea typeface="+mn-ea"/>
                          <a:cs typeface="Times New Roman" panose="02020603050405020304" pitchFamily="18" charset="0"/>
                        </a:rPr>
                        <a:t>Sector Guidance for all providers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r>
                        <a:rPr lang="en-NZ" sz="1600" b="1" kern="1200" dirty="0">
                          <a:solidFill>
                            <a:schemeClr val="tx1"/>
                          </a:solidFill>
                          <a:latin typeface="Segoe UI" panose="020B0502040204020203" pitchFamily="34" charset="0"/>
                          <a:ea typeface="+mn-ea"/>
                          <a:cs typeface="Times New Roman" panose="02020603050405020304" pitchFamily="18" charset="0"/>
                        </a:rPr>
                        <a:t>Applicability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54169229"/>
                  </a:ext>
                </a:extLst>
              </a:tr>
              <a:tr h="2439608">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600" b="1" i="0" u="none" strike="noStrike" kern="1200" dirty="0">
                          <a:solidFill>
                            <a:srgbClr val="000000"/>
                          </a:solidFill>
                          <a:effectLst/>
                          <a:latin typeface="Segoe UI" panose="020B0502040204020203" pitchFamily="34" charset="0"/>
                          <a:ea typeface="+mn-ea"/>
                          <a:cs typeface="Segoe UI" panose="020B0502040204020203" pitchFamily="34" charset="0"/>
                        </a:rPr>
                        <a:t>5.2.10 </a:t>
                      </a:r>
                      <a:r>
                        <a:rPr lang="en-NZ" sz="1600" b="0" i="0" u="none" strike="noStrike" kern="1200" dirty="0">
                          <a:solidFill>
                            <a:srgbClr val="000000"/>
                          </a:solidFill>
                          <a:effectLst/>
                          <a:latin typeface="Segoe UI" panose="020B0502040204020203" pitchFamily="34" charset="0"/>
                          <a:ea typeface="+mn-ea"/>
                          <a:cs typeface="Segoe UI" panose="020B0502040204020203" pitchFamily="34" charset="0"/>
                        </a:rPr>
                        <a:t>(Partially new)</a:t>
                      </a:r>
                    </a:p>
                    <a:p>
                      <a:pPr marL="0" marR="0" lvl="0" indent="0" algn="l" defTabSz="914400" rtl="0" eaLnBrk="1" fontAlgn="auto" latinLnBrk="0" hangingPunct="1">
                        <a:lnSpc>
                          <a:spcPct val="100000"/>
                        </a:lnSpc>
                        <a:spcBef>
                          <a:spcPts val="600"/>
                        </a:spcBef>
                        <a:spcAft>
                          <a:spcPts val="900"/>
                        </a:spcAft>
                        <a:buClrTx/>
                        <a:buSzTx/>
                        <a:buFontTx/>
                        <a:buNone/>
                        <a:tabLst/>
                        <a:defRPr/>
                      </a:pPr>
                      <a:r>
                        <a:rPr lang="en-US" sz="1600" b="1" i="0" u="none" strike="noStrike" kern="1200" dirty="0">
                          <a:solidFill>
                            <a:srgbClr val="000000"/>
                          </a:solidFill>
                          <a:effectLst/>
                          <a:latin typeface="Segoe UI" panose="020B0502040204020203" pitchFamily="34" charset="0"/>
                          <a:ea typeface="+mn-ea"/>
                          <a:cs typeface="Segoe UI" panose="020B0502040204020203" pitchFamily="34" charset="0"/>
                        </a:rPr>
                        <a:t>There shall be evidence of audit and corrective actions, if applicable, of the appropriate decontamination of reusable medical devices based on recommendations from the manufacturer and best practice standards. </a:t>
                      </a:r>
                    </a:p>
                    <a:p>
                      <a:pPr marL="0" marR="0" lvl="0" indent="0" algn="l" defTabSz="914400" rtl="0" eaLnBrk="1" fontAlgn="auto" latinLnBrk="0" hangingPunct="1">
                        <a:lnSpc>
                          <a:spcPct val="100000"/>
                        </a:lnSpc>
                        <a:spcBef>
                          <a:spcPts val="600"/>
                        </a:spcBef>
                        <a:spcAft>
                          <a:spcPts val="900"/>
                        </a:spcAft>
                        <a:buClrTx/>
                        <a:buSzTx/>
                        <a:buFontTx/>
                        <a:buNone/>
                        <a:tabLst/>
                        <a:defRPr/>
                      </a:pPr>
                      <a:endParaRPr lang="en-NZ" sz="1600" b="1"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1" indent="0" algn="l" defTabSz="914400" rtl="0" eaLnBrk="1" latinLnBrk="0" hangingPunct="1">
                        <a:spcBef>
                          <a:spcPts val="600"/>
                        </a:spcBef>
                        <a:spcAft>
                          <a:spcPts val="600"/>
                        </a:spcAft>
                        <a:buFont typeface="Arial" panose="020B0604020202020204" pitchFamily="34" charset="0"/>
                        <a:buNone/>
                      </a:pPr>
                      <a:r>
                        <a:rPr lang="en-US" sz="1600" kern="1200" dirty="0">
                          <a:solidFill>
                            <a:schemeClr val="tx1"/>
                          </a:solidFill>
                          <a:effectLst/>
                          <a:latin typeface="Segoe UI" panose="020B0502040204020203" pitchFamily="34" charset="0"/>
                          <a:ea typeface="+mn-ea"/>
                          <a:cs typeface="Times New Roman" panose="02020603050405020304" pitchFamily="18" charset="0"/>
                        </a:rPr>
                        <a:t>No general guidance for all providers.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kern="1200" dirty="0">
                        <a:solidFill>
                          <a:schemeClr val="tx1"/>
                        </a:solidFill>
                        <a:effectLst/>
                        <a:latin typeface="Segoe UI" panose="020B0502040204020203"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dirty="0">
                          <a:solidFill>
                            <a:schemeClr val="tx1"/>
                          </a:solidFill>
                          <a:effectLst/>
                          <a:latin typeface="Segoe UI" panose="020B0502040204020203" pitchFamily="34" charset="0"/>
                          <a:ea typeface="+mn-ea"/>
                          <a:cs typeface="Times New Roman" panose="02020603050405020304" pitchFamily="18" charset="0"/>
                        </a:rPr>
                        <a:t>Service Type Specific Guidance available on the website: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Segoe UI" panose="020B0502040204020203" pitchFamily="34" charset="0"/>
                          <a:ea typeface="+mn-ea"/>
                          <a:cs typeface="Times New Roman" panose="02020603050405020304" pitchFamily="18" charset="0"/>
                        </a:rPr>
                        <a:t>ARC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Segoe UI" panose="020B0502040204020203" pitchFamily="34" charset="0"/>
                          <a:ea typeface="+mn-ea"/>
                          <a:cs typeface="Times New Roman" panose="02020603050405020304" pitchFamily="18" charset="0"/>
                        </a:rPr>
                        <a:t>Fertility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Segoe UI" panose="020B0502040204020203" pitchFamily="34" charset="0"/>
                          <a:ea typeface="+mn-ea"/>
                          <a:cs typeface="Times New Roman" panose="02020603050405020304" pitchFamily="18" charset="0"/>
                        </a:rPr>
                        <a:t>DHB inpatient/Private Hospital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Segoe UI" panose="020B0502040204020203" pitchFamily="34" charset="0"/>
                          <a:ea typeface="+mn-ea"/>
                          <a:cs typeface="Times New Roman" panose="02020603050405020304" pitchFamily="18" charset="0"/>
                        </a:rPr>
                        <a:t>Birthing Units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Segoe UI" panose="020B0502040204020203" pitchFamily="34" charset="0"/>
                          <a:ea typeface="+mn-ea"/>
                          <a:cs typeface="Times New Roman" panose="02020603050405020304" pitchFamily="18" charset="0"/>
                        </a:rPr>
                        <a:t>Hospice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Segoe UI" panose="020B0502040204020203" pitchFamily="34" charset="0"/>
                          <a:ea typeface="+mn-ea"/>
                          <a:cs typeface="Times New Roman" panose="02020603050405020304" pitchFamily="18" charset="0"/>
                        </a:rPr>
                        <a:t>Abortion Services</a:t>
                      </a:r>
                    </a:p>
                    <a:p>
                      <a:pPr marL="0" lvl="1" indent="0" algn="l" defTabSz="914400" rtl="0" eaLnBrk="1" latinLnBrk="0" hangingPunct="1">
                        <a:spcBef>
                          <a:spcPts val="600"/>
                        </a:spcBef>
                        <a:spcAft>
                          <a:spcPts val="600"/>
                        </a:spcAft>
                        <a:buFont typeface="Arial" panose="020B0604020202020204" pitchFamily="34" charset="0"/>
                        <a:buNone/>
                      </a:pPr>
                      <a:endParaRPr lang="en-US" sz="1400" kern="1200" dirty="0">
                        <a:solidFill>
                          <a:schemeClr val="tx1"/>
                        </a:solidFill>
                        <a:effectLst/>
                        <a:latin typeface="Segoe UI" panose="020B0502040204020203" pitchFamily="34" charset="0"/>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algn="l" defTabSz="914400" rtl="0" eaLnBrk="1" latinLnBrk="0" hangingPunct="1"/>
                      <a:r>
                        <a:rPr lang="en-US" sz="1600" kern="1200" dirty="0">
                          <a:solidFill>
                            <a:schemeClr val="tx1"/>
                          </a:solidFill>
                          <a:effectLst/>
                          <a:latin typeface="Segoe UI" panose="020B0502040204020203" pitchFamily="34" charset="0"/>
                          <a:ea typeface="+mn-ea"/>
                          <a:cs typeface="Times New Roman" panose="02020603050405020304" pitchFamily="18" charset="0"/>
                        </a:rPr>
                        <a:t>All service types except HCSS, residential disability services, and residential disability MHA</a:t>
                      </a:r>
                      <a:endParaRPr lang="en-NZ" sz="1600" kern="1200" dirty="0">
                        <a:solidFill>
                          <a:schemeClr val="tx1"/>
                        </a:solidFill>
                        <a:effectLst/>
                        <a:latin typeface="Segoe UI" panose="020B0502040204020203" pitchFamily="34" charset="0"/>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585118"/>
                  </a:ext>
                </a:extLst>
              </a:tr>
              <a:tr h="2410737">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600" b="1" i="0" u="none" strike="noStrike" kern="1200" noProof="0" dirty="0">
                          <a:solidFill>
                            <a:srgbClr val="000000"/>
                          </a:solidFill>
                          <a:effectLst/>
                          <a:latin typeface="Segoe UI" panose="020B0502040204020203" pitchFamily="34" charset="0"/>
                          <a:ea typeface="+mn-ea"/>
                          <a:cs typeface="Segoe UI" panose="020B0502040204020203" pitchFamily="34" charset="0"/>
                        </a:rPr>
                        <a:t>5.2.11 </a:t>
                      </a:r>
                      <a:r>
                        <a:rPr lang="en-NZ" sz="1600" b="0" i="0" u="none" strike="noStrike" kern="1200" noProof="0" dirty="0">
                          <a:solidFill>
                            <a:srgbClr val="000000"/>
                          </a:solidFill>
                          <a:effectLst/>
                          <a:latin typeface="Segoe UI" panose="020B0502040204020203" pitchFamily="34" charset="0"/>
                          <a:ea typeface="+mn-ea"/>
                          <a:cs typeface="Segoe UI" panose="020B0502040204020203" pitchFamily="34" charset="0"/>
                        </a:rPr>
                        <a:t>(Partially new)</a:t>
                      </a:r>
                    </a:p>
                    <a:p>
                      <a:pPr marL="0" marR="0" lvl="0" indent="0" algn="l" defTabSz="914400" rtl="0" eaLnBrk="1" fontAlgn="auto" latinLnBrk="0" hangingPunct="1">
                        <a:lnSpc>
                          <a:spcPct val="100000"/>
                        </a:lnSpc>
                        <a:spcBef>
                          <a:spcPts val="600"/>
                        </a:spcBef>
                        <a:spcAft>
                          <a:spcPts val="900"/>
                        </a:spcAft>
                        <a:buClrTx/>
                        <a:buSzTx/>
                        <a:buFontTx/>
                        <a:buNone/>
                        <a:tabLst/>
                        <a:defRPr/>
                      </a:pPr>
                      <a:r>
                        <a:rPr lang="en-NZ" sz="1600" b="1" i="0" u="none" strike="noStrike" kern="1200" noProof="0" dirty="0">
                          <a:solidFill>
                            <a:srgbClr val="000000"/>
                          </a:solidFill>
                          <a:effectLst/>
                          <a:latin typeface="Segoe UI" panose="020B0502040204020203" pitchFamily="34" charset="0"/>
                          <a:ea typeface="+mn-ea"/>
                          <a:cs typeface="Segoe UI" panose="020B0502040204020203" pitchFamily="34" charset="0"/>
                        </a:rPr>
                        <a:t>Single-use medical devices shall not be reused or remanufactured unless a formal risk assessment process has been followed and documented and approved by the governance body.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1" indent="0" algn="l" defTabSz="914400" rtl="0" eaLnBrk="1" latinLnBrk="0" hangingPunct="1">
                        <a:spcBef>
                          <a:spcPts val="600"/>
                        </a:spcBef>
                        <a:spcAft>
                          <a:spcPts val="600"/>
                        </a:spcAft>
                        <a:buFont typeface="Arial" panose="020B0604020202020204" pitchFamily="34" charset="0"/>
                        <a:buNone/>
                      </a:pPr>
                      <a:r>
                        <a:rPr lang="en-US" sz="1600" kern="1200" dirty="0">
                          <a:solidFill>
                            <a:schemeClr val="tx1"/>
                          </a:solidFill>
                          <a:effectLst/>
                          <a:latin typeface="Segoe UI" panose="020B0502040204020203" pitchFamily="34" charset="0"/>
                          <a:ea typeface="+mn-ea"/>
                          <a:cs typeface="Times New Roman" panose="02020603050405020304" pitchFamily="18" charset="0"/>
                        </a:rPr>
                        <a:t>No general guidance for all providers.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kern="1200" dirty="0">
                        <a:solidFill>
                          <a:schemeClr val="tx1"/>
                        </a:solidFill>
                        <a:effectLst/>
                        <a:latin typeface="Segoe UI" panose="020B0502040204020203"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dirty="0">
                          <a:solidFill>
                            <a:schemeClr val="tx1"/>
                          </a:solidFill>
                          <a:effectLst/>
                          <a:latin typeface="Segoe UI" panose="020B0502040204020203" pitchFamily="34" charset="0"/>
                          <a:ea typeface="+mn-ea"/>
                          <a:cs typeface="Times New Roman" panose="02020603050405020304" pitchFamily="18" charset="0"/>
                        </a:rPr>
                        <a:t>Service Type Specific Guidance available on the website: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Segoe UI" panose="020B0502040204020203" pitchFamily="34" charset="0"/>
                          <a:ea typeface="+mn-ea"/>
                          <a:cs typeface="Times New Roman" panose="02020603050405020304" pitchFamily="18" charset="0"/>
                        </a:rPr>
                        <a:t>ARC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Segoe UI" panose="020B0502040204020203" pitchFamily="34" charset="0"/>
                          <a:ea typeface="+mn-ea"/>
                          <a:cs typeface="Times New Roman" panose="02020603050405020304" pitchFamily="18" charset="0"/>
                        </a:rPr>
                        <a:t>DHB inpatient/Private Hospital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Segoe UI" panose="020B0502040204020203" pitchFamily="34" charset="0"/>
                          <a:ea typeface="+mn-ea"/>
                          <a:cs typeface="Times New Roman" panose="02020603050405020304" pitchFamily="18" charset="0"/>
                        </a:rPr>
                        <a:t>Birthing Units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Segoe UI" panose="020B0502040204020203" pitchFamily="34" charset="0"/>
                          <a:ea typeface="+mn-ea"/>
                          <a:cs typeface="Times New Roman" panose="02020603050405020304" pitchFamily="18" charset="0"/>
                        </a:rPr>
                        <a:t>Hospice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1200" dirty="0">
                          <a:solidFill>
                            <a:schemeClr val="tx1"/>
                          </a:solidFill>
                          <a:effectLst/>
                          <a:latin typeface="Segoe UI" panose="020B0502040204020203" pitchFamily="34" charset="0"/>
                          <a:ea typeface="+mn-ea"/>
                          <a:cs typeface="Times New Roman" panose="02020603050405020304" pitchFamily="18" charset="0"/>
                        </a:rPr>
                        <a:t>Abortion Services</a:t>
                      </a:r>
                    </a:p>
                    <a:p>
                      <a:endParaRPr lang="en-NZ"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600" dirty="0">
                          <a:latin typeface="Segoe UI" panose="020B0502040204020203" pitchFamily="34" charset="0"/>
                          <a:cs typeface="Segoe UI" panose="020B0502040204020203" pitchFamily="34" charset="0"/>
                        </a:rPr>
                        <a:t>All service types</a:t>
                      </a:r>
                      <a:endParaRPr lang="en-NZ" sz="1600"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7140259"/>
                  </a:ext>
                </a:extLst>
              </a:tr>
            </a:tbl>
          </a:graphicData>
        </a:graphic>
      </p:graphicFrame>
    </p:spTree>
    <p:extLst>
      <p:ext uri="{BB962C8B-B14F-4D97-AF65-F5344CB8AC3E}">
        <p14:creationId xmlns:p14="http://schemas.microsoft.com/office/powerpoint/2010/main" val="17070618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D1F83-92D8-4C81-A9BD-BD705C3BE4EA}"/>
              </a:ext>
            </a:extLst>
          </p:cNvPr>
          <p:cNvSpPr>
            <a:spLocks noGrp="1"/>
          </p:cNvSpPr>
          <p:nvPr>
            <p:ph type="title"/>
          </p:nvPr>
        </p:nvSpPr>
        <p:spPr>
          <a:xfrm>
            <a:off x="492057" y="192533"/>
            <a:ext cx="9033779" cy="872236"/>
          </a:xfrm>
        </p:spPr>
        <p:txBody>
          <a:bodyPr>
            <a:normAutofit/>
          </a:bodyPr>
          <a:lstStyle/>
          <a:p>
            <a:r>
              <a:rPr lang="en-NZ" sz="2000" dirty="0"/>
              <a:t>5.2: The infection prevention programme and implementation </a:t>
            </a:r>
            <a:r>
              <a:rPr lang="en-NZ" sz="2000" dirty="0" err="1"/>
              <a:t>cont</a:t>
            </a:r>
            <a:r>
              <a:rPr lang="en-NZ" sz="2000" dirty="0"/>
              <a:t>…</a:t>
            </a:r>
            <a:endParaRPr lang="en-NZ" sz="2000" dirty="0">
              <a:solidFill>
                <a:schemeClr val="tx1"/>
              </a:solidFill>
              <a:ea typeface="+mn-ea"/>
              <a:cs typeface="Times New Roman" panose="02020603050405020304" pitchFamily="18" charset="0"/>
            </a:endParaRPr>
          </a:p>
        </p:txBody>
      </p:sp>
      <p:graphicFrame>
        <p:nvGraphicFramePr>
          <p:cNvPr id="4" name="Content Placeholder 5">
            <a:extLst>
              <a:ext uri="{FF2B5EF4-FFF2-40B4-BE49-F238E27FC236}">
                <a16:creationId xmlns:a16="http://schemas.microsoft.com/office/drawing/2014/main" id="{E7F8F8CD-9221-4690-AA26-3D2E3B2CA1B3}"/>
              </a:ext>
            </a:extLst>
          </p:cNvPr>
          <p:cNvGraphicFramePr>
            <a:graphicFrameLocks/>
          </p:cNvGraphicFramePr>
          <p:nvPr>
            <p:extLst>
              <p:ext uri="{D42A27DB-BD31-4B8C-83A1-F6EECF244321}">
                <p14:modId xmlns:p14="http://schemas.microsoft.com/office/powerpoint/2010/main" val="3938144638"/>
              </p:ext>
            </p:extLst>
          </p:nvPr>
        </p:nvGraphicFramePr>
        <p:xfrm>
          <a:off x="492057" y="865761"/>
          <a:ext cx="11207886" cy="5117355"/>
        </p:xfrm>
        <a:graphic>
          <a:graphicData uri="http://schemas.openxmlformats.org/drawingml/2006/table">
            <a:tbl>
              <a:tblPr firstRow="1" firstCol="1" bandRow="1"/>
              <a:tblGrid>
                <a:gridCol w="3130461">
                  <a:extLst>
                    <a:ext uri="{9D8B030D-6E8A-4147-A177-3AD203B41FA5}">
                      <a16:colId xmlns:a16="http://schemas.microsoft.com/office/drawing/2014/main" val="3581027933"/>
                    </a:ext>
                  </a:extLst>
                </a:gridCol>
                <a:gridCol w="6296689">
                  <a:extLst>
                    <a:ext uri="{9D8B030D-6E8A-4147-A177-3AD203B41FA5}">
                      <a16:colId xmlns:a16="http://schemas.microsoft.com/office/drawing/2014/main" val="3041374685"/>
                    </a:ext>
                  </a:extLst>
                </a:gridCol>
                <a:gridCol w="1780736">
                  <a:extLst>
                    <a:ext uri="{9D8B030D-6E8A-4147-A177-3AD203B41FA5}">
                      <a16:colId xmlns:a16="http://schemas.microsoft.com/office/drawing/2014/main" val="1703305857"/>
                    </a:ext>
                  </a:extLst>
                </a:gridCol>
              </a:tblGrid>
              <a:tr h="291830">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600" b="1" kern="1200" dirty="0">
                          <a:solidFill>
                            <a:schemeClr val="tx1"/>
                          </a:solidFill>
                          <a:latin typeface="Segoe UI" panose="020B0502040204020203" pitchFamily="34" charset="0"/>
                          <a:ea typeface="+mn-ea"/>
                          <a:cs typeface="Times New Roman" panose="02020603050405020304" pitchFamily="18" charset="0"/>
                        </a:rPr>
                        <a:t>Criteria Description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b="1" kern="1200" dirty="0">
                          <a:solidFill>
                            <a:schemeClr val="tx1"/>
                          </a:solidFill>
                          <a:latin typeface="Segoe UI" panose="020B0502040204020203" pitchFamily="34" charset="0"/>
                          <a:ea typeface="+mn-ea"/>
                          <a:cs typeface="Times New Roman" panose="02020603050405020304" pitchFamily="18" charset="0"/>
                        </a:rPr>
                        <a:t>Sector Guidance for all providers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r>
                        <a:rPr lang="en-NZ" sz="1600" b="1" kern="1200" dirty="0">
                          <a:solidFill>
                            <a:schemeClr val="tx1"/>
                          </a:solidFill>
                          <a:latin typeface="Segoe UI" panose="020B0502040204020203" pitchFamily="34" charset="0"/>
                          <a:ea typeface="+mn-ea"/>
                          <a:cs typeface="Times New Roman" panose="02020603050405020304" pitchFamily="18" charset="0"/>
                        </a:rPr>
                        <a:t>Applicability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54169229"/>
                  </a:ext>
                </a:extLst>
              </a:tr>
              <a:tr h="2288151">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600" b="1" i="0" u="none" strike="noStrike" kern="1200" dirty="0">
                          <a:solidFill>
                            <a:srgbClr val="000000"/>
                          </a:solidFill>
                          <a:effectLst/>
                          <a:latin typeface="Segoe UI" panose="020B0502040204020203" pitchFamily="34" charset="0"/>
                          <a:ea typeface="+mn-ea"/>
                          <a:cs typeface="Segoe UI" panose="020B0502040204020203" pitchFamily="34" charset="0"/>
                        </a:rPr>
                        <a:t>5.2.12 </a:t>
                      </a:r>
                      <a:r>
                        <a:rPr lang="en-NZ" sz="1600" b="0" i="0" u="none" strike="noStrike" kern="1200" dirty="0">
                          <a:solidFill>
                            <a:srgbClr val="000000"/>
                          </a:solidFill>
                          <a:effectLst/>
                          <a:latin typeface="Segoe UI" panose="020B0502040204020203" pitchFamily="34" charset="0"/>
                          <a:ea typeface="+mn-ea"/>
                          <a:cs typeface="Segoe UI" panose="020B0502040204020203" pitchFamily="34" charset="0"/>
                        </a:rPr>
                        <a:t>(New)</a:t>
                      </a:r>
                    </a:p>
                    <a:p>
                      <a:pPr marL="0" marR="0" lvl="0" indent="0" algn="l" defTabSz="914400" rtl="0" eaLnBrk="1" fontAlgn="auto" latinLnBrk="0" hangingPunct="1">
                        <a:lnSpc>
                          <a:spcPct val="100000"/>
                        </a:lnSpc>
                        <a:spcBef>
                          <a:spcPts val="600"/>
                        </a:spcBef>
                        <a:spcAft>
                          <a:spcPts val="900"/>
                        </a:spcAft>
                        <a:buClrTx/>
                        <a:buSzTx/>
                        <a:buFontTx/>
                        <a:buNone/>
                        <a:tabLst/>
                        <a:defRPr/>
                      </a:pPr>
                      <a:r>
                        <a:rPr lang="en-US" sz="1600" b="1" i="0" u="none" strike="noStrike" kern="1200" dirty="0">
                          <a:solidFill>
                            <a:srgbClr val="000000"/>
                          </a:solidFill>
                          <a:effectLst/>
                          <a:latin typeface="Segoe UI" panose="020B0502040204020203" pitchFamily="34" charset="0"/>
                          <a:ea typeface="+mn-ea"/>
                          <a:cs typeface="Segoe UI" panose="020B0502040204020203" pitchFamily="34" charset="0"/>
                        </a:rPr>
                        <a:t>Service providers shall provide educational resources that are available in </a:t>
                      </a:r>
                      <a:r>
                        <a:rPr lang="en-US" sz="1600" b="1" i="0" u="none" strike="noStrike" kern="1200" dirty="0" err="1">
                          <a:solidFill>
                            <a:srgbClr val="000000"/>
                          </a:solidFill>
                          <a:effectLst/>
                          <a:latin typeface="Segoe UI" panose="020B0502040204020203" pitchFamily="34" charset="0"/>
                          <a:ea typeface="+mn-ea"/>
                          <a:cs typeface="Segoe UI" panose="020B0502040204020203" pitchFamily="34" charset="0"/>
                        </a:rPr>
                        <a:t>te</a:t>
                      </a:r>
                      <a:r>
                        <a:rPr lang="en-US" sz="1600" b="1" i="0" u="none" strike="noStrike" kern="1200" dirty="0">
                          <a:solidFill>
                            <a:srgbClr val="000000"/>
                          </a:solidFill>
                          <a:effectLst/>
                          <a:latin typeface="Segoe UI" panose="020B0502040204020203" pitchFamily="34" charset="0"/>
                          <a:ea typeface="+mn-ea"/>
                          <a:cs typeface="Segoe UI" panose="020B0502040204020203" pitchFamily="34" charset="0"/>
                        </a:rPr>
                        <a:t> </a:t>
                      </a:r>
                      <a:r>
                        <a:rPr lang="en-US" sz="1600" b="1" i="0" u="none" strike="noStrike" kern="1200" dirty="0" err="1">
                          <a:solidFill>
                            <a:srgbClr val="000000"/>
                          </a:solidFill>
                          <a:effectLst/>
                          <a:latin typeface="Segoe UI" panose="020B0502040204020203" pitchFamily="34" charset="0"/>
                          <a:ea typeface="+mn-ea"/>
                          <a:cs typeface="Segoe UI" panose="020B0502040204020203" pitchFamily="34" charset="0"/>
                        </a:rPr>
                        <a:t>reo</a:t>
                      </a:r>
                      <a:r>
                        <a:rPr lang="en-US" sz="1600" b="1" i="0" u="none" strike="noStrike" kern="1200" dirty="0">
                          <a:solidFill>
                            <a:srgbClr val="000000"/>
                          </a:solidFill>
                          <a:effectLst/>
                          <a:latin typeface="Segoe UI" panose="020B0502040204020203" pitchFamily="34" charset="0"/>
                          <a:ea typeface="+mn-ea"/>
                          <a:cs typeface="Segoe UI" panose="020B0502040204020203" pitchFamily="34" charset="0"/>
                        </a:rPr>
                        <a:t> Māori</a:t>
                      </a:r>
                      <a:br>
                        <a:rPr lang="en-US" sz="1600" b="1" i="0" u="none" strike="noStrike" kern="1200" dirty="0">
                          <a:solidFill>
                            <a:srgbClr val="000000"/>
                          </a:solidFill>
                          <a:effectLst/>
                          <a:latin typeface="Segoe UI" panose="020B0502040204020203" pitchFamily="34" charset="0"/>
                          <a:ea typeface="+mn-ea"/>
                          <a:cs typeface="Segoe UI" panose="020B0502040204020203" pitchFamily="34" charset="0"/>
                        </a:rPr>
                      </a:br>
                      <a:r>
                        <a:rPr lang="en-US" sz="1600" b="1" i="0" u="none" strike="noStrike" kern="1200" dirty="0">
                          <a:solidFill>
                            <a:srgbClr val="000000"/>
                          </a:solidFill>
                          <a:effectLst/>
                          <a:latin typeface="Segoe UI" panose="020B0502040204020203" pitchFamily="34" charset="0"/>
                          <a:ea typeface="+mn-ea"/>
                          <a:cs typeface="Segoe UI" panose="020B0502040204020203" pitchFamily="34" charset="0"/>
                        </a:rPr>
                        <a:t>and are accessible and understandable for Māori accessing services.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1" indent="0" algn="l" defTabSz="914400" rtl="0" eaLnBrk="1" latinLnBrk="0" hangingPunct="1">
                        <a:spcBef>
                          <a:spcPts val="600"/>
                        </a:spcBef>
                        <a:spcAft>
                          <a:spcPts val="600"/>
                        </a:spcAft>
                        <a:buFont typeface="Arial" panose="020B0604020202020204" pitchFamily="34" charset="0"/>
                        <a:buNone/>
                      </a:pPr>
                      <a:r>
                        <a:rPr lang="en-US" sz="1600" dirty="0">
                          <a:latin typeface="Segoe UI" panose="020B0502040204020203" pitchFamily="34" charset="0"/>
                          <a:cs typeface="Segoe UI" panose="020B0502040204020203" pitchFamily="34" charset="0"/>
                        </a:rPr>
                        <a:t>Service providers seek feedback on information and education on infection prevention that they provide in </a:t>
                      </a:r>
                      <a:r>
                        <a:rPr lang="en-US" sz="1600" dirty="0" err="1">
                          <a:latin typeface="Segoe UI" panose="020B0502040204020203" pitchFamily="34" charset="0"/>
                          <a:cs typeface="Segoe UI" panose="020B0502040204020203" pitchFamily="34" charset="0"/>
                        </a:rPr>
                        <a:t>te</a:t>
                      </a:r>
                      <a:r>
                        <a:rPr lang="en-US" sz="1600" dirty="0">
                          <a:latin typeface="Segoe UI" panose="020B0502040204020203" pitchFamily="34" charset="0"/>
                          <a:cs typeface="Segoe UI" panose="020B0502040204020203" pitchFamily="34" charset="0"/>
                        </a:rPr>
                        <a:t> </a:t>
                      </a:r>
                      <a:r>
                        <a:rPr lang="en-US" sz="1600" dirty="0" err="1">
                          <a:latin typeface="Segoe UI" panose="020B0502040204020203" pitchFamily="34" charset="0"/>
                          <a:cs typeface="Segoe UI" panose="020B0502040204020203" pitchFamily="34" charset="0"/>
                        </a:rPr>
                        <a:t>reo</a:t>
                      </a:r>
                      <a:r>
                        <a:rPr lang="en-US" sz="1600" dirty="0">
                          <a:latin typeface="Segoe UI" panose="020B0502040204020203" pitchFamily="34" charset="0"/>
                          <a:cs typeface="Segoe UI" panose="020B0502040204020203" pitchFamily="34" charset="0"/>
                        </a:rPr>
                        <a:t> Māori.</a:t>
                      </a:r>
                      <a:endParaRPr lang="en-NZ" sz="1600" kern="1200" dirty="0">
                        <a:solidFill>
                          <a:schemeClr val="tx1"/>
                        </a:solidFill>
                        <a:effectLst/>
                        <a:latin typeface="Segoe UI" panose="020B0502040204020203" pitchFamily="34" charset="0"/>
                        <a:ea typeface="+mn-ea"/>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lvl="0" algn="l" defTabSz="914400" rtl="0" eaLnBrk="1" latinLnBrk="0" hangingPunct="1"/>
                      <a:r>
                        <a:rPr lang="en-US" sz="1600" kern="1200" dirty="0">
                          <a:solidFill>
                            <a:schemeClr val="tx1"/>
                          </a:solidFill>
                          <a:effectLst/>
                          <a:latin typeface="Segoe UI" panose="020B0502040204020203" pitchFamily="34" charset="0"/>
                          <a:ea typeface="+mn-ea"/>
                          <a:cs typeface="Times New Roman" panose="02020603050405020304" pitchFamily="18" charset="0"/>
                        </a:rPr>
                        <a:t>All service types</a:t>
                      </a:r>
                      <a:endParaRPr lang="en-NZ" sz="1600" kern="1200" dirty="0">
                        <a:solidFill>
                          <a:schemeClr val="tx1"/>
                        </a:solidFill>
                        <a:effectLst/>
                        <a:latin typeface="Segoe UI" panose="020B0502040204020203" pitchFamily="34" charset="0"/>
                        <a:ea typeface="+mn-ea"/>
                        <a:cs typeface="Times New Roman" panose="02020603050405020304" pitchFamily="18" charset="0"/>
                      </a:endParaRPr>
                    </a:p>
                    <a:p>
                      <a:endParaRPr lang="en-NZ" sz="1400" dirty="0">
                        <a:latin typeface="Segoe UI" panose="020B0502040204020203" pitchFamily="34" charset="0"/>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585118"/>
                  </a:ext>
                </a:extLst>
              </a:tr>
              <a:tr h="2537374">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600" b="1" i="0" u="none" strike="noStrike" kern="1200" dirty="0">
                          <a:solidFill>
                            <a:srgbClr val="000000"/>
                          </a:solidFill>
                          <a:effectLst/>
                          <a:latin typeface="Segoe UI" panose="020B0502040204020203" pitchFamily="34" charset="0"/>
                          <a:ea typeface="+mn-ea"/>
                          <a:cs typeface="Segoe UI" panose="020B0502040204020203" pitchFamily="34" charset="0"/>
                        </a:rPr>
                        <a:t>5.2.13 </a:t>
                      </a:r>
                      <a:r>
                        <a:rPr lang="en-NZ" sz="1600" b="0" i="0" u="none" strike="noStrike" kern="1200" dirty="0">
                          <a:solidFill>
                            <a:srgbClr val="000000"/>
                          </a:solidFill>
                          <a:effectLst/>
                          <a:latin typeface="Segoe UI" panose="020B0502040204020203" pitchFamily="34" charset="0"/>
                          <a:ea typeface="+mn-ea"/>
                          <a:cs typeface="Segoe UI" panose="020B0502040204020203" pitchFamily="34" charset="0"/>
                        </a:rPr>
                        <a:t>(New)</a:t>
                      </a:r>
                    </a:p>
                    <a:p>
                      <a:pPr marL="0" marR="0" lvl="0" indent="0" algn="l" defTabSz="914400" rtl="0" eaLnBrk="1" fontAlgn="auto" latinLnBrk="0" hangingPunct="1">
                        <a:lnSpc>
                          <a:spcPct val="100000"/>
                        </a:lnSpc>
                        <a:spcBef>
                          <a:spcPts val="600"/>
                        </a:spcBef>
                        <a:spcAft>
                          <a:spcPts val="900"/>
                        </a:spcAft>
                        <a:buClrTx/>
                        <a:buSzTx/>
                        <a:buFontTx/>
                        <a:buNone/>
                        <a:tabLst/>
                        <a:defRPr/>
                      </a:pPr>
                      <a:r>
                        <a:rPr lang="en-US" sz="1600" b="1" i="0" u="none" strike="noStrike" kern="1200" dirty="0">
                          <a:solidFill>
                            <a:srgbClr val="000000"/>
                          </a:solidFill>
                          <a:effectLst/>
                          <a:latin typeface="Segoe UI" panose="020B0502040204020203" pitchFamily="34" charset="0"/>
                          <a:ea typeface="+mn-ea"/>
                          <a:cs typeface="Segoe UI" panose="020B0502040204020203" pitchFamily="34" charset="0"/>
                        </a:rPr>
                        <a:t>IP personnel and committees shall participate in partnership with Māori for the protection of culturally safe practice in IP, and thus acknowledge the spirit of Te </a:t>
                      </a:r>
                      <a:r>
                        <a:rPr lang="en-US" sz="1600" b="1" i="0" u="none" strike="noStrike" kern="1200" dirty="0" err="1">
                          <a:solidFill>
                            <a:srgbClr val="000000"/>
                          </a:solidFill>
                          <a:effectLst/>
                          <a:latin typeface="Segoe UI" panose="020B0502040204020203" pitchFamily="34" charset="0"/>
                          <a:ea typeface="+mn-ea"/>
                          <a:cs typeface="Segoe UI" panose="020B0502040204020203" pitchFamily="34" charset="0"/>
                        </a:rPr>
                        <a:t>Tiriti</a:t>
                      </a:r>
                      <a:r>
                        <a:rPr lang="en-US" sz="1600" b="1" i="0" u="none" strike="noStrike" kern="1200" dirty="0">
                          <a:solidFill>
                            <a:srgbClr val="000000"/>
                          </a:solidFill>
                          <a:effectLst/>
                          <a:latin typeface="Segoe UI" panose="020B0502040204020203" pitchFamily="34" charset="0"/>
                          <a:ea typeface="+mn-ea"/>
                          <a:cs typeface="Segoe UI" panose="020B0502040204020203" pitchFamily="34" charset="0"/>
                        </a:rPr>
                        <a:t>.</a:t>
                      </a:r>
                    </a:p>
                    <a:p>
                      <a:pPr marL="0" marR="0" lvl="0" indent="0" algn="l" defTabSz="914400" rtl="0" eaLnBrk="1" fontAlgn="auto" latinLnBrk="0" hangingPunct="1">
                        <a:lnSpc>
                          <a:spcPct val="100000"/>
                        </a:lnSpc>
                        <a:spcBef>
                          <a:spcPts val="600"/>
                        </a:spcBef>
                        <a:spcAft>
                          <a:spcPts val="900"/>
                        </a:spcAft>
                        <a:buClrTx/>
                        <a:buSzTx/>
                        <a:buFontTx/>
                        <a:buNone/>
                        <a:tabLst/>
                        <a:defRPr/>
                      </a:pPr>
                      <a:endParaRPr lang="en-NZ" sz="1600" b="1"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1" indent="0" algn="l" defTabSz="914400" rtl="0" eaLnBrk="1" latinLnBrk="0" hangingPunct="1">
                        <a:spcBef>
                          <a:spcPts val="600"/>
                        </a:spcBef>
                        <a:spcAft>
                          <a:spcPts val="600"/>
                        </a:spcAft>
                        <a:buFont typeface="Arial" panose="020B0604020202020204" pitchFamily="34" charset="0"/>
                        <a:buNone/>
                      </a:pPr>
                      <a:r>
                        <a:rPr lang="en-US" sz="1600" kern="1200" dirty="0">
                          <a:solidFill>
                            <a:schemeClr val="tx1"/>
                          </a:solidFill>
                          <a:effectLst/>
                          <a:latin typeface="Segoe UI" panose="020B0502040204020203" pitchFamily="34" charset="0"/>
                          <a:ea typeface="+mn-ea"/>
                          <a:cs typeface="Segoe UI" panose="020B0502040204020203" pitchFamily="34" charset="0"/>
                        </a:rPr>
                        <a:t>Service providers can evidence that they take a partnership approach with Māori to provide culturally safe practice in IP.</a:t>
                      </a:r>
                    </a:p>
                    <a:p>
                      <a:pPr marL="0" lvl="1" indent="0" algn="l" defTabSz="914400" rtl="0" eaLnBrk="1" latinLnBrk="0" hangingPunct="1">
                        <a:spcBef>
                          <a:spcPts val="600"/>
                        </a:spcBef>
                        <a:spcAft>
                          <a:spcPts val="600"/>
                        </a:spcAft>
                        <a:buFont typeface="Arial" panose="020B0604020202020204" pitchFamily="34" charset="0"/>
                        <a:buNone/>
                      </a:pPr>
                      <a:r>
                        <a:rPr lang="en-US" sz="1600" kern="1200" dirty="0">
                          <a:solidFill>
                            <a:schemeClr val="tx1"/>
                          </a:solidFill>
                          <a:effectLst/>
                          <a:latin typeface="Segoe UI" panose="020B0502040204020203" pitchFamily="34" charset="0"/>
                          <a:ea typeface="+mn-ea"/>
                          <a:cs typeface="Segoe UI" panose="020B0502040204020203" pitchFamily="34" charset="0"/>
                        </a:rPr>
                        <a:t>Service providers proactively seek feedback from Māori who access these services and make changes or improvements based on their recommendations.</a:t>
                      </a:r>
                    </a:p>
                    <a:p>
                      <a:pPr marL="0" lvl="1" indent="0" algn="l" defTabSz="914400" rtl="0" eaLnBrk="1" latinLnBrk="0" hangingPunct="1">
                        <a:buFont typeface="Arial" panose="020B0604020202020204" pitchFamily="34" charset="0"/>
                        <a:buNone/>
                      </a:pPr>
                      <a:endParaRPr lang="en-NZ" sz="1600" kern="1200" dirty="0">
                        <a:solidFill>
                          <a:schemeClr val="tx1"/>
                        </a:solidFill>
                        <a:effectLst/>
                        <a:latin typeface="Segoe UI" panose="020B0502040204020203" pitchFamily="34" charset="0"/>
                        <a:ea typeface="+mn-ea"/>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NZ" sz="1400" dirty="0">
                        <a:latin typeface="Segoe UI" panose="020B0502040204020203" pitchFamily="34" charset="0"/>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090414"/>
                  </a:ext>
                </a:extLst>
              </a:tr>
            </a:tbl>
          </a:graphicData>
        </a:graphic>
      </p:graphicFrame>
    </p:spTree>
    <p:extLst>
      <p:ext uri="{BB962C8B-B14F-4D97-AF65-F5344CB8AC3E}">
        <p14:creationId xmlns:p14="http://schemas.microsoft.com/office/powerpoint/2010/main" val="4158749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90430E-D762-40C4-8596-AD6D9B4296C2}"/>
              </a:ext>
            </a:extLst>
          </p:cNvPr>
          <p:cNvSpPr>
            <a:spLocks noGrp="1"/>
          </p:cNvSpPr>
          <p:nvPr>
            <p:ph type="title"/>
          </p:nvPr>
        </p:nvSpPr>
        <p:spPr>
          <a:xfrm>
            <a:off x="418289" y="87549"/>
            <a:ext cx="11279734" cy="1074060"/>
          </a:xfrm>
        </p:spPr>
        <p:txBody>
          <a:bodyPr>
            <a:normAutofit fontScale="90000"/>
          </a:bodyPr>
          <a:lstStyle/>
          <a:p>
            <a:r>
              <a:rPr lang="en-NZ" sz="2400" dirty="0"/>
              <a:t>5.3: </a:t>
            </a:r>
            <a:r>
              <a:rPr lang="en-NZ" sz="2400" dirty="0" err="1">
                <a:ea typeface="Calibri" panose="020F0502020204030204" pitchFamily="34" charset="0"/>
              </a:rPr>
              <a:t>Hōtaka</a:t>
            </a:r>
            <a:r>
              <a:rPr lang="en-NZ" sz="2400" dirty="0">
                <a:ea typeface="Calibri" panose="020F0502020204030204" pitchFamily="34" charset="0"/>
              </a:rPr>
              <a:t> kaitiaki </a:t>
            </a:r>
            <a:r>
              <a:rPr lang="en-NZ" sz="2400" dirty="0" err="1">
                <a:ea typeface="Calibri" panose="020F0502020204030204" pitchFamily="34" charset="0"/>
              </a:rPr>
              <a:t>patu</a:t>
            </a:r>
            <a:r>
              <a:rPr lang="en-NZ" sz="2400" dirty="0">
                <a:ea typeface="Calibri" panose="020F0502020204030204" pitchFamily="34" charset="0"/>
              </a:rPr>
              <a:t> </a:t>
            </a:r>
            <a:r>
              <a:rPr lang="en-NZ" sz="2400" dirty="0" err="1">
                <a:ea typeface="Calibri" panose="020F0502020204030204" pitchFamily="34" charset="0"/>
              </a:rPr>
              <a:t>huakita</a:t>
            </a:r>
            <a:r>
              <a:rPr lang="en-NZ" sz="2400" dirty="0">
                <a:ea typeface="Calibri" panose="020F0502020204030204" pitchFamily="34" charset="0"/>
              </a:rPr>
              <a:t> (AMS) me </a:t>
            </a:r>
            <a:r>
              <a:rPr lang="en-NZ" sz="2400" dirty="0" err="1">
                <a:ea typeface="Calibri" panose="020F0502020204030204" pitchFamily="34" charset="0"/>
              </a:rPr>
              <a:t>te</a:t>
            </a:r>
            <a:r>
              <a:rPr lang="en-NZ" sz="2400" dirty="0">
                <a:ea typeface="Calibri" panose="020F0502020204030204" pitchFamily="34" charset="0"/>
              </a:rPr>
              <a:t> </a:t>
            </a:r>
            <a:r>
              <a:rPr lang="en-NZ" sz="2400" dirty="0" err="1">
                <a:ea typeface="Calibri" panose="020F0502020204030204" pitchFamily="34" charset="0"/>
              </a:rPr>
              <a:t>whakatinanatanga</a:t>
            </a:r>
            <a:r>
              <a:rPr lang="en-NZ" sz="2400" dirty="0">
                <a:ea typeface="Calibri" panose="020F0502020204030204" pitchFamily="34" charset="0"/>
              </a:rPr>
              <a:t> | Antimicrobial stewardship (AMS) programme and implementation</a:t>
            </a:r>
            <a:br>
              <a:rPr lang="en-NZ" sz="2400" dirty="0">
                <a:ea typeface="Calibri" panose="020F0502020204030204" pitchFamily="34" charset="0"/>
              </a:rPr>
            </a:br>
            <a:r>
              <a:rPr lang="en-NZ" sz="1300" i="1" dirty="0">
                <a:solidFill>
                  <a:schemeClr val="tx1"/>
                </a:solidFill>
              </a:rPr>
              <a:t>HDSS 2008 Alignment: 3.1 Infection Control Management; HCSS 8158 2012: 4.7 Infection Prevention &amp; Control; Fertility 8181 2007: 3.12 Infection Control Management</a:t>
            </a:r>
            <a:endParaRPr lang="en-NZ" sz="1300" i="1" dirty="0"/>
          </a:p>
        </p:txBody>
      </p:sp>
      <p:graphicFrame>
        <p:nvGraphicFramePr>
          <p:cNvPr id="3" name="Table 2">
            <a:extLst>
              <a:ext uri="{FF2B5EF4-FFF2-40B4-BE49-F238E27FC236}">
                <a16:creationId xmlns:a16="http://schemas.microsoft.com/office/drawing/2014/main" id="{98FB710C-3ABC-4251-B405-C23C62300878}"/>
              </a:ext>
            </a:extLst>
          </p:cNvPr>
          <p:cNvGraphicFramePr>
            <a:graphicFrameLocks noGrp="1"/>
          </p:cNvGraphicFramePr>
          <p:nvPr>
            <p:extLst>
              <p:ext uri="{D42A27DB-BD31-4B8C-83A1-F6EECF244321}">
                <p14:modId xmlns:p14="http://schemas.microsoft.com/office/powerpoint/2010/main" val="2275030513"/>
              </p:ext>
            </p:extLst>
          </p:nvPr>
        </p:nvGraphicFramePr>
        <p:xfrm>
          <a:off x="418289" y="1161608"/>
          <a:ext cx="11279734" cy="4888995"/>
        </p:xfrm>
        <a:graphic>
          <a:graphicData uri="http://schemas.openxmlformats.org/drawingml/2006/table">
            <a:tbl>
              <a:tblPr firstRow="1" firstCol="1" bandRow="1">
                <a:tableStyleId>{5940675A-B579-460E-94D1-54222C63F5DA}</a:tableStyleId>
              </a:tblPr>
              <a:tblGrid>
                <a:gridCol w="789420">
                  <a:extLst>
                    <a:ext uri="{9D8B030D-6E8A-4147-A177-3AD203B41FA5}">
                      <a16:colId xmlns:a16="http://schemas.microsoft.com/office/drawing/2014/main" val="1689814381"/>
                    </a:ext>
                  </a:extLst>
                </a:gridCol>
                <a:gridCol w="4833168">
                  <a:extLst>
                    <a:ext uri="{9D8B030D-6E8A-4147-A177-3AD203B41FA5}">
                      <a16:colId xmlns:a16="http://schemas.microsoft.com/office/drawing/2014/main" val="2406818567"/>
                    </a:ext>
                  </a:extLst>
                </a:gridCol>
                <a:gridCol w="1474918">
                  <a:extLst>
                    <a:ext uri="{9D8B030D-6E8A-4147-A177-3AD203B41FA5}">
                      <a16:colId xmlns:a16="http://schemas.microsoft.com/office/drawing/2014/main" val="1405707552"/>
                    </a:ext>
                  </a:extLst>
                </a:gridCol>
                <a:gridCol w="921125">
                  <a:extLst>
                    <a:ext uri="{9D8B030D-6E8A-4147-A177-3AD203B41FA5}">
                      <a16:colId xmlns:a16="http://schemas.microsoft.com/office/drawing/2014/main" val="2059974465"/>
                    </a:ext>
                  </a:extLst>
                </a:gridCol>
                <a:gridCol w="921125">
                  <a:extLst>
                    <a:ext uri="{9D8B030D-6E8A-4147-A177-3AD203B41FA5}">
                      <a16:colId xmlns:a16="http://schemas.microsoft.com/office/drawing/2014/main" val="2234208017"/>
                    </a:ext>
                  </a:extLst>
                </a:gridCol>
                <a:gridCol w="1031013">
                  <a:extLst>
                    <a:ext uri="{9D8B030D-6E8A-4147-A177-3AD203B41FA5}">
                      <a16:colId xmlns:a16="http://schemas.microsoft.com/office/drawing/2014/main" val="1740100341"/>
                    </a:ext>
                  </a:extLst>
                </a:gridCol>
                <a:gridCol w="1308965">
                  <a:extLst>
                    <a:ext uri="{9D8B030D-6E8A-4147-A177-3AD203B41FA5}">
                      <a16:colId xmlns:a16="http://schemas.microsoft.com/office/drawing/2014/main" val="1923288080"/>
                    </a:ext>
                  </a:extLst>
                </a:gridCol>
              </a:tblGrid>
              <a:tr h="279426">
                <a:tc>
                  <a:txBody>
                    <a:bodyPr/>
                    <a:lstStyle/>
                    <a:p>
                      <a:pPr algn="l">
                        <a:lnSpc>
                          <a:spcPct val="107000"/>
                        </a:lnSpc>
                        <a:spcAft>
                          <a:spcPts val="0"/>
                        </a:spcAft>
                      </a:pPr>
                      <a:r>
                        <a:rPr lang="en-NZ" sz="1400" b="1" dirty="0">
                          <a:effectLst/>
                          <a:latin typeface="Segoe UI" panose="020B0502040204020203" pitchFamily="34" charset="0"/>
                          <a:cs typeface="Segoe UI" panose="020B0502040204020203" pitchFamily="34" charset="0"/>
                        </a:rPr>
                        <a:t>Criteria</a:t>
                      </a:r>
                      <a:endParaRPr lang="en-NZ" sz="1400" b="1"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solidFill>
                      <a:schemeClr val="bg2"/>
                    </a:solidFill>
                  </a:tcPr>
                </a:tc>
                <a:tc>
                  <a:txBody>
                    <a:bodyPr/>
                    <a:lstStyle/>
                    <a:p>
                      <a:pPr algn="l">
                        <a:lnSpc>
                          <a:spcPct val="107000"/>
                        </a:lnSpc>
                        <a:spcAft>
                          <a:spcPts val="0"/>
                        </a:spcAft>
                      </a:pPr>
                      <a:r>
                        <a:rPr lang="en-NZ" sz="1400" b="1" dirty="0">
                          <a:effectLst/>
                          <a:latin typeface="Segoe UI" panose="020B0502040204020203" pitchFamily="34" charset="0"/>
                          <a:cs typeface="Segoe UI" panose="020B0502040204020203" pitchFamily="34" charset="0"/>
                        </a:rPr>
                        <a:t>Description</a:t>
                      </a:r>
                      <a:endParaRPr lang="en-NZ" sz="1400" b="1"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solidFill>
                      <a:schemeClr val="bg2"/>
                    </a:solidFill>
                  </a:tcPr>
                </a:tc>
                <a:tc>
                  <a:txBody>
                    <a:bodyPr/>
                    <a:lstStyle/>
                    <a:p>
                      <a:pPr algn="l">
                        <a:lnSpc>
                          <a:spcPct val="107000"/>
                        </a:lnSpc>
                        <a:spcAft>
                          <a:spcPts val="0"/>
                        </a:spcAft>
                      </a:pPr>
                      <a:r>
                        <a:rPr lang="en-NZ" sz="1400" b="1" dirty="0">
                          <a:effectLst/>
                          <a:latin typeface="Segoe UI" panose="020B0502040204020203" pitchFamily="34" charset="0"/>
                          <a:cs typeface="Segoe UI" panose="020B0502040204020203" pitchFamily="34" charset="0"/>
                        </a:rPr>
                        <a:t>2008 Standard</a:t>
                      </a:r>
                      <a:endParaRPr lang="en-NZ" sz="1400" b="1"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solidFill>
                      <a:schemeClr val="bg2"/>
                    </a:solidFill>
                  </a:tcPr>
                </a:tc>
                <a:tc>
                  <a:txBody>
                    <a:bodyPr/>
                    <a:lstStyle/>
                    <a:p>
                      <a:pPr algn="l">
                        <a:lnSpc>
                          <a:spcPct val="107000"/>
                        </a:lnSpc>
                        <a:spcAft>
                          <a:spcPts val="0"/>
                        </a:spcAft>
                      </a:pPr>
                      <a:r>
                        <a:rPr lang="en-NZ" sz="1400" b="1" dirty="0">
                          <a:effectLst/>
                          <a:latin typeface="Segoe UI" panose="020B0502040204020203" pitchFamily="34" charset="0"/>
                          <a:cs typeface="Segoe UI" panose="020B0502040204020203" pitchFamily="34" charset="0"/>
                        </a:rPr>
                        <a:t>HCSS</a:t>
                      </a:r>
                      <a:endParaRPr lang="en-NZ" sz="1400" b="1"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solidFill>
                      <a:schemeClr val="bg2"/>
                    </a:solidFill>
                  </a:tcPr>
                </a:tc>
                <a:tc>
                  <a:txBody>
                    <a:bodyPr/>
                    <a:lstStyle/>
                    <a:p>
                      <a:pPr algn="l">
                        <a:lnSpc>
                          <a:spcPct val="107000"/>
                        </a:lnSpc>
                        <a:spcAft>
                          <a:spcPts val="0"/>
                        </a:spcAft>
                      </a:pPr>
                      <a:r>
                        <a:rPr lang="en-NZ" sz="1400" b="1" dirty="0">
                          <a:effectLst/>
                          <a:latin typeface="Segoe UI" panose="020B0502040204020203" pitchFamily="34" charset="0"/>
                          <a:cs typeface="Segoe UI" panose="020B0502040204020203" pitchFamily="34" charset="0"/>
                        </a:rPr>
                        <a:t>Fertility</a:t>
                      </a:r>
                      <a:endParaRPr lang="en-NZ" sz="1400" b="1"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solidFill>
                      <a:schemeClr val="bg2"/>
                    </a:solidFill>
                  </a:tcPr>
                </a:tc>
                <a:tc>
                  <a:txBody>
                    <a:bodyPr/>
                    <a:lstStyle/>
                    <a:p>
                      <a:pPr algn="l">
                        <a:lnSpc>
                          <a:spcPct val="107000"/>
                        </a:lnSpc>
                        <a:spcAft>
                          <a:spcPts val="0"/>
                        </a:spcAft>
                      </a:pPr>
                      <a:r>
                        <a:rPr lang="en-NZ" sz="1400" b="1" dirty="0">
                          <a:effectLst/>
                          <a:latin typeface="Segoe UI" panose="020B0502040204020203" pitchFamily="34" charset="0"/>
                          <a:cs typeface="Segoe UI" panose="020B0502040204020203" pitchFamily="34" charset="0"/>
                        </a:rPr>
                        <a:t>Abortion</a:t>
                      </a:r>
                      <a:endParaRPr lang="en-NZ" sz="1400" b="1"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solidFill>
                      <a:schemeClr val="bg2"/>
                    </a:solidFill>
                  </a:tcPr>
                </a:tc>
                <a:tc>
                  <a:txBody>
                    <a:bodyPr/>
                    <a:lstStyle/>
                    <a:p>
                      <a:pPr algn="l">
                        <a:lnSpc>
                          <a:spcPct val="107000"/>
                        </a:lnSpc>
                        <a:spcAft>
                          <a:spcPts val="0"/>
                        </a:spcAft>
                      </a:pPr>
                      <a:r>
                        <a:rPr lang="en-NZ" sz="1400" b="1" dirty="0">
                          <a:effectLst/>
                          <a:latin typeface="Segoe UI" panose="020B0502040204020203" pitchFamily="34" charset="0"/>
                          <a:cs typeface="Segoe UI" panose="020B0502040204020203" pitchFamily="34" charset="0"/>
                        </a:rPr>
                        <a:t>Applicability</a:t>
                      </a:r>
                      <a:endParaRPr lang="en-NZ" sz="1400" b="1"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solidFill>
                      <a:schemeClr val="bg2"/>
                    </a:solidFill>
                  </a:tcPr>
                </a:tc>
                <a:extLst>
                  <a:ext uri="{0D108BD9-81ED-4DB2-BD59-A6C34878D82A}">
                    <a16:rowId xmlns:a16="http://schemas.microsoft.com/office/drawing/2014/main" val="288123004"/>
                  </a:ext>
                </a:extLst>
              </a:tr>
              <a:tr h="2024521">
                <a:tc>
                  <a:txBody>
                    <a:bodyPr/>
                    <a:lstStyle/>
                    <a:p>
                      <a:pPr>
                        <a:lnSpc>
                          <a:spcPct val="107000"/>
                        </a:lnSpc>
                        <a:spcAft>
                          <a:spcPts val="0"/>
                        </a:spcAft>
                      </a:pPr>
                      <a:r>
                        <a:rPr lang="en-NZ" sz="1200" dirty="0">
                          <a:effectLst/>
                          <a:latin typeface="Segoe UI" panose="020B0502040204020203" pitchFamily="34" charset="0"/>
                          <a:cs typeface="Segoe UI" panose="020B0502040204020203" pitchFamily="34" charset="0"/>
                        </a:rPr>
                        <a:t>5.3.1 </a:t>
                      </a: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a:txBody>
                    <a:bodyPr/>
                    <a:lstStyle/>
                    <a:p>
                      <a:pPr>
                        <a:lnSpc>
                          <a:spcPct val="107000"/>
                        </a:lnSpc>
                        <a:spcAft>
                          <a:spcPts val="0"/>
                        </a:spcAft>
                      </a:pPr>
                      <a:r>
                        <a:rPr lang="en-NZ" sz="1200" dirty="0">
                          <a:effectLst/>
                          <a:latin typeface="Segoe UI" panose="020B0502040204020203" pitchFamily="34" charset="0"/>
                          <a:cs typeface="Segoe UI" panose="020B0502040204020203" pitchFamily="34" charset="0"/>
                        </a:rPr>
                        <a:t>Service providers shall have a documented AMS programme that sets out to optimise antimicrobial use and minimising harm. This shall be:</a:t>
                      </a:r>
                      <a:br>
                        <a:rPr lang="en-NZ" sz="1200" dirty="0">
                          <a:effectLst/>
                          <a:latin typeface="Segoe UI" panose="020B0502040204020203" pitchFamily="34" charset="0"/>
                          <a:cs typeface="Segoe UI" panose="020B0502040204020203" pitchFamily="34" charset="0"/>
                        </a:rPr>
                      </a:br>
                      <a:r>
                        <a:rPr lang="en-NZ" sz="1200" dirty="0">
                          <a:effectLst/>
                          <a:latin typeface="Segoe UI" panose="020B0502040204020203" pitchFamily="34" charset="0"/>
                          <a:cs typeface="Segoe UI" panose="020B0502040204020203" pitchFamily="34" charset="0"/>
                        </a:rPr>
                        <a:t>(a) Appropriate for the size, scope, and complexity of the service;</a:t>
                      </a:r>
                      <a:br>
                        <a:rPr lang="en-NZ" sz="1200" dirty="0">
                          <a:effectLst/>
                          <a:latin typeface="Segoe UI" panose="020B0502040204020203" pitchFamily="34" charset="0"/>
                          <a:cs typeface="Segoe UI" panose="020B0502040204020203" pitchFamily="34" charset="0"/>
                        </a:rPr>
                      </a:br>
                      <a:r>
                        <a:rPr lang="en-NZ" sz="1200" dirty="0">
                          <a:effectLst/>
                          <a:latin typeface="Segoe UI" panose="020B0502040204020203" pitchFamily="34" charset="0"/>
                          <a:cs typeface="Segoe UI" panose="020B0502040204020203" pitchFamily="34" charset="0"/>
                        </a:rPr>
                        <a:t>(b) Approved by the governance body;</a:t>
                      </a:r>
                      <a:br>
                        <a:rPr lang="en-NZ" sz="1200" dirty="0">
                          <a:effectLst/>
                          <a:latin typeface="Segoe UI" panose="020B0502040204020203" pitchFamily="34" charset="0"/>
                          <a:cs typeface="Segoe UI" panose="020B0502040204020203" pitchFamily="34" charset="0"/>
                        </a:rPr>
                      </a:br>
                      <a:r>
                        <a:rPr lang="en-NZ" sz="1200" dirty="0">
                          <a:effectLst/>
                          <a:latin typeface="Segoe UI" panose="020B0502040204020203" pitchFamily="34" charset="0"/>
                          <a:cs typeface="Segoe UI" panose="020B0502040204020203" pitchFamily="34" charset="0"/>
                        </a:rPr>
                        <a:t>(c) Developed using evidence-based antimicrobial prescribing guidance and expertise (which includes restrictions and approval processes where necessary and access to laboratory diagnostic testing reports).</a:t>
                      </a: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a:txBody>
                    <a:bodyPr/>
                    <a:lstStyle/>
                    <a:p>
                      <a:pPr>
                        <a:lnSpc>
                          <a:spcPct val="107000"/>
                        </a:lnSpc>
                        <a:spcAft>
                          <a:spcPts val="0"/>
                        </a:spcAft>
                      </a:pPr>
                      <a:r>
                        <a:rPr lang="en-NZ" sz="1200" dirty="0">
                          <a:effectLst/>
                          <a:latin typeface="Segoe UI" panose="020B0502040204020203" pitchFamily="34" charset="0"/>
                          <a:cs typeface="Segoe UI" panose="020B0502040204020203" pitchFamily="34" charset="0"/>
                        </a:rPr>
                        <a:t>3.6.3; 3.6.5</a:t>
                      </a: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a:txBody>
                    <a:bodyPr/>
                    <a:lstStyle/>
                    <a:p>
                      <a:pPr>
                        <a:lnSpc>
                          <a:spcPct val="107000"/>
                        </a:lnSpc>
                        <a:spcAft>
                          <a:spcPts val="0"/>
                        </a:spcAft>
                      </a:pPr>
                      <a:r>
                        <a:rPr lang="en-NZ" sz="1200" dirty="0">
                          <a:effectLst/>
                          <a:latin typeface="Segoe UI" panose="020B0502040204020203" pitchFamily="34" charset="0"/>
                          <a:cs typeface="Segoe UI" panose="020B0502040204020203" pitchFamily="34" charset="0"/>
                        </a:rPr>
                        <a:t>N/A</a:t>
                      </a: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a:txBody>
                    <a:bodyPr/>
                    <a:lstStyle/>
                    <a:p>
                      <a:pPr>
                        <a:lnSpc>
                          <a:spcPct val="107000"/>
                        </a:lnSpc>
                        <a:spcAft>
                          <a:spcPts val="0"/>
                        </a:spcAft>
                      </a:pPr>
                      <a:r>
                        <a:rPr lang="en-NZ" sz="1200" dirty="0">
                          <a:effectLst/>
                          <a:latin typeface="Segoe UI" panose="020B0502040204020203" pitchFamily="34" charset="0"/>
                          <a:cs typeface="Segoe UI" panose="020B0502040204020203" pitchFamily="34" charset="0"/>
                        </a:rPr>
                        <a:t>Not mapped</a:t>
                      </a: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a:txBody>
                    <a:bodyPr/>
                    <a:lstStyle/>
                    <a:p>
                      <a:pPr>
                        <a:lnSpc>
                          <a:spcPct val="107000"/>
                        </a:lnSpc>
                        <a:spcAft>
                          <a:spcPts val="0"/>
                        </a:spcAft>
                      </a:pPr>
                      <a:r>
                        <a:rPr lang="en-NZ" sz="1200" dirty="0">
                          <a:effectLst/>
                          <a:latin typeface="Segoe UI" panose="020B0502040204020203" pitchFamily="34" charset="0"/>
                          <a:cs typeface="Segoe UI" panose="020B0502040204020203" pitchFamily="34" charset="0"/>
                        </a:rPr>
                        <a:t>Not mapped</a:t>
                      </a: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a:txBody>
                    <a:bodyPr/>
                    <a:lstStyle/>
                    <a:p>
                      <a:pPr>
                        <a:lnSpc>
                          <a:spcPct val="107000"/>
                        </a:lnSpc>
                        <a:spcAft>
                          <a:spcPts val="0"/>
                        </a:spcAft>
                      </a:pPr>
                      <a:r>
                        <a:rPr lang="en-NZ" sz="1200" dirty="0">
                          <a:effectLst/>
                          <a:latin typeface="Segoe UI" panose="020B0502040204020203" pitchFamily="34" charset="0"/>
                          <a:cs typeface="Segoe UI" panose="020B0502040204020203" pitchFamily="34" charset="0"/>
                        </a:rPr>
                        <a:t>All service types except HCSS, residential disability services, and residential disability MHA</a:t>
                      </a: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extLst>
                  <a:ext uri="{0D108BD9-81ED-4DB2-BD59-A6C34878D82A}">
                    <a16:rowId xmlns:a16="http://schemas.microsoft.com/office/drawing/2014/main" val="3873569769"/>
                  </a:ext>
                </a:extLst>
              </a:tr>
              <a:tr h="806315">
                <a:tc>
                  <a:txBody>
                    <a:bodyPr/>
                    <a:lstStyle/>
                    <a:p>
                      <a:pPr>
                        <a:lnSpc>
                          <a:spcPct val="107000"/>
                        </a:lnSpc>
                        <a:spcAft>
                          <a:spcPts val="0"/>
                        </a:spcAft>
                      </a:pPr>
                      <a:r>
                        <a:rPr lang="en-NZ" sz="1200" dirty="0">
                          <a:effectLst/>
                          <a:latin typeface="Segoe UI" panose="020B0502040204020203" pitchFamily="34" charset="0"/>
                          <a:cs typeface="Segoe UI" panose="020B0502040204020203" pitchFamily="34" charset="0"/>
                        </a:rPr>
                        <a:t>5.3.2 </a:t>
                      </a: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a:txBody>
                    <a:bodyPr/>
                    <a:lstStyle/>
                    <a:p>
                      <a:pPr>
                        <a:lnSpc>
                          <a:spcPct val="107000"/>
                        </a:lnSpc>
                        <a:spcAft>
                          <a:spcPts val="0"/>
                        </a:spcAft>
                      </a:pPr>
                      <a:r>
                        <a:rPr lang="en-NZ" sz="1200" dirty="0">
                          <a:effectLst/>
                          <a:latin typeface="Segoe UI" panose="020B0502040204020203" pitchFamily="34" charset="0"/>
                          <a:cs typeface="Segoe UI" panose="020B0502040204020203" pitchFamily="34" charset="0"/>
                        </a:rPr>
                        <a:t>Service providers shall have policies and guidelines in place, appropriate to the size, scope, and complexity of the service, which will comply with evidence-informed practice.</a:t>
                      </a: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a:txBody>
                    <a:bodyPr/>
                    <a:lstStyle/>
                    <a:p>
                      <a:pPr>
                        <a:lnSpc>
                          <a:spcPct val="107000"/>
                        </a:lnSpc>
                        <a:spcAft>
                          <a:spcPts val="0"/>
                        </a:spcAft>
                      </a:pPr>
                      <a:r>
                        <a:rPr lang="en-NZ" sz="1200">
                          <a:effectLst/>
                          <a:latin typeface="Segoe UI" panose="020B0502040204020203" pitchFamily="34" charset="0"/>
                          <a:cs typeface="Segoe UI" panose="020B0502040204020203" pitchFamily="34" charset="0"/>
                        </a:rPr>
                        <a:t>3.6.1; 3.6.2</a:t>
                      </a:r>
                      <a:endParaRPr lang="en-NZ" sz="120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a:txBody>
                    <a:bodyPr/>
                    <a:lstStyle/>
                    <a:p>
                      <a:pPr>
                        <a:lnSpc>
                          <a:spcPct val="107000"/>
                        </a:lnSpc>
                        <a:spcAft>
                          <a:spcPts val="0"/>
                        </a:spcAft>
                      </a:pPr>
                      <a:r>
                        <a:rPr lang="en-NZ" sz="1200">
                          <a:effectLst/>
                          <a:latin typeface="Segoe UI" panose="020B0502040204020203" pitchFamily="34" charset="0"/>
                          <a:cs typeface="Segoe UI" panose="020B0502040204020203" pitchFamily="34" charset="0"/>
                        </a:rPr>
                        <a:t>N/A</a:t>
                      </a:r>
                      <a:endParaRPr lang="en-NZ" sz="120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a:txBody>
                    <a:bodyPr/>
                    <a:lstStyle/>
                    <a:p>
                      <a:pPr>
                        <a:lnSpc>
                          <a:spcPct val="107000"/>
                        </a:lnSpc>
                        <a:spcAft>
                          <a:spcPts val="0"/>
                        </a:spcAft>
                      </a:pPr>
                      <a:r>
                        <a:rPr lang="en-NZ" sz="1200">
                          <a:effectLst/>
                          <a:latin typeface="Segoe UI" panose="020B0502040204020203" pitchFamily="34" charset="0"/>
                          <a:cs typeface="Segoe UI" panose="020B0502040204020203" pitchFamily="34" charset="0"/>
                        </a:rPr>
                        <a:t>Not mapped</a:t>
                      </a:r>
                      <a:endParaRPr lang="en-NZ" sz="120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a:txBody>
                    <a:bodyPr/>
                    <a:lstStyle/>
                    <a:p>
                      <a:pPr>
                        <a:lnSpc>
                          <a:spcPct val="107000"/>
                        </a:lnSpc>
                        <a:spcAft>
                          <a:spcPts val="0"/>
                        </a:spcAft>
                      </a:pPr>
                      <a:r>
                        <a:rPr lang="en-NZ" sz="1200">
                          <a:effectLst/>
                          <a:latin typeface="Segoe UI" panose="020B0502040204020203" pitchFamily="34" charset="0"/>
                          <a:cs typeface="Segoe UI" panose="020B0502040204020203" pitchFamily="34" charset="0"/>
                        </a:rPr>
                        <a:t>Not mapped</a:t>
                      </a:r>
                      <a:endParaRPr lang="en-NZ" sz="120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rowSpan="2">
                  <a:txBody>
                    <a:bodyPr/>
                    <a:lstStyle/>
                    <a:p>
                      <a:pPr>
                        <a:lnSpc>
                          <a:spcPct val="107000"/>
                        </a:lnSpc>
                        <a:spcAft>
                          <a:spcPts val="0"/>
                        </a:spcAft>
                      </a:pPr>
                      <a:r>
                        <a:rPr lang="en-NZ" sz="1200" dirty="0">
                          <a:effectLst/>
                          <a:latin typeface="Segoe UI" panose="020B0502040204020203" pitchFamily="34" charset="0"/>
                          <a:cs typeface="Segoe UI" panose="020B0502040204020203" pitchFamily="34" charset="0"/>
                        </a:rPr>
                        <a:t>All service types except for HCSS</a:t>
                      </a: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extLst>
                  <a:ext uri="{0D108BD9-81ED-4DB2-BD59-A6C34878D82A}">
                    <a16:rowId xmlns:a16="http://schemas.microsoft.com/office/drawing/2014/main" val="3493609598"/>
                  </a:ext>
                </a:extLst>
              </a:tr>
              <a:tr h="1778733">
                <a:tc>
                  <a:txBody>
                    <a:bodyPr/>
                    <a:lstStyle/>
                    <a:p>
                      <a:pPr>
                        <a:lnSpc>
                          <a:spcPct val="107000"/>
                        </a:lnSpc>
                        <a:spcAft>
                          <a:spcPts val="0"/>
                        </a:spcAft>
                      </a:pPr>
                      <a:r>
                        <a:rPr lang="en-NZ" sz="1200">
                          <a:effectLst/>
                          <a:latin typeface="Segoe UI" panose="020B0502040204020203" pitchFamily="34" charset="0"/>
                          <a:cs typeface="Segoe UI" panose="020B0502040204020203" pitchFamily="34" charset="0"/>
                        </a:rPr>
                        <a:t>5.3.3 </a:t>
                      </a:r>
                      <a:endParaRPr lang="en-NZ" sz="120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a:txBody>
                    <a:bodyPr/>
                    <a:lstStyle/>
                    <a:p>
                      <a:pPr>
                        <a:lnSpc>
                          <a:spcPct val="107000"/>
                        </a:lnSpc>
                        <a:spcAft>
                          <a:spcPts val="0"/>
                        </a:spcAft>
                      </a:pPr>
                      <a:r>
                        <a:rPr lang="en-NZ" sz="1200" dirty="0">
                          <a:effectLst/>
                          <a:latin typeface="Segoe UI" panose="020B0502040204020203" pitchFamily="34" charset="0"/>
                          <a:cs typeface="Segoe UI" panose="020B0502040204020203" pitchFamily="34" charset="0"/>
                        </a:rPr>
                        <a:t>Service providers, shall evaluate the effectiveness of their AMS programme by:</a:t>
                      </a:r>
                      <a:br>
                        <a:rPr lang="en-NZ" sz="1200" dirty="0">
                          <a:effectLst/>
                          <a:latin typeface="Segoe UI" panose="020B0502040204020203" pitchFamily="34" charset="0"/>
                          <a:cs typeface="Segoe UI" panose="020B0502040204020203" pitchFamily="34" charset="0"/>
                        </a:rPr>
                      </a:br>
                      <a:r>
                        <a:rPr lang="en-NZ" sz="1200" dirty="0">
                          <a:effectLst/>
                          <a:latin typeface="Segoe UI" panose="020B0502040204020203" pitchFamily="34" charset="0"/>
                          <a:cs typeface="Segoe UI" panose="020B0502040204020203" pitchFamily="34" charset="0"/>
                        </a:rPr>
                        <a:t>(a) Monitoring the quality and quantity of antimicrobial prescribing, dispensing, and administration and occurrence of adverse effects;</a:t>
                      </a:r>
                      <a:br>
                        <a:rPr lang="en-NZ" sz="1200" dirty="0">
                          <a:effectLst/>
                          <a:latin typeface="Segoe UI" panose="020B0502040204020203" pitchFamily="34" charset="0"/>
                          <a:cs typeface="Segoe UI" panose="020B0502040204020203" pitchFamily="34" charset="0"/>
                        </a:rPr>
                      </a:br>
                      <a:r>
                        <a:rPr lang="en-NZ" sz="1200" dirty="0">
                          <a:effectLst/>
                          <a:latin typeface="Segoe UI" panose="020B0502040204020203" pitchFamily="34" charset="0"/>
                          <a:cs typeface="Segoe UI" panose="020B0502040204020203" pitchFamily="34" charset="0"/>
                        </a:rPr>
                        <a:t>(b) Identifying areas for improvement and evaluating the progress of AMS activities.</a:t>
                      </a: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a:txBody>
                    <a:bodyPr/>
                    <a:lstStyle/>
                    <a:p>
                      <a:pPr>
                        <a:lnSpc>
                          <a:spcPct val="107000"/>
                        </a:lnSpc>
                        <a:spcAft>
                          <a:spcPts val="0"/>
                        </a:spcAft>
                      </a:pPr>
                      <a:r>
                        <a:rPr lang="en-NZ" sz="1200">
                          <a:effectLst/>
                          <a:latin typeface="Segoe UI" panose="020B0502040204020203" pitchFamily="34" charset="0"/>
                          <a:cs typeface="Segoe UI" panose="020B0502040204020203" pitchFamily="34" charset="0"/>
                        </a:rPr>
                        <a:t>3.6.4</a:t>
                      </a:r>
                      <a:endParaRPr lang="en-NZ" sz="120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a:txBody>
                    <a:bodyPr/>
                    <a:lstStyle/>
                    <a:p>
                      <a:pPr>
                        <a:lnSpc>
                          <a:spcPct val="107000"/>
                        </a:lnSpc>
                        <a:spcAft>
                          <a:spcPts val="0"/>
                        </a:spcAft>
                      </a:pPr>
                      <a:r>
                        <a:rPr lang="en-NZ" sz="1200">
                          <a:effectLst/>
                          <a:latin typeface="Segoe UI" panose="020B0502040204020203" pitchFamily="34" charset="0"/>
                          <a:cs typeface="Segoe UI" panose="020B0502040204020203" pitchFamily="34" charset="0"/>
                        </a:rPr>
                        <a:t>N/A</a:t>
                      </a:r>
                      <a:endParaRPr lang="en-NZ" sz="120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a:txBody>
                    <a:bodyPr/>
                    <a:lstStyle/>
                    <a:p>
                      <a:pPr>
                        <a:lnSpc>
                          <a:spcPct val="107000"/>
                        </a:lnSpc>
                        <a:spcAft>
                          <a:spcPts val="0"/>
                        </a:spcAft>
                      </a:pPr>
                      <a:r>
                        <a:rPr lang="en-NZ" sz="1200">
                          <a:effectLst/>
                          <a:latin typeface="Segoe UI" panose="020B0502040204020203" pitchFamily="34" charset="0"/>
                          <a:cs typeface="Segoe UI" panose="020B0502040204020203" pitchFamily="34" charset="0"/>
                        </a:rPr>
                        <a:t>Not mapped</a:t>
                      </a:r>
                      <a:endParaRPr lang="en-NZ" sz="120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a:txBody>
                    <a:bodyPr/>
                    <a:lstStyle/>
                    <a:p>
                      <a:pPr>
                        <a:lnSpc>
                          <a:spcPct val="107000"/>
                        </a:lnSpc>
                        <a:spcAft>
                          <a:spcPts val="0"/>
                        </a:spcAft>
                      </a:pPr>
                      <a:r>
                        <a:rPr lang="en-NZ" sz="1200" dirty="0">
                          <a:effectLst/>
                          <a:latin typeface="Segoe UI" panose="020B0502040204020203" pitchFamily="34" charset="0"/>
                          <a:cs typeface="Segoe UI" panose="020B0502040204020203" pitchFamily="34" charset="0"/>
                        </a:rPr>
                        <a:t>Not mapped</a:t>
                      </a: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tc vMerge="1">
                  <a:txBody>
                    <a:bodyPr/>
                    <a:lstStyle/>
                    <a:p>
                      <a:pPr>
                        <a:lnSpc>
                          <a:spcPct val="107000"/>
                        </a:lnSpc>
                        <a:spcAft>
                          <a:spcPts val="0"/>
                        </a:spcAft>
                      </a:pPr>
                      <a:endParaRPr lang="en-NZ" sz="1100" dirty="0">
                        <a:effectLst/>
                        <a:latin typeface="Segoe UI" panose="020B0502040204020203" pitchFamily="34" charset="0"/>
                        <a:ea typeface="Calibri" panose="020F0502020204030204" pitchFamily="34" charset="0"/>
                        <a:cs typeface="Segoe UI" panose="020B0502040204020203" pitchFamily="34" charset="0"/>
                      </a:endParaRPr>
                    </a:p>
                  </a:txBody>
                  <a:tcPr marL="68580" marR="68580" marT="0" marB="0"/>
                </a:tc>
                <a:extLst>
                  <a:ext uri="{0D108BD9-81ED-4DB2-BD59-A6C34878D82A}">
                    <a16:rowId xmlns:a16="http://schemas.microsoft.com/office/drawing/2014/main" val="679072877"/>
                  </a:ext>
                </a:extLst>
              </a:tr>
            </a:tbl>
          </a:graphicData>
        </a:graphic>
      </p:graphicFrame>
    </p:spTree>
    <p:extLst>
      <p:ext uri="{BB962C8B-B14F-4D97-AF65-F5344CB8AC3E}">
        <p14:creationId xmlns:p14="http://schemas.microsoft.com/office/powerpoint/2010/main" val="2980620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90430E-D762-40C4-8596-AD6D9B4296C2}"/>
              </a:ext>
            </a:extLst>
          </p:cNvPr>
          <p:cNvSpPr>
            <a:spLocks noGrp="1"/>
          </p:cNvSpPr>
          <p:nvPr>
            <p:ph type="title"/>
          </p:nvPr>
        </p:nvSpPr>
        <p:spPr>
          <a:xfrm>
            <a:off x="466928" y="147885"/>
            <a:ext cx="11231094" cy="1106984"/>
          </a:xfrm>
        </p:spPr>
        <p:txBody>
          <a:bodyPr>
            <a:normAutofit/>
          </a:bodyPr>
          <a:lstStyle/>
          <a:p>
            <a:r>
              <a:rPr lang="en-NZ" sz="2200" dirty="0"/>
              <a:t>5.4: Te </a:t>
            </a:r>
            <a:r>
              <a:rPr lang="en-NZ" sz="2200" dirty="0" err="1"/>
              <a:t>āta</a:t>
            </a:r>
            <a:r>
              <a:rPr lang="en-NZ" sz="2200" dirty="0"/>
              <a:t> </a:t>
            </a:r>
            <a:r>
              <a:rPr lang="en-NZ" sz="2200" dirty="0" err="1"/>
              <a:t>tirotiro</a:t>
            </a:r>
            <a:r>
              <a:rPr lang="en-NZ" sz="2200" dirty="0"/>
              <a:t> </a:t>
            </a:r>
            <a:r>
              <a:rPr lang="en-NZ" sz="2200" dirty="0" err="1"/>
              <a:t>mō</a:t>
            </a:r>
            <a:r>
              <a:rPr lang="en-NZ" sz="2200" dirty="0"/>
              <a:t> </a:t>
            </a:r>
            <a:r>
              <a:rPr lang="en-NZ" sz="2200" dirty="0" err="1"/>
              <a:t>te</a:t>
            </a:r>
            <a:r>
              <a:rPr lang="en-NZ" sz="2200" dirty="0"/>
              <a:t> </a:t>
            </a:r>
            <a:r>
              <a:rPr lang="en-NZ" sz="2200" dirty="0" err="1"/>
              <a:t>pokenga</a:t>
            </a:r>
            <a:r>
              <a:rPr lang="en-NZ" sz="2200" dirty="0"/>
              <a:t> e </a:t>
            </a:r>
            <a:r>
              <a:rPr lang="en-NZ" sz="2200" dirty="0" err="1"/>
              <a:t>pā</a:t>
            </a:r>
            <a:r>
              <a:rPr lang="en-NZ" sz="2200" dirty="0"/>
              <a:t> ana </a:t>
            </a:r>
            <a:r>
              <a:rPr lang="en-NZ" sz="2200" dirty="0" err="1"/>
              <a:t>ki</a:t>
            </a:r>
            <a:r>
              <a:rPr lang="en-NZ" sz="2200" dirty="0"/>
              <a:t> </a:t>
            </a:r>
            <a:r>
              <a:rPr lang="en-NZ" sz="2200" dirty="0" err="1"/>
              <a:t>te</a:t>
            </a:r>
            <a:r>
              <a:rPr lang="en-NZ" sz="2200" dirty="0"/>
              <a:t> </a:t>
            </a:r>
            <a:r>
              <a:rPr lang="en-NZ" sz="2200" dirty="0" err="1"/>
              <a:t>tiakanga</a:t>
            </a:r>
            <a:r>
              <a:rPr lang="en-NZ" sz="2200" dirty="0"/>
              <a:t> </a:t>
            </a:r>
            <a:r>
              <a:rPr lang="en-NZ" sz="2200" dirty="0" err="1"/>
              <a:t>hauora</a:t>
            </a:r>
            <a:r>
              <a:rPr lang="en-NZ" sz="2200" dirty="0"/>
              <a:t> (HAI) / Surveillance of health care-associated infection (HAI)</a:t>
            </a:r>
            <a:r>
              <a:rPr lang="en-NZ" sz="2400" i="1" dirty="0">
                <a:solidFill>
                  <a:schemeClr val="tx1"/>
                </a:solidFill>
              </a:rPr>
              <a:t> </a:t>
            </a:r>
            <a:br>
              <a:rPr lang="en-NZ" sz="2400" i="1" dirty="0">
                <a:solidFill>
                  <a:schemeClr val="tx1"/>
                </a:solidFill>
              </a:rPr>
            </a:br>
            <a:r>
              <a:rPr lang="en-NZ" sz="1300" i="1" dirty="0">
                <a:solidFill>
                  <a:schemeClr val="tx1"/>
                </a:solidFill>
              </a:rPr>
              <a:t>HDSS 2008 Alignment: 3.5 Surveillance; Fertility 8181 2007: 3.12 Infection Control Management</a:t>
            </a:r>
            <a:endParaRPr lang="en-NZ" sz="1300" dirty="0"/>
          </a:p>
        </p:txBody>
      </p:sp>
      <p:graphicFrame>
        <p:nvGraphicFramePr>
          <p:cNvPr id="2" name="Table 1">
            <a:extLst>
              <a:ext uri="{FF2B5EF4-FFF2-40B4-BE49-F238E27FC236}">
                <a16:creationId xmlns:a16="http://schemas.microsoft.com/office/drawing/2014/main" id="{60A5DAC2-1984-46A3-B973-4FD5E24F4491}"/>
              </a:ext>
            </a:extLst>
          </p:cNvPr>
          <p:cNvGraphicFramePr>
            <a:graphicFrameLocks noGrp="1"/>
          </p:cNvGraphicFramePr>
          <p:nvPr>
            <p:extLst>
              <p:ext uri="{D42A27DB-BD31-4B8C-83A1-F6EECF244321}">
                <p14:modId xmlns:p14="http://schemas.microsoft.com/office/powerpoint/2010/main" val="4010719605"/>
              </p:ext>
            </p:extLst>
          </p:nvPr>
        </p:nvGraphicFramePr>
        <p:xfrm>
          <a:off x="466928" y="1254869"/>
          <a:ext cx="11231094" cy="4834645"/>
        </p:xfrm>
        <a:graphic>
          <a:graphicData uri="http://schemas.openxmlformats.org/drawingml/2006/table">
            <a:tbl>
              <a:tblPr firstRow="1" firstCol="1" bandRow="1">
                <a:tableStyleId>{5940675A-B579-460E-94D1-54222C63F5DA}</a:tableStyleId>
              </a:tblPr>
              <a:tblGrid>
                <a:gridCol w="786017">
                  <a:extLst>
                    <a:ext uri="{9D8B030D-6E8A-4147-A177-3AD203B41FA5}">
                      <a16:colId xmlns:a16="http://schemas.microsoft.com/office/drawing/2014/main" val="2295438600"/>
                    </a:ext>
                  </a:extLst>
                </a:gridCol>
                <a:gridCol w="4826842">
                  <a:extLst>
                    <a:ext uri="{9D8B030D-6E8A-4147-A177-3AD203B41FA5}">
                      <a16:colId xmlns:a16="http://schemas.microsoft.com/office/drawing/2014/main" val="2678463431"/>
                    </a:ext>
                  </a:extLst>
                </a:gridCol>
                <a:gridCol w="1454042">
                  <a:extLst>
                    <a:ext uri="{9D8B030D-6E8A-4147-A177-3AD203B41FA5}">
                      <a16:colId xmlns:a16="http://schemas.microsoft.com/office/drawing/2014/main" val="1673381453"/>
                    </a:ext>
                  </a:extLst>
                </a:gridCol>
                <a:gridCol w="917153">
                  <a:extLst>
                    <a:ext uri="{9D8B030D-6E8A-4147-A177-3AD203B41FA5}">
                      <a16:colId xmlns:a16="http://schemas.microsoft.com/office/drawing/2014/main" val="3020547079"/>
                    </a:ext>
                  </a:extLst>
                </a:gridCol>
                <a:gridCol w="917153">
                  <a:extLst>
                    <a:ext uri="{9D8B030D-6E8A-4147-A177-3AD203B41FA5}">
                      <a16:colId xmlns:a16="http://schemas.microsoft.com/office/drawing/2014/main" val="1214652123"/>
                    </a:ext>
                  </a:extLst>
                </a:gridCol>
                <a:gridCol w="1026566">
                  <a:extLst>
                    <a:ext uri="{9D8B030D-6E8A-4147-A177-3AD203B41FA5}">
                      <a16:colId xmlns:a16="http://schemas.microsoft.com/office/drawing/2014/main" val="3512756740"/>
                    </a:ext>
                  </a:extLst>
                </a:gridCol>
                <a:gridCol w="1303321">
                  <a:extLst>
                    <a:ext uri="{9D8B030D-6E8A-4147-A177-3AD203B41FA5}">
                      <a16:colId xmlns:a16="http://schemas.microsoft.com/office/drawing/2014/main" val="2625726326"/>
                    </a:ext>
                  </a:extLst>
                </a:gridCol>
              </a:tblGrid>
              <a:tr h="212386">
                <a:tc>
                  <a:txBody>
                    <a:bodyPr/>
                    <a:lstStyle/>
                    <a:p>
                      <a:pPr algn="l">
                        <a:lnSpc>
                          <a:spcPct val="107000"/>
                        </a:lnSpc>
                        <a:spcAft>
                          <a:spcPts val="0"/>
                        </a:spcAft>
                      </a:pPr>
                      <a:r>
                        <a:rPr lang="en-NZ" sz="1400" b="1" dirty="0">
                          <a:effectLst/>
                          <a:latin typeface="Segoe UI" panose="020B0502040204020203" pitchFamily="34" charset="0"/>
                          <a:cs typeface="Segoe UI" panose="020B0502040204020203" pitchFamily="34" charset="0"/>
                        </a:rPr>
                        <a:t>Criteria</a:t>
                      </a:r>
                      <a:endParaRPr lang="en-NZ" sz="1400" b="1" dirty="0">
                        <a:effectLst/>
                        <a:latin typeface="Segoe UI" panose="020B0502040204020203" pitchFamily="34" charset="0"/>
                        <a:ea typeface="Calibri" panose="020F0502020204030204" pitchFamily="34" charset="0"/>
                        <a:cs typeface="Segoe UI" panose="020B0502040204020203" pitchFamily="34" charset="0"/>
                      </a:endParaRPr>
                    </a:p>
                  </a:txBody>
                  <a:tcPr marL="62821" marR="62821" marT="0" marB="0">
                    <a:solidFill>
                      <a:schemeClr val="bg2"/>
                    </a:solidFill>
                  </a:tcPr>
                </a:tc>
                <a:tc>
                  <a:txBody>
                    <a:bodyPr/>
                    <a:lstStyle/>
                    <a:p>
                      <a:pPr algn="l">
                        <a:lnSpc>
                          <a:spcPct val="107000"/>
                        </a:lnSpc>
                        <a:spcAft>
                          <a:spcPts val="0"/>
                        </a:spcAft>
                      </a:pPr>
                      <a:r>
                        <a:rPr lang="en-NZ" sz="1400" b="1" dirty="0">
                          <a:effectLst/>
                          <a:latin typeface="Segoe UI" panose="020B0502040204020203" pitchFamily="34" charset="0"/>
                          <a:cs typeface="Segoe UI" panose="020B0502040204020203" pitchFamily="34" charset="0"/>
                        </a:rPr>
                        <a:t>Description</a:t>
                      </a:r>
                      <a:endParaRPr lang="en-NZ" sz="1400" b="1" dirty="0">
                        <a:effectLst/>
                        <a:latin typeface="Segoe UI" panose="020B0502040204020203" pitchFamily="34" charset="0"/>
                        <a:ea typeface="Calibri" panose="020F0502020204030204" pitchFamily="34" charset="0"/>
                        <a:cs typeface="Segoe UI" panose="020B0502040204020203" pitchFamily="34" charset="0"/>
                      </a:endParaRPr>
                    </a:p>
                  </a:txBody>
                  <a:tcPr marL="62821" marR="62821" marT="0" marB="0">
                    <a:solidFill>
                      <a:schemeClr val="bg2"/>
                    </a:solidFill>
                  </a:tcPr>
                </a:tc>
                <a:tc>
                  <a:txBody>
                    <a:bodyPr/>
                    <a:lstStyle/>
                    <a:p>
                      <a:pPr algn="l">
                        <a:lnSpc>
                          <a:spcPct val="107000"/>
                        </a:lnSpc>
                        <a:spcAft>
                          <a:spcPts val="0"/>
                        </a:spcAft>
                      </a:pPr>
                      <a:r>
                        <a:rPr lang="en-NZ" sz="1400" b="1" dirty="0">
                          <a:effectLst/>
                          <a:latin typeface="Segoe UI" panose="020B0502040204020203" pitchFamily="34" charset="0"/>
                          <a:cs typeface="Segoe UI" panose="020B0502040204020203" pitchFamily="34" charset="0"/>
                        </a:rPr>
                        <a:t>2008 Standard</a:t>
                      </a:r>
                      <a:endParaRPr lang="en-NZ" sz="1400" b="1" dirty="0">
                        <a:effectLst/>
                        <a:latin typeface="Segoe UI" panose="020B0502040204020203" pitchFamily="34" charset="0"/>
                        <a:ea typeface="Calibri" panose="020F0502020204030204" pitchFamily="34" charset="0"/>
                        <a:cs typeface="Segoe UI" panose="020B0502040204020203" pitchFamily="34" charset="0"/>
                      </a:endParaRPr>
                    </a:p>
                  </a:txBody>
                  <a:tcPr marL="62821" marR="62821" marT="0" marB="0">
                    <a:solidFill>
                      <a:schemeClr val="bg2"/>
                    </a:solidFill>
                  </a:tcPr>
                </a:tc>
                <a:tc>
                  <a:txBody>
                    <a:bodyPr/>
                    <a:lstStyle/>
                    <a:p>
                      <a:pPr algn="l">
                        <a:lnSpc>
                          <a:spcPct val="107000"/>
                        </a:lnSpc>
                        <a:spcAft>
                          <a:spcPts val="0"/>
                        </a:spcAft>
                      </a:pPr>
                      <a:r>
                        <a:rPr lang="en-NZ" sz="1400" b="1" dirty="0">
                          <a:effectLst/>
                          <a:latin typeface="Segoe UI" panose="020B0502040204020203" pitchFamily="34" charset="0"/>
                          <a:cs typeface="Segoe UI" panose="020B0502040204020203" pitchFamily="34" charset="0"/>
                        </a:rPr>
                        <a:t>HCSS</a:t>
                      </a:r>
                      <a:endParaRPr lang="en-NZ" sz="1400" b="1" dirty="0">
                        <a:effectLst/>
                        <a:latin typeface="Segoe UI" panose="020B0502040204020203" pitchFamily="34" charset="0"/>
                        <a:ea typeface="Calibri" panose="020F0502020204030204" pitchFamily="34" charset="0"/>
                        <a:cs typeface="Segoe UI" panose="020B0502040204020203" pitchFamily="34" charset="0"/>
                      </a:endParaRPr>
                    </a:p>
                  </a:txBody>
                  <a:tcPr marL="62821" marR="62821" marT="0" marB="0">
                    <a:solidFill>
                      <a:schemeClr val="bg2"/>
                    </a:solidFill>
                  </a:tcPr>
                </a:tc>
                <a:tc>
                  <a:txBody>
                    <a:bodyPr/>
                    <a:lstStyle/>
                    <a:p>
                      <a:pPr algn="l">
                        <a:lnSpc>
                          <a:spcPct val="107000"/>
                        </a:lnSpc>
                        <a:spcAft>
                          <a:spcPts val="0"/>
                        </a:spcAft>
                      </a:pPr>
                      <a:r>
                        <a:rPr lang="en-NZ" sz="1400" b="1" dirty="0">
                          <a:effectLst/>
                          <a:latin typeface="Segoe UI" panose="020B0502040204020203" pitchFamily="34" charset="0"/>
                          <a:cs typeface="Segoe UI" panose="020B0502040204020203" pitchFamily="34" charset="0"/>
                        </a:rPr>
                        <a:t>Fertility</a:t>
                      </a:r>
                      <a:endParaRPr lang="en-NZ" sz="1400" b="1" dirty="0">
                        <a:effectLst/>
                        <a:latin typeface="Segoe UI" panose="020B0502040204020203" pitchFamily="34" charset="0"/>
                        <a:ea typeface="Calibri" panose="020F0502020204030204" pitchFamily="34" charset="0"/>
                        <a:cs typeface="Segoe UI" panose="020B0502040204020203" pitchFamily="34" charset="0"/>
                      </a:endParaRPr>
                    </a:p>
                  </a:txBody>
                  <a:tcPr marL="62821" marR="62821" marT="0" marB="0">
                    <a:solidFill>
                      <a:schemeClr val="bg2"/>
                    </a:solidFill>
                  </a:tcPr>
                </a:tc>
                <a:tc>
                  <a:txBody>
                    <a:bodyPr/>
                    <a:lstStyle/>
                    <a:p>
                      <a:pPr algn="l">
                        <a:lnSpc>
                          <a:spcPct val="107000"/>
                        </a:lnSpc>
                        <a:spcAft>
                          <a:spcPts val="0"/>
                        </a:spcAft>
                      </a:pPr>
                      <a:r>
                        <a:rPr lang="en-NZ" sz="1400" b="1" dirty="0">
                          <a:effectLst/>
                          <a:latin typeface="Segoe UI" panose="020B0502040204020203" pitchFamily="34" charset="0"/>
                          <a:cs typeface="Segoe UI" panose="020B0502040204020203" pitchFamily="34" charset="0"/>
                        </a:rPr>
                        <a:t>Abortion</a:t>
                      </a:r>
                      <a:endParaRPr lang="en-NZ" sz="1400" b="1" dirty="0">
                        <a:effectLst/>
                        <a:latin typeface="Segoe UI" panose="020B0502040204020203" pitchFamily="34" charset="0"/>
                        <a:ea typeface="Calibri" panose="020F0502020204030204" pitchFamily="34" charset="0"/>
                        <a:cs typeface="Segoe UI" panose="020B0502040204020203" pitchFamily="34" charset="0"/>
                      </a:endParaRPr>
                    </a:p>
                  </a:txBody>
                  <a:tcPr marL="62821" marR="62821" marT="0" marB="0">
                    <a:solidFill>
                      <a:schemeClr val="bg2"/>
                    </a:solidFill>
                  </a:tcPr>
                </a:tc>
                <a:tc>
                  <a:txBody>
                    <a:bodyPr/>
                    <a:lstStyle/>
                    <a:p>
                      <a:pPr algn="l">
                        <a:lnSpc>
                          <a:spcPct val="107000"/>
                        </a:lnSpc>
                        <a:spcAft>
                          <a:spcPts val="0"/>
                        </a:spcAft>
                      </a:pPr>
                      <a:r>
                        <a:rPr lang="en-NZ" sz="1400" b="1" dirty="0">
                          <a:effectLst/>
                          <a:latin typeface="Segoe UI" panose="020B0502040204020203" pitchFamily="34" charset="0"/>
                          <a:cs typeface="Segoe UI" panose="020B0502040204020203" pitchFamily="34" charset="0"/>
                        </a:rPr>
                        <a:t>Applicability</a:t>
                      </a:r>
                      <a:endParaRPr lang="en-NZ" sz="1400" b="1" dirty="0">
                        <a:effectLst/>
                        <a:latin typeface="Segoe UI" panose="020B0502040204020203" pitchFamily="34" charset="0"/>
                        <a:ea typeface="Calibri" panose="020F0502020204030204" pitchFamily="34" charset="0"/>
                        <a:cs typeface="Segoe UI" panose="020B0502040204020203" pitchFamily="34" charset="0"/>
                      </a:endParaRPr>
                    </a:p>
                  </a:txBody>
                  <a:tcPr marL="62821" marR="62821" marT="0" marB="0">
                    <a:solidFill>
                      <a:schemeClr val="bg2"/>
                    </a:solidFill>
                  </a:tcPr>
                </a:tc>
                <a:extLst>
                  <a:ext uri="{0D108BD9-81ED-4DB2-BD59-A6C34878D82A}">
                    <a16:rowId xmlns:a16="http://schemas.microsoft.com/office/drawing/2014/main" val="746335060"/>
                  </a:ext>
                </a:extLst>
              </a:tr>
              <a:tr h="1361094">
                <a:tc>
                  <a:txBody>
                    <a:bodyPr/>
                    <a:lstStyle/>
                    <a:p>
                      <a:pPr>
                        <a:lnSpc>
                          <a:spcPct val="107000"/>
                        </a:lnSpc>
                        <a:spcAft>
                          <a:spcPts val="0"/>
                        </a:spcAft>
                      </a:pPr>
                      <a:r>
                        <a:rPr lang="en-NZ" sz="1200">
                          <a:effectLst/>
                          <a:latin typeface="Segoe UI" panose="020B0502040204020203" pitchFamily="34" charset="0"/>
                          <a:cs typeface="Segoe UI" panose="020B0502040204020203" pitchFamily="34" charset="0"/>
                        </a:rPr>
                        <a:t>5.4.1 </a:t>
                      </a:r>
                      <a:endParaRPr lang="en-NZ" sz="1200">
                        <a:effectLst/>
                        <a:latin typeface="Segoe UI" panose="020B0502040204020203" pitchFamily="34" charset="0"/>
                        <a:ea typeface="Calibri" panose="020F0502020204030204" pitchFamily="34" charset="0"/>
                        <a:cs typeface="Segoe UI" panose="020B0502040204020203" pitchFamily="34" charset="0"/>
                      </a:endParaRPr>
                    </a:p>
                  </a:txBody>
                  <a:tcPr marL="62821" marR="62821" marT="0" marB="0"/>
                </a:tc>
                <a:tc>
                  <a:txBody>
                    <a:bodyPr/>
                    <a:lstStyle/>
                    <a:p>
                      <a:pPr>
                        <a:lnSpc>
                          <a:spcPct val="107000"/>
                        </a:lnSpc>
                        <a:spcAft>
                          <a:spcPts val="0"/>
                        </a:spcAft>
                      </a:pPr>
                      <a:r>
                        <a:rPr lang="en-NZ" sz="1200" dirty="0">
                          <a:effectLst/>
                          <a:latin typeface="Segoe UI" panose="020B0502040204020203" pitchFamily="34" charset="0"/>
                          <a:cs typeface="Segoe UI" panose="020B0502040204020203" pitchFamily="34" charset="0"/>
                        </a:rPr>
                        <a:t>Surveillance activities shall be appropriate for the service provider and take into account the following:</a:t>
                      </a:r>
                      <a:br>
                        <a:rPr lang="en-NZ" sz="1200" dirty="0">
                          <a:effectLst/>
                          <a:latin typeface="Segoe UI" panose="020B0502040204020203" pitchFamily="34" charset="0"/>
                          <a:cs typeface="Segoe UI" panose="020B0502040204020203" pitchFamily="34" charset="0"/>
                        </a:rPr>
                      </a:br>
                      <a:r>
                        <a:rPr lang="en-NZ" sz="1200" dirty="0">
                          <a:effectLst/>
                          <a:latin typeface="Segoe UI" panose="020B0502040204020203" pitchFamily="34" charset="0"/>
                          <a:cs typeface="Segoe UI" panose="020B0502040204020203" pitchFamily="34" charset="0"/>
                        </a:rPr>
                        <a:t>(a) Size and complexity of the service;</a:t>
                      </a:r>
                      <a:br>
                        <a:rPr lang="en-NZ" sz="1200" dirty="0">
                          <a:effectLst/>
                          <a:latin typeface="Segoe UI" panose="020B0502040204020203" pitchFamily="34" charset="0"/>
                          <a:cs typeface="Segoe UI" panose="020B0502040204020203" pitchFamily="34" charset="0"/>
                        </a:rPr>
                      </a:br>
                      <a:r>
                        <a:rPr lang="en-NZ" sz="1200" dirty="0">
                          <a:effectLst/>
                          <a:latin typeface="Segoe UI" panose="020B0502040204020203" pitchFamily="34" charset="0"/>
                          <a:cs typeface="Segoe UI" panose="020B0502040204020203" pitchFamily="34" charset="0"/>
                        </a:rPr>
                        <a:t>(b) Type of services provided;</a:t>
                      </a:r>
                      <a:br>
                        <a:rPr lang="en-NZ" sz="1200" dirty="0">
                          <a:effectLst/>
                          <a:latin typeface="Segoe UI" panose="020B0502040204020203" pitchFamily="34" charset="0"/>
                          <a:cs typeface="Segoe UI" panose="020B0502040204020203" pitchFamily="34" charset="0"/>
                        </a:rPr>
                      </a:br>
                      <a:r>
                        <a:rPr lang="en-NZ" sz="1200" dirty="0">
                          <a:effectLst/>
                          <a:latin typeface="Segoe UI" panose="020B0502040204020203" pitchFamily="34" charset="0"/>
                          <a:cs typeface="Segoe UI" panose="020B0502040204020203" pitchFamily="34" charset="0"/>
                        </a:rPr>
                        <a:t>(c) Acuity, risk factors, and needs of the people receiving services;</a:t>
                      </a:r>
                      <a:br>
                        <a:rPr lang="en-NZ" sz="1200" dirty="0">
                          <a:effectLst/>
                          <a:latin typeface="Segoe UI" panose="020B0502040204020203" pitchFamily="34" charset="0"/>
                          <a:cs typeface="Segoe UI" panose="020B0502040204020203" pitchFamily="34" charset="0"/>
                        </a:rPr>
                      </a:br>
                      <a:r>
                        <a:rPr lang="en-NZ" sz="1200" dirty="0">
                          <a:effectLst/>
                          <a:latin typeface="Segoe UI" panose="020B0502040204020203" pitchFamily="34" charset="0"/>
                          <a:cs typeface="Segoe UI" panose="020B0502040204020203" pitchFamily="34" charset="0"/>
                        </a:rPr>
                        <a:t>(d) Health and safety risk to, and of, the workforce;</a:t>
                      </a:r>
                      <a:br>
                        <a:rPr lang="en-NZ" sz="1200" dirty="0">
                          <a:effectLst/>
                          <a:latin typeface="Segoe UI" panose="020B0502040204020203" pitchFamily="34" charset="0"/>
                          <a:cs typeface="Segoe UI" panose="020B0502040204020203" pitchFamily="34" charset="0"/>
                        </a:rPr>
                      </a:br>
                      <a:r>
                        <a:rPr lang="en-NZ" sz="1200" dirty="0">
                          <a:effectLst/>
                          <a:latin typeface="Segoe UI" panose="020B0502040204020203" pitchFamily="34" charset="0"/>
                          <a:cs typeface="Segoe UI" panose="020B0502040204020203" pitchFamily="34" charset="0"/>
                        </a:rPr>
                        <a:t>(e) Systemic risk to the health and disability system as a whole.</a:t>
                      </a: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2821" marR="62821" marT="0" marB="0"/>
                </a:tc>
                <a:tc>
                  <a:txBody>
                    <a:bodyPr/>
                    <a:lstStyle/>
                    <a:p>
                      <a:pPr>
                        <a:lnSpc>
                          <a:spcPct val="107000"/>
                        </a:lnSpc>
                        <a:spcAft>
                          <a:spcPts val="0"/>
                        </a:spcAft>
                      </a:pPr>
                      <a:r>
                        <a:rPr lang="en-NZ" sz="1200" dirty="0">
                          <a:effectLst/>
                          <a:latin typeface="Segoe UI" panose="020B0502040204020203" pitchFamily="34" charset="0"/>
                          <a:cs typeface="Segoe UI" panose="020B0502040204020203" pitchFamily="34" charset="0"/>
                        </a:rPr>
                        <a:t>3.5.1; 3.5.3; 3.5.5 </a:t>
                      </a: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2821" marR="62821" marT="0" marB="0"/>
                </a:tc>
                <a:tc>
                  <a:txBody>
                    <a:bodyPr/>
                    <a:lstStyle/>
                    <a:p>
                      <a:pPr>
                        <a:lnSpc>
                          <a:spcPct val="107000"/>
                        </a:lnSpc>
                        <a:spcAft>
                          <a:spcPts val="0"/>
                        </a:spcAft>
                      </a:pPr>
                      <a:r>
                        <a:rPr lang="en-NZ" sz="1200" dirty="0">
                          <a:effectLst/>
                          <a:latin typeface="Segoe UI" panose="020B0502040204020203" pitchFamily="34" charset="0"/>
                          <a:cs typeface="Segoe UI" panose="020B0502040204020203" pitchFamily="34" charset="0"/>
                        </a:rPr>
                        <a:t>Not mapped</a:t>
                      </a: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2821" marR="62821" marT="0" marB="0"/>
                </a:tc>
                <a:tc>
                  <a:txBody>
                    <a:bodyPr/>
                    <a:lstStyle/>
                    <a:p>
                      <a:pPr>
                        <a:lnSpc>
                          <a:spcPct val="107000"/>
                        </a:lnSpc>
                        <a:spcAft>
                          <a:spcPts val="0"/>
                        </a:spcAft>
                      </a:pPr>
                      <a:r>
                        <a:rPr lang="en-NZ" sz="1200" dirty="0">
                          <a:effectLst/>
                          <a:latin typeface="Segoe UI" panose="020B0502040204020203" pitchFamily="34" charset="0"/>
                          <a:cs typeface="Segoe UI" panose="020B0502040204020203" pitchFamily="34" charset="0"/>
                        </a:rPr>
                        <a:t>Not mapped</a:t>
                      </a: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2821" marR="62821" marT="0" marB="0"/>
                </a:tc>
                <a:tc>
                  <a:txBody>
                    <a:bodyPr/>
                    <a:lstStyle/>
                    <a:p>
                      <a:pPr>
                        <a:lnSpc>
                          <a:spcPct val="107000"/>
                        </a:lnSpc>
                        <a:spcAft>
                          <a:spcPts val="0"/>
                        </a:spcAft>
                      </a:pPr>
                      <a:r>
                        <a:rPr lang="en-NZ" sz="1200" dirty="0">
                          <a:effectLst/>
                          <a:latin typeface="Segoe UI" panose="020B0502040204020203" pitchFamily="34" charset="0"/>
                          <a:cs typeface="Segoe UI" panose="020B0502040204020203" pitchFamily="34" charset="0"/>
                        </a:rPr>
                        <a:t>Not mapped</a:t>
                      </a: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2821" marR="62821" marT="0" marB="0"/>
                </a:tc>
                <a:tc rowSpan="2">
                  <a:txBody>
                    <a:bodyPr/>
                    <a:lstStyle/>
                    <a:p>
                      <a:pPr>
                        <a:lnSpc>
                          <a:spcPct val="107000"/>
                        </a:lnSpc>
                        <a:spcAft>
                          <a:spcPts val="0"/>
                        </a:spcAft>
                      </a:pPr>
                      <a:r>
                        <a:rPr lang="en-NZ" sz="1200" dirty="0">
                          <a:effectLst/>
                          <a:latin typeface="Segoe UI" panose="020B0502040204020203" pitchFamily="34" charset="0"/>
                          <a:cs typeface="Segoe UI" panose="020B0502040204020203" pitchFamily="34" charset="0"/>
                        </a:rPr>
                        <a:t>All service types </a:t>
                      </a: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2821" marR="62821" marT="0" marB="0"/>
                </a:tc>
                <a:extLst>
                  <a:ext uri="{0D108BD9-81ED-4DB2-BD59-A6C34878D82A}">
                    <a16:rowId xmlns:a16="http://schemas.microsoft.com/office/drawing/2014/main" val="1753199229"/>
                  </a:ext>
                </a:extLst>
              </a:tr>
              <a:tr h="938205">
                <a:tc>
                  <a:txBody>
                    <a:bodyPr/>
                    <a:lstStyle/>
                    <a:p>
                      <a:pPr>
                        <a:lnSpc>
                          <a:spcPct val="107000"/>
                        </a:lnSpc>
                        <a:spcAft>
                          <a:spcPts val="0"/>
                        </a:spcAft>
                      </a:pPr>
                      <a:r>
                        <a:rPr lang="en-NZ" sz="1200">
                          <a:effectLst/>
                          <a:latin typeface="Segoe UI" panose="020B0502040204020203" pitchFamily="34" charset="0"/>
                          <a:cs typeface="Segoe UI" panose="020B0502040204020203" pitchFamily="34" charset="0"/>
                        </a:rPr>
                        <a:t>5.4.2 </a:t>
                      </a:r>
                      <a:endParaRPr lang="en-NZ" sz="1200">
                        <a:effectLst/>
                        <a:latin typeface="Segoe UI" panose="020B0502040204020203" pitchFamily="34" charset="0"/>
                        <a:ea typeface="Calibri" panose="020F0502020204030204" pitchFamily="34" charset="0"/>
                        <a:cs typeface="Segoe UI" panose="020B0502040204020203" pitchFamily="34" charset="0"/>
                      </a:endParaRPr>
                    </a:p>
                  </a:txBody>
                  <a:tcPr marL="62821" marR="62821" marT="0" marB="0"/>
                </a:tc>
                <a:tc>
                  <a:txBody>
                    <a:bodyPr/>
                    <a:lstStyle/>
                    <a:p>
                      <a:pPr>
                        <a:lnSpc>
                          <a:spcPct val="107000"/>
                        </a:lnSpc>
                        <a:spcAft>
                          <a:spcPts val="0"/>
                        </a:spcAft>
                      </a:pPr>
                      <a:r>
                        <a:rPr lang="en-NZ" sz="1200" dirty="0">
                          <a:effectLst/>
                          <a:latin typeface="Segoe UI" panose="020B0502040204020203" pitchFamily="34" charset="0"/>
                          <a:cs typeface="Segoe UI" panose="020B0502040204020203" pitchFamily="34" charset="0"/>
                        </a:rPr>
                        <a:t>Service providers, through their IP role or personnel, shall determine the type of surveillance required and the frequency with which it is undertaken, taking into account the size and setting of the service and national and regional surveillance programmes and guidelines.</a:t>
                      </a: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2821" marR="62821" marT="0" marB="0"/>
                </a:tc>
                <a:tc>
                  <a:txBody>
                    <a:bodyPr/>
                    <a:lstStyle/>
                    <a:p>
                      <a:pPr>
                        <a:lnSpc>
                          <a:spcPct val="107000"/>
                        </a:lnSpc>
                        <a:spcAft>
                          <a:spcPts val="0"/>
                        </a:spcAft>
                      </a:pPr>
                      <a:r>
                        <a:rPr lang="en-NZ" sz="1200">
                          <a:effectLst/>
                          <a:latin typeface="Segoe UI" panose="020B0502040204020203" pitchFamily="34" charset="0"/>
                          <a:cs typeface="Segoe UI" panose="020B0502040204020203" pitchFamily="34" charset="0"/>
                        </a:rPr>
                        <a:t>3.5.1; 3.5.2; 3.5.5 </a:t>
                      </a:r>
                      <a:endParaRPr lang="en-NZ" sz="1200">
                        <a:effectLst/>
                        <a:latin typeface="Segoe UI" panose="020B0502040204020203" pitchFamily="34" charset="0"/>
                        <a:ea typeface="Calibri" panose="020F0502020204030204" pitchFamily="34" charset="0"/>
                        <a:cs typeface="Segoe UI" panose="020B0502040204020203" pitchFamily="34" charset="0"/>
                      </a:endParaRPr>
                    </a:p>
                  </a:txBody>
                  <a:tcPr marL="62821" marR="62821" marT="0" marB="0"/>
                </a:tc>
                <a:tc>
                  <a:txBody>
                    <a:bodyPr/>
                    <a:lstStyle/>
                    <a:p>
                      <a:pPr>
                        <a:lnSpc>
                          <a:spcPct val="107000"/>
                        </a:lnSpc>
                        <a:spcAft>
                          <a:spcPts val="0"/>
                        </a:spcAft>
                      </a:pPr>
                      <a:r>
                        <a:rPr lang="en-NZ" sz="1200">
                          <a:effectLst/>
                          <a:latin typeface="Segoe UI" panose="020B0502040204020203" pitchFamily="34" charset="0"/>
                          <a:cs typeface="Segoe UI" panose="020B0502040204020203" pitchFamily="34" charset="0"/>
                        </a:rPr>
                        <a:t>Not mapped</a:t>
                      </a:r>
                      <a:endParaRPr lang="en-NZ" sz="1200">
                        <a:effectLst/>
                        <a:latin typeface="Segoe UI" panose="020B0502040204020203" pitchFamily="34" charset="0"/>
                        <a:ea typeface="Calibri" panose="020F0502020204030204" pitchFamily="34" charset="0"/>
                        <a:cs typeface="Segoe UI" panose="020B0502040204020203" pitchFamily="34" charset="0"/>
                      </a:endParaRPr>
                    </a:p>
                  </a:txBody>
                  <a:tcPr marL="62821" marR="62821" marT="0" marB="0"/>
                </a:tc>
                <a:tc>
                  <a:txBody>
                    <a:bodyPr/>
                    <a:lstStyle/>
                    <a:p>
                      <a:pPr>
                        <a:lnSpc>
                          <a:spcPct val="107000"/>
                        </a:lnSpc>
                        <a:spcAft>
                          <a:spcPts val="0"/>
                        </a:spcAft>
                      </a:pPr>
                      <a:r>
                        <a:rPr lang="en-NZ" sz="1200">
                          <a:effectLst/>
                          <a:latin typeface="Segoe UI" panose="020B0502040204020203" pitchFamily="34" charset="0"/>
                          <a:cs typeface="Segoe UI" panose="020B0502040204020203" pitchFamily="34" charset="0"/>
                        </a:rPr>
                        <a:t>Not mapped</a:t>
                      </a:r>
                      <a:endParaRPr lang="en-NZ" sz="1200">
                        <a:effectLst/>
                        <a:latin typeface="Segoe UI" panose="020B0502040204020203" pitchFamily="34" charset="0"/>
                        <a:ea typeface="Calibri" panose="020F0502020204030204" pitchFamily="34" charset="0"/>
                        <a:cs typeface="Segoe UI" panose="020B0502040204020203" pitchFamily="34" charset="0"/>
                      </a:endParaRPr>
                    </a:p>
                  </a:txBody>
                  <a:tcPr marL="62821" marR="62821" marT="0" marB="0"/>
                </a:tc>
                <a:tc>
                  <a:txBody>
                    <a:bodyPr/>
                    <a:lstStyle/>
                    <a:p>
                      <a:pPr>
                        <a:lnSpc>
                          <a:spcPct val="107000"/>
                        </a:lnSpc>
                        <a:spcAft>
                          <a:spcPts val="0"/>
                        </a:spcAft>
                      </a:pPr>
                      <a:r>
                        <a:rPr lang="en-NZ" sz="1200" dirty="0">
                          <a:effectLst/>
                          <a:latin typeface="Segoe UI" panose="020B0502040204020203" pitchFamily="34" charset="0"/>
                          <a:cs typeface="Segoe UI" panose="020B0502040204020203" pitchFamily="34" charset="0"/>
                        </a:rPr>
                        <a:t>Not mapped</a:t>
                      </a: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2821" marR="62821" marT="0" marB="0"/>
                </a:tc>
                <a:tc vMerge="1">
                  <a:txBody>
                    <a:bodyPr/>
                    <a:lstStyle/>
                    <a:p>
                      <a:pPr>
                        <a:lnSpc>
                          <a:spcPct val="107000"/>
                        </a:lnSpc>
                        <a:spcAft>
                          <a:spcPts val="0"/>
                        </a:spcAft>
                      </a:pP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2821" marR="62821" marT="0" marB="0"/>
                </a:tc>
                <a:extLst>
                  <a:ext uri="{0D108BD9-81ED-4DB2-BD59-A6C34878D82A}">
                    <a16:rowId xmlns:a16="http://schemas.microsoft.com/office/drawing/2014/main" val="100187891"/>
                  </a:ext>
                </a:extLst>
              </a:tr>
              <a:tr h="774320">
                <a:tc>
                  <a:txBody>
                    <a:bodyPr/>
                    <a:lstStyle/>
                    <a:p>
                      <a:pPr>
                        <a:lnSpc>
                          <a:spcPct val="107000"/>
                        </a:lnSpc>
                        <a:spcAft>
                          <a:spcPts val="0"/>
                        </a:spcAft>
                      </a:pPr>
                      <a:r>
                        <a:rPr lang="en-NZ" sz="1200" b="1" dirty="0">
                          <a:effectLst/>
                          <a:latin typeface="Segoe UI" panose="020B0502040204020203" pitchFamily="34" charset="0"/>
                          <a:cs typeface="Segoe UI" panose="020B0502040204020203" pitchFamily="34" charset="0"/>
                        </a:rPr>
                        <a:t>5.4.3 </a:t>
                      </a:r>
                      <a:endParaRPr lang="en-NZ" sz="1200" b="1" dirty="0">
                        <a:effectLst/>
                        <a:latin typeface="Segoe UI" panose="020B0502040204020203" pitchFamily="34" charset="0"/>
                        <a:ea typeface="Calibri" panose="020F0502020204030204" pitchFamily="34" charset="0"/>
                        <a:cs typeface="Segoe UI" panose="020B0502040204020203" pitchFamily="34" charset="0"/>
                      </a:endParaRPr>
                    </a:p>
                  </a:txBody>
                  <a:tcPr marL="62821" marR="62821" marT="0" marB="0"/>
                </a:tc>
                <a:tc>
                  <a:txBody>
                    <a:bodyPr/>
                    <a:lstStyle/>
                    <a:p>
                      <a:pPr>
                        <a:lnSpc>
                          <a:spcPct val="107000"/>
                        </a:lnSpc>
                        <a:spcAft>
                          <a:spcPts val="0"/>
                        </a:spcAft>
                      </a:pPr>
                      <a:r>
                        <a:rPr lang="en-NZ" sz="1200" b="1" dirty="0">
                          <a:effectLst/>
                          <a:latin typeface="Segoe UI" panose="020B0502040204020203" pitchFamily="34" charset="0"/>
                          <a:cs typeface="Segoe UI" panose="020B0502040204020203" pitchFamily="34" charset="0"/>
                        </a:rPr>
                        <a:t>Surveillance methods, tools, documentation, analysis, and assignment of responsibilities shall be described and documented using standardised surveillance definitions. Surveillance includes ethnicity data.</a:t>
                      </a:r>
                      <a:endParaRPr lang="en-NZ" sz="1200" b="1" dirty="0">
                        <a:effectLst/>
                        <a:latin typeface="Segoe UI" panose="020B0502040204020203" pitchFamily="34" charset="0"/>
                        <a:ea typeface="Calibri" panose="020F0502020204030204" pitchFamily="34" charset="0"/>
                        <a:cs typeface="Segoe UI" panose="020B0502040204020203" pitchFamily="34" charset="0"/>
                      </a:endParaRPr>
                    </a:p>
                  </a:txBody>
                  <a:tcPr marL="62821" marR="62821" marT="0" marB="0"/>
                </a:tc>
                <a:tc>
                  <a:txBody>
                    <a:bodyPr/>
                    <a:lstStyle/>
                    <a:p>
                      <a:pPr>
                        <a:lnSpc>
                          <a:spcPct val="107000"/>
                        </a:lnSpc>
                        <a:spcAft>
                          <a:spcPts val="0"/>
                        </a:spcAft>
                      </a:pPr>
                      <a:r>
                        <a:rPr lang="en-NZ" sz="1200" b="1" dirty="0">
                          <a:effectLst/>
                          <a:latin typeface="Segoe UI" panose="020B0502040204020203" pitchFamily="34" charset="0"/>
                          <a:cs typeface="Segoe UI" panose="020B0502040204020203" pitchFamily="34" charset="0"/>
                        </a:rPr>
                        <a:t>Not mapped </a:t>
                      </a:r>
                      <a:endParaRPr lang="en-NZ" sz="1200" b="1" dirty="0">
                        <a:effectLst/>
                        <a:latin typeface="Segoe UI" panose="020B0502040204020203" pitchFamily="34" charset="0"/>
                        <a:ea typeface="Calibri" panose="020F0502020204030204" pitchFamily="34" charset="0"/>
                        <a:cs typeface="Segoe UI" panose="020B0502040204020203" pitchFamily="34" charset="0"/>
                      </a:endParaRPr>
                    </a:p>
                  </a:txBody>
                  <a:tcPr marL="62821" marR="62821" marT="0" marB="0"/>
                </a:tc>
                <a:tc>
                  <a:txBody>
                    <a:bodyPr/>
                    <a:lstStyle/>
                    <a:p>
                      <a:pPr>
                        <a:lnSpc>
                          <a:spcPct val="107000"/>
                        </a:lnSpc>
                        <a:spcAft>
                          <a:spcPts val="0"/>
                        </a:spcAft>
                      </a:pPr>
                      <a:r>
                        <a:rPr lang="en-NZ" sz="1200" dirty="0">
                          <a:effectLst/>
                          <a:latin typeface="Segoe UI" panose="020B0502040204020203" pitchFamily="34" charset="0"/>
                          <a:cs typeface="Segoe UI" panose="020B0502040204020203" pitchFamily="34" charset="0"/>
                        </a:rPr>
                        <a:t>N/A</a:t>
                      </a: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2821" marR="62821" marT="0" marB="0"/>
                </a:tc>
                <a:tc>
                  <a:txBody>
                    <a:bodyPr/>
                    <a:lstStyle/>
                    <a:p>
                      <a:pPr>
                        <a:lnSpc>
                          <a:spcPct val="107000"/>
                        </a:lnSpc>
                        <a:spcAft>
                          <a:spcPts val="0"/>
                        </a:spcAft>
                      </a:pPr>
                      <a:r>
                        <a:rPr lang="en-NZ" sz="1200">
                          <a:effectLst/>
                          <a:latin typeface="Segoe UI" panose="020B0502040204020203" pitchFamily="34" charset="0"/>
                          <a:cs typeface="Segoe UI" panose="020B0502040204020203" pitchFamily="34" charset="0"/>
                        </a:rPr>
                        <a:t>N/A</a:t>
                      </a:r>
                      <a:endParaRPr lang="en-NZ" sz="1200">
                        <a:effectLst/>
                        <a:latin typeface="Segoe UI" panose="020B0502040204020203" pitchFamily="34" charset="0"/>
                        <a:ea typeface="Calibri" panose="020F0502020204030204" pitchFamily="34" charset="0"/>
                        <a:cs typeface="Segoe UI" panose="020B0502040204020203" pitchFamily="34" charset="0"/>
                      </a:endParaRPr>
                    </a:p>
                  </a:txBody>
                  <a:tcPr marL="62821" marR="62821" marT="0" marB="0"/>
                </a:tc>
                <a:tc>
                  <a:txBody>
                    <a:bodyPr/>
                    <a:lstStyle/>
                    <a:p>
                      <a:pPr>
                        <a:lnSpc>
                          <a:spcPct val="107000"/>
                        </a:lnSpc>
                        <a:spcAft>
                          <a:spcPts val="0"/>
                        </a:spcAft>
                      </a:pPr>
                      <a:r>
                        <a:rPr lang="en-NZ" sz="1200" dirty="0">
                          <a:effectLst/>
                          <a:latin typeface="Segoe UI" panose="020B0502040204020203" pitchFamily="34" charset="0"/>
                          <a:cs typeface="Segoe UI" panose="020B0502040204020203" pitchFamily="34" charset="0"/>
                        </a:rPr>
                        <a:t>Not mapped</a:t>
                      </a: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2821" marR="62821" marT="0" marB="0"/>
                </a:tc>
                <a:tc>
                  <a:txBody>
                    <a:bodyPr/>
                    <a:lstStyle/>
                    <a:p>
                      <a:pPr>
                        <a:lnSpc>
                          <a:spcPct val="107000"/>
                        </a:lnSpc>
                        <a:spcAft>
                          <a:spcPts val="0"/>
                        </a:spcAft>
                      </a:pPr>
                      <a:r>
                        <a:rPr lang="en-NZ" sz="1200" dirty="0">
                          <a:effectLst/>
                          <a:latin typeface="Segoe UI" panose="020B0502040204020203" pitchFamily="34" charset="0"/>
                          <a:cs typeface="Segoe UI" panose="020B0502040204020203" pitchFamily="34" charset="0"/>
                        </a:rPr>
                        <a:t>All service types except HCSS and fertility services</a:t>
                      </a: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2821" marR="62821" marT="0" marB="0"/>
                </a:tc>
                <a:extLst>
                  <a:ext uri="{0D108BD9-81ED-4DB2-BD59-A6C34878D82A}">
                    <a16:rowId xmlns:a16="http://schemas.microsoft.com/office/drawing/2014/main" val="546732531"/>
                  </a:ext>
                </a:extLst>
              </a:tr>
              <a:tr h="774320">
                <a:tc>
                  <a:txBody>
                    <a:bodyPr/>
                    <a:lstStyle/>
                    <a:p>
                      <a:pPr>
                        <a:lnSpc>
                          <a:spcPct val="107000"/>
                        </a:lnSpc>
                        <a:spcAft>
                          <a:spcPts val="0"/>
                        </a:spcAft>
                      </a:pPr>
                      <a:r>
                        <a:rPr lang="en-NZ" sz="1200">
                          <a:effectLst/>
                          <a:latin typeface="Segoe UI" panose="020B0502040204020203" pitchFamily="34" charset="0"/>
                          <a:cs typeface="Segoe UI" panose="020B0502040204020203" pitchFamily="34" charset="0"/>
                        </a:rPr>
                        <a:t>5.4.4 </a:t>
                      </a:r>
                      <a:endParaRPr lang="en-NZ" sz="1200">
                        <a:effectLst/>
                        <a:latin typeface="Segoe UI" panose="020B0502040204020203" pitchFamily="34" charset="0"/>
                        <a:ea typeface="Calibri" panose="020F0502020204030204" pitchFamily="34" charset="0"/>
                        <a:cs typeface="Segoe UI" panose="020B0502040204020203" pitchFamily="34" charset="0"/>
                      </a:endParaRPr>
                    </a:p>
                  </a:txBody>
                  <a:tcPr marL="62821" marR="62821" marT="0" marB="0"/>
                </a:tc>
                <a:tc>
                  <a:txBody>
                    <a:bodyPr/>
                    <a:lstStyle/>
                    <a:p>
                      <a:pPr>
                        <a:lnSpc>
                          <a:spcPct val="107000"/>
                        </a:lnSpc>
                        <a:spcAft>
                          <a:spcPts val="0"/>
                        </a:spcAft>
                      </a:pPr>
                      <a:r>
                        <a:rPr lang="en-NZ" sz="1200">
                          <a:effectLst/>
                          <a:latin typeface="Segoe UI" panose="020B0502040204020203" pitchFamily="34" charset="0"/>
                          <a:cs typeface="Segoe UI" panose="020B0502040204020203" pitchFamily="34" charset="0"/>
                        </a:rPr>
                        <a:t>Results of surveillance and recommendations to improve performance where necessary shall be identified, documented, and reported back to the governance body and shared with relevant people in a timely manner.</a:t>
                      </a:r>
                      <a:endParaRPr lang="en-NZ" sz="1200">
                        <a:effectLst/>
                        <a:latin typeface="Segoe UI" panose="020B0502040204020203" pitchFamily="34" charset="0"/>
                        <a:ea typeface="Calibri" panose="020F0502020204030204" pitchFamily="34" charset="0"/>
                        <a:cs typeface="Segoe UI" panose="020B0502040204020203" pitchFamily="34" charset="0"/>
                      </a:endParaRPr>
                    </a:p>
                  </a:txBody>
                  <a:tcPr marL="62821" marR="62821" marT="0" marB="0"/>
                </a:tc>
                <a:tc>
                  <a:txBody>
                    <a:bodyPr/>
                    <a:lstStyle/>
                    <a:p>
                      <a:pPr>
                        <a:lnSpc>
                          <a:spcPct val="107000"/>
                        </a:lnSpc>
                        <a:spcAft>
                          <a:spcPts val="0"/>
                        </a:spcAft>
                      </a:pPr>
                      <a:r>
                        <a:rPr lang="en-NZ" sz="1200">
                          <a:effectLst/>
                          <a:latin typeface="Segoe UI" panose="020B0502040204020203" pitchFamily="34" charset="0"/>
                          <a:cs typeface="Segoe UI" panose="020B0502040204020203" pitchFamily="34" charset="0"/>
                        </a:rPr>
                        <a:t>3.5.3; 3.5.7 </a:t>
                      </a:r>
                      <a:endParaRPr lang="en-NZ" sz="1200">
                        <a:effectLst/>
                        <a:latin typeface="Segoe UI" panose="020B0502040204020203" pitchFamily="34" charset="0"/>
                        <a:ea typeface="Calibri" panose="020F0502020204030204" pitchFamily="34" charset="0"/>
                        <a:cs typeface="Segoe UI" panose="020B0502040204020203" pitchFamily="34" charset="0"/>
                      </a:endParaRPr>
                    </a:p>
                  </a:txBody>
                  <a:tcPr marL="62821" marR="62821" marT="0" marB="0"/>
                </a:tc>
                <a:tc>
                  <a:txBody>
                    <a:bodyPr/>
                    <a:lstStyle/>
                    <a:p>
                      <a:pPr>
                        <a:lnSpc>
                          <a:spcPct val="107000"/>
                        </a:lnSpc>
                        <a:spcAft>
                          <a:spcPts val="0"/>
                        </a:spcAft>
                      </a:pPr>
                      <a:r>
                        <a:rPr lang="en-NZ" sz="1200">
                          <a:effectLst/>
                          <a:latin typeface="Segoe UI" panose="020B0502040204020203" pitchFamily="34" charset="0"/>
                          <a:cs typeface="Segoe UI" panose="020B0502040204020203" pitchFamily="34" charset="0"/>
                        </a:rPr>
                        <a:t>Not mapped</a:t>
                      </a:r>
                      <a:endParaRPr lang="en-NZ" sz="1200">
                        <a:effectLst/>
                        <a:latin typeface="Segoe UI" panose="020B0502040204020203" pitchFamily="34" charset="0"/>
                        <a:ea typeface="Calibri" panose="020F0502020204030204" pitchFamily="34" charset="0"/>
                        <a:cs typeface="Segoe UI" panose="020B0502040204020203" pitchFamily="34" charset="0"/>
                      </a:endParaRPr>
                    </a:p>
                  </a:txBody>
                  <a:tcPr marL="62821" marR="62821" marT="0" marB="0"/>
                </a:tc>
                <a:tc>
                  <a:txBody>
                    <a:bodyPr/>
                    <a:lstStyle/>
                    <a:p>
                      <a:pPr>
                        <a:lnSpc>
                          <a:spcPct val="107000"/>
                        </a:lnSpc>
                        <a:spcAft>
                          <a:spcPts val="0"/>
                        </a:spcAft>
                      </a:pPr>
                      <a:r>
                        <a:rPr lang="en-NZ" sz="1200">
                          <a:effectLst/>
                          <a:latin typeface="Segoe UI" panose="020B0502040204020203" pitchFamily="34" charset="0"/>
                          <a:cs typeface="Segoe UI" panose="020B0502040204020203" pitchFamily="34" charset="0"/>
                        </a:rPr>
                        <a:t>3.12.2; 3.12.6 </a:t>
                      </a:r>
                      <a:endParaRPr lang="en-NZ" sz="1200">
                        <a:effectLst/>
                        <a:latin typeface="Segoe UI" panose="020B0502040204020203" pitchFamily="34" charset="0"/>
                        <a:ea typeface="Calibri" panose="020F0502020204030204" pitchFamily="34" charset="0"/>
                        <a:cs typeface="Segoe UI" panose="020B0502040204020203" pitchFamily="34" charset="0"/>
                      </a:endParaRPr>
                    </a:p>
                  </a:txBody>
                  <a:tcPr marL="62821" marR="62821" marT="0" marB="0"/>
                </a:tc>
                <a:tc>
                  <a:txBody>
                    <a:bodyPr/>
                    <a:lstStyle/>
                    <a:p>
                      <a:pPr>
                        <a:lnSpc>
                          <a:spcPct val="107000"/>
                        </a:lnSpc>
                        <a:spcAft>
                          <a:spcPts val="0"/>
                        </a:spcAft>
                      </a:pPr>
                      <a:r>
                        <a:rPr lang="en-NZ" sz="1200">
                          <a:effectLst/>
                          <a:latin typeface="Segoe UI" panose="020B0502040204020203" pitchFamily="34" charset="0"/>
                          <a:cs typeface="Segoe UI" panose="020B0502040204020203" pitchFamily="34" charset="0"/>
                        </a:rPr>
                        <a:t>Not mapped</a:t>
                      </a:r>
                      <a:endParaRPr lang="en-NZ" sz="1200">
                        <a:effectLst/>
                        <a:latin typeface="Segoe UI" panose="020B0502040204020203" pitchFamily="34" charset="0"/>
                        <a:ea typeface="Calibri" panose="020F0502020204030204" pitchFamily="34" charset="0"/>
                        <a:cs typeface="Segoe UI" panose="020B0502040204020203" pitchFamily="34" charset="0"/>
                      </a:endParaRPr>
                    </a:p>
                  </a:txBody>
                  <a:tcPr marL="62821" marR="62821" marT="0" marB="0"/>
                </a:tc>
                <a:tc rowSpan="2">
                  <a:txBody>
                    <a:bodyPr/>
                    <a:lstStyle/>
                    <a:p>
                      <a:pPr>
                        <a:lnSpc>
                          <a:spcPct val="107000"/>
                        </a:lnSpc>
                        <a:spcAft>
                          <a:spcPts val="0"/>
                        </a:spcAft>
                      </a:pPr>
                      <a:r>
                        <a:rPr lang="en-NZ" sz="1200" dirty="0">
                          <a:effectLst/>
                          <a:latin typeface="Segoe UI" panose="020B0502040204020203" pitchFamily="34" charset="0"/>
                          <a:cs typeface="Segoe UI" panose="020B0502040204020203" pitchFamily="34" charset="0"/>
                        </a:rPr>
                        <a:t>All service types</a:t>
                      </a: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2821" marR="62821" marT="0" marB="0"/>
                </a:tc>
                <a:extLst>
                  <a:ext uri="{0D108BD9-81ED-4DB2-BD59-A6C34878D82A}">
                    <a16:rowId xmlns:a16="http://schemas.microsoft.com/office/drawing/2014/main" val="1622794912"/>
                  </a:ext>
                </a:extLst>
              </a:tr>
              <a:tr h="774320">
                <a:tc>
                  <a:txBody>
                    <a:bodyPr/>
                    <a:lstStyle/>
                    <a:p>
                      <a:pPr>
                        <a:lnSpc>
                          <a:spcPct val="107000"/>
                        </a:lnSpc>
                        <a:spcAft>
                          <a:spcPts val="0"/>
                        </a:spcAft>
                      </a:pPr>
                      <a:r>
                        <a:rPr lang="en-NZ" sz="1200">
                          <a:effectLst/>
                          <a:latin typeface="Segoe UI" panose="020B0502040204020203" pitchFamily="34" charset="0"/>
                          <a:cs typeface="Segoe UI" panose="020B0502040204020203" pitchFamily="34" charset="0"/>
                        </a:rPr>
                        <a:t>5.4.5</a:t>
                      </a:r>
                      <a:endParaRPr lang="en-NZ" sz="1200">
                        <a:effectLst/>
                        <a:latin typeface="Segoe UI" panose="020B0502040204020203" pitchFamily="34" charset="0"/>
                        <a:ea typeface="Calibri" panose="020F0502020204030204" pitchFamily="34" charset="0"/>
                        <a:cs typeface="Segoe UI" panose="020B0502040204020203" pitchFamily="34" charset="0"/>
                      </a:endParaRPr>
                    </a:p>
                  </a:txBody>
                  <a:tcPr marL="62821" marR="62821" marT="0" marB="0"/>
                </a:tc>
                <a:tc>
                  <a:txBody>
                    <a:bodyPr/>
                    <a:lstStyle/>
                    <a:p>
                      <a:pPr>
                        <a:lnSpc>
                          <a:spcPct val="107000"/>
                        </a:lnSpc>
                        <a:spcAft>
                          <a:spcPts val="0"/>
                        </a:spcAft>
                      </a:pPr>
                      <a:r>
                        <a:rPr lang="en-NZ" sz="1200" dirty="0">
                          <a:effectLst/>
                          <a:latin typeface="Segoe UI" panose="020B0502040204020203" pitchFamily="34" charset="0"/>
                          <a:cs typeface="Segoe UI" panose="020B0502040204020203" pitchFamily="34" charset="0"/>
                        </a:rPr>
                        <a:t>There shall be clear, culturally safe processes for communication between service providers and people receiving services who develop or experience a HAI.</a:t>
                      </a: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2821" marR="62821" marT="0" marB="0"/>
                </a:tc>
                <a:tc>
                  <a:txBody>
                    <a:bodyPr/>
                    <a:lstStyle/>
                    <a:p>
                      <a:pPr>
                        <a:lnSpc>
                          <a:spcPct val="107000"/>
                        </a:lnSpc>
                        <a:spcAft>
                          <a:spcPts val="0"/>
                        </a:spcAft>
                      </a:pPr>
                      <a:r>
                        <a:rPr lang="en-NZ" sz="1200">
                          <a:effectLst/>
                          <a:latin typeface="Segoe UI" panose="020B0502040204020203" pitchFamily="34" charset="0"/>
                          <a:cs typeface="Segoe UI" panose="020B0502040204020203" pitchFamily="34" charset="0"/>
                        </a:rPr>
                        <a:t>3.5.8 </a:t>
                      </a:r>
                      <a:endParaRPr lang="en-NZ" sz="1200">
                        <a:effectLst/>
                        <a:latin typeface="Segoe UI" panose="020B0502040204020203" pitchFamily="34" charset="0"/>
                        <a:ea typeface="Calibri" panose="020F0502020204030204" pitchFamily="34" charset="0"/>
                        <a:cs typeface="Segoe UI" panose="020B0502040204020203" pitchFamily="34" charset="0"/>
                      </a:endParaRPr>
                    </a:p>
                  </a:txBody>
                  <a:tcPr marL="62821" marR="62821" marT="0" marB="0"/>
                </a:tc>
                <a:tc>
                  <a:txBody>
                    <a:bodyPr/>
                    <a:lstStyle/>
                    <a:p>
                      <a:pPr>
                        <a:lnSpc>
                          <a:spcPct val="107000"/>
                        </a:lnSpc>
                        <a:spcAft>
                          <a:spcPts val="0"/>
                        </a:spcAft>
                      </a:pPr>
                      <a:r>
                        <a:rPr lang="en-NZ" sz="1200">
                          <a:effectLst/>
                          <a:latin typeface="Segoe UI" panose="020B0502040204020203" pitchFamily="34" charset="0"/>
                          <a:cs typeface="Segoe UI" panose="020B0502040204020203" pitchFamily="34" charset="0"/>
                        </a:rPr>
                        <a:t>Not mapped</a:t>
                      </a:r>
                      <a:endParaRPr lang="en-NZ" sz="1200">
                        <a:effectLst/>
                        <a:latin typeface="Segoe UI" panose="020B0502040204020203" pitchFamily="34" charset="0"/>
                        <a:ea typeface="Calibri" panose="020F0502020204030204" pitchFamily="34" charset="0"/>
                        <a:cs typeface="Segoe UI" panose="020B0502040204020203" pitchFamily="34" charset="0"/>
                      </a:endParaRPr>
                    </a:p>
                  </a:txBody>
                  <a:tcPr marL="62821" marR="62821" marT="0" marB="0"/>
                </a:tc>
                <a:tc>
                  <a:txBody>
                    <a:bodyPr/>
                    <a:lstStyle/>
                    <a:p>
                      <a:pPr>
                        <a:lnSpc>
                          <a:spcPct val="107000"/>
                        </a:lnSpc>
                        <a:spcAft>
                          <a:spcPts val="0"/>
                        </a:spcAft>
                      </a:pPr>
                      <a:r>
                        <a:rPr lang="en-NZ" sz="1200">
                          <a:effectLst/>
                          <a:latin typeface="Segoe UI" panose="020B0502040204020203" pitchFamily="34" charset="0"/>
                          <a:cs typeface="Segoe UI" panose="020B0502040204020203" pitchFamily="34" charset="0"/>
                        </a:rPr>
                        <a:t>Not mapped</a:t>
                      </a:r>
                      <a:endParaRPr lang="en-NZ" sz="1200">
                        <a:effectLst/>
                        <a:latin typeface="Segoe UI" panose="020B0502040204020203" pitchFamily="34" charset="0"/>
                        <a:ea typeface="Calibri" panose="020F0502020204030204" pitchFamily="34" charset="0"/>
                        <a:cs typeface="Segoe UI" panose="020B0502040204020203" pitchFamily="34" charset="0"/>
                      </a:endParaRPr>
                    </a:p>
                  </a:txBody>
                  <a:tcPr marL="62821" marR="62821" marT="0" marB="0"/>
                </a:tc>
                <a:tc>
                  <a:txBody>
                    <a:bodyPr/>
                    <a:lstStyle/>
                    <a:p>
                      <a:pPr>
                        <a:lnSpc>
                          <a:spcPct val="107000"/>
                        </a:lnSpc>
                        <a:spcAft>
                          <a:spcPts val="0"/>
                        </a:spcAft>
                      </a:pPr>
                      <a:r>
                        <a:rPr lang="en-NZ" sz="1200" dirty="0">
                          <a:effectLst/>
                          <a:latin typeface="Segoe UI" panose="020B0502040204020203" pitchFamily="34" charset="0"/>
                          <a:cs typeface="Segoe UI" panose="020B0502040204020203" pitchFamily="34" charset="0"/>
                        </a:rPr>
                        <a:t>Not mapped</a:t>
                      </a:r>
                    </a:p>
                    <a:p>
                      <a:pPr>
                        <a:lnSpc>
                          <a:spcPct val="107000"/>
                        </a:lnSpc>
                        <a:spcAft>
                          <a:spcPts val="0"/>
                        </a:spcAft>
                      </a:pPr>
                      <a:r>
                        <a:rPr lang="en-NZ" sz="1200" dirty="0">
                          <a:effectLst/>
                          <a:latin typeface="Segoe UI" panose="020B0502040204020203" pitchFamily="34" charset="0"/>
                          <a:cs typeface="Segoe UI" panose="020B0502040204020203" pitchFamily="34" charset="0"/>
                        </a:rPr>
                        <a:t> </a:t>
                      </a: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2821" marR="62821" marT="0" marB="0"/>
                </a:tc>
                <a:tc vMerge="1">
                  <a:txBody>
                    <a:bodyPr/>
                    <a:lstStyle/>
                    <a:p>
                      <a:pPr>
                        <a:lnSpc>
                          <a:spcPct val="107000"/>
                        </a:lnSpc>
                        <a:spcAft>
                          <a:spcPts val="0"/>
                        </a:spcAft>
                      </a:pPr>
                      <a:endParaRPr lang="en-NZ" sz="1200" dirty="0">
                        <a:effectLst/>
                        <a:latin typeface="Segoe UI" panose="020B0502040204020203" pitchFamily="34" charset="0"/>
                        <a:ea typeface="Calibri" panose="020F0502020204030204" pitchFamily="34" charset="0"/>
                        <a:cs typeface="Segoe UI" panose="020B0502040204020203" pitchFamily="34" charset="0"/>
                      </a:endParaRPr>
                    </a:p>
                  </a:txBody>
                  <a:tcPr marL="62821" marR="62821" marT="0" marB="0"/>
                </a:tc>
                <a:extLst>
                  <a:ext uri="{0D108BD9-81ED-4DB2-BD59-A6C34878D82A}">
                    <a16:rowId xmlns:a16="http://schemas.microsoft.com/office/drawing/2014/main" val="147235933"/>
                  </a:ext>
                </a:extLst>
              </a:tr>
            </a:tbl>
          </a:graphicData>
        </a:graphic>
      </p:graphicFrame>
    </p:spTree>
    <p:extLst>
      <p:ext uri="{BB962C8B-B14F-4D97-AF65-F5344CB8AC3E}">
        <p14:creationId xmlns:p14="http://schemas.microsoft.com/office/powerpoint/2010/main" val="306699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D1F83-92D8-4C81-A9BD-BD705C3BE4EA}"/>
              </a:ext>
            </a:extLst>
          </p:cNvPr>
          <p:cNvSpPr>
            <a:spLocks noGrp="1"/>
          </p:cNvSpPr>
          <p:nvPr>
            <p:ph type="title"/>
          </p:nvPr>
        </p:nvSpPr>
        <p:spPr>
          <a:xfrm>
            <a:off x="492058" y="192533"/>
            <a:ext cx="9968276" cy="872236"/>
          </a:xfrm>
        </p:spPr>
        <p:txBody>
          <a:bodyPr>
            <a:normAutofit/>
          </a:bodyPr>
          <a:lstStyle/>
          <a:p>
            <a:r>
              <a:rPr lang="en-NZ" sz="2000" dirty="0"/>
              <a:t>5.4: Surveillance of health care-associated infection (HAI) </a:t>
            </a:r>
            <a:r>
              <a:rPr lang="en-NZ" sz="2000" dirty="0" err="1"/>
              <a:t>cont</a:t>
            </a:r>
            <a:r>
              <a:rPr lang="en-NZ" sz="2000" dirty="0"/>
              <a:t>…</a:t>
            </a:r>
          </a:p>
        </p:txBody>
      </p:sp>
      <p:graphicFrame>
        <p:nvGraphicFramePr>
          <p:cNvPr id="4" name="Content Placeholder 5">
            <a:extLst>
              <a:ext uri="{FF2B5EF4-FFF2-40B4-BE49-F238E27FC236}">
                <a16:creationId xmlns:a16="http://schemas.microsoft.com/office/drawing/2014/main" id="{E7F8F8CD-9221-4690-AA26-3D2E3B2CA1B3}"/>
              </a:ext>
            </a:extLst>
          </p:cNvPr>
          <p:cNvGraphicFramePr>
            <a:graphicFrameLocks/>
          </p:cNvGraphicFramePr>
          <p:nvPr>
            <p:extLst>
              <p:ext uri="{D42A27DB-BD31-4B8C-83A1-F6EECF244321}">
                <p14:modId xmlns:p14="http://schemas.microsoft.com/office/powerpoint/2010/main" val="972774250"/>
              </p:ext>
            </p:extLst>
          </p:nvPr>
        </p:nvGraphicFramePr>
        <p:xfrm>
          <a:off x="492058" y="1064769"/>
          <a:ext cx="11193865" cy="4688264"/>
        </p:xfrm>
        <a:graphic>
          <a:graphicData uri="http://schemas.openxmlformats.org/drawingml/2006/table">
            <a:tbl>
              <a:tblPr firstRow="1" firstCol="1" bandRow="1"/>
              <a:tblGrid>
                <a:gridCol w="3048810">
                  <a:extLst>
                    <a:ext uri="{9D8B030D-6E8A-4147-A177-3AD203B41FA5}">
                      <a16:colId xmlns:a16="http://schemas.microsoft.com/office/drawing/2014/main" val="3581027933"/>
                    </a:ext>
                  </a:extLst>
                </a:gridCol>
                <a:gridCol w="6587559">
                  <a:extLst>
                    <a:ext uri="{9D8B030D-6E8A-4147-A177-3AD203B41FA5}">
                      <a16:colId xmlns:a16="http://schemas.microsoft.com/office/drawing/2014/main" val="3041374685"/>
                    </a:ext>
                  </a:extLst>
                </a:gridCol>
                <a:gridCol w="1557496">
                  <a:extLst>
                    <a:ext uri="{9D8B030D-6E8A-4147-A177-3AD203B41FA5}">
                      <a16:colId xmlns:a16="http://schemas.microsoft.com/office/drawing/2014/main" val="1703305857"/>
                    </a:ext>
                  </a:extLst>
                </a:gridCol>
              </a:tblGrid>
              <a:tr h="394380">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600" b="1" kern="1200" dirty="0">
                          <a:solidFill>
                            <a:schemeClr val="tx1"/>
                          </a:solidFill>
                          <a:latin typeface="Segoe UI" panose="020B0502040204020203" pitchFamily="34" charset="0"/>
                          <a:ea typeface="+mn-ea"/>
                          <a:cs typeface="Times New Roman" panose="02020603050405020304" pitchFamily="18" charset="0"/>
                        </a:rPr>
                        <a:t>Criteria Description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600" b="1" kern="1200" dirty="0">
                          <a:solidFill>
                            <a:schemeClr val="tx1"/>
                          </a:solidFill>
                          <a:latin typeface="Segoe UI" panose="020B0502040204020203" pitchFamily="34" charset="0"/>
                          <a:ea typeface="+mn-ea"/>
                          <a:cs typeface="Times New Roman" panose="02020603050405020304" pitchFamily="18" charset="0"/>
                        </a:rPr>
                        <a:t>Sector Guidance for all providers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l"/>
                      <a:r>
                        <a:rPr lang="en-NZ" sz="1600" b="1" kern="1200" dirty="0">
                          <a:solidFill>
                            <a:schemeClr val="tx1"/>
                          </a:solidFill>
                          <a:latin typeface="Segoe UI" panose="020B0502040204020203" pitchFamily="34" charset="0"/>
                          <a:ea typeface="+mn-ea"/>
                          <a:cs typeface="Times New Roman" panose="02020603050405020304" pitchFamily="18" charset="0"/>
                        </a:rPr>
                        <a:t>Applicability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54169229"/>
                  </a:ext>
                </a:extLst>
              </a:tr>
              <a:tr h="4293884">
                <a:tc>
                  <a:txBody>
                    <a:bodyPr/>
                    <a:lstStyle/>
                    <a:p>
                      <a:pPr marL="0" marR="0" lvl="0" indent="0" algn="l" defTabSz="914400" rtl="0" eaLnBrk="1" fontAlgn="auto" latinLnBrk="0" hangingPunct="1">
                        <a:lnSpc>
                          <a:spcPct val="100000"/>
                        </a:lnSpc>
                        <a:spcBef>
                          <a:spcPts val="600"/>
                        </a:spcBef>
                        <a:spcAft>
                          <a:spcPts val="900"/>
                        </a:spcAft>
                        <a:buClrTx/>
                        <a:buSzTx/>
                        <a:buFontTx/>
                        <a:buNone/>
                        <a:tabLst/>
                        <a:defRPr/>
                      </a:pPr>
                      <a:r>
                        <a:rPr lang="en-NZ" sz="1600" b="1" i="0" u="none" strike="noStrike" kern="1200" dirty="0">
                          <a:solidFill>
                            <a:srgbClr val="000000"/>
                          </a:solidFill>
                          <a:effectLst/>
                          <a:latin typeface="Segoe UI" panose="020B0502040204020203" pitchFamily="34" charset="0"/>
                          <a:ea typeface="+mn-ea"/>
                          <a:cs typeface="Segoe UI" panose="020B0502040204020203" pitchFamily="34" charset="0"/>
                        </a:rPr>
                        <a:t>5.4.3 </a:t>
                      </a:r>
                      <a:r>
                        <a:rPr lang="en-NZ" sz="1600" b="0" i="0" u="none" strike="noStrike" kern="1200" dirty="0">
                          <a:solidFill>
                            <a:srgbClr val="000000"/>
                          </a:solidFill>
                          <a:effectLst/>
                          <a:latin typeface="Segoe UI" panose="020B0502040204020203" pitchFamily="34" charset="0"/>
                          <a:ea typeface="+mn-ea"/>
                          <a:cs typeface="Segoe UI" panose="020B0502040204020203" pitchFamily="34" charset="0"/>
                        </a:rPr>
                        <a:t>(New)</a:t>
                      </a:r>
                    </a:p>
                    <a:p>
                      <a:pPr marL="0" marR="0" lvl="0" indent="0" algn="l" defTabSz="914400" rtl="0" eaLnBrk="1" fontAlgn="auto" latinLnBrk="0" hangingPunct="1">
                        <a:lnSpc>
                          <a:spcPct val="100000"/>
                        </a:lnSpc>
                        <a:spcBef>
                          <a:spcPts val="600"/>
                        </a:spcBef>
                        <a:spcAft>
                          <a:spcPts val="900"/>
                        </a:spcAft>
                        <a:buClrTx/>
                        <a:buSzTx/>
                        <a:buFontTx/>
                        <a:buNone/>
                        <a:tabLst/>
                        <a:defRPr/>
                      </a:pPr>
                      <a:r>
                        <a:rPr lang="en-NZ" sz="1600" b="1" i="0" u="none" strike="noStrike" kern="1200" dirty="0">
                          <a:solidFill>
                            <a:srgbClr val="000000"/>
                          </a:solidFill>
                          <a:effectLst/>
                          <a:latin typeface="Segoe UI" panose="020B0502040204020203" pitchFamily="34" charset="0"/>
                          <a:ea typeface="+mn-ea"/>
                          <a:cs typeface="Segoe UI" panose="020B0502040204020203" pitchFamily="34" charset="0"/>
                        </a:rPr>
                        <a:t>Surveillance methods, tools, documentation, analysis, and assignment of responsibilities shall be described and documented using standardised surveillance definitions. Surveillance includes ethnicity data.</a:t>
                      </a:r>
                      <a:endParaRPr lang="en-US" sz="1600" b="1" i="0" u="none" strike="noStrike" kern="1200" dirty="0">
                        <a:solidFill>
                          <a:srgbClr val="000000"/>
                        </a:solidFill>
                        <a:effectLst/>
                        <a:latin typeface="Segoe UI" panose="020B0502040204020203" pitchFamily="34" charset="0"/>
                        <a:ea typeface="+mn-ea"/>
                        <a:cs typeface="Segoe UI" panose="020B0502040204020203"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1" indent="0" algn="l" defTabSz="914400" rtl="0" eaLnBrk="1" latinLnBrk="0" hangingPunct="1">
                        <a:spcBef>
                          <a:spcPts val="600"/>
                        </a:spcBef>
                        <a:spcAft>
                          <a:spcPts val="600"/>
                        </a:spcAft>
                        <a:buFont typeface="Arial" panose="020B0604020202020204" pitchFamily="34" charset="0"/>
                        <a:buNone/>
                      </a:pPr>
                      <a:r>
                        <a:rPr lang="en-US" sz="1600" kern="1200" dirty="0">
                          <a:solidFill>
                            <a:schemeClr val="tx1"/>
                          </a:solidFill>
                          <a:effectLst/>
                          <a:latin typeface="Segoe UI" panose="020B0502040204020203" pitchFamily="34" charset="0"/>
                          <a:ea typeface="+mn-ea"/>
                          <a:cs typeface="Times New Roman" panose="02020603050405020304" pitchFamily="18" charset="0"/>
                        </a:rPr>
                        <a:t>No general guidance for all providers.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600" kern="1200" dirty="0">
                        <a:solidFill>
                          <a:schemeClr val="tx1"/>
                        </a:solidFill>
                        <a:effectLst/>
                        <a:latin typeface="Segoe UI" panose="020B0502040204020203" pitchFamily="34"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kern="1200" dirty="0">
                          <a:solidFill>
                            <a:schemeClr val="tx1"/>
                          </a:solidFill>
                          <a:effectLst/>
                          <a:latin typeface="Segoe UI" panose="020B0502040204020203" pitchFamily="34" charset="0"/>
                          <a:ea typeface="+mn-ea"/>
                          <a:cs typeface="Times New Roman" panose="02020603050405020304" pitchFamily="18" charset="0"/>
                        </a:rPr>
                        <a:t>Service Type Specific Guidance available on the website: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kern="1200" dirty="0">
                          <a:solidFill>
                            <a:schemeClr val="tx1"/>
                          </a:solidFill>
                          <a:effectLst/>
                          <a:latin typeface="Segoe UI" panose="020B0502040204020203" pitchFamily="34" charset="0"/>
                          <a:ea typeface="+mn-ea"/>
                          <a:cs typeface="Times New Roman" panose="02020603050405020304" pitchFamily="18" charset="0"/>
                        </a:rPr>
                        <a:t>ARC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kern="1200" dirty="0">
                          <a:solidFill>
                            <a:schemeClr val="tx1"/>
                          </a:solidFill>
                          <a:effectLst/>
                          <a:latin typeface="Segoe UI" panose="020B0502040204020203" pitchFamily="34" charset="0"/>
                          <a:ea typeface="+mn-ea"/>
                          <a:cs typeface="Times New Roman" panose="02020603050405020304" pitchFamily="18" charset="0"/>
                        </a:rPr>
                        <a:t>Residential Disability –Intellectual/Physical/Sensory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kern="1200" dirty="0">
                          <a:solidFill>
                            <a:schemeClr val="tx1"/>
                          </a:solidFill>
                          <a:effectLst/>
                          <a:latin typeface="Segoe UI" panose="020B0502040204020203" pitchFamily="34" charset="0"/>
                          <a:ea typeface="+mn-ea"/>
                          <a:cs typeface="Times New Roman" panose="02020603050405020304" pitchFamily="18" charset="0"/>
                        </a:rPr>
                        <a:t>Residential Disability – Mental Health/AOD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kern="1200" dirty="0">
                          <a:solidFill>
                            <a:schemeClr val="tx1"/>
                          </a:solidFill>
                          <a:effectLst/>
                          <a:latin typeface="Segoe UI" panose="020B0502040204020203" pitchFamily="34" charset="0"/>
                          <a:ea typeface="+mn-ea"/>
                          <a:cs typeface="Times New Roman" panose="02020603050405020304" pitchFamily="18" charset="0"/>
                        </a:rPr>
                        <a:t>DHB inpatient/Private Hospitals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kern="1200" dirty="0">
                          <a:solidFill>
                            <a:schemeClr val="tx1"/>
                          </a:solidFill>
                          <a:effectLst/>
                          <a:latin typeface="Segoe UI" panose="020B0502040204020203" pitchFamily="34" charset="0"/>
                          <a:ea typeface="+mn-ea"/>
                          <a:cs typeface="Times New Roman" panose="02020603050405020304" pitchFamily="18" charset="0"/>
                        </a:rPr>
                        <a:t>Birthing Units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kern="1200" dirty="0">
                          <a:solidFill>
                            <a:schemeClr val="tx1"/>
                          </a:solidFill>
                          <a:effectLst/>
                          <a:latin typeface="Segoe UI" panose="020B0502040204020203" pitchFamily="34" charset="0"/>
                          <a:ea typeface="+mn-ea"/>
                          <a:cs typeface="Times New Roman" panose="02020603050405020304" pitchFamily="18" charset="0"/>
                        </a:rPr>
                        <a:t>Hospice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sz="1600" kern="1200" dirty="0">
                          <a:solidFill>
                            <a:schemeClr val="tx1"/>
                          </a:solidFill>
                          <a:effectLst/>
                          <a:latin typeface="Segoe UI" panose="020B0502040204020203" pitchFamily="34" charset="0"/>
                          <a:ea typeface="+mn-ea"/>
                          <a:cs typeface="Times New Roman" panose="02020603050405020304" pitchFamily="18" charset="0"/>
                        </a:rPr>
                        <a:t>Abortion Services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algn="l" defTabSz="914400" rtl="0" eaLnBrk="1" latinLnBrk="0" hangingPunct="1"/>
                      <a:endParaRPr lang="en-US" sz="1400" kern="1200" dirty="0">
                        <a:solidFill>
                          <a:schemeClr val="tx1"/>
                        </a:solidFill>
                        <a:effectLst/>
                        <a:latin typeface="Segoe UI" panose="020B0502040204020203" pitchFamily="34" charset="0"/>
                        <a:ea typeface="+mn-ea"/>
                        <a:cs typeface="Times New Roman" panose="02020603050405020304" pitchFamily="18" charset="0"/>
                      </a:endParaRPr>
                    </a:p>
                    <a:p>
                      <a:pPr marL="0" lvl="0" algn="l" defTabSz="914400" rtl="0" eaLnBrk="1" latinLnBrk="0" hangingPunct="1"/>
                      <a:r>
                        <a:rPr lang="en-US" sz="1600" kern="1200" dirty="0">
                          <a:solidFill>
                            <a:schemeClr val="tx1"/>
                          </a:solidFill>
                          <a:effectLst/>
                          <a:latin typeface="Segoe UI" panose="020B0502040204020203" pitchFamily="34" charset="0"/>
                          <a:ea typeface="+mn-ea"/>
                          <a:cs typeface="Times New Roman" panose="02020603050405020304" pitchFamily="18" charset="0"/>
                        </a:rPr>
                        <a:t>All service types except HCSS and fertility services</a:t>
                      </a:r>
                      <a:endParaRPr lang="en-NZ" sz="1600" kern="1200" dirty="0">
                        <a:solidFill>
                          <a:schemeClr val="tx1"/>
                        </a:solidFill>
                        <a:effectLst/>
                        <a:latin typeface="Segoe UI" panose="020B0502040204020203" pitchFamily="34" charset="0"/>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585118"/>
                  </a:ext>
                </a:extLst>
              </a:tr>
            </a:tbl>
          </a:graphicData>
        </a:graphic>
      </p:graphicFrame>
    </p:spTree>
    <p:extLst>
      <p:ext uri="{BB962C8B-B14F-4D97-AF65-F5344CB8AC3E}">
        <p14:creationId xmlns:p14="http://schemas.microsoft.com/office/powerpoint/2010/main" val="913837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90430E-D762-40C4-8596-AD6D9B4296C2}"/>
              </a:ext>
            </a:extLst>
          </p:cNvPr>
          <p:cNvSpPr>
            <a:spLocks noGrp="1"/>
          </p:cNvSpPr>
          <p:nvPr>
            <p:ph type="title"/>
          </p:nvPr>
        </p:nvSpPr>
        <p:spPr>
          <a:xfrm>
            <a:off x="493979" y="137697"/>
            <a:ext cx="10047023" cy="1074060"/>
          </a:xfrm>
        </p:spPr>
        <p:txBody>
          <a:bodyPr>
            <a:normAutofit/>
          </a:bodyPr>
          <a:lstStyle/>
          <a:p>
            <a:r>
              <a:rPr lang="en-NZ" sz="2200" dirty="0"/>
              <a:t>5.5: </a:t>
            </a:r>
            <a:r>
              <a:rPr lang="en-NZ" sz="2200" dirty="0" err="1"/>
              <a:t>Taiao</a:t>
            </a:r>
            <a:r>
              <a:rPr lang="en-NZ" sz="2200" dirty="0"/>
              <a:t> / Environment </a:t>
            </a:r>
            <a:br>
              <a:rPr lang="en-NZ" sz="2200" dirty="0"/>
            </a:br>
            <a:r>
              <a:rPr lang="en-NZ" sz="1200" i="1" dirty="0">
                <a:solidFill>
                  <a:schemeClr val="tx1"/>
                </a:solidFill>
              </a:rPr>
              <a:t>HDSS 2008 Alignment: HDSS 2008 Alignment: 1.4.1 Management of Waste &amp; Hazardous Substances; Fertility 8181 2007: 3.13 Management of Waste &amp; Hazardous Substances</a:t>
            </a:r>
            <a:endParaRPr lang="en-NZ" sz="1200" i="1" dirty="0"/>
          </a:p>
        </p:txBody>
      </p:sp>
      <p:graphicFrame>
        <p:nvGraphicFramePr>
          <p:cNvPr id="3" name="Table 2">
            <a:extLst>
              <a:ext uri="{FF2B5EF4-FFF2-40B4-BE49-F238E27FC236}">
                <a16:creationId xmlns:a16="http://schemas.microsoft.com/office/drawing/2014/main" id="{FD6C9CC5-945F-46EF-B3B8-28C10DAABED4}"/>
              </a:ext>
            </a:extLst>
          </p:cNvPr>
          <p:cNvGraphicFramePr>
            <a:graphicFrameLocks noGrp="1"/>
          </p:cNvGraphicFramePr>
          <p:nvPr>
            <p:extLst>
              <p:ext uri="{D42A27DB-BD31-4B8C-83A1-F6EECF244321}">
                <p14:modId xmlns:p14="http://schemas.microsoft.com/office/powerpoint/2010/main" val="1331396830"/>
              </p:ext>
            </p:extLst>
          </p:nvPr>
        </p:nvGraphicFramePr>
        <p:xfrm>
          <a:off x="476655" y="1105321"/>
          <a:ext cx="11221366" cy="4963006"/>
        </p:xfrm>
        <a:graphic>
          <a:graphicData uri="http://schemas.openxmlformats.org/drawingml/2006/table">
            <a:tbl>
              <a:tblPr firstRow="1" firstCol="1" bandRow="1">
                <a:tableStyleId>{5940675A-B579-460E-94D1-54222C63F5DA}</a:tableStyleId>
              </a:tblPr>
              <a:tblGrid>
                <a:gridCol w="785335">
                  <a:extLst>
                    <a:ext uri="{9D8B030D-6E8A-4147-A177-3AD203B41FA5}">
                      <a16:colId xmlns:a16="http://schemas.microsoft.com/office/drawing/2014/main" val="924348233"/>
                    </a:ext>
                  </a:extLst>
                </a:gridCol>
                <a:gridCol w="4876163">
                  <a:extLst>
                    <a:ext uri="{9D8B030D-6E8A-4147-A177-3AD203B41FA5}">
                      <a16:colId xmlns:a16="http://schemas.microsoft.com/office/drawing/2014/main" val="1789813636"/>
                    </a:ext>
                  </a:extLst>
                </a:gridCol>
                <a:gridCol w="1399280">
                  <a:extLst>
                    <a:ext uri="{9D8B030D-6E8A-4147-A177-3AD203B41FA5}">
                      <a16:colId xmlns:a16="http://schemas.microsoft.com/office/drawing/2014/main" val="2876575498"/>
                    </a:ext>
                  </a:extLst>
                </a:gridCol>
                <a:gridCol w="916358">
                  <a:extLst>
                    <a:ext uri="{9D8B030D-6E8A-4147-A177-3AD203B41FA5}">
                      <a16:colId xmlns:a16="http://schemas.microsoft.com/office/drawing/2014/main" val="3667916744"/>
                    </a:ext>
                  </a:extLst>
                </a:gridCol>
                <a:gridCol w="916358">
                  <a:extLst>
                    <a:ext uri="{9D8B030D-6E8A-4147-A177-3AD203B41FA5}">
                      <a16:colId xmlns:a16="http://schemas.microsoft.com/office/drawing/2014/main" val="1315370523"/>
                    </a:ext>
                  </a:extLst>
                </a:gridCol>
                <a:gridCol w="1025678">
                  <a:extLst>
                    <a:ext uri="{9D8B030D-6E8A-4147-A177-3AD203B41FA5}">
                      <a16:colId xmlns:a16="http://schemas.microsoft.com/office/drawing/2014/main" val="4223398469"/>
                    </a:ext>
                  </a:extLst>
                </a:gridCol>
                <a:gridCol w="1302194">
                  <a:extLst>
                    <a:ext uri="{9D8B030D-6E8A-4147-A177-3AD203B41FA5}">
                      <a16:colId xmlns:a16="http://schemas.microsoft.com/office/drawing/2014/main" val="227766701"/>
                    </a:ext>
                  </a:extLst>
                </a:gridCol>
              </a:tblGrid>
              <a:tr h="298920">
                <a:tc>
                  <a:txBody>
                    <a:bodyPr/>
                    <a:lstStyle/>
                    <a:p>
                      <a:pPr algn="l">
                        <a:lnSpc>
                          <a:spcPct val="107000"/>
                        </a:lnSpc>
                        <a:spcAft>
                          <a:spcPts val="0"/>
                        </a:spcAft>
                      </a:pPr>
                      <a:r>
                        <a:rPr lang="en-NZ" sz="1400" b="1" dirty="0">
                          <a:effectLst/>
                          <a:latin typeface="Segoe UI" panose="020B0502040204020203" pitchFamily="34" charset="0"/>
                          <a:cs typeface="Segoe UI" panose="020B0502040204020203" pitchFamily="34" charset="0"/>
                        </a:rPr>
                        <a:t>Criteria</a:t>
                      </a:r>
                      <a:endParaRPr lang="en-NZ" sz="1400" b="1" dirty="0">
                        <a:effectLst/>
                        <a:latin typeface="Segoe UI" panose="020B0502040204020203" pitchFamily="34" charset="0"/>
                        <a:ea typeface="Calibri" panose="020F0502020204030204" pitchFamily="34" charset="0"/>
                        <a:cs typeface="Segoe UI" panose="020B0502040204020203" pitchFamily="34" charset="0"/>
                      </a:endParaRPr>
                    </a:p>
                  </a:txBody>
                  <a:tcPr marL="52527" marR="52527" marT="0" marB="0">
                    <a:solidFill>
                      <a:schemeClr val="bg2"/>
                    </a:solidFill>
                  </a:tcPr>
                </a:tc>
                <a:tc>
                  <a:txBody>
                    <a:bodyPr/>
                    <a:lstStyle/>
                    <a:p>
                      <a:pPr algn="l">
                        <a:lnSpc>
                          <a:spcPct val="107000"/>
                        </a:lnSpc>
                        <a:spcAft>
                          <a:spcPts val="0"/>
                        </a:spcAft>
                      </a:pPr>
                      <a:r>
                        <a:rPr lang="en-NZ" sz="1400" b="1" dirty="0">
                          <a:effectLst/>
                          <a:latin typeface="Segoe UI" panose="020B0502040204020203" pitchFamily="34" charset="0"/>
                          <a:cs typeface="Segoe UI" panose="020B0502040204020203" pitchFamily="34" charset="0"/>
                        </a:rPr>
                        <a:t>Description</a:t>
                      </a:r>
                      <a:endParaRPr lang="en-NZ" sz="1400" b="1" dirty="0">
                        <a:effectLst/>
                        <a:latin typeface="Segoe UI" panose="020B0502040204020203" pitchFamily="34" charset="0"/>
                        <a:ea typeface="Calibri" panose="020F0502020204030204" pitchFamily="34" charset="0"/>
                        <a:cs typeface="Segoe UI" panose="020B0502040204020203" pitchFamily="34" charset="0"/>
                      </a:endParaRPr>
                    </a:p>
                  </a:txBody>
                  <a:tcPr marL="52527" marR="52527" marT="0" marB="0">
                    <a:solidFill>
                      <a:schemeClr val="bg2"/>
                    </a:solidFill>
                  </a:tcPr>
                </a:tc>
                <a:tc>
                  <a:txBody>
                    <a:bodyPr/>
                    <a:lstStyle/>
                    <a:p>
                      <a:pPr algn="l">
                        <a:lnSpc>
                          <a:spcPct val="107000"/>
                        </a:lnSpc>
                        <a:spcAft>
                          <a:spcPts val="0"/>
                        </a:spcAft>
                      </a:pPr>
                      <a:r>
                        <a:rPr lang="en-NZ" sz="1400" b="1" dirty="0">
                          <a:effectLst/>
                          <a:latin typeface="Segoe UI" panose="020B0502040204020203" pitchFamily="34" charset="0"/>
                          <a:cs typeface="Segoe UI" panose="020B0502040204020203" pitchFamily="34" charset="0"/>
                        </a:rPr>
                        <a:t>2008 Standard</a:t>
                      </a:r>
                      <a:endParaRPr lang="en-NZ" sz="1400" b="1" dirty="0">
                        <a:effectLst/>
                        <a:latin typeface="Segoe UI" panose="020B0502040204020203" pitchFamily="34" charset="0"/>
                        <a:ea typeface="Calibri" panose="020F0502020204030204" pitchFamily="34" charset="0"/>
                        <a:cs typeface="Segoe UI" panose="020B0502040204020203" pitchFamily="34" charset="0"/>
                      </a:endParaRPr>
                    </a:p>
                  </a:txBody>
                  <a:tcPr marL="52527" marR="52527" marT="0" marB="0">
                    <a:solidFill>
                      <a:schemeClr val="bg2"/>
                    </a:solidFill>
                  </a:tcPr>
                </a:tc>
                <a:tc>
                  <a:txBody>
                    <a:bodyPr/>
                    <a:lstStyle/>
                    <a:p>
                      <a:pPr algn="l">
                        <a:lnSpc>
                          <a:spcPct val="107000"/>
                        </a:lnSpc>
                        <a:spcAft>
                          <a:spcPts val="0"/>
                        </a:spcAft>
                      </a:pPr>
                      <a:r>
                        <a:rPr lang="en-NZ" sz="1400" b="1">
                          <a:effectLst/>
                          <a:latin typeface="Segoe UI" panose="020B0502040204020203" pitchFamily="34" charset="0"/>
                          <a:cs typeface="Segoe UI" panose="020B0502040204020203" pitchFamily="34" charset="0"/>
                        </a:rPr>
                        <a:t>HCSS</a:t>
                      </a:r>
                      <a:endParaRPr lang="en-NZ" sz="1400" b="1">
                        <a:effectLst/>
                        <a:latin typeface="Segoe UI" panose="020B0502040204020203" pitchFamily="34" charset="0"/>
                        <a:ea typeface="Calibri" panose="020F0502020204030204" pitchFamily="34" charset="0"/>
                        <a:cs typeface="Segoe UI" panose="020B0502040204020203" pitchFamily="34" charset="0"/>
                      </a:endParaRPr>
                    </a:p>
                  </a:txBody>
                  <a:tcPr marL="52527" marR="52527" marT="0" marB="0">
                    <a:solidFill>
                      <a:schemeClr val="bg2"/>
                    </a:solidFill>
                  </a:tcPr>
                </a:tc>
                <a:tc>
                  <a:txBody>
                    <a:bodyPr/>
                    <a:lstStyle/>
                    <a:p>
                      <a:pPr algn="l">
                        <a:lnSpc>
                          <a:spcPct val="107000"/>
                        </a:lnSpc>
                        <a:spcAft>
                          <a:spcPts val="0"/>
                        </a:spcAft>
                      </a:pPr>
                      <a:r>
                        <a:rPr lang="en-NZ" sz="1400" b="1">
                          <a:effectLst/>
                          <a:latin typeface="Segoe UI" panose="020B0502040204020203" pitchFamily="34" charset="0"/>
                          <a:cs typeface="Segoe UI" panose="020B0502040204020203" pitchFamily="34" charset="0"/>
                        </a:rPr>
                        <a:t>Fertility</a:t>
                      </a:r>
                      <a:endParaRPr lang="en-NZ" sz="1400" b="1">
                        <a:effectLst/>
                        <a:latin typeface="Segoe UI" panose="020B0502040204020203" pitchFamily="34" charset="0"/>
                        <a:ea typeface="Calibri" panose="020F0502020204030204" pitchFamily="34" charset="0"/>
                        <a:cs typeface="Segoe UI" panose="020B0502040204020203" pitchFamily="34" charset="0"/>
                      </a:endParaRPr>
                    </a:p>
                  </a:txBody>
                  <a:tcPr marL="52527" marR="52527" marT="0" marB="0">
                    <a:solidFill>
                      <a:schemeClr val="bg2"/>
                    </a:solidFill>
                  </a:tcPr>
                </a:tc>
                <a:tc>
                  <a:txBody>
                    <a:bodyPr/>
                    <a:lstStyle/>
                    <a:p>
                      <a:pPr algn="l">
                        <a:lnSpc>
                          <a:spcPct val="107000"/>
                        </a:lnSpc>
                        <a:spcAft>
                          <a:spcPts val="0"/>
                        </a:spcAft>
                      </a:pPr>
                      <a:r>
                        <a:rPr lang="en-NZ" sz="1400" b="1" dirty="0">
                          <a:effectLst/>
                          <a:latin typeface="Segoe UI" panose="020B0502040204020203" pitchFamily="34" charset="0"/>
                          <a:cs typeface="Segoe UI" panose="020B0502040204020203" pitchFamily="34" charset="0"/>
                        </a:rPr>
                        <a:t>Abortion</a:t>
                      </a:r>
                      <a:endParaRPr lang="en-NZ" sz="1400" b="1" dirty="0">
                        <a:effectLst/>
                        <a:latin typeface="Segoe UI" panose="020B0502040204020203" pitchFamily="34" charset="0"/>
                        <a:ea typeface="Calibri" panose="020F0502020204030204" pitchFamily="34" charset="0"/>
                        <a:cs typeface="Segoe UI" panose="020B0502040204020203" pitchFamily="34" charset="0"/>
                      </a:endParaRPr>
                    </a:p>
                  </a:txBody>
                  <a:tcPr marL="52527" marR="52527" marT="0" marB="0">
                    <a:solidFill>
                      <a:schemeClr val="bg2"/>
                    </a:solidFill>
                  </a:tcPr>
                </a:tc>
                <a:tc>
                  <a:txBody>
                    <a:bodyPr/>
                    <a:lstStyle/>
                    <a:p>
                      <a:pPr algn="l">
                        <a:lnSpc>
                          <a:spcPct val="107000"/>
                        </a:lnSpc>
                        <a:spcAft>
                          <a:spcPts val="0"/>
                        </a:spcAft>
                      </a:pPr>
                      <a:r>
                        <a:rPr lang="en-NZ" sz="1400" b="1" dirty="0">
                          <a:effectLst/>
                          <a:latin typeface="Segoe UI" panose="020B0502040204020203" pitchFamily="34" charset="0"/>
                          <a:cs typeface="Segoe UI" panose="020B0502040204020203" pitchFamily="34" charset="0"/>
                        </a:rPr>
                        <a:t>Applicability</a:t>
                      </a:r>
                      <a:endParaRPr lang="en-NZ" sz="1400" b="1" dirty="0">
                        <a:effectLst/>
                        <a:latin typeface="Segoe UI" panose="020B0502040204020203" pitchFamily="34" charset="0"/>
                        <a:ea typeface="Calibri" panose="020F0502020204030204" pitchFamily="34" charset="0"/>
                        <a:cs typeface="Segoe UI" panose="020B0502040204020203" pitchFamily="34" charset="0"/>
                      </a:endParaRPr>
                    </a:p>
                  </a:txBody>
                  <a:tcPr marL="52527" marR="52527" marT="0" marB="0">
                    <a:solidFill>
                      <a:schemeClr val="bg2"/>
                    </a:solidFill>
                  </a:tcPr>
                </a:tc>
                <a:extLst>
                  <a:ext uri="{0D108BD9-81ED-4DB2-BD59-A6C34878D82A}">
                    <a16:rowId xmlns:a16="http://schemas.microsoft.com/office/drawing/2014/main" val="3924002934"/>
                  </a:ext>
                </a:extLst>
              </a:tr>
              <a:tr h="591649">
                <a:tc>
                  <a:txBody>
                    <a:bodyPr/>
                    <a:lstStyle/>
                    <a:p>
                      <a:pPr>
                        <a:lnSpc>
                          <a:spcPct val="107000"/>
                        </a:lnSpc>
                        <a:spcAft>
                          <a:spcPts val="0"/>
                        </a:spcAft>
                      </a:pPr>
                      <a:r>
                        <a:rPr lang="en-NZ" sz="1000" dirty="0">
                          <a:effectLst/>
                          <a:latin typeface="Segoe UI" panose="020B0502040204020203" pitchFamily="34" charset="0"/>
                          <a:cs typeface="Segoe UI" panose="020B0502040204020203" pitchFamily="34" charset="0"/>
                        </a:rPr>
                        <a:t>5.5.1 </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2527" marR="52527" marT="0" marB="0"/>
                </a:tc>
                <a:tc>
                  <a:txBody>
                    <a:bodyPr/>
                    <a:lstStyle/>
                    <a:p>
                      <a:pPr>
                        <a:lnSpc>
                          <a:spcPct val="107000"/>
                        </a:lnSpc>
                        <a:spcAft>
                          <a:spcPts val="0"/>
                        </a:spcAft>
                      </a:pPr>
                      <a:r>
                        <a:rPr lang="en-NZ" sz="1000" dirty="0">
                          <a:effectLst/>
                          <a:latin typeface="Segoe UI" panose="020B0502040204020203" pitchFamily="34" charset="0"/>
                          <a:cs typeface="Segoe UI" panose="020B0502040204020203" pitchFamily="34" charset="0"/>
                        </a:rPr>
                        <a:t>Service providers shall ensure safe and appropriate storage and disposal of waste and infectious or hazardous substances that complies with current legislation and local authority requirements. This shall be reflected in a written policy.</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2527" marR="52527" marT="0" marB="0"/>
                </a:tc>
                <a:tc>
                  <a:txBody>
                    <a:bodyPr/>
                    <a:lstStyle/>
                    <a:p>
                      <a:pPr>
                        <a:lnSpc>
                          <a:spcPct val="107000"/>
                        </a:lnSpc>
                        <a:spcAft>
                          <a:spcPts val="0"/>
                        </a:spcAft>
                      </a:pPr>
                      <a:r>
                        <a:rPr lang="en-NZ" sz="1000" dirty="0">
                          <a:effectLst/>
                          <a:latin typeface="Segoe UI" panose="020B0502040204020203" pitchFamily="34" charset="0"/>
                          <a:cs typeface="Segoe UI" panose="020B0502040204020203" pitchFamily="34" charset="0"/>
                        </a:rPr>
                        <a:t>1.4.1.1; 1.4.1.3; 1.4.1.4; 1.4.1.5; 1.4.1.6</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2527" marR="52527" marT="0" marB="0"/>
                </a:tc>
                <a:tc>
                  <a:txBody>
                    <a:bodyPr/>
                    <a:lstStyle/>
                    <a:p>
                      <a:pPr>
                        <a:lnSpc>
                          <a:spcPct val="107000"/>
                        </a:lnSpc>
                        <a:spcAft>
                          <a:spcPts val="0"/>
                        </a:spcAft>
                      </a:pPr>
                      <a:r>
                        <a:rPr lang="en-NZ" sz="1000" dirty="0">
                          <a:effectLst/>
                          <a:latin typeface="Segoe UI" panose="020B0502040204020203" pitchFamily="34" charset="0"/>
                          <a:cs typeface="Segoe UI" panose="020B0502040204020203" pitchFamily="34" charset="0"/>
                        </a:rPr>
                        <a:t>Not mapped</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2527" marR="52527" marT="0" marB="0"/>
                </a:tc>
                <a:tc>
                  <a:txBody>
                    <a:bodyPr/>
                    <a:lstStyle/>
                    <a:p>
                      <a:pPr>
                        <a:lnSpc>
                          <a:spcPct val="107000"/>
                        </a:lnSpc>
                        <a:spcAft>
                          <a:spcPts val="0"/>
                        </a:spcAft>
                      </a:pPr>
                      <a:r>
                        <a:rPr lang="en-NZ" sz="1000" dirty="0">
                          <a:effectLst/>
                          <a:latin typeface="Segoe UI" panose="020B0502040204020203" pitchFamily="34" charset="0"/>
                          <a:cs typeface="Segoe UI" panose="020B0502040204020203" pitchFamily="34" charset="0"/>
                        </a:rPr>
                        <a:t> 3.13.1; 3.13.5; 3.13.6</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2527" marR="52527" marT="0" marB="0"/>
                </a:tc>
                <a:tc>
                  <a:txBody>
                    <a:bodyPr/>
                    <a:lstStyle/>
                    <a:p>
                      <a:pPr>
                        <a:lnSpc>
                          <a:spcPct val="107000"/>
                        </a:lnSpc>
                        <a:spcAft>
                          <a:spcPts val="0"/>
                        </a:spcAft>
                      </a:pPr>
                      <a:r>
                        <a:rPr lang="en-NZ" sz="1000" dirty="0">
                          <a:effectLst/>
                          <a:latin typeface="Segoe UI" panose="020B0502040204020203" pitchFamily="34" charset="0"/>
                          <a:cs typeface="Segoe UI" panose="020B0502040204020203" pitchFamily="34" charset="0"/>
                        </a:rPr>
                        <a:t>Not mapped</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2527" marR="52527" marT="0" marB="0"/>
                </a:tc>
                <a:tc rowSpan="4">
                  <a:txBody>
                    <a:bodyPr/>
                    <a:lstStyle/>
                    <a:p>
                      <a:pPr>
                        <a:lnSpc>
                          <a:spcPct val="107000"/>
                        </a:lnSpc>
                        <a:spcAft>
                          <a:spcPts val="0"/>
                        </a:spcAft>
                      </a:pPr>
                      <a:r>
                        <a:rPr lang="en-NZ" sz="1000" dirty="0">
                          <a:effectLst/>
                          <a:latin typeface="Segoe UI" panose="020B0502040204020203" pitchFamily="34" charset="0"/>
                          <a:cs typeface="Segoe UI" panose="020B0502040204020203" pitchFamily="34" charset="0"/>
                        </a:rPr>
                        <a:t>All service types </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2527" marR="52527" marT="0" marB="0"/>
                </a:tc>
                <a:extLst>
                  <a:ext uri="{0D108BD9-81ED-4DB2-BD59-A6C34878D82A}">
                    <a16:rowId xmlns:a16="http://schemas.microsoft.com/office/drawing/2014/main" val="1795092351"/>
                  </a:ext>
                </a:extLst>
              </a:tr>
              <a:tr h="716492">
                <a:tc>
                  <a:txBody>
                    <a:bodyPr/>
                    <a:lstStyle/>
                    <a:p>
                      <a:pPr>
                        <a:lnSpc>
                          <a:spcPct val="107000"/>
                        </a:lnSpc>
                        <a:spcAft>
                          <a:spcPts val="0"/>
                        </a:spcAft>
                      </a:pPr>
                      <a:r>
                        <a:rPr lang="en-NZ" sz="1000">
                          <a:effectLst/>
                          <a:latin typeface="Segoe UI" panose="020B0502040204020203" pitchFamily="34" charset="0"/>
                          <a:cs typeface="Segoe UI" panose="020B0502040204020203" pitchFamily="34" charset="0"/>
                        </a:rPr>
                        <a:t>5.5.2 </a:t>
                      </a:r>
                      <a:endParaRPr lang="en-NZ" sz="1000">
                        <a:effectLst/>
                        <a:latin typeface="Segoe UI" panose="020B0502040204020203" pitchFamily="34" charset="0"/>
                        <a:ea typeface="Calibri" panose="020F0502020204030204" pitchFamily="34" charset="0"/>
                        <a:cs typeface="Segoe UI" panose="020B0502040204020203" pitchFamily="34" charset="0"/>
                      </a:endParaRPr>
                    </a:p>
                  </a:txBody>
                  <a:tcPr marL="52527" marR="52527" marT="0" marB="0"/>
                </a:tc>
                <a:tc>
                  <a:txBody>
                    <a:bodyPr/>
                    <a:lstStyle/>
                    <a:p>
                      <a:pPr>
                        <a:lnSpc>
                          <a:spcPct val="107000"/>
                        </a:lnSpc>
                        <a:spcAft>
                          <a:spcPts val="0"/>
                        </a:spcAft>
                      </a:pPr>
                      <a:r>
                        <a:rPr lang="en-NZ" sz="1000" dirty="0">
                          <a:effectLst/>
                          <a:latin typeface="Segoe UI" panose="020B0502040204020203" pitchFamily="34" charset="0"/>
                          <a:cs typeface="Segoe UI" panose="020B0502040204020203" pitchFamily="34" charset="0"/>
                        </a:rPr>
                        <a:t>Service providers shall ensure that people, visitors and the workforce (both paid and</a:t>
                      </a:r>
                      <a:br>
                        <a:rPr lang="en-NZ" sz="1000" dirty="0">
                          <a:effectLst/>
                          <a:latin typeface="Segoe UI" panose="020B0502040204020203" pitchFamily="34" charset="0"/>
                          <a:cs typeface="Segoe UI" panose="020B0502040204020203" pitchFamily="34" charset="0"/>
                        </a:rPr>
                      </a:br>
                      <a:r>
                        <a:rPr lang="en-NZ" sz="1000" dirty="0">
                          <a:effectLst/>
                          <a:latin typeface="Segoe UI" panose="020B0502040204020203" pitchFamily="34" charset="0"/>
                          <a:cs typeface="Segoe UI" panose="020B0502040204020203" pitchFamily="34" charset="0"/>
                        </a:rPr>
                        <a:t>unpaid) are protected from harm when handling waste or hazardous substances.</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2527" marR="52527" marT="0" marB="0"/>
                </a:tc>
                <a:tc>
                  <a:txBody>
                    <a:bodyPr/>
                    <a:lstStyle/>
                    <a:p>
                      <a:pPr>
                        <a:lnSpc>
                          <a:spcPct val="107000"/>
                        </a:lnSpc>
                        <a:spcAft>
                          <a:spcPts val="0"/>
                        </a:spcAft>
                      </a:pPr>
                      <a:r>
                        <a:rPr lang="en-NZ" sz="1000">
                          <a:effectLst/>
                          <a:latin typeface="Segoe UI" panose="020B0502040204020203" pitchFamily="34" charset="0"/>
                          <a:cs typeface="Segoe UI" panose="020B0502040204020203" pitchFamily="34" charset="0"/>
                        </a:rPr>
                        <a:t>1.4.1.1; 1.4.1.3; 1.4.1.4; 1.4.1.5; 1.4.1.6 </a:t>
                      </a:r>
                      <a:endParaRPr lang="en-NZ" sz="1000">
                        <a:effectLst/>
                        <a:latin typeface="Segoe UI" panose="020B0502040204020203" pitchFamily="34" charset="0"/>
                        <a:ea typeface="Calibri" panose="020F0502020204030204" pitchFamily="34" charset="0"/>
                        <a:cs typeface="Segoe UI" panose="020B0502040204020203" pitchFamily="34" charset="0"/>
                      </a:endParaRPr>
                    </a:p>
                  </a:txBody>
                  <a:tcPr marL="52527" marR="52527" marT="0" marB="0"/>
                </a:tc>
                <a:tc>
                  <a:txBody>
                    <a:bodyPr/>
                    <a:lstStyle/>
                    <a:p>
                      <a:pPr>
                        <a:lnSpc>
                          <a:spcPct val="107000"/>
                        </a:lnSpc>
                        <a:spcAft>
                          <a:spcPts val="0"/>
                        </a:spcAft>
                      </a:pPr>
                      <a:r>
                        <a:rPr lang="en-NZ" sz="1000">
                          <a:effectLst/>
                          <a:latin typeface="Segoe UI" panose="020B0502040204020203" pitchFamily="34" charset="0"/>
                          <a:cs typeface="Segoe UI" panose="020B0502040204020203" pitchFamily="34" charset="0"/>
                        </a:rPr>
                        <a:t>Not mapped</a:t>
                      </a:r>
                      <a:endParaRPr lang="en-NZ" sz="1000">
                        <a:effectLst/>
                        <a:latin typeface="Segoe UI" panose="020B0502040204020203" pitchFamily="34" charset="0"/>
                        <a:ea typeface="Calibri" panose="020F0502020204030204" pitchFamily="34" charset="0"/>
                        <a:cs typeface="Segoe UI" panose="020B0502040204020203" pitchFamily="34" charset="0"/>
                      </a:endParaRPr>
                    </a:p>
                  </a:txBody>
                  <a:tcPr marL="52527" marR="52527" marT="0" marB="0"/>
                </a:tc>
                <a:tc>
                  <a:txBody>
                    <a:bodyPr/>
                    <a:lstStyle/>
                    <a:p>
                      <a:pPr>
                        <a:lnSpc>
                          <a:spcPct val="107000"/>
                        </a:lnSpc>
                        <a:spcAft>
                          <a:spcPts val="0"/>
                        </a:spcAft>
                      </a:pPr>
                      <a:r>
                        <a:rPr lang="en-NZ" sz="1000" dirty="0">
                          <a:effectLst/>
                          <a:latin typeface="Segoe UI" panose="020B0502040204020203" pitchFamily="34" charset="0"/>
                          <a:cs typeface="Segoe UI" panose="020B0502040204020203" pitchFamily="34" charset="0"/>
                        </a:rPr>
                        <a:t>Not mapped</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2527" marR="52527" marT="0" marB="0"/>
                </a:tc>
                <a:tc>
                  <a:txBody>
                    <a:bodyPr/>
                    <a:lstStyle/>
                    <a:p>
                      <a:pPr>
                        <a:lnSpc>
                          <a:spcPct val="107000"/>
                        </a:lnSpc>
                        <a:spcAft>
                          <a:spcPts val="0"/>
                        </a:spcAft>
                      </a:pPr>
                      <a:r>
                        <a:rPr lang="en-NZ" sz="1000" dirty="0">
                          <a:effectLst/>
                          <a:latin typeface="Segoe UI" panose="020B0502040204020203" pitchFamily="34" charset="0"/>
                          <a:cs typeface="Segoe UI" panose="020B0502040204020203" pitchFamily="34" charset="0"/>
                        </a:rPr>
                        <a:t>Not mapped</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2527" marR="52527" marT="0" marB="0"/>
                </a:tc>
                <a:tc vMerge="1">
                  <a:txBody>
                    <a:bodyPr/>
                    <a:lstStyle/>
                    <a:p>
                      <a:pPr>
                        <a:lnSpc>
                          <a:spcPct val="107000"/>
                        </a:lnSpc>
                        <a:spcAft>
                          <a:spcPts val="0"/>
                        </a:spcAft>
                      </a:pP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2527" marR="52527" marT="0" marB="0"/>
                </a:tc>
                <a:extLst>
                  <a:ext uri="{0D108BD9-81ED-4DB2-BD59-A6C34878D82A}">
                    <a16:rowId xmlns:a16="http://schemas.microsoft.com/office/drawing/2014/main" val="334147018"/>
                  </a:ext>
                </a:extLst>
              </a:tr>
              <a:tr h="1437889">
                <a:tc>
                  <a:txBody>
                    <a:bodyPr/>
                    <a:lstStyle/>
                    <a:p>
                      <a:pPr>
                        <a:lnSpc>
                          <a:spcPct val="107000"/>
                        </a:lnSpc>
                        <a:spcAft>
                          <a:spcPts val="0"/>
                        </a:spcAft>
                      </a:pPr>
                      <a:r>
                        <a:rPr lang="en-NZ" sz="1000">
                          <a:effectLst/>
                          <a:latin typeface="Segoe UI" panose="020B0502040204020203" pitchFamily="34" charset="0"/>
                          <a:cs typeface="Segoe UI" panose="020B0502040204020203" pitchFamily="34" charset="0"/>
                        </a:rPr>
                        <a:t>5.5.3</a:t>
                      </a:r>
                      <a:endParaRPr lang="en-NZ" sz="1000">
                        <a:effectLst/>
                        <a:latin typeface="Segoe UI" panose="020B0502040204020203" pitchFamily="34" charset="0"/>
                        <a:ea typeface="Calibri" panose="020F0502020204030204" pitchFamily="34" charset="0"/>
                        <a:cs typeface="Segoe UI" panose="020B0502040204020203" pitchFamily="34" charset="0"/>
                      </a:endParaRPr>
                    </a:p>
                  </a:txBody>
                  <a:tcPr marL="52527" marR="52527" marT="0" marB="0"/>
                </a:tc>
                <a:tc>
                  <a:txBody>
                    <a:bodyPr/>
                    <a:lstStyle/>
                    <a:p>
                      <a:pPr>
                        <a:lnSpc>
                          <a:spcPct val="107000"/>
                        </a:lnSpc>
                        <a:spcAft>
                          <a:spcPts val="0"/>
                        </a:spcAft>
                      </a:pPr>
                      <a:r>
                        <a:rPr lang="en-NZ" sz="1000" dirty="0">
                          <a:effectLst/>
                          <a:latin typeface="Segoe UI" panose="020B0502040204020203" pitchFamily="34" charset="0"/>
                          <a:cs typeface="Segoe UI" panose="020B0502040204020203" pitchFamily="34" charset="0"/>
                        </a:rPr>
                        <a:t>Service providers shall ensure that the environment is clean and there are safe and effective cleaning processes appropriate to the size and scope of the health and disability service that shall include:</a:t>
                      </a:r>
                      <a:br>
                        <a:rPr lang="en-NZ" sz="1000" dirty="0">
                          <a:effectLst/>
                          <a:latin typeface="Segoe UI" panose="020B0502040204020203" pitchFamily="34" charset="0"/>
                          <a:cs typeface="Segoe UI" panose="020B0502040204020203" pitchFamily="34" charset="0"/>
                        </a:rPr>
                      </a:br>
                      <a:r>
                        <a:rPr lang="en-NZ" sz="1000" dirty="0">
                          <a:effectLst/>
                          <a:latin typeface="Segoe UI" panose="020B0502040204020203" pitchFamily="34" charset="0"/>
                          <a:cs typeface="Segoe UI" panose="020B0502040204020203" pitchFamily="34" charset="0"/>
                        </a:rPr>
                        <a:t>(a) Methods, frequency, and materials used for cleaning processes;</a:t>
                      </a:r>
                      <a:br>
                        <a:rPr lang="en-NZ" sz="1000" dirty="0">
                          <a:effectLst/>
                          <a:latin typeface="Segoe UI" panose="020B0502040204020203" pitchFamily="34" charset="0"/>
                          <a:cs typeface="Segoe UI" panose="020B0502040204020203" pitchFamily="34" charset="0"/>
                        </a:rPr>
                      </a:br>
                      <a:r>
                        <a:rPr lang="en-NZ" sz="1000" dirty="0">
                          <a:effectLst/>
                          <a:latin typeface="Segoe UI" panose="020B0502040204020203" pitchFamily="34" charset="0"/>
                          <a:cs typeface="Segoe UI" panose="020B0502040204020203" pitchFamily="34" charset="0"/>
                        </a:rPr>
                        <a:t>(b) Cleaning processes that are monitored for effectiveness and audit, and feedback</a:t>
                      </a:r>
                      <a:br>
                        <a:rPr lang="en-NZ" sz="1000" dirty="0">
                          <a:effectLst/>
                          <a:latin typeface="Segoe UI" panose="020B0502040204020203" pitchFamily="34" charset="0"/>
                          <a:cs typeface="Segoe UI" panose="020B0502040204020203" pitchFamily="34" charset="0"/>
                        </a:rPr>
                      </a:br>
                      <a:r>
                        <a:rPr lang="en-NZ" sz="1000" dirty="0">
                          <a:effectLst/>
                          <a:latin typeface="Segoe UI" panose="020B0502040204020203" pitchFamily="34" charset="0"/>
                          <a:cs typeface="Segoe UI" panose="020B0502040204020203" pitchFamily="34" charset="0"/>
                        </a:rPr>
                        <a:t>on performance is provided to the cleaning team;</a:t>
                      </a:r>
                      <a:br>
                        <a:rPr lang="en-NZ" sz="1000" dirty="0">
                          <a:effectLst/>
                          <a:latin typeface="Segoe UI" panose="020B0502040204020203" pitchFamily="34" charset="0"/>
                          <a:cs typeface="Segoe UI" panose="020B0502040204020203" pitchFamily="34" charset="0"/>
                        </a:rPr>
                      </a:br>
                      <a:r>
                        <a:rPr lang="en-NZ" sz="1000" dirty="0">
                          <a:effectLst/>
                          <a:latin typeface="Segoe UI" panose="020B0502040204020203" pitchFamily="34" charset="0"/>
                          <a:cs typeface="Segoe UI" panose="020B0502040204020203" pitchFamily="34" charset="0"/>
                        </a:rPr>
                        <a:t>(c) Access to designated areas for the safe and hygienic storage of cleaning equipment and chemicals.</a:t>
                      </a:r>
                      <a:br>
                        <a:rPr lang="en-NZ" sz="1000" dirty="0">
                          <a:effectLst/>
                          <a:latin typeface="Segoe UI" panose="020B0502040204020203" pitchFamily="34" charset="0"/>
                          <a:cs typeface="Segoe UI" panose="020B0502040204020203" pitchFamily="34" charset="0"/>
                        </a:rPr>
                      </a:br>
                      <a:r>
                        <a:rPr lang="en-NZ" sz="1000" dirty="0">
                          <a:effectLst/>
                          <a:latin typeface="Segoe UI" panose="020B0502040204020203" pitchFamily="34" charset="0"/>
                          <a:cs typeface="Segoe UI" panose="020B0502040204020203" pitchFamily="34" charset="0"/>
                        </a:rPr>
                        <a:t>This shall be reflected in a written policy.</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2527" marR="52527" marT="0" marB="0"/>
                </a:tc>
                <a:tc>
                  <a:txBody>
                    <a:bodyPr/>
                    <a:lstStyle/>
                    <a:p>
                      <a:pPr>
                        <a:lnSpc>
                          <a:spcPct val="107000"/>
                        </a:lnSpc>
                        <a:spcAft>
                          <a:spcPts val="0"/>
                        </a:spcAft>
                      </a:pPr>
                      <a:r>
                        <a:rPr lang="en-NZ" sz="1000" dirty="0">
                          <a:effectLst/>
                          <a:latin typeface="Segoe UI" panose="020B0502040204020203" pitchFamily="34" charset="0"/>
                          <a:cs typeface="Segoe UI" panose="020B0502040204020203" pitchFamily="34" charset="0"/>
                        </a:rPr>
                        <a:t>1.4.1.4: 1.4.1.5; 1.4.1.6; 1.4.6.1; 1.4.6.2; 1.4.6.3 </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2527" marR="52527" marT="0" marB="0"/>
                </a:tc>
                <a:tc>
                  <a:txBody>
                    <a:bodyPr/>
                    <a:lstStyle/>
                    <a:p>
                      <a:pPr>
                        <a:lnSpc>
                          <a:spcPct val="107000"/>
                        </a:lnSpc>
                        <a:spcAft>
                          <a:spcPts val="0"/>
                        </a:spcAft>
                      </a:pPr>
                      <a:r>
                        <a:rPr lang="en-NZ" sz="1000" dirty="0">
                          <a:effectLst/>
                          <a:latin typeface="Segoe UI" panose="020B0502040204020203" pitchFamily="34" charset="0"/>
                          <a:cs typeface="Segoe UI" panose="020B0502040204020203" pitchFamily="34" charset="0"/>
                        </a:rPr>
                        <a:t>Not mapped</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2527" marR="52527" marT="0" marB="0"/>
                </a:tc>
                <a:tc>
                  <a:txBody>
                    <a:bodyPr/>
                    <a:lstStyle/>
                    <a:p>
                      <a:pPr>
                        <a:lnSpc>
                          <a:spcPct val="107000"/>
                        </a:lnSpc>
                        <a:spcAft>
                          <a:spcPts val="0"/>
                        </a:spcAft>
                      </a:pPr>
                      <a:r>
                        <a:rPr lang="en-NZ" sz="1000" dirty="0">
                          <a:effectLst/>
                          <a:latin typeface="Segoe UI" panose="020B0502040204020203" pitchFamily="34" charset="0"/>
                          <a:cs typeface="Segoe UI" panose="020B0502040204020203" pitchFamily="34" charset="0"/>
                        </a:rPr>
                        <a:t>4.5.1; 4.5.2 </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2527" marR="52527" marT="0" marB="0"/>
                </a:tc>
                <a:tc>
                  <a:txBody>
                    <a:bodyPr/>
                    <a:lstStyle/>
                    <a:p>
                      <a:pPr>
                        <a:lnSpc>
                          <a:spcPct val="107000"/>
                        </a:lnSpc>
                        <a:spcAft>
                          <a:spcPts val="0"/>
                        </a:spcAft>
                      </a:pPr>
                      <a:r>
                        <a:rPr lang="en-NZ" sz="1000" dirty="0">
                          <a:effectLst/>
                          <a:latin typeface="Segoe UI" panose="020B0502040204020203" pitchFamily="34" charset="0"/>
                          <a:cs typeface="Segoe UI" panose="020B0502040204020203" pitchFamily="34" charset="0"/>
                        </a:rPr>
                        <a:t>Not mapped</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2527" marR="52527" marT="0" marB="0"/>
                </a:tc>
                <a:tc vMerge="1">
                  <a:txBody>
                    <a:bodyPr/>
                    <a:lstStyle/>
                    <a:p>
                      <a:pPr>
                        <a:lnSpc>
                          <a:spcPct val="107000"/>
                        </a:lnSpc>
                        <a:spcAft>
                          <a:spcPts val="0"/>
                        </a:spcAft>
                      </a:pP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2527" marR="52527" marT="0" marB="0"/>
                </a:tc>
                <a:extLst>
                  <a:ext uri="{0D108BD9-81ED-4DB2-BD59-A6C34878D82A}">
                    <a16:rowId xmlns:a16="http://schemas.microsoft.com/office/drawing/2014/main" val="1999771856"/>
                  </a:ext>
                </a:extLst>
              </a:tr>
              <a:tr h="1383591">
                <a:tc>
                  <a:txBody>
                    <a:bodyPr/>
                    <a:lstStyle/>
                    <a:p>
                      <a:pPr>
                        <a:lnSpc>
                          <a:spcPct val="107000"/>
                        </a:lnSpc>
                        <a:spcAft>
                          <a:spcPts val="0"/>
                        </a:spcAft>
                      </a:pPr>
                      <a:r>
                        <a:rPr lang="en-NZ" sz="1000">
                          <a:effectLst/>
                          <a:latin typeface="Segoe UI" panose="020B0502040204020203" pitchFamily="34" charset="0"/>
                          <a:cs typeface="Segoe UI" panose="020B0502040204020203" pitchFamily="34" charset="0"/>
                        </a:rPr>
                        <a:t>5.5.4 </a:t>
                      </a:r>
                      <a:endParaRPr lang="en-NZ" sz="1000">
                        <a:effectLst/>
                        <a:latin typeface="Segoe UI" panose="020B0502040204020203" pitchFamily="34" charset="0"/>
                        <a:ea typeface="Calibri" panose="020F0502020204030204" pitchFamily="34" charset="0"/>
                        <a:cs typeface="Segoe UI" panose="020B0502040204020203" pitchFamily="34" charset="0"/>
                      </a:endParaRPr>
                    </a:p>
                  </a:txBody>
                  <a:tcPr marL="52527" marR="52527" marT="0" marB="0"/>
                </a:tc>
                <a:tc>
                  <a:txBody>
                    <a:bodyPr/>
                    <a:lstStyle/>
                    <a:p>
                      <a:pPr>
                        <a:lnSpc>
                          <a:spcPct val="107000"/>
                        </a:lnSpc>
                        <a:spcAft>
                          <a:spcPts val="0"/>
                        </a:spcAft>
                      </a:pPr>
                      <a:r>
                        <a:rPr lang="en-NZ" sz="1000" dirty="0">
                          <a:effectLst/>
                          <a:latin typeface="Segoe UI" panose="020B0502040204020203" pitchFamily="34" charset="0"/>
                          <a:cs typeface="Segoe UI" panose="020B0502040204020203" pitchFamily="34" charset="0"/>
                        </a:rPr>
                        <a:t>Service providers shall ensure there are safe and effective laundry services appropriate to the size and scope of the health and disability service that include:</a:t>
                      </a:r>
                      <a:br>
                        <a:rPr lang="en-NZ" sz="1000" dirty="0">
                          <a:effectLst/>
                          <a:latin typeface="Segoe UI" panose="020B0502040204020203" pitchFamily="34" charset="0"/>
                          <a:cs typeface="Segoe UI" panose="020B0502040204020203" pitchFamily="34" charset="0"/>
                        </a:rPr>
                      </a:br>
                      <a:r>
                        <a:rPr lang="en-NZ" sz="1000" dirty="0">
                          <a:effectLst/>
                          <a:latin typeface="Segoe UI" panose="020B0502040204020203" pitchFamily="34" charset="0"/>
                          <a:cs typeface="Segoe UI" panose="020B0502040204020203" pitchFamily="34" charset="0"/>
                        </a:rPr>
                        <a:t>(a) Methods, frequency, and materials used for laundry processes;</a:t>
                      </a:r>
                      <a:br>
                        <a:rPr lang="en-NZ" sz="1000" dirty="0">
                          <a:effectLst/>
                          <a:latin typeface="Segoe UI" panose="020B0502040204020203" pitchFamily="34" charset="0"/>
                          <a:cs typeface="Segoe UI" panose="020B0502040204020203" pitchFamily="34" charset="0"/>
                        </a:rPr>
                      </a:br>
                      <a:r>
                        <a:rPr lang="en-NZ" sz="1000" dirty="0">
                          <a:effectLst/>
                          <a:latin typeface="Segoe UI" panose="020B0502040204020203" pitchFamily="34" charset="0"/>
                          <a:cs typeface="Segoe UI" panose="020B0502040204020203" pitchFamily="34" charset="0"/>
                        </a:rPr>
                        <a:t>(b) Laundry processes being monitored for effectiveness;</a:t>
                      </a:r>
                      <a:br>
                        <a:rPr lang="en-NZ" sz="1000" dirty="0">
                          <a:effectLst/>
                          <a:latin typeface="Segoe UI" panose="020B0502040204020203" pitchFamily="34" charset="0"/>
                          <a:cs typeface="Segoe UI" panose="020B0502040204020203" pitchFamily="34" charset="0"/>
                        </a:rPr>
                      </a:br>
                      <a:r>
                        <a:rPr lang="en-NZ" sz="1000" dirty="0">
                          <a:effectLst/>
                          <a:latin typeface="Segoe UI" panose="020B0502040204020203" pitchFamily="34" charset="0"/>
                          <a:cs typeface="Segoe UI" panose="020B0502040204020203" pitchFamily="34" charset="0"/>
                        </a:rPr>
                        <a:t>(c) A clear separation between handling and storage of clean and dirty laundry;</a:t>
                      </a:r>
                      <a:br>
                        <a:rPr lang="en-NZ" sz="1000" dirty="0">
                          <a:effectLst/>
                          <a:latin typeface="Segoe UI" panose="020B0502040204020203" pitchFamily="34" charset="0"/>
                          <a:cs typeface="Segoe UI" panose="020B0502040204020203" pitchFamily="34" charset="0"/>
                        </a:rPr>
                      </a:br>
                      <a:r>
                        <a:rPr lang="en-NZ" sz="1000" dirty="0">
                          <a:effectLst/>
                          <a:latin typeface="Segoe UI" panose="020B0502040204020203" pitchFamily="34" charset="0"/>
                          <a:cs typeface="Segoe UI" panose="020B0502040204020203" pitchFamily="34" charset="0"/>
                        </a:rPr>
                        <a:t>(d) Access to designated areas for the safe and hygienic storage of laundry equipment and chemicals.</a:t>
                      </a:r>
                      <a:br>
                        <a:rPr lang="en-NZ" sz="1000" dirty="0">
                          <a:effectLst/>
                          <a:latin typeface="Segoe UI" panose="020B0502040204020203" pitchFamily="34" charset="0"/>
                          <a:cs typeface="Segoe UI" panose="020B0502040204020203" pitchFamily="34" charset="0"/>
                        </a:rPr>
                      </a:br>
                      <a:r>
                        <a:rPr lang="en-NZ" sz="1000" dirty="0">
                          <a:effectLst/>
                          <a:latin typeface="Segoe UI" panose="020B0502040204020203" pitchFamily="34" charset="0"/>
                          <a:cs typeface="Segoe UI" panose="020B0502040204020203" pitchFamily="34" charset="0"/>
                        </a:rPr>
                        <a:t>This shall be reflected in a written policy.</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2527" marR="52527" marT="0" marB="0"/>
                </a:tc>
                <a:tc>
                  <a:txBody>
                    <a:bodyPr/>
                    <a:lstStyle/>
                    <a:p>
                      <a:pPr>
                        <a:lnSpc>
                          <a:spcPct val="107000"/>
                        </a:lnSpc>
                        <a:spcAft>
                          <a:spcPts val="0"/>
                        </a:spcAft>
                      </a:pPr>
                      <a:r>
                        <a:rPr lang="en-NZ" sz="1000">
                          <a:effectLst/>
                          <a:latin typeface="Segoe UI" panose="020B0502040204020203" pitchFamily="34" charset="0"/>
                          <a:cs typeface="Segoe UI" panose="020B0502040204020203" pitchFamily="34" charset="0"/>
                        </a:rPr>
                        <a:t>1.4.1.4; 1.4.1.5; 1.4.1.6; 1.4.6.1; 1.4.6.2; 1.4.6.3</a:t>
                      </a:r>
                      <a:endParaRPr lang="en-NZ" sz="1000">
                        <a:effectLst/>
                        <a:latin typeface="Segoe UI" panose="020B0502040204020203" pitchFamily="34" charset="0"/>
                        <a:ea typeface="Calibri" panose="020F0502020204030204" pitchFamily="34" charset="0"/>
                        <a:cs typeface="Segoe UI" panose="020B0502040204020203" pitchFamily="34" charset="0"/>
                      </a:endParaRPr>
                    </a:p>
                  </a:txBody>
                  <a:tcPr marL="52527" marR="52527" marT="0" marB="0"/>
                </a:tc>
                <a:tc>
                  <a:txBody>
                    <a:bodyPr/>
                    <a:lstStyle/>
                    <a:p>
                      <a:pPr>
                        <a:lnSpc>
                          <a:spcPct val="107000"/>
                        </a:lnSpc>
                        <a:spcAft>
                          <a:spcPts val="0"/>
                        </a:spcAft>
                      </a:pPr>
                      <a:r>
                        <a:rPr lang="en-NZ" sz="1000">
                          <a:effectLst/>
                          <a:latin typeface="Segoe UI" panose="020B0502040204020203" pitchFamily="34" charset="0"/>
                          <a:cs typeface="Segoe UI" panose="020B0502040204020203" pitchFamily="34" charset="0"/>
                        </a:rPr>
                        <a:t>Not mapped</a:t>
                      </a:r>
                      <a:endParaRPr lang="en-NZ" sz="1000">
                        <a:effectLst/>
                        <a:latin typeface="Segoe UI" panose="020B0502040204020203" pitchFamily="34" charset="0"/>
                        <a:ea typeface="Calibri" panose="020F0502020204030204" pitchFamily="34" charset="0"/>
                        <a:cs typeface="Segoe UI" panose="020B0502040204020203" pitchFamily="34" charset="0"/>
                      </a:endParaRPr>
                    </a:p>
                  </a:txBody>
                  <a:tcPr marL="52527" marR="52527" marT="0" marB="0"/>
                </a:tc>
                <a:tc>
                  <a:txBody>
                    <a:bodyPr/>
                    <a:lstStyle/>
                    <a:p>
                      <a:pPr>
                        <a:lnSpc>
                          <a:spcPct val="107000"/>
                        </a:lnSpc>
                        <a:spcAft>
                          <a:spcPts val="0"/>
                        </a:spcAft>
                      </a:pPr>
                      <a:r>
                        <a:rPr lang="en-NZ" sz="1000" dirty="0">
                          <a:effectLst/>
                          <a:latin typeface="Segoe UI" panose="020B0502040204020203" pitchFamily="34" charset="0"/>
                          <a:cs typeface="Segoe UI" panose="020B0502040204020203" pitchFamily="34" charset="0"/>
                        </a:rPr>
                        <a:t>3.13.2; 4.5.3</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2527" marR="52527" marT="0" marB="0"/>
                </a:tc>
                <a:tc>
                  <a:txBody>
                    <a:bodyPr/>
                    <a:lstStyle/>
                    <a:p>
                      <a:pPr>
                        <a:lnSpc>
                          <a:spcPct val="107000"/>
                        </a:lnSpc>
                        <a:spcAft>
                          <a:spcPts val="0"/>
                        </a:spcAft>
                      </a:pPr>
                      <a:r>
                        <a:rPr lang="en-NZ" sz="1000" dirty="0">
                          <a:effectLst/>
                          <a:latin typeface="Segoe UI" panose="020B0502040204020203" pitchFamily="34" charset="0"/>
                          <a:cs typeface="Segoe UI" panose="020B0502040204020203" pitchFamily="34" charset="0"/>
                        </a:rPr>
                        <a:t>Not mapped</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2527" marR="52527" marT="0" marB="0"/>
                </a:tc>
                <a:tc vMerge="1">
                  <a:txBody>
                    <a:bodyPr/>
                    <a:lstStyle/>
                    <a:p>
                      <a:pPr>
                        <a:lnSpc>
                          <a:spcPct val="107000"/>
                        </a:lnSpc>
                        <a:spcAft>
                          <a:spcPts val="0"/>
                        </a:spcAft>
                      </a:pP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2527" marR="52527" marT="0" marB="0"/>
                </a:tc>
                <a:extLst>
                  <a:ext uri="{0D108BD9-81ED-4DB2-BD59-A6C34878D82A}">
                    <a16:rowId xmlns:a16="http://schemas.microsoft.com/office/drawing/2014/main" val="670428104"/>
                  </a:ext>
                </a:extLst>
              </a:tr>
              <a:tr h="516743">
                <a:tc>
                  <a:txBody>
                    <a:bodyPr/>
                    <a:lstStyle/>
                    <a:p>
                      <a:pPr>
                        <a:lnSpc>
                          <a:spcPct val="107000"/>
                        </a:lnSpc>
                        <a:spcAft>
                          <a:spcPts val="0"/>
                        </a:spcAft>
                      </a:pPr>
                      <a:r>
                        <a:rPr lang="en-NZ" sz="1000" dirty="0">
                          <a:effectLst/>
                          <a:latin typeface="Segoe UI" panose="020B0502040204020203" pitchFamily="34" charset="0"/>
                          <a:cs typeface="Segoe UI" panose="020B0502040204020203" pitchFamily="34" charset="0"/>
                        </a:rPr>
                        <a:t>5.5.5</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2527" marR="52527" marT="0" marB="0"/>
                </a:tc>
                <a:tc>
                  <a:txBody>
                    <a:bodyPr/>
                    <a:lstStyle/>
                    <a:p>
                      <a:pPr>
                        <a:lnSpc>
                          <a:spcPct val="107000"/>
                        </a:lnSpc>
                        <a:spcAft>
                          <a:spcPts val="0"/>
                        </a:spcAft>
                      </a:pPr>
                      <a:r>
                        <a:rPr lang="en-NZ" sz="1000" dirty="0">
                          <a:effectLst/>
                          <a:latin typeface="Segoe UI" panose="020B0502040204020203" pitchFamily="34" charset="0"/>
                          <a:cs typeface="Segoe UI" panose="020B0502040204020203" pitchFamily="34" charset="0"/>
                        </a:rPr>
                        <a:t>Service providers shall ensure that the IP role has – or IP personnel have – oversight of the facility testing and monitoring programme for the built environment.</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2527" marR="52527" marT="0" marB="0"/>
                </a:tc>
                <a:tc>
                  <a:txBody>
                    <a:bodyPr/>
                    <a:lstStyle/>
                    <a:p>
                      <a:pPr>
                        <a:lnSpc>
                          <a:spcPct val="107000"/>
                        </a:lnSpc>
                        <a:spcAft>
                          <a:spcPts val="0"/>
                        </a:spcAft>
                      </a:pPr>
                      <a:r>
                        <a:rPr lang="en-NZ" sz="1000" dirty="0">
                          <a:effectLst/>
                          <a:latin typeface="Segoe UI" panose="020B0502040204020203" pitchFamily="34" charset="0"/>
                          <a:cs typeface="Segoe UI" panose="020B0502040204020203" pitchFamily="34" charset="0"/>
                        </a:rPr>
                        <a:t>1.4.1.2; 1.4.1.3</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2527" marR="52527" marT="0" marB="0"/>
                </a:tc>
                <a:tc>
                  <a:txBody>
                    <a:bodyPr/>
                    <a:lstStyle/>
                    <a:p>
                      <a:pPr>
                        <a:lnSpc>
                          <a:spcPct val="107000"/>
                        </a:lnSpc>
                        <a:spcAft>
                          <a:spcPts val="0"/>
                        </a:spcAft>
                      </a:pPr>
                      <a:r>
                        <a:rPr lang="en-NZ" sz="1000" dirty="0">
                          <a:effectLst/>
                          <a:latin typeface="Segoe UI" panose="020B0502040204020203" pitchFamily="34" charset="0"/>
                          <a:cs typeface="Segoe UI" panose="020B0502040204020203" pitchFamily="34" charset="0"/>
                        </a:rPr>
                        <a:t>N/A</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2527" marR="52527" marT="0" marB="0"/>
                </a:tc>
                <a:tc>
                  <a:txBody>
                    <a:bodyPr/>
                    <a:lstStyle/>
                    <a:p>
                      <a:pPr>
                        <a:lnSpc>
                          <a:spcPct val="107000"/>
                        </a:lnSpc>
                        <a:spcAft>
                          <a:spcPts val="0"/>
                        </a:spcAft>
                      </a:pPr>
                      <a:r>
                        <a:rPr lang="en-NZ" sz="1000" dirty="0">
                          <a:effectLst/>
                          <a:latin typeface="Segoe UI" panose="020B0502040204020203" pitchFamily="34" charset="0"/>
                          <a:cs typeface="Segoe UI" panose="020B0502040204020203" pitchFamily="34" charset="0"/>
                        </a:rPr>
                        <a:t>Not mapped</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2527" marR="52527" marT="0" marB="0"/>
                </a:tc>
                <a:tc>
                  <a:txBody>
                    <a:bodyPr/>
                    <a:lstStyle/>
                    <a:p>
                      <a:pPr>
                        <a:lnSpc>
                          <a:spcPct val="107000"/>
                        </a:lnSpc>
                        <a:spcAft>
                          <a:spcPts val="0"/>
                        </a:spcAft>
                      </a:pPr>
                      <a:r>
                        <a:rPr lang="en-NZ" sz="1000" dirty="0">
                          <a:effectLst/>
                          <a:latin typeface="Segoe UI" panose="020B0502040204020203" pitchFamily="34" charset="0"/>
                          <a:cs typeface="Segoe UI" panose="020B0502040204020203" pitchFamily="34" charset="0"/>
                        </a:rPr>
                        <a:t>Not mapped</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2527" marR="52527" marT="0" marB="0"/>
                </a:tc>
                <a:tc>
                  <a:txBody>
                    <a:bodyPr/>
                    <a:lstStyle/>
                    <a:p>
                      <a:pPr>
                        <a:lnSpc>
                          <a:spcPct val="107000"/>
                        </a:lnSpc>
                        <a:spcAft>
                          <a:spcPts val="0"/>
                        </a:spcAft>
                      </a:pPr>
                      <a:r>
                        <a:rPr lang="en-NZ" sz="1000" dirty="0">
                          <a:effectLst/>
                          <a:latin typeface="Segoe UI" panose="020B0502040204020203" pitchFamily="34" charset="0"/>
                          <a:cs typeface="Segoe UI" panose="020B0502040204020203" pitchFamily="34" charset="0"/>
                        </a:rPr>
                        <a:t>All service types except HCSS</a:t>
                      </a:r>
                      <a:endParaRPr lang="en-NZ" sz="1000" dirty="0">
                        <a:effectLst/>
                        <a:latin typeface="Segoe UI" panose="020B0502040204020203" pitchFamily="34" charset="0"/>
                        <a:ea typeface="Calibri" panose="020F0502020204030204" pitchFamily="34" charset="0"/>
                        <a:cs typeface="Segoe UI" panose="020B0502040204020203" pitchFamily="34" charset="0"/>
                      </a:endParaRPr>
                    </a:p>
                  </a:txBody>
                  <a:tcPr marL="52527" marR="52527" marT="0" marB="0"/>
                </a:tc>
                <a:extLst>
                  <a:ext uri="{0D108BD9-81ED-4DB2-BD59-A6C34878D82A}">
                    <a16:rowId xmlns:a16="http://schemas.microsoft.com/office/drawing/2014/main" val="3761004262"/>
                  </a:ext>
                </a:extLst>
              </a:tr>
            </a:tbl>
          </a:graphicData>
        </a:graphic>
      </p:graphicFrame>
    </p:spTree>
    <p:extLst>
      <p:ext uri="{BB962C8B-B14F-4D97-AF65-F5344CB8AC3E}">
        <p14:creationId xmlns:p14="http://schemas.microsoft.com/office/powerpoint/2010/main" val="4248468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3410" y="208659"/>
            <a:ext cx="9875895" cy="1234255"/>
          </a:xfrm>
        </p:spPr>
        <p:txBody>
          <a:bodyPr>
            <a:normAutofit fontScale="90000"/>
          </a:bodyPr>
          <a:lstStyle/>
          <a:p>
            <a:r>
              <a:rPr lang="en-NZ" b="0" dirty="0">
                <a:latin typeface="Segoe UI Semibold" panose="020B0702040204020203" pitchFamily="34" charset="0"/>
                <a:cs typeface="Segoe UI Semibold" panose="020B0702040204020203" pitchFamily="34" charset="0"/>
              </a:rPr>
              <a:t>Indicative Implementation timeline</a:t>
            </a:r>
            <a:br>
              <a:rPr lang="en-NZ" b="0" dirty="0"/>
            </a:br>
            <a:r>
              <a:rPr lang="en-NZ" b="0" dirty="0"/>
              <a:t>NZS 8134: 2021 Ngā paerewa Health &amp; Disability Services Standard</a:t>
            </a:r>
          </a:p>
        </p:txBody>
      </p:sp>
      <p:sp>
        <p:nvSpPr>
          <p:cNvPr id="40" name="TextBox 39"/>
          <p:cNvSpPr txBox="1"/>
          <p:nvPr/>
        </p:nvSpPr>
        <p:spPr>
          <a:xfrm>
            <a:off x="8922095" y="4440035"/>
            <a:ext cx="2379540" cy="523220"/>
          </a:xfrm>
          <a:prstGeom prst="rect">
            <a:avLst/>
          </a:prstGeom>
          <a:noFill/>
        </p:spPr>
        <p:txBody>
          <a:bodyPr wrap="square" rtlCol="0">
            <a:spAutoFit/>
          </a:bodyPr>
          <a:lstStyle/>
          <a:p>
            <a:pPr algn="r"/>
            <a:r>
              <a:rPr lang="en-NZ" sz="1400" dirty="0">
                <a:solidFill>
                  <a:schemeClr val="accent2"/>
                </a:solidFill>
                <a:latin typeface="Segoe UI Black" panose="020B0A02040204020203" pitchFamily="34" charset="0"/>
                <a:ea typeface="Segoe UI Black" panose="020B0A02040204020203" pitchFamily="34" charset="0"/>
              </a:rPr>
              <a:t>28 February 2022</a:t>
            </a:r>
          </a:p>
          <a:p>
            <a:pPr algn="r"/>
            <a:r>
              <a:rPr lang="en-NZ" sz="1400" dirty="0">
                <a:solidFill>
                  <a:schemeClr val="accent2"/>
                </a:solidFill>
                <a:latin typeface="Segoe UI Black" panose="020B0A02040204020203" pitchFamily="34" charset="0"/>
                <a:ea typeface="Segoe UI Black" panose="020B0A02040204020203" pitchFamily="34" charset="0"/>
              </a:rPr>
              <a:t>Standard in effect</a:t>
            </a:r>
          </a:p>
        </p:txBody>
      </p:sp>
      <p:grpSp>
        <p:nvGrpSpPr>
          <p:cNvPr id="20" name="Group 19">
            <a:extLst>
              <a:ext uri="{FF2B5EF4-FFF2-40B4-BE49-F238E27FC236}">
                <a16:creationId xmlns:a16="http://schemas.microsoft.com/office/drawing/2014/main" id="{AE96A613-35B9-411C-ACCD-DB6B3414C866}"/>
              </a:ext>
            </a:extLst>
          </p:cNvPr>
          <p:cNvGrpSpPr/>
          <p:nvPr/>
        </p:nvGrpSpPr>
        <p:grpSpPr>
          <a:xfrm>
            <a:off x="2883594" y="2035404"/>
            <a:ext cx="7907272" cy="346643"/>
            <a:chOff x="6213594" y="3004730"/>
            <a:chExt cx="5144240" cy="273346"/>
          </a:xfrm>
        </p:grpSpPr>
        <p:sp>
          <p:nvSpPr>
            <p:cNvPr id="75" name="Rectangle 74">
              <a:extLst>
                <a:ext uri="{FF2B5EF4-FFF2-40B4-BE49-F238E27FC236}">
                  <a16:creationId xmlns:a16="http://schemas.microsoft.com/office/drawing/2014/main" id="{4579BC50-EC6B-41E8-B127-A8D233B88EBA}"/>
                </a:ext>
              </a:extLst>
            </p:cNvPr>
            <p:cNvSpPr/>
            <p:nvPr/>
          </p:nvSpPr>
          <p:spPr>
            <a:xfrm>
              <a:off x="6213594" y="3058056"/>
              <a:ext cx="5144240" cy="204950"/>
            </a:xfrm>
            <a:prstGeom prst="rect">
              <a:avLst/>
            </a:prstGeom>
            <a:solidFill>
              <a:srgbClr val="38497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8" name="Rounded Rectangle 4">
              <a:extLst>
                <a:ext uri="{FF2B5EF4-FFF2-40B4-BE49-F238E27FC236}">
                  <a16:creationId xmlns:a16="http://schemas.microsoft.com/office/drawing/2014/main" id="{0C710396-3682-413D-97B0-AD93645E5915}"/>
                </a:ext>
              </a:extLst>
            </p:cNvPr>
            <p:cNvSpPr/>
            <p:nvPr/>
          </p:nvSpPr>
          <p:spPr>
            <a:xfrm>
              <a:off x="7194972" y="3004730"/>
              <a:ext cx="2000184" cy="273346"/>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r>
                <a:rPr lang="en-NZ" sz="1600" dirty="0">
                  <a:solidFill>
                    <a:schemeClr val="bg1"/>
                  </a:solidFill>
                  <a:latin typeface="Segoe UI Light" panose="020B0502040204020203" pitchFamily="34" charset="0"/>
                  <a:ea typeface="Segoe UI Black" panose="020B0A02040204020203" pitchFamily="34" charset="0"/>
                  <a:cs typeface="Segoe UI Light" panose="020B0502040204020203" pitchFamily="34" charset="0"/>
                </a:rPr>
                <a:t>Sector engagement </a:t>
              </a:r>
            </a:p>
          </p:txBody>
        </p:sp>
      </p:grpSp>
      <p:grpSp>
        <p:nvGrpSpPr>
          <p:cNvPr id="5" name="Group 4">
            <a:extLst>
              <a:ext uri="{FF2B5EF4-FFF2-40B4-BE49-F238E27FC236}">
                <a16:creationId xmlns:a16="http://schemas.microsoft.com/office/drawing/2014/main" id="{104BF98D-8EDE-4B46-A621-334586EE43B6}"/>
              </a:ext>
            </a:extLst>
          </p:cNvPr>
          <p:cNvGrpSpPr/>
          <p:nvPr/>
        </p:nvGrpSpPr>
        <p:grpSpPr>
          <a:xfrm>
            <a:off x="1530059" y="1567643"/>
            <a:ext cx="1334275" cy="1489774"/>
            <a:chOff x="578777" y="2539276"/>
            <a:chExt cx="1334275" cy="1489774"/>
          </a:xfrm>
        </p:grpSpPr>
        <p:sp>
          <p:nvSpPr>
            <p:cNvPr id="76" name="TextBox 75">
              <a:extLst>
                <a:ext uri="{FF2B5EF4-FFF2-40B4-BE49-F238E27FC236}">
                  <a16:creationId xmlns:a16="http://schemas.microsoft.com/office/drawing/2014/main" id="{F9B12B99-37C4-4D4A-B48D-F1679FD4BC3E}"/>
                </a:ext>
              </a:extLst>
            </p:cNvPr>
            <p:cNvSpPr txBox="1"/>
            <p:nvPr/>
          </p:nvSpPr>
          <p:spPr>
            <a:xfrm>
              <a:off x="578777" y="3013387"/>
              <a:ext cx="1334275" cy="1015663"/>
            </a:xfrm>
            <a:prstGeom prst="rect">
              <a:avLst/>
            </a:prstGeom>
            <a:noFill/>
          </p:spPr>
          <p:txBody>
            <a:bodyPr wrap="square" rtlCol="0">
              <a:spAutoFit/>
            </a:bodyPr>
            <a:lstStyle/>
            <a:p>
              <a:pPr algn="ctr"/>
              <a:r>
                <a:rPr lang="en-NZ" sz="1200" dirty="0">
                  <a:solidFill>
                    <a:srgbClr val="384973"/>
                  </a:solidFill>
                  <a:latin typeface="Segoe UI Light" panose="020B0502040204020203" pitchFamily="34" charset="0"/>
                  <a:ea typeface="Segoe UI Black" panose="020B0A02040204020203" pitchFamily="34" charset="0"/>
                  <a:cs typeface="Segoe UI Light" panose="020B0502040204020203" pitchFamily="34" charset="0"/>
                </a:rPr>
                <a:t>Minister </a:t>
              </a:r>
              <a:br>
                <a:rPr lang="en-NZ" sz="1200" dirty="0">
                  <a:solidFill>
                    <a:srgbClr val="384973"/>
                  </a:solidFill>
                  <a:latin typeface="Segoe UI Light" panose="020B0502040204020203" pitchFamily="34" charset="0"/>
                  <a:ea typeface="Segoe UI Black" panose="020B0A02040204020203" pitchFamily="34" charset="0"/>
                  <a:cs typeface="Segoe UI Light" panose="020B0502040204020203" pitchFamily="34" charset="0"/>
                </a:rPr>
              </a:br>
              <a:r>
                <a:rPr lang="en-NZ" sz="1200" dirty="0">
                  <a:solidFill>
                    <a:srgbClr val="384973"/>
                  </a:solidFill>
                  <a:latin typeface="Segoe UI Light" panose="020B0502040204020203" pitchFamily="34" charset="0"/>
                  <a:ea typeface="Segoe UI Black" panose="020B0A02040204020203" pitchFamily="34" charset="0"/>
                  <a:cs typeface="Segoe UI Light" panose="020B0502040204020203" pitchFamily="34" charset="0"/>
                </a:rPr>
                <a:t>of Health approves Standard </a:t>
              </a:r>
            </a:p>
            <a:p>
              <a:pPr algn="ctr"/>
              <a:r>
                <a:rPr lang="en-NZ" sz="1200" dirty="0">
                  <a:solidFill>
                    <a:srgbClr val="384973"/>
                  </a:solidFill>
                  <a:latin typeface="Segoe UI Light" panose="020B0502040204020203" pitchFamily="34" charset="0"/>
                  <a:ea typeface="Segoe UI Black" panose="020B0A02040204020203" pitchFamily="34" charset="0"/>
                  <a:cs typeface="Segoe UI Light" panose="020B0502040204020203" pitchFamily="34" charset="0"/>
                </a:rPr>
                <a:t>for use</a:t>
              </a:r>
            </a:p>
          </p:txBody>
        </p:sp>
        <p:sp>
          <p:nvSpPr>
            <p:cNvPr id="78" name="Diamond 77">
              <a:extLst>
                <a:ext uri="{FF2B5EF4-FFF2-40B4-BE49-F238E27FC236}">
                  <a16:creationId xmlns:a16="http://schemas.microsoft.com/office/drawing/2014/main" id="{AC0F6963-6AA3-42E7-9E7A-187B23F9CB26}"/>
                </a:ext>
              </a:extLst>
            </p:cNvPr>
            <p:cNvSpPr/>
            <p:nvPr/>
          </p:nvSpPr>
          <p:spPr>
            <a:xfrm>
              <a:off x="996016" y="2539276"/>
              <a:ext cx="430902" cy="485728"/>
            </a:xfrm>
            <a:prstGeom prst="diamond">
              <a:avLst/>
            </a:prstGeom>
            <a:solidFill>
              <a:srgbClr val="38497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solidFill>
                  <a:srgbClr val="384973"/>
                </a:solidFill>
              </a:endParaRPr>
            </a:p>
          </p:txBody>
        </p:sp>
      </p:grpSp>
      <p:grpSp>
        <p:nvGrpSpPr>
          <p:cNvPr id="19" name="Group 18">
            <a:extLst>
              <a:ext uri="{FF2B5EF4-FFF2-40B4-BE49-F238E27FC236}">
                <a16:creationId xmlns:a16="http://schemas.microsoft.com/office/drawing/2014/main" id="{FF276586-D5E1-4D74-81FD-A9EDD7713E64}"/>
              </a:ext>
            </a:extLst>
          </p:cNvPr>
          <p:cNvGrpSpPr/>
          <p:nvPr/>
        </p:nvGrpSpPr>
        <p:grpSpPr>
          <a:xfrm>
            <a:off x="355373" y="1299081"/>
            <a:ext cx="1155427" cy="1374275"/>
            <a:chOff x="4865127" y="2345501"/>
            <a:chExt cx="1155427" cy="1374275"/>
          </a:xfrm>
        </p:grpSpPr>
        <p:sp>
          <p:nvSpPr>
            <p:cNvPr id="47" name="Rounded Rectangle 35">
              <a:extLst>
                <a:ext uri="{FF2B5EF4-FFF2-40B4-BE49-F238E27FC236}">
                  <a16:creationId xmlns:a16="http://schemas.microsoft.com/office/drawing/2014/main" id="{27CB969D-ADD2-4752-953C-EC46B160A2EE}"/>
                </a:ext>
              </a:extLst>
            </p:cNvPr>
            <p:cNvSpPr/>
            <p:nvPr/>
          </p:nvSpPr>
          <p:spPr>
            <a:xfrm>
              <a:off x="4865127" y="2812023"/>
              <a:ext cx="1155427" cy="907753"/>
            </a:xfrm>
            <a:prstGeom prst="round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NZ" sz="1400" dirty="0">
                  <a:solidFill>
                    <a:srgbClr val="3FAD31"/>
                  </a:solidFill>
                  <a:latin typeface="Segoe UI Light" panose="020B0502040204020203" pitchFamily="34" charset="0"/>
                  <a:cs typeface="Segoe UI Light" panose="020B0502040204020203" pitchFamily="34" charset="0"/>
                </a:rPr>
                <a:t>Standard NZ Board approval</a:t>
              </a:r>
            </a:p>
          </p:txBody>
        </p:sp>
        <p:sp>
          <p:nvSpPr>
            <p:cNvPr id="80" name="Diamond 79">
              <a:extLst>
                <a:ext uri="{FF2B5EF4-FFF2-40B4-BE49-F238E27FC236}">
                  <a16:creationId xmlns:a16="http://schemas.microsoft.com/office/drawing/2014/main" id="{00A30311-3566-4A48-833E-30BF64D9B555}"/>
                </a:ext>
              </a:extLst>
            </p:cNvPr>
            <p:cNvSpPr/>
            <p:nvPr/>
          </p:nvSpPr>
          <p:spPr>
            <a:xfrm>
              <a:off x="5240600" y="2345501"/>
              <a:ext cx="430902" cy="485728"/>
            </a:xfrm>
            <a:prstGeom prst="diamond">
              <a:avLst/>
            </a:prstGeom>
            <a:solidFill>
              <a:srgbClr val="3FAD3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p>
          </p:txBody>
        </p:sp>
      </p:grpSp>
      <p:cxnSp>
        <p:nvCxnSpPr>
          <p:cNvPr id="22" name="Connector: Elbow 21">
            <a:extLst>
              <a:ext uri="{FF2B5EF4-FFF2-40B4-BE49-F238E27FC236}">
                <a16:creationId xmlns:a16="http://schemas.microsoft.com/office/drawing/2014/main" id="{02CBC48F-5226-41B5-8DFB-D1FC555E8F96}"/>
              </a:ext>
            </a:extLst>
          </p:cNvPr>
          <p:cNvCxnSpPr>
            <a:stCxn id="78" idx="3"/>
            <a:endCxn id="75" idx="1"/>
          </p:cNvCxnSpPr>
          <p:nvPr/>
        </p:nvCxnSpPr>
        <p:spPr>
          <a:xfrm>
            <a:off x="2378200" y="1810507"/>
            <a:ext cx="505394" cy="422476"/>
          </a:xfrm>
          <a:prstGeom prst="bentConnector3">
            <a:avLst>
              <a:gd name="adj1" fmla="val 50000"/>
            </a:avLst>
          </a:prstGeom>
          <a:ln>
            <a:solidFill>
              <a:srgbClr val="384973"/>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6F5810A1-8523-40FA-B028-2B3DA5B920FC}"/>
              </a:ext>
            </a:extLst>
          </p:cNvPr>
          <p:cNvCxnSpPr>
            <a:stCxn id="80" idx="3"/>
            <a:endCxn id="78" idx="1"/>
          </p:cNvCxnSpPr>
          <p:nvPr/>
        </p:nvCxnSpPr>
        <p:spPr>
          <a:xfrm>
            <a:off x="1161748" y="1541945"/>
            <a:ext cx="785550" cy="268562"/>
          </a:xfrm>
          <a:prstGeom prst="bentConnector3">
            <a:avLst/>
          </a:prstGeom>
          <a:ln>
            <a:solidFill>
              <a:srgbClr val="384973"/>
            </a:solidFill>
            <a:tailEnd type="triangle"/>
          </a:ln>
        </p:spPr>
        <p:style>
          <a:lnRef idx="1">
            <a:schemeClr val="accent1"/>
          </a:lnRef>
          <a:fillRef idx="0">
            <a:schemeClr val="accent1"/>
          </a:fillRef>
          <a:effectRef idx="0">
            <a:schemeClr val="accent1"/>
          </a:effectRef>
          <a:fontRef idx="minor">
            <a:schemeClr val="tx1"/>
          </a:fontRef>
        </p:style>
      </p:cxnSp>
      <p:sp>
        <p:nvSpPr>
          <p:cNvPr id="65" name="Diamond 64">
            <a:extLst>
              <a:ext uri="{FF2B5EF4-FFF2-40B4-BE49-F238E27FC236}">
                <a16:creationId xmlns:a16="http://schemas.microsoft.com/office/drawing/2014/main" id="{9B7ABF14-5185-420F-891E-BA95058A3AB3}"/>
              </a:ext>
            </a:extLst>
          </p:cNvPr>
          <p:cNvSpPr/>
          <p:nvPr/>
        </p:nvSpPr>
        <p:spPr>
          <a:xfrm>
            <a:off x="10790866" y="3965934"/>
            <a:ext cx="430902" cy="485728"/>
          </a:xfrm>
          <a:prstGeom prst="diamond">
            <a:avLst/>
          </a:prstGeom>
          <a:solidFill>
            <a:srgbClr val="ED7D3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NZ" dirty="0">
              <a:solidFill>
                <a:srgbClr val="384973"/>
              </a:solidFill>
            </a:endParaRPr>
          </a:p>
        </p:txBody>
      </p:sp>
      <p:grpSp>
        <p:nvGrpSpPr>
          <p:cNvPr id="70" name="Group 69">
            <a:extLst>
              <a:ext uri="{FF2B5EF4-FFF2-40B4-BE49-F238E27FC236}">
                <a16:creationId xmlns:a16="http://schemas.microsoft.com/office/drawing/2014/main" id="{6AB30D51-BB79-413B-9906-76D45B66A928}"/>
              </a:ext>
            </a:extLst>
          </p:cNvPr>
          <p:cNvGrpSpPr/>
          <p:nvPr/>
        </p:nvGrpSpPr>
        <p:grpSpPr>
          <a:xfrm>
            <a:off x="546551" y="4979697"/>
            <a:ext cx="11098897" cy="866343"/>
            <a:chOff x="207738" y="4815183"/>
            <a:chExt cx="11973849" cy="649318"/>
          </a:xfrm>
        </p:grpSpPr>
        <p:cxnSp>
          <p:nvCxnSpPr>
            <p:cNvPr id="72" name="Straight Connector 71">
              <a:extLst>
                <a:ext uri="{FF2B5EF4-FFF2-40B4-BE49-F238E27FC236}">
                  <a16:creationId xmlns:a16="http://schemas.microsoft.com/office/drawing/2014/main" id="{454BDBFD-B4E0-4DE6-9A3E-972143F6B1F8}"/>
                </a:ext>
              </a:extLst>
            </p:cNvPr>
            <p:cNvCxnSpPr/>
            <p:nvPr/>
          </p:nvCxnSpPr>
          <p:spPr>
            <a:xfrm>
              <a:off x="467708" y="4818754"/>
              <a:ext cx="0" cy="279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52ABE2E-F53F-4EE2-8BE4-76051757B956}"/>
                </a:ext>
              </a:extLst>
            </p:cNvPr>
            <p:cNvCxnSpPr/>
            <p:nvPr/>
          </p:nvCxnSpPr>
          <p:spPr>
            <a:xfrm>
              <a:off x="1598361" y="4818754"/>
              <a:ext cx="0" cy="279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FCF280A-AB53-4996-A91F-5C59BBABE0B5}"/>
                </a:ext>
              </a:extLst>
            </p:cNvPr>
            <p:cNvCxnSpPr/>
            <p:nvPr/>
          </p:nvCxnSpPr>
          <p:spPr>
            <a:xfrm>
              <a:off x="7251626" y="4818754"/>
              <a:ext cx="0" cy="279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8A90621F-54FB-4EC7-877A-857CB4C12AB5}"/>
                </a:ext>
              </a:extLst>
            </p:cNvPr>
            <p:cNvCxnSpPr/>
            <p:nvPr/>
          </p:nvCxnSpPr>
          <p:spPr>
            <a:xfrm>
              <a:off x="4990320" y="4818754"/>
              <a:ext cx="0" cy="279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374A4F0-FF30-41DA-A0BC-E910E3FC2F83}"/>
                </a:ext>
              </a:extLst>
            </p:cNvPr>
            <p:cNvCxnSpPr/>
            <p:nvPr/>
          </p:nvCxnSpPr>
          <p:spPr>
            <a:xfrm>
              <a:off x="2729014" y="4818754"/>
              <a:ext cx="0" cy="279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9BB95A4-12C8-4423-8992-6447206F5DD0}"/>
                </a:ext>
              </a:extLst>
            </p:cNvPr>
            <p:cNvCxnSpPr/>
            <p:nvPr/>
          </p:nvCxnSpPr>
          <p:spPr>
            <a:xfrm>
              <a:off x="3859667" y="4818754"/>
              <a:ext cx="0" cy="279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FEA0D2C5-FAD6-417E-982B-BE64647DCD73}"/>
                </a:ext>
              </a:extLst>
            </p:cNvPr>
            <p:cNvCxnSpPr/>
            <p:nvPr/>
          </p:nvCxnSpPr>
          <p:spPr>
            <a:xfrm>
              <a:off x="8382279" y="4818754"/>
              <a:ext cx="0" cy="279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D7F638C-4CD6-4D36-9501-CF46663E73D9}"/>
                </a:ext>
              </a:extLst>
            </p:cNvPr>
            <p:cNvCxnSpPr/>
            <p:nvPr/>
          </p:nvCxnSpPr>
          <p:spPr>
            <a:xfrm>
              <a:off x="6120973" y="4818754"/>
              <a:ext cx="0" cy="279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C4C24F3-28D4-4994-BA34-3C197A4D99C6}"/>
                </a:ext>
              </a:extLst>
            </p:cNvPr>
            <p:cNvCxnSpPr/>
            <p:nvPr/>
          </p:nvCxnSpPr>
          <p:spPr>
            <a:xfrm>
              <a:off x="9512932" y="4818754"/>
              <a:ext cx="0" cy="279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B5E617A-5486-48AF-AF4A-EA036F8E961E}"/>
                </a:ext>
              </a:extLst>
            </p:cNvPr>
            <p:cNvCxnSpPr/>
            <p:nvPr/>
          </p:nvCxnSpPr>
          <p:spPr>
            <a:xfrm>
              <a:off x="11774243" y="4818754"/>
              <a:ext cx="0" cy="279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F6FB04D6-3E11-45A4-8E0A-F0FE3E421896}"/>
                </a:ext>
              </a:extLst>
            </p:cNvPr>
            <p:cNvCxnSpPr/>
            <p:nvPr/>
          </p:nvCxnSpPr>
          <p:spPr>
            <a:xfrm>
              <a:off x="10643585" y="4818754"/>
              <a:ext cx="0" cy="27938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Rectangle 88">
              <a:extLst>
                <a:ext uri="{FF2B5EF4-FFF2-40B4-BE49-F238E27FC236}">
                  <a16:creationId xmlns:a16="http://schemas.microsoft.com/office/drawing/2014/main" id="{AD6CA7B1-8CF5-4CF4-9CDE-C4A73E19F60E}"/>
                </a:ext>
              </a:extLst>
            </p:cNvPr>
            <p:cNvSpPr/>
            <p:nvPr/>
          </p:nvSpPr>
          <p:spPr>
            <a:xfrm>
              <a:off x="479483" y="4815183"/>
              <a:ext cx="11316133" cy="103027"/>
            </a:xfrm>
            <a:prstGeom prst="rect">
              <a:avLst/>
            </a:prstGeom>
            <a:solidFill>
              <a:schemeClr val="tx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NZ" dirty="0"/>
            </a:p>
          </p:txBody>
        </p:sp>
        <p:sp>
          <p:nvSpPr>
            <p:cNvPr id="91" name="TextBox 90">
              <a:extLst>
                <a:ext uri="{FF2B5EF4-FFF2-40B4-BE49-F238E27FC236}">
                  <a16:creationId xmlns:a16="http://schemas.microsoft.com/office/drawing/2014/main" id="{1C030565-B016-4EFB-B5C5-5F8E16E4F2D3}"/>
                </a:ext>
              </a:extLst>
            </p:cNvPr>
            <p:cNvSpPr txBox="1"/>
            <p:nvPr/>
          </p:nvSpPr>
          <p:spPr>
            <a:xfrm>
              <a:off x="207738" y="5118486"/>
              <a:ext cx="679113" cy="346015"/>
            </a:xfrm>
            <a:prstGeom prst="rect">
              <a:avLst/>
            </a:prstGeom>
            <a:noFill/>
          </p:spPr>
          <p:txBody>
            <a:bodyPr wrap="square" rtlCol="0">
              <a:spAutoFit/>
            </a:bodyPr>
            <a:lstStyle/>
            <a:p>
              <a:pPr algn="ctr"/>
              <a:r>
                <a:rPr lang="en-NZ" sz="1200" dirty="0">
                  <a:latin typeface="Segoe UI" panose="020B0502040204020203" pitchFamily="34" charset="0"/>
                  <a:cs typeface="Segoe UI" panose="020B0502040204020203" pitchFamily="34" charset="0"/>
                </a:rPr>
                <a:t>May 2021</a:t>
              </a:r>
            </a:p>
          </p:txBody>
        </p:sp>
        <p:sp>
          <p:nvSpPr>
            <p:cNvPr id="92" name="TextBox 91">
              <a:extLst>
                <a:ext uri="{FF2B5EF4-FFF2-40B4-BE49-F238E27FC236}">
                  <a16:creationId xmlns:a16="http://schemas.microsoft.com/office/drawing/2014/main" id="{763874B2-56CF-4B5E-B719-52358F49C721}"/>
                </a:ext>
              </a:extLst>
            </p:cNvPr>
            <p:cNvSpPr txBox="1"/>
            <p:nvPr/>
          </p:nvSpPr>
          <p:spPr>
            <a:xfrm>
              <a:off x="11502498" y="5118486"/>
              <a:ext cx="679089" cy="346015"/>
            </a:xfrm>
            <a:prstGeom prst="rect">
              <a:avLst/>
            </a:prstGeom>
            <a:noFill/>
          </p:spPr>
          <p:txBody>
            <a:bodyPr wrap="square" rtlCol="0">
              <a:spAutoFit/>
            </a:bodyPr>
            <a:lstStyle/>
            <a:p>
              <a:pPr algn="ctr"/>
              <a:r>
                <a:rPr lang="en-NZ" sz="1200" dirty="0">
                  <a:latin typeface="Segoe UI" panose="020B0502040204020203" pitchFamily="34" charset="0"/>
                  <a:cs typeface="Segoe UI" panose="020B0502040204020203" pitchFamily="34" charset="0"/>
                </a:rPr>
                <a:t>Mar</a:t>
              </a:r>
            </a:p>
            <a:p>
              <a:pPr algn="ctr"/>
              <a:r>
                <a:rPr lang="en-NZ" sz="1200" dirty="0">
                  <a:latin typeface="Segoe UI" panose="020B0502040204020203" pitchFamily="34" charset="0"/>
                  <a:cs typeface="Segoe UI" panose="020B0502040204020203" pitchFamily="34" charset="0"/>
                </a:rPr>
                <a:t>2022</a:t>
              </a:r>
            </a:p>
          </p:txBody>
        </p:sp>
        <p:sp>
          <p:nvSpPr>
            <p:cNvPr id="93" name="TextBox 92">
              <a:extLst>
                <a:ext uri="{FF2B5EF4-FFF2-40B4-BE49-F238E27FC236}">
                  <a16:creationId xmlns:a16="http://schemas.microsoft.com/office/drawing/2014/main" id="{D7C3CD26-F266-43FC-98F8-5C2BC43A7EC4}"/>
                </a:ext>
              </a:extLst>
            </p:cNvPr>
            <p:cNvSpPr txBox="1"/>
            <p:nvPr/>
          </p:nvSpPr>
          <p:spPr>
            <a:xfrm>
              <a:off x="2466690" y="5118486"/>
              <a:ext cx="679107" cy="346015"/>
            </a:xfrm>
            <a:prstGeom prst="rect">
              <a:avLst/>
            </a:prstGeom>
            <a:noFill/>
            <a:ln>
              <a:noFill/>
            </a:ln>
          </p:spPr>
          <p:txBody>
            <a:bodyPr wrap="square" rtlCol="0">
              <a:spAutoFit/>
            </a:bodyPr>
            <a:lstStyle/>
            <a:p>
              <a:pPr algn="ctr"/>
              <a:r>
                <a:rPr lang="en-NZ" sz="1200" dirty="0">
                  <a:latin typeface="Segoe UI" panose="020B0502040204020203" pitchFamily="34" charset="0"/>
                  <a:cs typeface="Segoe UI" panose="020B0502040204020203" pitchFamily="34" charset="0"/>
                </a:rPr>
                <a:t>Jul</a:t>
              </a:r>
            </a:p>
            <a:p>
              <a:pPr algn="ctr"/>
              <a:r>
                <a:rPr lang="en-NZ" sz="1200" dirty="0">
                  <a:latin typeface="Segoe UI" panose="020B0502040204020203" pitchFamily="34" charset="0"/>
                  <a:cs typeface="Segoe UI" panose="020B0502040204020203" pitchFamily="34" charset="0"/>
                </a:rPr>
                <a:t>2021</a:t>
              </a:r>
            </a:p>
          </p:txBody>
        </p:sp>
        <p:sp>
          <p:nvSpPr>
            <p:cNvPr id="94" name="TextBox 93">
              <a:extLst>
                <a:ext uri="{FF2B5EF4-FFF2-40B4-BE49-F238E27FC236}">
                  <a16:creationId xmlns:a16="http://schemas.microsoft.com/office/drawing/2014/main" id="{EB2F065B-6327-4009-8786-B42D9057DB1A}"/>
                </a:ext>
              </a:extLst>
            </p:cNvPr>
            <p:cNvSpPr txBox="1"/>
            <p:nvPr/>
          </p:nvSpPr>
          <p:spPr>
            <a:xfrm>
              <a:off x="1337214" y="5118486"/>
              <a:ext cx="679108" cy="346015"/>
            </a:xfrm>
            <a:prstGeom prst="rect">
              <a:avLst/>
            </a:prstGeom>
            <a:noFill/>
          </p:spPr>
          <p:txBody>
            <a:bodyPr wrap="square" rtlCol="0">
              <a:spAutoFit/>
            </a:bodyPr>
            <a:lstStyle/>
            <a:p>
              <a:pPr algn="ctr"/>
              <a:r>
                <a:rPr lang="en-NZ" sz="1200" dirty="0">
                  <a:latin typeface="Segoe UI" panose="020B0502040204020203" pitchFamily="34" charset="0"/>
                  <a:cs typeface="Segoe UI" panose="020B0502040204020203" pitchFamily="34" charset="0"/>
                </a:rPr>
                <a:t>Jun</a:t>
              </a:r>
            </a:p>
            <a:p>
              <a:pPr algn="ctr"/>
              <a:r>
                <a:rPr lang="en-NZ" sz="1200" dirty="0">
                  <a:latin typeface="Segoe UI" panose="020B0502040204020203" pitchFamily="34" charset="0"/>
                  <a:cs typeface="Segoe UI" panose="020B0502040204020203" pitchFamily="34" charset="0"/>
                </a:rPr>
                <a:t>2021</a:t>
              </a:r>
            </a:p>
          </p:txBody>
        </p:sp>
        <p:sp>
          <p:nvSpPr>
            <p:cNvPr id="95" name="TextBox 94">
              <a:extLst>
                <a:ext uri="{FF2B5EF4-FFF2-40B4-BE49-F238E27FC236}">
                  <a16:creationId xmlns:a16="http://schemas.microsoft.com/office/drawing/2014/main" id="{C259903C-14CE-4E92-BA83-CA3C2C784B0D}"/>
                </a:ext>
              </a:extLst>
            </p:cNvPr>
            <p:cNvSpPr txBox="1"/>
            <p:nvPr/>
          </p:nvSpPr>
          <p:spPr>
            <a:xfrm>
              <a:off x="3596166" y="5118486"/>
              <a:ext cx="679103" cy="346015"/>
            </a:xfrm>
            <a:prstGeom prst="rect">
              <a:avLst/>
            </a:prstGeom>
            <a:noFill/>
          </p:spPr>
          <p:txBody>
            <a:bodyPr wrap="square" rtlCol="0">
              <a:spAutoFit/>
            </a:bodyPr>
            <a:lstStyle/>
            <a:p>
              <a:pPr algn="ctr"/>
              <a:r>
                <a:rPr lang="en-NZ" sz="1200" dirty="0">
                  <a:latin typeface="Segoe UI" panose="020B0502040204020203" pitchFamily="34" charset="0"/>
                  <a:cs typeface="Segoe UI" panose="020B0502040204020203" pitchFamily="34" charset="0"/>
                </a:rPr>
                <a:t>Aug 2021</a:t>
              </a:r>
            </a:p>
          </p:txBody>
        </p:sp>
        <p:sp>
          <p:nvSpPr>
            <p:cNvPr id="96" name="TextBox 95">
              <a:extLst>
                <a:ext uri="{FF2B5EF4-FFF2-40B4-BE49-F238E27FC236}">
                  <a16:creationId xmlns:a16="http://schemas.microsoft.com/office/drawing/2014/main" id="{4AA8120E-AF0F-4C61-96AB-AFA15E2496C0}"/>
                </a:ext>
              </a:extLst>
            </p:cNvPr>
            <p:cNvSpPr txBox="1"/>
            <p:nvPr/>
          </p:nvSpPr>
          <p:spPr>
            <a:xfrm>
              <a:off x="4725642" y="5118486"/>
              <a:ext cx="679103" cy="346015"/>
            </a:xfrm>
            <a:prstGeom prst="rect">
              <a:avLst/>
            </a:prstGeom>
            <a:noFill/>
          </p:spPr>
          <p:txBody>
            <a:bodyPr wrap="square" rtlCol="0">
              <a:spAutoFit/>
            </a:bodyPr>
            <a:lstStyle/>
            <a:p>
              <a:pPr algn="ctr"/>
              <a:r>
                <a:rPr lang="en-NZ" sz="1200" dirty="0">
                  <a:latin typeface="Segoe UI" panose="020B0502040204020203" pitchFamily="34" charset="0"/>
                  <a:cs typeface="Segoe UI" panose="020B0502040204020203" pitchFamily="34" charset="0"/>
                </a:rPr>
                <a:t>Sep 2021</a:t>
              </a:r>
            </a:p>
          </p:txBody>
        </p:sp>
        <p:sp>
          <p:nvSpPr>
            <p:cNvPr id="98" name="TextBox 97">
              <a:extLst>
                <a:ext uri="{FF2B5EF4-FFF2-40B4-BE49-F238E27FC236}">
                  <a16:creationId xmlns:a16="http://schemas.microsoft.com/office/drawing/2014/main" id="{E640BBA6-4B42-41FF-8B85-D36F73172190}"/>
                </a:ext>
              </a:extLst>
            </p:cNvPr>
            <p:cNvSpPr txBox="1"/>
            <p:nvPr/>
          </p:nvSpPr>
          <p:spPr>
            <a:xfrm>
              <a:off x="6984594" y="5118486"/>
              <a:ext cx="679094" cy="346015"/>
            </a:xfrm>
            <a:prstGeom prst="rect">
              <a:avLst/>
            </a:prstGeom>
            <a:noFill/>
          </p:spPr>
          <p:txBody>
            <a:bodyPr wrap="square" rtlCol="0">
              <a:spAutoFit/>
            </a:bodyPr>
            <a:lstStyle/>
            <a:p>
              <a:pPr algn="ctr"/>
              <a:r>
                <a:rPr lang="en-NZ" sz="1200" dirty="0">
                  <a:latin typeface="Segoe UI" panose="020B0502040204020203" pitchFamily="34" charset="0"/>
                  <a:cs typeface="Segoe UI" panose="020B0502040204020203" pitchFamily="34" charset="0"/>
                </a:rPr>
                <a:t>Nov 2021</a:t>
              </a:r>
            </a:p>
          </p:txBody>
        </p:sp>
        <p:sp>
          <p:nvSpPr>
            <p:cNvPr id="99" name="TextBox 98">
              <a:extLst>
                <a:ext uri="{FF2B5EF4-FFF2-40B4-BE49-F238E27FC236}">
                  <a16:creationId xmlns:a16="http://schemas.microsoft.com/office/drawing/2014/main" id="{AC181DA4-2581-4489-9E9A-427110E56872}"/>
                </a:ext>
              </a:extLst>
            </p:cNvPr>
            <p:cNvSpPr txBox="1"/>
            <p:nvPr/>
          </p:nvSpPr>
          <p:spPr>
            <a:xfrm>
              <a:off x="8114071" y="5118486"/>
              <a:ext cx="679091" cy="346015"/>
            </a:xfrm>
            <a:prstGeom prst="rect">
              <a:avLst/>
            </a:prstGeom>
            <a:noFill/>
          </p:spPr>
          <p:txBody>
            <a:bodyPr wrap="square" rtlCol="0">
              <a:spAutoFit/>
            </a:bodyPr>
            <a:lstStyle/>
            <a:p>
              <a:pPr algn="ctr"/>
              <a:r>
                <a:rPr lang="en-NZ" sz="1200" dirty="0">
                  <a:latin typeface="Segoe UI" panose="020B0502040204020203" pitchFamily="34" charset="0"/>
                  <a:cs typeface="Segoe UI" panose="020B0502040204020203" pitchFamily="34" charset="0"/>
                </a:rPr>
                <a:t>Dec 2021</a:t>
              </a:r>
            </a:p>
          </p:txBody>
        </p:sp>
        <p:sp>
          <p:nvSpPr>
            <p:cNvPr id="100" name="TextBox 99">
              <a:extLst>
                <a:ext uri="{FF2B5EF4-FFF2-40B4-BE49-F238E27FC236}">
                  <a16:creationId xmlns:a16="http://schemas.microsoft.com/office/drawing/2014/main" id="{C4B4CFA2-DB84-4A88-9FE9-3C9A759B6309}"/>
                </a:ext>
              </a:extLst>
            </p:cNvPr>
            <p:cNvSpPr txBox="1"/>
            <p:nvPr/>
          </p:nvSpPr>
          <p:spPr>
            <a:xfrm>
              <a:off x="9243546" y="5118486"/>
              <a:ext cx="679093" cy="346015"/>
            </a:xfrm>
            <a:prstGeom prst="rect">
              <a:avLst/>
            </a:prstGeom>
            <a:noFill/>
          </p:spPr>
          <p:txBody>
            <a:bodyPr wrap="square" rtlCol="0">
              <a:spAutoFit/>
            </a:bodyPr>
            <a:lstStyle/>
            <a:p>
              <a:pPr algn="ctr"/>
              <a:r>
                <a:rPr lang="en-NZ" sz="1200" dirty="0">
                  <a:latin typeface="Segoe UI" panose="020B0502040204020203" pitchFamily="34" charset="0"/>
                  <a:cs typeface="Segoe UI" panose="020B0502040204020203" pitchFamily="34" charset="0"/>
                </a:rPr>
                <a:t>Jan 2022</a:t>
              </a:r>
            </a:p>
          </p:txBody>
        </p:sp>
        <p:sp>
          <p:nvSpPr>
            <p:cNvPr id="101" name="TextBox 100">
              <a:extLst>
                <a:ext uri="{FF2B5EF4-FFF2-40B4-BE49-F238E27FC236}">
                  <a16:creationId xmlns:a16="http://schemas.microsoft.com/office/drawing/2014/main" id="{EEF16D6B-3D86-4655-BE4B-6752BD45435A}"/>
                </a:ext>
              </a:extLst>
            </p:cNvPr>
            <p:cNvSpPr txBox="1"/>
            <p:nvPr/>
          </p:nvSpPr>
          <p:spPr>
            <a:xfrm>
              <a:off x="10373022" y="5118486"/>
              <a:ext cx="679091" cy="346015"/>
            </a:xfrm>
            <a:prstGeom prst="rect">
              <a:avLst/>
            </a:prstGeom>
            <a:noFill/>
          </p:spPr>
          <p:txBody>
            <a:bodyPr wrap="square" rtlCol="0">
              <a:spAutoFit/>
            </a:bodyPr>
            <a:lstStyle/>
            <a:p>
              <a:pPr algn="ctr"/>
              <a:r>
                <a:rPr lang="en-NZ" sz="1200" dirty="0">
                  <a:latin typeface="Segoe UI" panose="020B0502040204020203" pitchFamily="34" charset="0"/>
                  <a:cs typeface="Segoe UI" panose="020B0502040204020203" pitchFamily="34" charset="0"/>
                </a:rPr>
                <a:t>Feb 2022</a:t>
              </a:r>
            </a:p>
          </p:txBody>
        </p:sp>
        <p:sp>
          <p:nvSpPr>
            <p:cNvPr id="108" name="TextBox 107">
              <a:extLst>
                <a:ext uri="{FF2B5EF4-FFF2-40B4-BE49-F238E27FC236}">
                  <a16:creationId xmlns:a16="http://schemas.microsoft.com/office/drawing/2014/main" id="{C996C56F-F849-4FCC-A857-237BBE8C9EF5}"/>
                </a:ext>
              </a:extLst>
            </p:cNvPr>
            <p:cNvSpPr txBox="1"/>
            <p:nvPr/>
          </p:nvSpPr>
          <p:spPr>
            <a:xfrm>
              <a:off x="5855118" y="5118486"/>
              <a:ext cx="679094" cy="346014"/>
            </a:xfrm>
            <a:prstGeom prst="rect">
              <a:avLst/>
            </a:prstGeom>
            <a:noFill/>
          </p:spPr>
          <p:txBody>
            <a:bodyPr wrap="square" rtlCol="0">
              <a:spAutoFit/>
            </a:bodyPr>
            <a:lstStyle/>
            <a:p>
              <a:pPr algn="ctr"/>
              <a:r>
                <a:rPr lang="en-NZ" sz="1200" dirty="0">
                  <a:latin typeface="Segoe UI" panose="020B0502040204020203" pitchFamily="34" charset="0"/>
                  <a:cs typeface="Segoe UI" panose="020B0502040204020203" pitchFamily="34" charset="0"/>
                </a:rPr>
                <a:t>Oct 2021</a:t>
              </a:r>
            </a:p>
          </p:txBody>
        </p:sp>
      </p:grpSp>
      <p:cxnSp>
        <p:nvCxnSpPr>
          <p:cNvPr id="29" name="Connector: Elbow 28">
            <a:extLst>
              <a:ext uri="{FF2B5EF4-FFF2-40B4-BE49-F238E27FC236}">
                <a16:creationId xmlns:a16="http://schemas.microsoft.com/office/drawing/2014/main" id="{A988F6E0-ADB2-47F2-84DF-E1F8D52111BB}"/>
              </a:ext>
            </a:extLst>
          </p:cNvPr>
          <p:cNvCxnSpPr>
            <a:stCxn id="75" idx="3"/>
            <a:endCxn id="65" idx="0"/>
          </p:cNvCxnSpPr>
          <p:nvPr/>
        </p:nvCxnSpPr>
        <p:spPr>
          <a:xfrm>
            <a:off x="10790866" y="2232983"/>
            <a:ext cx="215451" cy="1732951"/>
          </a:xfrm>
          <a:prstGeom prst="bentConnector2">
            <a:avLst/>
          </a:prstGeom>
          <a:ln>
            <a:solidFill>
              <a:srgbClr val="384973"/>
            </a:solidFill>
            <a:tailEnd type="triangle"/>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63ACF7CB-03E4-43D1-B9D2-1B376403725D}"/>
              </a:ext>
            </a:extLst>
          </p:cNvPr>
          <p:cNvGrpSpPr/>
          <p:nvPr/>
        </p:nvGrpSpPr>
        <p:grpSpPr>
          <a:xfrm>
            <a:off x="2883593" y="2368708"/>
            <a:ext cx="2204133" cy="461236"/>
            <a:chOff x="6437549" y="3016227"/>
            <a:chExt cx="3555539" cy="207882"/>
          </a:xfrm>
        </p:grpSpPr>
        <p:sp>
          <p:nvSpPr>
            <p:cNvPr id="42" name="Rectangle 41">
              <a:extLst>
                <a:ext uri="{FF2B5EF4-FFF2-40B4-BE49-F238E27FC236}">
                  <a16:creationId xmlns:a16="http://schemas.microsoft.com/office/drawing/2014/main" id="{5EC59BAB-9E65-42D6-AA7A-ADC4C600ECD1}"/>
                </a:ext>
              </a:extLst>
            </p:cNvPr>
            <p:cNvSpPr/>
            <p:nvPr/>
          </p:nvSpPr>
          <p:spPr>
            <a:xfrm>
              <a:off x="6437549" y="3037601"/>
              <a:ext cx="3555539" cy="161234"/>
            </a:xfrm>
            <a:prstGeom prst="rect">
              <a:avLst/>
            </a:prstGeom>
            <a:solidFill>
              <a:srgbClr val="C6CF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3" name="Rounded Rectangle 4">
              <a:extLst>
                <a:ext uri="{FF2B5EF4-FFF2-40B4-BE49-F238E27FC236}">
                  <a16:creationId xmlns:a16="http://schemas.microsoft.com/office/drawing/2014/main" id="{3E3A32A0-2605-4A8E-95EF-A3A9ECD31963}"/>
                </a:ext>
              </a:extLst>
            </p:cNvPr>
            <p:cNvSpPr/>
            <p:nvPr/>
          </p:nvSpPr>
          <p:spPr>
            <a:xfrm>
              <a:off x="6633816" y="3016227"/>
              <a:ext cx="3010523" cy="207882"/>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r>
                <a:rPr lang="en-NZ" sz="1600" dirty="0">
                  <a:solidFill>
                    <a:schemeClr val="accent1">
                      <a:lumMod val="50000"/>
                    </a:schemeClr>
                  </a:solidFill>
                  <a:latin typeface="Segoe UI Light" panose="020B0502040204020203" pitchFamily="34" charset="0"/>
                  <a:ea typeface="Segoe UI Black" panose="020B0A02040204020203" pitchFamily="34" charset="0"/>
                  <a:cs typeface="Segoe UI Light" panose="020B0502040204020203" pitchFamily="34" charset="0"/>
                </a:rPr>
                <a:t>Online workshops</a:t>
              </a:r>
            </a:p>
          </p:txBody>
        </p:sp>
      </p:grpSp>
      <p:grpSp>
        <p:nvGrpSpPr>
          <p:cNvPr id="44" name="Group 43">
            <a:extLst>
              <a:ext uri="{FF2B5EF4-FFF2-40B4-BE49-F238E27FC236}">
                <a16:creationId xmlns:a16="http://schemas.microsoft.com/office/drawing/2014/main" id="{58A2CCF0-D8A2-4FD9-AE49-DE729F2B136E}"/>
              </a:ext>
            </a:extLst>
          </p:cNvPr>
          <p:cNvGrpSpPr/>
          <p:nvPr/>
        </p:nvGrpSpPr>
        <p:grpSpPr>
          <a:xfrm>
            <a:off x="4936463" y="3252918"/>
            <a:ext cx="3460433" cy="588644"/>
            <a:chOff x="6306411" y="3014415"/>
            <a:chExt cx="3009510" cy="232607"/>
          </a:xfrm>
        </p:grpSpPr>
        <p:sp>
          <p:nvSpPr>
            <p:cNvPr id="45" name="Rectangle 44">
              <a:extLst>
                <a:ext uri="{FF2B5EF4-FFF2-40B4-BE49-F238E27FC236}">
                  <a16:creationId xmlns:a16="http://schemas.microsoft.com/office/drawing/2014/main" id="{71F3F0C6-0AAC-4689-8B7C-BDF59D10293E}"/>
                </a:ext>
              </a:extLst>
            </p:cNvPr>
            <p:cNvSpPr/>
            <p:nvPr/>
          </p:nvSpPr>
          <p:spPr>
            <a:xfrm>
              <a:off x="6306411" y="3049312"/>
              <a:ext cx="3009510" cy="161234"/>
            </a:xfrm>
            <a:prstGeom prst="rect">
              <a:avLst/>
            </a:prstGeom>
            <a:solidFill>
              <a:srgbClr val="C6CF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46" name="Rounded Rectangle 4">
              <a:extLst>
                <a:ext uri="{FF2B5EF4-FFF2-40B4-BE49-F238E27FC236}">
                  <a16:creationId xmlns:a16="http://schemas.microsoft.com/office/drawing/2014/main" id="{E9ABA66A-0090-4CB4-BC8F-5D2CDE4BDB31}"/>
                </a:ext>
              </a:extLst>
            </p:cNvPr>
            <p:cNvSpPr/>
            <p:nvPr/>
          </p:nvSpPr>
          <p:spPr>
            <a:xfrm>
              <a:off x="6354222" y="3014415"/>
              <a:ext cx="2723242" cy="232607"/>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r>
                <a:rPr lang="en-NZ" sz="1600" dirty="0">
                  <a:solidFill>
                    <a:schemeClr val="accent1">
                      <a:lumMod val="50000"/>
                    </a:schemeClr>
                  </a:solidFill>
                  <a:latin typeface="Segoe UI Light" panose="020B0502040204020203" pitchFamily="34" charset="0"/>
                  <a:ea typeface="Segoe UI Black" panose="020B0A02040204020203" pitchFamily="34" charset="0"/>
                  <a:cs typeface="Segoe UI Light" panose="020B0502040204020203" pitchFamily="34" charset="0"/>
                </a:rPr>
                <a:t>Targeted sessions &amp; conferences</a:t>
              </a:r>
            </a:p>
          </p:txBody>
        </p:sp>
      </p:grpSp>
      <p:grpSp>
        <p:nvGrpSpPr>
          <p:cNvPr id="50" name="Group 49">
            <a:extLst>
              <a:ext uri="{FF2B5EF4-FFF2-40B4-BE49-F238E27FC236}">
                <a16:creationId xmlns:a16="http://schemas.microsoft.com/office/drawing/2014/main" id="{14B3208B-9128-47A9-9ED5-9867AAD0E7C5}"/>
              </a:ext>
            </a:extLst>
          </p:cNvPr>
          <p:cNvGrpSpPr/>
          <p:nvPr/>
        </p:nvGrpSpPr>
        <p:grpSpPr>
          <a:xfrm>
            <a:off x="8451871" y="3398402"/>
            <a:ext cx="2259128" cy="1222638"/>
            <a:chOff x="6213595" y="2997644"/>
            <a:chExt cx="3158446" cy="273346"/>
          </a:xfrm>
        </p:grpSpPr>
        <p:sp>
          <p:nvSpPr>
            <p:cNvPr id="51" name="Rectangle 50">
              <a:extLst>
                <a:ext uri="{FF2B5EF4-FFF2-40B4-BE49-F238E27FC236}">
                  <a16:creationId xmlns:a16="http://schemas.microsoft.com/office/drawing/2014/main" id="{BF5E29A4-DC04-4FCB-8D2D-CC936E5CC099}"/>
                </a:ext>
              </a:extLst>
            </p:cNvPr>
            <p:cNvSpPr/>
            <p:nvPr/>
          </p:nvSpPr>
          <p:spPr>
            <a:xfrm>
              <a:off x="6213595" y="3058056"/>
              <a:ext cx="3158446" cy="161234"/>
            </a:xfrm>
            <a:prstGeom prst="rect">
              <a:avLst/>
            </a:prstGeom>
            <a:solidFill>
              <a:srgbClr val="C6CF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52" name="Rounded Rectangle 4">
              <a:extLst>
                <a:ext uri="{FF2B5EF4-FFF2-40B4-BE49-F238E27FC236}">
                  <a16:creationId xmlns:a16="http://schemas.microsoft.com/office/drawing/2014/main" id="{59F69781-DCFE-497F-AE0E-853F2868503E}"/>
                </a:ext>
              </a:extLst>
            </p:cNvPr>
            <p:cNvSpPr/>
            <p:nvPr/>
          </p:nvSpPr>
          <p:spPr>
            <a:xfrm>
              <a:off x="6325341" y="2997644"/>
              <a:ext cx="3046700" cy="273346"/>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r>
                <a:rPr lang="en-NZ" sz="1600" dirty="0">
                  <a:solidFill>
                    <a:schemeClr val="accent1">
                      <a:lumMod val="50000"/>
                    </a:schemeClr>
                  </a:solidFill>
                  <a:latin typeface="Segoe UI Light" panose="020B0502040204020203" pitchFamily="34" charset="0"/>
                  <a:ea typeface="Segoe UI Black" panose="020B0A02040204020203" pitchFamily="34" charset="0"/>
                  <a:cs typeface="Segoe UI Light" panose="020B0502040204020203" pitchFamily="34" charset="0"/>
                </a:rPr>
                <a:t>Targeted workshops based on feedback</a:t>
              </a:r>
            </a:p>
          </p:txBody>
        </p:sp>
      </p:grpSp>
      <p:sp>
        <p:nvSpPr>
          <p:cNvPr id="2" name="TextBox 1">
            <a:extLst>
              <a:ext uri="{FF2B5EF4-FFF2-40B4-BE49-F238E27FC236}">
                <a16:creationId xmlns:a16="http://schemas.microsoft.com/office/drawing/2014/main" id="{440348D2-C421-4BED-A6FC-899C74AD1C59}"/>
              </a:ext>
            </a:extLst>
          </p:cNvPr>
          <p:cNvSpPr txBox="1"/>
          <p:nvPr/>
        </p:nvSpPr>
        <p:spPr>
          <a:xfrm>
            <a:off x="2807335" y="2758367"/>
            <a:ext cx="1492019" cy="670633"/>
          </a:xfrm>
          <a:prstGeom prst="rect">
            <a:avLst/>
          </a:prstGeom>
          <a:noFill/>
        </p:spPr>
        <p:txBody>
          <a:bodyPr wrap="square" rtlCol="0">
            <a:spAutoFit/>
          </a:bodyPr>
          <a:lstStyle>
            <a:defPPr>
              <a:defRPr lang="en-US"/>
            </a:defPPr>
            <a:lvl1pPr marL="342900" lvl="0" indent="-342900">
              <a:lnSpc>
                <a:spcPct val="107000"/>
              </a:lnSpc>
              <a:buFont typeface="Symbol" panose="05050102010706020507" pitchFamily="18" charset="2"/>
              <a:buChar char=""/>
              <a:tabLst>
                <a:tab pos="457200" algn="l"/>
              </a:tabLst>
              <a:defRPr sz="1200">
                <a:effectLst/>
                <a:latin typeface="Segoe UI Light" panose="020B0502040204020203" pitchFamily="34" charset="0"/>
                <a:cs typeface="Segoe UI Light" panose="020B0502040204020203" pitchFamily="34" charset="0"/>
              </a:defRPr>
            </a:lvl1pPr>
          </a:lstStyle>
          <a:p>
            <a:r>
              <a:rPr lang="en-NZ" dirty="0"/>
              <a:t>Lunchtime sessions for each section</a:t>
            </a:r>
          </a:p>
        </p:txBody>
      </p:sp>
      <p:sp>
        <p:nvSpPr>
          <p:cNvPr id="54" name="TextBox 53">
            <a:extLst>
              <a:ext uri="{FF2B5EF4-FFF2-40B4-BE49-F238E27FC236}">
                <a16:creationId xmlns:a16="http://schemas.microsoft.com/office/drawing/2014/main" id="{2DCEA4AB-54D8-4707-AA32-9BF95386AB98}"/>
              </a:ext>
            </a:extLst>
          </p:cNvPr>
          <p:cNvSpPr txBox="1"/>
          <p:nvPr/>
        </p:nvSpPr>
        <p:spPr>
          <a:xfrm>
            <a:off x="4874511" y="3760593"/>
            <a:ext cx="3250436" cy="868251"/>
          </a:xfrm>
          <a:prstGeom prst="rect">
            <a:avLst/>
          </a:prstGeom>
          <a:noFill/>
        </p:spPr>
        <p:txBody>
          <a:bodyPr wrap="square" rtlCol="0">
            <a:spAutoFit/>
          </a:bodyPr>
          <a:lstStyle/>
          <a:p>
            <a:pPr marL="342900" lvl="0" indent="-342900">
              <a:lnSpc>
                <a:spcPct val="107000"/>
              </a:lnSpc>
              <a:buFont typeface="Symbol" panose="05050102010706020507" pitchFamily="18" charset="2"/>
              <a:buChar char=""/>
              <a:tabLst>
                <a:tab pos="457200" algn="l"/>
              </a:tabLst>
            </a:pPr>
            <a:r>
              <a:rPr lang="en-NZ" sz="1200" dirty="0">
                <a:effectLst/>
                <a:latin typeface="Segoe UI Light" panose="020B0502040204020203" pitchFamily="34" charset="0"/>
                <a:cs typeface="Segoe UI Light" panose="020B0502040204020203" pitchFamily="34" charset="0"/>
              </a:rPr>
              <a:t>For each service type (eg ARC, RESDIS)</a:t>
            </a:r>
          </a:p>
          <a:p>
            <a:pPr marL="342900" lvl="0" indent="-342900">
              <a:lnSpc>
                <a:spcPct val="107000"/>
              </a:lnSpc>
              <a:buFont typeface="Symbol" panose="05050102010706020507" pitchFamily="18" charset="2"/>
              <a:buChar char=""/>
              <a:tabLst>
                <a:tab pos="457200" algn="l"/>
              </a:tabLst>
            </a:pPr>
            <a:r>
              <a:rPr lang="en-NZ" sz="1200" dirty="0">
                <a:effectLst/>
                <a:latin typeface="Segoe UI Light" panose="020B0502040204020203" pitchFamily="34" charset="0"/>
                <a:cs typeface="Segoe UI Light" panose="020B0502040204020203" pitchFamily="34" charset="0"/>
              </a:rPr>
              <a:t>DAAs</a:t>
            </a:r>
          </a:p>
          <a:p>
            <a:pPr marL="342900" lvl="0" indent="-342900">
              <a:lnSpc>
                <a:spcPct val="107000"/>
              </a:lnSpc>
              <a:buFont typeface="Symbol" panose="05050102010706020507" pitchFamily="18" charset="2"/>
              <a:buChar char=""/>
              <a:tabLst>
                <a:tab pos="457200" algn="l"/>
              </a:tabLst>
            </a:pPr>
            <a:r>
              <a:rPr lang="en-NZ" sz="1200" dirty="0">
                <a:effectLst/>
                <a:latin typeface="Segoe UI Light" panose="020B0502040204020203" pitchFamily="34" charset="0"/>
                <a:cs typeface="Segoe UI Light" panose="020B0502040204020203" pitchFamily="34" charset="0"/>
              </a:rPr>
              <a:t>People</a:t>
            </a:r>
            <a:r>
              <a:rPr lang="en-NZ" sz="1200" dirty="0">
                <a:latin typeface="Segoe UI Light" panose="020B0502040204020203" pitchFamily="34" charset="0"/>
                <a:cs typeface="Segoe UI Light" panose="020B0502040204020203" pitchFamily="34" charset="0"/>
              </a:rPr>
              <a:t>, whānau, consumer organisations</a:t>
            </a:r>
            <a:endParaRPr lang="en-NZ" sz="1200" dirty="0">
              <a:effectLst/>
              <a:latin typeface="Segoe UI Light" panose="020B0502040204020203" pitchFamily="34" charset="0"/>
              <a:cs typeface="Segoe UI Light" panose="020B0502040204020203" pitchFamily="34" charset="0"/>
            </a:endParaRPr>
          </a:p>
          <a:p>
            <a:pPr marL="342900" lvl="0" indent="-342900">
              <a:lnSpc>
                <a:spcPct val="107000"/>
              </a:lnSpc>
              <a:buFont typeface="Symbol" panose="05050102010706020507" pitchFamily="18" charset="2"/>
              <a:buChar char=""/>
              <a:tabLst>
                <a:tab pos="457200" algn="l"/>
              </a:tabLst>
            </a:pPr>
            <a:r>
              <a:rPr lang="en-NZ" sz="1200" dirty="0">
                <a:effectLst/>
                <a:latin typeface="Segoe UI Light" panose="020B0502040204020203" pitchFamily="34" charset="0"/>
                <a:cs typeface="Segoe UI Light" panose="020B0502040204020203" pitchFamily="34" charset="0"/>
              </a:rPr>
              <a:t>Māori health providers</a:t>
            </a:r>
            <a:endParaRPr lang="en-NZ" sz="1200" dirty="0">
              <a:effectLst/>
              <a:latin typeface="Segoe UI Light" panose="020B0502040204020203" pitchFamily="34" charset="0"/>
              <a:ea typeface="Calibri" panose="020F0502020204030204" pitchFamily="34" charset="0"/>
              <a:cs typeface="Segoe UI Light" panose="020B0502040204020203" pitchFamily="34" charset="0"/>
            </a:endParaRPr>
          </a:p>
        </p:txBody>
      </p:sp>
      <p:grpSp>
        <p:nvGrpSpPr>
          <p:cNvPr id="58" name="Group 57">
            <a:extLst>
              <a:ext uri="{FF2B5EF4-FFF2-40B4-BE49-F238E27FC236}">
                <a16:creationId xmlns:a16="http://schemas.microsoft.com/office/drawing/2014/main" id="{D791A5CE-7A5A-466A-B2AE-A24E95E82AC2}"/>
              </a:ext>
            </a:extLst>
          </p:cNvPr>
          <p:cNvGrpSpPr/>
          <p:nvPr/>
        </p:nvGrpSpPr>
        <p:grpSpPr>
          <a:xfrm>
            <a:off x="4073219" y="2727769"/>
            <a:ext cx="3094215" cy="670633"/>
            <a:chOff x="6306413" y="2997180"/>
            <a:chExt cx="3009510" cy="273346"/>
          </a:xfrm>
        </p:grpSpPr>
        <p:sp>
          <p:nvSpPr>
            <p:cNvPr id="59" name="Rectangle 58">
              <a:extLst>
                <a:ext uri="{FF2B5EF4-FFF2-40B4-BE49-F238E27FC236}">
                  <a16:creationId xmlns:a16="http://schemas.microsoft.com/office/drawing/2014/main" id="{099D1778-93A0-4F77-A37C-7251EFB06898}"/>
                </a:ext>
              </a:extLst>
            </p:cNvPr>
            <p:cNvSpPr/>
            <p:nvPr/>
          </p:nvSpPr>
          <p:spPr>
            <a:xfrm>
              <a:off x="6306413" y="3049312"/>
              <a:ext cx="3009510" cy="161234"/>
            </a:xfrm>
            <a:prstGeom prst="rect">
              <a:avLst/>
            </a:prstGeom>
            <a:solidFill>
              <a:srgbClr val="C6CFE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0" name="Rounded Rectangle 4">
              <a:extLst>
                <a:ext uri="{FF2B5EF4-FFF2-40B4-BE49-F238E27FC236}">
                  <a16:creationId xmlns:a16="http://schemas.microsoft.com/office/drawing/2014/main" id="{64F4C870-A589-4DE1-A9F3-E4F1AB6AC955}"/>
                </a:ext>
              </a:extLst>
            </p:cNvPr>
            <p:cNvSpPr/>
            <p:nvPr/>
          </p:nvSpPr>
          <p:spPr>
            <a:xfrm>
              <a:off x="6375077" y="2997180"/>
              <a:ext cx="2723242" cy="273346"/>
            </a:xfrm>
            <a:prstGeom prst="round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r>
                <a:rPr lang="en-NZ" sz="1600" dirty="0">
                  <a:solidFill>
                    <a:schemeClr val="accent1">
                      <a:lumMod val="50000"/>
                    </a:schemeClr>
                  </a:solidFill>
                  <a:latin typeface="Segoe UI Light" panose="020B0502040204020203" pitchFamily="34" charset="0"/>
                  <a:ea typeface="Segoe UI Black" panose="020B0A02040204020203" pitchFamily="34" charset="0"/>
                  <a:cs typeface="Segoe UI Light" panose="020B0502040204020203" pitchFamily="34" charset="0"/>
                </a:rPr>
                <a:t>Piloting the 2021 Standard</a:t>
              </a:r>
            </a:p>
          </p:txBody>
        </p:sp>
      </p:grpSp>
      <p:sp>
        <p:nvSpPr>
          <p:cNvPr id="66" name="Diamond 65">
            <a:extLst>
              <a:ext uri="{FF2B5EF4-FFF2-40B4-BE49-F238E27FC236}">
                <a16:creationId xmlns:a16="http://schemas.microsoft.com/office/drawing/2014/main" id="{49B44003-A723-4F37-97A1-B64223BAFD8E}"/>
              </a:ext>
            </a:extLst>
          </p:cNvPr>
          <p:cNvSpPr/>
          <p:nvPr/>
        </p:nvSpPr>
        <p:spPr>
          <a:xfrm>
            <a:off x="2383109" y="3299213"/>
            <a:ext cx="179708" cy="21811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67" name="TextBox 66">
            <a:extLst>
              <a:ext uri="{FF2B5EF4-FFF2-40B4-BE49-F238E27FC236}">
                <a16:creationId xmlns:a16="http://schemas.microsoft.com/office/drawing/2014/main" id="{791F373B-7036-4371-A25E-1BC081D3EF9B}"/>
              </a:ext>
            </a:extLst>
          </p:cNvPr>
          <p:cNvSpPr txBox="1"/>
          <p:nvPr/>
        </p:nvSpPr>
        <p:spPr>
          <a:xfrm>
            <a:off x="2543517" y="3262111"/>
            <a:ext cx="1866269" cy="670633"/>
          </a:xfrm>
          <a:prstGeom prst="rect">
            <a:avLst/>
          </a:prstGeom>
          <a:noFill/>
        </p:spPr>
        <p:txBody>
          <a:bodyPr wrap="square" rtlCol="0">
            <a:spAutoFit/>
          </a:bodyPr>
          <a:lstStyle>
            <a:defPPr>
              <a:defRPr lang="en-US"/>
            </a:defPPr>
            <a:lvl1pPr marL="342900" lvl="0" indent="-342900">
              <a:lnSpc>
                <a:spcPct val="107000"/>
              </a:lnSpc>
              <a:buFont typeface="Symbol" panose="05050102010706020507" pitchFamily="18" charset="2"/>
              <a:buChar char=""/>
              <a:tabLst>
                <a:tab pos="457200" algn="l"/>
              </a:tabLst>
              <a:defRPr sz="1200">
                <a:effectLst/>
                <a:latin typeface="Segoe UI Light" panose="020B0502040204020203" pitchFamily="34" charset="0"/>
                <a:cs typeface="Segoe UI Light" panose="020B0502040204020203" pitchFamily="34" charset="0"/>
              </a:defRPr>
            </a:lvl1pPr>
          </a:lstStyle>
          <a:p>
            <a:pPr marL="0" indent="0">
              <a:buNone/>
            </a:pPr>
            <a:r>
              <a:rPr lang="en-NZ" b="1" dirty="0"/>
              <a:t>30 June </a:t>
            </a:r>
          </a:p>
          <a:p>
            <a:pPr marL="0" indent="0">
              <a:buNone/>
            </a:pPr>
            <a:r>
              <a:rPr lang="en-NZ" dirty="0"/>
              <a:t>Standard and Sector guidance published</a:t>
            </a:r>
          </a:p>
        </p:txBody>
      </p:sp>
    </p:spTree>
    <p:extLst>
      <p:ext uri="{BB962C8B-B14F-4D97-AF65-F5344CB8AC3E}">
        <p14:creationId xmlns:p14="http://schemas.microsoft.com/office/powerpoint/2010/main" val="2169757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4147D-27A8-4627-927E-C33A8A9873D9}"/>
              </a:ext>
            </a:extLst>
          </p:cNvPr>
          <p:cNvSpPr>
            <a:spLocks noGrp="1"/>
          </p:cNvSpPr>
          <p:nvPr>
            <p:ph type="title"/>
          </p:nvPr>
        </p:nvSpPr>
        <p:spPr>
          <a:xfrm>
            <a:off x="432000" y="365127"/>
            <a:ext cx="10515600" cy="1074060"/>
          </a:xfrm>
        </p:spPr>
        <p:txBody>
          <a:bodyPr/>
          <a:lstStyle/>
          <a:p>
            <a:r>
              <a:rPr lang="en-NZ" dirty="0"/>
              <a:t>Upcoming lunch sessions </a:t>
            </a:r>
          </a:p>
        </p:txBody>
      </p:sp>
      <p:sp>
        <p:nvSpPr>
          <p:cNvPr id="3" name="Content Placeholder 2">
            <a:extLst>
              <a:ext uri="{FF2B5EF4-FFF2-40B4-BE49-F238E27FC236}">
                <a16:creationId xmlns:a16="http://schemas.microsoft.com/office/drawing/2014/main" id="{6575E12E-6104-45B8-8816-A907DE7FDD1B}"/>
              </a:ext>
            </a:extLst>
          </p:cNvPr>
          <p:cNvSpPr>
            <a:spLocks noGrp="1"/>
          </p:cNvSpPr>
          <p:nvPr>
            <p:ph idx="1"/>
          </p:nvPr>
        </p:nvSpPr>
        <p:spPr>
          <a:xfrm>
            <a:off x="773722" y="1718267"/>
            <a:ext cx="10736405" cy="2019719"/>
          </a:xfrm>
        </p:spPr>
        <p:txBody>
          <a:bodyPr>
            <a:normAutofit lnSpcReduction="10000"/>
          </a:bodyPr>
          <a:lstStyle/>
          <a:p>
            <a:pPr marL="0" indent="0" fontAlgn="base">
              <a:lnSpc>
                <a:spcPct val="120000"/>
              </a:lnSpc>
              <a:buNone/>
            </a:pPr>
            <a:r>
              <a:rPr lang="en-NZ" sz="2600" b="1" dirty="0">
                <a:solidFill>
                  <a:srgbClr val="384973"/>
                </a:solidFill>
              </a:rPr>
              <a:t>Section 6: </a:t>
            </a:r>
            <a:r>
              <a:rPr lang="en-NZ" sz="2600" dirty="0">
                <a:solidFill>
                  <a:srgbClr val="384973"/>
                </a:solidFill>
              </a:rPr>
              <a:t>Here Taratahi | Restraint and Seclusion </a:t>
            </a:r>
            <a:r>
              <a:rPr lang="en-NZ" sz="2000" b="1" dirty="0">
                <a:solidFill>
                  <a:srgbClr val="384973"/>
                </a:solidFill>
              </a:rPr>
              <a:t>	</a:t>
            </a:r>
          </a:p>
          <a:p>
            <a:pPr marL="0" indent="0" fontAlgn="base">
              <a:lnSpc>
                <a:spcPct val="120000"/>
              </a:lnSpc>
              <a:buNone/>
            </a:pPr>
            <a:r>
              <a:rPr lang="en-US" sz="2600" b="1" dirty="0">
                <a:solidFill>
                  <a:srgbClr val="384973"/>
                </a:solidFill>
              </a:rPr>
              <a:t>Thursday, 5 August 2021</a:t>
            </a:r>
          </a:p>
          <a:p>
            <a:pPr marL="0" indent="0" fontAlgn="base">
              <a:lnSpc>
                <a:spcPct val="120000"/>
              </a:lnSpc>
              <a:buNone/>
            </a:pPr>
            <a:r>
              <a:rPr lang="en-US" sz="2600" b="1" dirty="0">
                <a:solidFill>
                  <a:srgbClr val="384973"/>
                </a:solidFill>
              </a:rPr>
              <a:t>12 – 1 pm </a:t>
            </a:r>
            <a:br>
              <a:rPr lang="en-NZ" sz="1800" dirty="0">
                <a:solidFill>
                  <a:srgbClr val="384973"/>
                </a:solidFill>
              </a:rPr>
            </a:br>
            <a:endParaRPr lang="en-NZ" sz="1800" dirty="0">
              <a:solidFill>
                <a:srgbClr val="384973"/>
              </a:solidFill>
            </a:endParaRPr>
          </a:p>
          <a:p>
            <a:pPr marL="0" indent="0">
              <a:buNone/>
            </a:pPr>
            <a:endParaRPr lang="en-NZ" dirty="0"/>
          </a:p>
        </p:txBody>
      </p:sp>
    </p:spTree>
    <p:extLst>
      <p:ext uri="{BB962C8B-B14F-4D97-AF65-F5344CB8AC3E}">
        <p14:creationId xmlns:p14="http://schemas.microsoft.com/office/powerpoint/2010/main" val="1431806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D48A0-C29A-4357-9DBB-C5AA49CDA730}"/>
              </a:ext>
            </a:extLst>
          </p:cNvPr>
          <p:cNvSpPr>
            <a:spLocks noGrp="1"/>
          </p:cNvSpPr>
          <p:nvPr>
            <p:ph type="title"/>
          </p:nvPr>
        </p:nvSpPr>
        <p:spPr/>
        <p:txBody>
          <a:bodyPr/>
          <a:lstStyle/>
          <a:p>
            <a:r>
              <a:rPr lang="en-NZ" dirty="0"/>
              <a:t>Housekeeping</a:t>
            </a:r>
          </a:p>
        </p:txBody>
      </p:sp>
      <p:sp>
        <p:nvSpPr>
          <p:cNvPr id="3" name="Content Placeholder 2">
            <a:extLst>
              <a:ext uri="{FF2B5EF4-FFF2-40B4-BE49-F238E27FC236}">
                <a16:creationId xmlns:a16="http://schemas.microsoft.com/office/drawing/2014/main" id="{D43EC564-26F2-431B-8139-31A1C3669916}"/>
              </a:ext>
            </a:extLst>
          </p:cNvPr>
          <p:cNvSpPr>
            <a:spLocks noGrp="1"/>
          </p:cNvSpPr>
          <p:nvPr>
            <p:ph idx="1"/>
          </p:nvPr>
        </p:nvSpPr>
        <p:spPr/>
        <p:txBody>
          <a:bodyPr>
            <a:normAutofit/>
          </a:bodyPr>
          <a:lstStyle/>
          <a:p>
            <a:pPr>
              <a:spcAft>
                <a:spcPts val="1200"/>
              </a:spcAft>
            </a:pPr>
            <a:r>
              <a:rPr lang="en-NZ" dirty="0"/>
              <a:t>We are recording this session. All sessions are recorded and will be made available on the HealthCERT page under training and support</a:t>
            </a:r>
          </a:p>
          <a:p>
            <a:pPr>
              <a:spcAft>
                <a:spcPts val="1200"/>
              </a:spcAft>
            </a:pPr>
            <a:r>
              <a:rPr lang="en-NZ" dirty="0"/>
              <a:t>We will be answering questions at the end of this presentation</a:t>
            </a:r>
          </a:p>
          <a:p>
            <a:pPr>
              <a:spcAft>
                <a:spcPts val="1200"/>
              </a:spcAft>
            </a:pPr>
            <a:r>
              <a:rPr lang="en-NZ" dirty="0"/>
              <a:t>We will be publishing these slides on our website</a:t>
            </a:r>
          </a:p>
        </p:txBody>
      </p:sp>
    </p:spTree>
    <p:extLst>
      <p:ext uri="{BB962C8B-B14F-4D97-AF65-F5344CB8AC3E}">
        <p14:creationId xmlns:p14="http://schemas.microsoft.com/office/powerpoint/2010/main" val="24036475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F6BB07-9399-42EC-8F64-BB398D5A3AFE}"/>
              </a:ext>
            </a:extLst>
          </p:cNvPr>
          <p:cNvSpPr>
            <a:spLocks noGrp="1"/>
          </p:cNvSpPr>
          <p:nvPr>
            <p:ph idx="1"/>
          </p:nvPr>
        </p:nvSpPr>
        <p:spPr/>
        <p:txBody>
          <a:bodyPr/>
          <a:lstStyle/>
          <a:p>
            <a:pPr marL="0" indent="0">
              <a:buNone/>
            </a:pPr>
            <a:endParaRPr lang="en-NZ" sz="6000" dirty="0"/>
          </a:p>
          <a:p>
            <a:pPr marL="0" indent="0">
              <a:buNone/>
            </a:pPr>
            <a:r>
              <a:rPr lang="en-NZ" sz="6000" dirty="0"/>
              <a:t>Questions?  </a:t>
            </a:r>
          </a:p>
        </p:txBody>
      </p:sp>
    </p:spTree>
    <p:extLst>
      <p:ext uri="{BB962C8B-B14F-4D97-AF65-F5344CB8AC3E}">
        <p14:creationId xmlns:p14="http://schemas.microsoft.com/office/powerpoint/2010/main" val="16448452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3B8F8-B8A2-48C1-A01C-A82C2B8B7985}"/>
              </a:ext>
            </a:extLst>
          </p:cNvPr>
          <p:cNvSpPr>
            <a:spLocks noGrp="1"/>
          </p:cNvSpPr>
          <p:nvPr>
            <p:ph type="ctrTitle"/>
          </p:nvPr>
        </p:nvSpPr>
        <p:spPr>
          <a:xfrm>
            <a:off x="955085" y="654225"/>
            <a:ext cx="9949300" cy="1154479"/>
          </a:xfrm>
        </p:spPr>
        <p:txBody>
          <a:bodyPr anchor="t"/>
          <a:lstStyle/>
          <a:p>
            <a:br>
              <a:rPr lang="en-NZ" b="0" dirty="0"/>
            </a:br>
            <a:r>
              <a:rPr lang="en-NZ" b="0" dirty="0"/>
              <a:t> </a:t>
            </a:r>
            <a:r>
              <a:rPr lang="en-NZ" dirty="0" err="1"/>
              <a:t>Manatū</a:t>
            </a:r>
            <a:r>
              <a:rPr lang="en-NZ" dirty="0"/>
              <a:t> Hauora Karakia </a:t>
            </a:r>
          </a:p>
        </p:txBody>
      </p:sp>
      <p:sp>
        <p:nvSpPr>
          <p:cNvPr id="4" name="Content Placeholder 3">
            <a:extLst>
              <a:ext uri="{FF2B5EF4-FFF2-40B4-BE49-F238E27FC236}">
                <a16:creationId xmlns:a16="http://schemas.microsoft.com/office/drawing/2014/main" id="{CAD6BCDC-B0F5-420C-ADC6-5BF82D12998E}"/>
              </a:ext>
            </a:extLst>
          </p:cNvPr>
          <p:cNvSpPr>
            <a:spLocks noGrp="1"/>
          </p:cNvSpPr>
          <p:nvPr>
            <p:ph idx="10"/>
          </p:nvPr>
        </p:nvSpPr>
        <p:spPr>
          <a:xfrm>
            <a:off x="1088943" y="1657978"/>
            <a:ext cx="9949299" cy="4431323"/>
          </a:xfrm>
        </p:spPr>
        <p:txBody>
          <a:bodyPr>
            <a:normAutofit lnSpcReduction="10000"/>
          </a:bodyPr>
          <a:lstStyle/>
          <a:p>
            <a:r>
              <a:rPr lang="en-NZ" dirty="0" err="1"/>
              <a:t>Whāia</a:t>
            </a:r>
            <a:r>
              <a:rPr lang="en-NZ" dirty="0"/>
              <a:t>, </a:t>
            </a:r>
            <a:r>
              <a:rPr lang="en-NZ" dirty="0" err="1"/>
              <a:t>whāia</a:t>
            </a:r>
            <a:r>
              <a:rPr lang="en-NZ" dirty="0"/>
              <a:t>, </a:t>
            </a:r>
            <a:r>
              <a:rPr lang="en-NZ" dirty="0" err="1"/>
              <a:t>whāia</a:t>
            </a:r>
            <a:r>
              <a:rPr lang="en-NZ" dirty="0"/>
              <a:t>, </a:t>
            </a:r>
          </a:p>
          <a:p>
            <a:r>
              <a:rPr lang="pt-BR" dirty="0"/>
              <a:t>Ngā uaratanga o te Manatū Hauora. </a:t>
            </a:r>
          </a:p>
          <a:p>
            <a:r>
              <a:rPr lang="en-NZ" dirty="0"/>
              <a:t>Ko </a:t>
            </a:r>
            <a:r>
              <a:rPr lang="en-NZ" dirty="0" err="1"/>
              <a:t>te</a:t>
            </a:r>
            <a:r>
              <a:rPr lang="en-NZ" dirty="0"/>
              <a:t> </a:t>
            </a:r>
            <a:r>
              <a:rPr lang="en-NZ" dirty="0" err="1"/>
              <a:t>manaakitanga</a:t>
            </a:r>
            <a:r>
              <a:rPr lang="en-NZ" dirty="0"/>
              <a:t> </a:t>
            </a:r>
          </a:p>
          <a:p>
            <a:r>
              <a:rPr lang="en-NZ" dirty="0"/>
              <a:t>Ko </a:t>
            </a:r>
            <a:r>
              <a:rPr lang="en-NZ" dirty="0" err="1"/>
              <a:t>te</a:t>
            </a:r>
            <a:r>
              <a:rPr lang="en-NZ" dirty="0"/>
              <a:t> </a:t>
            </a:r>
            <a:r>
              <a:rPr lang="en-NZ" dirty="0" err="1"/>
              <a:t>kaitiakitanga</a:t>
            </a:r>
            <a:r>
              <a:rPr lang="en-NZ" dirty="0"/>
              <a:t> </a:t>
            </a:r>
          </a:p>
          <a:p>
            <a:r>
              <a:rPr lang="en-NZ" dirty="0"/>
              <a:t>Ko </a:t>
            </a:r>
            <a:r>
              <a:rPr lang="en-NZ" dirty="0" err="1"/>
              <a:t>te</a:t>
            </a:r>
            <a:r>
              <a:rPr lang="en-NZ" dirty="0"/>
              <a:t> </a:t>
            </a:r>
            <a:r>
              <a:rPr lang="en-NZ" dirty="0" err="1"/>
              <a:t>whakapono</a:t>
            </a:r>
            <a:r>
              <a:rPr lang="en-NZ" dirty="0"/>
              <a:t> </a:t>
            </a:r>
          </a:p>
          <a:p>
            <a:r>
              <a:rPr lang="en-NZ" dirty="0"/>
              <a:t>Ko </a:t>
            </a:r>
            <a:r>
              <a:rPr lang="en-NZ" dirty="0" err="1"/>
              <a:t>te</a:t>
            </a:r>
            <a:r>
              <a:rPr lang="en-NZ" dirty="0"/>
              <a:t> </a:t>
            </a:r>
            <a:r>
              <a:rPr lang="en-NZ" dirty="0" err="1"/>
              <a:t>kōkiri</a:t>
            </a:r>
            <a:r>
              <a:rPr lang="en-NZ" dirty="0"/>
              <a:t> </a:t>
            </a:r>
            <a:r>
              <a:rPr lang="en-NZ" dirty="0" err="1"/>
              <a:t>ngātahi</a:t>
            </a:r>
            <a:r>
              <a:rPr lang="en-NZ" dirty="0"/>
              <a:t> </a:t>
            </a:r>
          </a:p>
          <a:p>
            <a:r>
              <a:rPr lang="en-NZ" dirty="0"/>
              <a:t>Kia </a:t>
            </a:r>
            <a:r>
              <a:rPr lang="en-NZ" dirty="0" err="1"/>
              <a:t>tae</a:t>
            </a:r>
            <a:r>
              <a:rPr lang="en-NZ" dirty="0"/>
              <a:t> </a:t>
            </a:r>
            <a:r>
              <a:rPr lang="en-NZ" dirty="0" err="1"/>
              <a:t>atu</a:t>
            </a:r>
            <a:r>
              <a:rPr lang="en-NZ" dirty="0"/>
              <a:t> </a:t>
            </a:r>
            <a:r>
              <a:rPr lang="en-NZ" dirty="0" err="1"/>
              <a:t>tātou</a:t>
            </a:r>
            <a:r>
              <a:rPr lang="en-NZ" dirty="0"/>
              <a:t> </a:t>
            </a:r>
            <a:r>
              <a:rPr lang="en-NZ" dirty="0" err="1"/>
              <a:t>ki</a:t>
            </a:r>
            <a:r>
              <a:rPr lang="en-NZ" dirty="0"/>
              <a:t> </a:t>
            </a:r>
            <a:r>
              <a:rPr lang="en-NZ" dirty="0" err="1"/>
              <a:t>pae</a:t>
            </a:r>
            <a:r>
              <a:rPr lang="en-NZ" dirty="0"/>
              <a:t> tata, </a:t>
            </a:r>
            <a:r>
              <a:rPr lang="en-NZ" dirty="0" err="1"/>
              <a:t>ki</a:t>
            </a:r>
            <a:r>
              <a:rPr lang="en-NZ" dirty="0"/>
              <a:t> </a:t>
            </a:r>
            <a:r>
              <a:rPr lang="en-NZ" dirty="0" err="1"/>
              <a:t>pae</a:t>
            </a:r>
            <a:r>
              <a:rPr lang="en-NZ" dirty="0"/>
              <a:t> </a:t>
            </a:r>
            <a:r>
              <a:rPr lang="en-NZ" dirty="0" err="1"/>
              <a:t>tawhiti</a:t>
            </a:r>
            <a:r>
              <a:rPr lang="en-NZ" dirty="0"/>
              <a:t>, </a:t>
            </a:r>
            <a:r>
              <a:rPr lang="en-NZ" dirty="0" err="1"/>
              <a:t>ki</a:t>
            </a:r>
            <a:r>
              <a:rPr lang="en-NZ" dirty="0"/>
              <a:t> </a:t>
            </a:r>
            <a:r>
              <a:rPr lang="en-NZ" dirty="0" err="1"/>
              <a:t>Pae</a:t>
            </a:r>
            <a:r>
              <a:rPr lang="en-NZ" dirty="0"/>
              <a:t> Ora. </a:t>
            </a:r>
          </a:p>
          <a:p>
            <a:r>
              <a:rPr lang="en-NZ" dirty="0"/>
              <a:t>Kia </a:t>
            </a:r>
            <a:r>
              <a:rPr lang="en-NZ" dirty="0" err="1"/>
              <a:t>tūturu</a:t>
            </a:r>
            <a:r>
              <a:rPr lang="en-NZ" dirty="0"/>
              <a:t> ka </a:t>
            </a:r>
            <a:r>
              <a:rPr lang="en-NZ" dirty="0" err="1"/>
              <a:t>whakamaua</a:t>
            </a:r>
            <a:r>
              <a:rPr lang="en-NZ" dirty="0"/>
              <a:t> </a:t>
            </a:r>
            <a:r>
              <a:rPr lang="en-NZ" dirty="0" err="1"/>
              <a:t>kia</a:t>
            </a:r>
            <a:r>
              <a:rPr lang="en-NZ" dirty="0"/>
              <a:t> </a:t>
            </a:r>
            <a:r>
              <a:rPr lang="en-NZ" dirty="0" err="1"/>
              <a:t>tīna</a:t>
            </a:r>
            <a:r>
              <a:rPr lang="en-NZ" dirty="0"/>
              <a:t>, </a:t>
            </a:r>
            <a:r>
              <a:rPr lang="en-NZ" dirty="0" err="1"/>
              <a:t>tīna</a:t>
            </a:r>
            <a:r>
              <a:rPr lang="en-NZ" dirty="0"/>
              <a:t>! </a:t>
            </a:r>
          </a:p>
          <a:p>
            <a:r>
              <a:rPr lang="it-IT" dirty="0"/>
              <a:t>Haumi e, hui e! Tāiki ē! </a:t>
            </a:r>
          </a:p>
          <a:p>
            <a:endParaRPr lang="it-IT" dirty="0"/>
          </a:p>
          <a:p>
            <a:r>
              <a:rPr lang="en-US" dirty="0"/>
              <a:t>Let us jointly pursue the values of the Ministry of Health </a:t>
            </a:r>
          </a:p>
          <a:p>
            <a:r>
              <a:rPr lang="en-US" dirty="0"/>
              <a:t>We take care of each other </a:t>
            </a:r>
          </a:p>
          <a:p>
            <a:r>
              <a:rPr lang="en-US" dirty="0"/>
              <a:t>We create an environment for our people to thrive </a:t>
            </a:r>
          </a:p>
          <a:p>
            <a:r>
              <a:rPr lang="en-US" dirty="0"/>
              <a:t>We work in good faith </a:t>
            </a:r>
          </a:p>
          <a:p>
            <a:r>
              <a:rPr lang="en-US" dirty="0"/>
              <a:t>And we move forward together </a:t>
            </a:r>
          </a:p>
          <a:p>
            <a:r>
              <a:rPr lang="en-US" dirty="0"/>
              <a:t>If we do this, we will lay hold of distant horizons and those near to us, and we will create a thriving future for all people </a:t>
            </a:r>
            <a:endParaRPr lang="en-NZ" dirty="0"/>
          </a:p>
        </p:txBody>
      </p:sp>
    </p:spTree>
    <p:extLst>
      <p:ext uri="{BB962C8B-B14F-4D97-AF65-F5344CB8AC3E}">
        <p14:creationId xmlns:p14="http://schemas.microsoft.com/office/powerpoint/2010/main" val="2762157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0ABE9-0286-48E4-8E7E-84C2B315C79C}"/>
              </a:ext>
            </a:extLst>
          </p:cNvPr>
          <p:cNvSpPr>
            <a:spLocks noGrp="1"/>
          </p:cNvSpPr>
          <p:nvPr>
            <p:ph type="title"/>
          </p:nvPr>
        </p:nvSpPr>
        <p:spPr>
          <a:xfrm>
            <a:off x="622300" y="1866900"/>
            <a:ext cx="4102100" cy="3009900"/>
          </a:xfrm>
        </p:spPr>
        <p:txBody>
          <a:bodyPr>
            <a:normAutofit/>
          </a:bodyPr>
          <a:lstStyle/>
          <a:p>
            <a:r>
              <a:rPr lang="en-NZ" dirty="0"/>
              <a:t>Introducing the </a:t>
            </a:r>
            <a:br>
              <a:rPr lang="en-NZ" dirty="0"/>
            </a:br>
            <a:r>
              <a:rPr lang="en-US" dirty="0" err="1"/>
              <a:t>Ngā</a:t>
            </a:r>
            <a:r>
              <a:rPr lang="en-US" dirty="0"/>
              <a:t> </a:t>
            </a:r>
            <a:r>
              <a:rPr lang="en-US" dirty="0" err="1"/>
              <a:t>Paerewa</a:t>
            </a:r>
            <a:r>
              <a:rPr lang="en-US" dirty="0"/>
              <a:t> Health </a:t>
            </a:r>
            <a:br>
              <a:rPr lang="en-US" dirty="0"/>
            </a:br>
            <a:r>
              <a:rPr lang="en-US" dirty="0"/>
              <a:t>and disability services standard 2021 </a:t>
            </a:r>
            <a:endParaRPr lang="en-NZ" dirty="0"/>
          </a:p>
        </p:txBody>
      </p:sp>
      <p:pic>
        <p:nvPicPr>
          <p:cNvPr id="23" name="Online Media 22" title="Ngￄﾁ paerewa Health and disability services standard | Ministry of Health NZ">
            <a:hlinkClick r:id="" action="ppaction://media"/>
            <a:extLst>
              <a:ext uri="{FF2B5EF4-FFF2-40B4-BE49-F238E27FC236}">
                <a16:creationId xmlns:a16="http://schemas.microsoft.com/office/drawing/2014/main" id="{2C203D6B-7334-4169-B11E-BC0E3E046D20}"/>
              </a:ext>
            </a:extLst>
          </p:cNvPr>
          <p:cNvPicPr>
            <a:picLocks noGrp="1" noRot="1" noChangeAspect="1"/>
          </p:cNvPicPr>
          <p:nvPr>
            <p:ph idx="1"/>
            <a:videoFile r:link="rId1"/>
          </p:nvPr>
        </p:nvPicPr>
        <p:blipFill>
          <a:blip r:embed="rId4"/>
          <a:stretch>
            <a:fillRect/>
          </a:stretch>
        </p:blipFill>
        <p:spPr>
          <a:xfrm>
            <a:off x="5054600" y="1588484"/>
            <a:ext cx="6515100" cy="3681032"/>
          </a:xfrm>
          <a:prstGeom prst="rect">
            <a:avLst/>
          </a:prstGeom>
        </p:spPr>
      </p:pic>
    </p:spTree>
    <p:extLst>
      <p:ext uri="{BB962C8B-B14F-4D97-AF65-F5344CB8AC3E}">
        <p14:creationId xmlns:p14="http://schemas.microsoft.com/office/powerpoint/2010/main" val="87305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par>
              <p:cTn id="7"/>
            </p:par>
            <p:video>
              <p:cMediaNode vol="80000">
                <p:cTn id="8" fill="hold" display="0">
                  <p:stCondLst>
                    <p:cond delay="indefinite"/>
                  </p:stCondLst>
                </p:cTn>
                <p:tgtEl>
                  <p:spTgt spid="23"/>
                </p:tgtEl>
              </p:cMediaNode>
            </p:video>
            <p:seq concurrent="1" nextAc="seek">
              <p:cTn id="9" restart="whenNotActive" fill="hold" evtFilter="cancelBubble" nodeType="interactiveSeq">
                <p:stCondLst>
                  <p:cond evt="onClick" delay="0">
                    <p:tgtEl>
                      <p:spTgt spid="23"/>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23"/>
                                        </p:tgtEl>
                                      </p:cBhvr>
                                    </p:cmd>
                                  </p:childTnLst>
                                </p:cTn>
                              </p:par>
                            </p:childTnLst>
                          </p:cTn>
                        </p:par>
                      </p:childTnLst>
                    </p:cTn>
                  </p:par>
                </p:childTnLst>
              </p:cTn>
              <p:nextCondLst>
                <p:cond evt="onClick" delay="0">
                  <p:tgtEl>
                    <p:spTgt spid="2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476AE238-6204-4D4B-B9AE-FF845A018C80}"/>
              </a:ext>
            </a:extLst>
          </p:cNvPr>
          <p:cNvPicPr>
            <a:picLocks noChangeAspect="1"/>
          </p:cNvPicPr>
          <p:nvPr/>
        </p:nvPicPr>
        <p:blipFill>
          <a:blip r:embed="rId2"/>
          <a:stretch>
            <a:fillRect/>
          </a:stretch>
        </p:blipFill>
        <p:spPr>
          <a:xfrm>
            <a:off x="472508" y="0"/>
            <a:ext cx="4615072" cy="6291617"/>
          </a:xfrm>
          <a:prstGeom prst="rect">
            <a:avLst/>
          </a:prstGeom>
        </p:spPr>
      </p:pic>
      <p:sp>
        <p:nvSpPr>
          <p:cNvPr id="6" name="Rectangle 5">
            <a:extLst>
              <a:ext uri="{FF2B5EF4-FFF2-40B4-BE49-F238E27FC236}">
                <a16:creationId xmlns:a16="http://schemas.microsoft.com/office/drawing/2014/main" id="{811CA6A9-F9EB-45C7-BC41-E803C59AE7B3}"/>
              </a:ext>
            </a:extLst>
          </p:cNvPr>
          <p:cNvSpPr/>
          <p:nvPr/>
        </p:nvSpPr>
        <p:spPr>
          <a:xfrm>
            <a:off x="5087580" y="1122599"/>
            <a:ext cx="5288320" cy="3758978"/>
          </a:xfrm>
          <a:prstGeom prst="rect">
            <a:avLst/>
          </a:prstGeom>
        </p:spPr>
        <p:txBody>
          <a:bodyPr wrap="square">
            <a:spAutoFit/>
          </a:bodyPr>
          <a:lstStyle/>
          <a:p>
            <a:pPr marL="228600" lvl="0" indent="-228600">
              <a:lnSpc>
                <a:spcPct val="90000"/>
              </a:lnSpc>
              <a:spcBef>
                <a:spcPts val="1000"/>
              </a:spcBef>
              <a:spcAft>
                <a:spcPts val="1200"/>
              </a:spcAft>
              <a:buFont typeface="Arial" panose="020B0604020202020204" pitchFamily="34" charset="0"/>
              <a:buChar char="•"/>
            </a:pPr>
            <a:r>
              <a:rPr lang="en-NZ" sz="2800" dirty="0">
                <a:solidFill>
                  <a:prstClr val="black"/>
                </a:solidFill>
                <a:latin typeface="Segoe UI" panose="020B0502040204020203" pitchFamily="34" charset="0"/>
                <a:cs typeface="Segoe UI" panose="020B0502040204020203" pitchFamily="34" charset="0"/>
              </a:rPr>
              <a:t>Published on 30 June 2021</a:t>
            </a:r>
          </a:p>
          <a:p>
            <a:pPr marL="228600" lvl="0" indent="-228600">
              <a:lnSpc>
                <a:spcPct val="90000"/>
              </a:lnSpc>
              <a:spcBef>
                <a:spcPts val="1000"/>
              </a:spcBef>
              <a:spcAft>
                <a:spcPts val="1200"/>
              </a:spcAft>
              <a:buFont typeface="Arial" panose="020B0604020202020204" pitchFamily="34" charset="0"/>
              <a:buChar char="•"/>
            </a:pPr>
            <a:r>
              <a:rPr lang="en-NZ" sz="2800" dirty="0">
                <a:solidFill>
                  <a:prstClr val="black"/>
                </a:solidFill>
                <a:latin typeface="Segoe UI" panose="020B0502040204020203" pitchFamily="34" charset="0"/>
                <a:cs typeface="Segoe UI" panose="020B0502040204020203" pitchFamily="34" charset="0"/>
              </a:rPr>
              <a:t>Ministry has paid for free access; </a:t>
            </a:r>
            <a:r>
              <a:rPr lang="en-NZ" sz="2800" b="1" dirty="0">
                <a:solidFill>
                  <a:prstClr val="black"/>
                </a:solidFill>
                <a:latin typeface="Segoe UI" panose="020B0502040204020203" pitchFamily="34" charset="0"/>
                <a:cs typeface="Segoe UI" panose="020B0502040204020203" pitchFamily="34" charset="0"/>
              </a:rPr>
              <a:t>you can now download and print the 2021 Standard for free</a:t>
            </a:r>
            <a:r>
              <a:rPr lang="en-NZ" sz="2800" dirty="0">
                <a:solidFill>
                  <a:prstClr val="black"/>
                </a:solidFill>
                <a:latin typeface="Segoe UI" panose="020B0502040204020203" pitchFamily="34" charset="0"/>
                <a:cs typeface="Segoe UI" panose="020B0502040204020203" pitchFamily="34" charset="0"/>
              </a:rPr>
              <a:t>. </a:t>
            </a:r>
          </a:p>
          <a:p>
            <a:pPr marL="228600" lvl="0" indent="-228600">
              <a:lnSpc>
                <a:spcPct val="90000"/>
              </a:lnSpc>
              <a:spcBef>
                <a:spcPts val="1000"/>
              </a:spcBef>
              <a:spcAft>
                <a:spcPts val="1200"/>
              </a:spcAft>
              <a:buFont typeface="Arial" panose="020B0604020202020204" pitchFamily="34" charset="0"/>
              <a:buChar char="•"/>
            </a:pPr>
            <a:r>
              <a:rPr lang="en-NZ" sz="2800" dirty="0">
                <a:solidFill>
                  <a:prstClr val="black"/>
                </a:solidFill>
                <a:latin typeface="Segoe UI" panose="020B0502040204020203" pitchFamily="34" charset="0"/>
                <a:cs typeface="Segoe UI" panose="020B0502040204020203" pitchFamily="34" charset="0"/>
              </a:rPr>
              <a:t>Available here: </a:t>
            </a:r>
            <a:r>
              <a:rPr lang="en-NZ" sz="2800" dirty="0">
                <a:solidFill>
                  <a:prstClr val="black"/>
                </a:solidFill>
                <a:latin typeface="Segoe UI" panose="020B0502040204020203" pitchFamily="34" charset="0"/>
                <a:cs typeface="Segoe UI" panose="020B0502040204020203" pitchFamily="34" charset="0"/>
                <a:hlinkClick r:id="rId3"/>
              </a:rPr>
              <a:t>https://www.standards.govt.nz/shop/nzs-81342021/</a:t>
            </a:r>
            <a:r>
              <a:rPr lang="en-NZ" sz="2800" dirty="0">
                <a:solidFill>
                  <a:prstClr val="black"/>
                </a:solidFill>
                <a:latin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1309993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6094C1-28A9-4FB8-A5BF-0E231B182A20}"/>
              </a:ext>
            </a:extLst>
          </p:cNvPr>
          <p:cNvSpPr>
            <a:spLocks noGrp="1"/>
          </p:cNvSpPr>
          <p:nvPr>
            <p:ph type="title"/>
          </p:nvPr>
        </p:nvSpPr>
        <p:spPr/>
        <p:txBody>
          <a:bodyPr/>
          <a:lstStyle/>
          <a:p>
            <a:r>
              <a:rPr lang="en-NZ" dirty="0"/>
              <a:t>What we will be covering today</a:t>
            </a:r>
          </a:p>
        </p:txBody>
      </p:sp>
      <p:sp>
        <p:nvSpPr>
          <p:cNvPr id="5" name="Content Placeholder 4">
            <a:extLst>
              <a:ext uri="{FF2B5EF4-FFF2-40B4-BE49-F238E27FC236}">
                <a16:creationId xmlns:a16="http://schemas.microsoft.com/office/drawing/2014/main" id="{88DA232F-B56F-4295-A5DA-95867D318BBF}"/>
              </a:ext>
            </a:extLst>
          </p:cNvPr>
          <p:cNvSpPr>
            <a:spLocks noGrp="1"/>
          </p:cNvSpPr>
          <p:nvPr>
            <p:ph idx="1"/>
          </p:nvPr>
        </p:nvSpPr>
        <p:spPr>
          <a:xfrm>
            <a:off x="1235947" y="1326383"/>
            <a:ext cx="9244484" cy="3868616"/>
          </a:xfrm>
        </p:spPr>
        <p:txBody>
          <a:bodyPr/>
          <a:lstStyle/>
          <a:p>
            <a:pPr>
              <a:spcBef>
                <a:spcPts val="600"/>
              </a:spcBef>
              <a:spcAft>
                <a:spcPts val="600"/>
              </a:spcAft>
            </a:pPr>
            <a:r>
              <a:rPr lang="en-NZ" sz="2400" b="1" dirty="0"/>
              <a:t>Quick context</a:t>
            </a:r>
          </a:p>
          <a:p>
            <a:pPr marL="457200" lvl="1" indent="0">
              <a:spcBef>
                <a:spcPts val="600"/>
              </a:spcBef>
              <a:spcAft>
                <a:spcPts val="600"/>
              </a:spcAft>
              <a:buNone/>
            </a:pPr>
            <a:r>
              <a:rPr lang="en-NZ" sz="2000" dirty="0"/>
              <a:t>Mapping analysis</a:t>
            </a:r>
          </a:p>
          <a:p>
            <a:pPr marL="457200" lvl="1" indent="0">
              <a:spcBef>
                <a:spcPts val="600"/>
              </a:spcBef>
              <a:spcAft>
                <a:spcPts val="600"/>
              </a:spcAft>
              <a:buNone/>
            </a:pPr>
            <a:r>
              <a:rPr lang="en-NZ" sz="2000" dirty="0"/>
              <a:t>Criteria application framework</a:t>
            </a:r>
          </a:p>
          <a:p>
            <a:pPr marL="457200" lvl="1" indent="0">
              <a:spcBef>
                <a:spcPts val="600"/>
              </a:spcBef>
              <a:spcAft>
                <a:spcPts val="600"/>
              </a:spcAft>
              <a:buNone/>
            </a:pPr>
            <a:r>
              <a:rPr lang="en-NZ" sz="2000" dirty="0"/>
              <a:t>Sector Guidance</a:t>
            </a:r>
          </a:p>
          <a:p>
            <a:pPr>
              <a:spcBef>
                <a:spcPts val="600"/>
              </a:spcBef>
              <a:spcAft>
                <a:spcPts val="600"/>
              </a:spcAft>
            </a:pPr>
            <a:r>
              <a:rPr lang="en-NZ" sz="2400" b="1" dirty="0"/>
              <a:t>Section 4</a:t>
            </a:r>
            <a:r>
              <a:rPr lang="en-NZ" sz="2400" dirty="0"/>
              <a:t>:</a:t>
            </a:r>
            <a:r>
              <a:rPr lang="en-NZ" sz="2400" b="1" dirty="0"/>
              <a:t> </a:t>
            </a:r>
            <a:r>
              <a:rPr lang="en-NZ" sz="2400" dirty="0"/>
              <a:t>Te </a:t>
            </a:r>
            <a:r>
              <a:rPr lang="en-NZ" sz="2400" dirty="0" err="1"/>
              <a:t>aro</a:t>
            </a:r>
            <a:r>
              <a:rPr lang="en-NZ" sz="2400" dirty="0"/>
              <a:t> </a:t>
            </a:r>
            <a:r>
              <a:rPr lang="en-NZ" sz="2400" dirty="0" err="1"/>
              <a:t>ki</a:t>
            </a:r>
            <a:r>
              <a:rPr lang="en-NZ" sz="2400" dirty="0"/>
              <a:t> </a:t>
            </a:r>
            <a:r>
              <a:rPr lang="en-NZ" sz="2400" dirty="0" err="1"/>
              <a:t>te</a:t>
            </a:r>
            <a:r>
              <a:rPr lang="en-NZ" sz="2400" dirty="0"/>
              <a:t> </a:t>
            </a:r>
            <a:r>
              <a:rPr lang="en-NZ" sz="2400" dirty="0" err="1"/>
              <a:t>tangata</a:t>
            </a:r>
            <a:r>
              <a:rPr lang="en-NZ" sz="2400" dirty="0"/>
              <a:t> me </a:t>
            </a:r>
            <a:r>
              <a:rPr lang="en-NZ" sz="2400" dirty="0" err="1"/>
              <a:t>te</a:t>
            </a:r>
            <a:r>
              <a:rPr lang="en-NZ" sz="2400" dirty="0"/>
              <a:t> </a:t>
            </a:r>
            <a:r>
              <a:rPr lang="en-NZ" sz="2400" dirty="0" err="1"/>
              <a:t>taiao</a:t>
            </a:r>
            <a:r>
              <a:rPr lang="en-NZ" sz="2400" dirty="0"/>
              <a:t> </a:t>
            </a:r>
            <a:r>
              <a:rPr lang="en-NZ" sz="2400" dirty="0" err="1"/>
              <a:t>hamumaru</a:t>
            </a:r>
            <a:r>
              <a:rPr lang="en-NZ" sz="2400" dirty="0"/>
              <a:t> | Person-centred and safe environment</a:t>
            </a:r>
          </a:p>
          <a:p>
            <a:pPr>
              <a:spcBef>
                <a:spcPts val="600"/>
              </a:spcBef>
              <a:spcAft>
                <a:spcPts val="600"/>
              </a:spcAft>
            </a:pPr>
            <a:r>
              <a:rPr lang="en-NZ" sz="2400" b="1" dirty="0"/>
              <a:t>Section 5</a:t>
            </a:r>
            <a:r>
              <a:rPr lang="en-NZ" sz="2400" dirty="0"/>
              <a:t>: Te </a:t>
            </a:r>
            <a:r>
              <a:rPr lang="en-NZ" sz="2400" dirty="0" err="1"/>
              <a:t>kaupare</a:t>
            </a:r>
            <a:r>
              <a:rPr lang="en-NZ" sz="2400" dirty="0"/>
              <a:t> </a:t>
            </a:r>
            <a:r>
              <a:rPr lang="en-NZ" sz="2400" dirty="0" err="1"/>
              <a:t>pokenga</a:t>
            </a:r>
            <a:r>
              <a:rPr lang="en-NZ" sz="2400" dirty="0"/>
              <a:t> me </a:t>
            </a:r>
            <a:r>
              <a:rPr lang="en-NZ" sz="2400" dirty="0" err="1"/>
              <a:t>te</a:t>
            </a:r>
            <a:r>
              <a:rPr lang="en-NZ" sz="2400" dirty="0"/>
              <a:t> </a:t>
            </a:r>
            <a:r>
              <a:rPr lang="en-NZ" sz="2400" dirty="0" err="1"/>
              <a:t>kaitiakitanga</a:t>
            </a:r>
            <a:r>
              <a:rPr lang="en-NZ" sz="2400" dirty="0"/>
              <a:t> </a:t>
            </a:r>
            <a:r>
              <a:rPr lang="en-NZ" sz="2400" dirty="0" err="1"/>
              <a:t>patu</a:t>
            </a:r>
            <a:r>
              <a:rPr lang="en-NZ" sz="2400" dirty="0"/>
              <a:t> </a:t>
            </a:r>
            <a:r>
              <a:rPr lang="en-NZ" sz="2400" dirty="0" err="1"/>
              <a:t>huakita</a:t>
            </a:r>
            <a:r>
              <a:rPr lang="en-NZ" sz="2400" dirty="0"/>
              <a:t> |  Infection prevention and antimicrobial stewardship</a:t>
            </a:r>
          </a:p>
          <a:p>
            <a:pPr>
              <a:spcBef>
                <a:spcPts val="600"/>
              </a:spcBef>
              <a:spcAft>
                <a:spcPts val="600"/>
              </a:spcAft>
            </a:pPr>
            <a:r>
              <a:rPr lang="en-NZ" sz="2400" b="1" dirty="0"/>
              <a:t>Questions</a:t>
            </a:r>
          </a:p>
        </p:txBody>
      </p:sp>
      <p:sp>
        <p:nvSpPr>
          <p:cNvPr id="6" name="TextBox 5">
            <a:extLst>
              <a:ext uri="{FF2B5EF4-FFF2-40B4-BE49-F238E27FC236}">
                <a16:creationId xmlns:a16="http://schemas.microsoft.com/office/drawing/2014/main" id="{E13459EB-7F39-4DDF-869E-405F64214C10}"/>
              </a:ext>
            </a:extLst>
          </p:cNvPr>
          <p:cNvSpPr txBox="1"/>
          <p:nvPr/>
        </p:nvSpPr>
        <p:spPr>
          <a:xfrm>
            <a:off x="763675" y="5516545"/>
            <a:ext cx="10515600" cy="401934"/>
          </a:xfrm>
          <a:prstGeom prst="rect">
            <a:avLst/>
          </a:prstGeom>
        </p:spPr>
        <p:txBody>
          <a:bodyPr vert="horz" wrap="square" lIns="91440" tIns="45720" rIns="91440" bIns="45720" rtlCol="0">
            <a:normAutofit fontScale="92500" lnSpcReduction="20000"/>
          </a:bodyPr>
          <a:lstStyle/>
          <a:p>
            <a:pPr algn="l">
              <a:lnSpc>
                <a:spcPct val="150000"/>
              </a:lnSpc>
              <a:spcBef>
                <a:spcPts val="0"/>
              </a:spcBef>
            </a:pPr>
            <a:endParaRPr lang="en-NZ" sz="1800" dirty="0"/>
          </a:p>
        </p:txBody>
      </p:sp>
      <p:sp>
        <p:nvSpPr>
          <p:cNvPr id="7" name="Rectangle 6">
            <a:extLst>
              <a:ext uri="{FF2B5EF4-FFF2-40B4-BE49-F238E27FC236}">
                <a16:creationId xmlns:a16="http://schemas.microsoft.com/office/drawing/2014/main" id="{7F61F554-1D35-4C9C-9BEC-3F59F1956C50}"/>
              </a:ext>
            </a:extLst>
          </p:cNvPr>
          <p:cNvSpPr/>
          <p:nvPr/>
        </p:nvSpPr>
        <p:spPr>
          <a:xfrm>
            <a:off x="492370" y="5417430"/>
            <a:ext cx="11113476" cy="615553"/>
          </a:xfrm>
          <a:prstGeom prst="rect">
            <a:avLst/>
          </a:prstGeom>
        </p:spPr>
        <p:txBody>
          <a:bodyPr wrap="square">
            <a:spAutoFit/>
          </a:bodyPr>
          <a:lstStyle/>
          <a:p>
            <a:r>
              <a:rPr lang="en-US" sz="1200" dirty="0">
                <a:latin typeface="Segoe UI" panose="020B0502040204020203" pitchFamily="34" charset="0"/>
                <a:cs typeface="Segoe UI" panose="020B0502040204020203" pitchFamily="34" charset="0"/>
              </a:rPr>
              <a:t>Detailed overview available on our website: </a:t>
            </a:r>
            <a:br>
              <a:rPr lang="en-US" sz="1100" dirty="0">
                <a:latin typeface="Segoe UI" panose="020B0502040204020203" pitchFamily="34" charset="0"/>
                <a:cs typeface="Segoe UI" panose="020B0502040204020203" pitchFamily="34" charset="0"/>
              </a:rPr>
            </a:br>
            <a:r>
              <a:rPr lang="en-US" sz="1100" dirty="0">
                <a:latin typeface="Segoe UI" panose="020B0502040204020203" pitchFamily="34" charset="0"/>
                <a:cs typeface="Segoe UI" panose="020B0502040204020203" pitchFamily="34" charset="0"/>
                <a:hlinkClick r:id="rId2"/>
              </a:rPr>
              <a:t>https://www.health.govt.nz/our-work/regulation-health-and-disability-system/certification-health-care-services/services-standards/nga-paerewa-health-and-disability-services-standard</a:t>
            </a:r>
            <a:r>
              <a:rPr lang="en-US" sz="1100" dirty="0">
                <a:latin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2026236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5BC4F-BF94-4635-AD3B-E6E9CE686985}"/>
              </a:ext>
            </a:extLst>
          </p:cNvPr>
          <p:cNvSpPr>
            <a:spLocks noGrp="1"/>
          </p:cNvSpPr>
          <p:nvPr>
            <p:ph type="title"/>
          </p:nvPr>
        </p:nvSpPr>
        <p:spPr>
          <a:xfrm>
            <a:off x="-143192" y="-68324"/>
            <a:ext cx="10515600" cy="815872"/>
          </a:xfrm>
        </p:spPr>
        <p:txBody>
          <a:bodyPr>
            <a:normAutofit/>
          </a:bodyPr>
          <a:lstStyle/>
          <a:p>
            <a:pPr marL="457200" lvl="1" algn="l" rtl="0">
              <a:lnSpc>
                <a:spcPct val="90000"/>
              </a:lnSpc>
              <a:spcBef>
                <a:spcPts val="500"/>
              </a:spcBef>
            </a:pPr>
            <a:r>
              <a:rPr lang="en-NZ" sz="2800" b="1" kern="1200" dirty="0">
                <a:solidFill>
                  <a:srgbClr val="002060"/>
                </a:solidFill>
                <a:latin typeface="Segoe UI" panose="020B0502040204020203" pitchFamily="34" charset="0"/>
                <a:ea typeface="+mn-ea"/>
                <a:cs typeface="Segoe UI" panose="020B0502040204020203" pitchFamily="34" charset="0"/>
              </a:rPr>
              <a:t>Mapping analysis summary</a:t>
            </a:r>
          </a:p>
        </p:txBody>
      </p:sp>
      <p:sp>
        <p:nvSpPr>
          <p:cNvPr id="3" name="Content Placeholder 2">
            <a:extLst>
              <a:ext uri="{FF2B5EF4-FFF2-40B4-BE49-F238E27FC236}">
                <a16:creationId xmlns:a16="http://schemas.microsoft.com/office/drawing/2014/main" id="{C2A7544D-E648-4897-A178-58950348C2FA}"/>
              </a:ext>
            </a:extLst>
          </p:cNvPr>
          <p:cNvSpPr>
            <a:spLocks noGrp="1"/>
          </p:cNvSpPr>
          <p:nvPr>
            <p:ph idx="1"/>
          </p:nvPr>
        </p:nvSpPr>
        <p:spPr>
          <a:xfrm>
            <a:off x="361406" y="686595"/>
            <a:ext cx="11469188" cy="5484809"/>
          </a:xfrm>
        </p:spPr>
        <p:txBody>
          <a:bodyPr/>
          <a:lstStyle/>
          <a:p>
            <a:pPr marL="0" indent="0">
              <a:buNone/>
            </a:pPr>
            <a:r>
              <a:rPr lang="en-NZ" sz="2400" dirty="0">
                <a:solidFill>
                  <a:prstClr val="black"/>
                </a:solidFill>
              </a:rPr>
              <a:t>HealthCERT has completed the official mapping of the 2008 Standards against the 2021 Standard. </a:t>
            </a:r>
          </a:p>
          <a:p>
            <a:pPr marL="0" indent="0">
              <a:buNone/>
            </a:pPr>
            <a:r>
              <a:rPr lang="en-NZ" sz="2000" b="1" dirty="0">
                <a:solidFill>
                  <a:srgbClr val="002060"/>
                </a:solidFill>
              </a:rPr>
              <a:t>The mapping is categorised into three elements:</a:t>
            </a:r>
          </a:p>
          <a:p>
            <a:pPr marL="0" indent="0">
              <a:buNone/>
            </a:pPr>
            <a:endParaRPr lang="en-NZ" sz="1200" b="1" dirty="0">
              <a:solidFill>
                <a:srgbClr val="002060"/>
              </a:solidFill>
            </a:endParaRPr>
          </a:p>
          <a:p>
            <a:pPr marL="914400" lvl="1" indent="-457200">
              <a:buFont typeface="+mj-lt"/>
              <a:buAutoNum type="arabicPeriod"/>
            </a:pPr>
            <a:r>
              <a:rPr lang="en-NZ" sz="2000" b="1" dirty="0">
                <a:solidFill>
                  <a:srgbClr val="002060"/>
                </a:solidFill>
              </a:rPr>
              <a:t>Mapped</a:t>
            </a:r>
          </a:p>
          <a:p>
            <a:pPr marL="914400" lvl="2" indent="0">
              <a:buNone/>
            </a:pPr>
            <a:r>
              <a:rPr lang="en-US" dirty="0">
                <a:solidFill>
                  <a:prstClr val="black"/>
                </a:solidFill>
              </a:rPr>
              <a:t>The 2021 criteria directly map to criteria in the 2008 HDSS. The criteria is either the same or has the same intent. The wording may differ slightly.</a:t>
            </a:r>
          </a:p>
          <a:p>
            <a:pPr marL="914400" lvl="2" indent="0">
              <a:buNone/>
            </a:pPr>
            <a:endParaRPr lang="en-US" sz="1200" dirty="0">
              <a:solidFill>
                <a:prstClr val="black"/>
              </a:solidFill>
            </a:endParaRPr>
          </a:p>
          <a:p>
            <a:pPr marL="914400" lvl="1" indent="-457200">
              <a:buFont typeface="+mj-lt"/>
              <a:buAutoNum type="arabicPeriod"/>
            </a:pPr>
            <a:r>
              <a:rPr lang="en-NZ" sz="2000" b="1" dirty="0">
                <a:solidFill>
                  <a:srgbClr val="002060"/>
                </a:solidFill>
              </a:rPr>
              <a:t>Partially new/Partially mapped</a:t>
            </a:r>
          </a:p>
          <a:p>
            <a:pPr marL="914400" lvl="2" indent="0">
              <a:buNone/>
            </a:pPr>
            <a:r>
              <a:rPr lang="en-US" dirty="0">
                <a:solidFill>
                  <a:prstClr val="black"/>
                </a:solidFill>
              </a:rPr>
              <a:t>The 2021 criteria partially align to criteria in the 2008 HDSS. The 2021 criteria is either similar to current criteria or it is the same as most of the current criteria, but with an additional element. The wording likely differs to reflect current accepted best practice.</a:t>
            </a:r>
          </a:p>
          <a:p>
            <a:pPr marL="914400" lvl="2" indent="0">
              <a:buNone/>
            </a:pPr>
            <a:endParaRPr lang="en-US" sz="1200" dirty="0">
              <a:solidFill>
                <a:prstClr val="black"/>
              </a:solidFill>
            </a:endParaRPr>
          </a:p>
          <a:p>
            <a:pPr marL="914400" lvl="1" indent="-457200">
              <a:buFont typeface="+mj-lt"/>
              <a:buAutoNum type="arabicPeriod"/>
            </a:pPr>
            <a:r>
              <a:rPr lang="en-NZ" sz="2000" b="1" dirty="0">
                <a:solidFill>
                  <a:srgbClr val="002060"/>
                </a:solidFill>
              </a:rPr>
              <a:t>New/Unmapped</a:t>
            </a:r>
          </a:p>
          <a:p>
            <a:pPr marL="914400" lvl="2" indent="0">
              <a:buNone/>
            </a:pPr>
            <a:r>
              <a:rPr lang="en-US" dirty="0">
                <a:solidFill>
                  <a:prstClr val="black"/>
                </a:solidFill>
              </a:rPr>
              <a:t>The 2021 criteria does not map to criteria in the 2008 HDSS. The criteria is a new requirement to the 2021 standard and has been added to assure safe services to New Zealanders that reflect updated models of care. </a:t>
            </a:r>
          </a:p>
          <a:p>
            <a:endParaRPr lang="en-NZ" dirty="0">
              <a:solidFill>
                <a:prstClr val="black"/>
              </a:solidFill>
            </a:endParaRPr>
          </a:p>
          <a:p>
            <a:endParaRPr lang="en-NZ" dirty="0"/>
          </a:p>
        </p:txBody>
      </p:sp>
    </p:spTree>
    <p:extLst>
      <p:ext uri="{BB962C8B-B14F-4D97-AF65-F5344CB8AC3E}">
        <p14:creationId xmlns:p14="http://schemas.microsoft.com/office/powerpoint/2010/main" val="1947854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01D554F-30AD-42C9-9916-5C5ACE7C873B}"/>
              </a:ext>
            </a:extLst>
          </p:cNvPr>
          <p:cNvSpPr>
            <a:spLocks noGrp="1"/>
          </p:cNvSpPr>
          <p:nvPr>
            <p:ph type="title"/>
          </p:nvPr>
        </p:nvSpPr>
        <p:spPr>
          <a:xfrm>
            <a:off x="588580" y="217732"/>
            <a:ext cx="10515600" cy="1074060"/>
          </a:xfrm>
        </p:spPr>
        <p:txBody>
          <a:bodyPr/>
          <a:lstStyle/>
          <a:p>
            <a:r>
              <a:rPr lang="en-NZ" dirty="0"/>
              <a:t>Criteria application</a:t>
            </a:r>
          </a:p>
        </p:txBody>
      </p:sp>
      <p:sp>
        <p:nvSpPr>
          <p:cNvPr id="2" name="Text Placeholder 1">
            <a:extLst>
              <a:ext uri="{FF2B5EF4-FFF2-40B4-BE49-F238E27FC236}">
                <a16:creationId xmlns:a16="http://schemas.microsoft.com/office/drawing/2014/main" id="{C49A1EA4-08C4-4180-AD4C-5F3C5DAAFBCA}"/>
              </a:ext>
            </a:extLst>
          </p:cNvPr>
          <p:cNvSpPr>
            <a:spLocks noGrp="1"/>
          </p:cNvSpPr>
          <p:nvPr>
            <p:ph type="body" sz="quarter" idx="10"/>
          </p:nvPr>
        </p:nvSpPr>
        <p:spPr>
          <a:xfrm>
            <a:off x="588580" y="1883851"/>
            <a:ext cx="4132508" cy="1089111"/>
          </a:xfrm>
        </p:spPr>
        <p:txBody>
          <a:bodyPr/>
          <a:lstStyle/>
          <a:p>
            <a:pPr marL="342900" indent="-342900">
              <a:buFont typeface="Arial" panose="020B0604020202020204" pitchFamily="34" charset="0"/>
              <a:buChar char="•"/>
            </a:pPr>
            <a:r>
              <a:rPr lang="en-NZ" sz="2400" dirty="0"/>
              <a:t>Not all criteria is applicable to all service types </a:t>
            </a:r>
          </a:p>
          <a:p>
            <a:endParaRPr lang="en-NZ" sz="2400" dirty="0"/>
          </a:p>
          <a:p>
            <a:pPr marL="342900" indent="-342900">
              <a:buFont typeface="Arial" panose="020B0604020202020204" pitchFamily="34" charset="0"/>
              <a:buChar char="•"/>
            </a:pPr>
            <a:r>
              <a:rPr lang="en-NZ" sz="2400" dirty="0"/>
              <a:t>Listed in the Sector  Guidance document</a:t>
            </a:r>
          </a:p>
          <a:p>
            <a:endParaRPr lang="en-NZ" sz="2400" dirty="0"/>
          </a:p>
          <a:p>
            <a:endParaRPr lang="en-NZ" sz="2400" dirty="0">
              <a:highlight>
                <a:srgbClr val="FFFF00"/>
              </a:highlight>
            </a:endParaRPr>
          </a:p>
          <a:p>
            <a:endParaRPr lang="en-NZ" dirty="0"/>
          </a:p>
        </p:txBody>
      </p:sp>
      <p:sp>
        <p:nvSpPr>
          <p:cNvPr id="15" name="TextBox 14">
            <a:extLst>
              <a:ext uri="{FF2B5EF4-FFF2-40B4-BE49-F238E27FC236}">
                <a16:creationId xmlns:a16="http://schemas.microsoft.com/office/drawing/2014/main" id="{73426C80-16E8-4347-955C-31F9EA844FC6}"/>
              </a:ext>
            </a:extLst>
          </p:cNvPr>
          <p:cNvSpPr txBox="1"/>
          <p:nvPr/>
        </p:nvSpPr>
        <p:spPr>
          <a:xfrm>
            <a:off x="838200" y="1211845"/>
            <a:ext cx="5255173" cy="914400"/>
          </a:xfrm>
          <a:prstGeom prst="rect">
            <a:avLst/>
          </a:prstGeom>
        </p:spPr>
        <p:txBody>
          <a:bodyPr vert="horz" wrap="none" lIns="91440" tIns="45720" rIns="91440" bIns="45720" rtlCol="0">
            <a:normAutofit/>
          </a:bodyPr>
          <a:lstStyle/>
          <a:p>
            <a:pPr algn="l">
              <a:lnSpc>
                <a:spcPct val="150000"/>
              </a:lnSpc>
              <a:spcBef>
                <a:spcPts val="0"/>
              </a:spcBef>
            </a:pPr>
            <a:endParaRPr lang="en-NZ" sz="1800" dirty="0"/>
          </a:p>
        </p:txBody>
      </p:sp>
      <p:pic>
        <p:nvPicPr>
          <p:cNvPr id="1026" name="Picture 1">
            <a:extLst>
              <a:ext uri="{FF2B5EF4-FFF2-40B4-BE49-F238E27FC236}">
                <a16:creationId xmlns:a16="http://schemas.microsoft.com/office/drawing/2014/main" id="{DCD92AF2-71E0-4F74-9D74-DB4FE78D03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3231" y="1627795"/>
            <a:ext cx="6690189" cy="3602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303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B260E9-DEC9-4E64-A14B-C3800FC730ED}"/>
              </a:ext>
            </a:extLst>
          </p:cNvPr>
          <p:cNvSpPr>
            <a:spLocks noGrp="1"/>
          </p:cNvSpPr>
          <p:nvPr>
            <p:ph type="title"/>
          </p:nvPr>
        </p:nvSpPr>
        <p:spPr/>
        <p:txBody>
          <a:bodyPr/>
          <a:lstStyle/>
          <a:p>
            <a:r>
              <a:rPr lang="en-NZ" dirty="0"/>
              <a:t>Sector Guidance</a:t>
            </a:r>
          </a:p>
        </p:txBody>
      </p:sp>
      <p:sp>
        <p:nvSpPr>
          <p:cNvPr id="5" name="Content Placeholder 4">
            <a:extLst>
              <a:ext uri="{FF2B5EF4-FFF2-40B4-BE49-F238E27FC236}">
                <a16:creationId xmlns:a16="http://schemas.microsoft.com/office/drawing/2014/main" id="{F4308545-4536-421E-BDA2-17DD991503D4}"/>
              </a:ext>
            </a:extLst>
          </p:cNvPr>
          <p:cNvSpPr>
            <a:spLocks noGrp="1"/>
          </p:cNvSpPr>
          <p:nvPr>
            <p:ph idx="1"/>
          </p:nvPr>
        </p:nvSpPr>
        <p:spPr>
          <a:xfrm>
            <a:off x="838200" y="1530319"/>
            <a:ext cx="2968283" cy="4154943"/>
          </a:xfrm>
        </p:spPr>
        <p:txBody>
          <a:bodyPr/>
          <a:lstStyle/>
          <a:p>
            <a:r>
              <a:rPr lang="en-NZ" sz="2000" dirty="0"/>
              <a:t>Available on the Ministry’s website</a:t>
            </a:r>
          </a:p>
          <a:p>
            <a:r>
              <a:rPr lang="en-NZ" sz="2000" dirty="0"/>
              <a:t>Supports interpretation and implementation</a:t>
            </a:r>
          </a:p>
          <a:p>
            <a:r>
              <a:rPr lang="en-NZ" sz="2000" dirty="0"/>
              <a:t>Feedback from the sector will inform updates</a:t>
            </a:r>
          </a:p>
          <a:p>
            <a:r>
              <a:rPr lang="en-NZ" sz="2000" dirty="0"/>
              <a:t>Easy to print as will adjust to your paper size</a:t>
            </a:r>
            <a:endParaRPr lang="en-NZ" dirty="0"/>
          </a:p>
        </p:txBody>
      </p:sp>
      <p:pic>
        <p:nvPicPr>
          <p:cNvPr id="8" name="Content Placeholder 7">
            <a:extLst>
              <a:ext uri="{FF2B5EF4-FFF2-40B4-BE49-F238E27FC236}">
                <a16:creationId xmlns:a16="http://schemas.microsoft.com/office/drawing/2014/main" id="{5420F3DE-4BA3-422C-BAA3-133821DED577}"/>
              </a:ext>
            </a:extLst>
          </p:cNvPr>
          <p:cNvPicPr>
            <a:picLocks noGrp="1" noChangeAspect="1"/>
          </p:cNvPicPr>
          <p:nvPr>
            <p:ph sz="quarter" idx="11"/>
          </p:nvPr>
        </p:nvPicPr>
        <p:blipFill>
          <a:blip r:embed="rId2"/>
          <a:stretch>
            <a:fillRect/>
          </a:stretch>
        </p:blipFill>
        <p:spPr>
          <a:xfrm>
            <a:off x="5597116" y="1712336"/>
            <a:ext cx="5890467" cy="4447164"/>
          </a:xfrm>
          <a:prstGeom prst="rect">
            <a:avLst/>
          </a:prstGeom>
        </p:spPr>
      </p:pic>
      <p:sp>
        <p:nvSpPr>
          <p:cNvPr id="11" name="TextBox 10">
            <a:extLst>
              <a:ext uri="{FF2B5EF4-FFF2-40B4-BE49-F238E27FC236}">
                <a16:creationId xmlns:a16="http://schemas.microsoft.com/office/drawing/2014/main" id="{081F9E22-4445-41C9-8E61-548D211FCBC3}"/>
              </a:ext>
            </a:extLst>
          </p:cNvPr>
          <p:cNvSpPr txBox="1"/>
          <p:nvPr/>
        </p:nvSpPr>
        <p:spPr>
          <a:xfrm>
            <a:off x="4876800" y="5980568"/>
            <a:ext cx="5890467" cy="452081"/>
          </a:xfrm>
          <a:prstGeom prst="rect">
            <a:avLst/>
          </a:prstGeom>
        </p:spPr>
        <p:txBody>
          <a:bodyPr vert="horz" wrap="square" lIns="91440" tIns="45720" rIns="91440" bIns="45720" rtlCol="0">
            <a:normAutofit lnSpcReduction="10000"/>
          </a:bodyPr>
          <a:lstStyle/>
          <a:p>
            <a:pPr algn="l">
              <a:lnSpc>
                <a:spcPct val="150000"/>
              </a:lnSpc>
              <a:spcBef>
                <a:spcPts val="0"/>
              </a:spcBef>
            </a:pPr>
            <a:endParaRPr lang="en-NZ" sz="1800" dirty="0"/>
          </a:p>
        </p:txBody>
      </p:sp>
      <p:sp>
        <p:nvSpPr>
          <p:cNvPr id="12" name="Rectangle 11">
            <a:extLst>
              <a:ext uri="{FF2B5EF4-FFF2-40B4-BE49-F238E27FC236}">
                <a16:creationId xmlns:a16="http://schemas.microsoft.com/office/drawing/2014/main" id="{2146DB7C-D51D-4818-BC96-9696671B9FE2}"/>
              </a:ext>
            </a:extLst>
          </p:cNvPr>
          <p:cNvSpPr/>
          <p:nvPr/>
        </p:nvSpPr>
        <p:spPr>
          <a:xfrm>
            <a:off x="838200" y="5776394"/>
            <a:ext cx="9929067" cy="461665"/>
          </a:xfrm>
          <a:prstGeom prst="rect">
            <a:avLst/>
          </a:prstGeom>
        </p:spPr>
        <p:txBody>
          <a:bodyPr wrap="square">
            <a:spAutoFit/>
          </a:bodyPr>
          <a:lstStyle/>
          <a:p>
            <a:r>
              <a:rPr lang="en-NZ" sz="1200" dirty="0">
                <a:solidFill>
                  <a:schemeClr val="bg1"/>
                </a:solidFill>
                <a:latin typeface="Segoe UI" panose="020B0502040204020203" pitchFamily="34" charset="0"/>
                <a:cs typeface="Segoe UI" panose="020B0502040204020203" pitchFamily="34" charset="0"/>
              </a:rPr>
              <a:t>https://www.health.govt.nz/our-work/regulation-health-and-disability-system/certification-health-care-services/services-standards/nga-paerewa-health-and-disability-services-standard/sector-guidance-nga-paerewa-health-and-disability-services-standard-nzs-81342021  </a:t>
            </a:r>
          </a:p>
        </p:txBody>
      </p:sp>
    </p:spTree>
    <p:extLst>
      <p:ext uri="{BB962C8B-B14F-4D97-AF65-F5344CB8AC3E}">
        <p14:creationId xmlns:p14="http://schemas.microsoft.com/office/powerpoint/2010/main" val="36749389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FDB913"/>
      </a:accent1>
      <a:accent2>
        <a:srgbClr val="F04E30"/>
      </a:accent2>
      <a:accent3>
        <a:srgbClr val="EE3D96"/>
      </a:accent3>
      <a:accent4>
        <a:srgbClr val="213463"/>
      </a:accent4>
      <a:accent5>
        <a:srgbClr val="0072BC"/>
      </a:accent5>
      <a:accent6>
        <a:srgbClr val="77A02E"/>
      </a:accent6>
      <a:hlink>
        <a:srgbClr val="712C86"/>
      </a:hlink>
      <a:folHlink>
        <a:srgbClr val="4A2739"/>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square" lIns="91440" tIns="45720" rIns="91440" bIns="45720" rtlCol="0">
        <a:normAutofit/>
      </a:bodyPr>
      <a:lstStyle>
        <a:defPPr algn="l">
          <a:lnSpc>
            <a:spcPct val="150000"/>
          </a:lnSpc>
          <a:spcBef>
            <a:spcPts val="0"/>
          </a:spcBef>
          <a:defRPr sz="18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53A40477526E46A1B139AFAFC86557" ma:contentTypeVersion="12" ma:contentTypeDescription="Create a new document." ma:contentTypeScope="" ma:versionID="1d52b9388f5b4dca00557d6b23d8a721">
  <xsd:schema xmlns:xsd="http://www.w3.org/2001/XMLSchema" xmlns:xs="http://www.w3.org/2001/XMLSchema" xmlns:p="http://schemas.microsoft.com/office/2006/metadata/properties" xmlns:ns3="afb4a921-5b58-4360-a994-784cd31d5a3b" xmlns:ns4="62c5b72b-85a6-4226-92be-7b3bac0e0a34" targetNamespace="http://schemas.microsoft.com/office/2006/metadata/properties" ma:root="true" ma:fieldsID="e3ff95c84e7fb4ab488d134553ae9aab" ns3:_="" ns4:_="">
    <xsd:import namespace="afb4a921-5b58-4360-a994-784cd31d5a3b"/>
    <xsd:import namespace="62c5b72b-85a6-4226-92be-7b3bac0e0a3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b4a921-5b58-4360-a994-784cd31d5a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c5b72b-85a6-4226-92be-7b3bac0e0a3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D725B9-3A9D-43E0-826C-182FB51B8966}">
  <ds:schemaRefs>
    <ds:schemaRef ds:uri="http://schemas.microsoft.com/sharepoint/v3/contenttype/forms"/>
  </ds:schemaRefs>
</ds:datastoreItem>
</file>

<file path=customXml/itemProps2.xml><?xml version="1.0" encoding="utf-8"?>
<ds:datastoreItem xmlns:ds="http://schemas.openxmlformats.org/officeDocument/2006/customXml" ds:itemID="{40843166-BE1C-42DD-ACE0-B1452D04D5A6}">
  <ds:schemaRefs>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purl.org/dc/dcmitype/"/>
    <ds:schemaRef ds:uri="http://schemas.openxmlformats.org/package/2006/metadata/core-properties"/>
    <ds:schemaRef ds:uri="62c5b72b-85a6-4226-92be-7b3bac0e0a34"/>
    <ds:schemaRef ds:uri="afb4a921-5b58-4360-a994-784cd31d5a3b"/>
    <ds:schemaRef ds:uri="http://www.w3.org/XML/1998/namespace"/>
    <ds:schemaRef ds:uri="http://purl.org/dc/terms/"/>
  </ds:schemaRefs>
</ds:datastoreItem>
</file>

<file path=customXml/itemProps3.xml><?xml version="1.0" encoding="utf-8"?>
<ds:datastoreItem xmlns:ds="http://schemas.openxmlformats.org/officeDocument/2006/customXml" ds:itemID="{6D94B1A5-99BC-46F1-A260-54A26DD797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b4a921-5b58-4360-a994-784cd31d5a3b"/>
    <ds:schemaRef ds:uri="62c5b72b-85a6-4226-92be-7b3bac0e0a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214</TotalTime>
  <Words>5165</Words>
  <Application>Microsoft Office PowerPoint</Application>
  <PresentationFormat>Widescreen</PresentationFormat>
  <Paragraphs>646</Paragraphs>
  <Slides>31</Slides>
  <Notes>26</Notes>
  <HiddenSlides>0</HiddenSlides>
  <MMClips>1</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31</vt:i4>
      </vt:variant>
    </vt:vector>
  </HeadingPairs>
  <TitlesOfParts>
    <vt:vector size="44" baseType="lpstr">
      <vt:lpstr>Arial</vt:lpstr>
      <vt:lpstr>Calibri</vt:lpstr>
      <vt:lpstr>Calibri Light</vt:lpstr>
      <vt:lpstr>Courier New</vt:lpstr>
      <vt:lpstr>Georgia</vt:lpstr>
      <vt:lpstr>Segoe UI</vt:lpstr>
      <vt:lpstr>Segoe UI Black</vt:lpstr>
      <vt:lpstr>Segoe UI Light</vt:lpstr>
      <vt:lpstr>Segoe UI Semibold</vt:lpstr>
      <vt:lpstr>Symbol</vt:lpstr>
      <vt:lpstr>Wingdings</vt:lpstr>
      <vt:lpstr>Office Theme</vt:lpstr>
      <vt:lpstr>1_Office Theme</vt:lpstr>
      <vt:lpstr>Ngā Paerewa Health and disability services standard 2021 </vt:lpstr>
      <vt:lpstr>  Manatū Hauora Karakia </vt:lpstr>
      <vt:lpstr>Housekeeping</vt:lpstr>
      <vt:lpstr>Introducing the  Ngā Paerewa Health  and disability services standard 2021 </vt:lpstr>
      <vt:lpstr>PowerPoint Presentation</vt:lpstr>
      <vt:lpstr>What we will be covering today</vt:lpstr>
      <vt:lpstr>Mapping analysis summary</vt:lpstr>
      <vt:lpstr>Criteria application</vt:lpstr>
      <vt:lpstr>Sector Guidance</vt:lpstr>
      <vt:lpstr>Implementation/Transition Plan</vt:lpstr>
      <vt:lpstr>  Section 4: Te aro ki te tangata me te taiao hamumaru | Person-centred and safe environment  </vt:lpstr>
      <vt:lpstr>Section 4: Te aro ki te tangata me te taiao hamumaru | Person-centred and safe environment</vt:lpstr>
      <vt:lpstr>4.1: Te whare haumanu | The facility HDSS 2008 Alignment: 1.4. Safe &amp; Appropriate Environment; Fertility 8181 2007: 4 Safe &amp; Appropriate Environment </vt:lpstr>
      <vt:lpstr>4.1: Te whare haumanu | The facility  cont…</vt:lpstr>
      <vt:lpstr>4.2: Te haumaru o ngā tāngata me te hunga mahi | Security of people and workforce HDSS 2008 Alignment: 1.4.7 Essential, Emergency &amp; Security Systems; HCSS 8158 2012: 2.7 Essential &amp; Emergency Systems; Fertility 8181 2007: 4.6 Essential, Emergency &amp; Security Systems</vt:lpstr>
      <vt:lpstr>  Section 5: Te kaupare pokenga me te kaitiakitanga patu huakita | Infection prevention and antimicrobial stewardship  </vt:lpstr>
      <vt:lpstr>Section 5: Te kaupare pokenga me te kaitiakitanga patu huakita | Infection prevention and antimicrobial stewardship </vt:lpstr>
      <vt:lpstr>5.1: Mana whakahaere | Governance HDSS 2008 Alignment: 3.1 Infection Control management; HCSS 8158 2012: 4.7 Infection Prevention &amp; Control; Fertility 8181 2007:  3.12 Infection Control Management</vt:lpstr>
      <vt:lpstr>5.2: Te hōtaka kaupare pokenga me te whakatinanatanga | The infection prevention programme and implementation  HDSS 2008 Alignment: 3.2 Implementing the Infection Control Programme; HCSS 8158 2012: 4.7 Infection Prevention &amp; Control; Fertility 8181 2007: 3.12 Infection Control Management</vt:lpstr>
      <vt:lpstr>5.2: Te hōtaka kaupare pokenga me te whakatinanatanga | The infection prevention programme and implementation cont…</vt:lpstr>
      <vt:lpstr>5.2: The infection prevention programme and implementation cont…</vt:lpstr>
      <vt:lpstr>5.2: The infection prevention programme and implementation cont…</vt:lpstr>
      <vt:lpstr>5.2: The infection prevention programme and implementation cont…</vt:lpstr>
      <vt:lpstr>5.3: Hōtaka kaitiaki patu huakita (AMS) me te whakatinanatanga | Antimicrobial stewardship (AMS) programme and implementation HDSS 2008 Alignment: 3.1 Infection Control Management; HCSS 8158 2012: 4.7 Infection Prevention &amp; Control; Fertility 8181 2007: 3.12 Infection Control Management</vt:lpstr>
      <vt:lpstr>5.4: Te āta tirotiro mō te pokenga e pā ana ki te tiakanga hauora (HAI) / Surveillance of health care-associated infection (HAI)  HDSS 2008 Alignment: 3.5 Surveillance; Fertility 8181 2007: 3.12 Infection Control Management</vt:lpstr>
      <vt:lpstr>5.4: Surveillance of health care-associated infection (HAI) cont…</vt:lpstr>
      <vt:lpstr>5.5: Taiao / Environment  HDSS 2008 Alignment: HDSS 2008 Alignment: 1.4.1 Management of Waste &amp; Hazardous Substances; Fertility 8181 2007: 3.13 Management of Waste &amp; Hazardous Substances</vt:lpstr>
      <vt:lpstr>Indicative Implementation timeline NZS 8134: 2021 Ngā paerewa Health &amp; Disability Services Standard</vt:lpstr>
      <vt:lpstr>Upcoming lunch sessions </vt:lpstr>
      <vt:lpstr>PowerPoint Presentation</vt:lpstr>
      <vt:lpstr>  Manatū Hauora Karakia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Ngā Paerewa Health and disability services standard 2021</dc:title>
  <dc:creator>Mark Singson</dc:creator>
  <cp:lastModifiedBy>Christine Marsters</cp:lastModifiedBy>
  <cp:revision>4</cp:revision>
  <dcterms:created xsi:type="dcterms:W3CDTF">2021-07-27T21:10:40Z</dcterms:created>
  <dcterms:modified xsi:type="dcterms:W3CDTF">2021-08-02T21:05:18Z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0x0101002E53A40477526E46A1B139AFAFC86557</vt:lpwstr>
  </property>
</Properties>
</file>