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4"/>
    <p:sldMasterId id="2147483859" r:id="rId5"/>
  </p:sldMasterIdLst>
  <p:notesMasterIdLst>
    <p:notesMasterId r:id="rId10"/>
  </p:notesMasterIdLst>
  <p:handoutMasterIdLst>
    <p:handoutMasterId r:id="rId11"/>
  </p:handoutMasterIdLst>
  <p:sldIdLst>
    <p:sldId id="390" r:id="rId6"/>
    <p:sldId id="405" r:id="rId7"/>
    <p:sldId id="404" r:id="rId8"/>
    <p:sldId id="362" r:id="rId9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C4BE"/>
    <a:srgbClr val="F79736"/>
    <a:srgbClr val="213463"/>
    <a:srgbClr val="00853F"/>
    <a:srgbClr val="F68B1F"/>
    <a:srgbClr val="77A02E"/>
    <a:srgbClr val="0072BC"/>
    <a:srgbClr val="AF1D35"/>
    <a:srgbClr val="F04E30"/>
    <a:srgbClr val="EE3D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566" y="90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1C20C-C66C-4EFE-91E1-AA6937104EB1}" type="datetimeFigureOut">
              <a:rPr lang="en-NZ" smtClean="0"/>
              <a:t>27/04/2022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FC2ED-825B-4C95-83C3-8B5034564E4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208709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9C556-1CDE-4A94-8DD3-443D49DACC10}" type="datetimeFigureOut">
              <a:rPr lang="en-NZ" smtClean="0"/>
              <a:t>27/04/2022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530D3-9057-48DF-8DF9-F9CC526A52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1655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err="1"/>
              <a:t>Splashscreen</a:t>
            </a:r>
            <a:r>
              <a:rPr lang="en-NZ"/>
              <a:t> for presentation in external webinar.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96346E-CD4F-4133-AAE9-6E1F844431D4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470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Page UA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86DDDE-2E46-4A39-B71C-6E0F25D19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1071" y="239182"/>
            <a:ext cx="11729861" cy="33405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CEE49F-0968-4110-99C7-11127CC5FC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316" y="6035044"/>
            <a:ext cx="2554635" cy="465085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5B79F08E-61DA-4708-9010-8171BD9BC6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507" y="5722428"/>
            <a:ext cx="1143407" cy="957923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22250-9288-449F-A9B2-45258DECF9A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9089" y="3820206"/>
            <a:ext cx="10328275" cy="1736044"/>
          </a:xfrm>
        </p:spPr>
        <p:txBody>
          <a:bodyPr>
            <a:normAutofit/>
          </a:bodyPr>
          <a:lstStyle>
            <a:lvl1pPr marL="0" indent="0">
              <a:buNone/>
              <a:defRPr sz="3000" b="1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760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875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74823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145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00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7542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7671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4433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3474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14527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1"/>
            <a:ext cx="12192001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Heal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86DDDE-2E46-4A39-B71C-6E0F25D19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973" y="238095"/>
            <a:ext cx="11742056" cy="33440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CEE49F-0968-4110-99C7-11127CC5FC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316" y="6035044"/>
            <a:ext cx="2554635" cy="465085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5B79F08E-61DA-4708-9010-8171BD9BC6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507" y="5722428"/>
            <a:ext cx="1143407" cy="957923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8EC174A-2B98-45B8-B460-2D4D990D120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76341" y="5849355"/>
            <a:ext cx="2063643" cy="830997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D0538E9-7505-4AAF-A921-08C0F749A8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9089" y="3820206"/>
            <a:ext cx="10328275" cy="1736044"/>
          </a:xfrm>
        </p:spPr>
        <p:txBody>
          <a:bodyPr>
            <a:normAutofit/>
          </a:bodyPr>
          <a:lstStyle>
            <a:lvl1pPr marL="0" indent="0">
              <a:buNone/>
              <a:defRPr sz="3000" b="1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58947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09" cy="64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966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 Single Corner Rectangle 17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/>
          <a:stretch/>
        </p:blipFill>
        <p:spPr>
          <a:xfrm>
            <a:off x="432000" y="1"/>
            <a:ext cx="11760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3758" y="1096353"/>
            <a:ext cx="9949300" cy="2168165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3757" y="3465116"/>
            <a:ext cx="9949300" cy="122284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0"/>
          </p:nvPr>
        </p:nvSpPr>
        <p:spPr>
          <a:xfrm>
            <a:off x="1153757" y="5102148"/>
            <a:ext cx="9949299" cy="1036206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>
              <a:buNone/>
              <a:defRPr sz="1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747" y="895755"/>
            <a:ext cx="2141311" cy="64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5616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802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067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8706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213463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4899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39341"/>
            <a:ext cx="11328000" cy="6210000"/>
          </a:xfrm>
          <a:prstGeom prst="round1Rect">
            <a:avLst>
              <a:gd name="adj" fmla="val 7042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12192000" cy="61173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rgbClr val="00853F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 numCol="2" spcCol="180000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26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008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863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m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8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7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98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BB1A-62AC-42BD-9E5A-0B43FEE335CF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190C82A-0047-4243-8DDA-988A195998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3364" y="386081"/>
            <a:ext cx="11399837" cy="51816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735584-949D-4B58-A6CA-CFDDBD4F94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3365" y="904875"/>
            <a:ext cx="11725275" cy="52006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892" indent="0">
              <a:buNone/>
              <a:defRPr sz="1500"/>
            </a:lvl2pPr>
            <a:lvl3pPr marL="685783" indent="0">
              <a:buNone/>
              <a:defRPr sz="135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ECC1D7-8473-440D-BBA1-7997E30228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048" y="75917"/>
            <a:ext cx="11781907" cy="2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2962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692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775157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6" name="Oval 5"/>
          <p:cNvSpPr/>
          <p:nvPr userDrawn="1"/>
        </p:nvSpPr>
        <p:spPr>
          <a:xfrm>
            <a:off x="-339805" y="1439186"/>
            <a:ext cx="6435805" cy="4826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548488" y="1825625"/>
            <a:ext cx="4805313" cy="4086288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err="1"/>
              <a:t>levela</a:t>
            </a:r>
            <a:endParaRPr lang="en-US"/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4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sz="quarter" idx="10"/>
          </p:nvPr>
        </p:nvSpPr>
        <p:spPr>
          <a:xfrm>
            <a:off x="238097" y="1872613"/>
            <a:ext cx="5280000" cy="3960000"/>
          </a:xfrm>
          <a:prstGeom prst="ellipse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6869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F68B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1050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2134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58" y="490270"/>
            <a:ext cx="1001441" cy="302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089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inset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ingle Corner Rectangle 4"/>
          <p:cNvSpPr/>
          <p:nvPr userDrawn="1"/>
        </p:nvSpPr>
        <p:spPr>
          <a:xfrm rot="10800000" flipH="1">
            <a:off x="432000" y="346157"/>
            <a:ext cx="11328000" cy="6210000"/>
          </a:xfrm>
          <a:prstGeom prst="round1Rect">
            <a:avLst>
              <a:gd name="adj" fmla="val 10516"/>
            </a:avLst>
          </a:prstGeom>
          <a:solidFill>
            <a:srgbClr val="0085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07406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28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2968283" cy="415494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lnSpc>
                <a:spcPct val="100000"/>
              </a:lnSpc>
              <a:buNone/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2576517" y="1681089"/>
            <a:ext cx="12192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NZ" sz="1800"/>
          </a:p>
        </p:txBody>
      </p:sp>
      <p:sp>
        <p:nvSpPr>
          <p:cNvPr id="19" name="Round Single Corner Rectangle 18"/>
          <p:cNvSpPr/>
          <p:nvPr userDrawn="1"/>
        </p:nvSpPr>
        <p:spPr>
          <a:xfrm rot="10800000">
            <a:off x="4623002" y="1458154"/>
            <a:ext cx="7568999" cy="4131115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80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5349241" y="5794375"/>
            <a:ext cx="5532119" cy="5513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Content Placeholder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5460" y="490270"/>
            <a:ext cx="1001097" cy="302362"/>
          </a:xfrm>
          <a:prstGeom prst="rect">
            <a:avLst/>
          </a:prstGeom>
        </p:spPr>
      </p:pic>
      <p:sp>
        <p:nvSpPr>
          <p:cNvPr id="23" name="Slide Number Placeholder 3"/>
          <p:cNvSpPr txBox="1">
            <a:spLocks/>
          </p:cNvSpPr>
          <p:nvPr userDrawn="1"/>
        </p:nvSpPr>
        <p:spPr>
          <a:xfrm>
            <a:off x="8492964" y="6079689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en-US"/>
            </a:defPPr>
            <a:lvl1pPr marL="0" algn="r" defTabSz="914400" rtl="0" eaLnBrk="1" latinLnBrk="0" hangingPunct="1">
              <a:defRPr sz="1600" b="1" kern="1200">
                <a:solidFill>
                  <a:srgbClr val="77A02E"/>
                </a:solidFill>
                <a:latin typeface="Corbel" panose="020B0503020204020204" pitchFamily="34" charset="0"/>
                <a:ea typeface="+mn-ea"/>
                <a:cs typeface="Consolas" panose="020B0609020204030204" pitchFamily="49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84F193D-36C1-4C90-849C-62E0717AC8ED}" type="slidenum">
              <a:rPr lang="en-NZ" sz="1600" b="0" smtClean="0">
                <a:solidFill>
                  <a:schemeClr val="bg1">
                    <a:alpha val="2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‹#›</a:t>
            </a:fld>
            <a:endParaRPr lang="en-NZ" sz="1600" b="0">
              <a:solidFill>
                <a:schemeClr val="bg1">
                  <a:alpha val="20000"/>
                </a:schemeClr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5" name="Content Placeholder 24"/>
          <p:cNvSpPr>
            <a:spLocks noGrp="1"/>
          </p:cNvSpPr>
          <p:nvPr>
            <p:ph sz="quarter" idx="11"/>
          </p:nvPr>
        </p:nvSpPr>
        <p:spPr>
          <a:xfrm>
            <a:off x="4876800" y="1681164"/>
            <a:ext cx="6883200" cy="36909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5942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 Heal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86DDDE-2E46-4A39-B71C-6E0F25D19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973" y="238095"/>
            <a:ext cx="11742056" cy="33440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CEE49F-0968-4110-99C7-11127CC5FC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315" y="6035042"/>
            <a:ext cx="2554635" cy="465085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5B79F08E-61DA-4708-9010-8171BD9BC6E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506" y="5722426"/>
            <a:ext cx="1143407" cy="957923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98EC174A-2B98-45B8-B460-2D4D990D120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376340" y="5849353"/>
            <a:ext cx="2063643" cy="830997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D0538E9-7505-4AAF-A921-08C0F749A8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9089" y="3820206"/>
            <a:ext cx="10328275" cy="1736044"/>
          </a:xfrm>
        </p:spPr>
        <p:txBody>
          <a:bodyPr>
            <a:normAutofit/>
          </a:bodyPr>
          <a:lstStyle>
            <a:lvl1pPr marL="0" indent="0">
              <a:buNone/>
              <a:defRPr sz="4000" b="1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5157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no 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B14EE-D74C-4D87-BEBB-C5A6B0F34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0" y="880946"/>
            <a:ext cx="7416000" cy="52960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9F0C0-6EA2-408B-8B27-88092E9E3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5CFC-2D4E-433A-B6EF-956563D3A29C}" type="datetime1">
              <a:rPr lang="en-NZ" smtClean="0"/>
              <a:t>27/04/2022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FAE05-EAF8-497D-878D-87DE9E49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NZ"/>
              <a:t>Option to include details in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E1CEB-3E0A-4C25-91D5-DE8F522DA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A30AC-EEC2-45DD-BBF1-71D2CA05A49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353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BB1A-62AC-42BD-9E5A-0B43FEE335CF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190C82A-0047-4243-8DDA-988A195998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3364" y="386081"/>
            <a:ext cx="11399837" cy="51816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735584-949D-4B58-A6CA-CFDDBD4F94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3365" y="904875"/>
            <a:ext cx="11725275" cy="52006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892" indent="0">
              <a:buNone/>
              <a:defRPr sz="1500"/>
            </a:lvl2pPr>
            <a:lvl3pPr marL="685783" indent="0">
              <a:buNone/>
              <a:defRPr sz="135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545CB465-A321-46F7-A2BF-2CD8EC30A4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507" y="5722428"/>
            <a:ext cx="1143407" cy="9579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3EEBB23-CA34-4E75-9196-3E981D6BEB5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048" y="75917"/>
            <a:ext cx="11781907" cy="2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26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BB1A-62AC-42BD-9E5A-0B43FEE335CF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190C82A-0047-4243-8DDA-988A1959987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3364" y="386081"/>
            <a:ext cx="11399837" cy="518160"/>
          </a:xfrm>
        </p:spPr>
        <p:txBody>
          <a:bodyPr>
            <a:normAutofit/>
          </a:bodyPr>
          <a:lstStyle>
            <a:lvl1pPr marL="0" indent="0">
              <a:buNone/>
              <a:defRPr sz="1800" b="1"/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5735584-949D-4B58-A6CA-CFDDBD4F94C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3365" y="904875"/>
            <a:ext cx="11725275" cy="520065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342892" indent="0">
              <a:buNone/>
              <a:defRPr sz="1500"/>
            </a:lvl2pPr>
            <a:lvl3pPr marL="685783" indent="0">
              <a:buNone/>
              <a:defRPr sz="1350"/>
            </a:lvl3pPr>
            <a:lvl4pPr marL="1028675" indent="0">
              <a:buNone/>
              <a:defRPr sz="1200"/>
            </a:lvl4pPr>
            <a:lvl5pPr marL="1371566" indent="0"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8240D-C28C-484C-865B-730B3343EF2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048" y="6538912"/>
            <a:ext cx="11781907" cy="21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520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86DDDE-2E46-4A39-B71C-6E0F25D19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006" y="238605"/>
            <a:ext cx="11741993" cy="635181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AC8BBE5-8AE2-4008-9C32-E81BCB4AEE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529" y="4621213"/>
            <a:ext cx="10328275" cy="1736044"/>
          </a:xfrm>
        </p:spPr>
        <p:txBody>
          <a:bodyPr>
            <a:normAutofit/>
          </a:bodyPr>
          <a:lstStyle>
            <a:lvl1pPr marL="0" indent="0">
              <a:buNone/>
              <a:defRPr sz="3000" b="1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824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8F94A8-153F-46B9-91CD-01D50F67B7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5007" y="238605"/>
            <a:ext cx="11741991" cy="6351810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AC8BBE5-8AE2-4008-9C32-E81BCB4AEE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0529" y="4621213"/>
            <a:ext cx="10328275" cy="1736044"/>
          </a:xfrm>
        </p:spPr>
        <p:txBody>
          <a:bodyPr>
            <a:normAutofit/>
          </a:bodyPr>
          <a:lstStyle>
            <a:lvl1pPr marL="0" indent="0">
              <a:buNone/>
              <a:defRPr sz="3000" b="1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05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66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4335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8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3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36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24" Type="http://schemas.openxmlformats.org/officeDocument/2006/relationships/slideLayout" Target="../slideLayouts/slideLayout31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30.xml"/><Relationship Id="rId28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9.xml"/><Relationship Id="rId27" Type="http://schemas.openxmlformats.org/officeDocument/2006/relationships/slideLayout" Target="../slideLayouts/slideLayout34.xml"/><Relationship Id="rId30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837" y="385766"/>
            <a:ext cx="10515600" cy="688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837" y="1188356"/>
            <a:ext cx="10515600" cy="4988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F5C3B-58B1-4EB3-A959-51F26A2E6AC8}" type="datetime1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0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</p:sldLayoutIdLst>
  <p:hf sldNum="0"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17" r:id="rId12"/>
    <p:sldLayoutId id="2147483838" r:id="rId13"/>
    <p:sldLayoutId id="2147483839" r:id="rId14"/>
    <p:sldLayoutId id="2147483824" r:id="rId15"/>
    <p:sldLayoutId id="2147483841" r:id="rId16"/>
    <p:sldLayoutId id="2147483837" r:id="rId17"/>
    <p:sldLayoutId id="2147483842" r:id="rId18"/>
    <p:sldLayoutId id="2147483843" r:id="rId19"/>
    <p:sldLayoutId id="2147483827" r:id="rId20"/>
    <p:sldLayoutId id="2147483844" r:id="rId21"/>
    <p:sldLayoutId id="2147483845" r:id="rId22"/>
    <p:sldLayoutId id="2147483823" r:id="rId23"/>
    <p:sldLayoutId id="2147483846" r:id="rId24"/>
    <p:sldLayoutId id="2147483847" r:id="rId25"/>
    <p:sldLayoutId id="2147483835" r:id="rId26"/>
    <p:sldLayoutId id="2147483848" r:id="rId27"/>
    <p:sldLayoutId id="2147483849" r:id="rId28"/>
    <p:sldLayoutId id="2147483872" r:id="rId29"/>
    <p:sldLayoutId id="2147483873" r:id="rId3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5F29BFA-2803-4E83-AF3B-51E079A7A6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2557" y="3948711"/>
            <a:ext cx="7696200" cy="1433518"/>
          </a:xfrm>
        </p:spPr>
        <p:txBody>
          <a:bodyPr>
            <a:normAutofit/>
          </a:bodyPr>
          <a:lstStyle/>
          <a:p>
            <a:r>
              <a:rPr lang="mi-NZ" sz="3600" b="0" dirty="0" err="1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Presented</a:t>
            </a:r>
            <a:r>
              <a:rPr lang="mi-NZ" sz="36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to </a:t>
            </a:r>
            <a:r>
              <a:rPr lang="mi-NZ" sz="3600" b="0" dirty="0" err="1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the</a:t>
            </a:r>
            <a:r>
              <a:rPr lang="mi-NZ" sz="36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r>
              <a:rPr lang="mi-NZ" sz="3600" b="0" dirty="0" err="1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Goodfellow</a:t>
            </a:r>
            <a:r>
              <a:rPr lang="mi-NZ" sz="36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</a:t>
            </a:r>
            <a:br>
              <a:rPr lang="mi-NZ" sz="36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mi-NZ" sz="3600" b="0" dirty="0" err="1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Long</a:t>
            </a:r>
            <a:r>
              <a:rPr lang="mi-NZ" sz="36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COVID </a:t>
            </a:r>
            <a:r>
              <a:rPr lang="mi-NZ" sz="3600" b="0" dirty="0" err="1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webinar</a:t>
            </a:r>
            <a:r>
              <a:rPr lang="mi-NZ" sz="36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, 7 </a:t>
            </a:r>
            <a:r>
              <a:rPr lang="mi-NZ" sz="3600" b="0" dirty="0" err="1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April</a:t>
            </a:r>
            <a:r>
              <a:rPr lang="mi-NZ" sz="36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2022</a:t>
            </a:r>
            <a:endParaRPr lang="en-NZ" sz="2800" b="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CDF443E8-1A39-4DD6-81FC-93C171B3937A}"/>
              </a:ext>
            </a:extLst>
          </p:cNvPr>
          <p:cNvSpPr txBox="1">
            <a:spLocks/>
          </p:cNvSpPr>
          <p:nvPr/>
        </p:nvSpPr>
        <p:spPr>
          <a:xfrm>
            <a:off x="228600" y="433728"/>
            <a:ext cx="11731336" cy="2995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60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Ministry of Health’s</a:t>
            </a:r>
          </a:p>
          <a:p>
            <a:r>
              <a:rPr lang="en-NZ" sz="6000" b="0" dirty="0">
                <a:solidFill>
                  <a:schemeClr val="tx1">
                    <a:lumMod val="75000"/>
                  </a:schemeClr>
                </a:solidFill>
                <a:latin typeface="Segoe UI Semibold" panose="020B0702040204020203" pitchFamily="34" charset="0"/>
                <a:ea typeface="Segoe UI Black" panose="020B0A02040204020203" pitchFamily="34" charset="0"/>
                <a:cs typeface="Segoe UI Semibold" panose="020B0702040204020203" pitchFamily="34" charset="0"/>
              </a:rPr>
              <a:t>Approach to long COVID</a:t>
            </a:r>
          </a:p>
        </p:txBody>
      </p:sp>
    </p:spTree>
    <p:extLst>
      <p:ext uri="{BB962C8B-B14F-4D97-AF65-F5344CB8AC3E}">
        <p14:creationId xmlns:p14="http://schemas.microsoft.com/office/powerpoint/2010/main" val="182832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9EFCF5F-FBEE-429E-88B7-2AE0E65A7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518" y="0"/>
            <a:ext cx="8705481" cy="73207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7C52172-E1ED-4ADD-A972-0D57F6639F66}"/>
              </a:ext>
            </a:extLst>
          </p:cNvPr>
          <p:cNvSpPr/>
          <p:nvPr/>
        </p:nvSpPr>
        <p:spPr>
          <a:xfrm>
            <a:off x="1" y="0"/>
            <a:ext cx="5486400" cy="732074"/>
          </a:xfrm>
          <a:prstGeom prst="rect">
            <a:avLst/>
          </a:prstGeom>
          <a:solidFill>
            <a:srgbClr val="F7D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1B6BFF3-118A-48DA-80AE-6882EE7C0F8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36134" cy="73207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000" b="0" i="0" u="none" strike="noStrike" kern="1200" cap="none" spc="0" normalizeH="0" baseline="0" noProof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COVID-19</a:t>
            </a: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CCE7F039-6EE9-4E17-97D0-4DEA26075A4E}"/>
              </a:ext>
            </a:extLst>
          </p:cNvPr>
          <p:cNvSpPr txBox="1">
            <a:spLocks/>
          </p:cNvSpPr>
          <p:nvPr/>
        </p:nvSpPr>
        <p:spPr>
          <a:xfrm>
            <a:off x="0" y="730499"/>
            <a:ext cx="12191999" cy="508708"/>
          </a:xfrm>
          <a:prstGeom prst="rect">
            <a:avLst/>
          </a:prstGeom>
          <a:gradFill flip="none" rotWithShape="1">
            <a:gsLst>
              <a:gs pos="14000">
                <a:schemeClr val="tx2">
                  <a:lumMod val="40000"/>
                  <a:lumOff val="60000"/>
                </a:schemeClr>
              </a:gs>
              <a:gs pos="57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28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Long COVID Programme principles</a:t>
            </a:r>
            <a:endParaRPr kumimoji="0" lang="en-NZ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1AC04A-2AA0-4222-BC27-5E1FF48A40AD}"/>
              </a:ext>
            </a:extLst>
          </p:cNvPr>
          <p:cNvSpPr/>
          <p:nvPr/>
        </p:nvSpPr>
        <p:spPr>
          <a:xfrm>
            <a:off x="174661" y="1859393"/>
            <a:ext cx="11610694" cy="456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342900" marR="18034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giving effect to our obligations under Te </a:t>
            </a:r>
            <a:r>
              <a:rPr lang="en-NZ" sz="2400" kern="1100" err="1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Tiriti</a:t>
            </a:r>
            <a:r>
              <a:rPr lang="en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o Waitangi, including considering the interests and needs of Māori</a:t>
            </a:r>
          </a:p>
          <a:p>
            <a:pPr marL="342900" marR="18034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ensuring equity, which involves inclusiveness for all communities, particularly those most affected by COVID outbreaks </a:t>
            </a:r>
            <a:r>
              <a:rPr lang="en-NZ" sz="2400" kern="1100" err="1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i.e</a:t>
            </a:r>
            <a:r>
              <a:rPr lang="en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M</a:t>
            </a:r>
            <a:r>
              <a:rPr lang="mi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ā</a:t>
            </a:r>
            <a:r>
              <a:rPr lang="en-NZ" sz="2400" kern="1100" err="1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ori</a:t>
            </a:r>
            <a:r>
              <a:rPr lang="en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 and Pacific </a:t>
            </a:r>
          </a:p>
          <a:p>
            <a:pPr marL="342900" marR="18034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ensuring equity of access to services and outcomes</a:t>
            </a:r>
          </a:p>
          <a:p>
            <a:pPr marL="342900" marR="18034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NZ" sz="2400" kern="11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ensuring services are effective, timely and reflects best-practice as the evidence emerges</a:t>
            </a:r>
          </a:p>
          <a:p>
            <a:pPr marL="342900" marR="180340" indent="-34290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4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ensuring services are patient </a:t>
            </a:r>
            <a:r>
              <a:rPr lang="en-US" sz="2400" err="1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centred</a:t>
            </a:r>
            <a:r>
              <a:rPr lang="en-US" sz="2400">
                <a:solidFill>
                  <a:schemeClr val="tx2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Segoe UI" panose="020B0502040204020203" pitchFamily="34" charset="0"/>
              </a:rPr>
              <a:t>, including patient self-management and digital enablement to support patients with long COVID</a:t>
            </a:r>
            <a:endParaRPr lang="en-NZ" sz="240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5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9EFCF5F-FBEE-429E-88B7-2AE0E65A724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518" y="0"/>
            <a:ext cx="8705481" cy="73207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7C52172-E1ED-4ADD-A972-0D57F6639F66}"/>
              </a:ext>
            </a:extLst>
          </p:cNvPr>
          <p:cNvSpPr/>
          <p:nvPr/>
        </p:nvSpPr>
        <p:spPr>
          <a:xfrm>
            <a:off x="1" y="0"/>
            <a:ext cx="5486400" cy="732074"/>
          </a:xfrm>
          <a:prstGeom prst="rect">
            <a:avLst/>
          </a:prstGeom>
          <a:solidFill>
            <a:srgbClr val="F7D4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800" b="0" i="0" u="none" strike="noStrike" kern="1200" cap="none" spc="0" normalizeH="0" baseline="0" noProof="0">
              <a:ln>
                <a:noFill/>
              </a:ln>
              <a:solidFill>
                <a:srgbClr val="3F3F3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1B6BFF3-118A-48DA-80AE-6882EE7C0F8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36134" cy="732074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4000" b="0" i="0" u="none" strike="noStrike" kern="1200" cap="none" spc="0" normalizeH="0" baseline="0" noProof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j-ea"/>
                <a:cs typeface="Segoe UI Semibold" panose="020B0702040204020203" pitchFamily="34" charset="0"/>
              </a:rPr>
              <a:t>COVID-19</a:t>
            </a:r>
          </a:p>
        </p:txBody>
      </p:sp>
      <p:sp>
        <p:nvSpPr>
          <p:cNvPr id="66" name="Title 1">
            <a:extLst>
              <a:ext uri="{FF2B5EF4-FFF2-40B4-BE49-F238E27FC236}">
                <a16:creationId xmlns:a16="http://schemas.microsoft.com/office/drawing/2014/main" id="{CCE7F039-6EE9-4E17-97D0-4DEA26075A4E}"/>
              </a:ext>
            </a:extLst>
          </p:cNvPr>
          <p:cNvSpPr txBox="1">
            <a:spLocks/>
          </p:cNvSpPr>
          <p:nvPr/>
        </p:nvSpPr>
        <p:spPr>
          <a:xfrm>
            <a:off x="0" y="730499"/>
            <a:ext cx="12191999" cy="508708"/>
          </a:xfrm>
          <a:prstGeom prst="rect">
            <a:avLst/>
          </a:prstGeom>
          <a:gradFill flip="none" rotWithShape="1">
            <a:gsLst>
              <a:gs pos="14000">
                <a:schemeClr val="tx2">
                  <a:lumMod val="40000"/>
                  <a:lumOff val="60000"/>
                </a:schemeClr>
              </a:gs>
              <a:gs pos="57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0" scaled="1"/>
            <a:tileRect/>
          </a:gradFill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1" i="0" kern="1200" baseline="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2800" b="0">
                <a:solidFill>
                  <a:prstClr val="black">
                    <a:lumMod val="75000"/>
                    <a:lumOff val="25000"/>
                  </a:prst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Long COVID</a:t>
            </a:r>
            <a:endParaRPr kumimoji="0" lang="en-NZ" sz="28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Segoe UI Semibold" panose="020B0702040204020203" pitchFamily="34" charset="0"/>
              <a:ea typeface="+mj-ea"/>
              <a:cs typeface="Segoe UI Semibold" panose="020B0702040204020203" pitchFamily="34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FD2D83-C60F-4981-92D2-9B50CE46F8B7}"/>
              </a:ext>
            </a:extLst>
          </p:cNvPr>
          <p:cNvSpPr/>
          <p:nvPr/>
        </p:nvSpPr>
        <p:spPr>
          <a:xfrm>
            <a:off x="380934" y="3905517"/>
            <a:ext cx="540000" cy="540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23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2400" b="1" i="0" u="none" strike="noStrike" kern="1200" cap="none" spc="0" normalizeH="0" baseline="0" noProof="0">
              <a:ln>
                <a:noFill/>
              </a:ln>
              <a:solidFill>
                <a:srgbClr val="FAB900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8F8555F-9BF4-40E8-BB38-3644A2FBFEFC}"/>
              </a:ext>
            </a:extLst>
          </p:cNvPr>
          <p:cNvSpPr/>
          <p:nvPr/>
        </p:nvSpPr>
        <p:spPr>
          <a:xfrm>
            <a:off x="253934" y="3804288"/>
            <a:ext cx="5760000" cy="1100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tIns="36000" rIns="36000" bIns="36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Change package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Monitor DHBs with specific services for </a:t>
            </a:r>
            <a:r>
              <a:rPr lang="en-NZ" sz="1600" dirty="0">
                <a:solidFill>
                  <a:srgbClr val="2330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</a:t>
            </a:r>
            <a:r>
              <a:rPr kumimoji="0" lang="en-N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ong</a:t>
            </a:r>
            <a: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COVID to develop a change package for others to use.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87DBC41-A1CD-47A1-B92A-F9535B4619D9}"/>
              </a:ext>
            </a:extLst>
          </p:cNvPr>
          <p:cNvSpPr/>
          <p:nvPr/>
        </p:nvSpPr>
        <p:spPr>
          <a:xfrm>
            <a:off x="253934" y="5327352"/>
            <a:ext cx="5760000" cy="12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tIns="36000" rIns="36000" bIns="36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Evidence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Monitor emerging evidence to inform clinical pathways for identifying and managing long COVID.</a:t>
            </a: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23305D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4" name="Graphic 3" descr="Briefcase with solid fill">
            <a:extLst>
              <a:ext uri="{FF2B5EF4-FFF2-40B4-BE49-F238E27FC236}">
                <a16:creationId xmlns:a16="http://schemas.microsoft.com/office/drawing/2014/main" id="{07FF2295-8234-4735-B113-94DCCFFD66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6906" y="3990837"/>
            <a:ext cx="360000" cy="360000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6E48F8B8-2600-4BFB-8D20-E2843F31A00C}"/>
              </a:ext>
            </a:extLst>
          </p:cNvPr>
          <p:cNvSpPr/>
          <p:nvPr/>
        </p:nvSpPr>
        <p:spPr>
          <a:xfrm>
            <a:off x="335587" y="5442565"/>
            <a:ext cx="540000" cy="540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23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2400" b="1" i="0" u="none" strike="noStrike" kern="1200" cap="none" spc="0" normalizeH="0" baseline="0" noProof="0">
              <a:ln>
                <a:noFill/>
              </a:ln>
              <a:solidFill>
                <a:srgbClr val="FAB900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pic>
        <p:nvPicPr>
          <p:cNvPr id="14" name="Graphic 13" descr="Books with solid fill">
            <a:extLst>
              <a:ext uri="{FF2B5EF4-FFF2-40B4-BE49-F238E27FC236}">
                <a16:creationId xmlns:a16="http://schemas.microsoft.com/office/drawing/2014/main" id="{BA03F2C5-56DA-44C9-846A-9077758854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4622" y="5547493"/>
            <a:ext cx="360000" cy="360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7F83BD9D-4924-4460-A288-DA39C64C8652}"/>
              </a:ext>
            </a:extLst>
          </p:cNvPr>
          <p:cNvSpPr/>
          <p:nvPr/>
        </p:nvSpPr>
        <p:spPr>
          <a:xfrm>
            <a:off x="6186281" y="3759951"/>
            <a:ext cx="5760000" cy="12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tIns="36000" rIns="36000" bIns="36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1200" cap="none" spc="0" normalizeH="0" baseline="0" noProof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Advisory group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Establish an Expert Advisory Group, including people with lived experience, to guide and input into the change package and evidence.</a:t>
            </a:r>
            <a:endParaRPr kumimoji="0" lang="en-NZ" sz="1600" b="0" i="0" u="none" strike="noStrike" kern="1200" cap="none" spc="0" normalizeH="0" baseline="0" noProof="0">
              <a:ln>
                <a:noFill/>
              </a:ln>
              <a:solidFill>
                <a:srgbClr val="23305D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D6B07BC-0995-4E2F-B97D-FD2D60C28CFB}"/>
              </a:ext>
            </a:extLst>
          </p:cNvPr>
          <p:cNvSpPr/>
          <p:nvPr/>
        </p:nvSpPr>
        <p:spPr>
          <a:xfrm>
            <a:off x="6267934" y="3875164"/>
            <a:ext cx="540000" cy="540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23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2400" b="1" i="0" u="none" strike="noStrike" kern="1200" cap="none" spc="0" normalizeH="0" baseline="0" noProof="0">
              <a:ln>
                <a:noFill/>
              </a:ln>
              <a:solidFill>
                <a:srgbClr val="FAB900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D35D42F-383F-45D6-8A91-4CB8F5D13C5A}"/>
              </a:ext>
            </a:extLst>
          </p:cNvPr>
          <p:cNvSpPr/>
          <p:nvPr/>
        </p:nvSpPr>
        <p:spPr>
          <a:xfrm>
            <a:off x="6186281" y="5327352"/>
            <a:ext cx="5760000" cy="12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tIns="36000" rIns="36000" bIns="36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000" b="0" i="0" u="none" strike="noStrike" kern="1200" cap="none" spc="0" normalizeH="0" baseline="0" noProof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Further research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Identify research gaps that are particular to Aotearoa New Zealand and how they might be addressed.</a:t>
            </a:r>
            <a:endParaRPr kumimoji="0" lang="en-NZ" sz="1600" b="0" i="0" u="none" strike="noStrike" kern="1200" cap="none" spc="0" normalizeH="0" baseline="0" noProof="0">
              <a:ln>
                <a:noFill/>
              </a:ln>
              <a:solidFill>
                <a:srgbClr val="23305D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041B054-1B81-46DA-A769-910ADEA6253A}"/>
              </a:ext>
            </a:extLst>
          </p:cNvPr>
          <p:cNvSpPr/>
          <p:nvPr/>
        </p:nvSpPr>
        <p:spPr>
          <a:xfrm>
            <a:off x="6267934" y="5502004"/>
            <a:ext cx="540000" cy="540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23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2400" b="1" i="0" u="none" strike="noStrike" kern="1200" cap="none" spc="0" normalizeH="0" baseline="0" noProof="0">
              <a:ln>
                <a:noFill/>
              </a:ln>
              <a:solidFill>
                <a:srgbClr val="FAB900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pic>
        <p:nvPicPr>
          <p:cNvPr id="5" name="Graphic 4" descr="Microscope with solid fill">
            <a:extLst>
              <a:ext uri="{FF2B5EF4-FFF2-40B4-BE49-F238E27FC236}">
                <a16:creationId xmlns:a16="http://schemas.microsoft.com/office/drawing/2014/main" id="{92AB73D3-31FF-41C2-ADCE-0EB6FDC325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11" y="5553466"/>
            <a:ext cx="388646" cy="388646"/>
          </a:xfrm>
          <a:prstGeom prst="rect">
            <a:avLst/>
          </a:prstGeom>
        </p:spPr>
      </p:pic>
      <p:pic>
        <p:nvPicPr>
          <p:cNvPr id="16" name="Graphic 15" descr="Group brainstorm with solid fill">
            <a:extLst>
              <a:ext uri="{FF2B5EF4-FFF2-40B4-BE49-F238E27FC236}">
                <a16:creationId xmlns:a16="http://schemas.microsoft.com/office/drawing/2014/main" id="{067CAD1C-962B-4AD3-89FD-1187814D85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15274" y="3905517"/>
            <a:ext cx="445320" cy="44532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2B8F2E7B-2C92-4E04-BE63-82BE7180176A}"/>
              </a:ext>
            </a:extLst>
          </p:cNvPr>
          <p:cNvSpPr/>
          <p:nvPr/>
        </p:nvSpPr>
        <p:spPr>
          <a:xfrm>
            <a:off x="335587" y="3136001"/>
            <a:ext cx="11610694" cy="456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4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Four workstreams looking at long COVID: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F1AC04A-2AA0-4222-BC27-5E1FF48A40AD}"/>
              </a:ext>
            </a:extLst>
          </p:cNvPr>
          <p:cNvSpPr/>
          <p:nvPr/>
        </p:nvSpPr>
        <p:spPr>
          <a:xfrm>
            <a:off x="335587" y="1488644"/>
            <a:ext cx="11610694" cy="456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2400" b="0" i="0" u="none" strike="noStrike" kern="1200" cap="none" spc="0" normalizeH="0" baseline="0" noProof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Long COVID is managed like other long-term conditions: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74F4F21-32DD-411E-8868-2BFE1E0490A2}"/>
              </a:ext>
            </a:extLst>
          </p:cNvPr>
          <p:cNvSpPr/>
          <p:nvPr/>
        </p:nvSpPr>
        <p:spPr>
          <a:xfrm>
            <a:off x="335998" y="1978956"/>
            <a:ext cx="11479095" cy="1186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64000" tIns="36000" rIns="36000" bIns="36000" numCol="2" spcCol="360000" rtlCol="0" anchor="t"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Most people with COVID-19 have symptoms lasting up to 2 weeks. Longer-term symptoms after 6 weeks are considered long COVID.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b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</a:br>
            <a: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srgbClr val="23305D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Long COVID symptoms are investigated, treated, and funded in the same way as other long-term conditions.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NZ" sz="1600" b="0" i="0" u="none" strike="noStrike" kern="1200" cap="none" spc="0" normalizeH="0" baseline="0" noProof="0" dirty="0">
              <a:ln>
                <a:noFill/>
              </a:ln>
              <a:solidFill>
                <a:srgbClr val="23305D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11C6761-EF0F-47F8-8FDD-00807200983D}"/>
              </a:ext>
            </a:extLst>
          </p:cNvPr>
          <p:cNvSpPr/>
          <p:nvPr/>
        </p:nvSpPr>
        <p:spPr>
          <a:xfrm>
            <a:off x="376906" y="2094985"/>
            <a:ext cx="540000" cy="54000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233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2400" b="1" i="0" u="none" strike="noStrike" kern="1200" cap="none" spc="0" normalizeH="0" baseline="0" noProof="0">
              <a:ln>
                <a:noFill/>
              </a:ln>
              <a:solidFill>
                <a:srgbClr val="FAB900">
                  <a:lumMod val="75000"/>
                </a:srgbClr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pic>
        <p:nvPicPr>
          <p:cNvPr id="23" name="Graphic 22" descr="Heart with pulse with solid fill">
            <a:extLst>
              <a:ext uri="{FF2B5EF4-FFF2-40B4-BE49-F238E27FC236}">
                <a16:creationId xmlns:a16="http://schemas.microsoft.com/office/drawing/2014/main" id="{9EA69899-7AB7-4A20-87BE-4062EFEA4BC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4900" y="2159170"/>
            <a:ext cx="464013" cy="46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08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3563-0EC8-47D7-9D30-79804125C71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0827" y="272658"/>
            <a:ext cx="10515600" cy="1074738"/>
          </a:xfrm>
        </p:spPr>
        <p:txBody>
          <a:bodyPr/>
          <a:lstStyle/>
          <a:p>
            <a:r>
              <a:rPr lang="en-NZ"/>
              <a:t>Managing the long-term health effects of COVID-19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E62AD4-34E2-441B-B269-7F5DF63DCB64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1181198"/>
              </p:ext>
            </p:extLst>
          </p:nvPr>
        </p:nvGraphicFramePr>
        <p:xfrm>
          <a:off x="1395573" y="1696353"/>
          <a:ext cx="9400854" cy="468329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5016866">
                  <a:extLst>
                    <a:ext uri="{9D8B030D-6E8A-4147-A177-3AD203B41FA5}">
                      <a16:colId xmlns:a16="http://schemas.microsoft.com/office/drawing/2014/main" val="269177498"/>
                    </a:ext>
                  </a:extLst>
                </a:gridCol>
                <a:gridCol w="4383988">
                  <a:extLst>
                    <a:ext uri="{9D8B030D-6E8A-4147-A177-3AD203B41FA5}">
                      <a16:colId xmlns:a16="http://schemas.microsoft.com/office/drawing/2014/main" val="2048903038"/>
                    </a:ext>
                  </a:extLst>
                </a:gridCol>
              </a:tblGrid>
              <a:tr h="308292">
                <a:tc gridSpan="2">
                  <a:txBody>
                    <a:bodyPr/>
                    <a:lstStyle/>
                    <a:p>
                      <a:pPr marL="540385" marR="180340" indent="-540385" algn="ctr">
                        <a:spcBef>
                          <a:spcPts val="600"/>
                        </a:spcBef>
                      </a:pPr>
                      <a:r>
                        <a:rPr lang="en-NZ" sz="1600" kern="110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Long COVID-19 approach</a:t>
                      </a:r>
                      <a:endParaRPr lang="en-NZ" sz="1600" kern="1100"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7378" marR="6737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894128"/>
                  </a:ext>
                </a:extLst>
              </a:tr>
              <a:tr h="234750">
                <a:tc>
                  <a:txBody>
                    <a:bodyPr/>
                    <a:lstStyle/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600" b="1" kern="110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“Learning by doing” </a:t>
                      </a:r>
                      <a:endParaRPr lang="en-NZ" sz="1600" b="1" kern="110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7378" marR="67378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600" b="1" kern="110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“Learning by looking” </a:t>
                      </a:r>
                      <a:endParaRPr lang="en-NZ" sz="1600" b="1" kern="110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7378" marR="67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426761"/>
                  </a:ext>
                </a:extLst>
              </a:tr>
              <a:tr h="2274140">
                <a:tc>
                  <a:txBody>
                    <a:bodyPr/>
                    <a:lstStyle/>
                    <a:p>
                      <a:pPr marL="0" marR="18034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endParaRPr lang="en-NZ" sz="1500" b="0" kern="110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marR="180340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DHBs sharing their experience of long COVID service establishment </a:t>
                      </a: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 national community of practice to improve clinical understanding and practical guidance </a:t>
                      </a: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Collating lessons learnt and distilling key principles</a:t>
                      </a: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Equitable model of care design </a:t>
                      </a: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Data collection</a:t>
                      </a:r>
                    </a:p>
                  </a:txBody>
                  <a:tcPr marL="67378" marR="67378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40385" marR="180340" indent="-540385">
                        <a:spcBef>
                          <a:spcPts val="600"/>
                        </a:spcBef>
                      </a:pPr>
                      <a:endParaRPr lang="en-NZ" sz="1500" b="0" kern="110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Emerging evidence and continual literature reviews </a:t>
                      </a: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Horizon scanning </a:t>
                      </a: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Overseas health system approach, service establishment and development </a:t>
                      </a:r>
                    </a:p>
                    <a:p>
                      <a:pPr marL="540385" marR="180340" indent="-540385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Appropriate clinical coding and performance improvement measures</a:t>
                      </a:r>
                      <a:endParaRPr lang="en-NZ" sz="1500" b="0" kern="110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7378" marR="6737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490840"/>
                  </a:ext>
                </a:extLst>
              </a:tr>
              <a:tr h="1857026">
                <a:tc gridSpan="2">
                  <a:txBody>
                    <a:bodyPr/>
                    <a:lstStyle/>
                    <a:p>
                      <a:pPr marL="540385" marR="180340" indent="-540385" algn="ctr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 long COVID-19 Expert Advisory Group to provide oversight; with broad representation from Māori, Pacifica</a:t>
                      </a:r>
                      <a:r>
                        <a:rPr lang="mi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, </a:t>
                      </a: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researchers (</a:t>
                      </a:r>
                      <a:r>
                        <a:rPr lang="en-NZ" sz="1500" b="0" kern="1100" err="1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i.e</a:t>
                      </a: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NZ" sz="1500" b="0" kern="1100" err="1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Ngā</a:t>
                      </a: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NZ" sz="1500" b="0" kern="1100" err="1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kawekawe</a:t>
                      </a: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 mate Korona) consumers, clinicians, and service providers. </a:t>
                      </a:r>
                    </a:p>
                    <a:p>
                      <a:pPr marL="540385" marR="180340" indent="-540385" algn="ctr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</a:p>
                    <a:p>
                      <a:pPr marL="540385" marR="180340" indent="-540385" algn="ctr">
                        <a:spcBef>
                          <a:spcPts val="600"/>
                        </a:spcBef>
                      </a:pPr>
                      <a:r>
                        <a:rPr lang="en-NZ" sz="1500" b="0" kern="110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Dissemination of emerging models of care, clinical practice, patient self-management and digital enablement to support patients with long COVID-19 in a New Zealand context.  </a:t>
                      </a:r>
                      <a:endParaRPr lang="en-NZ" sz="1500" b="0" kern="110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Segoe UI" panose="020B0502040204020203" pitchFamily="34" charset="0"/>
                      </a:endParaRPr>
                    </a:p>
                  </a:txBody>
                  <a:tcPr marL="67378" marR="67378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N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961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0079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oH">
      <a:dk1>
        <a:srgbClr val="3F3F3F"/>
      </a:dk1>
      <a:lt1>
        <a:srgbClr val="FFFFFF"/>
      </a:lt1>
      <a:dk2>
        <a:srgbClr val="FAB900"/>
      </a:dk2>
      <a:lt2>
        <a:srgbClr val="EEECE1"/>
      </a:lt2>
      <a:accent1>
        <a:srgbClr val="23305D"/>
      </a:accent1>
      <a:accent2>
        <a:srgbClr val="FAB900"/>
      </a:accent2>
      <a:accent3>
        <a:srgbClr val="B0182B"/>
      </a:accent3>
      <a:accent4>
        <a:srgbClr val="70247B"/>
      </a:accent4>
      <a:accent5>
        <a:srgbClr val="009CDE"/>
      </a:accent5>
      <a:accent6>
        <a:srgbClr val="84A113"/>
      </a:accent6>
      <a:hlink>
        <a:srgbClr val="3F3F3F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11202_UAC_PowerPointTemplateCPF.potx" id="{C4AD97E5-2B6B-4C2D-8D88-043EC4EDE053}" vid="{CF6A9888-D86A-4758-AB7A-686F0B23E11C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01A0592CD054459BD12EB26EB784B7" ma:contentTypeVersion="13" ma:contentTypeDescription="Create a new document." ma:contentTypeScope="" ma:versionID="a92763dc26c76c0020616352e919a590">
  <xsd:schema xmlns:xsd="http://www.w3.org/2001/XMLSchema" xmlns:xs="http://www.w3.org/2001/XMLSchema" xmlns:p="http://schemas.microsoft.com/office/2006/metadata/properties" xmlns:ns3="906c3bcc-5311-482a-8ee1-da65f0b232dc" xmlns:ns4="08e1a6b4-5537-4eb5-a70b-244a4a7ff379" targetNamespace="http://schemas.microsoft.com/office/2006/metadata/properties" ma:root="true" ma:fieldsID="0f9ee5a14201e7d109c70b7a645ba886" ns3:_="" ns4:_="">
    <xsd:import namespace="906c3bcc-5311-482a-8ee1-da65f0b232dc"/>
    <xsd:import namespace="08e1a6b4-5537-4eb5-a70b-244a4a7ff3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6c3bcc-5311-482a-8ee1-da65f0b232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e1a6b4-5537-4eb5-a70b-244a4a7ff3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3C86847-2AC5-436B-A897-8D79465BFA04}">
  <ds:schemaRefs>
    <ds:schemaRef ds:uri="08e1a6b4-5537-4eb5-a70b-244a4a7ff379"/>
    <ds:schemaRef ds:uri="906c3bcc-5311-482a-8ee1-da65f0b232d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32146DD-5C4B-4F40-96FC-32A1176F56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D75D2-358A-43C3-B97E-103D43B7EF65}">
  <ds:schemaRefs>
    <ds:schemaRef ds:uri="08e1a6b4-5537-4eb5-a70b-244a4a7ff379"/>
    <ds:schemaRef ds:uri="906c3bcc-5311-482a-8ee1-da65f0b232d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399</Words>
  <Application>Microsoft Office PowerPoint</Application>
  <PresentationFormat>Widescreen</PresentationFormat>
  <Paragraphs>44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Segoe UI</vt:lpstr>
      <vt:lpstr>Segoe UI Semibold</vt:lpstr>
      <vt:lpstr>Symbol</vt:lpstr>
      <vt:lpstr>1_Office Theme</vt:lpstr>
      <vt:lpstr>Office Theme</vt:lpstr>
      <vt:lpstr>PowerPoint Presentation</vt:lpstr>
      <vt:lpstr>PowerPoint Presentation</vt:lpstr>
      <vt:lpstr>PowerPoint Presentation</vt:lpstr>
      <vt:lpstr>Managing the long-term health effects of COVID-19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Allied Health 2021</dc:title>
  <dc:creator>Becky George</dc:creator>
  <cp:lastModifiedBy>Mandy Gyles</cp:lastModifiedBy>
  <cp:revision>6</cp:revision>
  <dcterms:created xsi:type="dcterms:W3CDTF">2021-07-23T00:35:20Z</dcterms:created>
  <dcterms:modified xsi:type="dcterms:W3CDTF">2022-04-27T04:06:51Z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0x0101008A01A0592CD054459BD12EB26EB784B7</vt:lpwstr>
  </property>
</Properties>
</file>