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header4.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1455161" w14:textId="0ED06832" w:rsidR="00C86248" w:rsidRPr="00926083" w:rsidRDefault="00D44887" w:rsidP="00926083">
      <w:pPr>
        <w:pStyle w:val="Title"/>
      </w:pPr>
      <w:r>
        <w:t>C</w:t>
      </w:r>
      <w:r w:rsidRPr="00D44887">
        <w:t>onsultation on Proposed Amendments to the Specified Prescription Medicines List for Designated Registered Nurse Prescribers</w:t>
      </w:r>
    </w:p>
    <w:p w14:paraId="2A961E80" w14:textId="14801BC5" w:rsidR="00531E12" w:rsidRPr="00531E12" w:rsidRDefault="006D6912" w:rsidP="006D6912">
      <w:pPr>
        <w:pStyle w:val="Subhead"/>
      </w:pPr>
      <w:r w:rsidRPr="006D6912">
        <w:t>Analysis of submissions</w:t>
      </w:r>
    </w:p>
    <w:p w14:paraId="5C1CCC9F" w14:textId="77777777" w:rsidR="00C05132" w:rsidRDefault="00C05132" w:rsidP="00A06BE4"/>
    <w:p w14:paraId="57E2CB79" w14:textId="77777777" w:rsidR="00142954" w:rsidRPr="00142954" w:rsidRDefault="00142954" w:rsidP="00142954">
      <w:pPr>
        <w:sectPr w:rsidR="00142954" w:rsidRPr="00142954" w:rsidSect="005A79E5">
          <w:headerReference w:type="default" r:id="rId12"/>
          <w:footerReference w:type="default" r:id="rId13"/>
          <w:pgSz w:w="11907" w:h="16834" w:code="9"/>
          <w:pgMar w:top="5670" w:right="1134" w:bottom="1134" w:left="1134" w:header="567" w:footer="851" w:gutter="0"/>
          <w:pgNumType w:start="1"/>
          <w:cols w:space="720"/>
        </w:sectPr>
      </w:pPr>
    </w:p>
    <w:p w14:paraId="32A4C763" w14:textId="77777777" w:rsidR="009A42D5" w:rsidRPr="00A63DFF" w:rsidRDefault="009A42D5" w:rsidP="00C05132">
      <w:pPr>
        <w:rPr>
          <w:rFonts w:asciiTheme="minorHAnsi" w:hAnsiTheme="minorHAnsi" w:cstheme="minorHAnsi"/>
          <w:b/>
          <w:spacing w:val="10"/>
          <w:sz w:val="36"/>
          <w:szCs w:val="36"/>
        </w:rPr>
      </w:pPr>
      <w:r w:rsidRPr="00A63DFF">
        <w:rPr>
          <w:rFonts w:asciiTheme="minorHAnsi" w:hAnsiTheme="minorHAnsi" w:cstheme="minorHAnsi"/>
          <w:b/>
          <w:spacing w:val="10"/>
          <w:sz w:val="36"/>
          <w:szCs w:val="36"/>
        </w:rPr>
        <w:lastRenderedPageBreak/>
        <w:t>Acknowledgements</w:t>
      </w:r>
    </w:p>
    <w:p w14:paraId="6F7D50AD" w14:textId="41E6C33A" w:rsidR="009A42D5" w:rsidRPr="00C05132" w:rsidRDefault="00D44887" w:rsidP="00C05132">
      <w:pPr>
        <w:spacing w:before="120"/>
        <w:rPr>
          <w:rFonts w:cs="Segoe UI"/>
          <w:sz w:val="20"/>
        </w:rPr>
      </w:pPr>
      <w:r w:rsidRPr="00D44887">
        <w:rPr>
          <w:rFonts w:cs="Segoe UI"/>
          <w:sz w:val="20"/>
        </w:rPr>
        <w:t xml:space="preserve">The Ministry of Health engaged with several key stakeholders when developing the consultation, working with the Nursing Council of New Zealand – </w:t>
      </w:r>
      <w:proofErr w:type="spellStart"/>
      <w:r w:rsidRPr="00D44887">
        <w:rPr>
          <w:rFonts w:cs="Segoe UI"/>
          <w:sz w:val="20"/>
        </w:rPr>
        <w:t>Te</w:t>
      </w:r>
      <w:proofErr w:type="spellEnd"/>
      <w:r w:rsidRPr="00D44887">
        <w:rPr>
          <w:rFonts w:cs="Segoe UI"/>
          <w:sz w:val="20"/>
        </w:rPr>
        <w:t xml:space="preserve"> </w:t>
      </w:r>
      <w:proofErr w:type="spellStart"/>
      <w:r w:rsidRPr="00D44887">
        <w:rPr>
          <w:rFonts w:cs="Segoe UI"/>
          <w:sz w:val="20"/>
        </w:rPr>
        <w:t>Kaunihera</w:t>
      </w:r>
      <w:proofErr w:type="spellEnd"/>
      <w:r w:rsidRPr="00D44887">
        <w:rPr>
          <w:rFonts w:cs="Segoe UI"/>
          <w:sz w:val="20"/>
        </w:rPr>
        <w:t xml:space="preserve"> </w:t>
      </w:r>
      <w:proofErr w:type="spellStart"/>
      <w:r w:rsidRPr="00D44887">
        <w:rPr>
          <w:rFonts w:cs="Segoe UI"/>
          <w:sz w:val="20"/>
        </w:rPr>
        <w:t>Tapuhi</w:t>
      </w:r>
      <w:proofErr w:type="spellEnd"/>
      <w:r w:rsidRPr="00D44887">
        <w:rPr>
          <w:rFonts w:cs="Segoe UI"/>
          <w:sz w:val="20"/>
        </w:rPr>
        <w:t xml:space="preserve"> Aotearoa.</w:t>
      </w:r>
    </w:p>
    <w:p w14:paraId="63629837" w14:textId="4CDC55B2" w:rsidR="006D6912" w:rsidRPr="0066646F" w:rsidRDefault="006D6912" w:rsidP="006D6912">
      <w:pPr>
        <w:pStyle w:val="Imprint"/>
        <w:spacing w:before="1200"/>
        <w:rPr>
          <w:rFonts w:cs="Segoe UI"/>
          <w:lang w:val="en-GB"/>
        </w:rPr>
      </w:pPr>
      <w:r w:rsidRPr="0066646F">
        <w:rPr>
          <w:rFonts w:cs="Segoe UI"/>
          <w:lang w:val="en-GB"/>
        </w:rPr>
        <w:t>Citation: Ministry of Health. 202</w:t>
      </w:r>
      <w:r>
        <w:rPr>
          <w:rFonts w:cs="Segoe UI"/>
          <w:lang w:val="en-GB"/>
        </w:rPr>
        <w:t>6</w:t>
      </w:r>
      <w:r w:rsidRPr="0066646F">
        <w:rPr>
          <w:rFonts w:cs="Segoe UI"/>
          <w:lang w:val="en-GB"/>
        </w:rPr>
        <w:t xml:space="preserve">. </w:t>
      </w:r>
      <w:r w:rsidR="00D44887">
        <w:rPr>
          <w:rFonts w:cs="Segoe UI"/>
          <w:lang w:val="en-GB"/>
        </w:rPr>
        <w:t>C</w:t>
      </w:r>
      <w:r w:rsidR="00D44887" w:rsidRPr="00D44887">
        <w:rPr>
          <w:rFonts w:cs="Segoe UI"/>
          <w:i/>
          <w:iCs/>
          <w:lang w:val="en-GB"/>
        </w:rPr>
        <w:t>onsultation on Proposed Amendments to the Specified Prescription Medicines List for Designated Registered Nurse Prescribers</w:t>
      </w:r>
      <w:r w:rsidRPr="0066646F">
        <w:rPr>
          <w:rFonts w:cs="Segoe UI"/>
          <w:i/>
          <w:iCs/>
          <w:lang w:val="en-GB"/>
        </w:rPr>
        <w:t xml:space="preserve">: </w:t>
      </w:r>
      <w:r w:rsidRPr="0066646F">
        <w:rPr>
          <w:rFonts w:cs="Segoe UI"/>
          <w:i/>
          <w:lang w:val="en-GB"/>
        </w:rPr>
        <w:t>Analysis of submissions</w:t>
      </w:r>
      <w:r w:rsidRPr="0066646F">
        <w:rPr>
          <w:rFonts w:cs="Segoe UI"/>
          <w:lang w:val="en-GB"/>
        </w:rPr>
        <w:t>. Wellington: Ministry of Health.</w:t>
      </w:r>
    </w:p>
    <w:p w14:paraId="17D54EEA" w14:textId="6C2A466F" w:rsidR="006D6912" w:rsidRPr="0066646F" w:rsidRDefault="006D6912" w:rsidP="006D6912">
      <w:pPr>
        <w:pStyle w:val="Imprint"/>
        <w:rPr>
          <w:lang w:val="en-GB"/>
        </w:rPr>
      </w:pPr>
      <w:r w:rsidRPr="0066646F">
        <w:rPr>
          <w:lang w:val="en-GB"/>
        </w:rPr>
        <w:t xml:space="preserve">Published in </w:t>
      </w:r>
      <w:r w:rsidR="001478EA">
        <w:rPr>
          <w:lang w:val="en-GB"/>
        </w:rPr>
        <w:t>February</w:t>
      </w:r>
      <w:r>
        <w:rPr>
          <w:lang w:val="en-GB"/>
        </w:rPr>
        <w:t xml:space="preserve"> 2026 </w:t>
      </w:r>
      <w:r w:rsidRPr="0066646F">
        <w:rPr>
          <w:lang w:val="en-GB"/>
        </w:rPr>
        <w:t>by the Ministry of Health</w:t>
      </w:r>
      <w:r w:rsidRPr="0066646F">
        <w:rPr>
          <w:lang w:val="en-GB"/>
        </w:rPr>
        <w:br/>
        <w:t>PO Box 5013, Wellington 6140, New Zealand</w:t>
      </w:r>
    </w:p>
    <w:p w14:paraId="6DE05F05" w14:textId="5D7E38A0" w:rsidR="008C5E25" w:rsidRPr="0066646F" w:rsidRDefault="008C5E25" w:rsidP="008C5E25">
      <w:pPr>
        <w:pStyle w:val="Imprint"/>
        <w:rPr>
          <w:lang w:val="en-GB"/>
        </w:rPr>
      </w:pPr>
      <w:r w:rsidRPr="007F3AF5">
        <w:rPr>
          <w:lang w:val="en-GB"/>
        </w:rPr>
        <w:t xml:space="preserve">ISBN </w:t>
      </w:r>
      <w:r w:rsidR="00FD0BC0" w:rsidRPr="00FD0BC0">
        <w:rPr>
          <w:lang w:val="en-GB"/>
        </w:rPr>
        <w:t>978-1-991324-73-3</w:t>
      </w:r>
      <w:r w:rsidRPr="007F3AF5">
        <w:rPr>
          <w:lang w:val="en-GB"/>
        </w:rPr>
        <w:t xml:space="preserve"> (online)</w:t>
      </w:r>
      <w:r w:rsidRPr="007F3AF5">
        <w:rPr>
          <w:lang w:val="en-GB"/>
        </w:rPr>
        <w:br/>
        <w:t xml:space="preserve">HP </w:t>
      </w:r>
      <w:r w:rsidR="00AB49A1">
        <w:rPr>
          <w:lang w:val="en-GB"/>
        </w:rPr>
        <w:t>9157</w:t>
      </w:r>
    </w:p>
    <w:p w14:paraId="48DBDA36" w14:textId="7263F306" w:rsidR="00C86248" w:rsidRDefault="00EA608C" w:rsidP="00A63DFF">
      <w:r w:rsidRPr="003D7765">
        <w:rPr>
          <w:noProof/>
        </w:rPr>
        <w:drawing>
          <wp:inline distT="0" distB="0" distL="0" distR="0" wp14:anchorId="7F6F146D" wp14:editId="5DD0DA92">
            <wp:extent cx="1216800" cy="494305"/>
            <wp:effectExtent l="0" t="0" r="2540" b="1270"/>
            <wp:docPr id="1472750415" name="Picture 1472750415" descr="Ministry of Health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2750415" name="Picture 1472750415" descr="Ministry of Health logo"/>
                    <pic:cNvPicPr>
                      <a:picLocks noChangeAspect="1" noChangeArrowheads="1"/>
                    </pic:cNvPicPr>
                  </pic:nvPicPr>
                  <pic:blipFill>
                    <a:blip r:embed="rId14" cstate="print">
                      <a:grayscl/>
                      <a:extLst>
                        <a:ext uri="{28A0092B-C50C-407E-A947-70E740481C1C}">
                          <a14:useLocalDpi xmlns:a14="http://schemas.microsoft.com/office/drawing/2010/main" val="0"/>
                        </a:ext>
                      </a:extLst>
                    </a:blip>
                    <a:srcRect/>
                    <a:stretch>
                      <a:fillRect/>
                    </a:stretch>
                  </pic:blipFill>
                  <pic:spPr bwMode="auto">
                    <a:xfrm>
                      <a:off x="0" y="0"/>
                      <a:ext cx="1216800" cy="494305"/>
                    </a:xfrm>
                    <a:prstGeom prst="rect">
                      <a:avLst/>
                    </a:prstGeom>
                    <a:noFill/>
                    <a:ln>
                      <a:noFill/>
                    </a:ln>
                  </pic:spPr>
                </pic:pic>
              </a:graphicData>
            </a:graphic>
          </wp:inline>
        </w:drawing>
      </w:r>
    </w:p>
    <w:p w14:paraId="354F16DF" w14:textId="77777777" w:rsidR="00A63DFF" w:rsidRDefault="00A63DFF" w:rsidP="00A63DFF">
      <w:pPr>
        <w:pStyle w:val="Imprint"/>
        <w:spacing w:before="240" w:after="480"/>
      </w:pPr>
      <w:r>
        <w:t>This document is available at health.govt.nz</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1526"/>
        <w:gridCol w:w="6061"/>
      </w:tblGrid>
      <w:tr w:rsidR="00A63DFF" w:rsidRPr="00A63DFF" w14:paraId="3FC6B2D2" w14:textId="77777777" w:rsidTr="00A63DFF">
        <w:trPr>
          <w:cantSplit/>
        </w:trPr>
        <w:tc>
          <w:tcPr>
            <w:tcW w:w="1526" w:type="dxa"/>
          </w:tcPr>
          <w:p w14:paraId="362D26E7" w14:textId="77777777" w:rsidR="00A63DFF" w:rsidRPr="00A63DFF" w:rsidRDefault="00A63DFF" w:rsidP="00A63DFF">
            <w:pPr>
              <w:rPr>
                <w:rFonts w:cs="Segoe UI"/>
                <w:sz w:val="15"/>
                <w:szCs w:val="15"/>
              </w:rPr>
            </w:pPr>
            <w:r w:rsidRPr="00A63DFF">
              <w:rPr>
                <w:rFonts w:cs="Segoe UI"/>
                <w:b/>
                <w:noProof/>
                <w:sz w:val="15"/>
                <w:szCs w:val="15"/>
                <w:lang w:eastAsia="en-NZ"/>
              </w:rPr>
              <w:drawing>
                <wp:inline distT="0" distB="0" distL="0" distR="0" wp14:anchorId="4BFD7476" wp14:editId="289BBF18">
                  <wp:extent cx="809625" cy="285750"/>
                  <wp:effectExtent l="0" t="0" r="9525" b="0"/>
                  <wp:docPr id="3" name="Picture 3" descr="CCB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CBY"/>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809625" cy="285750"/>
                          </a:xfrm>
                          <a:prstGeom prst="rect">
                            <a:avLst/>
                          </a:prstGeom>
                          <a:noFill/>
                          <a:ln>
                            <a:noFill/>
                          </a:ln>
                        </pic:spPr>
                      </pic:pic>
                    </a:graphicData>
                  </a:graphic>
                </wp:inline>
              </w:drawing>
            </w:r>
          </w:p>
        </w:tc>
        <w:tc>
          <w:tcPr>
            <w:tcW w:w="6061" w:type="dxa"/>
          </w:tcPr>
          <w:p w14:paraId="7D3A471A" w14:textId="77777777" w:rsidR="00A63DFF" w:rsidRPr="00A63DFF" w:rsidRDefault="00A63DFF" w:rsidP="00A63DFF">
            <w:pPr>
              <w:rPr>
                <w:rFonts w:cs="Segoe UI"/>
                <w:sz w:val="15"/>
                <w:szCs w:val="15"/>
              </w:rPr>
            </w:pPr>
            <w:r w:rsidRPr="00A63DFF">
              <w:rPr>
                <w:rFonts w:cs="Segoe UI"/>
                <w:sz w:val="15"/>
                <w:szCs w:val="15"/>
              </w:rPr>
              <w:t xml:space="preserve">This work is licensed under the Creative Commons Attribution 4.0 International licence. In essence, </w:t>
            </w:r>
            <w:r w:rsidRPr="00A63DFF">
              <w:rPr>
                <w:rFonts w:cs="Segoe UI"/>
                <w:bCs/>
                <w:sz w:val="15"/>
                <w:szCs w:val="15"/>
              </w:rPr>
              <w:t xml:space="preserve">you are free to: </w:t>
            </w:r>
            <w:r w:rsidRPr="00A63DFF">
              <w:rPr>
                <w:rFonts w:cs="Segoe UI"/>
                <w:sz w:val="15"/>
                <w:szCs w:val="15"/>
              </w:rPr>
              <w:t xml:space="preserve">share </w:t>
            </w:r>
            <w:proofErr w:type="spellStart"/>
            <w:r w:rsidRPr="00A63DFF">
              <w:rPr>
                <w:rFonts w:cs="Segoe UI"/>
                <w:sz w:val="15"/>
                <w:szCs w:val="15"/>
              </w:rPr>
              <w:t>ie</w:t>
            </w:r>
            <w:proofErr w:type="spellEnd"/>
            <w:r w:rsidRPr="00A63DFF">
              <w:rPr>
                <w:rFonts w:cs="Segoe UI"/>
                <w:sz w:val="15"/>
                <w:szCs w:val="15"/>
              </w:rPr>
              <w:t xml:space="preserve">, copy and redistribute the material in any medium or format; adapt </w:t>
            </w:r>
            <w:proofErr w:type="spellStart"/>
            <w:r w:rsidRPr="00A63DFF">
              <w:rPr>
                <w:rFonts w:cs="Segoe UI"/>
                <w:sz w:val="15"/>
                <w:szCs w:val="15"/>
              </w:rPr>
              <w:t>ie</w:t>
            </w:r>
            <w:proofErr w:type="spellEnd"/>
            <w:r w:rsidRPr="00A63DFF">
              <w:rPr>
                <w:rFonts w:cs="Segoe UI"/>
                <w:sz w:val="15"/>
                <w:szCs w:val="15"/>
              </w:rPr>
              <w:t xml:space="preserve">, remix, transform and build upon the material. </w:t>
            </w:r>
            <w:r w:rsidRPr="00A63DFF">
              <w:rPr>
                <w:rFonts w:cs="Segoe UI"/>
                <w:bCs/>
                <w:sz w:val="15"/>
                <w:szCs w:val="15"/>
              </w:rPr>
              <w:t>You must give appropriate credit, provide a link to the licence and indicate if changes were made.</w:t>
            </w:r>
          </w:p>
        </w:tc>
      </w:tr>
    </w:tbl>
    <w:p w14:paraId="44C6FE3A" w14:textId="13E3A6E4" w:rsidR="007E74F1" w:rsidRPr="001F45A7" w:rsidRDefault="007E74F1" w:rsidP="00A63DFF"/>
    <w:p w14:paraId="2113CC0B" w14:textId="77777777" w:rsidR="00C86248" w:rsidRDefault="00C86248">
      <w:pPr>
        <w:jc w:val="center"/>
        <w:sectPr w:rsidR="00C86248" w:rsidSect="00C05132">
          <w:footerReference w:type="even" r:id="rId16"/>
          <w:footerReference w:type="default" r:id="rId17"/>
          <w:pgSz w:w="11907" w:h="16834" w:code="9"/>
          <w:pgMar w:top="1701" w:right="2268" w:bottom="1134" w:left="2268" w:header="0" w:footer="0" w:gutter="0"/>
          <w:cols w:space="720"/>
          <w:vAlign w:val="bottom"/>
        </w:sectPr>
      </w:pPr>
    </w:p>
    <w:p w14:paraId="648D4F84" w14:textId="77777777" w:rsidR="00C86248" w:rsidRDefault="00C86248" w:rsidP="00025A6F">
      <w:pPr>
        <w:pStyle w:val="IntroHead"/>
      </w:pPr>
      <w:bookmarkStart w:id="0" w:name="_Toc405792991"/>
      <w:bookmarkStart w:id="1" w:name="_Toc405793224"/>
      <w:r>
        <w:lastRenderedPageBreak/>
        <w:t>Contents</w:t>
      </w:r>
      <w:bookmarkEnd w:id="0"/>
      <w:bookmarkEnd w:id="1"/>
    </w:p>
    <w:p w14:paraId="152755F4" w14:textId="42340BC4" w:rsidR="00403926" w:rsidRDefault="00403926">
      <w:pPr>
        <w:pStyle w:val="TOC1"/>
        <w:rPr>
          <w:rFonts w:asciiTheme="minorHAnsi" w:eastAsiaTheme="minorEastAsia" w:hAnsiTheme="minorHAnsi" w:cstheme="minorBidi"/>
          <w:noProof/>
          <w:kern w:val="2"/>
          <w:szCs w:val="24"/>
          <w:lang w:eastAsia="en-NZ"/>
          <w14:ligatures w14:val="standardContextual"/>
        </w:rPr>
      </w:pPr>
      <w:r>
        <w:rPr>
          <w:b/>
        </w:rPr>
        <w:fldChar w:fldCharType="begin"/>
      </w:r>
      <w:r>
        <w:rPr>
          <w:b/>
        </w:rPr>
        <w:instrText xml:space="preserve"> TOC \o "1-2" \h \z </w:instrText>
      </w:r>
      <w:r>
        <w:rPr>
          <w:b/>
        </w:rPr>
        <w:fldChar w:fldCharType="separate"/>
      </w:r>
      <w:hyperlink w:anchor="_Toc220675718" w:history="1">
        <w:r w:rsidRPr="001648C1">
          <w:rPr>
            <w:rStyle w:val="Hyperlink"/>
            <w:noProof/>
          </w:rPr>
          <w:t>Executive summary</w:t>
        </w:r>
        <w:r>
          <w:rPr>
            <w:noProof/>
            <w:webHidden/>
          </w:rPr>
          <w:tab/>
        </w:r>
        <w:r>
          <w:rPr>
            <w:noProof/>
            <w:webHidden/>
          </w:rPr>
          <w:fldChar w:fldCharType="begin"/>
        </w:r>
        <w:r>
          <w:rPr>
            <w:noProof/>
            <w:webHidden/>
          </w:rPr>
          <w:instrText xml:space="preserve"> PAGEREF _Toc220675718 \h </w:instrText>
        </w:r>
        <w:r>
          <w:rPr>
            <w:noProof/>
            <w:webHidden/>
          </w:rPr>
        </w:r>
        <w:r>
          <w:rPr>
            <w:noProof/>
            <w:webHidden/>
          </w:rPr>
          <w:fldChar w:fldCharType="separate"/>
        </w:r>
        <w:r w:rsidR="00754A7D">
          <w:rPr>
            <w:noProof/>
            <w:webHidden/>
          </w:rPr>
          <w:t>1</w:t>
        </w:r>
        <w:r>
          <w:rPr>
            <w:noProof/>
            <w:webHidden/>
          </w:rPr>
          <w:fldChar w:fldCharType="end"/>
        </w:r>
      </w:hyperlink>
    </w:p>
    <w:p w14:paraId="21192FC2" w14:textId="3B1C8129" w:rsidR="00403926" w:rsidRDefault="00403926">
      <w:pPr>
        <w:pStyle w:val="TOC1"/>
        <w:rPr>
          <w:rFonts w:asciiTheme="minorHAnsi" w:eastAsiaTheme="minorEastAsia" w:hAnsiTheme="minorHAnsi" w:cstheme="minorBidi"/>
          <w:noProof/>
          <w:kern w:val="2"/>
          <w:szCs w:val="24"/>
          <w:lang w:eastAsia="en-NZ"/>
          <w14:ligatures w14:val="standardContextual"/>
        </w:rPr>
      </w:pPr>
      <w:hyperlink w:anchor="_Toc220675719" w:history="1">
        <w:r w:rsidRPr="001648C1">
          <w:rPr>
            <w:rStyle w:val="Hyperlink"/>
            <w:noProof/>
            <w:lang w:val="en-GB"/>
          </w:rPr>
          <w:t>Introduction</w:t>
        </w:r>
        <w:r>
          <w:rPr>
            <w:noProof/>
            <w:webHidden/>
          </w:rPr>
          <w:tab/>
        </w:r>
        <w:r>
          <w:rPr>
            <w:noProof/>
            <w:webHidden/>
          </w:rPr>
          <w:fldChar w:fldCharType="begin"/>
        </w:r>
        <w:r>
          <w:rPr>
            <w:noProof/>
            <w:webHidden/>
          </w:rPr>
          <w:instrText xml:space="preserve"> PAGEREF _Toc220675719 \h </w:instrText>
        </w:r>
        <w:r>
          <w:rPr>
            <w:noProof/>
            <w:webHidden/>
          </w:rPr>
        </w:r>
        <w:r>
          <w:rPr>
            <w:noProof/>
            <w:webHidden/>
          </w:rPr>
          <w:fldChar w:fldCharType="separate"/>
        </w:r>
        <w:r w:rsidR="00754A7D">
          <w:rPr>
            <w:noProof/>
            <w:webHidden/>
          </w:rPr>
          <w:t>2</w:t>
        </w:r>
        <w:r>
          <w:rPr>
            <w:noProof/>
            <w:webHidden/>
          </w:rPr>
          <w:fldChar w:fldCharType="end"/>
        </w:r>
      </w:hyperlink>
    </w:p>
    <w:p w14:paraId="5E49EF34" w14:textId="7758C1D8" w:rsidR="00403926" w:rsidRDefault="00403926">
      <w:pPr>
        <w:pStyle w:val="TOC1"/>
        <w:rPr>
          <w:rFonts w:asciiTheme="minorHAnsi" w:eastAsiaTheme="minorEastAsia" w:hAnsiTheme="minorHAnsi" w:cstheme="minorBidi"/>
          <w:noProof/>
          <w:kern w:val="2"/>
          <w:szCs w:val="24"/>
          <w:lang w:eastAsia="en-NZ"/>
          <w14:ligatures w14:val="standardContextual"/>
        </w:rPr>
      </w:pPr>
      <w:hyperlink w:anchor="_Toc220675720" w:history="1">
        <w:r w:rsidRPr="001648C1">
          <w:rPr>
            <w:rStyle w:val="Hyperlink"/>
            <w:bCs/>
            <w:noProof/>
            <w:lang w:val="en-GB"/>
          </w:rPr>
          <w:t xml:space="preserve">Section 1: </w:t>
        </w:r>
        <w:r w:rsidRPr="001648C1">
          <w:rPr>
            <w:rStyle w:val="Hyperlink"/>
            <w:noProof/>
            <w:lang w:val="en-GB"/>
          </w:rPr>
          <w:t>Description of respondents</w:t>
        </w:r>
        <w:r>
          <w:rPr>
            <w:noProof/>
            <w:webHidden/>
          </w:rPr>
          <w:tab/>
        </w:r>
        <w:r>
          <w:rPr>
            <w:noProof/>
            <w:webHidden/>
          </w:rPr>
          <w:fldChar w:fldCharType="begin"/>
        </w:r>
        <w:r>
          <w:rPr>
            <w:noProof/>
            <w:webHidden/>
          </w:rPr>
          <w:instrText xml:space="preserve"> PAGEREF _Toc220675720 \h </w:instrText>
        </w:r>
        <w:r>
          <w:rPr>
            <w:noProof/>
            <w:webHidden/>
          </w:rPr>
        </w:r>
        <w:r>
          <w:rPr>
            <w:noProof/>
            <w:webHidden/>
          </w:rPr>
          <w:fldChar w:fldCharType="separate"/>
        </w:r>
        <w:r w:rsidR="00754A7D">
          <w:rPr>
            <w:noProof/>
            <w:webHidden/>
          </w:rPr>
          <w:t>4</w:t>
        </w:r>
        <w:r>
          <w:rPr>
            <w:noProof/>
            <w:webHidden/>
          </w:rPr>
          <w:fldChar w:fldCharType="end"/>
        </w:r>
      </w:hyperlink>
    </w:p>
    <w:p w14:paraId="556A93E7" w14:textId="6F5257C8" w:rsidR="00403926" w:rsidRDefault="00403926">
      <w:pPr>
        <w:pStyle w:val="TOC2"/>
        <w:rPr>
          <w:rFonts w:asciiTheme="minorHAnsi" w:eastAsiaTheme="minorEastAsia" w:hAnsiTheme="minorHAnsi" w:cstheme="minorBidi"/>
          <w:noProof/>
          <w:kern w:val="2"/>
          <w:sz w:val="24"/>
          <w:szCs w:val="24"/>
          <w:lang w:eastAsia="en-NZ"/>
          <w14:ligatures w14:val="standardContextual"/>
        </w:rPr>
      </w:pPr>
      <w:hyperlink w:anchor="_Toc220675721" w:history="1">
        <w:r w:rsidRPr="001648C1">
          <w:rPr>
            <w:rStyle w:val="Hyperlink"/>
            <w:noProof/>
            <w:lang w:val="en-GB"/>
          </w:rPr>
          <w:t>Level of support</w:t>
        </w:r>
        <w:r>
          <w:rPr>
            <w:noProof/>
            <w:webHidden/>
          </w:rPr>
          <w:tab/>
        </w:r>
        <w:r>
          <w:rPr>
            <w:noProof/>
            <w:webHidden/>
          </w:rPr>
          <w:fldChar w:fldCharType="begin"/>
        </w:r>
        <w:r>
          <w:rPr>
            <w:noProof/>
            <w:webHidden/>
          </w:rPr>
          <w:instrText xml:space="preserve"> PAGEREF _Toc220675721 \h </w:instrText>
        </w:r>
        <w:r>
          <w:rPr>
            <w:noProof/>
            <w:webHidden/>
          </w:rPr>
        </w:r>
        <w:r>
          <w:rPr>
            <w:noProof/>
            <w:webHidden/>
          </w:rPr>
          <w:fldChar w:fldCharType="separate"/>
        </w:r>
        <w:r w:rsidR="00754A7D">
          <w:rPr>
            <w:noProof/>
            <w:webHidden/>
          </w:rPr>
          <w:t>6</w:t>
        </w:r>
        <w:r>
          <w:rPr>
            <w:noProof/>
            <w:webHidden/>
          </w:rPr>
          <w:fldChar w:fldCharType="end"/>
        </w:r>
      </w:hyperlink>
    </w:p>
    <w:p w14:paraId="74B8E1FA" w14:textId="7505560B" w:rsidR="00403926" w:rsidRDefault="00403926">
      <w:pPr>
        <w:pStyle w:val="TOC1"/>
        <w:rPr>
          <w:rFonts w:asciiTheme="minorHAnsi" w:eastAsiaTheme="minorEastAsia" w:hAnsiTheme="minorHAnsi" w:cstheme="minorBidi"/>
          <w:noProof/>
          <w:kern w:val="2"/>
          <w:szCs w:val="24"/>
          <w:lang w:eastAsia="en-NZ"/>
          <w14:ligatures w14:val="standardContextual"/>
        </w:rPr>
      </w:pPr>
      <w:hyperlink w:anchor="_Toc220675722" w:history="1">
        <w:r w:rsidRPr="001648C1">
          <w:rPr>
            <w:rStyle w:val="Hyperlink"/>
            <w:bCs/>
            <w:noProof/>
            <w:lang w:val="en-GB"/>
          </w:rPr>
          <w:t xml:space="preserve">Section 2: </w:t>
        </w:r>
        <w:r w:rsidRPr="001648C1">
          <w:rPr>
            <w:rStyle w:val="Hyperlink"/>
            <w:noProof/>
            <w:lang w:val="en-GB"/>
          </w:rPr>
          <w:t>Analysis by themes</w:t>
        </w:r>
        <w:r>
          <w:rPr>
            <w:noProof/>
            <w:webHidden/>
          </w:rPr>
          <w:tab/>
        </w:r>
        <w:r>
          <w:rPr>
            <w:noProof/>
            <w:webHidden/>
          </w:rPr>
          <w:fldChar w:fldCharType="begin"/>
        </w:r>
        <w:r>
          <w:rPr>
            <w:noProof/>
            <w:webHidden/>
          </w:rPr>
          <w:instrText xml:space="preserve"> PAGEREF _Toc220675722 \h </w:instrText>
        </w:r>
        <w:r>
          <w:rPr>
            <w:noProof/>
            <w:webHidden/>
          </w:rPr>
        </w:r>
        <w:r>
          <w:rPr>
            <w:noProof/>
            <w:webHidden/>
          </w:rPr>
          <w:fldChar w:fldCharType="separate"/>
        </w:r>
        <w:r w:rsidR="00754A7D">
          <w:rPr>
            <w:noProof/>
            <w:webHidden/>
          </w:rPr>
          <w:t>7</w:t>
        </w:r>
        <w:r>
          <w:rPr>
            <w:noProof/>
            <w:webHidden/>
          </w:rPr>
          <w:fldChar w:fldCharType="end"/>
        </w:r>
      </w:hyperlink>
    </w:p>
    <w:p w14:paraId="73C22496" w14:textId="1651FA85" w:rsidR="00403926" w:rsidRDefault="00403926">
      <w:pPr>
        <w:pStyle w:val="TOC2"/>
        <w:rPr>
          <w:rFonts w:asciiTheme="minorHAnsi" w:eastAsiaTheme="minorEastAsia" w:hAnsiTheme="minorHAnsi" w:cstheme="minorBidi"/>
          <w:noProof/>
          <w:kern w:val="2"/>
          <w:sz w:val="24"/>
          <w:szCs w:val="24"/>
          <w:lang w:eastAsia="en-NZ"/>
          <w14:ligatures w14:val="standardContextual"/>
        </w:rPr>
      </w:pPr>
      <w:hyperlink w:anchor="_Toc220675723" w:history="1">
        <w:r w:rsidRPr="001648C1">
          <w:rPr>
            <w:rStyle w:val="Hyperlink"/>
            <w:noProof/>
          </w:rPr>
          <w:t>Overall comments</w:t>
        </w:r>
        <w:r>
          <w:rPr>
            <w:noProof/>
            <w:webHidden/>
          </w:rPr>
          <w:tab/>
        </w:r>
        <w:r>
          <w:rPr>
            <w:noProof/>
            <w:webHidden/>
          </w:rPr>
          <w:fldChar w:fldCharType="begin"/>
        </w:r>
        <w:r>
          <w:rPr>
            <w:noProof/>
            <w:webHidden/>
          </w:rPr>
          <w:instrText xml:space="preserve"> PAGEREF _Toc220675723 \h </w:instrText>
        </w:r>
        <w:r>
          <w:rPr>
            <w:noProof/>
            <w:webHidden/>
          </w:rPr>
        </w:r>
        <w:r>
          <w:rPr>
            <w:noProof/>
            <w:webHidden/>
          </w:rPr>
          <w:fldChar w:fldCharType="separate"/>
        </w:r>
        <w:r w:rsidR="00754A7D">
          <w:rPr>
            <w:noProof/>
            <w:webHidden/>
          </w:rPr>
          <w:t>7</w:t>
        </w:r>
        <w:r>
          <w:rPr>
            <w:noProof/>
            <w:webHidden/>
          </w:rPr>
          <w:fldChar w:fldCharType="end"/>
        </w:r>
      </w:hyperlink>
    </w:p>
    <w:p w14:paraId="7A027690" w14:textId="5E963308" w:rsidR="00403926" w:rsidRDefault="00403926">
      <w:pPr>
        <w:pStyle w:val="TOC2"/>
        <w:rPr>
          <w:rFonts w:asciiTheme="minorHAnsi" w:eastAsiaTheme="minorEastAsia" w:hAnsiTheme="minorHAnsi" w:cstheme="minorBidi"/>
          <w:noProof/>
          <w:kern w:val="2"/>
          <w:sz w:val="24"/>
          <w:szCs w:val="24"/>
          <w:lang w:eastAsia="en-NZ"/>
          <w14:ligatures w14:val="standardContextual"/>
        </w:rPr>
      </w:pPr>
      <w:hyperlink w:anchor="_Toc220675724" w:history="1">
        <w:r w:rsidRPr="001648C1">
          <w:rPr>
            <w:rStyle w:val="Hyperlink"/>
            <w:noProof/>
            <w:lang w:val="en-GB"/>
          </w:rPr>
          <w:t>Comments by therapeutic group</w:t>
        </w:r>
        <w:r>
          <w:rPr>
            <w:noProof/>
            <w:webHidden/>
          </w:rPr>
          <w:tab/>
        </w:r>
        <w:r>
          <w:rPr>
            <w:noProof/>
            <w:webHidden/>
          </w:rPr>
          <w:fldChar w:fldCharType="begin"/>
        </w:r>
        <w:r>
          <w:rPr>
            <w:noProof/>
            <w:webHidden/>
          </w:rPr>
          <w:instrText xml:space="preserve"> PAGEREF _Toc220675724 \h </w:instrText>
        </w:r>
        <w:r>
          <w:rPr>
            <w:noProof/>
            <w:webHidden/>
          </w:rPr>
        </w:r>
        <w:r>
          <w:rPr>
            <w:noProof/>
            <w:webHidden/>
          </w:rPr>
          <w:fldChar w:fldCharType="separate"/>
        </w:r>
        <w:r w:rsidR="00754A7D">
          <w:rPr>
            <w:noProof/>
            <w:webHidden/>
          </w:rPr>
          <w:t>10</w:t>
        </w:r>
        <w:r>
          <w:rPr>
            <w:noProof/>
            <w:webHidden/>
          </w:rPr>
          <w:fldChar w:fldCharType="end"/>
        </w:r>
      </w:hyperlink>
    </w:p>
    <w:p w14:paraId="4B8B7E0E" w14:textId="3A5BAFA7" w:rsidR="00403926" w:rsidRDefault="00403926">
      <w:pPr>
        <w:pStyle w:val="TOC2"/>
        <w:rPr>
          <w:rFonts w:asciiTheme="minorHAnsi" w:eastAsiaTheme="minorEastAsia" w:hAnsiTheme="minorHAnsi" w:cstheme="minorBidi"/>
          <w:noProof/>
          <w:kern w:val="2"/>
          <w:sz w:val="24"/>
          <w:szCs w:val="24"/>
          <w:lang w:eastAsia="en-NZ"/>
          <w14:ligatures w14:val="standardContextual"/>
        </w:rPr>
      </w:pPr>
      <w:hyperlink w:anchor="_Toc220675725" w:history="1">
        <w:r w:rsidRPr="001648C1">
          <w:rPr>
            <w:rStyle w:val="Hyperlink"/>
            <w:noProof/>
            <w:lang w:val="en-GB"/>
          </w:rPr>
          <w:t>Requested additional medicines</w:t>
        </w:r>
        <w:r>
          <w:rPr>
            <w:noProof/>
            <w:webHidden/>
          </w:rPr>
          <w:tab/>
        </w:r>
        <w:r>
          <w:rPr>
            <w:noProof/>
            <w:webHidden/>
          </w:rPr>
          <w:fldChar w:fldCharType="begin"/>
        </w:r>
        <w:r>
          <w:rPr>
            <w:noProof/>
            <w:webHidden/>
          </w:rPr>
          <w:instrText xml:space="preserve"> PAGEREF _Toc220675725 \h </w:instrText>
        </w:r>
        <w:r>
          <w:rPr>
            <w:noProof/>
            <w:webHidden/>
          </w:rPr>
        </w:r>
        <w:r>
          <w:rPr>
            <w:noProof/>
            <w:webHidden/>
          </w:rPr>
          <w:fldChar w:fldCharType="separate"/>
        </w:r>
        <w:r w:rsidR="00754A7D">
          <w:rPr>
            <w:noProof/>
            <w:webHidden/>
          </w:rPr>
          <w:t>21</w:t>
        </w:r>
        <w:r>
          <w:rPr>
            <w:noProof/>
            <w:webHidden/>
          </w:rPr>
          <w:fldChar w:fldCharType="end"/>
        </w:r>
      </w:hyperlink>
    </w:p>
    <w:p w14:paraId="416FAFC9" w14:textId="2A5AB383" w:rsidR="00403926" w:rsidRDefault="00403926">
      <w:pPr>
        <w:pStyle w:val="TOC2"/>
        <w:rPr>
          <w:rFonts w:asciiTheme="minorHAnsi" w:eastAsiaTheme="minorEastAsia" w:hAnsiTheme="minorHAnsi" w:cstheme="minorBidi"/>
          <w:noProof/>
          <w:kern w:val="2"/>
          <w:sz w:val="24"/>
          <w:szCs w:val="24"/>
          <w:lang w:eastAsia="en-NZ"/>
          <w14:ligatures w14:val="standardContextual"/>
        </w:rPr>
      </w:pPr>
      <w:hyperlink w:anchor="_Toc220675726" w:history="1">
        <w:r w:rsidRPr="001648C1">
          <w:rPr>
            <w:rStyle w:val="Hyperlink"/>
            <w:noProof/>
            <w:lang w:val="en-GB"/>
          </w:rPr>
          <w:t>General comments</w:t>
        </w:r>
        <w:r>
          <w:rPr>
            <w:noProof/>
            <w:webHidden/>
          </w:rPr>
          <w:tab/>
        </w:r>
        <w:r>
          <w:rPr>
            <w:noProof/>
            <w:webHidden/>
          </w:rPr>
          <w:fldChar w:fldCharType="begin"/>
        </w:r>
        <w:r>
          <w:rPr>
            <w:noProof/>
            <w:webHidden/>
          </w:rPr>
          <w:instrText xml:space="preserve"> PAGEREF _Toc220675726 \h </w:instrText>
        </w:r>
        <w:r>
          <w:rPr>
            <w:noProof/>
            <w:webHidden/>
          </w:rPr>
        </w:r>
        <w:r>
          <w:rPr>
            <w:noProof/>
            <w:webHidden/>
          </w:rPr>
          <w:fldChar w:fldCharType="separate"/>
        </w:r>
        <w:r w:rsidR="00754A7D">
          <w:rPr>
            <w:noProof/>
            <w:webHidden/>
          </w:rPr>
          <w:t>27</w:t>
        </w:r>
        <w:r>
          <w:rPr>
            <w:noProof/>
            <w:webHidden/>
          </w:rPr>
          <w:fldChar w:fldCharType="end"/>
        </w:r>
      </w:hyperlink>
    </w:p>
    <w:p w14:paraId="74B77D8B" w14:textId="0A9DFDC0" w:rsidR="00403926" w:rsidRDefault="00403926">
      <w:pPr>
        <w:pStyle w:val="TOC2"/>
        <w:rPr>
          <w:rFonts w:asciiTheme="minorHAnsi" w:eastAsiaTheme="minorEastAsia" w:hAnsiTheme="minorHAnsi" w:cstheme="minorBidi"/>
          <w:noProof/>
          <w:kern w:val="2"/>
          <w:sz w:val="24"/>
          <w:szCs w:val="24"/>
          <w:lang w:eastAsia="en-NZ"/>
          <w14:ligatures w14:val="standardContextual"/>
        </w:rPr>
      </w:pPr>
      <w:hyperlink w:anchor="_Toc220675727" w:history="1">
        <w:r w:rsidRPr="001648C1">
          <w:rPr>
            <w:rStyle w:val="Hyperlink"/>
            <w:noProof/>
            <w:lang w:val="en-GB"/>
          </w:rPr>
          <w:t>Next steps</w:t>
        </w:r>
        <w:r>
          <w:rPr>
            <w:noProof/>
            <w:webHidden/>
          </w:rPr>
          <w:tab/>
        </w:r>
        <w:r>
          <w:rPr>
            <w:noProof/>
            <w:webHidden/>
          </w:rPr>
          <w:fldChar w:fldCharType="begin"/>
        </w:r>
        <w:r>
          <w:rPr>
            <w:noProof/>
            <w:webHidden/>
          </w:rPr>
          <w:instrText xml:space="preserve"> PAGEREF _Toc220675727 \h </w:instrText>
        </w:r>
        <w:r>
          <w:rPr>
            <w:noProof/>
            <w:webHidden/>
          </w:rPr>
        </w:r>
        <w:r>
          <w:rPr>
            <w:noProof/>
            <w:webHidden/>
          </w:rPr>
          <w:fldChar w:fldCharType="separate"/>
        </w:r>
        <w:r w:rsidR="00754A7D">
          <w:rPr>
            <w:noProof/>
            <w:webHidden/>
          </w:rPr>
          <w:t>32</w:t>
        </w:r>
        <w:r>
          <w:rPr>
            <w:noProof/>
            <w:webHidden/>
          </w:rPr>
          <w:fldChar w:fldCharType="end"/>
        </w:r>
      </w:hyperlink>
    </w:p>
    <w:p w14:paraId="3E58414C" w14:textId="600204F2" w:rsidR="00403926" w:rsidRDefault="00403926">
      <w:pPr>
        <w:pStyle w:val="TOC1"/>
        <w:rPr>
          <w:rFonts w:asciiTheme="minorHAnsi" w:eastAsiaTheme="minorEastAsia" w:hAnsiTheme="minorHAnsi" w:cstheme="minorBidi"/>
          <w:noProof/>
          <w:kern w:val="2"/>
          <w:szCs w:val="24"/>
          <w:lang w:eastAsia="en-NZ"/>
          <w14:ligatures w14:val="standardContextual"/>
        </w:rPr>
      </w:pPr>
      <w:hyperlink w:anchor="_Toc220675728" w:history="1">
        <w:r w:rsidRPr="001648C1">
          <w:rPr>
            <w:rStyle w:val="Hyperlink"/>
            <w:noProof/>
            <w:lang w:val="en-GB"/>
          </w:rPr>
          <w:t>Appendices</w:t>
        </w:r>
        <w:r>
          <w:rPr>
            <w:noProof/>
            <w:webHidden/>
          </w:rPr>
          <w:tab/>
        </w:r>
        <w:r>
          <w:rPr>
            <w:noProof/>
            <w:webHidden/>
          </w:rPr>
          <w:fldChar w:fldCharType="begin"/>
        </w:r>
        <w:r>
          <w:rPr>
            <w:noProof/>
            <w:webHidden/>
          </w:rPr>
          <w:instrText xml:space="preserve"> PAGEREF _Toc220675728 \h </w:instrText>
        </w:r>
        <w:r>
          <w:rPr>
            <w:noProof/>
            <w:webHidden/>
          </w:rPr>
        </w:r>
        <w:r>
          <w:rPr>
            <w:noProof/>
            <w:webHidden/>
          </w:rPr>
          <w:fldChar w:fldCharType="separate"/>
        </w:r>
        <w:r w:rsidR="00754A7D">
          <w:rPr>
            <w:noProof/>
            <w:webHidden/>
          </w:rPr>
          <w:t>33</w:t>
        </w:r>
        <w:r>
          <w:rPr>
            <w:noProof/>
            <w:webHidden/>
          </w:rPr>
          <w:fldChar w:fldCharType="end"/>
        </w:r>
      </w:hyperlink>
    </w:p>
    <w:p w14:paraId="5ACDC791" w14:textId="22201C0B" w:rsidR="00403926" w:rsidRDefault="00403926">
      <w:pPr>
        <w:pStyle w:val="TOC2"/>
        <w:tabs>
          <w:tab w:val="left" w:pos="1680"/>
        </w:tabs>
        <w:rPr>
          <w:rFonts w:asciiTheme="minorHAnsi" w:eastAsiaTheme="minorEastAsia" w:hAnsiTheme="minorHAnsi" w:cstheme="minorBidi"/>
          <w:noProof/>
          <w:kern w:val="2"/>
          <w:sz w:val="24"/>
          <w:szCs w:val="24"/>
          <w:lang w:eastAsia="en-NZ"/>
          <w14:ligatures w14:val="standardContextual"/>
        </w:rPr>
      </w:pPr>
      <w:hyperlink w:anchor="_Toc220675729" w:history="1">
        <w:r w:rsidRPr="001648C1">
          <w:rPr>
            <w:rStyle w:val="Hyperlink"/>
            <w:noProof/>
            <w:lang w:val="en-GB"/>
          </w:rPr>
          <w:t>Appendix 1:</w:t>
        </w:r>
        <w:r>
          <w:rPr>
            <w:rFonts w:asciiTheme="minorHAnsi" w:eastAsiaTheme="minorEastAsia" w:hAnsiTheme="minorHAnsi" w:cstheme="minorBidi"/>
            <w:noProof/>
            <w:kern w:val="2"/>
            <w:sz w:val="24"/>
            <w:szCs w:val="24"/>
            <w:lang w:eastAsia="en-NZ"/>
            <w14:ligatures w14:val="standardContextual"/>
          </w:rPr>
          <w:tab/>
        </w:r>
        <w:r w:rsidRPr="001648C1">
          <w:rPr>
            <w:rStyle w:val="Hyperlink"/>
            <w:noProof/>
            <w:lang w:val="en-GB"/>
          </w:rPr>
          <w:t>Consultation questions</w:t>
        </w:r>
        <w:r>
          <w:rPr>
            <w:noProof/>
            <w:webHidden/>
          </w:rPr>
          <w:tab/>
        </w:r>
        <w:r>
          <w:rPr>
            <w:noProof/>
            <w:webHidden/>
          </w:rPr>
          <w:fldChar w:fldCharType="begin"/>
        </w:r>
        <w:r>
          <w:rPr>
            <w:noProof/>
            <w:webHidden/>
          </w:rPr>
          <w:instrText xml:space="preserve"> PAGEREF _Toc220675729 \h </w:instrText>
        </w:r>
        <w:r>
          <w:rPr>
            <w:noProof/>
            <w:webHidden/>
          </w:rPr>
        </w:r>
        <w:r>
          <w:rPr>
            <w:noProof/>
            <w:webHidden/>
          </w:rPr>
          <w:fldChar w:fldCharType="separate"/>
        </w:r>
        <w:r w:rsidR="00754A7D">
          <w:rPr>
            <w:noProof/>
            <w:webHidden/>
          </w:rPr>
          <w:t>33</w:t>
        </w:r>
        <w:r>
          <w:rPr>
            <w:noProof/>
            <w:webHidden/>
          </w:rPr>
          <w:fldChar w:fldCharType="end"/>
        </w:r>
      </w:hyperlink>
    </w:p>
    <w:p w14:paraId="236DE00B" w14:textId="78B1937B" w:rsidR="00403926" w:rsidRDefault="00403926">
      <w:pPr>
        <w:pStyle w:val="TOC2"/>
        <w:tabs>
          <w:tab w:val="left" w:pos="1680"/>
        </w:tabs>
        <w:rPr>
          <w:rFonts w:asciiTheme="minorHAnsi" w:eastAsiaTheme="minorEastAsia" w:hAnsiTheme="minorHAnsi" w:cstheme="minorBidi"/>
          <w:noProof/>
          <w:kern w:val="2"/>
          <w:sz w:val="24"/>
          <w:szCs w:val="24"/>
          <w:lang w:eastAsia="en-NZ"/>
          <w14:ligatures w14:val="standardContextual"/>
        </w:rPr>
      </w:pPr>
      <w:hyperlink w:anchor="_Toc220675730" w:history="1">
        <w:r w:rsidRPr="001648C1">
          <w:rPr>
            <w:rStyle w:val="Hyperlink"/>
            <w:noProof/>
            <w:lang w:val="en-GB"/>
          </w:rPr>
          <w:t>Appendix 2:</w:t>
        </w:r>
        <w:r>
          <w:rPr>
            <w:rFonts w:asciiTheme="minorHAnsi" w:eastAsiaTheme="minorEastAsia" w:hAnsiTheme="minorHAnsi" w:cstheme="minorBidi"/>
            <w:noProof/>
            <w:kern w:val="2"/>
            <w:sz w:val="24"/>
            <w:szCs w:val="24"/>
            <w:lang w:eastAsia="en-NZ"/>
            <w14:ligatures w14:val="standardContextual"/>
          </w:rPr>
          <w:tab/>
        </w:r>
        <w:r w:rsidRPr="001648C1">
          <w:rPr>
            <w:rStyle w:val="Hyperlink"/>
            <w:noProof/>
            <w:lang w:val="en-GB"/>
          </w:rPr>
          <w:t>Organisations consulted</w:t>
        </w:r>
        <w:r>
          <w:rPr>
            <w:noProof/>
            <w:webHidden/>
          </w:rPr>
          <w:tab/>
        </w:r>
        <w:r>
          <w:rPr>
            <w:noProof/>
            <w:webHidden/>
          </w:rPr>
          <w:fldChar w:fldCharType="begin"/>
        </w:r>
        <w:r>
          <w:rPr>
            <w:noProof/>
            <w:webHidden/>
          </w:rPr>
          <w:instrText xml:space="preserve"> PAGEREF _Toc220675730 \h </w:instrText>
        </w:r>
        <w:r>
          <w:rPr>
            <w:noProof/>
            <w:webHidden/>
          </w:rPr>
        </w:r>
        <w:r>
          <w:rPr>
            <w:noProof/>
            <w:webHidden/>
          </w:rPr>
          <w:fldChar w:fldCharType="separate"/>
        </w:r>
        <w:r w:rsidR="00754A7D">
          <w:rPr>
            <w:noProof/>
            <w:webHidden/>
          </w:rPr>
          <w:t>39</w:t>
        </w:r>
        <w:r>
          <w:rPr>
            <w:noProof/>
            <w:webHidden/>
          </w:rPr>
          <w:fldChar w:fldCharType="end"/>
        </w:r>
      </w:hyperlink>
    </w:p>
    <w:p w14:paraId="4938BBB8" w14:textId="2AD86C17" w:rsidR="00403926" w:rsidRDefault="00403926">
      <w:pPr>
        <w:pStyle w:val="TOC2"/>
        <w:tabs>
          <w:tab w:val="left" w:pos="1680"/>
        </w:tabs>
        <w:rPr>
          <w:rFonts w:asciiTheme="minorHAnsi" w:eastAsiaTheme="minorEastAsia" w:hAnsiTheme="minorHAnsi" w:cstheme="minorBidi"/>
          <w:noProof/>
          <w:kern w:val="2"/>
          <w:sz w:val="24"/>
          <w:szCs w:val="24"/>
          <w:lang w:eastAsia="en-NZ"/>
          <w14:ligatures w14:val="standardContextual"/>
        </w:rPr>
      </w:pPr>
      <w:hyperlink w:anchor="_Toc220675731" w:history="1">
        <w:r w:rsidRPr="001648C1">
          <w:rPr>
            <w:rStyle w:val="Hyperlink"/>
            <w:noProof/>
            <w:lang w:val="en-GB"/>
          </w:rPr>
          <w:t>Appendix 3:</w:t>
        </w:r>
        <w:r>
          <w:rPr>
            <w:rFonts w:asciiTheme="minorHAnsi" w:eastAsiaTheme="minorEastAsia" w:hAnsiTheme="minorHAnsi" w:cstheme="minorBidi"/>
            <w:noProof/>
            <w:kern w:val="2"/>
            <w:sz w:val="24"/>
            <w:szCs w:val="24"/>
            <w:lang w:eastAsia="en-NZ"/>
            <w14:ligatures w14:val="standardContextual"/>
          </w:rPr>
          <w:tab/>
        </w:r>
        <w:r w:rsidRPr="001648C1">
          <w:rPr>
            <w:rStyle w:val="Hyperlink"/>
            <w:noProof/>
            <w:lang w:val="en-GB"/>
          </w:rPr>
          <w:t>Summary of consultation feedback</w:t>
        </w:r>
        <w:r>
          <w:rPr>
            <w:noProof/>
            <w:webHidden/>
          </w:rPr>
          <w:tab/>
        </w:r>
        <w:r>
          <w:rPr>
            <w:noProof/>
            <w:webHidden/>
          </w:rPr>
          <w:fldChar w:fldCharType="begin"/>
        </w:r>
        <w:r>
          <w:rPr>
            <w:noProof/>
            <w:webHidden/>
          </w:rPr>
          <w:instrText xml:space="preserve"> PAGEREF _Toc220675731 \h </w:instrText>
        </w:r>
        <w:r>
          <w:rPr>
            <w:noProof/>
            <w:webHidden/>
          </w:rPr>
        </w:r>
        <w:r>
          <w:rPr>
            <w:noProof/>
            <w:webHidden/>
          </w:rPr>
          <w:fldChar w:fldCharType="separate"/>
        </w:r>
        <w:r w:rsidR="00754A7D">
          <w:rPr>
            <w:noProof/>
            <w:webHidden/>
          </w:rPr>
          <w:t>41</w:t>
        </w:r>
        <w:r>
          <w:rPr>
            <w:noProof/>
            <w:webHidden/>
          </w:rPr>
          <w:fldChar w:fldCharType="end"/>
        </w:r>
      </w:hyperlink>
    </w:p>
    <w:p w14:paraId="208664C0" w14:textId="5A8C1C5C" w:rsidR="00403926" w:rsidRDefault="00403926">
      <w:pPr>
        <w:pStyle w:val="TOC2"/>
        <w:tabs>
          <w:tab w:val="left" w:pos="1680"/>
        </w:tabs>
        <w:rPr>
          <w:rFonts w:asciiTheme="minorHAnsi" w:eastAsiaTheme="minorEastAsia" w:hAnsiTheme="minorHAnsi" w:cstheme="minorBidi"/>
          <w:noProof/>
          <w:kern w:val="2"/>
          <w:sz w:val="24"/>
          <w:szCs w:val="24"/>
          <w:lang w:eastAsia="en-NZ"/>
          <w14:ligatures w14:val="standardContextual"/>
        </w:rPr>
      </w:pPr>
      <w:hyperlink w:anchor="_Toc220675732" w:history="1">
        <w:r w:rsidRPr="001648C1">
          <w:rPr>
            <w:rStyle w:val="Hyperlink"/>
            <w:noProof/>
            <w:lang w:val="en-GB"/>
          </w:rPr>
          <w:t>Appendix 4:</w:t>
        </w:r>
        <w:r>
          <w:rPr>
            <w:rFonts w:asciiTheme="minorHAnsi" w:eastAsiaTheme="minorEastAsia" w:hAnsiTheme="minorHAnsi" w:cstheme="minorBidi"/>
            <w:noProof/>
            <w:kern w:val="2"/>
            <w:sz w:val="24"/>
            <w:szCs w:val="24"/>
            <w:lang w:eastAsia="en-NZ"/>
            <w14:ligatures w14:val="standardContextual"/>
          </w:rPr>
          <w:tab/>
        </w:r>
        <w:r w:rsidRPr="001648C1">
          <w:rPr>
            <w:rStyle w:val="Hyperlink"/>
            <w:noProof/>
            <w:lang w:val="en-GB"/>
          </w:rPr>
          <w:t>List of medicines by group</w:t>
        </w:r>
        <w:r>
          <w:rPr>
            <w:noProof/>
            <w:webHidden/>
          </w:rPr>
          <w:tab/>
        </w:r>
        <w:r>
          <w:rPr>
            <w:noProof/>
            <w:webHidden/>
          </w:rPr>
          <w:fldChar w:fldCharType="begin"/>
        </w:r>
        <w:r>
          <w:rPr>
            <w:noProof/>
            <w:webHidden/>
          </w:rPr>
          <w:instrText xml:space="preserve"> PAGEREF _Toc220675732 \h </w:instrText>
        </w:r>
        <w:r>
          <w:rPr>
            <w:noProof/>
            <w:webHidden/>
          </w:rPr>
        </w:r>
        <w:r>
          <w:rPr>
            <w:noProof/>
            <w:webHidden/>
          </w:rPr>
          <w:fldChar w:fldCharType="separate"/>
        </w:r>
        <w:r w:rsidR="00754A7D">
          <w:rPr>
            <w:noProof/>
            <w:webHidden/>
          </w:rPr>
          <w:t>52</w:t>
        </w:r>
        <w:r>
          <w:rPr>
            <w:noProof/>
            <w:webHidden/>
          </w:rPr>
          <w:fldChar w:fldCharType="end"/>
        </w:r>
      </w:hyperlink>
    </w:p>
    <w:p w14:paraId="5ED3EA99" w14:textId="58F0FD7B" w:rsidR="00403926" w:rsidRDefault="00403926">
      <w:pPr>
        <w:pStyle w:val="TOC2"/>
        <w:tabs>
          <w:tab w:val="left" w:pos="1680"/>
        </w:tabs>
        <w:rPr>
          <w:rFonts w:asciiTheme="minorHAnsi" w:eastAsiaTheme="minorEastAsia" w:hAnsiTheme="minorHAnsi" w:cstheme="minorBidi"/>
          <w:noProof/>
          <w:kern w:val="2"/>
          <w:sz w:val="24"/>
          <w:szCs w:val="24"/>
          <w:lang w:eastAsia="en-NZ"/>
          <w14:ligatures w14:val="standardContextual"/>
        </w:rPr>
      </w:pPr>
      <w:hyperlink w:anchor="_Toc220675733" w:history="1">
        <w:r w:rsidRPr="001648C1">
          <w:rPr>
            <w:rStyle w:val="Hyperlink"/>
            <w:noProof/>
            <w:lang w:val="en-GB"/>
          </w:rPr>
          <w:t>Appendix 5:</w:t>
        </w:r>
        <w:r>
          <w:rPr>
            <w:rFonts w:asciiTheme="minorHAnsi" w:eastAsiaTheme="minorEastAsia" w:hAnsiTheme="minorHAnsi" w:cstheme="minorBidi"/>
            <w:noProof/>
            <w:kern w:val="2"/>
            <w:sz w:val="24"/>
            <w:szCs w:val="24"/>
            <w:lang w:eastAsia="en-NZ"/>
            <w14:ligatures w14:val="standardContextual"/>
          </w:rPr>
          <w:tab/>
        </w:r>
        <w:r w:rsidRPr="001648C1">
          <w:rPr>
            <w:rStyle w:val="Hyperlink"/>
            <w:noProof/>
            <w:lang w:val="en-GB"/>
          </w:rPr>
          <w:t>Alphabetic list of medicines</w:t>
        </w:r>
        <w:r>
          <w:rPr>
            <w:noProof/>
            <w:webHidden/>
          </w:rPr>
          <w:tab/>
        </w:r>
        <w:r>
          <w:rPr>
            <w:noProof/>
            <w:webHidden/>
          </w:rPr>
          <w:fldChar w:fldCharType="begin"/>
        </w:r>
        <w:r>
          <w:rPr>
            <w:noProof/>
            <w:webHidden/>
          </w:rPr>
          <w:instrText xml:space="preserve"> PAGEREF _Toc220675733 \h </w:instrText>
        </w:r>
        <w:r>
          <w:rPr>
            <w:noProof/>
            <w:webHidden/>
          </w:rPr>
        </w:r>
        <w:r>
          <w:rPr>
            <w:noProof/>
            <w:webHidden/>
          </w:rPr>
          <w:fldChar w:fldCharType="separate"/>
        </w:r>
        <w:r w:rsidR="00754A7D">
          <w:rPr>
            <w:noProof/>
            <w:webHidden/>
          </w:rPr>
          <w:t>58</w:t>
        </w:r>
        <w:r>
          <w:rPr>
            <w:noProof/>
            <w:webHidden/>
          </w:rPr>
          <w:fldChar w:fldCharType="end"/>
        </w:r>
      </w:hyperlink>
    </w:p>
    <w:p w14:paraId="02DBC90D" w14:textId="1C4A9D92" w:rsidR="00403926" w:rsidRDefault="00403926">
      <w:pPr>
        <w:pStyle w:val="TOC2"/>
        <w:tabs>
          <w:tab w:val="left" w:pos="1680"/>
        </w:tabs>
        <w:rPr>
          <w:rFonts w:asciiTheme="minorHAnsi" w:eastAsiaTheme="minorEastAsia" w:hAnsiTheme="minorHAnsi" w:cstheme="minorBidi"/>
          <w:noProof/>
          <w:kern w:val="2"/>
          <w:sz w:val="24"/>
          <w:szCs w:val="24"/>
          <w:lang w:eastAsia="en-NZ"/>
          <w14:ligatures w14:val="standardContextual"/>
        </w:rPr>
      </w:pPr>
      <w:hyperlink w:anchor="_Toc220675734" w:history="1">
        <w:r w:rsidRPr="001648C1">
          <w:rPr>
            <w:rStyle w:val="Hyperlink"/>
            <w:noProof/>
            <w:lang w:val="en-GB"/>
          </w:rPr>
          <w:t>Appendix 6:</w:t>
        </w:r>
        <w:r>
          <w:rPr>
            <w:rFonts w:asciiTheme="minorHAnsi" w:eastAsiaTheme="minorEastAsia" w:hAnsiTheme="minorHAnsi" w:cstheme="minorBidi"/>
            <w:noProof/>
            <w:kern w:val="2"/>
            <w:sz w:val="24"/>
            <w:szCs w:val="24"/>
            <w:lang w:eastAsia="en-NZ"/>
            <w14:ligatures w14:val="standardContextual"/>
          </w:rPr>
          <w:tab/>
        </w:r>
        <w:r w:rsidRPr="001648C1">
          <w:rPr>
            <w:rStyle w:val="Hyperlink"/>
            <w:noProof/>
            <w:lang w:val="en-GB"/>
          </w:rPr>
          <w:t>List of controlled drugs alphabetical</w:t>
        </w:r>
        <w:r>
          <w:rPr>
            <w:noProof/>
            <w:webHidden/>
          </w:rPr>
          <w:tab/>
        </w:r>
        <w:r>
          <w:rPr>
            <w:noProof/>
            <w:webHidden/>
          </w:rPr>
          <w:fldChar w:fldCharType="begin"/>
        </w:r>
        <w:r>
          <w:rPr>
            <w:noProof/>
            <w:webHidden/>
          </w:rPr>
          <w:instrText xml:space="preserve"> PAGEREF _Toc220675734 \h </w:instrText>
        </w:r>
        <w:r>
          <w:rPr>
            <w:noProof/>
            <w:webHidden/>
          </w:rPr>
        </w:r>
        <w:r>
          <w:rPr>
            <w:noProof/>
            <w:webHidden/>
          </w:rPr>
          <w:fldChar w:fldCharType="separate"/>
        </w:r>
        <w:r w:rsidR="00754A7D">
          <w:rPr>
            <w:noProof/>
            <w:webHidden/>
          </w:rPr>
          <w:t>61</w:t>
        </w:r>
        <w:r>
          <w:rPr>
            <w:noProof/>
            <w:webHidden/>
          </w:rPr>
          <w:fldChar w:fldCharType="end"/>
        </w:r>
      </w:hyperlink>
    </w:p>
    <w:p w14:paraId="133A9219" w14:textId="44BCA68E" w:rsidR="00C86248" w:rsidRDefault="00403926">
      <w:r>
        <w:rPr>
          <w:rFonts w:ascii="Segoe UI Semibold" w:hAnsi="Segoe UI Semibold"/>
          <w:b/>
          <w:sz w:val="24"/>
        </w:rPr>
        <w:fldChar w:fldCharType="end"/>
      </w:r>
    </w:p>
    <w:p w14:paraId="49038387" w14:textId="77777777" w:rsidR="003A5FEA" w:rsidRDefault="003A5FEA" w:rsidP="001D3E4E">
      <w:pPr>
        <w:pStyle w:val="TOC1"/>
        <w:keepNext/>
      </w:pPr>
      <w:r>
        <w:t>List of Figures</w:t>
      </w:r>
    </w:p>
    <w:p w14:paraId="7EEEC419" w14:textId="4F22DC05" w:rsidR="00403926" w:rsidRDefault="00403926">
      <w:pPr>
        <w:pStyle w:val="TOC3"/>
        <w:rPr>
          <w:rFonts w:asciiTheme="minorHAnsi" w:eastAsiaTheme="minorEastAsia" w:hAnsiTheme="minorHAnsi" w:cstheme="minorBidi"/>
          <w:noProof/>
          <w:kern w:val="2"/>
          <w:sz w:val="24"/>
          <w:szCs w:val="24"/>
          <w:lang w:eastAsia="en-NZ"/>
          <w14:ligatures w14:val="standardContextual"/>
        </w:rPr>
      </w:pPr>
      <w:r>
        <w:fldChar w:fldCharType="begin"/>
      </w:r>
      <w:r>
        <w:instrText xml:space="preserve"> TOC \h \z \t "Figure,3" </w:instrText>
      </w:r>
      <w:r>
        <w:fldChar w:fldCharType="separate"/>
      </w:r>
      <w:hyperlink w:anchor="_Toc220675735" w:history="1">
        <w:r w:rsidRPr="00DC5075">
          <w:rPr>
            <w:rStyle w:val="Hyperlink"/>
            <w:noProof/>
          </w:rPr>
          <w:t xml:space="preserve">Figure 1: </w:t>
        </w:r>
        <w:r w:rsidRPr="00DC5075">
          <w:rPr>
            <w:rStyle w:val="Hyperlink"/>
            <w:noProof/>
            <w:lang w:val="en-GB"/>
          </w:rPr>
          <w:t>Type of respondent</w:t>
        </w:r>
        <w:r>
          <w:rPr>
            <w:noProof/>
            <w:webHidden/>
          </w:rPr>
          <w:tab/>
        </w:r>
        <w:r>
          <w:rPr>
            <w:noProof/>
            <w:webHidden/>
          </w:rPr>
          <w:fldChar w:fldCharType="begin"/>
        </w:r>
        <w:r>
          <w:rPr>
            <w:noProof/>
            <w:webHidden/>
          </w:rPr>
          <w:instrText xml:space="preserve"> PAGEREF _Toc220675735 \h </w:instrText>
        </w:r>
        <w:r>
          <w:rPr>
            <w:noProof/>
            <w:webHidden/>
          </w:rPr>
        </w:r>
        <w:r>
          <w:rPr>
            <w:noProof/>
            <w:webHidden/>
          </w:rPr>
          <w:fldChar w:fldCharType="separate"/>
        </w:r>
        <w:r w:rsidR="00754A7D">
          <w:rPr>
            <w:noProof/>
            <w:webHidden/>
          </w:rPr>
          <w:t>4</w:t>
        </w:r>
        <w:r>
          <w:rPr>
            <w:noProof/>
            <w:webHidden/>
          </w:rPr>
          <w:fldChar w:fldCharType="end"/>
        </w:r>
      </w:hyperlink>
    </w:p>
    <w:p w14:paraId="28E5FF80" w14:textId="7757E709" w:rsidR="00403926" w:rsidRDefault="00403926">
      <w:pPr>
        <w:pStyle w:val="TOC3"/>
        <w:rPr>
          <w:rFonts w:asciiTheme="minorHAnsi" w:eastAsiaTheme="minorEastAsia" w:hAnsiTheme="minorHAnsi" w:cstheme="minorBidi"/>
          <w:noProof/>
          <w:kern w:val="2"/>
          <w:sz w:val="24"/>
          <w:szCs w:val="24"/>
          <w:lang w:eastAsia="en-NZ"/>
          <w14:ligatures w14:val="standardContextual"/>
        </w:rPr>
      </w:pPr>
      <w:hyperlink w:anchor="_Toc220675736" w:history="1">
        <w:r w:rsidRPr="00DC5075">
          <w:rPr>
            <w:rStyle w:val="Hyperlink"/>
            <w:noProof/>
          </w:rPr>
          <w:t xml:space="preserve">Figure 2: </w:t>
        </w:r>
        <w:r w:rsidRPr="00DC5075">
          <w:rPr>
            <w:rStyle w:val="Hyperlink"/>
            <w:noProof/>
            <w:lang w:val="en-GB"/>
          </w:rPr>
          <w:t>Respondents’ professional roles</w:t>
        </w:r>
        <w:r>
          <w:rPr>
            <w:noProof/>
            <w:webHidden/>
          </w:rPr>
          <w:tab/>
        </w:r>
        <w:r>
          <w:rPr>
            <w:noProof/>
            <w:webHidden/>
          </w:rPr>
          <w:fldChar w:fldCharType="begin"/>
        </w:r>
        <w:r>
          <w:rPr>
            <w:noProof/>
            <w:webHidden/>
          </w:rPr>
          <w:instrText xml:space="preserve"> PAGEREF _Toc220675736 \h </w:instrText>
        </w:r>
        <w:r>
          <w:rPr>
            <w:noProof/>
            <w:webHidden/>
          </w:rPr>
        </w:r>
        <w:r>
          <w:rPr>
            <w:noProof/>
            <w:webHidden/>
          </w:rPr>
          <w:fldChar w:fldCharType="separate"/>
        </w:r>
        <w:r w:rsidR="00754A7D">
          <w:rPr>
            <w:noProof/>
            <w:webHidden/>
          </w:rPr>
          <w:t>6</w:t>
        </w:r>
        <w:r>
          <w:rPr>
            <w:noProof/>
            <w:webHidden/>
          </w:rPr>
          <w:fldChar w:fldCharType="end"/>
        </w:r>
      </w:hyperlink>
    </w:p>
    <w:p w14:paraId="1A879444" w14:textId="01E71579" w:rsidR="00403926" w:rsidRDefault="00403926">
      <w:pPr>
        <w:pStyle w:val="TOC3"/>
        <w:rPr>
          <w:rFonts w:asciiTheme="minorHAnsi" w:eastAsiaTheme="minorEastAsia" w:hAnsiTheme="minorHAnsi" w:cstheme="minorBidi"/>
          <w:noProof/>
          <w:kern w:val="2"/>
          <w:sz w:val="24"/>
          <w:szCs w:val="24"/>
          <w:lang w:eastAsia="en-NZ"/>
          <w14:ligatures w14:val="standardContextual"/>
        </w:rPr>
      </w:pPr>
      <w:hyperlink w:anchor="_Toc220675737" w:history="1">
        <w:r w:rsidRPr="00DC5075">
          <w:rPr>
            <w:rStyle w:val="Hyperlink"/>
            <w:noProof/>
          </w:rPr>
          <w:t>Figure 3</w:t>
        </w:r>
        <w:r w:rsidRPr="00DC5075">
          <w:rPr>
            <w:rStyle w:val="Hyperlink"/>
            <w:noProof/>
            <w:lang w:val="en-GB"/>
          </w:rPr>
          <w:t>: Level of support for the proposed amendments to the registered nurse prescriber specified prescription medicines list</w:t>
        </w:r>
        <w:r>
          <w:rPr>
            <w:noProof/>
            <w:webHidden/>
          </w:rPr>
          <w:tab/>
        </w:r>
        <w:r>
          <w:rPr>
            <w:noProof/>
            <w:webHidden/>
          </w:rPr>
          <w:fldChar w:fldCharType="begin"/>
        </w:r>
        <w:r>
          <w:rPr>
            <w:noProof/>
            <w:webHidden/>
          </w:rPr>
          <w:instrText xml:space="preserve"> PAGEREF _Toc220675737 \h </w:instrText>
        </w:r>
        <w:r>
          <w:rPr>
            <w:noProof/>
            <w:webHidden/>
          </w:rPr>
        </w:r>
        <w:r>
          <w:rPr>
            <w:noProof/>
            <w:webHidden/>
          </w:rPr>
          <w:fldChar w:fldCharType="separate"/>
        </w:r>
        <w:r w:rsidR="00754A7D">
          <w:rPr>
            <w:noProof/>
            <w:webHidden/>
          </w:rPr>
          <w:t>6</w:t>
        </w:r>
        <w:r>
          <w:rPr>
            <w:noProof/>
            <w:webHidden/>
          </w:rPr>
          <w:fldChar w:fldCharType="end"/>
        </w:r>
      </w:hyperlink>
    </w:p>
    <w:p w14:paraId="05CC63FD" w14:textId="5E4FA21C" w:rsidR="003A5FEA" w:rsidRDefault="00403926" w:rsidP="003A5FEA">
      <w:r>
        <w:fldChar w:fldCharType="end"/>
      </w:r>
    </w:p>
    <w:p w14:paraId="0D248541" w14:textId="77777777" w:rsidR="002B76A7" w:rsidRDefault="002B76A7" w:rsidP="002B76A7">
      <w:pPr>
        <w:pStyle w:val="TOC1"/>
        <w:keepNext/>
      </w:pPr>
      <w:r>
        <w:t>List of Tables</w:t>
      </w:r>
    </w:p>
    <w:p w14:paraId="30EB48CC" w14:textId="49E5AB44" w:rsidR="00403926" w:rsidRDefault="00403926">
      <w:pPr>
        <w:pStyle w:val="TOC3"/>
        <w:rPr>
          <w:rFonts w:asciiTheme="minorHAnsi" w:eastAsiaTheme="minorEastAsia" w:hAnsiTheme="minorHAnsi" w:cstheme="minorBidi"/>
          <w:noProof/>
          <w:kern w:val="2"/>
          <w:sz w:val="24"/>
          <w:szCs w:val="24"/>
          <w:lang w:eastAsia="en-NZ"/>
          <w14:ligatures w14:val="standardContextual"/>
        </w:rPr>
      </w:pPr>
      <w:r>
        <w:rPr>
          <w:sz w:val="20"/>
        </w:rPr>
        <w:fldChar w:fldCharType="begin"/>
      </w:r>
      <w:r>
        <w:rPr>
          <w:sz w:val="20"/>
        </w:rPr>
        <w:instrText xml:space="preserve"> TOC \h \z \t "Table,3" </w:instrText>
      </w:r>
      <w:r>
        <w:rPr>
          <w:sz w:val="20"/>
        </w:rPr>
        <w:fldChar w:fldCharType="separate"/>
      </w:r>
      <w:hyperlink w:anchor="_Toc220675749" w:history="1">
        <w:r w:rsidRPr="00D64DFF">
          <w:rPr>
            <w:rStyle w:val="Hyperlink"/>
            <w:noProof/>
          </w:rPr>
          <w:t>Table 1: Overview of feedback</w:t>
        </w:r>
        <w:r>
          <w:rPr>
            <w:noProof/>
            <w:webHidden/>
          </w:rPr>
          <w:tab/>
        </w:r>
        <w:r>
          <w:rPr>
            <w:noProof/>
            <w:webHidden/>
          </w:rPr>
          <w:fldChar w:fldCharType="begin"/>
        </w:r>
        <w:r>
          <w:rPr>
            <w:noProof/>
            <w:webHidden/>
          </w:rPr>
          <w:instrText xml:space="preserve"> PAGEREF _Toc220675749 \h </w:instrText>
        </w:r>
        <w:r>
          <w:rPr>
            <w:noProof/>
            <w:webHidden/>
          </w:rPr>
        </w:r>
        <w:r>
          <w:rPr>
            <w:noProof/>
            <w:webHidden/>
          </w:rPr>
          <w:fldChar w:fldCharType="separate"/>
        </w:r>
        <w:r w:rsidR="00754A7D">
          <w:rPr>
            <w:noProof/>
            <w:webHidden/>
          </w:rPr>
          <w:t>1</w:t>
        </w:r>
        <w:r>
          <w:rPr>
            <w:noProof/>
            <w:webHidden/>
          </w:rPr>
          <w:fldChar w:fldCharType="end"/>
        </w:r>
      </w:hyperlink>
    </w:p>
    <w:p w14:paraId="4D54777A" w14:textId="07AC01D4" w:rsidR="00403926" w:rsidRDefault="00403926">
      <w:pPr>
        <w:pStyle w:val="TOC3"/>
        <w:rPr>
          <w:rFonts w:asciiTheme="minorHAnsi" w:eastAsiaTheme="minorEastAsia" w:hAnsiTheme="minorHAnsi" w:cstheme="minorBidi"/>
          <w:noProof/>
          <w:kern w:val="2"/>
          <w:sz w:val="24"/>
          <w:szCs w:val="24"/>
          <w:lang w:eastAsia="en-NZ"/>
          <w14:ligatures w14:val="standardContextual"/>
        </w:rPr>
      </w:pPr>
      <w:hyperlink w:anchor="_Toc220675750" w:history="1">
        <w:r w:rsidRPr="00D64DFF">
          <w:rPr>
            <w:rStyle w:val="Hyperlink"/>
            <w:noProof/>
          </w:rPr>
          <w:t xml:space="preserve">Table 2: </w:t>
        </w:r>
        <w:r w:rsidRPr="00D64DFF">
          <w:rPr>
            <w:rStyle w:val="Hyperlink"/>
            <w:noProof/>
            <w:lang w:val="en-GB"/>
          </w:rPr>
          <w:t>Organisations or groups that provided feedback on the consultation on amendments to the specified prescription medicines list for designated registered nurse prescribers in primary health and speciality teams</w:t>
        </w:r>
        <w:r>
          <w:rPr>
            <w:noProof/>
            <w:webHidden/>
          </w:rPr>
          <w:tab/>
        </w:r>
        <w:r>
          <w:rPr>
            <w:noProof/>
            <w:webHidden/>
          </w:rPr>
          <w:fldChar w:fldCharType="begin"/>
        </w:r>
        <w:r>
          <w:rPr>
            <w:noProof/>
            <w:webHidden/>
          </w:rPr>
          <w:instrText xml:space="preserve"> PAGEREF _Toc220675750 \h </w:instrText>
        </w:r>
        <w:r>
          <w:rPr>
            <w:noProof/>
            <w:webHidden/>
          </w:rPr>
        </w:r>
        <w:r>
          <w:rPr>
            <w:noProof/>
            <w:webHidden/>
          </w:rPr>
          <w:fldChar w:fldCharType="separate"/>
        </w:r>
        <w:r w:rsidR="00754A7D">
          <w:rPr>
            <w:noProof/>
            <w:webHidden/>
          </w:rPr>
          <w:t>5</w:t>
        </w:r>
        <w:r>
          <w:rPr>
            <w:noProof/>
            <w:webHidden/>
          </w:rPr>
          <w:fldChar w:fldCharType="end"/>
        </w:r>
      </w:hyperlink>
    </w:p>
    <w:p w14:paraId="3C785418" w14:textId="54F83EEB" w:rsidR="00403926" w:rsidRDefault="00403926">
      <w:pPr>
        <w:pStyle w:val="TOC3"/>
        <w:rPr>
          <w:rFonts w:asciiTheme="minorHAnsi" w:eastAsiaTheme="minorEastAsia" w:hAnsiTheme="minorHAnsi" w:cstheme="minorBidi"/>
          <w:noProof/>
          <w:kern w:val="2"/>
          <w:sz w:val="24"/>
          <w:szCs w:val="24"/>
          <w:lang w:eastAsia="en-NZ"/>
          <w14:ligatures w14:val="standardContextual"/>
        </w:rPr>
      </w:pPr>
      <w:hyperlink w:anchor="_Toc220675751" w:history="1">
        <w:r w:rsidRPr="00D64DFF">
          <w:rPr>
            <w:rStyle w:val="Hyperlink"/>
            <w:noProof/>
          </w:rPr>
          <w:t xml:space="preserve">Table 3: </w:t>
        </w:r>
        <w:r w:rsidRPr="00D64DFF">
          <w:rPr>
            <w:rStyle w:val="Hyperlink"/>
            <w:noProof/>
            <w:lang w:val="en-GB"/>
          </w:rPr>
          <w:t>Summary of submitters’ feedback by broad therapeutic group</w:t>
        </w:r>
        <w:r>
          <w:rPr>
            <w:noProof/>
            <w:webHidden/>
          </w:rPr>
          <w:tab/>
        </w:r>
        <w:r>
          <w:rPr>
            <w:noProof/>
            <w:webHidden/>
          </w:rPr>
          <w:fldChar w:fldCharType="begin"/>
        </w:r>
        <w:r>
          <w:rPr>
            <w:noProof/>
            <w:webHidden/>
          </w:rPr>
          <w:instrText xml:space="preserve"> PAGEREF _Toc220675751 \h </w:instrText>
        </w:r>
        <w:r>
          <w:rPr>
            <w:noProof/>
            <w:webHidden/>
          </w:rPr>
        </w:r>
        <w:r>
          <w:rPr>
            <w:noProof/>
            <w:webHidden/>
          </w:rPr>
          <w:fldChar w:fldCharType="separate"/>
        </w:r>
        <w:r w:rsidR="00754A7D">
          <w:rPr>
            <w:noProof/>
            <w:webHidden/>
          </w:rPr>
          <w:t>11</w:t>
        </w:r>
        <w:r>
          <w:rPr>
            <w:noProof/>
            <w:webHidden/>
          </w:rPr>
          <w:fldChar w:fldCharType="end"/>
        </w:r>
      </w:hyperlink>
    </w:p>
    <w:p w14:paraId="6F3EEF36" w14:textId="60B95682" w:rsidR="00403926" w:rsidRDefault="00403926">
      <w:pPr>
        <w:pStyle w:val="TOC3"/>
        <w:rPr>
          <w:rFonts w:asciiTheme="minorHAnsi" w:eastAsiaTheme="minorEastAsia" w:hAnsiTheme="minorHAnsi" w:cstheme="minorBidi"/>
          <w:noProof/>
          <w:kern w:val="2"/>
          <w:sz w:val="24"/>
          <w:szCs w:val="24"/>
          <w:lang w:eastAsia="en-NZ"/>
          <w14:ligatures w14:val="standardContextual"/>
        </w:rPr>
      </w:pPr>
      <w:hyperlink w:anchor="_Toc220675752" w:history="1">
        <w:r w:rsidRPr="00D64DFF">
          <w:rPr>
            <w:rStyle w:val="Hyperlink"/>
            <w:noProof/>
          </w:rPr>
          <w:t xml:space="preserve">Table 4: </w:t>
        </w:r>
        <w:r w:rsidRPr="00D64DFF">
          <w:rPr>
            <w:rStyle w:val="Hyperlink"/>
            <w:noProof/>
            <w:lang w:val="en-GB"/>
          </w:rPr>
          <w:t>Additional medicines submitters suggested adding to the registered nurse prescriber specified prescription medicines list</w:t>
        </w:r>
        <w:r>
          <w:rPr>
            <w:noProof/>
            <w:webHidden/>
          </w:rPr>
          <w:tab/>
        </w:r>
        <w:r>
          <w:rPr>
            <w:noProof/>
            <w:webHidden/>
          </w:rPr>
          <w:fldChar w:fldCharType="begin"/>
        </w:r>
        <w:r>
          <w:rPr>
            <w:noProof/>
            <w:webHidden/>
          </w:rPr>
          <w:instrText xml:space="preserve"> PAGEREF _Toc220675752 \h </w:instrText>
        </w:r>
        <w:r>
          <w:rPr>
            <w:noProof/>
            <w:webHidden/>
          </w:rPr>
        </w:r>
        <w:r>
          <w:rPr>
            <w:noProof/>
            <w:webHidden/>
          </w:rPr>
          <w:fldChar w:fldCharType="separate"/>
        </w:r>
        <w:r w:rsidR="00754A7D">
          <w:rPr>
            <w:noProof/>
            <w:webHidden/>
          </w:rPr>
          <w:t>21</w:t>
        </w:r>
        <w:r>
          <w:rPr>
            <w:noProof/>
            <w:webHidden/>
          </w:rPr>
          <w:fldChar w:fldCharType="end"/>
        </w:r>
      </w:hyperlink>
    </w:p>
    <w:p w14:paraId="5C6BEA4B" w14:textId="3235476F" w:rsidR="00403926" w:rsidRDefault="00403926">
      <w:pPr>
        <w:pStyle w:val="TOC3"/>
        <w:rPr>
          <w:rFonts w:asciiTheme="minorHAnsi" w:eastAsiaTheme="minorEastAsia" w:hAnsiTheme="minorHAnsi" w:cstheme="minorBidi"/>
          <w:noProof/>
          <w:kern w:val="2"/>
          <w:sz w:val="24"/>
          <w:szCs w:val="24"/>
          <w:lang w:eastAsia="en-NZ"/>
          <w14:ligatures w14:val="standardContextual"/>
        </w:rPr>
      </w:pPr>
      <w:hyperlink w:anchor="_Toc220675753" w:history="1">
        <w:r w:rsidRPr="00D64DFF">
          <w:rPr>
            <w:rStyle w:val="Hyperlink"/>
            <w:noProof/>
          </w:rPr>
          <w:t>Table 5</w:t>
        </w:r>
        <w:r w:rsidRPr="00D64DFF">
          <w:rPr>
            <w:rStyle w:val="Hyperlink"/>
            <w:noProof/>
            <w:lang w:val="en-GB"/>
          </w:rPr>
          <w:t>: General feedback / comments</w:t>
        </w:r>
        <w:r>
          <w:rPr>
            <w:noProof/>
            <w:webHidden/>
          </w:rPr>
          <w:tab/>
        </w:r>
        <w:r>
          <w:rPr>
            <w:noProof/>
            <w:webHidden/>
          </w:rPr>
          <w:fldChar w:fldCharType="begin"/>
        </w:r>
        <w:r>
          <w:rPr>
            <w:noProof/>
            <w:webHidden/>
          </w:rPr>
          <w:instrText xml:space="preserve"> PAGEREF _Toc220675753 \h </w:instrText>
        </w:r>
        <w:r>
          <w:rPr>
            <w:noProof/>
            <w:webHidden/>
          </w:rPr>
        </w:r>
        <w:r>
          <w:rPr>
            <w:noProof/>
            <w:webHidden/>
          </w:rPr>
          <w:fldChar w:fldCharType="separate"/>
        </w:r>
        <w:r w:rsidR="00754A7D">
          <w:rPr>
            <w:noProof/>
            <w:webHidden/>
          </w:rPr>
          <w:t>28</w:t>
        </w:r>
        <w:r>
          <w:rPr>
            <w:noProof/>
            <w:webHidden/>
          </w:rPr>
          <w:fldChar w:fldCharType="end"/>
        </w:r>
      </w:hyperlink>
    </w:p>
    <w:p w14:paraId="33082CDE" w14:textId="103A1EE1" w:rsidR="00403926" w:rsidRDefault="00403926">
      <w:pPr>
        <w:pStyle w:val="TOC3"/>
        <w:rPr>
          <w:rFonts w:asciiTheme="minorHAnsi" w:eastAsiaTheme="minorEastAsia" w:hAnsiTheme="minorHAnsi" w:cstheme="minorBidi"/>
          <w:noProof/>
          <w:kern w:val="2"/>
          <w:sz w:val="24"/>
          <w:szCs w:val="24"/>
          <w:lang w:eastAsia="en-NZ"/>
          <w14:ligatures w14:val="standardContextual"/>
        </w:rPr>
      </w:pPr>
      <w:hyperlink w:anchor="_Toc220675754" w:history="1">
        <w:r w:rsidRPr="00D64DFF">
          <w:rPr>
            <w:rStyle w:val="Hyperlink"/>
            <w:noProof/>
            <w:lang w:val="en-GB"/>
          </w:rPr>
          <w:t>Table A2: Organisations consulted</w:t>
        </w:r>
        <w:r>
          <w:rPr>
            <w:noProof/>
            <w:webHidden/>
          </w:rPr>
          <w:tab/>
        </w:r>
        <w:r>
          <w:rPr>
            <w:noProof/>
            <w:webHidden/>
          </w:rPr>
          <w:fldChar w:fldCharType="begin"/>
        </w:r>
        <w:r>
          <w:rPr>
            <w:noProof/>
            <w:webHidden/>
          </w:rPr>
          <w:instrText xml:space="preserve"> PAGEREF _Toc220675754 \h </w:instrText>
        </w:r>
        <w:r>
          <w:rPr>
            <w:noProof/>
            <w:webHidden/>
          </w:rPr>
        </w:r>
        <w:r>
          <w:rPr>
            <w:noProof/>
            <w:webHidden/>
          </w:rPr>
          <w:fldChar w:fldCharType="separate"/>
        </w:r>
        <w:r w:rsidR="00754A7D">
          <w:rPr>
            <w:noProof/>
            <w:webHidden/>
          </w:rPr>
          <w:t>39</w:t>
        </w:r>
        <w:r>
          <w:rPr>
            <w:noProof/>
            <w:webHidden/>
          </w:rPr>
          <w:fldChar w:fldCharType="end"/>
        </w:r>
      </w:hyperlink>
    </w:p>
    <w:p w14:paraId="5BAE1085" w14:textId="694D5D9D" w:rsidR="00403926" w:rsidRDefault="00403926">
      <w:pPr>
        <w:pStyle w:val="TOC3"/>
        <w:rPr>
          <w:rFonts w:asciiTheme="minorHAnsi" w:eastAsiaTheme="minorEastAsia" w:hAnsiTheme="minorHAnsi" w:cstheme="minorBidi"/>
          <w:noProof/>
          <w:kern w:val="2"/>
          <w:sz w:val="24"/>
          <w:szCs w:val="24"/>
          <w:lang w:eastAsia="en-NZ"/>
          <w14:ligatures w14:val="standardContextual"/>
        </w:rPr>
      </w:pPr>
      <w:hyperlink w:anchor="_Toc220675755" w:history="1">
        <w:r w:rsidRPr="00D64DFF">
          <w:rPr>
            <w:rStyle w:val="Hyperlink"/>
            <w:noProof/>
            <w:lang w:val="en-GB"/>
          </w:rPr>
          <w:t>Table A3: Summary of consultation feedback</w:t>
        </w:r>
        <w:r>
          <w:rPr>
            <w:noProof/>
            <w:webHidden/>
          </w:rPr>
          <w:tab/>
        </w:r>
        <w:r>
          <w:rPr>
            <w:noProof/>
            <w:webHidden/>
          </w:rPr>
          <w:fldChar w:fldCharType="begin"/>
        </w:r>
        <w:r>
          <w:rPr>
            <w:noProof/>
            <w:webHidden/>
          </w:rPr>
          <w:instrText xml:space="preserve"> PAGEREF _Toc220675755 \h </w:instrText>
        </w:r>
        <w:r>
          <w:rPr>
            <w:noProof/>
            <w:webHidden/>
          </w:rPr>
        </w:r>
        <w:r>
          <w:rPr>
            <w:noProof/>
            <w:webHidden/>
          </w:rPr>
          <w:fldChar w:fldCharType="separate"/>
        </w:r>
        <w:r w:rsidR="00754A7D">
          <w:rPr>
            <w:noProof/>
            <w:webHidden/>
          </w:rPr>
          <w:t>41</w:t>
        </w:r>
        <w:r>
          <w:rPr>
            <w:noProof/>
            <w:webHidden/>
          </w:rPr>
          <w:fldChar w:fldCharType="end"/>
        </w:r>
      </w:hyperlink>
    </w:p>
    <w:p w14:paraId="3FBCB048" w14:textId="0D3CFA57" w:rsidR="00403926" w:rsidRDefault="00403926">
      <w:pPr>
        <w:pStyle w:val="TOC3"/>
        <w:rPr>
          <w:rFonts w:asciiTheme="minorHAnsi" w:eastAsiaTheme="minorEastAsia" w:hAnsiTheme="minorHAnsi" w:cstheme="minorBidi"/>
          <w:noProof/>
          <w:kern w:val="2"/>
          <w:sz w:val="24"/>
          <w:szCs w:val="24"/>
          <w:lang w:eastAsia="en-NZ"/>
          <w14:ligatures w14:val="standardContextual"/>
        </w:rPr>
      </w:pPr>
      <w:hyperlink w:anchor="_Toc220675756" w:history="1">
        <w:r w:rsidRPr="00D64DFF">
          <w:rPr>
            <w:rStyle w:val="Hyperlink"/>
            <w:noProof/>
            <w:lang w:val="en-GB"/>
          </w:rPr>
          <w:t>Table A4: Prescription medicines to be added to the specified prescription medicines list for designated registered nurse prescribers, by broad therapeutic group (subject to Director-General of Health approval)</w:t>
        </w:r>
        <w:r>
          <w:rPr>
            <w:noProof/>
            <w:webHidden/>
          </w:rPr>
          <w:tab/>
        </w:r>
        <w:r>
          <w:rPr>
            <w:noProof/>
            <w:webHidden/>
          </w:rPr>
          <w:fldChar w:fldCharType="begin"/>
        </w:r>
        <w:r>
          <w:rPr>
            <w:noProof/>
            <w:webHidden/>
          </w:rPr>
          <w:instrText xml:space="preserve"> PAGEREF _Toc220675756 \h </w:instrText>
        </w:r>
        <w:r>
          <w:rPr>
            <w:noProof/>
            <w:webHidden/>
          </w:rPr>
        </w:r>
        <w:r>
          <w:rPr>
            <w:noProof/>
            <w:webHidden/>
          </w:rPr>
          <w:fldChar w:fldCharType="separate"/>
        </w:r>
        <w:r w:rsidR="00754A7D">
          <w:rPr>
            <w:noProof/>
            <w:webHidden/>
          </w:rPr>
          <w:t>52</w:t>
        </w:r>
        <w:r>
          <w:rPr>
            <w:noProof/>
            <w:webHidden/>
          </w:rPr>
          <w:fldChar w:fldCharType="end"/>
        </w:r>
      </w:hyperlink>
    </w:p>
    <w:p w14:paraId="44C39E8F" w14:textId="385F4278" w:rsidR="00403926" w:rsidRDefault="00403926">
      <w:pPr>
        <w:pStyle w:val="TOC3"/>
        <w:rPr>
          <w:rFonts w:asciiTheme="minorHAnsi" w:eastAsiaTheme="minorEastAsia" w:hAnsiTheme="minorHAnsi" w:cstheme="minorBidi"/>
          <w:noProof/>
          <w:kern w:val="2"/>
          <w:sz w:val="24"/>
          <w:szCs w:val="24"/>
          <w:lang w:eastAsia="en-NZ"/>
          <w14:ligatures w14:val="standardContextual"/>
        </w:rPr>
      </w:pPr>
      <w:hyperlink w:anchor="_Toc220675757" w:history="1">
        <w:r w:rsidRPr="00D64DFF">
          <w:rPr>
            <w:rStyle w:val="Hyperlink"/>
            <w:noProof/>
            <w:lang w:val="en-GB"/>
          </w:rPr>
          <w:t>Table A5: Alphabetical list of prescription medicines to be added to the specified prescription medicines list for designated registered nurse prescribers (subject to Director-General of Health approval)</w:t>
        </w:r>
        <w:r>
          <w:rPr>
            <w:noProof/>
            <w:webHidden/>
          </w:rPr>
          <w:tab/>
        </w:r>
        <w:r>
          <w:rPr>
            <w:noProof/>
            <w:webHidden/>
          </w:rPr>
          <w:fldChar w:fldCharType="begin"/>
        </w:r>
        <w:r>
          <w:rPr>
            <w:noProof/>
            <w:webHidden/>
          </w:rPr>
          <w:instrText xml:space="preserve"> PAGEREF _Toc220675757 \h </w:instrText>
        </w:r>
        <w:r>
          <w:rPr>
            <w:noProof/>
            <w:webHidden/>
          </w:rPr>
        </w:r>
        <w:r>
          <w:rPr>
            <w:noProof/>
            <w:webHidden/>
          </w:rPr>
          <w:fldChar w:fldCharType="separate"/>
        </w:r>
        <w:r w:rsidR="00754A7D">
          <w:rPr>
            <w:noProof/>
            <w:webHidden/>
          </w:rPr>
          <w:t>58</w:t>
        </w:r>
        <w:r>
          <w:rPr>
            <w:noProof/>
            <w:webHidden/>
          </w:rPr>
          <w:fldChar w:fldCharType="end"/>
        </w:r>
      </w:hyperlink>
    </w:p>
    <w:p w14:paraId="1FA6BD13" w14:textId="5CE9AD34" w:rsidR="00403926" w:rsidRDefault="00403926">
      <w:pPr>
        <w:pStyle w:val="TOC3"/>
        <w:rPr>
          <w:rFonts w:asciiTheme="minorHAnsi" w:eastAsiaTheme="minorEastAsia" w:hAnsiTheme="minorHAnsi" w:cstheme="minorBidi"/>
          <w:noProof/>
          <w:kern w:val="2"/>
          <w:sz w:val="24"/>
          <w:szCs w:val="24"/>
          <w:lang w:eastAsia="en-NZ"/>
          <w14:ligatures w14:val="standardContextual"/>
        </w:rPr>
      </w:pPr>
      <w:hyperlink w:anchor="_Toc220675758" w:history="1">
        <w:r w:rsidRPr="00D64DFF">
          <w:rPr>
            <w:rStyle w:val="Hyperlink"/>
            <w:noProof/>
            <w:lang w:val="en-GB"/>
          </w:rPr>
          <w:t>Table A6: Final list of controlled drugs to be added to the Misuse of Drugs Regulations 1977, Schedule 1A ‘Controlled drugs that designated prescriber nurses may prescribe in certain circumstances’ (subject to Order in Council)</w:t>
        </w:r>
        <w:r>
          <w:rPr>
            <w:noProof/>
            <w:webHidden/>
          </w:rPr>
          <w:tab/>
        </w:r>
        <w:r>
          <w:rPr>
            <w:noProof/>
            <w:webHidden/>
          </w:rPr>
          <w:fldChar w:fldCharType="begin"/>
        </w:r>
        <w:r>
          <w:rPr>
            <w:noProof/>
            <w:webHidden/>
          </w:rPr>
          <w:instrText xml:space="preserve"> PAGEREF _Toc220675758 \h </w:instrText>
        </w:r>
        <w:r>
          <w:rPr>
            <w:noProof/>
            <w:webHidden/>
          </w:rPr>
        </w:r>
        <w:r>
          <w:rPr>
            <w:noProof/>
            <w:webHidden/>
          </w:rPr>
          <w:fldChar w:fldCharType="separate"/>
        </w:r>
        <w:r w:rsidR="00754A7D">
          <w:rPr>
            <w:noProof/>
            <w:webHidden/>
          </w:rPr>
          <w:t>61</w:t>
        </w:r>
        <w:r>
          <w:rPr>
            <w:noProof/>
            <w:webHidden/>
          </w:rPr>
          <w:fldChar w:fldCharType="end"/>
        </w:r>
      </w:hyperlink>
    </w:p>
    <w:p w14:paraId="4A6797B1" w14:textId="5AB055AC" w:rsidR="002B76A7" w:rsidRDefault="00403926" w:rsidP="003A5FEA">
      <w:r>
        <w:rPr>
          <w:sz w:val="20"/>
        </w:rPr>
        <w:fldChar w:fldCharType="end"/>
      </w:r>
    </w:p>
    <w:p w14:paraId="03333094" w14:textId="77777777" w:rsidR="001D3E4E" w:rsidRDefault="001D3E4E" w:rsidP="003A5FEA">
      <w:pPr>
        <w:sectPr w:rsidR="001D3E4E" w:rsidSect="0078658E">
          <w:headerReference w:type="even" r:id="rId18"/>
          <w:headerReference w:type="default" r:id="rId19"/>
          <w:footerReference w:type="even" r:id="rId20"/>
          <w:footerReference w:type="default" r:id="rId21"/>
          <w:pgSz w:w="11907" w:h="16840" w:code="9"/>
          <w:pgMar w:top="1418" w:right="1701" w:bottom="1134" w:left="1843" w:header="284" w:footer="425" w:gutter="284"/>
          <w:pgNumType w:fmt="lowerRoman"/>
          <w:cols w:space="720"/>
        </w:sectPr>
      </w:pPr>
    </w:p>
    <w:p w14:paraId="0A056DB8" w14:textId="77777777" w:rsidR="009A42D5" w:rsidRDefault="009A42D5" w:rsidP="001D3E4E">
      <w:pPr>
        <w:pStyle w:val="Heading1"/>
        <w:spacing w:before="0"/>
      </w:pPr>
      <w:bookmarkStart w:id="2" w:name="_Toc220675718"/>
      <w:r>
        <w:lastRenderedPageBreak/>
        <w:t>Executive summary</w:t>
      </w:r>
      <w:bookmarkEnd w:id="2"/>
    </w:p>
    <w:p w14:paraId="3361682E" w14:textId="77777777" w:rsidR="00D44887" w:rsidRPr="00D44887" w:rsidRDefault="00D44887" w:rsidP="00D44887">
      <w:pPr>
        <w:rPr>
          <w:color w:val="000000" w:themeColor="text1"/>
          <w:lang w:val="en-GB"/>
        </w:rPr>
      </w:pPr>
      <w:r w:rsidRPr="00D44887">
        <w:rPr>
          <w:color w:val="000000" w:themeColor="text1"/>
          <w:lang w:val="en-GB"/>
        </w:rPr>
        <w:t>Designated registered nurse prescribers may prescribe from a gazetted specified list of prescription medicines (SPML) and scheduled controlled drugs.</w:t>
      </w:r>
    </w:p>
    <w:p w14:paraId="3AE668F4" w14:textId="77777777" w:rsidR="00D44887" w:rsidRPr="00D44887" w:rsidRDefault="00D44887" w:rsidP="00D44887">
      <w:pPr>
        <w:rPr>
          <w:color w:val="000000" w:themeColor="text1"/>
          <w:lang w:val="en-GB"/>
        </w:rPr>
      </w:pPr>
    </w:p>
    <w:p w14:paraId="345533FB" w14:textId="77777777" w:rsidR="00D44887" w:rsidRPr="00D44887" w:rsidRDefault="00D44887" w:rsidP="00D44887">
      <w:pPr>
        <w:rPr>
          <w:color w:val="000000" w:themeColor="text1"/>
          <w:lang w:val="en-GB"/>
        </w:rPr>
      </w:pPr>
      <w:r w:rsidRPr="00D44887">
        <w:rPr>
          <w:color w:val="000000" w:themeColor="text1"/>
          <w:lang w:val="en-GB"/>
        </w:rPr>
        <w:t>The Director-General of Health is responsible for consulting on and gazetting the SPML under the Medicines (Designated Prescriber – Registered Nurses) Regulations 2016. Controlled drugs must be scheduled in Schedule 1A of the Misuse of Drugs Regulations 1977 by Order in Council.</w:t>
      </w:r>
    </w:p>
    <w:p w14:paraId="43B7E7C5" w14:textId="77777777" w:rsidR="00D44887" w:rsidRPr="00D44887" w:rsidRDefault="00D44887" w:rsidP="00D44887">
      <w:pPr>
        <w:rPr>
          <w:color w:val="000000" w:themeColor="text1"/>
          <w:lang w:val="en-GB"/>
        </w:rPr>
      </w:pPr>
    </w:p>
    <w:p w14:paraId="01434444" w14:textId="77777777" w:rsidR="00D44887" w:rsidRPr="00D44887" w:rsidRDefault="00D44887" w:rsidP="00D44887">
      <w:pPr>
        <w:rPr>
          <w:color w:val="000000" w:themeColor="text1"/>
          <w:lang w:val="en-GB"/>
        </w:rPr>
      </w:pPr>
      <w:r w:rsidRPr="00D44887">
        <w:rPr>
          <w:color w:val="000000" w:themeColor="text1"/>
          <w:lang w:val="en-GB"/>
        </w:rPr>
        <w:t>The Ministry, on behalf of the Director-General, and with the Nursing Council of New Zealand, consulted on adding 190 new medicines and four medicine classes to the SPML for registered nurse prescribers.</w:t>
      </w:r>
    </w:p>
    <w:p w14:paraId="0C9E9410" w14:textId="77777777" w:rsidR="00D44887" w:rsidRPr="00D44887" w:rsidRDefault="00D44887" w:rsidP="00D44887">
      <w:pPr>
        <w:rPr>
          <w:color w:val="000000" w:themeColor="text1"/>
          <w:lang w:val="en-GB"/>
        </w:rPr>
      </w:pPr>
    </w:p>
    <w:p w14:paraId="3AA2D57F" w14:textId="77777777" w:rsidR="00D44887" w:rsidRPr="00D44887" w:rsidRDefault="00D44887" w:rsidP="00D44887">
      <w:pPr>
        <w:rPr>
          <w:color w:val="000000" w:themeColor="text1"/>
          <w:lang w:val="en-GB"/>
        </w:rPr>
      </w:pPr>
      <w:r w:rsidRPr="00D44887">
        <w:rPr>
          <w:color w:val="000000" w:themeColor="text1"/>
          <w:lang w:val="en-GB"/>
        </w:rPr>
        <w:t>The public consultation ran from 18 September to 17 October 2025. We received 169 submissions; 66% overall were supportive of the proposed changes (24% supportive and 42% supportive with considerations).</w:t>
      </w:r>
    </w:p>
    <w:p w14:paraId="13E54A82" w14:textId="77777777" w:rsidR="00D44887" w:rsidRPr="00D44887" w:rsidRDefault="00D44887" w:rsidP="00D44887">
      <w:pPr>
        <w:rPr>
          <w:color w:val="000000" w:themeColor="text1"/>
          <w:lang w:val="en-GB"/>
        </w:rPr>
      </w:pPr>
    </w:p>
    <w:p w14:paraId="16EE9ED1" w14:textId="66774249" w:rsidR="006D6912" w:rsidRDefault="00D44887" w:rsidP="00D44887">
      <w:pPr>
        <w:rPr>
          <w:rFonts w:cs="Segoe UI"/>
          <w:color w:val="000000" w:themeColor="text1"/>
          <w:szCs w:val="21"/>
          <w:lang w:val="en-GB"/>
        </w:rPr>
      </w:pPr>
      <w:r w:rsidRPr="00D44887">
        <w:rPr>
          <w:color w:val="000000" w:themeColor="text1"/>
          <w:lang w:val="en-GB"/>
        </w:rPr>
        <w:t xml:space="preserve">This report summarises the feedback we received. </w:t>
      </w:r>
      <w:r w:rsidR="004D7764">
        <w:rPr>
          <w:color w:val="000000" w:themeColor="text1"/>
          <w:lang w:val="en-GB"/>
        </w:rPr>
        <w:fldChar w:fldCharType="begin"/>
      </w:r>
      <w:r w:rsidR="004D7764">
        <w:rPr>
          <w:color w:val="000000" w:themeColor="text1"/>
          <w:lang w:val="en-GB"/>
        </w:rPr>
        <w:instrText xml:space="preserve"> REF _Ref220509377 \h </w:instrText>
      </w:r>
      <w:r w:rsidR="004D7764">
        <w:rPr>
          <w:color w:val="000000" w:themeColor="text1"/>
          <w:lang w:val="en-GB"/>
        </w:rPr>
      </w:r>
      <w:r w:rsidR="004D7764">
        <w:rPr>
          <w:color w:val="000000" w:themeColor="text1"/>
          <w:lang w:val="en-GB"/>
        </w:rPr>
        <w:fldChar w:fldCharType="separate"/>
      </w:r>
      <w:r w:rsidR="00754A7D" w:rsidRPr="00030DF4">
        <w:t xml:space="preserve">Table </w:t>
      </w:r>
      <w:r w:rsidR="00754A7D">
        <w:rPr>
          <w:noProof/>
        </w:rPr>
        <w:t>1</w:t>
      </w:r>
      <w:r w:rsidR="004D7764">
        <w:rPr>
          <w:color w:val="000000" w:themeColor="text1"/>
          <w:lang w:val="en-GB"/>
        </w:rPr>
        <w:fldChar w:fldCharType="end"/>
      </w:r>
      <w:r w:rsidRPr="00D44887">
        <w:rPr>
          <w:color w:val="000000" w:themeColor="text1"/>
          <w:lang w:val="en-GB"/>
        </w:rPr>
        <w:t xml:space="preserve"> provides an overview of this feedback.</w:t>
      </w:r>
    </w:p>
    <w:p w14:paraId="5B4F8434" w14:textId="77777777" w:rsidR="006D6912" w:rsidRDefault="006D6912" w:rsidP="006D6912">
      <w:pPr>
        <w:rPr>
          <w:rFonts w:cs="Segoe UI"/>
          <w:color w:val="000000" w:themeColor="text1"/>
          <w:szCs w:val="21"/>
          <w:lang w:val="en-GB"/>
        </w:rPr>
      </w:pPr>
    </w:p>
    <w:p w14:paraId="148F9549" w14:textId="273572AC" w:rsidR="006D6912" w:rsidRPr="00030DF4" w:rsidRDefault="006D6912" w:rsidP="008C5E25">
      <w:pPr>
        <w:pStyle w:val="Table"/>
        <w:spacing w:before="0"/>
      </w:pPr>
      <w:bookmarkStart w:id="3" w:name="_Ref220509377"/>
      <w:bookmarkStart w:id="4" w:name="_Toc219910003"/>
      <w:bookmarkStart w:id="5" w:name="_Toc220675749"/>
      <w:r w:rsidRPr="00030DF4">
        <w:t xml:space="preserve">Table </w:t>
      </w:r>
      <w:r w:rsidRPr="00030DF4">
        <w:fldChar w:fldCharType="begin"/>
      </w:r>
      <w:r w:rsidRPr="00030DF4">
        <w:instrText xml:space="preserve"> SEQ Table \* ARABIC </w:instrText>
      </w:r>
      <w:r w:rsidRPr="00030DF4">
        <w:fldChar w:fldCharType="separate"/>
      </w:r>
      <w:r w:rsidR="00754A7D">
        <w:rPr>
          <w:noProof/>
        </w:rPr>
        <w:t>1</w:t>
      </w:r>
      <w:r w:rsidRPr="00030DF4">
        <w:fldChar w:fldCharType="end"/>
      </w:r>
      <w:bookmarkEnd w:id="3"/>
      <w:r w:rsidRPr="00030DF4">
        <w:t>: Overview of feedback</w:t>
      </w:r>
      <w:bookmarkEnd w:id="4"/>
      <w:bookmarkEnd w:id="5"/>
    </w:p>
    <w:tbl>
      <w:tblPr>
        <w:tblStyle w:val="TableGrid"/>
        <w:tblW w:w="0" w:type="auto"/>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ook w:val="04A0" w:firstRow="1" w:lastRow="0" w:firstColumn="1" w:lastColumn="0" w:noHBand="0" w:noVBand="1"/>
      </w:tblPr>
      <w:tblGrid>
        <w:gridCol w:w="4034"/>
        <w:gridCol w:w="4035"/>
      </w:tblGrid>
      <w:tr w:rsidR="006D6912" w14:paraId="7BFC8963" w14:textId="77777777" w:rsidTr="008D2F24">
        <w:tc>
          <w:tcPr>
            <w:tcW w:w="4034" w:type="dxa"/>
            <w:tcBorders>
              <w:top w:val="nil"/>
              <w:bottom w:val="nil"/>
            </w:tcBorders>
            <w:shd w:val="clear" w:color="auto" w:fill="D9D9D9" w:themeFill="background1" w:themeFillShade="D9"/>
          </w:tcPr>
          <w:p w14:paraId="635ED58D" w14:textId="77777777" w:rsidR="006D6912" w:rsidRPr="00030DF4" w:rsidRDefault="006D6912" w:rsidP="008C5E25">
            <w:pPr>
              <w:pStyle w:val="TableText"/>
              <w:rPr>
                <w:rFonts w:cs="Segoe UI"/>
                <w:b/>
                <w:bCs/>
                <w:color w:val="000000" w:themeColor="text1"/>
                <w:szCs w:val="18"/>
                <w:lang w:val="en-GB"/>
              </w:rPr>
            </w:pPr>
            <w:r w:rsidRPr="00030DF4">
              <w:rPr>
                <w:b/>
                <w:bCs/>
                <w:lang w:val="en-GB"/>
              </w:rPr>
              <w:t>The proposal consulted on</w:t>
            </w:r>
          </w:p>
        </w:tc>
        <w:tc>
          <w:tcPr>
            <w:tcW w:w="4035" w:type="dxa"/>
            <w:tcBorders>
              <w:top w:val="nil"/>
              <w:bottom w:val="nil"/>
            </w:tcBorders>
            <w:shd w:val="clear" w:color="auto" w:fill="D9D9D9" w:themeFill="background1" w:themeFillShade="D9"/>
          </w:tcPr>
          <w:p w14:paraId="48337FBA" w14:textId="77777777" w:rsidR="006D6912" w:rsidRPr="00030DF4" w:rsidRDefault="006D6912" w:rsidP="008C5E25">
            <w:pPr>
              <w:pStyle w:val="TableText"/>
              <w:rPr>
                <w:b/>
                <w:bCs/>
                <w:lang w:val="en-GB"/>
              </w:rPr>
            </w:pPr>
            <w:r w:rsidRPr="00030DF4">
              <w:rPr>
                <w:b/>
                <w:bCs/>
                <w:lang w:val="en-GB"/>
              </w:rPr>
              <w:t>The final decision</w:t>
            </w:r>
          </w:p>
          <w:p w14:paraId="7AB7E5EC" w14:textId="77777777" w:rsidR="006D6912" w:rsidRPr="00C6156D" w:rsidRDefault="006D6912" w:rsidP="008C5E25">
            <w:pPr>
              <w:spacing w:before="60" w:after="60" w:line="240" w:lineRule="auto"/>
              <w:rPr>
                <w:rFonts w:cs="Segoe UI"/>
                <w:b/>
                <w:bCs/>
                <w:color w:val="000000" w:themeColor="text1"/>
                <w:sz w:val="18"/>
                <w:szCs w:val="18"/>
                <w:lang w:val="en-GB"/>
              </w:rPr>
            </w:pPr>
            <w:r w:rsidRPr="001B3E06">
              <w:rPr>
                <w:rFonts w:cs="Segoe UI"/>
                <w:color w:val="000000" w:themeColor="text1"/>
                <w:sz w:val="16"/>
                <w:szCs w:val="16"/>
                <w:lang w:val="en-GB"/>
              </w:rPr>
              <w:t>(subject to appropriate approvals and authorisations)</w:t>
            </w:r>
          </w:p>
        </w:tc>
      </w:tr>
      <w:tr w:rsidR="00D44887" w14:paraId="1BD1A10C" w14:textId="77777777" w:rsidTr="008D2F24">
        <w:tc>
          <w:tcPr>
            <w:tcW w:w="4034" w:type="dxa"/>
            <w:tcBorders>
              <w:top w:val="nil"/>
            </w:tcBorders>
          </w:tcPr>
          <w:p w14:paraId="222FA882" w14:textId="4DA4A5E5" w:rsidR="00D44887" w:rsidRDefault="00D44887" w:rsidP="008C5E25">
            <w:pPr>
              <w:pStyle w:val="TableText"/>
              <w:rPr>
                <w:lang w:val="en-GB"/>
              </w:rPr>
            </w:pPr>
            <w:r w:rsidRPr="00DD5070">
              <w:rPr>
                <w:rFonts w:cs="Segoe UI"/>
                <w:color w:val="000000" w:themeColor="text1"/>
                <w:szCs w:val="21"/>
                <w:lang w:val="en-GB"/>
              </w:rPr>
              <w:t>To list 190 new medicines</w:t>
            </w:r>
          </w:p>
        </w:tc>
        <w:tc>
          <w:tcPr>
            <w:tcW w:w="4035" w:type="dxa"/>
            <w:tcBorders>
              <w:top w:val="nil"/>
            </w:tcBorders>
          </w:tcPr>
          <w:p w14:paraId="19603B5A" w14:textId="1C471DF5" w:rsidR="00D44887" w:rsidRDefault="00D44887" w:rsidP="008C5E25">
            <w:pPr>
              <w:pStyle w:val="TableText"/>
              <w:rPr>
                <w:lang w:val="en-GB"/>
              </w:rPr>
            </w:pPr>
            <w:r w:rsidRPr="008C66D3">
              <w:rPr>
                <w:rFonts w:cs="Segoe UI"/>
                <w:color w:val="000000" w:themeColor="text1"/>
                <w:szCs w:val="21"/>
                <w:lang w:val="en-GB"/>
              </w:rPr>
              <w:t>To list 186 new medicines</w:t>
            </w:r>
          </w:p>
        </w:tc>
      </w:tr>
      <w:tr w:rsidR="00D44887" w14:paraId="39578C88" w14:textId="77777777" w:rsidTr="008D2F24">
        <w:tc>
          <w:tcPr>
            <w:tcW w:w="4034" w:type="dxa"/>
          </w:tcPr>
          <w:p w14:paraId="541C096C" w14:textId="2C0A24F5" w:rsidR="00D44887" w:rsidRDefault="00D44887" w:rsidP="008C5E25">
            <w:pPr>
              <w:pStyle w:val="TableText"/>
              <w:rPr>
                <w:lang w:val="en-GB"/>
              </w:rPr>
            </w:pPr>
            <w:r w:rsidRPr="00F04769">
              <w:rPr>
                <w:rFonts w:cs="Segoe UI"/>
                <w:color w:val="000000" w:themeColor="text1"/>
                <w:szCs w:val="21"/>
                <w:lang w:val="en-GB"/>
              </w:rPr>
              <w:t xml:space="preserve">To add </w:t>
            </w:r>
            <w:r>
              <w:rPr>
                <w:rFonts w:cs="Segoe UI"/>
                <w:color w:val="000000" w:themeColor="text1"/>
                <w:szCs w:val="21"/>
                <w:lang w:val="en-GB"/>
              </w:rPr>
              <w:t xml:space="preserve">four </w:t>
            </w:r>
            <w:r w:rsidRPr="00F04769">
              <w:rPr>
                <w:rFonts w:cs="Segoe UI"/>
                <w:color w:val="000000" w:themeColor="text1"/>
                <w:szCs w:val="21"/>
                <w:lang w:val="en-GB"/>
              </w:rPr>
              <w:t>medicine classes</w:t>
            </w:r>
          </w:p>
        </w:tc>
        <w:tc>
          <w:tcPr>
            <w:tcW w:w="4035" w:type="dxa"/>
          </w:tcPr>
          <w:p w14:paraId="52A259B0" w14:textId="40BA6AF0" w:rsidR="00D44887" w:rsidRDefault="00D44887" w:rsidP="008C5E25">
            <w:pPr>
              <w:pStyle w:val="TableText"/>
              <w:rPr>
                <w:lang w:val="en-GB"/>
              </w:rPr>
            </w:pPr>
            <w:r w:rsidRPr="00F04769">
              <w:rPr>
                <w:rFonts w:cs="Segoe UI"/>
                <w:color w:val="000000" w:themeColor="text1"/>
                <w:szCs w:val="21"/>
                <w:lang w:val="en-GB"/>
              </w:rPr>
              <w:t>Not to add medicine classes to the SPML</w:t>
            </w:r>
          </w:p>
        </w:tc>
      </w:tr>
      <w:tr w:rsidR="00D44887" w14:paraId="7B82177A" w14:textId="77777777" w:rsidTr="008D2F24">
        <w:tc>
          <w:tcPr>
            <w:tcW w:w="4034" w:type="dxa"/>
          </w:tcPr>
          <w:p w14:paraId="6EB6FDD8" w14:textId="44AB36FD" w:rsidR="00D44887" w:rsidRDefault="00D44887" w:rsidP="008C5E25">
            <w:pPr>
              <w:pStyle w:val="TableText"/>
              <w:rPr>
                <w:lang w:val="en-GB"/>
              </w:rPr>
            </w:pPr>
            <w:r w:rsidRPr="0073242A">
              <w:rPr>
                <w:rFonts w:cs="Segoe UI"/>
                <w:color w:val="000000" w:themeColor="text1"/>
                <w:szCs w:val="21"/>
                <w:lang w:val="en-GB"/>
              </w:rPr>
              <w:t>-</w:t>
            </w:r>
          </w:p>
        </w:tc>
        <w:tc>
          <w:tcPr>
            <w:tcW w:w="4035" w:type="dxa"/>
          </w:tcPr>
          <w:p w14:paraId="7D352966" w14:textId="21D4C90B" w:rsidR="00D44887" w:rsidRDefault="00D44887" w:rsidP="008C5E25">
            <w:pPr>
              <w:pStyle w:val="TableText"/>
              <w:rPr>
                <w:lang w:val="en-GB"/>
              </w:rPr>
            </w:pPr>
            <w:r w:rsidRPr="0073242A">
              <w:rPr>
                <w:rFonts w:cs="Segoe UI"/>
                <w:color w:val="000000" w:themeColor="text1"/>
                <w:szCs w:val="21"/>
                <w:lang w:val="en-GB"/>
              </w:rPr>
              <w:t>To add an additional 2</w:t>
            </w:r>
            <w:r>
              <w:rPr>
                <w:rFonts w:cs="Segoe UI"/>
                <w:color w:val="000000" w:themeColor="text1"/>
                <w:szCs w:val="21"/>
                <w:lang w:val="en-GB"/>
              </w:rPr>
              <w:t>5</w:t>
            </w:r>
            <w:r w:rsidRPr="0073242A">
              <w:rPr>
                <w:rFonts w:cs="Segoe UI"/>
                <w:color w:val="000000" w:themeColor="text1"/>
                <w:szCs w:val="21"/>
                <w:lang w:val="en-GB"/>
              </w:rPr>
              <w:t xml:space="preserve"> medicines</w:t>
            </w:r>
          </w:p>
        </w:tc>
      </w:tr>
      <w:tr w:rsidR="00D44887" w14:paraId="2FEBBF03" w14:textId="77777777" w:rsidTr="008D2F24">
        <w:tc>
          <w:tcPr>
            <w:tcW w:w="4034" w:type="dxa"/>
          </w:tcPr>
          <w:p w14:paraId="48CB930A" w14:textId="331B75F0" w:rsidR="00D44887" w:rsidRDefault="00D44887" w:rsidP="008C5E25">
            <w:pPr>
              <w:pStyle w:val="TableText"/>
              <w:rPr>
                <w:lang w:val="en-GB"/>
              </w:rPr>
            </w:pPr>
            <w:r>
              <w:rPr>
                <w:rFonts w:cs="Segoe UI"/>
                <w:color w:val="000000" w:themeColor="text1"/>
                <w:szCs w:val="21"/>
                <w:lang w:val="en-GB"/>
              </w:rPr>
              <w:t>To add three controlled drugs</w:t>
            </w:r>
          </w:p>
        </w:tc>
        <w:tc>
          <w:tcPr>
            <w:tcW w:w="4035" w:type="dxa"/>
          </w:tcPr>
          <w:p w14:paraId="44D4B9E1" w14:textId="67F9D3AB" w:rsidR="00D44887" w:rsidRDefault="00D44887" w:rsidP="008C5E25">
            <w:pPr>
              <w:pStyle w:val="TableText"/>
              <w:rPr>
                <w:lang w:val="en-GB"/>
              </w:rPr>
            </w:pPr>
            <w:r>
              <w:rPr>
                <w:rFonts w:cs="Segoe UI"/>
                <w:color w:val="000000" w:themeColor="text1"/>
                <w:szCs w:val="21"/>
                <w:lang w:val="en-GB"/>
              </w:rPr>
              <w:t xml:space="preserve">To add the three controlled drugs </w:t>
            </w:r>
            <w:r w:rsidRPr="002B3FAD">
              <w:rPr>
                <w:rFonts w:cs="Segoe UI"/>
                <w:color w:val="000000" w:themeColor="text1"/>
                <w:szCs w:val="21"/>
                <w:lang w:val="en-GB"/>
              </w:rPr>
              <w:t>to Schedule 1A of the Misuse of Drugs Regulations 1977</w:t>
            </w:r>
          </w:p>
        </w:tc>
      </w:tr>
      <w:tr w:rsidR="00D44887" w14:paraId="47CC1803" w14:textId="77777777" w:rsidTr="008D2F24">
        <w:tc>
          <w:tcPr>
            <w:tcW w:w="4034" w:type="dxa"/>
          </w:tcPr>
          <w:p w14:paraId="020B9A81" w14:textId="2F88099C" w:rsidR="00D44887" w:rsidRDefault="00D44887" w:rsidP="008C5E25">
            <w:pPr>
              <w:pStyle w:val="TableText"/>
              <w:rPr>
                <w:lang w:val="en-GB"/>
              </w:rPr>
            </w:pPr>
            <w:r w:rsidRPr="002B3FAD">
              <w:rPr>
                <w:rFonts w:cs="Segoe UI"/>
                <w:color w:val="000000" w:themeColor="text1"/>
                <w:szCs w:val="21"/>
                <w:lang w:val="en-GB"/>
              </w:rPr>
              <w:t>-</w:t>
            </w:r>
          </w:p>
        </w:tc>
        <w:tc>
          <w:tcPr>
            <w:tcW w:w="4035" w:type="dxa"/>
          </w:tcPr>
          <w:p w14:paraId="1232F420" w14:textId="4C5738EC" w:rsidR="00D44887" w:rsidRDefault="00D44887" w:rsidP="008C5E25">
            <w:pPr>
              <w:pStyle w:val="TableText"/>
              <w:rPr>
                <w:lang w:val="en-GB"/>
              </w:rPr>
            </w:pPr>
            <w:r w:rsidRPr="239DBBE9">
              <w:rPr>
                <w:rFonts w:cs="Segoe UI"/>
                <w:color w:val="000000" w:themeColor="text1"/>
                <w:lang w:val="en-GB"/>
              </w:rPr>
              <w:t xml:space="preserve">To add </w:t>
            </w:r>
            <w:r>
              <w:rPr>
                <w:rFonts w:cs="Segoe UI"/>
                <w:color w:val="000000" w:themeColor="text1"/>
                <w:lang w:val="en-GB"/>
              </w:rPr>
              <w:t xml:space="preserve">two </w:t>
            </w:r>
            <w:r w:rsidRPr="239DBBE9">
              <w:rPr>
                <w:rFonts w:cs="Segoe UI"/>
                <w:color w:val="000000" w:themeColor="text1"/>
                <w:lang w:val="en-GB"/>
              </w:rPr>
              <w:t>additional controlled drugs to Schedule 1A of the Misuse of Drugs Regulations 1977</w:t>
            </w:r>
          </w:p>
        </w:tc>
      </w:tr>
      <w:tr w:rsidR="00D44887" w14:paraId="3556D988" w14:textId="77777777" w:rsidTr="008D2F24">
        <w:tc>
          <w:tcPr>
            <w:tcW w:w="4034" w:type="dxa"/>
          </w:tcPr>
          <w:p w14:paraId="7BC21842" w14:textId="3F5C1AD1" w:rsidR="00D44887" w:rsidRDefault="00D44887" w:rsidP="008C5E25">
            <w:pPr>
              <w:pStyle w:val="TableText"/>
              <w:rPr>
                <w:lang w:val="en-GB"/>
              </w:rPr>
            </w:pPr>
            <w:r>
              <w:rPr>
                <w:rFonts w:cs="Segoe UI"/>
                <w:color w:val="000000" w:themeColor="text1"/>
                <w:szCs w:val="21"/>
                <w:lang w:val="en-GB"/>
              </w:rPr>
              <w:t>To remove the restrictions on six controlled drugs under Schedule 1A of the Misuse of Drugs Regulations 1977</w:t>
            </w:r>
          </w:p>
        </w:tc>
        <w:tc>
          <w:tcPr>
            <w:tcW w:w="4035" w:type="dxa"/>
          </w:tcPr>
          <w:p w14:paraId="60298EC4" w14:textId="2E732A5B" w:rsidR="00D44887" w:rsidRDefault="00D44887" w:rsidP="008C5E25">
            <w:pPr>
              <w:pStyle w:val="TableText"/>
              <w:rPr>
                <w:lang w:val="en-GB"/>
              </w:rPr>
            </w:pPr>
            <w:r>
              <w:rPr>
                <w:rFonts w:cs="Segoe UI"/>
                <w:color w:val="000000" w:themeColor="text1"/>
                <w:szCs w:val="21"/>
                <w:lang w:val="en-GB"/>
              </w:rPr>
              <w:t>To remove the restrictions</w:t>
            </w:r>
          </w:p>
        </w:tc>
      </w:tr>
      <w:tr w:rsidR="00D44887" w14:paraId="73D4C2EB" w14:textId="77777777" w:rsidTr="008D2F24">
        <w:tc>
          <w:tcPr>
            <w:tcW w:w="4034" w:type="dxa"/>
          </w:tcPr>
          <w:p w14:paraId="6240EBFE" w14:textId="1232BBDB" w:rsidR="00D44887" w:rsidRDefault="00D44887" w:rsidP="008C5E25">
            <w:pPr>
              <w:pStyle w:val="TableText"/>
              <w:rPr>
                <w:rFonts w:cs="Segoe UI"/>
                <w:color w:val="000000" w:themeColor="text1"/>
                <w:szCs w:val="21"/>
                <w:lang w:val="en-GB"/>
              </w:rPr>
            </w:pPr>
            <w:r w:rsidRPr="00901276">
              <w:rPr>
                <w:rFonts w:cs="Segoe UI"/>
                <w:color w:val="000000" w:themeColor="text1"/>
                <w:szCs w:val="21"/>
                <w:lang w:val="en-GB"/>
              </w:rPr>
              <w:t>-</w:t>
            </w:r>
          </w:p>
        </w:tc>
        <w:tc>
          <w:tcPr>
            <w:tcW w:w="4035" w:type="dxa"/>
          </w:tcPr>
          <w:p w14:paraId="6FAA503A" w14:textId="3F5D79BB" w:rsidR="00D44887" w:rsidRDefault="00D44887" w:rsidP="008C5E25">
            <w:pPr>
              <w:pStyle w:val="TableText"/>
              <w:rPr>
                <w:rFonts w:cs="Segoe UI"/>
                <w:color w:val="000000" w:themeColor="text1"/>
                <w:szCs w:val="21"/>
                <w:lang w:val="en-GB"/>
              </w:rPr>
            </w:pPr>
            <w:r w:rsidRPr="00901276">
              <w:rPr>
                <w:rFonts w:cs="Segoe UI"/>
                <w:color w:val="000000" w:themeColor="text1"/>
                <w:szCs w:val="21"/>
                <w:lang w:val="en-GB"/>
              </w:rPr>
              <w:t xml:space="preserve">To remove </w:t>
            </w:r>
            <w:r>
              <w:rPr>
                <w:rFonts w:cs="Segoe UI"/>
                <w:color w:val="000000" w:themeColor="text1"/>
                <w:szCs w:val="21"/>
                <w:lang w:val="en-GB"/>
              </w:rPr>
              <w:t>two</w:t>
            </w:r>
            <w:r w:rsidRPr="00901276">
              <w:rPr>
                <w:rFonts w:cs="Segoe UI"/>
                <w:color w:val="000000" w:themeColor="text1"/>
                <w:szCs w:val="21"/>
                <w:lang w:val="en-GB"/>
              </w:rPr>
              <w:t xml:space="preserve"> controlled drugs from the SPML that were listed in the SPML prior to the medicines being reclassified as controlled drugs in 2023 and are already included on Schedule 1A of the Misuse of Drugs Regulations 1977</w:t>
            </w:r>
          </w:p>
        </w:tc>
      </w:tr>
    </w:tbl>
    <w:p w14:paraId="5FE41890" w14:textId="77777777" w:rsidR="006D6912" w:rsidRDefault="006D6912" w:rsidP="006D6912">
      <w:pPr>
        <w:rPr>
          <w:lang w:val="en-GB"/>
        </w:rPr>
      </w:pPr>
    </w:p>
    <w:p w14:paraId="4C8F2434" w14:textId="7FE121F2" w:rsidR="006D6912" w:rsidRDefault="00D44887" w:rsidP="006D6912">
      <w:pPr>
        <w:rPr>
          <w:lang w:val="en-GB"/>
        </w:rPr>
      </w:pPr>
      <w:r w:rsidRPr="00D44887">
        <w:rPr>
          <w:lang w:val="en-GB"/>
        </w:rPr>
        <w:t>The next steps are to gain the Director-General’s approvals for the gazettal of the updated SPML and the addition of the controlled drugs to Schedule 1A of the Misuse of Drugs Regulations 1977 (by Order in Council).</w:t>
      </w:r>
    </w:p>
    <w:p w14:paraId="0EDA88D2" w14:textId="77777777" w:rsidR="00D662F8" w:rsidRPr="00E53A9F" w:rsidRDefault="00D662F8" w:rsidP="0043478F">
      <w:pPr>
        <w:rPr>
          <w:rStyle w:val="Hyperlink"/>
        </w:rPr>
      </w:pPr>
    </w:p>
    <w:p w14:paraId="71C1FBDF" w14:textId="77777777" w:rsidR="006D6912" w:rsidRPr="0066646F" w:rsidRDefault="006D6912" w:rsidP="00CB55CA">
      <w:pPr>
        <w:pStyle w:val="Heading1"/>
        <w:spacing w:before="0"/>
        <w:rPr>
          <w:lang w:val="en-GB"/>
        </w:rPr>
      </w:pPr>
      <w:bookmarkStart w:id="6" w:name="_Toc219911078"/>
      <w:bookmarkStart w:id="7" w:name="_Toc220675719"/>
      <w:r w:rsidRPr="0066646F">
        <w:rPr>
          <w:lang w:val="en-GB"/>
        </w:rPr>
        <w:lastRenderedPageBreak/>
        <w:t>Introduction</w:t>
      </w:r>
      <w:bookmarkEnd w:id="6"/>
      <w:bookmarkEnd w:id="7"/>
    </w:p>
    <w:p w14:paraId="46DD761A" w14:textId="77777777" w:rsidR="00D44887" w:rsidRPr="0066646F" w:rsidRDefault="00D44887" w:rsidP="00D44887">
      <w:pPr>
        <w:pStyle w:val="Heading3"/>
        <w:rPr>
          <w:lang w:val="en-GB"/>
        </w:rPr>
      </w:pPr>
      <w:r w:rsidRPr="0066646F">
        <w:rPr>
          <w:lang w:val="en-GB"/>
        </w:rPr>
        <w:t>Purpose of this report</w:t>
      </w:r>
    </w:p>
    <w:p w14:paraId="390899B0" w14:textId="77777777" w:rsidR="00D44887" w:rsidRPr="0066646F" w:rsidRDefault="00D44887" w:rsidP="00D44887">
      <w:pPr>
        <w:rPr>
          <w:color w:val="000000" w:themeColor="text1"/>
          <w:lang w:val="en-GB"/>
        </w:rPr>
      </w:pPr>
      <w:r w:rsidRPr="0066646F">
        <w:rPr>
          <w:color w:val="000000" w:themeColor="text1"/>
          <w:lang w:val="en-GB"/>
        </w:rPr>
        <w:t>This report summarises feedback received on the public consultation of the proposed amendments to the specified prescription medicines list (SPML) for designated registered nurse prescribers.</w:t>
      </w:r>
    </w:p>
    <w:p w14:paraId="19FCD167" w14:textId="77777777" w:rsidR="00D44887" w:rsidRPr="0066646F" w:rsidRDefault="00D44887" w:rsidP="00D44887">
      <w:pPr>
        <w:pStyle w:val="Heading3"/>
        <w:rPr>
          <w:lang w:val="en-GB"/>
        </w:rPr>
      </w:pPr>
      <w:r w:rsidRPr="0066646F">
        <w:rPr>
          <w:lang w:val="en-GB"/>
        </w:rPr>
        <w:t>Background</w:t>
      </w:r>
    </w:p>
    <w:p w14:paraId="12FA1571" w14:textId="77777777" w:rsidR="00D44887" w:rsidRPr="0066646F" w:rsidRDefault="00D44887" w:rsidP="00D44887">
      <w:pPr>
        <w:rPr>
          <w:lang w:val="en-GB"/>
        </w:rPr>
      </w:pPr>
      <w:r w:rsidRPr="0066646F">
        <w:rPr>
          <w:lang w:val="en-GB"/>
        </w:rPr>
        <w:t>The Medicines (Designated Prescriber</w:t>
      </w:r>
      <w:r>
        <w:rPr>
          <w:lang w:val="en-GB"/>
        </w:rPr>
        <w:t xml:space="preserve"> – </w:t>
      </w:r>
      <w:r w:rsidRPr="0066646F">
        <w:rPr>
          <w:lang w:val="en-GB"/>
        </w:rPr>
        <w:t>Registered Nurses) Regulations 2016 and Misuse of Drugs Regulations 1977 permit registered nurse prescribers in primary health and specialty teams to prescribe specified prescription medicines and controlled drugs.</w:t>
      </w:r>
    </w:p>
    <w:p w14:paraId="1F154C4C" w14:textId="77777777" w:rsidR="00D44887" w:rsidRPr="0066646F" w:rsidRDefault="00D44887" w:rsidP="00D44887">
      <w:pPr>
        <w:tabs>
          <w:tab w:val="num" w:pos="720"/>
        </w:tabs>
        <w:rPr>
          <w:rFonts w:cs="Segoe UI"/>
          <w:color w:val="000000" w:themeColor="text1"/>
          <w:szCs w:val="21"/>
          <w:lang w:val="en-GB"/>
        </w:rPr>
      </w:pPr>
    </w:p>
    <w:p w14:paraId="0F1CB496" w14:textId="77777777" w:rsidR="00D44887" w:rsidRDefault="00D44887" w:rsidP="00D44887">
      <w:pPr>
        <w:keepLines/>
        <w:rPr>
          <w:rFonts w:cs="Segoe UI"/>
          <w:color w:val="000000" w:themeColor="text1"/>
          <w:szCs w:val="21"/>
          <w:lang w:val="en-GB"/>
        </w:rPr>
      </w:pPr>
      <w:r w:rsidRPr="0066646F">
        <w:rPr>
          <w:rFonts w:cs="Segoe UI"/>
          <w:color w:val="000000" w:themeColor="text1"/>
          <w:szCs w:val="21"/>
          <w:lang w:val="en-GB"/>
        </w:rPr>
        <w:t>Registered nurse prescribers in primary health and specialty teams have met specific requirements</w:t>
      </w:r>
      <w:r>
        <w:rPr>
          <w:rFonts w:cs="Segoe UI"/>
          <w:color w:val="000000" w:themeColor="text1"/>
          <w:szCs w:val="21"/>
          <w:lang w:val="en-GB"/>
        </w:rPr>
        <w:t>,</w:t>
      </w:r>
      <w:r w:rsidRPr="0066646F">
        <w:rPr>
          <w:rFonts w:cs="Segoe UI"/>
          <w:color w:val="000000" w:themeColor="text1"/>
          <w:szCs w:val="21"/>
          <w:lang w:val="en-GB"/>
        </w:rPr>
        <w:t xml:space="preserve"> including completion of a postgraduate diploma in prescribing</w:t>
      </w:r>
      <w:r>
        <w:rPr>
          <w:rFonts w:cs="Segoe UI"/>
          <w:color w:val="000000" w:themeColor="text1"/>
          <w:szCs w:val="21"/>
          <w:lang w:val="en-GB"/>
        </w:rPr>
        <w:t>,</w:t>
      </w:r>
      <w:r w:rsidRPr="0066646F">
        <w:rPr>
          <w:rFonts w:cs="Segoe UI"/>
          <w:color w:val="000000" w:themeColor="text1"/>
          <w:szCs w:val="21"/>
          <w:lang w:val="en-GB"/>
        </w:rPr>
        <w:t xml:space="preserve"> and the Nursing Council of New Zealand authorise</w:t>
      </w:r>
      <w:r>
        <w:rPr>
          <w:rFonts w:cs="Segoe UI"/>
          <w:color w:val="000000" w:themeColor="text1"/>
          <w:szCs w:val="21"/>
          <w:lang w:val="en-GB"/>
        </w:rPr>
        <w:t>s</w:t>
      </w:r>
      <w:r w:rsidRPr="0066646F">
        <w:rPr>
          <w:rFonts w:cs="Segoe UI"/>
          <w:color w:val="000000" w:themeColor="text1"/>
          <w:szCs w:val="21"/>
          <w:lang w:val="en-GB"/>
        </w:rPr>
        <w:t xml:space="preserve"> </w:t>
      </w:r>
      <w:r>
        <w:rPr>
          <w:rFonts w:cs="Segoe UI"/>
          <w:color w:val="000000" w:themeColor="text1"/>
          <w:szCs w:val="21"/>
          <w:lang w:val="en-GB"/>
        </w:rPr>
        <w:t xml:space="preserve">them </w:t>
      </w:r>
      <w:r w:rsidRPr="0066646F">
        <w:rPr>
          <w:rFonts w:cs="Segoe UI"/>
          <w:color w:val="000000" w:themeColor="text1"/>
          <w:szCs w:val="21"/>
          <w:lang w:val="en-GB"/>
        </w:rPr>
        <w:t xml:space="preserve">to prescribe. </w:t>
      </w:r>
      <w:r>
        <w:rPr>
          <w:rFonts w:cs="Segoe UI"/>
          <w:color w:val="000000" w:themeColor="text1"/>
          <w:szCs w:val="21"/>
          <w:lang w:val="en-GB"/>
        </w:rPr>
        <w:t>Registered nurse prescribers</w:t>
      </w:r>
      <w:r w:rsidRPr="0066646F">
        <w:rPr>
          <w:rFonts w:cs="Segoe UI"/>
          <w:color w:val="000000" w:themeColor="text1"/>
          <w:szCs w:val="21"/>
          <w:lang w:val="en-GB"/>
        </w:rPr>
        <w:t xml:space="preserve"> are able to diagnose and treat common conditions and prescribe from a</w:t>
      </w:r>
      <w:r>
        <w:rPr>
          <w:rFonts w:cs="Segoe UI"/>
          <w:color w:val="000000" w:themeColor="text1"/>
          <w:szCs w:val="21"/>
          <w:lang w:val="en-GB"/>
        </w:rPr>
        <w:t xml:space="preserve"> SPML </w:t>
      </w:r>
      <w:r w:rsidRPr="0066646F">
        <w:rPr>
          <w:rFonts w:cs="Segoe UI"/>
          <w:color w:val="000000" w:themeColor="text1"/>
          <w:szCs w:val="21"/>
          <w:lang w:val="en-GB"/>
        </w:rPr>
        <w:t>for common and long-term conditions.</w:t>
      </w:r>
    </w:p>
    <w:p w14:paraId="5B48A213" w14:textId="77777777" w:rsidR="00D44887" w:rsidRDefault="00D44887" w:rsidP="00D44887">
      <w:pPr>
        <w:keepLines/>
        <w:rPr>
          <w:rFonts w:cs="Segoe UI"/>
          <w:color w:val="000000" w:themeColor="text1"/>
          <w:szCs w:val="21"/>
          <w:lang w:val="en-GB"/>
        </w:rPr>
      </w:pPr>
    </w:p>
    <w:p w14:paraId="0C7EACF7" w14:textId="77777777" w:rsidR="00D44887" w:rsidRPr="0066646F" w:rsidRDefault="00D44887" w:rsidP="00D44887">
      <w:pPr>
        <w:rPr>
          <w:color w:val="000000" w:themeColor="text1"/>
          <w:lang w:val="en-GB"/>
        </w:rPr>
      </w:pPr>
      <w:r w:rsidRPr="0066646F">
        <w:rPr>
          <w:color w:val="000000" w:themeColor="text1"/>
          <w:lang w:val="en-GB"/>
        </w:rPr>
        <w:t xml:space="preserve">Registered nurse prescribers must </w:t>
      </w:r>
      <w:r>
        <w:rPr>
          <w:color w:val="000000" w:themeColor="text1"/>
          <w:lang w:val="en-GB"/>
        </w:rPr>
        <w:t xml:space="preserve">have access to </w:t>
      </w:r>
      <w:r w:rsidRPr="0066646F">
        <w:rPr>
          <w:color w:val="000000" w:themeColor="text1"/>
          <w:lang w:val="en-GB"/>
        </w:rPr>
        <w:t xml:space="preserve">an authorised prescriber supervisor / mentor, </w:t>
      </w:r>
      <w:r>
        <w:rPr>
          <w:color w:val="000000" w:themeColor="text1"/>
          <w:lang w:val="en-GB"/>
        </w:rPr>
        <w:t xml:space="preserve">to </w:t>
      </w:r>
      <w:r w:rsidRPr="0066646F">
        <w:rPr>
          <w:color w:val="000000" w:themeColor="text1"/>
          <w:lang w:val="en-GB"/>
        </w:rPr>
        <w:t xml:space="preserve">consult </w:t>
      </w:r>
      <w:r>
        <w:rPr>
          <w:color w:val="000000" w:themeColor="text1"/>
          <w:lang w:val="en-GB"/>
        </w:rPr>
        <w:t xml:space="preserve">if a </w:t>
      </w:r>
      <w:r w:rsidRPr="0066646F">
        <w:rPr>
          <w:color w:val="000000" w:themeColor="text1"/>
          <w:lang w:val="en-GB"/>
        </w:rPr>
        <w:t>patient's health concerns are more complex than they can manage. In some cases, registered nurse prescribers are seeing patients who have already been diagnosed and commenced on a medicine by an authorised prescriber</w:t>
      </w:r>
      <w:r>
        <w:rPr>
          <w:color w:val="000000" w:themeColor="text1"/>
          <w:lang w:val="en-GB"/>
        </w:rPr>
        <w:t>;</w:t>
      </w:r>
      <w:r w:rsidRPr="0066646F">
        <w:rPr>
          <w:color w:val="000000" w:themeColor="text1"/>
          <w:lang w:val="en-GB"/>
        </w:rPr>
        <w:t xml:space="preserve"> for example, a doctor or a nurse practitioner. Registered nurse prescribers work in a specific area of practice.</w:t>
      </w:r>
    </w:p>
    <w:p w14:paraId="72BE2F15" w14:textId="77777777" w:rsidR="00D44887" w:rsidRDefault="00D44887" w:rsidP="00D44887">
      <w:pPr>
        <w:rPr>
          <w:color w:val="000000" w:themeColor="text1"/>
          <w:lang w:val="en-GB"/>
        </w:rPr>
      </w:pPr>
    </w:p>
    <w:p w14:paraId="0521310B" w14:textId="77777777" w:rsidR="00D44887" w:rsidRDefault="00D44887" w:rsidP="00D44887">
      <w:pPr>
        <w:rPr>
          <w:color w:val="000000" w:themeColor="text1"/>
          <w:lang w:val="en-GB"/>
        </w:rPr>
      </w:pPr>
      <w:r>
        <w:rPr>
          <w:lang w:val="en-GB"/>
        </w:rPr>
        <w:t xml:space="preserve">For the requirements for registered nurse prescribers see the </w:t>
      </w:r>
      <w:hyperlink r:id="rId22" w:history="1">
        <w:r w:rsidRPr="002A5230">
          <w:rPr>
            <w:rStyle w:val="Hyperlink"/>
            <w:lang w:val="en-GB"/>
          </w:rPr>
          <w:t>consultation document</w:t>
        </w:r>
      </w:hyperlink>
      <w:r>
        <w:rPr>
          <w:lang w:val="en-GB"/>
        </w:rPr>
        <w:t xml:space="preserve"> or </w:t>
      </w:r>
      <w:r w:rsidRPr="00010428">
        <w:rPr>
          <w:color w:val="000000" w:themeColor="text1"/>
          <w:lang w:val="en-GB"/>
        </w:rPr>
        <w:t xml:space="preserve">the </w:t>
      </w:r>
      <w:r>
        <w:rPr>
          <w:color w:val="000000" w:themeColor="text1"/>
          <w:lang w:val="en-GB"/>
        </w:rPr>
        <w:t>Nursing</w:t>
      </w:r>
      <w:r w:rsidRPr="00010428">
        <w:rPr>
          <w:color w:val="000000" w:themeColor="text1"/>
          <w:lang w:val="en-GB"/>
        </w:rPr>
        <w:t xml:space="preserve"> Council </w:t>
      </w:r>
      <w:hyperlink r:id="rId23" w:history="1">
        <w:r w:rsidRPr="00F53CA7">
          <w:rPr>
            <w:rStyle w:val="Hyperlink"/>
            <w:rFonts w:cs="Segoe UI"/>
            <w:szCs w:val="21"/>
            <w:lang w:val="en-GB"/>
          </w:rPr>
          <w:t>website</w:t>
        </w:r>
      </w:hyperlink>
      <w:r w:rsidRPr="00010428">
        <w:rPr>
          <w:color w:val="000000" w:themeColor="text1"/>
          <w:lang w:val="en-GB"/>
        </w:rPr>
        <w:t>.</w:t>
      </w:r>
    </w:p>
    <w:p w14:paraId="65632293" w14:textId="77777777" w:rsidR="00D44887" w:rsidRDefault="00D44887" w:rsidP="00D44887">
      <w:pPr>
        <w:keepLines/>
        <w:rPr>
          <w:rFonts w:cs="Segoe UI"/>
          <w:color w:val="000000" w:themeColor="text1"/>
          <w:szCs w:val="21"/>
          <w:lang w:val="en-GB"/>
        </w:rPr>
      </w:pPr>
    </w:p>
    <w:p w14:paraId="2732485B" w14:textId="77777777" w:rsidR="00D44887" w:rsidRDefault="00D44887" w:rsidP="00D44887">
      <w:pPr>
        <w:keepLines/>
        <w:rPr>
          <w:rFonts w:cs="Segoe UI"/>
          <w:color w:val="000000" w:themeColor="text1"/>
          <w:szCs w:val="21"/>
          <w:lang w:val="en-GB"/>
        </w:rPr>
      </w:pPr>
      <w:r>
        <w:rPr>
          <w:rFonts w:cs="Segoe UI"/>
          <w:color w:val="000000" w:themeColor="text1"/>
          <w:szCs w:val="21"/>
          <w:lang w:val="en-GB"/>
        </w:rPr>
        <w:t xml:space="preserve">The </w:t>
      </w:r>
      <w:r w:rsidRPr="0066646F">
        <w:rPr>
          <w:rFonts w:cs="Segoe UI"/>
          <w:color w:val="000000" w:themeColor="text1"/>
          <w:szCs w:val="21"/>
          <w:lang w:val="en-GB"/>
        </w:rPr>
        <w:t>D</w:t>
      </w:r>
      <w:r>
        <w:rPr>
          <w:rFonts w:cs="Segoe UI"/>
          <w:color w:val="000000" w:themeColor="text1"/>
          <w:szCs w:val="21"/>
          <w:lang w:val="en-GB"/>
        </w:rPr>
        <w:t xml:space="preserve">irector-General </w:t>
      </w:r>
      <w:r w:rsidRPr="0066646F">
        <w:rPr>
          <w:rFonts w:cs="Segoe UI"/>
          <w:color w:val="000000" w:themeColor="text1"/>
          <w:szCs w:val="21"/>
          <w:lang w:val="en-GB"/>
        </w:rPr>
        <w:t xml:space="preserve">must consult with those people or organisations that may be affected by a change to the </w:t>
      </w:r>
      <w:r>
        <w:rPr>
          <w:rFonts w:cs="Segoe UI"/>
          <w:color w:val="000000" w:themeColor="text1"/>
          <w:szCs w:val="21"/>
          <w:lang w:val="en-GB"/>
        </w:rPr>
        <w:t xml:space="preserve">SPML </w:t>
      </w:r>
      <w:r w:rsidRPr="0066646F">
        <w:rPr>
          <w:rFonts w:cs="Segoe UI"/>
          <w:color w:val="000000" w:themeColor="text1"/>
          <w:szCs w:val="21"/>
          <w:lang w:val="en-GB"/>
        </w:rPr>
        <w:t xml:space="preserve">before making a legal change </w:t>
      </w:r>
      <w:r>
        <w:rPr>
          <w:rFonts w:cs="Segoe UI"/>
          <w:color w:val="000000" w:themeColor="text1"/>
          <w:szCs w:val="21"/>
          <w:lang w:val="en-GB"/>
        </w:rPr>
        <w:t xml:space="preserve">to the list </w:t>
      </w:r>
      <w:r w:rsidRPr="0066646F">
        <w:rPr>
          <w:rFonts w:cs="Segoe UI"/>
          <w:color w:val="000000" w:themeColor="text1"/>
          <w:szCs w:val="21"/>
          <w:lang w:val="en-GB"/>
        </w:rPr>
        <w:t>by gazette notice.</w:t>
      </w:r>
    </w:p>
    <w:p w14:paraId="4F0E9490" w14:textId="77777777" w:rsidR="00D44887" w:rsidRDefault="00D44887" w:rsidP="00D44887">
      <w:pPr>
        <w:keepLines/>
        <w:rPr>
          <w:rFonts w:cs="Segoe UI"/>
          <w:color w:val="000000" w:themeColor="text1"/>
          <w:szCs w:val="21"/>
          <w:lang w:val="en-GB"/>
        </w:rPr>
      </w:pPr>
    </w:p>
    <w:p w14:paraId="7D66396B" w14:textId="77777777" w:rsidR="00D44887" w:rsidRPr="0066646F" w:rsidRDefault="00D44887" w:rsidP="00D44887">
      <w:pPr>
        <w:rPr>
          <w:rFonts w:cs="Segoe UI"/>
          <w:color w:val="000000" w:themeColor="text1"/>
          <w:szCs w:val="21"/>
          <w:lang w:val="en-GB"/>
        </w:rPr>
      </w:pPr>
      <w:r w:rsidRPr="0066646F">
        <w:rPr>
          <w:rFonts w:cs="Segoe UI"/>
          <w:color w:val="000000" w:themeColor="text1"/>
          <w:szCs w:val="21"/>
          <w:lang w:val="en-GB"/>
        </w:rPr>
        <w:t xml:space="preserve">The Ministry of Health – Manatū Hauora invited feedback on </w:t>
      </w:r>
      <w:r>
        <w:rPr>
          <w:rFonts w:cs="Segoe UI"/>
          <w:color w:val="000000" w:themeColor="text1"/>
          <w:szCs w:val="21"/>
          <w:lang w:val="en-GB"/>
        </w:rPr>
        <w:t xml:space="preserve">a </w:t>
      </w:r>
      <w:r w:rsidRPr="0066646F">
        <w:rPr>
          <w:rFonts w:cs="Segoe UI"/>
          <w:color w:val="000000" w:themeColor="text1"/>
          <w:szCs w:val="21"/>
          <w:lang w:val="en-GB"/>
        </w:rPr>
        <w:t xml:space="preserve">proposal for including 190 </w:t>
      </w:r>
      <w:r>
        <w:rPr>
          <w:rFonts w:cs="Segoe UI"/>
          <w:color w:val="000000" w:themeColor="text1"/>
          <w:szCs w:val="21"/>
          <w:lang w:val="en-GB"/>
        </w:rPr>
        <w:t>additional</w:t>
      </w:r>
      <w:r w:rsidRPr="0066646F">
        <w:rPr>
          <w:rFonts w:cs="Segoe UI"/>
          <w:color w:val="000000" w:themeColor="text1"/>
          <w:szCs w:val="21"/>
          <w:lang w:val="en-GB"/>
        </w:rPr>
        <w:t xml:space="preserve"> medicines and four medicine classes to the designated registered nurse prescriber </w:t>
      </w:r>
      <w:r>
        <w:rPr>
          <w:rFonts w:cs="Segoe UI"/>
          <w:color w:val="000000" w:themeColor="text1"/>
          <w:szCs w:val="21"/>
          <w:lang w:val="en-GB"/>
        </w:rPr>
        <w:t>SPML</w:t>
      </w:r>
      <w:r w:rsidRPr="0066646F">
        <w:rPr>
          <w:rFonts w:cs="Segoe UI"/>
          <w:color w:val="000000" w:themeColor="text1"/>
          <w:szCs w:val="21"/>
          <w:lang w:val="en-GB"/>
        </w:rPr>
        <w:t xml:space="preserve">. Additionally, </w:t>
      </w:r>
      <w:r>
        <w:rPr>
          <w:rFonts w:cs="Segoe UI"/>
          <w:color w:val="000000" w:themeColor="text1"/>
          <w:szCs w:val="21"/>
          <w:lang w:val="en-GB"/>
        </w:rPr>
        <w:t xml:space="preserve">we invited </w:t>
      </w:r>
      <w:r w:rsidRPr="0066646F">
        <w:rPr>
          <w:rFonts w:cs="Segoe UI"/>
          <w:color w:val="000000" w:themeColor="text1"/>
          <w:szCs w:val="21"/>
          <w:lang w:val="en-GB"/>
        </w:rPr>
        <w:t xml:space="preserve">feedback on the proposed removal of restrictions for seven medicines currently listed. The Nursing Council </w:t>
      </w:r>
      <w:r>
        <w:rPr>
          <w:rFonts w:cs="Segoe UI"/>
          <w:color w:val="000000" w:themeColor="text1"/>
          <w:szCs w:val="21"/>
          <w:lang w:val="en-GB"/>
        </w:rPr>
        <w:t>provided</w:t>
      </w:r>
      <w:r w:rsidRPr="0066646F">
        <w:rPr>
          <w:rFonts w:cs="Segoe UI"/>
          <w:color w:val="000000" w:themeColor="text1"/>
          <w:szCs w:val="21"/>
          <w:lang w:val="en-GB"/>
        </w:rPr>
        <w:t xml:space="preserve"> </w:t>
      </w:r>
      <w:r>
        <w:rPr>
          <w:rFonts w:cs="Segoe UI"/>
          <w:color w:val="000000" w:themeColor="text1"/>
          <w:szCs w:val="21"/>
          <w:lang w:val="en-GB"/>
        </w:rPr>
        <w:t xml:space="preserve">a </w:t>
      </w:r>
      <w:r w:rsidRPr="0066646F">
        <w:rPr>
          <w:rFonts w:cs="Segoe UI"/>
          <w:color w:val="000000" w:themeColor="text1"/>
          <w:szCs w:val="21"/>
          <w:lang w:val="en-GB"/>
        </w:rPr>
        <w:t>list of medicines and rationale for their inclusion.</w:t>
      </w:r>
    </w:p>
    <w:p w14:paraId="55B5A74B" w14:textId="77777777" w:rsidR="00D44887" w:rsidRPr="0066646F" w:rsidRDefault="00D44887" w:rsidP="00D44887">
      <w:pPr>
        <w:rPr>
          <w:rFonts w:cs="Segoe UI"/>
          <w:color w:val="000000" w:themeColor="text1"/>
          <w:szCs w:val="21"/>
          <w:lang w:val="en-GB"/>
        </w:rPr>
      </w:pPr>
    </w:p>
    <w:p w14:paraId="34DFD7F7" w14:textId="77777777" w:rsidR="00D44887" w:rsidRPr="0066646F" w:rsidRDefault="00D44887" w:rsidP="00D44887">
      <w:pPr>
        <w:rPr>
          <w:rFonts w:cs="Segoe UI"/>
          <w:color w:val="000000" w:themeColor="text1"/>
          <w:szCs w:val="21"/>
          <w:lang w:val="en-GB"/>
        </w:rPr>
      </w:pPr>
      <w:r w:rsidRPr="0066646F">
        <w:rPr>
          <w:rFonts w:cs="Segoe UI"/>
          <w:color w:val="000000" w:themeColor="text1"/>
          <w:szCs w:val="21"/>
          <w:lang w:val="en-GB"/>
        </w:rPr>
        <w:t xml:space="preserve">This report summarises the feedback </w:t>
      </w:r>
      <w:r>
        <w:rPr>
          <w:rFonts w:cs="Segoe UI"/>
          <w:color w:val="000000" w:themeColor="text1"/>
          <w:szCs w:val="21"/>
          <w:lang w:val="en-GB"/>
        </w:rPr>
        <w:t xml:space="preserve">we </w:t>
      </w:r>
      <w:r w:rsidRPr="0066646F">
        <w:rPr>
          <w:rFonts w:cs="Segoe UI"/>
          <w:color w:val="000000" w:themeColor="text1"/>
          <w:szCs w:val="21"/>
          <w:lang w:val="en-GB"/>
        </w:rPr>
        <w:t>received.</w:t>
      </w:r>
    </w:p>
    <w:p w14:paraId="04A847F8" w14:textId="77777777" w:rsidR="0076308E" w:rsidRDefault="0076308E" w:rsidP="0076308E">
      <w:pPr>
        <w:rPr>
          <w:lang w:val="en-GB"/>
        </w:rPr>
      </w:pPr>
    </w:p>
    <w:p w14:paraId="4CD3C2CB" w14:textId="77777777" w:rsidR="00D44887" w:rsidRDefault="00D44887" w:rsidP="0076308E">
      <w:pPr>
        <w:rPr>
          <w:lang w:val="en-GB"/>
        </w:rPr>
      </w:pPr>
    </w:p>
    <w:p w14:paraId="4F2BD16B" w14:textId="77777777" w:rsidR="00D44887" w:rsidRDefault="00D44887" w:rsidP="0076308E">
      <w:pPr>
        <w:rPr>
          <w:lang w:val="en-GB"/>
        </w:rPr>
      </w:pPr>
    </w:p>
    <w:p w14:paraId="3184382B" w14:textId="77777777" w:rsidR="00D44887" w:rsidRDefault="00D44887" w:rsidP="0076308E">
      <w:pPr>
        <w:rPr>
          <w:lang w:val="en-GB"/>
        </w:rPr>
      </w:pPr>
    </w:p>
    <w:p w14:paraId="6566416B" w14:textId="77777777" w:rsidR="00D44887" w:rsidRPr="0066646F" w:rsidRDefault="00D44887" w:rsidP="00D44887">
      <w:pPr>
        <w:pStyle w:val="Heading3"/>
        <w:rPr>
          <w:lang w:val="en-GB"/>
        </w:rPr>
      </w:pPr>
      <w:r w:rsidRPr="0066646F">
        <w:rPr>
          <w:lang w:val="en-GB"/>
        </w:rPr>
        <w:lastRenderedPageBreak/>
        <w:t>Method</w:t>
      </w:r>
    </w:p>
    <w:p w14:paraId="1EE88B07" w14:textId="77777777" w:rsidR="00D44887" w:rsidRPr="0066646F" w:rsidRDefault="00D44887" w:rsidP="00D44887">
      <w:pPr>
        <w:rPr>
          <w:lang w:val="en-GB"/>
        </w:rPr>
      </w:pPr>
      <w:r>
        <w:rPr>
          <w:lang w:val="en-GB"/>
        </w:rPr>
        <w:t xml:space="preserve">The </w:t>
      </w:r>
      <w:r w:rsidRPr="0066646F">
        <w:rPr>
          <w:lang w:val="en-GB"/>
        </w:rPr>
        <w:t xml:space="preserve">Nursing Council </w:t>
      </w:r>
      <w:r>
        <w:rPr>
          <w:lang w:val="en-GB"/>
        </w:rPr>
        <w:t xml:space="preserve">provided </w:t>
      </w:r>
      <w:r w:rsidRPr="0066646F">
        <w:rPr>
          <w:lang w:val="en-GB"/>
        </w:rPr>
        <w:t xml:space="preserve">a list of medicines it considered appropriate for designated registered nurse prescribers </w:t>
      </w:r>
      <w:r>
        <w:rPr>
          <w:lang w:val="en-GB"/>
        </w:rPr>
        <w:t xml:space="preserve">to prescribe </w:t>
      </w:r>
      <w:r w:rsidRPr="0066646F">
        <w:rPr>
          <w:lang w:val="en-GB"/>
        </w:rPr>
        <w:t>(</w:t>
      </w:r>
      <w:r>
        <w:rPr>
          <w:lang w:val="en-GB"/>
        </w:rPr>
        <w:t xml:space="preserve">see </w:t>
      </w:r>
      <w:r w:rsidRPr="0066646F">
        <w:rPr>
          <w:lang w:val="en-GB"/>
        </w:rPr>
        <w:t>Appendix 1). The Ministry, on behalf of the D</w:t>
      </w:r>
      <w:r>
        <w:rPr>
          <w:lang w:val="en-GB"/>
        </w:rPr>
        <w:t>irector-</w:t>
      </w:r>
      <w:r w:rsidRPr="0066646F">
        <w:rPr>
          <w:lang w:val="en-GB"/>
        </w:rPr>
        <w:t>G</w:t>
      </w:r>
      <w:r>
        <w:rPr>
          <w:lang w:val="en-GB"/>
        </w:rPr>
        <w:t>eneral</w:t>
      </w:r>
      <w:r w:rsidRPr="0066646F">
        <w:rPr>
          <w:lang w:val="en-GB"/>
        </w:rPr>
        <w:t>, invited submissions (</w:t>
      </w:r>
      <w:r>
        <w:rPr>
          <w:lang w:val="en-GB"/>
        </w:rPr>
        <w:t xml:space="preserve">between </w:t>
      </w:r>
      <w:r w:rsidRPr="0066646F">
        <w:rPr>
          <w:lang w:val="en-GB"/>
        </w:rPr>
        <w:t xml:space="preserve">18 September </w:t>
      </w:r>
      <w:r>
        <w:rPr>
          <w:lang w:val="en-GB"/>
        </w:rPr>
        <w:t xml:space="preserve">and </w:t>
      </w:r>
      <w:r w:rsidRPr="0066646F">
        <w:rPr>
          <w:lang w:val="en-GB"/>
        </w:rPr>
        <w:t xml:space="preserve">17 October 2025) on </w:t>
      </w:r>
      <w:r>
        <w:rPr>
          <w:lang w:val="en-GB"/>
        </w:rPr>
        <w:t xml:space="preserve">that </w:t>
      </w:r>
      <w:r w:rsidRPr="0066646F">
        <w:rPr>
          <w:lang w:val="en-GB"/>
        </w:rPr>
        <w:t>list.</w:t>
      </w:r>
    </w:p>
    <w:p w14:paraId="5A2A4742" w14:textId="77777777" w:rsidR="00D44887" w:rsidRPr="0066646F" w:rsidRDefault="00D44887" w:rsidP="00D44887">
      <w:pPr>
        <w:rPr>
          <w:lang w:val="en-GB"/>
        </w:rPr>
      </w:pPr>
    </w:p>
    <w:p w14:paraId="22FCA644" w14:textId="77777777" w:rsidR="00D44887" w:rsidRPr="0066646F" w:rsidRDefault="00D44887" w:rsidP="00D44887">
      <w:pPr>
        <w:rPr>
          <w:lang w:val="en-GB"/>
        </w:rPr>
      </w:pPr>
      <w:r w:rsidRPr="0066646F">
        <w:rPr>
          <w:lang w:val="en-GB"/>
        </w:rPr>
        <w:t>In finalising the amendments to the SPML for registered nurse prescribers for the D</w:t>
      </w:r>
      <w:r>
        <w:rPr>
          <w:lang w:val="en-GB"/>
        </w:rPr>
        <w:t>irector-</w:t>
      </w:r>
      <w:r w:rsidRPr="0066646F">
        <w:rPr>
          <w:lang w:val="en-GB"/>
        </w:rPr>
        <w:t>G</w:t>
      </w:r>
      <w:r>
        <w:rPr>
          <w:lang w:val="en-GB"/>
        </w:rPr>
        <w:t>eneral</w:t>
      </w:r>
      <w:r w:rsidRPr="0066646F">
        <w:rPr>
          <w:lang w:val="en-GB"/>
        </w:rPr>
        <w:t xml:space="preserve"> to consider, the Ministry considered all feedback.</w:t>
      </w:r>
    </w:p>
    <w:p w14:paraId="518338C6" w14:textId="77777777" w:rsidR="00D44887" w:rsidRPr="0066646F" w:rsidRDefault="00D44887" w:rsidP="00D44887">
      <w:pPr>
        <w:rPr>
          <w:lang w:val="en-GB"/>
        </w:rPr>
      </w:pPr>
    </w:p>
    <w:p w14:paraId="3225D501" w14:textId="77777777" w:rsidR="00D44887" w:rsidRPr="0066646F" w:rsidRDefault="00D44887" w:rsidP="00D44887">
      <w:pPr>
        <w:rPr>
          <w:lang w:val="en-GB"/>
        </w:rPr>
      </w:pPr>
      <w:r w:rsidRPr="0066646F">
        <w:rPr>
          <w:lang w:val="en-GB"/>
        </w:rPr>
        <w:t>This summary of submissions is presented in two sections:</w:t>
      </w:r>
    </w:p>
    <w:p w14:paraId="70694F5E" w14:textId="77777777" w:rsidR="00D44887" w:rsidRPr="00D44887" w:rsidRDefault="00D44887" w:rsidP="00D44887">
      <w:pPr>
        <w:pStyle w:val="Bullet"/>
      </w:pPr>
      <w:r w:rsidRPr="00D44887">
        <w:rPr>
          <w:b/>
          <w:bCs/>
        </w:rPr>
        <w:t>Section 1</w:t>
      </w:r>
      <w:r w:rsidRPr="00D44887">
        <w:t xml:space="preserve"> describes those who have made submissions.</w:t>
      </w:r>
    </w:p>
    <w:p w14:paraId="1316B858" w14:textId="77777777" w:rsidR="00D44887" w:rsidRPr="00D44887" w:rsidRDefault="00D44887" w:rsidP="00D44887">
      <w:pPr>
        <w:pStyle w:val="Bullet"/>
      </w:pPr>
      <w:r w:rsidRPr="00D44887">
        <w:rPr>
          <w:b/>
          <w:bCs/>
        </w:rPr>
        <w:t>Section 2</w:t>
      </w:r>
      <w:r w:rsidRPr="00D44887">
        <w:t xml:space="preserve"> presents feedback from respondents by theme.</w:t>
      </w:r>
    </w:p>
    <w:p w14:paraId="69AAD0B9" w14:textId="77777777" w:rsidR="00D44887" w:rsidRPr="0066646F" w:rsidRDefault="00D44887" w:rsidP="00D44887">
      <w:pPr>
        <w:rPr>
          <w:lang w:val="en-GB"/>
        </w:rPr>
      </w:pPr>
    </w:p>
    <w:p w14:paraId="5916315B" w14:textId="77777777" w:rsidR="00D44887" w:rsidRPr="0066646F" w:rsidRDefault="00D44887" w:rsidP="00D44887">
      <w:pPr>
        <w:rPr>
          <w:lang w:val="en-GB"/>
        </w:rPr>
      </w:pPr>
      <w:r w:rsidRPr="0066646F">
        <w:rPr>
          <w:lang w:val="en-GB"/>
        </w:rPr>
        <w:t>Six appendices are included:</w:t>
      </w:r>
    </w:p>
    <w:p w14:paraId="43705C55" w14:textId="77777777" w:rsidR="00D44887" w:rsidRPr="00D44887" w:rsidRDefault="00D44887" w:rsidP="00D44887">
      <w:pPr>
        <w:pStyle w:val="Bullet"/>
      </w:pPr>
      <w:r w:rsidRPr="00D44887">
        <w:rPr>
          <w:b/>
          <w:bCs/>
        </w:rPr>
        <w:t>Appendix 1:</w:t>
      </w:r>
      <w:r w:rsidRPr="00D44887">
        <w:tab/>
        <w:t>provides a link to the consultation document</w:t>
      </w:r>
    </w:p>
    <w:p w14:paraId="4892EE6A" w14:textId="77777777" w:rsidR="00D44887" w:rsidRPr="00D44887" w:rsidRDefault="00D44887" w:rsidP="00D44887">
      <w:pPr>
        <w:pStyle w:val="Bullet"/>
      </w:pPr>
      <w:r w:rsidRPr="00D44887">
        <w:rPr>
          <w:b/>
          <w:bCs/>
        </w:rPr>
        <w:t>Appendix 1</w:t>
      </w:r>
      <w:r w:rsidRPr="00D44887">
        <w:t>:</w:t>
      </w:r>
      <w:r w:rsidRPr="00D44887">
        <w:tab/>
        <w:t>provides the consultation questions</w:t>
      </w:r>
    </w:p>
    <w:p w14:paraId="47D12190" w14:textId="77777777" w:rsidR="00D44887" w:rsidRPr="00D44887" w:rsidRDefault="00D44887" w:rsidP="00D44887">
      <w:pPr>
        <w:pStyle w:val="Bullet"/>
      </w:pPr>
      <w:r w:rsidRPr="00D44887">
        <w:rPr>
          <w:b/>
          <w:bCs/>
        </w:rPr>
        <w:t>Appendix 2</w:t>
      </w:r>
      <w:r w:rsidRPr="00D44887">
        <w:t>:</w:t>
      </w:r>
      <w:r w:rsidRPr="00D44887">
        <w:tab/>
        <w:t>provides a list of organisations that we consulted</w:t>
      </w:r>
    </w:p>
    <w:p w14:paraId="3D016EF9" w14:textId="77777777" w:rsidR="00D44887" w:rsidRPr="00D44887" w:rsidRDefault="00D44887" w:rsidP="00D44887">
      <w:pPr>
        <w:pStyle w:val="Bullet"/>
      </w:pPr>
      <w:r w:rsidRPr="00D44887">
        <w:rPr>
          <w:b/>
          <w:bCs/>
        </w:rPr>
        <w:t>Appendix 3</w:t>
      </w:r>
      <w:r w:rsidRPr="00D44887">
        <w:t>:</w:t>
      </w:r>
      <w:r w:rsidRPr="00D44887">
        <w:tab/>
        <w:t>provides a summary of the consultation feedback and the final decision</w:t>
      </w:r>
    </w:p>
    <w:p w14:paraId="7B0B223E" w14:textId="77777777" w:rsidR="00D44887" w:rsidRPr="00D44887" w:rsidRDefault="00D44887" w:rsidP="00D44887">
      <w:pPr>
        <w:pStyle w:val="Bullet"/>
      </w:pPr>
      <w:r w:rsidRPr="00D44887">
        <w:rPr>
          <w:b/>
          <w:bCs/>
        </w:rPr>
        <w:t>Appendix 4</w:t>
      </w:r>
      <w:r w:rsidRPr="00D44887">
        <w:t>:</w:t>
      </w:r>
      <w:r w:rsidRPr="00D44887">
        <w:tab/>
        <w:t>gives the final list of prescription medicines for the Director-General to consider for gazettal, by broad medicine group</w:t>
      </w:r>
    </w:p>
    <w:p w14:paraId="752D91EA" w14:textId="77777777" w:rsidR="00D44887" w:rsidRPr="00D44887" w:rsidRDefault="00D44887" w:rsidP="00D44887">
      <w:pPr>
        <w:pStyle w:val="Bullet"/>
      </w:pPr>
      <w:r w:rsidRPr="00D44887">
        <w:rPr>
          <w:b/>
          <w:bCs/>
        </w:rPr>
        <w:t>Appendix 5</w:t>
      </w:r>
      <w:r w:rsidRPr="00D44887">
        <w:t>:</w:t>
      </w:r>
      <w:r w:rsidRPr="00D44887">
        <w:tab/>
        <w:t>gives the final list of prescription medicines for the Director-General to consider for gazettal, listed alphabetically</w:t>
      </w:r>
    </w:p>
    <w:p w14:paraId="7043C5B3" w14:textId="77777777" w:rsidR="00D44887" w:rsidRPr="00D44887" w:rsidRDefault="00D44887" w:rsidP="00D44887">
      <w:pPr>
        <w:pStyle w:val="Bullet"/>
      </w:pPr>
      <w:r w:rsidRPr="00D44887">
        <w:rPr>
          <w:b/>
          <w:bCs/>
        </w:rPr>
        <w:t>Appendix 6</w:t>
      </w:r>
      <w:r w:rsidRPr="00D44887">
        <w:t>:</w:t>
      </w:r>
      <w:r w:rsidRPr="00D44887">
        <w:tab/>
        <w:t>provides the final list of controlled drugs that the Ministry will put forward for adding to the Misuse of Drugs Regulations 1977, Schedule 1A ‘Controlled drugs that designated prescriber nurses may prescribe in certain circumstances’.</w:t>
      </w:r>
    </w:p>
    <w:p w14:paraId="58732F9F" w14:textId="77777777" w:rsidR="00D44887" w:rsidRPr="0066646F" w:rsidRDefault="00D44887" w:rsidP="00D44887">
      <w:pPr>
        <w:rPr>
          <w:lang w:val="en-GB"/>
        </w:rPr>
      </w:pPr>
    </w:p>
    <w:p w14:paraId="55F6C0FA" w14:textId="77777777" w:rsidR="00D44887" w:rsidRPr="0066646F" w:rsidRDefault="00D44887" w:rsidP="00D44887">
      <w:pPr>
        <w:rPr>
          <w:lang w:val="en-GB"/>
        </w:rPr>
      </w:pPr>
      <w:r>
        <w:rPr>
          <w:lang w:val="en-GB"/>
        </w:rPr>
        <w:t xml:space="preserve">The </w:t>
      </w:r>
      <w:r w:rsidRPr="0066646F">
        <w:rPr>
          <w:lang w:val="en-GB"/>
        </w:rPr>
        <w:t>Nursing Council and the Ministry are grateful to all the respondents for their time</w:t>
      </w:r>
      <w:r>
        <w:rPr>
          <w:lang w:val="en-GB"/>
        </w:rPr>
        <w:t>, insights</w:t>
      </w:r>
      <w:r w:rsidRPr="0066646F">
        <w:rPr>
          <w:lang w:val="en-GB"/>
        </w:rPr>
        <w:t xml:space="preserve"> and considered feedback</w:t>
      </w:r>
      <w:r>
        <w:rPr>
          <w:lang w:val="en-GB"/>
        </w:rPr>
        <w:t xml:space="preserve">. This </w:t>
      </w:r>
      <w:r w:rsidRPr="0066646F">
        <w:rPr>
          <w:lang w:val="en-GB"/>
        </w:rPr>
        <w:t>will result in a more robust and fit-for-purpose SPML for registered nurse prescribers</w:t>
      </w:r>
      <w:r>
        <w:rPr>
          <w:lang w:val="en-GB"/>
        </w:rPr>
        <w:t xml:space="preserve"> and better access to medicines for patients</w:t>
      </w:r>
      <w:r w:rsidRPr="0066646F">
        <w:rPr>
          <w:lang w:val="en-GB"/>
        </w:rPr>
        <w:t>.</w:t>
      </w:r>
    </w:p>
    <w:p w14:paraId="11A7975B" w14:textId="77777777" w:rsidR="00D44887" w:rsidRDefault="00D44887" w:rsidP="0076308E">
      <w:pPr>
        <w:rPr>
          <w:lang w:val="en-GB"/>
        </w:rPr>
      </w:pPr>
    </w:p>
    <w:p w14:paraId="4D9B1AE1" w14:textId="77777777" w:rsidR="0076308E" w:rsidRDefault="0076308E" w:rsidP="0076308E">
      <w:pPr>
        <w:rPr>
          <w:rFonts w:eastAsia="Lucida Sans Unicode"/>
        </w:rPr>
        <w:sectPr w:rsidR="0076308E" w:rsidSect="006D6912">
          <w:footerReference w:type="even" r:id="rId24"/>
          <w:pgSz w:w="11907" w:h="16840" w:code="9"/>
          <w:pgMar w:top="1418" w:right="1701" w:bottom="1134" w:left="1843" w:header="284" w:footer="425" w:gutter="284"/>
          <w:pgNumType w:start="1"/>
          <w:cols w:space="720"/>
        </w:sectPr>
      </w:pPr>
    </w:p>
    <w:p w14:paraId="6B59FB1B" w14:textId="77777777" w:rsidR="00950CB4" w:rsidRPr="0066646F" w:rsidRDefault="00950CB4" w:rsidP="008C5E25">
      <w:pPr>
        <w:pStyle w:val="Heading1"/>
        <w:spacing w:before="0"/>
        <w:rPr>
          <w:lang w:val="en-GB"/>
        </w:rPr>
      </w:pPr>
      <w:bookmarkStart w:id="8" w:name="_Toc80014990"/>
      <w:bookmarkStart w:id="9" w:name="_Toc84936520"/>
      <w:bookmarkStart w:id="10" w:name="_Toc219911079"/>
      <w:bookmarkStart w:id="11" w:name="_Toc220675720"/>
      <w:r w:rsidRPr="0066646F">
        <w:rPr>
          <w:b w:val="0"/>
          <w:bCs/>
          <w:lang w:val="en-GB"/>
        </w:rPr>
        <w:lastRenderedPageBreak/>
        <w:t>Section 1:</w:t>
      </w:r>
      <w:r w:rsidRPr="0066646F">
        <w:rPr>
          <w:b w:val="0"/>
          <w:bCs/>
          <w:lang w:val="en-GB"/>
        </w:rPr>
        <w:br/>
      </w:r>
      <w:r w:rsidRPr="0066646F">
        <w:rPr>
          <w:lang w:val="en-GB"/>
        </w:rPr>
        <w:t>Description of respondents</w:t>
      </w:r>
      <w:bookmarkEnd w:id="8"/>
      <w:bookmarkEnd w:id="9"/>
      <w:bookmarkEnd w:id="10"/>
      <w:bookmarkEnd w:id="11"/>
    </w:p>
    <w:p w14:paraId="4E5DA6DC" w14:textId="77777777" w:rsidR="00D44887" w:rsidRPr="0066646F" w:rsidRDefault="00D44887" w:rsidP="00D44887">
      <w:pPr>
        <w:rPr>
          <w:lang w:val="en-GB"/>
        </w:rPr>
      </w:pPr>
      <w:r w:rsidRPr="0066646F">
        <w:rPr>
          <w:lang w:val="en-GB"/>
        </w:rPr>
        <w:t xml:space="preserve">The consultation ran from 18 September to 17 October 2025 via the Ministry’s health consultation hub. </w:t>
      </w:r>
      <w:r>
        <w:rPr>
          <w:lang w:val="en-GB"/>
        </w:rPr>
        <w:t>We invited r</w:t>
      </w:r>
      <w:r w:rsidRPr="0066646F">
        <w:rPr>
          <w:lang w:val="en-GB"/>
        </w:rPr>
        <w:t>espondents to complete the online survey</w:t>
      </w:r>
      <w:r>
        <w:rPr>
          <w:lang w:val="en-GB"/>
        </w:rPr>
        <w:t xml:space="preserve"> and also accepted s</w:t>
      </w:r>
      <w:r w:rsidRPr="0066646F">
        <w:rPr>
          <w:lang w:val="en-GB"/>
        </w:rPr>
        <w:t>ubmission</w:t>
      </w:r>
      <w:r>
        <w:rPr>
          <w:lang w:val="en-GB"/>
        </w:rPr>
        <w:t>s</w:t>
      </w:r>
      <w:r w:rsidRPr="0066646F">
        <w:rPr>
          <w:lang w:val="en-GB"/>
        </w:rPr>
        <w:t xml:space="preserve"> via letter.</w:t>
      </w:r>
    </w:p>
    <w:p w14:paraId="79D732CA" w14:textId="77777777" w:rsidR="00D44887" w:rsidRPr="0066646F" w:rsidRDefault="00D44887" w:rsidP="00D44887">
      <w:pPr>
        <w:rPr>
          <w:lang w:val="en-GB"/>
        </w:rPr>
      </w:pPr>
    </w:p>
    <w:p w14:paraId="4FC46CAA" w14:textId="77777777" w:rsidR="00D44887" w:rsidRPr="0066646F" w:rsidRDefault="00D44887" w:rsidP="00D44887">
      <w:pPr>
        <w:rPr>
          <w:lang w:val="en-GB"/>
        </w:rPr>
      </w:pPr>
      <w:r>
        <w:rPr>
          <w:lang w:val="en-GB"/>
        </w:rPr>
        <w:t>Appendix 3 lists t</w:t>
      </w:r>
      <w:r w:rsidRPr="0066646F">
        <w:rPr>
          <w:lang w:val="en-GB"/>
        </w:rPr>
        <w:t xml:space="preserve">he organisations </w:t>
      </w:r>
      <w:r>
        <w:rPr>
          <w:lang w:val="en-GB"/>
        </w:rPr>
        <w:t xml:space="preserve">we </w:t>
      </w:r>
      <w:r w:rsidRPr="0066646F">
        <w:rPr>
          <w:lang w:val="en-GB"/>
        </w:rPr>
        <w:t>consulted.</w:t>
      </w:r>
    </w:p>
    <w:p w14:paraId="3D898435" w14:textId="77777777" w:rsidR="00D44887" w:rsidRPr="0066646F" w:rsidRDefault="00D44887" w:rsidP="00D44887">
      <w:pPr>
        <w:rPr>
          <w:lang w:val="en-GB"/>
        </w:rPr>
      </w:pPr>
    </w:p>
    <w:p w14:paraId="5FA1C5E9" w14:textId="18E82BF2" w:rsidR="00D44887" w:rsidRPr="0066646F" w:rsidRDefault="00D44887" w:rsidP="00D44887">
      <w:pPr>
        <w:rPr>
          <w:lang w:val="en-GB"/>
        </w:rPr>
      </w:pPr>
      <w:r w:rsidRPr="0066646F">
        <w:rPr>
          <w:lang w:val="en-GB"/>
        </w:rPr>
        <w:t>We received 169 unique submissions, of which 138 (82%) were from individuals and 31 (18%) were on behalf of an organisation or group (</w:t>
      </w:r>
      <w:r>
        <w:rPr>
          <w:lang w:val="en-GB"/>
        </w:rPr>
        <w:t>see</w:t>
      </w:r>
      <w:r w:rsidR="004D7764">
        <w:rPr>
          <w:lang w:val="en-GB"/>
        </w:rPr>
        <w:t xml:space="preserve"> </w:t>
      </w:r>
      <w:r w:rsidR="004D7764">
        <w:rPr>
          <w:lang w:val="en-GB"/>
        </w:rPr>
        <w:fldChar w:fldCharType="begin"/>
      </w:r>
      <w:r w:rsidR="004D7764">
        <w:rPr>
          <w:lang w:val="en-GB"/>
        </w:rPr>
        <w:instrText xml:space="preserve"> REF _Ref220509307 \h </w:instrText>
      </w:r>
      <w:r w:rsidR="004D7764">
        <w:rPr>
          <w:lang w:val="en-GB"/>
        </w:rPr>
      </w:r>
      <w:r w:rsidR="004D7764">
        <w:rPr>
          <w:lang w:val="en-GB"/>
        </w:rPr>
        <w:fldChar w:fldCharType="separate"/>
      </w:r>
      <w:r w:rsidR="00754A7D">
        <w:t xml:space="preserve">Figure </w:t>
      </w:r>
      <w:r w:rsidR="00754A7D">
        <w:rPr>
          <w:noProof/>
        </w:rPr>
        <w:t>1</w:t>
      </w:r>
      <w:r w:rsidR="004D7764">
        <w:rPr>
          <w:lang w:val="en-GB"/>
        </w:rPr>
        <w:fldChar w:fldCharType="end"/>
      </w:r>
      <w:r w:rsidRPr="0066646F">
        <w:rPr>
          <w:lang w:val="en-GB"/>
        </w:rPr>
        <w:t xml:space="preserve">). </w:t>
      </w:r>
      <w:r>
        <w:rPr>
          <w:lang w:val="en-GB"/>
        </w:rPr>
        <w:t xml:space="preserve">We did not include any </w:t>
      </w:r>
      <w:r w:rsidRPr="0066646F">
        <w:rPr>
          <w:lang w:val="en-GB"/>
        </w:rPr>
        <w:t>submissions.</w:t>
      </w:r>
    </w:p>
    <w:p w14:paraId="450916F5" w14:textId="77777777" w:rsidR="00950CB4" w:rsidRPr="00BE5669" w:rsidRDefault="00950CB4" w:rsidP="00950CB4">
      <w:pPr>
        <w:rPr>
          <w:color w:val="000000" w:themeColor="text1"/>
          <w:lang w:val="en-GB"/>
        </w:rPr>
      </w:pPr>
    </w:p>
    <w:p w14:paraId="08C28721" w14:textId="053AB5F6" w:rsidR="00950CB4" w:rsidRDefault="00950CB4" w:rsidP="004D7764">
      <w:pPr>
        <w:pStyle w:val="Figure"/>
        <w:spacing w:before="0"/>
        <w:rPr>
          <w:color w:val="000000" w:themeColor="text1"/>
          <w:lang w:val="en-GB"/>
        </w:rPr>
      </w:pPr>
      <w:bookmarkStart w:id="12" w:name="_Ref220509307"/>
      <w:bookmarkStart w:id="13" w:name="_Toc196381731"/>
      <w:bookmarkStart w:id="14" w:name="_Toc215000994"/>
      <w:bookmarkStart w:id="15" w:name="_Toc220675735"/>
      <w:r>
        <w:t xml:space="preserve">Figure </w:t>
      </w:r>
      <w:r>
        <w:fldChar w:fldCharType="begin"/>
      </w:r>
      <w:r>
        <w:instrText xml:space="preserve"> SEQ Figure \* ARABIC </w:instrText>
      </w:r>
      <w:r>
        <w:fldChar w:fldCharType="separate"/>
      </w:r>
      <w:r w:rsidR="00754A7D">
        <w:rPr>
          <w:noProof/>
        </w:rPr>
        <w:t>1</w:t>
      </w:r>
      <w:r>
        <w:fldChar w:fldCharType="end"/>
      </w:r>
      <w:bookmarkEnd w:id="12"/>
      <w:r>
        <w:t xml:space="preserve">: </w:t>
      </w:r>
      <w:r w:rsidRPr="0066646F">
        <w:rPr>
          <w:color w:val="000000" w:themeColor="text1"/>
          <w:lang w:val="en-GB"/>
        </w:rPr>
        <w:t>Type of respondent</w:t>
      </w:r>
      <w:bookmarkEnd w:id="13"/>
      <w:bookmarkEnd w:id="14"/>
      <w:bookmarkEnd w:id="15"/>
    </w:p>
    <w:p w14:paraId="2CB5B166" w14:textId="6E3FFDF3" w:rsidR="00950CB4" w:rsidRPr="00950CB4" w:rsidRDefault="00D44887" w:rsidP="00950CB4">
      <w:pPr>
        <w:rPr>
          <w:lang w:val="en-GB"/>
        </w:rPr>
      </w:pPr>
      <w:r>
        <w:rPr>
          <w:noProof/>
          <w:lang w:val="en-GB"/>
        </w:rPr>
        <w:drawing>
          <wp:inline distT="0" distB="0" distL="0" distR="0" wp14:anchorId="761E5919" wp14:editId="6D1B8EC5">
            <wp:extent cx="4828540" cy="2517775"/>
            <wp:effectExtent l="0" t="0" r="0" b="0"/>
            <wp:docPr id="1472985629"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2985629" name="Picture 1">
                      <a:extLst>
                        <a:ext uri="{C183D7F6-B498-43B3-948B-1728B52AA6E4}">
                          <adec:decorative xmlns:adec="http://schemas.microsoft.com/office/drawing/2017/decorative" val="1"/>
                        </a:ext>
                      </a:extLst>
                    </pic:cNvPr>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4828540" cy="2517775"/>
                    </a:xfrm>
                    <a:prstGeom prst="rect">
                      <a:avLst/>
                    </a:prstGeom>
                    <a:noFill/>
                  </pic:spPr>
                </pic:pic>
              </a:graphicData>
            </a:graphic>
          </wp:inline>
        </w:drawing>
      </w:r>
    </w:p>
    <w:p w14:paraId="09E680F0" w14:textId="77777777" w:rsidR="00950CB4" w:rsidRPr="00E808FE" w:rsidRDefault="00950CB4" w:rsidP="00950CB4">
      <w:pPr>
        <w:rPr>
          <w:color w:val="000000" w:themeColor="text1"/>
          <w:lang w:val="en-GB"/>
        </w:rPr>
      </w:pPr>
    </w:p>
    <w:p w14:paraId="5A4B3875" w14:textId="77777777" w:rsidR="00D44887" w:rsidRDefault="00D44887" w:rsidP="00D44887">
      <w:pPr>
        <w:rPr>
          <w:color w:val="000000" w:themeColor="text1"/>
          <w:lang w:val="en-GB"/>
        </w:rPr>
      </w:pPr>
      <w:r>
        <w:rPr>
          <w:color w:val="000000" w:themeColor="text1"/>
          <w:lang w:val="en-GB"/>
        </w:rPr>
        <w:br w:type="page"/>
      </w:r>
    </w:p>
    <w:p w14:paraId="7AE85D48" w14:textId="03CA0FE4" w:rsidR="00D44887" w:rsidRPr="0066646F" w:rsidRDefault="004D7764" w:rsidP="00D44887">
      <w:pPr>
        <w:rPr>
          <w:color w:val="000000" w:themeColor="text1"/>
          <w:lang w:val="en-GB"/>
        </w:rPr>
      </w:pPr>
      <w:r>
        <w:rPr>
          <w:color w:val="000000" w:themeColor="text1"/>
          <w:lang w:val="en-GB"/>
        </w:rPr>
        <w:lastRenderedPageBreak/>
        <w:fldChar w:fldCharType="begin"/>
      </w:r>
      <w:r>
        <w:rPr>
          <w:color w:val="000000" w:themeColor="text1"/>
          <w:lang w:val="en-GB"/>
        </w:rPr>
        <w:instrText xml:space="preserve"> REF _Ref220565080 \h </w:instrText>
      </w:r>
      <w:r>
        <w:rPr>
          <w:color w:val="000000" w:themeColor="text1"/>
          <w:lang w:val="en-GB"/>
        </w:rPr>
      </w:r>
      <w:r>
        <w:rPr>
          <w:color w:val="000000" w:themeColor="text1"/>
          <w:lang w:val="en-GB"/>
        </w:rPr>
        <w:fldChar w:fldCharType="separate"/>
      </w:r>
      <w:r w:rsidR="00754A7D">
        <w:t xml:space="preserve">Table </w:t>
      </w:r>
      <w:r w:rsidR="00754A7D">
        <w:rPr>
          <w:noProof/>
        </w:rPr>
        <w:t>2</w:t>
      </w:r>
      <w:r>
        <w:rPr>
          <w:color w:val="000000" w:themeColor="text1"/>
          <w:lang w:val="en-GB"/>
        </w:rPr>
        <w:fldChar w:fldCharType="end"/>
      </w:r>
      <w:r w:rsidR="00D44887" w:rsidRPr="0066646F">
        <w:rPr>
          <w:color w:val="000000" w:themeColor="text1"/>
          <w:lang w:val="en-GB"/>
        </w:rPr>
        <w:t xml:space="preserve"> shows the organisations or groups that provided a submission.</w:t>
      </w:r>
    </w:p>
    <w:p w14:paraId="3F4F98C1" w14:textId="77777777" w:rsidR="00D44887" w:rsidRPr="0066646F" w:rsidRDefault="00D44887" w:rsidP="00D44887">
      <w:pPr>
        <w:rPr>
          <w:b/>
          <w:color w:val="000000" w:themeColor="text1"/>
          <w:sz w:val="20"/>
          <w:lang w:val="en-GB"/>
        </w:rPr>
      </w:pPr>
    </w:p>
    <w:p w14:paraId="6BA3F8DB" w14:textId="2F59395B" w:rsidR="00D44887" w:rsidRPr="0066646F" w:rsidRDefault="00D44887" w:rsidP="00D44887">
      <w:pPr>
        <w:pStyle w:val="Table"/>
        <w:spacing w:before="0"/>
        <w:rPr>
          <w:lang w:val="en-GB"/>
        </w:rPr>
      </w:pPr>
      <w:bookmarkStart w:id="16" w:name="_Ref220565080"/>
      <w:bookmarkStart w:id="17" w:name="_Toc220066708"/>
      <w:bookmarkStart w:id="18" w:name="_Toc220675750"/>
      <w:r>
        <w:t xml:space="preserve">Table </w:t>
      </w:r>
      <w:r>
        <w:fldChar w:fldCharType="begin"/>
      </w:r>
      <w:r>
        <w:instrText xml:space="preserve"> SEQ Table \* ARABIC </w:instrText>
      </w:r>
      <w:r>
        <w:fldChar w:fldCharType="separate"/>
      </w:r>
      <w:r w:rsidR="00754A7D">
        <w:rPr>
          <w:noProof/>
        </w:rPr>
        <w:t>2</w:t>
      </w:r>
      <w:r>
        <w:fldChar w:fldCharType="end"/>
      </w:r>
      <w:bookmarkEnd w:id="16"/>
      <w:r>
        <w:t xml:space="preserve">: </w:t>
      </w:r>
      <w:r w:rsidRPr="0066646F">
        <w:rPr>
          <w:lang w:val="en-GB"/>
        </w:rPr>
        <w:t>Organisations or groups that provided feedback on the consultation on amendments to the specified prescription medicines list for designated registered nurse prescribers in primary health and speciality teams</w:t>
      </w:r>
      <w:bookmarkEnd w:id="17"/>
      <w:bookmarkEnd w:id="18"/>
    </w:p>
    <w:tbl>
      <w:tblPr>
        <w:tblW w:w="8023" w:type="dxa"/>
        <w:tblInd w:w="57" w:type="dxa"/>
        <w:tblBorders>
          <w:top w:val="single" w:sz="2" w:space="0" w:color="A6A6A6" w:themeColor="background1" w:themeShade="A6"/>
          <w:bottom w:val="single" w:sz="2" w:space="0" w:color="A6A6A6" w:themeColor="background1" w:themeShade="A6"/>
          <w:insideH w:val="single" w:sz="2" w:space="0" w:color="A6A6A6" w:themeColor="background1" w:themeShade="A6"/>
        </w:tblBorders>
        <w:tblLayout w:type="fixed"/>
        <w:tblCellMar>
          <w:left w:w="57" w:type="dxa"/>
          <w:right w:w="57" w:type="dxa"/>
        </w:tblCellMar>
        <w:tblLook w:val="04A0" w:firstRow="1" w:lastRow="0" w:firstColumn="1" w:lastColumn="0" w:noHBand="0" w:noVBand="1"/>
      </w:tblPr>
      <w:tblGrid>
        <w:gridCol w:w="3261"/>
        <w:gridCol w:w="4762"/>
      </w:tblGrid>
      <w:tr w:rsidR="00D44887" w:rsidRPr="0066646F" w14:paraId="5DC22325" w14:textId="77777777" w:rsidTr="00D44887">
        <w:trPr>
          <w:cantSplit/>
        </w:trPr>
        <w:tc>
          <w:tcPr>
            <w:tcW w:w="3261" w:type="dxa"/>
            <w:shd w:val="clear" w:color="auto" w:fill="D9D9D9" w:themeFill="background1" w:themeFillShade="D9"/>
          </w:tcPr>
          <w:p w14:paraId="0C8ED41C" w14:textId="77777777" w:rsidR="00D44887" w:rsidRPr="00D44887" w:rsidRDefault="00D44887" w:rsidP="00D44887">
            <w:pPr>
              <w:pStyle w:val="TableText"/>
              <w:rPr>
                <w:b/>
                <w:bCs/>
              </w:rPr>
            </w:pPr>
            <w:r w:rsidRPr="00D44887">
              <w:rPr>
                <w:b/>
                <w:bCs/>
              </w:rPr>
              <w:t>Lived experience / consumer organisations</w:t>
            </w:r>
          </w:p>
        </w:tc>
        <w:tc>
          <w:tcPr>
            <w:tcW w:w="4762" w:type="dxa"/>
          </w:tcPr>
          <w:p w14:paraId="5E6BF509" w14:textId="77777777" w:rsidR="00D44887" w:rsidRPr="00D44887" w:rsidRDefault="00D44887" w:rsidP="00D44887">
            <w:pPr>
              <w:pStyle w:val="TableBullet"/>
              <w:spacing w:before="60"/>
            </w:pPr>
            <w:r w:rsidRPr="00D44887">
              <w:t>Body Positive</w:t>
            </w:r>
          </w:p>
          <w:p w14:paraId="6EA44351" w14:textId="77777777" w:rsidR="00D44887" w:rsidRPr="00D44887" w:rsidRDefault="00D44887" w:rsidP="00D44887">
            <w:pPr>
              <w:pStyle w:val="TableBullet"/>
              <w:spacing w:before="60"/>
            </w:pPr>
            <w:r w:rsidRPr="00D44887">
              <w:t>Burnett Foundation Aotearoa</w:t>
            </w:r>
          </w:p>
          <w:p w14:paraId="2EB76D98" w14:textId="77777777" w:rsidR="00D44887" w:rsidRPr="00D44887" w:rsidRDefault="00D44887" w:rsidP="00D44887">
            <w:pPr>
              <w:pStyle w:val="TableBullet"/>
              <w:spacing w:before="60"/>
            </w:pPr>
            <w:r w:rsidRPr="00D44887">
              <w:t>Hepatitis Foundation of New Zealand</w:t>
            </w:r>
          </w:p>
          <w:p w14:paraId="4DF41ABD" w14:textId="77777777" w:rsidR="00D44887" w:rsidRPr="00D44887" w:rsidRDefault="00D44887" w:rsidP="00D44887">
            <w:pPr>
              <w:pStyle w:val="TableBullet"/>
              <w:spacing w:before="60"/>
            </w:pPr>
            <w:r w:rsidRPr="00D44887">
              <w:t>Migraine Foundation Aotearoa New Zealand</w:t>
            </w:r>
          </w:p>
          <w:p w14:paraId="28B2992E" w14:textId="77777777" w:rsidR="00D44887" w:rsidRPr="00D44887" w:rsidRDefault="00D44887" w:rsidP="00D44887">
            <w:pPr>
              <w:pStyle w:val="TableBullet"/>
              <w:spacing w:before="60"/>
            </w:pPr>
            <w:r w:rsidRPr="00D44887">
              <w:t>New Zealand Drug Foundation</w:t>
            </w:r>
          </w:p>
          <w:p w14:paraId="66AB4F5A" w14:textId="77777777" w:rsidR="00D44887" w:rsidRPr="00D44887" w:rsidRDefault="00D44887" w:rsidP="00D44887">
            <w:pPr>
              <w:pStyle w:val="TableBullet"/>
              <w:spacing w:before="60"/>
            </w:pPr>
            <w:r w:rsidRPr="00D44887">
              <w:t>Parkinson's New Zealand Charitable Trust</w:t>
            </w:r>
          </w:p>
          <w:p w14:paraId="55102123" w14:textId="77777777" w:rsidR="00D44887" w:rsidRPr="00D44887" w:rsidRDefault="00D44887" w:rsidP="00D44887">
            <w:pPr>
              <w:pStyle w:val="TableBullet"/>
              <w:spacing w:before="60"/>
            </w:pPr>
            <w:r w:rsidRPr="00D44887">
              <w:t>Positive Women</w:t>
            </w:r>
          </w:p>
          <w:p w14:paraId="66D415B4" w14:textId="77777777" w:rsidR="00D44887" w:rsidRPr="00D44887" w:rsidRDefault="00D44887" w:rsidP="00D44887">
            <w:pPr>
              <w:pStyle w:val="TableBullet"/>
              <w:spacing w:before="60"/>
            </w:pPr>
            <w:r w:rsidRPr="00D44887">
              <w:t>Rakau Ora Charitable Trust – Mental Wellness Services</w:t>
            </w:r>
          </w:p>
          <w:p w14:paraId="715179FF" w14:textId="77777777" w:rsidR="00D44887" w:rsidRPr="00D44887" w:rsidRDefault="00D44887" w:rsidP="00D44887">
            <w:pPr>
              <w:pStyle w:val="TableBullet"/>
              <w:spacing w:before="60"/>
            </w:pPr>
            <w:proofErr w:type="spellStart"/>
            <w:r w:rsidRPr="00D44887">
              <w:t>Toitū</w:t>
            </w:r>
            <w:proofErr w:type="spellEnd"/>
            <w:r w:rsidRPr="00D44887">
              <w:t xml:space="preserve"> </w:t>
            </w:r>
            <w:proofErr w:type="spellStart"/>
            <w:r w:rsidRPr="00D44887">
              <w:t>Te</w:t>
            </w:r>
            <w:proofErr w:type="spellEnd"/>
            <w:r w:rsidRPr="00D44887">
              <w:t xml:space="preserve"> Ao</w:t>
            </w:r>
          </w:p>
        </w:tc>
      </w:tr>
      <w:tr w:rsidR="00D44887" w:rsidRPr="0066646F" w14:paraId="5C4E135D" w14:textId="77777777" w:rsidTr="00D44887">
        <w:trPr>
          <w:cantSplit/>
        </w:trPr>
        <w:tc>
          <w:tcPr>
            <w:tcW w:w="3261" w:type="dxa"/>
            <w:shd w:val="clear" w:color="auto" w:fill="D9D9D9" w:themeFill="background1" w:themeFillShade="D9"/>
          </w:tcPr>
          <w:p w14:paraId="7BCB37DA" w14:textId="77777777" w:rsidR="00D44887" w:rsidRPr="00D44887" w:rsidRDefault="00D44887" w:rsidP="00D44887">
            <w:pPr>
              <w:pStyle w:val="TableText"/>
              <w:rPr>
                <w:b/>
                <w:bCs/>
              </w:rPr>
            </w:pPr>
            <w:r w:rsidRPr="00D44887">
              <w:rPr>
                <w:b/>
                <w:bCs/>
              </w:rPr>
              <w:t>Hospice</w:t>
            </w:r>
          </w:p>
        </w:tc>
        <w:tc>
          <w:tcPr>
            <w:tcW w:w="4762" w:type="dxa"/>
          </w:tcPr>
          <w:p w14:paraId="3E2A983D" w14:textId="77777777" w:rsidR="00D44887" w:rsidRPr="00D44887" w:rsidRDefault="00D44887" w:rsidP="00D44887">
            <w:pPr>
              <w:pStyle w:val="TableBullet"/>
              <w:spacing w:before="60"/>
            </w:pPr>
            <w:r w:rsidRPr="00D44887">
              <w:t>Nelson Tasman Hospice</w:t>
            </w:r>
          </w:p>
          <w:p w14:paraId="031F2153" w14:textId="77777777" w:rsidR="00D44887" w:rsidRPr="00D44887" w:rsidRDefault="00D44887" w:rsidP="00D44887">
            <w:pPr>
              <w:pStyle w:val="TableBullet"/>
              <w:spacing w:before="60"/>
            </w:pPr>
            <w:r w:rsidRPr="00D44887">
              <w:t>North Haven Hospice, Hospice Mid Northland, Far North Community Hospice</w:t>
            </w:r>
          </w:p>
        </w:tc>
      </w:tr>
      <w:tr w:rsidR="00D44887" w:rsidRPr="0066646F" w14:paraId="1119CD44" w14:textId="77777777" w:rsidTr="00D44887">
        <w:trPr>
          <w:cantSplit/>
        </w:trPr>
        <w:tc>
          <w:tcPr>
            <w:tcW w:w="3261" w:type="dxa"/>
            <w:shd w:val="clear" w:color="auto" w:fill="D9D9D9" w:themeFill="background1" w:themeFillShade="D9"/>
          </w:tcPr>
          <w:p w14:paraId="3A49C90E" w14:textId="77777777" w:rsidR="00D44887" w:rsidRPr="00D44887" w:rsidRDefault="00D44887" w:rsidP="00D44887">
            <w:pPr>
              <w:pStyle w:val="TableText"/>
              <w:rPr>
                <w:b/>
                <w:bCs/>
              </w:rPr>
            </w:pPr>
            <w:r w:rsidRPr="00D44887">
              <w:rPr>
                <w:b/>
                <w:bCs/>
              </w:rPr>
              <w:t>Professional research organisations</w:t>
            </w:r>
          </w:p>
        </w:tc>
        <w:tc>
          <w:tcPr>
            <w:tcW w:w="4762" w:type="dxa"/>
          </w:tcPr>
          <w:p w14:paraId="3BB2E8A4" w14:textId="77777777" w:rsidR="00D44887" w:rsidRPr="00D44887" w:rsidRDefault="00D44887" w:rsidP="00D44887">
            <w:pPr>
              <w:pStyle w:val="TableBullet"/>
              <w:spacing w:before="60"/>
            </w:pPr>
            <w:r w:rsidRPr="00D44887">
              <w:t>New Zealand Society for the Study of Diabetes</w:t>
            </w:r>
          </w:p>
          <w:p w14:paraId="5993AB27" w14:textId="77777777" w:rsidR="00D44887" w:rsidRPr="00D44887" w:rsidRDefault="00D44887" w:rsidP="00D44887">
            <w:pPr>
              <w:pStyle w:val="TableBullet"/>
              <w:spacing w:before="60"/>
            </w:pPr>
            <w:r w:rsidRPr="00D44887">
              <w:t>University of Auckland, Gay Men’s Sexual Health research group</w:t>
            </w:r>
          </w:p>
        </w:tc>
      </w:tr>
      <w:tr w:rsidR="00D44887" w:rsidRPr="0066646F" w14:paraId="485F4D2F" w14:textId="77777777" w:rsidTr="00D44887">
        <w:trPr>
          <w:cantSplit/>
        </w:trPr>
        <w:tc>
          <w:tcPr>
            <w:tcW w:w="3261" w:type="dxa"/>
            <w:shd w:val="clear" w:color="auto" w:fill="D9D9D9" w:themeFill="background1" w:themeFillShade="D9"/>
          </w:tcPr>
          <w:p w14:paraId="25E451DE" w14:textId="77777777" w:rsidR="00D44887" w:rsidRPr="00D44887" w:rsidRDefault="00D44887" w:rsidP="00D44887">
            <w:pPr>
              <w:pStyle w:val="TableText"/>
              <w:rPr>
                <w:b/>
                <w:bCs/>
              </w:rPr>
            </w:pPr>
            <w:r w:rsidRPr="00D44887">
              <w:rPr>
                <w:b/>
                <w:bCs/>
              </w:rPr>
              <w:t>Professional groups</w:t>
            </w:r>
          </w:p>
        </w:tc>
        <w:tc>
          <w:tcPr>
            <w:tcW w:w="4762" w:type="dxa"/>
          </w:tcPr>
          <w:p w14:paraId="432572E9" w14:textId="77777777" w:rsidR="00D44887" w:rsidRPr="00D44887" w:rsidRDefault="00D44887" w:rsidP="00D44887">
            <w:pPr>
              <w:pStyle w:val="TableBullet"/>
              <w:spacing w:before="60"/>
            </w:pPr>
            <w:r w:rsidRPr="00D44887">
              <w:t>Aged Care Association New Zealand</w:t>
            </w:r>
          </w:p>
          <w:p w14:paraId="0EB63681" w14:textId="77777777" w:rsidR="00D44887" w:rsidRPr="00D44887" w:rsidRDefault="00D44887" w:rsidP="00D44887">
            <w:pPr>
              <w:pStyle w:val="TableBullet"/>
              <w:spacing w:before="60"/>
            </w:pPr>
            <w:r w:rsidRPr="00D44887">
              <w:t>Australian and New Zealand College of Anaesthetists</w:t>
            </w:r>
          </w:p>
          <w:p w14:paraId="7F55AEE1" w14:textId="77777777" w:rsidR="00D44887" w:rsidRPr="00D44887" w:rsidRDefault="00D44887" w:rsidP="00D44887">
            <w:pPr>
              <w:pStyle w:val="TableBullet"/>
              <w:spacing w:before="60"/>
            </w:pPr>
            <w:r w:rsidRPr="00D44887">
              <w:t xml:space="preserve">Australian and New Zealand Society for Geriatric Medicine </w:t>
            </w:r>
          </w:p>
          <w:p w14:paraId="1522DA89" w14:textId="77777777" w:rsidR="00D44887" w:rsidRPr="00D44887" w:rsidRDefault="00D44887" w:rsidP="00D44887">
            <w:pPr>
              <w:pStyle w:val="TableBullet"/>
              <w:spacing w:before="60"/>
            </w:pPr>
            <w:r w:rsidRPr="00D44887">
              <w:t xml:space="preserve">Clinical Advisory Pharmacists Association </w:t>
            </w:r>
          </w:p>
          <w:p w14:paraId="752689B7" w14:textId="77777777" w:rsidR="00D44887" w:rsidRPr="00D44887" w:rsidRDefault="00D44887" w:rsidP="00D44887">
            <w:pPr>
              <w:pStyle w:val="TableBullet"/>
              <w:spacing w:before="60"/>
            </w:pPr>
            <w:r w:rsidRPr="00D44887">
              <w:t>New Zealand College of Midwives</w:t>
            </w:r>
          </w:p>
          <w:p w14:paraId="627E2A6A" w14:textId="77777777" w:rsidR="00D44887" w:rsidRPr="00D44887" w:rsidRDefault="00D44887" w:rsidP="00D44887">
            <w:pPr>
              <w:pStyle w:val="TableBullet"/>
              <w:spacing w:before="60"/>
            </w:pPr>
            <w:r w:rsidRPr="00D44887">
              <w:t>New Zealand Dental Association</w:t>
            </w:r>
          </w:p>
          <w:p w14:paraId="1D2E04F1" w14:textId="77777777" w:rsidR="00D44887" w:rsidRPr="00D44887" w:rsidRDefault="00D44887" w:rsidP="00D44887">
            <w:pPr>
              <w:pStyle w:val="TableBullet"/>
              <w:spacing w:before="60"/>
            </w:pPr>
            <w:r w:rsidRPr="00D44887">
              <w:t>New Zealand Nurses Organisation</w:t>
            </w:r>
          </w:p>
          <w:p w14:paraId="098062A0" w14:textId="77777777" w:rsidR="00D44887" w:rsidRPr="00D44887" w:rsidRDefault="00D44887" w:rsidP="00D44887">
            <w:pPr>
              <w:pStyle w:val="TableBullet"/>
              <w:spacing w:before="60"/>
            </w:pPr>
            <w:r w:rsidRPr="00D44887">
              <w:t>Royal New Zealand College of General Practitioners</w:t>
            </w:r>
          </w:p>
          <w:p w14:paraId="1D545C22" w14:textId="77777777" w:rsidR="00D44887" w:rsidRPr="00D44887" w:rsidRDefault="00D44887" w:rsidP="00D44887">
            <w:pPr>
              <w:pStyle w:val="TableBullet"/>
              <w:spacing w:before="60"/>
            </w:pPr>
            <w:r w:rsidRPr="00D44887">
              <w:t>Starship Children's Health / University of Auckland / New Zealand Paediatric Endocrine Society</w:t>
            </w:r>
          </w:p>
        </w:tc>
      </w:tr>
      <w:tr w:rsidR="00D44887" w:rsidRPr="0066646F" w14:paraId="11B9A7F9" w14:textId="77777777" w:rsidTr="00D44887">
        <w:trPr>
          <w:cantSplit/>
        </w:trPr>
        <w:tc>
          <w:tcPr>
            <w:tcW w:w="3261" w:type="dxa"/>
            <w:shd w:val="clear" w:color="auto" w:fill="D9D9D9" w:themeFill="background1" w:themeFillShade="D9"/>
          </w:tcPr>
          <w:p w14:paraId="0B20CCD5" w14:textId="77777777" w:rsidR="00D44887" w:rsidRPr="00D44887" w:rsidRDefault="00D44887" w:rsidP="00D44887">
            <w:pPr>
              <w:pStyle w:val="TableText"/>
              <w:rPr>
                <w:b/>
                <w:bCs/>
              </w:rPr>
            </w:pPr>
            <w:r w:rsidRPr="00D44887">
              <w:rPr>
                <w:b/>
                <w:bCs/>
              </w:rPr>
              <w:t>Health New Zealand groups</w:t>
            </w:r>
          </w:p>
        </w:tc>
        <w:tc>
          <w:tcPr>
            <w:tcW w:w="4762" w:type="dxa"/>
          </w:tcPr>
          <w:p w14:paraId="045EC92B" w14:textId="77777777" w:rsidR="00D44887" w:rsidRPr="00D44887" w:rsidRDefault="00D44887" w:rsidP="00D44887">
            <w:pPr>
              <w:pStyle w:val="TableBullet"/>
              <w:spacing w:before="60"/>
            </w:pPr>
            <w:r w:rsidRPr="00D44887">
              <w:t>Health New Zealand, Bay of Plenty, Hepatology service</w:t>
            </w:r>
          </w:p>
          <w:p w14:paraId="43583C88" w14:textId="77777777" w:rsidR="00D44887" w:rsidRPr="00D44887" w:rsidRDefault="00D44887" w:rsidP="00D44887">
            <w:pPr>
              <w:pStyle w:val="TableBullet"/>
              <w:spacing w:before="60"/>
            </w:pPr>
            <w:r w:rsidRPr="00D44887">
              <w:t>Health New Zealand, Office of the Chief Clinical Officers</w:t>
            </w:r>
          </w:p>
          <w:p w14:paraId="2B16F2F1" w14:textId="77777777" w:rsidR="00D44887" w:rsidRPr="00D44887" w:rsidRDefault="00D44887" w:rsidP="00D44887">
            <w:pPr>
              <w:pStyle w:val="TableBullet"/>
              <w:spacing w:before="60"/>
            </w:pPr>
            <w:r w:rsidRPr="00D44887">
              <w:t>Health New Zealand, Taranaki Base Hospital, Crohn’s and colitis service</w:t>
            </w:r>
          </w:p>
          <w:p w14:paraId="2A72D09C" w14:textId="77777777" w:rsidR="00D44887" w:rsidRPr="00D44887" w:rsidRDefault="00D44887" w:rsidP="00D44887">
            <w:pPr>
              <w:pStyle w:val="TableBullet"/>
              <w:spacing w:before="60"/>
            </w:pPr>
            <w:r w:rsidRPr="00D44887">
              <w:t>Health New Zealand, Waikato, Infectious diseases service</w:t>
            </w:r>
          </w:p>
        </w:tc>
      </w:tr>
      <w:tr w:rsidR="00D44887" w:rsidRPr="0066646F" w14:paraId="72911AAE" w14:textId="77777777" w:rsidTr="00D44887">
        <w:trPr>
          <w:cantSplit/>
        </w:trPr>
        <w:tc>
          <w:tcPr>
            <w:tcW w:w="3261" w:type="dxa"/>
            <w:shd w:val="clear" w:color="auto" w:fill="D9D9D9" w:themeFill="background1" w:themeFillShade="D9"/>
          </w:tcPr>
          <w:p w14:paraId="1A6DB0E2" w14:textId="77777777" w:rsidR="00D44887" w:rsidRPr="00D44887" w:rsidRDefault="00D44887" w:rsidP="00D44887">
            <w:pPr>
              <w:pStyle w:val="TableText"/>
              <w:rPr>
                <w:b/>
                <w:bCs/>
              </w:rPr>
            </w:pPr>
            <w:r w:rsidRPr="00D44887">
              <w:rPr>
                <w:b/>
                <w:bCs/>
              </w:rPr>
              <w:t>Pharmaceutical company</w:t>
            </w:r>
          </w:p>
        </w:tc>
        <w:tc>
          <w:tcPr>
            <w:tcW w:w="4762" w:type="dxa"/>
          </w:tcPr>
          <w:p w14:paraId="7D279521" w14:textId="77777777" w:rsidR="00D44887" w:rsidRPr="00D44887" w:rsidRDefault="00D44887" w:rsidP="00D44887">
            <w:pPr>
              <w:pStyle w:val="TableBullet"/>
              <w:spacing w:before="60"/>
            </w:pPr>
            <w:r w:rsidRPr="00D44887">
              <w:t>AbbVie Limited</w:t>
            </w:r>
          </w:p>
        </w:tc>
      </w:tr>
      <w:tr w:rsidR="00D44887" w:rsidRPr="0066646F" w14:paraId="45EFFF95" w14:textId="77777777" w:rsidTr="00D44887">
        <w:trPr>
          <w:cantSplit/>
        </w:trPr>
        <w:tc>
          <w:tcPr>
            <w:tcW w:w="3261" w:type="dxa"/>
            <w:shd w:val="clear" w:color="auto" w:fill="D9D9D9" w:themeFill="background1" w:themeFillShade="D9"/>
          </w:tcPr>
          <w:p w14:paraId="43B9839D" w14:textId="77777777" w:rsidR="00D44887" w:rsidRPr="00D44887" w:rsidRDefault="00D44887" w:rsidP="00D44887">
            <w:pPr>
              <w:pStyle w:val="TableText"/>
              <w:rPr>
                <w:b/>
                <w:bCs/>
              </w:rPr>
            </w:pPr>
            <w:r w:rsidRPr="00D44887">
              <w:rPr>
                <w:b/>
                <w:bCs/>
              </w:rPr>
              <w:t>Private providers</w:t>
            </w:r>
          </w:p>
        </w:tc>
        <w:tc>
          <w:tcPr>
            <w:tcW w:w="4762" w:type="dxa"/>
          </w:tcPr>
          <w:p w14:paraId="3EFB085C" w14:textId="77777777" w:rsidR="00D44887" w:rsidRPr="00D44887" w:rsidRDefault="00D44887" w:rsidP="00D44887">
            <w:pPr>
              <w:pStyle w:val="TableBullet"/>
              <w:spacing w:before="60"/>
            </w:pPr>
            <w:r w:rsidRPr="00D44887">
              <w:t>Raglan Medical</w:t>
            </w:r>
          </w:p>
          <w:p w14:paraId="3F7C8198" w14:textId="77777777" w:rsidR="00D44887" w:rsidRPr="00D44887" w:rsidRDefault="00D44887" w:rsidP="00D44887">
            <w:pPr>
              <w:pStyle w:val="TableBullet"/>
              <w:spacing w:before="60"/>
            </w:pPr>
            <w:proofErr w:type="spellStart"/>
            <w:r w:rsidRPr="00D44887">
              <w:t>Te</w:t>
            </w:r>
            <w:proofErr w:type="spellEnd"/>
            <w:r w:rsidRPr="00D44887">
              <w:t xml:space="preserve"> Aro Health Centre</w:t>
            </w:r>
          </w:p>
          <w:p w14:paraId="26848BB2" w14:textId="77777777" w:rsidR="00D44887" w:rsidRPr="00D44887" w:rsidRDefault="00D44887" w:rsidP="00D44887">
            <w:pPr>
              <w:pStyle w:val="TableBullet"/>
              <w:spacing w:before="60"/>
            </w:pPr>
            <w:r w:rsidRPr="00D44887">
              <w:t>Tima Health</w:t>
            </w:r>
          </w:p>
        </w:tc>
      </w:tr>
      <w:tr w:rsidR="00D44887" w:rsidRPr="0066646F" w14:paraId="48F05F1A" w14:textId="77777777" w:rsidTr="00D44887">
        <w:trPr>
          <w:cantSplit/>
        </w:trPr>
        <w:tc>
          <w:tcPr>
            <w:tcW w:w="3261" w:type="dxa"/>
            <w:shd w:val="clear" w:color="auto" w:fill="D9D9D9" w:themeFill="background1" w:themeFillShade="D9"/>
          </w:tcPr>
          <w:p w14:paraId="232CE1C1" w14:textId="77777777" w:rsidR="00D44887" w:rsidRPr="00D44887" w:rsidRDefault="00D44887" w:rsidP="00D44887">
            <w:pPr>
              <w:pStyle w:val="TableText"/>
              <w:rPr>
                <w:b/>
                <w:bCs/>
              </w:rPr>
            </w:pPr>
            <w:r w:rsidRPr="00D44887">
              <w:rPr>
                <w:b/>
                <w:bCs/>
              </w:rPr>
              <w:t>Responsible authorities with prescribing scopes</w:t>
            </w:r>
          </w:p>
        </w:tc>
        <w:tc>
          <w:tcPr>
            <w:tcW w:w="4762" w:type="dxa"/>
          </w:tcPr>
          <w:p w14:paraId="0BDD6ECD" w14:textId="77777777" w:rsidR="00D44887" w:rsidRPr="00D44887" w:rsidRDefault="00D44887" w:rsidP="00D44887">
            <w:pPr>
              <w:pStyle w:val="TableBullet"/>
              <w:spacing w:before="60"/>
            </w:pPr>
            <w:r w:rsidRPr="00D44887">
              <w:t>Nursing Council of New Zealand</w:t>
            </w:r>
          </w:p>
        </w:tc>
      </w:tr>
    </w:tbl>
    <w:p w14:paraId="487D3DDD" w14:textId="77777777" w:rsidR="00D44887" w:rsidRPr="0066646F" w:rsidRDefault="00D44887" w:rsidP="00D44887">
      <w:pPr>
        <w:rPr>
          <w:color w:val="000000" w:themeColor="text1"/>
          <w:lang w:val="en-GB"/>
        </w:rPr>
      </w:pPr>
    </w:p>
    <w:p w14:paraId="07BB23D3" w14:textId="6F18D42C" w:rsidR="00D44887" w:rsidRPr="0066646F" w:rsidRDefault="004D7764" w:rsidP="00D44887">
      <w:pPr>
        <w:rPr>
          <w:color w:val="000000" w:themeColor="text1"/>
          <w:szCs w:val="21"/>
          <w:lang w:val="en-GB"/>
        </w:rPr>
      </w:pPr>
      <w:r>
        <w:rPr>
          <w:color w:val="000000" w:themeColor="text1"/>
          <w:szCs w:val="21"/>
          <w:lang w:val="en-GB"/>
        </w:rPr>
        <w:lastRenderedPageBreak/>
        <w:fldChar w:fldCharType="begin"/>
      </w:r>
      <w:r>
        <w:rPr>
          <w:color w:val="000000" w:themeColor="text1"/>
          <w:szCs w:val="21"/>
          <w:lang w:val="en-GB"/>
        </w:rPr>
        <w:instrText xml:space="preserve"> REF _Ref220564975 \h </w:instrText>
      </w:r>
      <w:r>
        <w:rPr>
          <w:color w:val="000000" w:themeColor="text1"/>
          <w:szCs w:val="21"/>
          <w:lang w:val="en-GB"/>
        </w:rPr>
      </w:r>
      <w:r>
        <w:rPr>
          <w:color w:val="000000" w:themeColor="text1"/>
          <w:szCs w:val="21"/>
          <w:lang w:val="en-GB"/>
        </w:rPr>
        <w:fldChar w:fldCharType="separate"/>
      </w:r>
      <w:r w:rsidR="00754A7D">
        <w:t xml:space="preserve">Figure </w:t>
      </w:r>
      <w:r w:rsidR="00754A7D">
        <w:rPr>
          <w:noProof/>
        </w:rPr>
        <w:t>2</w:t>
      </w:r>
      <w:r>
        <w:rPr>
          <w:color w:val="000000" w:themeColor="text1"/>
          <w:szCs w:val="21"/>
          <w:lang w:val="en-GB"/>
        </w:rPr>
        <w:fldChar w:fldCharType="end"/>
      </w:r>
      <w:r w:rsidR="00D44887" w:rsidRPr="0066646F">
        <w:rPr>
          <w:color w:val="000000" w:themeColor="text1"/>
          <w:szCs w:val="21"/>
          <w:lang w:val="en-GB"/>
        </w:rPr>
        <w:t xml:space="preserve"> shows the types of health professionals who made a submission. The majority of respondents were medical practitioners (58; 36%)</w:t>
      </w:r>
      <w:r w:rsidR="00D44887">
        <w:rPr>
          <w:color w:val="000000" w:themeColor="text1"/>
          <w:szCs w:val="21"/>
          <w:lang w:val="en-GB"/>
        </w:rPr>
        <w:t>:</w:t>
      </w:r>
      <w:r w:rsidR="00D44887" w:rsidRPr="0066646F">
        <w:rPr>
          <w:color w:val="000000" w:themeColor="text1"/>
          <w:szCs w:val="21"/>
          <w:lang w:val="en-GB"/>
        </w:rPr>
        <w:t xml:space="preserve"> 43 (27%) registered nurse practitioners, 20 (12%) registered nurses and 17 (11%) nurse practitioners.</w:t>
      </w:r>
    </w:p>
    <w:p w14:paraId="315A15A4" w14:textId="77777777" w:rsidR="00D44887" w:rsidRPr="0066646F" w:rsidRDefault="00D44887" w:rsidP="00D44887">
      <w:pPr>
        <w:rPr>
          <w:color w:val="000000" w:themeColor="text1"/>
          <w:szCs w:val="21"/>
          <w:lang w:val="en-GB"/>
        </w:rPr>
      </w:pPr>
    </w:p>
    <w:p w14:paraId="67FD1310" w14:textId="26D99695" w:rsidR="00D44887" w:rsidRDefault="00D44887" w:rsidP="00D44887">
      <w:pPr>
        <w:pStyle w:val="Figure"/>
        <w:spacing w:before="0"/>
        <w:rPr>
          <w:color w:val="000000" w:themeColor="text1"/>
          <w:lang w:val="en-GB"/>
        </w:rPr>
      </w:pPr>
      <w:bookmarkStart w:id="19" w:name="_Ref220564975"/>
      <w:bookmarkStart w:id="20" w:name="_Toc220066665"/>
      <w:bookmarkStart w:id="21" w:name="_Toc220675736"/>
      <w:r>
        <w:t xml:space="preserve">Figure </w:t>
      </w:r>
      <w:r>
        <w:fldChar w:fldCharType="begin"/>
      </w:r>
      <w:r>
        <w:instrText xml:space="preserve"> SEQ Figure \* ARABIC </w:instrText>
      </w:r>
      <w:r>
        <w:fldChar w:fldCharType="separate"/>
      </w:r>
      <w:r w:rsidR="00754A7D">
        <w:rPr>
          <w:noProof/>
        </w:rPr>
        <w:t>2</w:t>
      </w:r>
      <w:r>
        <w:fldChar w:fldCharType="end"/>
      </w:r>
      <w:bookmarkEnd w:id="19"/>
      <w:r>
        <w:t xml:space="preserve">: </w:t>
      </w:r>
      <w:r w:rsidRPr="0066646F">
        <w:rPr>
          <w:color w:val="000000" w:themeColor="text1"/>
          <w:lang w:val="en-GB"/>
        </w:rPr>
        <w:t>Respondents’ professional role</w:t>
      </w:r>
      <w:r>
        <w:rPr>
          <w:color w:val="000000" w:themeColor="text1"/>
          <w:lang w:val="en-GB"/>
        </w:rPr>
        <w:t>s</w:t>
      </w:r>
      <w:bookmarkEnd w:id="20"/>
      <w:bookmarkEnd w:id="21"/>
    </w:p>
    <w:p w14:paraId="37A6B316" w14:textId="63A84EC1" w:rsidR="00D44887" w:rsidRDefault="00D44887" w:rsidP="00D44887">
      <w:pPr>
        <w:rPr>
          <w:lang w:val="en-GB"/>
        </w:rPr>
      </w:pPr>
      <w:r>
        <w:rPr>
          <w:noProof/>
          <w:lang w:val="en-GB"/>
        </w:rPr>
        <w:drawing>
          <wp:inline distT="0" distB="0" distL="0" distR="0" wp14:anchorId="4AC40601" wp14:editId="360598E8">
            <wp:extent cx="4944110" cy="3377565"/>
            <wp:effectExtent l="0" t="0" r="8890" b="0"/>
            <wp:docPr id="1807557843"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7557843" name="Picture 2">
                      <a:extLst>
                        <a:ext uri="{C183D7F6-B498-43B3-948B-1728B52AA6E4}">
                          <adec:decorative xmlns:adec="http://schemas.microsoft.com/office/drawing/2017/decorative" val="1"/>
                        </a:ext>
                      </a:extLst>
                    </pic:cNvPr>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4944110" cy="3377565"/>
                    </a:xfrm>
                    <a:prstGeom prst="rect">
                      <a:avLst/>
                    </a:prstGeom>
                    <a:noFill/>
                  </pic:spPr>
                </pic:pic>
              </a:graphicData>
            </a:graphic>
          </wp:inline>
        </w:drawing>
      </w:r>
    </w:p>
    <w:p w14:paraId="5D0C831B" w14:textId="77777777" w:rsidR="00D44887" w:rsidRPr="0066646F" w:rsidRDefault="00D44887" w:rsidP="00D44887">
      <w:pPr>
        <w:pStyle w:val="Heading2"/>
        <w:rPr>
          <w:lang w:val="en-GB"/>
        </w:rPr>
      </w:pPr>
      <w:bookmarkStart w:id="22" w:name="_Toc80014991"/>
      <w:bookmarkStart w:id="23" w:name="_Toc84936521"/>
      <w:bookmarkStart w:id="24" w:name="_Toc220066627"/>
      <w:bookmarkStart w:id="25" w:name="_Toc220675721"/>
      <w:r w:rsidRPr="0066646F">
        <w:rPr>
          <w:lang w:val="en-GB"/>
        </w:rPr>
        <w:t>Level of support</w:t>
      </w:r>
      <w:bookmarkEnd w:id="22"/>
      <w:bookmarkEnd w:id="23"/>
      <w:bookmarkEnd w:id="24"/>
      <w:bookmarkEnd w:id="25"/>
    </w:p>
    <w:p w14:paraId="440E8856" w14:textId="0B7DAE78" w:rsidR="00D44887" w:rsidRPr="0066646F" w:rsidRDefault="00D44887" w:rsidP="00D44887">
      <w:pPr>
        <w:rPr>
          <w:color w:val="000000" w:themeColor="text1"/>
          <w:lang w:val="en-GB"/>
        </w:rPr>
      </w:pPr>
      <w:r w:rsidRPr="0066646F">
        <w:rPr>
          <w:color w:val="000000" w:themeColor="text1"/>
          <w:lang w:val="en-GB"/>
        </w:rPr>
        <w:t>Overall</w:t>
      </w:r>
      <w:r>
        <w:rPr>
          <w:color w:val="000000" w:themeColor="text1"/>
          <w:lang w:val="en-GB"/>
        </w:rPr>
        <w:t>,</w:t>
      </w:r>
      <w:r w:rsidRPr="0066646F">
        <w:rPr>
          <w:color w:val="000000" w:themeColor="text1"/>
          <w:lang w:val="en-GB"/>
        </w:rPr>
        <w:t xml:space="preserve"> respondents were supportive of the proposed changes to the SPML for registered nurse prescribers</w:t>
      </w:r>
      <w:r>
        <w:rPr>
          <w:color w:val="000000" w:themeColor="text1"/>
          <w:lang w:val="en-GB"/>
        </w:rPr>
        <w:t>:</w:t>
      </w:r>
      <w:r w:rsidRPr="0066646F">
        <w:rPr>
          <w:color w:val="000000" w:themeColor="text1"/>
          <w:lang w:val="en-GB"/>
        </w:rPr>
        <w:t xml:space="preserve"> 41 (24%) </w:t>
      </w:r>
      <w:r>
        <w:rPr>
          <w:color w:val="000000" w:themeColor="text1"/>
          <w:lang w:val="en-GB"/>
        </w:rPr>
        <w:t xml:space="preserve">were </w:t>
      </w:r>
      <w:r w:rsidRPr="0066646F">
        <w:rPr>
          <w:color w:val="000000" w:themeColor="text1"/>
          <w:lang w:val="en-GB"/>
        </w:rPr>
        <w:t>supportive, 70 (4</w:t>
      </w:r>
      <w:r>
        <w:rPr>
          <w:color w:val="000000" w:themeColor="text1"/>
          <w:lang w:val="en-GB"/>
        </w:rPr>
        <w:t>2</w:t>
      </w:r>
      <w:r w:rsidRPr="0066646F">
        <w:rPr>
          <w:color w:val="000000" w:themeColor="text1"/>
          <w:lang w:val="en-GB"/>
        </w:rPr>
        <w:t xml:space="preserve">%) </w:t>
      </w:r>
      <w:r>
        <w:rPr>
          <w:color w:val="000000" w:themeColor="text1"/>
          <w:lang w:val="en-GB"/>
        </w:rPr>
        <w:t xml:space="preserve">were </w:t>
      </w:r>
      <w:r w:rsidRPr="0066646F">
        <w:rPr>
          <w:color w:val="000000" w:themeColor="text1"/>
          <w:lang w:val="en-GB"/>
        </w:rPr>
        <w:t xml:space="preserve">supportive with </w:t>
      </w:r>
      <w:r>
        <w:rPr>
          <w:color w:val="000000" w:themeColor="text1"/>
          <w:lang w:val="en-GB"/>
        </w:rPr>
        <w:t>considerations</w:t>
      </w:r>
      <w:r w:rsidRPr="0066646F">
        <w:rPr>
          <w:color w:val="000000" w:themeColor="text1"/>
          <w:lang w:val="en-GB"/>
        </w:rPr>
        <w:t xml:space="preserve"> and 58 (34%) were not supportive (</w:t>
      </w:r>
      <w:r w:rsidR="004D7764">
        <w:rPr>
          <w:color w:val="000000" w:themeColor="text1"/>
          <w:lang w:val="en-GB"/>
        </w:rPr>
        <w:fldChar w:fldCharType="begin"/>
      </w:r>
      <w:r w:rsidR="004D7764">
        <w:rPr>
          <w:color w:val="000000" w:themeColor="text1"/>
          <w:lang w:val="en-GB"/>
        </w:rPr>
        <w:instrText xml:space="preserve"> REF _Ref220564984 \h </w:instrText>
      </w:r>
      <w:r w:rsidR="004D7764">
        <w:rPr>
          <w:color w:val="000000" w:themeColor="text1"/>
          <w:lang w:val="en-GB"/>
        </w:rPr>
      </w:r>
      <w:r w:rsidR="004D7764">
        <w:rPr>
          <w:color w:val="000000" w:themeColor="text1"/>
          <w:lang w:val="en-GB"/>
        </w:rPr>
        <w:fldChar w:fldCharType="separate"/>
      </w:r>
      <w:r w:rsidR="00754A7D">
        <w:t xml:space="preserve">Figure </w:t>
      </w:r>
      <w:r w:rsidR="00754A7D">
        <w:rPr>
          <w:noProof/>
        </w:rPr>
        <w:t>3</w:t>
      </w:r>
      <w:r w:rsidR="004D7764">
        <w:rPr>
          <w:color w:val="000000" w:themeColor="text1"/>
          <w:lang w:val="en-GB"/>
        </w:rPr>
        <w:fldChar w:fldCharType="end"/>
      </w:r>
      <w:r w:rsidRPr="0066646F">
        <w:rPr>
          <w:color w:val="000000" w:themeColor="text1"/>
          <w:lang w:val="en-GB"/>
        </w:rPr>
        <w:t xml:space="preserve">). Those who were supportive with </w:t>
      </w:r>
      <w:r>
        <w:rPr>
          <w:color w:val="000000" w:themeColor="text1"/>
          <w:lang w:val="en-GB"/>
        </w:rPr>
        <w:t>considerations</w:t>
      </w:r>
      <w:r w:rsidRPr="0066646F">
        <w:rPr>
          <w:color w:val="000000" w:themeColor="text1"/>
          <w:lang w:val="en-GB"/>
        </w:rPr>
        <w:t xml:space="preserve"> offered further comment in support and/or for amendments, as </w:t>
      </w:r>
      <w:r>
        <w:rPr>
          <w:color w:val="000000" w:themeColor="text1"/>
          <w:lang w:val="en-GB"/>
        </w:rPr>
        <w:t xml:space="preserve">Section 2 </w:t>
      </w:r>
      <w:r w:rsidRPr="0066646F">
        <w:rPr>
          <w:color w:val="000000" w:themeColor="text1"/>
          <w:lang w:val="en-GB"/>
        </w:rPr>
        <w:t>discusse</w:t>
      </w:r>
      <w:r>
        <w:rPr>
          <w:color w:val="000000" w:themeColor="text1"/>
          <w:lang w:val="en-GB"/>
        </w:rPr>
        <w:t>s</w:t>
      </w:r>
      <w:r w:rsidRPr="0066646F">
        <w:rPr>
          <w:color w:val="000000" w:themeColor="text1"/>
          <w:lang w:val="en-GB"/>
        </w:rPr>
        <w:t>.</w:t>
      </w:r>
    </w:p>
    <w:p w14:paraId="7C9129CC" w14:textId="77777777" w:rsidR="00D44887" w:rsidRDefault="00D44887" w:rsidP="00D44887">
      <w:pPr>
        <w:rPr>
          <w:color w:val="000000" w:themeColor="text1"/>
          <w:lang w:val="en-GB"/>
        </w:rPr>
      </w:pPr>
    </w:p>
    <w:p w14:paraId="67FD8027" w14:textId="1AC932B4" w:rsidR="00D44887" w:rsidRDefault="00D44887" w:rsidP="00D44887">
      <w:pPr>
        <w:pStyle w:val="Figure"/>
        <w:spacing w:before="0"/>
        <w:rPr>
          <w:color w:val="000000" w:themeColor="text1"/>
          <w:lang w:val="en-GB"/>
        </w:rPr>
      </w:pPr>
      <w:bookmarkStart w:id="26" w:name="_Ref220564984"/>
      <w:bookmarkStart w:id="27" w:name="_Toc220066666"/>
      <w:bookmarkStart w:id="28" w:name="_Toc220675737"/>
      <w:r>
        <w:t xml:space="preserve">Figure </w:t>
      </w:r>
      <w:r>
        <w:fldChar w:fldCharType="begin"/>
      </w:r>
      <w:r>
        <w:instrText xml:space="preserve"> SEQ Figure \* ARABIC </w:instrText>
      </w:r>
      <w:r>
        <w:fldChar w:fldCharType="separate"/>
      </w:r>
      <w:r w:rsidR="00754A7D">
        <w:rPr>
          <w:noProof/>
        </w:rPr>
        <w:t>3</w:t>
      </w:r>
      <w:r>
        <w:fldChar w:fldCharType="end"/>
      </w:r>
      <w:bookmarkEnd w:id="26"/>
      <w:r w:rsidRPr="0066646F">
        <w:rPr>
          <w:color w:val="000000" w:themeColor="text1"/>
          <w:lang w:val="en-GB"/>
        </w:rPr>
        <w:t>: Level of support for the proposed amendments to the registered nurse prescriber specified prescription medicines list</w:t>
      </w:r>
      <w:bookmarkEnd w:id="27"/>
      <w:bookmarkEnd w:id="28"/>
    </w:p>
    <w:p w14:paraId="5DB79251" w14:textId="59D7AED1" w:rsidR="00D44887" w:rsidRPr="00D44887" w:rsidRDefault="00D44887" w:rsidP="00D44887">
      <w:pPr>
        <w:rPr>
          <w:lang w:val="en-GB"/>
        </w:rPr>
      </w:pPr>
      <w:r>
        <w:rPr>
          <w:noProof/>
          <w:lang w:val="en-GB"/>
        </w:rPr>
        <w:drawing>
          <wp:inline distT="0" distB="0" distL="0" distR="0" wp14:anchorId="35C0C98D" wp14:editId="0FC7C3FE">
            <wp:extent cx="4535805" cy="2188845"/>
            <wp:effectExtent l="0" t="0" r="0" b="1905"/>
            <wp:docPr id="786694606"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6694606" name="Picture 3">
                      <a:extLst>
                        <a:ext uri="{C183D7F6-B498-43B3-948B-1728B52AA6E4}">
                          <adec:decorative xmlns:adec="http://schemas.microsoft.com/office/drawing/2017/decorative" val="1"/>
                        </a:ext>
                      </a:extLst>
                    </pic:cNvPr>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4535805" cy="2188845"/>
                    </a:xfrm>
                    <a:prstGeom prst="rect">
                      <a:avLst/>
                    </a:prstGeom>
                    <a:noFill/>
                  </pic:spPr>
                </pic:pic>
              </a:graphicData>
            </a:graphic>
          </wp:inline>
        </w:drawing>
      </w:r>
    </w:p>
    <w:p w14:paraId="01594FE2" w14:textId="77777777" w:rsidR="00950CB4" w:rsidRPr="008A1F56" w:rsidRDefault="00950CB4" w:rsidP="00950CB4">
      <w:pPr>
        <w:rPr>
          <w:lang w:val="en-GB"/>
        </w:rPr>
      </w:pPr>
    </w:p>
    <w:p w14:paraId="399F9F96" w14:textId="77777777" w:rsidR="00FB64D0" w:rsidRPr="0066646F" w:rsidRDefault="00FB64D0" w:rsidP="00FB64D0">
      <w:pPr>
        <w:pStyle w:val="Heading1"/>
        <w:spacing w:before="0"/>
        <w:rPr>
          <w:lang w:val="en-GB"/>
        </w:rPr>
      </w:pPr>
      <w:bookmarkStart w:id="29" w:name="_Toc80014993"/>
      <w:bookmarkStart w:id="30" w:name="_Toc84936523"/>
      <w:bookmarkStart w:id="31" w:name="_Toc219911081"/>
      <w:bookmarkStart w:id="32" w:name="_Toc220675722"/>
      <w:r w:rsidRPr="0066646F">
        <w:rPr>
          <w:b w:val="0"/>
          <w:bCs/>
          <w:lang w:val="en-GB"/>
        </w:rPr>
        <w:lastRenderedPageBreak/>
        <w:t>Section 2:</w:t>
      </w:r>
      <w:r w:rsidRPr="0066646F">
        <w:rPr>
          <w:b w:val="0"/>
          <w:bCs/>
          <w:lang w:val="en-GB"/>
        </w:rPr>
        <w:br/>
      </w:r>
      <w:r w:rsidRPr="0066646F">
        <w:rPr>
          <w:lang w:val="en-GB"/>
        </w:rPr>
        <w:t>Analysis by themes</w:t>
      </w:r>
      <w:bookmarkEnd w:id="29"/>
      <w:bookmarkEnd w:id="30"/>
      <w:bookmarkEnd w:id="31"/>
      <w:bookmarkEnd w:id="32"/>
    </w:p>
    <w:p w14:paraId="1DF42389" w14:textId="77777777" w:rsidR="00D44887" w:rsidRPr="00D44887" w:rsidRDefault="00D44887" w:rsidP="00D44887">
      <w:pPr>
        <w:pStyle w:val="Heading2"/>
      </w:pPr>
      <w:bookmarkStart w:id="33" w:name="_Toc220066629"/>
      <w:bookmarkStart w:id="34" w:name="_Toc220675723"/>
      <w:r w:rsidRPr="00D44887">
        <w:t>Overall comments</w:t>
      </w:r>
      <w:bookmarkEnd w:id="33"/>
      <w:bookmarkEnd w:id="34"/>
    </w:p>
    <w:p w14:paraId="3A03F372" w14:textId="77777777" w:rsidR="00D44887" w:rsidRPr="00D44887" w:rsidRDefault="00D44887" w:rsidP="00D44887">
      <w:pPr>
        <w:pStyle w:val="Heading3"/>
      </w:pPr>
      <w:r w:rsidRPr="00D44887">
        <w:t>Supportive comments</w:t>
      </w:r>
    </w:p>
    <w:p w14:paraId="449F2A7D" w14:textId="77777777" w:rsidR="00D44887" w:rsidRPr="0066646F" w:rsidRDefault="00D44887" w:rsidP="00D44887">
      <w:pPr>
        <w:rPr>
          <w:lang w:val="en-GB"/>
        </w:rPr>
      </w:pPr>
      <w:r w:rsidRPr="0066646F">
        <w:rPr>
          <w:lang w:val="en-GB"/>
        </w:rPr>
        <w:t>There was a strong positive endorsement of the proposed amendments</w:t>
      </w:r>
      <w:r>
        <w:rPr>
          <w:lang w:val="en-GB"/>
        </w:rPr>
        <w:t>:</w:t>
      </w:r>
      <w:r w:rsidRPr="0066646F">
        <w:rPr>
          <w:lang w:val="en-GB"/>
        </w:rPr>
        <w:t xml:space="preserve"> </w:t>
      </w:r>
      <w:r>
        <w:rPr>
          <w:lang w:val="en-GB"/>
        </w:rPr>
        <w:t>41 submitters (24%) were supportive, and 70 (42</w:t>
      </w:r>
      <w:r w:rsidRPr="00523153">
        <w:rPr>
          <w:lang w:val="en-GB"/>
        </w:rPr>
        <w:t xml:space="preserve">%) </w:t>
      </w:r>
      <w:r>
        <w:rPr>
          <w:lang w:val="en-GB"/>
        </w:rPr>
        <w:t xml:space="preserve">were </w:t>
      </w:r>
      <w:r w:rsidRPr="00523153">
        <w:rPr>
          <w:lang w:val="en-GB"/>
        </w:rPr>
        <w:t>supporti</w:t>
      </w:r>
      <w:r>
        <w:rPr>
          <w:lang w:val="en-GB"/>
        </w:rPr>
        <w:t>ve</w:t>
      </w:r>
      <w:r w:rsidRPr="00523153">
        <w:rPr>
          <w:lang w:val="en-GB"/>
        </w:rPr>
        <w:t xml:space="preserve"> with</w:t>
      </w:r>
      <w:r w:rsidRPr="0066646F">
        <w:rPr>
          <w:lang w:val="en-GB"/>
        </w:rPr>
        <w:t xml:space="preserve"> </w:t>
      </w:r>
      <w:r>
        <w:rPr>
          <w:lang w:val="en-GB"/>
        </w:rPr>
        <w:t>considerations</w:t>
      </w:r>
      <w:r w:rsidRPr="0066646F">
        <w:rPr>
          <w:lang w:val="en-GB"/>
        </w:rPr>
        <w:t xml:space="preserve"> about specific medicines. </w:t>
      </w:r>
      <w:r>
        <w:rPr>
          <w:lang w:val="en-GB"/>
        </w:rPr>
        <w:t>Broadly, s</w:t>
      </w:r>
      <w:r w:rsidRPr="0066646F">
        <w:rPr>
          <w:lang w:val="en-GB"/>
        </w:rPr>
        <w:t xml:space="preserve">ubmitters </w:t>
      </w:r>
      <w:r>
        <w:rPr>
          <w:lang w:val="en-GB"/>
        </w:rPr>
        <w:t>responded as follows.</w:t>
      </w:r>
    </w:p>
    <w:p w14:paraId="292DE197" w14:textId="77777777" w:rsidR="00D44887" w:rsidRPr="0066646F" w:rsidRDefault="00D44887" w:rsidP="00D44887">
      <w:pPr>
        <w:pStyle w:val="Bullet"/>
        <w:rPr>
          <w:lang w:val="en-GB"/>
        </w:rPr>
      </w:pPr>
      <w:r>
        <w:rPr>
          <w:lang w:val="en-GB"/>
        </w:rPr>
        <w:t>Submitters noted that the proposals support t</w:t>
      </w:r>
      <w:r w:rsidRPr="0066646F">
        <w:rPr>
          <w:lang w:val="en-GB"/>
        </w:rPr>
        <w:t xml:space="preserve">imely access, equity and patient-centred care, </w:t>
      </w:r>
      <w:r>
        <w:rPr>
          <w:lang w:val="en-GB"/>
        </w:rPr>
        <w:t xml:space="preserve">eliminating the need for </w:t>
      </w:r>
      <w:r w:rsidRPr="0066646F">
        <w:rPr>
          <w:lang w:val="en-GB"/>
        </w:rPr>
        <w:t>registered nurse prescriber</w:t>
      </w:r>
      <w:r>
        <w:rPr>
          <w:lang w:val="en-GB"/>
        </w:rPr>
        <w:t>s</w:t>
      </w:r>
      <w:r w:rsidRPr="0066646F">
        <w:rPr>
          <w:lang w:val="en-GB"/>
        </w:rPr>
        <w:t xml:space="preserve"> to </w:t>
      </w:r>
      <w:r>
        <w:rPr>
          <w:lang w:val="en-GB"/>
        </w:rPr>
        <w:t xml:space="preserve">have to </w:t>
      </w:r>
      <w:r w:rsidRPr="0066646F">
        <w:rPr>
          <w:lang w:val="en-GB"/>
        </w:rPr>
        <w:t>ask authorised prescribers to prescribe individual medicines.</w:t>
      </w:r>
    </w:p>
    <w:p w14:paraId="60343213" w14:textId="77777777" w:rsidR="00D44887" w:rsidRPr="0066646F" w:rsidRDefault="00D44887" w:rsidP="00D44887">
      <w:pPr>
        <w:pStyle w:val="Bullet"/>
        <w:rPr>
          <w:lang w:val="en-GB"/>
        </w:rPr>
      </w:pPr>
      <w:r>
        <w:rPr>
          <w:lang w:val="en-GB"/>
        </w:rPr>
        <w:t>There were some r</w:t>
      </w:r>
      <w:r w:rsidRPr="0066646F">
        <w:rPr>
          <w:lang w:val="en-GB"/>
        </w:rPr>
        <w:t>equests for further additions and clarity on restrictions.</w:t>
      </w:r>
    </w:p>
    <w:p w14:paraId="4D71E309" w14:textId="77777777" w:rsidR="00D44887" w:rsidRPr="0066646F" w:rsidRDefault="00D44887" w:rsidP="00D44887">
      <w:pPr>
        <w:pStyle w:val="Bullet"/>
        <w:rPr>
          <w:lang w:val="en-GB"/>
        </w:rPr>
      </w:pPr>
      <w:r>
        <w:rPr>
          <w:lang w:val="en-GB"/>
        </w:rPr>
        <w:t>There was r</w:t>
      </w:r>
      <w:r w:rsidRPr="0066646F">
        <w:rPr>
          <w:lang w:val="en-GB"/>
        </w:rPr>
        <w:t xml:space="preserve">ecognition </w:t>
      </w:r>
      <w:r>
        <w:rPr>
          <w:lang w:val="en-GB"/>
        </w:rPr>
        <w:t xml:space="preserve">that </w:t>
      </w:r>
      <w:r w:rsidRPr="0066646F">
        <w:rPr>
          <w:lang w:val="en-GB"/>
        </w:rPr>
        <w:t xml:space="preserve">registered nurse prescribers’ competence </w:t>
      </w:r>
      <w:r>
        <w:rPr>
          <w:lang w:val="en-GB"/>
        </w:rPr>
        <w:t xml:space="preserve">depends on the </w:t>
      </w:r>
      <w:r w:rsidRPr="0066646F">
        <w:rPr>
          <w:lang w:val="en-GB"/>
        </w:rPr>
        <w:t xml:space="preserve">support </w:t>
      </w:r>
      <w:r>
        <w:rPr>
          <w:lang w:val="en-GB"/>
        </w:rPr>
        <w:t>of</w:t>
      </w:r>
      <w:r w:rsidRPr="0066646F">
        <w:rPr>
          <w:lang w:val="en-GB"/>
        </w:rPr>
        <w:t xml:space="preserve"> training and governance.</w:t>
      </w:r>
    </w:p>
    <w:p w14:paraId="251FABD5" w14:textId="77777777" w:rsidR="00D44887" w:rsidRPr="0066646F" w:rsidRDefault="00D44887" w:rsidP="00D44887">
      <w:pPr>
        <w:pStyle w:val="Bullet"/>
        <w:rPr>
          <w:lang w:val="en-GB"/>
        </w:rPr>
      </w:pPr>
      <w:r>
        <w:rPr>
          <w:lang w:val="en-GB"/>
        </w:rPr>
        <w:t>Submitters noted that the proposals a</w:t>
      </w:r>
      <w:r w:rsidRPr="0066646F">
        <w:rPr>
          <w:lang w:val="en-GB"/>
        </w:rPr>
        <w:t>lign with international evidence that registered nurse prescribers practi</w:t>
      </w:r>
      <w:r>
        <w:rPr>
          <w:lang w:val="en-GB"/>
        </w:rPr>
        <w:t>s</w:t>
      </w:r>
      <w:r w:rsidRPr="0066646F">
        <w:rPr>
          <w:lang w:val="en-GB"/>
        </w:rPr>
        <w:t>e safely and contribute to improved health outcomes.</w:t>
      </w:r>
    </w:p>
    <w:p w14:paraId="4B0FE2DE" w14:textId="77777777" w:rsidR="00D44887" w:rsidRPr="0066646F" w:rsidRDefault="00D44887" w:rsidP="00D44887">
      <w:pPr>
        <w:rPr>
          <w:lang w:val="en-GB"/>
        </w:rPr>
      </w:pPr>
    </w:p>
    <w:p w14:paraId="3B7F4C58" w14:textId="77777777" w:rsidR="00D44887" w:rsidRPr="0066646F" w:rsidRDefault="00D44887" w:rsidP="00D44887">
      <w:pPr>
        <w:rPr>
          <w:lang w:val="en-GB"/>
        </w:rPr>
      </w:pPr>
      <w:r>
        <w:rPr>
          <w:lang w:val="en-GB"/>
        </w:rPr>
        <w:t>K</w:t>
      </w:r>
      <w:r w:rsidRPr="0066646F">
        <w:rPr>
          <w:lang w:val="en-GB"/>
        </w:rPr>
        <w:t>ey themes included</w:t>
      </w:r>
      <w:r>
        <w:rPr>
          <w:lang w:val="en-GB"/>
        </w:rPr>
        <w:t xml:space="preserve"> the following.</w:t>
      </w:r>
    </w:p>
    <w:p w14:paraId="1DA0A2D0" w14:textId="77777777" w:rsidR="00D44887" w:rsidRPr="0066646F" w:rsidRDefault="00D44887" w:rsidP="00D44887">
      <w:pPr>
        <w:pStyle w:val="Heading4"/>
        <w:rPr>
          <w:lang w:val="en-GB"/>
        </w:rPr>
      </w:pPr>
      <w:r w:rsidRPr="0066646F">
        <w:rPr>
          <w:lang w:val="en-GB"/>
        </w:rPr>
        <w:t>Strong support for expansion</w:t>
      </w:r>
    </w:p>
    <w:p w14:paraId="3692CD0C" w14:textId="77777777" w:rsidR="00D44887" w:rsidRPr="0066646F" w:rsidRDefault="00D44887" w:rsidP="00D44887">
      <w:pPr>
        <w:rPr>
          <w:color w:val="000000" w:themeColor="text1"/>
          <w:lang w:val="en-GB"/>
        </w:rPr>
      </w:pPr>
      <w:r w:rsidRPr="0066646F">
        <w:rPr>
          <w:color w:val="000000" w:themeColor="text1"/>
          <w:lang w:val="en-GB"/>
        </w:rPr>
        <w:t>There was broad agreement that widening the SPML will:</w:t>
      </w:r>
    </w:p>
    <w:p w14:paraId="38D103C7" w14:textId="77777777" w:rsidR="00D44887" w:rsidRPr="0066646F" w:rsidRDefault="00D44887" w:rsidP="00D44887">
      <w:pPr>
        <w:pStyle w:val="Bullet"/>
        <w:rPr>
          <w:lang w:val="en-GB"/>
        </w:rPr>
      </w:pPr>
      <w:r>
        <w:rPr>
          <w:lang w:val="en-GB"/>
        </w:rPr>
        <w:t>i</w:t>
      </w:r>
      <w:r w:rsidRPr="0066646F">
        <w:rPr>
          <w:lang w:val="en-GB"/>
        </w:rPr>
        <w:t xml:space="preserve">mprove timely access to medicines, </w:t>
      </w:r>
      <w:r>
        <w:rPr>
          <w:lang w:val="en-GB"/>
        </w:rPr>
        <w:t xml:space="preserve">helping people </w:t>
      </w:r>
      <w:r w:rsidRPr="0066646F">
        <w:rPr>
          <w:lang w:val="en-GB"/>
        </w:rPr>
        <w:t>to remain well and reduce the risk of disease flare</w:t>
      </w:r>
      <w:r>
        <w:rPr>
          <w:lang w:val="en-GB"/>
        </w:rPr>
        <w:t>-</w:t>
      </w:r>
      <w:r w:rsidRPr="0066646F">
        <w:rPr>
          <w:lang w:val="en-GB"/>
        </w:rPr>
        <w:t>ups, especially in rural and underserved areas</w:t>
      </w:r>
    </w:p>
    <w:p w14:paraId="458AA888" w14:textId="77777777" w:rsidR="00D44887" w:rsidRPr="0066646F" w:rsidRDefault="00D44887" w:rsidP="00D44887">
      <w:pPr>
        <w:pStyle w:val="Bullet"/>
        <w:rPr>
          <w:lang w:val="en-GB"/>
        </w:rPr>
      </w:pPr>
      <w:r>
        <w:rPr>
          <w:lang w:val="en-GB"/>
        </w:rPr>
        <w:t>r</w:t>
      </w:r>
      <w:r w:rsidRPr="0066646F">
        <w:rPr>
          <w:lang w:val="en-GB"/>
        </w:rPr>
        <w:t xml:space="preserve">educe GP workload and waiting times, </w:t>
      </w:r>
      <w:r>
        <w:rPr>
          <w:lang w:val="en-GB"/>
        </w:rPr>
        <w:t xml:space="preserve">thereby </w:t>
      </w:r>
      <w:r w:rsidRPr="0066646F">
        <w:rPr>
          <w:lang w:val="en-GB"/>
        </w:rPr>
        <w:t>addressing workforce shortages</w:t>
      </w:r>
    </w:p>
    <w:p w14:paraId="73704EEE" w14:textId="77777777" w:rsidR="00D44887" w:rsidRPr="0066646F" w:rsidRDefault="00D44887" w:rsidP="00D44887">
      <w:pPr>
        <w:pStyle w:val="Bullet"/>
        <w:rPr>
          <w:lang w:val="en-GB"/>
        </w:rPr>
      </w:pPr>
      <w:r>
        <w:rPr>
          <w:lang w:val="en-GB"/>
        </w:rPr>
        <w:t>e</w:t>
      </w:r>
      <w:r w:rsidRPr="0066646F">
        <w:rPr>
          <w:lang w:val="en-GB"/>
        </w:rPr>
        <w:t>nhance continuity of care and patient experience</w:t>
      </w:r>
    </w:p>
    <w:p w14:paraId="36910562" w14:textId="77777777" w:rsidR="00D44887" w:rsidRPr="0066646F" w:rsidRDefault="00D44887" w:rsidP="00D44887">
      <w:pPr>
        <w:pStyle w:val="Bullet"/>
        <w:rPr>
          <w:lang w:val="en-GB"/>
        </w:rPr>
      </w:pPr>
      <w:r>
        <w:rPr>
          <w:lang w:val="en-GB"/>
        </w:rPr>
        <w:t>be s</w:t>
      </w:r>
      <w:r w:rsidRPr="0066646F">
        <w:rPr>
          <w:lang w:val="en-GB"/>
        </w:rPr>
        <w:t>een as a strategic response to health system pressures and a way to optimise nursing expertise</w:t>
      </w:r>
    </w:p>
    <w:p w14:paraId="7488636E" w14:textId="77777777" w:rsidR="00D44887" w:rsidRPr="0066646F" w:rsidRDefault="00D44887" w:rsidP="00D44887">
      <w:pPr>
        <w:pStyle w:val="Bullet"/>
        <w:rPr>
          <w:lang w:val="en-GB"/>
        </w:rPr>
      </w:pPr>
      <w:r>
        <w:rPr>
          <w:lang w:val="en-GB"/>
        </w:rPr>
        <w:t>r</w:t>
      </w:r>
      <w:r w:rsidRPr="0066646F">
        <w:rPr>
          <w:lang w:val="en-GB"/>
        </w:rPr>
        <w:t>emove the need for standing orders and the administrative burden associated with their use.</w:t>
      </w:r>
    </w:p>
    <w:p w14:paraId="2F5B6334" w14:textId="77777777" w:rsidR="00D44887" w:rsidRDefault="00D44887" w:rsidP="00D44887">
      <w:pPr>
        <w:pStyle w:val="Heading4"/>
        <w:rPr>
          <w:lang w:val="en-GB"/>
        </w:rPr>
      </w:pPr>
      <w:r w:rsidRPr="0066646F">
        <w:rPr>
          <w:lang w:val="en-GB"/>
        </w:rPr>
        <w:t>Benefits for specialist areas</w:t>
      </w:r>
    </w:p>
    <w:p w14:paraId="5FF99FA0" w14:textId="77777777" w:rsidR="00D44887" w:rsidRPr="00CA0F42" w:rsidRDefault="00D44887" w:rsidP="00D44887">
      <w:pPr>
        <w:rPr>
          <w:color w:val="000000" w:themeColor="text1"/>
          <w:lang w:val="en-GB"/>
        </w:rPr>
      </w:pPr>
      <w:r w:rsidRPr="00CA0F42">
        <w:rPr>
          <w:color w:val="000000" w:themeColor="text1"/>
          <w:lang w:val="en-GB"/>
        </w:rPr>
        <w:t>Submitters saw benefits in particular specialist areas as follows.</w:t>
      </w:r>
    </w:p>
    <w:p w14:paraId="066D9FE2" w14:textId="77777777" w:rsidR="00D44887" w:rsidRPr="0066646F" w:rsidRDefault="00D44887" w:rsidP="0035597C">
      <w:pPr>
        <w:pStyle w:val="Bullet"/>
        <w:rPr>
          <w:lang w:val="en-GB"/>
        </w:rPr>
      </w:pPr>
      <w:r w:rsidRPr="0066646F">
        <w:rPr>
          <w:lang w:val="en-GB"/>
        </w:rPr>
        <w:t>Palliative care: expansion will allow better symptom management and equity in end-of-life care.</w:t>
      </w:r>
    </w:p>
    <w:p w14:paraId="369B6403" w14:textId="77777777" w:rsidR="00D44887" w:rsidRPr="0066646F" w:rsidRDefault="00D44887" w:rsidP="0035597C">
      <w:pPr>
        <w:pStyle w:val="Bullet"/>
        <w:rPr>
          <w:lang w:val="en-GB"/>
        </w:rPr>
      </w:pPr>
      <w:r w:rsidRPr="0066646F">
        <w:rPr>
          <w:lang w:val="en-GB"/>
        </w:rPr>
        <w:lastRenderedPageBreak/>
        <w:t xml:space="preserve">Sexual health </w:t>
      </w:r>
      <w:r>
        <w:rPr>
          <w:lang w:val="en-GB"/>
        </w:rPr>
        <w:t xml:space="preserve">and </w:t>
      </w:r>
      <w:r w:rsidRPr="0066646F">
        <w:rPr>
          <w:lang w:val="en-GB"/>
        </w:rPr>
        <w:t xml:space="preserve">HIV prevention: </w:t>
      </w:r>
      <w:r>
        <w:rPr>
          <w:lang w:val="en-GB"/>
        </w:rPr>
        <w:t xml:space="preserve">there was </w:t>
      </w:r>
      <w:r w:rsidRPr="0066646F">
        <w:rPr>
          <w:lang w:val="en-GB"/>
        </w:rPr>
        <w:t xml:space="preserve">strong support for adding </w:t>
      </w:r>
      <w:r>
        <w:t xml:space="preserve">: </w:t>
      </w:r>
      <w:r w:rsidRPr="008C08BF">
        <w:t>pre-exposure prophylaxis</w:t>
      </w:r>
      <w:r w:rsidRPr="0066646F">
        <w:rPr>
          <w:lang w:val="en-GB"/>
        </w:rPr>
        <w:t xml:space="preserve"> </w:t>
      </w:r>
      <w:r>
        <w:rPr>
          <w:lang w:val="en-GB"/>
        </w:rPr>
        <w:t>(</w:t>
      </w:r>
      <w:proofErr w:type="spellStart"/>
      <w:r w:rsidRPr="0066646F">
        <w:rPr>
          <w:lang w:val="en-GB"/>
        </w:rPr>
        <w:t>PrEP</w:t>
      </w:r>
      <w:proofErr w:type="spellEnd"/>
      <w:r>
        <w:rPr>
          <w:lang w:val="en-GB"/>
        </w:rPr>
        <w:t>)</w:t>
      </w:r>
      <w:r w:rsidRPr="0066646F">
        <w:rPr>
          <w:lang w:val="en-GB"/>
        </w:rPr>
        <w:t xml:space="preserve"> and </w:t>
      </w:r>
      <w:r w:rsidRPr="00264A75">
        <w:t>post-exposure prophylaxis</w:t>
      </w:r>
      <w:r>
        <w:t xml:space="preserve"> (</w:t>
      </w:r>
      <w:r w:rsidRPr="0066646F">
        <w:rPr>
          <w:lang w:val="en-GB"/>
        </w:rPr>
        <w:t>PEP</w:t>
      </w:r>
      <w:r>
        <w:rPr>
          <w:lang w:val="en-GB"/>
        </w:rPr>
        <w:t>)</w:t>
      </w:r>
      <w:r w:rsidRPr="0066646F">
        <w:rPr>
          <w:rStyle w:val="FootnoteReference"/>
          <w:color w:val="000000" w:themeColor="text1"/>
          <w:lang w:val="en-GB"/>
        </w:rPr>
        <w:footnoteReference w:id="1"/>
      </w:r>
      <w:r w:rsidRPr="0066646F">
        <w:rPr>
          <w:lang w:val="en-GB"/>
        </w:rPr>
        <w:t xml:space="preserve"> </w:t>
      </w:r>
      <w:r>
        <w:rPr>
          <w:lang w:val="en-GB"/>
        </w:rPr>
        <w:t>medicines</w:t>
      </w:r>
      <w:r w:rsidRPr="0066646F">
        <w:rPr>
          <w:lang w:val="en-GB"/>
        </w:rPr>
        <w:t xml:space="preserve"> (</w:t>
      </w:r>
      <w:proofErr w:type="spellStart"/>
      <w:r w:rsidRPr="0066646F">
        <w:rPr>
          <w:lang w:val="en-GB"/>
        </w:rPr>
        <w:t>eg</w:t>
      </w:r>
      <w:proofErr w:type="spellEnd"/>
      <w:r w:rsidRPr="0066646F">
        <w:rPr>
          <w:lang w:val="en-GB"/>
        </w:rPr>
        <w:t xml:space="preserve">, tenofovir with emtricitabine) to meet the </w:t>
      </w:r>
      <w:hyperlink r:id="rId28" w:history="1">
        <w:r w:rsidRPr="0066646F">
          <w:rPr>
            <w:rStyle w:val="Hyperlink"/>
            <w:lang w:val="en-GB"/>
          </w:rPr>
          <w:t>National HIV Action Plan for Aotearoa New Zealand 2023</w:t>
        </w:r>
        <w:r>
          <w:rPr>
            <w:rStyle w:val="Hyperlink"/>
            <w:lang w:val="en-GB"/>
          </w:rPr>
          <w:t>–</w:t>
        </w:r>
        <w:r w:rsidRPr="0066646F">
          <w:rPr>
            <w:rStyle w:val="Hyperlink"/>
            <w:lang w:val="en-GB"/>
          </w:rPr>
          <w:t>2030</w:t>
        </w:r>
      </w:hyperlink>
      <w:r w:rsidRPr="0066646F">
        <w:rPr>
          <w:lang w:val="en-GB"/>
        </w:rPr>
        <w:t xml:space="preserve"> goals and reduce inequities.</w:t>
      </w:r>
    </w:p>
    <w:p w14:paraId="0258A8CD" w14:textId="77777777" w:rsidR="00D44887" w:rsidRPr="0066646F" w:rsidRDefault="00D44887" w:rsidP="0035597C">
      <w:pPr>
        <w:pStyle w:val="Bullet"/>
        <w:rPr>
          <w:lang w:val="en-GB"/>
        </w:rPr>
      </w:pPr>
      <w:r w:rsidRPr="0066646F">
        <w:rPr>
          <w:lang w:val="en-GB"/>
        </w:rPr>
        <w:t xml:space="preserve">Mental </w:t>
      </w:r>
      <w:r>
        <w:rPr>
          <w:lang w:val="en-GB"/>
        </w:rPr>
        <w:t>h</w:t>
      </w:r>
      <w:r w:rsidRPr="0066646F">
        <w:rPr>
          <w:lang w:val="en-GB"/>
        </w:rPr>
        <w:t xml:space="preserve">ealth: </w:t>
      </w:r>
      <w:r>
        <w:rPr>
          <w:lang w:val="en-GB"/>
        </w:rPr>
        <w:t xml:space="preserve">there was </w:t>
      </w:r>
      <w:r w:rsidRPr="0066646F">
        <w:rPr>
          <w:lang w:val="en-GB"/>
        </w:rPr>
        <w:t>support for adding antipsychotics and mood stabilisers (</w:t>
      </w:r>
      <w:proofErr w:type="spellStart"/>
      <w:r w:rsidRPr="0066646F">
        <w:rPr>
          <w:lang w:val="en-GB"/>
        </w:rPr>
        <w:t>eg</w:t>
      </w:r>
      <w:proofErr w:type="spellEnd"/>
      <w:r w:rsidRPr="0066646F">
        <w:rPr>
          <w:lang w:val="en-GB"/>
        </w:rPr>
        <w:t xml:space="preserve">, sodium valproate </w:t>
      </w:r>
      <w:r>
        <w:rPr>
          <w:lang w:val="en-GB"/>
        </w:rPr>
        <w:t xml:space="preserve">and </w:t>
      </w:r>
      <w:r w:rsidRPr="0066646F">
        <w:rPr>
          <w:lang w:val="en-GB"/>
        </w:rPr>
        <w:t>mirtazapine).</w:t>
      </w:r>
    </w:p>
    <w:p w14:paraId="1E506E8E" w14:textId="77777777" w:rsidR="00D44887" w:rsidRPr="0066646F" w:rsidRDefault="00D44887" w:rsidP="0035597C">
      <w:pPr>
        <w:pStyle w:val="Bullet"/>
        <w:rPr>
          <w:lang w:val="en-GB"/>
        </w:rPr>
      </w:pPr>
      <w:r w:rsidRPr="0066646F">
        <w:rPr>
          <w:lang w:val="en-GB"/>
        </w:rPr>
        <w:t xml:space="preserve">Oncology: </w:t>
      </w:r>
      <w:r>
        <w:rPr>
          <w:lang w:val="en-GB"/>
        </w:rPr>
        <w:t xml:space="preserve">the </w:t>
      </w:r>
      <w:r w:rsidRPr="0066646F">
        <w:rPr>
          <w:lang w:val="en-GB"/>
        </w:rPr>
        <w:t xml:space="preserve">inclusion of aromatase inhibitors, olanzapine and famotidine </w:t>
      </w:r>
      <w:r>
        <w:rPr>
          <w:lang w:val="en-GB"/>
        </w:rPr>
        <w:t xml:space="preserve">was </w:t>
      </w:r>
      <w:r w:rsidRPr="0066646F">
        <w:rPr>
          <w:lang w:val="en-GB"/>
        </w:rPr>
        <w:t>welcomed.</w:t>
      </w:r>
    </w:p>
    <w:p w14:paraId="0EAE0C44" w14:textId="77777777" w:rsidR="00D44887" w:rsidRPr="0066646F" w:rsidRDefault="00D44887" w:rsidP="0035597C">
      <w:pPr>
        <w:pStyle w:val="Bullet"/>
        <w:rPr>
          <w:lang w:val="en-GB"/>
        </w:rPr>
      </w:pPr>
      <w:r w:rsidRPr="0066646F">
        <w:rPr>
          <w:lang w:val="en-GB"/>
        </w:rPr>
        <w:t xml:space="preserve">Chronic conditions: </w:t>
      </w:r>
      <w:r>
        <w:rPr>
          <w:lang w:val="en-GB"/>
        </w:rPr>
        <w:t xml:space="preserve">there was </w:t>
      </w:r>
      <w:r w:rsidRPr="0066646F">
        <w:rPr>
          <w:lang w:val="en-GB"/>
        </w:rPr>
        <w:t>positive feedback on additions for gout (</w:t>
      </w:r>
      <w:proofErr w:type="spellStart"/>
      <w:r w:rsidRPr="0066646F">
        <w:rPr>
          <w:lang w:val="en-GB"/>
        </w:rPr>
        <w:t>eg</w:t>
      </w:r>
      <w:proofErr w:type="spellEnd"/>
      <w:r w:rsidRPr="0066646F">
        <w:rPr>
          <w:lang w:val="en-GB"/>
        </w:rPr>
        <w:t>, colchicine), benign prostatic hyperplasia (</w:t>
      </w:r>
      <w:proofErr w:type="spellStart"/>
      <w:r>
        <w:rPr>
          <w:lang w:val="en-GB"/>
        </w:rPr>
        <w:t>eg</w:t>
      </w:r>
      <w:proofErr w:type="spellEnd"/>
      <w:r>
        <w:rPr>
          <w:lang w:val="en-GB"/>
        </w:rPr>
        <w:t xml:space="preserve">, </w:t>
      </w:r>
      <w:r w:rsidRPr="0066646F">
        <w:rPr>
          <w:lang w:val="en-GB"/>
        </w:rPr>
        <w:t>finasteride), heart failure (angiotensin-converting enzyme inhibitors (ACE inhibitors), angiotensin II receptor blockers (ARBs), beta-blockers) and migraine prophylaxis (</w:t>
      </w:r>
      <w:proofErr w:type="spellStart"/>
      <w:r w:rsidRPr="0066646F">
        <w:rPr>
          <w:lang w:val="en-GB"/>
        </w:rPr>
        <w:t>eg</w:t>
      </w:r>
      <w:proofErr w:type="spellEnd"/>
      <w:r w:rsidRPr="0066646F">
        <w:rPr>
          <w:lang w:val="en-GB"/>
        </w:rPr>
        <w:t xml:space="preserve">, </w:t>
      </w:r>
      <w:proofErr w:type="spellStart"/>
      <w:r w:rsidRPr="0066646F">
        <w:rPr>
          <w:lang w:val="en-GB"/>
        </w:rPr>
        <w:t>erenumab</w:t>
      </w:r>
      <w:proofErr w:type="spellEnd"/>
      <w:r w:rsidRPr="0066646F">
        <w:rPr>
          <w:lang w:val="en-GB"/>
        </w:rPr>
        <w:t>).</w:t>
      </w:r>
    </w:p>
    <w:p w14:paraId="46194C8B" w14:textId="77777777" w:rsidR="00D44887" w:rsidRPr="0066646F" w:rsidRDefault="00D44887" w:rsidP="0035597C">
      <w:pPr>
        <w:pStyle w:val="Bullet"/>
        <w:rPr>
          <w:lang w:val="en-GB"/>
        </w:rPr>
      </w:pPr>
      <w:r w:rsidRPr="0066646F">
        <w:rPr>
          <w:lang w:val="en-GB"/>
        </w:rPr>
        <w:t xml:space="preserve">Hepatology: </w:t>
      </w:r>
      <w:r>
        <w:rPr>
          <w:lang w:val="en-GB"/>
        </w:rPr>
        <w:t xml:space="preserve">there was </w:t>
      </w:r>
      <w:r w:rsidRPr="0066646F">
        <w:rPr>
          <w:lang w:val="en-GB"/>
        </w:rPr>
        <w:t xml:space="preserve">endorsement </w:t>
      </w:r>
      <w:r>
        <w:rPr>
          <w:lang w:val="en-GB"/>
        </w:rPr>
        <w:t xml:space="preserve">of </w:t>
      </w:r>
      <w:r w:rsidRPr="0066646F">
        <w:rPr>
          <w:lang w:val="en-GB"/>
        </w:rPr>
        <w:t>entecavir and tenofovir for chronic hepatitis B management.</w:t>
      </w:r>
    </w:p>
    <w:p w14:paraId="539A410B" w14:textId="77777777" w:rsidR="00D44887" w:rsidRDefault="00D44887" w:rsidP="0035597C">
      <w:pPr>
        <w:pStyle w:val="Heading4"/>
        <w:rPr>
          <w:lang w:val="en-GB"/>
        </w:rPr>
      </w:pPr>
      <w:r w:rsidRPr="0066646F">
        <w:rPr>
          <w:lang w:val="en-GB"/>
        </w:rPr>
        <w:t xml:space="preserve">Equity and </w:t>
      </w:r>
      <w:r>
        <w:rPr>
          <w:lang w:val="en-GB"/>
        </w:rPr>
        <w:t>a</w:t>
      </w:r>
      <w:r w:rsidRPr="0066646F">
        <w:rPr>
          <w:lang w:val="en-GB"/>
        </w:rPr>
        <w:t>ccess</w:t>
      </w:r>
    </w:p>
    <w:p w14:paraId="5FBE26F3" w14:textId="77777777" w:rsidR="00D44887" w:rsidRPr="008B19B6" w:rsidRDefault="00D44887" w:rsidP="00D44887">
      <w:pPr>
        <w:spacing w:before="120" w:after="120"/>
        <w:rPr>
          <w:color w:val="000000" w:themeColor="text1"/>
          <w:lang w:val="en-GB"/>
        </w:rPr>
      </w:pPr>
      <w:r w:rsidRPr="008B19B6">
        <w:rPr>
          <w:color w:val="000000" w:themeColor="text1"/>
          <w:lang w:val="en-GB"/>
        </w:rPr>
        <w:t>In terms of equity and access, submitters made the following comments.</w:t>
      </w:r>
    </w:p>
    <w:p w14:paraId="1CE91DF5" w14:textId="77777777" w:rsidR="00D44887" w:rsidRPr="0066646F" w:rsidRDefault="00D44887" w:rsidP="0035597C">
      <w:pPr>
        <w:pStyle w:val="Bullet"/>
        <w:rPr>
          <w:lang w:val="en-GB"/>
        </w:rPr>
      </w:pPr>
      <w:r>
        <w:rPr>
          <w:lang w:val="en-GB"/>
        </w:rPr>
        <w:t>They saw e</w:t>
      </w:r>
      <w:r w:rsidRPr="0066646F">
        <w:rPr>
          <w:lang w:val="en-GB"/>
        </w:rPr>
        <w:t>xpansion of the registered nurse prescriber SPML as critical for reducing health inequities, particularly for Māori, Pacific peoples and rural communities.</w:t>
      </w:r>
    </w:p>
    <w:p w14:paraId="362F0623" w14:textId="77777777" w:rsidR="00D44887" w:rsidRPr="0066646F" w:rsidRDefault="00D44887" w:rsidP="0035597C">
      <w:pPr>
        <w:pStyle w:val="Bullet"/>
        <w:rPr>
          <w:lang w:val="en-GB"/>
        </w:rPr>
      </w:pPr>
      <w:r w:rsidRPr="0066646F">
        <w:rPr>
          <w:lang w:val="en-GB"/>
        </w:rPr>
        <w:t>Comments highlight</w:t>
      </w:r>
      <w:r>
        <w:rPr>
          <w:lang w:val="en-GB"/>
        </w:rPr>
        <w:t>ed</w:t>
      </w:r>
      <w:r w:rsidRPr="0066646F">
        <w:rPr>
          <w:lang w:val="en-GB"/>
        </w:rPr>
        <w:t xml:space="preserve"> delays in care under current restrictions, especially in high-deprivation areas and hospice settings.</w:t>
      </w:r>
    </w:p>
    <w:p w14:paraId="450B4727" w14:textId="77777777" w:rsidR="00D44887" w:rsidRDefault="00D44887" w:rsidP="0035597C">
      <w:pPr>
        <w:pStyle w:val="Heading4"/>
        <w:rPr>
          <w:lang w:val="en-GB"/>
        </w:rPr>
      </w:pPr>
      <w:r w:rsidRPr="0066646F">
        <w:rPr>
          <w:lang w:val="en-GB"/>
        </w:rPr>
        <w:t xml:space="preserve">Safety, </w:t>
      </w:r>
      <w:r>
        <w:rPr>
          <w:lang w:val="en-GB"/>
        </w:rPr>
        <w:t>e</w:t>
      </w:r>
      <w:r w:rsidRPr="0066646F">
        <w:rPr>
          <w:lang w:val="en-GB"/>
        </w:rPr>
        <w:t xml:space="preserve">ducation and </w:t>
      </w:r>
      <w:r>
        <w:rPr>
          <w:lang w:val="en-GB"/>
        </w:rPr>
        <w:t>g</w:t>
      </w:r>
      <w:r w:rsidRPr="0066646F">
        <w:rPr>
          <w:lang w:val="en-GB"/>
        </w:rPr>
        <w:t>overnance</w:t>
      </w:r>
    </w:p>
    <w:p w14:paraId="5CB58639" w14:textId="77777777" w:rsidR="00D44887" w:rsidRPr="0066646F" w:rsidRDefault="00D44887" w:rsidP="00D44887">
      <w:pPr>
        <w:spacing w:before="120" w:after="120"/>
        <w:rPr>
          <w:color w:val="000000" w:themeColor="text1"/>
          <w:lang w:val="en-GB"/>
        </w:rPr>
      </w:pPr>
      <w:r w:rsidRPr="008B19B6">
        <w:rPr>
          <w:color w:val="000000" w:themeColor="text1"/>
          <w:lang w:val="en-GB"/>
        </w:rPr>
        <w:t xml:space="preserve">In the areas of safety, education and governance, submitters commented as follows. </w:t>
      </w:r>
    </w:p>
    <w:p w14:paraId="3AEB177E" w14:textId="77777777" w:rsidR="00D44887" w:rsidRPr="0066646F" w:rsidRDefault="00D44887" w:rsidP="0035597C">
      <w:pPr>
        <w:pStyle w:val="Bullet"/>
        <w:rPr>
          <w:lang w:val="en-GB"/>
        </w:rPr>
      </w:pPr>
      <w:r w:rsidRPr="0066646F">
        <w:rPr>
          <w:lang w:val="en-GB"/>
        </w:rPr>
        <w:t xml:space="preserve">Many respondents supported expansion provided there </w:t>
      </w:r>
      <w:r>
        <w:rPr>
          <w:lang w:val="en-GB"/>
        </w:rPr>
        <w:t xml:space="preserve">was </w:t>
      </w:r>
      <w:r w:rsidRPr="0066646F">
        <w:rPr>
          <w:lang w:val="en-GB"/>
        </w:rPr>
        <w:t>adequate education, clinical governance and ongoing support, especially for complex medicines (</w:t>
      </w:r>
      <w:proofErr w:type="spellStart"/>
      <w:r w:rsidRPr="0066646F">
        <w:rPr>
          <w:lang w:val="en-GB"/>
        </w:rPr>
        <w:t>eg</w:t>
      </w:r>
      <w:proofErr w:type="spellEnd"/>
      <w:r w:rsidRPr="0066646F">
        <w:rPr>
          <w:lang w:val="en-GB"/>
        </w:rPr>
        <w:t xml:space="preserve">, methadone, ketamine, malignant disease drugs </w:t>
      </w:r>
      <w:r>
        <w:rPr>
          <w:lang w:val="en-GB"/>
        </w:rPr>
        <w:t xml:space="preserve">and </w:t>
      </w:r>
      <w:r w:rsidRPr="0066646F">
        <w:rPr>
          <w:lang w:val="en-GB"/>
        </w:rPr>
        <w:t>immunosuppressants).</w:t>
      </w:r>
    </w:p>
    <w:p w14:paraId="67F10DFE" w14:textId="77777777" w:rsidR="00D44887" w:rsidRPr="0066646F" w:rsidRDefault="00D44887" w:rsidP="0035597C">
      <w:pPr>
        <w:pStyle w:val="Bullet"/>
        <w:rPr>
          <w:lang w:val="en-GB"/>
        </w:rPr>
      </w:pPr>
      <w:r>
        <w:rPr>
          <w:lang w:val="en-GB"/>
        </w:rPr>
        <w:t xml:space="preserve">Submitters noted the importance of </w:t>
      </w:r>
      <w:r w:rsidRPr="0066646F">
        <w:rPr>
          <w:lang w:val="en-GB"/>
        </w:rPr>
        <w:t xml:space="preserve">registered nurse prescribers understanding </w:t>
      </w:r>
      <w:r>
        <w:rPr>
          <w:lang w:val="en-GB"/>
        </w:rPr>
        <w:t xml:space="preserve">the </w:t>
      </w:r>
      <w:r w:rsidRPr="0066646F">
        <w:rPr>
          <w:lang w:val="en-GB"/>
        </w:rPr>
        <w:t>boundaries of their scope and area of specialisation.</w:t>
      </w:r>
    </w:p>
    <w:p w14:paraId="25B2C595" w14:textId="77777777" w:rsidR="00D44887" w:rsidRPr="0066646F" w:rsidRDefault="00D44887" w:rsidP="0035597C">
      <w:pPr>
        <w:pStyle w:val="Bullet"/>
        <w:rPr>
          <w:lang w:val="en-GB"/>
        </w:rPr>
      </w:pPr>
      <w:r w:rsidRPr="0066646F">
        <w:rPr>
          <w:lang w:val="en-GB"/>
        </w:rPr>
        <w:t>Safety measures suggested</w:t>
      </w:r>
      <w:r>
        <w:rPr>
          <w:lang w:val="en-GB"/>
        </w:rPr>
        <w:t xml:space="preserve"> included</w:t>
      </w:r>
      <w:r w:rsidRPr="0066646F">
        <w:rPr>
          <w:lang w:val="en-GB"/>
        </w:rPr>
        <w:t>:</w:t>
      </w:r>
    </w:p>
    <w:p w14:paraId="5652A5B7" w14:textId="77777777" w:rsidR="00D44887" w:rsidRPr="0066646F" w:rsidRDefault="00D44887" w:rsidP="0035597C">
      <w:pPr>
        <w:pStyle w:val="Dash"/>
        <w:rPr>
          <w:lang w:val="en-GB"/>
        </w:rPr>
      </w:pPr>
      <w:r w:rsidRPr="0066646F">
        <w:rPr>
          <w:lang w:val="en-GB"/>
        </w:rPr>
        <w:t>mandatory specialist postgraduate training and adherence to clinical guidelines</w:t>
      </w:r>
    </w:p>
    <w:p w14:paraId="3BAC4D59" w14:textId="77777777" w:rsidR="00D44887" w:rsidRPr="0066646F" w:rsidRDefault="00D44887" w:rsidP="0035597C">
      <w:pPr>
        <w:pStyle w:val="Dash"/>
        <w:rPr>
          <w:lang w:val="en-GB"/>
        </w:rPr>
      </w:pPr>
      <w:r w:rsidRPr="0066646F">
        <w:rPr>
          <w:lang w:val="en-GB"/>
        </w:rPr>
        <w:t>prescribing within specialist scopes and collaborative frameworks</w:t>
      </w:r>
    </w:p>
    <w:p w14:paraId="5C203070" w14:textId="77777777" w:rsidR="00D44887" w:rsidRPr="0066646F" w:rsidRDefault="00D44887" w:rsidP="0035597C">
      <w:pPr>
        <w:pStyle w:val="Dash"/>
        <w:rPr>
          <w:lang w:val="en-GB"/>
        </w:rPr>
      </w:pPr>
      <w:r w:rsidRPr="0066646F">
        <w:rPr>
          <w:lang w:val="en-GB"/>
        </w:rPr>
        <w:t>ongoing clinical oversight for high-risk medicines.</w:t>
      </w:r>
    </w:p>
    <w:p w14:paraId="59EF221C" w14:textId="77777777" w:rsidR="00D44887" w:rsidRPr="0066646F" w:rsidRDefault="00D44887" w:rsidP="0035597C">
      <w:pPr>
        <w:pStyle w:val="Heading4"/>
        <w:rPr>
          <w:color w:val="000000" w:themeColor="text1"/>
          <w:lang w:val="en-GB"/>
        </w:rPr>
      </w:pPr>
      <w:r w:rsidRPr="0066646F">
        <w:rPr>
          <w:lang w:val="en-GB"/>
        </w:rPr>
        <w:t>System-</w:t>
      </w:r>
      <w:r>
        <w:rPr>
          <w:lang w:val="en-GB"/>
        </w:rPr>
        <w:t>l</w:t>
      </w:r>
      <w:r w:rsidRPr="0066646F">
        <w:rPr>
          <w:lang w:val="en-GB"/>
        </w:rPr>
        <w:t xml:space="preserve">evel </w:t>
      </w:r>
      <w:r>
        <w:rPr>
          <w:lang w:val="en-GB"/>
        </w:rPr>
        <w:t>i</w:t>
      </w:r>
      <w:r w:rsidRPr="0066646F">
        <w:rPr>
          <w:lang w:val="en-GB"/>
        </w:rPr>
        <w:t>mpact</w:t>
      </w:r>
    </w:p>
    <w:p w14:paraId="45FC7BD1" w14:textId="77777777" w:rsidR="00D44887" w:rsidRPr="0066646F" w:rsidRDefault="00D44887" w:rsidP="00D44887">
      <w:pPr>
        <w:pStyle w:val="ListNumber"/>
        <w:numPr>
          <w:ilvl w:val="0"/>
          <w:numId w:val="0"/>
        </w:numPr>
        <w:rPr>
          <w:color w:val="000000" w:themeColor="text1"/>
          <w:lang w:val="en-GB"/>
        </w:rPr>
      </w:pPr>
      <w:r>
        <w:rPr>
          <w:color w:val="000000" w:themeColor="text1"/>
          <w:lang w:val="en-GB"/>
        </w:rPr>
        <w:t>Submitters noted that e</w:t>
      </w:r>
      <w:r w:rsidRPr="0066646F">
        <w:rPr>
          <w:color w:val="000000" w:themeColor="text1"/>
          <w:lang w:val="en-GB"/>
        </w:rPr>
        <w:t>xpansion aligns with:</w:t>
      </w:r>
    </w:p>
    <w:p w14:paraId="0226CD22" w14:textId="77777777" w:rsidR="00D44887" w:rsidRPr="0066646F" w:rsidRDefault="00D44887" w:rsidP="0035597C">
      <w:pPr>
        <w:pStyle w:val="Bullet"/>
        <w:rPr>
          <w:lang w:val="en-GB"/>
        </w:rPr>
      </w:pPr>
      <w:r>
        <w:rPr>
          <w:lang w:val="en-GB"/>
        </w:rPr>
        <w:t>w</w:t>
      </w:r>
      <w:r w:rsidRPr="0066646F">
        <w:rPr>
          <w:lang w:val="en-GB"/>
        </w:rPr>
        <w:t>orkforce sustainability and global trends in nursing practice</w:t>
      </w:r>
    </w:p>
    <w:p w14:paraId="25983A6A" w14:textId="77777777" w:rsidR="00D44887" w:rsidRPr="0066646F" w:rsidRDefault="00D44887" w:rsidP="0035597C">
      <w:pPr>
        <w:pStyle w:val="Bullet"/>
        <w:rPr>
          <w:lang w:val="en-GB"/>
        </w:rPr>
      </w:pPr>
      <w:r>
        <w:rPr>
          <w:lang w:val="en-GB"/>
        </w:rPr>
        <w:t>g</w:t>
      </w:r>
      <w:r w:rsidRPr="0066646F">
        <w:rPr>
          <w:lang w:val="en-GB"/>
        </w:rPr>
        <w:t>oals to decentralise care, improve efficiency and reduce bottlenecks</w:t>
      </w:r>
    </w:p>
    <w:p w14:paraId="5C05BCAA" w14:textId="77777777" w:rsidR="00D44887" w:rsidRPr="0066646F" w:rsidRDefault="00D44887" w:rsidP="0035597C">
      <w:pPr>
        <w:pStyle w:val="Bullet"/>
        <w:rPr>
          <w:lang w:val="en-GB"/>
        </w:rPr>
      </w:pPr>
      <w:proofErr w:type="gramStart"/>
      <w:r w:rsidRPr="0066646F">
        <w:rPr>
          <w:lang w:val="en-GB"/>
        </w:rPr>
        <w:t>future-proof</w:t>
      </w:r>
      <w:r>
        <w:rPr>
          <w:lang w:val="en-GB"/>
        </w:rPr>
        <w:t>ing</w:t>
      </w:r>
      <w:proofErr w:type="gramEnd"/>
      <w:r w:rsidRPr="0066646F">
        <w:rPr>
          <w:lang w:val="en-GB"/>
        </w:rPr>
        <w:t xml:space="preserve"> prescribing frameworks by using class-based inclusions</w:t>
      </w:r>
      <w:r>
        <w:rPr>
          <w:lang w:val="en-GB"/>
        </w:rPr>
        <w:t>,</w:t>
      </w:r>
      <w:r w:rsidRPr="0066646F">
        <w:rPr>
          <w:lang w:val="en-GB"/>
        </w:rPr>
        <w:t xml:space="preserve"> rather than individual drugs.</w:t>
      </w:r>
    </w:p>
    <w:p w14:paraId="6323B387" w14:textId="77777777" w:rsidR="00D44887" w:rsidRPr="0066646F" w:rsidRDefault="00D44887" w:rsidP="00D44887">
      <w:pPr>
        <w:pStyle w:val="Heading3"/>
        <w:rPr>
          <w:lang w:val="en-GB"/>
        </w:rPr>
      </w:pPr>
      <w:r w:rsidRPr="0066646F">
        <w:rPr>
          <w:lang w:val="en-GB"/>
        </w:rPr>
        <w:lastRenderedPageBreak/>
        <w:t>Reservations/concerns expressed</w:t>
      </w:r>
    </w:p>
    <w:p w14:paraId="6BAB1FDA" w14:textId="77777777" w:rsidR="00D44887" w:rsidRPr="0066646F" w:rsidRDefault="00D44887" w:rsidP="00D44887">
      <w:pPr>
        <w:rPr>
          <w:color w:val="000000" w:themeColor="text1"/>
          <w:lang w:val="en-GB"/>
        </w:rPr>
      </w:pPr>
      <w:r w:rsidRPr="0066646F">
        <w:rPr>
          <w:color w:val="000000" w:themeColor="text1"/>
          <w:lang w:val="en-GB"/>
        </w:rPr>
        <w:t>Forty-one submissions (24%) did not support the proposed changes to the registered nurse SPML outright</w:t>
      </w:r>
      <w:r>
        <w:rPr>
          <w:color w:val="000000" w:themeColor="text1"/>
          <w:lang w:val="en-GB"/>
        </w:rPr>
        <w:t xml:space="preserve">; of these, </w:t>
      </w:r>
      <w:r w:rsidRPr="0066646F">
        <w:rPr>
          <w:color w:val="000000" w:themeColor="text1"/>
          <w:lang w:val="en-GB"/>
        </w:rPr>
        <w:t>30 identif</w:t>
      </w:r>
      <w:r>
        <w:rPr>
          <w:color w:val="000000" w:themeColor="text1"/>
          <w:lang w:val="en-GB"/>
        </w:rPr>
        <w:t>ied</w:t>
      </w:r>
      <w:r w:rsidRPr="0066646F">
        <w:rPr>
          <w:color w:val="000000" w:themeColor="text1"/>
          <w:lang w:val="en-GB"/>
        </w:rPr>
        <w:t xml:space="preserve"> as a medical doctor (general practitioner, doctor, medical officer </w:t>
      </w:r>
      <w:r>
        <w:rPr>
          <w:color w:val="000000" w:themeColor="text1"/>
          <w:lang w:val="en-GB"/>
        </w:rPr>
        <w:t xml:space="preserve">or </w:t>
      </w:r>
      <w:r w:rsidRPr="0066646F">
        <w:rPr>
          <w:color w:val="000000" w:themeColor="text1"/>
          <w:lang w:val="en-GB"/>
        </w:rPr>
        <w:t xml:space="preserve">registrar) and one </w:t>
      </w:r>
      <w:r>
        <w:rPr>
          <w:color w:val="000000" w:themeColor="text1"/>
          <w:lang w:val="en-GB"/>
        </w:rPr>
        <w:t xml:space="preserve">as a </w:t>
      </w:r>
      <w:r w:rsidRPr="0066646F">
        <w:rPr>
          <w:color w:val="000000" w:themeColor="text1"/>
          <w:lang w:val="en-GB"/>
        </w:rPr>
        <w:t>member of the public.</w:t>
      </w:r>
    </w:p>
    <w:p w14:paraId="1EF1D7EC" w14:textId="77777777" w:rsidR="00D44887" w:rsidRPr="0066646F" w:rsidRDefault="00D44887" w:rsidP="00D44887">
      <w:pPr>
        <w:rPr>
          <w:color w:val="000000" w:themeColor="text1"/>
          <w:lang w:val="en-GB"/>
        </w:rPr>
      </w:pPr>
    </w:p>
    <w:p w14:paraId="3EF53799" w14:textId="77777777" w:rsidR="00D44887" w:rsidRDefault="00D44887" w:rsidP="00D44887">
      <w:pPr>
        <w:rPr>
          <w:color w:val="000000" w:themeColor="text1"/>
          <w:lang w:val="en-GB"/>
        </w:rPr>
      </w:pPr>
      <w:r w:rsidRPr="0066646F">
        <w:rPr>
          <w:color w:val="000000" w:themeColor="text1"/>
          <w:lang w:val="en-GB"/>
        </w:rPr>
        <w:t xml:space="preserve">There was opposition to widening prescribing rights without </w:t>
      </w:r>
      <w:r>
        <w:rPr>
          <w:color w:val="000000" w:themeColor="text1"/>
          <w:lang w:val="en-GB"/>
        </w:rPr>
        <w:t xml:space="preserve">providing </w:t>
      </w:r>
      <w:r w:rsidRPr="0066646F">
        <w:rPr>
          <w:color w:val="000000" w:themeColor="text1"/>
          <w:lang w:val="en-GB"/>
        </w:rPr>
        <w:t>equivalent medical training, with an emphasis on patient safety, professional standards and systemic integrity. The key themes included</w:t>
      </w:r>
      <w:r>
        <w:rPr>
          <w:color w:val="000000" w:themeColor="text1"/>
          <w:lang w:val="en-GB"/>
        </w:rPr>
        <w:t xml:space="preserve"> the following.</w:t>
      </w:r>
    </w:p>
    <w:p w14:paraId="4A1100A7" w14:textId="77777777" w:rsidR="00D44887" w:rsidRDefault="00D44887" w:rsidP="0035597C">
      <w:pPr>
        <w:pStyle w:val="Heading4"/>
        <w:rPr>
          <w:lang w:val="en-GB"/>
        </w:rPr>
      </w:pPr>
      <w:r w:rsidRPr="0066646F">
        <w:rPr>
          <w:lang w:val="en-GB"/>
        </w:rPr>
        <w:t>Insufficient training and knowledge</w:t>
      </w:r>
    </w:p>
    <w:p w14:paraId="0952E77B" w14:textId="77777777" w:rsidR="00D44887" w:rsidRPr="008A30E4" w:rsidRDefault="00D44887" w:rsidP="00D44887">
      <w:pPr>
        <w:spacing w:before="120" w:after="120"/>
        <w:rPr>
          <w:color w:val="000000" w:themeColor="text1"/>
          <w:lang w:val="en-GB"/>
        </w:rPr>
      </w:pPr>
      <w:r w:rsidRPr="008A30E4">
        <w:rPr>
          <w:color w:val="000000" w:themeColor="text1"/>
          <w:lang w:val="en-GB"/>
        </w:rPr>
        <w:t>In terms of training and knowledge, submitters noted the following.</w:t>
      </w:r>
    </w:p>
    <w:p w14:paraId="4C8700DF" w14:textId="77777777" w:rsidR="00D44887" w:rsidRPr="0066646F" w:rsidRDefault="00D44887" w:rsidP="0035597C">
      <w:pPr>
        <w:pStyle w:val="Bullet"/>
        <w:rPr>
          <w:lang w:val="en-GB"/>
        </w:rPr>
      </w:pPr>
      <w:r w:rsidRPr="0066646F">
        <w:rPr>
          <w:lang w:val="en-GB"/>
        </w:rPr>
        <w:t xml:space="preserve">Nurse prescribers lack the depth of training in pharmacology, physiology, toxicology </w:t>
      </w:r>
      <w:r>
        <w:rPr>
          <w:lang w:val="en-GB"/>
        </w:rPr>
        <w:t xml:space="preserve">and </w:t>
      </w:r>
      <w:r w:rsidRPr="0066646F">
        <w:rPr>
          <w:lang w:val="en-GB"/>
        </w:rPr>
        <w:t xml:space="preserve">biochemistry and </w:t>
      </w:r>
      <w:r>
        <w:rPr>
          <w:lang w:val="en-GB"/>
        </w:rPr>
        <w:t xml:space="preserve">the </w:t>
      </w:r>
      <w:r w:rsidRPr="0066646F">
        <w:rPr>
          <w:lang w:val="en-GB"/>
        </w:rPr>
        <w:t>diagnostic skills needed to prescribe safely.</w:t>
      </w:r>
    </w:p>
    <w:p w14:paraId="723944C6" w14:textId="77777777" w:rsidR="00D44887" w:rsidRPr="0066646F" w:rsidRDefault="00D44887" w:rsidP="0035597C">
      <w:pPr>
        <w:pStyle w:val="Bullet"/>
        <w:rPr>
          <w:lang w:val="en-GB"/>
        </w:rPr>
      </w:pPr>
      <w:r w:rsidRPr="0066646F">
        <w:rPr>
          <w:lang w:val="en-GB"/>
        </w:rPr>
        <w:t>Medical doctors undergo years of education and supervised practice; nurses do not receive equivalent training.</w:t>
      </w:r>
    </w:p>
    <w:p w14:paraId="1A105100" w14:textId="77777777" w:rsidR="00D44887" w:rsidRPr="0066646F" w:rsidRDefault="00D44887" w:rsidP="0035597C">
      <w:pPr>
        <w:pStyle w:val="Bullet"/>
        <w:rPr>
          <w:lang w:val="en-GB"/>
        </w:rPr>
      </w:pPr>
      <w:r w:rsidRPr="0066646F">
        <w:rPr>
          <w:lang w:val="en-GB"/>
        </w:rPr>
        <w:t>Current nurse prescriber training is not robust enough for complex medicines.</w:t>
      </w:r>
    </w:p>
    <w:p w14:paraId="7F002438" w14:textId="77777777" w:rsidR="00D44887" w:rsidRPr="0066646F" w:rsidRDefault="00D44887" w:rsidP="0035597C">
      <w:pPr>
        <w:pStyle w:val="Bullet"/>
        <w:rPr>
          <w:lang w:val="en-GB"/>
        </w:rPr>
      </w:pPr>
      <w:r w:rsidRPr="0066646F">
        <w:rPr>
          <w:lang w:val="en-GB"/>
        </w:rPr>
        <w:t xml:space="preserve">There was support for many </w:t>
      </w:r>
      <w:r>
        <w:rPr>
          <w:lang w:val="en-GB"/>
        </w:rPr>
        <w:t xml:space="preserve">of </w:t>
      </w:r>
      <w:r w:rsidRPr="0066646F">
        <w:rPr>
          <w:lang w:val="en-GB"/>
        </w:rPr>
        <w:t>the medicine groups</w:t>
      </w:r>
      <w:r>
        <w:rPr>
          <w:lang w:val="en-GB"/>
        </w:rPr>
        <w:t>,</w:t>
      </w:r>
      <w:r w:rsidRPr="0066646F">
        <w:rPr>
          <w:lang w:val="en-GB"/>
        </w:rPr>
        <w:t xml:space="preserve"> provided the prescribing </w:t>
      </w:r>
      <w:r>
        <w:rPr>
          <w:lang w:val="en-GB"/>
        </w:rPr>
        <w:t>was</w:t>
      </w:r>
      <w:r w:rsidRPr="0066646F">
        <w:rPr>
          <w:lang w:val="en-GB"/>
        </w:rPr>
        <w:t xml:space="preserve"> restricted to registered nurse prescribers working in specialist teams and not generalist registered prescribers.</w:t>
      </w:r>
    </w:p>
    <w:p w14:paraId="437A7387" w14:textId="77777777" w:rsidR="00D44887" w:rsidRDefault="00D44887" w:rsidP="0035597C">
      <w:pPr>
        <w:pStyle w:val="Heading4"/>
        <w:rPr>
          <w:lang w:val="en-GB"/>
        </w:rPr>
      </w:pPr>
      <w:r w:rsidRPr="0066646F">
        <w:rPr>
          <w:lang w:val="en-GB"/>
        </w:rPr>
        <w:t>Patient safety risks</w:t>
      </w:r>
    </w:p>
    <w:p w14:paraId="4BAECD32" w14:textId="77777777" w:rsidR="00D44887" w:rsidRPr="00D90A8C" w:rsidRDefault="00D44887" w:rsidP="00D44887">
      <w:pPr>
        <w:spacing w:before="120" w:after="120"/>
        <w:rPr>
          <w:color w:val="000000" w:themeColor="text1"/>
          <w:lang w:val="en-GB"/>
        </w:rPr>
      </w:pPr>
      <w:r w:rsidRPr="00D90A8C">
        <w:rPr>
          <w:color w:val="000000" w:themeColor="text1"/>
          <w:lang w:val="en-GB"/>
        </w:rPr>
        <w:t>In terms of risks to patients, submitters noted the following.</w:t>
      </w:r>
    </w:p>
    <w:p w14:paraId="0C02D820" w14:textId="77777777" w:rsidR="00D44887" w:rsidRPr="0066646F" w:rsidRDefault="00D44887" w:rsidP="0035597C">
      <w:pPr>
        <w:pStyle w:val="Bullet"/>
        <w:rPr>
          <w:lang w:val="en-GB"/>
        </w:rPr>
      </w:pPr>
      <w:r w:rsidRPr="0066646F">
        <w:rPr>
          <w:lang w:val="en-GB"/>
        </w:rPr>
        <w:t>Prescribing high-risk medicines without adequate expertise poses serious risks to patients, including adverse effects and drug interactions.</w:t>
      </w:r>
    </w:p>
    <w:p w14:paraId="6429F8BF" w14:textId="77777777" w:rsidR="00D44887" w:rsidRPr="0066646F" w:rsidRDefault="00D44887" w:rsidP="0035597C">
      <w:pPr>
        <w:pStyle w:val="Bullet"/>
        <w:rPr>
          <w:lang w:val="en-GB"/>
        </w:rPr>
      </w:pPr>
      <w:r>
        <w:rPr>
          <w:lang w:val="en-GB"/>
        </w:rPr>
        <w:t xml:space="preserve">Incidents of </w:t>
      </w:r>
      <w:r w:rsidRPr="0066646F">
        <w:rPr>
          <w:lang w:val="en-GB"/>
        </w:rPr>
        <w:t>incompetence leading to harm have been observed in practice.</w:t>
      </w:r>
    </w:p>
    <w:p w14:paraId="3938AF46" w14:textId="77777777" w:rsidR="00D44887" w:rsidRPr="0066646F" w:rsidRDefault="00D44887" w:rsidP="0035597C">
      <w:pPr>
        <w:pStyle w:val="Bullet"/>
        <w:rPr>
          <w:lang w:val="en-GB"/>
        </w:rPr>
      </w:pPr>
      <w:r>
        <w:rPr>
          <w:lang w:val="en-GB"/>
        </w:rPr>
        <w:t>The e</w:t>
      </w:r>
      <w:r w:rsidRPr="0066646F">
        <w:rPr>
          <w:lang w:val="en-GB"/>
        </w:rPr>
        <w:t>xpan</w:t>
      </w:r>
      <w:r>
        <w:rPr>
          <w:lang w:val="en-GB"/>
        </w:rPr>
        <w:t>sion of</w:t>
      </w:r>
      <w:r w:rsidRPr="0066646F">
        <w:rPr>
          <w:lang w:val="en-GB"/>
        </w:rPr>
        <w:t xml:space="preserve"> prescribing rights is </w:t>
      </w:r>
      <w:r>
        <w:rPr>
          <w:lang w:val="en-GB"/>
        </w:rPr>
        <w:t xml:space="preserve">potentially </w:t>
      </w:r>
      <w:r w:rsidRPr="0066646F">
        <w:rPr>
          <w:lang w:val="en-GB"/>
        </w:rPr>
        <w:t>dangerous and detrimental to care quality.</w:t>
      </w:r>
    </w:p>
    <w:p w14:paraId="4EA8DBE2" w14:textId="77777777" w:rsidR="00D44887" w:rsidRDefault="00D44887" w:rsidP="0035597C">
      <w:pPr>
        <w:pStyle w:val="Heading4"/>
        <w:rPr>
          <w:lang w:val="en-GB"/>
        </w:rPr>
      </w:pPr>
      <w:r w:rsidRPr="0066646F">
        <w:rPr>
          <w:lang w:val="en-GB"/>
        </w:rPr>
        <w:t xml:space="preserve">Scope of medicines </w:t>
      </w:r>
    </w:p>
    <w:p w14:paraId="3F084392" w14:textId="77777777" w:rsidR="00D44887" w:rsidRPr="00D90A8C" w:rsidRDefault="00D44887" w:rsidP="00D44887">
      <w:pPr>
        <w:spacing w:before="120" w:after="120"/>
        <w:rPr>
          <w:color w:val="000000" w:themeColor="text1"/>
          <w:lang w:val="en-GB"/>
        </w:rPr>
      </w:pPr>
      <w:r w:rsidRPr="00D90A8C">
        <w:rPr>
          <w:color w:val="000000" w:themeColor="text1"/>
          <w:lang w:val="en-GB"/>
        </w:rPr>
        <w:t>In terms of the scope of medicines, submitters generally noted the scope was too broad, as follows.</w:t>
      </w:r>
    </w:p>
    <w:p w14:paraId="3B15030B" w14:textId="77777777" w:rsidR="00D44887" w:rsidRPr="0066646F" w:rsidRDefault="00D44887" w:rsidP="0035597C">
      <w:pPr>
        <w:pStyle w:val="Bullet"/>
        <w:rPr>
          <w:lang w:val="en-GB"/>
        </w:rPr>
      </w:pPr>
      <w:r w:rsidRPr="0066646F">
        <w:rPr>
          <w:lang w:val="en-GB"/>
        </w:rPr>
        <w:t>The proposed list is extensive and includes highly specialised drugs (</w:t>
      </w:r>
      <w:proofErr w:type="spellStart"/>
      <w:r w:rsidRPr="0066646F">
        <w:rPr>
          <w:lang w:val="en-GB"/>
        </w:rPr>
        <w:t>eg</w:t>
      </w:r>
      <w:proofErr w:type="spellEnd"/>
      <w:r w:rsidRPr="0066646F">
        <w:rPr>
          <w:lang w:val="en-GB"/>
        </w:rPr>
        <w:t>, psychiatric medicines).</w:t>
      </w:r>
    </w:p>
    <w:p w14:paraId="30229005" w14:textId="77777777" w:rsidR="00D44887" w:rsidRPr="0066646F" w:rsidRDefault="00D44887" w:rsidP="0035597C">
      <w:pPr>
        <w:pStyle w:val="Bullet"/>
        <w:rPr>
          <w:lang w:val="en-GB"/>
        </w:rPr>
      </w:pPr>
      <w:r w:rsidRPr="0066646F">
        <w:rPr>
          <w:lang w:val="en-GB"/>
        </w:rPr>
        <w:t>Safe prescribing requires full understanding of interactions, monitoring requirements and atypical presentations.</w:t>
      </w:r>
    </w:p>
    <w:p w14:paraId="38FBCD2F" w14:textId="77777777" w:rsidR="00D44887" w:rsidRPr="0066646F" w:rsidRDefault="00D44887" w:rsidP="0035597C">
      <w:pPr>
        <w:pStyle w:val="Bullet"/>
        <w:rPr>
          <w:lang w:val="en-GB"/>
        </w:rPr>
      </w:pPr>
      <w:r w:rsidRPr="0066646F">
        <w:rPr>
          <w:lang w:val="en-GB"/>
        </w:rPr>
        <w:t xml:space="preserve">Blanket approval </w:t>
      </w:r>
      <w:r>
        <w:rPr>
          <w:lang w:val="en-GB"/>
        </w:rPr>
        <w:t xml:space="preserve">was </w:t>
      </w:r>
      <w:r w:rsidRPr="0066646F">
        <w:rPr>
          <w:lang w:val="en-GB"/>
        </w:rPr>
        <w:t>opposed; some suggest</w:t>
      </w:r>
      <w:r>
        <w:rPr>
          <w:lang w:val="en-GB"/>
        </w:rPr>
        <w:t>ed</w:t>
      </w:r>
      <w:r w:rsidRPr="0066646F">
        <w:rPr>
          <w:lang w:val="en-GB"/>
        </w:rPr>
        <w:t xml:space="preserve"> restricting prescribing to specialty areas under supervision.</w:t>
      </w:r>
    </w:p>
    <w:p w14:paraId="2EFB54D9" w14:textId="77777777" w:rsidR="00D44887" w:rsidRDefault="00D44887" w:rsidP="00D44887">
      <w:pPr>
        <w:spacing w:before="120" w:after="120"/>
        <w:rPr>
          <w:color w:val="0A6AB4"/>
          <w:lang w:val="en-GB"/>
        </w:rPr>
      </w:pPr>
      <w:r w:rsidRPr="0066646F">
        <w:rPr>
          <w:color w:val="0A6AB4"/>
          <w:lang w:val="en-GB"/>
        </w:rPr>
        <w:t>Liability and accountability</w:t>
      </w:r>
    </w:p>
    <w:p w14:paraId="7AF2DB53" w14:textId="77777777" w:rsidR="00D44887" w:rsidRPr="00352DDC" w:rsidRDefault="00D44887" w:rsidP="00D44887">
      <w:pPr>
        <w:spacing w:before="120" w:after="120"/>
        <w:rPr>
          <w:color w:val="000000" w:themeColor="text1"/>
          <w:lang w:val="en-GB"/>
        </w:rPr>
      </w:pPr>
      <w:r w:rsidRPr="00352DDC">
        <w:rPr>
          <w:color w:val="000000" w:themeColor="text1"/>
          <w:lang w:val="en-GB"/>
        </w:rPr>
        <w:t xml:space="preserve">In terms of liability and accountability, submitters noted the following. </w:t>
      </w:r>
    </w:p>
    <w:p w14:paraId="51D4FED4" w14:textId="77777777" w:rsidR="00D44887" w:rsidRPr="0066646F" w:rsidRDefault="00D44887" w:rsidP="0035597C">
      <w:pPr>
        <w:pStyle w:val="Bullet"/>
        <w:rPr>
          <w:lang w:val="en-GB"/>
        </w:rPr>
      </w:pPr>
      <w:r w:rsidRPr="0066646F">
        <w:rPr>
          <w:lang w:val="en-GB"/>
        </w:rPr>
        <w:t xml:space="preserve">Vicarious liability for supervising doctors </w:t>
      </w:r>
      <w:r>
        <w:rPr>
          <w:lang w:val="en-GB"/>
        </w:rPr>
        <w:t xml:space="preserve">was </w:t>
      </w:r>
      <w:r w:rsidRPr="0066646F">
        <w:rPr>
          <w:lang w:val="en-GB"/>
        </w:rPr>
        <w:t>a major concern.</w:t>
      </w:r>
    </w:p>
    <w:p w14:paraId="7340F8A2" w14:textId="77777777" w:rsidR="00D44887" w:rsidRPr="0066646F" w:rsidRDefault="00D44887" w:rsidP="0035597C">
      <w:pPr>
        <w:pStyle w:val="Bullet"/>
        <w:rPr>
          <w:lang w:val="en-GB"/>
        </w:rPr>
      </w:pPr>
      <w:r w:rsidRPr="0066646F">
        <w:rPr>
          <w:lang w:val="en-GB"/>
        </w:rPr>
        <w:t>Multiple prescribers adjusting medicines could muddy accountability and increase legal risk.</w:t>
      </w:r>
    </w:p>
    <w:p w14:paraId="1E8F5517" w14:textId="77777777" w:rsidR="00D44887" w:rsidRDefault="00D44887" w:rsidP="00D44887">
      <w:pPr>
        <w:spacing w:before="120" w:after="120"/>
        <w:rPr>
          <w:color w:val="0A6AB4"/>
          <w:lang w:val="en-GB"/>
        </w:rPr>
      </w:pPr>
      <w:r w:rsidRPr="0066646F">
        <w:rPr>
          <w:color w:val="0A6AB4"/>
          <w:lang w:val="en-GB"/>
        </w:rPr>
        <w:lastRenderedPageBreak/>
        <w:t>System-level issues</w:t>
      </w:r>
    </w:p>
    <w:p w14:paraId="7BC01F1B" w14:textId="77777777" w:rsidR="00D44887" w:rsidRPr="00352DDC" w:rsidRDefault="00D44887" w:rsidP="00D44887">
      <w:pPr>
        <w:spacing w:before="120" w:after="120"/>
        <w:rPr>
          <w:color w:val="000000" w:themeColor="text1"/>
          <w:lang w:val="en-GB"/>
        </w:rPr>
      </w:pPr>
      <w:r w:rsidRPr="00352DDC">
        <w:rPr>
          <w:color w:val="000000" w:themeColor="text1"/>
          <w:lang w:val="en-GB"/>
        </w:rPr>
        <w:t>In terms of the system as a whole, submitters noted the following.</w:t>
      </w:r>
    </w:p>
    <w:p w14:paraId="14764127" w14:textId="77777777" w:rsidR="00D44887" w:rsidRPr="0066646F" w:rsidRDefault="00D44887" w:rsidP="0035597C">
      <w:pPr>
        <w:pStyle w:val="Bullet"/>
        <w:rPr>
          <w:lang w:val="en-GB"/>
        </w:rPr>
      </w:pPr>
      <w:r w:rsidRPr="0066646F">
        <w:rPr>
          <w:lang w:val="en-GB"/>
        </w:rPr>
        <w:t>Expanding nurse prescribing is not a solution to general practitioner shortages or workforce strain.</w:t>
      </w:r>
    </w:p>
    <w:p w14:paraId="17AE2FD7" w14:textId="77777777" w:rsidR="00D44887" w:rsidRPr="0066646F" w:rsidRDefault="00D44887" w:rsidP="0035597C">
      <w:pPr>
        <w:pStyle w:val="Bullet"/>
        <w:rPr>
          <w:lang w:val="en-GB"/>
        </w:rPr>
      </w:pPr>
      <w:r>
        <w:rPr>
          <w:lang w:val="en-GB"/>
        </w:rPr>
        <w:t>There was a r</w:t>
      </w:r>
      <w:r w:rsidRPr="0066646F">
        <w:rPr>
          <w:lang w:val="en-GB"/>
        </w:rPr>
        <w:t>isk of lowering standards and ‘dumbing down’ the health system.</w:t>
      </w:r>
    </w:p>
    <w:p w14:paraId="106E0734" w14:textId="77777777" w:rsidR="00D44887" w:rsidRPr="0066646F" w:rsidRDefault="00D44887" w:rsidP="0035597C">
      <w:pPr>
        <w:pStyle w:val="Bullet"/>
        <w:rPr>
          <w:lang w:val="en-GB"/>
        </w:rPr>
      </w:pPr>
      <w:r>
        <w:rPr>
          <w:lang w:val="en-GB"/>
        </w:rPr>
        <w:t>The f</w:t>
      </w:r>
      <w:r w:rsidRPr="0066646F">
        <w:rPr>
          <w:lang w:val="en-GB"/>
        </w:rPr>
        <w:t xml:space="preserve">ocus should be on retaining doctors, </w:t>
      </w:r>
      <w:r>
        <w:rPr>
          <w:lang w:val="en-GB"/>
        </w:rPr>
        <w:t xml:space="preserve">rather than </w:t>
      </w:r>
      <w:r w:rsidRPr="0066646F">
        <w:rPr>
          <w:lang w:val="en-GB"/>
        </w:rPr>
        <w:t>shortcuts.</w:t>
      </w:r>
    </w:p>
    <w:p w14:paraId="6816FCED" w14:textId="77777777" w:rsidR="00D44887" w:rsidRDefault="00D44887" w:rsidP="00D44887">
      <w:pPr>
        <w:spacing w:before="120" w:after="120"/>
        <w:rPr>
          <w:color w:val="0A6AB4"/>
          <w:lang w:val="en-GB"/>
        </w:rPr>
      </w:pPr>
      <w:r w:rsidRPr="0066646F">
        <w:rPr>
          <w:color w:val="0A6AB4"/>
          <w:lang w:val="en-GB"/>
        </w:rPr>
        <w:t>Alternative views</w:t>
      </w:r>
    </w:p>
    <w:p w14:paraId="54F2024A" w14:textId="77777777" w:rsidR="00D44887" w:rsidRPr="00352DDC" w:rsidRDefault="00D44887" w:rsidP="00D44887">
      <w:pPr>
        <w:spacing w:before="120" w:after="120"/>
        <w:rPr>
          <w:color w:val="000000" w:themeColor="text1"/>
          <w:lang w:val="en-GB"/>
        </w:rPr>
      </w:pPr>
      <w:r w:rsidRPr="00352DDC">
        <w:rPr>
          <w:color w:val="000000" w:themeColor="text1"/>
          <w:lang w:val="en-GB"/>
        </w:rPr>
        <w:t>Some submitters expressed alternative views, as follows.</w:t>
      </w:r>
    </w:p>
    <w:p w14:paraId="634EA3D4" w14:textId="77777777" w:rsidR="00D44887" w:rsidRPr="0066646F" w:rsidRDefault="00D44887" w:rsidP="0035597C">
      <w:pPr>
        <w:pStyle w:val="Bullet"/>
        <w:rPr>
          <w:lang w:val="en-GB"/>
        </w:rPr>
      </w:pPr>
      <w:r w:rsidRPr="0066646F">
        <w:rPr>
          <w:lang w:val="en-GB"/>
        </w:rPr>
        <w:t>Some acknowledge</w:t>
      </w:r>
      <w:r>
        <w:rPr>
          <w:lang w:val="en-GB"/>
        </w:rPr>
        <w:t>d that</w:t>
      </w:r>
      <w:r w:rsidRPr="0066646F">
        <w:rPr>
          <w:lang w:val="en-GB"/>
        </w:rPr>
        <w:t xml:space="preserve"> nurse prescribers </w:t>
      </w:r>
      <w:r>
        <w:rPr>
          <w:lang w:val="en-GB"/>
        </w:rPr>
        <w:t xml:space="preserve">were </w:t>
      </w:r>
      <w:r w:rsidRPr="0066646F">
        <w:rPr>
          <w:lang w:val="en-GB"/>
        </w:rPr>
        <w:t>valuable team members, but only within narrow, specialist scopes under supervision.</w:t>
      </w:r>
    </w:p>
    <w:p w14:paraId="5AEFD8C7" w14:textId="77777777" w:rsidR="00D44887" w:rsidRPr="0066646F" w:rsidRDefault="00D44887" w:rsidP="0035597C">
      <w:pPr>
        <w:pStyle w:val="Bullet"/>
        <w:rPr>
          <w:lang w:val="en-GB"/>
        </w:rPr>
      </w:pPr>
      <w:r w:rsidRPr="0066646F">
        <w:rPr>
          <w:lang w:val="en-GB"/>
        </w:rPr>
        <w:t>A few comments suggest</w:t>
      </w:r>
      <w:r>
        <w:rPr>
          <w:lang w:val="en-GB"/>
        </w:rPr>
        <w:t>ed</w:t>
      </w:r>
      <w:r w:rsidRPr="0066646F">
        <w:rPr>
          <w:lang w:val="en-GB"/>
        </w:rPr>
        <w:t xml:space="preserve"> removing the most complex/high-risk drugs from the list rather than full</w:t>
      </w:r>
      <w:r>
        <w:rPr>
          <w:lang w:val="en-GB"/>
        </w:rPr>
        <w:t>y</w:t>
      </w:r>
      <w:r w:rsidRPr="0066646F">
        <w:rPr>
          <w:lang w:val="en-GB"/>
        </w:rPr>
        <w:t xml:space="preserve"> reject</w:t>
      </w:r>
      <w:r>
        <w:rPr>
          <w:lang w:val="en-GB"/>
        </w:rPr>
        <w:t>ing them</w:t>
      </w:r>
      <w:r w:rsidRPr="0066646F">
        <w:rPr>
          <w:lang w:val="en-GB"/>
        </w:rPr>
        <w:t>.</w:t>
      </w:r>
    </w:p>
    <w:p w14:paraId="3E5C1F30" w14:textId="77777777" w:rsidR="00D44887" w:rsidRPr="0066646F" w:rsidRDefault="00D44887" w:rsidP="00D44887">
      <w:pPr>
        <w:pStyle w:val="Heading2"/>
        <w:rPr>
          <w:lang w:val="en-GB"/>
        </w:rPr>
      </w:pPr>
      <w:bookmarkStart w:id="35" w:name="_Toc220066630"/>
      <w:bookmarkStart w:id="36" w:name="_Toc220675724"/>
      <w:r w:rsidRPr="0066646F">
        <w:rPr>
          <w:lang w:val="en-GB"/>
        </w:rPr>
        <w:t>Comments by therapeutic group</w:t>
      </w:r>
      <w:bookmarkEnd w:id="35"/>
      <w:bookmarkEnd w:id="36"/>
    </w:p>
    <w:p w14:paraId="34042491" w14:textId="3F7D7169" w:rsidR="009B5695" w:rsidRDefault="004D7764" w:rsidP="00FB64D0">
      <w:pPr>
        <w:rPr>
          <w:color w:val="000000" w:themeColor="text1"/>
          <w:lang w:val="en-GB"/>
        </w:rPr>
        <w:sectPr w:rsidR="009B5695" w:rsidSect="00950CB4">
          <w:pgSz w:w="11907" w:h="16840" w:code="9"/>
          <w:pgMar w:top="1418" w:right="1701" w:bottom="1134" w:left="1843" w:header="284" w:footer="425" w:gutter="284"/>
          <w:cols w:space="720"/>
        </w:sectPr>
      </w:pPr>
      <w:r>
        <w:rPr>
          <w:lang w:val="en-GB"/>
        </w:rPr>
        <w:fldChar w:fldCharType="begin"/>
      </w:r>
      <w:r>
        <w:rPr>
          <w:lang w:val="en-GB"/>
        </w:rPr>
        <w:instrText xml:space="preserve"> REF _Ref220565001 \h </w:instrText>
      </w:r>
      <w:r>
        <w:rPr>
          <w:lang w:val="en-GB"/>
        </w:rPr>
      </w:r>
      <w:r>
        <w:rPr>
          <w:lang w:val="en-GB"/>
        </w:rPr>
        <w:fldChar w:fldCharType="separate"/>
      </w:r>
      <w:r w:rsidR="00754A7D">
        <w:t xml:space="preserve">Table </w:t>
      </w:r>
      <w:r w:rsidR="00754A7D">
        <w:rPr>
          <w:noProof/>
        </w:rPr>
        <w:t>3</w:t>
      </w:r>
      <w:r>
        <w:rPr>
          <w:lang w:val="en-GB"/>
        </w:rPr>
        <w:fldChar w:fldCharType="end"/>
      </w:r>
      <w:r w:rsidR="00D44887">
        <w:rPr>
          <w:lang w:val="en-GB"/>
        </w:rPr>
        <w:t xml:space="preserve"> collates and analyses </w:t>
      </w:r>
      <w:r w:rsidR="00D44887" w:rsidRPr="00700425">
        <w:rPr>
          <w:lang w:val="en-GB"/>
        </w:rPr>
        <w:t xml:space="preserve"> suggestions </w:t>
      </w:r>
      <w:r w:rsidR="00D44887">
        <w:rPr>
          <w:lang w:val="en-GB"/>
        </w:rPr>
        <w:t xml:space="preserve">on the </w:t>
      </w:r>
      <w:r w:rsidR="00D44887" w:rsidRPr="00700425">
        <w:rPr>
          <w:lang w:val="en-GB"/>
        </w:rPr>
        <w:t xml:space="preserve">suitability </w:t>
      </w:r>
      <w:r w:rsidR="00D44887">
        <w:rPr>
          <w:lang w:val="en-GB"/>
        </w:rPr>
        <w:t xml:space="preserve">of medicines </w:t>
      </w:r>
      <w:r w:rsidR="00D44887" w:rsidRPr="00700425">
        <w:rPr>
          <w:lang w:val="en-GB"/>
        </w:rPr>
        <w:t>for inclusion on the SPML</w:t>
      </w:r>
      <w:r w:rsidR="00D44887">
        <w:rPr>
          <w:lang w:val="en-GB"/>
        </w:rPr>
        <w:t>, by therapeutic group.</w:t>
      </w:r>
      <w:r w:rsidR="00FB64D0" w:rsidRPr="0066646F">
        <w:rPr>
          <w:color w:val="000000" w:themeColor="text1"/>
          <w:lang w:val="en-GB"/>
        </w:rPr>
        <w:br w:type="page"/>
      </w:r>
    </w:p>
    <w:p w14:paraId="2702E1D8" w14:textId="1B1C6704" w:rsidR="003965E0" w:rsidRDefault="003965E0" w:rsidP="004D7764">
      <w:pPr>
        <w:pStyle w:val="Table"/>
        <w:spacing w:before="0"/>
        <w:rPr>
          <w:lang w:val="en-GB"/>
        </w:rPr>
      </w:pPr>
      <w:bookmarkStart w:id="37" w:name="_Ref220565001"/>
      <w:bookmarkStart w:id="38" w:name="_Toc220066709"/>
      <w:bookmarkStart w:id="39" w:name="_Toc220675751"/>
      <w:r>
        <w:lastRenderedPageBreak/>
        <w:t xml:space="preserve">Table </w:t>
      </w:r>
      <w:r>
        <w:fldChar w:fldCharType="begin"/>
      </w:r>
      <w:r>
        <w:instrText xml:space="preserve"> SEQ Table \* ARABIC </w:instrText>
      </w:r>
      <w:r>
        <w:fldChar w:fldCharType="separate"/>
      </w:r>
      <w:r w:rsidR="00754A7D">
        <w:rPr>
          <w:noProof/>
        </w:rPr>
        <w:t>3</w:t>
      </w:r>
      <w:r>
        <w:fldChar w:fldCharType="end"/>
      </w:r>
      <w:bookmarkEnd w:id="37"/>
      <w:r>
        <w:t xml:space="preserve">: </w:t>
      </w:r>
      <w:r w:rsidR="008C5E25">
        <w:rPr>
          <w:color w:val="000000" w:themeColor="text1"/>
          <w:lang w:val="en-GB"/>
        </w:rPr>
        <w:t>Summary</w:t>
      </w:r>
      <w:r>
        <w:rPr>
          <w:lang w:val="en-GB"/>
        </w:rPr>
        <w:t xml:space="preserve"> of submitters’ feedback by broad therapeutic group</w:t>
      </w:r>
      <w:bookmarkEnd w:id="38"/>
      <w:bookmarkEnd w:id="39"/>
    </w:p>
    <w:tbl>
      <w:tblPr>
        <w:tblStyle w:val="TableGrid"/>
        <w:tblW w:w="14312"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ayout w:type="fixed"/>
        <w:tblLook w:val="04A0" w:firstRow="1" w:lastRow="0" w:firstColumn="1" w:lastColumn="0" w:noHBand="0" w:noVBand="1"/>
      </w:tblPr>
      <w:tblGrid>
        <w:gridCol w:w="1980"/>
        <w:gridCol w:w="6166"/>
        <w:gridCol w:w="71"/>
        <w:gridCol w:w="6095"/>
      </w:tblGrid>
      <w:tr w:rsidR="003965E0" w:rsidRPr="008C5E25" w14:paraId="1A0A290F" w14:textId="77777777" w:rsidTr="003965E0">
        <w:trPr>
          <w:tblHeader/>
        </w:trPr>
        <w:tc>
          <w:tcPr>
            <w:tcW w:w="1980" w:type="dxa"/>
            <w:tcBorders>
              <w:top w:val="nil"/>
              <w:left w:val="nil"/>
              <w:bottom w:val="nil"/>
              <w:right w:val="nil"/>
            </w:tcBorders>
            <w:shd w:val="clear" w:color="auto" w:fill="BFBFBF" w:themeFill="background1" w:themeFillShade="BF"/>
          </w:tcPr>
          <w:p w14:paraId="349EED84" w14:textId="77777777" w:rsidR="003965E0" w:rsidRPr="008C5E25" w:rsidRDefault="003965E0" w:rsidP="008C5E25">
            <w:pPr>
              <w:pStyle w:val="TableText"/>
              <w:rPr>
                <w:b/>
                <w:bCs/>
                <w:szCs w:val="18"/>
                <w:lang w:val="en-GB"/>
              </w:rPr>
            </w:pPr>
            <w:r w:rsidRPr="008C5E25">
              <w:rPr>
                <w:b/>
                <w:bCs/>
                <w:szCs w:val="18"/>
                <w:lang w:val="en-GB"/>
              </w:rPr>
              <w:t>Medicine name</w:t>
            </w:r>
          </w:p>
        </w:tc>
        <w:tc>
          <w:tcPr>
            <w:tcW w:w="6166" w:type="dxa"/>
            <w:tcBorders>
              <w:top w:val="nil"/>
              <w:left w:val="nil"/>
              <w:bottom w:val="nil"/>
              <w:right w:val="nil"/>
            </w:tcBorders>
            <w:shd w:val="clear" w:color="auto" w:fill="BFBFBF" w:themeFill="background1" w:themeFillShade="BF"/>
          </w:tcPr>
          <w:p w14:paraId="500AB6D2" w14:textId="77777777" w:rsidR="003965E0" w:rsidRPr="008C5E25" w:rsidRDefault="003965E0" w:rsidP="008C5E25">
            <w:pPr>
              <w:pStyle w:val="TableText"/>
              <w:rPr>
                <w:b/>
                <w:bCs/>
                <w:szCs w:val="18"/>
                <w:lang w:val="en-GB"/>
              </w:rPr>
            </w:pPr>
            <w:r w:rsidRPr="008C5E25">
              <w:rPr>
                <w:b/>
                <w:bCs/>
                <w:szCs w:val="18"/>
                <w:lang w:val="en-GB"/>
              </w:rPr>
              <w:t>Comment</w:t>
            </w:r>
          </w:p>
        </w:tc>
        <w:tc>
          <w:tcPr>
            <w:tcW w:w="6166" w:type="dxa"/>
            <w:gridSpan w:val="2"/>
            <w:tcBorders>
              <w:top w:val="nil"/>
              <w:left w:val="nil"/>
              <w:bottom w:val="nil"/>
              <w:right w:val="nil"/>
            </w:tcBorders>
            <w:shd w:val="clear" w:color="auto" w:fill="BFBFBF" w:themeFill="background1" w:themeFillShade="BF"/>
          </w:tcPr>
          <w:p w14:paraId="46147646" w14:textId="77777777" w:rsidR="003965E0" w:rsidRPr="008C5E25" w:rsidRDefault="003965E0" w:rsidP="008C5E25">
            <w:pPr>
              <w:pStyle w:val="TableText"/>
              <w:rPr>
                <w:b/>
                <w:bCs/>
                <w:szCs w:val="18"/>
                <w:lang w:val="en-GB"/>
              </w:rPr>
            </w:pPr>
            <w:r w:rsidRPr="008C5E25">
              <w:rPr>
                <w:b/>
                <w:bCs/>
                <w:szCs w:val="18"/>
                <w:lang w:val="en-GB"/>
              </w:rPr>
              <w:t>Response</w:t>
            </w:r>
          </w:p>
        </w:tc>
      </w:tr>
      <w:tr w:rsidR="003965E0" w:rsidRPr="008C5E25" w14:paraId="08CF6DE3" w14:textId="77777777" w:rsidTr="003965E0">
        <w:tc>
          <w:tcPr>
            <w:tcW w:w="1980" w:type="dxa"/>
            <w:tcBorders>
              <w:top w:val="nil"/>
              <w:left w:val="nil"/>
              <w:bottom w:val="nil"/>
              <w:right w:val="nil"/>
            </w:tcBorders>
            <w:shd w:val="clear" w:color="auto" w:fill="D9D9D9" w:themeFill="background1" w:themeFillShade="D9"/>
          </w:tcPr>
          <w:p w14:paraId="12D5DED2" w14:textId="77777777" w:rsidR="003965E0" w:rsidRPr="008C5E25" w:rsidRDefault="003965E0" w:rsidP="008C5E25">
            <w:pPr>
              <w:pStyle w:val="TableText"/>
              <w:rPr>
                <w:b/>
                <w:bCs/>
                <w:szCs w:val="18"/>
                <w:lang w:val="en-GB"/>
              </w:rPr>
            </w:pPr>
            <w:r w:rsidRPr="008C5E25">
              <w:rPr>
                <w:b/>
                <w:bCs/>
                <w:szCs w:val="18"/>
                <w:lang w:val="en-GB"/>
              </w:rPr>
              <w:t>Anaesthetics</w:t>
            </w:r>
          </w:p>
        </w:tc>
        <w:tc>
          <w:tcPr>
            <w:tcW w:w="6166" w:type="dxa"/>
            <w:tcBorders>
              <w:top w:val="nil"/>
              <w:left w:val="nil"/>
              <w:bottom w:val="nil"/>
              <w:right w:val="nil"/>
            </w:tcBorders>
            <w:shd w:val="clear" w:color="auto" w:fill="D9D9D9" w:themeFill="background1" w:themeFillShade="D9"/>
          </w:tcPr>
          <w:p w14:paraId="31D1E4DF" w14:textId="77777777" w:rsidR="003965E0" w:rsidRPr="008C5E25" w:rsidRDefault="003965E0" w:rsidP="008C5E25">
            <w:pPr>
              <w:pStyle w:val="TableText"/>
              <w:rPr>
                <w:b/>
                <w:bCs/>
                <w:szCs w:val="18"/>
                <w:lang w:val="en-GB"/>
              </w:rPr>
            </w:pPr>
          </w:p>
        </w:tc>
        <w:tc>
          <w:tcPr>
            <w:tcW w:w="6166" w:type="dxa"/>
            <w:gridSpan w:val="2"/>
            <w:tcBorders>
              <w:top w:val="nil"/>
              <w:left w:val="nil"/>
              <w:bottom w:val="nil"/>
              <w:right w:val="nil"/>
            </w:tcBorders>
            <w:shd w:val="clear" w:color="auto" w:fill="D9D9D9" w:themeFill="background1" w:themeFillShade="D9"/>
          </w:tcPr>
          <w:p w14:paraId="5C461CE5" w14:textId="77777777" w:rsidR="003965E0" w:rsidRPr="008C5E25" w:rsidRDefault="003965E0" w:rsidP="008C5E25">
            <w:pPr>
              <w:pStyle w:val="TableText"/>
              <w:rPr>
                <w:b/>
                <w:bCs/>
                <w:szCs w:val="18"/>
                <w:lang w:val="en-GB"/>
              </w:rPr>
            </w:pPr>
          </w:p>
        </w:tc>
      </w:tr>
      <w:tr w:rsidR="003965E0" w:rsidRPr="008C5E25" w14:paraId="3A7F1DE0" w14:textId="77777777" w:rsidTr="003965E0">
        <w:tc>
          <w:tcPr>
            <w:tcW w:w="1980" w:type="dxa"/>
            <w:tcBorders>
              <w:top w:val="nil"/>
              <w:left w:val="nil"/>
            </w:tcBorders>
          </w:tcPr>
          <w:p w14:paraId="18B75823" w14:textId="77777777" w:rsidR="003965E0" w:rsidRPr="008C5E25" w:rsidRDefault="003965E0" w:rsidP="008C5E25">
            <w:pPr>
              <w:pStyle w:val="TableText"/>
              <w:rPr>
                <w:szCs w:val="18"/>
                <w:lang w:val="en-GB"/>
              </w:rPr>
            </w:pPr>
            <w:r w:rsidRPr="008C5E25">
              <w:rPr>
                <w:szCs w:val="18"/>
                <w:lang w:val="en-GB"/>
              </w:rPr>
              <w:t>Atropine</w:t>
            </w:r>
          </w:p>
        </w:tc>
        <w:tc>
          <w:tcPr>
            <w:tcW w:w="6166" w:type="dxa"/>
            <w:tcBorders>
              <w:top w:val="nil"/>
            </w:tcBorders>
          </w:tcPr>
          <w:p w14:paraId="4CBCF2CF" w14:textId="77777777" w:rsidR="003965E0" w:rsidRPr="008C5E25" w:rsidRDefault="003965E0" w:rsidP="008C5E25">
            <w:pPr>
              <w:pStyle w:val="TableText"/>
              <w:rPr>
                <w:szCs w:val="18"/>
                <w:lang w:val="en-GB"/>
              </w:rPr>
            </w:pPr>
            <w:r w:rsidRPr="008C5E25">
              <w:rPr>
                <w:szCs w:val="18"/>
                <w:lang w:val="en-GB"/>
              </w:rPr>
              <w:t>Two submitters suggested that it was not clear what indication(s) registered prescribers would prescribe these medicines for.</w:t>
            </w:r>
          </w:p>
        </w:tc>
        <w:tc>
          <w:tcPr>
            <w:tcW w:w="6166" w:type="dxa"/>
            <w:gridSpan w:val="2"/>
            <w:tcBorders>
              <w:top w:val="nil"/>
              <w:right w:val="nil"/>
            </w:tcBorders>
          </w:tcPr>
          <w:p w14:paraId="07BBBC9B" w14:textId="77777777" w:rsidR="003965E0" w:rsidRPr="008C5E25" w:rsidRDefault="003965E0" w:rsidP="008C5E25">
            <w:pPr>
              <w:pStyle w:val="TableText"/>
              <w:rPr>
                <w:szCs w:val="18"/>
                <w:lang w:val="en-GB"/>
              </w:rPr>
            </w:pPr>
            <w:r w:rsidRPr="008C5E25">
              <w:rPr>
                <w:szCs w:val="18"/>
                <w:lang w:val="en-GB"/>
              </w:rPr>
              <w:t>Atropine, with the removal of the ‘ophthalmic use only’ restriction, is indicated for advanced cardiac life support and for secretion management, such as the management of hypersalivation associated with clozapine use. Atropine ophthalmic drops are used sublingually for hypersecretions, mostly in the setting of neurodegenerative disease. The atropine drop formulation is suitable for carers to administer for secretions at end of life, particularly for those without access to on-call support, especially in rural or remote areas.</w:t>
            </w:r>
          </w:p>
          <w:p w14:paraId="483F2BC6" w14:textId="77777777" w:rsidR="003965E0" w:rsidRPr="008C5E25" w:rsidRDefault="003965E0" w:rsidP="008C5E25">
            <w:pPr>
              <w:pStyle w:val="TableText"/>
              <w:rPr>
                <w:szCs w:val="18"/>
                <w:lang w:val="en-GB"/>
              </w:rPr>
            </w:pPr>
            <w:r w:rsidRPr="008C5E25">
              <w:rPr>
                <w:szCs w:val="18"/>
                <w:lang w:val="en-GB"/>
              </w:rPr>
              <w:t>In the post-anaesthesia care unit (PACU) setting, atropine is used in combination with a beta-adrenergic blocker for the treatment of severe bradycardia contributing to hypotension, or severe hypertension where it might compromise patient safety; this is time critical. If there is not an anaesthetist available, patients may come to harm from having to wait. Titrating these medicines is a common practice for PACU nurses, who are very experienced in deciding on the doses to give and how fast to give them.</w:t>
            </w:r>
          </w:p>
        </w:tc>
      </w:tr>
      <w:tr w:rsidR="003965E0" w:rsidRPr="008C5E25" w14:paraId="62379FFD" w14:textId="77777777" w:rsidTr="003965E0">
        <w:tc>
          <w:tcPr>
            <w:tcW w:w="1980" w:type="dxa"/>
            <w:tcBorders>
              <w:left w:val="nil"/>
              <w:bottom w:val="nil"/>
            </w:tcBorders>
          </w:tcPr>
          <w:p w14:paraId="39A9F723" w14:textId="77777777" w:rsidR="003965E0" w:rsidRPr="008C5E25" w:rsidRDefault="003965E0" w:rsidP="008C5E25">
            <w:pPr>
              <w:pStyle w:val="TableText"/>
              <w:rPr>
                <w:szCs w:val="18"/>
                <w:lang w:val="en-GB"/>
              </w:rPr>
            </w:pPr>
            <w:r w:rsidRPr="008C5E25">
              <w:rPr>
                <w:szCs w:val="18"/>
                <w:lang w:val="en-GB"/>
              </w:rPr>
              <w:t>Bupivacaine</w:t>
            </w:r>
          </w:p>
          <w:p w14:paraId="487ACE9C" w14:textId="77777777" w:rsidR="003965E0" w:rsidRPr="008C5E25" w:rsidRDefault="003965E0" w:rsidP="008C5E25">
            <w:pPr>
              <w:pStyle w:val="TableText"/>
              <w:rPr>
                <w:szCs w:val="18"/>
                <w:lang w:val="en-GB"/>
              </w:rPr>
            </w:pPr>
            <w:r w:rsidRPr="008C5E25">
              <w:rPr>
                <w:szCs w:val="18"/>
                <w:lang w:val="en-GB"/>
              </w:rPr>
              <w:t>Ropivacaine</w:t>
            </w:r>
          </w:p>
        </w:tc>
        <w:tc>
          <w:tcPr>
            <w:tcW w:w="6166" w:type="dxa"/>
            <w:tcBorders>
              <w:bottom w:val="nil"/>
            </w:tcBorders>
          </w:tcPr>
          <w:p w14:paraId="2A5508CC" w14:textId="77777777" w:rsidR="003965E0" w:rsidRPr="008C5E25" w:rsidRDefault="003965E0" w:rsidP="008C5E25">
            <w:pPr>
              <w:pStyle w:val="TableText"/>
              <w:rPr>
                <w:szCs w:val="18"/>
                <w:lang w:val="en-GB"/>
              </w:rPr>
            </w:pPr>
            <w:r w:rsidRPr="008C5E25">
              <w:rPr>
                <w:szCs w:val="18"/>
                <w:lang w:val="en-GB"/>
              </w:rPr>
              <w:t>Some respondents suggested that there is no clear rationale for these longer-acting local anaesthetics to be prescribed by registered nurse prescribers and said that, in the context of a procedure using bupivacaine and ropivacaine, a medical doctor should be aware of the decision to undertake the procedure. It was also noted that training in recognition and treatment of local anaesthetic toxicity is essential.</w:t>
            </w:r>
          </w:p>
        </w:tc>
        <w:tc>
          <w:tcPr>
            <w:tcW w:w="6166" w:type="dxa"/>
            <w:gridSpan w:val="2"/>
            <w:tcBorders>
              <w:bottom w:val="nil"/>
              <w:right w:val="nil"/>
            </w:tcBorders>
          </w:tcPr>
          <w:p w14:paraId="1B3F3096" w14:textId="77777777" w:rsidR="003965E0" w:rsidRPr="008C5E25" w:rsidRDefault="003965E0" w:rsidP="008C5E25">
            <w:pPr>
              <w:pStyle w:val="TableText"/>
              <w:rPr>
                <w:szCs w:val="18"/>
                <w:lang w:val="en-GB"/>
              </w:rPr>
            </w:pPr>
            <w:r w:rsidRPr="008C5E25">
              <w:rPr>
                <w:szCs w:val="18"/>
                <w:lang w:val="en-GB"/>
              </w:rPr>
              <w:t>The listing of bupivacaine and ropivacaine would enable, for example, specialist pain nurses to prescribe and adjust the dose of bupivacaine with adrenaline and ropivacaine with fentanyl.</w:t>
            </w:r>
          </w:p>
        </w:tc>
      </w:tr>
      <w:tr w:rsidR="003965E0" w:rsidRPr="008C5E25" w14:paraId="612186EB" w14:textId="77777777" w:rsidTr="003965E0">
        <w:tc>
          <w:tcPr>
            <w:tcW w:w="8217" w:type="dxa"/>
            <w:gridSpan w:val="3"/>
            <w:tcBorders>
              <w:top w:val="nil"/>
              <w:left w:val="nil"/>
              <w:bottom w:val="nil"/>
              <w:right w:val="nil"/>
            </w:tcBorders>
            <w:shd w:val="clear" w:color="auto" w:fill="D9D9D9" w:themeFill="background1" w:themeFillShade="D9"/>
          </w:tcPr>
          <w:p w14:paraId="0B01A147" w14:textId="77777777" w:rsidR="003965E0" w:rsidRPr="008C5E25" w:rsidRDefault="003965E0" w:rsidP="008C5E25">
            <w:pPr>
              <w:pStyle w:val="TableText"/>
              <w:rPr>
                <w:b/>
                <w:bCs/>
                <w:szCs w:val="18"/>
                <w:lang w:val="en-GB"/>
              </w:rPr>
            </w:pPr>
            <w:r w:rsidRPr="008C5E25">
              <w:rPr>
                <w:b/>
                <w:bCs/>
                <w:szCs w:val="18"/>
                <w:lang w:val="en-GB"/>
              </w:rPr>
              <w:t>Antiparasitic products, insecticides and repellents</w:t>
            </w:r>
          </w:p>
        </w:tc>
        <w:tc>
          <w:tcPr>
            <w:tcW w:w="6095" w:type="dxa"/>
            <w:tcBorders>
              <w:top w:val="nil"/>
              <w:left w:val="nil"/>
              <w:bottom w:val="nil"/>
              <w:right w:val="nil"/>
            </w:tcBorders>
            <w:shd w:val="clear" w:color="auto" w:fill="D9D9D9" w:themeFill="background1" w:themeFillShade="D9"/>
          </w:tcPr>
          <w:p w14:paraId="5894D7A4" w14:textId="77777777" w:rsidR="003965E0" w:rsidRPr="008C5E25" w:rsidRDefault="003965E0" w:rsidP="008C5E25">
            <w:pPr>
              <w:pStyle w:val="TableText"/>
              <w:rPr>
                <w:b/>
                <w:bCs/>
                <w:szCs w:val="18"/>
                <w:lang w:val="en-GB"/>
              </w:rPr>
            </w:pPr>
          </w:p>
        </w:tc>
      </w:tr>
      <w:tr w:rsidR="003965E0" w:rsidRPr="008C5E25" w14:paraId="6CE8479A" w14:textId="77777777" w:rsidTr="003965E0">
        <w:tc>
          <w:tcPr>
            <w:tcW w:w="1980" w:type="dxa"/>
            <w:tcBorders>
              <w:top w:val="nil"/>
              <w:left w:val="nil"/>
              <w:bottom w:val="nil"/>
            </w:tcBorders>
          </w:tcPr>
          <w:p w14:paraId="5E41C521" w14:textId="77777777" w:rsidR="003965E0" w:rsidRPr="008C5E25" w:rsidRDefault="003965E0" w:rsidP="008C5E25">
            <w:pPr>
              <w:pStyle w:val="TableText"/>
              <w:rPr>
                <w:szCs w:val="18"/>
                <w:lang w:val="en-GB"/>
              </w:rPr>
            </w:pPr>
            <w:r w:rsidRPr="008C5E25">
              <w:rPr>
                <w:szCs w:val="18"/>
                <w:lang w:val="en-GB"/>
              </w:rPr>
              <w:t>Artemether</w:t>
            </w:r>
          </w:p>
          <w:p w14:paraId="1C346213" w14:textId="77777777" w:rsidR="003965E0" w:rsidRPr="008C5E25" w:rsidRDefault="003965E0" w:rsidP="008C5E25">
            <w:pPr>
              <w:pStyle w:val="TableText"/>
              <w:rPr>
                <w:szCs w:val="18"/>
                <w:lang w:val="en-GB"/>
              </w:rPr>
            </w:pPr>
            <w:r w:rsidRPr="008C5E25">
              <w:rPr>
                <w:szCs w:val="18"/>
                <w:lang w:val="en-GB"/>
              </w:rPr>
              <w:t>Lumefantrine</w:t>
            </w:r>
          </w:p>
          <w:p w14:paraId="20A339A3" w14:textId="77777777" w:rsidR="003965E0" w:rsidRPr="008C5E25" w:rsidRDefault="003965E0" w:rsidP="008C5E25">
            <w:pPr>
              <w:pStyle w:val="TableText"/>
              <w:rPr>
                <w:szCs w:val="18"/>
                <w:lang w:val="en-GB"/>
              </w:rPr>
            </w:pPr>
            <w:r w:rsidRPr="008C5E25">
              <w:rPr>
                <w:szCs w:val="18"/>
                <w:lang w:val="en-GB"/>
              </w:rPr>
              <w:t>Praziquantel</w:t>
            </w:r>
          </w:p>
        </w:tc>
        <w:tc>
          <w:tcPr>
            <w:tcW w:w="6166" w:type="dxa"/>
            <w:tcBorders>
              <w:top w:val="nil"/>
              <w:bottom w:val="nil"/>
            </w:tcBorders>
          </w:tcPr>
          <w:p w14:paraId="30E6E7AD" w14:textId="77777777" w:rsidR="003965E0" w:rsidRPr="008C5E25" w:rsidRDefault="003965E0" w:rsidP="008C5E25">
            <w:pPr>
              <w:pStyle w:val="TableText"/>
              <w:rPr>
                <w:szCs w:val="18"/>
                <w:lang w:val="en-GB"/>
              </w:rPr>
            </w:pPr>
            <w:r w:rsidRPr="008C5E25">
              <w:rPr>
                <w:szCs w:val="18"/>
                <w:lang w:val="en-GB"/>
              </w:rPr>
              <w:t>One respondent suggested that none of the medicines in this group are in common usage in primary care, and there is no indication for their inclusion in primary nurse prescribing.</w:t>
            </w:r>
          </w:p>
        </w:tc>
        <w:tc>
          <w:tcPr>
            <w:tcW w:w="6166" w:type="dxa"/>
            <w:gridSpan w:val="2"/>
            <w:tcBorders>
              <w:top w:val="nil"/>
              <w:bottom w:val="nil"/>
              <w:right w:val="nil"/>
            </w:tcBorders>
          </w:tcPr>
          <w:p w14:paraId="255299F0" w14:textId="77777777" w:rsidR="003965E0" w:rsidRPr="008C5E25" w:rsidRDefault="003965E0" w:rsidP="008C5E25">
            <w:pPr>
              <w:pStyle w:val="TableText"/>
              <w:rPr>
                <w:szCs w:val="18"/>
                <w:lang w:val="en-GB"/>
              </w:rPr>
            </w:pPr>
            <w:r w:rsidRPr="008C5E25">
              <w:rPr>
                <w:szCs w:val="18"/>
                <w:lang w:val="en-GB"/>
              </w:rPr>
              <w:t>This view did not recognise the specialist teams within which some registered nurse prescribers work.</w:t>
            </w:r>
          </w:p>
        </w:tc>
      </w:tr>
      <w:tr w:rsidR="003965E0" w:rsidRPr="008C5E25" w14:paraId="7466DB99" w14:textId="77777777" w:rsidTr="003965E0">
        <w:tc>
          <w:tcPr>
            <w:tcW w:w="1980" w:type="dxa"/>
            <w:tcBorders>
              <w:top w:val="nil"/>
              <w:left w:val="nil"/>
              <w:bottom w:val="nil"/>
            </w:tcBorders>
          </w:tcPr>
          <w:p w14:paraId="260FE0B9" w14:textId="77777777" w:rsidR="003965E0" w:rsidRPr="008C5E25" w:rsidRDefault="003965E0" w:rsidP="008C5E25">
            <w:pPr>
              <w:pStyle w:val="TableText"/>
              <w:rPr>
                <w:szCs w:val="18"/>
                <w:lang w:val="en-GB"/>
              </w:rPr>
            </w:pPr>
          </w:p>
        </w:tc>
        <w:tc>
          <w:tcPr>
            <w:tcW w:w="6166" w:type="dxa"/>
            <w:tcBorders>
              <w:top w:val="nil"/>
              <w:bottom w:val="nil"/>
            </w:tcBorders>
          </w:tcPr>
          <w:p w14:paraId="4A2CE3C3" w14:textId="77777777" w:rsidR="003965E0" w:rsidRPr="008C5E25" w:rsidRDefault="003965E0" w:rsidP="008C5E25">
            <w:pPr>
              <w:pStyle w:val="TableText"/>
              <w:rPr>
                <w:szCs w:val="18"/>
                <w:lang w:val="en-GB"/>
              </w:rPr>
            </w:pPr>
            <w:r w:rsidRPr="008C5E25">
              <w:rPr>
                <w:szCs w:val="18"/>
                <w:lang w:val="en-GB"/>
              </w:rPr>
              <w:t>Another respondent suggested that antimalarials should only be prescribed prophylactically by registered nurse prescribers under strict guidelines. There is concern that the current proposal could imply that registered nurse prescribers can independently treat malaria without specialist input. As the treatment of malaria is complex, the prescribing of antimalarials should be limited to those with specialist experience or working in infectious disease teams.</w:t>
            </w:r>
          </w:p>
        </w:tc>
        <w:tc>
          <w:tcPr>
            <w:tcW w:w="6166" w:type="dxa"/>
            <w:gridSpan w:val="2"/>
            <w:tcBorders>
              <w:top w:val="nil"/>
              <w:bottom w:val="nil"/>
              <w:right w:val="nil"/>
            </w:tcBorders>
          </w:tcPr>
          <w:p w14:paraId="372A7F6A" w14:textId="77777777" w:rsidR="003965E0" w:rsidRPr="008C5E25" w:rsidRDefault="003965E0" w:rsidP="008C5E25">
            <w:pPr>
              <w:pStyle w:val="TableText"/>
              <w:rPr>
                <w:szCs w:val="18"/>
                <w:lang w:val="en-GB"/>
              </w:rPr>
            </w:pPr>
            <w:r w:rsidRPr="008C5E25">
              <w:rPr>
                <w:szCs w:val="18"/>
                <w:lang w:val="en-GB"/>
              </w:rPr>
              <w:t>This is consistent with the registered nurse prescribers’ model and scope of practice.</w:t>
            </w:r>
          </w:p>
        </w:tc>
      </w:tr>
      <w:tr w:rsidR="003965E0" w:rsidRPr="008C5E25" w14:paraId="18207634" w14:textId="77777777" w:rsidTr="003965E0">
        <w:tc>
          <w:tcPr>
            <w:tcW w:w="8146" w:type="dxa"/>
            <w:gridSpan w:val="2"/>
            <w:tcBorders>
              <w:top w:val="nil"/>
              <w:left w:val="nil"/>
              <w:bottom w:val="nil"/>
              <w:right w:val="nil"/>
            </w:tcBorders>
            <w:shd w:val="clear" w:color="auto" w:fill="D9D9D9" w:themeFill="background1" w:themeFillShade="D9"/>
          </w:tcPr>
          <w:p w14:paraId="29037179" w14:textId="77777777" w:rsidR="003965E0" w:rsidRPr="008C5E25" w:rsidRDefault="003965E0" w:rsidP="008C5E25">
            <w:pPr>
              <w:pStyle w:val="TableText"/>
              <w:rPr>
                <w:b/>
                <w:bCs/>
                <w:szCs w:val="18"/>
                <w:lang w:val="en-GB"/>
              </w:rPr>
            </w:pPr>
            <w:r w:rsidRPr="008C5E25">
              <w:rPr>
                <w:b/>
                <w:bCs/>
                <w:szCs w:val="18"/>
                <w:lang w:val="en-GB"/>
              </w:rPr>
              <w:t>Cardiovascular system</w:t>
            </w:r>
          </w:p>
        </w:tc>
        <w:tc>
          <w:tcPr>
            <w:tcW w:w="6166" w:type="dxa"/>
            <w:gridSpan w:val="2"/>
            <w:tcBorders>
              <w:top w:val="nil"/>
              <w:left w:val="nil"/>
              <w:bottom w:val="nil"/>
              <w:right w:val="nil"/>
            </w:tcBorders>
            <w:shd w:val="clear" w:color="auto" w:fill="D9D9D9" w:themeFill="background1" w:themeFillShade="D9"/>
          </w:tcPr>
          <w:p w14:paraId="0424F039" w14:textId="77777777" w:rsidR="003965E0" w:rsidRPr="008C5E25" w:rsidRDefault="003965E0" w:rsidP="008C5E25">
            <w:pPr>
              <w:pStyle w:val="TableText"/>
              <w:rPr>
                <w:b/>
                <w:bCs/>
                <w:szCs w:val="18"/>
                <w:lang w:val="en-GB"/>
              </w:rPr>
            </w:pPr>
          </w:p>
        </w:tc>
      </w:tr>
      <w:tr w:rsidR="003965E0" w:rsidRPr="008C5E25" w14:paraId="69BD30A0" w14:textId="77777777" w:rsidTr="003965E0">
        <w:tc>
          <w:tcPr>
            <w:tcW w:w="1980" w:type="dxa"/>
            <w:tcBorders>
              <w:top w:val="nil"/>
              <w:left w:val="nil"/>
            </w:tcBorders>
          </w:tcPr>
          <w:p w14:paraId="306364E9" w14:textId="77777777" w:rsidR="003965E0" w:rsidRPr="008C5E25" w:rsidRDefault="003965E0" w:rsidP="008C5E25">
            <w:pPr>
              <w:pStyle w:val="TableText"/>
              <w:rPr>
                <w:szCs w:val="18"/>
                <w:lang w:val="en-GB"/>
              </w:rPr>
            </w:pPr>
          </w:p>
        </w:tc>
        <w:tc>
          <w:tcPr>
            <w:tcW w:w="6166" w:type="dxa"/>
            <w:tcBorders>
              <w:top w:val="nil"/>
            </w:tcBorders>
          </w:tcPr>
          <w:p w14:paraId="70230513" w14:textId="77777777" w:rsidR="003965E0" w:rsidRPr="008C5E25" w:rsidRDefault="003965E0" w:rsidP="008C5E25">
            <w:pPr>
              <w:pStyle w:val="TableText"/>
              <w:rPr>
                <w:szCs w:val="18"/>
                <w:lang w:val="en-GB"/>
              </w:rPr>
            </w:pPr>
            <w:r w:rsidRPr="008C5E25">
              <w:rPr>
                <w:szCs w:val="18"/>
                <w:lang w:val="en-GB"/>
              </w:rPr>
              <w:t>Feedback suggested that many of the medicines listed under the cardiovascular system heading are beyond the scope of the general registered nurse prescriber and should be restricted to registered nurses working in specialist cardiology teams or similar settings.</w:t>
            </w:r>
          </w:p>
        </w:tc>
        <w:tc>
          <w:tcPr>
            <w:tcW w:w="6166" w:type="dxa"/>
            <w:gridSpan w:val="2"/>
            <w:tcBorders>
              <w:top w:val="nil"/>
              <w:right w:val="nil"/>
            </w:tcBorders>
          </w:tcPr>
          <w:p w14:paraId="0A86A038" w14:textId="77777777" w:rsidR="003965E0" w:rsidRPr="008C5E25" w:rsidRDefault="003965E0" w:rsidP="008C5E25">
            <w:pPr>
              <w:pStyle w:val="TableText"/>
              <w:rPr>
                <w:szCs w:val="18"/>
                <w:lang w:val="en-GB"/>
              </w:rPr>
            </w:pPr>
          </w:p>
        </w:tc>
      </w:tr>
      <w:tr w:rsidR="003965E0" w:rsidRPr="008C5E25" w14:paraId="2C339BB9" w14:textId="77777777" w:rsidTr="003965E0">
        <w:tc>
          <w:tcPr>
            <w:tcW w:w="1980" w:type="dxa"/>
            <w:tcBorders>
              <w:left w:val="nil"/>
            </w:tcBorders>
          </w:tcPr>
          <w:p w14:paraId="19FF5161" w14:textId="77777777" w:rsidR="003965E0" w:rsidRPr="008C5E25" w:rsidRDefault="003965E0" w:rsidP="008C5E25">
            <w:pPr>
              <w:pStyle w:val="TableText"/>
              <w:rPr>
                <w:szCs w:val="18"/>
                <w:lang w:val="en-GB"/>
              </w:rPr>
            </w:pPr>
            <w:r w:rsidRPr="008C5E25">
              <w:rPr>
                <w:szCs w:val="18"/>
                <w:lang w:val="en-GB"/>
              </w:rPr>
              <w:t>Amiodarone</w:t>
            </w:r>
          </w:p>
        </w:tc>
        <w:tc>
          <w:tcPr>
            <w:tcW w:w="6166" w:type="dxa"/>
          </w:tcPr>
          <w:p w14:paraId="72E1B540" w14:textId="77777777" w:rsidR="003965E0" w:rsidRPr="008C5E25" w:rsidRDefault="003965E0" w:rsidP="008C5E25">
            <w:pPr>
              <w:pStyle w:val="TableText"/>
              <w:rPr>
                <w:szCs w:val="18"/>
                <w:lang w:val="en-GB"/>
              </w:rPr>
            </w:pPr>
            <w:r w:rsidRPr="008C5E25">
              <w:rPr>
                <w:szCs w:val="18"/>
                <w:lang w:val="en-GB"/>
              </w:rPr>
              <w:t>Some submitters suggested that amiodarone should be restricted to continuation rather than registered nurse-initiated prescribing. For example, they noted that in the PACU setting amiodarone is used for fast atrial fibrillation, commonly after a discussion with an anaesthetist.</w:t>
            </w:r>
          </w:p>
        </w:tc>
        <w:tc>
          <w:tcPr>
            <w:tcW w:w="6166" w:type="dxa"/>
            <w:gridSpan w:val="2"/>
            <w:tcBorders>
              <w:right w:val="nil"/>
            </w:tcBorders>
          </w:tcPr>
          <w:p w14:paraId="57F34F3C" w14:textId="77777777" w:rsidR="003965E0" w:rsidRPr="008C5E25" w:rsidRDefault="003965E0" w:rsidP="008C5E25">
            <w:pPr>
              <w:pStyle w:val="TableText"/>
              <w:rPr>
                <w:szCs w:val="18"/>
                <w:lang w:val="en-GB"/>
              </w:rPr>
            </w:pPr>
            <w:r w:rsidRPr="008C5E25">
              <w:rPr>
                <w:szCs w:val="18"/>
                <w:lang w:val="en-GB"/>
              </w:rPr>
              <w:t>The SPML does not specify conditions of use.</w:t>
            </w:r>
          </w:p>
        </w:tc>
      </w:tr>
      <w:tr w:rsidR="003965E0" w:rsidRPr="008C5E25" w14:paraId="66AA2561" w14:textId="77777777" w:rsidTr="003965E0">
        <w:tc>
          <w:tcPr>
            <w:tcW w:w="1980" w:type="dxa"/>
            <w:tcBorders>
              <w:left w:val="nil"/>
            </w:tcBorders>
          </w:tcPr>
          <w:p w14:paraId="52E9C366" w14:textId="77777777" w:rsidR="003965E0" w:rsidRPr="008C5E25" w:rsidRDefault="003965E0" w:rsidP="008C5E25">
            <w:pPr>
              <w:pStyle w:val="TableText"/>
              <w:rPr>
                <w:szCs w:val="18"/>
                <w:lang w:val="en-GB"/>
              </w:rPr>
            </w:pPr>
            <w:r w:rsidRPr="008C5E25">
              <w:rPr>
                <w:szCs w:val="18"/>
                <w:lang w:val="en-GB"/>
              </w:rPr>
              <w:t>Metaraminol</w:t>
            </w:r>
          </w:p>
          <w:p w14:paraId="6CFA0CEC" w14:textId="77777777" w:rsidR="003965E0" w:rsidRPr="008C5E25" w:rsidRDefault="003965E0" w:rsidP="008C5E25">
            <w:pPr>
              <w:pStyle w:val="TableText"/>
              <w:rPr>
                <w:szCs w:val="18"/>
                <w:lang w:val="en-GB"/>
              </w:rPr>
            </w:pPr>
            <w:r w:rsidRPr="008C5E25">
              <w:rPr>
                <w:szCs w:val="18"/>
                <w:lang w:val="en-GB"/>
              </w:rPr>
              <w:t>Phenylephrine</w:t>
            </w:r>
          </w:p>
        </w:tc>
        <w:tc>
          <w:tcPr>
            <w:tcW w:w="6166" w:type="dxa"/>
          </w:tcPr>
          <w:p w14:paraId="4FCEB704" w14:textId="77777777" w:rsidR="003965E0" w:rsidRPr="008C5E25" w:rsidRDefault="003965E0" w:rsidP="008C5E25">
            <w:pPr>
              <w:pStyle w:val="TableText"/>
              <w:rPr>
                <w:szCs w:val="18"/>
                <w:lang w:val="en-GB"/>
              </w:rPr>
            </w:pPr>
            <w:r w:rsidRPr="008C5E25">
              <w:rPr>
                <w:szCs w:val="18"/>
                <w:lang w:val="en-GB"/>
              </w:rPr>
              <w:t>In the PACU setting, these vasopressors are used to treat dangerously low blood pressure (hypotension) following surgery. Patients who have hypotension in PACU after surgery are at high risk of serious postoperative complications. A registered nurse prescriber working in a PACU would be charting these drugs under the direction of an anaesthetist and following an established protocol for investigations to start (</w:t>
            </w:r>
            <w:proofErr w:type="spellStart"/>
            <w:r w:rsidRPr="008C5E25">
              <w:rPr>
                <w:szCs w:val="18"/>
                <w:lang w:val="en-GB"/>
              </w:rPr>
              <w:t>eg</w:t>
            </w:r>
            <w:proofErr w:type="spellEnd"/>
            <w:r w:rsidRPr="008C5E25">
              <w:rPr>
                <w:szCs w:val="18"/>
                <w:lang w:val="en-GB"/>
              </w:rPr>
              <w:t>, troponins, blood cultures if there are concerns about sepsis, blood gas, haemoglobin), giving a crystalloid challenge and then starting phenylephrine or metaraminol at low dose to ensure adequate end-organ perfusion.</w:t>
            </w:r>
          </w:p>
          <w:p w14:paraId="484FE2E7" w14:textId="77777777" w:rsidR="003965E0" w:rsidRPr="008C5E25" w:rsidRDefault="003965E0" w:rsidP="008C5E25">
            <w:pPr>
              <w:pStyle w:val="TableText"/>
              <w:rPr>
                <w:szCs w:val="18"/>
                <w:lang w:val="en-GB"/>
              </w:rPr>
            </w:pPr>
            <w:r w:rsidRPr="008C5E25">
              <w:rPr>
                <w:szCs w:val="18"/>
                <w:lang w:val="en-GB"/>
              </w:rPr>
              <w:t>Feedback highlighted that an anaesthetist must always be available to oversee the prescribing of medicines in the PACU and that it must be clear who is ultimately responsible for the hypotensive patient in the PACU.</w:t>
            </w:r>
          </w:p>
        </w:tc>
        <w:tc>
          <w:tcPr>
            <w:tcW w:w="6166" w:type="dxa"/>
            <w:gridSpan w:val="2"/>
            <w:tcBorders>
              <w:right w:val="nil"/>
            </w:tcBorders>
          </w:tcPr>
          <w:p w14:paraId="3BC09893" w14:textId="77777777" w:rsidR="003965E0" w:rsidRPr="008C5E25" w:rsidRDefault="003965E0" w:rsidP="008C5E25">
            <w:pPr>
              <w:pStyle w:val="TableText"/>
              <w:rPr>
                <w:szCs w:val="18"/>
                <w:lang w:val="en-GB"/>
              </w:rPr>
            </w:pPr>
            <w:r w:rsidRPr="008C5E25">
              <w:rPr>
                <w:szCs w:val="18"/>
                <w:lang w:val="en-GB"/>
              </w:rPr>
              <w:t>These will be listed in the SPML.</w:t>
            </w:r>
          </w:p>
        </w:tc>
      </w:tr>
      <w:tr w:rsidR="003965E0" w:rsidRPr="008C5E25" w14:paraId="0A393240" w14:textId="77777777" w:rsidTr="003965E0">
        <w:tc>
          <w:tcPr>
            <w:tcW w:w="1980" w:type="dxa"/>
            <w:tcBorders>
              <w:left w:val="nil"/>
            </w:tcBorders>
          </w:tcPr>
          <w:p w14:paraId="2868DC3F" w14:textId="77777777" w:rsidR="003965E0" w:rsidRPr="008C5E25" w:rsidRDefault="003965E0" w:rsidP="008C5E25">
            <w:pPr>
              <w:pStyle w:val="TableText"/>
              <w:rPr>
                <w:szCs w:val="18"/>
                <w:lang w:val="en-GB"/>
              </w:rPr>
            </w:pPr>
            <w:r w:rsidRPr="008C5E25">
              <w:rPr>
                <w:szCs w:val="18"/>
                <w:lang w:val="en-GB"/>
              </w:rPr>
              <w:lastRenderedPageBreak/>
              <w:t>Midodrine</w:t>
            </w:r>
          </w:p>
        </w:tc>
        <w:tc>
          <w:tcPr>
            <w:tcW w:w="6166" w:type="dxa"/>
          </w:tcPr>
          <w:p w14:paraId="59D626D7" w14:textId="77777777" w:rsidR="003965E0" w:rsidRPr="008C5E25" w:rsidRDefault="003965E0" w:rsidP="008C5E25">
            <w:pPr>
              <w:pStyle w:val="TableText"/>
              <w:rPr>
                <w:szCs w:val="18"/>
                <w:lang w:val="en-GB"/>
              </w:rPr>
            </w:pPr>
            <w:r w:rsidRPr="008C5E25">
              <w:rPr>
                <w:szCs w:val="18"/>
                <w:lang w:val="en-GB"/>
              </w:rPr>
              <w:t>Some respondents considered midodrine to be inappropriate for registered nurse prescribers to prescribe outside of the PACU setting.</w:t>
            </w:r>
          </w:p>
          <w:p w14:paraId="079CEAAA" w14:textId="77777777" w:rsidR="003965E0" w:rsidRPr="008C5E25" w:rsidRDefault="003965E0" w:rsidP="008C5E25">
            <w:pPr>
              <w:pStyle w:val="TableText"/>
              <w:rPr>
                <w:szCs w:val="18"/>
                <w:lang w:val="en-GB"/>
              </w:rPr>
            </w:pPr>
            <w:r w:rsidRPr="008C5E25">
              <w:rPr>
                <w:szCs w:val="18"/>
                <w:lang w:val="en-GB"/>
              </w:rPr>
              <w:t>Other respondents requested oral midodrine for autonomic neuropathy-induced postural hypotension secondary to conditions such diabetes or Parkinson’s disease.</w:t>
            </w:r>
          </w:p>
        </w:tc>
        <w:tc>
          <w:tcPr>
            <w:tcW w:w="6166" w:type="dxa"/>
            <w:gridSpan w:val="2"/>
            <w:tcBorders>
              <w:right w:val="nil"/>
            </w:tcBorders>
          </w:tcPr>
          <w:p w14:paraId="29E32618" w14:textId="77777777" w:rsidR="003965E0" w:rsidRPr="008C5E25" w:rsidRDefault="003965E0" w:rsidP="008C5E25">
            <w:pPr>
              <w:pStyle w:val="TableText"/>
              <w:rPr>
                <w:szCs w:val="18"/>
                <w:lang w:val="en-GB"/>
              </w:rPr>
            </w:pPr>
            <w:r w:rsidRPr="008C5E25">
              <w:rPr>
                <w:szCs w:val="18"/>
                <w:lang w:val="en-GB"/>
              </w:rPr>
              <w:t>This will be listed in the SPML.</w:t>
            </w:r>
          </w:p>
        </w:tc>
      </w:tr>
      <w:tr w:rsidR="003965E0" w:rsidRPr="008C5E25" w14:paraId="516ADCF7" w14:textId="77777777" w:rsidTr="003965E0">
        <w:tc>
          <w:tcPr>
            <w:tcW w:w="1980" w:type="dxa"/>
            <w:tcBorders>
              <w:left w:val="nil"/>
            </w:tcBorders>
          </w:tcPr>
          <w:p w14:paraId="4F497852" w14:textId="77777777" w:rsidR="003965E0" w:rsidRPr="008C5E25" w:rsidRDefault="003965E0" w:rsidP="008C5E25">
            <w:pPr>
              <w:pStyle w:val="TableText"/>
              <w:rPr>
                <w:szCs w:val="18"/>
                <w:lang w:val="en-GB"/>
              </w:rPr>
            </w:pPr>
            <w:r w:rsidRPr="008C5E25">
              <w:rPr>
                <w:szCs w:val="18"/>
                <w:lang w:val="en-GB"/>
              </w:rPr>
              <w:t>Prazosin</w:t>
            </w:r>
          </w:p>
        </w:tc>
        <w:tc>
          <w:tcPr>
            <w:tcW w:w="6166" w:type="dxa"/>
          </w:tcPr>
          <w:p w14:paraId="5099CF09" w14:textId="77777777" w:rsidR="003965E0" w:rsidRPr="008C5E25" w:rsidRDefault="003965E0" w:rsidP="008C5E25">
            <w:pPr>
              <w:pStyle w:val="TableText"/>
              <w:rPr>
                <w:szCs w:val="18"/>
                <w:lang w:val="en-GB"/>
              </w:rPr>
            </w:pPr>
            <w:r w:rsidRPr="008C5E25">
              <w:rPr>
                <w:szCs w:val="18"/>
                <w:lang w:val="en-GB"/>
              </w:rPr>
              <w:t>It was noted that prazosin is no longer a routine first- or second-line antihypertensive agent.</w:t>
            </w:r>
          </w:p>
        </w:tc>
        <w:tc>
          <w:tcPr>
            <w:tcW w:w="6166" w:type="dxa"/>
            <w:gridSpan w:val="2"/>
            <w:tcBorders>
              <w:right w:val="nil"/>
            </w:tcBorders>
          </w:tcPr>
          <w:p w14:paraId="37A85FAA" w14:textId="77777777" w:rsidR="003965E0" w:rsidRPr="008C5E25" w:rsidRDefault="003965E0" w:rsidP="008C5E25">
            <w:pPr>
              <w:pStyle w:val="TableText"/>
              <w:rPr>
                <w:szCs w:val="18"/>
                <w:lang w:val="en-GB"/>
              </w:rPr>
            </w:pPr>
            <w:r w:rsidRPr="008C5E25">
              <w:rPr>
                <w:szCs w:val="18"/>
                <w:lang w:val="en-GB"/>
              </w:rPr>
              <w:t>This has been excluded from the list.</w:t>
            </w:r>
          </w:p>
        </w:tc>
      </w:tr>
      <w:tr w:rsidR="003965E0" w:rsidRPr="008C5E25" w14:paraId="3FEC92F9" w14:textId="77777777" w:rsidTr="003965E0">
        <w:tc>
          <w:tcPr>
            <w:tcW w:w="1980" w:type="dxa"/>
            <w:tcBorders>
              <w:left w:val="nil"/>
              <w:bottom w:val="nil"/>
            </w:tcBorders>
          </w:tcPr>
          <w:p w14:paraId="0BABD244" w14:textId="77777777" w:rsidR="003965E0" w:rsidRPr="008C5E25" w:rsidRDefault="003965E0" w:rsidP="008C5E25">
            <w:pPr>
              <w:pStyle w:val="TableText"/>
              <w:rPr>
                <w:szCs w:val="18"/>
                <w:lang w:val="en-GB"/>
              </w:rPr>
            </w:pPr>
            <w:r w:rsidRPr="008C5E25">
              <w:rPr>
                <w:szCs w:val="18"/>
                <w:lang w:val="en-GB"/>
              </w:rPr>
              <w:t>Sacubitril with valsartan (Entresto)</w:t>
            </w:r>
          </w:p>
        </w:tc>
        <w:tc>
          <w:tcPr>
            <w:tcW w:w="6166" w:type="dxa"/>
            <w:tcBorders>
              <w:bottom w:val="nil"/>
            </w:tcBorders>
          </w:tcPr>
          <w:p w14:paraId="59AE28B5" w14:textId="77777777" w:rsidR="003965E0" w:rsidRPr="008C5E25" w:rsidRDefault="003965E0" w:rsidP="008C5E25">
            <w:pPr>
              <w:pStyle w:val="TableText"/>
              <w:rPr>
                <w:szCs w:val="18"/>
                <w:lang w:val="en-GB"/>
              </w:rPr>
            </w:pPr>
            <w:r w:rsidRPr="008C5E25">
              <w:rPr>
                <w:szCs w:val="18"/>
                <w:lang w:val="en-GB"/>
              </w:rPr>
              <w:t>One respondent requested that the combination product sacubitril with valsartan (Entresto) should be available to the registered nurse prescriber for initiation of treatment as directed in treatment guidelines where sacubitril with valsartan (Entresto) is first-line treatment. Not being able to initiate sacubitril with valsartan (Entresto) prescribing could slow down patients’ access to best-practice care.</w:t>
            </w:r>
          </w:p>
        </w:tc>
        <w:tc>
          <w:tcPr>
            <w:tcW w:w="6166" w:type="dxa"/>
            <w:gridSpan w:val="2"/>
            <w:tcBorders>
              <w:bottom w:val="nil"/>
              <w:right w:val="nil"/>
            </w:tcBorders>
          </w:tcPr>
          <w:p w14:paraId="095C95D4" w14:textId="77777777" w:rsidR="003965E0" w:rsidRPr="008C5E25" w:rsidRDefault="003965E0" w:rsidP="008C5E25">
            <w:pPr>
              <w:pStyle w:val="TableText"/>
              <w:rPr>
                <w:szCs w:val="18"/>
                <w:lang w:val="en-GB"/>
              </w:rPr>
            </w:pPr>
            <w:r w:rsidRPr="008C5E25">
              <w:rPr>
                <w:szCs w:val="18"/>
                <w:lang w:val="en-GB"/>
              </w:rPr>
              <w:t>Both sacubitril and valsartan are already included in the SPML for designated registered nurse prescribers. Medicines are listed in the SPML without indication. Indication is dictated by the registered nurse prescriber’s specialist area of practice and authorised prescriber supervisor.</w:t>
            </w:r>
          </w:p>
        </w:tc>
      </w:tr>
      <w:tr w:rsidR="003965E0" w:rsidRPr="008C5E25" w14:paraId="39A16992" w14:textId="77777777" w:rsidTr="003965E0">
        <w:tc>
          <w:tcPr>
            <w:tcW w:w="8146" w:type="dxa"/>
            <w:gridSpan w:val="2"/>
            <w:tcBorders>
              <w:top w:val="nil"/>
              <w:left w:val="nil"/>
              <w:bottom w:val="nil"/>
              <w:right w:val="nil"/>
            </w:tcBorders>
            <w:shd w:val="clear" w:color="auto" w:fill="D9D9D9" w:themeFill="background1" w:themeFillShade="D9"/>
          </w:tcPr>
          <w:p w14:paraId="71CF33B2" w14:textId="77777777" w:rsidR="003965E0" w:rsidRPr="008C5E25" w:rsidRDefault="003965E0" w:rsidP="008C5E25">
            <w:pPr>
              <w:pStyle w:val="TableText"/>
              <w:rPr>
                <w:b/>
                <w:bCs/>
                <w:szCs w:val="18"/>
                <w:lang w:val="en-GB"/>
              </w:rPr>
            </w:pPr>
            <w:r w:rsidRPr="008C5E25">
              <w:rPr>
                <w:b/>
                <w:bCs/>
                <w:szCs w:val="18"/>
                <w:lang w:val="en-GB"/>
              </w:rPr>
              <w:t>Central nervous system</w:t>
            </w:r>
          </w:p>
        </w:tc>
        <w:tc>
          <w:tcPr>
            <w:tcW w:w="6166" w:type="dxa"/>
            <w:gridSpan w:val="2"/>
            <w:tcBorders>
              <w:top w:val="nil"/>
              <w:left w:val="nil"/>
              <w:bottom w:val="nil"/>
              <w:right w:val="nil"/>
            </w:tcBorders>
            <w:shd w:val="clear" w:color="auto" w:fill="D9D9D9" w:themeFill="background1" w:themeFillShade="D9"/>
          </w:tcPr>
          <w:p w14:paraId="34FF1A51" w14:textId="77777777" w:rsidR="003965E0" w:rsidRPr="008C5E25" w:rsidRDefault="003965E0" w:rsidP="008C5E25">
            <w:pPr>
              <w:pStyle w:val="TableText"/>
              <w:rPr>
                <w:b/>
                <w:bCs/>
                <w:szCs w:val="18"/>
                <w:lang w:val="en-GB"/>
              </w:rPr>
            </w:pPr>
          </w:p>
        </w:tc>
      </w:tr>
      <w:tr w:rsidR="003965E0" w:rsidRPr="008C5E25" w14:paraId="39005A27" w14:textId="77777777" w:rsidTr="003965E0">
        <w:tc>
          <w:tcPr>
            <w:tcW w:w="1980" w:type="dxa"/>
            <w:tcBorders>
              <w:top w:val="nil"/>
              <w:left w:val="nil"/>
              <w:bottom w:val="nil"/>
            </w:tcBorders>
          </w:tcPr>
          <w:p w14:paraId="005BDF35" w14:textId="77777777" w:rsidR="003965E0" w:rsidRPr="008C5E25" w:rsidRDefault="003965E0" w:rsidP="008C5E25">
            <w:pPr>
              <w:pStyle w:val="TableText"/>
              <w:rPr>
                <w:szCs w:val="18"/>
                <w:lang w:val="en-GB"/>
              </w:rPr>
            </w:pPr>
            <w:r w:rsidRPr="008C5E25">
              <w:rPr>
                <w:szCs w:val="18"/>
                <w:lang w:val="en-GB"/>
              </w:rPr>
              <w:t>Antiepileptics</w:t>
            </w:r>
          </w:p>
          <w:p w14:paraId="5F8EAD93" w14:textId="77777777" w:rsidR="003965E0" w:rsidRPr="008C5E25" w:rsidRDefault="003965E0" w:rsidP="008C5E25">
            <w:pPr>
              <w:pStyle w:val="TableText"/>
              <w:rPr>
                <w:szCs w:val="18"/>
                <w:lang w:val="en-GB"/>
              </w:rPr>
            </w:pPr>
            <w:r w:rsidRPr="008C5E25">
              <w:rPr>
                <w:szCs w:val="18"/>
                <w:lang w:val="en-GB"/>
              </w:rPr>
              <w:t>Antipsychotics</w:t>
            </w:r>
          </w:p>
          <w:p w14:paraId="7FA5B884" w14:textId="77777777" w:rsidR="003965E0" w:rsidRPr="008C5E25" w:rsidRDefault="003965E0" w:rsidP="008C5E25">
            <w:pPr>
              <w:pStyle w:val="TableText"/>
              <w:rPr>
                <w:szCs w:val="18"/>
                <w:lang w:val="en-GB"/>
              </w:rPr>
            </w:pPr>
            <w:r w:rsidRPr="008C5E25">
              <w:rPr>
                <w:szCs w:val="18"/>
                <w:lang w:val="en-GB"/>
              </w:rPr>
              <w:t>Lithium</w:t>
            </w:r>
          </w:p>
          <w:p w14:paraId="13A49F8F" w14:textId="77777777" w:rsidR="003965E0" w:rsidRPr="008C5E25" w:rsidRDefault="003965E0" w:rsidP="008C5E25">
            <w:pPr>
              <w:pStyle w:val="TableText"/>
              <w:rPr>
                <w:szCs w:val="18"/>
                <w:lang w:val="en-GB"/>
              </w:rPr>
            </w:pPr>
            <w:r w:rsidRPr="008C5E25">
              <w:rPr>
                <w:szCs w:val="18"/>
                <w:lang w:val="en-GB"/>
              </w:rPr>
              <w:t>MAO inhibitors</w:t>
            </w:r>
          </w:p>
        </w:tc>
        <w:tc>
          <w:tcPr>
            <w:tcW w:w="6166" w:type="dxa"/>
            <w:tcBorders>
              <w:top w:val="nil"/>
              <w:bottom w:val="nil"/>
            </w:tcBorders>
          </w:tcPr>
          <w:p w14:paraId="2D89F150" w14:textId="77777777" w:rsidR="003965E0" w:rsidRPr="008C5E25" w:rsidRDefault="003965E0" w:rsidP="008C5E25">
            <w:pPr>
              <w:pStyle w:val="TableText"/>
              <w:rPr>
                <w:szCs w:val="18"/>
                <w:lang w:val="en-GB"/>
              </w:rPr>
            </w:pPr>
            <w:r w:rsidRPr="008C5E25">
              <w:rPr>
                <w:szCs w:val="18"/>
                <w:lang w:val="en-GB"/>
              </w:rPr>
              <w:t>Submitters expressed concern that some of the medicines proposed, such as lithium, antiepileptics, MAO inhibitors and antipsychotics, require close monitoring and specialist knowledge, assessment and diagnosis.</w:t>
            </w:r>
          </w:p>
          <w:p w14:paraId="1FFB6507" w14:textId="77777777" w:rsidR="003965E0" w:rsidRPr="008C5E25" w:rsidRDefault="003965E0" w:rsidP="008C5E25">
            <w:pPr>
              <w:pStyle w:val="TableText"/>
              <w:rPr>
                <w:szCs w:val="18"/>
                <w:lang w:val="en-GB"/>
              </w:rPr>
            </w:pPr>
            <w:r w:rsidRPr="008C5E25">
              <w:rPr>
                <w:szCs w:val="18"/>
                <w:lang w:val="en-GB"/>
              </w:rPr>
              <w:t>There is a preference for specialist oversight, particularly in paediatrics. For example, in children, these antiseizure medicines should be prescribed by the clinician who initially prescribed them, as each prescription should be reviewed by a clinician with expertise using these medicines, which are fourth- or fifth-line therapy in children with complex epilepsies.</w:t>
            </w:r>
          </w:p>
          <w:p w14:paraId="0A5F84A7" w14:textId="77777777" w:rsidR="003965E0" w:rsidRPr="008C5E25" w:rsidRDefault="003965E0" w:rsidP="008C5E25">
            <w:pPr>
              <w:pStyle w:val="TableText"/>
              <w:rPr>
                <w:szCs w:val="18"/>
                <w:lang w:val="en-GB"/>
              </w:rPr>
            </w:pPr>
            <w:r w:rsidRPr="008C5E25">
              <w:rPr>
                <w:szCs w:val="18"/>
                <w:lang w:val="en-GB"/>
              </w:rPr>
              <w:t>Some suggested that registered nurse prescribers should only be able to continue (repeat) prescribing initiated by specialists, and that the maximum duration of supply on registered nurse prescribing of the central nervous system medicines should be limited to less than three months on individual prescriptions.</w:t>
            </w:r>
          </w:p>
        </w:tc>
        <w:tc>
          <w:tcPr>
            <w:tcW w:w="6166" w:type="dxa"/>
            <w:gridSpan w:val="2"/>
            <w:tcBorders>
              <w:top w:val="nil"/>
              <w:bottom w:val="nil"/>
              <w:right w:val="nil"/>
            </w:tcBorders>
          </w:tcPr>
          <w:p w14:paraId="0D70BC9C" w14:textId="77777777" w:rsidR="003965E0" w:rsidRPr="008C5E25" w:rsidRDefault="003965E0" w:rsidP="008C5E25">
            <w:pPr>
              <w:pStyle w:val="TableText"/>
              <w:rPr>
                <w:szCs w:val="18"/>
                <w:lang w:val="en-GB"/>
              </w:rPr>
            </w:pPr>
            <w:r w:rsidRPr="008C5E25">
              <w:rPr>
                <w:szCs w:val="18"/>
                <w:lang w:val="en-GB"/>
              </w:rPr>
              <w:t>This will be listed in the SPML.</w:t>
            </w:r>
          </w:p>
        </w:tc>
      </w:tr>
      <w:tr w:rsidR="003965E0" w:rsidRPr="008C5E25" w14:paraId="65CECA33" w14:textId="77777777" w:rsidTr="003965E0">
        <w:tc>
          <w:tcPr>
            <w:tcW w:w="1980" w:type="dxa"/>
            <w:tcBorders>
              <w:top w:val="nil"/>
              <w:left w:val="nil"/>
              <w:bottom w:val="nil"/>
              <w:right w:val="nil"/>
            </w:tcBorders>
            <w:shd w:val="clear" w:color="auto" w:fill="D9D9D9" w:themeFill="background1" w:themeFillShade="D9"/>
          </w:tcPr>
          <w:p w14:paraId="5D8F6DD2" w14:textId="77777777" w:rsidR="003965E0" w:rsidRPr="008C5E25" w:rsidRDefault="003965E0" w:rsidP="008C5E25">
            <w:pPr>
              <w:pStyle w:val="TableText"/>
              <w:keepNext/>
              <w:rPr>
                <w:b/>
                <w:bCs/>
                <w:szCs w:val="18"/>
                <w:lang w:val="en-GB"/>
              </w:rPr>
            </w:pPr>
            <w:r w:rsidRPr="008C5E25">
              <w:rPr>
                <w:b/>
                <w:bCs/>
                <w:szCs w:val="18"/>
                <w:lang w:val="en-GB"/>
              </w:rPr>
              <w:lastRenderedPageBreak/>
              <w:t>Endocrine system</w:t>
            </w:r>
          </w:p>
        </w:tc>
        <w:tc>
          <w:tcPr>
            <w:tcW w:w="6166" w:type="dxa"/>
            <w:tcBorders>
              <w:top w:val="nil"/>
              <w:left w:val="nil"/>
              <w:bottom w:val="nil"/>
              <w:right w:val="nil"/>
            </w:tcBorders>
            <w:shd w:val="clear" w:color="auto" w:fill="D9D9D9" w:themeFill="background1" w:themeFillShade="D9"/>
          </w:tcPr>
          <w:p w14:paraId="62750174" w14:textId="77777777" w:rsidR="003965E0" w:rsidRPr="008C5E25" w:rsidRDefault="003965E0" w:rsidP="008C5E25">
            <w:pPr>
              <w:pStyle w:val="TableText"/>
              <w:keepNext/>
              <w:rPr>
                <w:b/>
                <w:bCs/>
                <w:szCs w:val="18"/>
                <w:lang w:val="en-GB"/>
              </w:rPr>
            </w:pPr>
          </w:p>
        </w:tc>
        <w:tc>
          <w:tcPr>
            <w:tcW w:w="6166" w:type="dxa"/>
            <w:gridSpan w:val="2"/>
            <w:tcBorders>
              <w:top w:val="nil"/>
              <w:left w:val="nil"/>
              <w:bottom w:val="nil"/>
              <w:right w:val="nil"/>
            </w:tcBorders>
            <w:shd w:val="clear" w:color="auto" w:fill="D9D9D9" w:themeFill="background1" w:themeFillShade="D9"/>
          </w:tcPr>
          <w:p w14:paraId="3DC5BC1F" w14:textId="77777777" w:rsidR="003965E0" w:rsidRPr="008C5E25" w:rsidRDefault="003965E0" w:rsidP="008C5E25">
            <w:pPr>
              <w:pStyle w:val="TableText"/>
              <w:keepNext/>
              <w:rPr>
                <w:b/>
                <w:bCs/>
                <w:szCs w:val="18"/>
                <w:lang w:val="en-GB"/>
              </w:rPr>
            </w:pPr>
          </w:p>
        </w:tc>
      </w:tr>
      <w:tr w:rsidR="003965E0" w:rsidRPr="008C5E25" w14:paraId="1470571A" w14:textId="77777777" w:rsidTr="003965E0">
        <w:tc>
          <w:tcPr>
            <w:tcW w:w="1980" w:type="dxa"/>
            <w:tcBorders>
              <w:top w:val="nil"/>
              <w:left w:val="nil"/>
            </w:tcBorders>
          </w:tcPr>
          <w:p w14:paraId="492FF7AB" w14:textId="77777777" w:rsidR="003965E0" w:rsidRPr="008C5E25" w:rsidRDefault="003965E0" w:rsidP="008C5E25">
            <w:pPr>
              <w:spacing w:before="60" w:after="60" w:line="240" w:lineRule="auto"/>
              <w:rPr>
                <w:rFonts w:cs="Segoe UI"/>
                <w:color w:val="000000" w:themeColor="text1"/>
                <w:sz w:val="18"/>
                <w:szCs w:val="18"/>
                <w:lang w:val="en-GB"/>
              </w:rPr>
            </w:pPr>
          </w:p>
        </w:tc>
        <w:tc>
          <w:tcPr>
            <w:tcW w:w="6166" w:type="dxa"/>
            <w:tcBorders>
              <w:top w:val="nil"/>
            </w:tcBorders>
          </w:tcPr>
          <w:p w14:paraId="503D3F99" w14:textId="77777777" w:rsidR="003965E0" w:rsidRPr="008C5E25" w:rsidRDefault="003965E0" w:rsidP="008C5E25">
            <w:pPr>
              <w:pStyle w:val="TableText"/>
              <w:rPr>
                <w:szCs w:val="18"/>
                <w:lang w:val="en-GB"/>
              </w:rPr>
            </w:pPr>
            <w:r w:rsidRPr="008C5E25">
              <w:rPr>
                <w:szCs w:val="18"/>
                <w:lang w:val="en-GB"/>
              </w:rPr>
              <w:t xml:space="preserve">There was concern that the proposed medicines do not include restrictions by indication or age group, which poses significant risks for children. Also, there was a concern that registered nurse prescribers, except those working within a specialist area as part of a multidisciplinary team, generally lack the background to safely prescribe many of the proposed endocrine medicines. The complexity of interpreting laboratory test results for </w:t>
            </w:r>
            <w:proofErr w:type="spellStart"/>
            <w:r w:rsidRPr="008C5E25">
              <w:rPr>
                <w:szCs w:val="18"/>
                <w:lang w:val="en-GB"/>
              </w:rPr>
              <w:t>estrogens</w:t>
            </w:r>
            <w:proofErr w:type="spellEnd"/>
            <w:r w:rsidRPr="008C5E25">
              <w:rPr>
                <w:szCs w:val="18"/>
                <w:lang w:val="en-GB"/>
              </w:rPr>
              <w:t xml:space="preserve"> and testosterone was emphasised.</w:t>
            </w:r>
          </w:p>
          <w:p w14:paraId="58BDC0AC" w14:textId="77777777" w:rsidR="003965E0" w:rsidRPr="008C5E25" w:rsidRDefault="003965E0" w:rsidP="008C5E25">
            <w:pPr>
              <w:pStyle w:val="TableText"/>
              <w:rPr>
                <w:szCs w:val="18"/>
                <w:lang w:val="en-GB"/>
              </w:rPr>
            </w:pPr>
            <w:r w:rsidRPr="008C5E25">
              <w:rPr>
                <w:szCs w:val="18"/>
                <w:lang w:val="en-GB"/>
              </w:rPr>
              <w:t>It was suggested that the endocrine system medicines should be more nuanced, with tighter controls, including:</w:t>
            </w:r>
          </w:p>
          <w:p w14:paraId="02957C80" w14:textId="77777777" w:rsidR="003965E0" w:rsidRPr="008C5E25" w:rsidRDefault="003965E0" w:rsidP="008C5E25">
            <w:pPr>
              <w:pStyle w:val="TableBullet"/>
              <w:spacing w:before="60"/>
              <w:rPr>
                <w:szCs w:val="18"/>
                <w:lang w:val="en-GB"/>
              </w:rPr>
            </w:pPr>
            <w:r w:rsidRPr="008C5E25">
              <w:rPr>
                <w:szCs w:val="18"/>
                <w:lang w:val="en-GB"/>
              </w:rPr>
              <w:t>clear distinctions between paediatric and adult prescribing</w:t>
            </w:r>
          </w:p>
          <w:p w14:paraId="3BD5F133" w14:textId="77777777" w:rsidR="003965E0" w:rsidRPr="008C5E25" w:rsidRDefault="003965E0" w:rsidP="008C5E25">
            <w:pPr>
              <w:pStyle w:val="TableBullet"/>
              <w:spacing w:before="60"/>
              <w:rPr>
                <w:szCs w:val="18"/>
                <w:lang w:val="en-GB"/>
              </w:rPr>
            </w:pPr>
            <w:r w:rsidRPr="008C5E25">
              <w:rPr>
                <w:szCs w:val="18"/>
                <w:lang w:val="en-GB"/>
              </w:rPr>
              <w:t>an indication of whether registered nurse prescribers can initiate or only continue prescriptions initiated by a specialist</w:t>
            </w:r>
          </w:p>
          <w:p w14:paraId="1992FBF0" w14:textId="77777777" w:rsidR="003965E0" w:rsidRPr="008C5E25" w:rsidRDefault="003965E0" w:rsidP="008C5E25">
            <w:pPr>
              <w:pStyle w:val="TableBullet"/>
              <w:spacing w:before="60"/>
              <w:rPr>
                <w:szCs w:val="18"/>
                <w:lang w:val="en-GB"/>
              </w:rPr>
            </w:pPr>
            <w:r w:rsidRPr="008C5E25">
              <w:rPr>
                <w:szCs w:val="18"/>
                <w:lang w:val="en-GB"/>
              </w:rPr>
              <w:t>specific lists for different specialist teams; for example, paediatric diabetes and fertility services.</w:t>
            </w:r>
          </w:p>
          <w:p w14:paraId="36D7D877" w14:textId="77777777" w:rsidR="003965E0" w:rsidRPr="008C5E25" w:rsidRDefault="003965E0" w:rsidP="008C5E25">
            <w:pPr>
              <w:pStyle w:val="TableText"/>
              <w:rPr>
                <w:szCs w:val="18"/>
                <w:lang w:val="en-GB"/>
              </w:rPr>
            </w:pPr>
            <w:r w:rsidRPr="008C5E25">
              <w:rPr>
                <w:szCs w:val="18"/>
                <w:lang w:val="en-GB"/>
              </w:rPr>
              <w:t xml:space="preserve">As there were no restrictions in the SPML, some suggested that medicines such as </w:t>
            </w:r>
            <w:proofErr w:type="spellStart"/>
            <w:r w:rsidRPr="008C5E25">
              <w:rPr>
                <w:szCs w:val="18"/>
                <w:lang w:val="en-GB"/>
              </w:rPr>
              <w:t>estrogens</w:t>
            </w:r>
            <w:proofErr w:type="spellEnd"/>
            <w:r w:rsidRPr="008C5E25">
              <w:rPr>
                <w:szCs w:val="18"/>
                <w:lang w:val="en-GB"/>
              </w:rPr>
              <w:t>, progesterone, testosterone, tolvaptan and bisphosphonates should not be listed because of the potential adverse effects on children and the need for specialist oversight.</w:t>
            </w:r>
          </w:p>
        </w:tc>
        <w:tc>
          <w:tcPr>
            <w:tcW w:w="6166" w:type="dxa"/>
            <w:gridSpan w:val="2"/>
            <w:tcBorders>
              <w:top w:val="nil"/>
              <w:right w:val="nil"/>
            </w:tcBorders>
          </w:tcPr>
          <w:p w14:paraId="11982281" w14:textId="77777777" w:rsidR="003965E0" w:rsidRPr="008C5E25" w:rsidRDefault="003965E0" w:rsidP="008C5E25">
            <w:pPr>
              <w:pStyle w:val="TableText"/>
              <w:rPr>
                <w:szCs w:val="18"/>
                <w:lang w:val="en-GB"/>
              </w:rPr>
            </w:pPr>
            <w:r w:rsidRPr="008C5E25">
              <w:rPr>
                <w:szCs w:val="18"/>
                <w:lang w:val="en-GB"/>
              </w:rPr>
              <w:t>The SPML does not provide guidance on the use of the listed medicines. This is the responsibility of the Nursing Council, as the responsible authority for nursing.</w:t>
            </w:r>
          </w:p>
        </w:tc>
      </w:tr>
      <w:tr w:rsidR="003965E0" w:rsidRPr="008C5E25" w14:paraId="43C76760" w14:textId="77777777" w:rsidTr="003965E0">
        <w:tc>
          <w:tcPr>
            <w:tcW w:w="1980" w:type="dxa"/>
            <w:tcBorders>
              <w:left w:val="nil"/>
              <w:bottom w:val="nil"/>
            </w:tcBorders>
          </w:tcPr>
          <w:p w14:paraId="34CA48AD" w14:textId="77777777" w:rsidR="003965E0" w:rsidRPr="008C5E25" w:rsidRDefault="003965E0" w:rsidP="008C5E25">
            <w:pPr>
              <w:pStyle w:val="TableText"/>
              <w:rPr>
                <w:szCs w:val="18"/>
                <w:lang w:val="en-GB"/>
              </w:rPr>
            </w:pPr>
            <w:proofErr w:type="spellStart"/>
            <w:r w:rsidRPr="008C5E25">
              <w:rPr>
                <w:szCs w:val="18"/>
                <w:lang w:val="en-GB"/>
              </w:rPr>
              <w:t>Raloxifen</w:t>
            </w:r>
            <w:proofErr w:type="spellEnd"/>
          </w:p>
        </w:tc>
        <w:tc>
          <w:tcPr>
            <w:tcW w:w="6166" w:type="dxa"/>
            <w:tcBorders>
              <w:bottom w:val="nil"/>
            </w:tcBorders>
          </w:tcPr>
          <w:p w14:paraId="4F52F295" w14:textId="77777777" w:rsidR="003965E0" w:rsidRPr="008C5E25" w:rsidRDefault="003965E0" w:rsidP="008C5E25">
            <w:pPr>
              <w:pStyle w:val="TableText"/>
              <w:rPr>
                <w:szCs w:val="18"/>
                <w:lang w:val="en-GB"/>
              </w:rPr>
            </w:pPr>
            <w:proofErr w:type="spellStart"/>
            <w:r w:rsidRPr="008C5E25">
              <w:rPr>
                <w:szCs w:val="18"/>
                <w:lang w:val="en-GB"/>
              </w:rPr>
              <w:t>Raloxifen</w:t>
            </w:r>
            <w:proofErr w:type="spellEnd"/>
            <w:r w:rsidRPr="008C5E25">
              <w:rPr>
                <w:szCs w:val="18"/>
                <w:lang w:val="en-GB"/>
              </w:rPr>
              <w:t xml:space="preserve"> is to be withdrawn from the New Zealand market. Supplies are likely to run out in December 2025.</w:t>
            </w:r>
          </w:p>
        </w:tc>
        <w:tc>
          <w:tcPr>
            <w:tcW w:w="6166" w:type="dxa"/>
            <w:gridSpan w:val="2"/>
            <w:tcBorders>
              <w:bottom w:val="nil"/>
              <w:right w:val="nil"/>
            </w:tcBorders>
          </w:tcPr>
          <w:p w14:paraId="3C3120E3" w14:textId="77777777" w:rsidR="003965E0" w:rsidRPr="008C5E25" w:rsidRDefault="003965E0" w:rsidP="008C5E25">
            <w:pPr>
              <w:pStyle w:val="TableText"/>
              <w:rPr>
                <w:szCs w:val="18"/>
                <w:lang w:val="en-GB"/>
              </w:rPr>
            </w:pPr>
            <w:r w:rsidRPr="008C5E25">
              <w:rPr>
                <w:szCs w:val="18"/>
                <w:lang w:val="en-GB"/>
              </w:rPr>
              <w:t>Raloxifene will not be listed in the SPML.</w:t>
            </w:r>
          </w:p>
        </w:tc>
      </w:tr>
      <w:tr w:rsidR="003965E0" w:rsidRPr="008C5E25" w14:paraId="0E825F78" w14:textId="77777777" w:rsidTr="003965E0">
        <w:tc>
          <w:tcPr>
            <w:tcW w:w="1980" w:type="dxa"/>
            <w:tcBorders>
              <w:top w:val="nil"/>
              <w:left w:val="nil"/>
              <w:bottom w:val="nil"/>
              <w:right w:val="nil"/>
            </w:tcBorders>
            <w:shd w:val="clear" w:color="auto" w:fill="D9D9D9" w:themeFill="background1" w:themeFillShade="D9"/>
          </w:tcPr>
          <w:p w14:paraId="53D5AF95" w14:textId="77777777" w:rsidR="003965E0" w:rsidRPr="008C5E25" w:rsidRDefault="003965E0" w:rsidP="008C5E25">
            <w:pPr>
              <w:pStyle w:val="TableText"/>
              <w:rPr>
                <w:b/>
                <w:bCs/>
                <w:szCs w:val="18"/>
                <w:lang w:val="en-GB"/>
              </w:rPr>
            </w:pPr>
            <w:r w:rsidRPr="008C5E25">
              <w:rPr>
                <w:b/>
                <w:bCs/>
                <w:szCs w:val="18"/>
                <w:lang w:val="en-GB"/>
              </w:rPr>
              <w:t>Gastrointestinal</w:t>
            </w:r>
          </w:p>
        </w:tc>
        <w:tc>
          <w:tcPr>
            <w:tcW w:w="6166" w:type="dxa"/>
            <w:tcBorders>
              <w:top w:val="nil"/>
              <w:left w:val="nil"/>
              <w:bottom w:val="nil"/>
              <w:right w:val="nil"/>
            </w:tcBorders>
            <w:shd w:val="clear" w:color="auto" w:fill="D9D9D9" w:themeFill="background1" w:themeFillShade="D9"/>
          </w:tcPr>
          <w:p w14:paraId="47BDBB93" w14:textId="77777777" w:rsidR="003965E0" w:rsidRPr="008C5E25" w:rsidRDefault="003965E0" w:rsidP="008C5E25">
            <w:pPr>
              <w:pStyle w:val="TableText"/>
              <w:rPr>
                <w:szCs w:val="18"/>
                <w:lang w:val="en-GB"/>
              </w:rPr>
            </w:pPr>
          </w:p>
        </w:tc>
        <w:tc>
          <w:tcPr>
            <w:tcW w:w="6166" w:type="dxa"/>
            <w:gridSpan w:val="2"/>
            <w:tcBorders>
              <w:top w:val="nil"/>
              <w:left w:val="nil"/>
              <w:bottom w:val="nil"/>
              <w:right w:val="nil"/>
            </w:tcBorders>
            <w:shd w:val="clear" w:color="auto" w:fill="D9D9D9" w:themeFill="background1" w:themeFillShade="D9"/>
          </w:tcPr>
          <w:p w14:paraId="54D1C513" w14:textId="77777777" w:rsidR="003965E0" w:rsidRPr="008C5E25" w:rsidRDefault="003965E0" w:rsidP="008C5E25">
            <w:pPr>
              <w:pStyle w:val="TableText"/>
              <w:rPr>
                <w:szCs w:val="18"/>
                <w:lang w:val="en-GB"/>
              </w:rPr>
            </w:pPr>
          </w:p>
        </w:tc>
      </w:tr>
      <w:tr w:rsidR="003965E0" w:rsidRPr="008C5E25" w14:paraId="1D265559" w14:textId="77777777" w:rsidTr="003965E0">
        <w:tc>
          <w:tcPr>
            <w:tcW w:w="1980" w:type="dxa"/>
            <w:tcBorders>
              <w:top w:val="nil"/>
              <w:left w:val="nil"/>
              <w:bottom w:val="nil"/>
            </w:tcBorders>
          </w:tcPr>
          <w:p w14:paraId="3A9531D8" w14:textId="77777777" w:rsidR="003965E0" w:rsidRPr="008C5E25" w:rsidRDefault="003965E0" w:rsidP="008C5E25">
            <w:pPr>
              <w:pStyle w:val="TableText"/>
              <w:rPr>
                <w:szCs w:val="18"/>
                <w:lang w:val="en-GB"/>
              </w:rPr>
            </w:pPr>
          </w:p>
        </w:tc>
        <w:tc>
          <w:tcPr>
            <w:tcW w:w="6166" w:type="dxa"/>
            <w:tcBorders>
              <w:top w:val="nil"/>
              <w:bottom w:val="nil"/>
            </w:tcBorders>
          </w:tcPr>
          <w:p w14:paraId="08A60E9A" w14:textId="77777777" w:rsidR="003965E0" w:rsidRPr="008C5E25" w:rsidRDefault="003965E0" w:rsidP="008C5E25">
            <w:pPr>
              <w:pStyle w:val="TableText"/>
              <w:rPr>
                <w:szCs w:val="18"/>
                <w:lang w:val="en-GB"/>
              </w:rPr>
            </w:pPr>
            <w:r w:rsidRPr="008C5E25">
              <w:rPr>
                <w:szCs w:val="18"/>
                <w:lang w:val="en-GB"/>
              </w:rPr>
              <w:t>No specific concerns were raised over the proposed additions to the SPML.</w:t>
            </w:r>
          </w:p>
        </w:tc>
        <w:tc>
          <w:tcPr>
            <w:tcW w:w="6166" w:type="dxa"/>
            <w:gridSpan w:val="2"/>
            <w:tcBorders>
              <w:top w:val="nil"/>
              <w:bottom w:val="nil"/>
              <w:right w:val="nil"/>
            </w:tcBorders>
          </w:tcPr>
          <w:p w14:paraId="658AE955" w14:textId="77777777" w:rsidR="003965E0" w:rsidRPr="008C5E25" w:rsidRDefault="003965E0" w:rsidP="008C5E25">
            <w:pPr>
              <w:pStyle w:val="TableText"/>
              <w:rPr>
                <w:szCs w:val="18"/>
                <w:lang w:val="en-GB"/>
              </w:rPr>
            </w:pPr>
          </w:p>
        </w:tc>
      </w:tr>
      <w:tr w:rsidR="003965E0" w:rsidRPr="008C5E25" w14:paraId="072F4B8B" w14:textId="77777777" w:rsidTr="003965E0">
        <w:tc>
          <w:tcPr>
            <w:tcW w:w="8146" w:type="dxa"/>
            <w:gridSpan w:val="2"/>
            <w:tcBorders>
              <w:top w:val="nil"/>
              <w:left w:val="nil"/>
              <w:bottom w:val="nil"/>
              <w:right w:val="nil"/>
            </w:tcBorders>
            <w:shd w:val="clear" w:color="auto" w:fill="D9D9D9" w:themeFill="background1" w:themeFillShade="D9"/>
          </w:tcPr>
          <w:p w14:paraId="62A4E749" w14:textId="77777777" w:rsidR="003965E0" w:rsidRPr="008C5E25" w:rsidRDefault="003965E0" w:rsidP="008C5E25">
            <w:pPr>
              <w:pStyle w:val="TableText"/>
              <w:rPr>
                <w:b/>
                <w:bCs/>
                <w:szCs w:val="18"/>
                <w:lang w:val="en-GB"/>
              </w:rPr>
            </w:pPr>
            <w:r w:rsidRPr="008C5E25">
              <w:rPr>
                <w:b/>
                <w:bCs/>
                <w:szCs w:val="18"/>
                <w:lang w:val="en-GB"/>
              </w:rPr>
              <w:t>Genitourinary disorders</w:t>
            </w:r>
          </w:p>
        </w:tc>
        <w:tc>
          <w:tcPr>
            <w:tcW w:w="6166" w:type="dxa"/>
            <w:gridSpan w:val="2"/>
            <w:tcBorders>
              <w:top w:val="nil"/>
              <w:left w:val="nil"/>
              <w:bottom w:val="nil"/>
              <w:right w:val="nil"/>
            </w:tcBorders>
            <w:shd w:val="clear" w:color="auto" w:fill="D9D9D9" w:themeFill="background1" w:themeFillShade="D9"/>
          </w:tcPr>
          <w:p w14:paraId="6B49BEF2" w14:textId="77777777" w:rsidR="003965E0" w:rsidRPr="008C5E25" w:rsidRDefault="003965E0" w:rsidP="008C5E25">
            <w:pPr>
              <w:pStyle w:val="TableText"/>
              <w:rPr>
                <w:szCs w:val="18"/>
                <w:lang w:val="en-GB"/>
              </w:rPr>
            </w:pPr>
          </w:p>
        </w:tc>
      </w:tr>
      <w:tr w:rsidR="003965E0" w:rsidRPr="008C5E25" w14:paraId="2C0A7FAF" w14:textId="77777777" w:rsidTr="003965E0">
        <w:tc>
          <w:tcPr>
            <w:tcW w:w="1980" w:type="dxa"/>
            <w:tcBorders>
              <w:top w:val="nil"/>
              <w:left w:val="nil"/>
              <w:bottom w:val="nil"/>
            </w:tcBorders>
          </w:tcPr>
          <w:p w14:paraId="3C71D043" w14:textId="77777777" w:rsidR="003965E0" w:rsidRPr="008C5E25" w:rsidRDefault="003965E0" w:rsidP="008C5E25">
            <w:pPr>
              <w:pStyle w:val="TableText"/>
              <w:rPr>
                <w:szCs w:val="18"/>
                <w:lang w:val="en-GB"/>
              </w:rPr>
            </w:pPr>
            <w:r w:rsidRPr="008C5E25">
              <w:rPr>
                <w:szCs w:val="18"/>
                <w:lang w:val="en-GB"/>
              </w:rPr>
              <w:t>Tamsulosin</w:t>
            </w:r>
          </w:p>
        </w:tc>
        <w:tc>
          <w:tcPr>
            <w:tcW w:w="6166" w:type="dxa"/>
            <w:tcBorders>
              <w:top w:val="nil"/>
              <w:bottom w:val="nil"/>
            </w:tcBorders>
          </w:tcPr>
          <w:p w14:paraId="754F8017" w14:textId="77777777" w:rsidR="003965E0" w:rsidRPr="008C5E25" w:rsidRDefault="003965E0" w:rsidP="008C5E25">
            <w:pPr>
              <w:pStyle w:val="TableText"/>
              <w:rPr>
                <w:szCs w:val="18"/>
                <w:lang w:val="en-GB"/>
              </w:rPr>
            </w:pPr>
            <w:r w:rsidRPr="008C5E25">
              <w:rPr>
                <w:szCs w:val="18"/>
                <w:lang w:val="en-GB"/>
              </w:rPr>
              <w:t>A submitter welcomed the addition of tamsulosin, for benign prostatic hyperplasia. In the PACU setting, tamsulosin is used for catheter-related bladder spasm, which is a common and very painful experience and can be a patient’s main complaint after major surgery.</w:t>
            </w:r>
          </w:p>
        </w:tc>
        <w:tc>
          <w:tcPr>
            <w:tcW w:w="6166" w:type="dxa"/>
            <w:gridSpan w:val="2"/>
            <w:tcBorders>
              <w:top w:val="nil"/>
              <w:bottom w:val="nil"/>
              <w:right w:val="nil"/>
            </w:tcBorders>
          </w:tcPr>
          <w:p w14:paraId="05F1E5D3" w14:textId="77777777" w:rsidR="003965E0" w:rsidRPr="008C5E25" w:rsidRDefault="003965E0" w:rsidP="008C5E25">
            <w:pPr>
              <w:pStyle w:val="TableText"/>
              <w:rPr>
                <w:szCs w:val="18"/>
                <w:lang w:val="en-GB"/>
              </w:rPr>
            </w:pPr>
          </w:p>
        </w:tc>
      </w:tr>
      <w:tr w:rsidR="003965E0" w:rsidRPr="008C5E25" w14:paraId="5A7190EF" w14:textId="77777777" w:rsidTr="003965E0">
        <w:tc>
          <w:tcPr>
            <w:tcW w:w="1980" w:type="dxa"/>
            <w:tcBorders>
              <w:top w:val="nil"/>
              <w:left w:val="nil"/>
              <w:bottom w:val="nil"/>
            </w:tcBorders>
          </w:tcPr>
          <w:p w14:paraId="29D1209C" w14:textId="77777777" w:rsidR="003965E0" w:rsidRPr="008C5E25" w:rsidRDefault="003965E0" w:rsidP="008C5E25">
            <w:pPr>
              <w:pStyle w:val="TableText"/>
              <w:rPr>
                <w:szCs w:val="18"/>
                <w:lang w:val="en-GB"/>
              </w:rPr>
            </w:pPr>
            <w:r w:rsidRPr="008C5E25">
              <w:rPr>
                <w:szCs w:val="18"/>
                <w:lang w:val="en-GB"/>
              </w:rPr>
              <w:lastRenderedPageBreak/>
              <w:t>Sildenafil</w:t>
            </w:r>
          </w:p>
          <w:p w14:paraId="56DCD7D0" w14:textId="77777777" w:rsidR="003965E0" w:rsidRPr="008C5E25" w:rsidRDefault="003965E0" w:rsidP="008C5E25">
            <w:pPr>
              <w:pStyle w:val="TableText"/>
              <w:rPr>
                <w:szCs w:val="18"/>
                <w:lang w:val="en-GB"/>
              </w:rPr>
            </w:pPr>
            <w:r w:rsidRPr="008C5E25">
              <w:rPr>
                <w:szCs w:val="18"/>
                <w:lang w:val="en-GB"/>
              </w:rPr>
              <w:t>Tadalafil</w:t>
            </w:r>
          </w:p>
        </w:tc>
        <w:tc>
          <w:tcPr>
            <w:tcW w:w="6166" w:type="dxa"/>
            <w:tcBorders>
              <w:top w:val="nil"/>
              <w:bottom w:val="nil"/>
            </w:tcBorders>
          </w:tcPr>
          <w:p w14:paraId="715029EA" w14:textId="77777777" w:rsidR="003965E0" w:rsidRPr="008C5E25" w:rsidRDefault="003965E0" w:rsidP="008C5E25">
            <w:pPr>
              <w:pStyle w:val="TableText"/>
              <w:rPr>
                <w:szCs w:val="18"/>
                <w:lang w:val="en-GB"/>
              </w:rPr>
            </w:pPr>
            <w:r w:rsidRPr="008C5E25">
              <w:rPr>
                <w:szCs w:val="18"/>
                <w:lang w:val="en-GB"/>
              </w:rPr>
              <w:t>Another submitter expressed caution with the inclusion of the phosphodiesterase type 5 inhibitors, as erectile dysfunction is not a symptom that should be treated in isolation. It is often a symptom of wider cardiovascular system problems.</w:t>
            </w:r>
          </w:p>
        </w:tc>
        <w:tc>
          <w:tcPr>
            <w:tcW w:w="6166" w:type="dxa"/>
            <w:gridSpan w:val="2"/>
            <w:tcBorders>
              <w:top w:val="nil"/>
              <w:bottom w:val="nil"/>
              <w:right w:val="nil"/>
            </w:tcBorders>
          </w:tcPr>
          <w:p w14:paraId="2B64F0AB" w14:textId="77777777" w:rsidR="003965E0" w:rsidRPr="008C5E25" w:rsidRDefault="003965E0" w:rsidP="008C5E25">
            <w:pPr>
              <w:pStyle w:val="TableText"/>
              <w:rPr>
                <w:szCs w:val="18"/>
                <w:lang w:val="en-GB"/>
              </w:rPr>
            </w:pPr>
            <w:r w:rsidRPr="008C5E25">
              <w:rPr>
                <w:szCs w:val="18"/>
                <w:lang w:val="en-GB"/>
              </w:rPr>
              <w:t>Registered nurse prescribers are expected to understand the wider context of the conditions they are treating with the support of their authorised prescriber and collaborative team.</w:t>
            </w:r>
          </w:p>
        </w:tc>
      </w:tr>
      <w:tr w:rsidR="003965E0" w:rsidRPr="008C5E25" w14:paraId="56690D4A" w14:textId="77777777" w:rsidTr="003965E0">
        <w:tc>
          <w:tcPr>
            <w:tcW w:w="1980" w:type="dxa"/>
            <w:tcBorders>
              <w:top w:val="nil"/>
              <w:left w:val="nil"/>
              <w:bottom w:val="nil"/>
              <w:right w:val="nil"/>
            </w:tcBorders>
            <w:shd w:val="clear" w:color="auto" w:fill="D9D9D9" w:themeFill="background1" w:themeFillShade="D9"/>
          </w:tcPr>
          <w:p w14:paraId="51D1FF3C" w14:textId="77777777" w:rsidR="003965E0" w:rsidRPr="008C5E25" w:rsidRDefault="003965E0" w:rsidP="008C5E25">
            <w:pPr>
              <w:pStyle w:val="TableText"/>
              <w:rPr>
                <w:b/>
                <w:bCs/>
                <w:szCs w:val="18"/>
                <w:lang w:val="en-GB"/>
              </w:rPr>
            </w:pPr>
            <w:r w:rsidRPr="008C5E25">
              <w:rPr>
                <w:b/>
                <w:bCs/>
                <w:szCs w:val="18"/>
                <w:lang w:val="en-GB"/>
              </w:rPr>
              <w:t>Infections</w:t>
            </w:r>
          </w:p>
        </w:tc>
        <w:tc>
          <w:tcPr>
            <w:tcW w:w="6166" w:type="dxa"/>
            <w:tcBorders>
              <w:top w:val="nil"/>
              <w:left w:val="nil"/>
              <w:bottom w:val="nil"/>
              <w:right w:val="nil"/>
            </w:tcBorders>
            <w:shd w:val="clear" w:color="auto" w:fill="D9D9D9" w:themeFill="background1" w:themeFillShade="D9"/>
          </w:tcPr>
          <w:p w14:paraId="0039758C" w14:textId="77777777" w:rsidR="003965E0" w:rsidRPr="008C5E25" w:rsidRDefault="003965E0" w:rsidP="008C5E25">
            <w:pPr>
              <w:pStyle w:val="TableText"/>
              <w:rPr>
                <w:szCs w:val="18"/>
                <w:lang w:val="en-GB"/>
              </w:rPr>
            </w:pPr>
          </w:p>
        </w:tc>
        <w:tc>
          <w:tcPr>
            <w:tcW w:w="6166" w:type="dxa"/>
            <w:gridSpan w:val="2"/>
            <w:tcBorders>
              <w:top w:val="nil"/>
              <w:left w:val="nil"/>
              <w:bottom w:val="nil"/>
              <w:right w:val="nil"/>
            </w:tcBorders>
            <w:shd w:val="clear" w:color="auto" w:fill="D9D9D9" w:themeFill="background1" w:themeFillShade="D9"/>
          </w:tcPr>
          <w:p w14:paraId="375F19AF" w14:textId="77777777" w:rsidR="003965E0" w:rsidRPr="008C5E25" w:rsidRDefault="003965E0" w:rsidP="008C5E25">
            <w:pPr>
              <w:pStyle w:val="TableText"/>
              <w:rPr>
                <w:szCs w:val="18"/>
                <w:lang w:val="en-GB"/>
              </w:rPr>
            </w:pPr>
          </w:p>
        </w:tc>
      </w:tr>
      <w:tr w:rsidR="003965E0" w:rsidRPr="008C5E25" w14:paraId="477C8E97" w14:textId="77777777" w:rsidTr="003965E0">
        <w:tc>
          <w:tcPr>
            <w:tcW w:w="1980" w:type="dxa"/>
            <w:tcBorders>
              <w:top w:val="nil"/>
              <w:left w:val="nil"/>
            </w:tcBorders>
          </w:tcPr>
          <w:p w14:paraId="172FB962" w14:textId="77777777" w:rsidR="003965E0" w:rsidRPr="008C5E25" w:rsidRDefault="003965E0" w:rsidP="008C5E25">
            <w:pPr>
              <w:pStyle w:val="TableText"/>
              <w:rPr>
                <w:szCs w:val="18"/>
                <w:lang w:val="en-GB"/>
              </w:rPr>
            </w:pPr>
          </w:p>
        </w:tc>
        <w:tc>
          <w:tcPr>
            <w:tcW w:w="6166" w:type="dxa"/>
            <w:tcBorders>
              <w:top w:val="nil"/>
            </w:tcBorders>
          </w:tcPr>
          <w:p w14:paraId="1CE7B4DA" w14:textId="77777777" w:rsidR="003965E0" w:rsidRPr="008C5E25" w:rsidRDefault="003965E0" w:rsidP="008C5E25">
            <w:pPr>
              <w:pStyle w:val="TableText"/>
              <w:rPr>
                <w:szCs w:val="18"/>
                <w:lang w:val="en-GB"/>
              </w:rPr>
            </w:pPr>
            <w:r w:rsidRPr="008C5E25">
              <w:rPr>
                <w:szCs w:val="18"/>
                <w:lang w:val="en-GB"/>
              </w:rPr>
              <w:t>There was overall support for the inclusion of the anti-infective medicines. Some respondents suggested that the list of available medicines was not broad enough to maximise registered nurse prescribing. Others thought the list was too broad.</w:t>
            </w:r>
          </w:p>
        </w:tc>
        <w:tc>
          <w:tcPr>
            <w:tcW w:w="6166" w:type="dxa"/>
            <w:gridSpan w:val="2"/>
            <w:tcBorders>
              <w:top w:val="nil"/>
              <w:right w:val="nil"/>
            </w:tcBorders>
          </w:tcPr>
          <w:p w14:paraId="0011D748" w14:textId="77777777" w:rsidR="003965E0" w:rsidRPr="008C5E25" w:rsidRDefault="003965E0" w:rsidP="008C5E25">
            <w:pPr>
              <w:pStyle w:val="TableText"/>
              <w:rPr>
                <w:szCs w:val="18"/>
                <w:lang w:val="en-GB"/>
              </w:rPr>
            </w:pPr>
          </w:p>
        </w:tc>
      </w:tr>
      <w:tr w:rsidR="003965E0" w:rsidRPr="008C5E25" w14:paraId="5EA23A6C" w14:textId="77777777" w:rsidTr="003965E0">
        <w:tc>
          <w:tcPr>
            <w:tcW w:w="1980" w:type="dxa"/>
            <w:tcBorders>
              <w:left w:val="nil"/>
            </w:tcBorders>
          </w:tcPr>
          <w:p w14:paraId="107721DC" w14:textId="77777777" w:rsidR="003965E0" w:rsidRPr="008C5E25" w:rsidRDefault="003965E0" w:rsidP="008C5E25">
            <w:pPr>
              <w:pStyle w:val="TableText"/>
              <w:rPr>
                <w:szCs w:val="18"/>
                <w:lang w:val="en-GB"/>
              </w:rPr>
            </w:pPr>
            <w:r w:rsidRPr="008C5E25">
              <w:rPr>
                <w:szCs w:val="18"/>
                <w:lang w:val="en-GB"/>
              </w:rPr>
              <w:t>Tenofovir and emtricitabine</w:t>
            </w:r>
          </w:p>
        </w:tc>
        <w:tc>
          <w:tcPr>
            <w:tcW w:w="6166" w:type="dxa"/>
          </w:tcPr>
          <w:p w14:paraId="455A9E5B" w14:textId="77777777" w:rsidR="003965E0" w:rsidRPr="008C5E25" w:rsidRDefault="003965E0" w:rsidP="008C5E25">
            <w:pPr>
              <w:pStyle w:val="TableText"/>
              <w:rPr>
                <w:szCs w:val="18"/>
                <w:lang w:val="en-GB"/>
              </w:rPr>
            </w:pPr>
            <w:r w:rsidRPr="008C5E25">
              <w:rPr>
                <w:szCs w:val="18"/>
                <w:lang w:val="en-GB"/>
              </w:rPr>
              <w:t xml:space="preserve">There was strong support, including from groups representing gay and bisexual men, people living with HIV, infectious diseases physicians, sexual health physicians, clinical nurse specialists and community providers of health services to the gay and bisexual communities for the inclusion of tenofovir with emtricitabine for initiation and continuation of HIV </w:t>
            </w:r>
            <w:proofErr w:type="spellStart"/>
            <w:r w:rsidRPr="008C5E25">
              <w:rPr>
                <w:szCs w:val="18"/>
                <w:lang w:val="en-GB"/>
              </w:rPr>
              <w:t>PrEP</w:t>
            </w:r>
            <w:proofErr w:type="spellEnd"/>
            <w:r w:rsidRPr="008C5E25">
              <w:rPr>
                <w:szCs w:val="18"/>
                <w:lang w:val="en-GB"/>
              </w:rPr>
              <w:t xml:space="preserve"> and HIV PEP. Enabling registered nurse prescribers to prescriber these medicines supports the National HIV Action Plan 2023–2030.</w:t>
            </w:r>
          </w:p>
          <w:p w14:paraId="4079F40E" w14:textId="77777777" w:rsidR="003965E0" w:rsidRPr="008C5E25" w:rsidRDefault="003965E0" w:rsidP="008C5E25">
            <w:pPr>
              <w:pStyle w:val="TableText"/>
              <w:rPr>
                <w:szCs w:val="18"/>
                <w:lang w:val="en-GB"/>
              </w:rPr>
            </w:pPr>
            <w:r w:rsidRPr="008C5E25">
              <w:rPr>
                <w:szCs w:val="18"/>
                <w:lang w:val="en-GB"/>
              </w:rPr>
              <w:t xml:space="preserve">The use of PEP is time critical and crucial to eliminating HIV in New Zealand. </w:t>
            </w:r>
            <w:proofErr w:type="spellStart"/>
            <w:r w:rsidRPr="008C5E25">
              <w:rPr>
                <w:szCs w:val="18"/>
                <w:lang w:val="en-GB"/>
              </w:rPr>
              <w:t>PrEP</w:t>
            </w:r>
            <w:proofErr w:type="spellEnd"/>
            <w:r w:rsidRPr="008C5E25">
              <w:rPr>
                <w:szCs w:val="18"/>
                <w:lang w:val="en-GB"/>
              </w:rPr>
              <w:t xml:space="preserve"> uptake in New Zealand is currently suboptimal; access to </w:t>
            </w:r>
            <w:proofErr w:type="spellStart"/>
            <w:r w:rsidRPr="008C5E25">
              <w:rPr>
                <w:szCs w:val="18"/>
                <w:lang w:val="en-GB"/>
              </w:rPr>
              <w:t>PrEP</w:t>
            </w:r>
            <w:proofErr w:type="spellEnd"/>
            <w:r w:rsidRPr="008C5E25">
              <w:rPr>
                <w:szCs w:val="18"/>
                <w:lang w:val="en-GB"/>
              </w:rPr>
              <w:t xml:space="preserve"> is significantly inequitable for Māori, Pacific peoples, rural communities and younger people. There are well-established New Zealand clinical guidelines for </w:t>
            </w:r>
            <w:proofErr w:type="spellStart"/>
            <w:r w:rsidRPr="008C5E25">
              <w:rPr>
                <w:szCs w:val="18"/>
                <w:lang w:val="en-GB"/>
              </w:rPr>
              <w:t>PrEP</w:t>
            </w:r>
            <w:proofErr w:type="spellEnd"/>
            <w:r w:rsidRPr="008C5E25">
              <w:rPr>
                <w:szCs w:val="18"/>
                <w:lang w:val="en-GB"/>
              </w:rPr>
              <w:t xml:space="preserve"> and PEP (covering, for example, monitoring labs and contraindications), and free training modules and tools are available for registered nurse prescribers. These prescribing supports reduce safety concerns related to registered nurse prescriber supply.</w:t>
            </w:r>
          </w:p>
        </w:tc>
        <w:tc>
          <w:tcPr>
            <w:tcW w:w="6166" w:type="dxa"/>
            <w:gridSpan w:val="2"/>
            <w:tcBorders>
              <w:right w:val="nil"/>
            </w:tcBorders>
          </w:tcPr>
          <w:p w14:paraId="2194A59D" w14:textId="77777777" w:rsidR="003965E0" w:rsidRPr="008C5E25" w:rsidRDefault="003965E0" w:rsidP="008C5E25">
            <w:pPr>
              <w:pStyle w:val="TableText"/>
              <w:rPr>
                <w:szCs w:val="18"/>
                <w:lang w:val="en-GB"/>
              </w:rPr>
            </w:pPr>
          </w:p>
        </w:tc>
      </w:tr>
      <w:tr w:rsidR="003965E0" w:rsidRPr="008C5E25" w14:paraId="4322F414" w14:textId="77777777" w:rsidTr="003965E0">
        <w:tc>
          <w:tcPr>
            <w:tcW w:w="1980" w:type="dxa"/>
            <w:tcBorders>
              <w:left w:val="nil"/>
            </w:tcBorders>
          </w:tcPr>
          <w:p w14:paraId="10A81887" w14:textId="77777777" w:rsidR="003965E0" w:rsidRPr="008C5E25" w:rsidRDefault="003965E0" w:rsidP="008C5E25">
            <w:pPr>
              <w:pStyle w:val="TableText"/>
              <w:rPr>
                <w:szCs w:val="18"/>
                <w:lang w:val="en-GB"/>
              </w:rPr>
            </w:pPr>
            <w:r w:rsidRPr="008C5E25">
              <w:rPr>
                <w:szCs w:val="18"/>
                <w:lang w:val="en-GB"/>
              </w:rPr>
              <w:t>Zidovudine and lamivudine</w:t>
            </w:r>
          </w:p>
        </w:tc>
        <w:tc>
          <w:tcPr>
            <w:tcW w:w="6166" w:type="dxa"/>
          </w:tcPr>
          <w:p w14:paraId="1BC1BDF9" w14:textId="77777777" w:rsidR="003965E0" w:rsidRPr="008C5E25" w:rsidRDefault="003965E0" w:rsidP="008C5E25">
            <w:pPr>
              <w:pStyle w:val="TableText"/>
              <w:rPr>
                <w:szCs w:val="18"/>
                <w:lang w:val="en-GB"/>
              </w:rPr>
            </w:pPr>
            <w:r w:rsidRPr="008C5E25">
              <w:rPr>
                <w:szCs w:val="18"/>
                <w:lang w:val="en-GB"/>
              </w:rPr>
              <w:t>One submitter was unsure why zidovudine and lamivudine were being considered.</w:t>
            </w:r>
          </w:p>
        </w:tc>
        <w:tc>
          <w:tcPr>
            <w:tcW w:w="6166" w:type="dxa"/>
            <w:gridSpan w:val="2"/>
            <w:tcBorders>
              <w:right w:val="nil"/>
            </w:tcBorders>
          </w:tcPr>
          <w:p w14:paraId="72A1C582" w14:textId="77777777" w:rsidR="003965E0" w:rsidRPr="008C5E25" w:rsidRDefault="003965E0" w:rsidP="008C5E25">
            <w:pPr>
              <w:pStyle w:val="TableText"/>
              <w:rPr>
                <w:szCs w:val="18"/>
                <w:lang w:val="en-GB"/>
              </w:rPr>
            </w:pPr>
            <w:r w:rsidRPr="008C5E25">
              <w:rPr>
                <w:szCs w:val="18"/>
                <w:lang w:val="en-GB"/>
              </w:rPr>
              <w:t>Their inclusion is for the prevention of mother-to-child transmission of HIV.</w:t>
            </w:r>
          </w:p>
        </w:tc>
      </w:tr>
      <w:tr w:rsidR="003965E0" w:rsidRPr="008C5E25" w14:paraId="06000329" w14:textId="77777777" w:rsidTr="003965E0">
        <w:tc>
          <w:tcPr>
            <w:tcW w:w="1980" w:type="dxa"/>
            <w:tcBorders>
              <w:left w:val="nil"/>
            </w:tcBorders>
          </w:tcPr>
          <w:p w14:paraId="2EFA73D1" w14:textId="77777777" w:rsidR="003965E0" w:rsidRPr="008C5E25" w:rsidRDefault="003965E0" w:rsidP="008C5E25">
            <w:pPr>
              <w:pStyle w:val="TableText"/>
              <w:rPr>
                <w:szCs w:val="18"/>
                <w:lang w:val="en-GB"/>
              </w:rPr>
            </w:pPr>
            <w:r w:rsidRPr="008C5E25">
              <w:rPr>
                <w:szCs w:val="18"/>
                <w:lang w:val="en-GB"/>
              </w:rPr>
              <w:t>Entecavir and tenofovir</w:t>
            </w:r>
          </w:p>
        </w:tc>
        <w:tc>
          <w:tcPr>
            <w:tcW w:w="6166" w:type="dxa"/>
          </w:tcPr>
          <w:p w14:paraId="5939D684" w14:textId="77777777" w:rsidR="003965E0" w:rsidRPr="008C5E25" w:rsidRDefault="003965E0" w:rsidP="008C5E25">
            <w:pPr>
              <w:pStyle w:val="TableText"/>
              <w:rPr>
                <w:szCs w:val="18"/>
                <w:lang w:val="en-GB"/>
              </w:rPr>
            </w:pPr>
            <w:r w:rsidRPr="008C5E25">
              <w:rPr>
                <w:szCs w:val="18"/>
                <w:lang w:val="en-GB"/>
              </w:rPr>
              <w:t xml:space="preserve">There was strong support for the inclusion of entecavir and tenofovir for the treatment of chronic hepatitis B infection, including from the national </w:t>
            </w:r>
            <w:r w:rsidRPr="008C5E25">
              <w:rPr>
                <w:szCs w:val="18"/>
                <w:lang w:val="en-GB"/>
              </w:rPr>
              <w:lastRenderedPageBreak/>
              <w:t>hepatology nursing groups. Statements in support of their inclusion included the following.</w:t>
            </w:r>
          </w:p>
          <w:p w14:paraId="1AE76BA2" w14:textId="77777777" w:rsidR="003965E0" w:rsidRPr="008C5E25" w:rsidRDefault="003965E0" w:rsidP="008C5E25">
            <w:pPr>
              <w:pStyle w:val="TableText"/>
              <w:rPr>
                <w:szCs w:val="18"/>
                <w:lang w:val="en-GB"/>
              </w:rPr>
            </w:pPr>
            <w:r w:rsidRPr="008C5E25">
              <w:rPr>
                <w:szCs w:val="18"/>
                <w:lang w:val="en-GB"/>
              </w:rPr>
              <w:t>Hepatitis B is a significant public health concern in New Zealand, particularly among Māori, Pacific peoples and migrant communities.</w:t>
            </w:r>
          </w:p>
          <w:p w14:paraId="3B18EBFC" w14:textId="77777777" w:rsidR="003965E0" w:rsidRPr="008C5E25" w:rsidRDefault="003965E0" w:rsidP="008C5E25">
            <w:pPr>
              <w:pStyle w:val="TableText"/>
              <w:rPr>
                <w:szCs w:val="18"/>
                <w:lang w:val="en-GB"/>
              </w:rPr>
            </w:pPr>
            <w:r w:rsidRPr="008C5E25">
              <w:rPr>
                <w:szCs w:val="18"/>
                <w:lang w:val="en-GB"/>
              </w:rPr>
              <w:t>The inclusion of these medicines supports the World Health Organization’s goal to eliminate viral hepatitis as a public health threat by 2030.</w:t>
            </w:r>
          </w:p>
          <w:p w14:paraId="4621FCFC" w14:textId="77777777" w:rsidR="003965E0" w:rsidRPr="008C5E25" w:rsidRDefault="003965E0" w:rsidP="008C5E25">
            <w:pPr>
              <w:pStyle w:val="TableText"/>
              <w:rPr>
                <w:szCs w:val="18"/>
                <w:lang w:val="en-GB"/>
              </w:rPr>
            </w:pPr>
            <w:r w:rsidRPr="008C5E25">
              <w:rPr>
                <w:szCs w:val="18"/>
                <w:lang w:val="en-GB"/>
              </w:rPr>
              <w:t>These medicines are first-line treatments recommended by international and local guidelines</w:t>
            </w:r>
          </w:p>
          <w:p w14:paraId="20F3329B" w14:textId="77777777" w:rsidR="003965E0" w:rsidRPr="008C5E25" w:rsidRDefault="003965E0" w:rsidP="008C5E25">
            <w:pPr>
              <w:pStyle w:val="TableText"/>
              <w:rPr>
                <w:szCs w:val="18"/>
                <w:lang w:val="en-GB"/>
              </w:rPr>
            </w:pPr>
            <w:r w:rsidRPr="008C5E25">
              <w:rPr>
                <w:szCs w:val="18"/>
                <w:lang w:val="en-GB"/>
              </w:rPr>
              <w:t>Registered nurse prescribers working in specialty teams, such as liver clinics, infectious disease services and community health services, are well positioned to manage stable patients with chronic hepatitis B.</w:t>
            </w:r>
          </w:p>
        </w:tc>
        <w:tc>
          <w:tcPr>
            <w:tcW w:w="6166" w:type="dxa"/>
            <w:gridSpan w:val="2"/>
            <w:tcBorders>
              <w:right w:val="nil"/>
            </w:tcBorders>
          </w:tcPr>
          <w:p w14:paraId="2CE91CBB" w14:textId="77777777" w:rsidR="003965E0" w:rsidRPr="008C5E25" w:rsidRDefault="003965E0" w:rsidP="008C5E25">
            <w:pPr>
              <w:pStyle w:val="TableText"/>
              <w:rPr>
                <w:szCs w:val="18"/>
                <w:lang w:val="en-GB"/>
              </w:rPr>
            </w:pPr>
          </w:p>
        </w:tc>
      </w:tr>
      <w:tr w:rsidR="003965E0" w:rsidRPr="008C5E25" w14:paraId="7C99D5E9" w14:textId="77777777" w:rsidTr="003965E0">
        <w:tc>
          <w:tcPr>
            <w:tcW w:w="1980" w:type="dxa"/>
            <w:tcBorders>
              <w:left w:val="nil"/>
              <w:bottom w:val="nil"/>
            </w:tcBorders>
          </w:tcPr>
          <w:p w14:paraId="4985EB79" w14:textId="77777777" w:rsidR="003965E0" w:rsidRPr="008C5E25" w:rsidRDefault="003965E0" w:rsidP="008C5E25">
            <w:pPr>
              <w:pStyle w:val="TableText"/>
              <w:rPr>
                <w:szCs w:val="18"/>
                <w:lang w:val="en-GB"/>
              </w:rPr>
            </w:pPr>
            <w:r w:rsidRPr="008C5E25">
              <w:rPr>
                <w:szCs w:val="18"/>
                <w:lang w:val="en-GB"/>
              </w:rPr>
              <w:t>Gentamycin and vancomycin</w:t>
            </w:r>
          </w:p>
        </w:tc>
        <w:tc>
          <w:tcPr>
            <w:tcW w:w="6166" w:type="dxa"/>
            <w:tcBorders>
              <w:bottom w:val="nil"/>
            </w:tcBorders>
          </w:tcPr>
          <w:p w14:paraId="31A767E9" w14:textId="77777777" w:rsidR="003965E0" w:rsidRPr="008C5E25" w:rsidRDefault="003965E0" w:rsidP="008C5E25">
            <w:pPr>
              <w:pStyle w:val="TableText"/>
              <w:rPr>
                <w:szCs w:val="18"/>
                <w:lang w:val="en-GB"/>
              </w:rPr>
            </w:pPr>
            <w:r w:rsidRPr="008C5E25">
              <w:rPr>
                <w:szCs w:val="18"/>
                <w:lang w:val="en-GB"/>
              </w:rPr>
              <w:t>Respondents suggested these antibiotics should be restricted to registered nurse prescribers working in appropriate environments, such as renal services.</w:t>
            </w:r>
          </w:p>
        </w:tc>
        <w:tc>
          <w:tcPr>
            <w:tcW w:w="6166" w:type="dxa"/>
            <w:gridSpan w:val="2"/>
            <w:tcBorders>
              <w:bottom w:val="nil"/>
              <w:right w:val="nil"/>
            </w:tcBorders>
          </w:tcPr>
          <w:p w14:paraId="7E4A1F25" w14:textId="77777777" w:rsidR="003965E0" w:rsidRPr="008C5E25" w:rsidRDefault="003965E0" w:rsidP="008C5E25">
            <w:pPr>
              <w:pStyle w:val="TableText"/>
              <w:rPr>
                <w:szCs w:val="18"/>
                <w:lang w:val="en-GB"/>
              </w:rPr>
            </w:pPr>
          </w:p>
        </w:tc>
      </w:tr>
      <w:tr w:rsidR="003965E0" w:rsidRPr="008C5E25" w14:paraId="3C8B705D" w14:textId="77777777" w:rsidTr="003965E0">
        <w:tc>
          <w:tcPr>
            <w:tcW w:w="8146" w:type="dxa"/>
            <w:gridSpan w:val="2"/>
            <w:tcBorders>
              <w:top w:val="nil"/>
              <w:left w:val="nil"/>
              <w:bottom w:val="nil"/>
              <w:right w:val="nil"/>
            </w:tcBorders>
            <w:shd w:val="clear" w:color="auto" w:fill="D9D9D9" w:themeFill="background1" w:themeFillShade="D9"/>
          </w:tcPr>
          <w:p w14:paraId="34B03512" w14:textId="77777777" w:rsidR="003965E0" w:rsidRPr="008C5E25" w:rsidRDefault="003965E0" w:rsidP="008C5E25">
            <w:pPr>
              <w:pStyle w:val="TableText"/>
              <w:rPr>
                <w:szCs w:val="18"/>
                <w:lang w:val="en-GB"/>
              </w:rPr>
            </w:pPr>
            <w:r w:rsidRPr="008C5E25">
              <w:rPr>
                <w:b/>
                <w:bCs/>
                <w:szCs w:val="18"/>
                <w:lang w:val="en-GB"/>
              </w:rPr>
              <w:t>Malignant disease and immunosuppression</w:t>
            </w:r>
          </w:p>
        </w:tc>
        <w:tc>
          <w:tcPr>
            <w:tcW w:w="6166" w:type="dxa"/>
            <w:gridSpan w:val="2"/>
            <w:tcBorders>
              <w:top w:val="nil"/>
              <w:left w:val="nil"/>
              <w:bottom w:val="nil"/>
              <w:right w:val="nil"/>
            </w:tcBorders>
            <w:shd w:val="clear" w:color="auto" w:fill="D9D9D9" w:themeFill="background1" w:themeFillShade="D9"/>
          </w:tcPr>
          <w:p w14:paraId="66F0BCE4" w14:textId="77777777" w:rsidR="003965E0" w:rsidRPr="008C5E25" w:rsidRDefault="003965E0" w:rsidP="008C5E25">
            <w:pPr>
              <w:pStyle w:val="TableText"/>
              <w:rPr>
                <w:szCs w:val="18"/>
                <w:lang w:val="en-GB"/>
              </w:rPr>
            </w:pPr>
          </w:p>
        </w:tc>
      </w:tr>
      <w:tr w:rsidR="003965E0" w:rsidRPr="008C5E25" w14:paraId="415FC42C" w14:textId="77777777" w:rsidTr="003965E0">
        <w:tc>
          <w:tcPr>
            <w:tcW w:w="1980" w:type="dxa"/>
            <w:tcBorders>
              <w:top w:val="nil"/>
              <w:left w:val="nil"/>
              <w:bottom w:val="nil"/>
            </w:tcBorders>
          </w:tcPr>
          <w:p w14:paraId="4C626B16" w14:textId="77777777" w:rsidR="003965E0" w:rsidRPr="008C5E25" w:rsidRDefault="003965E0" w:rsidP="008C5E25">
            <w:pPr>
              <w:pStyle w:val="TableText"/>
              <w:rPr>
                <w:szCs w:val="18"/>
                <w:lang w:val="en-GB"/>
              </w:rPr>
            </w:pPr>
          </w:p>
        </w:tc>
        <w:tc>
          <w:tcPr>
            <w:tcW w:w="6166" w:type="dxa"/>
            <w:tcBorders>
              <w:top w:val="nil"/>
              <w:bottom w:val="nil"/>
            </w:tcBorders>
          </w:tcPr>
          <w:p w14:paraId="76B319E2" w14:textId="77777777" w:rsidR="003965E0" w:rsidRPr="008C5E25" w:rsidRDefault="003965E0" w:rsidP="008C5E25">
            <w:pPr>
              <w:pStyle w:val="TableText"/>
              <w:rPr>
                <w:szCs w:val="18"/>
                <w:lang w:val="en-GB"/>
              </w:rPr>
            </w:pPr>
            <w:r w:rsidRPr="008C5E25">
              <w:rPr>
                <w:szCs w:val="18"/>
                <w:lang w:val="en-GB"/>
              </w:rPr>
              <w:t>Feedback appreciated the recognition of oncology as a specialist area of registered nurse practice, with the approval of more hormone-related medications. The proposed changes are positive, though prescribing remains limited to supervised oncology services and is not justified in other registered nurse prescriber specialist areas of practice.</w:t>
            </w:r>
          </w:p>
          <w:p w14:paraId="4FF4ECB6" w14:textId="77777777" w:rsidR="003965E0" w:rsidRPr="008C5E25" w:rsidRDefault="003965E0" w:rsidP="008C5E25">
            <w:pPr>
              <w:pStyle w:val="TableText"/>
              <w:rPr>
                <w:szCs w:val="18"/>
                <w:lang w:val="en-GB"/>
              </w:rPr>
            </w:pPr>
            <w:r w:rsidRPr="008C5E25">
              <w:rPr>
                <w:szCs w:val="18"/>
                <w:lang w:val="en-GB"/>
              </w:rPr>
              <w:t>Expanding the medicine list will allow designated nurse prescribers to better utilise their qualifications and improve service delivery. Haematologists have long advocated for the addition of the medicines used for haematological cancers.</w:t>
            </w:r>
          </w:p>
          <w:p w14:paraId="0229D478" w14:textId="77777777" w:rsidR="003965E0" w:rsidRPr="008C5E25" w:rsidRDefault="003965E0" w:rsidP="008C5E25">
            <w:pPr>
              <w:pStyle w:val="TableText"/>
              <w:rPr>
                <w:szCs w:val="18"/>
                <w:lang w:val="en-GB"/>
              </w:rPr>
            </w:pPr>
            <w:r w:rsidRPr="008C5E25">
              <w:rPr>
                <w:szCs w:val="18"/>
                <w:lang w:val="en-GB"/>
              </w:rPr>
              <w:t>It was acknowledged that the inclusion of the aromatase inhibitors, such as exemestane and anastrozole, will complement practice, as registered nurse prescribers can already prescribe tamoxifen and letrozole for continuation of treatment.</w:t>
            </w:r>
          </w:p>
        </w:tc>
        <w:tc>
          <w:tcPr>
            <w:tcW w:w="6166" w:type="dxa"/>
            <w:gridSpan w:val="2"/>
            <w:tcBorders>
              <w:top w:val="nil"/>
              <w:bottom w:val="nil"/>
              <w:right w:val="nil"/>
            </w:tcBorders>
          </w:tcPr>
          <w:p w14:paraId="19C8A49C" w14:textId="77777777" w:rsidR="003965E0" w:rsidRPr="008C5E25" w:rsidRDefault="003965E0" w:rsidP="008C5E25">
            <w:pPr>
              <w:pStyle w:val="TableText"/>
              <w:rPr>
                <w:szCs w:val="18"/>
                <w:lang w:val="en-GB"/>
              </w:rPr>
            </w:pPr>
          </w:p>
        </w:tc>
      </w:tr>
      <w:tr w:rsidR="003965E0" w:rsidRPr="008C5E25" w14:paraId="47A95C9C" w14:textId="77777777" w:rsidTr="003965E0">
        <w:tc>
          <w:tcPr>
            <w:tcW w:w="8146" w:type="dxa"/>
            <w:gridSpan w:val="2"/>
            <w:tcBorders>
              <w:top w:val="nil"/>
              <w:left w:val="nil"/>
              <w:bottom w:val="nil"/>
              <w:right w:val="nil"/>
            </w:tcBorders>
            <w:shd w:val="clear" w:color="auto" w:fill="D9D9D9" w:themeFill="background1" w:themeFillShade="D9"/>
          </w:tcPr>
          <w:p w14:paraId="11F5B21D" w14:textId="77777777" w:rsidR="003965E0" w:rsidRPr="008C5E25" w:rsidRDefault="003965E0" w:rsidP="008C5E25">
            <w:pPr>
              <w:pStyle w:val="TableText"/>
              <w:keepNext/>
              <w:rPr>
                <w:b/>
                <w:bCs/>
                <w:szCs w:val="18"/>
                <w:lang w:val="en-GB"/>
              </w:rPr>
            </w:pPr>
            <w:r w:rsidRPr="008C5E25">
              <w:rPr>
                <w:b/>
                <w:bCs/>
                <w:szCs w:val="18"/>
                <w:lang w:val="en-GB"/>
              </w:rPr>
              <w:lastRenderedPageBreak/>
              <w:t>Musculoskeletal system</w:t>
            </w:r>
          </w:p>
        </w:tc>
        <w:tc>
          <w:tcPr>
            <w:tcW w:w="6166" w:type="dxa"/>
            <w:gridSpan w:val="2"/>
            <w:tcBorders>
              <w:top w:val="nil"/>
              <w:left w:val="nil"/>
              <w:bottom w:val="nil"/>
              <w:right w:val="nil"/>
            </w:tcBorders>
            <w:shd w:val="clear" w:color="auto" w:fill="D9D9D9" w:themeFill="background1" w:themeFillShade="D9"/>
          </w:tcPr>
          <w:p w14:paraId="19BECC1E" w14:textId="77777777" w:rsidR="003965E0" w:rsidRPr="008C5E25" w:rsidRDefault="003965E0" w:rsidP="008C5E25">
            <w:pPr>
              <w:pStyle w:val="TableText"/>
              <w:keepNext/>
              <w:rPr>
                <w:szCs w:val="18"/>
                <w:lang w:val="en-GB"/>
              </w:rPr>
            </w:pPr>
          </w:p>
        </w:tc>
      </w:tr>
      <w:tr w:rsidR="003965E0" w:rsidRPr="008C5E25" w14:paraId="2775C32F" w14:textId="77777777" w:rsidTr="003965E0">
        <w:tc>
          <w:tcPr>
            <w:tcW w:w="1980" w:type="dxa"/>
            <w:tcBorders>
              <w:top w:val="nil"/>
              <w:left w:val="nil"/>
              <w:bottom w:val="nil"/>
            </w:tcBorders>
          </w:tcPr>
          <w:p w14:paraId="4752B1FA" w14:textId="77777777" w:rsidR="003965E0" w:rsidRPr="008C5E25" w:rsidRDefault="003965E0" w:rsidP="008C5E25">
            <w:pPr>
              <w:pStyle w:val="TableText"/>
              <w:rPr>
                <w:szCs w:val="18"/>
                <w:lang w:val="en-GB"/>
              </w:rPr>
            </w:pPr>
          </w:p>
        </w:tc>
        <w:tc>
          <w:tcPr>
            <w:tcW w:w="6166" w:type="dxa"/>
            <w:tcBorders>
              <w:top w:val="nil"/>
              <w:bottom w:val="nil"/>
            </w:tcBorders>
          </w:tcPr>
          <w:p w14:paraId="4A828D79" w14:textId="77777777" w:rsidR="003965E0" w:rsidRPr="008C5E25" w:rsidRDefault="003965E0" w:rsidP="008C5E25">
            <w:pPr>
              <w:pStyle w:val="TableText"/>
              <w:rPr>
                <w:szCs w:val="18"/>
                <w:lang w:val="en-GB"/>
              </w:rPr>
            </w:pPr>
            <w:r w:rsidRPr="008C5E25">
              <w:rPr>
                <w:szCs w:val="18"/>
                <w:lang w:val="en-GB"/>
              </w:rPr>
              <w:t>No specific concerns were raised over the proposed additions to the SPML. Respondents highlighted the potential toxicity of colchicine.</w:t>
            </w:r>
          </w:p>
        </w:tc>
        <w:tc>
          <w:tcPr>
            <w:tcW w:w="6166" w:type="dxa"/>
            <w:gridSpan w:val="2"/>
            <w:tcBorders>
              <w:top w:val="nil"/>
              <w:bottom w:val="nil"/>
              <w:right w:val="nil"/>
            </w:tcBorders>
          </w:tcPr>
          <w:p w14:paraId="0D7A4A01" w14:textId="77777777" w:rsidR="003965E0" w:rsidRPr="008C5E25" w:rsidRDefault="003965E0" w:rsidP="008C5E25">
            <w:pPr>
              <w:pStyle w:val="TableText"/>
              <w:rPr>
                <w:szCs w:val="18"/>
                <w:lang w:val="en-GB"/>
              </w:rPr>
            </w:pPr>
          </w:p>
        </w:tc>
      </w:tr>
      <w:tr w:rsidR="003965E0" w:rsidRPr="008C5E25" w14:paraId="3FA592BF" w14:textId="77777777" w:rsidTr="003965E0">
        <w:tc>
          <w:tcPr>
            <w:tcW w:w="8146" w:type="dxa"/>
            <w:gridSpan w:val="2"/>
            <w:tcBorders>
              <w:top w:val="nil"/>
              <w:left w:val="nil"/>
              <w:bottom w:val="nil"/>
              <w:right w:val="nil"/>
            </w:tcBorders>
            <w:shd w:val="clear" w:color="auto" w:fill="D9D9D9" w:themeFill="background1" w:themeFillShade="D9"/>
          </w:tcPr>
          <w:p w14:paraId="6BCDAC1A" w14:textId="77777777" w:rsidR="003965E0" w:rsidRPr="008C5E25" w:rsidRDefault="003965E0" w:rsidP="008C5E25">
            <w:pPr>
              <w:pStyle w:val="TableText"/>
              <w:rPr>
                <w:szCs w:val="18"/>
                <w:lang w:val="en-GB"/>
              </w:rPr>
            </w:pPr>
            <w:r w:rsidRPr="008C5E25">
              <w:rPr>
                <w:b/>
                <w:bCs/>
                <w:szCs w:val="18"/>
                <w:lang w:val="en-GB"/>
              </w:rPr>
              <w:t>Nutrition and blood</w:t>
            </w:r>
          </w:p>
        </w:tc>
        <w:tc>
          <w:tcPr>
            <w:tcW w:w="6166" w:type="dxa"/>
            <w:gridSpan w:val="2"/>
            <w:tcBorders>
              <w:top w:val="nil"/>
              <w:left w:val="nil"/>
              <w:bottom w:val="nil"/>
              <w:right w:val="nil"/>
            </w:tcBorders>
            <w:shd w:val="clear" w:color="auto" w:fill="D9D9D9" w:themeFill="background1" w:themeFillShade="D9"/>
          </w:tcPr>
          <w:p w14:paraId="4C504CF8" w14:textId="77777777" w:rsidR="003965E0" w:rsidRPr="008C5E25" w:rsidRDefault="003965E0" w:rsidP="008C5E25">
            <w:pPr>
              <w:pStyle w:val="TableText"/>
              <w:rPr>
                <w:szCs w:val="18"/>
                <w:lang w:val="en-GB"/>
              </w:rPr>
            </w:pPr>
          </w:p>
        </w:tc>
      </w:tr>
      <w:tr w:rsidR="003965E0" w:rsidRPr="008C5E25" w14:paraId="084889BD" w14:textId="77777777" w:rsidTr="003965E0">
        <w:tc>
          <w:tcPr>
            <w:tcW w:w="1980" w:type="dxa"/>
            <w:tcBorders>
              <w:top w:val="nil"/>
              <w:left w:val="nil"/>
              <w:bottom w:val="nil"/>
            </w:tcBorders>
          </w:tcPr>
          <w:p w14:paraId="4DFB7C42" w14:textId="77777777" w:rsidR="003965E0" w:rsidRPr="008C5E25" w:rsidRDefault="003965E0" w:rsidP="008C5E25">
            <w:pPr>
              <w:pStyle w:val="TableText"/>
              <w:rPr>
                <w:szCs w:val="18"/>
                <w:lang w:val="en-GB"/>
              </w:rPr>
            </w:pPr>
          </w:p>
        </w:tc>
        <w:tc>
          <w:tcPr>
            <w:tcW w:w="6166" w:type="dxa"/>
            <w:tcBorders>
              <w:top w:val="nil"/>
              <w:bottom w:val="nil"/>
            </w:tcBorders>
          </w:tcPr>
          <w:p w14:paraId="43DAC5C5" w14:textId="77777777" w:rsidR="003965E0" w:rsidRPr="008C5E25" w:rsidRDefault="003965E0" w:rsidP="008C5E25">
            <w:pPr>
              <w:pStyle w:val="TableText"/>
              <w:rPr>
                <w:szCs w:val="18"/>
                <w:lang w:val="en-GB"/>
              </w:rPr>
            </w:pPr>
            <w:r w:rsidRPr="008C5E25">
              <w:rPr>
                <w:szCs w:val="18"/>
                <w:lang w:val="en-GB"/>
              </w:rPr>
              <w:t>No specific concerns were raised over the proposed additions to the SPML.</w:t>
            </w:r>
          </w:p>
          <w:p w14:paraId="3AE1EF95" w14:textId="77777777" w:rsidR="003965E0" w:rsidRPr="008C5E25" w:rsidRDefault="003965E0" w:rsidP="008C5E25">
            <w:pPr>
              <w:pStyle w:val="TableText"/>
              <w:rPr>
                <w:szCs w:val="18"/>
                <w:lang w:val="en-GB"/>
              </w:rPr>
            </w:pPr>
            <w:r w:rsidRPr="008C5E25">
              <w:rPr>
                <w:szCs w:val="18"/>
                <w:lang w:val="en-GB"/>
              </w:rPr>
              <w:t>There was acknowledgement that the ‘drugs used in haemophilia’ would be prescribed by registered nurse prescribers working in specialist areas, including the New Zealand Blood Transfusion Service.</w:t>
            </w:r>
          </w:p>
        </w:tc>
        <w:tc>
          <w:tcPr>
            <w:tcW w:w="6166" w:type="dxa"/>
            <w:gridSpan w:val="2"/>
            <w:tcBorders>
              <w:top w:val="nil"/>
              <w:bottom w:val="nil"/>
              <w:right w:val="nil"/>
            </w:tcBorders>
          </w:tcPr>
          <w:p w14:paraId="08B0F8E1" w14:textId="77777777" w:rsidR="003965E0" w:rsidRPr="008C5E25" w:rsidRDefault="003965E0" w:rsidP="008C5E25">
            <w:pPr>
              <w:pStyle w:val="TableText"/>
              <w:rPr>
                <w:szCs w:val="18"/>
                <w:lang w:val="en-GB"/>
              </w:rPr>
            </w:pPr>
          </w:p>
        </w:tc>
      </w:tr>
      <w:tr w:rsidR="003965E0" w:rsidRPr="008C5E25" w14:paraId="7F5F0550" w14:textId="77777777" w:rsidTr="003965E0">
        <w:tc>
          <w:tcPr>
            <w:tcW w:w="8146" w:type="dxa"/>
            <w:gridSpan w:val="2"/>
            <w:tcBorders>
              <w:top w:val="nil"/>
              <w:left w:val="nil"/>
              <w:bottom w:val="nil"/>
              <w:right w:val="nil"/>
            </w:tcBorders>
            <w:shd w:val="clear" w:color="auto" w:fill="D9D9D9" w:themeFill="background1" w:themeFillShade="D9"/>
          </w:tcPr>
          <w:p w14:paraId="61D8BB66" w14:textId="77777777" w:rsidR="003965E0" w:rsidRPr="008C5E25" w:rsidRDefault="003965E0" w:rsidP="008C5E25">
            <w:pPr>
              <w:pStyle w:val="TableText"/>
              <w:rPr>
                <w:b/>
                <w:bCs/>
                <w:szCs w:val="18"/>
                <w:lang w:val="en-GB"/>
              </w:rPr>
            </w:pPr>
            <w:r w:rsidRPr="008C5E25">
              <w:rPr>
                <w:b/>
                <w:bCs/>
                <w:szCs w:val="18"/>
                <w:lang w:val="en-GB"/>
              </w:rPr>
              <w:t>Obstetrics, gynaecology and urinary-tract disorders</w:t>
            </w:r>
          </w:p>
        </w:tc>
        <w:tc>
          <w:tcPr>
            <w:tcW w:w="6166" w:type="dxa"/>
            <w:gridSpan w:val="2"/>
            <w:tcBorders>
              <w:top w:val="nil"/>
              <w:left w:val="nil"/>
              <w:bottom w:val="nil"/>
              <w:right w:val="nil"/>
            </w:tcBorders>
            <w:shd w:val="clear" w:color="auto" w:fill="D9D9D9" w:themeFill="background1" w:themeFillShade="D9"/>
          </w:tcPr>
          <w:p w14:paraId="529A2A8B" w14:textId="77777777" w:rsidR="003965E0" w:rsidRPr="008C5E25" w:rsidRDefault="003965E0" w:rsidP="008C5E25">
            <w:pPr>
              <w:pStyle w:val="TableText"/>
              <w:rPr>
                <w:szCs w:val="18"/>
                <w:lang w:val="en-GB"/>
              </w:rPr>
            </w:pPr>
          </w:p>
        </w:tc>
      </w:tr>
      <w:tr w:rsidR="003965E0" w:rsidRPr="008C5E25" w14:paraId="31C461E1" w14:textId="77777777" w:rsidTr="003965E0">
        <w:tc>
          <w:tcPr>
            <w:tcW w:w="1980" w:type="dxa"/>
            <w:tcBorders>
              <w:top w:val="nil"/>
              <w:left w:val="nil"/>
              <w:bottom w:val="nil"/>
            </w:tcBorders>
          </w:tcPr>
          <w:p w14:paraId="7B5BC0B3" w14:textId="77777777" w:rsidR="003965E0" w:rsidRPr="008C5E25" w:rsidRDefault="003965E0" w:rsidP="008C5E25">
            <w:pPr>
              <w:pStyle w:val="TableText"/>
              <w:rPr>
                <w:szCs w:val="18"/>
                <w:lang w:val="en-GB"/>
              </w:rPr>
            </w:pPr>
          </w:p>
        </w:tc>
        <w:tc>
          <w:tcPr>
            <w:tcW w:w="6166" w:type="dxa"/>
            <w:tcBorders>
              <w:top w:val="nil"/>
              <w:bottom w:val="nil"/>
            </w:tcBorders>
          </w:tcPr>
          <w:p w14:paraId="09FC8FF0" w14:textId="77777777" w:rsidR="003965E0" w:rsidRPr="008C5E25" w:rsidRDefault="003965E0" w:rsidP="008C5E25">
            <w:pPr>
              <w:pStyle w:val="TableText"/>
              <w:rPr>
                <w:szCs w:val="18"/>
                <w:lang w:val="en-GB"/>
              </w:rPr>
            </w:pPr>
            <w:r w:rsidRPr="008C5E25">
              <w:rPr>
                <w:szCs w:val="18"/>
                <w:lang w:val="en-GB"/>
              </w:rPr>
              <w:t>No specific concerns were raised over the proposed additions to the SPML.</w:t>
            </w:r>
          </w:p>
        </w:tc>
        <w:tc>
          <w:tcPr>
            <w:tcW w:w="6166" w:type="dxa"/>
            <w:gridSpan w:val="2"/>
            <w:tcBorders>
              <w:top w:val="nil"/>
              <w:bottom w:val="nil"/>
              <w:right w:val="nil"/>
            </w:tcBorders>
          </w:tcPr>
          <w:p w14:paraId="392A95DF" w14:textId="77777777" w:rsidR="003965E0" w:rsidRPr="008C5E25" w:rsidRDefault="003965E0" w:rsidP="008C5E25">
            <w:pPr>
              <w:pStyle w:val="TableText"/>
              <w:rPr>
                <w:szCs w:val="18"/>
                <w:lang w:val="en-GB"/>
              </w:rPr>
            </w:pPr>
          </w:p>
        </w:tc>
      </w:tr>
      <w:tr w:rsidR="003965E0" w:rsidRPr="008C5E25" w14:paraId="3A76EE1D" w14:textId="77777777" w:rsidTr="003965E0">
        <w:tc>
          <w:tcPr>
            <w:tcW w:w="8146" w:type="dxa"/>
            <w:gridSpan w:val="2"/>
            <w:tcBorders>
              <w:top w:val="nil"/>
              <w:left w:val="nil"/>
              <w:bottom w:val="nil"/>
              <w:right w:val="nil"/>
            </w:tcBorders>
            <w:shd w:val="clear" w:color="auto" w:fill="D9D9D9" w:themeFill="background1" w:themeFillShade="D9"/>
          </w:tcPr>
          <w:p w14:paraId="55EBD4B8" w14:textId="77777777" w:rsidR="003965E0" w:rsidRPr="008C5E25" w:rsidRDefault="003965E0" w:rsidP="008C5E25">
            <w:pPr>
              <w:pStyle w:val="TableText"/>
              <w:rPr>
                <w:b/>
                <w:bCs/>
                <w:szCs w:val="18"/>
                <w:lang w:val="en-GB"/>
              </w:rPr>
            </w:pPr>
            <w:r w:rsidRPr="008C5E25">
              <w:rPr>
                <w:b/>
                <w:bCs/>
                <w:szCs w:val="18"/>
                <w:lang w:val="en-GB"/>
              </w:rPr>
              <w:t>Respiratory system</w:t>
            </w:r>
          </w:p>
        </w:tc>
        <w:tc>
          <w:tcPr>
            <w:tcW w:w="6166" w:type="dxa"/>
            <w:gridSpan w:val="2"/>
            <w:tcBorders>
              <w:top w:val="nil"/>
              <w:left w:val="nil"/>
              <w:bottom w:val="nil"/>
              <w:right w:val="nil"/>
            </w:tcBorders>
            <w:shd w:val="clear" w:color="auto" w:fill="D9D9D9" w:themeFill="background1" w:themeFillShade="D9"/>
          </w:tcPr>
          <w:p w14:paraId="534C8AD5" w14:textId="77777777" w:rsidR="003965E0" w:rsidRPr="008C5E25" w:rsidRDefault="003965E0" w:rsidP="008C5E25">
            <w:pPr>
              <w:pStyle w:val="TableText"/>
              <w:rPr>
                <w:szCs w:val="18"/>
                <w:lang w:val="en-GB"/>
              </w:rPr>
            </w:pPr>
          </w:p>
        </w:tc>
      </w:tr>
      <w:tr w:rsidR="003965E0" w:rsidRPr="008C5E25" w14:paraId="573EE13C" w14:textId="77777777" w:rsidTr="003965E0">
        <w:tc>
          <w:tcPr>
            <w:tcW w:w="1980" w:type="dxa"/>
            <w:tcBorders>
              <w:top w:val="nil"/>
              <w:left w:val="nil"/>
            </w:tcBorders>
          </w:tcPr>
          <w:p w14:paraId="7F99951D" w14:textId="77777777" w:rsidR="003965E0" w:rsidRPr="008C5E25" w:rsidRDefault="003965E0" w:rsidP="008C5E25">
            <w:pPr>
              <w:pStyle w:val="TableText"/>
              <w:rPr>
                <w:szCs w:val="18"/>
                <w:lang w:val="en-GB"/>
              </w:rPr>
            </w:pPr>
          </w:p>
        </w:tc>
        <w:tc>
          <w:tcPr>
            <w:tcW w:w="6166" w:type="dxa"/>
            <w:tcBorders>
              <w:top w:val="nil"/>
            </w:tcBorders>
          </w:tcPr>
          <w:p w14:paraId="41FA7DC9" w14:textId="77777777" w:rsidR="003965E0" w:rsidRPr="008C5E25" w:rsidRDefault="003965E0" w:rsidP="008C5E25">
            <w:pPr>
              <w:pStyle w:val="TableText"/>
              <w:rPr>
                <w:szCs w:val="18"/>
                <w:lang w:val="en-GB"/>
              </w:rPr>
            </w:pPr>
            <w:r w:rsidRPr="008C5E25">
              <w:rPr>
                <w:szCs w:val="18"/>
                <w:lang w:val="en-GB"/>
              </w:rPr>
              <w:t>One respondent suggested that registered nurse prescribers should not be able to prescribe monoclonal antibodies, as they do not have the training or knowledge to prescribe them safely.</w:t>
            </w:r>
          </w:p>
        </w:tc>
        <w:tc>
          <w:tcPr>
            <w:tcW w:w="6166" w:type="dxa"/>
            <w:gridSpan w:val="2"/>
            <w:tcBorders>
              <w:top w:val="nil"/>
              <w:right w:val="nil"/>
            </w:tcBorders>
          </w:tcPr>
          <w:p w14:paraId="41B8526C" w14:textId="77777777" w:rsidR="003965E0" w:rsidRPr="008C5E25" w:rsidRDefault="003965E0" w:rsidP="008C5E25">
            <w:pPr>
              <w:pStyle w:val="TableText"/>
              <w:rPr>
                <w:szCs w:val="18"/>
                <w:lang w:val="en-GB"/>
              </w:rPr>
            </w:pPr>
          </w:p>
        </w:tc>
      </w:tr>
      <w:tr w:rsidR="003965E0" w:rsidRPr="008C5E25" w14:paraId="3A2A4706" w14:textId="77777777" w:rsidTr="003965E0">
        <w:tc>
          <w:tcPr>
            <w:tcW w:w="1980" w:type="dxa"/>
            <w:tcBorders>
              <w:left w:val="nil"/>
              <w:bottom w:val="nil"/>
            </w:tcBorders>
          </w:tcPr>
          <w:p w14:paraId="22539922" w14:textId="77777777" w:rsidR="003965E0" w:rsidRPr="008C5E25" w:rsidRDefault="003965E0" w:rsidP="008C5E25">
            <w:pPr>
              <w:pStyle w:val="TableText"/>
              <w:rPr>
                <w:szCs w:val="18"/>
                <w:lang w:val="en-GB"/>
              </w:rPr>
            </w:pPr>
            <w:r w:rsidRPr="008C5E25">
              <w:rPr>
                <w:szCs w:val="18"/>
                <w:lang w:val="en-GB"/>
              </w:rPr>
              <w:t>Tezepelumab</w:t>
            </w:r>
          </w:p>
        </w:tc>
        <w:tc>
          <w:tcPr>
            <w:tcW w:w="6166" w:type="dxa"/>
            <w:tcBorders>
              <w:bottom w:val="nil"/>
            </w:tcBorders>
          </w:tcPr>
          <w:p w14:paraId="7C267B20" w14:textId="77777777" w:rsidR="003965E0" w:rsidRPr="008C5E25" w:rsidRDefault="003965E0" w:rsidP="008C5E25">
            <w:pPr>
              <w:pStyle w:val="TableText"/>
              <w:rPr>
                <w:szCs w:val="18"/>
                <w:lang w:val="en-GB"/>
              </w:rPr>
            </w:pPr>
            <w:r w:rsidRPr="008C5E25">
              <w:rPr>
                <w:szCs w:val="18"/>
                <w:lang w:val="en-GB"/>
              </w:rPr>
              <w:t xml:space="preserve">It was noted that </w:t>
            </w:r>
            <w:proofErr w:type="spellStart"/>
            <w:r w:rsidRPr="008C5E25">
              <w:rPr>
                <w:szCs w:val="18"/>
                <w:lang w:val="en-GB"/>
              </w:rPr>
              <w:t>tezepelumab</w:t>
            </w:r>
            <w:proofErr w:type="spellEnd"/>
            <w:r w:rsidRPr="008C5E25">
              <w:rPr>
                <w:szCs w:val="18"/>
                <w:lang w:val="en-GB"/>
              </w:rPr>
              <w:t xml:space="preserve"> is not currently available in New Zealand.</w:t>
            </w:r>
          </w:p>
        </w:tc>
        <w:tc>
          <w:tcPr>
            <w:tcW w:w="6166" w:type="dxa"/>
            <w:gridSpan w:val="2"/>
            <w:tcBorders>
              <w:bottom w:val="nil"/>
              <w:right w:val="nil"/>
            </w:tcBorders>
          </w:tcPr>
          <w:p w14:paraId="6B4E694B" w14:textId="77777777" w:rsidR="003965E0" w:rsidRPr="008C5E25" w:rsidRDefault="003965E0" w:rsidP="008C5E25">
            <w:pPr>
              <w:pStyle w:val="TableText"/>
              <w:rPr>
                <w:szCs w:val="18"/>
                <w:lang w:val="en-GB"/>
              </w:rPr>
            </w:pPr>
            <w:r w:rsidRPr="008C5E25">
              <w:rPr>
                <w:szCs w:val="18"/>
                <w:lang w:val="en-GB"/>
              </w:rPr>
              <w:t xml:space="preserve">The inclusion of </w:t>
            </w:r>
            <w:proofErr w:type="spellStart"/>
            <w:r w:rsidRPr="008C5E25">
              <w:rPr>
                <w:szCs w:val="18"/>
                <w:lang w:val="en-GB"/>
              </w:rPr>
              <w:t>tezepelumab</w:t>
            </w:r>
            <w:proofErr w:type="spellEnd"/>
            <w:r w:rsidRPr="008C5E25">
              <w:rPr>
                <w:szCs w:val="18"/>
                <w:lang w:val="en-GB"/>
              </w:rPr>
              <w:t xml:space="preserve"> in the SPML is to future proof the SPML; respondents supported this.</w:t>
            </w:r>
          </w:p>
        </w:tc>
      </w:tr>
      <w:tr w:rsidR="003965E0" w:rsidRPr="008C5E25" w14:paraId="03C371BE" w14:textId="77777777" w:rsidTr="003965E0">
        <w:tc>
          <w:tcPr>
            <w:tcW w:w="1980" w:type="dxa"/>
            <w:tcBorders>
              <w:top w:val="nil"/>
              <w:left w:val="nil"/>
              <w:bottom w:val="nil"/>
              <w:right w:val="nil"/>
            </w:tcBorders>
            <w:shd w:val="clear" w:color="auto" w:fill="D9D9D9" w:themeFill="background1" w:themeFillShade="D9"/>
          </w:tcPr>
          <w:p w14:paraId="02F396DD" w14:textId="77777777" w:rsidR="003965E0" w:rsidRPr="008C5E25" w:rsidRDefault="003965E0" w:rsidP="008C5E25">
            <w:pPr>
              <w:pStyle w:val="TableText"/>
              <w:rPr>
                <w:b/>
                <w:bCs/>
                <w:szCs w:val="18"/>
                <w:lang w:val="en-GB"/>
              </w:rPr>
            </w:pPr>
            <w:r w:rsidRPr="008C5E25">
              <w:rPr>
                <w:b/>
                <w:bCs/>
                <w:szCs w:val="18"/>
                <w:lang w:val="en-GB"/>
              </w:rPr>
              <w:t>Sensory organs</w:t>
            </w:r>
          </w:p>
        </w:tc>
        <w:tc>
          <w:tcPr>
            <w:tcW w:w="6166" w:type="dxa"/>
            <w:tcBorders>
              <w:top w:val="nil"/>
              <w:left w:val="nil"/>
              <w:bottom w:val="nil"/>
              <w:right w:val="nil"/>
            </w:tcBorders>
            <w:shd w:val="clear" w:color="auto" w:fill="D9D9D9" w:themeFill="background1" w:themeFillShade="D9"/>
          </w:tcPr>
          <w:p w14:paraId="55EF3C0E" w14:textId="77777777" w:rsidR="003965E0" w:rsidRPr="008C5E25" w:rsidRDefault="003965E0" w:rsidP="008C5E25">
            <w:pPr>
              <w:pStyle w:val="TableText"/>
              <w:rPr>
                <w:szCs w:val="18"/>
                <w:lang w:val="en-GB"/>
              </w:rPr>
            </w:pPr>
          </w:p>
        </w:tc>
        <w:tc>
          <w:tcPr>
            <w:tcW w:w="6166" w:type="dxa"/>
            <w:gridSpan w:val="2"/>
            <w:tcBorders>
              <w:top w:val="nil"/>
              <w:left w:val="nil"/>
              <w:bottom w:val="nil"/>
              <w:right w:val="nil"/>
            </w:tcBorders>
            <w:shd w:val="clear" w:color="auto" w:fill="D9D9D9" w:themeFill="background1" w:themeFillShade="D9"/>
          </w:tcPr>
          <w:p w14:paraId="55DFBF87" w14:textId="77777777" w:rsidR="003965E0" w:rsidRPr="008C5E25" w:rsidRDefault="003965E0" w:rsidP="008C5E25">
            <w:pPr>
              <w:pStyle w:val="TableText"/>
              <w:rPr>
                <w:szCs w:val="18"/>
                <w:lang w:val="en-GB"/>
              </w:rPr>
            </w:pPr>
          </w:p>
        </w:tc>
      </w:tr>
      <w:tr w:rsidR="003965E0" w:rsidRPr="008C5E25" w14:paraId="55E2FFD1" w14:textId="77777777" w:rsidTr="003965E0">
        <w:tc>
          <w:tcPr>
            <w:tcW w:w="1980" w:type="dxa"/>
            <w:tcBorders>
              <w:top w:val="nil"/>
              <w:left w:val="nil"/>
            </w:tcBorders>
          </w:tcPr>
          <w:p w14:paraId="7BEF3560" w14:textId="77777777" w:rsidR="003965E0" w:rsidRPr="008C5E25" w:rsidRDefault="003965E0" w:rsidP="008C5E25">
            <w:pPr>
              <w:pStyle w:val="TableText"/>
              <w:rPr>
                <w:szCs w:val="18"/>
                <w:lang w:val="en-GB"/>
              </w:rPr>
            </w:pPr>
          </w:p>
        </w:tc>
        <w:tc>
          <w:tcPr>
            <w:tcW w:w="6166" w:type="dxa"/>
            <w:tcBorders>
              <w:top w:val="nil"/>
            </w:tcBorders>
          </w:tcPr>
          <w:p w14:paraId="22DF9C49" w14:textId="77777777" w:rsidR="003965E0" w:rsidRPr="008C5E25" w:rsidRDefault="003965E0" w:rsidP="008C5E25">
            <w:pPr>
              <w:pStyle w:val="TableText"/>
              <w:rPr>
                <w:szCs w:val="18"/>
                <w:lang w:val="en-GB"/>
              </w:rPr>
            </w:pPr>
            <w:r w:rsidRPr="008C5E25">
              <w:rPr>
                <w:szCs w:val="18"/>
                <w:lang w:val="en-GB"/>
              </w:rPr>
              <w:t>One respondent suggested that eye and ear conditions should only be treated by registered nurse prescribers in specialist teams and not in primary care, where red eye or ear infections are a ‘minefield of diagnosis’.</w:t>
            </w:r>
          </w:p>
        </w:tc>
        <w:tc>
          <w:tcPr>
            <w:tcW w:w="6166" w:type="dxa"/>
            <w:gridSpan w:val="2"/>
            <w:tcBorders>
              <w:top w:val="nil"/>
              <w:right w:val="nil"/>
            </w:tcBorders>
          </w:tcPr>
          <w:p w14:paraId="777B7276" w14:textId="77777777" w:rsidR="003965E0" w:rsidRPr="008C5E25" w:rsidRDefault="003965E0" w:rsidP="008C5E25">
            <w:pPr>
              <w:pStyle w:val="TableText"/>
              <w:rPr>
                <w:szCs w:val="18"/>
                <w:lang w:val="en-GB"/>
              </w:rPr>
            </w:pPr>
          </w:p>
        </w:tc>
      </w:tr>
      <w:tr w:rsidR="003965E0" w:rsidRPr="008C5E25" w14:paraId="45EF2CE9" w14:textId="77777777" w:rsidTr="003965E0">
        <w:tc>
          <w:tcPr>
            <w:tcW w:w="1980" w:type="dxa"/>
            <w:tcBorders>
              <w:left w:val="nil"/>
              <w:bottom w:val="nil"/>
            </w:tcBorders>
          </w:tcPr>
          <w:p w14:paraId="007CE4F3" w14:textId="77777777" w:rsidR="003965E0" w:rsidRPr="008C5E25" w:rsidRDefault="003965E0" w:rsidP="008C5E25">
            <w:pPr>
              <w:pStyle w:val="TableText"/>
              <w:rPr>
                <w:szCs w:val="18"/>
                <w:lang w:val="en-GB"/>
              </w:rPr>
            </w:pPr>
            <w:r w:rsidRPr="008C5E25">
              <w:rPr>
                <w:szCs w:val="18"/>
                <w:lang w:val="en-GB"/>
              </w:rPr>
              <w:t xml:space="preserve">Ciprofloxacin </w:t>
            </w:r>
            <w:proofErr w:type="spellStart"/>
            <w:r w:rsidRPr="008C5E25">
              <w:rPr>
                <w:szCs w:val="18"/>
                <w:lang w:val="en-GB"/>
              </w:rPr>
              <w:t>otic</w:t>
            </w:r>
            <w:proofErr w:type="spellEnd"/>
          </w:p>
        </w:tc>
        <w:tc>
          <w:tcPr>
            <w:tcW w:w="6166" w:type="dxa"/>
            <w:tcBorders>
              <w:bottom w:val="nil"/>
            </w:tcBorders>
          </w:tcPr>
          <w:p w14:paraId="5267E098" w14:textId="77777777" w:rsidR="003965E0" w:rsidRPr="008C5E25" w:rsidRDefault="003965E0" w:rsidP="008C5E25">
            <w:pPr>
              <w:pStyle w:val="TableText"/>
              <w:rPr>
                <w:szCs w:val="18"/>
                <w:lang w:val="en-GB"/>
              </w:rPr>
            </w:pPr>
            <w:r w:rsidRPr="008C5E25">
              <w:rPr>
                <w:szCs w:val="18"/>
                <w:lang w:val="en-GB"/>
              </w:rPr>
              <w:t xml:space="preserve">The inclusion of ciprofloxacin </w:t>
            </w:r>
            <w:proofErr w:type="spellStart"/>
            <w:r w:rsidRPr="008C5E25">
              <w:rPr>
                <w:szCs w:val="18"/>
                <w:lang w:val="en-GB"/>
              </w:rPr>
              <w:t>otic</w:t>
            </w:r>
            <w:proofErr w:type="spellEnd"/>
            <w:r w:rsidRPr="008C5E25">
              <w:rPr>
                <w:szCs w:val="18"/>
                <w:lang w:val="en-GB"/>
              </w:rPr>
              <w:t xml:space="preserve"> was welcomed as beneficial in primary care. Chronic suppurative otitis media is a frequent presentation and the ability to prescribe this medicine eliminates the need for the registered nurse prescriber to ask a general practitioner or nurse practitioner to prescribe it.</w:t>
            </w:r>
          </w:p>
        </w:tc>
        <w:tc>
          <w:tcPr>
            <w:tcW w:w="6166" w:type="dxa"/>
            <w:gridSpan w:val="2"/>
            <w:tcBorders>
              <w:bottom w:val="nil"/>
              <w:right w:val="nil"/>
            </w:tcBorders>
          </w:tcPr>
          <w:p w14:paraId="76200866" w14:textId="77777777" w:rsidR="003965E0" w:rsidRPr="008C5E25" w:rsidRDefault="003965E0" w:rsidP="008C5E25">
            <w:pPr>
              <w:pStyle w:val="TableText"/>
              <w:rPr>
                <w:szCs w:val="18"/>
                <w:lang w:val="en-GB"/>
              </w:rPr>
            </w:pPr>
          </w:p>
        </w:tc>
      </w:tr>
      <w:tr w:rsidR="003965E0" w:rsidRPr="008C5E25" w14:paraId="71889861" w14:textId="77777777" w:rsidTr="003965E0">
        <w:tc>
          <w:tcPr>
            <w:tcW w:w="1980" w:type="dxa"/>
            <w:tcBorders>
              <w:top w:val="nil"/>
              <w:left w:val="nil"/>
              <w:bottom w:val="nil"/>
              <w:right w:val="nil"/>
            </w:tcBorders>
            <w:shd w:val="clear" w:color="auto" w:fill="D9D9D9" w:themeFill="background1" w:themeFillShade="D9"/>
          </w:tcPr>
          <w:p w14:paraId="039ACA3A" w14:textId="77777777" w:rsidR="003965E0" w:rsidRPr="008C5E25" w:rsidRDefault="003965E0" w:rsidP="008C5E25">
            <w:pPr>
              <w:pStyle w:val="TableText"/>
              <w:keepNext/>
              <w:rPr>
                <w:b/>
                <w:bCs/>
                <w:szCs w:val="18"/>
                <w:lang w:val="en-GB"/>
              </w:rPr>
            </w:pPr>
            <w:r w:rsidRPr="008C5E25">
              <w:rPr>
                <w:b/>
                <w:bCs/>
                <w:szCs w:val="18"/>
                <w:lang w:val="en-GB"/>
              </w:rPr>
              <w:lastRenderedPageBreak/>
              <w:t>Skin</w:t>
            </w:r>
          </w:p>
        </w:tc>
        <w:tc>
          <w:tcPr>
            <w:tcW w:w="6166" w:type="dxa"/>
            <w:tcBorders>
              <w:top w:val="nil"/>
              <w:left w:val="nil"/>
              <w:bottom w:val="nil"/>
              <w:right w:val="nil"/>
            </w:tcBorders>
            <w:shd w:val="clear" w:color="auto" w:fill="D9D9D9" w:themeFill="background1" w:themeFillShade="D9"/>
          </w:tcPr>
          <w:p w14:paraId="644CD5E8" w14:textId="77777777" w:rsidR="003965E0" w:rsidRPr="008C5E25" w:rsidRDefault="003965E0" w:rsidP="008C5E25">
            <w:pPr>
              <w:pStyle w:val="TableText"/>
              <w:keepNext/>
              <w:rPr>
                <w:szCs w:val="18"/>
                <w:lang w:val="en-GB"/>
              </w:rPr>
            </w:pPr>
          </w:p>
        </w:tc>
        <w:tc>
          <w:tcPr>
            <w:tcW w:w="6166" w:type="dxa"/>
            <w:gridSpan w:val="2"/>
            <w:tcBorders>
              <w:top w:val="nil"/>
              <w:left w:val="nil"/>
              <w:bottom w:val="nil"/>
              <w:right w:val="nil"/>
            </w:tcBorders>
            <w:shd w:val="clear" w:color="auto" w:fill="D9D9D9" w:themeFill="background1" w:themeFillShade="D9"/>
          </w:tcPr>
          <w:p w14:paraId="72B70004" w14:textId="77777777" w:rsidR="003965E0" w:rsidRPr="008C5E25" w:rsidRDefault="003965E0" w:rsidP="008C5E25">
            <w:pPr>
              <w:pStyle w:val="TableText"/>
              <w:keepNext/>
              <w:rPr>
                <w:szCs w:val="18"/>
                <w:lang w:val="en-GB"/>
              </w:rPr>
            </w:pPr>
          </w:p>
        </w:tc>
      </w:tr>
      <w:tr w:rsidR="003965E0" w:rsidRPr="008C5E25" w14:paraId="13DD1608" w14:textId="77777777" w:rsidTr="003965E0">
        <w:tc>
          <w:tcPr>
            <w:tcW w:w="1980" w:type="dxa"/>
            <w:tcBorders>
              <w:top w:val="nil"/>
              <w:left w:val="nil"/>
              <w:bottom w:val="nil"/>
            </w:tcBorders>
          </w:tcPr>
          <w:p w14:paraId="204AB60E" w14:textId="77777777" w:rsidR="003965E0" w:rsidRPr="008C5E25" w:rsidRDefault="003965E0" w:rsidP="008C5E25">
            <w:pPr>
              <w:pStyle w:val="TableText"/>
              <w:rPr>
                <w:szCs w:val="18"/>
                <w:lang w:val="en-GB"/>
              </w:rPr>
            </w:pPr>
          </w:p>
        </w:tc>
        <w:tc>
          <w:tcPr>
            <w:tcW w:w="6166" w:type="dxa"/>
            <w:tcBorders>
              <w:top w:val="nil"/>
              <w:bottom w:val="nil"/>
            </w:tcBorders>
          </w:tcPr>
          <w:p w14:paraId="6D36F174" w14:textId="77777777" w:rsidR="003965E0" w:rsidRPr="008C5E25" w:rsidRDefault="003965E0" w:rsidP="008C5E25">
            <w:pPr>
              <w:pStyle w:val="TableText"/>
              <w:rPr>
                <w:szCs w:val="18"/>
                <w:lang w:val="en-GB"/>
              </w:rPr>
            </w:pPr>
            <w:r w:rsidRPr="008C5E25">
              <w:rPr>
                <w:szCs w:val="18"/>
                <w:lang w:val="en-GB"/>
              </w:rPr>
              <w:t>One respondent suggested that the treatment of skin conditions is outside the scope of a registered nurse prescriber, especially where this involves very potent steroids or the disease modifiers tacrolimus and pimecrolimus.</w:t>
            </w:r>
          </w:p>
        </w:tc>
        <w:tc>
          <w:tcPr>
            <w:tcW w:w="6166" w:type="dxa"/>
            <w:gridSpan w:val="2"/>
            <w:tcBorders>
              <w:top w:val="nil"/>
              <w:bottom w:val="nil"/>
              <w:right w:val="nil"/>
            </w:tcBorders>
          </w:tcPr>
          <w:p w14:paraId="6FD9DC15" w14:textId="77777777" w:rsidR="003965E0" w:rsidRPr="008C5E25" w:rsidRDefault="003965E0" w:rsidP="008C5E25">
            <w:pPr>
              <w:pStyle w:val="TableText"/>
              <w:rPr>
                <w:szCs w:val="18"/>
                <w:lang w:val="en-GB"/>
              </w:rPr>
            </w:pPr>
            <w:r w:rsidRPr="008C5E25">
              <w:rPr>
                <w:szCs w:val="18"/>
                <w:lang w:val="en-GB"/>
              </w:rPr>
              <w:t>Tacrolimus and pimecrolimus are indicated for the short-term or intermittent treatment of atopic eczema when other therapy ineffective or inappropriate.</w:t>
            </w:r>
          </w:p>
        </w:tc>
      </w:tr>
      <w:tr w:rsidR="003965E0" w:rsidRPr="008C5E25" w14:paraId="5D97FD75" w14:textId="77777777" w:rsidTr="003965E0">
        <w:tc>
          <w:tcPr>
            <w:tcW w:w="1980" w:type="dxa"/>
            <w:tcBorders>
              <w:top w:val="nil"/>
              <w:left w:val="nil"/>
              <w:bottom w:val="nil"/>
              <w:right w:val="nil"/>
            </w:tcBorders>
            <w:shd w:val="clear" w:color="auto" w:fill="D9D9D9" w:themeFill="background1" w:themeFillShade="D9"/>
          </w:tcPr>
          <w:p w14:paraId="23A2E2E3" w14:textId="77777777" w:rsidR="003965E0" w:rsidRPr="008C5E25" w:rsidRDefault="003965E0" w:rsidP="008C5E25">
            <w:pPr>
              <w:pStyle w:val="TableText"/>
              <w:rPr>
                <w:b/>
                <w:bCs/>
                <w:szCs w:val="18"/>
                <w:lang w:val="en-GB"/>
              </w:rPr>
            </w:pPr>
            <w:r w:rsidRPr="008C5E25">
              <w:rPr>
                <w:b/>
                <w:bCs/>
                <w:szCs w:val="18"/>
                <w:lang w:val="en-GB"/>
              </w:rPr>
              <w:t>Controlled drugs</w:t>
            </w:r>
          </w:p>
        </w:tc>
        <w:tc>
          <w:tcPr>
            <w:tcW w:w="6166" w:type="dxa"/>
            <w:tcBorders>
              <w:top w:val="nil"/>
              <w:left w:val="nil"/>
              <w:bottom w:val="nil"/>
              <w:right w:val="nil"/>
            </w:tcBorders>
            <w:shd w:val="clear" w:color="auto" w:fill="D9D9D9" w:themeFill="background1" w:themeFillShade="D9"/>
          </w:tcPr>
          <w:p w14:paraId="3AE6D7DC" w14:textId="77777777" w:rsidR="003965E0" w:rsidRPr="008C5E25" w:rsidRDefault="003965E0" w:rsidP="008C5E25">
            <w:pPr>
              <w:pStyle w:val="TableText"/>
              <w:rPr>
                <w:szCs w:val="18"/>
                <w:lang w:val="en-GB"/>
              </w:rPr>
            </w:pPr>
          </w:p>
        </w:tc>
        <w:tc>
          <w:tcPr>
            <w:tcW w:w="6166" w:type="dxa"/>
            <w:gridSpan w:val="2"/>
            <w:tcBorders>
              <w:top w:val="nil"/>
              <w:left w:val="nil"/>
              <w:bottom w:val="nil"/>
              <w:right w:val="nil"/>
            </w:tcBorders>
            <w:shd w:val="clear" w:color="auto" w:fill="D9D9D9" w:themeFill="background1" w:themeFillShade="D9"/>
          </w:tcPr>
          <w:p w14:paraId="44F3F202" w14:textId="77777777" w:rsidR="003965E0" w:rsidRPr="008C5E25" w:rsidRDefault="003965E0" w:rsidP="008C5E25">
            <w:pPr>
              <w:pStyle w:val="TableText"/>
              <w:rPr>
                <w:szCs w:val="18"/>
                <w:lang w:val="en-GB"/>
              </w:rPr>
            </w:pPr>
          </w:p>
        </w:tc>
      </w:tr>
      <w:tr w:rsidR="003965E0" w:rsidRPr="008C5E25" w14:paraId="108DA510" w14:textId="77777777" w:rsidTr="003965E0">
        <w:tc>
          <w:tcPr>
            <w:tcW w:w="1980" w:type="dxa"/>
            <w:tcBorders>
              <w:top w:val="nil"/>
              <w:left w:val="nil"/>
              <w:bottom w:val="single" w:sz="4" w:space="0" w:color="A6A6A6" w:themeColor="background1" w:themeShade="A6"/>
            </w:tcBorders>
          </w:tcPr>
          <w:p w14:paraId="2AE35D54" w14:textId="77777777" w:rsidR="003965E0" w:rsidRPr="008C5E25" w:rsidRDefault="003965E0" w:rsidP="008C5E25">
            <w:pPr>
              <w:pStyle w:val="TableText"/>
              <w:rPr>
                <w:szCs w:val="18"/>
              </w:rPr>
            </w:pPr>
          </w:p>
        </w:tc>
        <w:tc>
          <w:tcPr>
            <w:tcW w:w="6166" w:type="dxa"/>
            <w:tcBorders>
              <w:top w:val="nil"/>
              <w:bottom w:val="single" w:sz="4" w:space="0" w:color="A6A6A6" w:themeColor="background1" w:themeShade="A6"/>
            </w:tcBorders>
          </w:tcPr>
          <w:p w14:paraId="6F80219A" w14:textId="77777777" w:rsidR="003965E0" w:rsidRPr="008C5E25" w:rsidRDefault="003965E0" w:rsidP="008C5E25">
            <w:pPr>
              <w:pStyle w:val="TableText"/>
              <w:rPr>
                <w:szCs w:val="18"/>
                <w:lang w:val="en-GB"/>
              </w:rPr>
            </w:pPr>
            <w:r w:rsidRPr="008C5E25">
              <w:rPr>
                <w:szCs w:val="18"/>
                <w:lang w:val="en-GB"/>
              </w:rPr>
              <w:t>The controlled drugs a registered nurse prescriber can prescribe are controlled by a separate process gazetted by the Director-General of Health. Changes to the controlled drugs a registered nurse prescriber can prescribe are authorised under Schedule 1A of the Misuse of Drugs Regulations 1977 and require an Order in Council.</w:t>
            </w:r>
          </w:p>
        </w:tc>
        <w:tc>
          <w:tcPr>
            <w:tcW w:w="6166" w:type="dxa"/>
            <w:gridSpan w:val="2"/>
            <w:tcBorders>
              <w:top w:val="nil"/>
              <w:bottom w:val="single" w:sz="4" w:space="0" w:color="A6A6A6" w:themeColor="background1" w:themeShade="A6"/>
              <w:right w:val="nil"/>
            </w:tcBorders>
          </w:tcPr>
          <w:p w14:paraId="2195F2BB" w14:textId="77777777" w:rsidR="003965E0" w:rsidRPr="008C5E25" w:rsidRDefault="003965E0" w:rsidP="008C5E25">
            <w:pPr>
              <w:pStyle w:val="TableText"/>
              <w:rPr>
                <w:szCs w:val="18"/>
                <w:lang w:val="en-GB"/>
              </w:rPr>
            </w:pPr>
          </w:p>
        </w:tc>
      </w:tr>
      <w:tr w:rsidR="003965E0" w:rsidRPr="008C5E25" w14:paraId="7CEA2981" w14:textId="77777777" w:rsidTr="003965E0">
        <w:tc>
          <w:tcPr>
            <w:tcW w:w="1980" w:type="dxa"/>
            <w:tcBorders>
              <w:left w:val="nil"/>
              <w:bottom w:val="nil"/>
            </w:tcBorders>
          </w:tcPr>
          <w:p w14:paraId="250201F9" w14:textId="77777777" w:rsidR="003965E0" w:rsidRPr="008C5E25" w:rsidRDefault="003965E0" w:rsidP="008C5E25">
            <w:pPr>
              <w:pStyle w:val="TableText"/>
              <w:rPr>
                <w:szCs w:val="18"/>
              </w:rPr>
            </w:pPr>
            <w:r w:rsidRPr="008C5E25">
              <w:rPr>
                <w:szCs w:val="18"/>
              </w:rPr>
              <w:t>Removal of restrictions on existing scheduled controlled drugs</w:t>
            </w:r>
          </w:p>
        </w:tc>
        <w:tc>
          <w:tcPr>
            <w:tcW w:w="6166" w:type="dxa"/>
            <w:tcBorders>
              <w:bottom w:val="nil"/>
            </w:tcBorders>
          </w:tcPr>
          <w:p w14:paraId="591278E9" w14:textId="77777777" w:rsidR="003965E0" w:rsidRPr="008C5E25" w:rsidRDefault="003965E0" w:rsidP="008C5E25">
            <w:pPr>
              <w:pStyle w:val="TableText"/>
              <w:rPr>
                <w:szCs w:val="18"/>
                <w:lang w:val="en-GB"/>
              </w:rPr>
            </w:pPr>
            <w:r w:rsidRPr="008C5E25">
              <w:rPr>
                <w:szCs w:val="18"/>
                <w:lang w:val="en-GB"/>
              </w:rPr>
              <w:t>The consultation proposed the removal of restrictions on controlled drugs already available to registered nurse prescribers under Schedule 1A, as follows:</w:t>
            </w:r>
          </w:p>
          <w:p w14:paraId="34B5591D" w14:textId="77777777" w:rsidR="003965E0" w:rsidRPr="008C5E25" w:rsidRDefault="003965E0" w:rsidP="008C5E25">
            <w:pPr>
              <w:pStyle w:val="ListParagraph"/>
              <w:numPr>
                <w:ilvl w:val="0"/>
                <w:numId w:val="6"/>
              </w:numPr>
              <w:tabs>
                <w:tab w:val="left" w:pos="3013"/>
              </w:tabs>
              <w:spacing w:before="60" w:after="60" w:line="240" w:lineRule="auto"/>
              <w:ind w:left="284" w:hanging="284"/>
              <w:contextualSpacing w:val="0"/>
              <w:rPr>
                <w:rFonts w:cs="Segoe UI"/>
                <w:color w:val="000000" w:themeColor="text1"/>
                <w:sz w:val="18"/>
                <w:szCs w:val="18"/>
                <w:lang w:val="en-GB"/>
              </w:rPr>
            </w:pPr>
            <w:r w:rsidRPr="008C5E25">
              <w:rPr>
                <w:rFonts w:cs="Segoe UI"/>
                <w:color w:val="000000" w:themeColor="text1"/>
                <w:sz w:val="18"/>
                <w:szCs w:val="18"/>
                <w:lang w:val="en-GB"/>
              </w:rPr>
              <w:t>buprenorphine</w:t>
            </w:r>
            <w:r w:rsidRPr="008C5E25">
              <w:rPr>
                <w:rFonts w:cs="Segoe UI"/>
                <w:color w:val="000000" w:themeColor="text1"/>
                <w:sz w:val="18"/>
                <w:szCs w:val="18"/>
                <w:lang w:val="en-GB"/>
              </w:rPr>
              <w:tab/>
              <w:t>removal of ‘transdermal only’</w:t>
            </w:r>
          </w:p>
          <w:p w14:paraId="2C28788A" w14:textId="77777777" w:rsidR="003965E0" w:rsidRPr="008C5E25" w:rsidRDefault="003965E0" w:rsidP="008C5E25">
            <w:pPr>
              <w:pStyle w:val="ListParagraph"/>
              <w:numPr>
                <w:ilvl w:val="0"/>
                <w:numId w:val="6"/>
              </w:numPr>
              <w:tabs>
                <w:tab w:val="left" w:pos="3013"/>
              </w:tabs>
              <w:spacing w:before="60" w:after="60" w:line="240" w:lineRule="auto"/>
              <w:ind w:left="284" w:hanging="284"/>
              <w:contextualSpacing w:val="0"/>
              <w:rPr>
                <w:rFonts w:cs="Segoe UI"/>
                <w:color w:val="000000" w:themeColor="text1"/>
                <w:sz w:val="18"/>
                <w:szCs w:val="18"/>
                <w:lang w:val="en-GB"/>
              </w:rPr>
            </w:pPr>
            <w:r w:rsidRPr="008C5E25">
              <w:rPr>
                <w:rFonts w:cs="Segoe UI"/>
                <w:color w:val="000000" w:themeColor="text1"/>
                <w:sz w:val="18"/>
                <w:szCs w:val="18"/>
                <w:lang w:val="en-GB"/>
              </w:rPr>
              <w:t>buprenorphine with naloxone</w:t>
            </w:r>
            <w:r w:rsidRPr="008C5E25">
              <w:rPr>
                <w:rFonts w:cs="Segoe UI"/>
                <w:color w:val="000000" w:themeColor="text1"/>
                <w:sz w:val="18"/>
                <w:szCs w:val="18"/>
                <w:lang w:val="en-GB"/>
              </w:rPr>
              <w:tab/>
              <w:t>removal of ‘sublingual only’</w:t>
            </w:r>
          </w:p>
          <w:p w14:paraId="27A51928" w14:textId="77777777" w:rsidR="003965E0" w:rsidRPr="008C5E25" w:rsidRDefault="003965E0" w:rsidP="008C5E25">
            <w:pPr>
              <w:pStyle w:val="ListParagraph"/>
              <w:numPr>
                <w:ilvl w:val="0"/>
                <w:numId w:val="6"/>
              </w:numPr>
              <w:tabs>
                <w:tab w:val="left" w:pos="3013"/>
              </w:tabs>
              <w:spacing w:before="60" w:after="60" w:line="240" w:lineRule="auto"/>
              <w:ind w:left="284" w:hanging="284"/>
              <w:contextualSpacing w:val="0"/>
              <w:rPr>
                <w:rFonts w:cs="Segoe UI"/>
                <w:color w:val="000000" w:themeColor="text1"/>
                <w:sz w:val="18"/>
                <w:szCs w:val="18"/>
                <w:lang w:val="en-GB"/>
              </w:rPr>
            </w:pPr>
            <w:r w:rsidRPr="008C5E25">
              <w:rPr>
                <w:rFonts w:cs="Segoe UI"/>
                <w:color w:val="000000" w:themeColor="text1"/>
                <w:sz w:val="18"/>
                <w:szCs w:val="18"/>
                <w:lang w:val="en-GB"/>
              </w:rPr>
              <w:t>clonazepam</w:t>
            </w:r>
            <w:r w:rsidRPr="008C5E25">
              <w:rPr>
                <w:rFonts w:cs="Segoe UI"/>
                <w:color w:val="000000" w:themeColor="text1"/>
                <w:sz w:val="18"/>
                <w:szCs w:val="18"/>
                <w:lang w:val="en-GB"/>
              </w:rPr>
              <w:tab/>
              <w:t>removal of ‘for anxiety and panic</w:t>
            </w:r>
          </w:p>
          <w:p w14:paraId="03C2D0E7" w14:textId="77777777" w:rsidR="003965E0" w:rsidRPr="008C5E25" w:rsidRDefault="003965E0" w:rsidP="008C5E25">
            <w:pPr>
              <w:tabs>
                <w:tab w:val="left" w:pos="3013"/>
              </w:tabs>
              <w:spacing w:before="60" w:after="60" w:line="240" w:lineRule="auto"/>
              <w:rPr>
                <w:rFonts w:cs="Segoe UI"/>
                <w:color w:val="000000" w:themeColor="text1"/>
                <w:sz w:val="18"/>
                <w:szCs w:val="18"/>
                <w:lang w:val="en-GB"/>
              </w:rPr>
            </w:pPr>
            <w:r w:rsidRPr="008C5E25">
              <w:rPr>
                <w:rFonts w:cs="Segoe UI"/>
                <w:color w:val="000000" w:themeColor="text1"/>
                <w:sz w:val="18"/>
                <w:szCs w:val="18"/>
                <w:lang w:val="en-GB"/>
              </w:rPr>
              <w:tab/>
              <w:t>disorder only’</w:t>
            </w:r>
          </w:p>
          <w:p w14:paraId="63D4D853" w14:textId="77777777" w:rsidR="003965E0" w:rsidRPr="008C5E25" w:rsidRDefault="003965E0" w:rsidP="008C5E25">
            <w:pPr>
              <w:pStyle w:val="ListParagraph"/>
              <w:numPr>
                <w:ilvl w:val="0"/>
                <w:numId w:val="6"/>
              </w:numPr>
              <w:tabs>
                <w:tab w:val="left" w:pos="3013"/>
              </w:tabs>
              <w:spacing w:before="60" w:after="60" w:line="240" w:lineRule="auto"/>
              <w:ind w:left="284" w:hanging="284"/>
              <w:contextualSpacing w:val="0"/>
              <w:rPr>
                <w:rFonts w:cs="Segoe UI"/>
                <w:color w:val="000000" w:themeColor="text1"/>
                <w:sz w:val="18"/>
                <w:szCs w:val="18"/>
                <w:lang w:val="en-GB"/>
              </w:rPr>
            </w:pPr>
            <w:r w:rsidRPr="008C5E25">
              <w:rPr>
                <w:rFonts w:cs="Segoe UI"/>
                <w:color w:val="000000" w:themeColor="text1"/>
                <w:sz w:val="18"/>
                <w:szCs w:val="18"/>
                <w:lang w:val="en-GB"/>
              </w:rPr>
              <w:t>diazepam</w:t>
            </w:r>
            <w:r w:rsidRPr="008C5E25">
              <w:rPr>
                <w:rFonts w:cs="Segoe UI"/>
                <w:color w:val="000000" w:themeColor="text1"/>
                <w:sz w:val="18"/>
                <w:szCs w:val="18"/>
                <w:lang w:val="en-GB"/>
              </w:rPr>
              <w:tab/>
              <w:t>removal of ‘oral only’</w:t>
            </w:r>
          </w:p>
          <w:p w14:paraId="777BE102" w14:textId="77777777" w:rsidR="003965E0" w:rsidRPr="008C5E25" w:rsidRDefault="003965E0" w:rsidP="008C5E25">
            <w:pPr>
              <w:pStyle w:val="ListParagraph"/>
              <w:numPr>
                <w:ilvl w:val="0"/>
                <w:numId w:val="6"/>
              </w:numPr>
              <w:tabs>
                <w:tab w:val="left" w:pos="3013"/>
              </w:tabs>
              <w:spacing w:before="60" w:after="60" w:line="240" w:lineRule="auto"/>
              <w:ind w:left="284" w:hanging="284"/>
              <w:contextualSpacing w:val="0"/>
              <w:rPr>
                <w:rFonts w:cs="Segoe UI"/>
                <w:color w:val="000000" w:themeColor="text1"/>
                <w:sz w:val="18"/>
                <w:szCs w:val="18"/>
                <w:lang w:val="en-GB"/>
              </w:rPr>
            </w:pPr>
            <w:r w:rsidRPr="008C5E25">
              <w:rPr>
                <w:rFonts w:cs="Segoe UI"/>
                <w:color w:val="000000" w:themeColor="text1"/>
                <w:sz w:val="18"/>
                <w:szCs w:val="18"/>
                <w:lang w:val="en-GB"/>
              </w:rPr>
              <w:t>fentanyl</w:t>
            </w:r>
            <w:r w:rsidRPr="008C5E25">
              <w:rPr>
                <w:rFonts w:cs="Segoe UI"/>
                <w:color w:val="000000" w:themeColor="text1"/>
                <w:sz w:val="18"/>
                <w:szCs w:val="18"/>
                <w:lang w:val="en-GB"/>
              </w:rPr>
              <w:tab/>
              <w:t>removal of ‘transdermal only’</w:t>
            </w:r>
          </w:p>
          <w:p w14:paraId="66740967" w14:textId="77777777" w:rsidR="003965E0" w:rsidRPr="008C5E25" w:rsidRDefault="003965E0" w:rsidP="008C5E25">
            <w:pPr>
              <w:pStyle w:val="ListParagraph"/>
              <w:numPr>
                <w:ilvl w:val="0"/>
                <w:numId w:val="6"/>
              </w:numPr>
              <w:tabs>
                <w:tab w:val="left" w:pos="3013"/>
              </w:tabs>
              <w:spacing w:before="60" w:after="60" w:line="240" w:lineRule="auto"/>
              <w:ind w:left="284" w:hanging="284"/>
              <w:contextualSpacing w:val="0"/>
              <w:rPr>
                <w:rFonts w:cs="Segoe UI"/>
                <w:color w:val="000000" w:themeColor="text1"/>
                <w:sz w:val="18"/>
                <w:szCs w:val="18"/>
                <w:lang w:val="en-GB"/>
              </w:rPr>
            </w:pPr>
            <w:r w:rsidRPr="008C5E25">
              <w:rPr>
                <w:rFonts w:cs="Segoe UI"/>
                <w:color w:val="000000" w:themeColor="text1"/>
                <w:sz w:val="18"/>
                <w:szCs w:val="18"/>
                <w:lang w:val="en-GB"/>
              </w:rPr>
              <w:t>methadone</w:t>
            </w:r>
            <w:r w:rsidRPr="008C5E25">
              <w:rPr>
                <w:rFonts w:cs="Segoe UI"/>
                <w:color w:val="000000" w:themeColor="text1"/>
                <w:sz w:val="18"/>
                <w:szCs w:val="18"/>
                <w:lang w:val="en-GB"/>
              </w:rPr>
              <w:tab/>
              <w:t>removal of ‘oral only’.</w:t>
            </w:r>
          </w:p>
        </w:tc>
        <w:tc>
          <w:tcPr>
            <w:tcW w:w="6166" w:type="dxa"/>
            <w:gridSpan w:val="2"/>
            <w:tcBorders>
              <w:bottom w:val="nil"/>
              <w:right w:val="nil"/>
            </w:tcBorders>
          </w:tcPr>
          <w:p w14:paraId="0C99A20B" w14:textId="77777777" w:rsidR="003965E0" w:rsidRPr="008C5E25" w:rsidRDefault="003965E0" w:rsidP="008C5E25">
            <w:pPr>
              <w:spacing w:before="60" w:after="60" w:line="240" w:lineRule="auto"/>
              <w:rPr>
                <w:rFonts w:cs="Segoe UI"/>
                <w:color w:val="000000" w:themeColor="text1"/>
                <w:sz w:val="18"/>
                <w:szCs w:val="18"/>
                <w:lang w:val="en-GB"/>
              </w:rPr>
            </w:pPr>
          </w:p>
        </w:tc>
      </w:tr>
      <w:tr w:rsidR="003965E0" w:rsidRPr="008C5E25" w14:paraId="5694894C" w14:textId="77777777" w:rsidTr="003965E0">
        <w:tc>
          <w:tcPr>
            <w:tcW w:w="1980" w:type="dxa"/>
            <w:tcBorders>
              <w:top w:val="nil"/>
              <w:left w:val="nil"/>
              <w:bottom w:val="nil"/>
            </w:tcBorders>
          </w:tcPr>
          <w:p w14:paraId="3E472BD4" w14:textId="77777777" w:rsidR="003965E0" w:rsidRPr="008C5E25" w:rsidRDefault="003965E0" w:rsidP="008C5E25">
            <w:pPr>
              <w:spacing w:before="60" w:after="60" w:line="240" w:lineRule="auto"/>
              <w:rPr>
                <w:rFonts w:cs="Segoe UI"/>
                <w:color w:val="000000" w:themeColor="text1"/>
                <w:sz w:val="18"/>
                <w:szCs w:val="18"/>
                <w:lang w:val="en-GB"/>
              </w:rPr>
            </w:pPr>
          </w:p>
        </w:tc>
        <w:tc>
          <w:tcPr>
            <w:tcW w:w="6166" w:type="dxa"/>
            <w:tcBorders>
              <w:top w:val="nil"/>
              <w:bottom w:val="nil"/>
            </w:tcBorders>
          </w:tcPr>
          <w:p w14:paraId="4B69487E" w14:textId="77777777" w:rsidR="003965E0" w:rsidRPr="008C5E25" w:rsidRDefault="003965E0" w:rsidP="008C5E25">
            <w:pPr>
              <w:pStyle w:val="TableText"/>
              <w:rPr>
                <w:szCs w:val="18"/>
                <w:lang w:val="en-GB"/>
              </w:rPr>
            </w:pPr>
            <w:r w:rsidRPr="008C5E25">
              <w:rPr>
                <w:szCs w:val="18"/>
                <w:lang w:val="en-GB"/>
              </w:rPr>
              <w:t>There was support for the removal of the restrictions only in palliative care services, acute pain settings and addiction services, and not for ‘general use’. Timely access to these medicines in their various formulations is essential for effective pain and symptom management at the end of life.</w:t>
            </w:r>
          </w:p>
        </w:tc>
        <w:tc>
          <w:tcPr>
            <w:tcW w:w="6166" w:type="dxa"/>
            <w:gridSpan w:val="2"/>
            <w:tcBorders>
              <w:top w:val="nil"/>
              <w:bottom w:val="nil"/>
              <w:right w:val="nil"/>
            </w:tcBorders>
          </w:tcPr>
          <w:p w14:paraId="210EF9DE" w14:textId="77777777" w:rsidR="003965E0" w:rsidRPr="008C5E25" w:rsidRDefault="003965E0" w:rsidP="008C5E25">
            <w:pPr>
              <w:pStyle w:val="TableText"/>
              <w:rPr>
                <w:szCs w:val="18"/>
                <w:lang w:val="en-GB"/>
              </w:rPr>
            </w:pPr>
            <w:r w:rsidRPr="008C5E25">
              <w:rPr>
                <w:szCs w:val="18"/>
                <w:lang w:val="en-GB"/>
              </w:rPr>
              <w:t>Note that buprenorphine with naloxone is also used as an adjunct in the treatment of opioid dependence.</w:t>
            </w:r>
          </w:p>
        </w:tc>
      </w:tr>
      <w:tr w:rsidR="003965E0" w:rsidRPr="008C5E25" w14:paraId="77A59890" w14:textId="77777777" w:rsidTr="003965E0">
        <w:tc>
          <w:tcPr>
            <w:tcW w:w="1980" w:type="dxa"/>
            <w:tcBorders>
              <w:top w:val="nil"/>
              <w:left w:val="nil"/>
              <w:bottom w:val="nil"/>
            </w:tcBorders>
          </w:tcPr>
          <w:p w14:paraId="1B6405AC" w14:textId="77777777" w:rsidR="003965E0" w:rsidRPr="008C5E25" w:rsidRDefault="003965E0" w:rsidP="008C5E25">
            <w:pPr>
              <w:spacing w:before="60" w:after="60" w:line="240" w:lineRule="auto"/>
              <w:rPr>
                <w:rFonts w:cs="Segoe UI"/>
                <w:color w:val="000000" w:themeColor="text1"/>
                <w:sz w:val="18"/>
                <w:szCs w:val="18"/>
                <w:lang w:val="en-GB"/>
              </w:rPr>
            </w:pPr>
          </w:p>
        </w:tc>
        <w:tc>
          <w:tcPr>
            <w:tcW w:w="6166" w:type="dxa"/>
            <w:tcBorders>
              <w:top w:val="nil"/>
              <w:bottom w:val="nil"/>
            </w:tcBorders>
          </w:tcPr>
          <w:p w14:paraId="673A61E3" w14:textId="77777777" w:rsidR="003965E0" w:rsidRPr="008C5E25" w:rsidRDefault="003965E0" w:rsidP="008C5E25">
            <w:pPr>
              <w:pStyle w:val="TableText"/>
              <w:rPr>
                <w:szCs w:val="18"/>
                <w:lang w:val="en-GB"/>
              </w:rPr>
            </w:pPr>
            <w:r w:rsidRPr="008C5E25">
              <w:rPr>
                <w:szCs w:val="18"/>
                <w:lang w:val="en-GB"/>
              </w:rPr>
              <w:t>One submitter requested that fentanyl (and midazolam) be made available for conscious sedation during endoscopic procedures where these medicines are routinely administered intravenously. Intravenous fentanyl is also indicated in the PACU setting.</w:t>
            </w:r>
          </w:p>
        </w:tc>
        <w:tc>
          <w:tcPr>
            <w:tcW w:w="6166" w:type="dxa"/>
            <w:gridSpan w:val="2"/>
            <w:tcBorders>
              <w:top w:val="nil"/>
              <w:bottom w:val="nil"/>
              <w:right w:val="nil"/>
            </w:tcBorders>
          </w:tcPr>
          <w:p w14:paraId="45CA2977" w14:textId="77777777" w:rsidR="003965E0" w:rsidRPr="008C5E25" w:rsidRDefault="003965E0" w:rsidP="008C5E25">
            <w:pPr>
              <w:pStyle w:val="TableText"/>
              <w:rPr>
                <w:szCs w:val="18"/>
                <w:lang w:val="en-GB"/>
              </w:rPr>
            </w:pPr>
            <w:r w:rsidRPr="008C5E25">
              <w:rPr>
                <w:szCs w:val="18"/>
                <w:lang w:val="en-GB"/>
              </w:rPr>
              <w:t xml:space="preserve">The SPML does not specify the underpinning knowledge and competence required for a registered nurse prescriber to prescribe medicines. Governance and safe prescribing of controlled drugs are the responsibility </w:t>
            </w:r>
            <w:r w:rsidRPr="008C5E25">
              <w:rPr>
                <w:szCs w:val="18"/>
                <w:lang w:val="en-GB"/>
              </w:rPr>
              <w:lastRenderedPageBreak/>
              <w:t>of the registered nurse prescriber, their authorised prescriber supervisor and their collaborative team, with oversight from the Nursing Council.</w:t>
            </w:r>
          </w:p>
        </w:tc>
      </w:tr>
      <w:tr w:rsidR="003965E0" w:rsidRPr="008C5E25" w14:paraId="1294BD51" w14:textId="77777777" w:rsidTr="003965E0">
        <w:tc>
          <w:tcPr>
            <w:tcW w:w="1980" w:type="dxa"/>
            <w:tcBorders>
              <w:top w:val="nil"/>
              <w:left w:val="nil"/>
              <w:bottom w:val="nil"/>
            </w:tcBorders>
          </w:tcPr>
          <w:p w14:paraId="26DAC074" w14:textId="77777777" w:rsidR="003965E0" w:rsidRPr="008C5E25" w:rsidRDefault="003965E0" w:rsidP="008C5E25">
            <w:pPr>
              <w:pStyle w:val="TableText"/>
              <w:rPr>
                <w:szCs w:val="18"/>
                <w:lang w:val="en-GB"/>
              </w:rPr>
            </w:pPr>
          </w:p>
        </w:tc>
        <w:tc>
          <w:tcPr>
            <w:tcW w:w="6166" w:type="dxa"/>
            <w:tcBorders>
              <w:top w:val="nil"/>
              <w:bottom w:val="nil"/>
            </w:tcBorders>
          </w:tcPr>
          <w:p w14:paraId="3115EA99" w14:textId="77777777" w:rsidR="003965E0" w:rsidRPr="008C5E25" w:rsidRDefault="003965E0" w:rsidP="008C5E25">
            <w:pPr>
              <w:pStyle w:val="TableText"/>
              <w:rPr>
                <w:szCs w:val="18"/>
                <w:lang w:val="en-GB"/>
              </w:rPr>
            </w:pPr>
            <w:r w:rsidRPr="008C5E25">
              <w:rPr>
                <w:szCs w:val="18"/>
                <w:lang w:val="en-GB"/>
              </w:rPr>
              <w:t>Some submitted that registered nurse prescribers should work within collaborative teams and specified areas of competence where appropriate governance, monitoring and specialist support are in place. Others suggested that methadone prescribing should be specialist-only. Some submitters cautioned against the broad relaxation of controlled drug prescribing due to risks of misuse, addiction and dependency. Some argued for tighter restrictions, not fewer.</w:t>
            </w:r>
          </w:p>
        </w:tc>
        <w:tc>
          <w:tcPr>
            <w:tcW w:w="6166" w:type="dxa"/>
            <w:gridSpan w:val="2"/>
            <w:tcBorders>
              <w:top w:val="nil"/>
              <w:bottom w:val="nil"/>
              <w:right w:val="nil"/>
            </w:tcBorders>
          </w:tcPr>
          <w:p w14:paraId="30D5BBDC" w14:textId="77777777" w:rsidR="003965E0" w:rsidRPr="008C5E25" w:rsidRDefault="003965E0" w:rsidP="008C5E25">
            <w:pPr>
              <w:pStyle w:val="TableText"/>
              <w:rPr>
                <w:szCs w:val="18"/>
                <w:lang w:val="en-GB"/>
              </w:rPr>
            </w:pPr>
          </w:p>
        </w:tc>
      </w:tr>
      <w:tr w:rsidR="003965E0" w:rsidRPr="008C5E25" w14:paraId="36504FCB" w14:textId="77777777" w:rsidTr="003965E0">
        <w:tc>
          <w:tcPr>
            <w:tcW w:w="1980" w:type="dxa"/>
            <w:tcBorders>
              <w:top w:val="nil"/>
              <w:left w:val="nil"/>
              <w:bottom w:val="single" w:sz="4" w:space="0" w:color="A6A6A6" w:themeColor="background1" w:themeShade="A6"/>
            </w:tcBorders>
          </w:tcPr>
          <w:p w14:paraId="6F2F9075" w14:textId="77777777" w:rsidR="003965E0" w:rsidRPr="008C5E25" w:rsidRDefault="003965E0" w:rsidP="008C5E25">
            <w:pPr>
              <w:pStyle w:val="TableText"/>
              <w:rPr>
                <w:szCs w:val="18"/>
                <w:lang w:val="en-GB"/>
              </w:rPr>
            </w:pPr>
          </w:p>
        </w:tc>
        <w:tc>
          <w:tcPr>
            <w:tcW w:w="6166" w:type="dxa"/>
            <w:tcBorders>
              <w:top w:val="nil"/>
              <w:bottom w:val="single" w:sz="4" w:space="0" w:color="A6A6A6" w:themeColor="background1" w:themeShade="A6"/>
            </w:tcBorders>
          </w:tcPr>
          <w:p w14:paraId="0EC5D603" w14:textId="77777777" w:rsidR="003965E0" w:rsidRPr="008C5E25" w:rsidRDefault="003965E0" w:rsidP="008C5E25">
            <w:pPr>
              <w:pStyle w:val="TableText"/>
              <w:rPr>
                <w:szCs w:val="18"/>
                <w:lang w:val="en-GB"/>
              </w:rPr>
            </w:pPr>
            <w:r w:rsidRPr="008C5E25">
              <w:rPr>
                <w:szCs w:val="18"/>
                <w:lang w:val="en-GB"/>
              </w:rPr>
              <w:t>Overall, there was support for removing restrictions for the listed controlled drugs, provided there is clear clinical governance and oversight mechanisms, mentorship and supervision for registered nurse prescribers. This could also include additional training and credentialing for controlled drugs, including safe sedation training and advanced cardiac life support certification.</w:t>
            </w:r>
          </w:p>
        </w:tc>
        <w:tc>
          <w:tcPr>
            <w:tcW w:w="6166" w:type="dxa"/>
            <w:gridSpan w:val="2"/>
            <w:tcBorders>
              <w:top w:val="nil"/>
              <w:bottom w:val="single" w:sz="4" w:space="0" w:color="A6A6A6" w:themeColor="background1" w:themeShade="A6"/>
              <w:right w:val="nil"/>
            </w:tcBorders>
          </w:tcPr>
          <w:p w14:paraId="56AFEE28" w14:textId="77777777" w:rsidR="003965E0" w:rsidRPr="008C5E25" w:rsidRDefault="003965E0" w:rsidP="008C5E25">
            <w:pPr>
              <w:pStyle w:val="TableText"/>
              <w:rPr>
                <w:szCs w:val="18"/>
                <w:lang w:val="en-GB"/>
              </w:rPr>
            </w:pPr>
            <w:r w:rsidRPr="008C5E25">
              <w:rPr>
                <w:szCs w:val="18"/>
                <w:lang w:val="en-GB"/>
              </w:rPr>
              <w:t>The existing scheduled restrictions for buprenorphine, buprenorphine with naloxone, clonazepam, diazepam, fentanyl and methadone are to be removed (subject to Order in Council).</w:t>
            </w:r>
          </w:p>
        </w:tc>
      </w:tr>
      <w:tr w:rsidR="003965E0" w:rsidRPr="008C5E25" w14:paraId="28BC7F45" w14:textId="77777777" w:rsidTr="003965E0">
        <w:tc>
          <w:tcPr>
            <w:tcW w:w="1980" w:type="dxa"/>
            <w:tcBorders>
              <w:top w:val="single" w:sz="4" w:space="0" w:color="A6A6A6" w:themeColor="background1" w:themeShade="A6"/>
              <w:left w:val="nil"/>
              <w:bottom w:val="single" w:sz="4" w:space="0" w:color="A6A6A6" w:themeColor="background1" w:themeShade="A6"/>
            </w:tcBorders>
          </w:tcPr>
          <w:p w14:paraId="421201BA" w14:textId="77777777" w:rsidR="003965E0" w:rsidRPr="008C5E25" w:rsidRDefault="003965E0" w:rsidP="008C5E25">
            <w:pPr>
              <w:pStyle w:val="TableText"/>
              <w:rPr>
                <w:szCs w:val="18"/>
                <w:lang w:val="en-GB"/>
              </w:rPr>
            </w:pPr>
            <w:r w:rsidRPr="008C5E25">
              <w:rPr>
                <w:szCs w:val="18"/>
                <w:lang w:val="en-GB"/>
              </w:rPr>
              <w:t>buprenorphine</w:t>
            </w:r>
          </w:p>
        </w:tc>
        <w:tc>
          <w:tcPr>
            <w:tcW w:w="6166" w:type="dxa"/>
            <w:tcBorders>
              <w:top w:val="single" w:sz="4" w:space="0" w:color="A6A6A6" w:themeColor="background1" w:themeShade="A6"/>
              <w:bottom w:val="single" w:sz="4" w:space="0" w:color="A6A6A6" w:themeColor="background1" w:themeShade="A6"/>
            </w:tcBorders>
          </w:tcPr>
          <w:p w14:paraId="47D91463" w14:textId="77777777" w:rsidR="003965E0" w:rsidRPr="008C5E25" w:rsidRDefault="003965E0" w:rsidP="008C5E25">
            <w:pPr>
              <w:pStyle w:val="TableText"/>
              <w:rPr>
                <w:szCs w:val="18"/>
                <w:lang w:val="en-GB"/>
              </w:rPr>
            </w:pPr>
          </w:p>
        </w:tc>
        <w:tc>
          <w:tcPr>
            <w:tcW w:w="6166" w:type="dxa"/>
            <w:gridSpan w:val="2"/>
            <w:tcBorders>
              <w:top w:val="single" w:sz="4" w:space="0" w:color="A6A6A6" w:themeColor="background1" w:themeShade="A6"/>
              <w:bottom w:val="single" w:sz="4" w:space="0" w:color="A6A6A6" w:themeColor="background1" w:themeShade="A6"/>
              <w:right w:val="nil"/>
            </w:tcBorders>
          </w:tcPr>
          <w:p w14:paraId="6DEFEF4E" w14:textId="77777777" w:rsidR="003965E0" w:rsidRPr="008C5E25" w:rsidRDefault="003965E0" w:rsidP="008C5E25">
            <w:pPr>
              <w:pStyle w:val="TableText"/>
              <w:rPr>
                <w:szCs w:val="18"/>
                <w:lang w:val="en-GB"/>
              </w:rPr>
            </w:pPr>
            <w:r w:rsidRPr="008C5E25">
              <w:rPr>
                <w:szCs w:val="18"/>
                <w:lang w:val="en-GB"/>
              </w:rPr>
              <w:t>The introduction of a new long-acting injectable formulation of buprenorphine for the treatment of opioid dependence into New Zealand practice is anticipated. Removal of the ‘transdermal only’ restriction will enable this new formulation to be prescribed by registered nurse prescribers.</w:t>
            </w:r>
          </w:p>
        </w:tc>
      </w:tr>
      <w:tr w:rsidR="003965E0" w:rsidRPr="008C5E25" w14:paraId="64C3DCD5" w14:textId="77777777" w:rsidTr="003965E0">
        <w:tc>
          <w:tcPr>
            <w:tcW w:w="1980" w:type="dxa"/>
            <w:tcBorders>
              <w:left w:val="nil"/>
              <w:bottom w:val="nil"/>
            </w:tcBorders>
          </w:tcPr>
          <w:p w14:paraId="626B3E53" w14:textId="77777777" w:rsidR="003965E0" w:rsidRPr="008C5E25" w:rsidRDefault="003965E0" w:rsidP="008C5E25">
            <w:pPr>
              <w:pStyle w:val="TableText"/>
              <w:rPr>
                <w:szCs w:val="18"/>
                <w:lang w:val="en-GB"/>
              </w:rPr>
            </w:pPr>
            <w:r w:rsidRPr="008C5E25">
              <w:rPr>
                <w:szCs w:val="18"/>
                <w:lang w:val="en-GB"/>
              </w:rPr>
              <w:t>Proposed additional controlled drugs</w:t>
            </w:r>
          </w:p>
        </w:tc>
        <w:tc>
          <w:tcPr>
            <w:tcW w:w="6166" w:type="dxa"/>
            <w:tcBorders>
              <w:bottom w:val="nil"/>
            </w:tcBorders>
          </w:tcPr>
          <w:p w14:paraId="4742E233" w14:textId="77777777" w:rsidR="003965E0" w:rsidRPr="008C5E25" w:rsidRDefault="003965E0" w:rsidP="008C5E25">
            <w:pPr>
              <w:pStyle w:val="TableText"/>
              <w:rPr>
                <w:szCs w:val="18"/>
                <w:lang w:val="en-GB"/>
              </w:rPr>
            </w:pPr>
            <w:r w:rsidRPr="008C5E25">
              <w:rPr>
                <w:szCs w:val="18"/>
                <w:lang w:val="en-GB"/>
              </w:rPr>
              <w:t>The consultation proposed the addition of ketamine, midazolam and oxycodone to Schedule 1A of the Misuse of Drugs Regulations 1977 for registered nurse prescribers.</w:t>
            </w:r>
          </w:p>
          <w:p w14:paraId="6BEC9584" w14:textId="77777777" w:rsidR="003965E0" w:rsidRPr="008C5E25" w:rsidRDefault="003965E0" w:rsidP="008C5E25">
            <w:pPr>
              <w:pStyle w:val="TableText"/>
              <w:rPr>
                <w:szCs w:val="18"/>
                <w:lang w:val="en-GB"/>
              </w:rPr>
            </w:pPr>
            <w:r w:rsidRPr="008C5E25">
              <w:rPr>
                <w:szCs w:val="18"/>
                <w:lang w:val="en-GB"/>
              </w:rPr>
              <w:t>There was support for ketamine, midazolam and oxycodone to be added to Schedule 1A if prescribing was restricted to palliative care, acute pain and endoscopy settings, and not for ‘general use’, in alignment with best-practice guidelines and treatment pathways. Intravenous ketamine and oxycodone are indicated for the acute management of pain in the PACU setting. These medicines should not be used for the management of chronic pain.</w:t>
            </w:r>
          </w:p>
        </w:tc>
        <w:tc>
          <w:tcPr>
            <w:tcW w:w="6166" w:type="dxa"/>
            <w:gridSpan w:val="2"/>
            <w:tcBorders>
              <w:bottom w:val="nil"/>
              <w:right w:val="nil"/>
            </w:tcBorders>
          </w:tcPr>
          <w:p w14:paraId="6E30E4BB" w14:textId="77777777" w:rsidR="003965E0" w:rsidRPr="008C5E25" w:rsidRDefault="003965E0" w:rsidP="008C5E25">
            <w:pPr>
              <w:pStyle w:val="TableText"/>
              <w:rPr>
                <w:szCs w:val="18"/>
                <w:lang w:val="en-GB"/>
              </w:rPr>
            </w:pPr>
            <w:r w:rsidRPr="008C5E25">
              <w:rPr>
                <w:szCs w:val="18"/>
                <w:lang w:val="en-GB"/>
              </w:rPr>
              <w:t>The SPML does not specify or restrict medicines’ use, nor indicate underpinning credentialing or competence. The Nursing Council may elect to provide guidance on the appropriate use of these medicines.</w:t>
            </w:r>
          </w:p>
        </w:tc>
      </w:tr>
      <w:tr w:rsidR="003965E0" w:rsidRPr="008C5E25" w14:paraId="56ADBB47" w14:textId="77777777" w:rsidTr="003965E0">
        <w:tc>
          <w:tcPr>
            <w:tcW w:w="1980" w:type="dxa"/>
            <w:tcBorders>
              <w:top w:val="nil"/>
              <w:left w:val="nil"/>
              <w:bottom w:val="nil"/>
            </w:tcBorders>
          </w:tcPr>
          <w:p w14:paraId="48FBBDCE" w14:textId="77777777" w:rsidR="003965E0" w:rsidRPr="008C5E25" w:rsidRDefault="003965E0" w:rsidP="008C5E25">
            <w:pPr>
              <w:spacing w:before="60" w:after="60" w:line="240" w:lineRule="auto"/>
              <w:rPr>
                <w:rFonts w:cs="Segoe UI"/>
                <w:color w:val="000000" w:themeColor="text1"/>
                <w:sz w:val="18"/>
                <w:szCs w:val="18"/>
                <w:lang w:val="en-GB"/>
              </w:rPr>
            </w:pPr>
          </w:p>
        </w:tc>
        <w:tc>
          <w:tcPr>
            <w:tcW w:w="6166" w:type="dxa"/>
            <w:tcBorders>
              <w:top w:val="nil"/>
              <w:bottom w:val="nil"/>
            </w:tcBorders>
          </w:tcPr>
          <w:p w14:paraId="7CAD6D49" w14:textId="77777777" w:rsidR="003965E0" w:rsidRPr="008C5E25" w:rsidRDefault="003965E0" w:rsidP="008C5E25">
            <w:pPr>
              <w:pStyle w:val="TableText"/>
              <w:rPr>
                <w:szCs w:val="18"/>
                <w:lang w:val="en-GB"/>
              </w:rPr>
            </w:pPr>
            <w:r w:rsidRPr="008C5E25">
              <w:rPr>
                <w:szCs w:val="18"/>
                <w:lang w:val="en-GB"/>
              </w:rPr>
              <w:t>It was recognised that prescription of ketamine (and methadone) requires advanced training and oversight. It was noted that paramedics currently supply and administer ketamine for acute severe pain pursuant to a standing order.</w:t>
            </w:r>
          </w:p>
          <w:p w14:paraId="2446877A" w14:textId="77777777" w:rsidR="003965E0" w:rsidRPr="008C5E25" w:rsidRDefault="003965E0" w:rsidP="008C5E25">
            <w:pPr>
              <w:pStyle w:val="TableText"/>
              <w:rPr>
                <w:rFonts w:cs="Segoe UI"/>
                <w:color w:val="000000" w:themeColor="text1"/>
                <w:szCs w:val="18"/>
                <w:lang w:val="en-GB"/>
              </w:rPr>
            </w:pPr>
            <w:r w:rsidRPr="008C5E25">
              <w:rPr>
                <w:rFonts w:cs="Segoe UI"/>
                <w:color w:val="000000" w:themeColor="text1"/>
                <w:szCs w:val="18"/>
                <w:lang w:val="en-GB"/>
              </w:rPr>
              <w:t>One submitter suggested ‘we do not need more uncontrolled benzodiazepine prescribing’.</w:t>
            </w:r>
          </w:p>
        </w:tc>
        <w:tc>
          <w:tcPr>
            <w:tcW w:w="6166" w:type="dxa"/>
            <w:gridSpan w:val="2"/>
            <w:tcBorders>
              <w:top w:val="nil"/>
              <w:bottom w:val="nil"/>
              <w:right w:val="nil"/>
            </w:tcBorders>
          </w:tcPr>
          <w:p w14:paraId="40C813D5" w14:textId="77777777" w:rsidR="003965E0" w:rsidRPr="008C5E25" w:rsidRDefault="003965E0" w:rsidP="008C5E25">
            <w:pPr>
              <w:spacing w:before="60" w:after="60" w:line="240" w:lineRule="auto"/>
              <w:rPr>
                <w:rFonts w:cs="Segoe UI"/>
                <w:color w:val="000000" w:themeColor="text1"/>
                <w:sz w:val="18"/>
                <w:szCs w:val="18"/>
                <w:lang w:val="en-GB"/>
              </w:rPr>
            </w:pPr>
          </w:p>
        </w:tc>
      </w:tr>
      <w:tr w:rsidR="003965E0" w:rsidRPr="008C5E25" w14:paraId="4F2B1772" w14:textId="77777777" w:rsidTr="003965E0">
        <w:tc>
          <w:tcPr>
            <w:tcW w:w="1980" w:type="dxa"/>
            <w:tcBorders>
              <w:top w:val="nil"/>
              <w:left w:val="nil"/>
            </w:tcBorders>
          </w:tcPr>
          <w:p w14:paraId="61F67805" w14:textId="77777777" w:rsidR="003965E0" w:rsidRPr="008C5E25" w:rsidRDefault="003965E0" w:rsidP="008C5E25">
            <w:pPr>
              <w:spacing w:before="60" w:after="60" w:line="240" w:lineRule="auto"/>
              <w:rPr>
                <w:rFonts w:cs="Segoe UI"/>
                <w:color w:val="000000" w:themeColor="text1"/>
                <w:sz w:val="18"/>
                <w:szCs w:val="18"/>
                <w:lang w:val="en-GB"/>
              </w:rPr>
            </w:pPr>
          </w:p>
        </w:tc>
        <w:tc>
          <w:tcPr>
            <w:tcW w:w="6166" w:type="dxa"/>
            <w:tcBorders>
              <w:top w:val="nil"/>
            </w:tcBorders>
          </w:tcPr>
          <w:p w14:paraId="476740DE" w14:textId="77777777" w:rsidR="003965E0" w:rsidRPr="008C5E25" w:rsidRDefault="003965E0" w:rsidP="008C5E25">
            <w:pPr>
              <w:pStyle w:val="TableText"/>
              <w:rPr>
                <w:rFonts w:cs="Segoe UI"/>
                <w:color w:val="000000" w:themeColor="text1"/>
                <w:szCs w:val="18"/>
                <w:lang w:val="en-GB"/>
              </w:rPr>
            </w:pPr>
            <w:r w:rsidRPr="008C5E25">
              <w:rPr>
                <w:rFonts w:cs="Segoe UI"/>
                <w:color w:val="000000" w:themeColor="text1"/>
                <w:szCs w:val="18"/>
                <w:lang w:val="en-GB"/>
              </w:rPr>
              <w:t xml:space="preserve">The controlled drugs ketamine, midazolam and oxycodone are known to carry high risks of misuse and dependency. Some submitters recommended that the same safeguards and standards imposed on other prescribers be applied to registered nurse prescribers. These include: </w:t>
            </w:r>
          </w:p>
          <w:p w14:paraId="5F305173" w14:textId="77777777" w:rsidR="003965E0" w:rsidRPr="008C5E25" w:rsidRDefault="003965E0" w:rsidP="008C5E25">
            <w:pPr>
              <w:pStyle w:val="TableBullet"/>
              <w:spacing w:before="60"/>
              <w:rPr>
                <w:szCs w:val="18"/>
                <w:lang w:val="en-GB"/>
              </w:rPr>
            </w:pPr>
            <w:r w:rsidRPr="008C5E25">
              <w:rPr>
                <w:szCs w:val="18"/>
                <w:lang w:val="en-GB"/>
              </w:rPr>
              <w:t xml:space="preserve">additional training and credentialing for prescribing </w:t>
            </w:r>
            <w:proofErr w:type="gramStart"/>
            <w:r w:rsidRPr="008C5E25">
              <w:rPr>
                <w:szCs w:val="18"/>
                <w:lang w:val="en-GB"/>
              </w:rPr>
              <w:t>higher-risk</w:t>
            </w:r>
            <w:proofErr w:type="gramEnd"/>
            <w:r w:rsidRPr="008C5E25">
              <w:rPr>
                <w:szCs w:val="18"/>
                <w:lang w:val="en-GB"/>
              </w:rPr>
              <w:t xml:space="preserve"> controlled drugs</w:t>
            </w:r>
          </w:p>
          <w:p w14:paraId="5BB18995" w14:textId="77777777" w:rsidR="003965E0" w:rsidRPr="008C5E25" w:rsidRDefault="003965E0" w:rsidP="008C5E25">
            <w:pPr>
              <w:pStyle w:val="TableBullet"/>
              <w:spacing w:before="60"/>
              <w:rPr>
                <w:szCs w:val="18"/>
                <w:lang w:val="en-GB"/>
              </w:rPr>
            </w:pPr>
            <w:r w:rsidRPr="008C5E25">
              <w:rPr>
                <w:szCs w:val="18"/>
                <w:lang w:val="en-GB"/>
              </w:rPr>
              <w:t>clear clinical governance and oversight mechanisms</w:t>
            </w:r>
          </w:p>
          <w:p w14:paraId="44F80D0B" w14:textId="77777777" w:rsidR="003965E0" w:rsidRPr="008C5E25" w:rsidRDefault="003965E0" w:rsidP="008C5E25">
            <w:pPr>
              <w:pStyle w:val="TableBullet"/>
              <w:spacing w:before="60"/>
              <w:rPr>
                <w:szCs w:val="18"/>
                <w:lang w:val="en-GB"/>
              </w:rPr>
            </w:pPr>
            <w:r w:rsidRPr="008C5E25">
              <w:rPr>
                <w:szCs w:val="18"/>
                <w:lang w:val="en-GB"/>
              </w:rPr>
              <w:t>mentorship and supervision from experienced clinicians.</w:t>
            </w:r>
          </w:p>
          <w:p w14:paraId="7B1938C2" w14:textId="77777777" w:rsidR="003965E0" w:rsidRPr="008C5E25" w:rsidRDefault="003965E0" w:rsidP="008C5E25">
            <w:pPr>
              <w:pStyle w:val="TableText"/>
              <w:rPr>
                <w:rFonts w:cs="Segoe UI"/>
                <w:color w:val="000000" w:themeColor="text1"/>
                <w:szCs w:val="18"/>
                <w:lang w:val="en-GB"/>
              </w:rPr>
            </w:pPr>
            <w:r w:rsidRPr="008C5E25">
              <w:rPr>
                <w:rFonts w:cs="Segoe UI"/>
                <w:color w:val="000000" w:themeColor="text1"/>
                <w:szCs w:val="18"/>
                <w:lang w:val="en-GB"/>
              </w:rPr>
              <w:t>Under the designated registered nurse prescriber model, these controls must be in place for all registered nurse prescribers.</w:t>
            </w:r>
          </w:p>
        </w:tc>
        <w:tc>
          <w:tcPr>
            <w:tcW w:w="6166" w:type="dxa"/>
            <w:gridSpan w:val="2"/>
            <w:tcBorders>
              <w:top w:val="nil"/>
              <w:right w:val="nil"/>
            </w:tcBorders>
          </w:tcPr>
          <w:p w14:paraId="11A35B8C" w14:textId="77777777" w:rsidR="003965E0" w:rsidRPr="008C5E25" w:rsidRDefault="003965E0" w:rsidP="008C5E25">
            <w:pPr>
              <w:pStyle w:val="TableText"/>
              <w:rPr>
                <w:szCs w:val="18"/>
                <w:lang w:val="en-GB"/>
              </w:rPr>
            </w:pPr>
            <w:r w:rsidRPr="008C5E25">
              <w:rPr>
                <w:szCs w:val="18"/>
                <w:lang w:val="en-GB"/>
              </w:rPr>
              <w:t>The Ministry expects that any new medicine added to a registered nurse’s personal prescribing formulary will be used with appropriate support and supervision from their authorised prescriber supervisor. Registered nurse prescribers are required to operate within a collaborative team, adhering to their designated area of practice and competence.</w:t>
            </w:r>
          </w:p>
          <w:p w14:paraId="42FBC115" w14:textId="77777777" w:rsidR="003965E0" w:rsidRPr="008C5E25" w:rsidRDefault="003965E0" w:rsidP="008C5E25">
            <w:pPr>
              <w:pStyle w:val="TableText"/>
              <w:rPr>
                <w:szCs w:val="18"/>
                <w:lang w:val="en-GB"/>
              </w:rPr>
            </w:pPr>
            <w:r w:rsidRPr="008C5E25">
              <w:rPr>
                <w:szCs w:val="18"/>
                <w:lang w:val="en-GB"/>
              </w:rPr>
              <w:t>Ketamine, midazolam and oxycodone will be added to the scheduled controlled drugs available to registered nurse prescribers (subject to Order in Council).</w:t>
            </w:r>
          </w:p>
        </w:tc>
      </w:tr>
      <w:tr w:rsidR="003965E0" w:rsidRPr="008C5E25" w14:paraId="69E276F1" w14:textId="77777777" w:rsidTr="003965E0">
        <w:tc>
          <w:tcPr>
            <w:tcW w:w="1980" w:type="dxa"/>
            <w:tcBorders>
              <w:left w:val="nil"/>
            </w:tcBorders>
          </w:tcPr>
          <w:p w14:paraId="432F61EE" w14:textId="77777777" w:rsidR="003965E0" w:rsidRPr="008C5E25" w:rsidRDefault="003965E0" w:rsidP="008C5E25">
            <w:pPr>
              <w:pStyle w:val="TableText"/>
              <w:rPr>
                <w:szCs w:val="18"/>
                <w:lang w:val="en-GB"/>
              </w:rPr>
            </w:pPr>
            <w:r w:rsidRPr="008C5E25">
              <w:rPr>
                <w:szCs w:val="18"/>
                <w:lang w:val="en-GB"/>
              </w:rPr>
              <w:t>Removal of restrictions on duration of supply</w:t>
            </w:r>
          </w:p>
        </w:tc>
        <w:tc>
          <w:tcPr>
            <w:tcW w:w="6166" w:type="dxa"/>
          </w:tcPr>
          <w:p w14:paraId="0BCCC86C" w14:textId="77777777" w:rsidR="003965E0" w:rsidRPr="008C5E25" w:rsidRDefault="003965E0" w:rsidP="008C5E25">
            <w:pPr>
              <w:pStyle w:val="TableText"/>
              <w:rPr>
                <w:szCs w:val="18"/>
                <w:lang w:val="en-GB"/>
              </w:rPr>
            </w:pPr>
            <w:r w:rsidRPr="008C5E25">
              <w:rPr>
                <w:szCs w:val="18"/>
                <w:lang w:val="en-GB"/>
              </w:rPr>
              <w:t>One submitter requested that registered nurse prescribers should be enabled to prescribe Class B controlled drugs for more than seven days, suggesting a duration of 10–14 days as being more suitable.</w:t>
            </w:r>
          </w:p>
        </w:tc>
        <w:tc>
          <w:tcPr>
            <w:tcW w:w="6166" w:type="dxa"/>
            <w:gridSpan w:val="2"/>
            <w:tcBorders>
              <w:right w:val="nil"/>
            </w:tcBorders>
          </w:tcPr>
          <w:p w14:paraId="4A318C5C" w14:textId="77777777" w:rsidR="003965E0" w:rsidRPr="008C5E25" w:rsidRDefault="003965E0" w:rsidP="008C5E25">
            <w:pPr>
              <w:pStyle w:val="TableText"/>
              <w:rPr>
                <w:szCs w:val="18"/>
                <w:lang w:val="en-GB"/>
              </w:rPr>
            </w:pPr>
            <w:r w:rsidRPr="008C5E25">
              <w:rPr>
                <w:szCs w:val="18"/>
                <w:lang w:val="en-GB"/>
              </w:rPr>
              <w:t>This is out of scope for this consultation. However, we note that in October 2023 the maximum prescription duration for Class B controlled drugs prescribed by registered nurse prescribers was increased. A registered nurse prescriber may prescribe Class B controlled drugs (</w:t>
            </w:r>
            <w:proofErr w:type="spellStart"/>
            <w:r w:rsidRPr="008C5E25">
              <w:rPr>
                <w:szCs w:val="18"/>
                <w:lang w:val="en-GB"/>
              </w:rPr>
              <w:t>eg</w:t>
            </w:r>
            <w:proofErr w:type="spellEnd"/>
            <w:r w:rsidRPr="008C5E25">
              <w:rPr>
                <w:szCs w:val="18"/>
                <w:lang w:val="en-GB"/>
              </w:rPr>
              <w:t>, morphine) and Class C opioid controlled drugs (</w:t>
            </w:r>
            <w:proofErr w:type="spellStart"/>
            <w:r w:rsidRPr="008C5E25">
              <w:rPr>
                <w:szCs w:val="18"/>
                <w:lang w:val="en-GB"/>
              </w:rPr>
              <w:t>eg</w:t>
            </w:r>
            <w:proofErr w:type="spellEnd"/>
            <w:r w:rsidRPr="008C5E25">
              <w:rPr>
                <w:szCs w:val="18"/>
                <w:lang w:val="en-GB"/>
              </w:rPr>
              <w:t>, codeine and tramadol) for a maximum of one month (30 days), and Class C non-opioid controlled drugs (</w:t>
            </w:r>
            <w:proofErr w:type="spellStart"/>
            <w:r w:rsidRPr="008C5E25">
              <w:rPr>
                <w:szCs w:val="18"/>
                <w:lang w:val="en-GB"/>
              </w:rPr>
              <w:t>eg</w:t>
            </w:r>
            <w:proofErr w:type="spellEnd"/>
            <w:r w:rsidRPr="008C5E25">
              <w:rPr>
                <w:szCs w:val="18"/>
                <w:lang w:val="en-GB"/>
              </w:rPr>
              <w:t>, benzodiazepines and zopiclone) for a maximum of three months (90 days).</w:t>
            </w:r>
          </w:p>
        </w:tc>
      </w:tr>
    </w:tbl>
    <w:p w14:paraId="1C47FC55" w14:textId="77777777" w:rsidR="003965E0" w:rsidRDefault="003965E0" w:rsidP="00FB64D0">
      <w:pPr>
        <w:rPr>
          <w:color w:val="000000" w:themeColor="text1"/>
          <w:lang w:val="en-GB"/>
        </w:rPr>
      </w:pPr>
    </w:p>
    <w:p w14:paraId="04C705C9" w14:textId="77777777" w:rsidR="003965E0" w:rsidRDefault="003965E0" w:rsidP="00FB64D0">
      <w:pPr>
        <w:rPr>
          <w:color w:val="000000" w:themeColor="text1"/>
          <w:lang w:val="en-GB"/>
        </w:rPr>
        <w:sectPr w:rsidR="003965E0" w:rsidSect="009B5695">
          <w:footerReference w:type="default" r:id="rId29"/>
          <w:pgSz w:w="16840" w:h="11907" w:orient="landscape" w:code="9"/>
          <w:pgMar w:top="1191" w:right="1418" w:bottom="1418" w:left="1418" w:header="284" w:footer="425" w:gutter="284"/>
          <w:cols w:space="720"/>
          <w:docGrid w:linePitch="286"/>
        </w:sectPr>
      </w:pPr>
    </w:p>
    <w:p w14:paraId="69137556" w14:textId="77777777" w:rsidR="003965E0" w:rsidRPr="0066646F" w:rsidRDefault="003965E0" w:rsidP="003965E0">
      <w:pPr>
        <w:pStyle w:val="Heading2"/>
        <w:spacing w:before="0"/>
        <w:rPr>
          <w:lang w:val="en-GB"/>
        </w:rPr>
      </w:pPr>
      <w:bookmarkStart w:id="40" w:name="_Toc220066631"/>
      <w:bookmarkStart w:id="41" w:name="_Toc220675725"/>
      <w:r w:rsidRPr="0066646F">
        <w:rPr>
          <w:lang w:val="en-GB"/>
        </w:rPr>
        <w:lastRenderedPageBreak/>
        <w:t>Requested additional medicines</w:t>
      </w:r>
      <w:bookmarkEnd w:id="40"/>
      <w:bookmarkEnd w:id="41"/>
    </w:p>
    <w:p w14:paraId="2A8948B9" w14:textId="43AEC907" w:rsidR="003965E0" w:rsidRDefault="003965E0" w:rsidP="00D80982">
      <w:pPr>
        <w:rPr>
          <w:lang w:val="en-GB"/>
        </w:rPr>
      </w:pPr>
      <w:r w:rsidRPr="0066646F">
        <w:rPr>
          <w:lang w:val="en-GB"/>
        </w:rPr>
        <w:t xml:space="preserve">Submitters suggested additional medicines that should be considered for inclusion in the SPML for designated registered nurse prescribers. </w:t>
      </w:r>
      <w:r w:rsidR="004D7764">
        <w:rPr>
          <w:lang w:val="en-GB"/>
        </w:rPr>
        <w:fldChar w:fldCharType="begin"/>
      </w:r>
      <w:r w:rsidR="004D7764">
        <w:rPr>
          <w:lang w:val="en-GB"/>
        </w:rPr>
        <w:instrText xml:space="preserve"> REF _Ref220565018 \h </w:instrText>
      </w:r>
      <w:r w:rsidR="004D7764">
        <w:rPr>
          <w:lang w:val="en-GB"/>
        </w:rPr>
      </w:r>
      <w:r w:rsidR="004D7764">
        <w:rPr>
          <w:lang w:val="en-GB"/>
        </w:rPr>
        <w:fldChar w:fldCharType="separate"/>
      </w:r>
      <w:r w:rsidR="00754A7D">
        <w:t xml:space="preserve">Table </w:t>
      </w:r>
      <w:r w:rsidR="00754A7D">
        <w:rPr>
          <w:noProof/>
        </w:rPr>
        <w:t>4</w:t>
      </w:r>
      <w:r w:rsidR="004D7764">
        <w:rPr>
          <w:lang w:val="en-GB"/>
        </w:rPr>
        <w:fldChar w:fldCharType="end"/>
      </w:r>
      <w:r>
        <w:rPr>
          <w:lang w:val="en-GB"/>
        </w:rPr>
        <w:t xml:space="preserve"> collates and analyses t</w:t>
      </w:r>
      <w:r w:rsidRPr="0066646F">
        <w:rPr>
          <w:lang w:val="en-GB"/>
        </w:rPr>
        <w:t>hese suggestions for suitability for inclusion on the SPML.</w:t>
      </w:r>
    </w:p>
    <w:p w14:paraId="4C47F396" w14:textId="77777777" w:rsidR="00D80982" w:rsidRPr="0066646F" w:rsidRDefault="00D80982" w:rsidP="00D80982">
      <w:pPr>
        <w:rPr>
          <w:lang w:val="en-GB"/>
        </w:rPr>
      </w:pPr>
    </w:p>
    <w:p w14:paraId="6FB7AAEF" w14:textId="38F0B246" w:rsidR="003965E0" w:rsidRPr="0066646F" w:rsidRDefault="00D80982" w:rsidP="00D80982">
      <w:pPr>
        <w:pStyle w:val="Table"/>
        <w:spacing w:before="0"/>
        <w:rPr>
          <w:lang w:val="en-GB"/>
        </w:rPr>
      </w:pPr>
      <w:bookmarkStart w:id="42" w:name="_Ref220565018"/>
      <w:bookmarkStart w:id="43" w:name="_Toc220066710"/>
      <w:bookmarkStart w:id="44" w:name="_Toc220675752"/>
      <w:r>
        <w:t xml:space="preserve">Table </w:t>
      </w:r>
      <w:r>
        <w:fldChar w:fldCharType="begin"/>
      </w:r>
      <w:r>
        <w:instrText xml:space="preserve"> SEQ Table \* ARABIC </w:instrText>
      </w:r>
      <w:r>
        <w:fldChar w:fldCharType="separate"/>
      </w:r>
      <w:r w:rsidR="00754A7D">
        <w:rPr>
          <w:noProof/>
        </w:rPr>
        <w:t>4</w:t>
      </w:r>
      <w:r>
        <w:fldChar w:fldCharType="end"/>
      </w:r>
      <w:bookmarkEnd w:id="42"/>
      <w:r>
        <w:t xml:space="preserve">: </w:t>
      </w:r>
      <w:r w:rsidR="003965E0" w:rsidRPr="0066646F">
        <w:rPr>
          <w:lang w:val="en-GB"/>
        </w:rPr>
        <w:t xml:space="preserve">Additional medicines </w:t>
      </w:r>
      <w:r w:rsidR="003965E0">
        <w:rPr>
          <w:lang w:val="en-GB"/>
        </w:rPr>
        <w:t xml:space="preserve">submitters suggested </w:t>
      </w:r>
      <w:r w:rsidR="003965E0" w:rsidRPr="0066646F">
        <w:rPr>
          <w:lang w:val="en-GB"/>
        </w:rPr>
        <w:t>add</w:t>
      </w:r>
      <w:r w:rsidR="003965E0">
        <w:rPr>
          <w:lang w:val="en-GB"/>
        </w:rPr>
        <w:t>ing</w:t>
      </w:r>
      <w:r w:rsidR="003965E0" w:rsidRPr="0066646F">
        <w:rPr>
          <w:lang w:val="en-GB"/>
        </w:rPr>
        <w:t xml:space="preserve"> to the registered nurse prescriber specified prescription medicines list</w:t>
      </w:r>
      <w:bookmarkEnd w:id="43"/>
      <w:bookmarkEnd w:id="44"/>
    </w:p>
    <w:tbl>
      <w:tblPr>
        <w:tblStyle w:val="TableGrid"/>
        <w:tblW w:w="8359" w:type="dxa"/>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ayout w:type="fixed"/>
        <w:tblLook w:val="04A0" w:firstRow="1" w:lastRow="0" w:firstColumn="1" w:lastColumn="0" w:noHBand="0" w:noVBand="1"/>
      </w:tblPr>
      <w:tblGrid>
        <w:gridCol w:w="1838"/>
        <w:gridCol w:w="3260"/>
        <w:gridCol w:w="3261"/>
      </w:tblGrid>
      <w:tr w:rsidR="003965E0" w:rsidRPr="00D80982" w14:paraId="264A40ED" w14:textId="77777777" w:rsidTr="00D80982">
        <w:trPr>
          <w:tblHeader/>
        </w:trPr>
        <w:tc>
          <w:tcPr>
            <w:tcW w:w="1838" w:type="dxa"/>
            <w:tcBorders>
              <w:top w:val="nil"/>
              <w:bottom w:val="nil"/>
            </w:tcBorders>
            <w:shd w:val="clear" w:color="auto" w:fill="D9D9D9" w:themeFill="background1" w:themeFillShade="D9"/>
          </w:tcPr>
          <w:p w14:paraId="742588D5" w14:textId="77777777" w:rsidR="003965E0" w:rsidRPr="00D80982" w:rsidRDefault="003965E0" w:rsidP="008C5E25">
            <w:pPr>
              <w:pStyle w:val="TableText"/>
              <w:rPr>
                <w:b/>
                <w:bCs/>
                <w:lang w:val="en-GB"/>
              </w:rPr>
            </w:pPr>
            <w:r w:rsidRPr="00D80982">
              <w:rPr>
                <w:b/>
                <w:bCs/>
                <w:lang w:val="en-GB"/>
              </w:rPr>
              <w:t>Medicine name</w:t>
            </w:r>
          </w:p>
        </w:tc>
        <w:tc>
          <w:tcPr>
            <w:tcW w:w="3260" w:type="dxa"/>
            <w:tcBorders>
              <w:top w:val="nil"/>
              <w:bottom w:val="nil"/>
            </w:tcBorders>
            <w:shd w:val="clear" w:color="auto" w:fill="D9D9D9" w:themeFill="background1" w:themeFillShade="D9"/>
          </w:tcPr>
          <w:p w14:paraId="5EFF56E0" w14:textId="77777777" w:rsidR="003965E0" w:rsidRPr="00D80982" w:rsidRDefault="003965E0" w:rsidP="008C5E25">
            <w:pPr>
              <w:pStyle w:val="TableText"/>
              <w:rPr>
                <w:b/>
                <w:bCs/>
                <w:lang w:val="en-GB"/>
              </w:rPr>
            </w:pPr>
            <w:r w:rsidRPr="00D80982">
              <w:rPr>
                <w:b/>
                <w:bCs/>
                <w:lang w:val="en-GB"/>
              </w:rPr>
              <w:t>Context/rationale</w:t>
            </w:r>
          </w:p>
        </w:tc>
        <w:tc>
          <w:tcPr>
            <w:tcW w:w="3261" w:type="dxa"/>
            <w:tcBorders>
              <w:top w:val="nil"/>
              <w:bottom w:val="nil"/>
            </w:tcBorders>
            <w:shd w:val="clear" w:color="auto" w:fill="D9D9D9" w:themeFill="background1" w:themeFillShade="D9"/>
          </w:tcPr>
          <w:p w14:paraId="04B4C730" w14:textId="77777777" w:rsidR="003965E0" w:rsidRPr="00D80982" w:rsidRDefault="003965E0" w:rsidP="008C5E25">
            <w:pPr>
              <w:pStyle w:val="TableText"/>
              <w:rPr>
                <w:b/>
                <w:bCs/>
                <w:lang w:val="en-GB"/>
              </w:rPr>
            </w:pPr>
            <w:r w:rsidRPr="00D80982">
              <w:rPr>
                <w:b/>
                <w:bCs/>
                <w:lang w:val="en-GB"/>
              </w:rPr>
              <w:t>Comment</w:t>
            </w:r>
          </w:p>
        </w:tc>
      </w:tr>
      <w:tr w:rsidR="003965E0" w:rsidRPr="0066646F" w14:paraId="7F0B8B7F" w14:textId="77777777" w:rsidTr="00D80982">
        <w:tc>
          <w:tcPr>
            <w:tcW w:w="1838" w:type="dxa"/>
            <w:tcBorders>
              <w:top w:val="nil"/>
            </w:tcBorders>
          </w:tcPr>
          <w:p w14:paraId="09A97854" w14:textId="77777777" w:rsidR="003965E0" w:rsidRPr="00D80982" w:rsidRDefault="003965E0" w:rsidP="008C5E25">
            <w:pPr>
              <w:pStyle w:val="TableText"/>
            </w:pPr>
            <w:r w:rsidRPr="00D80982">
              <w:t>ADHD medicines</w:t>
            </w:r>
          </w:p>
        </w:tc>
        <w:tc>
          <w:tcPr>
            <w:tcW w:w="3260" w:type="dxa"/>
            <w:tcBorders>
              <w:top w:val="nil"/>
            </w:tcBorders>
          </w:tcPr>
          <w:p w14:paraId="4579D2C8" w14:textId="77777777" w:rsidR="003965E0" w:rsidRPr="00D80982" w:rsidRDefault="003965E0" w:rsidP="008C5E25">
            <w:pPr>
              <w:pStyle w:val="TableText"/>
            </w:pPr>
            <w:r w:rsidRPr="00D80982">
              <w:t>Requested for continuation prescribing in ADHD management.</w:t>
            </w:r>
          </w:p>
        </w:tc>
        <w:tc>
          <w:tcPr>
            <w:tcW w:w="3261" w:type="dxa"/>
            <w:tcBorders>
              <w:top w:val="nil"/>
            </w:tcBorders>
          </w:tcPr>
          <w:p w14:paraId="6D981932" w14:textId="77777777" w:rsidR="003965E0" w:rsidRPr="00D80982" w:rsidRDefault="003965E0" w:rsidP="008C5E25">
            <w:pPr>
              <w:pStyle w:val="TableText"/>
            </w:pPr>
            <w:r w:rsidRPr="00D80982">
              <w:t>With changes to the diagnosis and treatment of ADHD commencing 1 February 2026, any changes will be deferred to the next review of the SPML.</w:t>
            </w:r>
          </w:p>
        </w:tc>
      </w:tr>
      <w:tr w:rsidR="003965E0" w:rsidRPr="0066646F" w14:paraId="28BC04DD" w14:textId="77777777" w:rsidTr="00D80982">
        <w:tc>
          <w:tcPr>
            <w:tcW w:w="1838" w:type="dxa"/>
          </w:tcPr>
          <w:p w14:paraId="78F37C8C" w14:textId="77777777" w:rsidR="003965E0" w:rsidRPr="00D80982" w:rsidRDefault="003965E0" w:rsidP="008C5E25">
            <w:pPr>
              <w:pStyle w:val="TableText"/>
            </w:pPr>
            <w:proofErr w:type="spellStart"/>
            <w:r w:rsidRPr="00D80982">
              <w:t>Alendronic</w:t>
            </w:r>
            <w:proofErr w:type="spellEnd"/>
            <w:r w:rsidRPr="00D80982">
              <w:t xml:space="preserve"> acid (alendronate)</w:t>
            </w:r>
          </w:p>
        </w:tc>
        <w:tc>
          <w:tcPr>
            <w:tcW w:w="3260" w:type="dxa"/>
          </w:tcPr>
          <w:p w14:paraId="2FFDF8FA" w14:textId="77777777" w:rsidR="003965E0" w:rsidRPr="00D80982" w:rsidRDefault="003965E0" w:rsidP="008C5E25">
            <w:pPr>
              <w:pStyle w:val="TableText"/>
            </w:pPr>
          </w:p>
        </w:tc>
        <w:tc>
          <w:tcPr>
            <w:tcW w:w="3261" w:type="dxa"/>
          </w:tcPr>
          <w:p w14:paraId="3D455ADF" w14:textId="77777777" w:rsidR="003965E0" w:rsidRPr="00D80982" w:rsidRDefault="003965E0" w:rsidP="008C5E25">
            <w:pPr>
              <w:pStyle w:val="TableText"/>
            </w:pPr>
            <w:r w:rsidRPr="00D80982">
              <w:t>Already included in this SPML consultation.</w:t>
            </w:r>
          </w:p>
        </w:tc>
      </w:tr>
      <w:tr w:rsidR="003965E0" w:rsidRPr="0066646F" w14:paraId="11D7DEAE" w14:textId="77777777" w:rsidTr="00D80982">
        <w:tc>
          <w:tcPr>
            <w:tcW w:w="1838" w:type="dxa"/>
          </w:tcPr>
          <w:p w14:paraId="501362AF" w14:textId="77777777" w:rsidR="003965E0" w:rsidRPr="00D80982" w:rsidRDefault="003965E0" w:rsidP="008C5E25">
            <w:pPr>
              <w:pStyle w:val="TableText"/>
            </w:pPr>
            <w:r w:rsidRPr="00D80982">
              <w:t>Allopurinol</w:t>
            </w:r>
          </w:p>
        </w:tc>
        <w:tc>
          <w:tcPr>
            <w:tcW w:w="3260" w:type="dxa"/>
          </w:tcPr>
          <w:p w14:paraId="12BDA998" w14:textId="77777777" w:rsidR="003965E0" w:rsidRPr="00D80982" w:rsidRDefault="003965E0" w:rsidP="008C5E25">
            <w:pPr>
              <w:pStyle w:val="TableText"/>
            </w:pPr>
            <w:r w:rsidRPr="00D80982">
              <w:t>Requested for the treatment of gout.</w:t>
            </w:r>
          </w:p>
        </w:tc>
        <w:tc>
          <w:tcPr>
            <w:tcW w:w="3261" w:type="dxa"/>
          </w:tcPr>
          <w:p w14:paraId="111FF3C7" w14:textId="77777777" w:rsidR="003965E0" w:rsidRPr="00D80982" w:rsidRDefault="003965E0" w:rsidP="008C5E25">
            <w:pPr>
              <w:pStyle w:val="TableText"/>
            </w:pPr>
            <w:r w:rsidRPr="00D80982">
              <w:t>Already included in the gazetted SPML for designated registered nurse prescribers.</w:t>
            </w:r>
          </w:p>
        </w:tc>
      </w:tr>
      <w:tr w:rsidR="003965E0" w:rsidRPr="0066646F" w14:paraId="282ECFB9" w14:textId="77777777" w:rsidTr="00D80982">
        <w:tc>
          <w:tcPr>
            <w:tcW w:w="1838" w:type="dxa"/>
          </w:tcPr>
          <w:p w14:paraId="21867455" w14:textId="77777777" w:rsidR="003965E0" w:rsidRPr="00D80982" w:rsidRDefault="003965E0" w:rsidP="008C5E25">
            <w:pPr>
              <w:pStyle w:val="TableText"/>
            </w:pPr>
            <w:r w:rsidRPr="00D80982">
              <w:t>Bisoprolol</w:t>
            </w:r>
          </w:p>
        </w:tc>
        <w:tc>
          <w:tcPr>
            <w:tcW w:w="3260" w:type="dxa"/>
          </w:tcPr>
          <w:p w14:paraId="3E29A06B" w14:textId="77777777" w:rsidR="003965E0" w:rsidRPr="00D80982" w:rsidRDefault="003965E0" w:rsidP="008C5E25">
            <w:pPr>
              <w:pStyle w:val="TableText"/>
            </w:pPr>
          </w:p>
        </w:tc>
        <w:tc>
          <w:tcPr>
            <w:tcW w:w="3261" w:type="dxa"/>
          </w:tcPr>
          <w:p w14:paraId="5DFC03E8" w14:textId="77777777" w:rsidR="003965E0" w:rsidRPr="00D80982" w:rsidRDefault="003965E0" w:rsidP="008C5E25">
            <w:pPr>
              <w:pStyle w:val="TableText"/>
            </w:pPr>
            <w:r w:rsidRPr="00D80982">
              <w:t>Already included in the gazetted SPML for designated registered nurse prescribers.</w:t>
            </w:r>
          </w:p>
        </w:tc>
      </w:tr>
      <w:tr w:rsidR="003965E0" w:rsidRPr="0066646F" w14:paraId="05C04E01" w14:textId="77777777" w:rsidTr="00D80982">
        <w:tc>
          <w:tcPr>
            <w:tcW w:w="1838" w:type="dxa"/>
          </w:tcPr>
          <w:p w14:paraId="26E3AA06" w14:textId="77777777" w:rsidR="003965E0" w:rsidRPr="00D80982" w:rsidRDefault="003965E0" w:rsidP="008C5E25">
            <w:pPr>
              <w:pStyle w:val="TableText"/>
            </w:pPr>
            <w:r w:rsidRPr="00D80982">
              <w:t>Calcipotriol</w:t>
            </w:r>
          </w:p>
        </w:tc>
        <w:tc>
          <w:tcPr>
            <w:tcW w:w="3260" w:type="dxa"/>
          </w:tcPr>
          <w:p w14:paraId="06FE7C67" w14:textId="77777777" w:rsidR="003965E0" w:rsidRPr="00D80982" w:rsidRDefault="003965E0" w:rsidP="008C5E25">
            <w:pPr>
              <w:pStyle w:val="TableText"/>
            </w:pPr>
          </w:p>
        </w:tc>
        <w:tc>
          <w:tcPr>
            <w:tcW w:w="3261" w:type="dxa"/>
          </w:tcPr>
          <w:p w14:paraId="6BF7352F" w14:textId="77777777" w:rsidR="003965E0" w:rsidRPr="00D80982" w:rsidRDefault="003965E0" w:rsidP="008C5E25">
            <w:pPr>
              <w:pStyle w:val="TableText"/>
            </w:pPr>
            <w:r w:rsidRPr="00D80982">
              <w:t>Already included in the gazetted SPML for designated registered nurse prescribers.</w:t>
            </w:r>
          </w:p>
        </w:tc>
      </w:tr>
      <w:tr w:rsidR="003965E0" w:rsidRPr="0066646F" w14:paraId="561A6852" w14:textId="77777777" w:rsidTr="00D80982">
        <w:tc>
          <w:tcPr>
            <w:tcW w:w="1838" w:type="dxa"/>
          </w:tcPr>
          <w:p w14:paraId="3D7D2EA4" w14:textId="77777777" w:rsidR="003965E0" w:rsidRPr="00D80982" w:rsidRDefault="003965E0" w:rsidP="008C5E25">
            <w:pPr>
              <w:pStyle w:val="TableText"/>
            </w:pPr>
            <w:r w:rsidRPr="00D80982">
              <w:t>Carbamazepine</w:t>
            </w:r>
          </w:p>
          <w:p w14:paraId="06731EDA" w14:textId="77777777" w:rsidR="003965E0" w:rsidRPr="00D80982" w:rsidRDefault="003965E0" w:rsidP="008C5E25">
            <w:pPr>
              <w:pStyle w:val="TableText"/>
            </w:pPr>
            <w:r w:rsidRPr="00D80982">
              <w:t>Pregabalin</w:t>
            </w:r>
          </w:p>
        </w:tc>
        <w:tc>
          <w:tcPr>
            <w:tcW w:w="3260" w:type="dxa"/>
          </w:tcPr>
          <w:p w14:paraId="0973396F" w14:textId="77777777" w:rsidR="003965E0" w:rsidRPr="00D80982" w:rsidRDefault="003965E0" w:rsidP="008C5E25">
            <w:pPr>
              <w:pStyle w:val="TableText"/>
            </w:pPr>
            <w:r w:rsidRPr="00D80982">
              <w:t>Requested for diabetic peripheral neuropathy and neuropathic pain.</w:t>
            </w:r>
          </w:p>
        </w:tc>
        <w:tc>
          <w:tcPr>
            <w:tcW w:w="3261" w:type="dxa"/>
          </w:tcPr>
          <w:p w14:paraId="246F1F8F" w14:textId="77777777" w:rsidR="003965E0" w:rsidRPr="00D80982" w:rsidRDefault="003965E0" w:rsidP="008C5E25">
            <w:pPr>
              <w:pStyle w:val="TableText"/>
            </w:pPr>
            <w:r w:rsidRPr="00D80982">
              <w:t>Already included in this SPML consultation. The SPML does not specify indications.</w:t>
            </w:r>
          </w:p>
        </w:tc>
      </w:tr>
      <w:tr w:rsidR="003965E0" w:rsidRPr="00D80982" w14:paraId="5F13E5DF" w14:textId="77777777" w:rsidTr="00D80982">
        <w:tc>
          <w:tcPr>
            <w:tcW w:w="1838" w:type="dxa"/>
          </w:tcPr>
          <w:p w14:paraId="4E20F48B" w14:textId="77777777" w:rsidR="003965E0" w:rsidRPr="00D80982" w:rsidRDefault="003965E0" w:rsidP="008C5E25">
            <w:pPr>
              <w:pStyle w:val="TableText"/>
            </w:pPr>
            <w:r w:rsidRPr="00D80982">
              <w:t>Ciprofloxacin</w:t>
            </w:r>
          </w:p>
        </w:tc>
        <w:tc>
          <w:tcPr>
            <w:tcW w:w="3260" w:type="dxa"/>
          </w:tcPr>
          <w:p w14:paraId="615261C5" w14:textId="77777777" w:rsidR="003965E0" w:rsidRPr="00D80982" w:rsidRDefault="003965E0" w:rsidP="008C5E25">
            <w:pPr>
              <w:pStyle w:val="TableText"/>
            </w:pPr>
            <w:r w:rsidRPr="00D80982">
              <w:t xml:space="preserve">Ciprofloxacin was requested for systemic use (other than ophthalmic or </w:t>
            </w:r>
            <w:proofErr w:type="spellStart"/>
            <w:r w:rsidRPr="00D80982">
              <w:t>otic</w:t>
            </w:r>
            <w:proofErr w:type="spellEnd"/>
            <w:r w:rsidRPr="00D80982">
              <w:t xml:space="preserve"> use). Under the new national antibiotic guidelines, </w:t>
            </w:r>
            <w:hyperlink r:id="rId30" w:history="1">
              <w:proofErr w:type="spellStart"/>
              <w:r w:rsidRPr="00D80982">
                <w:rPr>
                  <w:rStyle w:val="Hyperlink"/>
                  <w:b w:val="0"/>
                  <w:color w:val="auto"/>
                </w:rPr>
                <w:t>Te</w:t>
              </w:r>
              <w:proofErr w:type="spellEnd"/>
              <w:r w:rsidRPr="00D80982">
                <w:rPr>
                  <w:rStyle w:val="Hyperlink"/>
                  <w:b w:val="0"/>
                  <w:color w:val="auto"/>
                </w:rPr>
                <w:t xml:space="preserve"> </w:t>
              </w:r>
              <w:proofErr w:type="spellStart"/>
              <w:r w:rsidRPr="00D80982">
                <w:rPr>
                  <w:rStyle w:val="Hyperlink"/>
                  <w:b w:val="0"/>
                  <w:color w:val="auto"/>
                </w:rPr>
                <w:t>Whata</w:t>
              </w:r>
              <w:proofErr w:type="spellEnd"/>
              <w:r w:rsidRPr="00D80982">
                <w:rPr>
                  <w:rStyle w:val="Hyperlink"/>
                  <w:b w:val="0"/>
                  <w:color w:val="auto"/>
                </w:rPr>
                <w:t xml:space="preserve"> Kura</w:t>
              </w:r>
            </w:hyperlink>
            <w:r w:rsidRPr="00D80982">
              <w:t>, systemic ciprofloxacin (oral and intravenous) is classified as a restricted antibiotic, as it has been associated with prolonged, disabling and potentially irreversible serious adverse reactions. Ciprofloxacin should only be prescribed when there is no alternative, subject to bacterial sensitivities, with specialist infectious diseases / microbiological advice.</w:t>
            </w:r>
          </w:p>
        </w:tc>
        <w:tc>
          <w:tcPr>
            <w:tcW w:w="3261" w:type="dxa"/>
          </w:tcPr>
          <w:p w14:paraId="307DA446" w14:textId="77777777" w:rsidR="003965E0" w:rsidRPr="00D80982" w:rsidRDefault="003965E0" w:rsidP="008C5E25">
            <w:pPr>
              <w:pStyle w:val="TableText"/>
            </w:pPr>
            <w:r w:rsidRPr="00D80982">
              <w:t>Not to be added</w:t>
            </w:r>
          </w:p>
        </w:tc>
      </w:tr>
      <w:tr w:rsidR="003965E0" w:rsidRPr="00D80982" w14:paraId="69239276" w14:textId="77777777" w:rsidTr="00D80982">
        <w:tc>
          <w:tcPr>
            <w:tcW w:w="1838" w:type="dxa"/>
          </w:tcPr>
          <w:p w14:paraId="1966910D" w14:textId="77777777" w:rsidR="003965E0" w:rsidRPr="00D80982" w:rsidRDefault="003965E0" w:rsidP="008C5E25">
            <w:pPr>
              <w:pStyle w:val="TableText"/>
            </w:pPr>
            <w:r w:rsidRPr="00D80982">
              <w:t>Clobazam</w:t>
            </w:r>
          </w:p>
        </w:tc>
        <w:tc>
          <w:tcPr>
            <w:tcW w:w="3260" w:type="dxa"/>
          </w:tcPr>
          <w:p w14:paraId="0ED76EED" w14:textId="77777777" w:rsidR="003965E0" w:rsidRPr="00D80982" w:rsidRDefault="003965E0" w:rsidP="008C5E25">
            <w:pPr>
              <w:pStyle w:val="TableText"/>
            </w:pPr>
            <w:r w:rsidRPr="00D80982">
              <w:t>Requested for adjunctive treatment in epilepsy. Clobazam is often used when titrating antiseizure medicines (as it can take several weeks to reach a therapeutic dose).</w:t>
            </w:r>
          </w:p>
        </w:tc>
        <w:tc>
          <w:tcPr>
            <w:tcW w:w="3261" w:type="dxa"/>
          </w:tcPr>
          <w:p w14:paraId="79C72D58" w14:textId="77777777" w:rsidR="003965E0" w:rsidRPr="00D80982" w:rsidRDefault="003965E0" w:rsidP="008C5E25">
            <w:pPr>
              <w:pStyle w:val="TableText"/>
            </w:pPr>
            <w:r w:rsidRPr="00D80982">
              <w:t>A Class C controlled drug. Add to Schedule 1A of the Misuse of Drugs Regulations 1977.</w:t>
            </w:r>
          </w:p>
        </w:tc>
      </w:tr>
      <w:tr w:rsidR="003965E0" w:rsidRPr="00D80982" w14:paraId="573CA194" w14:textId="77777777" w:rsidTr="00D80982">
        <w:tc>
          <w:tcPr>
            <w:tcW w:w="1838" w:type="dxa"/>
          </w:tcPr>
          <w:p w14:paraId="14B69EB3" w14:textId="77777777" w:rsidR="003965E0" w:rsidRPr="00D80982" w:rsidRDefault="003965E0" w:rsidP="008C5E25">
            <w:pPr>
              <w:pStyle w:val="TableText"/>
            </w:pPr>
            <w:r w:rsidRPr="00D80982">
              <w:lastRenderedPageBreak/>
              <w:t>Dolutegravir</w:t>
            </w:r>
          </w:p>
        </w:tc>
        <w:tc>
          <w:tcPr>
            <w:tcW w:w="3260" w:type="dxa"/>
          </w:tcPr>
          <w:p w14:paraId="3CF2E6BC" w14:textId="77777777" w:rsidR="003965E0" w:rsidRPr="00D80982" w:rsidRDefault="003965E0" w:rsidP="008C5E25">
            <w:pPr>
              <w:pStyle w:val="TableText"/>
            </w:pPr>
            <w:r w:rsidRPr="00D80982">
              <w:t>Requested for inclusion to support nurse prescribing of HIV PEP regimens.</w:t>
            </w:r>
          </w:p>
        </w:tc>
        <w:tc>
          <w:tcPr>
            <w:tcW w:w="3261" w:type="dxa"/>
          </w:tcPr>
          <w:p w14:paraId="4D8A8C7E" w14:textId="77777777" w:rsidR="003965E0" w:rsidRPr="00D80982" w:rsidRDefault="003965E0" w:rsidP="008C5E25">
            <w:pPr>
              <w:pStyle w:val="TableText"/>
            </w:pPr>
            <w:r w:rsidRPr="00D80982">
              <w:t>To list.</w:t>
            </w:r>
          </w:p>
        </w:tc>
      </w:tr>
      <w:tr w:rsidR="003965E0" w:rsidRPr="00D80982" w14:paraId="257C24F4" w14:textId="77777777" w:rsidTr="00D80982">
        <w:tc>
          <w:tcPr>
            <w:tcW w:w="1838" w:type="dxa"/>
          </w:tcPr>
          <w:p w14:paraId="4C0F8282" w14:textId="77777777" w:rsidR="003965E0" w:rsidRPr="00D80982" w:rsidRDefault="003965E0" w:rsidP="008C5E25">
            <w:pPr>
              <w:pStyle w:val="TableText"/>
            </w:pPr>
            <w:r w:rsidRPr="00D80982">
              <w:t>Donepezil</w:t>
            </w:r>
          </w:p>
        </w:tc>
        <w:tc>
          <w:tcPr>
            <w:tcW w:w="3260" w:type="dxa"/>
          </w:tcPr>
          <w:p w14:paraId="0A0E839B" w14:textId="77777777" w:rsidR="003965E0" w:rsidRPr="00D80982" w:rsidRDefault="003965E0" w:rsidP="008C5E25">
            <w:pPr>
              <w:pStyle w:val="TableText"/>
            </w:pPr>
          </w:p>
        </w:tc>
        <w:tc>
          <w:tcPr>
            <w:tcW w:w="3261" w:type="dxa"/>
          </w:tcPr>
          <w:p w14:paraId="69DB84A2" w14:textId="77777777" w:rsidR="003965E0" w:rsidRPr="00D80982" w:rsidRDefault="003965E0" w:rsidP="008C5E25">
            <w:pPr>
              <w:pStyle w:val="TableText"/>
            </w:pPr>
            <w:r w:rsidRPr="00D80982">
              <w:t>Already included in this SPML consultation.</w:t>
            </w:r>
          </w:p>
        </w:tc>
      </w:tr>
      <w:tr w:rsidR="003965E0" w:rsidRPr="00D80982" w14:paraId="4BEAF946" w14:textId="77777777" w:rsidTr="00D80982">
        <w:tc>
          <w:tcPr>
            <w:tcW w:w="1838" w:type="dxa"/>
          </w:tcPr>
          <w:p w14:paraId="26A25FE9" w14:textId="77777777" w:rsidR="003965E0" w:rsidRPr="00D80982" w:rsidRDefault="003965E0" w:rsidP="008C5E25">
            <w:pPr>
              <w:pStyle w:val="TableText"/>
            </w:pPr>
            <w:r w:rsidRPr="00D80982">
              <w:t>Entecavir</w:t>
            </w:r>
          </w:p>
        </w:tc>
        <w:tc>
          <w:tcPr>
            <w:tcW w:w="3260" w:type="dxa"/>
          </w:tcPr>
          <w:p w14:paraId="3E463B1F" w14:textId="77777777" w:rsidR="003965E0" w:rsidRPr="00D80982" w:rsidRDefault="003965E0" w:rsidP="008C5E25">
            <w:pPr>
              <w:pStyle w:val="TableText"/>
            </w:pPr>
            <w:r w:rsidRPr="00D80982">
              <w:t>Requested for inclusion to support nurse prescribing in hepatitis B management.</w:t>
            </w:r>
          </w:p>
        </w:tc>
        <w:tc>
          <w:tcPr>
            <w:tcW w:w="3261" w:type="dxa"/>
          </w:tcPr>
          <w:p w14:paraId="2756E70F" w14:textId="77777777" w:rsidR="003965E0" w:rsidRPr="00D80982" w:rsidRDefault="003965E0" w:rsidP="008C5E25">
            <w:pPr>
              <w:pStyle w:val="TableText"/>
            </w:pPr>
            <w:r w:rsidRPr="00D80982">
              <w:t>Already included in this SPML consultation.</w:t>
            </w:r>
          </w:p>
        </w:tc>
      </w:tr>
      <w:tr w:rsidR="003965E0" w:rsidRPr="00D80982" w14:paraId="79D0E9DE" w14:textId="77777777" w:rsidTr="00D80982">
        <w:tc>
          <w:tcPr>
            <w:tcW w:w="1838" w:type="dxa"/>
          </w:tcPr>
          <w:p w14:paraId="1069CF92" w14:textId="77777777" w:rsidR="003965E0" w:rsidRPr="00D80982" w:rsidRDefault="003965E0" w:rsidP="008C5E25">
            <w:pPr>
              <w:pStyle w:val="TableText"/>
            </w:pPr>
            <w:r w:rsidRPr="00D80982">
              <w:t>Famotidine</w:t>
            </w:r>
          </w:p>
        </w:tc>
        <w:tc>
          <w:tcPr>
            <w:tcW w:w="3260" w:type="dxa"/>
          </w:tcPr>
          <w:p w14:paraId="464CBF0C" w14:textId="77777777" w:rsidR="003965E0" w:rsidRPr="00D80982" w:rsidRDefault="003965E0" w:rsidP="008C5E25">
            <w:pPr>
              <w:pStyle w:val="TableText"/>
            </w:pPr>
            <w:r w:rsidRPr="00D80982">
              <w:t>Requested for inclusion to support oncology prescribing protocols.</w:t>
            </w:r>
          </w:p>
        </w:tc>
        <w:tc>
          <w:tcPr>
            <w:tcW w:w="3261" w:type="dxa"/>
          </w:tcPr>
          <w:p w14:paraId="094A133E" w14:textId="77777777" w:rsidR="003965E0" w:rsidRPr="00D80982" w:rsidRDefault="003965E0" w:rsidP="008C5E25">
            <w:pPr>
              <w:pStyle w:val="TableText"/>
            </w:pPr>
            <w:r w:rsidRPr="00D80982">
              <w:t>Currently only available as an unapproved medicine and not able to be prescribed by registered nurse prescribers. Not to include in the SPML.</w:t>
            </w:r>
          </w:p>
        </w:tc>
      </w:tr>
      <w:tr w:rsidR="003965E0" w:rsidRPr="00D80982" w14:paraId="5D1F5C92" w14:textId="77777777" w:rsidTr="00D80982">
        <w:tc>
          <w:tcPr>
            <w:tcW w:w="1838" w:type="dxa"/>
          </w:tcPr>
          <w:p w14:paraId="5EA8DA44" w14:textId="77777777" w:rsidR="003965E0" w:rsidRPr="00D80982" w:rsidRDefault="003965E0" w:rsidP="008C5E25">
            <w:pPr>
              <w:pStyle w:val="TableText"/>
            </w:pPr>
            <w:r w:rsidRPr="00D80982">
              <w:t>Febuxostat</w:t>
            </w:r>
          </w:p>
        </w:tc>
        <w:tc>
          <w:tcPr>
            <w:tcW w:w="3260" w:type="dxa"/>
          </w:tcPr>
          <w:p w14:paraId="0ECA3CD8" w14:textId="77777777" w:rsidR="003965E0" w:rsidRPr="00D80982" w:rsidRDefault="003965E0" w:rsidP="008C5E25">
            <w:pPr>
              <w:pStyle w:val="TableText"/>
            </w:pPr>
            <w:r w:rsidRPr="00D80982">
              <w:t>Requested for the treatment of gout.</w:t>
            </w:r>
          </w:p>
        </w:tc>
        <w:tc>
          <w:tcPr>
            <w:tcW w:w="3261" w:type="dxa"/>
          </w:tcPr>
          <w:p w14:paraId="7F8CF1A6" w14:textId="77777777" w:rsidR="003965E0" w:rsidRPr="00D80982" w:rsidRDefault="003965E0" w:rsidP="008C5E25">
            <w:pPr>
              <w:pStyle w:val="TableText"/>
            </w:pPr>
            <w:r w:rsidRPr="00D80982">
              <w:t>Already included in the gazetted SPML for designated registered nurse prescribers.</w:t>
            </w:r>
          </w:p>
        </w:tc>
      </w:tr>
      <w:tr w:rsidR="003965E0" w:rsidRPr="00D80982" w14:paraId="697CF9F0" w14:textId="77777777" w:rsidTr="00D80982">
        <w:tc>
          <w:tcPr>
            <w:tcW w:w="1838" w:type="dxa"/>
          </w:tcPr>
          <w:p w14:paraId="172F4334" w14:textId="77777777" w:rsidR="003965E0" w:rsidRPr="00D80982" w:rsidRDefault="003965E0" w:rsidP="008C5E25">
            <w:pPr>
              <w:pStyle w:val="TableText"/>
            </w:pPr>
            <w:r w:rsidRPr="00D80982">
              <w:t>Flecainide</w:t>
            </w:r>
          </w:p>
        </w:tc>
        <w:tc>
          <w:tcPr>
            <w:tcW w:w="3260" w:type="dxa"/>
          </w:tcPr>
          <w:p w14:paraId="0B31E687" w14:textId="77777777" w:rsidR="003965E0" w:rsidRPr="00D80982" w:rsidRDefault="003965E0" w:rsidP="008C5E25">
            <w:pPr>
              <w:pStyle w:val="TableText"/>
            </w:pPr>
            <w:r w:rsidRPr="00D80982">
              <w:t>Requested that the ‘continuation’ restriction be removed.</w:t>
            </w:r>
          </w:p>
        </w:tc>
        <w:tc>
          <w:tcPr>
            <w:tcW w:w="3261" w:type="dxa"/>
          </w:tcPr>
          <w:p w14:paraId="14658B35" w14:textId="77777777" w:rsidR="003965E0" w:rsidRPr="00D80982" w:rsidRDefault="003965E0" w:rsidP="008C5E25">
            <w:pPr>
              <w:pStyle w:val="TableText"/>
            </w:pPr>
            <w:r w:rsidRPr="00D80982">
              <w:t>Flecainide is already included in the gazetted SPML for designated registered nurse prescribers. The listing does not restrict prescribing to continuation or initiation.</w:t>
            </w:r>
          </w:p>
          <w:p w14:paraId="169A32A5" w14:textId="77777777" w:rsidR="003965E0" w:rsidRPr="00D80982" w:rsidRDefault="003965E0" w:rsidP="008C5E25">
            <w:pPr>
              <w:pStyle w:val="TableText"/>
            </w:pPr>
            <w:r w:rsidRPr="00D80982">
              <w:t xml:space="preserve">However, the Nursing Council’s </w:t>
            </w:r>
            <w:hyperlink r:id="rId31" w:history="1">
              <w:r w:rsidRPr="00D80982">
                <w:rPr>
                  <w:rStyle w:val="Hyperlink"/>
                  <w:b w:val="0"/>
                  <w:color w:val="auto"/>
                </w:rPr>
                <w:t>Guidance for registered nurse prescribing in primary health and speciality teams</w:t>
              </w:r>
            </w:hyperlink>
            <w:r w:rsidRPr="00D80982">
              <w:t xml:space="preserve"> (2024) restricts flecainide to ‘continuation’ prescribing.</w:t>
            </w:r>
          </w:p>
          <w:p w14:paraId="349594DF" w14:textId="77777777" w:rsidR="003965E0" w:rsidRPr="00D80982" w:rsidRDefault="003965E0" w:rsidP="008C5E25">
            <w:pPr>
              <w:pStyle w:val="TableText"/>
            </w:pPr>
            <w:r w:rsidRPr="00D80982">
              <w:t>We recommend that Nursing Council review this restriction.</w:t>
            </w:r>
          </w:p>
        </w:tc>
      </w:tr>
      <w:tr w:rsidR="003965E0" w:rsidRPr="00D80982" w14:paraId="21FF7055" w14:textId="77777777" w:rsidTr="00D80982">
        <w:tc>
          <w:tcPr>
            <w:tcW w:w="1838" w:type="dxa"/>
          </w:tcPr>
          <w:p w14:paraId="7A8D5E9A" w14:textId="77777777" w:rsidR="003965E0" w:rsidRPr="00D80982" w:rsidRDefault="003965E0" w:rsidP="008C5E25">
            <w:pPr>
              <w:pStyle w:val="TableText"/>
            </w:pPr>
            <w:r w:rsidRPr="00D80982">
              <w:t>Folic acid</w:t>
            </w:r>
          </w:p>
          <w:p w14:paraId="1C7321CC" w14:textId="77777777" w:rsidR="003965E0" w:rsidRPr="00D80982" w:rsidRDefault="003965E0" w:rsidP="008C5E25">
            <w:pPr>
              <w:pStyle w:val="TableText"/>
            </w:pPr>
            <w:r w:rsidRPr="00D80982">
              <w:t>Iodine (potassium iodate)</w:t>
            </w:r>
          </w:p>
        </w:tc>
        <w:tc>
          <w:tcPr>
            <w:tcW w:w="3260" w:type="dxa"/>
          </w:tcPr>
          <w:p w14:paraId="07E45FA9" w14:textId="77777777" w:rsidR="003965E0" w:rsidRPr="00D80982" w:rsidRDefault="003965E0" w:rsidP="008C5E25">
            <w:pPr>
              <w:pStyle w:val="TableText"/>
            </w:pPr>
            <w:r w:rsidRPr="00D80982">
              <w:t>Requested for perinatal care.</w:t>
            </w:r>
          </w:p>
        </w:tc>
        <w:tc>
          <w:tcPr>
            <w:tcW w:w="3261" w:type="dxa"/>
          </w:tcPr>
          <w:p w14:paraId="5F3693FC" w14:textId="77777777" w:rsidR="003965E0" w:rsidRPr="00D80982" w:rsidRDefault="003965E0" w:rsidP="008C5E25">
            <w:pPr>
              <w:pStyle w:val="TableText"/>
            </w:pPr>
            <w:r w:rsidRPr="00D80982">
              <w:t>Folic acid is a pharmacy-only medicine.</w:t>
            </w:r>
          </w:p>
          <w:p w14:paraId="4BD81039" w14:textId="77777777" w:rsidR="003965E0" w:rsidRPr="00D80982" w:rsidRDefault="003965E0" w:rsidP="008C5E25">
            <w:pPr>
              <w:pStyle w:val="TableText"/>
            </w:pPr>
            <w:r w:rsidRPr="00D80982">
              <w:t>Potassium iodate is a general-sale-list medicine.</w:t>
            </w:r>
          </w:p>
          <w:p w14:paraId="3AF34734" w14:textId="77777777" w:rsidR="003965E0" w:rsidRPr="00D80982" w:rsidRDefault="003965E0" w:rsidP="008C5E25">
            <w:pPr>
              <w:pStyle w:val="TableText"/>
            </w:pPr>
            <w:r w:rsidRPr="00D80982">
              <w:t>Pharmacy-only and general-sale-list</w:t>
            </w:r>
            <w:r w:rsidRPr="00D80982" w:rsidDel="008E534E">
              <w:t xml:space="preserve"> </w:t>
            </w:r>
            <w:r w:rsidRPr="00D80982">
              <w:t>medicines can be prescribed by registered nurse prescribers without being included on the SPML.</w:t>
            </w:r>
          </w:p>
        </w:tc>
      </w:tr>
      <w:tr w:rsidR="003965E0" w:rsidRPr="00D80982" w14:paraId="1C2FD061" w14:textId="77777777" w:rsidTr="00D80982">
        <w:tc>
          <w:tcPr>
            <w:tcW w:w="1838" w:type="dxa"/>
          </w:tcPr>
          <w:p w14:paraId="5F852992" w14:textId="77777777" w:rsidR="003965E0" w:rsidRPr="00D80982" w:rsidRDefault="003965E0" w:rsidP="008C5E25">
            <w:pPr>
              <w:pStyle w:val="TableText"/>
            </w:pPr>
            <w:proofErr w:type="spellStart"/>
            <w:r w:rsidRPr="00D80982">
              <w:t>Fremanezumab</w:t>
            </w:r>
            <w:proofErr w:type="spellEnd"/>
          </w:p>
          <w:p w14:paraId="1298A4D4" w14:textId="77777777" w:rsidR="003965E0" w:rsidRPr="00D80982" w:rsidRDefault="003965E0" w:rsidP="008C5E25">
            <w:pPr>
              <w:pStyle w:val="TableText"/>
            </w:pPr>
            <w:proofErr w:type="spellStart"/>
            <w:r w:rsidRPr="00D80982">
              <w:t>Galcanezumab</w:t>
            </w:r>
            <w:proofErr w:type="spellEnd"/>
          </w:p>
        </w:tc>
        <w:tc>
          <w:tcPr>
            <w:tcW w:w="3260" w:type="dxa"/>
          </w:tcPr>
          <w:p w14:paraId="04F803E1" w14:textId="77777777" w:rsidR="003965E0" w:rsidRPr="00D80982" w:rsidRDefault="003965E0" w:rsidP="008C5E25">
            <w:pPr>
              <w:pStyle w:val="TableText"/>
            </w:pPr>
            <w:r w:rsidRPr="00D80982">
              <w:t xml:space="preserve">Requested for the prophylaxis of migraine (being similar to </w:t>
            </w:r>
            <w:proofErr w:type="spellStart"/>
            <w:r w:rsidRPr="00D80982">
              <w:t>erenumab</w:t>
            </w:r>
            <w:proofErr w:type="spellEnd"/>
            <w:r w:rsidRPr="00D80982">
              <w:t>). These medicines are considered first-line migraine preventive treatments in other jurisdictions due to their safety profile and efficacy.</w:t>
            </w:r>
          </w:p>
        </w:tc>
        <w:tc>
          <w:tcPr>
            <w:tcW w:w="3261" w:type="dxa"/>
          </w:tcPr>
          <w:p w14:paraId="39B97E52" w14:textId="77777777" w:rsidR="003965E0" w:rsidRPr="00D80982" w:rsidRDefault="003965E0" w:rsidP="008C5E25">
            <w:pPr>
              <w:pStyle w:val="TableText"/>
            </w:pPr>
            <w:r w:rsidRPr="00D80982">
              <w:t>To list.</w:t>
            </w:r>
          </w:p>
        </w:tc>
      </w:tr>
      <w:tr w:rsidR="003965E0" w:rsidRPr="0066646F" w14:paraId="4D564ECA" w14:textId="77777777" w:rsidTr="00D80982">
        <w:tc>
          <w:tcPr>
            <w:tcW w:w="1838" w:type="dxa"/>
          </w:tcPr>
          <w:p w14:paraId="7159E2BE" w14:textId="77777777" w:rsidR="003965E0" w:rsidRPr="00F9160A" w:rsidRDefault="003965E0" w:rsidP="008C5E25">
            <w:pPr>
              <w:pStyle w:val="TableText"/>
              <w:rPr>
                <w:sz w:val="20"/>
                <w:lang w:val="en-GB"/>
              </w:rPr>
            </w:pPr>
            <w:r w:rsidRPr="00F9160A">
              <w:rPr>
                <w:sz w:val="20"/>
                <w:lang w:val="en-GB"/>
              </w:rPr>
              <w:t>Heparin sodium</w:t>
            </w:r>
          </w:p>
        </w:tc>
        <w:tc>
          <w:tcPr>
            <w:tcW w:w="3260" w:type="dxa"/>
          </w:tcPr>
          <w:p w14:paraId="205C7422" w14:textId="77777777" w:rsidR="003965E0" w:rsidRPr="00F9160A" w:rsidRDefault="003965E0" w:rsidP="008C5E25">
            <w:pPr>
              <w:pStyle w:val="TableText"/>
              <w:rPr>
                <w:sz w:val="20"/>
                <w:lang w:val="en-GB"/>
              </w:rPr>
            </w:pPr>
            <w:r w:rsidRPr="00F9160A">
              <w:rPr>
                <w:sz w:val="20"/>
                <w:lang w:val="en-GB"/>
              </w:rPr>
              <w:t xml:space="preserve">Requested for registered nurse prescribers in the renal services, </w:t>
            </w:r>
            <w:r w:rsidRPr="00F9160A">
              <w:rPr>
                <w:sz w:val="20"/>
                <w:lang w:val="en-GB"/>
              </w:rPr>
              <w:lastRenderedPageBreak/>
              <w:t xml:space="preserve">mainly </w:t>
            </w:r>
            <w:r>
              <w:rPr>
                <w:sz w:val="20"/>
                <w:lang w:val="en-GB"/>
              </w:rPr>
              <w:t xml:space="preserve">for </w:t>
            </w:r>
            <w:r w:rsidRPr="00F9160A">
              <w:rPr>
                <w:sz w:val="20"/>
                <w:lang w:val="en-GB"/>
              </w:rPr>
              <w:t>dialysis / dialysis catheter lock.</w:t>
            </w:r>
          </w:p>
        </w:tc>
        <w:tc>
          <w:tcPr>
            <w:tcW w:w="3261" w:type="dxa"/>
          </w:tcPr>
          <w:p w14:paraId="15DFFF6A" w14:textId="77777777" w:rsidR="003965E0" w:rsidRPr="00F9160A" w:rsidRDefault="003965E0" w:rsidP="008C5E25">
            <w:pPr>
              <w:pStyle w:val="TableText"/>
              <w:rPr>
                <w:sz w:val="20"/>
                <w:lang w:val="en-GB"/>
              </w:rPr>
            </w:pPr>
            <w:r w:rsidRPr="239DBBE9">
              <w:rPr>
                <w:sz w:val="20"/>
                <w:lang w:val="en-GB"/>
              </w:rPr>
              <w:lastRenderedPageBreak/>
              <w:t>Heparin</w:t>
            </w:r>
            <w:r w:rsidRPr="00F9160A">
              <w:rPr>
                <w:sz w:val="20"/>
                <w:lang w:val="en-GB"/>
              </w:rPr>
              <w:t xml:space="preserve"> is already included </w:t>
            </w:r>
            <w:r>
              <w:rPr>
                <w:sz w:val="20"/>
                <w:lang w:val="en-GB"/>
              </w:rPr>
              <w:t>o</w:t>
            </w:r>
            <w:r w:rsidRPr="00F9160A">
              <w:rPr>
                <w:sz w:val="20"/>
                <w:lang w:val="en-GB"/>
              </w:rPr>
              <w:t>n the gazetted SPML for designated registered nurse prescribers.</w:t>
            </w:r>
          </w:p>
        </w:tc>
      </w:tr>
      <w:tr w:rsidR="003965E0" w:rsidRPr="0066646F" w14:paraId="4F0012E7" w14:textId="77777777" w:rsidTr="00D80982">
        <w:tc>
          <w:tcPr>
            <w:tcW w:w="1838" w:type="dxa"/>
          </w:tcPr>
          <w:p w14:paraId="03196797" w14:textId="77777777" w:rsidR="003965E0" w:rsidRPr="00F9160A" w:rsidRDefault="003965E0" w:rsidP="008C5E25">
            <w:pPr>
              <w:pStyle w:val="TableText"/>
              <w:rPr>
                <w:sz w:val="20"/>
                <w:lang w:val="en-GB"/>
              </w:rPr>
            </w:pPr>
            <w:r w:rsidRPr="00F9160A">
              <w:rPr>
                <w:sz w:val="20"/>
                <w:lang w:val="en-GB"/>
              </w:rPr>
              <w:t>Hydrocortisone</w:t>
            </w:r>
          </w:p>
          <w:p w14:paraId="00A7B4EC" w14:textId="77777777" w:rsidR="003965E0" w:rsidRPr="00F9160A" w:rsidRDefault="003965E0" w:rsidP="008C5E25">
            <w:pPr>
              <w:pStyle w:val="TableText"/>
              <w:rPr>
                <w:sz w:val="20"/>
                <w:lang w:val="en-GB"/>
              </w:rPr>
            </w:pPr>
            <w:r w:rsidRPr="00F9160A">
              <w:rPr>
                <w:sz w:val="20"/>
                <w:lang w:val="en-GB"/>
              </w:rPr>
              <w:t>Methylprednisolone</w:t>
            </w:r>
          </w:p>
        </w:tc>
        <w:tc>
          <w:tcPr>
            <w:tcW w:w="3260" w:type="dxa"/>
          </w:tcPr>
          <w:p w14:paraId="3CD46388" w14:textId="77777777" w:rsidR="003965E0" w:rsidRPr="00F9160A" w:rsidRDefault="003965E0" w:rsidP="008C5E25">
            <w:pPr>
              <w:pStyle w:val="TableText"/>
              <w:rPr>
                <w:sz w:val="20"/>
                <w:lang w:val="en-GB"/>
              </w:rPr>
            </w:pPr>
            <w:r w:rsidRPr="00F9160A">
              <w:rPr>
                <w:sz w:val="20"/>
                <w:lang w:val="en-GB"/>
              </w:rPr>
              <w:t>Requested as premedication for intravenous ocrelizumab</w:t>
            </w:r>
            <w:r>
              <w:rPr>
                <w:sz w:val="20"/>
                <w:lang w:val="en-GB"/>
              </w:rPr>
              <w:t>-</w:t>
            </w:r>
            <w:r w:rsidRPr="00F9160A">
              <w:rPr>
                <w:sz w:val="20"/>
                <w:lang w:val="en-GB"/>
              </w:rPr>
              <w:t>associated infusion</w:t>
            </w:r>
            <w:r>
              <w:rPr>
                <w:sz w:val="20"/>
                <w:lang w:val="en-GB"/>
              </w:rPr>
              <w:t>-</w:t>
            </w:r>
            <w:r w:rsidRPr="00F9160A">
              <w:rPr>
                <w:sz w:val="20"/>
                <w:lang w:val="en-GB"/>
              </w:rPr>
              <w:t>related reactions.</w:t>
            </w:r>
          </w:p>
        </w:tc>
        <w:tc>
          <w:tcPr>
            <w:tcW w:w="3261" w:type="dxa"/>
          </w:tcPr>
          <w:p w14:paraId="3AFB1FCF" w14:textId="77777777" w:rsidR="003965E0" w:rsidRPr="00F9160A" w:rsidRDefault="003965E0" w:rsidP="008C5E25">
            <w:pPr>
              <w:pStyle w:val="TableText"/>
              <w:rPr>
                <w:sz w:val="20"/>
                <w:lang w:val="en-GB"/>
              </w:rPr>
            </w:pPr>
            <w:r w:rsidRPr="00F9160A">
              <w:rPr>
                <w:sz w:val="20"/>
                <w:lang w:val="en-GB"/>
              </w:rPr>
              <w:t>Both already included in the gazetted SPML for designated registered nurse prescribers.</w:t>
            </w:r>
          </w:p>
        </w:tc>
      </w:tr>
      <w:tr w:rsidR="003965E0" w:rsidRPr="00D80982" w14:paraId="2596052A" w14:textId="77777777" w:rsidTr="00D80982">
        <w:tc>
          <w:tcPr>
            <w:tcW w:w="1838" w:type="dxa"/>
          </w:tcPr>
          <w:p w14:paraId="50E2056E" w14:textId="77777777" w:rsidR="003965E0" w:rsidRPr="00D80982" w:rsidRDefault="003965E0" w:rsidP="008C5E25">
            <w:pPr>
              <w:pStyle w:val="TableText"/>
            </w:pPr>
            <w:r w:rsidRPr="00D80982">
              <w:t xml:space="preserve">Hyoscine </w:t>
            </w:r>
            <w:proofErr w:type="spellStart"/>
            <w:r w:rsidRPr="00D80982">
              <w:t>butylbromide</w:t>
            </w:r>
            <w:proofErr w:type="spellEnd"/>
          </w:p>
        </w:tc>
        <w:tc>
          <w:tcPr>
            <w:tcW w:w="3260" w:type="dxa"/>
          </w:tcPr>
          <w:p w14:paraId="09F71AD1" w14:textId="77777777" w:rsidR="003965E0" w:rsidRPr="00D80982" w:rsidRDefault="003965E0" w:rsidP="008C5E25">
            <w:pPr>
              <w:pStyle w:val="TableText"/>
            </w:pPr>
            <w:r w:rsidRPr="00D80982">
              <w:t>Suggested for colic and respiratory secretions at end of life.</w:t>
            </w:r>
          </w:p>
        </w:tc>
        <w:tc>
          <w:tcPr>
            <w:tcW w:w="3261" w:type="dxa"/>
          </w:tcPr>
          <w:p w14:paraId="67CC6CD6" w14:textId="77777777" w:rsidR="003965E0" w:rsidRPr="00D80982" w:rsidRDefault="003965E0" w:rsidP="008C5E25">
            <w:pPr>
              <w:pStyle w:val="TableText"/>
            </w:pPr>
            <w:r w:rsidRPr="00D80982">
              <w:t>Hyoscine is already included in the gazetted SPML for designated registered nurse prescribers. The listing of ‘hyoscine’ enables any hyoscine salt and any formulation (oral or intravenous) to be prescribed.</w:t>
            </w:r>
          </w:p>
          <w:p w14:paraId="28782E54" w14:textId="77777777" w:rsidR="003965E0" w:rsidRPr="00D80982" w:rsidRDefault="003965E0" w:rsidP="008C5E25">
            <w:pPr>
              <w:pStyle w:val="TableText"/>
            </w:pPr>
            <w:r w:rsidRPr="00D80982">
              <w:t xml:space="preserve">However, the Nursing Council’s </w:t>
            </w:r>
            <w:hyperlink r:id="rId32" w:history="1">
              <w:r w:rsidRPr="00D80982">
                <w:rPr>
                  <w:rStyle w:val="Hyperlink"/>
                </w:rPr>
                <w:t>Guidance for registered nurse prescribing in primary health and speciality teams</w:t>
              </w:r>
            </w:hyperlink>
            <w:r w:rsidRPr="00D80982">
              <w:t xml:space="preserve"> (2024) only lists hyoscine hydrobromide. We recommend that the Nursing Council review this restriction.</w:t>
            </w:r>
          </w:p>
        </w:tc>
      </w:tr>
      <w:tr w:rsidR="003965E0" w:rsidRPr="00D80982" w14:paraId="516C83B2" w14:textId="77777777" w:rsidTr="00D80982">
        <w:tc>
          <w:tcPr>
            <w:tcW w:w="1838" w:type="dxa"/>
          </w:tcPr>
          <w:p w14:paraId="0750DC07" w14:textId="77777777" w:rsidR="003965E0" w:rsidRPr="00D80982" w:rsidRDefault="003965E0" w:rsidP="008C5E25">
            <w:pPr>
              <w:pStyle w:val="TableText"/>
            </w:pPr>
            <w:r w:rsidRPr="00D80982">
              <w:t>Insulin pump consumables</w:t>
            </w:r>
          </w:p>
        </w:tc>
        <w:tc>
          <w:tcPr>
            <w:tcW w:w="3260" w:type="dxa"/>
          </w:tcPr>
          <w:p w14:paraId="44159BC2" w14:textId="77777777" w:rsidR="003965E0" w:rsidRPr="00D80982" w:rsidRDefault="003965E0" w:rsidP="008C5E25">
            <w:pPr>
              <w:pStyle w:val="TableText"/>
            </w:pPr>
            <w:r w:rsidRPr="00D80982">
              <w:t>Requested for inclusion to support diabetes care in primary health.</w:t>
            </w:r>
          </w:p>
        </w:tc>
        <w:tc>
          <w:tcPr>
            <w:tcW w:w="3261" w:type="dxa"/>
          </w:tcPr>
          <w:p w14:paraId="0C05498E" w14:textId="77777777" w:rsidR="003965E0" w:rsidRPr="00D80982" w:rsidRDefault="003965E0" w:rsidP="008C5E25">
            <w:pPr>
              <w:pStyle w:val="TableText"/>
            </w:pPr>
            <w:r w:rsidRPr="00D80982">
              <w:t xml:space="preserve">Out of scope. Non-medicines (consumables and devices) are not considered under the SPML. Funding is also out of scope and will need to be addressed through </w:t>
            </w:r>
            <w:proofErr w:type="spellStart"/>
            <w:r w:rsidRPr="00D80982">
              <w:t>Pharmac</w:t>
            </w:r>
            <w:proofErr w:type="spellEnd"/>
            <w:r w:rsidRPr="00D80982">
              <w:t>.</w:t>
            </w:r>
          </w:p>
          <w:p w14:paraId="41E38B87" w14:textId="77777777" w:rsidR="003965E0" w:rsidRPr="00D80982" w:rsidRDefault="003965E0" w:rsidP="008C5E25">
            <w:pPr>
              <w:pStyle w:val="TableText"/>
            </w:pPr>
            <w:r w:rsidRPr="00D80982">
              <w:t xml:space="preserve">Current Pharmaceutical Schedule criteria enable special authority applications from ’any relevant practitioner’, which includes registered nurse prescribers. </w:t>
            </w:r>
          </w:p>
        </w:tc>
      </w:tr>
      <w:tr w:rsidR="003965E0" w:rsidRPr="0066646F" w14:paraId="32885599" w14:textId="77777777" w:rsidTr="00D80982">
        <w:tc>
          <w:tcPr>
            <w:tcW w:w="1838" w:type="dxa"/>
          </w:tcPr>
          <w:p w14:paraId="4B0532B5" w14:textId="77777777" w:rsidR="003965E0" w:rsidRPr="00F9160A" w:rsidRDefault="003965E0" w:rsidP="008C5E25">
            <w:pPr>
              <w:pStyle w:val="TableText"/>
              <w:rPr>
                <w:lang w:val="en-GB"/>
              </w:rPr>
            </w:pPr>
            <w:r w:rsidRPr="00F9160A">
              <w:rPr>
                <w:lang w:val="en-GB"/>
              </w:rPr>
              <w:t>Laxatives</w:t>
            </w:r>
            <w:r>
              <w:rPr>
                <w:lang w:val="en-GB"/>
              </w:rPr>
              <w:t>:</w:t>
            </w:r>
          </w:p>
          <w:p w14:paraId="21772AF0" w14:textId="77777777" w:rsidR="003965E0" w:rsidRPr="00F9160A" w:rsidRDefault="003965E0" w:rsidP="008C5E25">
            <w:pPr>
              <w:pStyle w:val="TableBullet"/>
              <w:spacing w:before="60"/>
              <w:rPr>
                <w:lang w:val="en-GB"/>
              </w:rPr>
            </w:pPr>
            <w:r w:rsidRPr="00F9160A">
              <w:rPr>
                <w:lang w:val="en-GB"/>
              </w:rPr>
              <w:t>bisacodyl</w:t>
            </w:r>
          </w:p>
          <w:p w14:paraId="73B70337" w14:textId="77777777" w:rsidR="003965E0" w:rsidRPr="00F9160A" w:rsidRDefault="003965E0" w:rsidP="008C5E25">
            <w:pPr>
              <w:pStyle w:val="TableBullet"/>
              <w:spacing w:before="60"/>
              <w:rPr>
                <w:lang w:val="en-GB"/>
              </w:rPr>
            </w:pPr>
            <w:r w:rsidRPr="00F9160A">
              <w:rPr>
                <w:lang w:val="en-GB"/>
              </w:rPr>
              <w:t>docusate</w:t>
            </w:r>
          </w:p>
          <w:p w14:paraId="4F034081" w14:textId="77777777" w:rsidR="003965E0" w:rsidRPr="00F9160A" w:rsidRDefault="003965E0" w:rsidP="008C5E25">
            <w:pPr>
              <w:pStyle w:val="TableBullet"/>
              <w:spacing w:before="60"/>
              <w:rPr>
                <w:lang w:val="en-GB"/>
              </w:rPr>
            </w:pPr>
            <w:r w:rsidRPr="00F9160A">
              <w:rPr>
                <w:lang w:val="en-GB"/>
              </w:rPr>
              <w:t>glycerol suppositories</w:t>
            </w:r>
          </w:p>
          <w:p w14:paraId="4ACE6184" w14:textId="77777777" w:rsidR="003965E0" w:rsidRPr="00F9160A" w:rsidRDefault="003965E0" w:rsidP="008C5E25">
            <w:pPr>
              <w:pStyle w:val="TableBullet"/>
              <w:spacing w:before="60"/>
              <w:rPr>
                <w:lang w:val="en-GB"/>
              </w:rPr>
            </w:pPr>
            <w:r w:rsidRPr="00F9160A">
              <w:rPr>
                <w:lang w:val="en-GB"/>
              </w:rPr>
              <w:t>lactulose</w:t>
            </w:r>
          </w:p>
          <w:p w14:paraId="6A7FD7D2" w14:textId="77777777" w:rsidR="003965E0" w:rsidRPr="00F9160A" w:rsidRDefault="003965E0" w:rsidP="008C5E25">
            <w:pPr>
              <w:pStyle w:val="TableBullet"/>
              <w:spacing w:before="60"/>
              <w:rPr>
                <w:lang w:val="en-GB"/>
              </w:rPr>
            </w:pPr>
            <w:r w:rsidRPr="00F9160A">
              <w:rPr>
                <w:lang w:val="en-GB"/>
              </w:rPr>
              <w:t>macrogol</w:t>
            </w:r>
          </w:p>
          <w:p w14:paraId="45878F72" w14:textId="77777777" w:rsidR="003965E0" w:rsidRPr="00F9160A" w:rsidRDefault="003965E0" w:rsidP="008C5E25">
            <w:pPr>
              <w:pStyle w:val="TableBullet"/>
              <w:spacing w:before="60"/>
              <w:rPr>
                <w:lang w:val="en-GB"/>
              </w:rPr>
            </w:pPr>
            <w:r w:rsidRPr="00F9160A">
              <w:rPr>
                <w:lang w:val="en-GB"/>
              </w:rPr>
              <w:t>phosphate enema</w:t>
            </w:r>
          </w:p>
          <w:p w14:paraId="7C96E16D" w14:textId="77777777" w:rsidR="003965E0" w:rsidRPr="00F9160A" w:rsidRDefault="003965E0" w:rsidP="008C5E25">
            <w:pPr>
              <w:pStyle w:val="TableBullet"/>
              <w:spacing w:before="60"/>
              <w:rPr>
                <w:lang w:val="en-GB"/>
              </w:rPr>
            </w:pPr>
            <w:r w:rsidRPr="00F9160A">
              <w:rPr>
                <w:lang w:val="en-GB"/>
              </w:rPr>
              <w:t>sennoside B</w:t>
            </w:r>
          </w:p>
        </w:tc>
        <w:tc>
          <w:tcPr>
            <w:tcW w:w="3260" w:type="dxa"/>
          </w:tcPr>
          <w:p w14:paraId="43530AB5" w14:textId="77777777" w:rsidR="003965E0" w:rsidRPr="00F9160A" w:rsidRDefault="003965E0" w:rsidP="008C5E25">
            <w:pPr>
              <w:pStyle w:val="TableText"/>
              <w:rPr>
                <w:lang w:val="en-GB"/>
              </w:rPr>
            </w:pPr>
            <w:r w:rsidRPr="00F9160A">
              <w:rPr>
                <w:lang w:val="en-GB"/>
              </w:rPr>
              <w:t>Requested for the management of constipation</w:t>
            </w:r>
            <w:r>
              <w:rPr>
                <w:lang w:val="en-GB"/>
              </w:rPr>
              <w:t>,</w:t>
            </w:r>
            <w:r w:rsidRPr="00F9160A">
              <w:rPr>
                <w:lang w:val="en-GB"/>
              </w:rPr>
              <w:t xml:space="preserve"> particularly in palliative care, and generally for the management of constipation.</w:t>
            </w:r>
          </w:p>
        </w:tc>
        <w:tc>
          <w:tcPr>
            <w:tcW w:w="3261" w:type="dxa"/>
          </w:tcPr>
          <w:p w14:paraId="63CEA22F" w14:textId="77777777" w:rsidR="003965E0" w:rsidRPr="00F9160A" w:rsidRDefault="003965E0" w:rsidP="008C5E25">
            <w:pPr>
              <w:pStyle w:val="TableText"/>
              <w:rPr>
                <w:lang w:val="en-GB"/>
              </w:rPr>
            </w:pPr>
            <w:r w:rsidRPr="00F9160A">
              <w:rPr>
                <w:lang w:val="en-GB"/>
              </w:rPr>
              <w:t xml:space="preserve">These </w:t>
            </w:r>
            <w:r w:rsidRPr="239DBBE9">
              <w:rPr>
                <w:lang w:val="en-GB"/>
              </w:rPr>
              <w:t>laxatives</w:t>
            </w:r>
            <w:r w:rsidRPr="00F9160A">
              <w:rPr>
                <w:lang w:val="en-GB"/>
              </w:rPr>
              <w:t xml:space="preserve"> are non-prescription medicines</w:t>
            </w:r>
            <w:r>
              <w:rPr>
                <w:lang w:val="en-GB"/>
              </w:rPr>
              <w:t>:</w:t>
            </w:r>
            <w:r w:rsidRPr="00F9160A">
              <w:rPr>
                <w:lang w:val="en-GB"/>
              </w:rPr>
              <w:t xml:space="preserve"> either pharmacist-only, pharmacy-only or </w:t>
            </w:r>
            <w:r>
              <w:rPr>
                <w:lang w:val="en-GB"/>
              </w:rPr>
              <w:t>general-sale-list</w:t>
            </w:r>
            <w:r w:rsidRPr="00F9160A">
              <w:rPr>
                <w:lang w:val="en-GB"/>
              </w:rPr>
              <w:t>.</w:t>
            </w:r>
          </w:p>
          <w:p w14:paraId="0930DC83" w14:textId="77777777" w:rsidR="003965E0" w:rsidRPr="00F9160A" w:rsidRDefault="003965E0" w:rsidP="008C5E25">
            <w:pPr>
              <w:pStyle w:val="TableText"/>
              <w:rPr>
                <w:lang w:val="en-GB"/>
              </w:rPr>
            </w:pPr>
            <w:r w:rsidRPr="00F9160A">
              <w:rPr>
                <w:lang w:val="en-GB"/>
              </w:rPr>
              <w:t xml:space="preserve">Non-prescription medicines can be prescribed by registered nurse prescribers without being included </w:t>
            </w:r>
            <w:r>
              <w:rPr>
                <w:lang w:val="en-GB"/>
              </w:rPr>
              <w:t>o</w:t>
            </w:r>
            <w:r w:rsidRPr="00F9160A">
              <w:rPr>
                <w:lang w:val="en-GB"/>
              </w:rPr>
              <w:t>n the SPML.</w:t>
            </w:r>
          </w:p>
        </w:tc>
      </w:tr>
      <w:tr w:rsidR="003965E0" w:rsidRPr="0066646F" w14:paraId="0E85C7B0" w14:textId="77777777" w:rsidTr="00D80982">
        <w:tc>
          <w:tcPr>
            <w:tcW w:w="1838" w:type="dxa"/>
          </w:tcPr>
          <w:p w14:paraId="3348976A" w14:textId="77777777" w:rsidR="003965E0" w:rsidRPr="00F9160A" w:rsidRDefault="003965E0" w:rsidP="008C5E25">
            <w:pPr>
              <w:pStyle w:val="TableText"/>
              <w:rPr>
                <w:lang w:val="en-GB"/>
              </w:rPr>
            </w:pPr>
            <w:r w:rsidRPr="00F9160A">
              <w:rPr>
                <w:lang w:val="en-GB"/>
              </w:rPr>
              <w:t>Loratadine and/or other antihistamines</w:t>
            </w:r>
          </w:p>
        </w:tc>
        <w:tc>
          <w:tcPr>
            <w:tcW w:w="3260" w:type="dxa"/>
          </w:tcPr>
          <w:p w14:paraId="02E58644" w14:textId="77777777" w:rsidR="003965E0" w:rsidRPr="00F9160A" w:rsidRDefault="003965E0" w:rsidP="008C5E25">
            <w:pPr>
              <w:pStyle w:val="TableText"/>
              <w:rPr>
                <w:lang w:val="en-GB"/>
              </w:rPr>
            </w:pPr>
            <w:r w:rsidRPr="00F9160A">
              <w:rPr>
                <w:lang w:val="en-GB"/>
              </w:rPr>
              <w:t>Requested as commonly needed in general practice and supplied or administered pursuant to a standing order.</w:t>
            </w:r>
          </w:p>
        </w:tc>
        <w:tc>
          <w:tcPr>
            <w:tcW w:w="3261" w:type="dxa"/>
          </w:tcPr>
          <w:p w14:paraId="3A5CA07E" w14:textId="77777777" w:rsidR="003965E0" w:rsidRPr="00F9160A" w:rsidRDefault="003965E0" w:rsidP="008C5E25">
            <w:pPr>
              <w:pStyle w:val="TableText"/>
              <w:rPr>
                <w:lang w:val="en-GB"/>
              </w:rPr>
            </w:pPr>
            <w:r w:rsidRPr="00F9160A">
              <w:rPr>
                <w:lang w:val="en-GB"/>
              </w:rPr>
              <w:t>The commonly used antihistamines are pharmacy-only medicines and can be prescribed by registered nurse prescribers without being included in the SPML (as can pharmacist</w:t>
            </w:r>
            <w:r>
              <w:rPr>
                <w:lang w:val="en-GB"/>
              </w:rPr>
              <w:t>-</w:t>
            </w:r>
            <w:r w:rsidRPr="00F9160A">
              <w:rPr>
                <w:lang w:val="en-GB"/>
              </w:rPr>
              <w:t xml:space="preserve">only and </w:t>
            </w:r>
            <w:r>
              <w:rPr>
                <w:lang w:val="en-GB"/>
              </w:rPr>
              <w:t>general-sale-list</w:t>
            </w:r>
            <w:r w:rsidRPr="00F9160A">
              <w:rPr>
                <w:lang w:val="en-GB"/>
              </w:rPr>
              <w:t xml:space="preserve"> medicines).</w:t>
            </w:r>
          </w:p>
        </w:tc>
      </w:tr>
      <w:tr w:rsidR="003965E0" w:rsidRPr="0066646F" w14:paraId="627D2AF8" w14:textId="77777777" w:rsidTr="00D80982">
        <w:tc>
          <w:tcPr>
            <w:tcW w:w="1838" w:type="dxa"/>
          </w:tcPr>
          <w:p w14:paraId="3D4A611C" w14:textId="77777777" w:rsidR="003965E0" w:rsidRPr="00F9160A" w:rsidRDefault="003965E0" w:rsidP="008C5E25">
            <w:pPr>
              <w:pStyle w:val="TableText"/>
              <w:rPr>
                <w:lang w:val="en-GB"/>
              </w:rPr>
            </w:pPr>
            <w:r w:rsidRPr="00F9160A">
              <w:rPr>
                <w:lang w:val="en-GB"/>
              </w:rPr>
              <w:lastRenderedPageBreak/>
              <w:t>Mepolizumab</w:t>
            </w:r>
          </w:p>
        </w:tc>
        <w:tc>
          <w:tcPr>
            <w:tcW w:w="3260" w:type="dxa"/>
          </w:tcPr>
          <w:p w14:paraId="697C5586" w14:textId="77777777" w:rsidR="003965E0" w:rsidRPr="00F9160A" w:rsidRDefault="003965E0" w:rsidP="008C5E25">
            <w:pPr>
              <w:pStyle w:val="TableText"/>
              <w:rPr>
                <w:lang w:val="en-GB"/>
              </w:rPr>
            </w:pPr>
            <w:r w:rsidRPr="00F9160A">
              <w:rPr>
                <w:lang w:val="en-GB"/>
              </w:rPr>
              <w:t>Requested for adjunct treatment of severe refractory eosinophilic asthma (under specialist supervision).</w:t>
            </w:r>
          </w:p>
        </w:tc>
        <w:tc>
          <w:tcPr>
            <w:tcW w:w="3261" w:type="dxa"/>
          </w:tcPr>
          <w:p w14:paraId="61E9D42A" w14:textId="77777777" w:rsidR="003965E0" w:rsidRPr="00F9160A" w:rsidRDefault="003965E0" w:rsidP="008C5E25">
            <w:pPr>
              <w:pStyle w:val="TableText"/>
              <w:rPr>
                <w:lang w:val="en-GB"/>
              </w:rPr>
            </w:pPr>
            <w:r w:rsidRPr="00F9160A">
              <w:rPr>
                <w:lang w:val="en-GB"/>
              </w:rPr>
              <w:t>To list.</w:t>
            </w:r>
          </w:p>
        </w:tc>
      </w:tr>
      <w:tr w:rsidR="003965E0" w:rsidRPr="0066646F" w14:paraId="2BF39977" w14:textId="77777777" w:rsidTr="00D80982">
        <w:tc>
          <w:tcPr>
            <w:tcW w:w="1838" w:type="dxa"/>
          </w:tcPr>
          <w:p w14:paraId="76E65285" w14:textId="77777777" w:rsidR="003965E0" w:rsidRPr="00F9160A" w:rsidRDefault="003965E0" w:rsidP="008C5E25">
            <w:pPr>
              <w:pStyle w:val="TableText"/>
              <w:rPr>
                <w:lang w:val="en-GB"/>
              </w:rPr>
            </w:pPr>
            <w:r w:rsidRPr="00F9160A">
              <w:rPr>
                <w:lang w:val="en-GB"/>
              </w:rPr>
              <w:t>Mirtazapine</w:t>
            </w:r>
          </w:p>
        </w:tc>
        <w:tc>
          <w:tcPr>
            <w:tcW w:w="3260" w:type="dxa"/>
          </w:tcPr>
          <w:p w14:paraId="7CF89DC4" w14:textId="77777777" w:rsidR="003965E0" w:rsidRPr="00F9160A" w:rsidRDefault="003965E0" w:rsidP="008C5E25">
            <w:pPr>
              <w:pStyle w:val="TableText"/>
              <w:rPr>
                <w:lang w:val="en-GB"/>
              </w:rPr>
            </w:pPr>
            <w:r w:rsidRPr="00F9160A">
              <w:rPr>
                <w:lang w:val="en-GB"/>
              </w:rPr>
              <w:t xml:space="preserve">Requested for managing </w:t>
            </w:r>
            <w:r>
              <w:rPr>
                <w:lang w:val="en-GB"/>
              </w:rPr>
              <w:t xml:space="preserve">the </w:t>
            </w:r>
            <w:r w:rsidRPr="00F9160A">
              <w:rPr>
                <w:lang w:val="en-GB"/>
              </w:rPr>
              <w:t>behavioural and psychological symptoms of dementia.</w:t>
            </w:r>
          </w:p>
          <w:p w14:paraId="68C9664E" w14:textId="77777777" w:rsidR="003965E0" w:rsidRPr="00F9160A" w:rsidRDefault="003965E0" w:rsidP="008C5E25">
            <w:pPr>
              <w:pStyle w:val="TableText"/>
              <w:rPr>
                <w:lang w:val="en-GB"/>
              </w:rPr>
            </w:pPr>
            <w:r>
              <w:rPr>
                <w:lang w:val="en-GB"/>
              </w:rPr>
              <w:t>G</w:t>
            </w:r>
            <w:r w:rsidRPr="00F9160A">
              <w:rPr>
                <w:lang w:val="en-GB"/>
              </w:rPr>
              <w:t>eriatricians have voiced frustration with their clinical nurse specialist teams not being able to prescribe mirtazapine</w:t>
            </w:r>
            <w:r>
              <w:rPr>
                <w:lang w:val="en-GB"/>
              </w:rPr>
              <w:t>:</w:t>
            </w:r>
            <w:r w:rsidRPr="00F9160A">
              <w:rPr>
                <w:lang w:val="en-GB"/>
              </w:rPr>
              <w:t xml:space="preserve"> patients hav</w:t>
            </w:r>
            <w:r>
              <w:rPr>
                <w:lang w:val="en-GB"/>
              </w:rPr>
              <w:t>e</w:t>
            </w:r>
            <w:r w:rsidRPr="00F9160A">
              <w:rPr>
                <w:lang w:val="en-GB"/>
              </w:rPr>
              <w:t xml:space="preserve"> to wait to see the geriatrician or ask the GP team to prescribe</w:t>
            </w:r>
            <w:r>
              <w:rPr>
                <w:lang w:val="en-GB"/>
              </w:rPr>
              <w:t>,</w:t>
            </w:r>
            <w:r w:rsidRPr="00F9160A">
              <w:rPr>
                <w:lang w:val="en-GB"/>
              </w:rPr>
              <w:t xml:space="preserve"> which causes delays and cost.</w:t>
            </w:r>
          </w:p>
        </w:tc>
        <w:tc>
          <w:tcPr>
            <w:tcW w:w="3261" w:type="dxa"/>
          </w:tcPr>
          <w:p w14:paraId="1166B327" w14:textId="77777777" w:rsidR="003965E0" w:rsidRPr="00F9160A" w:rsidRDefault="003965E0" w:rsidP="008C5E25">
            <w:pPr>
              <w:pStyle w:val="TableText"/>
              <w:rPr>
                <w:lang w:val="en-GB"/>
              </w:rPr>
            </w:pPr>
            <w:r w:rsidRPr="00F9160A">
              <w:rPr>
                <w:lang w:val="en-GB"/>
              </w:rPr>
              <w:t>Already included in this SPML consultation. Medicines are listed in the SPML without indication. Indication is dictated by the registered nurse’s specialist area of practice.</w:t>
            </w:r>
          </w:p>
        </w:tc>
      </w:tr>
      <w:tr w:rsidR="003965E0" w:rsidRPr="0066646F" w14:paraId="2F3B159A" w14:textId="77777777" w:rsidTr="00D80982">
        <w:tc>
          <w:tcPr>
            <w:tcW w:w="1838" w:type="dxa"/>
          </w:tcPr>
          <w:p w14:paraId="3B5329D8" w14:textId="77777777" w:rsidR="003965E0" w:rsidRPr="00F9160A" w:rsidRDefault="003965E0" w:rsidP="008C5E25">
            <w:pPr>
              <w:pStyle w:val="TableText"/>
              <w:rPr>
                <w:lang w:val="en-GB"/>
              </w:rPr>
            </w:pPr>
            <w:r w:rsidRPr="00F9160A">
              <w:rPr>
                <w:lang w:val="en-GB"/>
              </w:rPr>
              <w:t>Parkinson's disease medicines (</w:t>
            </w:r>
            <w:proofErr w:type="spellStart"/>
            <w:r w:rsidRPr="00F9160A">
              <w:rPr>
                <w:lang w:val="en-GB"/>
              </w:rPr>
              <w:t>eg</w:t>
            </w:r>
            <w:proofErr w:type="spellEnd"/>
            <w:r>
              <w:rPr>
                <w:lang w:val="en-GB"/>
              </w:rPr>
              <w:t>,</w:t>
            </w:r>
            <w:r w:rsidRPr="00F9160A">
              <w:rPr>
                <w:lang w:val="en-GB"/>
              </w:rPr>
              <w:t xml:space="preserve"> </w:t>
            </w:r>
            <w:r>
              <w:rPr>
                <w:lang w:val="en-GB"/>
              </w:rPr>
              <w:t>l</w:t>
            </w:r>
            <w:r w:rsidRPr="00F9160A">
              <w:rPr>
                <w:lang w:val="en-GB"/>
              </w:rPr>
              <w:t xml:space="preserve">evodopa combinations, </w:t>
            </w:r>
            <w:r>
              <w:rPr>
                <w:lang w:val="en-GB"/>
              </w:rPr>
              <w:t>d</w:t>
            </w:r>
            <w:r w:rsidRPr="00F9160A">
              <w:rPr>
                <w:lang w:val="en-GB"/>
              </w:rPr>
              <w:t>opamine agonists)</w:t>
            </w:r>
          </w:p>
        </w:tc>
        <w:tc>
          <w:tcPr>
            <w:tcW w:w="3260" w:type="dxa"/>
          </w:tcPr>
          <w:p w14:paraId="0079257B" w14:textId="77777777" w:rsidR="003965E0" w:rsidRPr="00F9160A" w:rsidRDefault="003965E0" w:rsidP="008C5E25">
            <w:pPr>
              <w:pStyle w:val="TableText"/>
              <w:rPr>
                <w:lang w:val="en-GB"/>
              </w:rPr>
            </w:pPr>
            <w:r w:rsidRPr="00F9160A">
              <w:rPr>
                <w:lang w:val="en-GB"/>
              </w:rPr>
              <w:t>Requested for Parkinson's disease management for continuation prescribing.</w:t>
            </w:r>
          </w:p>
          <w:p w14:paraId="429F8346" w14:textId="77777777" w:rsidR="003965E0" w:rsidRPr="00F9160A" w:rsidRDefault="003965E0" w:rsidP="008C5E25">
            <w:pPr>
              <w:pStyle w:val="TableText"/>
              <w:rPr>
                <w:lang w:val="en-GB"/>
              </w:rPr>
            </w:pPr>
            <w:r>
              <w:rPr>
                <w:lang w:val="en-GB"/>
              </w:rPr>
              <w:t>‘</w:t>
            </w:r>
            <w:r w:rsidRPr="00F9160A">
              <w:rPr>
                <w:lang w:val="en-GB"/>
              </w:rPr>
              <w:t>We believe that registered nurse prescribers within neurology services are well-positioned, through advanced clinical training and ongoing supervision by neurologists to safely initiate, titrate, and adjust dopaminergic therapy under established clinical governance framework.</w:t>
            </w:r>
          </w:p>
          <w:p w14:paraId="7C7BF8FB" w14:textId="77777777" w:rsidR="003965E0" w:rsidRPr="00F9160A" w:rsidRDefault="003965E0" w:rsidP="008C5E25">
            <w:pPr>
              <w:pStyle w:val="TableText"/>
              <w:rPr>
                <w:lang w:val="en-GB"/>
              </w:rPr>
            </w:pPr>
            <w:r w:rsidRPr="00F9160A">
              <w:rPr>
                <w:lang w:val="en-GB"/>
              </w:rPr>
              <w:t>Including Parkinson’s medicines in the nurse prescriber’s formulary would reduce medication delays in acute and community settings and improve outcomes for a vulnerable patient population.</w:t>
            </w:r>
            <w:r>
              <w:rPr>
                <w:lang w:val="en-GB"/>
              </w:rPr>
              <w:t>’</w:t>
            </w:r>
          </w:p>
        </w:tc>
        <w:tc>
          <w:tcPr>
            <w:tcW w:w="3261" w:type="dxa"/>
          </w:tcPr>
          <w:p w14:paraId="3B0BB7B6" w14:textId="77777777" w:rsidR="003965E0" w:rsidRPr="00D80982" w:rsidRDefault="003965E0" w:rsidP="008C5E25">
            <w:pPr>
              <w:pStyle w:val="TableText"/>
              <w:rPr>
                <w:szCs w:val="18"/>
                <w:lang w:val="en-GB"/>
              </w:rPr>
            </w:pPr>
            <w:r w:rsidRPr="00D80982">
              <w:rPr>
                <w:szCs w:val="18"/>
                <w:lang w:val="en-GB"/>
              </w:rPr>
              <w:t>To list:</w:t>
            </w:r>
          </w:p>
          <w:p w14:paraId="4B9384C7" w14:textId="77777777" w:rsidR="003965E0" w:rsidRPr="00D80982" w:rsidRDefault="003965E0" w:rsidP="008C5E25">
            <w:pPr>
              <w:spacing w:before="60" w:after="60" w:line="240" w:lineRule="auto"/>
              <w:rPr>
                <w:rFonts w:cs="Segoe UI"/>
                <w:b/>
                <w:bCs/>
                <w:sz w:val="18"/>
                <w:szCs w:val="18"/>
                <w:lang w:val="en-GB"/>
              </w:rPr>
            </w:pPr>
            <w:r w:rsidRPr="00D80982">
              <w:rPr>
                <w:rFonts w:cs="Segoe UI"/>
                <w:b/>
                <w:bCs/>
                <w:sz w:val="18"/>
                <w:szCs w:val="18"/>
                <w:lang w:val="en-GB"/>
              </w:rPr>
              <w:t>Levodopa combinations:</w:t>
            </w:r>
          </w:p>
          <w:p w14:paraId="7559A0F4" w14:textId="77777777" w:rsidR="003965E0" w:rsidRPr="00D80982" w:rsidRDefault="003965E0" w:rsidP="008C5E25">
            <w:pPr>
              <w:pStyle w:val="TableBullet"/>
              <w:spacing w:before="60"/>
              <w:rPr>
                <w:szCs w:val="18"/>
                <w:lang w:val="en-GB"/>
              </w:rPr>
            </w:pPr>
            <w:r w:rsidRPr="00D80982">
              <w:rPr>
                <w:szCs w:val="18"/>
                <w:lang w:val="en-GB"/>
              </w:rPr>
              <w:t>levodopa</w:t>
            </w:r>
          </w:p>
          <w:p w14:paraId="0A80A89B" w14:textId="77777777" w:rsidR="003965E0" w:rsidRPr="00D80982" w:rsidRDefault="003965E0" w:rsidP="008C5E25">
            <w:pPr>
              <w:pStyle w:val="TableBullet"/>
              <w:spacing w:before="60"/>
              <w:rPr>
                <w:szCs w:val="18"/>
                <w:lang w:val="en-GB"/>
              </w:rPr>
            </w:pPr>
            <w:proofErr w:type="spellStart"/>
            <w:r w:rsidRPr="00D80982">
              <w:rPr>
                <w:szCs w:val="18"/>
                <w:lang w:val="en-GB"/>
              </w:rPr>
              <w:t>benserazide</w:t>
            </w:r>
            <w:proofErr w:type="spellEnd"/>
          </w:p>
          <w:p w14:paraId="04D0EE72" w14:textId="77777777" w:rsidR="003965E0" w:rsidRPr="00D80982" w:rsidRDefault="003965E0" w:rsidP="008C5E25">
            <w:pPr>
              <w:pStyle w:val="TableBullet"/>
              <w:spacing w:before="60"/>
              <w:rPr>
                <w:szCs w:val="18"/>
                <w:lang w:val="en-GB"/>
              </w:rPr>
            </w:pPr>
            <w:r w:rsidRPr="00D80982">
              <w:rPr>
                <w:szCs w:val="18"/>
                <w:lang w:val="en-GB"/>
              </w:rPr>
              <w:t>carbidopa</w:t>
            </w:r>
          </w:p>
          <w:p w14:paraId="5E583E5D" w14:textId="77777777" w:rsidR="003965E0" w:rsidRPr="00D80982" w:rsidRDefault="003965E0" w:rsidP="008C5E25">
            <w:pPr>
              <w:spacing w:before="60" w:after="60" w:line="240" w:lineRule="auto"/>
              <w:rPr>
                <w:rFonts w:cs="Segoe UI"/>
                <w:b/>
                <w:bCs/>
                <w:sz w:val="18"/>
                <w:szCs w:val="18"/>
                <w:lang w:val="en-GB"/>
              </w:rPr>
            </w:pPr>
            <w:r w:rsidRPr="00D80982">
              <w:rPr>
                <w:rFonts w:cs="Segoe UI"/>
                <w:b/>
                <w:bCs/>
                <w:sz w:val="18"/>
                <w:szCs w:val="18"/>
                <w:lang w:val="en-GB"/>
              </w:rPr>
              <w:t>Dopamine agonists:</w:t>
            </w:r>
          </w:p>
          <w:p w14:paraId="7A5D6367" w14:textId="77777777" w:rsidR="003965E0" w:rsidRPr="00D80982" w:rsidRDefault="003965E0" w:rsidP="008C5E25">
            <w:pPr>
              <w:pStyle w:val="TableBullet"/>
              <w:spacing w:before="60"/>
              <w:rPr>
                <w:szCs w:val="18"/>
                <w:lang w:val="en-GB"/>
              </w:rPr>
            </w:pPr>
            <w:r w:rsidRPr="00D80982">
              <w:rPr>
                <w:szCs w:val="18"/>
                <w:lang w:val="en-GB"/>
              </w:rPr>
              <w:t>apomorphine</w:t>
            </w:r>
          </w:p>
          <w:p w14:paraId="6BBB5CA7" w14:textId="77777777" w:rsidR="003965E0" w:rsidRPr="00D80982" w:rsidRDefault="003965E0" w:rsidP="008C5E25">
            <w:pPr>
              <w:pStyle w:val="TableBullet"/>
              <w:spacing w:before="60"/>
              <w:rPr>
                <w:szCs w:val="18"/>
                <w:lang w:val="en-GB"/>
              </w:rPr>
            </w:pPr>
            <w:r w:rsidRPr="00D80982">
              <w:rPr>
                <w:szCs w:val="18"/>
                <w:lang w:val="en-GB"/>
              </w:rPr>
              <w:t>pramipexole</w:t>
            </w:r>
          </w:p>
          <w:p w14:paraId="0DDE64CA" w14:textId="77777777" w:rsidR="003965E0" w:rsidRPr="00D80982" w:rsidRDefault="003965E0" w:rsidP="008C5E25">
            <w:pPr>
              <w:pStyle w:val="TableBullet"/>
              <w:spacing w:before="60"/>
              <w:rPr>
                <w:szCs w:val="18"/>
                <w:lang w:val="en-GB"/>
              </w:rPr>
            </w:pPr>
            <w:r w:rsidRPr="00D80982">
              <w:rPr>
                <w:szCs w:val="18"/>
                <w:lang w:val="en-GB"/>
              </w:rPr>
              <w:t>ropinirole</w:t>
            </w:r>
          </w:p>
          <w:p w14:paraId="27CD3F13" w14:textId="77777777" w:rsidR="003965E0" w:rsidRPr="00D80982" w:rsidRDefault="003965E0" w:rsidP="008C5E25">
            <w:pPr>
              <w:spacing w:before="60" w:after="60" w:line="240" w:lineRule="auto"/>
              <w:rPr>
                <w:rFonts w:cs="Segoe UI"/>
                <w:b/>
                <w:bCs/>
                <w:sz w:val="18"/>
                <w:szCs w:val="18"/>
                <w:lang w:val="en-GB"/>
              </w:rPr>
            </w:pPr>
            <w:r w:rsidRPr="00D80982">
              <w:rPr>
                <w:rFonts w:cs="Segoe UI"/>
                <w:b/>
                <w:bCs/>
                <w:sz w:val="18"/>
                <w:szCs w:val="18"/>
                <w:lang w:val="en-GB"/>
              </w:rPr>
              <w:t>Monoamine-oxidase-B inhibitors:</w:t>
            </w:r>
          </w:p>
          <w:p w14:paraId="07F97D65" w14:textId="77777777" w:rsidR="003965E0" w:rsidRPr="00D80982" w:rsidRDefault="003965E0" w:rsidP="008C5E25">
            <w:pPr>
              <w:pStyle w:val="TableBullet"/>
              <w:spacing w:before="60"/>
              <w:rPr>
                <w:szCs w:val="18"/>
                <w:lang w:val="en-GB"/>
              </w:rPr>
            </w:pPr>
            <w:r w:rsidRPr="00D80982">
              <w:rPr>
                <w:szCs w:val="18"/>
                <w:lang w:val="en-GB"/>
              </w:rPr>
              <w:t>rasagiline</w:t>
            </w:r>
          </w:p>
          <w:p w14:paraId="094C35BB" w14:textId="77777777" w:rsidR="003965E0" w:rsidRPr="00D80982" w:rsidRDefault="003965E0" w:rsidP="008C5E25">
            <w:pPr>
              <w:spacing w:before="60" w:after="60" w:line="240" w:lineRule="auto"/>
              <w:rPr>
                <w:rFonts w:cs="Segoe UI"/>
                <w:b/>
                <w:bCs/>
                <w:sz w:val="18"/>
                <w:szCs w:val="18"/>
                <w:lang w:val="en-GB"/>
              </w:rPr>
            </w:pPr>
            <w:r w:rsidRPr="00D80982">
              <w:rPr>
                <w:rFonts w:cs="Segoe UI"/>
                <w:b/>
                <w:bCs/>
                <w:sz w:val="18"/>
                <w:szCs w:val="18"/>
                <w:lang w:val="en-GB"/>
              </w:rPr>
              <w:t>Catechol-</w:t>
            </w:r>
            <w:r w:rsidRPr="00D80982">
              <w:rPr>
                <w:rFonts w:cs="Segoe UI"/>
                <w:b/>
                <w:bCs/>
                <w:i/>
                <w:iCs/>
                <w:sz w:val="18"/>
                <w:szCs w:val="18"/>
                <w:lang w:val="en-GB"/>
              </w:rPr>
              <w:t>O</w:t>
            </w:r>
            <w:r w:rsidRPr="00D80982">
              <w:rPr>
                <w:rFonts w:cs="Segoe UI"/>
                <w:b/>
                <w:bCs/>
                <w:sz w:val="18"/>
                <w:szCs w:val="18"/>
                <w:lang w:val="en-GB"/>
              </w:rPr>
              <w:t>-methyltransferase inhibitors:</w:t>
            </w:r>
          </w:p>
          <w:p w14:paraId="4BB5F696" w14:textId="77777777" w:rsidR="003965E0" w:rsidRPr="00D80982" w:rsidRDefault="003965E0" w:rsidP="008C5E25">
            <w:pPr>
              <w:pStyle w:val="TableBullet"/>
              <w:spacing w:before="60"/>
              <w:rPr>
                <w:b/>
                <w:bCs/>
                <w:szCs w:val="18"/>
                <w:lang w:val="en-GB"/>
              </w:rPr>
            </w:pPr>
            <w:r w:rsidRPr="00D80982">
              <w:rPr>
                <w:szCs w:val="18"/>
                <w:lang w:val="en-GB"/>
              </w:rPr>
              <w:t>entacapone</w:t>
            </w:r>
          </w:p>
          <w:p w14:paraId="1EC1C66A" w14:textId="77777777" w:rsidR="003965E0" w:rsidRPr="00D80982" w:rsidRDefault="003965E0" w:rsidP="008C5E25">
            <w:pPr>
              <w:pStyle w:val="TableBullet"/>
              <w:spacing w:before="60"/>
              <w:rPr>
                <w:szCs w:val="18"/>
                <w:lang w:val="en-GB"/>
              </w:rPr>
            </w:pPr>
            <w:r w:rsidRPr="00D80982">
              <w:rPr>
                <w:szCs w:val="18"/>
                <w:lang w:val="en-GB"/>
              </w:rPr>
              <w:t>tolcapone</w:t>
            </w:r>
          </w:p>
          <w:p w14:paraId="0AE595E5" w14:textId="77777777" w:rsidR="003965E0" w:rsidRPr="00D80982" w:rsidRDefault="003965E0" w:rsidP="008C5E25">
            <w:pPr>
              <w:spacing w:before="60" w:after="60" w:line="240" w:lineRule="auto"/>
              <w:rPr>
                <w:rFonts w:cs="Segoe UI"/>
                <w:b/>
                <w:bCs/>
                <w:sz w:val="18"/>
                <w:szCs w:val="18"/>
                <w:lang w:val="en-GB"/>
              </w:rPr>
            </w:pPr>
            <w:r w:rsidRPr="00D80982">
              <w:rPr>
                <w:rFonts w:cs="Segoe UI"/>
                <w:b/>
                <w:bCs/>
                <w:sz w:val="18"/>
                <w:szCs w:val="18"/>
                <w:lang w:val="en-GB"/>
              </w:rPr>
              <w:t>Other:</w:t>
            </w:r>
          </w:p>
          <w:p w14:paraId="24B42D50" w14:textId="77777777" w:rsidR="003965E0" w:rsidRPr="00D80982" w:rsidRDefault="003965E0" w:rsidP="008C5E25">
            <w:pPr>
              <w:pStyle w:val="TableBullet"/>
              <w:spacing w:before="60"/>
              <w:rPr>
                <w:szCs w:val="18"/>
                <w:lang w:val="en-GB"/>
              </w:rPr>
            </w:pPr>
            <w:r w:rsidRPr="00D80982">
              <w:rPr>
                <w:szCs w:val="18"/>
                <w:lang w:val="en-GB"/>
              </w:rPr>
              <w:t>amantadine.</w:t>
            </w:r>
          </w:p>
        </w:tc>
      </w:tr>
      <w:tr w:rsidR="003965E0" w:rsidRPr="0066646F" w14:paraId="002135B4" w14:textId="77777777" w:rsidTr="00D80982">
        <w:tc>
          <w:tcPr>
            <w:tcW w:w="1838" w:type="dxa"/>
          </w:tcPr>
          <w:p w14:paraId="08B88FFD" w14:textId="77777777" w:rsidR="003965E0" w:rsidRPr="00F9160A" w:rsidRDefault="003965E0" w:rsidP="008C5E25">
            <w:pPr>
              <w:pStyle w:val="TableText"/>
              <w:rPr>
                <w:lang w:val="en-GB"/>
              </w:rPr>
            </w:pPr>
            <w:r w:rsidRPr="00F9160A">
              <w:rPr>
                <w:lang w:val="en-GB"/>
              </w:rPr>
              <w:t>Sacubitril with valsartan (Entresto)</w:t>
            </w:r>
          </w:p>
        </w:tc>
        <w:tc>
          <w:tcPr>
            <w:tcW w:w="3260" w:type="dxa"/>
          </w:tcPr>
          <w:p w14:paraId="2B7884A0" w14:textId="77777777" w:rsidR="003965E0" w:rsidRPr="00F9160A" w:rsidRDefault="003965E0" w:rsidP="008C5E25">
            <w:pPr>
              <w:pStyle w:val="TableText"/>
              <w:rPr>
                <w:lang w:val="en-GB"/>
              </w:rPr>
            </w:pPr>
            <w:r w:rsidRPr="00F9160A">
              <w:rPr>
                <w:lang w:val="en-GB"/>
              </w:rPr>
              <w:t>Requested for initiation prescribing in heart failure management.</w:t>
            </w:r>
          </w:p>
        </w:tc>
        <w:tc>
          <w:tcPr>
            <w:tcW w:w="3261" w:type="dxa"/>
          </w:tcPr>
          <w:p w14:paraId="4984ABF1" w14:textId="77777777" w:rsidR="003965E0" w:rsidRPr="00F9160A" w:rsidRDefault="003965E0" w:rsidP="008C5E25">
            <w:pPr>
              <w:pStyle w:val="TableText"/>
              <w:rPr>
                <w:lang w:val="en-GB"/>
              </w:rPr>
            </w:pPr>
            <w:r w:rsidRPr="00F9160A">
              <w:rPr>
                <w:lang w:val="en-GB"/>
              </w:rPr>
              <w:t>Both already included in the gazetted SPML for designated registered nurse prescribers.</w:t>
            </w:r>
          </w:p>
          <w:p w14:paraId="01C510C6" w14:textId="77777777" w:rsidR="003965E0" w:rsidRPr="00F9160A" w:rsidRDefault="003965E0" w:rsidP="008C5E25">
            <w:pPr>
              <w:pStyle w:val="TableText"/>
              <w:rPr>
                <w:lang w:val="en-GB"/>
              </w:rPr>
            </w:pPr>
            <w:r w:rsidRPr="00F9160A">
              <w:rPr>
                <w:lang w:val="en-GB"/>
              </w:rPr>
              <w:t>Medicines are listed in the SPML as individual medicines.</w:t>
            </w:r>
          </w:p>
        </w:tc>
      </w:tr>
      <w:tr w:rsidR="003965E0" w:rsidRPr="0066646F" w14:paraId="2B23D062" w14:textId="77777777" w:rsidTr="00D80982">
        <w:tc>
          <w:tcPr>
            <w:tcW w:w="1838" w:type="dxa"/>
          </w:tcPr>
          <w:p w14:paraId="1515EF98" w14:textId="77777777" w:rsidR="003965E0" w:rsidRPr="00F9160A" w:rsidRDefault="003965E0" w:rsidP="008C5E25">
            <w:pPr>
              <w:pStyle w:val="TableText"/>
              <w:rPr>
                <w:lang w:val="en-GB"/>
              </w:rPr>
            </w:pPr>
            <w:r w:rsidRPr="00F9160A">
              <w:rPr>
                <w:lang w:val="en-GB"/>
              </w:rPr>
              <w:t>Sotalol</w:t>
            </w:r>
          </w:p>
        </w:tc>
        <w:tc>
          <w:tcPr>
            <w:tcW w:w="3260" w:type="dxa"/>
          </w:tcPr>
          <w:p w14:paraId="05956359" w14:textId="77777777" w:rsidR="003965E0" w:rsidRPr="00F9160A" w:rsidRDefault="003965E0" w:rsidP="008C5E25">
            <w:pPr>
              <w:pStyle w:val="TableText"/>
              <w:rPr>
                <w:lang w:val="en-GB"/>
              </w:rPr>
            </w:pPr>
            <w:r w:rsidRPr="00F9160A">
              <w:rPr>
                <w:lang w:val="en-GB"/>
              </w:rPr>
              <w:t>Requested for continuation prescribing.</w:t>
            </w:r>
          </w:p>
          <w:p w14:paraId="4F10FB56" w14:textId="77777777" w:rsidR="003965E0" w:rsidRPr="00F9160A" w:rsidRDefault="003965E0" w:rsidP="008C5E25">
            <w:pPr>
              <w:pStyle w:val="TableText"/>
              <w:rPr>
                <w:lang w:val="en-GB"/>
              </w:rPr>
            </w:pPr>
            <w:r w:rsidRPr="00F9160A">
              <w:rPr>
                <w:lang w:val="en-GB"/>
              </w:rPr>
              <w:t xml:space="preserve">It was also noted that sotalol </w:t>
            </w:r>
            <w:r>
              <w:rPr>
                <w:lang w:val="en-GB"/>
              </w:rPr>
              <w:t xml:space="preserve">is </w:t>
            </w:r>
            <w:r w:rsidRPr="00F9160A">
              <w:rPr>
                <w:lang w:val="en-GB"/>
              </w:rPr>
              <w:t>a beta-adrenergic blocker</w:t>
            </w:r>
            <w:r>
              <w:rPr>
                <w:lang w:val="en-GB"/>
              </w:rPr>
              <w:t>, but</w:t>
            </w:r>
            <w:r w:rsidRPr="00F9160A">
              <w:rPr>
                <w:lang w:val="en-GB"/>
              </w:rPr>
              <w:t xml:space="preserve"> it is inappropriate for it to be grouped with other beta-blockers. Sotalol should be viewed as an anti-arrhythmic medicine.</w:t>
            </w:r>
          </w:p>
        </w:tc>
        <w:tc>
          <w:tcPr>
            <w:tcW w:w="3261" w:type="dxa"/>
          </w:tcPr>
          <w:p w14:paraId="59870050" w14:textId="77777777" w:rsidR="003965E0" w:rsidRPr="00F9160A" w:rsidRDefault="003965E0" w:rsidP="008C5E25">
            <w:pPr>
              <w:pStyle w:val="TableText"/>
              <w:rPr>
                <w:lang w:val="en-GB"/>
              </w:rPr>
            </w:pPr>
            <w:r w:rsidRPr="00F9160A">
              <w:rPr>
                <w:lang w:val="en-GB"/>
              </w:rPr>
              <w:t>Under this consultation, sotalol was included under the beta</w:t>
            </w:r>
            <w:r>
              <w:rPr>
                <w:lang w:val="en-GB"/>
              </w:rPr>
              <w:t>-</w:t>
            </w:r>
            <w:r w:rsidRPr="00F9160A">
              <w:rPr>
                <w:lang w:val="en-GB"/>
              </w:rPr>
              <w:t>adrenoceptor blocking drug class. It will be listed as a named medicine.</w:t>
            </w:r>
          </w:p>
        </w:tc>
      </w:tr>
      <w:tr w:rsidR="003965E0" w:rsidRPr="0066646F" w14:paraId="7BC4812F" w14:textId="77777777" w:rsidTr="00D80982">
        <w:tc>
          <w:tcPr>
            <w:tcW w:w="1838" w:type="dxa"/>
          </w:tcPr>
          <w:p w14:paraId="17FE18D8" w14:textId="77777777" w:rsidR="003965E0" w:rsidRPr="00F9160A" w:rsidRDefault="003965E0" w:rsidP="008C5E25">
            <w:pPr>
              <w:pStyle w:val="TableText"/>
              <w:rPr>
                <w:lang w:val="en-GB"/>
              </w:rPr>
            </w:pPr>
            <w:r w:rsidRPr="00F9160A">
              <w:rPr>
                <w:lang w:val="en-GB"/>
              </w:rPr>
              <w:t>Tenofovir</w:t>
            </w:r>
          </w:p>
        </w:tc>
        <w:tc>
          <w:tcPr>
            <w:tcW w:w="3260" w:type="dxa"/>
          </w:tcPr>
          <w:p w14:paraId="0A0BD6C3" w14:textId="77777777" w:rsidR="003965E0" w:rsidRPr="00F9160A" w:rsidRDefault="003965E0" w:rsidP="008C5E25">
            <w:pPr>
              <w:pStyle w:val="TableText"/>
              <w:rPr>
                <w:lang w:val="en-GB"/>
              </w:rPr>
            </w:pPr>
            <w:r w:rsidRPr="00F9160A">
              <w:rPr>
                <w:lang w:val="en-GB"/>
              </w:rPr>
              <w:t>Requested for inclusion to support nurse prescribing in hepatitis B management.</w:t>
            </w:r>
          </w:p>
        </w:tc>
        <w:tc>
          <w:tcPr>
            <w:tcW w:w="3261" w:type="dxa"/>
          </w:tcPr>
          <w:p w14:paraId="033AA47A" w14:textId="77777777" w:rsidR="003965E0" w:rsidRPr="00F9160A" w:rsidRDefault="003965E0" w:rsidP="008C5E25">
            <w:pPr>
              <w:pStyle w:val="TableText"/>
              <w:rPr>
                <w:lang w:val="en-GB"/>
              </w:rPr>
            </w:pPr>
            <w:r w:rsidRPr="00F9160A">
              <w:rPr>
                <w:lang w:val="en-GB"/>
              </w:rPr>
              <w:t>Already included in this SPML consultation.</w:t>
            </w:r>
          </w:p>
        </w:tc>
      </w:tr>
      <w:tr w:rsidR="003965E0" w:rsidRPr="0066646F" w14:paraId="7315B7B9" w14:textId="77777777" w:rsidTr="00D80982">
        <w:tc>
          <w:tcPr>
            <w:tcW w:w="1838" w:type="dxa"/>
          </w:tcPr>
          <w:p w14:paraId="3C9CD001" w14:textId="77777777" w:rsidR="003965E0" w:rsidRPr="00F9160A" w:rsidRDefault="003965E0" w:rsidP="008C5E25">
            <w:pPr>
              <w:pStyle w:val="TableText"/>
              <w:rPr>
                <w:lang w:val="en-GB"/>
              </w:rPr>
            </w:pPr>
            <w:r w:rsidRPr="00F9160A">
              <w:rPr>
                <w:lang w:val="en-GB"/>
              </w:rPr>
              <w:lastRenderedPageBreak/>
              <w:t>Testosterone</w:t>
            </w:r>
          </w:p>
        </w:tc>
        <w:tc>
          <w:tcPr>
            <w:tcW w:w="3260" w:type="dxa"/>
          </w:tcPr>
          <w:p w14:paraId="66E47E5E" w14:textId="77777777" w:rsidR="003965E0" w:rsidRPr="00F9160A" w:rsidRDefault="003965E0" w:rsidP="008C5E25">
            <w:pPr>
              <w:pStyle w:val="TableText"/>
              <w:rPr>
                <w:lang w:val="en-GB"/>
              </w:rPr>
            </w:pPr>
            <w:r w:rsidRPr="00F9160A">
              <w:rPr>
                <w:lang w:val="en-GB"/>
              </w:rPr>
              <w:t>Requested for gender</w:t>
            </w:r>
            <w:r>
              <w:rPr>
                <w:lang w:val="en-GB"/>
              </w:rPr>
              <w:t>-</w:t>
            </w:r>
            <w:r w:rsidRPr="00F9160A">
              <w:rPr>
                <w:lang w:val="en-GB"/>
              </w:rPr>
              <w:t>affirming care.</w:t>
            </w:r>
          </w:p>
        </w:tc>
        <w:tc>
          <w:tcPr>
            <w:tcW w:w="3261" w:type="dxa"/>
          </w:tcPr>
          <w:p w14:paraId="66D0CB57" w14:textId="77777777" w:rsidR="003965E0" w:rsidRPr="00F9160A" w:rsidRDefault="003965E0" w:rsidP="008C5E25">
            <w:pPr>
              <w:pStyle w:val="TableText"/>
              <w:rPr>
                <w:lang w:val="en-GB"/>
              </w:rPr>
            </w:pPr>
            <w:r w:rsidRPr="00F9160A">
              <w:rPr>
                <w:lang w:val="en-GB"/>
              </w:rPr>
              <w:t>The SPML does not specify indication(s). Controls on indication and use are determined by the registered nurse prescriber’s specialist area of practice, their supervising authorised prescriber and collaborative team.</w:t>
            </w:r>
          </w:p>
        </w:tc>
      </w:tr>
      <w:tr w:rsidR="003965E0" w:rsidRPr="0066646F" w14:paraId="37958C7F" w14:textId="77777777" w:rsidTr="00D80982">
        <w:tc>
          <w:tcPr>
            <w:tcW w:w="1838" w:type="dxa"/>
          </w:tcPr>
          <w:p w14:paraId="23361C5C" w14:textId="77777777" w:rsidR="003965E0" w:rsidRPr="00F9160A" w:rsidRDefault="003965E0" w:rsidP="008C5E25">
            <w:pPr>
              <w:pStyle w:val="TableText"/>
              <w:rPr>
                <w:lang w:val="en-GB"/>
              </w:rPr>
            </w:pPr>
            <w:r w:rsidRPr="00F9160A">
              <w:rPr>
                <w:lang w:val="en-GB"/>
              </w:rPr>
              <w:t>Tirzepatide</w:t>
            </w:r>
          </w:p>
        </w:tc>
        <w:tc>
          <w:tcPr>
            <w:tcW w:w="3260" w:type="dxa"/>
          </w:tcPr>
          <w:p w14:paraId="6DEABB7A" w14:textId="77777777" w:rsidR="003965E0" w:rsidRPr="00F9160A" w:rsidRDefault="003965E0" w:rsidP="008C5E25">
            <w:pPr>
              <w:pStyle w:val="TableText"/>
              <w:rPr>
                <w:lang w:val="en-GB"/>
              </w:rPr>
            </w:pPr>
            <w:r w:rsidRPr="00F9160A">
              <w:rPr>
                <w:lang w:val="en-GB"/>
              </w:rPr>
              <w:t>Requested for f</w:t>
            </w:r>
            <w:r w:rsidRPr="00F9160A">
              <w:rPr>
                <w:rFonts w:eastAsiaTheme="minorEastAsia"/>
                <w:lang w:val="en-GB"/>
              </w:rPr>
              <w:t>uture proo</w:t>
            </w:r>
            <w:r w:rsidRPr="00E57023">
              <w:rPr>
                <w:rFonts w:eastAsiaTheme="minorEastAsia"/>
                <w:lang w:val="en-GB"/>
              </w:rPr>
              <w:t>fi</w:t>
            </w:r>
            <w:r w:rsidRPr="00F9160A">
              <w:rPr>
                <w:rFonts w:eastAsiaTheme="minorEastAsia"/>
                <w:lang w:val="en-GB"/>
              </w:rPr>
              <w:t>ng for new antidiabetic dual glucose-dependent insulinotropic polypeptide (GIP) and glucagon-like peptide-1 (GLP-1) receptor agonist (dual GIP/GLP-1 agonist).</w:t>
            </w:r>
          </w:p>
        </w:tc>
        <w:tc>
          <w:tcPr>
            <w:tcW w:w="3261" w:type="dxa"/>
          </w:tcPr>
          <w:p w14:paraId="61273127" w14:textId="77777777" w:rsidR="003965E0" w:rsidRPr="00F9160A" w:rsidRDefault="003965E0" w:rsidP="008C5E25">
            <w:pPr>
              <w:pStyle w:val="TableText"/>
              <w:rPr>
                <w:lang w:val="en-GB"/>
              </w:rPr>
            </w:pPr>
            <w:r w:rsidRPr="00F9160A">
              <w:rPr>
                <w:lang w:val="en-GB"/>
              </w:rPr>
              <w:t>To list</w:t>
            </w:r>
          </w:p>
        </w:tc>
      </w:tr>
      <w:tr w:rsidR="003965E0" w:rsidRPr="0066646F" w14:paraId="479176E8" w14:textId="77777777" w:rsidTr="00D80982">
        <w:tc>
          <w:tcPr>
            <w:tcW w:w="1838" w:type="dxa"/>
          </w:tcPr>
          <w:p w14:paraId="7F3BAA1E" w14:textId="77777777" w:rsidR="003965E0" w:rsidRPr="00F9160A" w:rsidRDefault="003965E0" w:rsidP="008C5E25">
            <w:pPr>
              <w:pStyle w:val="TableText"/>
              <w:rPr>
                <w:lang w:val="en-GB"/>
              </w:rPr>
            </w:pPr>
            <w:r w:rsidRPr="00F9160A">
              <w:rPr>
                <w:lang w:val="en-GB"/>
              </w:rPr>
              <w:t>Tioguanine</w:t>
            </w:r>
          </w:p>
        </w:tc>
        <w:tc>
          <w:tcPr>
            <w:tcW w:w="3260" w:type="dxa"/>
          </w:tcPr>
          <w:p w14:paraId="2EFA33C4" w14:textId="77777777" w:rsidR="003965E0" w:rsidRPr="00F9160A" w:rsidRDefault="003965E0" w:rsidP="008C5E25">
            <w:pPr>
              <w:pStyle w:val="TableText"/>
              <w:rPr>
                <w:lang w:val="en-GB"/>
              </w:rPr>
            </w:pPr>
            <w:r w:rsidRPr="00F9160A">
              <w:rPr>
                <w:lang w:val="en-GB"/>
              </w:rPr>
              <w:t xml:space="preserve">Requested for continuation prescribing in </w:t>
            </w:r>
            <w:r>
              <w:rPr>
                <w:lang w:val="en-GB"/>
              </w:rPr>
              <w:t xml:space="preserve">inflammatory bowel disease </w:t>
            </w:r>
            <w:r w:rsidRPr="00F9160A">
              <w:rPr>
                <w:lang w:val="en-GB"/>
              </w:rPr>
              <w:t>specialty teams.</w:t>
            </w:r>
          </w:p>
          <w:p w14:paraId="4FA0AB36" w14:textId="77777777" w:rsidR="003965E0" w:rsidRPr="00F9160A" w:rsidRDefault="003965E0" w:rsidP="008C5E25">
            <w:pPr>
              <w:pStyle w:val="TableText"/>
              <w:rPr>
                <w:lang w:val="en-GB"/>
              </w:rPr>
            </w:pPr>
            <w:r w:rsidRPr="00F9160A">
              <w:rPr>
                <w:lang w:val="en-GB"/>
              </w:rPr>
              <w:t>This is the ‘sister’ drug to azathioprine and mercaptopurine</w:t>
            </w:r>
            <w:r>
              <w:rPr>
                <w:lang w:val="en-GB"/>
              </w:rPr>
              <w:t>,</w:t>
            </w:r>
            <w:r w:rsidRPr="00F9160A">
              <w:rPr>
                <w:lang w:val="en-GB"/>
              </w:rPr>
              <w:t xml:space="preserve"> which are already included on the SPML.</w:t>
            </w:r>
          </w:p>
        </w:tc>
        <w:tc>
          <w:tcPr>
            <w:tcW w:w="3261" w:type="dxa"/>
          </w:tcPr>
          <w:p w14:paraId="61D51B9E" w14:textId="77777777" w:rsidR="003965E0" w:rsidRPr="00F9160A" w:rsidRDefault="003965E0" w:rsidP="008C5E25">
            <w:pPr>
              <w:pStyle w:val="TableText"/>
              <w:rPr>
                <w:lang w:val="en-GB"/>
              </w:rPr>
            </w:pPr>
            <w:r w:rsidRPr="00F9160A">
              <w:rPr>
                <w:lang w:val="en-GB"/>
              </w:rPr>
              <w:t>Tioguanine (thioguanine) is already included in this SPML consultation.</w:t>
            </w:r>
          </w:p>
        </w:tc>
      </w:tr>
      <w:tr w:rsidR="003965E0" w:rsidRPr="0066646F" w14:paraId="6FBD0E61" w14:textId="77777777" w:rsidTr="00D80982">
        <w:tc>
          <w:tcPr>
            <w:tcW w:w="1838" w:type="dxa"/>
          </w:tcPr>
          <w:p w14:paraId="328B7B72" w14:textId="77777777" w:rsidR="003965E0" w:rsidRPr="00F9160A" w:rsidRDefault="003965E0" w:rsidP="008C5E25">
            <w:pPr>
              <w:pStyle w:val="TableText"/>
              <w:rPr>
                <w:lang w:val="en-GB"/>
              </w:rPr>
            </w:pPr>
            <w:r w:rsidRPr="00F9160A">
              <w:rPr>
                <w:lang w:val="en-GB"/>
              </w:rPr>
              <w:t>Valproic acid</w:t>
            </w:r>
          </w:p>
        </w:tc>
        <w:tc>
          <w:tcPr>
            <w:tcW w:w="3260" w:type="dxa"/>
          </w:tcPr>
          <w:p w14:paraId="2C0BA419" w14:textId="77777777" w:rsidR="003965E0" w:rsidRPr="00F9160A" w:rsidRDefault="003965E0" w:rsidP="008C5E25">
            <w:pPr>
              <w:pStyle w:val="TableText"/>
              <w:rPr>
                <w:lang w:val="en-GB"/>
              </w:rPr>
            </w:pPr>
            <w:r w:rsidRPr="00F9160A">
              <w:rPr>
                <w:lang w:val="en-GB"/>
              </w:rPr>
              <w:t>Requested for mood disorders/bipolar disorder.</w:t>
            </w:r>
          </w:p>
        </w:tc>
        <w:tc>
          <w:tcPr>
            <w:tcW w:w="3261" w:type="dxa"/>
          </w:tcPr>
          <w:p w14:paraId="55A32B32" w14:textId="77777777" w:rsidR="003965E0" w:rsidRPr="00F9160A" w:rsidRDefault="003965E0" w:rsidP="008C5E25">
            <w:pPr>
              <w:pStyle w:val="TableText"/>
              <w:rPr>
                <w:lang w:val="en-GB"/>
              </w:rPr>
            </w:pPr>
            <w:r w:rsidRPr="00F9160A">
              <w:rPr>
                <w:lang w:val="en-GB"/>
              </w:rPr>
              <w:t>Sodium valproate (valproic acid) is already included in the gazetted SPML for designated registered nurse prescribers. The SPML does not specify indications.</w:t>
            </w:r>
          </w:p>
        </w:tc>
      </w:tr>
      <w:tr w:rsidR="003965E0" w:rsidRPr="0066646F" w14:paraId="4A2EAC6C" w14:textId="77777777" w:rsidTr="00D80982">
        <w:tc>
          <w:tcPr>
            <w:tcW w:w="1838" w:type="dxa"/>
          </w:tcPr>
          <w:p w14:paraId="42DD8AB0" w14:textId="77777777" w:rsidR="003965E0" w:rsidRPr="00F9160A" w:rsidRDefault="003965E0" w:rsidP="008C5E25">
            <w:pPr>
              <w:pStyle w:val="TableText"/>
              <w:rPr>
                <w:lang w:val="en-GB"/>
              </w:rPr>
            </w:pPr>
            <w:r w:rsidRPr="00F9160A">
              <w:rPr>
                <w:lang w:val="en-GB"/>
              </w:rPr>
              <w:t>Vedolizumab</w:t>
            </w:r>
          </w:p>
        </w:tc>
        <w:tc>
          <w:tcPr>
            <w:tcW w:w="3260" w:type="dxa"/>
          </w:tcPr>
          <w:p w14:paraId="481E47B2" w14:textId="77777777" w:rsidR="003965E0" w:rsidRPr="00D80982" w:rsidRDefault="003965E0" w:rsidP="008C5E25">
            <w:pPr>
              <w:pStyle w:val="TableText"/>
            </w:pPr>
            <w:r w:rsidRPr="00D80982">
              <w:t>Requested for prescribing in inflammatory bowel disease in specialty teams.</w:t>
            </w:r>
          </w:p>
        </w:tc>
        <w:tc>
          <w:tcPr>
            <w:tcW w:w="3261" w:type="dxa"/>
          </w:tcPr>
          <w:p w14:paraId="4CB155A0" w14:textId="77777777" w:rsidR="003965E0" w:rsidRPr="00F9160A" w:rsidRDefault="003965E0" w:rsidP="008C5E25">
            <w:pPr>
              <w:pStyle w:val="TableText"/>
              <w:rPr>
                <w:lang w:val="en-GB"/>
              </w:rPr>
            </w:pPr>
            <w:r w:rsidRPr="00F9160A">
              <w:rPr>
                <w:lang w:val="en-GB"/>
              </w:rPr>
              <w:t>To list</w:t>
            </w:r>
          </w:p>
        </w:tc>
      </w:tr>
      <w:tr w:rsidR="003965E0" w:rsidRPr="0066646F" w14:paraId="3F8C5C72" w14:textId="77777777" w:rsidTr="00D80982">
        <w:tc>
          <w:tcPr>
            <w:tcW w:w="1838" w:type="dxa"/>
          </w:tcPr>
          <w:p w14:paraId="7B998824" w14:textId="77777777" w:rsidR="003965E0" w:rsidRPr="00F9160A" w:rsidRDefault="003965E0" w:rsidP="008C5E25">
            <w:pPr>
              <w:pStyle w:val="TableText"/>
              <w:rPr>
                <w:lang w:val="en-GB"/>
              </w:rPr>
            </w:pPr>
            <w:r w:rsidRPr="00F9160A">
              <w:rPr>
                <w:lang w:val="en-GB"/>
              </w:rPr>
              <w:t>Weight loss medicines</w:t>
            </w:r>
            <w:r>
              <w:rPr>
                <w:lang w:val="en-GB"/>
              </w:rPr>
              <w:t>:</w:t>
            </w:r>
          </w:p>
          <w:p w14:paraId="4C08D645" w14:textId="77777777" w:rsidR="003965E0" w:rsidRPr="00F9160A" w:rsidRDefault="003965E0" w:rsidP="008C5E25">
            <w:pPr>
              <w:pStyle w:val="TableBullet"/>
              <w:spacing w:before="60"/>
              <w:rPr>
                <w:lang w:val="en-GB"/>
              </w:rPr>
            </w:pPr>
            <w:r w:rsidRPr="00F9160A">
              <w:rPr>
                <w:lang w:val="en-GB"/>
              </w:rPr>
              <w:t>naltrexone with bupropion (</w:t>
            </w:r>
            <w:proofErr w:type="spellStart"/>
            <w:r w:rsidRPr="00F9160A">
              <w:rPr>
                <w:lang w:val="en-GB"/>
              </w:rPr>
              <w:t>Contrave</w:t>
            </w:r>
            <w:proofErr w:type="spellEnd"/>
            <w:r w:rsidRPr="00F9160A">
              <w:rPr>
                <w:lang w:val="en-GB"/>
              </w:rPr>
              <w:t>)</w:t>
            </w:r>
          </w:p>
          <w:p w14:paraId="0A110563" w14:textId="77777777" w:rsidR="003965E0" w:rsidRPr="00F9160A" w:rsidRDefault="003965E0" w:rsidP="008C5E25">
            <w:pPr>
              <w:pStyle w:val="TableBullet"/>
              <w:spacing w:before="60"/>
              <w:rPr>
                <w:lang w:val="en-GB"/>
              </w:rPr>
            </w:pPr>
            <w:r w:rsidRPr="00F9160A">
              <w:rPr>
                <w:lang w:val="en-GB"/>
              </w:rPr>
              <w:t>phentermine</w:t>
            </w:r>
          </w:p>
          <w:p w14:paraId="4A086528" w14:textId="77777777" w:rsidR="003965E0" w:rsidRPr="00F9160A" w:rsidRDefault="003965E0" w:rsidP="008C5E25">
            <w:pPr>
              <w:pStyle w:val="TableBullet"/>
              <w:spacing w:before="60"/>
              <w:rPr>
                <w:lang w:val="en-GB"/>
              </w:rPr>
            </w:pPr>
            <w:r w:rsidRPr="00F9160A">
              <w:rPr>
                <w:lang w:val="en-GB"/>
              </w:rPr>
              <w:t>orlistat</w:t>
            </w:r>
          </w:p>
        </w:tc>
        <w:tc>
          <w:tcPr>
            <w:tcW w:w="3260" w:type="dxa"/>
          </w:tcPr>
          <w:p w14:paraId="3F1D803B" w14:textId="77777777" w:rsidR="003965E0" w:rsidRPr="00D80982" w:rsidRDefault="003965E0" w:rsidP="008C5E25">
            <w:pPr>
              <w:pStyle w:val="TableText"/>
            </w:pPr>
            <w:r w:rsidRPr="00D80982">
              <w:t>Requested for inclusion to support obesity management.</w:t>
            </w:r>
          </w:p>
          <w:p w14:paraId="69CD22F6" w14:textId="77777777" w:rsidR="003965E0" w:rsidRPr="00D80982" w:rsidRDefault="003965E0" w:rsidP="008C5E25">
            <w:pPr>
              <w:pStyle w:val="TableText"/>
            </w:pPr>
            <w:r w:rsidRPr="00D80982">
              <w:t>It was noted that while these medicines are unfunded, registered nurses already access alternative funding sources (</w:t>
            </w:r>
            <w:proofErr w:type="spellStart"/>
            <w:r w:rsidRPr="00D80982">
              <w:t>eg</w:t>
            </w:r>
            <w:proofErr w:type="spellEnd"/>
            <w:r w:rsidRPr="00D80982">
              <w:t>, disability allowance) to cover the costs of unfunded medicines to support patients to access best-practice medicines.</w:t>
            </w:r>
          </w:p>
        </w:tc>
        <w:tc>
          <w:tcPr>
            <w:tcW w:w="3261" w:type="dxa"/>
          </w:tcPr>
          <w:p w14:paraId="7DC314CD" w14:textId="77777777" w:rsidR="003965E0" w:rsidRPr="00D80982" w:rsidRDefault="003965E0" w:rsidP="008C5E25">
            <w:pPr>
              <w:spacing w:before="60" w:after="60" w:line="240" w:lineRule="auto"/>
              <w:rPr>
                <w:rFonts w:cs="Segoe UI"/>
                <w:b/>
                <w:bCs/>
                <w:sz w:val="18"/>
                <w:szCs w:val="18"/>
                <w:lang w:val="en-GB"/>
              </w:rPr>
            </w:pPr>
            <w:r w:rsidRPr="00D80982">
              <w:rPr>
                <w:rFonts w:cs="Segoe UI"/>
                <w:b/>
                <w:bCs/>
                <w:sz w:val="18"/>
                <w:szCs w:val="18"/>
                <w:lang w:val="en-GB"/>
              </w:rPr>
              <w:t>Naltrexone with bupropion (</w:t>
            </w:r>
            <w:proofErr w:type="spellStart"/>
            <w:r w:rsidRPr="00D80982">
              <w:rPr>
                <w:rFonts w:cs="Segoe UI"/>
                <w:b/>
                <w:bCs/>
                <w:sz w:val="18"/>
                <w:szCs w:val="18"/>
                <w:lang w:val="en-GB"/>
              </w:rPr>
              <w:t>Contrave</w:t>
            </w:r>
            <w:proofErr w:type="spellEnd"/>
            <w:r w:rsidRPr="00D80982">
              <w:rPr>
                <w:rFonts w:cs="Segoe UI"/>
                <w:b/>
                <w:bCs/>
                <w:sz w:val="18"/>
                <w:szCs w:val="18"/>
                <w:lang w:val="en-GB"/>
              </w:rPr>
              <w:t>):</w:t>
            </w:r>
          </w:p>
          <w:p w14:paraId="4001E9B8" w14:textId="77777777" w:rsidR="003965E0" w:rsidRPr="00F9160A" w:rsidRDefault="003965E0" w:rsidP="008C5E25">
            <w:pPr>
              <w:pStyle w:val="TableBullet"/>
              <w:spacing w:before="60"/>
              <w:rPr>
                <w:lang w:val="en-GB"/>
              </w:rPr>
            </w:pPr>
            <w:r>
              <w:rPr>
                <w:lang w:val="en-GB"/>
              </w:rPr>
              <w:t>N</w:t>
            </w:r>
            <w:r w:rsidRPr="00F9160A">
              <w:rPr>
                <w:lang w:val="en-GB"/>
              </w:rPr>
              <w:t>altrexone is already included in the gazetted SPML for designated registered nurse prescribers.</w:t>
            </w:r>
          </w:p>
          <w:p w14:paraId="24700B64" w14:textId="77777777" w:rsidR="003965E0" w:rsidRPr="00F9160A" w:rsidRDefault="003965E0" w:rsidP="008C5E25">
            <w:pPr>
              <w:pStyle w:val="TableBullet"/>
              <w:spacing w:before="60"/>
              <w:rPr>
                <w:lang w:val="en-GB"/>
              </w:rPr>
            </w:pPr>
            <w:r>
              <w:rPr>
                <w:lang w:val="en-GB"/>
              </w:rPr>
              <w:t>B</w:t>
            </w:r>
            <w:r w:rsidRPr="00F9160A">
              <w:rPr>
                <w:lang w:val="en-GB"/>
              </w:rPr>
              <w:t>upropion is already included in this SPML consultation.</w:t>
            </w:r>
          </w:p>
          <w:p w14:paraId="7971C31B" w14:textId="77777777" w:rsidR="003965E0" w:rsidRPr="00D80982" w:rsidRDefault="003965E0" w:rsidP="008C5E25">
            <w:pPr>
              <w:spacing w:before="60" w:after="60" w:line="240" w:lineRule="auto"/>
              <w:rPr>
                <w:rFonts w:cs="Segoe UI"/>
                <w:sz w:val="18"/>
                <w:szCs w:val="18"/>
                <w:lang w:val="en-GB"/>
              </w:rPr>
            </w:pPr>
            <w:r w:rsidRPr="00D80982">
              <w:rPr>
                <w:rFonts w:cs="Segoe UI"/>
                <w:sz w:val="18"/>
                <w:szCs w:val="18"/>
                <w:lang w:val="en-GB"/>
              </w:rPr>
              <w:t>Medicines are listed in the SPML as individual medicines.</w:t>
            </w:r>
          </w:p>
          <w:p w14:paraId="1C56E377" w14:textId="77777777" w:rsidR="003965E0" w:rsidRPr="00D80982" w:rsidRDefault="003965E0" w:rsidP="008C5E25">
            <w:pPr>
              <w:spacing w:before="60" w:after="60" w:line="240" w:lineRule="auto"/>
              <w:rPr>
                <w:rFonts w:cs="Segoe UI"/>
                <w:sz w:val="18"/>
                <w:szCs w:val="18"/>
                <w:lang w:val="en-GB"/>
              </w:rPr>
            </w:pPr>
            <w:r w:rsidRPr="00D80982">
              <w:rPr>
                <w:rFonts w:cs="Segoe UI"/>
                <w:b/>
                <w:bCs/>
                <w:sz w:val="18"/>
                <w:szCs w:val="18"/>
                <w:lang w:val="en-GB"/>
              </w:rPr>
              <w:t>Phentermine</w:t>
            </w:r>
            <w:r w:rsidRPr="00D80982">
              <w:rPr>
                <w:rFonts w:cs="Segoe UI"/>
                <w:sz w:val="18"/>
                <w:szCs w:val="18"/>
                <w:lang w:val="en-GB"/>
              </w:rPr>
              <w:t xml:space="preserve"> is a Class C controlled drug. Add to Schedule 1A of the Misuse of Drugs Regulations 1977.</w:t>
            </w:r>
          </w:p>
          <w:p w14:paraId="4C60FB0F" w14:textId="77777777" w:rsidR="003965E0" w:rsidRPr="00F9160A" w:rsidRDefault="003965E0" w:rsidP="008C5E25">
            <w:pPr>
              <w:spacing w:before="60" w:after="60" w:line="240" w:lineRule="auto"/>
              <w:rPr>
                <w:rFonts w:cs="Segoe UI"/>
                <w:sz w:val="20"/>
                <w:lang w:val="en-GB"/>
              </w:rPr>
            </w:pPr>
            <w:r w:rsidRPr="00D80982">
              <w:rPr>
                <w:rFonts w:cs="Segoe UI"/>
                <w:b/>
                <w:bCs/>
                <w:sz w:val="18"/>
                <w:szCs w:val="18"/>
                <w:lang w:val="en-GB"/>
              </w:rPr>
              <w:t>Orlistat</w:t>
            </w:r>
            <w:r w:rsidRPr="00D80982">
              <w:rPr>
                <w:rFonts w:cs="Segoe UI"/>
                <w:sz w:val="18"/>
                <w:szCs w:val="18"/>
                <w:lang w:val="en-GB"/>
              </w:rPr>
              <w:t xml:space="preserve"> – to list.</w:t>
            </w:r>
          </w:p>
        </w:tc>
      </w:tr>
    </w:tbl>
    <w:p w14:paraId="62386ABE" w14:textId="77777777" w:rsidR="00D80982" w:rsidRDefault="00D80982" w:rsidP="003965E0">
      <w:pPr>
        <w:pStyle w:val="Heading3"/>
        <w:rPr>
          <w:lang w:val="en-GB"/>
        </w:rPr>
      </w:pPr>
      <w:bookmarkStart w:id="45" w:name="_Proposal_to_list_1"/>
      <w:bookmarkEnd w:id="45"/>
      <w:r>
        <w:rPr>
          <w:lang w:val="en-GB"/>
        </w:rPr>
        <w:br w:type="page"/>
      </w:r>
    </w:p>
    <w:p w14:paraId="06C34DC5" w14:textId="33A87FB7" w:rsidR="003965E0" w:rsidRPr="0066646F" w:rsidRDefault="003965E0" w:rsidP="003965E0">
      <w:pPr>
        <w:pStyle w:val="Heading3"/>
        <w:rPr>
          <w:lang w:val="en-GB"/>
        </w:rPr>
      </w:pPr>
      <w:r w:rsidRPr="0066646F">
        <w:rPr>
          <w:lang w:val="en-GB"/>
        </w:rPr>
        <w:lastRenderedPageBreak/>
        <w:t>Proposal to list medicines by class</w:t>
      </w:r>
    </w:p>
    <w:p w14:paraId="0D8B3591" w14:textId="77777777" w:rsidR="003965E0" w:rsidRPr="0066646F" w:rsidRDefault="003965E0" w:rsidP="00D80982">
      <w:pPr>
        <w:rPr>
          <w:lang w:val="en-GB"/>
        </w:rPr>
      </w:pPr>
      <w:r w:rsidRPr="0066646F">
        <w:rPr>
          <w:lang w:val="en-GB"/>
        </w:rPr>
        <w:t>Some submitters suggested that the SPML should be amended from a list of individual medicines to a list by medicine classes.</w:t>
      </w:r>
    </w:p>
    <w:p w14:paraId="3092BB97" w14:textId="77777777" w:rsidR="003965E0" w:rsidRDefault="003965E0" w:rsidP="00D80982">
      <w:pPr>
        <w:rPr>
          <w:lang w:val="en-GB"/>
        </w:rPr>
      </w:pPr>
    </w:p>
    <w:p w14:paraId="08336760" w14:textId="77777777" w:rsidR="003965E0" w:rsidRPr="00484D72" w:rsidRDefault="003965E0" w:rsidP="00D80982">
      <w:pPr>
        <w:rPr>
          <w:lang w:val="en-GB"/>
        </w:rPr>
      </w:pPr>
      <w:r>
        <w:rPr>
          <w:lang w:val="en-GB"/>
        </w:rPr>
        <w:t>To this end, the Ministry thoroughly explored t</w:t>
      </w:r>
      <w:r w:rsidRPr="00484D72">
        <w:rPr>
          <w:lang w:val="en-GB"/>
        </w:rPr>
        <w:t xml:space="preserve">he possibility of using </w:t>
      </w:r>
      <w:r>
        <w:rPr>
          <w:lang w:val="en-GB"/>
        </w:rPr>
        <w:t xml:space="preserve">WHO’s </w:t>
      </w:r>
      <w:r w:rsidRPr="00484D72">
        <w:rPr>
          <w:lang w:val="en-GB"/>
        </w:rPr>
        <w:t>Anatomical Therapeutic Chemical (ATC)</w:t>
      </w:r>
      <w:r>
        <w:rPr>
          <w:lang w:val="en-GB"/>
        </w:rPr>
        <w:t xml:space="preserve"> classification </w:t>
      </w:r>
      <w:r w:rsidRPr="00484D72">
        <w:rPr>
          <w:lang w:val="en-GB"/>
        </w:rPr>
        <w:t xml:space="preserve">with the Pharmacy Council and </w:t>
      </w:r>
      <w:r>
        <w:rPr>
          <w:lang w:val="en-GB"/>
        </w:rPr>
        <w:t xml:space="preserve">the </w:t>
      </w:r>
      <w:r w:rsidRPr="00484D72">
        <w:rPr>
          <w:lang w:val="en-GB"/>
        </w:rPr>
        <w:t>Nursing Council prior to this consultation.</w:t>
      </w:r>
    </w:p>
    <w:p w14:paraId="37118759" w14:textId="77777777" w:rsidR="003965E0" w:rsidRPr="00D34242" w:rsidRDefault="003965E0" w:rsidP="00D80982">
      <w:pPr>
        <w:rPr>
          <w:lang w:val="en-GB"/>
        </w:rPr>
      </w:pPr>
    </w:p>
    <w:p w14:paraId="36822106" w14:textId="77777777" w:rsidR="003965E0" w:rsidRPr="00D34242" w:rsidRDefault="003965E0" w:rsidP="00D80982">
      <w:pPr>
        <w:rPr>
          <w:lang w:val="en-GB"/>
        </w:rPr>
      </w:pPr>
      <w:r w:rsidRPr="00D34242">
        <w:rPr>
          <w:lang w:val="en-GB"/>
        </w:rPr>
        <w:t xml:space="preserve">The </w:t>
      </w:r>
      <w:r>
        <w:rPr>
          <w:lang w:val="en-GB"/>
        </w:rPr>
        <w:t xml:space="preserve">use of the WHO ATC classification is not enabled </w:t>
      </w:r>
      <w:r w:rsidRPr="00D34242">
        <w:rPr>
          <w:lang w:val="en-GB"/>
        </w:rPr>
        <w:t>under the existing legislative settings. Reasons for not using the ATC classification</w:t>
      </w:r>
      <w:r>
        <w:rPr>
          <w:lang w:val="en-GB"/>
        </w:rPr>
        <w:t>,</w:t>
      </w:r>
      <w:r w:rsidRPr="00D34242">
        <w:rPr>
          <w:lang w:val="en-GB"/>
        </w:rPr>
        <w:t xml:space="preserve"> </w:t>
      </w:r>
      <w:r>
        <w:rPr>
          <w:lang w:val="en-GB"/>
        </w:rPr>
        <w:t>or a</w:t>
      </w:r>
      <w:r w:rsidRPr="00D34242">
        <w:rPr>
          <w:lang w:val="en-GB"/>
        </w:rPr>
        <w:t xml:space="preserve"> similar classification </w:t>
      </w:r>
      <w:r>
        <w:rPr>
          <w:lang w:val="en-GB"/>
        </w:rPr>
        <w:t>(</w:t>
      </w:r>
      <w:r w:rsidRPr="00D34242">
        <w:rPr>
          <w:lang w:val="en-GB"/>
        </w:rPr>
        <w:t>for example</w:t>
      </w:r>
      <w:r>
        <w:rPr>
          <w:lang w:val="en-GB"/>
        </w:rPr>
        <w:t>,</w:t>
      </w:r>
      <w:r w:rsidRPr="00D34242">
        <w:rPr>
          <w:lang w:val="en-GB"/>
        </w:rPr>
        <w:t xml:space="preserve"> the N</w:t>
      </w:r>
      <w:r>
        <w:rPr>
          <w:lang w:val="en-GB"/>
        </w:rPr>
        <w:t xml:space="preserve">ew </w:t>
      </w:r>
      <w:r w:rsidRPr="00D34242">
        <w:rPr>
          <w:lang w:val="en-GB"/>
        </w:rPr>
        <w:t>Z</w:t>
      </w:r>
      <w:r>
        <w:rPr>
          <w:lang w:val="en-GB"/>
        </w:rPr>
        <w:t>ealand</w:t>
      </w:r>
      <w:r w:rsidRPr="00D34242">
        <w:rPr>
          <w:lang w:val="en-GB"/>
        </w:rPr>
        <w:t xml:space="preserve"> Formulary classifications</w:t>
      </w:r>
      <w:r>
        <w:rPr>
          <w:lang w:val="en-GB"/>
        </w:rPr>
        <w:t>)</w:t>
      </w:r>
      <w:r w:rsidRPr="00D34242">
        <w:rPr>
          <w:lang w:val="en-GB"/>
        </w:rPr>
        <w:t xml:space="preserve"> included</w:t>
      </w:r>
      <w:r>
        <w:rPr>
          <w:lang w:val="en-GB"/>
        </w:rPr>
        <w:t xml:space="preserve"> the following.</w:t>
      </w:r>
    </w:p>
    <w:p w14:paraId="3939A5CB" w14:textId="77777777" w:rsidR="003965E0" w:rsidRPr="0066646F" w:rsidRDefault="003965E0" w:rsidP="00D80982">
      <w:pPr>
        <w:pStyle w:val="Bullet"/>
        <w:rPr>
          <w:lang w:val="en-GB"/>
        </w:rPr>
      </w:pPr>
      <w:r w:rsidRPr="0066646F">
        <w:rPr>
          <w:lang w:val="en-GB"/>
        </w:rPr>
        <w:t>The ATC classification does not specify specific medicines or specified classes, which is the intent of the list for designated prescribers under the Medicines Act 1981.</w:t>
      </w:r>
    </w:p>
    <w:p w14:paraId="739A2294" w14:textId="77777777" w:rsidR="003965E0" w:rsidRPr="0066646F" w:rsidRDefault="003965E0" w:rsidP="00D80982">
      <w:pPr>
        <w:pStyle w:val="Bullet"/>
        <w:rPr>
          <w:lang w:val="en-GB"/>
        </w:rPr>
      </w:pPr>
      <w:r w:rsidRPr="0066646F">
        <w:rPr>
          <w:lang w:val="en-GB"/>
        </w:rPr>
        <w:t xml:space="preserve">The classes include all medicines available internationally, including medicines that are no longer funded or considered best practice in New Zealand. </w:t>
      </w:r>
    </w:p>
    <w:p w14:paraId="7B2D6CB1" w14:textId="77777777" w:rsidR="003965E0" w:rsidRPr="0066646F" w:rsidRDefault="003965E0" w:rsidP="00D80982">
      <w:pPr>
        <w:pStyle w:val="Bullet"/>
        <w:rPr>
          <w:lang w:val="en-GB"/>
        </w:rPr>
      </w:pPr>
      <w:r w:rsidRPr="0066646F">
        <w:rPr>
          <w:lang w:val="en-GB"/>
        </w:rPr>
        <w:t>The classifications are not closed classes; therefore, it is uncertain what medicines a class contains, and which medicines are available and approved in New Zealand. New types of medicines and classes could be added to these classifications which would not have best</w:t>
      </w:r>
      <w:r>
        <w:rPr>
          <w:lang w:val="en-GB"/>
        </w:rPr>
        <w:t>-</w:t>
      </w:r>
      <w:r w:rsidRPr="0066646F">
        <w:rPr>
          <w:lang w:val="en-GB"/>
        </w:rPr>
        <w:t xml:space="preserve">practice guidelines or not have been used sufficiently for the New Zealand population to establish side effects or adverse reactions. </w:t>
      </w:r>
    </w:p>
    <w:p w14:paraId="18AFB5EB" w14:textId="77777777" w:rsidR="003965E0" w:rsidRDefault="003965E0" w:rsidP="00D80982">
      <w:pPr>
        <w:pStyle w:val="Bullet"/>
        <w:rPr>
          <w:lang w:val="en-GB"/>
        </w:rPr>
      </w:pPr>
      <w:r w:rsidRPr="0066646F">
        <w:rPr>
          <w:lang w:val="en-GB"/>
        </w:rPr>
        <w:t>The ATC classification does not provide enough detail for the public to determine which medicines the designated registered nurse or pharmacist prescriber can and cannot prescribe.</w:t>
      </w:r>
    </w:p>
    <w:p w14:paraId="27E2B657" w14:textId="77777777" w:rsidR="003965E0" w:rsidRDefault="003965E0" w:rsidP="00D80982">
      <w:pPr>
        <w:rPr>
          <w:lang w:val="en-GB"/>
        </w:rPr>
      </w:pPr>
    </w:p>
    <w:p w14:paraId="3F79E366" w14:textId="77777777" w:rsidR="003965E0" w:rsidRDefault="003965E0" w:rsidP="00D80982">
      <w:pPr>
        <w:rPr>
          <w:lang w:val="en-GB"/>
        </w:rPr>
      </w:pPr>
      <w:r>
        <w:rPr>
          <w:lang w:val="en-GB"/>
        </w:rPr>
        <w:t>This consultation proposed that the following sub-classes be included:</w:t>
      </w:r>
    </w:p>
    <w:p w14:paraId="421597F2" w14:textId="77777777" w:rsidR="003965E0" w:rsidRDefault="003965E0" w:rsidP="00D80982">
      <w:pPr>
        <w:pStyle w:val="Bullet"/>
        <w:rPr>
          <w:lang w:val="en-GB"/>
        </w:rPr>
      </w:pPr>
      <w:r w:rsidRPr="00180B7F">
        <w:rPr>
          <w:lang w:val="en-GB"/>
        </w:rPr>
        <w:t>cardiovascular syste</w:t>
      </w:r>
      <w:r>
        <w:rPr>
          <w:lang w:val="en-GB"/>
        </w:rPr>
        <w:t>m:</w:t>
      </w:r>
    </w:p>
    <w:p w14:paraId="5172FB3A" w14:textId="77777777" w:rsidR="003965E0" w:rsidRPr="009F188A" w:rsidRDefault="003965E0" w:rsidP="00D80982">
      <w:pPr>
        <w:pStyle w:val="Dash"/>
        <w:rPr>
          <w:lang w:val="en-GB"/>
        </w:rPr>
      </w:pPr>
      <w:r w:rsidRPr="009F188A">
        <w:rPr>
          <w:lang w:val="en-GB"/>
        </w:rPr>
        <w:t>angiotensin converting enzyme inhibitors (ACE-I)</w:t>
      </w:r>
    </w:p>
    <w:p w14:paraId="431CB184" w14:textId="77777777" w:rsidR="003965E0" w:rsidRPr="009F188A" w:rsidRDefault="003965E0" w:rsidP="00D80982">
      <w:pPr>
        <w:pStyle w:val="Dash"/>
        <w:rPr>
          <w:lang w:val="en-GB"/>
        </w:rPr>
      </w:pPr>
      <w:r w:rsidRPr="009F188A">
        <w:rPr>
          <w:lang w:val="en-GB"/>
        </w:rPr>
        <w:t>angiotensin-II receptor blockers (ARBs)</w:t>
      </w:r>
    </w:p>
    <w:p w14:paraId="3ED2FFCD" w14:textId="77777777" w:rsidR="003965E0" w:rsidRPr="009F188A" w:rsidRDefault="003965E0" w:rsidP="00D80982">
      <w:pPr>
        <w:pStyle w:val="Dash"/>
        <w:rPr>
          <w:lang w:val="en-GB"/>
        </w:rPr>
      </w:pPr>
      <w:r w:rsidRPr="009F188A">
        <w:rPr>
          <w:lang w:val="en-GB"/>
        </w:rPr>
        <w:t xml:space="preserve">beta-adrenoceptor blocking </w:t>
      </w:r>
      <w:r>
        <w:rPr>
          <w:lang w:val="en-GB"/>
        </w:rPr>
        <w:t>medicines</w:t>
      </w:r>
    </w:p>
    <w:p w14:paraId="3FAC3610" w14:textId="77777777" w:rsidR="003965E0" w:rsidRDefault="003965E0" w:rsidP="00D80982">
      <w:pPr>
        <w:pStyle w:val="Bullet"/>
        <w:rPr>
          <w:lang w:val="en-GB"/>
        </w:rPr>
      </w:pPr>
      <w:r w:rsidRPr="008B6C69">
        <w:rPr>
          <w:lang w:val="en-GB"/>
        </w:rPr>
        <w:t>endocrine system</w:t>
      </w:r>
      <w:r>
        <w:rPr>
          <w:lang w:val="en-GB"/>
        </w:rPr>
        <w:t>:</w:t>
      </w:r>
    </w:p>
    <w:p w14:paraId="4CA2CE71" w14:textId="77777777" w:rsidR="003965E0" w:rsidRPr="00956EC8" w:rsidRDefault="003965E0" w:rsidP="00D80982">
      <w:pPr>
        <w:pStyle w:val="Dash"/>
        <w:rPr>
          <w:lang w:val="en-GB"/>
        </w:rPr>
      </w:pPr>
      <w:r w:rsidRPr="00956EC8">
        <w:rPr>
          <w:lang w:val="en-GB"/>
        </w:rPr>
        <w:t>dipeptidypeptidase-4 (DPP</w:t>
      </w:r>
      <w:r>
        <w:rPr>
          <w:lang w:val="en-GB"/>
        </w:rPr>
        <w:t>-</w:t>
      </w:r>
      <w:r w:rsidRPr="00956EC8">
        <w:rPr>
          <w:lang w:val="en-GB"/>
        </w:rPr>
        <w:t>4) inhibitors</w:t>
      </w:r>
    </w:p>
    <w:p w14:paraId="1CD69B98" w14:textId="77777777" w:rsidR="003965E0" w:rsidRDefault="003965E0" w:rsidP="00D80982">
      <w:pPr>
        <w:rPr>
          <w:lang w:val="en-GB"/>
        </w:rPr>
      </w:pPr>
      <w:r>
        <w:rPr>
          <w:lang w:val="en-GB"/>
        </w:rPr>
        <w:t xml:space="preserve">In addition, submitters </w:t>
      </w:r>
      <w:r w:rsidRPr="00FE13B9">
        <w:rPr>
          <w:lang w:val="en-GB"/>
        </w:rPr>
        <w:t xml:space="preserve">suggested listing </w:t>
      </w:r>
      <w:r>
        <w:rPr>
          <w:lang w:val="en-GB"/>
        </w:rPr>
        <w:t>the following additional</w:t>
      </w:r>
      <w:r w:rsidRPr="00FE13B9">
        <w:rPr>
          <w:lang w:val="en-GB"/>
        </w:rPr>
        <w:t xml:space="preserve"> medicine </w:t>
      </w:r>
      <w:r>
        <w:rPr>
          <w:lang w:val="en-GB"/>
        </w:rPr>
        <w:t>sub-</w:t>
      </w:r>
      <w:r w:rsidRPr="00FE13B9">
        <w:rPr>
          <w:lang w:val="en-GB"/>
        </w:rPr>
        <w:t>classes:</w:t>
      </w:r>
    </w:p>
    <w:p w14:paraId="701BE830" w14:textId="77777777" w:rsidR="003965E0" w:rsidRDefault="003965E0" w:rsidP="00D80982">
      <w:pPr>
        <w:pStyle w:val="Bullet"/>
        <w:rPr>
          <w:lang w:val="en-GB"/>
        </w:rPr>
      </w:pPr>
      <w:r>
        <w:rPr>
          <w:lang w:val="en-GB"/>
        </w:rPr>
        <w:t>r</w:t>
      </w:r>
      <w:r w:rsidRPr="00EE6720">
        <w:rPr>
          <w:lang w:val="en-GB"/>
        </w:rPr>
        <w:t>espiratory system</w:t>
      </w:r>
      <w:r>
        <w:rPr>
          <w:lang w:val="en-GB"/>
        </w:rPr>
        <w:t>:</w:t>
      </w:r>
    </w:p>
    <w:p w14:paraId="79A76EB2" w14:textId="77777777" w:rsidR="003965E0" w:rsidRDefault="003965E0" w:rsidP="00D80982">
      <w:pPr>
        <w:pStyle w:val="Dash"/>
        <w:rPr>
          <w:lang w:val="en-GB"/>
        </w:rPr>
      </w:pPr>
      <w:r w:rsidRPr="00EE6720">
        <w:rPr>
          <w:lang w:val="en-GB"/>
        </w:rPr>
        <w:t>selective beta</w:t>
      </w:r>
      <w:r w:rsidRPr="004F0010">
        <w:rPr>
          <w:lang w:val="en-GB"/>
        </w:rPr>
        <w:t>2</w:t>
      </w:r>
      <w:r w:rsidRPr="00EE6720">
        <w:rPr>
          <w:lang w:val="en-GB"/>
        </w:rPr>
        <w:t xml:space="preserve"> agonists</w:t>
      </w:r>
    </w:p>
    <w:p w14:paraId="274EAD35" w14:textId="77777777" w:rsidR="003965E0" w:rsidRDefault="003965E0" w:rsidP="00D80982">
      <w:pPr>
        <w:pStyle w:val="Dash"/>
        <w:rPr>
          <w:lang w:val="en-GB"/>
        </w:rPr>
      </w:pPr>
      <w:r w:rsidRPr="00EE6720">
        <w:rPr>
          <w:lang w:val="en-GB"/>
        </w:rPr>
        <w:t>antimuscarinic bronchodilators</w:t>
      </w:r>
    </w:p>
    <w:p w14:paraId="10579E8D" w14:textId="77777777" w:rsidR="003965E0" w:rsidRPr="00EE6720" w:rsidRDefault="003965E0" w:rsidP="00D80982">
      <w:pPr>
        <w:pStyle w:val="Dash"/>
        <w:rPr>
          <w:lang w:val="en-GB"/>
        </w:rPr>
      </w:pPr>
      <w:r w:rsidRPr="00EE6720">
        <w:rPr>
          <w:lang w:val="en-GB"/>
        </w:rPr>
        <w:t>inhaled corticosteroids</w:t>
      </w:r>
    </w:p>
    <w:p w14:paraId="0C6A47F7" w14:textId="77777777" w:rsidR="003965E0" w:rsidRDefault="003965E0" w:rsidP="00D80982">
      <w:pPr>
        <w:pStyle w:val="Bullet"/>
        <w:rPr>
          <w:lang w:val="en-GB"/>
        </w:rPr>
      </w:pPr>
      <w:r>
        <w:rPr>
          <w:lang w:val="en-GB"/>
        </w:rPr>
        <w:t>infections:</w:t>
      </w:r>
    </w:p>
    <w:p w14:paraId="64577FCE" w14:textId="77777777" w:rsidR="003965E0" w:rsidRDefault="003965E0" w:rsidP="00D80982">
      <w:pPr>
        <w:pStyle w:val="Dash"/>
        <w:rPr>
          <w:lang w:val="en-GB"/>
        </w:rPr>
      </w:pPr>
      <w:r w:rsidRPr="0066646F">
        <w:rPr>
          <w:lang w:val="en-GB"/>
        </w:rPr>
        <w:t>non-nucleoside reverse transcriptase inhibitors</w:t>
      </w:r>
    </w:p>
    <w:p w14:paraId="0BCF0111" w14:textId="77777777" w:rsidR="003965E0" w:rsidRPr="007143EB" w:rsidRDefault="003965E0" w:rsidP="00D80982">
      <w:pPr>
        <w:pStyle w:val="Dash"/>
        <w:rPr>
          <w:lang w:val="en-GB"/>
        </w:rPr>
      </w:pPr>
      <w:r w:rsidRPr="007143EB">
        <w:rPr>
          <w:lang w:val="en-GB"/>
        </w:rPr>
        <w:t>nucleoside reverse transcriptase inhibitors</w:t>
      </w:r>
    </w:p>
    <w:p w14:paraId="1F68ACFD" w14:textId="77777777" w:rsidR="003965E0" w:rsidRPr="007143EB" w:rsidRDefault="003965E0" w:rsidP="00D80982">
      <w:pPr>
        <w:pStyle w:val="Dash"/>
        <w:rPr>
          <w:lang w:val="en-GB"/>
        </w:rPr>
      </w:pPr>
      <w:r w:rsidRPr="007143EB">
        <w:rPr>
          <w:lang w:val="en-GB"/>
        </w:rPr>
        <w:t>protease inhibitors</w:t>
      </w:r>
    </w:p>
    <w:p w14:paraId="0DC12826" w14:textId="77777777" w:rsidR="003965E0" w:rsidRPr="007143EB" w:rsidRDefault="003965E0" w:rsidP="00D80982">
      <w:pPr>
        <w:pStyle w:val="Dash"/>
        <w:rPr>
          <w:lang w:val="en-GB"/>
        </w:rPr>
      </w:pPr>
      <w:r w:rsidRPr="007143EB">
        <w:rPr>
          <w:lang w:val="en-GB"/>
        </w:rPr>
        <w:t>integrase inhibitors.</w:t>
      </w:r>
    </w:p>
    <w:p w14:paraId="462E0329" w14:textId="77777777" w:rsidR="003965E0" w:rsidRDefault="003965E0" w:rsidP="003965E0">
      <w:pPr>
        <w:rPr>
          <w:color w:val="000000" w:themeColor="text1"/>
          <w:lang w:val="en-GB"/>
        </w:rPr>
      </w:pPr>
    </w:p>
    <w:p w14:paraId="6E3C0F10" w14:textId="77777777" w:rsidR="003965E0" w:rsidRDefault="003965E0" w:rsidP="00D80982">
      <w:pPr>
        <w:rPr>
          <w:lang w:val="en-GB"/>
        </w:rPr>
      </w:pPr>
      <w:r>
        <w:rPr>
          <w:lang w:val="en-GB"/>
        </w:rPr>
        <w:lastRenderedPageBreak/>
        <w:t xml:space="preserve">The proposal to add the sub-classes </w:t>
      </w:r>
      <w:r w:rsidRPr="0066646F">
        <w:rPr>
          <w:lang w:val="en-GB"/>
        </w:rPr>
        <w:t>was supported as a pragmatic approach that provides flexibility for registered nurse prescribers to operate effectively within a collaborative and often nurse-led framework.</w:t>
      </w:r>
    </w:p>
    <w:p w14:paraId="111ACA7B" w14:textId="77777777" w:rsidR="003965E0" w:rsidRDefault="003965E0" w:rsidP="00D80982">
      <w:pPr>
        <w:rPr>
          <w:lang w:val="en-GB"/>
        </w:rPr>
      </w:pPr>
    </w:p>
    <w:p w14:paraId="4BD6994A" w14:textId="77777777" w:rsidR="003965E0" w:rsidRDefault="003965E0" w:rsidP="00D80982">
      <w:r w:rsidRPr="00766A04">
        <w:t>There were varied responses</w:t>
      </w:r>
      <w:r>
        <w:t xml:space="preserve"> to this</w:t>
      </w:r>
      <w:r w:rsidRPr="00766A04">
        <w:t>.</w:t>
      </w:r>
      <w:r>
        <w:t xml:space="preserve"> Others suggested as follows.</w:t>
      </w:r>
    </w:p>
    <w:p w14:paraId="02C3861A" w14:textId="77777777" w:rsidR="003965E0" w:rsidRDefault="003965E0" w:rsidP="00D80982">
      <w:pPr>
        <w:pStyle w:val="Bullet"/>
      </w:pPr>
      <w:r>
        <w:t xml:space="preserve">The medicines covered by the proposed sub-classes generally </w:t>
      </w:r>
      <w:r w:rsidRPr="00766A04">
        <w:t>differ significantly in their pharmacokinetic profiles</w:t>
      </w:r>
      <w:r>
        <w:t>. Safe prescribing therefore requires an in-depth knowledge of pharmacokinetics and the pharmacodynamics of individual medicines such as:</w:t>
      </w:r>
    </w:p>
    <w:p w14:paraId="21FC3B3C" w14:textId="77777777" w:rsidR="003965E0" w:rsidRDefault="003965E0" w:rsidP="00D80982">
      <w:pPr>
        <w:pStyle w:val="Dash"/>
      </w:pPr>
      <w:r>
        <w:t xml:space="preserve">sotalol, </w:t>
      </w:r>
      <w:r w:rsidRPr="0066646F">
        <w:rPr>
          <w:lang w:val="en-GB"/>
        </w:rPr>
        <w:t>which should be viewed as an antiarrhythmic</w:t>
      </w:r>
      <w:r>
        <w:rPr>
          <w:lang w:val="en-GB"/>
        </w:rPr>
        <w:t xml:space="preserve"> medicine</w:t>
      </w:r>
      <w:r w:rsidRPr="0066646F">
        <w:rPr>
          <w:lang w:val="en-GB"/>
        </w:rPr>
        <w:t xml:space="preserve">, rather than a classical </w:t>
      </w:r>
      <w:r w:rsidRPr="009F188A">
        <w:rPr>
          <w:lang w:val="en-GB"/>
        </w:rPr>
        <w:t>beta-adrenoceptor blocking</w:t>
      </w:r>
      <w:r>
        <w:rPr>
          <w:lang w:val="en-GB"/>
        </w:rPr>
        <w:t xml:space="preserve"> medicine</w:t>
      </w:r>
    </w:p>
    <w:p w14:paraId="64793195" w14:textId="77777777" w:rsidR="003965E0" w:rsidRDefault="003965E0" w:rsidP="00D80982">
      <w:pPr>
        <w:pStyle w:val="Dash"/>
      </w:pPr>
      <w:r>
        <w:rPr>
          <w:lang w:val="en-GB"/>
        </w:rPr>
        <w:t>the different medicines in the DPP-4 sub-class</w:t>
      </w:r>
      <w:r w:rsidRPr="00766A04">
        <w:t>.</w:t>
      </w:r>
    </w:p>
    <w:p w14:paraId="1870083C" w14:textId="77777777" w:rsidR="003965E0" w:rsidRDefault="003965E0" w:rsidP="00D80982">
      <w:pPr>
        <w:pStyle w:val="Bullet"/>
      </w:pPr>
      <w:r>
        <w:t>Un</w:t>
      </w:r>
      <w:r w:rsidRPr="00766A04">
        <w:t xml:space="preserve">less prescribing by class becomes established practice, </w:t>
      </w:r>
      <w:r>
        <w:t>each medicine should</w:t>
      </w:r>
      <w:r w:rsidRPr="00766A04">
        <w:t xml:space="preserve"> be referenced as </w:t>
      </w:r>
      <w:r>
        <w:t>named</w:t>
      </w:r>
      <w:r w:rsidRPr="00766A04">
        <w:t xml:space="preserve"> </w:t>
      </w:r>
      <w:r>
        <w:t>medicines</w:t>
      </w:r>
      <w:r w:rsidRPr="00766A04">
        <w:t xml:space="preserve"> rather than grouped together</w:t>
      </w:r>
      <w:r>
        <w:t>.</w:t>
      </w:r>
    </w:p>
    <w:p w14:paraId="1CF896E1" w14:textId="77777777" w:rsidR="003965E0" w:rsidRDefault="003965E0" w:rsidP="00D80982">
      <w:pPr>
        <w:pStyle w:val="Bullet"/>
      </w:pPr>
      <w:r>
        <w:t>T</w:t>
      </w:r>
      <w:r w:rsidRPr="00766A04">
        <w:t>o maintain consistency, classes should not be included</w:t>
      </w:r>
      <w:r>
        <w:t>.</w:t>
      </w:r>
    </w:p>
    <w:p w14:paraId="07C0E83E" w14:textId="77777777" w:rsidR="003965E0" w:rsidRPr="00580489" w:rsidRDefault="003965E0" w:rsidP="00D80982">
      <w:pPr>
        <w:pStyle w:val="Bullet"/>
      </w:pPr>
      <w:r>
        <w:t>I</w:t>
      </w:r>
      <w:r w:rsidRPr="00766A04">
        <w:t xml:space="preserve">f </w:t>
      </w:r>
      <w:r>
        <w:t>sub-</w:t>
      </w:r>
      <w:r w:rsidRPr="00766A04">
        <w:t xml:space="preserve">classes are made available to registered nurse prescribers, the same access </w:t>
      </w:r>
      <w:r w:rsidRPr="00580489">
        <w:t>should be extended to other non-medical prescribers.</w:t>
      </w:r>
    </w:p>
    <w:p w14:paraId="0E9A5656" w14:textId="77777777" w:rsidR="003965E0" w:rsidRDefault="003965E0" w:rsidP="00D80982">
      <w:pPr>
        <w:rPr>
          <w:lang w:val="en-GB"/>
        </w:rPr>
      </w:pPr>
    </w:p>
    <w:p w14:paraId="51EEE37A" w14:textId="77777777" w:rsidR="003965E0" w:rsidRDefault="003965E0" w:rsidP="00D80982">
      <w:pPr>
        <w:rPr>
          <w:lang w:val="en-GB"/>
        </w:rPr>
      </w:pPr>
      <w:r>
        <w:rPr>
          <w:lang w:val="en-GB"/>
        </w:rPr>
        <w:t>Ultimately, we decided that classes and sub-classes would not be added to the SPML.</w:t>
      </w:r>
    </w:p>
    <w:p w14:paraId="5499AF0A" w14:textId="77777777" w:rsidR="003965E0" w:rsidRDefault="003965E0" w:rsidP="00D80982">
      <w:pPr>
        <w:rPr>
          <w:lang w:val="en-GB"/>
        </w:rPr>
      </w:pPr>
    </w:p>
    <w:p w14:paraId="26DCE5CE" w14:textId="77777777" w:rsidR="003965E0" w:rsidRPr="009F188A" w:rsidRDefault="003965E0" w:rsidP="00D80982">
      <w:pPr>
        <w:rPr>
          <w:lang w:val="en-GB"/>
        </w:rPr>
      </w:pPr>
      <w:r>
        <w:rPr>
          <w:lang w:val="en-GB"/>
        </w:rPr>
        <w:t xml:space="preserve">As </w:t>
      </w:r>
      <w:r w:rsidRPr="009F188A">
        <w:rPr>
          <w:lang w:val="en-GB"/>
        </w:rPr>
        <w:t>ACE-I</w:t>
      </w:r>
      <w:r>
        <w:rPr>
          <w:lang w:val="en-GB"/>
        </w:rPr>
        <w:t xml:space="preserve">s, </w:t>
      </w:r>
      <w:r w:rsidRPr="009F188A">
        <w:rPr>
          <w:lang w:val="en-GB"/>
        </w:rPr>
        <w:t>ARBs</w:t>
      </w:r>
      <w:r>
        <w:rPr>
          <w:lang w:val="en-GB"/>
        </w:rPr>
        <w:t xml:space="preserve">, </w:t>
      </w:r>
      <w:r w:rsidRPr="009F188A">
        <w:rPr>
          <w:lang w:val="en-GB"/>
        </w:rPr>
        <w:t xml:space="preserve">beta-adrenoceptor blocking </w:t>
      </w:r>
      <w:r>
        <w:rPr>
          <w:lang w:val="en-GB"/>
        </w:rPr>
        <w:t xml:space="preserve">medicines and </w:t>
      </w:r>
      <w:r w:rsidRPr="00D40965">
        <w:rPr>
          <w:lang w:val="en-GB"/>
        </w:rPr>
        <w:t>DPP-4 inhibitors</w:t>
      </w:r>
      <w:r>
        <w:rPr>
          <w:lang w:val="en-GB"/>
        </w:rPr>
        <w:t xml:space="preserve"> are not being added as subclasses, any medicines from these classes not already on the SPML will be included (see Appendix 4).</w:t>
      </w:r>
    </w:p>
    <w:p w14:paraId="0368DB25" w14:textId="77777777" w:rsidR="003965E0" w:rsidRPr="0066646F" w:rsidRDefault="003965E0" w:rsidP="003965E0">
      <w:pPr>
        <w:pStyle w:val="Heading3"/>
        <w:rPr>
          <w:lang w:val="en-GB"/>
        </w:rPr>
      </w:pPr>
      <w:r w:rsidRPr="0066646F">
        <w:rPr>
          <w:lang w:val="en-GB"/>
        </w:rPr>
        <w:t>The final proposed list of medicines</w:t>
      </w:r>
    </w:p>
    <w:p w14:paraId="68ABBC9B" w14:textId="77777777" w:rsidR="003965E0" w:rsidRPr="0066646F" w:rsidRDefault="003965E0" w:rsidP="00D80982">
      <w:pPr>
        <w:rPr>
          <w:lang w:val="en-GB"/>
        </w:rPr>
      </w:pPr>
      <w:r w:rsidRPr="0066646F">
        <w:rPr>
          <w:lang w:val="en-GB"/>
        </w:rPr>
        <w:t>The proposed SPML for registered nurse prescribers</w:t>
      </w:r>
      <w:r w:rsidRPr="0066646F" w:rsidDel="005C5831">
        <w:rPr>
          <w:lang w:val="en-GB"/>
        </w:rPr>
        <w:t xml:space="preserve"> </w:t>
      </w:r>
      <w:r w:rsidRPr="0066646F">
        <w:rPr>
          <w:lang w:val="en-GB"/>
        </w:rPr>
        <w:t>only lists prescription medicines. Registered nurse prescribers may also prescribe non-prescription medicines (</w:t>
      </w:r>
      <w:proofErr w:type="spellStart"/>
      <w:r w:rsidRPr="0066646F">
        <w:rPr>
          <w:lang w:val="en-GB"/>
        </w:rPr>
        <w:t>ie</w:t>
      </w:r>
      <w:proofErr w:type="spellEnd"/>
      <w:r w:rsidRPr="0066646F">
        <w:rPr>
          <w:lang w:val="en-GB"/>
        </w:rPr>
        <w:t xml:space="preserve">, restricted (pharmacist-only), pharmacy-only and </w:t>
      </w:r>
      <w:r w:rsidRPr="00E3410D">
        <w:rPr>
          <w:lang w:val="en-GB"/>
        </w:rPr>
        <w:t>general-sale-list</w:t>
      </w:r>
      <w:r w:rsidRPr="0066646F">
        <w:rPr>
          <w:lang w:val="en-GB"/>
        </w:rPr>
        <w:t xml:space="preserve"> medicines).</w:t>
      </w:r>
    </w:p>
    <w:p w14:paraId="1F6F7FEB" w14:textId="77777777" w:rsidR="003965E0" w:rsidRPr="0066646F" w:rsidRDefault="003965E0" w:rsidP="00D80982">
      <w:pPr>
        <w:rPr>
          <w:lang w:val="en-GB"/>
        </w:rPr>
      </w:pPr>
    </w:p>
    <w:p w14:paraId="138B2CA5" w14:textId="77777777" w:rsidR="003965E0" w:rsidRPr="0066646F" w:rsidRDefault="003965E0" w:rsidP="00D80982">
      <w:pPr>
        <w:rPr>
          <w:lang w:val="en-GB"/>
        </w:rPr>
      </w:pPr>
      <w:r>
        <w:rPr>
          <w:lang w:val="en-GB"/>
        </w:rPr>
        <w:t>Appendix 4 provides t</w:t>
      </w:r>
      <w:r w:rsidRPr="0066646F">
        <w:rPr>
          <w:lang w:val="en-GB"/>
        </w:rPr>
        <w:t xml:space="preserve">he final list of prescription medicines proposed to be gazetted by therapeutic group, and </w:t>
      </w:r>
      <w:r>
        <w:rPr>
          <w:lang w:val="en-GB"/>
        </w:rPr>
        <w:t>Appendix 5</w:t>
      </w:r>
      <w:r w:rsidRPr="0066646F">
        <w:rPr>
          <w:lang w:val="en-GB"/>
        </w:rPr>
        <w:t xml:space="preserve"> </w:t>
      </w:r>
      <w:r>
        <w:rPr>
          <w:lang w:val="en-GB"/>
        </w:rPr>
        <w:t xml:space="preserve">provides it </w:t>
      </w:r>
      <w:r w:rsidRPr="0066646F">
        <w:rPr>
          <w:lang w:val="en-GB"/>
        </w:rPr>
        <w:t>as an alphabetical list</w:t>
      </w:r>
      <w:r>
        <w:rPr>
          <w:lang w:val="en-GB"/>
        </w:rPr>
        <w:t>,</w:t>
      </w:r>
      <w:r w:rsidRPr="0066646F">
        <w:rPr>
          <w:lang w:val="en-GB"/>
        </w:rPr>
        <w:t xml:space="preserve"> as it will be published in the New Zealand Gazette.</w:t>
      </w:r>
    </w:p>
    <w:p w14:paraId="5D3C7A59" w14:textId="77777777" w:rsidR="003965E0" w:rsidRPr="0066646F" w:rsidRDefault="003965E0" w:rsidP="003965E0">
      <w:pPr>
        <w:pStyle w:val="Heading2"/>
        <w:spacing w:before="360"/>
        <w:rPr>
          <w:lang w:val="en-GB"/>
        </w:rPr>
      </w:pPr>
      <w:bookmarkStart w:id="46" w:name="_Toc220066632"/>
      <w:bookmarkStart w:id="47" w:name="_Toc220675726"/>
      <w:r w:rsidRPr="0066646F">
        <w:rPr>
          <w:lang w:val="en-GB"/>
        </w:rPr>
        <w:t>General comments</w:t>
      </w:r>
      <w:bookmarkEnd w:id="46"/>
      <w:bookmarkEnd w:id="47"/>
    </w:p>
    <w:p w14:paraId="742EA250" w14:textId="1F857871" w:rsidR="003965E0" w:rsidRDefault="003965E0" w:rsidP="003965E0">
      <w:pPr>
        <w:spacing w:after="120"/>
        <w:rPr>
          <w:color w:val="000000" w:themeColor="text1"/>
          <w:lang w:val="en-GB"/>
        </w:rPr>
      </w:pPr>
      <w:bookmarkStart w:id="48" w:name="_Proposal_to_list"/>
      <w:bookmarkEnd w:id="48"/>
      <w:r>
        <w:rPr>
          <w:color w:val="000000" w:themeColor="text1"/>
          <w:lang w:val="en-GB"/>
        </w:rPr>
        <w:t xml:space="preserve">Respondents provided some general comments. </w:t>
      </w:r>
      <w:r w:rsidR="004D7764">
        <w:rPr>
          <w:color w:val="000000" w:themeColor="text1"/>
          <w:lang w:val="en-GB"/>
        </w:rPr>
        <w:fldChar w:fldCharType="begin"/>
      </w:r>
      <w:r w:rsidR="004D7764">
        <w:rPr>
          <w:color w:val="000000" w:themeColor="text1"/>
          <w:lang w:val="en-GB"/>
        </w:rPr>
        <w:instrText xml:space="preserve"> REF _Ref220565057 \h </w:instrText>
      </w:r>
      <w:r w:rsidR="004D7764">
        <w:rPr>
          <w:color w:val="000000" w:themeColor="text1"/>
          <w:lang w:val="en-GB"/>
        </w:rPr>
      </w:r>
      <w:r w:rsidR="004D7764">
        <w:rPr>
          <w:color w:val="000000" w:themeColor="text1"/>
          <w:lang w:val="en-GB"/>
        </w:rPr>
        <w:fldChar w:fldCharType="separate"/>
      </w:r>
      <w:r w:rsidR="00754A7D">
        <w:t xml:space="preserve">Table </w:t>
      </w:r>
      <w:r w:rsidR="00754A7D">
        <w:rPr>
          <w:noProof/>
        </w:rPr>
        <w:t>5</w:t>
      </w:r>
      <w:r w:rsidR="004D7764">
        <w:rPr>
          <w:color w:val="000000" w:themeColor="text1"/>
          <w:lang w:val="en-GB"/>
        </w:rPr>
        <w:fldChar w:fldCharType="end"/>
      </w:r>
      <w:r>
        <w:rPr>
          <w:color w:val="000000" w:themeColor="text1"/>
          <w:lang w:val="en-GB"/>
        </w:rPr>
        <w:t xml:space="preserve"> summarises these.</w:t>
      </w:r>
    </w:p>
    <w:p w14:paraId="78B32187" w14:textId="77777777" w:rsidR="00D80982" w:rsidRDefault="00D80982" w:rsidP="003965E0">
      <w:pPr>
        <w:spacing w:after="120"/>
        <w:rPr>
          <w:color w:val="000000" w:themeColor="text1"/>
          <w:lang w:val="en-GB"/>
        </w:rPr>
        <w:sectPr w:rsidR="00D80982" w:rsidSect="009B5695">
          <w:headerReference w:type="default" r:id="rId33"/>
          <w:footerReference w:type="even" r:id="rId34"/>
          <w:footerReference w:type="default" r:id="rId35"/>
          <w:pgSz w:w="11907" w:h="16840" w:code="9"/>
          <w:pgMar w:top="1418" w:right="1701" w:bottom="1134" w:left="1843" w:header="284" w:footer="425" w:gutter="284"/>
          <w:cols w:space="720"/>
          <w:docGrid w:linePitch="286"/>
        </w:sectPr>
      </w:pPr>
    </w:p>
    <w:p w14:paraId="78D63766" w14:textId="7697FA25" w:rsidR="00D80982" w:rsidRPr="009C004E" w:rsidRDefault="004D7764" w:rsidP="004D7764">
      <w:pPr>
        <w:pStyle w:val="Table"/>
        <w:rPr>
          <w:color w:val="000000" w:themeColor="text1"/>
          <w:lang w:val="en-GB"/>
        </w:rPr>
      </w:pPr>
      <w:bookmarkStart w:id="49" w:name="_Ref220565057"/>
      <w:bookmarkStart w:id="50" w:name="_Toc220066711"/>
      <w:bookmarkStart w:id="51" w:name="_Toc220675753"/>
      <w:r>
        <w:lastRenderedPageBreak/>
        <w:t xml:space="preserve">Table </w:t>
      </w:r>
      <w:r>
        <w:fldChar w:fldCharType="begin"/>
      </w:r>
      <w:r>
        <w:instrText xml:space="preserve"> SEQ Table \* ARABIC </w:instrText>
      </w:r>
      <w:r>
        <w:fldChar w:fldCharType="separate"/>
      </w:r>
      <w:r w:rsidR="00754A7D">
        <w:rPr>
          <w:noProof/>
        </w:rPr>
        <w:t>5</w:t>
      </w:r>
      <w:r>
        <w:fldChar w:fldCharType="end"/>
      </w:r>
      <w:bookmarkEnd w:id="49"/>
      <w:r w:rsidR="00D80982" w:rsidRPr="009C004E">
        <w:rPr>
          <w:color w:val="000000" w:themeColor="text1"/>
          <w:lang w:val="en-GB"/>
        </w:rPr>
        <w:t>: General feedback / comments</w:t>
      </w:r>
      <w:bookmarkEnd w:id="50"/>
      <w:bookmarkEnd w:id="51"/>
    </w:p>
    <w:tbl>
      <w:tblPr>
        <w:tblW w:w="13977" w:type="dxa"/>
        <w:tblInd w:w="57" w:type="dxa"/>
        <w:tblBorders>
          <w:top w:val="single" w:sz="2" w:space="0" w:color="A6A6A6" w:themeColor="background1" w:themeShade="A6"/>
          <w:bottom w:val="single" w:sz="2" w:space="0" w:color="A6A6A6" w:themeColor="background1" w:themeShade="A6"/>
          <w:insideH w:val="single" w:sz="2" w:space="0" w:color="A6A6A6" w:themeColor="background1" w:themeShade="A6"/>
        </w:tblBorders>
        <w:tblLayout w:type="fixed"/>
        <w:tblCellMar>
          <w:left w:w="57" w:type="dxa"/>
          <w:right w:w="57" w:type="dxa"/>
        </w:tblCellMar>
        <w:tblLook w:val="04A0" w:firstRow="1" w:lastRow="0" w:firstColumn="1" w:lastColumn="0" w:noHBand="0" w:noVBand="1"/>
      </w:tblPr>
      <w:tblGrid>
        <w:gridCol w:w="7272"/>
        <w:gridCol w:w="6705"/>
      </w:tblGrid>
      <w:tr w:rsidR="00D80982" w:rsidRPr="0066646F" w14:paraId="352E1573" w14:textId="77777777" w:rsidTr="009B2A56">
        <w:trPr>
          <w:tblHeader/>
        </w:trPr>
        <w:tc>
          <w:tcPr>
            <w:tcW w:w="7272" w:type="dxa"/>
            <w:tcBorders>
              <w:top w:val="nil"/>
              <w:bottom w:val="nil"/>
            </w:tcBorders>
            <w:shd w:val="clear" w:color="auto" w:fill="D9D9D9" w:themeFill="background1" w:themeFillShade="D9"/>
          </w:tcPr>
          <w:p w14:paraId="4D18308D" w14:textId="77777777" w:rsidR="00D80982" w:rsidRPr="0066646F" w:rsidRDefault="00D80982" w:rsidP="00646053">
            <w:pPr>
              <w:pStyle w:val="TableText"/>
              <w:keepNext/>
              <w:rPr>
                <w:b/>
                <w:bCs/>
                <w:color w:val="000000" w:themeColor="text1"/>
                <w:lang w:val="en-GB"/>
              </w:rPr>
            </w:pPr>
            <w:r>
              <w:rPr>
                <w:b/>
                <w:bCs/>
                <w:color w:val="000000" w:themeColor="text1"/>
                <w:lang w:val="en-GB"/>
              </w:rPr>
              <w:t>Theme</w:t>
            </w:r>
          </w:p>
        </w:tc>
        <w:tc>
          <w:tcPr>
            <w:tcW w:w="6705" w:type="dxa"/>
            <w:tcBorders>
              <w:top w:val="nil"/>
              <w:bottom w:val="nil"/>
            </w:tcBorders>
            <w:shd w:val="clear" w:color="auto" w:fill="D9D9D9" w:themeFill="background1" w:themeFillShade="D9"/>
          </w:tcPr>
          <w:p w14:paraId="340B6BAA" w14:textId="77777777" w:rsidR="00D80982" w:rsidRPr="0066646F" w:rsidRDefault="00D80982" w:rsidP="00646053">
            <w:pPr>
              <w:pStyle w:val="TableText"/>
              <w:keepNext/>
              <w:rPr>
                <w:b/>
                <w:bCs/>
                <w:color w:val="000000" w:themeColor="text1"/>
                <w:lang w:val="en-GB"/>
              </w:rPr>
            </w:pPr>
            <w:r>
              <w:rPr>
                <w:b/>
                <w:bCs/>
                <w:color w:val="000000" w:themeColor="text1"/>
                <w:lang w:val="en-GB"/>
              </w:rPr>
              <w:t>Comment</w:t>
            </w:r>
          </w:p>
        </w:tc>
      </w:tr>
      <w:tr w:rsidR="00D80982" w:rsidRPr="0066646F" w14:paraId="069FEA13" w14:textId="77777777" w:rsidTr="009B2A56">
        <w:tc>
          <w:tcPr>
            <w:tcW w:w="7272" w:type="dxa"/>
            <w:tcBorders>
              <w:top w:val="nil"/>
            </w:tcBorders>
          </w:tcPr>
          <w:p w14:paraId="43F9BB90" w14:textId="77777777" w:rsidR="00D80982" w:rsidRPr="00D80982" w:rsidRDefault="00D80982" w:rsidP="00D80982">
            <w:pPr>
              <w:pStyle w:val="TableText"/>
              <w:rPr>
                <w:b/>
                <w:bCs/>
              </w:rPr>
            </w:pPr>
            <w:r w:rsidRPr="00D80982">
              <w:rPr>
                <w:b/>
                <w:bCs/>
              </w:rPr>
              <w:t>Absence of non-prescription medicines</w:t>
            </w:r>
          </w:p>
          <w:p w14:paraId="5E9D5489" w14:textId="77777777" w:rsidR="00D80982" w:rsidRPr="00D80982" w:rsidRDefault="00D80982" w:rsidP="00D80982">
            <w:pPr>
              <w:pStyle w:val="TableText"/>
            </w:pPr>
            <w:r w:rsidRPr="00D80982">
              <w:t>Respondents noted that non-prescription medicines were not included in the SPML or the proposed amendments.</w:t>
            </w:r>
          </w:p>
        </w:tc>
        <w:tc>
          <w:tcPr>
            <w:tcW w:w="6705" w:type="dxa"/>
            <w:tcBorders>
              <w:top w:val="nil"/>
            </w:tcBorders>
          </w:tcPr>
          <w:p w14:paraId="54C0E1B6" w14:textId="77777777" w:rsidR="00D80982" w:rsidRPr="0076144E" w:rsidRDefault="00D80982" w:rsidP="00D80982">
            <w:pPr>
              <w:pStyle w:val="TableText"/>
              <w:rPr>
                <w:lang w:val="en-GB"/>
              </w:rPr>
            </w:pPr>
            <w:r w:rsidRPr="0076144E">
              <w:rPr>
                <w:lang w:val="en-GB"/>
              </w:rPr>
              <w:t>Registered nurse prescribers can write a prescription for non-prescription medicines, including pharmacist</w:t>
            </w:r>
            <w:r>
              <w:rPr>
                <w:lang w:val="en-GB"/>
              </w:rPr>
              <w:t>-</w:t>
            </w:r>
            <w:r w:rsidRPr="0076144E">
              <w:rPr>
                <w:lang w:val="en-GB"/>
              </w:rPr>
              <w:t xml:space="preserve">only (restricted), pharmacy-only and general sales medicines. </w:t>
            </w:r>
            <w:r>
              <w:rPr>
                <w:lang w:val="en-GB"/>
              </w:rPr>
              <w:t xml:space="preserve">This consultation therefore did not consider </w:t>
            </w:r>
            <w:r w:rsidRPr="0076144E">
              <w:rPr>
                <w:lang w:val="en-GB"/>
              </w:rPr>
              <w:t>these medicines.</w:t>
            </w:r>
          </w:p>
        </w:tc>
      </w:tr>
      <w:tr w:rsidR="00D80982" w:rsidRPr="0066646F" w14:paraId="73D17F4A" w14:textId="77777777" w:rsidTr="00D80982">
        <w:tc>
          <w:tcPr>
            <w:tcW w:w="7272" w:type="dxa"/>
          </w:tcPr>
          <w:p w14:paraId="3FE37E0B" w14:textId="77777777" w:rsidR="00D80982" w:rsidRPr="00D80982" w:rsidRDefault="00D80982" w:rsidP="00D80982">
            <w:pPr>
              <w:pStyle w:val="TableText"/>
              <w:rPr>
                <w:b/>
                <w:bCs/>
              </w:rPr>
            </w:pPr>
            <w:r w:rsidRPr="00D80982">
              <w:rPr>
                <w:b/>
                <w:bCs/>
              </w:rPr>
              <w:t>Access to laboratory and radiology tests</w:t>
            </w:r>
          </w:p>
          <w:p w14:paraId="15674D1B" w14:textId="77777777" w:rsidR="00D80982" w:rsidRPr="00D80982" w:rsidRDefault="00D80982" w:rsidP="00D80982">
            <w:pPr>
              <w:pStyle w:val="TableText"/>
            </w:pPr>
            <w:r w:rsidRPr="00D80982">
              <w:t>For the appropriate initiation and monitoring of many medicines (for example, entecavir and tenofovir for chronic hepatitis B treatment), access to laboratory and radiology tests is required.</w:t>
            </w:r>
          </w:p>
        </w:tc>
        <w:tc>
          <w:tcPr>
            <w:tcW w:w="6705" w:type="dxa"/>
          </w:tcPr>
          <w:p w14:paraId="3705C7DF" w14:textId="77777777" w:rsidR="00D80982" w:rsidRPr="0076144E" w:rsidRDefault="00D80982" w:rsidP="00D80982">
            <w:pPr>
              <w:pStyle w:val="TableText"/>
              <w:rPr>
                <w:lang w:val="en-GB"/>
              </w:rPr>
            </w:pPr>
            <w:r>
              <w:rPr>
                <w:lang w:val="en-GB"/>
              </w:rPr>
              <w:t xml:space="preserve">Access to these tests </w:t>
            </w:r>
            <w:r w:rsidRPr="0076144E">
              <w:rPr>
                <w:lang w:val="en-GB"/>
              </w:rPr>
              <w:t>is out of scope for this consultation and review of the SPML. Registered nurse prescribers without access to laboratory tests should discuss this with their employer or Health N</w:t>
            </w:r>
            <w:r>
              <w:rPr>
                <w:lang w:val="en-GB"/>
              </w:rPr>
              <w:t xml:space="preserve">ew </w:t>
            </w:r>
            <w:r w:rsidRPr="0076144E">
              <w:rPr>
                <w:lang w:val="en-GB"/>
              </w:rPr>
              <w:t>Z</w:t>
            </w:r>
            <w:r>
              <w:rPr>
                <w:lang w:val="en-GB"/>
              </w:rPr>
              <w:t>ealand</w:t>
            </w:r>
            <w:r w:rsidRPr="0076144E">
              <w:rPr>
                <w:lang w:val="en-GB"/>
              </w:rPr>
              <w:t>.</w:t>
            </w:r>
          </w:p>
        </w:tc>
      </w:tr>
      <w:tr w:rsidR="00D80982" w:rsidRPr="0066646F" w14:paraId="0CF7F305" w14:textId="77777777" w:rsidTr="00D80982">
        <w:tc>
          <w:tcPr>
            <w:tcW w:w="7272" w:type="dxa"/>
          </w:tcPr>
          <w:p w14:paraId="470D2C73" w14:textId="77777777" w:rsidR="00D80982" w:rsidRPr="00D80982" w:rsidRDefault="00D80982" w:rsidP="00D80982">
            <w:pPr>
              <w:pStyle w:val="TableText"/>
              <w:rPr>
                <w:b/>
                <w:bCs/>
              </w:rPr>
            </w:pPr>
            <w:r w:rsidRPr="00D80982">
              <w:rPr>
                <w:b/>
                <w:bCs/>
              </w:rPr>
              <w:t>Combination medicine products</w:t>
            </w:r>
          </w:p>
          <w:p w14:paraId="5F6F0746" w14:textId="77777777" w:rsidR="00D80982" w:rsidRPr="00D80982" w:rsidRDefault="00D80982" w:rsidP="00D80982">
            <w:pPr>
              <w:pStyle w:val="TableText"/>
            </w:pPr>
            <w:r w:rsidRPr="00D80982">
              <w:t>Respondents requested that some combination medicine products be included in the SPML.</w:t>
            </w:r>
          </w:p>
        </w:tc>
        <w:tc>
          <w:tcPr>
            <w:tcW w:w="6705" w:type="dxa"/>
          </w:tcPr>
          <w:p w14:paraId="4176FDEB" w14:textId="77777777" w:rsidR="00D80982" w:rsidRPr="0076144E" w:rsidRDefault="00D80982" w:rsidP="00D80982">
            <w:pPr>
              <w:pStyle w:val="TableText"/>
              <w:rPr>
                <w:lang w:val="en-GB"/>
              </w:rPr>
            </w:pPr>
            <w:r w:rsidRPr="0076144E">
              <w:rPr>
                <w:lang w:val="en-GB"/>
              </w:rPr>
              <w:t>The SPML lists individual chemical names only. Combination products (</w:t>
            </w:r>
            <w:proofErr w:type="spellStart"/>
            <w:r w:rsidRPr="0076144E">
              <w:rPr>
                <w:lang w:val="en-GB"/>
              </w:rPr>
              <w:t>eg</w:t>
            </w:r>
            <w:proofErr w:type="spellEnd"/>
            <w:r w:rsidRPr="0076144E">
              <w:rPr>
                <w:lang w:val="en-GB"/>
              </w:rPr>
              <w:t xml:space="preserve">, triamcinolone with neomycin with gramicidin with nystatin) are not listed as a combination of chemical ingredients. </w:t>
            </w:r>
            <w:r>
              <w:rPr>
                <w:lang w:val="en-GB"/>
              </w:rPr>
              <w:t>A</w:t>
            </w:r>
            <w:r w:rsidRPr="0076144E">
              <w:rPr>
                <w:lang w:val="en-GB"/>
              </w:rPr>
              <w:t xml:space="preserve">ll their individual chemical ingredients </w:t>
            </w:r>
            <w:r>
              <w:rPr>
                <w:lang w:val="en-GB"/>
              </w:rPr>
              <w:t xml:space="preserve">must be </w:t>
            </w:r>
            <w:r w:rsidRPr="0076144E">
              <w:rPr>
                <w:lang w:val="en-GB"/>
              </w:rPr>
              <w:t>listed in the SPML (if the</w:t>
            </w:r>
            <w:r>
              <w:rPr>
                <w:lang w:val="en-GB"/>
              </w:rPr>
              <w:t>y</w:t>
            </w:r>
            <w:r w:rsidRPr="0076144E">
              <w:rPr>
                <w:lang w:val="en-GB"/>
              </w:rPr>
              <w:t xml:space="preserve"> are prescription medicines) before being available to the prescriber.</w:t>
            </w:r>
          </w:p>
        </w:tc>
      </w:tr>
      <w:tr w:rsidR="00D80982" w:rsidRPr="0066646F" w14:paraId="71E28B5C" w14:textId="77777777" w:rsidTr="00D80982">
        <w:tc>
          <w:tcPr>
            <w:tcW w:w="7272" w:type="dxa"/>
          </w:tcPr>
          <w:p w14:paraId="1F32C7B5" w14:textId="77777777" w:rsidR="00D80982" w:rsidRPr="00D80982" w:rsidRDefault="00D80982" w:rsidP="00D80982">
            <w:pPr>
              <w:pStyle w:val="TableText"/>
              <w:rPr>
                <w:b/>
                <w:bCs/>
              </w:rPr>
            </w:pPr>
            <w:r w:rsidRPr="00D80982">
              <w:rPr>
                <w:b/>
                <w:bCs/>
              </w:rPr>
              <w:t>Enhanced interprofessional collaboration</w:t>
            </w:r>
          </w:p>
          <w:p w14:paraId="7A2429C4" w14:textId="77777777" w:rsidR="00D80982" w:rsidRPr="00D80982" w:rsidRDefault="00D80982" w:rsidP="00D80982">
            <w:pPr>
              <w:pStyle w:val="TableText"/>
            </w:pPr>
            <w:r w:rsidRPr="00D80982">
              <w:t>Respondents encouraged enhanced collaboration between registered nurse prescribers and other professions, providing specific recommendations.</w:t>
            </w:r>
          </w:p>
        </w:tc>
        <w:tc>
          <w:tcPr>
            <w:tcW w:w="6705" w:type="dxa"/>
          </w:tcPr>
          <w:p w14:paraId="58633B30" w14:textId="77777777" w:rsidR="00D80982" w:rsidRPr="0076144E" w:rsidRDefault="00D80982" w:rsidP="00D80982">
            <w:pPr>
              <w:pStyle w:val="TableText"/>
              <w:rPr>
                <w:lang w:val="en-GB"/>
              </w:rPr>
            </w:pPr>
            <w:r>
              <w:rPr>
                <w:lang w:val="en-GB"/>
              </w:rPr>
              <w:t xml:space="preserve">Enhanced interprofessional collaboration </w:t>
            </w:r>
            <w:r w:rsidRPr="0076144E">
              <w:rPr>
                <w:lang w:val="en-GB"/>
              </w:rPr>
              <w:t xml:space="preserve">is out for scope for this review of the SMPL. However, </w:t>
            </w:r>
            <w:r>
              <w:rPr>
                <w:lang w:val="en-GB"/>
              </w:rPr>
              <w:t xml:space="preserve">we have passed </w:t>
            </w:r>
            <w:r w:rsidRPr="0076144E">
              <w:rPr>
                <w:lang w:val="en-GB"/>
              </w:rPr>
              <w:t xml:space="preserve">the suggestions </w:t>
            </w:r>
            <w:r>
              <w:rPr>
                <w:lang w:val="en-GB"/>
              </w:rPr>
              <w:t xml:space="preserve">on </w:t>
            </w:r>
            <w:r w:rsidRPr="0076144E">
              <w:rPr>
                <w:lang w:val="en-GB"/>
              </w:rPr>
              <w:t>to the Nursing Council</w:t>
            </w:r>
            <w:r>
              <w:rPr>
                <w:lang w:val="en-GB"/>
              </w:rPr>
              <w:t>,</w:t>
            </w:r>
            <w:r w:rsidRPr="0076144E">
              <w:rPr>
                <w:lang w:val="en-GB"/>
              </w:rPr>
              <w:t xml:space="preserve"> as the responsible authority for registered nurse prescribers.</w:t>
            </w:r>
          </w:p>
        </w:tc>
      </w:tr>
      <w:tr w:rsidR="00D80982" w:rsidRPr="0066646F" w14:paraId="42C183CF" w14:textId="77777777" w:rsidTr="00D80982">
        <w:tc>
          <w:tcPr>
            <w:tcW w:w="7272" w:type="dxa"/>
          </w:tcPr>
          <w:p w14:paraId="1B0929FB" w14:textId="77777777" w:rsidR="00D80982" w:rsidRPr="00D80982" w:rsidRDefault="00D80982" w:rsidP="00D80982">
            <w:pPr>
              <w:pStyle w:val="TableText"/>
              <w:rPr>
                <w:b/>
                <w:bCs/>
              </w:rPr>
            </w:pPr>
            <w:r w:rsidRPr="00D80982">
              <w:rPr>
                <w:b/>
                <w:bCs/>
              </w:rPr>
              <w:t>Routes of administration</w:t>
            </w:r>
          </w:p>
          <w:p w14:paraId="499C48D7" w14:textId="77777777" w:rsidR="00D80982" w:rsidRPr="00D80982" w:rsidRDefault="00D80982" w:rsidP="00D80982">
            <w:pPr>
              <w:pStyle w:val="TableText"/>
            </w:pPr>
            <w:r w:rsidRPr="00D80982">
              <w:t>Respondents suggested lifting the restrictions on administration routes for antibiotics, specifically flucloxacillin and amoxycillin with clavulanic acid (Augmentin): registered nurse prescribers are only permitted to prescribe oral doses, which makes their role difficult when a patient requires intravenous therapy.</w:t>
            </w:r>
          </w:p>
        </w:tc>
        <w:tc>
          <w:tcPr>
            <w:tcW w:w="6705" w:type="dxa"/>
          </w:tcPr>
          <w:p w14:paraId="0BA344F6" w14:textId="77777777" w:rsidR="00D80982" w:rsidRPr="0076144E" w:rsidRDefault="00D80982" w:rsidP="00D80982">
            <w:pPr>
              <w:pStyle w:val="TableText"/>
              <w:rPr>
                <w:lang w:val="en-GB"/>
              </w:rPr>
            </w:pPr>
            <w:r w:rsidRPr="0076144E">
              <w:rPr>
                <w:lang w:val="en-GB"/>
              </w:rPr>
              <w:t xml:space="preserve">Flucloxacillin, amoxycillin and clavulanic acid are already listed in the SPML. The SPML does not specify or restrict routes of administration unless specifically indicated. </w:t>
            </w:r>
          </w:p>
          <w:p w14:paraId="11995794" w14:textId="77777777" w:rsidR="00D80982" w:rsidRPr="00D80982" w:rsidRDefault="00D80982" w:rsidP="00D80982">
            <w:pPr>
              <w:pStyle w:val="TableText"/>
              <w:rPr>
                <w:szCs w:val="18"/>
                <w:lang w:val="en-GB"/>
              </w:rPr>
            </w:pPr>
            <w:r w:rsidRPr="00D80982">
              <w:rPr>
                <w:szCs w:val="18"/>
                <w:lang w:val="en-GB"/>
              </w:rPr>
              <w:t xml:space="preserve">However, the Nursing Council’s </w:t>
            </w:r>
            <w:hyperlink r:id="rId36" w:history="1">
              <w:r w:rsidRPr="00D80982">
                <w:rPr>
                  <w:rStyle w:val="Hyperlink"/>
                  <w:szCs w:val="18"/>
                  <w:lang w:val="en-GB"/>
                </w:rPr>
                <w:t>Guidance for registered nurse prescribing in primary health and speciality teams</w:t>
              </w:r>
            </w:hyperlink>
            <w:r w:rsidRPr="00D80982">
              <w:rPr>
                <w:szCs w:val="18"/>
                <w:lang w:val="en-GB"/>
              </w:rPr>
              <w:t xml:space="preserve"> (2024) does place restrictions on the route of administration for some medicines. We recommend that the Nursing Council reviews these restrictions.</w:t>
            </w:r>
          </w:p>
        </w:tc>
      </w:tr>
      <w:tr w:rsidR="00D80982" w:rsidRPr="0066646F" w14:paraId="0D7CA797" w14:textId="77777777" w:rsidTr="00D80982">
        <w:tc>
          <w:tcPr>
            <w:tcW w:w="7272" w:type="dxa"/>
          </w:tcPr>
          <w:p w14:paraId="14EA7B23" w14:textId="77777777" w:rsidR="00D80982" w:rsidRPr="00D80982" w:rsidRDefault="00D80982" w:rsidP="00D80982">
            <w:pPr>
              <w:pStyle w:val="TableText"/>
              <w:rPr>
                <w:b/>
                <w:bCs/>
              </w:rPr>
            </w:pPr>
            <w:r w:rsidRPr="00D80982">
              <w:rPr>
                <w:b/>
                <w:bCs/>
              </w:rPr>
              <w:t>Inclusion of some ‘older’ medicines</w:t>
            </w:r>
          </w:p>
          <w:p w14:paraId="0282A684" w14:textId="77777777" w:rsidR="00D80982" w:rsidRPr="00D80982" w:rsidRDefault="00D80982" w:rsidP="00D80982">
            <w:pPr>
              <w:pStyle w:val="TableText"/>
            </w:pPr>
            <w:r w:rsidRPr="00D80982">
              <w:t>Respondents noted that some ‘older’ medicines are included in the proposed SPML amendments that are not typically first-line treatments.</w:t>
            </w:r>
          </w:p>
        </w:tc>
        <w:tc>
          <w:tcPr>
            <w:tcW w:w="6705" w:type="dxa"/>
          </w:tcPr>
          <w:p w14:paraId="693ABD4A" w14:textId="77777777" w:rsidR="00D80982" w:rsidRPr="0076144E" w:rsidRDefault="00D80982" w:rsidP="00D80982">
            <w:pPr>
              <w:pStyle w:val="TableText"/>
              <w:rPr>
                <w:szCs w:val="22"/>
                <w:lang w:val="en-GB"/>
              </w:rPr>
            </w:pPr>
            <w:r>
              <w:rPr>
                <w:szCs w:val="22"/>
                <w:lang w:val="en-GB"/>
              </w:rPr>
              <w:t xml:space="preserve">These older medicines </w:t>
            </w:r>
            <w:r w:rsidRPr="0076144E">
              <w:rPr>
                <w:szCs w:val="22"/>
                <w:lang w:val="en-GB"/>
              </w:rPr>
              <w:t>are included to enable registered nurse prescriber</w:t>
            </w:r>
            <w:r>
              <w:rPr>
                <w:szCs w:val="22"/>
                <w:lang w:val="en-GB"/>
              </w:rPr>
              <w:t>s</w:t>
            </w:r>
            <w:r w:rsidRPr="0076144E">
              <w:rPr>
                <w:szCs w:val="22"/>
                <w:lang w:val="en-GB"/>
              </w:rPr>
              <w:t xml:space="preserve"> to titrate do</w:t>
            </w:r>
            <w:r>
              <w:rPr>
                <w:szCs w:val="22"/>
                <w:lang w:val="en-GB"/>
              </w:rPr>
              <w:t>s</w:t>
            </w:r>
            <w:r w:rsidRPr="0076144E">
              <w:rPr>
                <w:szCs w:val="22"/>
                <w:lang w:val="en-GB"/>
              </w:rPr>
              <w:t>es for people already established on these medicines</w:t>
            </w:r>
            <w:r>
              <w:rPr>
                <w:szCs w:val="22"/>
                <w:lang w:val="en-GB"/>
              </w:rPr>
              <w:t>;</w:t>
            </w:r>
            <w:r w:rsidRPr="0076144E">
              <w:rPr>
                <w:szCs w:val="22"/>
                <w:lang w:val="en-GB"/>
              </w:rPr>
              <w:t xml:space="preserve"> for example, people </w:t>
            </w:r>
            <w:r>
              <w:rPr>
                <w:szCs w:val="22"/>
                <w:lang w:val="en-GB"/>
              </w:rPr>
              <w:t>taking multiple medicines (</w:t>
            </w:r>
            <w:r w:rsidRPr="0076144E">
              <w:rPr>
                <w:szCs w:val="22"/>
                <w:lang w:val="en-GB"/>
              </w:rPr>
              <w:t>polypharmacy</w:t>
            </w:r>
            <w:r>
              <w:rPr>
                <w:szCs w:val="22"/>
                <w:lang w:val="en-GB"/>
              </w:rPr>
              <w:t>),</w:t>
            </w:r>
            <w:r w:rsidRPr="0076144E">
              <w:rPr>
                <w:szCs w:val="22"/>
                <w:lang w:val="en-GB"/>
              </w:rPr>
              <w:t xml:space="preserve"> where doses may be reduced with a view to discontinuing the medicine.</w:t>
            </w:r>
          </w:p>
        </w:tc>
      </w:tr>
    </w:tbl>
    <w:p w14:paraId="0235FEF6" w14:textId="77777777" w:rsidR="00D80982" w:rsidRDefault="00D80982" w:rsidP="00D80982"/>
    <w:tbl>
      <w:tblPr>
        <w:tblW w:w="13977" w:type="dxa"/>
        <w:tblInd w:w="57" w:type="dxa"/>
        <w:tblBorders>
          <w:top w:val="single" w:sz="2" w:space="0" w:color="A6A6A6" w:themeColor="background1" w:themeShade="A6"/>
          <w:bottom w:val="single" w:sz="2" w:space="0" w:color="A6A6A6" w:themeColor="background1" w:themeShade="A6"/>
          <w:insideH w:val="single" w:sz="2" w:space="0" w:color="A6A6A6" w:themeColor="background1" w:themeShade="A6"/>
        </w:tblBorders>
        <w:tblLayout w:type="fixed"/>
        <w:tblCellMar>
          <w:left w:w="57" w:type="dxa"/>
          <w:right w:w="57" w:type="dxa"/>
        </w:tblCellMar>
        <w:tblLook w:val="04A0" w:firstRow="1" w:lastRow="0" w:firstColumn="1" w:lastColumn="0" w:noHBand="0" w:noVBand="1"/>
      </w:tblPr>
      <w:tblGrid>
        <w:gridCol w:w="7272"/>
        <w:gridCol w:w="6705"/>
      </w:tblGrid>
      <w:tr w:rsidR="00D80982" w:rsidRPr="008C5E25" w14:paraId="6F472652" w14:textId="77777777" w:rsidTr="000F415B">
        <w:trPr>
          <w:tblHeader/>
        </w:trPr>
        <w:tc>
          <w:tcPr>
            <w:tcW w:w="7272" w:type="dxa"/>
            <w:tcBorders>
              <w:top w:val="nil"/>
              <w:bottom w:val="nil"/>
            </w:tcBorders>
            <w:shd w:val="clear" w:color="auto" w:fill="D9D9D9" w:themeFill="background1" w:themeFillShade="D9"/>
          </w:tcPr>
          <w:p w14:paraId="6C82D232" w14:textId="77777777" w:rsidR="00D80982" w:rsidRPr="008C5E25" w:rsidRDefault="00D80982" w:rsidP="008C5E25">
            <w:pPr>
              <w:pStyle w:val="TableText"/>
              <w:rPr>
                <w:b/>
                <w:bCs/>
                <w:color w:val="000000" w:themeColor="text1"/>
                <w:szCs w:val="18"/>
                <w:lang w:val="en-GB"/>
              </w:rPr>
            </w:pPr>
            <w:r w:rsidRPr="008C5E25">
              <w:rPr>
                <w:b/>
                <w:bCs/>
                <w:color w:val="000000" w:themeColor="text1"/>
                <w:szCs w:val="18"/>
                <w:lang w:val="en-GB"/>
              </w:rPr>
              <w:lastRenderedPageBreak/>
              <w:t>Theme</w:t>
            </w:r>
          </w:p>
        </w:tc>
        <w:tc>
          <w:tcPr>
            <w:tcW w:w="6705" w:type="dxa"/>
            <w:tcBorders>
              <w:top w:val="nil"/>
              <w:bottom w:val="nil"/>
            </w:tcBorders>
            <w:shd w:val="clear" w:color="auto" w:fill="D9D9D9" w:themeFill="background1" w:themeFillShade="D9"/>
          </w:tcPr>
          <w:p w14:paraId="71C6B629" w14:textId="77777777" w:rsidR="00D80982" w:rsidRPr="008C5E25" w:rsidRDefault="00D80982" w:rsidP="008C5E25">
            <w:pPr>
              <w:spacing w:before="60" w:after="60"/>
              <w:rPr>
                <w:color w:val="000000" w:themeColor="text1"/>
                <w:sz w:val="18"/>
                <w:szCs w:val="18"/>
                <w:lang w:val="en-GB"/>
              </w:rPr>
            </w:pPr>
            <w:r w:rsidRPr="008C5E25">
              <w:rPr>
                <w:b/>
                <w:bCs/>
                <w:color w:val="000000" w:themeColor="text1"/>
                <w:sz w:val="18"/>
                <w:szCs w:val="18"/>
                <w:lang w:val="en-GB"/>
              </w:rPr>
              <w:t>Comment</w:t>
            </w:r>
          </w:p>
        </w:tc>
      </w:tr>
      <w:tr w:rsidR="00D80982" w:rsidRPr="008C5E25" w14:paraId="4E04EA0D" w14:textId="77777777" w:rsidTr="000F415B">
        <w:tc>
          <w:tcPr>
            <w:tcW w:w="7272" w:type="dxa"/>
            <w:tcBorders>
              <w:top w:val="nil"/>
              <w:bottom w:val="single" w:sz="2" w:space="0" w:color="A6A6A6" w:themeColor="background1" w:themeShade="A6"/>
            </w:tcBorders>
          </w:tcPr>
          <w:p w14:paraId="1796197E" w14:textId="77777777" w:rsidR="00D80982" w:rsidRPr="008C5E25" w:rsidRDefault="00D80982" w:rsidP="008C5E25">
            <w:pPr>
              <w:pStyle w:val="TableText"/>
              <w:rPr>
                <w:b/>
                <w:bCs/>
                <w:szCs w:val="18"/>
              </w:rPr>
            </w:pPr>
            <w:r w:rsidRPr="008C5E25">
              <w:rPr>
                <w:b/>
                <w:bCs/>
                <w:szCs w:val="18"/>
              </w:rPr>
              <w:t>Indications and situations</w:t>
            </w:r>
          </w:p>
          <w:p w14:paraId="745CBA6E" w14:textId="77777777" w:rsidR="00D80982" w:rsidRPr="008C5E25" w:rsidRDefault="00D80982" w:rsidP="008C5E25">
            <w:pPr>
              <w:pStyle w:val="TableText"/>
              <w:rPr>
                <w:szCs w:val="18"/>
                <w:lang w:val="en-GB"/>
              </w:rPr>
            </w:pPr>
            <w:r w:rsidRPr="008C5E25">
              <w:rPr>
                <w:szCs w:val="18"/>
              </w:rPr>
              <w:t>Respondents noted that the proposed SPML amendments did not include all possible indications and situations.</w:t>
            </w:r>
          </w:p>
        </w:tc>
        <w:tc>
          <w:tcPr>
            <w:tcW w:w="6705" w:type="dxa"/>
            <w:tcBorders>
              <w:top w:val="nil"/>
              <w:bottom w:val="single" w:sz="2" w:space="0" w:color="A6A6A6" w:themeColor="background1" w:themeShade="A6"/>
            </w:tcBorders>
          </w:tcPr>
          <w:p w14:paraId="24690EFD" w14:textId="77777777" w:rsidR="00D80982" w:rsidRPr="008C5E25" w:rsidRDefault="00D80982" w:rsidP="008C5E25">
            <w:pPr>
              <w:pStyle w:val="TableText"/>
              <w:rPr>
                <w:szCs w:val="18"/>
              </w:rPr>
            </w:pPr>
            <w:r w:rsidRPr="008C5E25">
              <w:rPr>
                <w:szCs w:val="18"/>
              </w:rPr>
              <w:t>The indications the consultation document presented were indicative only.</w:t>
            </w:r>
          </w:p>
          <w:p w14:paraId="6D70D1A8" w14:textId="77777777" w:rsidR="00D80982" w:rsidRPr="008C5E25" w:rsidRDefault="00D80982" w:rsidP="008C5E25">
            <w:pPr>
              <w:pStyle w:val="TableText"/>
              <w:rPr>
                <w:szCs w:val="18"/>
              </w:rPr>
            </w:pPr>
            <w:r w:rsidRPr="008C5E25">
              <w:rPr>
                <w:szCs w:val="18"/>
              </w:rPr>
              <w:t>Some medicines may be indicated for multiple uses; for example:</w:t>
            </w:r>
          </w:p>
          <w:p w14:paraId="1C27FA64" w14:textId="77777777" w:rsidR="00D80982" w:rsidRPr="008C5E25" w:rsidRDefault="00D80982" w:rsidP="008C5E25">
            <w:pPr>
              <w:pStyle w:val="TableBullet"/>
              <w:spacing w:before="60"/>
              <w:rPr>
                <w:szCs w:val="18"/>
                <w:lang w:val="en-GB"/>
              </w:rPr>
            </w:pPr>
            <w:r w:rsidRPr="008C5E25">
              <w:rPr>
                <w:szCs w:val="18"/>
                <w:lang w:val="en-GB"/>
              </w:rPr>
              <w:t>haloperidol may be used as an antipsychotic or in palliative care for the management of nausea and vomiting</w:t>
            </w:r>
          </w:p>
          <w:p w14:paraId="44BD9895" w14:textId="77777777" w:rsidR="00D80982" w:rsidRPr="008C5E25" w:rsidRDefault="00D80982" w:rsidP="008C5E25">
            <w:pPr>
              <w:pStyle w:val="TableBullet"/>
              <w:spacing w:before="60"/>
              <w:rPr>
                <w:szCs w:val="18"/>
                <w:lang w:val="en-GB"/>
              </w:rPr>
            </w:pPr>
            <w:r w:rsidRPr="008C5E25">
              <w:rPr>
                <w:szCs w:val="18"/>
                <w:lang w:val="en-GB"/>
              </w:rPr>
              <w:t>carbamazepine may be used as an antiseizure treatment or for diabetic peripheral neuropathy</w:t>
            </w:r>
          </w:p>
          <w:p w14:paraId="38936632" w14:textId="77777777" w:rsidR="00D80982" w:rsidRPr="008C5E25" w:rsidRDefault="00D80982" w:rsidP="008C5E25">
            <w:pPr>
              <w:pStyle w:val="TableBullet"/>
              <w:spacing w:before="60"/>
              <w:rPr>
                <w:szCs w:val="18"/>
                <w:lang w:val="en-GB"/>
              </w:rPr>
            </w:pPr>
            <w:r w:rsidRPr="008C5E25">
              <w:rPr>
                <w:szCs w:val="18"/>
                <w:lang w:val="en-GB"/>
              </w:rPr>
              <w:t>mirtazapine may be used for managing the behavioural and psychological symptoms of dementia.</w:t>
            </w:r>
          </w:p>
          <w:p w14:paraId="09C44C62" w14:textId="77777777" w:rsidR="00D80982" w:rsidRPr="008C5E25" w:rsidRDefault="00D80982" w:rsidP="008C5E25">
            <w:pPr>
              <w:pStyle w:val="TableText"/>
              <w:rPr>
                <w:szCs w:val="18"/>
                <w:lang w:val="en-GB"/>
              </w:rPr>
            </w:pPr>
            <w:r w:rsidRPr="008C5E25">
              <w:rPr>
                <w:szCs w:val="18"/>
                <w:lang w:val="en-GB"/>
              </w:rPr>
              <w:t>The gazetted list generally does not specify a specific indication, restrictions or conditions of use (</w:t>
            </w:r>
            <w:proofErr w:type="spellStart"/>
            <w:r w:rsidRPr="008C5E25">
              <w:rPr>
                <w:szCs w:val="18"/>
                <w:lang w:val="en-GB"/>
              </w:rPr>
              <w:t>eg</w:t>
            </w:r>
            <w:proofErr w:type="spellEnd"/>
            <w:r w:rsidRPr="008C5E25">
              <w:rPr>
                <w:szCs w:val="18"/>
                <w:lang w:val="en-GB"/>
              </w:rPr>
              <w:t>, it does not differentiate between initiation and continuation prescribing).</w:t>
            </w:r>
          </w:p>
          <w:p w14:paraId="4AB2F244" w14:textId="77777777" w:rsidR="00D80982" w:rsidRPr="008C5E25" w:rsidRDefault="00D80982" w:rsidP="008C5E25">
            <w:pPr>
              <w:pStyle w:val="TableText"/>
              <w:rPr>
                <w:szCs w:val="18"/>
                <w:lang w:val="en-GB"/>
              </w:rPr>
            </w:pPr>
            <w:r w:rsidRPr="008C5E25">
              <w:rPr>
                <w:szCs w:val="18"/>
                <w:lang w:val="en-GB"/>
              </w:rPr>
              <w:t>Prescribers must be aware of all medicines that are on their gazetted list and, through agreement with their collaborative team and/or prescriber supervisor, decide which medicines are appropriate to prescribe within their area of practice.</w:t>
            </w:r>
          </w:p>
        </w:tc>
      </w:tr>
      <w:tr w:rsidR="00D80982" w:rsidRPr="008C5E25" w14:paraId="2515D6CA" w14:textId="77777777" w:rsidTr="000F415B">
        <w:tc>
          <w:tcPr>
            <w:tcW w:w="7272" w:type="dxa"/>
            <w:tcBorders>
              <w:bottom w:val="nil"/>
            </w:tcBorders>
          </w:tcPr>
          <w:p w14:paraId="2D93DC46" w14:textId="77777777" w:rsidR="00D80982" w:rsidRPr="008C5E25" w:rsidRDefault="00D80982" w:rsidP="008C5E25">
            <w:pPr>
              <w:pStyle w:val="TableText"/>
              <w:rPr>
                <w:b/>
                <w:bCs/>
                <w:szCs w:val="18"/>
              </w:rPr>
            </w:pPr>
            <w:r w:rsidRPr="008C5E25">
              <w:rPr>
                <w:b/>
                <w:bCs/>
                <w:szCs w:val="18"/>
              </w:rPr>
              <w:t>Enabling registered nurse prescribing in specific settings</w:t>
            </w:r>
          </w:p>
          <w:p w14:paraId="1C764452" w14:textId="77777777" w:rsidR="00D80982" w:rsidRPr="008C5E25" w:rsidRDefault="00D80982" w:rsidP="008C5E25">
            <w:pPr>
              <w:pStyle w:val="TableText"/>
              <w:rPr>
                <w:szCs w:val="18"/>
              </w:rPr>
            </w:pPr>
            <w:r w:rsidRPr="008C5E25">
              <w:rPr>
                <w:szCs w:val="18"/>
              </w:rPr>
              <w:t>Respondents suggested enabling registered nurse prescribing in settings such as PACUs and in primary care; this would allow registered nurses to establish their own practices/clinics in rural, remote or poorly serviced areas and to undertake home visits.</w:t>
            </w:r>
          </w:p>
          <w:p w14:paraId="0027BDEF" w14:textId="77777777" w:rsidR="00D80982" w:rsidRPr="008C5E25" w:rsidRDefault="00D80982" w:rsidP="008C5E25">
            <w:pPr>
              <w:pStyle w:val="TableText"/>
              <w:rPr>
                <w:szCs w:val="18"/>
                <w:lang w:val="en-GB"/>
              </w:rPr>
            </w:pPr>
            <w:r w:rsidRPr="008C5E25">
              <w:rPr>
                <w:szCs w:val="18"/>
              </w:rPr>
              <w:t>Currently, in many settings, PACU nurses use standing orders from anaesthetists to prescribe intravenous medicines after surgery.</w:t>
            </w:r>
          </w:p>
        </w:tc>
        <w:tc>
          <w:tcPr>
            <w:tcW w:w="6705" w:type="dxa"/>
            <w:tcBorders>
              <w:bottom w:val="nil"/>
            </w:tcBorders>
          </w:tcPr>
          <w:p w14:paraId="0FAE1986" w14:textId="77777777" w:rsidR="00D80982" w:rsidRPr="008C5E25" w:rsidRDefault="00D80982" w:rsidP="008C5E25">
            <w:pPr>
              <w:pStyle w:val="TableText"/>
              <w:rPr>
                <w:szCs w:val="18"/>
              </w:rPr>
            </w:pPr>
            <w:r w:rsidRPr="008C5E25">
              <w:rPr>
                <w:szCs w:val="18"/>
              </w:rPr>
              <w:t>There are no restrictions on registered nurses taking up prescribing authority in PACU settings provided they obtain prescribing authority from the Nursing Council, and their employer’s approval.</w:t>
            </w:r>
          </w:p>
        </w:tc>
      </w:tr>
      <w:tr w:rsidR="00D80982" w:rsidRPr="008C5E25" w14:paraId="080B410C" w14:textId="77777777" w:rsidTr="000F415B">
        <w:tc>
          <w:tcPr>
            <w:tcW w:w="7272" w:type="dxa"/>
            <w:tcBorders>
              <w:top w:val="nil"/>
              <w:bottom w:val="nil"/>
            </w:tcBorders>
          </w:tcPr>
          <w:p w14:paraId="51DDD290" w14:textId="77777777" w:rsidR="00D80982" w:rsidRPr="008C5E25" w:rsidRDefault="00D80982" w:rsidP="008C5E25">
            <w:pPr>
              <w:pStyle w:val="TableText"/>
              <w:spacing w:before="54" w:after="54"/>
              <w:rPr>
                <w:szCs w:val="18"/>
              </w:rPr>
            </w:pPr>
            <w:r w:rsidRPr="008C5E25">
              <w:rPr>
                <w:szCs w:val="18"/>
              </w:rPr>
              <w:t>This model often results in:</w:t>
            </w:r>
          </w:p>
          <w:p w14:paraId="45E3BFCB" w14:textId="77777777" w:rsidR="00D80982" w:rsidRPr="008C5E25" w:rsidRDefault="00D80982" w:rsidP="008C5E25">
            <w:pPr>
              <w:pStyle w:val="TableBullet"/>
              <w:spacing w:before="54" w:after="54"/>
              <w:rPr>
                <w:szCs w:val="18"/>
                <w:lang w:val="en-GB"/>
              </w:rPr>
            </w:pPr>
            <w:r w:rsidRPr="008C5E25">
              <w:rPr>
                <w:szCs w:val="18"/>
                <w:lang w:val="en-GB"/>
              </w:rPr>
              <w:t>delays in accessing additional IV medications (for pain, nausea and haemodynamic instability) that cause avoidable patient discomfort and prolong recovery</w:t>
            </w:r>
          </w:p>
          <w:p w14:paraId="4D41B4A6" w14:textId="77777777" w:rsidR="00D80982" w:rsidRPr="008C5E25" w:rsidRDefault="00D80982" w:rsidP="008C5E25">
            <w:pPr>
              <w:pStyle w:val="TableBullet"/>
              <w:spacing w:before="54" w:after="54"/>
              <w:rPr>
                <w:szCs w:val="18"/>
                <w:lang w:val="en-GB"/>
              </w:rPr>
            </w:pPr>
            <w:r w:rsidRPr="008C5E25">
              <w:rPr>
                <w:szCs w:val="18"/>
                <w:lang w:val="en-GB"/>
              </w:rPr>
              <w:t>limiting anaesthetists’ availability, which contributes to inefficiencies in PACU discharge and overall hospital operations.</w:t>
            </w:r>
          </w:p>
        </w:tc>
        <w:tc>
          <w:tcPr>
            <w:tcW w:w="6705" w:type="dxa"/>
            <w:tcBorders>
              <w:top w:val="nil"/>
              <w:bottom w:val="nil"/>
            </w:tcBorders>
          </w:tcPr>
          <w:p w14:paraId="6CBC1F57" w14:textId="77777777" w:rsidR="00D80982" w:rsidRPr="008C5E25" w:rsidRDefault="00D80982" w:rsidP="008C5E25">
            <w:pPr>
              <w:pStyle w:val="TableText"/>
              <w:rPr>
                <w:color w:val="000000" w:themeColor="text1"/>
                <w:szCs w:val="18"/>
                <w:lang w:val="en-GB"/>
              </w:rPr>
            </w:pPr>
          </w:p>
        </w:tc>
      </w:tr>
      <w:tr w:rsidR="00D80982" w:rsidRPr="008C5E25" w14:paraId="2BC41797" w14:textId="77777777" w:rsidTr="000F415B">
        <w:tc>
          <w:tcPr>
            <w:tcW w:w="7272" w:type="dxa"/>
            <w:tcBorders>
              <w:top w:val="nil"/>
              <w:bottom w:val="nil"/>
            </w:tcBorders>
          </w:tcPr>
          <w:p w14:paraId="32CB2754" w14:textId="77777777" w:rsidR="00D80982" w:rsidRPr="008C5E25" w:rsidRDefault="00D80982" w:rsidP="008C5E25">
            <w:pPr>
              <w:pStyle w:val="TableText"/>
              <w:spacing w:before="54" w:after="54"/>
              <w:rPr>
                <w:szCs w:val="18"/>
              </w:rPr>
            </w:pPr>
            <w:r w:rsidRPr="008C5E25">
              <w:rPr>
                <w:szCs w:val="18"/>
              </w:rPr>
              <w:t>Introducing registered nurse prescribers in PACUs will enable:</w:t>
            </w:r>
          </w:p>
        </w:tc>
        <w:tc>
          <w:tcPr>
            <w:tcW w:w="6705" w:type="dxa"/>
            <w:tcBorders>
              <w:top w:val="nil"/>
              <w:bottom w:val="nil"/>
            </w:tcBorders>
          </w:tcPr>
          <w:p w14:paraId="36B07D4F" w14:textId="77777777" w:rsidR="00D80982" w:rsidRPr="008C5E25" w:rsidRDefault="00D80982" w:rsidP="008C5E25">
            <w:pPr>
              <w:pStyle w:val="TableText"/>
              <w:rPr>
                <w:color w:val="000000" w:themeColor="text1"/>
                <w:szCs w:val="18"/>
                <w:lang w:val="en-GB"/>
              </w:rPr>
            </w:pPr>
          </w:p>
        </w:tc>
      </w:tr>
      <w:tr w:rsidR="00D80982" w:rsidRPr="008C5E25" w14:paraId="035022B6" w14:textId="77777777" w:rsidTr="000F415B">
        <w:tc>
          <w:tcPr>
            <w:tcW w:w="7272" w:type="dxa"/>
            <w:tcBorders>
              <w:top w:val="nil"/>
            </w:tcBorders>
          </w:tcPr>
          <w:p w14:paraId="1CC9D82B" w14:textId="77777777" w:rsidR="00D80982" w:rsidRPr="008C5E25" w:rsidRDefault="00D80982" w:rsidP="008C5E25">
            <w:pPr>
              <w:pStyle w:val="TableBullet"/>
              <w:spacing w:before="54" w:after="54"/>
              <w:rPr>
                <w:szCs w:val="18"/>
                <w:lang w:val="en-GB"/>
              </w:rPr>
            </w:pPr>
            <w:r w:rsidRPr="008C5E25">
              <w:rPr>
                <w:szCs w:val="18"/>
                <w:lang w:val="en-GB"/>
              </w:rPr>
              <w:t>timely administration of medicines</w:t>
            </w:r>
          </w:p>
          <w:p w14:paraId="0676BB12" w14:textId="77777777" w:rsidR="00D80982" w:rsidRPr="008C5E25" w:rsidRDefault="00D80982" w:rsidP="008C5E25">
            <w:pPr>
              <w:pStyle w:val="TableBullet"/>
              <w:spacing w:before="54" w:after="54"/>
              <w:rPr>
                <w:szCs w:val="18"/>
                <w:lang w:val="en-GB"/>
              </w:rPr>
            </w:pPr>
            <w:r w:rsidRPr="008C5E25">
              <w:rPr>
                <w:szCs w:val="18"/>
                <w:lang w:val="en-GB"/>
              </w:rPr>
              <w:t>improved postoperative recovery and patient outcomes</w:t>
            </w:r>
          </w:p>
          <w:p w14:paraId="13F36607" w14:textId="77777777" w:rsidR="00D80982" w:rsidRPr="008C5E25" w:rsidRDefault="00D80982" w:rsidP="008C5E25">
            <w:pPr>
              <w:pStyle w:val="TableBullet"/>
              <w:spacing w:before="54" w:after="54"/>
              <w:rPr>
                <w:szCs w:val="18"/>
                <w:lang w:val="en-GB"/>
              </w:rPr>
            </w:pPr>
            <w:r w:rsidRPr="008C5E25">
              <w:rPr>
                <w:szCs w:val="18"/>
                <w:lang w:val="en-GB"/>
              </w:rPr>
              <w:t>enhanced efficiency in PACUs and broader hospital operations</w:t>
            </w:r>
          </w:p>
          <w:p w14:paraId="7B9DCEC4" w14:textId="77777777" w:rsidR="00D80982" w:rsidRPr="008C5E25" w:rsidRDefault="00D80982" w:rsidP="008C5E25">
            <w:pPr>
              <w:pStyle w:val="TableBullet"/>
              <w:spacing w:before="54" w:after="54"/>
              <w:rPr>
                <w:b/>
                <w:bCs/>
                <w:szCs w:val="18"/>
                <w:lang w:val="en-GB"/>
              </w:rPr>
            </w:pPr>
            <w:r w:rsidRPr="008C5E25">
              <w:rPr>
                <w:szCs w:val="18"/>
                <w:lang w:val="en-GB"/>
              </w:rPr>
              <w:t>strengthened collaborative practice between nursing and medical staff.</w:t>
            </w:r>
          </w:p>
        </w:tc>
        <w:tc>
          <w:tcPr>
            <w:tcW w:w="6705" w:type="dxa"/>
            <w:tcBorders>
              <w:top w:val="nil"/>
            </w:tcBorders>
          </w:tcPr>
          <w:p w14:paraId="70122631" w14:textId="77777777" w:rsidR="00D80982" w:rsidRPr="008C5E25" w:rsidRDefault="00D80982" w:rsidP="008C5E25">
            <w:pPr>
              <w:spacing w:before="60" w:after="60"/>
              <w:rPr>
                <w:color w:val="000000" w:themeColor="text1"/>
                <w:sz w:val="18"/>
                <w:szCs w:val="18"/>
                <w:lang w:val="en-GB"/>
              </w:rPr>
            </w:pPr>
          </w:p>
        </w:tc>
      </w:tr>
      <w:tr w:rsidR="00D80982" w:rsidRPr="008C5E25" w14:paraId="4FC780C7" w14:textId="77777777" w:rsidTr="000F415B">
        <w:tc>
          <w:tcPr>
            <w:tcW w:w="7272" w:type="dxa"/>
            <w:tcBorders>
              <w:bottom w:val="nil"/>
            </w:tcBorders>
          </w:tcPr>
          <w:p w14:paraId="34504BCD" w14:textId="77777777" w:rsidR="00D80982" w:rsidRPr="008C5E25" w:rsidRDefault="00D80982" w:rsidP="008C5E25">
            <w:pPr>
              <w:pStyle w:val="TableText"/>
              <w:rPr>
                <w:b/>
                <w:bCs/>
                <w:szCs w:val="18"/>
                <w:lang w:val="en-GB"/>
              </w:rPr>
            </w:pPr>
            <w:r w:rsidRPr="008C5E25">
              <w:rPr>
                <w:b/>
                <w:bCs/>
                <w:szCs w:val="18"/>
                <w:lang w:val="en-GB"/>
              </w:rPr>
              <w:lastRenderedPageBreak/>
              <w:t>Funded medicines and special authorities</w:t>
            </w:r>
          </w:p>
          <w:p w14:paraId="0778CD59" w14:textId="77777777" w:rsidR="00D80982" w:rsidRPr="008C5E25" w:rsidRDefault="00D80982" w:rsidP="008C5E25">
            <w:pPr>
              <w:pStyle w:val="TableText"/>
              <w:rPr>
                <w:szCs w:val="18"/>
                <w:lang w:val="en-GB"/>
              </w:rPr>
            </w:pPr>
            <w:r w:rsidRPr="008C5E25">
              <w:rPr>
                <w:szCs w:val="18"/>
                <w:lang w:val="en-GB"/>
              </w:rPr>
              <w:t>Submitters commented on the funding status of the proposed additions to the SPML: some medicines are unfunded, and others are restricted by special authority application funding.</w:t>
            </w:r>
          </w:p>
        </w:tc>
        <w:tc>
          <w:tcPr>
            <w:tcW w:w="6705" w:type="dxa"/>
            <w:tcBorders>
              <w:bottom w:val="nil"/>
            </w:tcBorders>
          </w:tcPr>
          <w:p w14:paraId="406A7998" w14:textId="77777777" w:rsidR="00D80982" w:rsidRPr="008C5E25" w:rsidRDefault="00D80982" w:rsidP="008C5E25">
            <w:pPr>
              <w:pStyle w:val="TableText"/>
              <w:rPr>
                <w:szCs w:val="18"/>
                <w:lang w:val="en-GB"/>
              </w:rPr>
            </w:pPr>
            <w:r w:rsidRPr="008C5E25">
              <w:rPr>
                <w:szCs w:val="18"/>
                <w:lang w:val="en-GB"/>
              </w:rPr>
              <w:t>The SPML is agnostic to the funding status of medicines. Funding for medicines can change over time.</w:t>
            </w:r>
          </w:p>
        </w:tc>
      </w:tr>
      <w:tr w:rsidR="00D80982" w:rsidRPr="008C5E25" w14:paraId="0C02E850" w14:textId="77777777" w:rsidTr="000F415B">
        <w:tc>
          <w:tcPr>
            <w:tcW w:w="7272" w:type="dxa"/>
            <w:tcBorders>
              <w:top w:val="nil"/>
              <w:bottom w:val="nil"/>
            </w:tcBorders>
          </w:tcPr>
          <w:p w14:paraId="33A433DA" w14:textId="77777777" w:rsidR="00D80982" w:rsidRPr="008C5E25" w:rsidRDefault="00D80982" w:rsidP="008C5E25">
            <w:pPr>
              <w:pStyle w:val="TableText"/>
              <w:rPr>
                <w:szCs w:val="18"/>
                <w:lang w:val="en-GB"/>
              </w:rPr>
            </w:pPr>
            <w:r w:rsidRPr="008C5E25">
              <w:rPr>
                <w:szCs w:val="18"/>
                <w:lang w:val="en-GB"/>
              </w:rPr>
              <w:t>There was criticism that registered nurse prescribers cannot apply for ‘sacubitril with valsartan (Entresto)’ special authority funding.</w:t>
            </w:r>
          </w:p>
        </w:tc>
        <w:tc>
          <w:tcPr>
            <w:tcW w:w="6705" w:type="dxa"/>
            <w:tcBorders>
              <w:top w:val="nil"/>
              <w:bottom w:val="nil"/>
            </w:tcBorders>
          </w:tcPr>
          <w:p w14:paraId="3D65F8B4" w14:textId="77777777" w:rsidR="00D80982" w:rsidRPr="008C5E25" w:rsidRDefault="00D80982" w:rsidP="008C5E25">
            <w:pPr>
              <w:pStyle w:val="TableText"/>
              <w:rPr>
                <w:szCs w:val="18"/>
                <w:lang w:val="en-GB"/>
              </w:rPr>
            </w:pPr>
            <w:proofErr w:type="spellStart"/>
            <w:r w:rsidRPr="008C5E25">
              <w:rPr>
                <w:szCs w:val="18"/>
                <w:lang w:val="en-GB"/>
              </w:rPr>
              <w:t>Pharmac</w:t>
            </w:r>
            <w:proofErr w:type="spellEnd"/>
            <w:r w:rsidRPr="008C5E25">
              <w:rPr>
                <w:szCs w:val="18"/>
                <w:lang w:val="en-GB"/>
              </w:rPr>
              <w:t xml:space="preserve"> sets the criteria for special authority funding applications, including which prescriber groups may apply. A special authority application for ‘sacubitril with valsartan (Entresto)’ can be submitted by ‘any relevant practitioner’, which includes registered nurse prescribers.</w:t>
            </w:r>
          </w:p>
        </w:tc>
      </w:tr>
      <w:tr w:rsidR="00D80982" w:rsidRPr="008C5E25" w14:paraId="7F02B3D7" w14:textId="77777777" w:rsidTr="000F415B">
        <w:tc>
          <w:tcPr>
            <w:tcW w:w="7272" w:type="dxa"/>
            <w:tcBorders>
              <w:top w:val="nil"/>
            </w:tcBorders>
          </w:tcPr>
          <w:p w14:paraId="6696ED26" w14:textId="77777777" w:rsidR="00D80982" w:rsidRPr="008C5E25" w:rsidRDefault="00D80982" w:rsidP="008C5E25">
            <w:pPr>
              <w:pStyle w:val="TableText"/>
              <w:rPr>
                <w:b/>
                <w:bCs/>
                <w:szCs w:val="18"/>
                <w:lang w:val="en-GB"/>
              </w:rPr>
            </w:pPr>
            <w:r w:rsidRPr="008C5E25">
              <w:rPr>
                <w:szCs w:val="18"/>
                <w:lang w:val="en-GB"/>
              </w:rPr>
              <w:t>Some medicines included in the proposed list are not currently funded (</w:t>
            </w:r>
            <w:proofErr w:type="spellStart"/>
            <w:r w:rsidRPr="008C5E25">
              <w:rPr>
                <w:szCs w:val="18"/>
                <w:lang w:val="en-GB"/>
              </w:rPr>
              <w:t>eg</w:t>
            </w:r>
            <w:proofErr w:type="spellEnd"/>
            <w:r w:rsidRPr="008C5E25">
              <w:rPr>
                <w:szCs w:val="18"/>
                <w:lang w:val="en-GB"/>
              </w:rPr>
              <w:t xml:space="preserve">, oxcarbazepine and </w:t>
            </w:r>
            <w:proofErr w:type="spellStart"/>
            <w:r w:rsidRPr="008C5E25">
              <w:rPr>
                <w:szCs w:val="18"/>
                <w:lang w:val="en-GB"/>
              </w:rPr>
              <w:t>perampanel</w:t>
            </w:r>
            <w:proofErr w:type="spellEnd"/>
            <w:r w:rsidRPr="008C5E25">
              <w:rPr>
                <w:szCs w:val="18"/>
                <w:lang w:val="en-GB"/>
              </w:rPr>
              <w:t>) or not yet available in New Zealand (</w:t>
            </w:r>
            <w:proofErr w:type="spellStart"/>
            <w:r w:rsidRPr="008C5E25">
              <w:rPr>
                <w:szCs w:val="18"/>
                <w:lang w:val="en-GB"/>
              </w:rPr>
              <w:t>eg</w:t>
            </w:r>
            <w:proofErr w:type="spellEnd"/>
            <w:r w:rsidRPr="008C5E25">
              <w:rPr>
                <w:szCs w:val="18"/>
                <w:lang w:val="en-GB"/>
              </w:rPr>
              <w:t xml:space="preserve">, </w:t>
            </w:r>
            <w:proofErr w:type="spellStart"/>
            <w:r w:rsidRPr="008C5E25">
              <w:rPr>
                <w:szCs w:val="18"/>
                <w:lang w:val="en-GB"/>
              </w:rPr>
              <w:t>tezepelumab</w:t>
            </w:r>
            <w:proofErr w:type="spellEnd"/>
            <w:r w:rsidRPr="008C5E25">
              <w:rPr>
                <w:szCs w:val="18"/>
                <w:lang w:val="en-GB"/>
              </w:rPr>
              <w:t>).</w:t>
            </w:r>
          </w:p>
        </w:tc>
        <w:tc>
          <w:tcPr>
            <w:tcW w:w="6705" w:type="dxa"/>
            <w:tcBorders>
              <w:top w:val="nil"/>
            </w:tcBorders>
          </w:tcPr>
          <w:p w14:paraId="4714AB76" w14:textId="77777777" w:rsidR="00D80982" w:rsidRPr="008C5E25" w:rsidRDefault="00D80982" w:rsidP="008C5E25">
            <w:pPr>
              <w:pStyle w:val="TableText"/>
              <w:rPr>
                <w:szCs w:val="18"/>
                <w:lang w:val="en-GB"/>
              </w:rPr>
            </w:pPr>
            <w:r w:rsidRPr="008C5E25">
              <w:rPr>
                <w:szCs w:val="18"/>
                <w:lang w:val="en-GB"/>
              </w:rPr>
              <w:t>These medicines are included to future proof the SPML.</w:t>
            </w:r>
          </w:p>
        </w:tc>
      </w:tr>
      <w:tr w:rsidR="00D80982" w:rsidRPr="008C5E25" w14:paraId="74ECD833" w14:textId="77777777" w:rsidTr="000F415B">
        <w:tc>
          <w:tcPr>
            <w:tcW w:w="7272" w:type="dxa"/>
          </w:tcPr>
          <w:p w14:paraId="25BA477A" w14:textId="77777777" w:rsidR="00D80982" w:rsidRPr="008C5E25" w:rsidRDefault="00D80982" w:rsidP="008C5E25">
            <w:pPr>
              <w:pStyle w:val="TableText"/>
              <w:rPr>
                <w:b/>
                <w:bCs/>
                <w:szCs w:val="18"/>
              </w:rPr>
            </w:pPr>
            <w:r w:rsidRPr="008C5E25">
              <w:rPr>
                <w:b/>
                <w:bCs/>
                <w:szCs w:val="18"/>
              </w:rPr>
              <w:t>Prescribing guidance</w:t>
            </w:r>
          </w:p>
          <w:p w14:paraId="7654DD46" w14:textId="77777777" w:rsidR="00D80982" w:rsidRPr="008C5E25" w:rsidRDefault="00D80982" w:rsidP="008C5E25">
            <w:pPr>
              <w:pStyle w:val="TableText"/>
              <w:rPr>
                <w:szCs w:val="18"/>
              </w:rPr>
            </w:pPr>
            <w:r w:rsidRPr="008C5E25">
              <w:rPr>
                <w:szCs w:val="18"/>
              </w:rPr>
              <w:t xml:space="preserve">Several submitters suggested that the SPML should specify clear categories to guide the medicines a registered nurse prescriber may prescribe. For example, categories could </w:t>
            </w:r>
            <w:proofErr w:type="gramStart"/>
            <w:r w:rsidRPr="008C5E25">
              <w:rPr>
                <w:szCs w:val="18"/>
              </w:rPr>
              <w:t>comprise:</w:t>
            </w:r>
            <w:proofErr w:type="gramEnd"/>
            <w:r w:rsidRPr="008C5E25">
              <w:rPr>
                <w:szCs w:val="18"/>
              </w:rPr>
              <w:t xml:space="preserve"> medicines that the registered nurse prescriber can initiate, medicines for continuation prescribing, medicines that can only be prescribed by registered nurse prescribers working in designated hospital-based specialist teams (</w:t>
            </w:r>
            <w:proofErr w:type="spellStart"/>
            <w:r w:rsidRPr="008C5E25">
              <w:rPr>
                <w:szCs w:val="18"/>
              </w:rPr>
              <w:t>eg</w:t>
            </w:r>
            <w:proofErr w:type="spellEnd"/>
            <w:r w:rsidRPr="008C5E25">
              <w:rPr>
                <w:szCs w:val="18"/>
              </w:rPr>
              <w:t>, oncology, haematology, ophthalmology or renal services) and medicines that require specialist diagnosis and close oversight.</w:t>
            </w:r>
          </w:p>
          <w:p w14:paraId="30B9AAFC" w14:textId="77777777" w:rsidR="00D80982" w:rsidRPr="008C5E25" w:rsidRDefault="00D80982" w:rsidP="008C5E25">
            <w:pPr>
              <w:pStyle w:val="TableText"/>
              <w:rPr>
                <w:szCs w:val="18"/>
              </w:rPr>
            </w:pPr>
            <w:r w:rsidRPr="008C5E25">
              <w:rPr>
                <w:szCs w:val="18"/>
              </w:rPr>
              <w:t>Some respondents suggested that ‘prescribing advice’ should be provided for specific medicines, covering patient selection, dosing, monitoring and underpinning knowledge and expertise.</w:t>
            </w:r>
          </w:p>
        </w:tc>
        <w:tc>
          <w:tcPr>
            <w:tcW w:w="6705" w:type="dxa"/>
          </w:tcPr>
          <w:p w14:paraId="5DE15665" w14:textId="77777777" w:rsidR="00D80982" w:rsidRPr="008C5E25" w:rsidRDefault="00D80982" w:rsidP="008C5E25">
            <w:pPr>
              <w:pStyle w:val="TableText"/>
              <w:rPr>
                <w:szCs w:val="18"/>
              </w:rPr>
            </w:pPr>
            <w:r w:rsidRPr="008C5E25">
              <w:rPr>
                <w:szCs w:val="18"/>
              </w:rPr>
              <w:t>The SPML only lists individual medicines available to registered nurse prescribers. It does not distinguish between practice settings (</w:t>
            </w:r>
            <w:proofErr w:type="spellStart"/>
            <w:r w:rsidRPr="008C5E25">
              <w:rPr>
                <w:szCs w:val="18"/>
              </w:rPr>
              <w:t>eg</w:t>
            </w:r>
            <w:proofErr w:type="spellEnd"/>
            <w:r w:rsidRPr="008C5E25">
              <w:rPr>
                <w:szCs w:val="18"/>
              </w:rPr>
              <w:t>, hospital specialist teams and community-based teams).</w:t>
            </w:r>
          </w:p>
          <w:p w14:paraId="28BC3A28" w14:textId="77777777" w:rsidR="00D80982" w:rsidRPr="008C5E25" w:rsidRDefault="00D80982" w:rsidP="008C5E25">
            <w:pPr>
              <w:pStyle w:val="TableText"/>
              <w:rPr>
                <w:szCs w:val="18"/>
              </w:rPr>
            </w:pPr>
            <w:r w:rsidRPr="008C5E25">
              <w:rPr>
                <w:szCs w:val="18"/>
              </w:rPr>
              <w:t>Any controls, limitations or conditions on use are the responsibility of individual registered nurse prescribers. They should use medicines within their area of speciality, with the support of their collaborative team, and with supervision from their authorised prescriber supervisor.</w:t>
            </w:r>
          </w:p>
          <w:p w14:paraId="580FE5B9" w14:textId="77777777" w:rsidR="00D80982" w:rsidRPr="008C5E25" w:rsidRDefault="00D80982" w:rsidP="008C5E25">
            <w:pPr>
              <w:pStyle w:val="TableText"/>
              <w:rPr>
                <w:szCs w:val="18"/>
              </w:rPr>
            </w:pPr>
            <w:r w:rsidRPr="008C5E25">
              <w:rPr>
                <w:szCs w:val="18"/>
              </w:rPr>
              <w:t>The Nursing Council, as the responsible authority for registered nurse prescribers, may elect to provide guidance on appropriate use of the medicines on the SPML.</w:t>
            </w:r>
          </w:p>
        </w:tc>
      </w:tr>
      <w:tr w:rsidR="00D80982" w:rsidRPr="008C5E25" w14:paraId="6549E8A5" w14:textId="77777777" w:rsidTr="000F415B">
        <w:tc>
          <w:tcPr>
            <w:tcW w:w="7272" w:type="dxa"/>
          </w:tcPr>
          <w:p w14:paraId="3D2F0F3E" w14:textId="77777777" w:rsidR="00D80982" w:rsidRPr="008C5E25" w:rsidRDefault="00D80982" w:rsidP="008C5E25">
            <w:pPr>
              <w:pStyle w:val="TableText"/>
              <w:rPr>
                <w:b/>
                <w:bCs/>
                <w:szCs w:val="18"/>
                <w:lang w:val="en-GB"/>
              </w:rPr>
            </w:pPr>
            <w:r w:rsidRPr="008C5E25">
              <w:rPr>
                <w:b/>
                <w:bCs/>
                <w:szCs w:val="18"/>
                <w:lang w:val="en-GB"/>
              </w:rPr>
              <w:t>Registered nurse prescribers versus nurse practitioners</w:t>
            </w:r>
          </w:p>
          <w:p w14:paraId="51689AF5" w14:textId="77777777" w:rsidR="00D80982" w:rsidRPr="008C5E25" w:rsidRDefault="00D80982" w:rsidP="008C5E25">
            <w:pPr>
              <w:pStyle w:val="TableText"/>
              <w:rPr>
                <w:szCs w:val="18"/>
                <w:lang w:val="en-GB"/>
              </w:rPr>
            </w:pPr>
            <w:r w:rsidRPr="008C5E25">
              <w:rPr>
                <w:szCs w:val="18"/>
                <w:lang w:val="en-GB"/>
              </w:rPr>
              <w:t>Submitters did not always show an appreciation of the difference between a registered nurse prescriber and a nurse practitioner – in terms of their education and training, scope of practice and autonomy of practice.</w:t>
            </w:r>
          </w:p>
        </w:tc>
        <w:tc>
          <w:tcPr>
            <w:tcW w:w="6705" w:type="dxa"/>
          </w:tcPr>
          <w:p w14:paraId="350D9640" w14:textId="77777777" w:rsidR="00D80982" w:rsidRPr="008C5E25" w:rsidRDefault="00D80982" w:rsidP="008C5E25">
            <w:pPr>
              <w:pStyle w:val="TableText"/>
              <w:rPr>
                <w:szCs w:val="18"/>
                <w:lang w:val="en-GB"/>
              </w:rPr>
            </w:pPr>
            <w:r w:rsidRPr="008C5E25">
              <w:rPr>
                <w:szCs w:val="18"/>
                <w:lang w:val="en-GB"/>
              </w:rPr>
              <w:t>Nurse practitioners do not have a SPML (they have an ‘open formulary’ like medical prescribers), whereas registered nurse prescribers do have a SPML. This consultation was on the registered nurse prescriber SPML only.</w:t>
            </w:r>
          </w:p>
        </w:tc>
      </w:tr>
      <w:tr w:rsidR="00D80982" w:rsidRPr="008C5E25" w14:paraId="6D3A67BD" w14:textId="77777777" w:rsidTr="000F415B">
        <w:tc>
          <w:tcPr>
            <w:tcW w:w="7272" w:type="dxa"/>
          </w:tcPr>
          <w:p w14:paraId="5F6EE226" w14:textId="77777777" w:rsidR="00D80982" w:rsidRPr="008C5E25" w:rsidRDefault="00D80982" w:rsidP="008C5E25">
            <w:pPr>
              <w:pStyle w:val="TableText"/>
              <w:rPr>
                <w:b/>
                <w:bCs/>
                <w:szCs w:val="18"/>
                <w:lang w:val="en-GB"/>
              </w:rPr>
            </w:pPr>
            <w:r w:rsidRPr="008C5E25">
              <w:rPr>
                <w:b/>
                <w:bCs/>
                <w:szCs w:val="18"/>
                <w:lang w:val="en-GB"/>
              </w:rPr>
              <w:t>Revisions of the SPML</w:t>
            </w:r>
          </w:p>
          <w:p w14:paraId="3BE6AE56" w14:textId="77777777" w:rsidR="00D80982" w:rsidRPr="008C5E25" w:rsidRDefault="00D80982" w:rsidP="008C5E25">
            <w:pPr>
              <w:pStyle w:val="TableText"/>
              <w:rPr>
                <w:szCs w:val="18"/>
                <w:lang w:val="en-GB"/>
              </w:rPr>
            </w:pPr>
            <w:r w:rsidRPr="008C5E25">
              <w:rPr>
                <w:szCs w:val="18"/>
                <w:lang w:val="en-GB"/>
              </w:rPr>
              <w:t>While the Ministry leads the consultation for review of the SPML on behalf of the Director-General of Health, consultations are in response to the appropriate responsible authority submitting a proposal for change to the Ministry.</w:t>
            </w:r>
          </w:p>
        </w:tc>
        <w:tc>
          <w:tcPr>
            <w:tcW w:w="6705" w:type="dxa"/>
          </w:tcPr>
          <w:p w14:paraId="1BBAED9D" w14:textId="77777777" w:rsidR="00D80982" w:rsidRPr="008C5E25" w:rsidRDefault="00D80982" w:rsidP="008C5E25">
            <w:pPr>
              <w:pStyle w:val="TableText"/>
              <w:rPr>
                <w:szCs w:val="18"/>
                <w:lang w:val="en-GB"/>
              </w:rPr>
            </w:pPr>
            <w:r w:rsidRPr="008C5E25">
              <w:rPr>
                <w:szCs w:val="18"/>
                <w:lang w:val="en-GB"/>
              </w:rPr>
              <w:t>We recommend that prescribing professionals work with their responsible authorities to request SPML updates to support changes in practice.</w:t>
            </w:r>
          </w:p>
        </w:tc>
      </w:tr>
      <w:tr w:rsidR="00D80982" w:rsidRPr="008C5E25" w14:paraId="3C123726" w14:textId="77777777" w:rsidTr="000F415B">
        <w:tc>
          <w:tcPr>
            <w:tcW w:w="7272" w:type="dxa"/>
          </w:tcPr>
          <w:p w14:paraId="74AAB757" w14:textId="77777777" w:rsidR="00D80982" w:rsidRPr="008C5E25" w:rsidRDefault="00D80982" w:rsidP="008C5E25">
            <w:pPr>
              <w:pStyle w:val="TableText"/>
              <w:rPr>
                <w:b/>
                <w:bCs/>
                <w:szCs w:val="18"/>
                <w:lang w:val="en-GB"/>
              </w:rPr>
            </w:pPr>
            <w:r w:rsidRPr="008C5E25">
              <w:rPr>
                <w:b/>
                <w:bCs/>
                <w:szCs w:val="18"/>
                <w:lang w:val="en-GB"/>
              </w:rPr>
              <w:lastRenderedPageBreak/>
              <w:t>Unapproved medicines</w:t>
            </w:r>
          </w:p>
          <w:p w14:paraId="54488435" w14:textId="77777777" w:rsidR="00D80982" w:rsidRPr="008C5E25" w:rsidRDefault="00D80982" w:rsidP="008C5E25">
            <w:pPr>
              <w:pStyle w:val="TableText"/>
              <w:rPr>
                <w:szCs w:val="18"/>
                <w:lang w:val="en-GB"/>
              </w:rPr>
            </w:pPr>
            <w:r w:rsidRPr="008C5E25">
              <w:rPr>
                <w:szCs w:val="18"/>
                <w:lang w:val="en-GB"/>
              </w:rPr>
              <w:t>There was a request to enable registered nurse prescribers to prescribe unapproved medicines: medicines supplied under section 29 of the Medicines Act 1981. Under that section, only medical prescribers can prescribe unapproved medicines.</w:t>
            </w:r>
          </w:p>
        </w:tc>
        <w:tc>
          <w:tcPr>
            <w:tcW w:w="6705" w:type="dxa"/>
          </w:tcPr>
          <w:p w14:paraId="7D04CBFA" w14:textId="77777777" w:rsidR="00D80982" w:rsidRPr="008C5E25" w:rsidRDefault="00D80982" w:rsidP="008C5E25">
            <w:pPr>
              <w:pStyle w:val="TableText"/>
              <w:rPr>
                <w:szCs w:val="18"/>
                <w:lang w:val="en-GB"/>
              </w:rPr>
            </w:pPr>
            <w:r w:rsidRPr="008C5E25">
              <w:rPr>
                <w:szCs w:val="18"/>
                <w:lang w:val="en-GB"/>
              </w:rPr>
              <w:t xml:space="preserve">We note that under the Medicines Amendment Act 2025, designated prescribers are able to prescribe unapproved replacement medicines that are funded by </w:t>
            </w:r>
            <w:proofErr w:type="spellStart"/>
            <w:r w:rsidRPr="008C5E25">
              <w:rPr>
                <w:szCs w:val="18"/>
                <w:lang w:val="en-GB"/>
              </w:rPr>
              <w:t>Pharmac</w:t>
            </w:r>
            <w:proofErr w:type="spellEnd"/>
            <w:r w:rsidRPr="008C5E25">
              <w:rPr>
                <w:szCs w:val="18"/>
                <w:lang w:val="en-GB"/>
              </w:rPr>
              <w:t xml:space="preserve"> when the funded approved medicine is in short supply.</w:t>
            </w:r>
          </w:p>
        </w:tc>
      </w:tr>
    </w:tbl>
    <w:p w14:paraId="21DA7410" w14:textId="77777777" w:rsidR="00D80982" w:rsidRDefault="00D80982" w:rsidP="00D80982">
      <w:pPr>
        <w:rPr>
          <w:color w:val="000000" w:themeColor="text1"/>
          <w:lang w:val="en-GB"/>
        </w:rPr>
      </w:pPr>
    </w:p>
    <w:p w14:paraId="167E679C" w14:textId="77777777" w:rsidR="00D80982" w:rsidRDefault="00D80982" w:rsidP="003965E0">
      <w:pPr>
        <w:spacing w:after="120"/>
        <w:rPr>
          <w:color w:val="000000" w:themeColor="text1"/>
          <w:lang w:val="en-GB"/>
        </w:rPr>
      </w:pPr>
    </w:p>
    <w:p w14:paraId="6564FED9" w14:textId="77777777" w:rsidR="00D80982" w:rsidRDefault="00D80982" w:rsidP="003965E0">
      <w:pPr>
        <w:spacing w:after="120"/>
        <w:rPr>
          <w:color w:val="000000" w:themeColor="text1"/>
          <w:lang w:val="en-GB"/>
        </w:rPr>
        <w:sectPr w:rsidR="00D80982" w:rsidSect="000F415B">
          <w:footerReference w:type="default" r:id="rId37"/>
          <w:pgSz w:w="16840" w:h="11907" w:orient="landscape" w:code="9"/>
          <w:pgMar w:top="1304" w:right="1418" w:bottom="1418" w:left="1418" w:header="284" w:footer="425" w:gutter="284"/>
          <w:cols w:space="720"/>
          <w:docGrid w:linePitch="286"/>
        </w:sectPr>
      </w:pPr>
    </w:p>
    <w:p w14:paraId="3F0B8AFF" w14:textId="77777777" w:rsidR="000F415B" w:rsidRPr="0066646F" w:rsidRDefault="000F415B" w:rsidP="000F415B">
      <w:pPr>
        <w:pStyle w:val="Heading2"/>
        <w:spacing w:before="0"/>
        <w:rPr>
          <w:lang w:val="en-GB"/>
        </w:rPr>
      </w:pPr>
      <w:bookmarkStart w:id="52" w:name="_Toc220066633"/>
      <w:bookmarkStart w:id="53" w:name="_Toc220675727"/>
      <w:r w:rsidRPr="0066646F">
        <w:rPr>
          <w:lang w:val="en-GB"/>
        </w:rPr>
        <w:lastRenderedPageBreak/>
        <w:t>Next steps</w:t>
      </w:r>
      <w:bookmarkEnd w:id="52"/>
      <w:bookmarkEnd w:id="53"/>
    </w:p>
    <w:p w14:paraId="0BC0E6B6" w14:textId="3BCE9C69" w:rsidR="000F415B" w:rsidRPr="0066646F" w:rsidRDefault="000F415B" w:rsidP="000F415B">
      <w:pPr>
        <w:rPr>
          <w:lang w:val="en-GB"/>
        </w:rPr>
      </w:pPr>
      <w:r w:rsidRPr="0066646F">
        <w:rPr>
          <w:lang w:val="en-GB"/>
        </w:rPr>
        <w:t>The next steps to successfully implement the revised SPML for registered nurse prescribers are as follows</w:t>
      </w:r>
      <w:r>
        <w:rPr>
          <w:lang w:val="en-GB"/>
        </w:rPr>
        <w:t>:</w:t>
      </w:r>
    </w:p>
    <w:p w14:paraId="025F90F7" w14:textId="77777777" w:rsidR="000F415B" w:rsidRPr="000F415B" w:rsidRDefault="000F415B" w:rsidP="00D55907">
      <w:pPr>
        <w:pStyle w:val="ListNumber"/>
      </w:pPr>
      <w:r w:rsidRPr="000F415B">
        <w:t>The final SPML for designated registered nurse prescribers will be published in the New Zealand Gazette. The anticipated publication date is December 2025.</w:t>
      </w:r>
    </w:p>
    <w:p w14:paraId="34BAEF8E" w14:textId="77777777" w:rsidR="000F415B" w:rsidRPr="000F415B" w:rsidRDefault="000F415B" w:rsidP="000F415B">
      <w:pPr>
        <w:pStyle w:val="ListNumber"/>
      </w:pPr>
      <w:r w:rsidRPr="000F415B">
        <w:t>For the changes to controlled drugs that registered nurse prescribers may prescribe, Schedule 1A of the Misuse of Drugs Regulations 1977 will be updated. The anticipated commencement date for this is March 2026.</w:t>
      </w:r>
    </w:p>
    <w:p w14:paraId="3EDBCB37" w14:textId="77777777" w:rsidR="000F415B" w:rsidRPr="000F415B" w:rsidRDefault="000F415B" w:rsidP="000F415B">
      <w:pPr>
        <w:pStyle w:val="ListNumber"/>
      </w:pPr>
      <w:r w:rsidRPr="000F415B">
        <w:t>The SPML for registered nurse prescribers will be updated from time to time. To enable this, the Nursing Council, working with the nursing sector, must submit proposed amendments to the SPML to the Ministry, which will consult on the proposed changes. If approved, these changes will be published in the New Zealand Gazette, or Schedule 1A under the Misuse of Drugs Act 1977 will be updated.</w:t>
      </w:r>
    </w:p>
    <w:p w14:paraId="24F0DEA7" w14:textId="77777777" w:rsidR="000F415B" w:rsidRPr="000F415B" w:rsidRDefault="000F415B" w:rsidP="000F415B">
      <w:pPr>
        <w:pStyle w:val="ListNumber"/>
      </w:pPr>
      <w:r w:rsidRPr="000F415B">
        <w:t>Updates to the SPML for registered nurse prescribers are comparable</w:t>
      </w:r>
      <w:r w:rsidRPr="000F415B" w:rsidDel="00F12FE5">
        <w:t xml:space="preserve"> </w:t>
      </w:r>
      <w:r w:rsidRPr="000F415B">
        <w:t>to the classification of new prescription medicines for medical prescribers. When new medicines are classified as prescription medicines, medical prescribers will only prescribe within their level of competence and area of practice, following workplace protocols and meeting their ethical, professional and legislative obligations. These same safeguards and obligations apply to registered nurse prescribers if prescription medicines are added to the SPML for registered nurse prescribers.</w:t>
      </w:r>
    </w:p>
    <w:p w14:paraId="479A62D7" w14:textId="77777777" w:rsidR="000F415B" w:rsidRPr="0066646F" w:rsidRDefault="000F415B" w:rsidP="000F415B">
      <w:pPr>
        <w:pStyle w:val="ListNumber"/>
        <w:numPr>
          <w:ilvl w:val="0"/>
          <w:numId w:val="0"/>
        </w:numPr>
        <w:ind w:left="360" w:right="-285" w:hanging="360"/>
        <w:rPr>
          <w:lang w:val="en-GB"/>
        </w:rPr>
      </w:pPr>
    </w:p>
    <w:p w14:paraId="08CEB876" w14:textId="77777777" w:rsidR="000F415B" w:rsidRPr="0066646F" w:rsidRDefault="000F415B" w:rsidP="000F415B">
      <w:pPr>
        <w:rPr>
          <w:color w:val="000000" w:themeColor="text1"/>
          <w:lang w:val="en-GB"/>
        </w:rPr>
      </w:pPr>
      <w:r w:rsidRPr="0066646F">
        <w:rPr>
          <w:color w:val="000000" w:themeColor="text1"/>
          <w:lang w:val="en-GB"/>
        </w:rPr>
        <w:br w:type="page"/>
      </w:r>
    </w:p>
    <w:p w14:paraId="7D873EFC" w14:textId="77777777" w:rsidR="000F415B" w:rsidRPr="0066646F" w:rsidRDefault="000F415B" w:rsidP="000F415B">
      <w:pPr>
        <w:pStyle w:val="Heading1"/>
        <w:rPr>
          <w:lang w:val="en-GB"/>
        </w:rPr>
      </w:pPr>
      <w:bookmarkStart w:id="54" w:name="_Toc220066634"/>
      <w:bookmarkStart w:id="55" w:name="_Toc220675728"/>
      <w:bookmarkStart w:id="56" w:name="_Toc76659396"/>
      <w:bookmarkStart w:id="57" w:name="_Toc80015019"/>
      <w:bookmarkStart w:id="58" w:name="_Toc84936549"/>
      <w:r w:rsidRPr="0066646F">
        <w:rPr>
          <w:lang w:val="en-GB"/>
        </w:rPr>
        <w:lastRenderedPageBreak/>
        <w:t>Appendices</w:t>
      </w:r>
      <w:bookmarkEnd w:id="54"/>
      <w:bookmarkEnd w:id="55"/>
    </w:p>
    <w:p w14:paraId="48884B9F" w14:textId="77777777" w:rsidR="000F415B" w:rsidRPr="0066646F" w:rsidRDefault="000F415B" w:rsidP="000F415B">
      <w:pPr>
        <w:pStyle w:val="Heading2"/>
        <w:rPr>
          <w:lang w:val="en-GB"/>
        </w:rPr>
      </w:pPr>
      <w:bookmarkStart w:id="59" w:name="_Toc220066635"/>
      <w:bookmarkStart w:id="60" w:name="_Toc220675729"/>
      <w:bookmarkEnd w:id="56"/>
      <w:bookmarkEnd w:id="57"/>
      <w:bookmarkEnd w:id="58"/>
      <w:r w:rsidRPr="0066646F">
        <w:rPr>
          <w:lang w:val="en-GB"/>
        </w:rPr>
        <w:t xml:space="preserve">Appendix </w:t>
      </w:r>
      <w:r>
        <w:rPr>
          <w:lang w:val="en-GB"/>
        </w:rPr>
        <w:t>1</w:t>
      </w:r>
      <w:r w:rsidRPr="0066646F">
        <w:rPr>
          <w:lang w:val="en-GB"/>
        </w:rPr>
        <w:t>:</w:t>
      </w:r>
      <w:r w:rsidRPr="0066646F">
        <w:rPr>
          <w:lang w:val="en-GB"/>
        </w:rPr>
        <w:tab/>
        <w:t>Consultation questions</w:t>
      </w:r>
      <w:bookmarkEnd w:id="59"/>
      <w:bookmarkEnd w:id="60"/>
    </w:p>
    <w:p w14:paraId="2FC9F931" w14:textId="77777777" w:rsidR="000F415B" w:rsidRPr="0066646F" w:rsidRDefault="000F415B" w:rsidP="000F415B">
      <w:pPr>
        <w:rPr>
          <w:color w:val="000000" w:themeColor="text1"/>
          <w:lang w:val="en-GB" w:eastAsia="en-NZ"/>
        </w:rPr>
      </w:pPr>
      <w:r>
        <w:rPr>
          <w:color w:val="000000" w:themeColor="text1"/>
          <w:lang w:val="en-GB" w:eastAsia="en-NZ"/>
        </w:rPr>
        <w:t xml:space="preserve">We published the following </w:t>
      </w:r>
      <w:r w:rsidRPr="0066646F">
        <w:rPr>
          <w:color w:val="000000" w:themeColor="text1"/>
          <w:lang w:val="en-GB" w:eastAsia="en-NZ"/>
        </w:rPr>
        <w:t>questions on Citizen Space</w:t>
      </w:r>
      <w:r>
        <w:rPr>
          <w:color w:val="000000" w:themeColor="text1"/>
          <w:lang w:val="en-GB" w:eastAsia="en-NZ"/>
        </w:rPr>
        <w:t>,</w:t>
      </w:r>
      <w:r w:rsidRPr="0066646F">
        <w:rPr>
          <w:color w:val="000000" w:themeColor="text1"/>
          <w:lang w:val="en-GB" w:eastAsia="en-NZ"/>
        </w:rPr>
        <w:t xml:space="preserve"> the Ministry’s consultation tool.</w:t>
      </w:r>
    </w:p>
    <w:p w14:paraId="72698BE3" w14:textId="77777777" w:rsidR="000F415B" w:rsidRPr="00AC761D" w:rsidRDefault="000F415B" w:rsidP="000F415B">
      <w:pPr>
        <w:rPr>
          <w:color w:val="000000" w:themeColor="text1"/>
          <w:sz w:val="10"/>
          <w:szCs w:val="10"/>
          <w:lang w:val="en-GB" w:eastAsia="en-NZ"/>
        </w:rPr>
      </w:pPr>
    </w:p>
    <w:p w14:paraId="5628816B"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What is your name?</w:t>
      </w:r>
    </w:p>
    <w:p w14:paraId="6AF9CCBF" w14:textId="77777777" w:rsidR="000F415B" w:rsidRPr="00AC761D" w:rsidRDefault="000F415B" w:rsidP="000F415B">
      <w:pPr>
        <w:tabs>
          <w:tab w:val="left" w:pos="567"/>
        </w:tabs>
        <w:rPr>
          <w:rFonts w:cs="Segoe UI"/>
          <w:sz w:val="10"/>
          <w:szCs w:val="10"/>
          <w:lang w:val="en-GB"/>
        </w:rPr>
      </w:pPr>
    </w:p>
    <w:p w14:paraId="0C30A44A"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What is your email address?</w:t>
      </w:r>
    </w:p>
    <w:p w14:paraId="411B69BF" w14:textId="77777777" w:rsidR="000F415B" w:rsidRPr="00AC761D" w:rsidRDefault="000F415B" w:rsidP="000F415B">
      <w:pPr>
        <w:tabs>
          <w:tab w:val="left" w:pos="567"/>
        </w:tabs>
        <w:rPr>
          <w:rFonts w:cs="Segoe UI"/>
          <w:sz w:val="10"/>
          <w:szCs w:val="10"/>
          <w:lang w:val="en-GB"/>
        </w:rPr>
      </w:pPr>
    </w:p>
    <w:p w14:paraId="53B4AD6F"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What is your organisation?</w:t>
      </w:r>
    </w:p>
    <w:p w14:paraId="556E6E7D" w14:textId="77777777" w:rsidR="000F415B" w:rsidRPr="00AC761D" w:rsidRDefault="000F415B" w:rsidP="000F415B">
      <w:pPr>
        <w:tabs>
          <w:tab w:val="left" w:pos="567"/>
        </w:tabs>
        <w:rPr>
          <w:rFonts w:cs="Segoe UI"/>
          <w:sz w:val="10"/>
          <w:szCs w:val="10"/>
          <w:lang w:val="en-GB"/>
        </w:rPr>
      </w:pPr>
    </w:p>
    <w:p w14:paraId="08919239"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Are you submitting as an individual or on behalf of an organisation?</w:t>
      </w:r>
    </w:p>
    <w:p w14:paraId="53A33BE5" w14:textId="77777777" w:rsidR="000F415B" w:rsidRPr="000F415B" w:rsidRDefault="000F415B" w:rsidP="000F415B">
      <w:pPr>
        <w:pStyle w:val="Bullet"/>
        <w:ind w:left="851"/>
      </w:pPr>
      <w:r w:rsidRPr="000F415B">
        <w:t>Individual</w:t>
      </w:r>
    </w:p>
    <w:p w14:paraId="383D99F5" w14:textId="77777777" w:rsidR="000F415B" w:rsidRPr="000F415B" w:rsidRDefault="000F415B" w:rsidP="000F415B">
      <w:pPr>
        <w:pStyle w:val="Bullet"/>
        <w:ind w:left="851"/>
      </w:pPr>
      <w:r w:rsidRPr="000F415B">
        <w:t>On behalf of an organisation</w:t>
      </w:r>
    </w:p>
    <w:p w14:paraId="2E4816B5" w14:textId="77777777" w:rsidR="000F415B" w:rsidRPr="00AC761D" w:rsidRDefault="000F415B" w:rsidP="000F415B">
      <w:pPr>
        <w:pStyle w:val="Bullet"/>
        <w:numPr>
          <w:ilvl w:val="0"/>
          <w:numId w:val="0"/>
        </w:numPr>
        <w:spacing w:before="0"/>
        <w:rPr>
          <w:sz w:val="10"/>
          <w:szCs w:val="10"/>
          <w:lang w:val="en-GB"/>
        </w:rPr>
      </w:pPr>
    </w:p>
    <w:p w14:paraId="1E9BFB44" w14:textId="77777777" w:rsidR="000F415B" w:rsidRPr="0066646F" w:rsidRDefault="000F415B" w:rsidP="00D55907">
      <w:pPr>
        <w:pStyle w:val="Bullet"/>
        <w:numPr>
          <w:ilvl w:val="0"/>
          <w:numId w:val="5"/>
        </w:numPr>
        <w:tabs>
          <w:tab w:val="left" w:pos="567"/>
        </w:tabs>
        <w:spacing w:before="0"/>
        <w:rPr>
          <w:szCs w:val="21"/>
          <w:lang w:val="en-GB"/>
        </w:rPr>
      </w:pPr>
      <w:r w:rsidRPr="0066646F">
        <w:rPr>
          <w:szCs w:val="21"/>
          <w:lang w:val="en-GB"/>
        </w:rPr>
        <w:t>What is your job title?</w:t>
      </w:r>
    </w:p>
    <w:p w14:paraId="61032D8D" w14:textId="77777777" w:rsidR="000F415B" w:rsidRPr="00AC761D" w:rsidRDefault="000F415B" w:rsidP="000F415B">
      <w:pPr>
        <w:tabs>
          <w:tab w:val="left" w:pos="567"/>
        </w:tabs>
        <w:rPr>
          <w:rFonts w:cs="Segoe UI"/>
          <w:sz w:val="10"/>
          <w:szCs w:val="10"/>
          <w:lang w:val="en-GB"/>
        </w:rPr>
      </w:pPr>
    </w:p>
    <w:p w14:paraId="51F76FDC" w14:textId="77777777" w:rsidR="000F415B" w:rsidRPr="0066646F" w:rsidRDefault="000F415B" w:rsidP="00D55907">
      <w:pPr>
        <w:pStyle w:val="ListParagraph"/>
        <w:widowControl w:val="0"/>
        <w:numPr>
          <w:ilvl w:val="0"/>
          <w:numId w:val="5"/>
        </w:numPr>
        <w:tabs>
          <w:tab w:val="left" w:pos="567"/>
        </w:tabs>
        <w:spacing w:after="120"/>
        <w:contextualSpacing w:val="0"/>
        <w:rPr>
          <w:rFonts w:cs="Segoe UI"/>
          <w:lang w:val="en-GB"/>
        </w:rPr>
      </w:pPr>
      <w:r w:rsidRPr="239DBBE9">
        <w:rPr>
          <w:rFonts w:cs="Segoe UI"/>
          <w:lang w:val="en-GB"/>
        </w:rPr>
        <w:t>Which of these options best describes you?</w:t>
      </w:r>
    </w:p>
    <w:tbl>
      <w:tblPr>
        <w:tblW w:w="0" w:type="auto"/>
        <w:tblInd w:w="624" w:type="dxa"/>
        <w:tblBorders>
          <w:bottom w:val="single" w:sz="4" w:space="0" w:color="A6A6A6" w:themeColor="background1" w:themeShade="A6"/>
          <w:insideH w:val="single" w:sz="4" w:space="0" w:color="A6A6A6" w:themeColor="background1" w:themeShade="A6"/>
        </w:tblBorders>
        <w:tblLayout w:type="fixed"/>
        <w:tblCellMar>
          <w:left w:w="57" w:type="dxa"/>
          <w:right w:w="57" w:type="dxa"/>
        </w:tblCellMar>
        <w:tblLook w:val="04A0" w:firstRow="1" w:lastRow="0" w:firstColumn="1" w:lastColumn="0" w:noHBand="0" w:noVBand="1"/>
      </w:tblPr>
      <w:tblGrid>
        <w:gridCol w:w="3261"/>
      </w:tblGrid>
      <w:tr w:rsidR="000F415B" w:rsidRPr="0066646F" w14:paraId="2210D2E0" w14:textId="77777777" w:rsidTr="000F415B">
        <w:trPr>
          <w:cantSplit/>
        </w:trPr>
        <w:tc>
          <w:tcPr>
            <w:tcW w:w="3261" w:type="dxa"/>
            <w:tcBorders>
              <w:top w:val="nil"/>
              <w:bottom w:val="nil"/>
            </w:tcBorders>
            <w:shd w:val="clear" w:color="auto" w:fill="D9D9D9" w:themeFill="background1" w:themeFillShade="D9"/>
          </w:tcPr>
          <w:p w14:paraId="1C8B2B82" w14:textId="77777777" w:rsidR="000F415B" w:rsidRPr="000F415B" w:rsidRDefault="000F415B" w:rsidP="000F415B">
            <w:pPr>
              <w:pStyle w:val="TableText"/>
              <w:rPr>
                <w:b/>
                <w:bCs/>
              </w:rPr>
            </w:pPr>
            <w:r w:rsidRPr="000F415B">
              <w:rPr>
                <w:b/>
                <w:bCs/>
              </w:rPr>
              <w:t>Options</w:t>
            </w:r>
          </w:p>
        </w:tc>
      </w:tr>
      <w:tr w:rsidR="000F415B" w:rsidRPr="0066646F" w14:paraId="332A7DA9" w14:textId="77777777" w:rsidTr="000F415B">
        <w:trPr>
          <w:cantSplit/>
        </w:trPr>
        <w:tc>
          <w:tcPr>
            <w:tcW w:w="3261" w:type="dxa"/>
            <w:tcBorders>
              <w:top w:val="nil"/>
            </w:tcBorders>
          </w:tcPr>
          <w:p w14:paraId="7A769B23" w14:textId="77777777" w:rsidR="000F415B" w:rsidRPr="000F415B" w:rsidRDefault="000F415B" w:rsidP="000F415B">
            <w:pPr>
              <w:pStyle w:val="TableText"/>
            </w:pPr>
            <w:r w:rsidRPr="000F415B">
              <w:t>Registered nurse</w:t>
            </w:r>
          </w:p>
        </w:tc>
      </w:tr>
      <w:tr w:rsidR="000F415B" w:rsidRPr="0066646F" w14:paraId="6CAF76DA" w14:textId="77777777" w:rsidTr="00646053">
        <w:trPr>
          <w:cantSplit/>
        </w:trPr>
        <w:tc>
          <w:tcPr>
            <w:tcW w:w="3261" w:type="dxa"/>
            <w:tcBorders>
              <w:top w:val="single" w:sz="4" w:space="0" w:color="A6A6A6" w:themeColor="background1" w:themeShade="A6"/>
            </w:tcBorders>
          </w:tcPr>
          <w:p w14:paraId="00237E43" w14:textId="77777777" w:rsidR="000F415B" w:rsidRPr="000F415B" w:rsidRDefault="000F415B" w:rsidP="000F415B">
            <w:pPr>
              <w:pStyle w:val="TableText"/>
            </w:pPr>
            <w:r w:rsidRPr="000F415B">
              <w:t>Registered nurse prescriber</w:t>
            </w:r>
          </w:p>
        </w:tc>
      </w:tr>
      <w:tr w:rsidR="000F415B" w:rsidRPr="0066646F" w14:paraId="284DD85A" w14:textId="77777777" w:rsidTr="00646053">
        <w:trPr>
          <w:cantSplit/>
        </w:trPr>
        <w:tc>
          <w:tcPr>
            <w:tcW w:w="3261" w:type="dxa"/>
            <w:tcBorders>
              <w:top w:val="single" w:sz="4" w:space="0" w:color="A6A6A6" w:themeColor="background1" w:themeShade="A6"/>
            </w:tcBorders>
          </w:tcPr>
          <w:p w14:paraId="226F70F9" w14:textId="77777777" w:rsidR="000F415B" w:rsidRPr="000F415B" w:rsidRDefault="000F415B" w:rsidP="000F415B">
            <w:pPr>
              <w:pStyle w:val="TableText"/>
            </w:pPr>
            <w:r w:rsidRPr="000F415B">
              <w:t>Nurse practitioner</w:t>
            </w:r>
          </w:p>
        </w:tc>
      </w:tr>
      <w:tr w:rsidR="000F415B" w:rsidRPr="0066646F" w14:paraId="1CAC4D64" w14:textId="77777777" w:rsidTr="00646053">
        <w:trPr>
          <w:cantSplit/>
        </w:trPr>
        <w:tc>
          <w:tcPr>
            <w:tcW w:w="3261" w:type="dxa"/>
            <w:tcBorders>
              <w:top w:val="single" w:sz="4" w:space="0" w:color="A6A6A6" w:themeColor="background1" w:themeShade="A6"/>
            </w:tcBorders>
          </w:tcPr>
          <w:p w14:paraId="4D71AAA5" w14:textId="77777777" w:rsidR="000F415B" w:rsidRPr="000F415B" w:rsidRDefault="000F415B" w:rsidP="000F415B">
            <w:pPr>
              <w:pStyle w:val="TableText"/>
            </w:pPr>
            <w:r w:rsidRPr="000F415B">
              <w:t>Pharmacist</w:t>
            </w:r>
          </w:p>
        </w:tc>
      </w:tr>
      <w:tr w:rsidR="000F415B" w:rsidRPr="0066646F" w14:paraId="3DE23B27" w14:textId="77777777" w:rsidTr="00646053">
        <w:trPr>
          <w:cantSplit/>
        </w:trPr>
        <w:tc>
          <w:tcPr>
            <w:tcW w:w="3261" w:type="dxa"/>
            <w:tcBorders>
              <w:top w:val="single" w:sz="4" w:space="0" w:color="A6A6A6" w:themeColor="background1" w:themeShade="A6"/>
            </w:tcBorders>
          </w:tcPr>
          <w:p w14:paraId="1921B9D1" w14:textId="77777777" w:rsidR="000F415B" w:rsidRPr="000F415B" w:rsidRDefault="000F415B" w:rsidP="000F415B">
            <w:pPr>
              <w:pStyle w:val="TableText"/>
            </w:pPr>
            <w:r w:rsidRPr="000F415B">
              <w:t>Pharmacist prescriber</w:t>
            </w:r>
          </w:p>
        </w:tc>
      </w:tr>
      <w:tr w:rsidR="000F415B" w:rsidRPr="0066646F" w14:paraId="562B95A7" w14:textId="77777777" w:rsidTr="00646053">
        <w:trPr>
          <w:cantSplit/>
        </w:trPr>
        <w:tc>
          <w:tcPr>
            <w:tcW w:w="3261" w:type="dxa"/>
            <w:tcBorders>
              <w:top w:val="single" w:sz="4" w:space="0" w:color="A6A6A6" w:themeColor="background1" w:themeShade="A6"/>
            </w:tcBorders>
          </w:tcPr>
          <w:p w14:paraId="2B0411CC" w14:textId="77777777" w:rsidR="000F415B" w:rsidRPr="000F415B" w:rsidRDefault="000F415B" w:rsidP="000F415B">
            <w:pPr>
              <w:pStyle w:val="TableText"/>
            </w:pPr>
            <w:r w:rsidRPr="000F415B">
              <w:t>Medical practitioner</w:t>
            </w:r>
          </w:p>
        </w:tc>
      </w:tr>
      <w:tr w:rsidR="000F415B" w:rsidRPr="0066646F" w14:paraId="162DD77B" w14:textId="77777777" w:rsidTr="00646053">
        <w:trPr>
          <w:cantSplit/>
        </w:trPr>
        <w:tc>
          <w:tcPr>
            <w:tcW w:w="3261" w:type="dxa"/>
            <w:tcBorders>
              <w:top w:val="single" w:sz="4" w:space="0" w:color="A6A6A6" w:themeColor="background1" w:themeShade="A6"/>
            </w:tcBorders>
          </w:tcPr>
          <w:p w14:paraId="6118F9A3" w14:textId="77777777" w:rsidR="000F415B" w:rsidRPr="000F415B" w:rsidRDefault="000F415B" w:rsidP="000F415B">
            <w:pPr>
              <w:pStyle w:val="TableText"/>
            </w:pPr>
            <w:r w:rsidRPr="000F415B">
              <w:t>Educator</w:t>
            </w:r>
          </w:p>
        </w:tc>
      </w:tr>
      <w:tr w:rsidR="000F415B" w:rsidRPr="0066646F" w14:paraId="40B0EDD9" w14:textId="77777777" w:rsidTr="00646053">
        <w:trPr>
          <w:cantSplit/>
        </w:trPr>
        <w:tc>
          <w:tcPr>
            <w:tcW w:w="3261" w:type="dxa"/>
            <w:tcBorders>
              <w:top w:val="single" w:sz="4" w:space="0" w:color="A6A6A6" w:themeColor="background1" w:themeShade="A6"/>
            </w:tcBorders>
          </w:tcPr>
          <w:p w14:paraId="77B0476C" w14:textId="77777777" w:rsidR="000F415B" w:rsidRPr="000F415B" w:rsidRDefault="000F415B" w:rsidP="000F415B">
            <w:pPr>
              <w:pStyle w:val="TableText"/>
            </w:pPr>
            <w:r w:rsidRPr="000F415B">
              <w:t>Consumer</w:t>
            </w:r>
          </w:p>
        </w:tc>
      </w:tr>
      <w:tr w:rsidR="000F415B" w:rsidRPr="0066646F" w14:paraId="750B410C" w14:textId="77777777" w:rsidTr="00646053">
        <w:trPr>
          <w:cantSplit/>
        </w:trPr>
        <w:tc>
          <w:tcPr>
            <w:tcW w:w="3261" w:type="dxa"/>
            <w:tcBorders>
              <w:top w:val="single" w:sz="4" w:space="0" w:color="A6A6A6" w:themeColor="background1" w:themeShade="A6"/>
            </w:tcBorders>
          </w:tcPr>
          <w:p w14:paraId="5EA18229" w14:textId="77777777" w:rsidR="000F415B" w:rsidRPr="000F415B" w:rsidRDefault="000F415B" w:rsidP="000F415B">
            <w:pPr>
              <w:pStyle w:val="TableText"/>
            </w:pPr>
            <w:r w:rsidRPr="000F415B">
              <w:t>Other (please specify)</w:t>
            </w:r>
          </w:p>
        </w:tc>
      </w:tr>
    </w:tbl>
    <w:p w14:paraId="4BCB679D" w14:textId="77777777" w:rsidR="000F415B" w:rsidRPr="00AC761D" w:rsidRDefault="000F415B" w:rsidP="000F415B">
      <w:pPr>
        <w:rPr>
          <w:sz w:val="10"/>
          <w:szCs w:val="10"/>
          <w:lang w:val="en-GB"/>
        </w:rPr>
      </w:pPr>
    </w:p>
    <w:p w14:paraId="5552CE6C"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Do you agree with the proposed medicines on the list?</w:t>
      </w:r>
    </w:p>
    <w:p w14:paraId="64C5DDA6" w14:textId="0DC62827" w:rsidR="000F415B" w:rsidRPr="0066646F" w:rsidRDefault="00000000" w:rsidP="000F415B">
      <w:pPr>
        <w:pStyle w:val="Bullet"/>
        <w:numPr>
          <w:ilvl w:val="0"/>
          <w:numId w:val="0"/>
        </w:numPr>
        <w:tabs>
          <w:tab w:val="left" w:pos="567"/>
        </w:tabs>
        <w:spacing w:before="0"/>
        <w:ind w:left="851" w:hanging="284"/>
        <w:rPr>
          <w:rFonts w:cs="Segoe UI"/>
          <w:szCs w:val="21"/>
          <w:lang w:val="en-GB"/>
        </w:rPr>
      </w:pPr>
      <w:sdt>
        <w:sdtPr>
          <w:rPr>
            <w:rFonts w:ascii="Wingdings 2" w:eastAsia="Wingdings 2" w:hAnsi="Wingdings 2" w:cs="Wingdings 2"/>
            <w:szCs w:val="21"/>
            <w:lang w:val="en-GB"/>
          </w:rPr>
          <w:id w:val="1971165195"/>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w:t>
      </w:r>
    </w:p>
    <w:p w14:paraId="15D51009" w14:textId="5A40B90F" w:rsidR="000F415B" w:rsidRPr="0066646F" w:rsidRDefault="00000000" w:rsidP="000F415B">
      <w:pPr>
        <w:pStyle w:val="Bullet"/>
        <w:numPr>
          <w:ilvl w:val="0"/>
          <w:numId w:val="0"/>
        </w:numPr>
        <w:tabs>
          <w:tab w:val="left" w:pos="567"/>
        </w:tabs>
        <w:spacing w:before="0"/>
        <w:ind w:left="851" w:hanging="284"/>
        <w:rPr>
          <w:rFonts w:cs="Segoe UI"/>
          <w:szCs w:val="21"/>
          <w:lang w:val="en-GB"/>
        </w:rPr>
      </w:pPr>
      <w:sdt>
        <w:sdtPr>
          <w:rPr>
            <w:rFonts w:ascii="Wingdings 2" w:eastAsia="Wingdings 2" w:hAnsi="Wingdings 2" w:cs="Wingdings 2"/>
            <w:szCs w:val="21"/>
            <w:lang w:val="en-GB"/>
          </w:rPr>
          <w:id w:val="649411541"/>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(proceed to the next page)</w:t>
      </w:r>
    </w:p>
    <w:p w14:paraId="29D4DDDF" w14:textId="77777777" w:rsidR="000F415B" w:rsidRPr="0066646F" w:rsidRDefault="000F415B" w:rsidP="000F415B">
      <w:pPr>
        <w:pStyle w:val="Bullet"/>
        <w:numPr>
          <w:ilvl w:val="0"/>
          <w:numId w:val="0"/>
        </w:numPr>
        <w:tabs>
          <w:tab w:val="left" w:pos="567"/>
        </w:tabs>
        <w:spacing w:before="0"/>
        <w:ind w:left="567"/>
        <w:rPr>
          <w:rFonts w:cs="Segoe UI"/>
          <w:szCs w:val="21"/>
          <w:lang w:val="en-GB"/>
        </w:rPr>
      </w:pPr>
    </w:p>
    <w:p w14:paraId="66507B1E" w14:textId="77777777" w:rsidR="000F415B" w:rsidRPr="0066646F" w:rsidRDefault="000F415B" w:rsidP="000F415B">
      <w:pPr>
        <w:pStyle w:val="Bullet"/>
        <w:numPr>
          <w:ilvl w:val="0"/>
          <w:numId w:val="0"/>
        </w:numPr>
        <w:tabs>
          <w:tab w:val="left" w:pos="567"/>
        </w:tabs>
        <w:spacing w:before="0"/>
        <w:ind w:left="567"/>
        <w:rPr>
          <w:rFonts w:cs="Segoe UI"/>
          <w:szCs w:val="21"/>
          <w:lang w:val="en-GB"/>
        </w:rPr>
      </w:pPr>
      <w:r w:rsidRPr="0066646F">
        <w:rPr>
          <w:rFonts w:cs="Segoe UI"/>
          <w:szCs w:val="21"/>
          <w:lang w:val="en-GB"/>
        </w:rPr>
        <w:t>If you select no, we’ll ask more specific questions on the next page.</w:t>
      </w:r>
    </w:p>
    <w:p w14:paraId="38901633" w14:textId="77777777" w:rsidR="000F415B" w:rsidRPr="00395CE6" w:rsidRDefault="000F415B" w:rsidP="000F415B">
      <w:pPr>
        <w:rPr>
          <w:sz w:val="10"/>
          <w:szCs w:val="10"/>
          <w:lang w:val="en-GB"/>
        </w:rPr>
      </w:pPr>
    </w:p>
    <w:p w14:paraId="0AB07660"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medicines for </w:t>
      </w:r>
      <w:r w:rsidRPr="0066646F">
        <w:rPr>
          <w:rFonts w:cs="Segoe UI"/>
          <w:b/>
          <w:bCs/>
          <w:szCs w:val="21"/>
          <w:lang w:val="en-GB"/>
        </w:rPr>
        <w:t>Anaesthetics</w:t>
      </w:r>
      <w:r>
        <w:rPr>
          <w:rFonts w:cs="Segoe UI"/>
          <w:szCs w:val="21"/>
          <w:lang w:val="en-GB"/>
        </w:rPr>
        <w:t>?</w:t>
      </w:r>
    </w:p>
    <w:p w14:paraId="2EB9FE2B" w14:textId="154261DD"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831876307"/>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 I agree with the proposed medicines</w:t>
      </w:r>
    </w:p>
    <w:p w14:paraId="3058816D" w14:textId="4FC924A3"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992257105"/>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medicines</w:t>
      </w:r>
    </w:p>
    <w:p w14:paraId="4E6A0937"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24033784"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54F05BEB" w14:textId="77777777" w:rsidR="000F415B" w:rsidRPr="0066646F" w:rsidRDefault="000F415B" w:rsidP="00646053">
            <w:pPr>
              <w:spacing w:before="120" w:after="120"/>
              <w:rPr>
                <w:rFonts w:cs="Segoe UI"/>
                <w:sz w:val="20"/>
                <w:lang w:val="en-GB"/>
              </w:rPr>
            </w:pPr>
            <w:r w:rsidRPr="0066646F">
              <w:rPr>
                <w:rFonts w:cs="Segoe UI"/>
                <w:sz w:val="20"/>
                <w:lang w:val="en-GB"/>
              </w:rPr>
              <w:lastRenderedPageBreak/>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2B50FE4D" w14:textId="77777777" w:rsidR="000F415B" w:rsidRDefault="000F415B" w:rsidP="000F415B">
      <w:pPr>
        <w:pStyle w:val="ListParagraph"/>
        <w:widowControl w:val="0"/>
        <w:tabs>
          <w:tab w:val="left" w:pos="567"/>
        </w:tabs>
        <w:ind w:left="570"/>
        <w:contextualSpacing w:val="0"/>
        <w:rPr>
          <w:rFonts w:cs="Segoe UI"/>
          <w:szCs w:val="21"/>
          <w:lang w:val="en-GB"/>
        </w:rPr>
      </w:pPr>
    </w:p>
    <w:p w14:paraId="2A758112" w14:textId="4BE50080"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medicines for </w:t>
      </w:r>
      <w:r w:rsidRPr="0066646F">
        <w:rPr>
          <w:rFonts w:cs="Segoe UI"/>
          <w:b/>
          <w:bCs/>
          <w:szCs w:val="21"/>
          <w:lang w:val="en-GB"/>
        </w:rPr>
        <w:t>Antiparasitic products, insecticides and repellents</w:t>
      </w:r>
      <w:r>
        <w:rPr>
          <w:rFonts w:cs="Segoe UI"/>
          <w:szCs w:val="21"/>
          <w:lang w:val="en-GB"/>
        </w:rPr>
        <w:t>?</w:t>
      </w:r>
    </w:p>
    <w:p w14:paraId="78E55944" w14:textId="46747068"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444618991"/>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 I agree with the proposed medicines</w:t>
      </w:r>
    </w:p>
    <w:p w14:paraId="119E7BB8" w14:textId="4565D4C0"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1490944667"/>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medicines</w:t>
      </w:r>
    </w:p>
    <w:p w14:paraId="07FCF89F"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72D6E771"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0EDA96C6" w14:textId="77777777" w:rsidR="000F415B" w:rsidRPr="0066646F" w:rsidRDefault="000F415B" w:rsidP="00646053">
            <w:pPr>
              <w:spacing w:before="120" w:after="120"/>
              <w:rPr>
                <w:rFonts w:cs="Segoe UI"/>
                <w:sz w:val="20"/>
                <w:lang w:val="en-GB"/>
              </w:rPr>
            </w:pPr>
            <w:r w:rsidRPr="0066646F">
              <w:rPr>
                <w:rFonts w:cs="Segoe UI"/>
                <w:sz w:val="20"/>
                <w:lang w:val="en-GB"/>
              </w:rPr>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3979DF20" w14:textId="77777777" w:rsidR="000F415B" w:rsidRPr="0066646F" w:rsidRDefault="000F415B" w:rsidP="000F415B">
      <w:pPr>
        <w:rPr>
          <w:lang w:val="en-GB"/>
        </w:rPr>
      </w:pPr>
    </w:p>
    <w:p w14:paraId="137198E2"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medicines for </w:t>
      </w:r>
      <w:r w:rsidRPr="0066646F">
        <w:rPr>
          <w:rFonts w:cs="Segoe UI"/>
          <w:b/>
          <w:bCs/>
          <w:szCs w:val="21"/>
          <w:lang w:val="en-GB"/>
        </w:rPr>
        <w:t>Cardiovascular system</w:t>
      </w:r>
      <w:r>
        <w:rPr>
          <w:rFonts w:cs="Segoe UI"/>
          <w:szCs w:val="21"/>
          <w:lang w:val="en-GB"/>
        </w:rPr>
        <w:t>?</w:t>
      </w:r>
    </w:p>
    <w:p w14:paraId="0802C9CE" w14:textId="386D31C2"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997573576"/>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 I agree with the proposed medicines</w:t>
      </w:r>
    </w:p>
    <w:p w14:paraId="6E04A40C" w14:textId="7281847A"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572895896"/>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medicines</w:t>
      </w:r>
    </w:p>
    <w:p w14:paraId="431653C0"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3A17F2A2"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4A97BC19" w14:textId="77777777" w:rsidR="000F415B" w:rsidRPr="0066646F" w:rsidRDefault="000F415B" w:rsidP="00646053">
            <w:pPr>
              <w:spacing w:before="120" w:after="120"/>
              <w:rPr>
                <w:rFonts w:cs="Segoe UI"/>
                <w:sz w:val="20"/>
                <w:lang w:val="en-GB"/>
              </w:rPr>
            </w:pPr>
            <w:r w:rsidRPr="0066646F">
              <w:rPr>
                <w:rFonts w:cs="Segoe UI"/>
                <w:sz w:val="20"/>
                <w:lang w:val="en-GB"/>
              </w:rPr>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43C40BBD" w14:textId="77777777" w:rsidR="000F415B" w:rsidRPr="0066646F" w:rsidRDefault="000F415B" w:rsidP="000F415B">
      <w:pPr>
        <w:rPr>
          <w:lang w:val="en-GB"/>
        </w:rPr>
      </w:pPr>
    </w:p>
    <w:p w14:paraId="53033829"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medicines for </w:t>
      </w:r>
      <w:r w:rsidRPr="0066646F">
        <w:rPr>
          <w:rFonts w:cs="Segoe UI"/>
          <w:b/>
          <w:bCs/>
          <w:szCs w:val="21"/>
          <w:lang w:val="en-GB"/>
        </w:rPr>
        <w:t>Central nervous system</w:t>
      </w:r>
      <w:r>
        <w:rPr>
          <w:rFonts w:cs="Segoe UI"/>
          <w:szCs w:val="21"/>
          <w:lang w:val="en-GB"/>
        </w:rPr>
        <w:t>?</w:t>
      </w:r>
    </w:p>
    <w:p w14:paraId="3D8E6951" w14:textId="7EA43382"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1591435750"/>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 I agree with the proposed medicines</w:t>
      </w:r>
    </w:p>
    <w:p w14:paraId="1B6B1BE6" w14:textId="383BF142"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2107457735"/>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medicines</w:t>
      </w:r>
    </w:p>
    <w:p w14:paraId="771A075D"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67BF65B1"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3C997F8F" w14:textId="77777777" w:rsidR="000F415B" w:rsidRPr="0066646F" w:rsidRDefault="000F415B" w:rsidP="00646053">
            <w:pPr>
              <w:spacing w:before="120" w:after="120"/>
              <w:rPr>
                <w:rFonts w:cs="Segoe UI"/>
                <w:sz w:val="20"/>
                <w:lang w:val="en-GB"/>
              </w:rPr>
            </w:pPr>
            <w:r w:rsidRPr="0066646F">
              <w:rPr>
                <w:rFonts w:cs="Segoe UI"/>
                <w:sz w:val="20"/>
                <w:lang w:val="en-GB"/>
              </w:rPr>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34AD21DA" w14:textId="77777777" w:rsidR="000F415B" w:rsidRPr="0066646F" w:rsidRDefault="000F415B" w:rsidP="000F415B">
      <w:pPr>
        <w:rPr>
          <w:lang w:val="en-GB"/>
        </w:rPr>
      </w:pPr>
    </w:p>
    <w:p w14:paraId="70F866E8"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medicines for </w:t>
      </w:r>
      <w:r w:rsidRPr="0066646F">
        <w:rPr>
          <w:rFonts w:cs="Segoe UI"/>
          <w:b/>
          <w:bCs/>
          <w:szCs w:val="21"/>
          <w:lang w:val="en-GB"/>
        </w:rPr>
        <w:t>Endocrine system</w:t>
      </w:r>
      <w:r>
        <w:rPr>
          <w:rFonts w:cs="Segoe UI"/>
          <w:szCs w:val="21"/>
          <w:lang w:val="en-GB"/>
        </w:rPr>
        <w:t>?</w:t>
      </w:r>
    </w:p>
    <w:p w14:paraId="0490D3C3" w14:textId="4A3B944F"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1916697725"/>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 I agree with the proposed medicines</w:t>
      </w:r>
    </w:p>
    <w:p w14:paraId="43188E85" w14:textId="2D5B7446"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1075589758"/>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medicines</w:t>
      </w:r>
    </w:p>
    <w:p w14:paraId="20206460"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3D6E5735"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15B78B79" w14:textId="77777777" w:rsidR="000F415B" w:rsidRPr="0066646F" w:rsidRDefault="000F415B" w:rsidP="00646053">
            <w:pPr>
              <w:spacing w:before="120" w:after="120"/>
              <w:rPr>
                <w:rFonts w:cs="Segoe UI"/>
                <w:sz w:val="20"/>
                <w:lang w:val="en-GB"/>
              </w:rPr>
            </w:pPr>
            <w:r w:rsidRPr="0066646F">
              <w:rPr>
                <w:rFonts w:cs="Segoe UI"/>
                <w:sz w:val="20"/>
                <w:lang w:val="en-GB"/>
              </w:rPr>
              <w:lastRenderedPageBreak/>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4D145336" w14:textId="77777777" w:rsidR="000F415B" w:rsidRDefault="000F415B" w:rsidP="000F415B">
      <w:pPr>
        <w:rPr>
          <w:lang w:val="en-GB"/>
        </w:rPr>
      </w:pPr>
    </w:p>
    <w:p w14:paraId="1FC918FC"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medicines for </w:t>
      </w:r>
      <w:r w:rsidRPr="0066646F">
        <w:rPr>
          <w:rFonts w:cs="Segoe UI"/>
          <w:b/>
          <w:bCs/>
          <w:szCs w:val="21"/>
          <w:lang w:val="en-GB"/>
        </w:rPr>
        <w:t>Gastrointestinal</w:t>
      </w:r>
      <w:r>
        <w:rPr>
          <w:rFonts w:cs="Segoe UI"/>
          <w:szCs w:val="21"/>
          <w:lang w:val="en-GB"/>
        </w:rPr>
        <w:t>?</w:t>
      </w:r>
    </w:p>
    <w:p w14:paraId="00D03146" w14:textId="1B08C4EA"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1195813763"/>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 I agree with the proposed medicines</w:t>
      </w:r>
    </w:p>
    <w:p w14:paraId="4DFF06F9" w14:textId="63EB8C63"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1964688899"/>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medicines</w:t>
      </w:r>
    </w:p>
    <w:p w14:paraId="4BBB4F4E"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498725E1"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6BDE4843" w14:textId="77777777" w:rsidR="000F415B" w:rsidRPr="0066646F" w:rsidRDefault="000F415B" w:rsidP="00646053">
            <w:pPr>
              <w:spacing w:before="120" w:after="120"/>
              <w:rPr>
                <w:rFonts w:cs="Segoe UI"/>
                <w:sz w:val="20"/>
                <w:lang w:val="en-GB"/>
              </w:rPr>
            </w:pPr>
            <w:r w:rsidRPr="0066646F">
              <w:rPr>
                <w:rFonts w:cs="Segoe UI"/>
                <w:sz w:val="20"/>
                <w:lang w:val="en-GB"/>
              </w:rPr>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60C5062C" w14:textId="77777777" w:rsidR="000F415B" w:rsidRPr="0066646F" w:rsidRDefault="000F415B" w:rsidP="000F415B">
      <w:pPr>
        <w:rPr>
          <w:lang w:val="en-GB"/>
        </w:rPr>
      </w:pPr>
    </w:p>
    <w:p w14:paraId="018AB33C"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medicines for </w:t>
      </w:r>
      <w:r w:rsidRPr="0066646F">
        <w:rPr>
          <w:rFonts w:cs="Segoe UI"/>
          <w:b/>
          <w:bCs/>
          <w:szCs w:val="21"/>
          <w:lang w:val="en-GB"/>
        </w:rPr>
        <w:t>Genitourinary disorders</w:t>
      </w:r>
      <w:r>
        <w:rPr>
          <w:rFonts w:cs="Segoe UI"/>
          <w:szCs w:val="21"/>
          <w:lang w:val="en-GB"/>
        </w:rPr>
        <w:t>?</w:t>
      </w:r>
    </w:p>
    <w:p w14:paraId="410AB1D4" w14:textId="1E52DA29"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427879700"/>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 I agree with the proposed medicines</w:t>
      </w:r>
    </w:p>
    <w:p w14:paraId="5254F239" w14:textId="73201D8A"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1076439007"/>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medicines</w:t>
      </w:r>
    </w:p>
    <w:p w14:paraId="1FDD62B4"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7405D962"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0B205FBF" w14:textId="77777777" w:rsidR="000F415B" w:rsidRPr="0066646F" w:rsidRDefault="000F415B" w:rsidP="00646053">
            <w:pPr>
              <w:spacing w:before="120" w:after="120"/>
              <w:rPr>
                <w:rFonts w:cs="Segoe UI"/>
                <w:sz w:val="20"/>
                <w:lang w:val="en-GB"/>
              </w:rPr>
            </w:pPr>
            <w:r w:rsidRPr="0066646F">
              <w:rPr>
                <w:rFonts w:cs="Segoe UI"/>
                <w:sz w:val="20"/>
                <w:lang w:val="en-GB"/>
              </w:rPr>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1F716AE2" w14:textId="77777777" w:rsidR="000F415B" w:rsidRPr="0066646F" w:rsidRDefault="000F415B" w:rsidP="000F415B">
      <w:pPr>
        <w:rPr>
          <w:lang w:val="en-GB"/>
        </w:rPr>
      </w:pPr>
    </w:p>
    <w:p w14:paraId="5D1E1154"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medicines for </w:t>
      </w:r>
      <w:r w:rsidRPr="0066646F">
        <w:rPr>
          <w:rFonts w:cs="Segoe UI"/>
          <w:b/>
          <w:bCs/>
          <w:szCs w:val="21"/>
          <w:lang w:val="en-GB"/>
        </w:rPr>
        <w:t>Infections</w:t>
      </w:r>
      <w:r>
        <w:rPr>
          <w:rFonts w:cs="Segoe UI"/>
          <w:szCs w:val="21"/>
          <w:lang w:val="en-GB"/>
        </w:rPr>
        <w:t>?</w:t>
      </w:r>
    </w:p>
    <w:p w14:paraId="658BAA51" w14:textId="519C0BC4"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1620752597"/>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 I agree with the proposed medicines</w:t>
      </w:r>
    </w:p>
    <w:p w14:paraId="3A11C75C" w14:textId="52D125F3"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241924094"/>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medicines</w:t>
      </w:r>
    </w:p>
    <w:p w14:paraId="5719D768"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0F30EDD5"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15699976" w14:textId="77777777" w:rsidR="000F415B" w:rsidRPr="0066646F" w:rsidRDefault="000F415B" w:rsidP="00646053">
            <w:pPr>
              <w:spacing w:before="120" w:after="120"/>
              <w:rPr>
                <w:rFonts w:cs="Segoe UI"/>
                <w:sz w:val="20"/>
                <w:lang w:val="en-GB"/>
              </w:rPr>
            </w:pPr>
            <w:r w:rsidRPr="0066646F">
              <w:rPr>
                <w:rFonts w:cs="Segoe UI"/>
                <w:sz w:val="20"/>
                <w:lang w:val="en-GB"/>
              </w:rPr>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6320AD10" w14:textId="77777777" w:rsidR="000F415B" w:rsidRPr="0066646F" w:rsidRDefault="000F415B" w:rsidP="000F415B">
      <w:pPr>
        <w:rPr>
          <w:lang w:val="en-GB"/>
        </w:rPr>
      </w:pPr>
    </w:p>
    <w:p w14:paraId="779C30DA"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medicines for </w:t>
      </w:r>
      <w:r w:rsidRPr="0066646F">
        <w:rPr>
          <w:rFonts w:cs="Segoe UI"/>
          <w:b/>
          <w:bCs/>
          <w:szCs w:val="21"/>
          <w:lang w:val="en-GB"/>
        </w:rPr>
        <w:t>Malignant disease and immunosuppression</w:t>
      </w:r>
      <w:r>
        <w:rPr>
          <w:rFonts w:cs="Segoe UI"/>
          <w:szCs w:val="21"/>
          <w:lang w:val="en-GB"/>
        </w:rPr>
        <w:t>?</w:t>
      </w:r>
    </w:p>
    <w:p w14:paraId="3E0B0691" w14:textId="05FC240F"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1889324934"/>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 I agree with the proposed medicines</w:t>
      </w:r>
    </w:p>
    <w:p w14:paraId="4807CDC1" w14:textId="1E36BE1D"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536972190"/>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medicines</w:t>
      </w:r>
    </w:p>
    <w:p w14:paraId="6E6D4039"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3FCE26AB"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7045C61C" w14:textId="77777777" w:rsidR="000F415B" w:rsidRPr="0066646F" w:rsidRDefault="000F415B" w:rsidP="00646053">
            <w:pPr>
              <w:spacing w:before="120" w:after="120"/>
              <w:rPr>
                <w:rFonts w:cs="Segoe UI"/>
                <w:sz w:val="20"/>
                <w:lang w:val="en-GB"/>
              </w:rPr>
            </w:pPr>
            <w:r w:rsidRPr="0066646F">
              <w:rPr>
                <w:rFonts w:cs="Segoe UI"/>
                <w:sz w:val="20"/>
                <w:lang w:val="en-GB"/>
              </w:rPr>
              <w:lastRenderedPageBreak/>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62AE49C2" w14:textId="77777777" w:rsidR="000F415B" w:rsidRPr="0066646F" w:rsidRDefault="000F415B" w:rsidP="000F415B">
      <w:pPr>
        <w:rPr>
          <w:lang w:val="en-GB"/>
        </w:rPr>
      </w:pPr>
    </w:p>
    <w:p w14:paraId="535076EF"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medicines for </w:t>
      </w:r>
      <w:r w:rsidRPr="0066646F">
        <w:rPr>
          <w:rFonts w:cs="Segoe UI"/>
          <w:b/>
          <w:bCs/>
          <w:szCs w:val="21"/>
          <w:lang w:val="en-GB"/>
        </w:rPr>
        <w:t>Musculoskeletal system</w:t>
      </w:r>
      <w:r>
        <w:rPr>
          <w:rFonts w:cs="Segoe UI"/>
          <w:szCs w:val="21"/>
          <w:lang w:val="en-GB"/>
        </w:rPr>
        <w:t>?</w:t>
      </w:r>
    </w:p>
    <w:p w14:paraId="50EF9866" w14:textId="69AEF1FA"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1610854697"/>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 I agree with the proposed medicines</w:t>
      </w:r>
    </w:p>
    <w:p w14:paraId="12B65846" w14:textId="3ACCD492"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1786614372"/>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medicines</w:t>
      </w:r>
    </w:p>
    <w:p w14:paraId="78653963"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5E0FF320"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5E578180" w14:textId="77777777" w:rsidR="000F415B" w:rsidRPr="0066646F" w:rsidRDefault="000F415B" w:rsidP="00646053">
            <w:pPr>
              <w:spacing w:before="120" w:after="120"/>
              <w:rPr>
                <w:rFonts w:cs="Segoe UI"/>
                <w:sz w:val="20"/>
                <w:lang w:val="en-GB"/>
              </w:rPr>
            </w:pPr>
            <w:r w:rsidRPr="0066646F">
              <w:rPr>
                <w:rFonts w:cs="Segoe UI"/>
                <w:sz w:val="20"/>
                <w:lang w:val="en-GB"/>
              </w:rPr>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24EEF47C" w14:textId="77777777" w:rsidR="000F415B" w:rsidRPr="0066646F" w:rsidRDefault="000F415B" w:rsidP="000F415B">
      <w:pPr>
        <w:rPr>
          <w:lang w:val="en-GB"/>
        </w:rPr>
      </w:pPr>
    </w:p>
    <w:p w14:paraId="7E25F510"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medicines for </w:t>
      </w:r>
      <w:r w:rsidRPr="0066646F">
        <w:rPr>
          <w:rFonts w:cs="Segoe UI"/>
          <w:b/>
          <w:bCs/>
          <w:szCs w:val="21"/>
          <w:lang w:val="en-GB"/>
        </w:rPr>
        <w:t>Nutrition and blood</w:t>
      </w:r>
      <w:r>
        <w:rPr>
          <w:rFonts w:cs="Segoe UI"/>
          <w:szCs w:val="21"/>
          <w:lang w:val="en-GB"/>
        </w:rPr>
        <w:t>?</w:t>
      </w:r>
    </w:p>
    <w:p w14:paraId="1137539D" w14:textId="19EB93D8"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1396781920"/>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 I agree with the proposed medicines</w:t>
      </w:r>
    </w:p>
    <w:p w14:paraId="128F57A0" w14:textId="55629EA4"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391966903"/>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medicines</w:t>
      </w:r>
    </w:p>
    <w:p w14:paraId="20214156"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06C82066"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36D43A2A" w14:textId="77777777" w:rsidR="000F415B" w:rsidRPr="0066646F" w:rsidRDefault="000F415B" w:rsidP="00646053">
            <w:pPr>
              <w:spacing w:before="120" w:after="120"/>
              <w:rPr>
                <w:rFonts w:cs="Segoe UI"/>
                <w:sz w:val="20"/>
                <w:lang w:val="en-GB"/>
              </w:rPr>
            </w:pPr>
            <w:r w:rsidRPr="0066646F">
              <w:rPr>
                <w:rFonts w:cs="Segoe UI"/>
                <w:sz w:val="20"/>
                <w:lang w:val="en-GB"/>
              </w:rPr>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468F92F1" w14:textId="77777777" w:rsidR="000F415B" w:rsidRPr="0066646F" w:rsidRDefault="000F415B" w:rsidP="000F415B">
      <w:pPr>
        <w:rPr>
          <w:lang w:val="en-GB"/>
        </w:rPr>
      </w:pPr>
    </w:p>
    <w:p w14:paraId="0D04EFA3"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medicines for </w:t>
      </w:r>
      <w:r w:rsidRPr="0066646F">
        <w:rPr>
          <w:rFonts w:cs="Segoe UI"/>
          <w:b/>
          <w:bCs/>
          <w:szCs w:val="21"/>
          <w:lang w:val="en-GB"/>
        </w:rPr>
        <w:t>Obstetrics, gynaecology and urinary-tract disorders</w:t>
      </w:r>
      <w:r>
        <w:rPr>
          <w:rFonts w:cs="Segoe UI"/>
          <w:szCs w:val="21"/>
          <w:lang w:val="en-GB"/>
        </w:rPr>
        <w:t>?</w:t>
      </w:r>
    </w:p>
    <w:p w14:paraId="1169E9A7" w14:textId="2C974C8F"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940581301"/>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 I agree with the proposed medicines</w:t>
      </w:r>
    </w:p>
    <w:p w14:paraId="2735704E" w14:textId="4C1F1D80"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1263342586"/>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medicines</w:t>
      </w:r>
    </w:p>
    <w:p w14:paraId="4822227F"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674FBDC1"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60924AE3" w14:textId="77777777" w:rsidR="000F415B" w:rsidRPr="0066646F" w:rsidRDefault="000F415B" w:rsidP="00646053">
            <w:pPr>
              <w:spacing w:before="120" w:after="120"/>
              <w:rPr>
                <w:rFonts w:cs="Segoe UI"/>
                <w:sz w:val="20"/>
                <w:lang w:val="en-GB"/>
              </w:rPr>
            </w:pPr>
            <w:r w:rsidRPr="0066646F">
              <w:rPr>
                <w:rFonts w:cs="Segoe UI"/>
                <w:sz w:val="20"/>
                <w:lang w:val="en-GB"/>
              </w:rPr>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792F8667" w14:textId="77777777" w:rsidR="000F415B" w:rsidRPr="0066646F" w:rsidRDefault="000F415B" w:rsidP="000F415B">
      <w:pPr>
        <w:rPr>
          <w:lang w:val="en-GB"/>
        </w:rPr>
      </w:pPr>
    </w:p>
    <w:p w14:paraId="2F440FD6"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medicines for </w:t>
      </w:r>
      <w:r w:rsidRPr="0066646F">
        <w:rPr>
          <w:rFonts w:cs="Segoe UI"/>
          <w:b/>
          <w:bCs/>
          <w:szCs w:val="21"/>
          <w:lang w:val="en-GB"/>
        </w:rPr>
        <w:t>Respiratory system</w:t>
      </w:r>
      <w:r>
        <w:rPr>
          <w:rFonts w:cs="Segoe UI"/>
          <w:szCs w:val="21"/>
          <w:lang w:val="en-GB"/>
        </w:rPr>
        <w:t>?</w:t>
      </w:r>
    </w:p>
    <w:p w14:paraId="6120464E" w14:textId="2E31308B"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1181240496"/>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 I agree with the proposed medicines</w:t>
      </w:r>
    </w:p>
    <w:p w14:paraId="2E35F5B4" w14:textId="23413566"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696980792"/>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medicines</w:t>
      </w:r>
    </w:p>
    <w:p w14:paraId="671FCC49"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235EE5CA"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49ECFAD0" w14:textId="77777777" w:rsidR="000F415B" w:rsidRPr="0066646F" w:rsidRDefault="000F415B" w:rsidP="00646053">
            <w:pPr>
              <w:spacing w:before="120" w:after="120"/>
              <w:rPr>
                <w:rFonts w:cs="Segoe UI"/>
                <w:sz w:val="20"/>
                <w:lang w:val="en-GB"/>
              </w:rPr>
            </w:pPr>
            <w:r w:rsidRPr="0066646F">
              <w:rPr>
                <w:rFonts w:cs="Segoe UI"/>
                <w:sz w:val="20"/>
                <w:lang w:val="en-GB"/>
              </w:rPr>
              <w:lastRenderedPageBreak/>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0AA24343" w14:textId="77777777" w:rsidR="000F415B" w:rsidRPr="0066646F" w:rsidRDefault="000F415B" w:rsidP="000F415B">
      <w:pPr>
        <w:rPr>
          <w:lang w:val="en-GB"/>
        </w:rPr>
      </w:pPr>
    </w:p>
    <w:p w14:paraId="0DFB22C1"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medicines for </w:t>
      </w:r>
      <w:r w:rsidRPr="0066646F">
        <w:rPr>
          <w:rFonts w:cs="Segoe UI"/>
          <w:b/>
          <w:bCs/>
          <w:szCs w:val="21"/>
          <w:lang w:val="en-GB"/>
        </w:rPr>
        <w:t>Sensory organs</w:t>
      </w:r>
      <w:r>
        <w:rPr>
          <w:rFonts w:cs="Segoe UI"/>
          <w:szCs w:val="21"/>
          <w:lang w:val="en-GB"/>
        </w:rPr>
        <w:t>?</w:t>
      </w:r>
    </w:p>
    <w:p w14:paraId="76710F8A" w14:textId="0CFE2E04"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497554876"/>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 I agree with the proposed medicines</w:t>
      </w:r>
    </w:p>
    <w:p w14:paraId="6A6E21A2" w14:textId="5312FE1E"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904832101"/>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medicines</w:t>
      </w:r>
    </w:p>
    <w:p w14:paraId="1E0D3179"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71B8BCFB"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7B2FBED4" w14:textId="77777777" w:rsidR="000F415B" w:rsidRPr="0066646F" w:rsidRDefault="000F415B" w:rsidP="00646053">
            <w:pPr>
              <w:spacing w:before="120" w:after="120"/>
              <w:rPr>
                <w:rFonts w:cs="Segoe UI"/>
                <w:sz w:val="20"/>
                <w:lang w:val="en-GB"/>
              </w:rPr>
            </w:pPr>
            <w:r w:rsidRPr="0066646F">
              <w:rPr>
                <w:rFonts w:cs="Segoe UI"/>
                <w:sz w:val="20"/>
                <w:lang w:val="en-GB"/>
              </w:rPr>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5736CDA9" w14:textId="77777777" w:rsidR="000F415B" w:rsidRPr="0066646F" w:rsidRDefault="000F415B" w:rsidP="000F415B">
      <w:pPr>
        <w:rPr>
          <w:lang w:val="en-GB"/>
        </w:rPr>
      </w:pPr>
    </w:p>
    <w:p w14:paraId="6C7CBC8F"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medicines for </w:t>
      </w:r>
      <w:r w:rsidRPr="0066646F">
        <w:rPr>
          <w:rFonts w:cs="Segoe UI"/>
          <w:b/>
          <w:bCs/>
          <w:szCs w:val="21"/>
          <w:lang w:val="en-GB"/>
        </w:rPr>
        <w:t>Skin</w:t>
      </w:r>
      <w:r>
        <w:rPr>
          <w:rFonts w:cs="Segoe UI"/>
          <w:szCs w:val="21"/>
          <w:lang w:val="en-GB"/>
        </w:rPr>
        <w:t>?</w:t>
      </w:r>
    </w:p>
    <w:p w14:paraId="085AB6EF" w14:textId="4D7A3F92"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1026640350"/>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 I agree with the proposed medicines</w:t>
      </w:r>
    </w:p>
    <w:p w14:paraId="1B28A167" w14:textId="03A91983"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959872556"/>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medicines</w:t>
      </w:r>
    </w:p>
    <w:p w14:paraId="00C4B733"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56A7CCAC"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15B4DDA5" w14:textId="77777777" w:rsidR="000F415B" w:rsidRPr="0066646F" w:rsidRDefault="000F415B" w:rsidP="00646053">
            <w:pPr>
              <w:spacing w:before="120" w:after="120"/>
              <w:rPr>
                <w:rFonts w:cs="Segoe UI"/>
                <w:sz w:val="20"/>
                <w:lang w:val="en-GB"/>
              </w:rPr>
            </w:pPr>
            <w:r w:rsidRPr="0066646F">
              <w:rPr>
                <w:rFonts w:cs="Segoe UI"/>
                <w:sz w:val="20"/>
                <w:lang w:val="en-GB"/>
              </w:rPr>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7E63BDA2" w14:textId="77777777" w:rsidR="000F415B" w:rsidRPr="0066646F" w:rsidRDefault="000F415B" w:rsidP="000F415B">
      <w:pPr>
        <w:rPr>
          <w:lang w:val="en-GB"/>
        </w:rPr>
      </w:pPr>
    </w:p>
    <w:p w14:paraId="536EDB99"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additional medicines for </w:t>
      </w:r>
      <w:r w:rsidRPr="0066646F">
        <w:rPr>
          <w:rFonts w:cs="Segoe UI"/>
          <w:b/>
          <w:bCs/>
          <w:szCs w:val="21"/>
          <w:lang w:val="en-GB"/>
        </w:rPr>
        <w:t>Controlled drugs</w:t>
      </w:r>
      <w:r>
        <w:rPr>
          <w:rFonts w:cs="Segoe UI"/>
          <w:szCs w:val="21"/>
          <w:lang w:val="en-GB"/>
        </w:rPr>
        <w:t>?</w:t>
      </w:r>
    </w:p>
    <w:p w14:paraId="5EEB5E36" w14:textId="42BEE642"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1863967156"/>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 xml:space="preserve"> Yes, I agree with the proposed medicines</w:t>
      </w:r>
    </w:p>
    <w:p w14:paraId="068A3176" w14:textId="2A57BCCF"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1680797761"/>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medicines</w:t>
      </w:r>
    </w:p>
    <w:p w14:paraId="7E98284C"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2312CF3F"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2E4EE0CC" w14:textId="77777777" w:rsidR="000F415B" w:rsidRPr="0066646F" w:rsidRDefault="000F415B" w:rsidP="00646053">
            <w:pPr>
              <w:spacing w:before="120" w:after="120"/>
              <w:rPr>
                <w:rFonts w:cs="Segoe UI"/>
                <w:sz w:val="20"/>
                <w:lang w:val="en-GB"/>
              </w:rPr>
            </w:pPr>
            <w:r w:rsidRPr="0066646F">
              <w:rPr>
                <w:rFonts w:cs="Segoe UI"/>
                <w:sz w:val="20"/>
                <w:lang w:val="en-GB"/>
              </w:rPr>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23A57543" w14:textId="77777777" w:rsidR="000F415B" w:rsidRPr="0066646F" w:rsidRDefault="000F415B" w:rsidP="000F415B">
      <w:pPr>
        <w:rPr>
          <w:lang w:val="en-GB"/>
        </w:rPr>
      </w:pPr>
    </w:p>
    <w:p w14:paraId="1D9048DC" w14:textId="77777777" w:rsidR="000F415B" w:rsidRPr="0066646F" w:rsidRDefault="000F415B" w:rsidP="00D55907">
      <w:pPr>
        <w:pStyle w:val="ListParagraph"/>
        <w:widowControl w:val="0"/>
        <w:numPr>
          <w:ilvl w:val="0"/>
          <w:numId w:val="5"/>
        </w:numPr>
        <w:tabs>
          <w:tab w:val="left" w:pos="567"/>
        </w:tabs>
        <w:contextualSpacing w:val="0"/>
        <w:rPr>
          <w:rFonts w:cs="Segoe UI"/>
          <w:szCs w:val="21"/>
          <w:lang w:val="en-GB"/>
        </w:rPr>
      </w:pPr>
      <w:r w:rsidRPr="0066646F">
        <w:rPr>
          <w:rFonts w:cs="Segoe UI"/>
          <w:szCs w:val="21"/>
          <w:lang w:val="en-GB"/>
        </w:rPr>
        <w:t xml:space="preserve">Do you agree with the proposed removal of existing restrictions on </w:t>
      </w:r>
      <w:r w:rsidRPr="0066646F">
        <w:rPr>
          <w:rFonts w:cs="Segoe UI"/>
          <w:b/>
          <w:bCs/>
          <w:szCs w:val="21"/>
          <w:lang w:val="en-GB"/>
        </w:rPr>
        <w:t>controlled drugs</w:t>
      </w:r>
      <w:r w:rsidRPr="0066646F">
        <w:rPr>
          <w:rFonts w:cs="Segoe UI"/>
          <w:szCs w:val="21"/>
          <w:lang w:val="en-GB"/>
        </w:rPr>
        <w:t xml:space="preserve"> under the current </w:t>
      </w:r>
      <w:r w:rsidRPr="0066646F">
        <w:rPr>
          <w:rFonts w:cs="Segoe UI"/>
          <w:b/>
          <w:bCs/>
          <w:szCs w:val="21"/>
          <w:lang w:val="en-GB"/>
        </w:rPr>
        <w:t>Schedule 1A, Misuse of Drugs Regulations 1977</w:t>
      </w:r>
      <w:r w:rsidRPr="0066646F">
        <w:rPr>
          <w:rFonts w:cs="Segoe UI"/>
          <w:szCs w:val="21"/>
          <w:lang w:val="en-GB"/>
        </w:rPr>
        <w:t>?</w:t>
      </w:r>
    </w:p>
    <w:p w14:paraId="4347D845" w14:textId="20E187B0" w:rsidR="000F415B" w:rsidRPr="0066646F" w:rsidRDefault="00000000" w:rsidP="000F415B">
      <w:pPr>
        <w:tabs>
          <w:tab w:val="left" w:pos="567"/>
        </w:tabs>
        <w:spacing w:before="120"/>
        <w:ind w:left="567"/>
        <w:rPr>
          <w:rFonts w:cs="Segoe UI"/>
          <w:szCs w:val="21"/>
          <w:lang w:val="en-GB"/>
        </w:rPr>
      </w:pPr>
      <w:sdt>
        <w:sdtPr>
          <w:rPr>
            <w:rFonts w:ascii="Wingdings 2" w:eastAsia="Wingdings 2" w:hAnsi="Wingdings 2" w:cs="Wingdings 2"/>
            <w:szCs w:val="21"/>
            <w:lang w:val="en-GB"/>
          </w:rPr>
          <w:id w:val="-1035276631"/>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Yes, I agree with the proposed removal of the restrict</w:t>
      </w:r>
      <w:r w:rsidR="000F415B">
        <w:rPr>
          <w:rFonts w:cs="Segoe UI"/>
          <w:szCs w:val="21"/>
          <w:lang w:val="en-GB"/>
        </w:rPr>
        <w:t>ion</w:t>
      </w:r>
      <w:r w:rsidR="000F415B" w:rsidRPr="0066646F">
        <w:rPr>
          <w:rFonts w:cs="Segoe UI"/>
          <w:szCs w:val="21"/>
          <w:lang w:val="en-GB"/>
        </w:rPr>
        <w:t>s on the scheduled controlled drugs</w:t>
      </w:r>
    </w:p>
    <w:p w14:paraId="36409952" w14:textId="1F061512" w:rsidR="000F415B" w:rsidRPr="0066646F" w:rsidRDefault="00000000" w:rsidP="000F415B">
      <w:pPr>
        <w:tabs>
          <w:tab w:val="left" w:pos="567"/>
        </w:tabs>
        <w:spacing w:before="60"/>
        <w:ind w:left="567"/>
        <w:rPr>
          <w:rFonts w:cs="Segoe UI"/>
          <w:szCs w:val="21"/>
          <w:lang w:val="en-GB"/>
        </w:rPr>
      </w:pPr>
      <w:sdt>
        <w:sdtPr>
          <w:rPr>
            <w:rFonts w:ascii="Wingdings 2" w:eastAsia="Wingdings 2" w:hAnsi="Wingdings 2" w:cs="Wingdings 2"/>
            <w:szCs w:val="21"/>
            <w:lang w:val="en-GB"/>
          </w:rPr>
          <w:id w:val="1263497144"/>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No, I disagree with the proposed removal of the restrict</w:t>
      </w:r>
      <w:r w:rsidR="000F415B">
        <w:rPr>
          <w:rFonts w:cs="Segoe UI"/>
          <w:szCs w:val="21"/>
          <w:lang w:val="en-GB"/>
        </w:rPr>
        <w:t>ion</w:t>
      </w:r>
      <w:r w:rsidR="000F415B" w:rsidRPr="0066646F">
        <w:rPr>
          <w:rFonts w:cs="Segoe UI"/>
          <w:szCs w:val="21"/>
          <w:lang w:val="en-GB"/>
        </w:rPr>
        <w:t>s on the scheduled controlled drugs</w:t>
      </w:r>
    </w:p>
    <w:p w14:paraId="6746B8DA" w14:textId="77777777" w:rsidR="000F415B" w:rsidRPr="0066646F" w:rsidRDefault="000F415B" w:rsidP="000F415B">
      <w:pPr>
        <w:spacing w:before="120" w:after="120"/>
        <w:ind w:left="567"/>
        <w:rPr>
          <w:rFonts w:cs="Segoe UI"/>
          <w:szCs w:val="21"/>
          <w:lang w:val="en-GB"/>
        </w:rPr>
      </w:pPr>
      <w:r w:rsidRPr="0066646F">
        <w:rPr>
          <w:rFonts w:cs="Segoe UI"/>
          <w:szCs w:val="21"/>
          <w:lang w:val="en-GB"/>
        </w:rPr>
        <w:t>Please provide comment if appropriate. If you disagree, name the medicine(s) and state your reason(s) why you disagree with its inclusion on the list.</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529C9DF5"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1F2E69C6" w14:textId="77777777" w:rsidR="000F415B" w:rsidRPr="0066646F" w:rsidRDefault="000F415B" w:rsidP="00646053">
            <w:pPr>
              <w:spacing w:before="120" w:after="120"/>
              <w:rPr>
                <w:rFonts w:cs="Segoe UI"/>
                <w:sz w:val="20"/>
                <w:lang w:val="en-GB"/>
              </w:rPr>
            </w:pPr>
            <w:r w:rsidRPr="0066646F">
              <w:rPr>
                <w:rFonts w:cs="Segoe UI"/>
                <w:sz w:val="20"/>
                <w:lang w:val="en-GB"/>
              </w:rPr>
              <w:lastRenderedPageBreak/>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5D648F5A" w14:textId="77777777" w:rsidR="000F415B" w:rsidRPr="0066646F" w:rsidRDefault="000F415B" w:rsidP="000F415B">
      <w:pPr>
        <w:rPr>
          <w:lang w:val="en-GB"/>
        </w:rPr>
      </w:pPr>
    </w:p>
    <w:p w14:paraId="75DC573E" w14:textId="77777777" w:rsidR="000F415B" w:rsidRPr="0066646F" w:rsidRDefault="000F415B" w:rsidP="000F415B">
      <w:pPr>
        <w:rPr>
          <w:b/>
          <w:bCs/>
          <w:lang w:val="en-GB"/>
        </w:rPr>
      </w:pPr>
      <w:r w:rsidRPr="0066646F">
        <w:rPr>
          <w:rFonts w:cs="Segoe UI"/>
          <w:b/>
          <w:bCs/>
          <w:szCs w:val="21"/>
          <w:lang w:val="en-GB"/>
        </w:rPr>
        <w:t>Other comments</w:t>
      </w:r>
    </w:p>
    <w:p w14:paraId="210BE6C7" w14:textId="77777777" w:rsidR="000F415B" w:rsidRPr="0066646F" w:rsidRDefault="000F415B" w:rsidP="00D55907">
      <w:pPr>
        <w:pStyle w:val="ListParagraph"/>
        <w:widowControl w:val="0"/>
        <w:numPr>
          <w:ilvl w:val="0"/>
          <w:numId w:val="5"/>
        </w:numPr>
        <w:tabs>
          <w:tab w:val="left" w:pos="567"/>
        </w:tabs>
        <w:spacing w:after="120"/>
        <w:ind w:left="573" w:hanging="573"/>
        <w:contextualSpacing w:val="0"/>
        <w:rPr>
          <w:rFonts w:cs="Segoe UI"/>
          <w:szCs w:val="21"/>
          <w:lang w:val="en-GB"/>
        </w:rPr>
      </w:pPr>
      <w:r w:rsidRPr="0066646F">
        <w:rPr>
          <w:rFonts w:cs="Segoe UI"/>
          <w:szCs w:val="21"/>
          <w:lang w:val="en-GB"/>
        </w:rPr>
        <w:t>Are there any other comments you would like to make?</w:t>
      </w:r>
    </w:p>
    <w:tbl>
      <w:tblPr>
        <w:tblW w:w="7626"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26"/>
      </w:tblGrid>
      <w:tr w:rsidR="000F415B" w:rsidRPr="0066646F" w14:paraId="2068E841" w14:textId="77777777" w:rsidTr="000F415B">
        <w:trPr>
          <w:cantSplit/>
          <w:trHeight w:val="1134"/>
        </w:trPr>
        <w:tc>
          <w:tcPr>
            <w:tcW w:w="7626" w:type="dxa"/>
            <w:tcBorders>
              <w:top w:val="single" w:sz="4" w:space="0" w:color="auto"/>
              <w:left w:val="single" w:sz="4" w:space="0" w:color="auto"/>
              <w:bottom w:val="single" w:sz="4" w:space="0" w:color="auto"/>
              <w:right w:val="single" w:sz="4" w:space="0" w:color="auto"/>
            </w:tcBorders>
            <w:hideMark/>
          </w:tcPr>
          <w:p w14:paraId="60A12081" w14:textId="77777777" w:rsidR="000F415B" w:rsidRPr="0066646F" w:rsidRDefault="000F415B" w:rsidP="00646053">
            <w:pPr>
              <w:spacing w:before="120" w:after="120"/>
              <w:rPr>
                <w:rFonts w:cs="Segoe UI"/>
                <w:sz w:val="20"/>
                <w:lang w:val="en-GB"/>
              </w:rPr>
            </w:pPr>
            <w:r w:rsidRPr="0066646F">
              <w:rPr>
                <w:rFonts w:cs="Segoe UI"/>
                <w:sz w:val="20"/>
                <w:lang w:val="en-GB"/>
              </w:rPr>
              <w:fldChar w:fldCharType="begin">
                <w:ffData>
                  <w:name w:val="Text17"/>
                  <w:enabled/>
                  <w:calcOnExit w:val="0"/>
                  <w:textInput/>
                </w:ffData>
              </w:fldChar>
            </w:r>
            <w:r w:rsidRPr="0066646F">
              <w:rPr>
                <w:rFonts w:cs="Segoe UI"/>
                <w:sz w:val="20"/>
                <w:lang w:val="en-GB"/>
              </w:rPr>
              <w:instrText xml:space="preserve"> FORMTEXT </w:instrText>
            </w:r>
            <w:r w:rsidRPr="0066646F">
              <w:rPr>
                <w:rFonts w:cs="Segoe UI"/>
                <w:sz w:val="20"/>
                <w:lang w:val="en-GB"/>
              </w:rPr>
            </w:r>
            <w:r w:rsidRPr="0066646F">
              <w:rPr>
                <w:rFonts w:cs="Segoe UI"/>
                <w:sz w:val="20"/>
                <w:lang w:val="en-GB"/>
              </w:rPr>
              <w:fldChar w:fldCharType="separate"/>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t> </w:t>
            </w:r>
            <w:r w:rsidRPr="0066646F">
              <w:rPr>
                <w:rFonts w:cs="Segoe UI"/>
                <w:sz w:val="20"/>
                <w:lang w:val="en-GB"/>
              </w:rPr>
              <w:fldChar w:fldCharType="end"/>
            </w:r>
          </w:p>
        </w:tc>
      </w:tr>
    </w:tbl>
    <w:p w14:paraId="73A2D4F6" w14:textId="77777777" w:rsidR="000F415B" w:rsidRPr="0066646F" w:rsidRDefault="000F415B" w:rsidP="000F415B">
      <w:pPr>
        <w:rPr>
          <w:lang w:val="en-GB"/>
        </w:rPr>
      </w:pPr>
    </w:p>
    <w:p w14:paraId="48D0C8EB" w14:textId="77777777" w:rsidR="000F415B" w:rsidRPr="0066646F" w:rsidRDefault="000F415B" w:rsidP="00D55907">
      <w:pPr>
        <w:pStyle w:val="ListParagraph"/>
        <w:widowControl w:val="0"/>
        <w:numPr>
          <w:ilvl w:val="0"/>
          <w:numId w:val="5"/>
        </w:numPr>
        <w:tabs>
          <w:tab w:val="left" w:pos="567"/>
        </w:tabs>
        <w:ind w:left="573" w:hanging="573"/>
        <w:contextualSpacing w:val="0"/>
        <w:rPr>
          <w:rFonts w:cs="Segoe UI"/>
          <w:szCs w:val="21"/>
          <w:lang w:val="en-GB"/>
        </w:rPr>
      </w:pPr>
      <w:r w:rsidRPr="0066646F">
        <w:rPr>
          <w:rFonts w:cs="Segoe UI"/>
          <w:szCs w:val="21"/>
          <w:lang w:val="en-GB"/>
        </w:rPr>
        <w:t>Publishing submissions</w:t>
      </w:r>
    </w:p>
    <w:p w14:paraId="0CB8BA6A" w14:textId="77777777" w:rsidR="000F415B" w:rsidRPr="0066646F" w:rsidRDefault="000F415B" w:rsidP="000F415B">
      <w:pPr>
        <w:spacing w:before="120"/>
        <w:ind w:left="567"/>
        <w:rPr>
          <w:rFonts w:cs="Segoe UI"/>
          <w:szCs w:val="21"/>
          <w:lang w:val="en-GB"/>
        </w:rPr>
      </w:pPr>
      <w:r w:rsidRPr="0066646F">
        <w:rPr>
          <w:rFonts w:cs="Segoe UI"/>
          <w:szCs w:val="21"/>
          <w:lang w:val="en-GB"/>
        </w:rPr>
        <w:t>We may publish the submissions from this consultation, but we will only publish your submission if you give permission. We will remove personal details such as contact details and the names of individuals.</w:t>
      </w:r>
    </w:p>
    <w:p w14:paraId="25D41C39" w14:textId="77777777" w:rsidR="000F415B" w:rsidRPr="0066646F" w:rsidRDefault="000F415B" w:rsidP="000F415B">
      <w:pPr>
        <w:spacing w:before="120"/>
        <w:ind w:left="567"/>
        <w:rPr>
          <w:rFonts w:cs="Segoe UI"/>
          <w:szCs w:val="21"/>
          <w:lang w:val="en-GB"/>
        </w:rPr>
      </w:pPr>
      <w:r w:rsidRPr="0066646F">
        <w:rPr>
          <w:rFonts w:cs="Segoe UI"/>
          <w:szCs w:val="21"/>
          <w:lang w:val="en-GB"/>
        </w:rPr>
        <w:t>If you do not want your submission published, please let us know below.</w:t>
      </w:r>
    </w:p>
    <w:p w14:paraId="554B7486" w14:textId="77777777" w:rsidR="000F415B" w:rsidRPr="0066646F" w:rsidRDefault="000F415B" w:rsidP="000F415B">
      <w:pPr>
        <w:spacing w:before="120"/>
        <w:ind w:left="567"/>
        <w:rPr>
          <w:rFonts w:cs="Segoe UI"/>
          <w:szCs w:val="21"/>
          <w:lang w:val="en-GB"/>
        </w:rPr>
      </w:pPr>
      <w:r w:rsidRPr="0066646F">
        <w:rPr>
          <w:rFonts w:cs="Segoe UI"/>
          <w:szCs w:val="21"/>
          <w:lang w:val="en-GB"/>
        </w:rPr>
        <w:t>(Required)</w:t>
      </w:r>
    </w:p>
    <w:p w14:paraId="4AC20CE6" w14:textId="370E0661" w:rsidR="000F415B" w:rsidRPr="0066646F" w:rsidRDefault="00000000" w:rsidP="000F415B">
      <w:pPr>
        <w:spacing w:before="120"/>
        <w:ind w:left="567"/>
        <w:contextualSpacing/>
        <w:rPr>
          <w:rFonts w:cs="Segoe UI"/>
          <w:szCs w:val="21"/>
          <w:lang w:val="en-GB"/>
        </w:rPr>
      </w:pPr>
      <w:sdt>
        <w:sdtPr>
          <w:rPr>
            <w:rFonts w:ascii="Wingdings 2" w:eastAsia="Wingdings 2" w:hAnsi="Wingdings 2" w:cs="Wingdings 2"/>
            <w:szCs w:val="21"/>
            <w:lang w:val="en-GB"/>
          </w:rPr>
          <w:id w:val="-728921027"/>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You may publish this submission</w:t>
      </w:r>
    </w:p>
    <w:p w14:paraId="1175B3B1" w14:textId="7D436530" w:rsidR="000F415B" w:rsidRPr="0066646F" w:rsidRDefault="00000000" w:rsidP="000F415B">
      <w:pPr>
        <w:spacing w:before="120"/>
        <w:ind w:left="567"/>
        <w:contextualSpacing/>
        <w:rPr>
          <w:rFonts w:cs="Segoe UI"/>
          <w:szCs w:val="21"/>
          <w:lang w:val="en-GB"/>
        </w:rPr>
      </w:pPr>
      <w:sdt>
        <w:sdtPr>
          <w:rPr>
            <w:rFonts w:ascii="Wingdings 2" w:eastAsia="Wingdings 2" w:hAnsi="Wingdings 2" w:cs="Wingdings 2"/>
            <w:szCs w:val="21"/>
            <w:lang w:val="en-GB"/>
          </w:rPr>
          <w:id w:val="1639682644"/>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Do not publish this submission</w:t>
      </w:r>
    </w:p>
    <w:p w14:paraId="6B7B427F" w14:textId="77777777" w:rsidR="000F415B" w:rsidRPr="0066646F" w:rsidRDefault="000F415B" w:rsidP="000F415B">
      <w:pPr>
        <w:rPr>
          <w:lang w:val="en-GB"/>
        </w:rPr>
      </w:pPr>
    </w:p>
    <w:p w14:paraId="72B300FD" w14:textId="77777777" w:rsidR="000F415B" w:rsidRPr="0066646F" w:rsidRDefault="000F415B" w:rsidP="00D55907">
      <w:pPr>
        <w:pStyle w:val="ListParagraph"/>
        <w:widowControl w:val="0"/>
        <w:numPr>
          <w:ilvl w:val="0"/>
          <w:numId w:val="5"/>
        </w:numPr>
        <w:tabs>
          <w:tab w:val="left" w:pos="567"/>
        </w:tabs>
        <w:ind w:left="573" w:hanging="573"/>
        <w:contextualSpacing w:val="0"/>
        <w:rPr>
          <w:lang w:val="en-GB"/>
        </w:rPr>
      </w:pPr>
      <w:r w:rsidRPr="0066646F">
        <w:rPr>
          <w:rFonts w:cs="Segoe UI"/>
          <w:szCs w:val="21"/>
          <w:lang w:val="en-GB"/>
        </w:rPr>
        <w:t>Official Information Act responses</w:t>
      </w:r>
    </w:p>
    <w:p w14:paraId="5839D7AE" w14:textId="77777777" w:rsidR="000F415B" w:rsidRPr="0066646F" w:rsidRDefault="000F415B" w:rsidP="000F415B">
      <w:pPr>
        <w:spacing w:before="120"/>
        <w:ind w:left="567"/>
        <w:rPr>
          <w:rFonts w:cs="Segoe UI"/>
          <w:szCs w:val="21"/>
          <w:lang w:val="en-GB"/>
        </w:rPr>
      </w:pPr>
      <w:r w:rsidRPr="0066646F">
        <w:rPr>
          <w:rFonts w:cs="Segoe UI"/>
          <w:szCs w:val="21"/>
          <w:lang w:val="en-GB"/>
        </w:rPr>
        <w:t>Your submission will be subject to requests made under the Official Information Act (even if it hasn’t been published). If you want your personal details removed from your submission, please let us know below.</w:t>
      </w:r>
    </w:p>
    <w:p w14:paraId="3E140C19" w14:textId="77777777" w:rsidR="000F415B" w:rsidRPr="0066646F" w:rsidRDefault="000F415B" w:rsidP="000F415B">
      <w:pPr>
        <w:spacing w:before="120"/>
        <w:ind w:left="567"/>
        <w:rPr>
          <w:rFonts w:cs="Segoe UI"/>
          <w:szCs w:val="21"/>
          <w:lang w:val="en-GB"/>
        </w:rPr>
      </w:pPr>
      <w:r w:rsidRPr="0066646F">
        <w:rPr>
          <w:rFonts w:cs="Segoe UI"/>
          <w:szCs w:val="21"/>
          <w:lang w:val="en-GB"/>
        </w:rPr>
        <w:t>(Required)</w:t>
      </w:r>
    </w:p>
    <w:p w14:paraId="2220E56A" w14:textId="026A38B9" w:rsidR="000F415B" w:rsidRPr="0066646F" w:rsidRDefault="00000000" w:rsidP="000F415B">
      <w:pPr>
        <w:spacing w:before="120"/>
        <w:ind w:left="567"/>
        <w:contextualSpacing/>
        <w:rPr>
          <w:rFonts w:cs="Segoe UI"/>
          <w:szCs w:val="21"/>
          <w:lang w:val="en-GB"/>
        </w:rPr>
      </w:pPr>
      <w:sdt>
        <w:sdtPr>
          <w:rPr>
            <w:rFonts w:ascii="Wingdings 2" w:eastAsia="Wingdings 2" w:hAnsi="Wingdings 2" w:cs="Wingdings 2"/>
            <w:szCs w:val="21"/>
            <w:lang w:val="en-GB"/>
          </w:rPr>
          <w:id w:val="-464588497"/>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Include my personal details in responses to Official Information Act requests</w:t>
      </w:r>
    </w:p>
    <w:p w14:paraId="630DCE2D" w14:textId="04AB34E8" w:rsidR="000F415B" w:rsidRPr="0066646F" w:rsidRDefault="00000000" w:rsidP="000F415B">
      <w:pPr>
        <w:spacing w:before="120" w:after="120"/>
        <w:ind w:left="567"/>
        <w:contextualSpacing/>
        <w:rPr>
          <w:rFonts w:cs="Segoe UI"/>
          <w:szCs w:val="21"/>
          <w:lang w:val="en-GB"/>
        </w:rPr>
      </w:pPr>
      <w:sdt>
        <w:sdtPr>
          <w:rPr>
            <w:rFonts w:ascii="Wingdings 2" w:eastAsia="Wingdings 2" w:hAnsi="Wingdings 2" w:cs="Wingdings 2"/>
            <w:szCs w:val="21"/>
            <w:lang w:val="en-GB"/>
          </w:rPr>
          <w:id w:val="2127420681"/>
          <w14:checkbox>
            <w14:checked w14:val="0"/>
            <w14:checkedState w14:val="2612" w14:font="MS Gothic"/>
            <w14:uncheckedState w14:val="2610" w14:font="MS Gothic"/>
          </w14:checkbox>
        </w:sdtPr>
        <w:sdtContent>
          <w:r w:rsidR="000F415B">
            <w:rPr>
              <w:rFonts w:ascii="MS Gothic" w:eastAsia="MS Gothic" w:hAnsi="MS Gothic" w:cs="Wingdings 2" w:hint="eastAsia"/>
              <w:szCs w:val="21"/>
              <w:lang w:val="en-GB"/>
            </w:rPr>
            <w:t>☐</w:t>
          </w:r>
        </w:sdtContent>
      </w:sdt>
      <w:r w:rsidR="000F415B">
        <w:rPr>
          <w:rFonts w:cs="Segoe UI"/>
          <w:szCs w:val="21"/>
          <w:lang w:val="en-GB"/>
        </w:rPr>
        <w:t xml:space="preserve">  </w:t>
      </w:r>
      <w:r w:rsidR="000F415B" w:rsidRPr="0066646F">
        <w:rPr>
          <w:rFonts w:cs="Segoe UI"/>
          <w:szCs w:val="21"/>
          <w:lang w:val="en-GB"/>
        </w:rPr>
        <w:t>Remove my personal details from responses to Official Information Act requests</w:t>
      </w:r>
    </w:p>
    <w:p w14:paraId="23AB76CE" w14:textId="77777777" w:rsidR="000F415B" w:rsidRPr="00454E43" w:rsidRDefault="000F415B" w:rsidP="000F415B">
      <w:pPr>
        <w:rPr>
          <w:lang w:val="en-GB"/>
        </w:rPr>
      </w:pPr>
      <w:r w:rsidRPr="00454E43">
        <w:rPr>
          <w:lang w:val="en-GB"/>
        </w:rPr>
        <w:br w:type="page"/>
      </w:r>
    </w:p>
    <w:p w14:paraId="03F98A3E" w14:textId="77777777" w:rsidR="000F415B" w:rsidRDefault="000F415B" w:rsidP="000F415B">
      <w:pPr>
        <w:pStyle w:val="Heading2"/>
        <w:spacing w:before="0"/>
        <w:rPr>
          <w:lang w:val="en-GB"/>
        </w:rPr>
      </w:pPr>
      <w:bookmarkStart w:id="61" w:name="_Toc80015021"/>
      <w:bookmarkStart w:id="62" w:name="_Toc84936551"/>
      <w:bookmarkStart w:id="63" w:name="_Toc220066636"/>
      <w:bookmarkStart w:id="64" w:name="_Toc220675730"/>
      <w:r w:rsidRPr="0066646F">
        <w:rPr>
          <w:lang w:val="en-GB"/>
        </w:rPr>
        <w:lastRenderedPageBreak/>
        <w:t xml:space="preserve">Appendix </w:t>
      </w:r>
      <w:r>
        <w:rPr>
          <w:lang w:val="en-GB"/>
        </w:rPr>
        <w:t>2</w:t>
      </w:r>
      <w:r w:rsidRPr="0066646F">
        <w:rPr>
          <w:lang w:val="en-GB"/>
        </w:rPr>
        <w:t>:</w:t>
      </w:r>
      <w:r w:rsidRPr="0066646F">
        <w:rPr>
          <w:lang w:val="en-GB"/>
        </w:rPr>
        <w:tab/>
        <w:t>Organisations consulted</w:t>
      </w:r>
      <w:bookmarkEnd w:id="61"/>
      <w:bookmarkEnd w:id="62"/>
      <w:bookmarkEnd w:id="63"/>
      <w:bookmarkEnd w:id="64"/>
    </w:p>
    <w:p w14:paraId="3011100A" w14:textId="77777777" w:rsidR="000F415B" w:rsidRPr="00652CF4" w:rsidRDefault="000F415B" w:rsidP="000F415B">
      <w:pPr>
        <w:pStyle w:val="Table"/>
        <w:spacing w:before="0"/>
        <w:rPr>
          <w:color w:val="000000" w:themeColor="text1"/>
          <w:lang w:val="en-GB"/>
        </w:rPr>
      </w:pPr>
      <w:bookmarkStart w:id="65" w:name="_Toc220066712"/>
      <w:bookmarkStart w:id="66" w:name="_Toc220675754"/>
      <w:r w:rsidRPr="00652CF4">
        <w:rPr>
          <w:color w:val="000000" w:themeColor="text1"/>
          <w:lang w:val="en-GB"/>
        </w:rPr>
        <w:t>Table A2: Organisations consulted</w:t>
      </w:r>
      <w:bookmarkEnd w:id="65"/>
      <w:bookmarkEnd w:id="66"/>
    </w:p>
    <w:tbl>
      <w:tblPr>
        <w:tblW w:w="8080" w:type="dxa"/>
        <w:tblInd w:w="57" w:type="dxa"/>
        <w:tblBorders>
          <w:top w:val="single" w:sz="2" w:space="0" w:color="A6A6A6" w:themeColor="background1" w:themeShade="A6"/>
          <w:bottom w:val="single" w:sz="2" w:space="0" w:color="A6A6A6" w:themeColor="background1" w:themeShade="A6"/>
          <w:insideH w:val="single" w:sz="6" w:space="0" w:color="A6A6A6" w:themeColor="background1" w:themeShade="A6"/>
        </w:tblBorders>
        <w:tblLayout w:type="fixed"/>
        <w:tblLook w:val="04A0" w:firstRow="1" w:lastRow="0" w:firstColumn="1" w:lastColumn="0" w:noHBand="0" w:noVBand="1"/>
      </w:tblPr>
      <w:tblGrid>
        <w:gridCol w:w="2067"/>
        <w:gridCol w:w="6013"/>
      </w:tblGrid>
      <w:tr w:rsidR="000F415B" w:rsidRPr="0066646F" w14:paraId="6D8CC816" w14:textId="77777777" w:rsidTr="00646053">
        <w:trPr>
          <w:cantSplit/>
        </w:trPr>
        <w:tc>
          <w:tcPr>
            <w:tcW w:w="2067" w:type="dxa"/>
            <w:shd w:val="clear" w:color="auto" w:fill="D9D9D9" w:themeFill="background1" w:themeFillShade="D9"/>
          </w:tcPr>
          <w:p w14:paraId="19A10E0D" w14:textId="77777777" w:rsidR="000F415B" w:rsidRPr="008C5E25" w:rsidRDefault="000F415B" w:rsidP="00646053">
            <w:pPr>
              <w:pStyle w:val="TableText"/>
              <w:rPr>
                <w:rFonts w:cs="Segoe UI"/>
                <w:b/>
                <w:bCs/>
                <w:color w:val="000000" w:themeColor="text1"/>
                <w:szCs w:val="18"/>
                <w:lang w:val="en-GB"/>
              </w:rPr>
            </w:pPr>
            <w:r w:rsidRPr="008C5E25">
              <w:rPr>
                <w:rFonts w:cs="Segoe UI"/>
                <w:b/>
                <w:bCs/>
                <w:color w:val="000000" w:themeColor="text1"/>
                <w:szCs w:val="18"/>
                <w:lang w:val="en-GB"/>
              </w:rPr>
              <w:t>Responsible authorities with prescribing scopes</w:t>
            </w:r>
          </w:p>
        </w:tc>
        <w:tc>
          <w:tcPr>
            <w:tcW w:w="6013" w:type="dxa"/>
          </w:tcPr>
          <w:p w14:paraId="52A4C7F6"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Dental Council</w:t>
            </w:r>
          </w:p>
          <w:p w14:paraId="16980DE6"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Dietitians Board</w:t>
            </w:r>
          </w:p>
          <w:p w14:paraId="6259E8C0"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Medical Council</w:t>
            </w:r>
          </w:p>
          <w:p w14:paraId="2E42F06F"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 xml:space="preserve">Midwifery Council </w:t>
            </w:r>
          </w:p>
          <w:p w14:paraId="590E8E44"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Nursing Council</w:t>
            </w:r>
          </w:p>
          <w:p w14:paraId="1E74AC88"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Optometrists and Dispensing Opticians Board</w:t>
            </w:r>
          </w:p>
          <w:p w14:paraId="7D0BB179"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Paramedic Council</w:t>
            </w:r>
          </w:p>
          <w:p w14:paraId="44A46784"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Pharmacy Council</w:t>
            </w:r>
          </w:p>
          <w:p w14:paraId="722416D4"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Podiatrists Board</w:t>
            </w:r>
          </w:p>
        </w:tc>
      </w:tr>
      <w:tr w:rsidR="000F415B" w:rsidRPr="0066646F" w14:paraId="755D1CF8" w14:textId="77777777" w:rsidTr="00646053">
        <w:trPr>
          <w:cantSplit/>
        </w:trPr>
        <w:tc>
          <w:tcPr>
            <w:tcW w:w="2067" w:type="dxa"/>
            <w:shd w:val="clear" w:color="auto" w:fill="D9D9D9" w:themeFill="background1" w:themeFillShade="D9"/>
          </w:tcPr>
          <w:p w14:paraId="4CE4E49C" w14:textId="77777777" w:rsidR="000F415B" w:rsidRPr="008C5E25" w:rsidRDefault="000F415B" w:rsidP="00646053">
            <w:pPr>
              <w:pStyle w:val="TableText"/>
              <w:rPr>
                <w:rFonts w:cs="Segoe UI"/>
                <w:b/>
                <w:bCs/>
                <w:color w:val="000000" w:themeColor="text1"/>
                <w:szCs w:val="18"/>
                <w:lang w:val="en-GB"/>
              </w:rPr>
            </w:pPr>
            <w:r w:rsidRPr="008C5E25">
              <w:rPr>
                <w:rFonts w:cs="Segoe UI"/>
                <w:b/>
                <w:bCs/>
                <w:color w:val="000000" w:themeColor="text1"/>
                <w:szCs w:val="18"/>
                <w:lang w:val="en-GB"/>
              </w:rPr>
              <w:t>Colleges</w:t>
            </w:r>
          </w:p>
        </w:tc>
        <w:tc>
          <w:tcPr>
            <w:tcW w:w="6013" w:type="dxa"/>
          </w:tcPr>
          <w:p w14:paraId="04230ED1"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Council of Medical Colleges</w:t>
            </w:r>
          </w:p>
          <w:p w14:paraId="4FFC08BE"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Royal Australasian College of Physicians</w:t>
            </w:r>
          </w:p>
          <w:p w14:paraId="12E8504C"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 xml:space="preserve">Royal New Zealand College of General Practitioners </w:t>
            </w:r>
          </w:p>
        </w:tc>
      </w:tr>
      <w:tr w:rsidR="000F415B" w:rsidRPr="0066646F" w14:paraId="111497DE" w14:textId="77777777" w:rsidTr="00646053">
        <w:trPr>
          <w:cantSplit/>
        </w:trPr>
        <w:tc>
          <w:tcPr>
            <w:tcW w:w="2067" w:type="dxa"/>
            <w:shd w:val="clear" w:color="auto" w:fill="D9D9D9" w:themeFill="background1" w:themeFillShade="D9"/>
          </w:tcPr>
          <w:p w14:paraId="102D3A20" w14:textId="77777777" w:rsidR="000F415B" w:rsidRPr="008C5E25" w:rsidRDefault="000F415B" w:rsidP="00646053">
            <w:pPr>
              <w:pStyle w:val="TableText"/>
              <w:rPr>
                <w:rFonts w:cs="Segoe UI"/>
                <w:b/>
                <w:bCs/>
                <w:color w:val="000000" w:themeColor="text1"/>
                <w:szCs w:val="18"/>
                <w:lang w:val="en-GB"/>
              </w:rPr>
            </w:pPr>
            <w:r w:rsidRPr="008C5E25">
              <w:rPr>
                <w:rFonts w:cs="Segoe UI"/>
                <w:b/>
                <w:bCs/>
                <w:color w:val="000000" w:themeColor="text1"/>
                <w:szCs w:val="18"/>
                <w:lang w:val="en-GB"/>
              </w:rPr>
              <w:t>Professional bodies</w:t>
            </w:r>
          </w:p>
        </w:tc>
        <w:tc>
          <w:tcPr>
            <w:tcW w:w="6013" w:type="dxa"/>
          </w:tcPr>
          <w:p w14:paraId="321BA3FC"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 xml:space="preserve">Aged Care Association </w:t>
            </w:r>
          </w:p>
          <w:p w14:paraId="696EC386"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 xml:space="preserve">Aged Residential Care </w:t>
            </w:r>
          </w:p>
          <w:p w14:paraId="594FE8BC"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Bay of Plenty Community Pharmacy Group</w:t>
            </w:r>
          </w:p>
          <w:p w14:paraId="69A05434"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Canterbury Community Pharmacy Group</w:t>
            </w:r>
          </w:p>
          <w:p w14:paraId="46CB3BE9"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Clinical Advisory Pharmacists Association</w:t>
            </w:r>
          </w:p>
          <w:p w14:paraId="7DC63E7F"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 xml:space="preserve">General Practice Leaders’ Forum </w:t>
            </w:r>
          </w:p>
          <w:p w14:paraId="39587AB5"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 xml:space="preserve">General Practice New Zealand </w:t>
            </w:r>
          </w:p>
          <w:p w14:paraId="1268533D"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General Practice New Zealand Nurses Group</w:t>
            </w:r>
          </w:p>
          <w:p w14:paraId="474E0AB3"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 xml:space="preserve">Hauora </w:t>
            </w:r>
            <w:proofErr w:type="spellStart"/>
            <w:r w:rsidRPr="008C5E25">
              <w:rPr>
                <w:rFonts w:cs="Segoe UI"/>
                <w:color w:val="000000" w:themeColor="text1"/>
                <w:szCs w:val="18"/>
                <w:lang w:val="en-GB"/>
              </w:rPr>
              <w:t>Taiwhenua</w:t>
            </w:r>
            <w:proofErr w:type="spellEnd"/>
            <w:r w:rsidRPr="008C5E25">
              <w:rPr>
                <w:rFonts w:cs="Segoe UI"/>
                <w:color w:val="000000" w:themeColor="text1"/>
                <w:szCs w:val="18"/>
                <w:lang w:val="en-GB"/>
              </w:rPr>
              <w:t xml:space="preserve"> (Rural Health Network)</w:t>
            </w:r>
          </w:p>
          <w:p w14:paraId="17FD5011"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Independent Pharmacists' Association of New Zealand</w:t>
            </w:r>
          </w:p>
          <w:p w14:paraId="6BF56A40" w14:textId="77777777" w:rsidR="000F415B" w:rsidRPr="008C5E25" w:rsidRDefault="000F415B" w:rsidP="00646053">
            <w:pPr>
              <w:pStyle w:val="TableText"/>
              <w:rPr>
                <w:rFonts w:cs="Segoe UI"/>
                <w:color w:val="000000" w:themeColor="text1"/>
                <w:szCs w:val="18"/>
                <w:lang w:val="en-GB"/>
              </w:rPr>
            </w:pPr>
            <w:proofErr w:type="spellStart"/>
            <w:r w:rsidRPr="008C5E25">
              <w:rPr>
                <w:rFonts w:cs="Segoe UI"/>
                <w:color w:val="000000" w:themeColor="text1"/>
                <w:szCs w:val="18"/>
                <w:lang w:val="en-GB"/>
              </w:rPr>
              <w:t>Ngā</w:t>
            </w:r>
            <w:proofErr w:type="spellEnd"/>
            <w:r w:rsidRPr="008C5E25">
              <w:rPr>
                <w:rFonts w:cs="Segoe UI"/>
                <w:color w:val="000000" w:themeColor="text1"/>
                <w:szCs w:val="18"/>
                <w:lang w:val="en-GB"/>
              </w:rPr>
              <w:t xml:space="preserve"> Kaitiaki o </w:t>
            </w:r>
            <w:proofErr w:type="spellStart"/>
            <w:r w:rsidRPr="008C5E25">
              <w:rPr>
                <w:rFonts w:cs="Segoe UI"/>
                <w:color w:val="000000" w:themeColor="text1"/>
                <w:szCs w:val="18"/>
                <w:lang w:val="en-GB"/>
              </w:rPr>
              <w:t>te</w:t>
            </w:r>
            <w:proofErr w:type="spellEnd"/>
            <w:r w:rsidRPr="008C5E25">
              <w:rPr>
                <w:rFonts w:cs="Segoe UI"/>
                <w:color w:val="000000" w:themeColor="text1"/>
                <w:szCs w:val="18"/>
                <w:lang w:val="en-GB"/>
              </w:rPr>
              <w:t xml:space="preserve"> Puna </w:t>
            </w:r>
            <w:proofErr w:type="spellStart"/>
            <w:r w:rsidRPr="008C5E25">
              <w:rPr>
                <w:rFonts w:cs="Segoe UI"/>
                <w:color w:val="000000" w:themeColor="text1"/>
                <w:szCs w:val="18"/>
                <w:lang w:val="en-GB"/>
              </w:rPr>
              <w:t>Rongoā</w:t>
            </w:r>
            <w:proofErr w:type="spellEnd"/>
            <w:r w:rsidRPr="008C5E25">
              <w:rPr>
                <w:rFonts w:cs="Segoe UI"/>
                <w:color w:val="000000" w:themeColor="text1"/>
                <w:szCs w:val="18"/>
                <w:lang w:val="en-GB"/>
              </w:rPr>
              <w:t>) - Māori Pharmacists Association</w:t>
            </w:r>
          </w:p>
          <w:p w14:paraId="40F9FD6E" w14:textId="77777777" w:rsidR="000F415B" w:rsidRPr="008C5E25" w:rsidRDefault="000F415B" w:rsidP="00646053">
            <w:pPr>
              <w:pStyle w:val="TableText"/>
              <w:rPr>
                <w:rFonts w:cs="Segoe UI"/>
                <w:color w:val="000000" w:themeColor="text1"/>
                <w:szCs w:val="18"/>
                <w:lang w:val="en-GB"/>
              </w:rPr>
            </w:pPr>
            <w:proofErr w:type="spellStart"/>
            <w:r w:rsidRPr="008C5E25">
              <w:rPr>
                <w:rFonts w:cs="Segoe UI"/>
                <w:color w:val="000000" w:themeColor="text1"/>
                <w:szCs w:val="18"/>
                <w:lang w:val="en-GB"/>
              </w:rPr>
              <w:t>MidCentral</w:t>
            </w:r>
            <w:proofErr w:type="spellEnd"/>
            <w:r w:rsidRPr="008C5E25">
              <w:rPr>
                <w:rFonts w:cs="Segoe UI"/>
                <w:color w:val="000000" w:themeColor="text1"/>
                <w:szCs w:val="18"/>
                <w:lang w:val="en-GB"/>
              </w:rPr>
              <w:t xml:space="preserve"> Community Pharmacy Group</w:t>
            </w:r>
          </w:p>
          <w:p w14:paraId="517C3941"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Midland Community Pharmacy Group</w:t>
            </w:r>
          </w:p>
          <w:p w14:paraId="25AD59B7"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 xml:space="preserve">National Nurse Leaders Group </w:t>
            </w:r>
          </w:p>
          <w:p w14:paraId="065798ED"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 xml:space="preserve">New Zealand College of Midwives </w:t>
            </w:r>
          </w:p>
          <w:p w14:paraId="69926E99"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New Zealand Dental Association</w:t>
            </w:r>
          </w:p>
          <w:p w14:paraId="31A9CDC2"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New Zealand Hospital Pharmacy Association</w:t>
            </w:r>
          </w:p>
          <w:p w14:paraId="5A474DB6"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 xml:space="preserve">New Zealand Nurses Organisation </w:t>
            </w:r>
          </w:p>
          <w:p w14:paraId="7C7D2ED5"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 xml:space="preserve">Nurse Practitioners New Zealand </w:t>
            </w:r>
          </w:p>
          <w:p w14:paraId="697A9AE9"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Pacific Pharmacists Association</w:t>
            </w:r>
          </w:p>
          <w:p w14:paraId="1F95CE77" w14:textId="77777777" w:rsidR="000F415B" w:rsidRPr="008C5E25" w:rsidRDefault="000F415B" w:rsidP="00646053">
            <w:pPr>
              <w:pStyle w:val="TableText"/>
              <w:rPr>
                <w:rFonts w:cs="Segoe UI"/>
                <w:color w:val="000000" w:themeColor="text1"/>
                <w:szCs w:val="18"/>
                <w:lang w:val="en-GB"/>
              </w:rPr>
            </w:pPr>
            <w:proofErr w:type="spellStart"/>
            <w:r w:rsidRPr="008C5E25">
              <w:rPr>
                <w:rFonts w:cs="Segoe UI"/>
                <w:color w:val="000000" w:themeColor="text1"/>
                <w:szCs w:val="18"/>
                <w:lang w:val="en-GB"/>
              </w:rPr>
              <w:t>Pharmac</w:t>
            </w:r>
            <w:proofErr w:type="spellEnd"/>
          </w:p>
          <w:p w14:paraId="511E5B55"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 xml:space="preserve">Pharmacy Defence Association </w:t>
            </w:r>
          </w:p>
          <w:p w14:paraId="14A2BD40"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Pharmacy Guild of New Zealand</w:t>
            </w:r>
          </w:p>
          <w:p w14:paraId="4242ECE8"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Pharmaceutical Society of New Zealand</w:t>
            </w:r>
          </w:p>
          <w:p w14:paraId="1C876403" w14:textId="77777777" w:rsidR="000F415B" w:rsidRPr="008C5E25" w:rsidRDefault="000F415B" w:rsidP="00646053">
            <w:pPr>
              <w:pStyle w:val="TableText"/>
              <w:rPr>
                <w:rFonts w:cs="Segoe UI"/>
                <w:color w:val="000000" w:themeColor="text1"/>
                <w:szCs w:val="18"/>
                <w:lang w:val="en-GB"/>
              </w:rPr>
            </w:pPr>
            <w:proofErr w:type="spellStart"/>
            <w:r w:rsidRPr="008C5E25">
              <w:rPr>
                <w:rFonts w:cs="Segoe UI"/>
                <w:color w:val="000000" w:themeColor="text1"/>
                <w:szCs w:val="18"/>
                <w:lang w:val="en-GB"/>
              </w:rPr>
              <w:t>Te</w:t>
            </w:r>
            <w:proofErr w:type="spellEnd"/>
            <w:r w:rsidRPr="008C5E25">
              <w:rPr>
                <w:rFonts w:cs="Segoe UI"/>
                <w:color w:val="000000" w:themeColor="text1"/>
                <w:szCs w:val="18"/>
                <w:lang w:val="en-GB"/>
              </w:rPr>
              <w:t xml:space="preserve"> </w:t>
            </w:r>
            <w:proofErr w:type="spellStart"/>
            <w:r w:rsidRPr="008C5E25">
              <w:rPr>
                <w:rFonts w:cs="Segoe UI"/>
                <w:color w:val="000000" w:themeColor="text1"/>
                <w:szCs w:val="18"/>
                <w:lang w:val="en-GB"/>
              </w:rPr>
              <w:t>Kaunihera</w:t>
            </w:r>
            <w:proofErr w:type="spellEnd"/>
            <w:r w:rsidRPr="008C5E25">
              <w:rPr>
                <w:rFonts w:cs="Segoe UI"/>
                <w:color w:val="000000" w:themeColor="text1"/>
                <w:szCs w:val="18"/>
                <w:lang w:val="en-GB"/>
              </w:rPr>
              <w:t xml:space="preserve"> o </w:t>
            </w:r>
            <w:proofErr w:type="spellStart"/>
            <w:r w:rsidRPr="008C5E25">
              <w:rPr>
                <w:rFonts w:cs="Segoe UI"/>
                <w:color w:val="000000" w:themeColor="text1"/>
                <w:szCs w:val="18"/>
                <w:lang w:val="en-GB"/>
              </w:rPr>
              <w:t>Ngā</w:t>
            </w:r>
            <w:proofErr w:type="spellEnd"/>
            <w:r w:rsidRPr="008C5E25">
              <w:rPr>
                <w:rFonts w:cs="Segoe UI"/>
                <w:color w:val="000000" w:themeColor="text1"/>
                <w:szCs w:val="18"/>
                <w:lang w:val="en-GB"/>
              </w:rPr>
              <w:t xml:space="preserve"> </w:t>
            </w:r>
            <w:proofErr w:type="spellStart"/>
            <w:r w:rsidRPr="008C5E25">
              <w:rPr>
                <w:rFonts w:cs="Segoe UI"/>
                <w:color w:val="000000" w:themeColor="text1"/>
                <w:szCs w:val="18"/>
                <w:lang w:val="en-GB"/>
              </w:rPr>
              <w:t>Neehi</w:t>
            </w:r>
            <w:proofErr w:type="spellEnd"/>
            <w:r w:rsidRPr="008C5E25">
              <w:rPr>
                <w:rFonts w:cs="Segoe UI"/>
                <w:color w:val="000000" w:themeColor="text1"/>
                <w:szCs w:val="18"/>
                <w:lang w:val="en-GB"/>
              </w:rPr>
              <w:t xml:space="preserve"> Māori – National Council of Māori Nurses</w:t>
            </w:r>
          </w:p>
        </w:tc>
      </w:tr>
      <w:tr w:rsidR="000F415B" w:rsidRPr="0066646F" w14:paraId="21A5A75B" w14:textId="77777777" w:rsidTr="00646053">
        <w:trPr>
          <w:cantSplit/>
        </w:trPr>
        <w:tc>
          <w:tcPr>
            <w:tcW w:w="2067" w:type="dxa"/>
            <w:shd w:val="clear" w:color="auto" w:fill="D9D9D9" w:themeFill="background1" w:themeFillShade="D9"/>
          </w:tcPr>
          <w:p w14:paraId="5E12CBC8" w14:textId="77777777" w:rsidR="000F415B" w:rsidRPr="008C5E25" w:rsidRDefault="000F415B" w:rsidP="00646053">
            <w:pPr>
              <w:pStyle w:val="TableText"/>
              <w:rPr>
                <w:rFonts w:cs="Segoe UI"/>
                <w:b/>
                <w:bCs/>
                <w:color w:val="000000" w:themeColor="text1"/>
                <w:szCs w:val="18"/>
                <w:lang w:val="en-GB"/>
              </w:rPr>
            </w:pPr>
            <w:r w:rsidRPr="008C5E25">
              <w:rPr>
                <w:rFonts w:cs="Segoe UI"/>
                <w:b/>
                <w:bCs/>
                <w:color w:val="000000" w:themeColor="text1"/>
                <w:szCs w:val="18"/>
                <w:lang w:val="en-GB"/>
              </w:rPr>
              <w:t>Consumer groups</w:t>
            </w:r>
          </w:p>
        </w:tc>
        <w:tc>
          <w:tcPr>
            <w:tcW w:w="6013" w:type="dxa"/>
          </w:tcPr>
          <w:p w14:paraId="122090F9"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New Zealand Society for the Study of Diabetes</w:t>
            </w:r>
          </w:p>
          <w:p w14:paraId="066667B8"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Sexual Wellbeing Aotearoa (formerly Family Planning) </w:t>
            </w:r>
          </w:p>
        </w:tc>
      </w:tr>
      <w:tr w:rsidR="000F415B" w:rsidRPr="0066646F" w14:paraId="6C94935C" w14:textId="77777777" w:rsidTr="00646053">
        <w:trPr>
          <w:cantSplit/>
        </w:trPr>
        <w:tc>
          <w:tcPr>
            <w:tcW w:w="2067" w:type="dxa"/>
            <w:shd w:val="clear" w:color="auto" w:fill="D9D9D9" w:themeFill="background1" w:themeFillShade="D9"/>
          </w:tcPr>
          <w:p w14:paraId="6B1219A9" w14:textId="77777777" w:rsidR="000F415B" w:rsidRPr="008C5E25" w:rsidRDefault="000F415B" w:rsidP="00646053">
            <w:pPr>
              <w:pStyle w:val="TableText"/>
              <w:rPr>
                <w:rFonts w:cs="Segoe UI"/>
                <w:b/>
                <w:bCs/>
                <w:color w:val="000000" w:themeColor="text1"/>
                <w:szCs w:val="18"/>
                <w:lang w:val="en-GB"/>
              </w:rPr>
            </w:pPr>
            <w:r w:rsidRPr="008C5E25">
              <w:rPr>
                <w:rFonts w:cs="Segoe UI"/>
                <w:b/>
                <w:bCs/>
                <w:color w:val="000000" w:themeColor="text1"/>
                <w:szCs w:val="18"/>
                <w:lang w:val="en-GB"/>
              </w:rPr>
              <w:lastRenderedPageBreak/>
              <w:t>Universities</w:t>
            </w:r>
          </w:p>
        </w:tc>
        <w:tc>
          <w:tcPr>
            <w:tcW w:w="6013" w:type="dxa"/>
          </w:tcPr>
          <w:p w14:paraId="306F4CCD"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University of Auckland, School of Pharmacy</w:t>
            </w:r>
          </w:p>
          <w:p w14:paraId="38E2173C"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University of Otago, School of Pharmacy</w:t>
            </w:r>
          </w:p>
          <w:p w14:paraId="54A22C91"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University of Waikato, School of Pharmacy</w:t>
            </w:r>
          </w:p>
        </w:tc>
      </w:tr>
      <w:tr w:rsidR="000F415B" w:rsidRPr="0066646F" w14:paraId="79EC9DA6" w14:textId="77777777" w:rsidTr="00646053">
        <w:trPr>
          <w:cantSplit/>
        </w:trPr>
        <w:tc>
          <w:tcPr>
            <w:tcW w:w="2067" w:type="dxa"/>
            <w:shd w:val="clear" w:color="auto" w:fill="D9D9D9" w:themeFill="background1" w:themeFillShade="D9"/>
          </w:tcPr>
          <w:p w14:paraId="1AE624B7" w14:textId="77777777" w:rsidR="000F415B" w:rsidRPr="008C5E25" w:rsidRDefault="000F415B" w:rsidP="00646053">
            <w:pPr>
              <w:pStyle w:val="TableText"/>
              <w:rPr>
                <w:rFonts w:cs="Segoe UI"/>
                <w:b/>
                <w:bCs/>
                <w:color w:val="000000" w:themeColor="text1"/>
                <w:szCs w:val="18"/>
                <w:lang w:val="en-GB"/>
              </w:rPr>
            </w:pPr>
            <w:r w:rsidRPr="008C5E25">
              <w:rPr>
                <w:rFonts w:cs="Segoe UI"/>
                <w:b/>
                <w:bCs/>
                <w:color w:val="000000" w:themeColor="text1"/>
                <w:szCs w:val="18"/>
                <w:lang w:val="en-GB"/>
              </w:rPr>
              <w:t>Agencies</w:t>
            </w:r>
          </w:p>
        </w:tc>
        <w:tc>
          <w:tcPr>
            <w:tcW w:w="6013" w:type="dxa"/>
          </w:tcPr>
          <w:p w14:paraId="0A1B305D"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 xml:space="preserve">Accident Compensation Corporation </w:t>
            </w:r>
          </w:p>
          <w:p w14:paraId="501B15E2"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Corrections</w:t>
            </w:r>
          </w:p>
          <w:p w14:paraId="3A235E7C" w14:textId="77777777" w:rsidR="000F415B" w:rsidRPr="008C5E25" w:rsidRDefault="000F415B" w:rsidP="00646053">
            <w:pPr>
              <w:pStyle w:val="TableText"/>
              <w:rPr>
                <w:rFonts w:cs="Segoe UI"/>
                <w:color w:val="000000" w:themeColor="text1"/>
                <w:szCs w:val="18"/>
                <w:lang w:val="en-GB"/>
              </w:rPr>
            </w:pPr>
            <w:r w:rsidRPr="008C5E25">
              <w:rPr>
                <w:rFonts w:cs="Segoe UI"/>
                <w:color w:val="000000" w:themeColor="text1"/>
                <w:szCs w:val="18"/>
                <w:lang w:val="en-GB"/>
              </w:rPr>
              <w:t>Health New Zealand</w:t>
            </w:r>
          </w:p>
        </w:tc>
      </w:tr>
    </w:tbl>
    <w:p w14:paraId="0568EB02" w14:textId="77777777" w:rsidR="000F415B" w:rsidRPr="0066646F" w:rsidRDefault="000F415B" w:rsidP="000F415B">
      <w:pPr>
        <w:rPr>
          <w:lang w:val="en-GB"/>
        </w:rPr>
      </w:pPr>
    </w:p>
    <w:p w14:paraId="250C6F64" w14:textId="77777777" w:rsidR="000F415B" w:rsidRPr="0066646F" w:rsidRDefault="000F415B" w:rsidP="000F415B">
      <w:pPr>
        <w:rPr>
          <w:color w:val="000000" w:themeColor="text1"/>
          <w:lang w:val="en-GB"/>
        </w:rPr>
      </w:pPr>
      <w:r w:rsidRPr="0066646F">
        <w:rPr>
          <w:color w:val="000000" w:themeColor="text1"/>
          <w:lang w:val="en-GB"/>
        </w:rPr>
        <w:br w:type="page"/>
      </w:r>
    </w:p>
    <w:p w14:paraId="709F83CF" w14:textId="77777777" w:rsidR="000F415B" w:rsidRDefault="000F415B" w:rsidP="000F415B">
      <w:pPr>
        <w:rPr>
          <w:color w:val="000000" w:themeColor="text1"/>
          <w:lang w:val="en-GB"/>
        </w:rPr>
        <w:sectPr w:rsidR="000F415B" w:rsidSect="009B5695">
          <w:footerReference w:type="default" r:id="rId38"/>
          <w:pgSz w:w="11907" w:h="16840" w:code="9"/>
          <w:pgMar w:top="1418" w:right="1701" w:bottom="1134" w:left="1843" w:header="284" w:footer="425" w:gutter="284"/>
          <w:cols w:space="720"/>
          <w:docGrid w:linePitch="286"/>
        </w:sectPr>
      </w:pPr>
    </w:p>
    <w:p w14:paraId="2CB95BC0" w14:textId="77777777" w:rsidR="000F415B" w:rsidRDefault="000F415B" w:rsidP="000F415B">
      <w:pPr>
        <w:pStyle w:val="Heading2"/>
        <w:spacing w:before="0"/>
        <w:rPr>
          <w:lang w:val="en-GB"/>
        </w:rPr>
      </w:pPr>
      <w:bookmarkStart w:id="67" w:name="_Toc214200352"/>
      <w:bookmarkStart w:id="68" w:name="_Toc220066637"/>
      <w:bookmarkStart w:id="69" w:name="_Toc220675731"/>
      <w:r w:rsidRPr="0066646F">
        <w:rPr>
          <w:lang w:val="en-GB"/>
        </w:rPr>
        <w:lastRenderedPageBreak/>
        <w:t xml:space="preserve">Appendix </w:t>
      </w:r>
      <w:r>
        <w:rPr>
          <w:lang w:val="en-GB"/>
        </w:rPr>
        <w:t>3</w:t>
      </w:r>
      <w:r w:rsidRPr="0066646F">
        <w:rPr>
          <w:lang w:val="en-GB"/>
        </w:rPr>
        <w:t>:</w:t>
      </w:r>
      <w:r w:rsidRPr="0066646F">
        <w:rPr>
          <w:lang w:val="en-GB"/>
        </w:rPr>
        <w:tab/>
      </w:r>
      <w:r>
        <w:rPr>
          <w:lang w:val="en-GB"/>
        </w:rPr>
        <w:t>Summary of consultation feedback</w:t>
      </w:r>
      <w:bookmarkEnd w:id="67"/>
      <w:bookmarkEnd w:id="68"/>
      <w:bookmarkEnd w:id="69"/>
    </w:p>
    <w:p w14:paraId="5E01A6DF" w14:textId="77777777" w:rsidR="000F415B" w:rsidRPr="00ED0B03" w:rsidRDefault="000F415B" w:rsidP="000F415B">
      <w:pPr>
        <w:pStyle w:val="Table"/>
        <w:spacing w:before="0"/>
        <w:rPr>
          <w:color w:val="000000" w:themeColor="text1"/>
          <w:lang w:val="en-GB"/>
        </w:rPr>
      </w:pPr>
      <w:bookmarkStart w:id="70" w:name="_Toc220066713"/>
      <w:bookmarkStart w:id="71" w:name="_Toc220675755"/>
      <w:r w:rsidRPr="00ED0B03">
        <w:rPr>
          <w:color w:val="000000" w:themeColor="text1"/>
          <w:lang w:val="en-GB"/>
        </w:rPr>
        <w:t>Table A3: Summary of consultation feedback</w:t>
      </w:r>
      <w:bookmarkEnd w:id="70"/>
      <w:bookmarkEnd w:id="71"/>
    </w:p>
    <w:tbl>
      <w:tblPr>
        <w:tblStyle w:val="TableGrid"/>
        <w:tblW w:w="5000" w:type="pct"/>
        <w:tblInd w:w="9" w:type="dxa"/>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410"/>
        <w:gridCol w:w="3167"/>
        <w:gridCol w:w="7"/>
        <w:gridCol w:w="2596"/>
        <w:gridCol w:w="10"/>
        <w:gridCol w:w="1898"/>
        <w:gridCol w:w="20"/>
        <w:gridCol w:w="4929"/>
        <w:gridCol w:w="957"/>
      </w:tblGrid>
      <w:tr w:rsidR="00A94AFF" w:rsidRPr="000F415B" w14:paraId="2306BE5B" w14:textId="77777777" w:rsidTr="00A94AFF">
        <w:trPr>
          <w:tblHeader/>
        </w:trPr>
        <w:tc>
          <w:tcPr>
            <w:tcW w:w="1282" w:type="pct"/>
            <w:gridSpan w:val="3"/>
            <w:shd w:val="clear" w:color="auto" w:fill="BFBFBF" w:themeFill="background1" w:themeFillShade="BF"/>
          </w:tcPr>
          <w:p w14:paraId="006B95DA" w14:textId="77777777" w:rsidR="000F415B" w:rsidRPr="00A94AFF" w:rsidRDefault="000F415B" w:rsidP="000F415B">
            <w:pPr>
              <w:pStyle w:val="TableText"/>
              <w:rPr>
                <w:b/>
                <w:bCs/>
                <w:szCs w:val="18"/>
              </w:rPr>
            </w:pPr>
            <w:r w:rsidRPr="00A94AFF">
              <w:rPr>
                <w:b/>
                <w:bCs/>
                <w:szCs w:val="18"/>
              </w:rPr>
              <w:t>Broad therapeutic group</w:t>
            </w:r>
          </w:p>
        </w:tc>
        <w:tc>
          <w:tcPr>
            <w:tcW w:w="930" w:type="pct"/>
            <w:gridSpan w:val="2"/>
            <w:shd w:val="clear" w:color="auto" w:fill="BFBFBF" w:themeFill="background1" w:themeFillShade="BF"/>
          </w:tcPr>
          <w:p w14:paraId="3A6081B2" w14:textId="77777777" w:rsidR="000F415B" w:rsidRPr="000F415B" w:rsidRDefault="000F415B" w:rsidP="000F415B">
            <w:pPr>
              <w:pStyle w:val="TableText"/>
              <w:rPr>
                <w:b/>
                <w:bCs/>
              </w:rPr>
            </w:pPr>
            <w:r w:rsidRPr="000F415B">
              <w:rPr>
                <w:b/>
                <w:bCs/>
              </w:rPr>
              <w:t>Medicine</w:t>
            </w:r>
          </w:p>
        </w:tc>
        <w:tc>
          <w:tcPr>
            <w:tcW w:w="678" w:type="pct"/>
            <w:shd w:val="clear" w:color="auto" w:fill="BFBFBF" w:themeFill="background1" w:themeFillShade="BF"/>
          </w:tcPr>
          <w:p w14:paraId="235C57AB" w14:textId="77777777" w:rsidR="000F415B" w:rsidRPr="000F415B" w:rsidRDefault="000F415B" w:rsidP="000F415B">
            <w:pPr>
              <w:pStyle w:val="TableText"/>
              <w:rPr>
                <w:b/>
                <w:bCs/>
              </w:rPr>
            </w:pPr>
            <w:r w:rsidRPr="000F415B">
              <w:rPr>
                <w:b/>
                <w:bCs/>
              </w:rPr>
              <w:t>Suggested addition</w:t>
            </w:r>
          </w:p>
        </w:tc>
        <w:tc>
          <w:tcPr>
            <w:tcW w:w="1767" w:type="pct"/>
            <w:gridSpan w:val="2"/>
            <w:shd w:val="clear" w:color="auto" w:fill="BFBFBF" w:themeFill="background1" w:themeFillShade="BF"/>
          </w:tcPr>
          <w:p w14:paraId="289BFD6F" w14:textId="77777777" w:rsidR="000F415B" w:rsidRPr="000F415B" w:rsidRDefault="000F415B" w:rsidP="000F415B">
            <w:pPr>
              <w:pStyle w:val="TableText"/>
              <w:rPr>
                <w:b/>
                <w:bCs/>
              </w:rPr>
            </w:pPr>
            <w:r w:rsidRPr="000F415B">
              <w:rPr>
                <w:b/>
                <w:bCs/>
              </w:rPr>
              <w:t>Analysis</w:t>
            </w:r>
          </w:p>
        </w:tc>
        <w:tc>
          <w:tcPr>
            <w:tcW w:w="343" w:type="pct"/>
            <w:shd w:val="clear" w:color="auto" w:fill="BFBFBF" w:themeFill="background1" w:themeFillShade="BF"/>
          </w:tcPr>
          <w:p w14:paraId="03565BA7" w14:textId="77777777" w:rsidR="000F415B" w:rsidRPr="000F415B" w:rsidRDefault="000F415B" w:rsidP="000F415B">
            <w:pPr>
              <w:pStyle w:val="TableText"/>
              <w:rPr>
                <w:b/>
                <w:bCs/>
              </w:rPr>
            </w:pPr>
            <w:r w:rsidRPr="000F415B">
              <w:rPr>
                <w:b/>
                <w:bCs/>
              </w:rPr>
              <w:t>Action</w:t>
            </w:r>
          </w:p>
        </w:tc>
      </w:tr>
      <w:tr w:rsidR="000F415B" w:rsidRPr="000F415B" w14:paraId="1CA83BAC" w14:textId="77777777" w:rsidTr="00A94AFF">
        <w:tc>
          <w:tcPr>
            <w:tcW w:w="5000" w:type="pct"/>
            <w:gridSpan w:val="9"/>
            <w:shd w:val="clear" w:color="auto" w:fill="D9D9D9" w:themeFill="background1" w:themeFillShade="D9"/>
          </w:tcPr>
          <w:p w14:paraId="54C174BC" w14:textId="77777777" w:rsidR="000F415B" w:rsidRPr="00A94AFF" w:rsidRDefault="000F415B" w:rsidP="000F415B">
            <w:pPr>
              <w:pStyle w:val="TableText"/>
              <w:rPr>
                <w:b/>
                <w:bCs/>
                <w:szCs w:val="18"/>
              </w:rPr>
            </w:pPr>
            <w:r w:rsidRPr="00A94AFF">
              <w:rPr>
                <w:b/>
                <w:bCs/>
                <w:szCs w:val="18"/>
              </w:rPr>
              <w:t>Proposed additions to the specified prescription medicines list</w:t>
            </w:r>
          </w:p>
        </w:tc>
      </w:tr>
      <w:tr w:rsidR="00A94AFF" w:rsidRPr="007E5CBC" w14:paraId="683156A6" w14:textId="77777777" w:rsidTr="00A94AFF">
        <w:tc>
          <w:tcPr>
            <w:tcW w:w="147" w:type="pct"/>
            <w:vMerge w:val="restart"/>
          </w:tcPr>
          <w:p w14:paraId="7D05F41F" w14:textId="77777777" w:rsidR="000F415B" w:rsidRPr="00A94AFF" w:rsidRDefault="000F415B" w:rsidP="000F415B">
            <w:pPr>
              <w:pStyle w:val="Number"/>
              <w:spacing w:before="60" w:after="60"/>
              <w:rPr>
                <w:sz w:val="18"/>
                <w:szCs w:val="18"/>
              </w:rPr>
            </w:pPr>
          </w:p>
        </w:tc>
        <w:tc>
          <w:tcPr>
            <w:tcW w:w="1135" w:type="pct"/>
            <w:gridSpan w:val="2"/>
            <w:vMerge w:val="restart"/>
          </w:tcPr>
          <w:p w14:paraId="687343C4" w14:textId="77777777" w:rsidR="000F415B" w:rsidRPr="00A94AFF" w:rsidRDefault="000F415B" w:rsidP="000F415B">
            <w:pPr>
              <w:pStyle w:val="TableText"/>
              <w:rPr>
                <w:szCs w:val="18"/>
              </w:rPr>
            </w:pPr>
            <w:r w:rsidRPr="00A94AFF">
              <w:rPr>
                <w:szCs w:val="18"/>
              </w:rPr>
              <w:t>Anaesthesia</w:t>
            </w:r>
          </w:p>
        </w:tc>
        <w:tc>
          <w:tcPr>
            <w:tcW w:w="930" w:type="pct"/>
            <w:gridSpan w:val="2"/>
          </w:tcPr>
          <w:p w14:paraId="28FBB5CF" w14:textId="77777777" w:rsidR="000F415B" w:rsidRPr="007E5CBC" w:rsidRDefault="000F415B" w:rsidP="000F415B">
            <w:pPr>
              <w:pStyle w:val="TableText"/>
            </w:pPr>
            <w:r w:rsidRPr="007E5CBC">
              <w:rPr>
                <w:lang w:val="en-GB"/>
              </w:rPr>
              <w:t>Atropine</w:t>
            </w:r>
          </w:p>
        </w:tc>
        <w:tc>
          <w:tcPr>
            <w:tcW w:w="678" w:type="pct"/>
          </w:tcPr>
          <w:p w14:paraId="5B7A867D" w14:textId="77777777" w:rsidR="000F415B" w:rsidRPr="007E5CBC" w:rsidRDefault="000F415B" w:rsidP="000F415B">
            <w:pPr>
              <w:pStyle w:val="TableText"/>
            </w:pPr>
          </w:p>
        </w:tc>
        <w:tc>
          <w:tcPr>
            <w:tcW w:w="1767" w:type="pct"/>
            <w:gridSpan w:val="2"/>
          </w:tcPr>
          <w:p w14:paraId="06863D69" w14:textId="77777777" w:rsidR="000F415B" w:rsidRPr="007E5CBC" w:rsidRDefault="000F415B" w:rsidP="000F415B">
            <w:pPr>
              <w:pStyle w:val="TableText"/>
            </w:pPr>
            <w:r>
              <w:t>To remove the restrictions.</w:t>
            </w:r>
          </w:p>
        </w:tc>
        <w:tc>
          <w:tcPr>
            <w:tcW w:w="343" w:type="pct"/>
          </w:tcPr>
          <w:p w14:paraId="66EE8A02" w14:textId="77777777" w:rsidR="000F415B" w:rsidRPr="007E5CBC" w:rsidRDefault="000F415B" w:rsidP="000F415B">
            <w:pPr>
              <w:pStyle w:val="TableText"/>
            </w:pPr>
            <w:r>
              <w:t>Include</w:t>
            </w:r>
          </w:p>
        </w:tc>
      </w:tr>
      <w:tr w:rsidR="00A94AFF" w:rsidRPr="007E5CBC" w14:paraId="37E5819C" w14:textId="77777777" w:rsidTr="00A94AFF">
        <w:trPr>
          <w:trHeight w:val="120"/>
        </w:trPr>
        <w:tc>
          <w:tcPr>
            <w:tcW w:w="147" w:type="pct"/>
            <w:vMerge/>
          </w:tcPr>
          <w:p w14:paraId="47D61C09" w14:textId="77777777" w:rsidR="000F415B" w:rsidRPr="00A94AFF" w:rsidRDefault="000F415B" w:rsidP="000F415B">
            <w:pPr>
              <w:pStyle w:val="Number"/>
              <w:spacing w:before="60" w:after="60"/>
              <w:rPr>
                <w:sz w:val="18"/>
                <w:szCs w:val="18"/>
              </w:rPr>
            </w:pPr>
          </w:p>
        </w:tc>
        <w:tc>
          <w:tcPr>
            <w:tcW w:w="1135" w:type="pct"/>
            <w:gridSpan w:val="2"/>
            <w:vMerge/>
          </w:tcPr>
          <w:p w14:paraId="7BFE572A" w14:textId="77777777" w:rsidR="000F415B" w:rsidRPr="00A94AFF" w:rsidRDefault="000F415B" w:rsidP="000F415B">
            <w:pPr>
              <w:pStyle w:val="TableText"/>
              <w:rPr>
                <w:szCs w:val="18"/>
              </w:rPr>
            </w:pPr>
          </w:p>
        </w:tc>
        <w:tc>
          <w:tcPr>
            <w:tcW w:w="930" w:type="pct"/>
            <w:gridSpan w:val="2"/>
          </w:tcPr>
          <w:p w14:paraId="6762D48D" w14:textId="77777777" w:rsidR="000F415B" w:rsidRPr="007E5CBC" w:rsidRDefault="000F415B" w:rsidP="000F415B">
            <w:pPr>
              <w:pStyle w:val="TableText"/>
              <w:rPr>
                <w:lang w:val="en-GB"/>
              </w:rPr>
            </w:pPr>
            <w:r w:rsidRPr="007E5CBC">
              <w:rPr>
                <w:lang w:val="en-GB"/>
              </w:rPr>
              <w:t>Bupivacaine</w:t>
            </w:r>
          </w:p>
          <w:p w14:paraId="55810D72" w14:textId="77777777" w:rsidR="000F415B" w:rsidRPr="007E5CBC" w:rsidRDefault="000F415B" w:rsidP="000F415B">
            <w:pPr>
              <w:pStyle w:val="TableText"/>
              <w:rPr>
                <w:lang w:val="en-GB"/>
              </w:rPr>
            </w:pPr>
            <w:r w:rsidRPr="007E5CBC">
              <w:rPr>
                <w:lang w:val="en-GB"/>
              </w:rPr>
              <w:t>Ropivacaine</w:t>
            </w:r>
          </w:p>
        </w:tc>
        <w:tc>
          <w:tcPr>
            <w:tcW w:w="678" w:type="pct"/>
          </w:tcPr>
          <w:p w14:paraId="52EDC1A7" w14:textId="77777777" w:rsidR="000F415B" w:rsidRPr="007E5CBC" w:rsidRDefault="000F415B" w:rsidP="000F415B">
            <w:pPr>
              <w:pStyle w:val="TableText"/>
            </w:pPr>
          </w:p>
        </w:tc>
        <w:tc>
          <w:tcPr>
            <w:tcW w:w="1767" w:type="pct"/>
            <w:gridSpan w:val="2"/>
          </w:tcPr>
          <w:p w14:paraId="062B0B73"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3C62DDD8" w14:textId="77777777" w:rsidR="000F415B" w:rsidRPr="007E5CBC" w:rsidRDefault="000F415B" w:rsidP="000F415B">
            <w:pPr>
              <w:pStyle w:val="TableText"/>
            </w:pPr>
            <w:r>
              <w:t>Include</w:t>
            </w:r>
          </w:p>
        </w:tc>
      </w:tr>
      <w:tr w:rsidR="00A94AFF" w:rsidRPr="007E5CBC" w14:paraId="440D94D2" w14:textId="77777777" w:rsidTr="00A94AFF">
        <w:tc>
          <w:tcPr>
            <w:tcW w:w="147" w:type="pct"/>
            <w:vMerge w:val="restart"/>
          </w:tcPr>
          <w:p w14:paraId="7AAA04DA" w14:textId="77777777" w:rsidR="000F415B" w:rsidRPr="00A94AFF" w:rsidRDefault="000F415B" w:rsidP="000F415B">
            <w:pPr>
              <w:pStyle w:val="Number"/>
              <w:spacing w:before="60" w:after="60"/>
              <w:rPr>
                <w:sz w:val="18"/>
                <w:szCs w:val="18"/>
              </w:rPr>
            </w:pPr>
          </w:p>
        </w:tc>
        <w:tc>
          <w:tcPr>
            <w:tcW w:w="1135" w:type="pct"/>
            <w:gridSpan w:val="2"/>
            <w:vMerge w:val="restart"/>
          </w:tcPr>
          <w:p w14:paraId="67890E76" w14:textId="77777777" w:rsidR="000F415B" w:rsidRPr="00A94AFF" w:rsidRDefault="000F415B" w:rsidP="000F415B">
            <w:pPr>
              <w:pStyle w:val="TableText"/>
              <w:rPr>
                <w:szCs w:val="18"/>
              </w:rPr>
            </w:pPr>
            <w:r w:rsidRPr="00A94AFF">
              <w:rPr>
                <w:szCs w:val="18"/>
              </w:rPr>
              <w:t>Antiparasitic products, insecticides and repellents</w:t>
            </w:r>
          </w:p>
        </w:tc>
        <w:tc>
          <w:tcPr>
            <w:tcW w:w="930" w:type="pct"/>
            <w:gridSpan w:val="2"/>
          </w:tcPr>
          <w:p w14:paraId="0FFCBB08" w14:textId="77777777" w:rsidR="000F415B" w:rsidRPr="007E5CBC" w:rsidRDefault="000F415B" w:rsidP="000F415B">
            <w:pPr>
              <w:pStyle w:val="TableText"/>
            </w:pPr>
            <w:r w:rsidRPr="007E5CBC">
              <w:rPr>
                <w:lang w:val="en-GB"/>
              </w:rPr>
              <w:t>Praziquantel</w:t>
            </w:r>
          </w:p>
        </w:tc>
        <w:tc>
          <w:tcPr>
            <w:tcW w:w="678" w:type="pct"/>
          </w:tcPr>
          <w:p w14:paraId="6D9FE68A" w14:textId="77777777" w:rsidR="000F415B" w:rsidRPr="007E5CBC" w:rsidRDefault="000F415B" w:rsidP="000F415B">
            <w:pPr>
              <w:pStyle w:val="TableText"/>
            </w:pPr>
          </w:p>
        </w:tc>
        <w:tc>
          <w:tcPr>
            <w:tcW w:w="1767" w:type="pct"/>
            <w:gridSpan w:val="2"/>
            <w:vMerge w:val="restart"/>
          </w:tcPr>
          <w:p w14:paraId="2A5C24A9"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vMerge w:val="restart"/>
          </w:tcPr>
          <w:p w14:paraId="2BF729DC" w14:textId="77777777" w:rsidR="000F415B" w:rsidRPr="007E5CBC" w:rsidRDefault="000F415B" w:rsidP="000F415B">
            <w:pPr>
              <w:pStyle w:val="TableText"/>
            </w:pPr>
            <w:r>
              <w:t>Include</w:t>
            </w:r>
          </w:p>
        </w:tc>
      </w:tr>
      <w:tr w:rsidR="00A94AFF" w:rsidRPr="007E5CBC" w14:paraId="778B6A2D" w14:textId="77777777" w:rsidTr="00A94AFF">
        <w:tc>
          <w:tcPr>
            <w:tcW w:w="147" w:type="pct"/>
            <w:vMerge/>
          </w:tcPr>
          <w:p w14:paraId="58130318" w14:textId="77777777" w:rsidR="000F415B" w:rsidRPr="00A94AFF" w:rsidRDefault="000F415B" w:rsidP="000F415B">
            <w:pPr>
              <w:pStyle w:val="Number"/>
              <w:spacing w:before="60" w:after="60"/>
              <w:rPr>
                <w:sz w:val="18"/>
                <w:szCs w:val="18"/>
              </w:rPr>
            </w:pPr>
          </w:p>
        </w:tc>
        <w:tc>
          <w:tcPr>
            <w:tcW w:w="1135" w:type="pct"/>
            <w:gridSpan w:val="2"/>
            <w:vMerge/>
          </w:tcPr>
          <w:p w14:paraId="6C6AA282" w14:textId="77777777" w:rsidR="000F415B" w:rsidRPr="00A94AFF" w:rsidRDefault="000F415B" w:rsidP="000F415B">
            <w:pPr>
              <w:pStyle w:val="TableText"/>
              <w:rPr>
                <w:szCs w:val="18"/>
              </w:rPr>
            </w:pPr>
          </w:p>
        </w:tc>
        <w:tc>
          <w:tcPr>
            <w:tcW w:w="930" w:type="pct"/>
            <w:gridSpan w:val="2"/>
          </w:tcPr>
          <w:p w14:paraId="51E9398E" w14:textId="77777777" w:rsidR="000F415B" w:rsidRPr="007E5CBC" w:rsidRDefault="000F415B" w:rsidP="000F415B">
            <w:pPr>
              <w:pStyle w:val="TableText"/>
              <w:rPr>
                <w:lang w:val="en-GB"/>
              </w:rPr>
            </w:pPr>
            <w:r w:rsidRPr="007E5CBC">
              <w:rPr>
                <w:lang w:val="en-GB"/>
              </w:rPr>
              <w:t>Artemether</w:t>
            </w:r>
          </w:p>
        </w:tc>
        <w:tc>
          <w:tcPr>
            <w:tcW w:w="678" w:type="pct"/>
          </w:tcPr>
          <w:p w14:paraId="7B51DED0" w14:textId="77777777" w:rsidR="000F415B" w:rsidRPr="007E5CBC" w:rsidRDefault="000F415B" w:rsidP="000F415B">
            <w:pPr>
              <w:pStyle w:val="TableText"/>
            </w:pPr>
          </w:p>
        </w:tc>
        <w:tc>
          <w:tcPr>
            <w:tcW w:w="1767" w:type="pct"/>
            <w:gridSpan w:val="2"/>
            <w:vMerge/>
          </w:tcPr>
          <w:p w14:paraId="0EDDD6CA" w14:textId="77777777" w:rsidR="000F415B" w:rsidRPr="007E5CBC" w:rsidRDefault="000F415B" w:rsidP="000F415B">
            <w:pPr>
              <w:pStyle w:val="TableText"/>
            </w:pPr>
          </w:p>
        </w:tc>
        <w:tc>
          <w:tcPr>
            <w:tcW w:w="343" w:type="pct"/>
            <w:vMerge/>
          </w:tcPr>
          <w:p w14:paraId="6F85B55B" w14:textId="77777777" w:rsidR="000F415B" w:rsidRPr="007E5CBC" w:rsidRDefault="000F415B" w:rsidP="000F415B">
            <w:pPr>
              <w:pStyle w:val="TableText"/>
            </w:pPr>
          </w:p>
        </w:tc>
      </w:tr>
      <w:tr w:rsidR="00A94AFF" w:rsidRPr="007E5CBC" w14:paraId="7136341D" w14:textId="77777777" w:rsidTr="00A94AFF">
        <w:tc>
          <w:tcPr>
            <w:tcW w:w="147" w:type="pct"/>
            <w:vMerge/>
          </w:tcPr>
          <w:p w14:paraId="3A7545F2" w14:textId="77777777" w:rsidR="000F415B" w:rsidRPr="00A94AFF" w:rsidRDefault="000F415B" w:rsidP="000F415B">
            <w:pPr>
              <w:pStyle w:val="Number"/>
              <w:spacing w:before="60" w:after="60"/>
              <w:rPr>
                <w:sz w:val="18"/>
                <w:szCs w:val="18"/>
              </w:rPr>
            </w:pPr>
          </w:p>
        </w:tc>
        <w:tc>
          <w:tcPr>
            <w:tcW w:w="1135" w:type="pct"/>
            <w:gridSpan w:val="2"/>
            <w:vMerge/>
          </w:tcPr>
          <w:p w14:paraId="400929A9" w14:textId="77777777" w:rsidR="000F415B" w:rsidRPr="00A94AFF" w:rsidRDefault="000F415B" w:rsidP="000F415B">
            <w:pPr>
              <w:pStyle w:val="TableText"/>
              <w:rPr>
                <w:szCs w:val="18"/>
              </w:rPr>
            </w:pPr>
          </w:p>
        </w:tc>
        <w:tc>
          <w:tcPr>
            <w:tcW w:w="930" w:type="pct"/>
            <w:gridSpan w:val="2"/>
          </w:tcPr>
          <w:p w14:paraId="3A8FFC94" w14:textId="77777777" w:rsidR="000F415B" w:rsidRPr="007E5CBC" w:rsidRDefault="000F415B" w:rsidP="000F415B">
            <w:pPr>
              <w:pStyle w:val="TableText"/>
            </w:pPr>
            <w:r w:rsidRPr="007E5CBC">
              <w:rPr>
                <w:lang w:val="en-GB"/>
              </w:rPr>
              <w:t>Lumefantrine</w:t>
            </w:r>
          </w:p>
        </w:tc>
        <w:tc>
          <w:tcPr>
            <w:tcW w:w="678" w:type="pct"/>
          </w:tcPr>
          <w:p w14:paraId="40D99ED8" w14:textId="77777777" w:rsidR="000F415B" w:rsidRPr="007E5CBC" w:rsidRDefault="000F415B" w:rsidP="000F415B">
            <w:pPr>
              <w:pStyle w:val="TableText"/>
            </w:pPr>
          </w:p>
        </w:tc>
        <w:tc>
          <w:tcPr>
            <w:tcW w:w="1767" w:type="pct"/>
            <w:gridSpan w:val="2"/>
            <w:vMerge/>
          </w:tcPr>
          <w:p w14:paraId="77AF9F94" w14:textId="77777777" w:rsidR="000F415B" w:rsidRPr="007E5CBC" w:rsidRDefault="000F415B" w:rsidP="000F415B">
            <w:pPr>
              <w:pStyle w:val="TableText"/>
            </w:pPr>
          </w:p>
        </w:tc>
        <w:tc>
          <w:tcPr>
            <w:tcW w:w="343" w:type="pct"/>
            <w:vMerge/>
          </w:tcPr>
          <w:p w14:paraId="2789EC2D" w14:textId="77777777" w:rsidR="000F415B" w:rsidRPr="007E5CBC" w:rsidRDefault="000F415B" w:rsidP="000F415B">
            <w:pPr>
              <w:pStyle w:val="TableText"/>
            </w:pPr>
          </w:p>
        </w:tc>
      </w:tr>
      <w:tr w:rsidR="00A94AFF" w:rsidRPr="007E5CBC" w14:paraId="41F75025" w14:textId="77777777" w:rsidTr="00A94AFF">
        <w:tc>
          <w:tcPr>
            <w:tcW w:w="147" w:type="pct"/>
            <w:vMerge w:val="restart"/>
          </w:tcPr>
          <w:p w14:paraId="477A3E76" w14:textId="77777777" w:rsidR="000F415B" w:rsidRPr="00A94AFF" w:rsidRDefault="000F415B" w:rsidP="000F415B">
            <w:pPr>
              <w:pStyle w:val="Number"/>
              <w:spacing w:before="60" w:after="60"/>
              <w:rPr>
                <w:sz w:val="18"/>
                <w:szCs w:val="18"/>
              </w:rPr>
            </w:pPr>
          </w:p>
        </w:tc>
        <w:tc>
          <w:tcPr>
            <w:tcW w:w="1135" w:type="pct"/>
            <w:gridSpan w:val="2"/>
            <w:vMerge w:val="restart"/>
          </w:tcPr>
          <w:p w14:paraId="37BB0D82" w14:textId="77777777" w:rsidR="000F415B" w:rsidRPr="00A94AFF" w:rsidRDefault="000F415B" w:rsidP="000F415B">
            <w:pPr>
              <w:pStyle w:val="TableText"/>
              <w:rPr>
                <w:szCs w:val="18"/>
              </w:rPr>
            </w:pPr>
            <w:r w:rsidRPr="00A94AFF">
              <w:rPr>
                <w:szCs w:val="18"/>
              </w:rPr>
              <w:t>Cardiovascular</w:t>
            </w:r>
          </w:p>
        </w:tc>
        <w:tc>
          <w:tcPr>
            <w:tcW w:w="930" w:type="pct"/>
            <w:gridSpan w:val="2"/>
          </w:tcPr>
          <w:p w14:paraId="1E02097F" w14:textId="77777777" w:rsidR="000F415B" w:rsidRPr="007E5CBC" w:rsidRDefault="000F415B" w:rsidP="000F415B">
            <w:pPr>
              <w:pStyle w:val="TableText"/>
            </w:pPr>
            <w:r w:rsidRPr="007E5CBC">
              <w:rPr>
                <w:lang w:val="en-GB"/>
              </w:rPr>
              <w:t>Angiotensin-converting enzyme inhibitors (ACE-inhibitors)</w:t>
            </w:r>
          </w:p>
        </w:tc>
        <w:tc>
          <w:tcPr>
            <w:tcW w:w="678" w:type="pct"/>
          </w:tcPr>
          <w:p w14:paraId="4F331BBC" w14:textId="77777777" w:rsidR="000F415B" w:rsidRPr="007E5CBC" w:rsidRDefault="000F415B" w:rsidP="000F415B">
            <w:pPr>
              <w:pStyle w:val="TableText"/>
            </w:pPr>
          </w:p>
        </w:tc>
        <w:tc>
          <w:tcPr>
            <w:tcW w:w="1767" w:type="pct"/>
            <w:gridSpan w:val="2"/>
          </w:tcPr>
          <w:p w14:paraId="76BBE9E3" w14:textId="77777777" w:rsidR="000F415B" w:rsidRPr="007E5CBC" w:rsidRDefault="000F415B" w:rsidP="000F415B">
            <w:pPr>
              <w:pStyle w:val="TableText"/>
            </w:pPr>
            <w:r>
              <w:t>On balance, medicine classes will not be added to the SPML.</w:t>
            </w:r>
          </w:p>
        </w:tc>
        <w:tc>
          <w:tcPr>
            <w:tcW w:w="343" w:type="pct"/>
          </w:tcPr>
          <w:p w14:paraId="2208AD91" w14:textId="77777777" w:rsidR="000F415B" w:rsidRPr="007E5CBC" w:rsidRDefault="000F415B" w:rsidP="000F415B">
            <w:pPr>
              <w:pStyle w:val="TableText"/>
            </w:pPr>
            <w:r>
              <w:t>Exclude</w:t>
            </w:r>
          </w:p>
        </w:tc>
      </w:tr>
      <w:tr w:rsidR="00A94AFF" w:rsidRPr="007E5CBC" w14:paraId="6FB223B0" w14:textId="77777777" w:rsidTr="00A94AFF">
        <w:tc>
          <w:tcPr>
            <w:tcW w:w="147" w:type="pct"/>
            <w:vMerge/>
          </w:tcPr>
          <w:p w14:paraId="47CA6552" w14:textId="77777777" w:rsidR="000F415B" w:rsidRPr="00A94AFF" w:rsidRDefault="000F415B" w:rsidP="000F415B">
            <w:pPr>
              <w:pStyle w:val="TableText"/>
              <w:rPr>
                <w:szCs w:val="18"/>
              </w:rPr>
            </w:pPr>
          </w:p>
        </w:tc>
        <w:tc>
          <w:tcPr>
            <w:tcW w:w="1135" w:type="pct"/>
            <w:gridSpan w:val="2"/>
            <w:vMerge/>
          </w:tcPr>
          <w:p w14:paraId="3A9DD860" w14:textId="77777777" w:rsidR="000F415B" w:rsidRPr="00A94AFF" w:rsidRDefault="000F415B" w:rsidP="000F415B">
            <w:pPr>
              <w:pStyle w:val="TableText"/>
              <w:rPr>
                <w:szCs w:val="18"/>
              </w:rPr>
            </w:pPr>
          </w:p>
        </w:tc>
        <w:tc>
          <w:tcPr>
            <w:tcW w:w="930" w:type="pct"/>
            <w:gridSpan w:val="2"/>
          </w:tcPr>
          <w:p w14:paraId="5482AFB1" w14:textId="77777777" w:rsidR="000F415B" w:rsidRPr="007E5CBC" w:rsidRDefault="000F415B" w:rsidP="000F415B">
            <w:pPr>
              <w:pStyle w:val="TableText"/>
              <w:rPr>
                <w:lang w:val="en-GB"/>
              </w:rPr>
            </w:pPr>
          </w:p>
        </w:tc>
        <w:tc>
          <w:tcPr>
            <w:tcW w:w="678" w:type="pct"/>
          </w:tcPr>
          <w:p w14:paraId="349B0AD1" w14:textId="77777777" w:rsidR="000F415B" w:rsidRDefault="000F415B" w:rsidP="000F415B">
            <w:pPr>
              <w:pStyle w:val="TableText"/>
            </w:pPr>
            <w:r>
              <w:t>Captopril</w:t>
            </w:r>
          </w:p>
          <w:p w14:paraId="3AFAD4E2" w14:textId="77777777" w:rsidR="000F415B" w:rsidRDefault="000F415B" w:rsidP="000F415B">
            <w:pPr>
              <w:pStyle w:val="TableText"/>
            </w:pPr>
            <w:r>
              <w:t>Ramipril</w:t>
            </w:r>
          </w:p>
        </w:tc>
        <w:tc>
          <w:tcPr>
            <w:tcW w:w="1767" w:type="pct"/>
            <w:gridSpan w:val="2"/>
          </w:tcPr>
          <w:p w14:paraId="43C5BD97" w14:textId="77777777" w:rsidR="000F415B" w:rsidRDefault="000F415B" w:rsidP="000F415B">
            <w:pPr>
              <w:pStyle w:val="TableText"/>
            </w:pPr>
            <w:r>
              <w:t>To list the individual ACE-inhibitors.</w:t>
            </w:r>
          </w:p>
        </w:tc>
        <w:tc>
          <w:tcPr>
            <w:tcW w:w="343" w:type="pct"/>
          </w:tcPr>
          <w:p w14:paraId="14071B61" w14:textId="77777777" w:rsidR="000F415B" w:rsidRDefault="000F415B" w:rsidP="000F415B">
            <w:pPr>
              <w:pStyle w:val="TableText"/>
            </w:pPr>
            <w:r>
              <w:t>Include</w:t>
            </w:r>
          </w:p>
        </w:tc>
      </w:tr>
      <w:tr w:rsidR="00A94AFF" w:rsidRPr="007E5CBC" w14:paraId="7253B383" w14:textId="77777777" w:rsidTr="00A94AFF">
        <w:tc>
          <w:tcPr>
            <w:tcW w:w="147" w:type="pct"/>
            <w:vMerge/>
          </w:tcPr>
          <w:p w14:paraId="201013C5" w14:textId="77777777" w:rsidR="000F415B" w:rsidRPr="00A94AFF" w:rsidRDefault="000F415B" w:rsidP="000F415B">
            <w:pPr>
              <w:pStyle w:val="TableText"/>
              <w:rPr>
                <w:szCs w:val="18"/>
              </w:rPr>
            </w:pPr>
          </w:p>
        </w:tc>
        <w:tc>
          <w:tcPr>
            <w:tcW w:w="1135" w:type="pct"/>
            <w:gridSpan w:val="2"/>
            <w:vMerge/>
          </w:tcPr>
          <w:p w14:paraId="23D337B9" w14:textId="77777777" w:rsidR="000F415B" w:rsidRPr="00A94AFF" w:rsidRDefault="000F415B" w:rsidP="000F415B">
            <w:pPr>
              <w:pStyle w:val="TableText"/>
              <w:rPr>
                <w:color w:val="000000" w:themeColor="text1"/>
                <w:szCs w:val="18"/>
                <w:lang w:val="en-GB"/>
              </w:rPr>
            </w:pPr>
          </w:p>
        </w:tc>
        <w:tc>
          <w:tcPr>
            <w:tcW w:w="930" w:type="pct"/>
            <w:gridSpan w:val="2"/>
          </w:tcPr>
          <w:p w14:paraId="790D6ECC" w14:textId="77777777" w:rsidR="000F415B" w:rsidRPr="007E5CBC" w:rsidRDefault="000F415B" w:rsidP="000F415B">
            <w:pPr>
              <w:pStyle w:val="TableText"/>
            </w:pPr>
            <w:r w:rsidRPr="007E5CBC">
              <w:rPr>
                <w:lang w:val="en-GB"/>
              </w:rPr>
              <w:t>Angiotensin-II receptor blockers</w:t>
            </w:r>
          </w:p>
        </w:tc>
        <w:tc>
          <w:tcPr>
            <w:tcW w:w="678" w:type="pct"/>
          </w:tcPr>
          <w:p w14:paraId="136089F7" w14:textId="77777777" w:rsidR="000F415B" w:rsidRPr="007E5CBC" w:rsidRDefault="000F415B" w:rsidP="000F415B">
            <w:pPr>
              <w:pStyle w:val="TableText"/>
            </w:pPr>
          </w:p>
        </w:tc>
        <w:tc>
          <w:tcPr>
            <w:tcW w:w="1767" w:type="pct"/>
            <w:gridSpan w:val="2"/>
          </w:tcPr>
          <w:p w14:paraId="799973F6" w14:textId="77777777" w:rsidR="000F415B" w:rsidRPr="007E5CBC" w:rsidRDefault="000F415B" w:rsidP="000F415B">
            <w:pPr>
              <w:pStyle w:val="TableText"/>
            </w:pPr>
            <w:r>
              <w:t>On balance, medicine classes will not be added to the SPML.</w:t>
            </w:r>
          </w:p>
        </w:tc>
        <w:tc>
          <w:tcPr>
            <w:tcW w:w="343" w:type="pct"/>
          </w:tcPr>
          <w:p w14:paraId="0F029D28" w14:textId="77777777" w:rsidR="000F415B" w:rsidRPr="007E5CBC" w:rsidRDefault="000F415B" w:rsidP="000F415B">
            <w:pPr>
              <w:pStyle w:val="TableText"/>
            </w:pPr>
            <w:r>
              <w:t>Exclude</w:t>
            </w:r>
          </w:p>
        </w:tc>
      </w:tr>
      <w:tr w:rsidR="00A94AFF" w:rsidRPr="007E5CBC" w14:paraId="117A65D6" w14:textId="77777777" w:rsidTr="00A94AFF">
        <w:tc>
          <w:tcPr>
            <w:tcW w:w="147" w:type="pct"/>
            <w:vMerge/>
          </w:tcPr>
          <w:p w14:paraId="101A9A56" w14:textId="77777777" w:rsidR="000F415B" w:rsidRPr="00A94AFF" w:rsidRDefault="000F415B" w:rsidP="000F415B">
            <w:pPr>
              <w:pStyle w:val="TableText"/>
              <w:rPr>
                <w:szCs w:val="18"/>
              </w:rPr>
            </w:pPr>
          </w:p>
        </w:tc>
        <w:tc>
          <w:tcPr>
            <w:tcW w:w="1135" w:type="pct"/>
            <w:gridSpan w:val="2"/>
            <w:vMerge/>
          </w:tcPr>
          <w:p w14:paraId="679F7E87" w14:textId="77777777" w:rsidR="000F415B" w:rsidRPr="00A94AFF" w:rsidRDefault="000F415B" w:rsidP="000F415B">
            <w:pPr>
              <w:pStyle w:val="TableText"/>
              <w:rPr>
                <w:color w:val="000000" w:themeColor="text1"/>
                <w:szCs w:val="18"/>
                <w:lang w:val="en-GB"/>
              </w:rPr>
            </w:pPr>
          </w:p>
        </w:tc>
        <w:tc>
          <w:tcPr>
            <w:tcW w:w="930" w:type="pct"/>
            <w:gridSpan w:val="2"/>
          </w:tcPr>
          <w:p w14:paraId="6CC5DE1A" w14:textId="77777777" w:rsidR="000F415B" w:rsidRPr="007E5CBC" w:rsidRDefault="000F415B" w:rsidP="000F415B">
            <w:pPr>
              <w:pStyle w:val="TableText"/>
              <w:rPr>
                <w:lang w:val="en-GB"/>
              </w:rPr>
            </w:pPr>
          </w:p>
        </w:tc>
        <w:tc>
          <w:tcPr>
            <w:tcW w:w="678" w:type="pct"/>
          </w:tcPr>
          <w:p w14:paraId="7DE67C35" w14:textId="77777777" w:rsidR="000F415B" w:rsidRPr="007E5CBC" w:rsidRDefault="000F415B" w:rsidP="000F415B">
            <w:pPr>
              <w:pStyle w:val="TableText"/>
            </w:pPr>
            <w:r>
              <w:t>Irbesartan</w:t>
            </w:r>
          </w:p>
        </w:tc>
        <w:tc>
          <w:tcPr>
            <w:tcW w:w="1767" w:type="pct"/>
            <w:gridSpan w:val="2"/>
          </w:tcPr>
          <w:p w14:paraId="0E380BB2" w14:textId="77777777" w:rsidR="000F415B" w:rsidRPr="007E5CBC" w:rsidRDefault="000F415B" w:rsidP="000F415B">
            <w:pPr>
              <w:pStyle w:val="TableText"/>
            </w:pPr>
            <w:r>
              <w:t>To list individual angiotensin</w:t>
            </w:r>
            <w:r w:rsidRPr="007E5CBC">
              <w:rPr>
                <w:lang w:val="en-GB"/>
              </w:rPr>
              <w:t>-II receptor blocker</w:t>
            </w:r>
            <w:r>
              <w:rPr>
                <w:lang w:val="en-GB"/>
              </w:rPr>
              <w:t>.</w:t>
            </w:r>
          </w:p>
        </w:tc>
        <w:tc>
          <w:tcPr>
            <w:tcW w:w="343" w:type="pct"/>
          </w:tcPr>
          <w:p w14:paraId="17256AAE" w14:textId="77777777" w:rsidR="000F415B" w:rsidRPr="007E5CBC" w:rsidRDefault="000F415B" w:rsidP="000F415B">
            <w:pPr>
              <w:pStyle w:val="TableText"/>
            </w:pPr>
            <w:r>
              <w:t>Include</w:t>
            </w:r>
          </w:p>
        </w:tc>
      </w:tr>
      <w:tr w:rsidR="00A94AFF" w:rsidRPr="007E5CBC" w14:paraId="1C383715" w14:textId="77777777" w:rsidTr="00A94AFF">
        <w:tc>
          <w:tcPr>
            <w:tcW w:w="147" w:type="pct"/>
            <w:vMerge/>
          </w:tcPr>
          <w:p w14:paraId="1FA1874E" w14:textId="77777777" w:rsidR="000F415B" w:rsidRPr="00A94AFF" w:rsidRDefault="000F415B" w:rsidP="000F415B">
            <w:pPr>
              <w:pStyle w:val="TableText"/>
              <w:rPr>
                <w:szCs w:val="18"/>
              </w:rPr>
            </w:pPr>
          </w:p>
        </w:tc>
        <w:tc>
          <w:tcPr>
            <w:tcW w:w="1135" w:type="pct"/>
            <w:gridSpan w:val="2"/>
            <w:vMerge/>
          </w:tcPr>
          <w:p w14:paraId="12D07688" w14:textId="77777777" w:rsidR="000F415B" w:rsidRPr="00A94AFF" w:rsidRDefault="000F415B" w:rsidP="000F415B">
            <w:pPr>
              <w:pStyle w:val="TableText"/>
              <w:rPr>
                <w:color w:val="000000" w:themeColor="text1"/>
                <w:szCs w:val="18"/>
                <w:lang w:val="en-GB"/>
              </w:rPr>
            </w:pPr>
          </w:p>
        </w:tc>
        <w:tc>
          <w:tcPr>
            <w:tcW w:w="930" w:type="pct"/>
            <w:gridSpan w:val="2"/>
          </w:tcPr>
          <w:p w14:paraId="626005E9" w14:textId="77777777" w:rsidR="000F415B" w:rsidRPr="007E5CBC" w:rsidRDefault="000F415B" w:rsidP="000F415B">
            <w:pPr>
              <w:pStyle w:val="TableText"/>
              <w:rPr>
                <w:lang w:val="en-GB"/>
              </w:rPr>
            </w:pPr>
            <w:r w:rsidRPr="007E5CBC">
              <w:rPr>
                <w:lang w:val="en-GB"/>
              </w:rPr>
              <w:t>Amiodarone</w:t>
            </w:r>
          </w:p>
        </w:tc>
        <w:tc>
          <w:tcPr>
            <w:tcW w:w="678" w:type="pct"/>
          </w:tcPr>
          <w:p w14:paraId="18CFB8ED" w14:textId="77777777" w:rsidR="000F415B" w:rsidRPr="007E5CBC" w:rsidRDefault="000F415B" w:rsidP="000F415B">
            <w:pPr>
              <w:pStyle w:val="TableText"/>
            </w:pPr>
          </w:p>
        </w:tc>
        <w:tc>
          <w:tcPr>
            <w:tcW w:w="1767" w:type="pct"/>
            <w:gridSpan w:val="2"/>
            <w:vMerge w:val="restart"/>
          </w:tcPr>
          <w:p w14:paraId="73F62A8B"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vMerge w:val="restart"/>
          </w:tcPr>
          <w:p w14:paraId="45CB1D84" w14:textId="77777777" w:rsidR="000F415B" w:rsidRPr="007E5CBC" w:rsidRDefault="000F415B" w:rsidP="000F415B">
            <w:pPr>
              <w:pStyle w:val="TableText"/>
            </w:pPr>
            <w:r>
              <w:t>Include</w:t>
            </w:r>
          </w:p>
        </w:tc>
      </w:tr>
      <w:tr w:rsidR="00A94AFF" w:rsidRPr="007E5CBC" w14:paraId="7E4B1C72" w14:textId="77777777" w:rsidTr="00A94AFF">
        <w:tc>
          <w:tcPr>
            <w:tcW w:w="147" w:type="pct"/>
            <w:vMerge/>
          </w:tcPr>
          <w:p w14:paraId="33A5EA36" w14:textId="77777777" w:rsidR="000F415B" w:rsidRPr="00A94AFF" w:rsidRDefault="000F415B" w:rsidP="000F415B">
            <w:pPr>
              <w:pStyle w:val="TableText"/>
              <w:rPr>
                <w:szCs w:val="18"/>
              </w:rPr>
            </w:pPr>
          </w:p>
        </w:tc>
        <w:tc>
          <w:tcPr>
            <w:tcW w:w="1135" w:type="pct"/>
            <w:gridSpan w:val="2"/>
            <w:vMerge/>
          </w:tcPr>
          <w:p w14:paraId="7F16DB53" w14:textId="77777777" w:rsidR="000F415B" w:rsidRPr="00A94AFF" w:rsidRDefault="000F415B" w:rsidP="000F415B">
            <w:pPr>
              <w:pStyle w:val="TableText"/>
              <w:rPr>
                <w:color w:val="000000" w:themeColor="text1"/>
                <w:szCs w:val="18"/>
                <w:lang w:val="en-GB"/>
              </w:rPr>
            </w:pPr>
          </w:p>
        </w:tc>
        <w:tc>
          <w:tcPr>
            <w:tcW w:w="930" w:type="pct"/>
            <w:gridSpan w:val="2"/>
          </w:tcPr>
          <w:p w14:paraId="2AE90AD2" w14:textId="77777777" w:rsidR="000F415B" w:rsidRPr="007E5CBC" w:rsidRDefault="000F415B" w:rsidP="000F415B">
            <w:pPr>
              <w:pStyle w:val="TableText"/>
            </w:pPr>
            <w:r w:rsidRPr="007E5CBC">
              <w:rPr>
                <w:lang w:val="en-GB"/>
              </w:rPr>
              <w:t>Propafenone</w:t>
            </w:r>
          </w:p>
        </w:tc>
        <w:tc>
          <w:tcPr>
            <w:tcW w:w="678" w:type="pct"/>
          </w:tcPr>
          <w:p w14:paraId="4950E3F1" w14:textId="77777777" w:rsidR="000F415B" w:rsidRPr="007E5CBC" w:rsidRDefault="000F415B" w:rsidP="000F415B">
            <w:pPr>
              <w:pStyle w:val="TableText"/>
            </w:pPr>
          </w:p>
        </w:tc>
        <w:tc>
          <w:tcPr>
            <w:tcW w:w="1767" w:type="pct"/>
            <w:gridSpan w:val="2"/>
            <w:vMerge/>
          </w:tcPr>
          <w:p w14:paraId="3F458398" w14:textId="77777777" w:rsidR="000F415B" w:rsidRPr="007E5CBC" w:rsidRDefault="000F415B" w:rsidP="000F415B">
            <w:pPr>
              <w:pStyle w:val="TableText"/>
            </w:pPr>
          </w:p>
        </w:tc>
        <w:tc>
          <w:tcPr>
            <w:tcW w:w="343" w:type="pct"/>
            <w:vMerge/>
          </w:tcPr>
          <w:p w14:paraId="68D63F66" w14:textId="77777777" w:rsidR="000F415B" w:rsidRPr="007E5CBC" w:rsidRDefault="000F415B" w:rsidP="000F415B">
            <w:pPr>
              <w:pStyle w:val="TableText"/>
            </w:pPr>
          </w:p>
        </w:tc>
      </w:tr>
      <w:tr w:rsidR="00A94AFF" w:rsidRPr="007E5CBC" w14:paraId="063DE8F5" w14:textId="77777777" w:rsidTr="00A94AFF">
        <w:tc>
          <w:tcPr>
            <w:tcW w:w="147" w:type="pct"/>
            <w:vMerge/>
          </w:tcPr>
          <w:p w14:paraId="228F2CF0" w14:textId="77777777" w:rsidR="000F415B" w:rsidRPr="00A94AFF" w:rsidRDefault="000F415B" w:rsidP="000F415B">
            <w:pPr>
              <w:pStyle w:val="TableText"/>
              <w:rPr>
                <w:szCs w:val="18"/>
              </w:rPr>
            </w:pPr>
          </w:p>
        </w:tc>
        <w:tc>
          <w:tcPr>
            <w:tcW w:w="1135" w:type="pct"/>
            <w:gridSpan w:val="2"/>
            <w:vMerge/>
          </w:tcPr>
          <w:p w14:paraId="69BBBFD6" w14:textId="77777777" w:rsidR="000F415B" w:rsidRPr="00A94AFF" w:rsidRDefault="000F415B" w:rsidP="000F415B">
            <w:pPr>
              <w:pStyle w:val="TableText"/>
              <w:rPr>
                <w:color w:val="000000" w:themeColor="text1"/>
                <w:szCs w:val="18"/>
                <w:lang w:val="en-GB"/>
              </w:rPr>
            </w:pPr>
          </w:p>
        </w:tc>
        <w:tc>
          <w:tcPr>
            <w:tcW w:w="930" w:type="pct"/>
            <w:gridSpan w:val="2"/>
          </w:tcPr>
          <w:p w14:paraId="62BB6DF9" w14:textId="77777777" w:rsidR="000F415B" w:rsidRPr="007E5CBC" w:rsidRDefault="000F415B" w:rsidP="000F415B">
            <w:pPr>
              <w:pStyle w:val="TableText"/>
            </w:pPr>
            <w:r w:rsidRPr="007E5CBC">
              <w:rPr>
                <w:lang w:val="en-GB"/>
              </w:rPr>
              <w:t>Apixaban</w:t>
            </w:r>
          </w:p>
        </w:tc>
        <w:tc>
          <w:tcPr>
            <w:tcW w:w="678" w:type="pct"/>
          </w:tcPr>
          <w:p w14:paraId="4B76E59D" w14:textId="77777777" w:rsidR="000F415B" w:rsidRPr="007E5CBC" w:rsidRDefault="000F415B" w:rsidP="000F415B">
            <w:pPr>
              <w:pStyle w:val="TableText"/>
            </w:pPr>
          </w:p>
        </w:tc>
        <w:tc>
          <w:tcPr>
            <w:tcW w:w="1767" w:type="pct"/>
            <w:gridSpan w:val="2"/>
          </w:tcPr>
          <w:p w14:paraId="2B53910D"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3FF07178" w14:textId="77777777" w:rsidR="000F415B" w:rsidRPr="007E5CBC" w:rsidRDefault="000F415B" w:rsidP="000F415B">
            <w:pPr>
              <w:pStyle w:val="TableText"/>
            </w:pPr>
            <w:r>
              <w:t>Include</w:t>
            </w:r>
          </w:p>
        </w:tc>
      </w:tr>
      <w:tr w:rsidR="00A94AFF" w:rsidRPr="007E5CBC" w14:paraId="3528C242" w14:textId="77777777" w:rsidTr="00A94AFF">
        <w:tc>
          <w:tcPr>
            <w:tcW w:w="147" w:type="pct"/>
            <w:vMerge/>
          </w:tcPr>
          <w:p w14:paraId="101EA2BF" w14:textId="77777777" w:rsidR="000F415B" w:rsidRPr="00A94AFF" w:rsidRDefault="000F415B" w:rsidP="000F415B">
            <w:pPr>
              <w:pStyle w:val="TableText"/>
              <w:rPr>
                <w:szCs w:val="18"/>
              </w:rPr>
            </w:pPr>
          </w:p>
        </w:tc>
        <w:tc>
          <w:tcPr>
            <w:tcW w:w="1135" w:type="pct"/>
            <w:gridSpan w:val="2"/>
            <w:vMerge/>
          </w:tcPr>
          <w:p w14:paraId="02564585" w14:textId="77777777" w:rsidR="000F415B" w:rsidRPr="00A94AFF" w:rsidRDefault="000F415B" w:rsidP="000F415B">
            <w:pPr>
              <w:pStyle w:val="TableText"/>
              <w:rPr>
                <w:color w:val="000000" w:themeColor="text1"/>
                <w:szCs w:val="18"/>
                <w:lang w:val="en-GB"/>
              </w:rPr>
            </w:pPr>
          </w:p>
        </w:tc>
        <w:tc>
          <w:tcPr>
            <w:tcW w:w="930" w:type="pct"/>
            <w:gridSpan w:val="2"/>
          </w:tcPr>
          <w:p w14:paraId="42B5A169" w14:textId="77777777" w:rsidR="000F415B" w:rsidRPr="007E5CBC" w:rsidRDefault="000F415B" w:rsidP="000F415B">
            <w:pPr>
              <w:pStyle w:val="TableText"/>
              <w:rPr>
                <w:lang w:val="en-GB"/>
              </w:rPr>
            </w:pPr>
            <w:r w:rsidRPr="007E5CBC">
              <w:rPr>
                <w:lang w:val="en-GB"/>
              </w:rPr>
              <w:t>Prazosin</w:t>
            </w:r>
          </w:p>
        </w:tc>
        <w:tc>
          <w:tcPr>
            <w:tcW w:w="678" w:type="pct"/>
          </w:tcPr>
          <w:p w14:paraId="4CFE056C" w14:textId="77777777" w:rsidR="000F415B" w:rsidRPr="007E5CBC" w:rsidRDefault="000F415B" w:rsidP="000F415B">
            <w:pPr>
              <w:pStyle w:val="TableText"/>
            </w:pPr>
          </w:p>
        </w:tc>
        <w:tc>
          <w:tcPr>
            <w:tcW w:w="1767" w:type="pct"/>
            <w:gridSpan w:val="2"/>
          </w:tcPr>
          <w:p w14:paraId="4822EDA1" w14:textId="77777777" w:rsidR="000F415B" w:rsidRPr="007E5CBC" w:rsidRDefault="000F415B" w:rsidP="000F415B">
            <w:pPr>
              <w:pStyle w:val="TableText"/>
            </w:pPr>
            <w:r>
              <w:t>No longer a first- or second-line antihypertensive medicine.</w:t>
            </w:r>
          </w:p>
        </w:tc>
        <w:tc>
          <w:tcPr>
            <w:tcW w:w="343" w:type="pct"/>
          </w:tcPr>
          <w:p w14:paraId="7F031AD1" w14:textId="77777777" w:rsidR="000F415B" w:rsidRPr="007E5CBC" w:rsidRDefault="000F415B" w:rsidP="000F415B">
            <w:pPr>
              <w:pStyle w:val="TableText"/>
            </w:pPr>
            <w:r>
              <w:t>Exclude</w:t>
            </w:r>
          </w:p>
        </w:tc>
      </w:tr>
      <w:tr w:rsidR="00A94AFF" w:rsidRPr="007E5CBC" w14:paraId="085FAE33" w14:textId="77777777" w:rsidTr="00A94AFF">
        <w:trPr>
          <w:trHeight w:val="1005"/>
        </w:trPr>
        <w:tc>
          <w:tcPr>
            <w:tcW w:w="147" w:type="pct"/>
            <w:vMerge/>
          </w:tcPr>
          <w:p w14:paraId="77B11B0A" w14:textId="77777777" w:rsidR="000F415B" w:rsidRPr="00A94AFF" w:rsidRDefault="000F415B" w:rsidP="000F415B">
            <w:pPr>
              <w:pStyle w:val="TableText"/>
              <w:rPr>
                <w:szCs w:val="18"/>
              </w:rPr>
            </w:pPr>
          </w:p>
        </w:tc>
        <w:tc>
          <w:tcPr>
            <w:tcW w:w="1135" w:type="pct"/>
            <w:gridSpan w:val="2"/>
            <w:vMerge/>
          </w:tcPr>
          <w:p w14:paraId="60675042" w14:textId="77777777" w:rsidR="000F415B" w:rsidRPr="00A94AFF" w:rsidRDefault="000F415B" w:rsidP="000F415B">
            <w:pPr>
              <w:pStyle w:val="TableText"/>
              <w:rPr>
                <w:color w:val="000000" w:themeColor="text1"/>
                <w:szCs w:val="18"/>
                <w:lang w:val="en-GB"/>
              </w:rPr>
            </w:pPr>
          </w:p>
        </w:tc>
        <w:tc>
          <w:tcPr>
            <w:tcW w:w="930" w:type="pct"/>
            <w:gridSpan w:val="2"/>
          </w:tcPr>
          <w:p w14:paraId="767ED71B" w14:textId="77777777" w:rsidR="000F415B" w:rsidRPr="007E5CBC" w:rsidRDefault="000F415B" w:rsidP="000F415B">
            <w:pPr>
              <w:pStyle w:val="TableText"/>
              <w:rPr>
                <w:lang w:val="en-GB"/>
              </w:rPr>
            </w:pPr>
            <w:r w:rsidRPr="007E5CBC">
              <w:rPr>
                <w:lang w:val="en-GB"/>
              </w:rPr>
              <w:t>Hydralazine</w:t>
            </w:r>
          </w:p>
          <w:p w14:paraId="7B0F0C8F" w14:textId="77777777" w:rsidR="000F415B" w:rsidRPr="007E5CBC" w:rsidRDefault="000F415B" w:rsidP="000F415B">
            <w:pPr>
              <w:pStyle w:val="TableText"/>
              <w:rPr>
                <w:lang w:val="en-GB"/>
              </w:rPr>
            </w:pPr>
            <w:r w:rsidRPr="007E5CBC">
              <w:rPr>
                <w:lang w:val="en-GB"/>
              </w:rPr>
              <w:t>Minoxidil</w:t>
            </w:r>
            <w:r>
              <w:rPr>
                <w:lang w:val="en-GB"/>
              </w:rPr>
              <w:t>:</w:t>
            </w:r>
            <w:r w:rsidRPr="007E5CBC">
              <w:rPr>
                <w:lang w:val="en-GB"/>
              </w:rPr>
              <w:t xml:space="preserve"> systemic</w:t>
            </w:r>
          </w:p>
          <w:p w14:paraId="0B61BD91" w14:textId="77777777" w:rsidR="000F415B" w:rsidRPr="007E5CBC" w:rsidRDefault="000F415B" w:rsidP="000F415B">
            <w:pPr>
              <w:pStyle w:val="TableText"/>
              <w:rPr>
                <w:lang w:val="en-GB"/>
              </w:rPr>
            </w:pPr>
            <w:proofErr w:type="spellStart"/>
            <w:r w:rsidRPr="007E5CBC">
              <w:rPr>
                <w:lang w:val="en-GB"/>
              </w:rPr>
              <w:t>Bosentan</w:t>
            </w:r>
            <w:proofErr w:type="spellEnd"/>
          </w:p>
          <w:p w14:paraId="3FB221A4" w14:textId="77777777" w:rsidR="000F415B" w:rsidRPr="007E5CBC" w:rsidRDefault="000F415B" w:rsidP="000F415B">
            <w:pPr>
              <w:pStyle w:val="TableText"/>
              <w:rPr>
                <w:lang w:val="en-GB"/>
              </w:rPr>
            </w:pPr>
            <w:proofErr w:type="spellStart"/>
            <w:r w:rsidRPr="007E5CBC">
              <w:rPr>
                <w:lang w:val="en-GB"/>
              </w:rPr>
              <w:t>Ambrisentan</w:t>
            </w:r>
            <w:proofErr w:type="spellEnd"/>
          </w:p>
        </w:tc>
        <w:tc>
          <w:tcPr>
            <w:tcW w:w="678" w:type="pct"/>
          </w:tcPr>
          <w:p w14:paraId="2FC172BC" w14:textId="77777777" w:rsidR="000F415B" w:rsidRPr="007E5CBC" w:rsidRDefault="000F415B" w:rsidP="000F415B">
            <w:pPr>
              <w:pStyle w:val="TableText"/>
            </w:pPr>
          </w:p>
        </w:tc>
        <w:tc>
          <w:tcPr>
            <w:tcW w:w="1767" w:type="pct"/>
            <w:gridSpan w:val="2"/>
          </w:tcPr>
          <w:p w14:paraId="2B5B6E30"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6D9F03BF" w14:textId="77777777" w:rsidR="000F415B" w:rsidRPr="007E5CBC" w:rsidRDefault="000F415B" w:rsidP="000F415B">
            <w:pPr>
              <w:pStyle w:val="TableText"/>
            </w:pPr>
            <w:r>
              <w:t>Include</w:t>
            </w:r>
          </w:p>
        </w:tc>
      </w:tr>
      <w:tr w:rsidR="00A94AFF" w:rsidRPr="007E5CBC" w14:paraId="19F122D5" w14:textId="77777777" w:rsidTr="00A94AFF">
        <w:tc>
          <w:tcPr>
            <w:tcW w:w="147" w:type="pct"/>
            <w:vMerge/>
          </w:tcPr>
          <w:p w14:paraId="59AA9F16" w14:textId="77777777" w:rsidR="000F415B" w:rsidRPr="00A94AFF" w:rsidRDefault="000F415B" w:rsidP="000F415B">
            <w:pPr>
              <w:pStyle w:val="TableText"/>
              <w:rPr>
                <w:szCs w:val="18"/>
              </w:rPr>
            </w:pPr>
          </w:p>
        </w:tc>
        <w:tc>
          <w:tcPr>
            <w:tcW w:w="1135" w:type="pct"/>
            <w:gridSpan w:val="2"/>
            <w:vMerge/>
          </w:tcPr>
          <w:p w14:paraId="01A5F08E" w14:textId="77777777" w:rsidR="000F415B" w:rsidRPr="00A94AFF" w:rsidRDefault="000F415B" w:rsidP="000F415B">
            <w:pPr>
              <w:pStyle w:val="TableText"/>
              <w:rPr>
                <w:color w:val="000000" w:themeColor="text1"/>
                <w:szCs w:val="18"/>
                <w:lang w:val="en-GB"/>
              </w:rPr>
            </w:pPr>
          </w:p>
        </w:tc>
        <w:tc>
          <w:tcPr>
            <w:tcW w:w="930" w:type="pct"/>
            <w:gridSpan w:val="2"/>
          </w:tcPr>
          <w:p w14:paraId="560A17BB" w14:textId="77777777" w:rsidR="000F415B" w:rsidRPr="007E5CBC" w:rsidRDefault="000F415B" w:rsidP="000F415B">
            <w:pPr>
              <w:pStyle w:val="TableText"/>
            </w:pPr>
            <w:r w:rsidRPr="007E5CBC">
              <w:rPr>
                <w:lang w:val="en-GB"/>
              </w:rPr>
              <w:t>Beta-adrenoceptor blocking drugs</w:t>
            </w:r>
          </w:p>
        </w:tc>
        <w:tc>
          <w:tcPr>
            <w:tcW w:w="678" w:type="pct"/>
          </w:tcPr>
          <w:p w14:paraId="5C3D37DA" w14:textId="77777777" w:rsidR="000F415B" w:rsidRPr="007E5CBC" w:rsidRDefault="000F415B" w:rsidP="000F415B">
            <w:pPr>
              <w:pStyle w:val="TableText"/>
            </w:pPr>
          </w:p>
        </w:tc>
        <w:tc>
          <w:tcPr>
            <w:tcW w:w="1767" w:type="pct"/>
            <w:gridSpan w:val="2"/>
          </w:tcPr>
          <w:p w14:paraId="3394801C" w14:textId="77777777" w:rsidR="000F415B" w:rsidRPr="007E5CBC" w:rsidRDefault="000F415B" w:rsidP="000F415B">
            <w:pPr>
              <w:pStyle w:val="TableText"/>
            </w:pPr>
            <w:r>
              <w:t>On balance, medicine classes will not be added to the SPML.</w:t>
            </w:r>
          </w:p>
        </w:tc>
        <w:tc>
          <w:tcPr>
            <w:tcW w:w="343" w:type="pct"/>
          </w:tcPr>
          <w:p w14:paraId="63038ACF" w14:textId="77777777" w:rsidR="000F415B" w:rsidRPr="007E5CBC" w:rsidRDefault="000F415B" w:rsidP="000F415B">
            <w:pPr>
              <w:pStyle w:val="TableText"/>
            </w:pPr>
            <w:r>
              <w:t>Exclude</w:t>
            </w:r>
          </w:p>
        </w:tc>
      </w:tr>
      <w:tr w:rsidR="00A94AFF" w:rsidRPr="007E5CBC" w14:paraId="2A9100F8" w14:textId="77777777" w:rsidTr="00A94AFF">
        <w:tc>
          <w:tcPr>
            <w:tcW w:w="147" w:type="pct"/>
            <w:vMerge/>
          </w:tcPr>
          <w:p w14:paraId="52D213FA" w14:textId="77777777" w:rsidR="000F415B" w:rsidRPr="00A94AFF" w:rsidRDefault="000F415B" w:rsidP="000F415B">
            <w:pPr>
              <w:pStyle w:val="TableText"/>
              <w:rPr>
                <w:szCs w:val="18"/>
              </w:rPr>
            </w:pPr>
          </w:p>
        </w:tc>
        <w:tc>
          <w:tcPr>
            <w:tcW w:w="1135" w:type="pct"/>
            <w:gridSpan w:val="2"/>
            <w:vMerge/>
          </w:tcPr>
          <w:p w14:paraId="60554C6A" w14:textId="77777777" w:rsidR="000F415B" w:rsidRPr="00A94AFF" w:rsidRDefault="000F415B" w:rsidP="000F415B">
            <w:pPr>
              <w:pStyle w:val="TableText"/>
              <w:rPr>
                <w:color w:val="000000" w:themeColor="text1"/>
                <w:szCs w:val="18"/>
                <w:lang w:val="en-GB"/>
              </w:rPr>
            </w:pPr>
          </w:p>
        </w:tc>
        <w:tc>
          <w:tcPr>
            <w:tcW w:w="930" w:type="pct"/>
            <w:gridSpan w:val="2"/>
          </w:tcPr>
          <w:p w14:paraId="43615C3E" w14:textId="77777777" w:rsidR="000F415B" w:rsidRPr="007E5CBC" w:rsidRDefault="000F415B" w:rsidP="000F415B">
            <w:pPr>
              <w:pStyle w:val="TableText"/>
              <w:rPr>
                <w:lang w:val="en-GB"/>
              </w:rPr>
            </w:pPr>
          </w:p>
        </w:tc>
        <w:tc>
          <w:tcPr>
            <w:tcW w:w="678" w:type="pct"/>
          </w:tcPr>
          <w:p w14:paraId="091C9948" w14:textId="77777777" w:rsidR="000F415B" w:rsidRDefault="000F415B" w:rsidP="000F415B">
            <w:pPr>
              <w:pStyle w:val="TableText"/>
            </w:pPr>
            <w:r>
              <w:t>Esmolol</w:t>
            </w:r>
          </w:p>
          <w:p w14:paraId="29312212" w14:textId="77777777" w:rsidR="000F415B" w:rsidRDefault="000F415B" w:rsidP="000F415B">
            <w:pPr>
              <w:pStyle w:val="TableText"/>
            </w:pPr>
            <w:r>
              <w:t>Propranolol</w:t>
            </w:r>
          </w:p>
          <w:p w14:paraId="5CF4C7E1" w14:textId="77777777" w:rsidR="000F415B" w:rsidRPr="007E5CBC" w:rsidRDefault="000F415B" w:rsidP="000F415B">
            <w:pPr>
              <w:pStyle w:val="TableText"/>
            </w:pPr>
            <w:r>
              <w:t>Sotalol</w:t>
            </w:r>
          </w:p>
        </w:tc>
        <w:tc>
          <w:tcPr>
            <w:tcW w:w="1767" w:type="pct"/>
            <w:gridSpan w:val="2"/>
          </w:tcPr>
          <w:p w14:paraId="35A4FD8C" w14:textId="77777777" w:rsidR="000F415B" w:rsidRDefault="000F415B" w:rsidP="000F415B">
            <w:pPr>
              <w:pStyle w:val="TableText"/>
            </w:pPr>
            <w:r>
              <w:t>To add individual b</w:t>
            </w:r>
            <w:r w:rsidRPr="007E5CBC">
              <w:rPr>
                <w:lang w:val="en-GB"/>
              </w:rPr>
              <w:t xml:space="preserve">eta-adrenoceptor blocking </w:t>
            </w:r>
            <w:r>
              <w:t xml:space="preserve">to the SPML. </w:t>
            </w:r>
          </w:p>
        </w:tc>
        <w:tc>
          <w:tcPr>
            <w:tcW w:w="343" w:type="pct"/>
          </w:tcPr>
          <w:p w14:paraId="159FB289" w14:textId="77777777" w:rsidR="000F415B" w:rsidRDefault="000F415B" w:rsidP="000F415B">
            <w:pPr>
              <w:pStyle w:val="TableText"/>
            </w:pPr>
            <w:r>
              <w:t>Include</w:t>
            </w:r>
          </w:p>
        </w:tc>
      </w:tr>
      <w:tr w:rsidR="00A94AFF" w:rsidRPr="007E5CBC" w14:paraId="7EC33A3D" w14:textId="77777777" w:rsidTr="00A94AFF">
        <w:trPr>
          <w:trHeight w:val="288"/>
        </w:trPr>
        <w:tc>
          <w:tcPr>
            <w:tcW w:w="147" w:type="pct"/>
            <w:vMerge/>
          </w:tcPr>
          <w:p w14:paraId="17DF03B6" w14:textId="77777777" w:rsidR="000F415B" w:rsidRPr="00A94AFF" w:rsidRDefault="000F415B" w:rsidP="000F415B">
            <w:pPr>
              <w:pStyle w:val="TableText"/>
              <w:rPr>
                <w:szCs w:val="18"/>
              </w:rPr>
            </w:pPr>
          </w:p>
        </w:tc>
        <w:tc>
          <w:tcPr>
            <w:tcW w:w="1135" w:type="pct"/>
            <w:gridSpan w:val="2"/>
            <w:vMerge/>
          </w:tcPr>
          <w:p w14:paraId="619E19E2" w14:textId="77777777" w:rsidR="000F415B" w:rsidRPr="00A94AFF" w:rsidRDefault="000F415B" w:rsidP="000F415B">
            <w:pPr>
              <w:pStyle w:val="TableText"/>
              <w:rPr>
                <w:color w:val="000000" w:themeColor="text1"/>
                <w:szCs w:val="18"/>
                <w:lang w:val="en-GB"/>
              </w:rPr>
            </w:pPr>
          </w:p>
        </w:tc>
        <w:tc>
          <w:tcPr>
            <w:tcW w:w="930" w:type="pct"/>
            <w:gridSpan w:val="2"/>
          </w:tcPr>
          <w:p w14:paraId="0953D8DC" w14:textId="77777777" w:rsidR="000F415B" w:rsidRPr="007E5CBC" w:rsidRDefault="000F415B" w:rsidP="000F415B">
            <w:pPr>
              <w:pStyle w:val="TableText"/>
              <w:rPr>
                <w:lang w:val="en-GB"/>
              </w:rPr>
            </w:pPr>
            <w:r w:rsidRPr="007E5CBC">
              <w:rPr>
                <w:lang w:val="en-GB"/>
              </w:rPr>
              <w:t>Nifedipine</w:t>
            </w:r>
          </w:p>
          <w:p w14:paraId="70B316A8" w14:textId="77777777" w:rsidR="000F415B" w:rsidRPr="007E5CBC" w:rsidRDefault="000F415B" w:rsidP="000F415B">
            <w:pPr>
              <w:pStyle w:val="TableText"/>
              <w:rPr>
                <w:lang w:val="en-GB"/>
              </w:rPr>
            </w:pPr>
            <w:r w:rsidRPr="007E5CBC">
              <w:rPr>
                <w:lang w:val="en-GB"/>
              </w:rPr>
              <w:t>Verapamil</w:t>
            </w:r>
          </w:p>
        </w:tc>
        <w:tc>
          <w:tcPr>
            <w:tcW w:w="678" w:type="pct"/>
          </w:tcPr>
          <w:p w14:paraId="217927B7" w14:textId="77777777" w:rsidR="000F415B" w:rsidRPr="007E5CBC" w:rsidRDefault="000F415B" w:rsidP="000F415B">
            <w:pPr>
              <w:pStyle w:val="TableText"/>
            </w:pPr>
          </w:p>
        </w:tc>
        <w:tc>
          <w:tcPr>
            <w:tcW w:w="1767" w:type="pct"/>
            <w:gridSpan w:val="2"/>
          </w:tcPr>
          <w:p w14:paraId="3FF5548C"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41B95A1F" w14:textId="77777777" w:rsidR="000F415B" w:rsidRPr="007E5CBC" w:rsidRDefault="000F415B" w:rsidP="000F415B">
            <w:pPr>
              <w:pStyle w:val="TableText"/>
            </w:pPr>
            <w:r>
              <w:t>Include</w:t>
            </w:r>
          </w:p>
        </w:tc>
      </w:tr>
      <w:tr w:rsidR="00A94AFF" w:rsidRPr="007E5CBC" w14:paraId="2C8A191D" w14:textId="77777777" w:rsidTr="00A94AFF">
        <w:trPr>
          <w:trHeight w:val="213"/>
        </w:trPr>
        <w:tc>
          <w:tcPr>
            <w:tcW w:w="147" w:type="pct"/>
            <w:vMerge/>
          </w:tcPr>
          <w:p w14:paraId="229E3457" w14:textId="77777777" w:rsidR="000F415B" w:rsidRPr="00A94AFF" w:rsidRDefault="000F415B" w:rsidP="000F415B">
            <w:pPr>
              <w:pStyle w:val="TableText"/>
              <w:rPr>
                <w:szCs w:val="18"/>
              </w:rPr>
            </w:pPr>
          </w:p>
        </w:tc>
        <w:tc>
          <w:tcPr>
            <w:tcW w:w="1135" w:type="pct"/>
            <w:gridSpan w:val="2"/>
            <w:vMerge/>
          </w:tcPr>
          <w:p w14:paraId="2A4AC2F3" w14:textId="77777777" w:rsidR="000F415B" w:rsidRPr="00A94AFF" w:rsidRDefault="000F415B" w:rsidP="000F415B">
            <w:pPr>
              <w:pStyle w:val="TableText"/>
              <w:rPr>
                <w:color w:val="000000" w:themeColor="text1"/>
                <w:szCs w:val="18"/>
                <w:lang w:val="en-GB"/>
              </w:rPr>
            </w:pPr>
          </w:p>
        </w:tc>
        <w:tc>
          <w:tcPr>
            <w:tcW w:w="930" w:type="pct"/>
            <w:gridSpan w:val="2"/>
          </w:tcPr>
          <w:p w14:paraId="1125B9D9" w14:textId="77777777" w:rsidR="000F415B" w:rsidRPr="007E5CBC" w:rsidRDefault="000F415B" w:rsidP="000F415B">
            <w:pPr>
              <w:pStyle w:val="TableText"/>
              <w:rPr>
                <w:lang w:val="en-GB"/>
              </w:rPr>
            </w:pPr>
            <w:r w:rsidRPr="007E5CBC">
              <w:rPr>
                <w:lang w:val="en-GB"/>
              </w:rPr>
              <w:t>Amiloride</w:t>
            </w:r>
          </w:p>
          <w:p w14:paraId="6F577DF0" w14:textId="77777777" w:rsidR="000F415B" w:rsidRPr="007E5CBC" w:rsidRDefault="000F415B" w:rsidP="000F415B">
            <w:pPr>
              <w:pStyle w:val="TableText"/>
              <w:rPr>
                <w:lang w:val="en-GB"/>
              </w:rPr>
            </w:pPr>
            <w:r w:rsidRPr="007E5CBC">
              <w:rPr>
                <w:lang w:val="en-GB"/>
              </w:rPr>
              <w:t>Tolvaptan</w:t>
            </w:r>
          </w:p>
        </w:tc>
        <w:tc>
          <w:tcPr>
            <w:tcW w:w="678" w:type="pct"/>
          </w:tcPr>
          <w:p w14:paraId="0A8764AA" w14:textId="77777777" w:rsidR="000F415B" w:rsidRPr="007E5CBC" w:rsidRDefault="000F415B" w:rsidP="000F415B">
            <w:pPr>
              <w:pStyle w:val="TableText"/>
            </w:pPr>
          </w:p>
        </w:tc>
        <w:tc>
          <w:tcPr>
            <w:tcW w:w="1767" w:type="pct"/>
            <w:gridSpan w:val="2"/>
          </w:tcPr>
          <w:p w14:paraId="072D86A2"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7892A327" w14:textId="77777777" w:rsidR="000F415B" w:rsidRPr="007E5CBC" w:rsidRDefault="000F415B" w:rsidP="000F415B">
            <w:pPr>
              <w:pStyle w:val="TableText"/>
            </w:pPr>
            <w:r>
              <w:t>Include</w:t>
            </w:r>
          </w:p>
        </w:tc>
      </w:tr>
      <w:tr w:rsidR="00A94AFF" w:rsidRPr="007E5CBC" w14:paraId="5F605FB3" w14:textId="77777777" w:rsidTr="00A94AFF">
        <w:trPr>
          <w:trHeight w:val="423"/>
        </w:trPr>
        <w:tc>
          <w:tcPr>
            <w:tcW w:w="147" w:type="pct"/>
            <w:vMerge/>
          </w:tcPr>
          <w:p w14:paraId="48F23072" w14:textId="77777777" w:rsidR="000F415B" w:rsidRPr="00A94AFF" w:rsidRDefault="000F415B" w:rsidP="000F415B">
            <w:pPr>
              <w:pStyle w:val="TableText"/>
              <w:rPr>
                <w:szCs w:val="18"/>
              </w:rPr>
            </w:pPr>
          </w:p>
        </w:tc>
        <w:tc>
          <w:tcPr>
            <w:tcW w:w="1135" w:type="pct"/>
            <w:gridSpan w:val="2"/>
            <w:vMerge/>
          </w:tcPr>
          <w:p w14:paraId="0E396720" w14:textId="77777777" w:rsidR="000F415B" w:rsidRPr="00A94AFF" w:rsidRDefault="000F415B" w:rsidP="000F415B">
            <w:pPr>
              <w:pStyle w:val="TableText"/>
              <w:rPr>
                <w:color w:val="000000" w:themeColor="text1"/>
                <w:szCs w:val="18"/>
                <w:lang w:val="en-GB"/>
              </w:rPr>
            </w:pPr>
          </w:p>
        </w:tc>
        <w:tc>
          <w:tcPr>
            <w:tcW w:w="930" w:type="pct"/>
            <w:gridSpan w:val="2"/>
          </w:tcPr>
          <w:p w14:paraId="4B35E4B5" w14:textId="77777777" w:rsidR="000F415B" w:rsidRPr="007E5CBC" w:rsidRDefault="000F415B" w:rsidP="000F415B">
            <w:pPr>
              <w:pStyle w:val="TableText"/>
              <w:rPr>
                <w:lang w:val="en-GB"/>
              </w:rPr>
            </w:pPr>
            <w:proofErr w:type="spellStart"/>
            <w:r w:rsidRPr="007E5CBC">
              <w:rPr>
                <w:lang w:val="en-GB"/>
              </w:rPr>
              <w:t>Acipimox</w:t>
            </w:r>
            <w:proofErr w:type="spellEnd"/>
          </w:p>
          <w:p w14:paraId="6D93C26D" w14:textId="77777777" w:rsidR="000F415B" w:rsidRPr="007E5CBC" w:rsidRDefault="000F415B" w:rsidP="000F415B">
            <w:pPr>
              <w:pStyle w:val="TableText"/>
              <w:rPr>
                <w:lang w:val="en-GB"/>
              </w:rPr>
            </w:pPr>
            <w:proofErr w:type="spellStart"/>
            <w:r w:rsidRPr="007E5CBC">
              <w:rPr>
                <w:lang w:val="en-GB"/>
              </w:rPr>
              <w:t>Inclisiran</w:t>
            </w:r>
            <w:proofErr w:type="spellEnd"/>
          </w:p>
        </w:tc>
        <w:tc>
          <w:tcPr>
            <w:tcW w:w="678" w:type="pct"/>
          </w:tcPr>
          <w:p w14:paraId="5896C529" w14:textId="77777777" w:rsidR="000F415B" w:rsidRPr="007E5CBC" w:rsidRDefault="000F415B" w:rsidP="000F415B">
            <w:pPr>
              <w:pStyle w:val="TableText"/>
            </w:pPr>
          </w:p>
        </w:tc>
        <w:tc>
          <w:tcPr>
            <w:tcW w:w="1767" w:type="pct"/>
            <w:gridSpan w:val="2"/>
          </w:tcPr>
          <w:p w14:paraId="2B168F96"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1B8F313B" w14:textId="77777777" w:rsidR="000F415B" w:rsidRPr="007E5CBC" w:rsidRDefault="000F415B" w:rsidP="000F415B">
            <w:pPr>
              <w:pStyle w:val="TableText"/>
            </w:pPr>
            <w:r>
              <w:t>Include</w:t>
            </w:r>
          </w:p>
        </w:tc>
      </w:tr>
      <w:tr w:rsidR="00A94AFF" w:rsidRPr="007E5CBC" w14:paraId="608D00EF" w14:textId="77777777" w:rsidTr="00A94AFF">
        <w:trPr>
          <w:trHeight w:val="207"/>
        </w:trPr>
        <w:tc>
          <w:tcPr>
            <w:tcW w:w="147" w:type="pct"/>
            <w:vMerge/>
          </w:tcPr>
          <w:p w14:paraId="0F4449DF" w14:textId="77777777" w:rsidR="000F415B" w:rsidRPr="00A94AFF" w:rsidRDefault="000F415B" w:rsidP="000F415B">
            <w:pPr>
              <w:pStyle w:val="TableText"/>
              <w:rPr>
                <w:szCs w:val="18"/>
              </w:rPr>
            </w:pPr>
          </w:p>
        </w:tc>
        <w:tc>
          <w:tcPr>
            <w:tcW w:w="1135" w:type="pct"/>
            <w:gridSpan w:val="2"/>
            <w:vMerge/>
          </w:tcPr>
          <w:p w14:paraId="49D29C72" w14:textId="77777777" w:rsidR="000F415B" w:rsidRPr="00A94AFF" w:rsidRDefault="000F415B" w:rsidP="000F415B">
            <w:pPr>
              <w:pStyle w:val="TableText"/>
              <w:rPr>
                <w:color w:val="000000" w:themeColor="text1"/>
                <w:szCs w:val="18"/>
                <w:lang w:val="en-GB"/>
              </w:rPr>
            </w:pPr>
          </w:p>
        </w:tc>
        <w:tc>
          <w:tcPr>
            <w:tcW w:w="930" w:type="pct"/>
            <w:gridSpan w:val="2"/>
          </w:tcPr>
          <w:p w14:paraId="2FC8903D" w14:textId="77777777" w:rsidR="000F415B" w:rsidRPr="007E5CBC" w:rsidRDefault="000F415B" w:rsidP="000F415B">
            <w:pPr>
              <w:pStyle w:val="TableText"/>
              <w:rPr>
                <w:lang w:val="en-GB"/>
              </w:rPr>
            </w:pPr>
            <w:r w:rsidRPr="007E5CBC">
              <w:rPr>
                <w:lang w:val="en-GB"/>
              </w:rPr>
              <w:t>Nicorandil</w:t>
            </w:r>
          </w:p>
          <w:p w14:paraId="3C52514C" w14:textId="77777777" w:rsidR="000F415B" w:rsidRPr="007E5CBC" w:rsidRDefault="000F415B" w:rsidP="000F415B">
            <w:pPr>
              <w:pStyle w:val="TableText"/>
              <w:rPr>
                <w:lang w:val="en-GB"/>
              </w:rPr>
            </w:pPr>
            <w:r w:rsidRPr="007E5CBC">
              <w:rPr>
                <w:lang w:val="en-GB"/>
              </w:rPr>
              <w:t>Perhexiline</w:t>
            </w:r>
          </w:p>
        </w:tc>
        <w:tc>
          <w:tcPr>
            <w:tcW w:w="678" w:type="pct"/>
          </w:tcPr>
          <w:p w14:paraId="3D05A1FB" w14:textId="77777777" w:rsidR="000F415B" w:rsidRPr="007E5CBC" w:rsidRDefault="000F415B" w:rsidP="000F415B">
            <w:pPr>
              <w:pStyle w:val="TableText"/>
            </w:pPr>
          </w:p>
        </w:tc>
        <w:tc>
          <w:tcPr>
            <w:tcW w:w="1767" w:type="pct"/>
            <w:gridSpan w:val="2"/>
          </w:tcPr>
          <w:p w14:paraId="1C23FE11"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2BD68A86" w14:textId="77777777" w:rsidR="000F415B" w:rsidRPr="007E5CBC" w:rsidRDefault="000F415B" w:rsidP="000F415B">
            <w:pPr>
              <w:pStyle w:val="TableText"/>
            </w:pPr>
            <w:r>
              <w:t>Include</w:t>
            </w:r>
          </w:p>
        </w:tc>
      </w:tr>
      <w:tr w:rsidR="00A94AFF" w:rsidRPr="007E5CBC" w14:paraId="28AF3ABC" w14:textId="77777777" w:rsidTr="00A94AFF">
        <w:trPr>
          <w:trHeight w:val="543"/>
        </w:trPr>
        <w:tc>
          <w:tcPr>
            <w:tcW w:w="147" w:type="pct"/>
            <w:vMerge/>
          </w:tcPr>
          <w:p w14:paraId="1C69AAE4" w14:textId="77777777" w:rsidR="000F415B" w:rsidRPr="00A94AFF" w:rsidRDefault="000F415B" w:rsidP="000F415B">
            <w:pPr>
              <w:pStyle w:val="TableText"/>
              <w:rPr>
                <w:szCs w:val="18"/>
              </w:rPr>
            </w:pPr>
          </w:p>
        </w:tc>
        <w:tc>
          <w:tcPr>
            <w:tcW w:w="1135" w:type="pct"/>
            <w:gridSpan w:val="2"/>
            <w:vMerge/>
          </w:tcPr>
          <w:p w14:paraId="1CCDAD0B" w14:textId="77777777" w:rsidR="000F415B" w:rsidRPr="00A94AFF" w:rsidRDefault="000F415B" w:rsidP="000F415B">
            <w:pPr>
              <w:pStyle w:val="TableText"/>
              <w:rPr>
                <w:color w:val="000000" w:themeColor="text1"/>
                <w:szCs w:val="18"/>
                <w:lang w:val="en-GB"/>
              </w:rPr>
            </w:pPr>
          </w:p>
        </w:tc>
        <w:tc>
          <w:tcPr>
            <w:tcW w:w="930" w:type="pct"/>
            <w:gridSpan w:val="2"/>
          </w:tcPr>
          <w:p w14:paraId="19744C06" w14:textId="77777777" w:rsidR="000F415B" w:rsidRPr="007E5CBC" w:rsidRDefault="000F415B" w:rsidP="000F415B">
            <w:pPr>
              <w:pStyle w:val="TableText"/>
              <w:rPr>
                <w:lang w:val="en-GB"/>
              </w:rPr>
            </w:pPr>
            <w:r w:rsidRPr="007E5CBC">
              <w:rPr>
                <w:lang w:val="en-GB"/>
              </w:rPr>
              <w:t>Metaraminol</w:t>
            </w:r>
          </w:p>
          <w:p w14:paraId="1D955188" w14:textId="77777777" w:rsidR="000F415B" w:rsidRPr="007E5CBC" w:rsidRDefault="000F415B" w:rsidP="000F415B">
            <w:pPr>
              <w:pStyle w:val="TableText"/>
              <w:rPr>
                <w:lang w:val="en-GB"/>
              </w:rPr>
            </w:pPr>
            <w:r w:rsidRPr="007E5CBC">
              <w:rPr>
                <w:lang w:val="en-GB"/>
              </w:rPr>
              <w:t>Midodrine</w:t>
            </w:r>
          </w:p>
          <w:p w14:paraId="04658F99" w14:textId="77777777" w:rsidR="000F415B" w:rsidRPr="007E5CBC" w:rsidRDefault="000F415B" w:rsidP="000F415B">
            <w:pPr>
              <w:pStyle w:val="TableText"/>
              <w:rPr>
                <w:lang w:val="en-GB"/>
              </w:rPr>
            </w:pPr>
            <w:r w:rsidRPr="007E5CBC">
              <w:rPr>
                <w:lang w:val="en-GB"/>
              </w:rPr>
              <w:t>Phenylephrine</w:t>
            </w:r>
          </w:p>
        </w:tc>
        <w:tc>
          <w:tcPr>
            <w:tcW w:w="678" w:type="pct"/>
          </w:tcPr>
          <w:p w14:paraId="4742951B" w14:textId="77777777" w:rsidR="000F415B" w:rsidRPr="007E5CBC" w:rsidRDefault="000F415B" w:rsidP="000F415B">
            <w:pPr>
              <w:pStyle w:val="TableText"/>
            </w:pPr>
          </w:p>
        </w:tc>
        <w:tc>
          <w:tcPr>
            <w:tcW w:w="1767" w:type="pct"/>
            <w:gridSpan w:val="2"/>
          </w:tcPr>
          <w:p w14:paraId="605F134F"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3A74AA1F" w14:textId="77777777" w:rsidR="000F415B" w:rsidRPr="007E5CBC" w:rsidRDefault="000F415B" w:rsidP="000F415B">
            <w:pPr>
              <w:pStyle w:val="TableText"/>
            </w:pPr>
            <w:r>
              <w:t>Include</w:t>
            </w:r>
          </w:p>
        </w:tc>
      </w:tr>
      <w:tr w:rsidR="00A94AFF" w:rsidRPr="007E5CBC" w14:paraId="10332014" w14:textId="77777777" w:rsidTr="00A94AFF">
        <w:tc>
          <w:tcPr>
            <w:tcW w:w="147" w:type="pct"/>
            <w:vMerge/>
          </w:tcPr>
          <w:p w14:paraId="656CFF1C" w14:textId="77777777" w:rsidR="000F415B" w:rsidRPr="00A94AFF" w:rsidRDefault="000F415B" w:rsidP="000F415B">
            <w:pPr>
              <w:pStyle w:val="TableText"/>
              <w:rPr>
                <w:szCs w:val="18"/>
              </w:rPr>
            </w:pPr>
          </w:p>
        </w:tc>
        <w:tc>
          <w:tcPr>
            <w:tcW w:w="1135" w:type="pct"/>
            <w:gridSpan w:val="2"/>
            <w:vMerge/>
          </w:tcPr>
          <w:p w14:paraId="2183B395" w14:textId="77777777" w:rsidR="000F415B" w:rsidRPr="00A94AFF" w:rsidRDefault="000F415B" w:rsidP="000F415B">
            <w:pPr>
              <w:pStyle w:val="TableText"/>
              <w:rPr>
                <w:color w:val="000000" w:themeColor="text1"/>
                <w:szCs w:val="18"/>
                <w:lang w:val="en-GB"/>
              </w:rPr>
            </w:pPr>
          </w:p>
        </w:tc>
        <w:tc>
          <w:tcPr>
            <w:tcW w:w="930" w:type="pct"/>
            <w:gridSpan w:val="2"/>
          </w:tcPr>
          <w:p w14:paraId="548D2FDF" w14:textId="77777777" w:rsidR="000F415B" w:rsidRPr="007E5CBC" w:rsidRDefault="000F415B" w:rsidP="000F415B">
            <w:pPr>
              <w:pStyle w:val="TableText"/>
            </w:pPr>
            <w:proofErr w:type="spellStart"/>
            <w:r w:rsidRPr="007E5CBC">
              <w:rPr>
                <w:lang w:val="en-GB"/>
              </w:rPr>
              <w:t>Selexipag</w:t>
            </w:r>
            <w:proofErr w:type="spellEnd"/>
          </w:p>
        </w:tc>
        <w:tc>
          <w:tcPr>
            <w:tcW w:w="678" w:type="pct"/>
          </w:tcPr>
          <w:p w14:paraId="4772688F" w14:textId="77777777" w:rsidR="000F415B" w:rsidRPr="007E5CBC" w:rsidRDefault="000F415B" w:rsidP="000F415B">
            <w:pPr>
              <w:pStyle w:val="TableText"/>
            </w:pPr>
          </w:p>
        </w:tc>
        <w:tc>
          <w:tcPr>
            <w:tcW w:w="1767" w:type="pct"/>
            <w:gridSpan w:val="2"/>
          </w:tcPr>
          <w:p w14:paraId="0B221B08"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3673B6A8" w14:textId="77777777" w:rsidR="000F415B" w:rsidRPr="007E5CBC" w:rsidRDefault="000F415B" w:rsidP="000F415B">
            <w:pPr>
              <w:pStyle w:val="TableText"/>
            </w:pPr>
            <w:r>
              <w:t>Include</w:t>
            </w:r>
          </w:p>
        </w:tc>
      </w:tr>
      <w:tr w:rsidR="00A94AFF" w:rsidRPr="007E5CBC" w14:paraId="5917C99F" w14:textId="77777777" w:rsidTr="00A94AFF">
        <w:tc>
          <w:tcPr>
            <w:tcW w:w="147" w:type="pct"/>
            <w:vMerge w:val="restart"/>
          </w:tcPr>
          <w:p w14:paraId="146258F7" w14:textId="77777777" w:rsidR="000F415B" w:rsidRPr="00A94AFF" w:rsidRDefault="000F415B" w:rsidP="000F415B">
            <w:pPr>
              <w:pStyle w:val="Number"/>
              <w:spacing w:before="60" w:after="60"/>
              <w:rPr>
                <w:sz w:val="18"/>
                <w:szCs w:val="18"/>
              </w:rPr>
            </w:pPr>
          </w:p>
        </w:tc>
        <w:tc>
          <w:tcPr>
            <w:tcW w:w="1135" w:type="pct"/>
            <w:gridSpan w:val="2"/>
            <w:vMerge w:val="restart"/>
          </w:tcPr>
          <w:p w14:paraId="1BFBA9F7" w14:textId="77777777" w:rsidR="000F415B" w:rsidRPr="00A94AFF" w:rsidRDefault="000F415B" w:rsidP="000F415B">
            <w:pPr>
              <w:pStyle w:val="TableText"/>
              <w:rPr>
                <w:color w:val="000000" w:themeColor="text1"/>
                <w:szCs w:val="18"/>
                <w:lang w:val="en-GB"/>
              </w:rPr>
            </w:pPr>
            <w:r w:rsidRPr="00A94AFF">
              <w:rPr>
                <w:color w:val="000000" w:themeColor="text1"/>
                <w:szCs w:val="18"/>
                <w:lang w:val="en-GB"/>
              </w:rPr>
              <w:t>Central nervous system</w:t>
            </w:r>
          </w:p>
        </w:tc>
        <w:tc>
          <w:tcPr>
            <w:tcW w:w="930" w:type="pct"/>
            <w:gridSpan w:val="2"/>
          </w:tcPr>
          <w:p w14:paraId="20B41EFB" w14:textId="77777777" w:rsidR="000F415B" w:rsidRPr="007E5CBC" w:rsidRDefault="000F415B" w:rsidP="000F415B">
            <w:pPr>
              <w:pStyle w:val="TableText"/>
            </w:pPr>
            <w:r w:rsidRPr="007E5CBC">
              <w:rPr>
                <w:lang w:val="en-GB"/>
              </w:rPr>
              <w:t>Pregabalin</w:t>
            </w:r>
          </w:p>
        </w:tc>
        <w:tc>
          <w:tcPr>
            <w:tcW w:w="678" w:type="pct"/>
          </w:tcPr>
          <w:p w14:paraId="39154A24" w14:textId="77777777" w:rsidR="000F415B" w:rsidRPr="007E5CBC" w:rsidRDefault="000F415B" w:rsidP="000F415B">
            <w:pPr>
              <w:pStyle w:val="TableText"/>
            </w:pPr>
          </w:p>
        </w:tc>
        <w:tc>
          <w:tcPr>
            <w:tcW w:w="1767" w:type="pct"/>
            <w:gridSpan w:val="2"/>
          </w:tcPr>
          <w:p w14:paraId="00CA2172"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6571C823" w14:textId="77777777" w:rsidR="000F415B" w:rsidRPr="007E5CBC" w:rsidRDefault="000F415B" w:rsidP="000F415B">
            <w:pPr>
              <w:pStyle w:val="TableText"/>
            </w:pPr>
            <w:r>
              <w:t>Include</w:t>
            </w:r>
          </w:p>
        </w:tc>
      </w:tr>
      <w:tr w:rsidR="00A94AFF" w:rsidRPr="007E5CBC" w14:paraId="1D858A14" w14:textId="77777777" w:rsidTr="00A94AFF">
        <w:tc>
          <w:tcPr>
            <w:tcW w:w="147" w:type="pct"/>
            <w:vMerge/>
          </w:tcPr>
          <w:p w14:paraId="009EB514" w14:textId="77777777" w:rsidR="000F415B" w:rsidRPr="00A94AFF" w:rsidRDefault="000F415B" w:rsidP="000F415B">
            <w:pPr>
              <w:pStyle w:val="TableText"/>
              <w:rPr>
                <w:szCs w:val="18"/>
              </w:rPr>
            </w:pPr>
          </w:p>
        </w:tc>
        <w:tc>
          <w:tcPr>
            <w:tcW w:w="1135" w:type="pct"/>
            <w:gridSpan w:val="2"/>
            <w:vMerge/>
          </w:tcPr>
          <w:p w14:paraId="63956B59" w14:textId="77777777" w:rsidR="000F415B" w:rsidRPr="00A94AFF" w:rsidRDefault="000F415B" w:rsidP="000F415B">
            <w:pPr>
              <w:pStyle w:val="TableText"/>
              <w:rPr>
                <w:color w:val="000000" w:themeColor="text1"/>
                <w:szCs w:val="18"/>
                <w:lang w:val="en-GB"/>
              </w:rPr>
            </w:pPr>
          </w:p>
        </w:tc>
        <w:tc>
          <w:tcPr>
            <w:tcW w:w="930" w:type="pct"/>
            <w:gridSpan w:val="2"/>
          </w:tcPr>
          <w:p w14:paraId="7644202E" w14:textId="77777777" w:rsidR="000F415B" w:rsidRPr="007E5CBC" w:rsidRDefault="000F415B" w:rsidP="000F415B">
            <w:pPr>
              <w:pStyle w:val="TableText"/>
              <w:rPr>
                <w:color w:val="000000" w:themeColor="text1"/>
                <w:lang w:val="en-GB"/>
              </w:rPr>
            </w:pPr>
            <w:proofErr w:type="spellStart"/>
            <w:r w:rsidRPr="007E5CBC">
              <w:rPr>
                <w:color w:val="000000" w:themeColor="text1"/>
                <w:lang w:val="en-GB"/>
              </w:rPr>
              <w:t>Dosulepin</w:t>
            </w:r>
            <w:proofErr w:type="spellEnd"/>
          </w:p>
          <w:p w14:paraId="2E936AC4" w14:textId="77777777" w:rsidR="000F415B" w:rsidRPr="007E5CBC" w:rsidRDefault="000F415B" w:rsidP="000F415B">
            <w:pPr>
              <w:pStyle w:val="TableText"/>
              <w:rPr>
                <w:color w:val="000000" w:themeColor="text1"/>
                <w:lang w:val="en-GB"/>
              </w:rPr>
            </w:pPr>
            <w:r w:rsidRPr="007E5CBC">
              <w:rPr>
                <w:color w:val="000000" w:themeColor="text1"/>
                <w:lang w:val="en-GB"/>
              </w:rPr>
              <w:lastRenderedPageBreak/>
              <w:t>Mirtazapine</w:t>
            </w:r>
          </w:p>
          <w:p w14:paraId="6873A3F6" w14:textId="77777777" w:rsidR="000F415B" w:rsidRPr="007E5CBC" w:rsidRDefault="000F415B" w:rsidP="000F415B">
            <w:pPr>
              <w:pStyle w:val="TableText"/>
              <w:rPr>
                <w:color w:val="000000" w:themeColor="text1"/>
                <w:lang w:val="en-GB"/>
              </w:rPr>
            </w:pPr>
            <w:r w:rsidRPr="007E5CBC">
              <w:rPr>
                <w:color w:val="000000" w:themeColor="text1"/>
                <w:lang w:val="en-GB"/>
              </w:rPr>
              <w:t>Moclobemide</w:t>
            </w:r>
          </w:p>
          <w:p w14:paraId="37660E80" w14:textId="77777777" w:rsidR="000F415B" w:rsidRPr="007E5CBC" w:rsidRDefault="000F415B" w:rsidP="000F415B">
            <w:pPr>
              <w:pStyle w:val="TableText"/>
              <w:rPr>
                <w:color w:val="000000" w:themeColor="text1"/>
                <w:lang w:val="en-GB"/>
              </w:rPr>
            </w:pPr>
            <w:r w:rsidRPr="007E5CBC">
              <w:rPr>
                <w:color w:val="000000" w:themeColor="text1"/>
                <w:lang w:val="en-GB"/>
              </w:rPr>
              <w:t>Reboxetine</w:t>
            </w:r>
          </w:p>
          <w:p w14:paraId="6147212F" w14:textId="77777777" w:rsidR="000F415B" w:rsidRPr="007E5CBC" w:rsidRDefault="000F415B" w:rsidP="000F415B">
            <w:pPr>
              <w:pStyle w:val="TableText"/>
              <w:rPr>
                <w:color w:val="000000" w:themeColor="text1"/>
                <w:lang w:val="en-GB"/>
              </w:rPr>
            </w:pPr>
            <w:r w:rsidRPr="007E5CBC">
              <w:rPr>
                <w:color w:val="000000" w:themeColor="text1"/>
                <w:lang w:val="en-GB"/>
              </w:rPr>
              <w:t>Tranylcypromine</w:t>
            </w:r>
          </w:p>
          <w:p w14:paraId="00D0FC5E" w14:textId="77777777" w:rsidR="000F415B" w:rsidRPr="007E5CBC" w:rsidRDefault="000F415B" w:rsidP="000F415B">
            <w:pPr>
              <w:pStyle w:val="TableText"/>
            </w:pPr>
            <w:r w:rsidRPr="007E5CBC">
              <w:rPr>
                <w:color w:val="000000" w:themeColor="text1"/>
                <w:lang w:val="en-GB"/>
              </w:rPr>
              <w:t>Vortioxetine</w:t>
            </w:r>
          </w:p>
        </w:tc>
        <w:tc>
          <w:tcPr>
            <w:tcW w:w="678" w:type="pct"/>
          </w:tcPr>
          <w:p w14:paraId="6C6E5206" w14:textId="77777777" w:rsidR="000F415B" w:rsidRPr="007E5CBC" w:rsidRDefault="000F415B" w:rsidP="000F415B">
            <w:pPr>
              <w:pStyle w:val="TableText"/>
            </w:pPr>
          </w:p>
        </w:tc>
        <w:tc>
          <w:tcPr>
            <w:tcW w:w="1767" w:type="pct"/>
            <w:gridSpan w:val="2"/>
          </w:tcPr>
          <w:p w14:paraId="5F4DB301"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42D91849" w14:textId="77777777" w:rsidR="000F415B" w:rsidRPr="007E5CBC" w:rsidRDefault="000F415B" w:rsidP="000F415B">
            <w:pPr>
              <w:pStyle w:val="TableText"/>
            </w:pPr>
            <w:r>
              <w:t>Include</w:t>
            </w:r>
          </w:p>
        </w:tc>
      </w:tr>
      <w:tr w:rsidR="00A94AFF" w:rsidRPr="007E5CBC" w14:paraId="7B5B93C8" w14:textId="77777777" w:rsidTr="00A94AFF">
        <w:tc>
          <w:tcPr>
            <w:tcW w:w="147" w:type="pct"/>
            <w:vMerge/>
          </w:tcPr>
          <w:p w14:paraId="270EE7C6" w14:textId="77777777" w:rsidR="000F415B" w:rsidRPr="00A94AFF" w:rsidRDefault="000F415B" w:rsidP="000F415B">
            <w:pPr>
              <w:pStyle w:val="TableText"/>
              <w:rPr>
                <w:szCs w:val="18"/>
              </w:rPr>
            </w:pPr>
          </w:p>
        </w:tc>
        <w:tc>
          <w:tcPr>
            <w:tcW w:w="1135" w:type="pct"/>
            <w:gridSpan w:val="2"/>
            <w:vMerge/>
          </w:tcPr>
          <w:p w14:paraId="01DE6DDA" w14:textId="77777777" w:rsidR="000F415B" w:rsidRPr="00A94AFF" w:rsidRDefault="000F415B" w:rsidP="000F415B">
            <w:pPr>
              <w:pStyle w:val="TableText"/>
              <w:rPr>
                <w:color w:val="000000" w:themeColor="text1"/>
                <w:szCs w:val="18"/>
                <w:lang w:val="en-GB"/>
              </w:rPr>
            </w:pPr>
          </w:p>
        </w:tc>
        <w:tc>
          <w:tcPr>
            <w:tcW w:w="930" w:type="pct"/>
            <w:gridSpan w:val="2"/>
          </w:tcPr>
          <w:p w14:paraId="4D28EC48" w14:textId="77777777" w:rsidR="000F415B" w:rsidRPr="007E5CBC" w:rsidRDefault="000F415B" w:rsidP="000F415B">
            <w:pPr>
              <w:pStyle w:val="TableText"/>
              <w:rPr>
                <w:color w:val="000000" w:themeColor="text1"/>
                <w:lang w:val="en-GB"/>
              </w:rPr>
            </w:pPr>
            <w:r w:rsidRPr="007E5CBC">
              <w:rPr>
                <w:color w:val="000000" w:themeColor="text1"/>
                <w:lang w:val="en-GB"/>
              </w:rPr>
              <w:t>Carbamazepine</w:t>
            </w:r>
          </w:p>
          <w:p w14:paraId="35FD66D1" w14:textId="77777777" w:rsidR="000F415B" w:rsidRPr="007E5CBC" w:rsidRDefault="000F415B" w:rsidP="000F415B">
            <w:pPr>
              <w:pStyle w:val="TableText"/>
              <w:rPr>
                <w:color w:val="000000" w:themeColor="text1"/>
                <w:lang w:val="en-GB"/>
              </w:rPr>
            </w:pPr>
            <w:r w:rsidRPr="007E5CBC">
              <w:rPr>
                <w:color w:val="000000" w:themeColor="text1"/>
                <w:lang w:val="en-GB"/>
              </w:rPr>
              <w:t>Ethosuximide</w:t>
            </w:r>
          </w:p>
          <w:p w14:paraId="555E368B" w14:textId="77777777" w:rsidR="000F415B" w:rsidRPr="007E5CBC" w:rsidRDefault="000F415B" w:rsidP="000F415B">
            <w:pPr>
              <w:pStyle w:val="TableText"/>
              <w:rPr>
                <w:color w:val="000000" w:themeColor="text1"/>
                <w:lang w:val="en-GB"/>
              </w:rPr>
            </w:pPr>
            <w:r w:rsidRPr="007E5CBC">
              <w:rPr>
                <w:color w:val="000000" w:themeColor="text1"/>
                <w:lang w:val="en-GB"/>
              </w:rPr>
              <w:t>Lacosamide</w:t>
            </w:r>
          </w:p>
          <w:p w14:paraId="1A5F4B70" w14:textId="77777777" w:rsidR="000F415B" w:rsidRPr="007E5CBC" w:rsidRDefault="000F415B" w:rsidP="000F415B">
            <w:pPr>
              <w:pStyle w:val="TableText"/>
              <w:rPr>
                <w:color w:val="000000" w:themeColor="text1"/>
                <w:lang w:val="en-GB"/>
              </w:rPr>
            </w:pPr>
            <w:r w:rsidRPr="007E5CBC">
              <w:rPr>
                <w:color w:val="000000" w:themeColor="text1"/>
                <w:lang w:val="en-GB"/>
              </w:rPr>
              <w:t>Lamotrigine</w:t>
            </w:r>
          </w:p>
          <w:p w14:paraId="54DDD277" w14:textId="77777777" w:rsidR="000F415B" w:rsidRPr="007E5CBC" w:rsidRDefault="000F415B" w:rsidP="000F415B">
            <w:pPr>
              <w:pStyle w:val="TableText"/>
              <w:rPr>
                <w:color w:val="000000" w:themeColor="text1"/>
                <w:lang w:val="en-GB"/>
              </w:rPr>
            </w:pPr>
            <w:r w:rsidRPr="007E5CBC">
              <w:rPr>
                <w:color w:val="000000" w:themeColor="text1"/>
                <w:lang w:val="en-GB"/>
              </w:rPr>
              <w:t>Levetiracetam</w:t>
            </w:r>
          </w:p>
          <w:p w14:paraId="5CE003B5" w14:textId="77777777" w:rsidR="000F415B" w:rsidRPr="007E5CBC" w:rsidRDefault="000F415B" w:rsidP="000F415B">
            <w:pPr>
              <w:pStyle w:val="TableText"/>
              <w:rPr>
                <w:color w:val="000000" w:themeColor="text1"/>
                <w:lang w:val="en-GB"/>
              </w:rPr>
            </w:pPr>
            <w:r w:rsidRPr="007E5CBC">
              <w:rPr>
                <w:color w:val="000000" w:themeColor="text1"/>
                <w:lang w:val="en-GB"/>
              </w:rPr>
              <w:t>Oxcarbazepine</w:t>
            </w:r>
          </w:p>
          <w:p w14:paraId="18FB26D9" w14:textId="77777777" w:rsidR="000F415B" w:rsidRPr="007E5CBC" w:rsidRDefault="000F415B" w:rsidP="000F415B">
            <w:pPr>
              <w:pStyle w:val="TableText"/>
              <w:rPr>
                <w:color w:val="000000" w:themeColor="text1"/>
                <w:lang w:val="en-GB"/>
              </w:rPr>
            </w:pPr>
            <w:proofErr w:type="spellStart"/>
            <w:r w:rsidRPr="007E5CBC">
              <w:rPr>
                <w:color w:val="000000" w:themeColor="text1"/>
                <w:lang w:val="en-GB"/>
              </w:rPr>
              <w:t>Perampanel</w:t>
            </w:r>
            <w:proofErr w:type="spellEnd"/>
          </w:p>
          <w:p w14:paraId="760E227A" w14:textId="77777777" w:rsidR="000F415B" w:rsidRPr="007E5CBC" w:rsidRDefault="000F415B" w:rsidP="000F415B">
            <w:pPr>
              <w:pStyle w:val="TableText"/>
              <w:rPr>
                <w:color w:val="000000" w:themeColor="text1"/>
                <w:lang w:val="en-GB"/>
              </w:rPr>
            </w:pPr>
            <w:r w:rsidRPr="007E5CBC">
              <w:rPr>
                <w:color w:val="000000" w:themeColor="text1"/>
                <w:lang w:val="en-GB"/>
              </w:rPr>
              <w:t>Primidone</w:t>
            </w:r>
          </w:p>
          <w:p w14:paraId="174DA5BF" w14:textId="77777777" w:rsidR="000F415B" w:rsidRPr="007E5CBC" w:rsidRDefault="000F415B" w:rsidP="000F415B">
            <w:pPr>
              <w:pStyle w:val="TableText"/>
              <w:rPr>
                <w:color w:val="000000" w:themeColor="text1"/>
                <w:lang w:val="en-GB"/>
              </w:rPr>
            </w:pPr>
            <w:r w:rsidRPr="007E5CBC">
              <w:rPr>
                <w:color w:val="000000" w:themeColor="text1"/>
                <w:lang w:val="en-GB"/>
              </w:rPr>
              <w:t>Ru</w:t>
            </w:r>
            <w:r>
              <w:rPr>
                <w:color w:val="000000"/>
                <w:lang w:val="en-GB" w:eastAsia="en-NZ"/>
              </w:rPr>
              <w:t>fi</w:t>
            </w:r>
            <w:r w:rsidRPr="007E5CBC">
              <w:rPr>
                <w:color w:val="000000" w:themeColor="text1"/>
                <w:lang w:val="en-GB"/>
              </w:rPr>
              <w:t>namide</w:t>
            </w:r>
          </w:p>
          <w:p w14:paraId="18DC5AF1" w14:textId="77777777" w:rsidR="000F415B" w:rsidRPr="007E5CBC" w:rsidRDefault="000F415B" w:rsidP="000F415B">
            <w:pPr>
              <w:pStyle w:val="TableText"/>
              <w:rPr>
                <w:color w:val="000000" w:themeColor="text1"/>
                <w:lang w:val="en-GB"/>
              </w:rPr>
            </w:pPr>
            <w:r w:rsidRPr="007E5CBC">
              <w:rPr>
                <w:color w:val="000000" w:themeColor="text1"/>
                <w:lang w:val="en-GB"/>
              </w:rPr>
              <w:t>Topiramate</w:t>
            </w:r>
          </w:p>
          <w:p w14:paraId="58999F20" w14:textId="77777777" w:rsidR="000F415B" w:rsidRPr="007E5CBC" w:rsidRDefault="000F415B" w:rsidP="000F415B">
            <w:pPr>
              <w:pStyle w:val="TableText"/>
            </w:pPr>
            <w:r w:rsidRPr="007E5CBC">
              <w:rPr>
                <w:color w:val="000000" w:themeColor="text1"/>
                <w:lang w:val="en-GB"/>
              </w:rPr>
              <w:t>Vigabatrin</w:t>
            </w:r>
          </w:p>
        </w:tc>
        <w:tc>
          <w:tcPr>
            <w:tcW w:w="678" w:type="pct"/>
          </w:tcPr>
          <w:p w14:paraId="187A64B8" w14:textId="77777777" w:rsidR="000F415B" w:rsidRPr="007E5CBC" w:rsidRDefault="000F415B" w:rsidP="000F415B">
            <w:pPr>
              <w:pStyle w:val="TableText"/>
            </w:pPr>
          </w:p>
        </w:tc>
        <w:tc>
          <w:tcPr>
            <w:tcW w:w="1767" w:type="pct"/>
            <w:gridSpan w:val="2"/>
          </w:tcPr>
          <w:p w14:paraId="2A76B55F"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2718BEC7" w14:textId="77777777" w:rsidR="000F415B" w:rsidRPr="007E5CBC" w:rsidRDefault="000F415B" w:rsidP="000F415B">
            <w:pPr>
              <w:pStyle w:val="TableText"/>
            </w:pPr>
            <w:r>
              <w:t>Include</w:t>
            </w:r>
          </w:p>
        </w:tc>
      </w:tr>
      <w:tr w:rsidR="00A94AFF" w:rsidRPr="007E5CBC" w14:paraId="6FA5EE34" w14:textId="77777777" w:rsidTr="00A94AFF">
        <w:tc>
          <w:tcPr>
            <w:tcW w:w="147" w:type="pct"/>
            <w:vMerge/>
          </w:tcPr>
          <w:p w14:paraId="03416868" w14:textId="77777777" w:rsidR="000F415B" w:rsidRPr="00A94AFF" w:rsidRDefault="000F415B" w:rsidP="000F415B">
            <w:pPr>
              <w:pStyle w:val="TableText"/>
              <w:rPr>
                <w:szCs w:val="18"/>
              </w:rPr>
            </w:pPr>
          </w:p>
        </w:tc>
        <w:tc>
          <w:tcPr>
            <w:tcW w:w="1135" w:type="pct"/>
            <w:gridSpan w:val="2"/>
            <w:vMerge/>
          </w:tcPr>
          <w:p w14:paraId="7F4EFDEC" w14:textId="77777777" w:rsidR="000F415B" w:rsidRPr="00A94AFF" w:rsidRDefault="000F415B" w:rsidP="000F415B">
            <w:pPr>
              <w:pStyle w:val="TableText"/>
              <w:rPr>
                <w:color w:val="000000" w:themeColor="text1"/>
                <w:szCs w:val="18"/>
                <w:lang w:val="en-GB"/>
              </w:rPr>
            </w:pPr>
          </w:p>
        </w:tc>
        <w:tc>
          <w:tcPr>
            <w:tcW w:w="930" w:type="pct"/>
            <w:gridSpan w:val="2"/>
          </w:tcPr>
          <w:p w14:paraId="14704405" w14:textId="77777777" w:rsidR="000F415B" w:rsidRPr="007E5CBC" w:rsidRDefault="000F415B" w:rsidP="000F415B">
            <w:pPr>
              <w:pStyle w:val="TableText"/>
              <w:rPr>
                <w:color w:val="000000" w:themeColor="text1"/>
                <w:lang w:val="en-GB"/>
              </w:rPr>
            </w:pPr>
          </w:p>
        </w:tc>
        <w:tc>
          <w:tcPr>
            <w:tcW w:w="678" w:type="pct"/>
          </w:tcPr>
          <w:p w14:paraId="31EE32FB" w14:textId="77777777" w:rsidR="000F415B" w:rsidRDefault="000F415B" w:rsidP="000F415B">
            <w:pPr>
              <w:pStyle w:val="TableText"/>
            </w:pPr>
            <w:r>
              <w:t>A</w:t>
            </w:r>
            <w:r w:rsidRPr="00415384">
              <w:t>mantadine</w:t>
            </w:r>
          </w:p>
          <w:p w14:paraId="1A26A5BF" w14:textId="77777777" w:rsidR="000F415B" w:rsidRPr="00415384" w:rsidRDefault="000F415B" w:rsidP="000F415B">
            <w:pPr>
              <w:pStyle w:val="TableText"/>
            </w:pPr>
            <w:r>
              <w:t>A</w:t>
            </w:r>
            <w:r w:rsidRPr="00415384">
              <w:t>pomorphine</w:t>
            </w:r>
          </w:p>
          <w:p w14:paraId="57B14CB4" w14:textId="77777777" w:rsidR="000F415B" w:rsidRPr="00415384" w:rsidRDefault="000F415B" w:rsidP="000F415B">
            <w:pPr>
              <w:pStyle w:val="TableText"/>
            </w:pPr>
            <w:proofErr w:type="spellStart"/>
            <w:r>
              <w:t>B</w:t>
            </w:r>
            <w:r w:rsidRPr="00415384">
              <w:t>enserazide</w:t>
            </w:r>
            <w:proofErr w:type="spellEnd"/>
          </w:p>
          <w:p w14:paraId="47D877B2" w14:textId="77777777" w:rsidR="000F415B" w:rsidRDefault="000F415B" w:rsidP="000F415B">
            <w:pPr>
              <w:pStyle w:val="TableText"/>
            </w:pPr>
            <w:r>
              <w:t>C</w:t>
            </w:r>
            <w:r w:rsidRPr="00415384">
              <w:t>arbidopa</w:t>
            </w:r>
          </w:p>
          <w:p w14:paraId="5674CD7E" w14:textId="77777777" w:rsidR="000F415B" w:rsidRPr="00415384" w:rsidRDefault="000F415B" w:rsidP="000F415B">
            <w:pPr>
              <w:pStyle w:val="TableText"/>
            </w:pPr>
            <w:r>
              <w:t>E</w:t>
            </w:r>
            <w:r w:rsidRPr="00415384">
              <w:t>ntacapone</w:t>
            </w:r>
          </w:p>
          <w:p w14:paraId="59FC2ED7" w14:textId="77777777" w:rsidR="000F415B" w:rsidRDefault="000F415B" w:rsidP="000F415B">
            <w:pPr>
              <w:pStyle w:val="TableText"/>
            </w:pPr>
            <w:r>
              <w:t>L</w:t>
            </w:r>
            <w:r w:rsidRPr="00415384">
              <w:t>evodopa</w:t>
            </w:r>
          </w:p>
          <w:p w14:paraId="3A9DE6AA" w14:textId="77777777" w:rsidR="000F415B" w:rsidRDefault="000F415B" w:rsidP="000F415B">
            <w:pPr>
              <w:pStyle w:val="TableText"/>
            </w:pPr>
            <w:r>
              <w:t>P</w:t>
            </w:r>
            <w:r w:rsidRPr="00415384">
              <w:t>ramipexole</w:t>
            </w:r>
          </w:p>
          <w:p w14:paraId="56A6EB90" w14:textId="77777777" w:rsidR="000F415B" w:rsidRPr="00415384" w:rsidRDefault="000F415B" w:rsidP="000F415B">
            <w:pPr>
              <w:pStyle w:val="TableText"/>
            </w:pPr>
            <w:r>
              <w:t>R</w:t>
            </w:r>
            <w:r w:rsidRPr="00415384">
              <w:t>asagiline</w:t>
            </w:r>
          </w:p>
          <w:p w14:paraId="5CA7CB0D" w14:textId="77777777" w:rsidR="000F415B" w:rsidRPr="00415384" w:rsidRDefault="000F415B" w:rsidP="000F415B">
            <w:pPr>
              <w:pStyle w:val="TableText"/>
            </w:pPr>
            <w:r>
              <w:t>R</w:t>
            </w:r>
            <w:r w:rsidRPr="00415384">
              <w:t>opinirole</w:t>
            </w:r>
          </w:p>
          <w:p w14:paraId="2C25A676" w14:textId="77777777" w:rsidR="000F415B" w:rsidRPr="007E5CBC" w:rsidRDefault="000F415B" w:rsidP="000F415B">
            <w:pPr>
              <w:pStyle w:val="TableText"/>
            </w:pPr>
            <w:r>
              <w:lastRenderedPageBreak/>
              <w:t>T</w:t>
            </w:r>
            <w:r w:rsidRPr="00415384">
              <w:t>olcapone</w:t>
            </w:r>
          </w:p>
        </w:tc>
        <w:tc>
          <w:tcPr>
            <w:tcW w:w="1767" w:type="pct"/>
            <w:gridSpan w:val="2"/>
          </w:tcPr>
          <w:p w14:paraId="3B6FD68F" w14:textId="77777777" w:rsidR="000F415B" w:rsidRPr="007E5CBC" w:rsidRDefault="000F415B" w:rsidP="000F415B">
            <w:pPr>
              <w:pStyle w:val="TableText"/>
            </w:pPr>
            <w:r>
              <w:lastRenderedPageBreak/>
              <w:t>Requested the inclusion of medicines for the treatment of Parkinson’s disease.</w:t>
            </w:r>
          </w:p>
        </w:tc>
        <w:tc>
          <w:tcPr>
            <w:tcW w:w="343" w:type="pct"/>
          </w:tcPr>
          <w:p w14:paraId="4C86EFAF" w14:textId="77777777" w:rsidR="000F415B" w:rsidRPr="007E5CBC" w:rsidRDefault="000F415B" w:rsidP="000F415B">
            <w:pPr>
              <w:pStyle w:val="TableText"/>
            </w:pPr>
            <w:r>
              <w:t>Include</w:t>
            </w:r>
          </w:p>
        </w:tc>
      </w:tr>
      <w:tr w:rsidR="00A94AFF" w:rsidRPr="007E5CBC" w14:paraId="5DB6AA04" w14:textId="77777777" w:rsidTr="00A94AFF">
        <w:tc>
          <w:tcPr>
            <w:tcW w:w="147" w:type="pct"/>
            <w:vMerge/>
          </w:tcPr>
          <w:p w14:paraId="4BB034BB" w14:textId="77777777" w:rsidR="000F415B" w:rsidRPr="00A94AFF" w:rsidRDefault="000F415B" w:rsidP="000F415B">
            <w:pPr>
              <w:pStyle w:val="TableText"/>
              <w:rPr>
                <w:szCs w:val="18"/>
              </w:rPr>
            </w:pPr>
          </w:p>
        </w:tc>
        <w:tc>
          <w:tcPr>
            <w:tcW w:w="1135" w:type="pct"/>
            <w:gridSpan w:val="2"/>
            <w:vMerge/>
          </w:tcPr>
          <w:p w14:paraId="41E3BCE1" w14:textId="77777777" w:rsidR="000F415B" w:rsidRPr="00A94AFF" w:rsidRDefault="000F415B" w:rsidP="000F415B">
            <w:pPr>
              <w:pStyle w:val="TableText"/>
              <w:rPr>
                <w:color w:val="000000" w:themeColor="text1"/>
                <w:szCs w:val="18"/>
                <w:lang w:val="en-GB"/>
              </w:rPr>
            </w:pPr>
          </w:p>
        </w:tc>
        <w:tc>
          <w:tcPr>
            <w:tcW w:w="930" w:type="pct"/>
            <w:gridSpan w:val="2"/>
          </w:tcPr>
          <w:p w14:paraId="58D1E080" w14:textId="77777777" w:rsidR="000F415B" w:rsidRPr="007E5CBC" w:rsidRDefault="000F415B" w:rsidP="000F415B">
            <w:pPr>
              <w:pStyle w:val="TableText"/>
              <w:rPr>
                <w:color w:val="000000" w:themeColor="text1"/>
                <w:lang w:val="en-GB"/>
              </w:rPr>
            </w:pPr>
            <w:r w:rsidRPr="007E5CBC">
              <w:rPr>
                <w:color w:val="000000" w:themeColor="text1"/>
                <w:lang w:val="en-GB"/>
              </w:rPr>
              <w:t>Amisulpride</w:t>
            </w:r>
          </w:p>
          <w:p w14:paraId="069E6366" w14:textId="77777777" w:rsidR="000F415B" w:rsidRPr="007E5CBC" w:rsidRDefault="000F415B" w:rsidP="000F415B">
            <w:pPr>
              <w:pStyle w:val="TableText"/>
              <w:rPr>
                <w:color w:val="000000" w:themeColor="text1"/>
                <w:lang w:val="en-GB"/>
              </w:rPr>
            </w:pPr>
            <w:r w:rsidRPr="007E5CBC">
              <w:rPr>
                <w:color w:val="000000" w:themeColor="text1"/>
                <w:lang w:val="en-GB"/>
              </w:rPr>
              <w:t>Aripiprazole</w:t>
            </w:r>
          </w:p>
          <w:p w14:paraId="0557EBD1" w14:textId="77777777" w:rsidR="000F415B" w:rsidRPr="007E5CBC" w:rsidRDefault="000F415B" w:rsidP="000F415B">
            <w:pPr>
              <w:pStyle w:val="TableText"/>
              <w:rPr>
                <w:color w:val="000000" w:themeColor="text1"/>
                <w:lang w:val="en-GB"/>
              </w:rPr>
            </w:pPr>
            <w:r w:rsidRPr="007E5CBC">
              <w:rPr>
                <w:color w:val="000000" w:themeColor="text1"/>
                <w:lang w:val="en-GB"/>
              </w:rPr>
              <w:t xml:space="preserve">Chlorpromazine </w:t>
            </w:r>
          </w:p>
          <w:p w14:paraId="18FE6767" w14:textId="77777777" w:rsidR="000F415B" w:rsidRPr="007E5CBC" w:rsidRDefault="000F415B" w:rsidP="000F415B">
            <w:pPr>
              <w:pStyle w:val="TableText"/>
              <w:rPr>
                <w:color w:val="000000" w:themeColor="text1"/>
                <w:lang w:val="en-GB"/>
              </w:rPr>
            </w:pPr>
            <w:r w:rsidRPr="007E5CBC">
              <w:rPr>
                <w:color w:val="000000" w:themeColor="text1"/>
                <w:lang w:val="en-GB"/>
              </w:rPr>
              <w:t>Flupentixol</w:t>
            </w:r>
          </w:p>
          <w:p w14:paraId="72D18FEA" w14:textId="77777777" w:rsidR="000F415B" w:rsidRPr="007E5CBC" w:rsidRDefault="000F415B" w:rsidP="000F415B">
            <w:pPr>
              <w:pStyle w:val="TableText"/>
              <w:rPr>
                <w:color w:val="000000" w:themeColor="text1"/>
                <w:lang w:val="en-GB"/>
              </w:rPr>
            </w:pPr>
            <w:r w:rsidRPr="007E5CBC">
              <w:rPr>
                <w:color w:val="000000" w:themeColor="text1"/>
                <w:lang w:val="en-GB"/>
              </w:rPr>
              <w:t>Olanzapine</w:t>
            </w:r>
          </w:p>
          <w:p w14:paraId="6C8AF85E" w14:textId="77777777" w:rsidR="000F415B" w:rsidRPr="007E5CBC" w:rsidRDefault="000F415B" w:rsidP="000F415B">
            <w:pPr>
              <w:pStyle w:val="TableText"/>
              <w:rPr>
                <w:color w:val="000000" w:themeColor="text1"/>
                <w:lang w:val="en-GB"/>
              </w:rPr>
            </w:pPr>
            <w:r w:rsidRPr="007E5CBC">
              <w:rPr>
                <w:color w:val="000000" w:themeColor="text1"/>
                <w:lang w:val="en-GB"/>
              </w:rPr>
              <w:t>Paliperidone</w:t>
            </w:r>
          </w:p>
          <w:p w14:paraId="2A6731CD" w14:textId="77777777" w:rsidR="000F415B" w:rsidRPr="007E5CBC" w:rsidRDefault="000F415B" w:rsidP="000F415B">
            <w:pPr>
              <w:pStyle w:val="TableText"/>
              <w:rPr>
                <w:color w:val="000000" w:themeColor="text1"/>
                <w:lang w:val="en-GB"/>
              </w:rPr>
            </w:pPr>
            <w:proofErr w:type="spellStart"/>
            <w:r w:rsidRPr="007E5CBC">
              <w:rPr>
                <w:color w:val="000000" w:themeColor="text1"/>
                <w:lang w:val="en-GB"/>
              </w:rPr>
              <w:t>Pericyazine</w:t>
            </w:r>
            <w:proofErr w:type="spellEnd"/>
          </w:p>
          <w:p w14:paraId="53EE3E7E" w14:textId="77777777" w:rsidR="000F415B" w:rsidRPr="007E5CBC" w:rsidRDefault="000F415B" w:rsidP="000F415B">
            <w:pPr>
              <w:pStyle w:val="TableText"/>
              <w:rPr>
                <w:color w:val="000000" w:themeColor="text1"/>
                <w:lang w:val="en-GB"/>
              </w:rPr>
            </w:pPr>
            <w:r w:rsidRPr="007E5CBC">
              <w:rPr>
                <w:color w:val="000000" w:themeColor="text1"/>
                <w:lang w:val="en-GB"/>
              </w:rPr>
              <w:t>Quetiapine</w:t>
            </w:r>
          </w:p>
          <w:p w14:paraId="75E04A60" w14:textId="77777777" w:rsidR="000F415B" w:rsidRPr="007E5CBC" w:rsidRDefault="000F415B" w:rsidP="000F415B">
            <w:pPr>
              <w:pStyle w:val="TableText"/>
              <w:rPr>
                <w:color w:val="000000" w:themeColor="text1"/>
                <w:lang w:val="en-GB"/>
              </w:rPr>
            </w:pPr>
            <w:r w:rsidRPr="007E5CBC">
              <w:rPr>
                <w:color w:val="000000" w:themeColor="text1"/>
                <w:lang w:val="en-GB"/>
              </w:rPr>
              <w:t>Risperidone</w:t>
            </w:r>
          </w:p>
          <w:p w14:paraId="38924694" w14:textId="77777777" w:rsidR="000F415B" w:rsidRPr="007E5CBC" w:rsidRDefault="000F415B" w:rsidP="000F415B">
            <w:pPr>
              <w:pStyle w:val="TableText"/>
              <w:rPr>
                <w:color w:val="000000" w:themeColor="text1"/>
                <w:lang w:val="en-GB"/>
              </w:rPr>
            </w:pPr>
            <w:r w:rsidRPr="007E5CBC">
              <w:rPr>
                <w:color w:val="000000" w:themeColor="text1"/>
                <w:lang w:val="en-GB"/>
              </w:rPr>
              <w:t>Ziprasidone</w:t>
            </w:r>
          </w:p>
          <w:p w14:paraId="5EAA5F6D" w14:textId="77777777" w:rsidR="000F415B" w:rsidRPr="007E5CBC" w:rsidRDefault="000F415B" w:rsidP="000F415B">
            <w:pPr>
              <w:pStyle w:val="TableText"/>
            </w:pPr>
            <w:r w:rsidRPr="007E5CBC">
              <w:rPr>
                <w:color w:val="000000" w:themeColor="text1"/>
                <w:lang w:val="en-GB"/>
              </w:rPr>
              <w:t>Zuclopenthixol</w:t>
            </w:r>
          </w:p>
        </w:tc>
        <w:tc>
          <w:tcPr>
            <w:tcW w:w="678" w:type="pct"/>
          </w:tcPr>
          <w:p w14:paraId="491BB343" w14:textId="77777777" w:rsidR="000F415B" w:rsidRPr="007E5CBC" w:rsidRDefault="000F415B" w:rsidP="000F415B">
            <w:pPr>
              <w:pStyle w:val="TableText"/>
            </w:pPr>
          </w:p>
        </w:tc>
        <w:tc>
          <w:tcPr>
            <w:tcW w:w="1767" w:type="pct"/>
            <w:gridSpan w:val="2"/>
          </w:tcPr>
          <w:p w14:paraId="46B8E2F0"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3DE6E39C" w14:textId="77777777" w:rsidR="000F415B" w:rsidRPr="007E5CBC" w:rsidRDefault="000F415B" w:rsidP="000F415B">
            <w:pPr>
              <w:pStyle w:val="TableText"/>
            </w:pPr>
            <w:r>
              <w:t>Include</w:t>
            </w:r>
          </w:p>
        </w:tc>
      </w:tr>
      <w:tr w:rsidR="00A94AFF" w:rsidRPr="007E5CBC" w14:paraId="7516FE27" w14:textId="77777777" w:rsidTr="00A94AFF">
        <w:tc>
          <w:tcPr>
            <w:tcW w:w="147" w:type="pct"/>
            <w:vMerge/>
          </w:tcPr>
          <w:p w14:paraId="43A54D32" w14:textId="77777777" w:rsidR="000F415B" w:rsidRPr="00A94AFF" w:rsidRDefault="000F415B" w:rsidP="000F415B">
            <w:pPr>
              <w:pStyle w:val="TableText"/>
              <w:rPr>
                <w:szCs w:val="18"/>
              </w:rPr>
            </w:pPr>
          </w:p>
        </w:tc>
        <w:tc>
          <w:tcPr>
            <w:tcW w:w="1135" w:type="pct"/>
            <w:gridSpan w:val="2"/>
            <w:vMerge/>
          </w:tcPr>
          <w:p w14:paraId="378F46AA" w14:textId="77777777" w:rsidR="000F415B" w:rsidRPr="00A94AFF" w:rsidRDefault="000F415B" w:rsidP="000F415B">
            <w:pPr>
              <w:pStyle w:val="TableText"/>
              <w:rPr>
                <w:color w:val="000000" w:themeColor="text1"/>
                <w:szCs w:val="18"/>
                <w:lang w:val="en-GB"/>
              </w:rPr>
            </w:pPr>
          </w:p>
        </w:tc>
        <w:tc>
          <w:tcPr>
            <w:tcW w:w="930" w:type="pct"/>
            <w:gridSpan w:val="2"/>
          </w:tcPr>
          <w:p w14:paraId="0E96B6E3" w14:textId="77777777" w:rsidR="000F415B" w:rsidRPr="007E5CBC" w:rsidRDefault="000F415B" w:rsidP="000F415B">
            <w:pPr>
              <w:pStyle w:val="TableText"/>
              <w:rPr>
                <w:color w:val="000000" w:themeColor="text1"/>
                <w:lang w:val="en-GB"/>
              </w:rPr>
            </w:pPr>
            <w:r w:rsidRPr="007E5CBC">
              <w:rPr>
                <w:color w:val="000000" w:themeColor="text1"/>
                <w:lang w:val="en-GB"/>
              </w:rPr>
              <w:t>Donepezil</w:t>
            </w:r>
          </w:p>
          <w:p w14:paraId="46F2CEBF" w14:textId="77777777" w:rsidR="000F415B" w:rsidRPr="007E5CBC" w:rsidRDefault="000F415B" w:rsidP="000F415B">
            <w:pPr>
              <w:pStyle w:val="TableText"/>
              <w:rPr>
                <w:color w:val="000000" w:themeColor="text1"/>
                <w:lang w:val="en-GB"/>
              </w:rPr>
            </w:pPr>
            <w:r w:rsidRPr="007E5CBC">
              <w:rPr>
                <w:color w:val="000000" w:themeColor="text1"/>
                <w:lang w:val="en-GB"/>
              </w:rPr>
              <w:t>Galantamine</w:t>
            </w:r>
          </w:p>
          <w:p w14:paraId="6BF25CA3" w14:textId="77777777" w:rsidR="000F415B" w:rsidRPr="007E5CBC" w:rsidRDefault="000F415B" w:rsidP="000F415B">
            <w:pPr>
              <w:pStyle w:val="TableText"/>
              <w:rPr>
                <w:color w:val="000000" w:themeColor="text1"/>
                <w:lang w:val="en-GB"/>
              </w:rPr>
            </w:pPr>
            <w:r w:rsidRPr="007E5CBC">
              <w:rPr>
                <w:color w:val="000000" w:themeColor="text1"/>
                <w:lang w:val="en-GB"/>
              </w:rPr>
              <w:t>Memantine</w:t>
            </w:r>
          </w:p>
          <w:p w14:paraId="4BD8BE98" w14:textId="77777777" w:rsidR="000F415B" w:rsidRPr="007E5CBC" w:rsidRDefault="000F415B" w:rsidP="000F415B">
            <w:pPr>
              <w:pStyle w:val="TableText"/>
            </w:pPr>
            <w:r w:rsidRPr="007E5CBC">
              <w:rPr>
                <w:color w:val="000000" w:themeColor="text1"/>
                <w:lang w:val="en-GB"/>
              </w:rPr>
              <w:t>Rivastigmine</w:t>
            </w:r>
          </w:p>
        </w:tc>
        <w:tc>
          <w:tcPr>
            <w:tcW w:w="678" w:type="pct"/>
          </w:tcPr>
          <w:p w14:paraId="55149DEA" w14:textId="77777777" w:rsidR="000F415B" w:rsidRPr="007E5CBC" w:rsidRDefault="000F415B" w:rsidP="000F415B">
            <w:pPr>
              <w:pStyle w:val="TableText"/>
            </w:pPr>
          </w:p>
        </w:tc>
        <w:tc>
          <w:tcPr>
            <w:tcW w:w="1767" w:type="pct"/>
            <w:gridSpan w:val="2"/>
          </w:tcPr>
          <w:p w14:paraId="12FB0BE7"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440453FE" w14:textId="77777777" w:rsidR="000F415B" w:rsidRPr="007E5CBC" w:rsidRDefault="000F415B" w:rsidP="000F415B">
            <w:pPr>
              <w:pStyle w:val="TableText"/>
            </w:pPr>
            <w:r>
              <w:t>Include</w:t>
            </w:r>
          </w:p>
        </w:tc>
      </w:tr>
      <w:tr w:rsidR="00A94AFF" w:rsidRPr="007E5CBC" w14:paraId="6084E525" w14:textId="77777777" w:rsidTr="00A94AFF">
        <w:tc>
          <w:tcPr>
            <w:tcW w:w="147" w:type="pct"/>
            <w:vMerge/>
          </w:tcPr>
          <w:p w14:paraId="0E2117EE" w14:textId="77777777" w:rsidR="000F415B" w:rsidRPr="00A94AFF" w:rsidRDefault="000F415B" w:rsidP="000F415B">
            <w:pPr>
              <w:pStyle w:val="TableText"/>
              <w:rPr>
                <w:szCs w:val="18"/>
              </w:rPr>
            </w:pPr>
          </w:p>
        </w:tc>
        <w:tc>
          <w:tcPr>
            <w:tcW w:w="1135" w:type="pct"/>
            <w:gridSpan w:val="2"/>
            <w:vMerge/>
          </w:tcPr>
          <w:p w14:paraId="269FBF62" w14:textId="77777777" w:rsidR="000F415B" w:rsidRPr="00A94AFF" w:rsidRDefault="000F415B" w:rsidP="000F415B">
            <w:pPr>
              <w:pStyle w:val="TableText"/>
              <w:rPr>
                <w:color w:val="000000" w:themeColor="text1"/>
                <w:szCs w:val="18"/>
                <w:lang w:val="en-GB"/>
              </w:rPr>
            </w:pPr>
          </w:p>
        </w:tc>
        <w:tc>
          <w:tcPr>
            <w:tcW w:w="930" w:type="pct"/>
            <w:gridSpan w:val="2"/>
          </w:tcPr>
          <w:p w14:paraId="597DD5BC" w14:textId="77777777" w:rsidR="000F415B" w:rsidRPr="007E5CBC" w:rsidRDefault="000F415B" w:rsidP="000F415B">
            <w:pPr>
              <w:pStyle w:val="TableText"/>
            </w:pPr>
            <w:r w:rsidRPr="007E5CBC">
              <w:rPr>
                <w:lang w:val="en-GB"/>
              </w:rPr>
              <w:t>Lithium</w:t>
            </w:r>
          </w:p>
        </w:tc>
        <w:tc>
          <w:tcPr>
            <w:tcW w:w="678" w:type="pct"/>
          </w:tcPr>
          <w:p w14:paraId="4B7D83E8" w14:textId="77777777" w:rsidR="000F415B" w:rsidRPr="007E5CBC" w:rsidRDefault="000F415B" w:rsidP="000F415B">
            <w:pPr>
              <w:pStyle w:val="TableText"/>
            </w:pPr>
          </w:p>
        </w:tc>
        <w:tc>
          <w:tcPr>
            <w:tcW w:w="1767" w:type="pct"/>
            <w:gridSpan w:val="2"/>
          </w:tcPr>
          <w:p w14:paraId="293A49BA"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3C2B345F" w14:textId="77777777" w:rsidR="000F415B" w:rsidRPr="007E5CBC" w:rsidRDefault="000F415B" w:rsidP="000F415B">
            <w:pPr>
              <w:pStyle w:val="TableText"/>
            </w:pPr>
            <w:r>
              <w:t>Include</w:t>
            </w:r>
          </w:p>
        </w:tc>
      </w:tr>
      <w:tr w:rsidR="00A94AFF" w:rsidRPr="007E5CBC" w14:paraId="5F936DE8" w14:textId="77777777" w:rsidTr="00A94AFF">
        <w:tc>
          <w:tcPr>
            <w:tcW w:w="147" w:type="pct"/>
            <w:vMerge/>
          </w:tcPr>
          <w:p w14:paraId="6557A4F7" w14:textId="77777777" w:rsidR="000F415B" w:rsidRPr="00A94AFF" w:rsidRDefault="000F415B" w:rsidP="000F415B">
            <w:pPr>
              <w:pStyle w:val="TableText"/>
              <w:rPr>
                <w:szCs w:val="18"/>
              </w:rPr>
            </w:pPr>
          </w:p>
        </w:tc>
        <w:tc>
          <w:tcPr>
            <w:tcW w:w="1135" w:type="pct"/>
            <w:gridSpan w:val="2"/>
            <w:vMerge/>
          </w:tcPr>
          <w:p w14:paraId="6E60807A" w14:textId="77777777" w:rsidR="000F415B" w:rsidRPr="00A94AFF" w:rsidRDefault="000F415B" w:rsidP="000F415B">
            <w:pPr>
              <w:pStyle w:val="TableText"/>
              <w:rPr>
                <w:color w:val="000000" w:themeColor="text1"/>
                <w:szCs w:val="18"/>
                <w:lang w:val="en-GB"/>
              </w:rPr>
            </w:pPr>
          </w:p>
        </w:tc>
        <w:tc>
          <w:tcPr>
            <w:tcW w:w="930" w:type="pct"/>
            <w:gridSpan w:val="2"/>
          </w:tcPr>
          <w:p w14:paraId="072DC5FB" w14:textId="77777777" w:rsidR="000F415B" w:rsidRPr="007E5CBC" w:rsidRDefault="000F415B" w:rsidP="000F415B">
            <w:pPr>
              <w:pStyle w:val="TableText"/>
              <w:rPr>
                <w:color w:val="000000" w:themeColor="text1"/>
                <w:lang w:val="en-GB"/>
              </w:rPr>
            </w:pPr>
            <w:proofErr w:type="spellStart"/>
            <w:r w:rsidRPr="007E5CBC">
              <w:rPr>
                <w:color w:val="000000" w:themeColor="text1"/>
                <w:lang w:val="en-GB"/>
              </w:rPr>
              <w:t>Droperidol</w:t>
            </w:r>
            <w:proofErr w:type="spellEnd"/>
          </w:p>
          <w:p w14:paraId="0210D2D4" w14:textId="77777777" w:rsidR="000F415B" w:rsidRPr="007E5CBC" w:rsidRDefault="000F415B" w:rsidP="000F415B">
            <w:pPr>
              <w:pStyle w:val="TableText"/>
            </w:pPr>
            <w:r w:rsidRPr="007E5CBC">
              <w:rPr>
                <w:color w:val="000000" w:themeColor="text1"/>
                <w:lang w:val="en-GB"/>
              </w:rPr>
              <w:t>Levomepromazine</w:t>
            </w:r>
          </w:p>
        </w:tc>
        <w:tc>
          <w:tcPr>
            <w:tcW w:w="678" w:type="pct"/>
          </w:tcPr>
          <w:p w14:paraId="5A74BBAC" w14:textId="77777777" w:rsidR="000F415B" w:rsidRPr="007E5CBC" w:rsidRDefault="000F415B" w:rsidP="000F415B">
            <w:pPr>
              <w:pStyle w:val="TableText"/>
            </w:pPr>
          </w:p>
        </w:tc>
        <w:tc>
          <w:tcPr>
            <w:tcW w:w="1767" w:type="pct"/>
            <w:gridSpan w:val="2"/>
          </w:tcPr>
          <w:p w14:paraId="4B509937"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6E12BAC1" w14:textId="77777777" w:rsidR="000F415B" w:rsidRPr="007E5CBC" w:rsidRDefault="000F415B" w:rsidP="000F415B">
            <w:pPr>
              <w:pStyle w:val="TableText"/>
            </w:pPr>
            <w:r>
              <w:t>Include</w:t>
            </w:r>
          </w:p>
        </w:tc>
      </w:tr>
      <w:tr w:rsidR="00A94AFF" w:rsidRPr="007E5CBC" w14:paraId="201B9AE5" w14:textId="77777777" w:rsidTr="00A94AFF">
        <w:tc>
          <w:tcPr>
            <w:tcW w:w="147" w:type="pct"/>
            <w:vMerge/>
          </w:tcPr>
          <w:p w14:paraId="35EC376C" w14:textId="77777777" w:rsidR="000F415B" w:rsidRPr="00A94AFF" w:rsidRDefault="000F415B" w:rsidP="000F415B">
            <w:pPr>
              <w:pStyle w:val="TableText"/>
              <w:rPr>
                <w:szCs w:val="18"/>
              </w:rPr>
            </w:pPr>
          </w:p>
        </w:tc>
        <w:tc>
          <w:tcPr>
            <w:tcW w:w="1135" w:type="pct"/>
            <w:gridSpan w:val="2"/>
            <w:vMerge/>
          </w:tcPr>
          <w:p w14:paraId="4216F16B" w14:textId="77777777" w:rsidR="000F415B" w:rsidRPr="00A94AFF" w:rsidRDefault="000F415B" w:rsidP="000F415B">
            <w:pPr>
              <w:pStyle w:val="TableText"/>
              <w:rPr>
                <w:color w:val="000000" w:themeColor="text1"/>
                <w:szCs w:val="18"/>
                <w:lang w:val="en-GB"/>
              </w:rPr>
            </w:pPr>
          </w:p>
        </w:tc>
        <w:tc>
          <w:tcPr>
            <w:tcW w:w="930" w:type="pct"/>
            <w:gridSpan w:val="2"/>
          </w:tcPr>
          <w:p w14:paraId="05385EC8" w14:textId="77777777" w:rsidR="000F415B" w:rsidRPr="007E5CBC" w:rsidRDefault="000F415B" w:rsidP="000F415B">
            <w:pPr>
              <w:pStyle w:val="TableText"/>
            </w:pPr>
            <w:r w:rsidRPr="007E5CBC">
              <w:rPr>
                <w:lang w:val="en-GB"/>
              </w:rPr>
              <w:t>Benzatropine</w:t>
            </w:r>
          </w:p>
        </w:tc>
        <w:tc>
          <w:tcPr>
            <w:tcW w:w="678" w:type="pct"/>
          </w:tcPr>
          <w:p w14:paraId="5E98C804" w14:textId="77777777" w:rsidR="000F415B" w:rsidRPr="007E5CBC" w:rsidRDefault="000F415B" w:rsidP="000F415B">
            <w:pPr>
              <w:pStyle w:val="TableText"/>
            </w:pPr>
          </w:p>
        </w:tc>
        <w:tc>
          <w:tcPr>
            <w:tcW w:w="1767" w:type="pct"/>
            <w:gridSpan w:val="2"/>
          </w:tcPr>
          <w:p w14:paraId="263E257C"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3930CC55" w14:textId="77777777" w:rsidR="000F415B" w:rsidRPr="007E5CBC" w:rsidRDefault="000F415B" w:rsidP="000F415B">
            <w:pPr>
              <w:pStyle w:val="TableText"/>
            </w:pPr>
            <w:r w:rsidRPr="00384A8A">
              <w:t>Include</w:t>
            </w:r>
          </w:p>
        </w:tc>
      </w:tr>
      <w:tr w:rsidR="00A94AFF" w:rsidRPr="007E5CBC" w14:paraId="13C2DB40" w14:textId="77777777" w:rsidTr="00A94AFF">
        <w:tc>
          <w:tcPr>
            <w:tcW w:w="147" w:type="pct"/>
            <w:vMerge/>
          </w:tcPr>
          <w:p w14:paraId="5E11F7A4" w14:textId="77777777" w:rsidR="000F415B" w:rsidRPr="00A94AFF" w:rsidRDefault="000F415B" w:rsidP="000F415B">
            <w:pPr>
              <w:pStyle w:val="TableText"/>
              <w:rPr>
                <w:szCs w:val="18"/>
              </w:rPr>
            </w:pPr>
          </w:p>
        </w:tc>
        <w:tc>
          <w:tcPr>
            <w:tcW w:w="1135" w:type="pct"/>
            <w:gridSpan w:val="2"/>
            <w:vMerge/>
          </w:tcPr>
          <w:p w14:paraId="72562E1C" w14:textId="77777777" w:rsidR="000F415B" w:rsidRPr="00A94AFF" w:rsidRDefault="000F415B" w:rsidP="000F415B">
            <w:pPr>
              <w:pStyle w:val="TableText"/>
              <w:rPr>
                <w:color w:val="000000" w:themeColor="text1"/>
                <w:szCs w:val="18"/>
                <w:lang w:val="en-GB"/>
              </w:rPr>
            </w:pPr>
          </w:p>
        </w:tc>
        <w:tc>
          <w:tcPr>
            <w:tcW w:w="930" w:type="pct"/>
            <w:gridSpan w:val="2"/>
          </w:tcPr>
          <w:p w14:paraId="6F33D8B6" w14:textId="77777777" w:rsidR="000F415B" w:rsidRPr="007E5CBC" w:rsidRDefault="000F415B" w:rsidP="000F415B">
            <w:pPr>
              <w:pStyle w:val="TableText"/>
            </w:pPr>
            <w:r w:rsidRPr="007E5CBC">
              <w:rPr>
                <w:color w:val="000000" w:themeColor="text1"/>
                <w:lang w:val="en-GB"/>
              </w:rPr>
              <w:t>Bupropion</w:t>
            </w:r>
          </w:p>
        </w:tc>
        <w:tc>
          <w:tcPr>
            <w:tcW w:w="678" w:type="pct"/>
          </w:tcPr>
          <w:p w14:paraId="330DB7BA" w14:textId="77777777" w:rsidR="000F415B" w:rsidRPr="007E5CBC" w:rsidRDefault="000F415B" w:rsidP="000F415B">
            <w:pPr>
              <w:pStyle w:val="TableText"/>
            </w:pPr>
          </w:p>
        </w:tc>
        <w:tc>
          <w:tcPr>
            <w:tcW w:w="1767" w:type="pct"/>
            <w:gridSpan w:val="2"/>
          </w:tcPr>
          <w:p w14:paraId="304E2CEB"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421DFEC0" w14:textId="77777777" w:rsidR="000F415B" w:rsidRPr="007E5CBC" w:rsidRDefault="000F415B" w:rsidP="000F415B">
            <w:pPr>
              <w:pStyle w:val="TableText"/>
            </w:pPr>
            <w:r w:rsidRPr="00384A8A">
              <w:t>Include</w:t>
            </w:r>
          </w:p>
        </w:tc>
      </w:tr>
      <w:tr w:rsidR="00A94AFF" w:rsidRPr="007E5CBC" w14:paraId="45BFB04A" w14:textId="77777777" w:rsidTr="00A94AFF">
        <w:tc>
          <w:tcPr>
            <w:tcW w:w="147" w:type="pct"/>
            <w:vMerge/>
          </w:tcPr>
          <w:p w14:paraId="3561F560" w14:textId="77777777" w:rsidR="000F415B" w:rsidRPr="00A94AFF" w:rsidRDefault="000F415B" w:rsidP="000F415B">
            <w:pPr>
              <w:pStyle w:val="TableText"/>
              <w:rPr>
                <w:szCs w:val="18"/>
              </w:rPr>
            </w:pPr>
          </w:p>
        </w:tc>
        <w:tc>
          <w:tcPr>
            <w:tcW w:w="1135" w:type="pct"/>
            <w:gridSpan w:val="2"/>
            <w:vMerge/>
          </w:tcPr>
          <w:p w14:paraId="0A0F3686" w14:textId="77777777" w:rsidR="000F415B" w:rsidRPr="00A94AFF" w:rsidRDefault="000F415B" w:rsidP="000F415B">
            <w:pPr>
              <w:pStyle w:val="TableText"/>
              <w:rPr>
                <w:color w:val="000000" w:themeColor="text1"/>
                <w:szCs w:val="18"/>
                <w:lang w:val="en-GB"/>
              </w:rPr>
            </w:pPr>
          </w:p>
        </w:tc>
        <w:tc>
          <w:tcPr>
            <w:tcW w:w="930" w:type="pct"/>
            <w:gridSpan w:val="2"/>
          </w:tcPr>
          <w:p w14:paraId="04AB7392" w14:textId="77777777" w:rsidR="000F415B" w:rsidRPr="007E5CBC" w:rsidRDefault="000F415B" w:rsidP="000F415B">
            <w:pPr>
              <w:pStyle w:val="TableText"/>
              <w:rPr>
                <w:lang w:val="en-GB"/>
              </w:rPr>
            </w:pPr>
            <w:proofErr w:type="spellStart"/>
            <w:r w:rsidRPr="007E5CBC">
              <w:rPr>
                <w:lang w:val="en-GB"/>
              </w:rPr>
              <w:t>Atogepant</w:t>
            </w:r>
            <w:proofErr w:type="spellEnd"/>
          </w:p>
          <w:p w14:paraId="407D670E" w14:textId="77777777" w:rsidR="000F415B" w:rsidRPr="007E5CBC" w:rsidRDefault="000F415B" w:rsidP="000F415B">
            <w:pPr>
              <w:pStyle w:val="TableText"/>
            </w:pPr>
            <w:proofErr w:type="spellStart"/>
            <w:r w:rsidRPr="007E5CBC">
              <w:rPr>
                <w:lang w:val="en-GB"/>
              </w:rPr>
              <w:t>Erenumab</w:t>
            </w:r>
            <w:proofErr w:type="spellEnd"/>
          </w:p>
        </w:tc>
        <w:tc>
          <w:tcPr>
            <w:tcW w:w="678" w:type="pct"/>
          </w:tcPr>
          <w:p w14:paraId="25E754B6" w14:textId="77777777" w:rsidR="000F415B" w:rsidRPr="007E5CBC" w:rsidRDefault="000F415B" w:rsidP="000F415B">
            <w:pPr>
              <w:pStyle w:val="TableText"/>
            </w:pPr>
          </w:p>
        </w:tc>
        <w:tc>
          <w:tcPr>
            <w:tcW w:w="1767" w:type="pct"/>
            <w:gridSpan w:val="2"/>
          </w:tcPr>
          <w:p w14:paraId="36A98EAD"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21D36468" w14:textId="77777777" w:rsidR="000F415B" w:rsidRPr="007E5CBC" w:rsidRDefault="000F415B" w:rsidP="000F415B">
            <w:pPr>
              <w:pStyle w:val="TableText"/>
            </w:pPr>
            <w:r w:rsidRPr="00384A8A">
              <w:t>Include</w:t>
            </w:r>
          </w:p>
        </w:tc>
      </w:tr>
      <w:tr w:rsidR="00A94AFF" w:rsidRPr="007E5CBC" w14:paraId="4E5A5B94" w14:textId="77777777" w:rsidTr="00A94AFF">
        <w:tc>
          <w:tcPr>
            <w:tcW w:w="147" w:type="pct"/>
            <w:vMerge/>
          </w:tcPr>
          <w:p w14:paraId="65DADDCC" w14:textId="77777777" w:rsidR="000F415B" w:rsidRPr="00A94AFF" w:rsidRDefault="000F415B" w:rsidP="000F415B">
            <w:pPr>
              <w:pStyle w:val="TableText"/>
              <w:rPr>
                <w:szCs w:val="18"/>
              </w:rPr>
            </w:pPr>
          </w:p>
        </w:tc>
        <w:tc>
          <w:tcPr>
            <w:tcW w:w="1135" w:type="pct"/>
            <w:gridSpan w:val="2"/>
            <w:vMerge/>
          </w:tcPr>
          <w:p w14:paraId="187BCFED" w14:textId="77777777" w:rsidR="000F415B" w:rsidRPr="00A94AFF" w:rsidRDefault="000F415B" w:rsidP="000F415B">
            <w:pPr>
              <w:pStyle w:val="TableText"/>
              <w:rPr>
                <w:color w:val="000000" w:themeColor="text1"/>
                <w:szCs w:val="18"/>
                <w:lang w:val="en-GB"/>
              </w:rPr>
            </w:pPr>
          </w:p>
        </w:tc>
        <w:tc>
          <w:tcPr>
            <w:tcW w:w="930" w:type="pct"/>
            <w:gridSpan w:val="2"/>
          </w:tcPr>
          <w:p w14:paraId="60E47164" w14:textId="77777777" w:rsidR="000F415B" w:rsidRPr="007E5CBC" w:rsidRDefault="000F415B" w:rsidP="000F415B">
            <w:pPr>
              <w:pStyle w:val="TableText"/>
              <w:rPr>
                <w:lang w:val="en-GB"/>
              </w:rPr>
            </w:pPr>
          </w:p>
        </w:tc>
        <w:tc>
          <w:tcPr>
            <w:tcW w:w="678" w:type="pct"/>
          </w:tcPr>
          <w:p w14:paraId="36DEEF4E" w14:textId="77777777" w:rsidR="000F415B" w:rsidRPr="00341D4E" w:rsidRDefault="000F415B" w:rsidP="000F415B">
            <w:pPr>
              <w:pStyle w:val="TableText"/>
            </w:pPr>
            <w:proofErr w:type="spellStart"/>
            <w:r w:rsidRPr="00341D4E">
              <w:t>Fremanezumab</w:t>
            </w:r>
            <w:proofErr w:type="spellEnd"/>
          </w:p>
          <w:p w14:paraId="218F6558" w14:textId="77777777" w:rsidR="000F415B" w:rsidRPr="007E5CBC" w:rsidRDefault="000F415B" w:rsidP="000F415B">
            <w:pPr>
              <w:pStyle w:val="TableText"/>
            </w:pPr>
            <w:proofErr w:type="spellStart"/>
            <w:r w:rsidRPr="00341D4E">
              <w:lastRenderedPageBreak/>
              <w:t>Galcanezumab</w:t>
            </w:r>
            <w:proofErr w:type="spellEnd"/>
          </w:p>
        </w:tc>
        <w:tc>
          <w:tcPr>
            <w:tcW w:w="1767" w:type="pct"/>
            <w:gridSpan w:val="2"/>
          </w:tcPr>
          <w:p w14:paraId="152FAAED" w14:textId="77777777" w:rsidR="000F415B" w:rsidRPr="00C105FE" w:rsidRDefault="000F415B" w:rsidP="000F415B">
            <w:pPr>
              <w:pStyle w:val="TableText"/>
            </w:pPr>
            <w:r>
              <w:lastRenderedPageBreak/>
              <w:t>Requested for the prophylaxis of migraine.</w:t>
            </w:r>
          </w:p>
        </w:tc>
        <w:tc>
          <w:tcPr>
            <w:tcW w:w="343" w:type="pct"/>
          </w:tcPr>
          <w:p w14:paraId="60BD0449" w14:textId="77777777" w:rsidR="000F415B" w:rsidRPr="00384A8A" w:rsidRDefault="000F415B" w:rsidP="000F415B">
            <w:pPr>
              <w:pStyle w:val="TableText"/>
            </w:pPr>
            <w:r>
              <w:t>Include</w:t>
            </w:r>
          </w:p>
        </w:tc>
      </w:tr>
      <w:tr w:rsidR="00A94AFF" w:rsidRPr="007E5CBC" w14:paraId="6B17F654" w14:textId="77777777" w:rsidTr="00A94AFF">
        <w:tc>
          <w:tcPr>
            <w:tcW w:w="147" w:type="pct"/>
            <w:vMerge w:val="restart"/>
          </w:tcPr>
          <w:p w14:paraId="7B782EA7" w14:textId="77777777" w:rsidR="000F415B" w:rsidRPr="00A94AFF" w:rsidRDefault="000F415B" w:rsidP="000F415B">
            <w:pPr>
              <w:pStyle w:val="Number"/>
              <w:spacing w:before="60" w:after="60"/>
              <w:rPr>
                <w:sz w:val="18"/>
                <w:szCs w:val="18"/>
              </w:rPr>
            </w:pPr>
          </w:p>
        </w:tc>
        <w:tc>
          <w:tcPr>
            <w:tcW w:w="1135" w:type="pct"/>
            <w:gridSpan w:val="2"/>
            <w:vMerge w:val="restart"/>
          </w:tcPr>
          <w:p w14:paraId="4CA2C077" w14:textId="77777777" w:rsidR="000F415B" w:rsidRPr="00A94AFF" w:rsidRDefault="000F415B" w:rsidP="000F415B">
            <w:pPr>
              <w:pStyle w:val="TableText"/>
              <w:rPr>
                <w:color w:val="000000" w:themeColor="text1"/>
                <w:szCs w:val="18"/>
                <w:lang w:val="en-GB"/>
              </w:rPr>
            </w:pPr>
            <w:r w:rsidRPr="00A94AFF">
              <w:rPr>
                <w:color w:val="000000" w:themeColor="text1"/>
                <w:szCs w:val="18"/>
                <w:lang w:val="en-GB"/>
              </w:rPr>
              <w:t>Endocrine system</w:t>
            </w:r>
          </w:p>
        </w:tc>
        <w:tc>
          <w:tcPr>
            <w:tcW w:w="930" w:type="pct"/>
            <w:gridSpan w:val="2"/>
          </w:tcPr>
          <w:p w14:paraId="1ABE828E" w14:textId="77777777" w:rsidR="000F415B" w:rsidRPr="007E5CBC" w:rsidRDefault="000F415B" w:rsidP="000F415B">
            <w:pPr>
              <w:pStyle w:val="TableText"/>
            </w:pPr>
            <w:r w:rsidRPr="007E5CBC">
              <w:rPr>
                <w:lang w:val="en-GB"/>
              </w:rPr>
              <w:t>Finasteride</w:t>
            </w:r>
          </w:p>
        </w:tc>
        <w:tc>
          <w:tcPr>
            <w:tcW w:w="678" w:type="pct"/>
          </w:tcPr>
          <w:p w14:paraId="19A33597" w14:textId="77777777" w:rsidR="000F415B" w:rsidRPr="007E5CBC" w:rsidRDefault="000F415B" w:rsidP="000F415B">
            <w:pPr>
              <w:pStyle w:val="TableText"/>
            </w:pPr>
          </w:p>
        </w:tc>
        <w:tc>
          <w:tcPr>
            <w:tcW w:w="1767" w:type="pct"/>
            <w:gridSpan w:val="2"/>
          </w:tcPr>
          <w:p w14:paraId="254B9795"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6002EBAB" w14:textId="77777777" w:rsidR="000F415B" w:rsidRPr="007E5CBC" w:rsidRDefault="000F415B" w:rsidP="000F415B">
            <w:pPr>
              <w:pStyle w:val="TableText"/>
            </w:pPr>
            <w:r>
              <w:t>Include</w:t>
            </w:r>
          </w:p>
        </w:tc>
      </w:tr>
      <w:tr w:rsidR="00A94AFF" w:rsidRPr="007E5CBC" w14:paraId="4EEC9D25" w14:textId="77777777" w:rsidTr="00A94AFF">
        <w:tc>
          <w:tcPr>
            <w:tcW w:w="147" w:type="pct"/>
            <w:vMerge/>
          </w:tcPr>
          <w:p w14:paraId="1151F459" w14:textId="77777777" w:rsidR="000F415B" w:rsidRPr="00A94AFF" w:rsidRDefault="000F415B" w:rsidP="000F415B">
            <w:pPr>
              <w:pStyle w:val="TableText"/>
              <w:rPr>
                <w:szCs w:val="18"/>
              </w:rPr>
            </w:pPr>
          </w:p>
        </w:tc>
        <w:tc>
          <w:tcPr>
            <w:tcW w:w="1135" w:type="pct"/>
            <w:gridSpan w:val="2"/>
            <w:vMerge/>
          </w:tcPr>
          <w:p w14:paraId="1017A951" w14:textId="77777777" w:rsidR="000F415B" w:rsidRPr="00A94AFF" w:rsidRDefault="000F415B" w:rsidP="000F415B">
            <w:pPr>
              <w:pStyle w:val="TableText"/>
              <w:rPr>
                <w:color w:val="000000" w:themeColor="text1"/>
                <w:szCs w:val="18"/>
                <w:lang w:val="en-GB"/>
              </w:rPr>
            </w:pPr>
          </w:p>
        </w:tc>
        <w:tc>
          <w:tcPr>
            <w:tcW w:w="930" w:type="pct"/>
            <w:gridSpan w:val="2"/>
          </w:tcPr>
          <w:p w14:paraId="76C737A1" w14:textId="77777777" w:rsidR="000F415B" w:rsidRPr="007E5CBC" w:rsidRDefault="000F415B" w:rsidP="000F415B">
            <w:pPr>
              <w:pStyle w:val="TableText"/>
            </w:pPr>
            <w:r w:rsidRPr="007E5CBC">
              <w:rPr>
                <w:lang w:val="en-GB"/>
              </w:rPr>
              <w:t>Clomiphene (</w:t>
            </w:r>
            <w:proofErr w:type="spellStart"/>
            <w:r w:rsidRPr="007E5CBC">
              <w:rPr>
                <w:lang w:val="en-GB"/>
              </w:rPr>
              <w:t>clomifene</w:t>
            </w:r>
            <w:proofErr w:type="spellEnd"/>
            <w:r w:rsidRPr="007E5CBC">
              <w:rPr>
                <w:lang w:val="en-GB"/>
              </w:rPr>
              <w:t>)</w:t>
            </w:r>
          </w:p>
        </w:tc>
        <w:tc>
          <w:tcPr>
            <w:tcW w:w="678" w:type="pct"/>
          </w:tcPr>
          <w:p w14:paraId="53AE05F6" w14:textId="77777777" w:rsidR="000F415B" w:rsidRPr="007E5CBC" w:rsidRDefault="000F415B" w:rsidP="000F415B">
            <w:pPr>
              <w:pStyle w:val="TableText"/>
            </w:pPr>
          </w:p>
        </w:tc>
        <w:tc>
          <w:tcPr>
            <w:tcW w:w="1767" w:type="pct"/>
            <w:gridSpan w:val="2"/>
          </w:tcPr>
          <w:p w14:paraId="56278C8D"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4647E36D" w14:textId="77777777" w:rsidR="000F415B" w:rsidRPr="007E5CBC" w:rsidRDefault="000F415B" w:rsidP="000F415B">
            <w:pPr>
              <w:pStyle w:val="TableText"/>
            </w:pPr>
            <w:r>
              <w:t>Include</w:t>
            </w:r>
          </w:p>
        </w:tc>
      </w:tr>
      <w:tr w:rsidR="00A94AFF" w:rsidRPr="007E5CBC" w14:paraId="271EA221" w14:textId="77777777" w:rsidTr="00A94AFF">
        <w:tc>
          <w:tcPr>
            <w:tcW w:w="147" w:type="pct"/>
            <w:vMerge/>
          </w:tcPr>
          <w:p w14:paraId="66557865" w14:textId="77777777" w:rsidR="000F415B" w:rsidRPr="00A94AFF" w:rsidRDefault="000F415B" w:rsidP="000F415B">
            <w:pPr>
              <w:pStyle w:val="TableText"/>
              <w:rPr>
                <w:szCs w:val="18"/>
              </w:rPr>
            </w:pPr>
          </w:p>
        </w:tc>
        <w:tc>
          <w:tcPr>
            <w:tcW w:w="1135" w:type="pct"/>
            <w:gridSpan w:val="2"/>
            <w:vMerge/>
          </w:tcPr>
          <w:p w14:paraId="77F8A05E" w14:textId="77777777" w:rsidR="000F415B" w:rsidRPr="00A94AFF" w:rsidRDefault="000F415B" w:rsidP="000F415B">
            <w:pPr>
              <w:pStyle w:val="TableText"/>
              <w:rPr>
                <w:color w:val="000000" w:themeColor="text1"/>
                <w:szCs w:val="18"/>
                <w:lang w:val="en-GB"/>
              </w:rPr>
            </w:pPr>
          </w:p>
        </w:tc>
        <w:tc>
          <w:tcPr>
            <w:tcW w:w="930" w:type="pct"/>
            <w:gridSpan w:val="2"/>
          </w:tcPr>
          <w:p w14:paraId="182D22A6" w14:textId="77777777" w:rsidR="000F415B" w:rsidRPr="007E5CBC" w:rsidRDefault="000F415B" w:rsidP="000F415B">
            <w:pPr>
              <w:pStyle w:val="TableText"/>
            </w:pPr>
            <w:r w:rsidRPr="007E5CBC">
              <w:rPr>
                <w:lang w:val="en-GB"/>
              </w:rPr>
              <w:t>Dipeptidylpeptidase-4 (DPP-4) inhibitors</w:t>
            </w:r>
          </w:p>
        </w:tc>
        <w:tc>
          <w:tcPr>
            <w:tcW w:w="678" w:type="pct"/>
          </w:tcPr>
          <w:p w14:paraId="1696EE62" w14:textId="77777777" w:rsidR="000F415B" w:rsidRPr="007E5CBC" w:rsidRDefault="000F415B" w:rsidP="000F415B">
            <w:pPr>
              <w:pStyle w:val="TableText"/>
            </w:pPr>
          </w:p>
        </w:tc>
        <w:tc>
          <w:tcPr>
            <w:tcW w:w="1767" w:type="pct"/>
            <w:gridSpan w:val="2"/>
          </w:tcPr>
          <w:p w14:paraId="3743E24B" w14:textId="77777777" w:rsidR="000F415B" w:rsidRPr="007E5CBC" w:rsidRDefault="000F415B" w:rsidP="000F415B">
            <w:pPr>
              <w:pStyle w:val="TableText"/>
            </w:pPr>
            <w:r>
              <w:t>On balance, medicine classes will not be added to the SPML.</w:t>
            </w:r>
          </w:p>
        </w:tc>
        <w:tc>
          <w:tcPr>
            <w:tcW w:w="343" w:type="pct"/>
          </w:tcPr>
          <w:p w14:paraId="424D3608" w14:textId="77777777" w:rsidR="000F415B" w:rsidRPr="007E5CBC" w:rsidRDefault="000F415B" w:rsidP="000F415B">
            <w:pPr>
              <w:pStyle w:val="TableText"/>
            </w:pPr>
            <w:r>
              <w:t>Exclude</w:t>
            </w:r>
          </w:p>
        </w:tc>
      </w:tr>
      <w:tr w:rsidR="00A94AFF" w:rsidRPr="007E5CBC" w14:paraId="741113CB" w14:textId="77777777" w:rsidTr="00A94AFF">
        <w:tc>
          <w:tcPr>
            <w:tcW w:w="147" w:type="pct"/>
            <w:vMerge/>
          </w:tcPr>
          <w:p w14:paraId="5D3EA1EE" w14:textId="77777777" w:rsidR="000F415B" w:rsidRPr="00A94AFF" w:rsidRDefault="000F415B" w:rsidP="000F415B">
            <w:pPr>
              <w:pStyle w:val="TableText"/>
              <w:rPr>
                <w:szCs w:val="18"/>
              </w:rPr>
            </w:pPr>
          </w:p>
        </w:tc>
        <w:tc>
          <w:tcPr>
            <w:tcW w:w="1135" w:type="pct"/>
            <w:gridSpan w:val="2"/>
            <w:vMerge/>
          </w:tcPr>
          <w:p w14:paraId="46D70E6A" w14:textId="77777777" w:rsidR="000F415B" w:rsidRPr="00A94AFF" w:rsidRDefault="000F415B" w:rsidP="000F415B">
            <w:pPr>
              <w:pStyle w:val="TableText"/>
              <w:rPr>
                <w:color w:val="000000" w:themeColor="text1"/>
                <w:szCs w:val="18"/>
                <w:lang w:val="en-GB"/>
              </w:rPr>
            </w:pPr>
          </w:p>
        </w:tc>
        <w:tc>
          <w:tcPr>
            <w:tcW w:w="930" w:type="pct"/>
            <w:gridSpan w:val="2"/>
          </w:tcPr>
          <w:p w14:paraId="4350C203" w14:textId="77777777" w:rsidR="000F415B" w:rsidRPr="007E5CBC" w:rsidRDefault="000F415B" w:rsidP="000F415B">
            <w:pPr>
              <w:pStyle w:val="TableText"/>
              <w:rPr>
                <w:lang w:val="en-GB"/>
              </w:rPr>
            </w:pPr>
          </w:p>
        </w:tc>
        <w:tc>
          <w:tcPr>
            <w:tcW w:w="678" w:type="pct"/>
          </w:tcPr>
          <w:p w14:paraId="0C2FCE33" w14:textId="77777777" w:rsidR="000F415B" w:rsidRDefault="000F415B" w:rsidP="000F415B">
            <w:pPr>
              <w:pStyle w:val="TableText"/>
            </w:pPr>
            <w:proofErr w:type="spellStart"/>
            <w:r>
              <w:t>Saxagliptin</w:t>
            </w:r>
            <w:proofErr w:type="spellEnd"/>
          </w:p>
          <w:p w14:paraId="21063D97" w14:textId="77777777" w:rsidR="000F415B" w:rsidRPr="007E5CBC" w:rsidRDefault="000F415B" w:rsidP="000F415B">
            <w:pPr>
              <w:pStyle w:val="TableText"/>
            </w:pPr>
            <w:r>
              <w:t>S</w:t>
            </w:r>
            <w:r w:rsidRPr="009F7724">
              <w:t>itagliptin</w:t>
            </w:r>
          </w:p>
        </w:tc>
        <w:tc>
          <w:tcPr>
            <w:tcW w:w="1767" w:type="pct"/>
            <w:gridSpan w:val="2"/>
          </w:tcPr>
          <w:p w14:paraId="07759324" w14:textId="77777777" w:rsidR="000F415B" w:rsidRDefault="000F415B" w:rsidP="000F415B">
            <w:pPr>
              <w:pStyle w:val="TableText"/>
            </w:pPr>
            <w:r>
              <w:t>To add individual DPP-4 inhibitors to the SPML.</w:t>
            </w:r>
          </w:p>
        </w:tc>
        <w:tc>
          <w:tcPr>
            <w:tcW w:w="343" w:type="pct"/>
          </w:tcPr>
          <w:p w14:paraId="449A71EB" w14:textId="77777777" w:rsidR="000F415B" w:rsidRDefault="000F415B" w:rsidP="000F415B">
            <w:pPr>
              <w:pStyle w:val="TableText"/>
            </w:pPr>
            <w:r>
              <w:t>Include</w:t>
            </w:r>
          </w:p>
        </w:tc>
      </w:tr>
      <w:tr w:rsidR="00A94AFF" w:rsidRPr="007E5CBC" w14:paraId="6F8DB06E" w14:textId="77777777" w:rsidTr="00A94AFF">
        <w:tc>
          <w:tcPr>
            <w:tcW w:w="147" w:type="pct"/>
            <w:vMerge/>
          </w:tcPr>
          <w:p w14:paraId="4E314144" w14:textId="77777777" w:rsidR="000F415B" w:rsidRPr="00A94AFF" w:rsidRDefault="000F415B" w:rsidP="000F415B">
            <w:pPr>
              <w:pStyle w:val="TableText"/>
              <w:rPr>
                <w:szCs w:val="18"/>
              </w:rPr>
            </w:pPr>
          </w:p>
        </w:tc>
        <w:tc>
          <w:tcPr>
            <w:tcW w:w="1135" w:type="pct"/>
            <w:gridSpan w:val="2"/>
            <w:vMerge/>
          </w:tcPr>
          <w:p w14:paraId="52A1A48B" w14:textId="77777777" w:rsidR="000F415B" w:rsidRPr="00A94AFF" w:rsidRDefault="000F415B" w:rsidP="000F415B">
            <w:pPr>
              <w:pStyle w:val="TableText"/>
              <w:rPr>
                <w:color w:val="000000" w:themeColor="text1"/>
                <w:szCs w:val="18"/>
                <w:lang w:val="en-GB"/>
              </w:rPr>
            </w:pPr>
          </w:p>
        </w:tc>
        <w:tc>
          <w:tcPr>
            <w:tcW w:w="930" w:type="pct"/>
            <w:gridSpan w:val="2"/>
          </w:tcPr>
          <w:p w14:paraId="1E325658" w14:textId="77777777" w:rsidR="000F415B" w:rsidRPr="007E5CBC" w:rsidRDefault="000F415B" w:rsidP="000F415B">
            <w:pPr>
              <w:pStyle w:val="TableText"/>
              <w:rPr>
                <w:lang w:val="en-GB"/>
              </w:rPr>
            </w:pPr>
          </w:p>
        </w:tc>
        <w:tc>
          <w:tcPr>
            <w:tcW w:w="678" w:type="pct"/>
          </w:tcPr>
          <w:p w14:paraId="0C272C63" w14:textId="77777777" w:rsidR="000F415B" w:rsidRPr="007E5CBC" w:rsidRDefault="000F415B" w:rsidP="000F415B">
            <w:pPr>
              <w:pStyle w:val="TableText"/>
            </w:pPr>
            <w:r>
              <w:t>Tirzepatide</w:t>
            </w:r>
          </w:p>
        </w:tc>
        <w:tc>
          <w:tcPr>
            <w:tcW w:w="1767" w:type="pct"/>
            <w:gridSpan w:val="2"/>
          </w:tcPr>
          <w:p w14:paraId="55DE9134" w14:textId="77777777" w:rsidR="000F415B" w:rsidRDefault="000F415B" w:rsidP="000F415B">
            <w:pPr>
              <w:pStyle w:val="TableText"/>
            </w:pPr>
            <w:r>
              <w:t>A d</w:t>
            </w:r>
            <w:r w:rsidRPr="000E2587">
              <w:t>ual GIP/GLP-1 agonists</w:t>
            </w:r>
            <w:r>
              <w:t>, requested for the management of diabetes and weight loss.</w:t>
            </w:r>
          </w:p>
        </w:tc>
        <w:tc>
          <w:tcPr>
            <w:tcW w:w="343" w:type="pct"/>
          </w:tcPr>
          <w:p w14:paraId="56755D6B" w14:textId="77777777" w:rsidR="000F415B" w:rsidRDefault="000F415B" w:rsidP="000F415B">
            <w:pPr>
              <w:pStyle w:val="TableText"/>
            </w:pPr>
            <w:r>
              <w:t>Include</w:t>
            </w:r>
          </w:p>
        </w:tc>
      </w:tr>
      <w:tr w:rsidR="00A94AFF" w:rsidRPr="007E5CBC" w14:paraId="7ACE3E78" w14:textId="77777777" w:rsidTr="00A94AFF">
        <w:tc>
          <w:tcPr>
            <w:tcW w:w="147" w:type="pct"/>
            <w:vMerge/>
          </w:tcPr>
          <w:p w14:paraId="29B64EA5" w14:textId="77777777" w:rsidR="000F415B" w:rsidRPr="00A94AFF" w:rsidRDefault="000F415B" w:rsidP="000F415B">
            <w:pPr>
              <w:pStyle w:val="TableText"/>
              <w:rPr>
                <w:szCs w:val="18"/>
              </w:rPr>
            </w:pPr>
          </w:p>
        </w:tc>
        <w:tc>
          <w:tcPr>
            <w:tcW w:w="1135" w:type="pct"/>
            <w:gridSpan w:val="2"/>
            <w:vMerge/>
          </w:tcPr>
          <w:p w14:paraId="51F3CBF5" w14:textId="77777777" w:rsidR="000F415B" w:rsidRPr="00A94AFF" w:rsidRDefault="000F415B" w:rsidP="000F415B">
            <w:pPr>
              <w:pStyle w:val="TableText"/>
              <w:rPr>
                <w:color w:val="000000" w:themeColor="text1"/>
                <w:szCs w:val="18"/>
                <w:lang w:val="en-GB"/>
              </w:rPr>
            </w:pPr>
          </w:p>
        </w:tc>
        <w:tc>
          <w:tcPr>
            <w:tcW w:w="930" w:type="pct"/>
            <w:gridSpan w:val="2"/>
          </w:tcPr>
          <w:p w14:paraId="10E462CE" w14:textId="77777777" w:rsidR="000F415B" w:rsidRPr="007E5CBC" w:rsidRDefault="000F415B" w:rsidP="000F415B">
            <w:pPr>
              <w:pStyle w:val="TableText"/>
            </w:pPr>
            <w:r w:rsidRPr="007E5CBC">
              <w:rPr>
                <w:lang w:val="en-GB"/>
              </w:rPr>
              <w:t>Fludrocortisone</w:t>
            </w:r>
          </w:p>
        </w:tc>
        <w:tc>
          <w:tcPr>
            <w:tcW w:w="678" w:type="pct"/>
          </w:tcPr>
          <w:p w14:paraId="24AF226C" w14:textId="77777777" w:rsidR="000F415B" w:rsidRPr="007E5CBC" w:rsidRDefault="000F415B" w:rsidP="000F415B">
            <w:pPr>
              <w:pStyle w:val="TableText"/>
            </w:pPr>
          </w:p>
        </w:tc>
        <w:tc>
          <w:tcPr>
            <w:tcW w:w="1767" w:type="pct"/>
            <w:gridSpan w:val="2"/>
          </w:tcPr>
          <w:p w14:paraId="6DC85BCE"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3A76CE1F" w14:textId="77777777" w:rsidR="000F415B" w:rsidRPr="007E5CBC" w:rsidRDefault="000F415B" w:rsidP="000F415B">
            <w:pPr>
              <w:pStyle w:val="TableText"/>
            </w:pPr>
            <w:r>
              <w:t>Include</w:t>
            </w:r>
          </w:p>
        </w:tc>
      </w:tr>
      <w:tr w:rsidR="00A94AFF" w:rsidRPr="007E5CBC" w14:paraId="3084A09C" w14:textId="77777777" w:rsidTr="00A94AFF">
        <w:tc>
          <w:tcPr>
            <w:tcW w:w="147" w:type="pct"/>
            <w:vMerge/>
          </w:tcPr>
          <w:p w14:paraId="553F7F2C" w14:textId="77777777" w:rsidR="000F415B" w:rsidRPr="00A94AFF" w:rsidRDefault="000F415B" w:rsidP="000F415B">
            <w:pPr>
              <w:pStyle w:val="TableText"/>
              <w:rPr>
                <w:szCs w:val="18"/>
              </w:rPr>
            </w:pPr>
          </w:p>
        </w:tc>
        <w:tc>
          <w:tcPr>
            <w:tcW w:w="1135" w:type="pct"/>
            <w:gridSpan w:val="2"/>
            <w:vMerge/>
          </w:tcPr>
          <w:p w14:paraId="7FFEA54E" w14:textId="77777777" w:rsidR="000F415B" w:rsidRPr="00A94AFF" w:rsidRDefault="000F415B" w:rsidP="000F415B">
            <w:pPr>
              <w:pStyle w:val="TableText"/>
              <w:rPr>
                <w:color w:val="000000" w:themeColor="text1"/>
                <w:szCs w:val="18"/>
                <w:lang w:val="en-GB"/>
              </w:rPr>
            </w:pPr>
          </w:p>
        </w:tc>
        <w:tc>
          <w:tcPr>
            <w:tcW w:w="930" w:type="pct"/>
            <w:gridSpan w:val="2"/>
          </w:tcPr>
          <w:p w14:paraId="671897DF" w14:textId="77777777" w:rsidR="000F415B" w:rsidRPr="007E5CBC" w:rsidRDefault="000F415B" w:rsidP="000F415B">
            <w:pPr>
              <w:pStyle w:val="TableText"/>
              <w:rPr>
                <w:lang w:val="en-GB"/>
              </w:rPr>
            </w:pPr>
            <w:proofErr w:type="spellStart"/>
            <w:r w:rsidRPr="007E5CBC">
              <w:rPr>
                <w:lang w:val="en-GB"/>
              </w:rPr>
              <w:t>Estradiol</w:t>
            </w:r>
            <w:proofErr w:type="spellEnd"/>
          </w:p>
          <w:p w14:paraId="35872DA3" w14:textId="77777777" w:rsidR="000F415B" w:rsidRPr="007E5CBC" w:rsidRDefault="000F415B" w:rsidP="000F415B">
            <w:pPr>
              <w:pStyle w:val="TableText"/>
              <w:rPr>
                <w:lang w:val="en-GB"/>
              </w:rPr>
            </w:pPr>
            <w:proofErr w:type="spellStart"/>
            <w:r w:rsidRPr="007E5CBC">
              <w:rPr>
                <w:lang w:val="en-GB"/>
              </w:rPr>
              <w:t>Estrogens</w:t>
            </w:r>
            <w:proofErr w:type="spellEnd"/>
            <w:r w:rsidRPr="007E5CBC">
              <w:rPr>
                <w:lang w:val="en-GB"/>
              </w:rPr>
              <w:t xml:space="preserve"> conjugated</w:t>
            </w:r>
          </w:p>
          <w:p w14:paraId="1DEEA813" w14:textId="77777777" w:rsidR="000F415B" w:rsidRPr="007E5CBC" w:rsidRDefault="000F415B" w:rsidP="000F415B">
            <w:pPr>
              <w:pStyle w:val="TableText"/>
            </w:pPr>
            <w:r w:rsidRPr="007E5CBC">
              <w:rPr>
                <w:lang w:val="en-GB"/>
              </w:rPr>
              <w:t>Tibolone</w:t>
            </w:r>
          </w:p>
        </w:tc>
        <w:tc>
          <w:tcPr>
            <w:tcW w:w="678" w:type="pct"/>
          </w:tcPr>
          <w:p w14:paraId="67B29CEB" w14:textId="77777777" w:rsidR="000F415B" w:rsidRPr="007E5CBC" w:rsidRDefault="000F415B" w:rsidP="000F415B">
            <w:pPr>
              <w:pStyle w:val="TableText"/>
            </w:pPr>
          </w:p>
        </w:tc>
        <w:tc>
          <w:tcPr>
            <w:tcW w:w="1767" w:type="pct"/>
            <w:gridSpan w:val="2"/>
          </w:tcPr>
          <w:p w14:paraId="4A3AD02B"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4D50D192" w14:textId="77777777" w:rsidR="000F415B" w:rsidRPr="007E5CBC" w:rsidRDefault="000F415B" w:rsidP="000F415B">
            <w:pPr>
              <w:pStyle w:val="TableText"/>
            </w:pPr>
            <w:r w:rsidRPr="00384A8A">
              <w:t>Include</w:t>
            </w:r>
          </w:p>
        </w:tc>
      </w:tr>
      <w:tr w:rsidR="00A94AFF" w:rsidRPr="007E5CBC" w14:paraId="4D2FDC53" w14:textId="77777777" w:rsidTr="00A94AFF">
        <w:tc>
          <w:tcPr>
            <w:tcW w:w="147" w:type="pct"/>
            <w:vMerge/>
          </w:tcPr>
          <w:p w14:paraId="6B1260F4" w14:textId="77777777" w:rsidR="000F415B" w:rsidRPr="00A94AFF" w:rsidRDefault="000F415B" w:rsidP="000F415B">
            <w:pPr>
              <w:pStyle w:val="TableText"/>
              <w:rPr>
                <w:szCs w:val="18"/>
              </w:rPr>
            </w:pPr>
          </w:p>
        </w:tc>
        <w:tc>
          <w:tcPr>
            <w:tcW w:w="1135" w:type="pct"/>
            <w:gridSpan w:val="2"/>
            <w:vMerge/>
          </w:tcPr>
          <w:p w14:paraId="3B1E5A24" w14:textId="77777777" w:rsidR="000F415B" w:rsidRPr="00A94AFF" w:rsidRDefault="000F415B" w:rsidP="000F415B">
            <w:pPr>
              <w:pStyle w:val="TableText"/>
              <w:rPr>
                <w:color w:val="000000" w:themeColor="text1"/>
                <w:szCs w:val="18"/>
                <w:lang w:val="en-GB"/>
              </w:rPr>
            </w:pPr>
          </w:p>
        </w:tc>
        <w:tc>
          <w:tcPr>
            <w:tcW w:w="930" w:type="pct"/>
            <w:gridSpan w:val="2"/>
          </w:tcPr>
          <w:p w14:paraId="1674E754" w14:textId="77777777" w:rsidR="000F415B" w:rsidRPr="007E5CBC" w:rsidRDefault="000F415B" w:rsidP="000F415B">
            <w:pPr>
              <w:pStyle w:val="TableText"/>
            </w:pPr>
            <w:r w:rsidRPr="007E5CBC">
              <w:rPr>
                <w:lang w:val="en-GB"/>
              </w:rPr>
              <w:t>Raloxifene</w:t>
            </w:r>
          </w:p>
        </w:tc>
        <w:tc>
          <w:tcPr>
            <w:tcW w:w="678" w:type="pct"/>
          </w:tcPr>
          <w:p w14:paraId="1DDB4999" w14:textId="77777777" w:rsidR="000F415B" w:rsidRPr="007E5CBC" w:rsidRDefault="000F415B" w:rsidP="000F415B">
            <w:pPr>
              <w:pStyle w:val="TableText"/>
            </w:pPr>
          </w:p>
        </w:tc>
        <w:tc>
          <w:tcPr>
            <w:tcW w:w="1767" w:type="pct"/>
            <w:gridSpan w:val="2"/>
          </w:tcPr>
          <w:p w14:paraId="00A34263" w14:textId="77777777" w:rsidR="000F415B" w:rsidRPr="007E5CBC" w:rsidRDefault="000F415B" w:rsidP="000F415B">
            <w:pPr>
              <w:pStyle w:val="TableText"/>
            </w:pPr>
            <w:r>
              <w:t>Is being withdrawn from the New Zealand market.</w:t>
            </w:r>
          </w:p>
        </w:tc>
        <w:tc>
          <w:tcPr>
            <w:tcW w:w="343" w:type="pct"/>
          </w:tcPr>
          <w:p w14:paraId="12366E3D" w14:textId="77777777" w:rsidR="000F415B" w:rsidRPr="007E5CBC" w:rsidRDefault="000F415B" w:rsidP="000F415B">
            <w:pPr>
              <w:pStyle w:val="TableText"/>
            </w:pPr>
            <w:r>
              <w:t>Exclude</w:t>
            </w:r>
          </w:p>
        </w:tc>
      </w:tr>
      <w:tr w:rsidR="00A94AFF" w:rsidRPr="007E5CBC" w14:paraId="634B2F9B" w14:textId="77777777" w:rsidTr="00A94AFF">
        <w:tc>
          <w:tcPr>
            <w:tcW w:w="147" w:type="pct"/>
            <w:vMerge/>
          </w:tcPr>
          <w:p w14:paraId="40242A0A" w14:textId="77777777" w:rsidR="000F415B" w:rsidRPr="00A94AFF" w:rsidRDefault="000F415B" w:rsidP="000F415B">
            <w:pPr>
              <w:pStyle w:val="TableText"/>
              <w:rPr>
                <w:szCs w:val="18"/>
              </w:rPr>
            </w:pPr>
          </w:p>
        </w:tc>
        <w:tc>
          <w:tcPr>
            <w:tcW w:w="1135" w:type="pct"/>
            <w:gridSpan w:val="2"/>
            <w:vMerge/>
          </w:tcPr>
          <w:p w14:paraId="466DA789" w14:textId="77777777" w:rsidR="000F415B" w:rsidRPr="00A94AFF" w:rsidRDefault="000F415B" w:rsidP="000F415B">
            <w:pPr>
              <w:pStyle w:val="TableText"/>
              <w:rPr>
                <w:color w:val="000000" w:themeColor="text1"/>
                <w:szCs w:val="18"/>
                <w:lang w:val="en-GB"/>
              </w:rPr>
            </w:pPr>
          </w:p>
        </w:tc>
        <w:tc>
          <w:tcPr>
            <w:tcW w:w="930" w:type="pct"/>
            <w:gridSpan w:val="2"/>
          </w:tcPr>
          <w:p w14:paraId="77C10DCE" w14:textId="77777777" w:rsidR="000F415B" w:rsidRPr="007E5CBC" w:rsidRDefault="000F415B" w:rsidP="000F415B">
            <w:pPr>
              <w:pStyle w:val="TableText"/>
              <w:rPr>
                <w:lang w:val="en-GB"/>
              </w:rPr>
            </w:pPr>
            <w:proofErr w:type="spellStart"/>
            <w:r w:rsidRPr="007E5CBC">
              <w:rPr>
                <w:lang w:val="en-GB"/>
              </w:rPr>
              <w:t>Alendronic</w:t>
            </w:r>
            <w:proofErr w:type="spellEnd"/>
            <w:r w:rsidRPr="007E5CBC">
              <w:rPr>
                <w:lang w:val="en-GB"/>
              </w:rPr>
              <w:t xml:space="preserve"> acid</w:t>
            </w:r>
          </w:p>
          <w:p w14:paraId="443B8C46" w14:textId="77777777" w:rsidR="000F415B" w:rsidRPr="007E5CBC" w:rsidRDefault="000F415B" w:rsidP="000F415B">
            <w:pPr>
              <w:pStyle w:val="TableText"/>
              <w:rPr>
                <w:lang w:val="en-GB"/>
              </w:rPr>
            </w:pPr>
            <w:r w:rsidRPr="007E5CBC">
              <w:rPr>
                <w:lang w:val="en-GB"/>
              </w:rPr>
              <w:t>Denosumab</w:t>
            </w:r>
          </w:p>
          <w:p w14:paraId="3B813DC2" w14:textId="77777777" w:rsidR="000F415B" w:rsidRPr="007E5CBC" w:rsidRDefault="000F415B" w:rsidP="000F415B">
            <w:pPr>
              <w:pStyle w:val="TableText"/>
              <w:rPr>
                <w:lang w:val="en-GB"/>
              </w:rPr>
            </w:pPr>
            <w:r w:rsidRPr="007E5CBC">
              <w:rPr>
                <w:lang w:val="en-GB"/>
              </w:rPr>
              <w:t>Pamidronate</w:t>
            </w:r>
          </w:p>
          <w:p w14:paraId="682B1DA1" w14:textId="77777777" w:rsidR="000F415B" w:rsidRPr="007E5CBC" w:rsidRDefault="000F415B" w:rsidP="000F415B">
            <w:pPr>
              <w:pStyle w:val="TableText"/>
              <w:rPr>
                <w:lang w:val="en-GB"/>
              </w:rPr>
            </w:pPr>
            <w:r w:rsidRPr="007E5CBC">
              <w:rPr>
                <w:lang w:val="en-GB"/>
              </w:rPr>
              <w:t>Risedronate</w:t>
            </w:r>
          </w:p>
          <w:p w14:paraId="591CA7BE" w14:textId="77777777" w:rsidR="000F415B" w:rsidRPr="007E5CBC" w:rsidRDefault="000F415B" w:rsidP="000F415B">
            <w:pPr>
              <w:pStyle w:val="TableText"/>
            </w:pPr>
            <w:r w:rsidRPr="007E5CBC">
              <w:rPr>
                <w:lang w:val="en-GB"/>
              </w:rPr>
              <w:t>Zoledronic acid</w:t>
            </w:r>
          </w:p>
        </w:tc>
        <w:tc>
          <w:tcPr>
            <w:tcW w:w="678" w:type="pct"/>
          </w:tcPr>
          <w:p w14:paraId="3B5C0056" w14:textId="77777777" w:rsidR="000F415B" w:rsidRPr="007E5CBC" w:rsidRDefault="000F415B" w:rsidP="000F415B">
            <w:pPr>
              <w:pStyle w:val="TableText"/>
            </w:pPr>
          </w:p>
        </w:tc>
        <w:tc>
          <w:tcPr>
            <w:tcW w:w="1767" w:type="pct"/>
            <w:gridSpan w:val="2"/>
          </w:tcPr>
          <w:p w14:paraId="5385B4B0"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4B71AEC9" w14:textId="77777777" w:rsidR="000F415B" w:rsidRPr="007E5CBC" w:rsidRDefault="000F415B" w:rsidP="000F415B">
            <w:pPr>
              <w:pStyle w:val="TableText"/>
            </w:pPr>
            <w:r w:rsidRPr="00384A8A">
              <w:t>Include</w:t>
            </w:r>
          </w:p>
        </w:tc>
      </w:tr>
      <w:tr w:rsidR="00A94AFF" w:rsidRPr="007E5CBC" w14:paraId="4B2DAAAF" w14:textId="77777777" w:rsidTr="00A94AFF">
        <w:tc>
          <w:tcPr>
            <w:tcW w:w="147" w:type="pct"/>
            <w:vMerge/>
          </w:tcPr>
          <w:p w14:paraId="566E3E4D" w14:textId="77777777" w:rsidR="000F415B" w:rsidRPr="00A94AFF" w:rsidRDefault="000F415B" w:rsidP="000F415B">
            <w:pPr>
              <w:pStyle w:val="TableText"/>
              <w:rPr>
                <w:szCs w:val="18"/>
              </w:rPr>
            </w:pPr>
          </w:p>
        </w:tc>
        <w:tc>
          <w:tcPr>
            <w:tcW w:w="1135" w:type="pct"/>
            <w:gridSpan w:val="2"/>
            <w:vMerge/>
          </w:tcPr>
          <w:p w14:paraId="5E58E683" w14:textId="77777777" w:rsidR="000F415B" w:rsidRPr="00A94AFF" w:rsidRDefault="000F415B" w:rsidP="000F415B">
            <w:pPr>
              <w:pStyle w:val="TableText"/>
              <w:rPr>
                <w:color w:val="000000" w:themeColor="text1"/>
                <w:szCs w:val="18"/>
                <w:lang w:val="en-GB"/>
              </w:rPr>
            </w:pPr>
          </w:p>
        </w:tc>
        <w:tc>
          <w:tcPr>
            <w:tcW w:w="930" w:type="pct"/>
            <w:gridSpan w:val="2"/>
          </w:tcPr>
          <w:p w14:paraId="139027ED" w14:textId="77777777" w:rsidR="000F415B" w:rsidRPr="007E5CBC" w:rsidRDefault="000F415B" w:rsidP="000F415B">
            <w:pPr>
              <w:pStyle w:val="TableText"/>
            </w:pPr>
            <w:r w:rsidRPr="007E5CBC">
              <w:rPr>
                <w:lang w:val="en-GB"/>
              </w:rPr>
              <w:t>Desmopressin</w:t>
            </w:r>
          </w:p>
        </w:tc>
        <w:tc>
          <w:tcPr>
            <w:tcW w:w="678" w:type="pct"/>
          </w:tcPr>
          <w:p w14:paraId="1C587E00" w14:textId="77777777" w:rsidR="000F415B" w:rsidRPr="007E5CBC" w:rsidRDefault="000F415B" w:rsidP="000F415B">
            <w:pPr>
              <w:pStyle w:val="TableText"/>
            </w:pPr>
          </w:p>
        </w:tc>
        <w:tc>
          <w:tcPr>
            <w:tcW w:w="1767" w:type="pct"/>
            <w:gridSpan w:val="2"/>
          </w:tcPr>
          <w:p w14:paraId="09E683BF"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6B58DD46" w14:textId="77777777" w:rsidR="000F415B" w:rsidRPr="007E5CBC" w:rsidRDefault="000F415B" w:rsidP="000F415B">
            <w:pPr>
              <w:pStyle w:val="TableText"/>
            </w:pPr>
            <w:r>
              <w:t>Include</w:t>
            </w:r>
          </w:p>
        </w:tc>
      </w:tr>
      <w:tr w:rsidR="00A94AFF" w:rsidRPr="007E5CBC" w14:paraId="005002B1" w14:textId="77777777" w:rsidTr="00A94AFF">
        <w:tc>
          <w:tcPr>
            <w:tcW w:w="147" w:type="pct"/>
            <w:vMerge/>
          </w:tcPr>
          <w:p w14:paraId="31F9D6EA" w14:textId="77777777" w:rsidR="000F415B" w:rsidRPr="00A94AFF" w:rsidRDefault="000F415B" w:rsidP="000F415B">
            <w:pPr>
              <w:pStyle w:val="TableText"/>
              <w:rPr>
                <w:szCs w:val="18"/>
              </w:rPr>
            </w:pPr>
          </w:p>
        </w:tc>
        <w:tc>
          <w:tcPr>
            <w:tcW w:w="1135" w:type="pct"/>
            <w:gridSpan w:val="2"/>
            <w:vMerge/>
          </w:tcPr>
          <w:p w14:paraId="58B69298" w14:textId="77777777" w:rsidR="000F415B" w:rsidRPr="00A94AFF" w:rsidRDefault="000F415B" w:rsidP="000F415B">
            <w:pPr>
              <w:pStyle w:val="TableText"/>
              <w:rPr>
                <w:color w:val="000000" w:themeColor="text1"/>
                <w:szCs w:val="18"/>
                <w:lang w:val="en-GB"/>
              </w:rPr>
            </w:pPr>
          </w:p>
        </w:tc>
        <w:tc>
          <w:tcPr>
            <w:tcW w:w="930" w:type="pct"/>
            <w:gridSpan w:val="2"/>
          </w:tcPr>
          <w:p w14:paraId="6F22A4E9" w14:textId="77777777" w:rsidR="000F415B" w:rsidRPr="007E5CBC" w:rsidRDefault="000F415B" w:rsidP="000F415B">
            <w:pPr>
              <w:pStyle w:val="TableText"/>
            </w:pPr>
            <w:r w:rsidRPr="007E5CBC">
              <w:rPr>
                <w:lang w:val="en-GB"/>
              </w:rPr>
              <w:t>Progesterone</w:t>
            </w:r>
          </w:p>
        </w:tc>
        <w:tc>
          <w:tcPr>
            <w:tcW w:w="678" w:type="pct"/>
          </w:tcPr>
          <w:p w14:paraId="1F1D7ABA" w14:textId="77777777" w:rsidR="000F415B" w:rsidRPr="007E5CBC" w:rsidRDefault="000F415B" w:rsidP="000F415B">
            <w:pPr>
              <w:pStyle w:val="TableText"/>
            </w:pPr>
          </w:p>
        </w:tc>
        <w:tc>
          <w:tcPr>
            <w:tcW w:w="1767" w:type="pct"/>
            <w:gridSpan w:val="2"/>
          </w:tcPr>
          <w:p w14:paraId="48FA039E"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3A699A44" w14:textId="77777777" w:rsidR="000F415B" w:rsidRPr="007E5CBC" w:rsidRDefault="000F415B" w:rsidP="000F415B">
            <w:pPr>
              <w:pStyle w:val="TableText"/>
            </w:pPr>
            <w:r>
              <w:t>Include</w:t>
            </w:r>
          </w:p>
        </w:tc>
      </w:tr>
      <w:tr w:rsidR="00A94AFF" w:rsidRPr="007E5CBC" w14:paraId="59ED7E86" w14:textId="77777777" w:rsidTr="00A94AFF">
        <w:tc>
          <w:tcPr>
            <w:tcW w:w="147" w:type="pct"/>
            <w:vMerge/>
          </w:tcPr>
          <w:p w14:paraId="1883E791" w14:textId="77777777" w:rsidR="000F415B" w:rsidRPr="00A94AFF" w:rsidRDefault="000F415B" w:rsidP="000F415B">
            <w:pPr>
              <w:pStyle w:val="TableText"/>
              <w:rPr>
                <w:szCs w:val="18"/>
              </w:rPr>
            </w:pPr>
          </w:p>
        </w:tc>
        <w:tc>
          <w:tcPr>
            <w:tcW w:w="1135" w:type="pct"/>
            <w:gridSpan w:val="2"/>
            <w:vMerge/>
          </w:tcPr>
          <w:p w14:paraId="1757600D" w14:textId="77777777" w:rsidR="000F415B" w:rsidRPr="00A94AFF" w:rsidRDefault="000F415B" w:rsidP="000F415B">
            <w:pPr>
              <w:pStyle w:val="TableText"/>
              <w:rPr>
                <w:color w:val="000000" w:themeColor="text1"/>
                <w:szCs w:val="18"/>
                <w:lang w:val="en-GB"/>
              </w:rPr>
            </w:pPr>
          </w:p>
        </w:tc>
        <w:tc>
          <w:tcPr>
            <w:tcW w:w="930" w:type="pct"/>
            <w:gridSpan w:val="2"/>
          </w:tcPr>
          <w:p w14:paraId="0E0C8150" w14:textId="77777777" w:rsidR="000F415B" w:rsidRPr="007E5CBC" w:rsidRDefault="000F415B" w:rsidP="000F415B">
            <w:pPr>
              <w:pStyle w:val="TableText"/>
            </w:pPr>
            <w:r w:rsidRPr="007E5CBC">
              <w:rPr>
                <w:lang w:val="en-GB"/>
              </w:rPr>
              <w:t>Testosterone</w:t>
            </w:r>
          </w:p>
        </w:tc>
        <w:tc>
          <w:tcPr>
            <w:tcW w:w="678" w:type="pct"/>
          </w:tcPr>
          <w:p w14:paraId="10C994A4" w14:textId="77777777" w:rsidR="000F415B" w:rsidRPr="007E5CBC" w:rsidRDefault="000F415B" w:rsidP="000F415B">
            <w:pPr>
              <w:pStyle w:val="TableText"/>
            </w:pPr>
          </w:p>
        </w:tc>
        <w:tc>
          <w:tcPr>
            <w:tcW w:w="1767" w:type="pct"/>
            <w:gridSpan w:val="2"/>
          </w:tcPr>
          <w:p w14:paraId="2058148E"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6E19415D" w14:textId="77777777" w:rsidR="000F415B" w:rsidRPr="007E5CBC" w:rsidRDefault="000F415B" w:rsidP="000F415B">
            <w:pPr>
              <w:pStyle w:val="TableText"/>
            </w:pPr>
            <w:r>
              <w:t>Include</w:t>
            </w:r>
          </w:p>
        </w:tc>
      </w:tr>
      <w:tr w:rsidR="00A94AFF" w:rsidRPr="007E5CBC" w14:paraId="6BC9D32E" w14:textId="77777777" w:rsidTr="00A94AFF">
        <w:tc>
          <w:tcPr>
            <w:tcW w:w="147" w:type="pct"/>
            <w:vMerge w:val="restart"/>
          </w:tcPr>
          <w:p w14:paraId="071BD0B2" w14:textId="77777777" w:rsidR="000F415B" w:rsidRPr="00A94AFF" w:rsidRDefault="000F415B" w:rsidP="000F415B">
            <w:pPr>
              <w:pStyle w:val="Number"/>
              <w:spacing w:before="60" w:after="60"/>
              <w:rPr>
                <w:sz w:val="18"/>
                <w:szCs w:val="18"/>
              </w:rPr>
            </w:pPr>
          </w:p>
        </w:tc>
        <w:tc>
          <w:tcPr>
            <w:tcW w:w="1135" w:type="pct"/>
            <w:gridSpan w:val="2"/>
            <w:vMerge w:val="restart"/>
          </w:tcPr>
          <w:p w14:paraId="5121F35C" w14:textId="77777777" w:rsidR="000F415B" w:rsidRPr="00A94AFF" w:rsidRDefault="000F415B" w:rsidP="000F415B">
            <w:pPr>
              <w:pStyle w:val="TableText"/>
              <w:rPr>
                <w:color w:val="000000" w:themeColor="text1"/>
                <w:szCs w:val="18"/>
                <w:lang w:val="en-GB"/>
              </w:rPr>
            </w:pPr>
            <w:r w:rsidRPr="00A94AFF">
              <w:rPr>
                <w:color w:val="000000" w:themeColor="text1"/>
                <w:szCs w:val="18"/>
                <w:lang w:val="en-GB"/>
              </w:rPr>
              <w:t>Gastrointestinal system</w:t>
            </w:r>
          </w:p>
        </w:tc>
        <w:tc>
          <w:tcPr>
            <w:tcW w:w="930" w:type="pct"/>
            <w:gridSpan w:val="2"/>
          </w:tcPr>
          <w:p w14:paraId="1E820131" w14:textId="77777777" w:rsidR="000F415B" w:rsidRPr="007E5CBC" w:rsidRDefault="000F415B" w:rsidP="000F415B">
            <w:pPr>
              <w:pStyle w:val="TableText"/>
            </w:pPr>
            <w:r w:rsidRPr="007E5CBC">
              <w:rPr>
                <w:lang w:val="en-GB"/>
              </w:rPr>
              <w:t>Amphotericin B</w:t>
            </w:r>
            <w:r>
              <w:rPr>
                <w:lang w:val="en-GB"/>
              </w:rPr>
              <w:t>:</w:t>
            </w:r>
            <w:r w:rsidRPr="007E5CBC">
              <w:rPr>
                <w:lang w:val="en-GB"/>
              </w:rPr>
              <w:t xml:space="preserve"> </w:t>
            </w:r>
            <w:proofErr w:type="spellStart"/>
            <w:r w:rsidRPr="007E5CBC">
              <w:rPr>
                <w:lang w:val="en-GB"/>
              </w:rPr>
              <w:t>oromucosal</w:t>
            </w:r>
            <w:proofErr w:type="spellEnd"/>
            <w:r w:rsidRPr="007E5CBC">
              <w:rPr>
                <w:lang w:val="en-GB"/>
              </w:rPr>
              <w:t xml:space="preserve"> use only</w:t>
            </w:r>
          </w:p>
        </w:tc>
        <w:tc>
          <w:tcPr>
            <w:tcW w:w="678" w:type="pct"/>
          </w:tcPr>
          <w:p w14:paraId="7C74766F" w14:textId="77777777" w:rsidR="000F415B" w:rsidRPr="007E5CBC" w:rsidRDefault="000F415B" w:rsidP="000F415B">
            <w:pPr>
              <w:pStyle w:val="TableText"/>
            </w:pPr>
          </w:p>
        </w:tc>
        <w:tc>
          <w:tcPr>
            <w:tcW w:w="1767" w:type="pct"/>
            <w:gridSpan w:val="2"/>
          </w:tcPr>
          <w:p w14:paraId="1AF08506"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182C0508" w14:textId="77777777" w:rsidR="000F415B" w:rsidRPr="007E5CBC" w:rsidRDefault="000F415B" w:rsidP="000F415B">
            <w:pPr>
              <w:pStyle w:val="TableText"/>
            </w:pPr>
            <w:r>
              <w:t>Include</w:t>
            </w:r>
          </w:p>
        </w:tc>
      </w:tr>
      <w:tr w:rsidR="00A94AFF" w:rsidRPr="007E5CBC" w14:paraId="53699035" w14:textId="77777777" w:rsidTr="00A94AFF">
        <w:tc>
          <w:tcPr>
            <w:tcW w:w="147" w:type="pct"/>
            <w:vMerge/>
          </w:tcPr>
          <w:p w14:paraId="38B76C4B" w14:textId="77777777" w:rsidR="000F415B" w:rsidRPr="00A94AFF" w:rsidRDefault="000F415B" w:rsidP="000F415B">
            <w:pPr>
              <w:pStyle w:val="Number"/>
              <w:spacing w:before="60" w:after="60"/>
              <w:rPr>
                <w:sz w:val="18"/>
                <w:szCs w:val="18"/>
              </w:rPr>
            </w:pPr>
          </w:p>
        </w:tc>
        <w:tc>
          <w:tcPr>
            <w:tcW w:w="1135" w:type="pct"/>
            <w:gridSpan w:val="2"/>
            <w:vMerge/>
          </w:tcPr>
          <w:p w14:paraId="6FC25854" w14:textId="77777777" w:rsidR="000F415B" w:rsidRPr="00A94AFF" w:rsidRDefault="000F415B" w:rsidP="000F415B">
            <w:pPr>
              <w:pStyle w:val="TableText"/>
              <w:rPr>
                <w:color w:val="000000" w:themeColor="text1"/>
                <w:szCs w:val="18"/>
                <w:lang w:val="en-GB"/>
              </w:rPr>
            </w:pPr>
          </w:p>
        </w:tc>
        <w:tc>
          <w:tcPr>
            <w:tcW w:w="930" w:type="pct"/>
            <w:gridSpan w:val="2"/>
          </w:tcPr>
          <w:p w14:paraId="0DC37B9D" w14:textId="77777777" w:rsidR="000F415B" w:rsidRPr="007E5CBC" w:rsidRDefault="000F415B" w:rsidP="000F415B">
            <w:pPr>
              <w:pStyle w:val="TableText"/>
              <w:rPr>
                <w:lang w:val="en-GB"/>
              </w:rPr>
            </w:pPr>
            <w:proofErr w:type="spellStart"/>
            <w:r w:rsidRPr="007E5CBC">
              <w:rPr>
                <w:lang w:val="en-GB"/>
              </w:rPr>
              <w:t>Granisetron</w:t>
            </w:r>
            <w:proofErr w:type="spellEnd"/>
          </w:p>
          <w:p w14:paraId="1F69FB7F" w14:textId="77777777" w:rsidR="000F415B" w:rsidRPr="007E5CBC" w:rsidRDefault="000F415B" w:rsidP="000F415B">
            <w:pPr>
              <w:pStyle w:val="TableText"/>
            </w:pPr>
            <w:proofErr w:type="spellStart"/>
            <w:r w:rsidRPr="007E5CBC">
              <w:rPr>
                <w:lang w:val="en-GB"/>
              </w:rPr>
              <w:t>Tropisetron</w:t>
            </w:r>
            <w:proofErr w:type="spellEnd"/>
          </w:p>
        </w:tc>
        <w:tc>
          <w:tcPr>
            <w:tcW w:w="678" w:type="pct"/>
          </w:tcPr>
          <w:p w14:paraId="3FE1F939" w14:textId="77777777" w:rsidR="000F415B" w:rsidRPr="007E5CBC" w:rsidRDefault="000F415B" w:rsidP="000F415B">
            <w:pPr>
              <w:pStyle w:val="TableText"/>
            </w:pPr>
          </w:p>
        </w:tc>
        <w:tc>
          <w:tcPr>
            <w:tcW w:w="1767" w:type="pct"/>
            <w:gridSpan w:val="2"/>
          </w:tcPr>
          <w:p w14:paraId="5B22E17D"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643153D2" w14:textId="77777777" w:rsidR="000F415B" w:rsidRPr="007E5CBC" w:rsidRDefault="000F415B" w:rsidP="000F415B">
            <w:pPr>
              <w:pStyle w:val="TableText"/>
            </w:pPr>
            <w:r w:rsidRPr="00384A8A">
              <w:t>Include</w:t>
            </w:r>
          </w:p>
        </w:tc>
      </w:tr>
      <w:tr w:rsidR="00A94AFF" w:rsidRPr="007E5CBC" w14:paraId="665A182B" w14:textId="77777777" w:rsidTr="00A94AFF">
        <w:tc>
          <w:tcPr>
            <w:tcW w:w="147" w:type="pct"/>
            <w:vMerge/>
          </w:tcPr>
          <w:p w14:paraId="13CE10D5" w14:textId="77777777" w:rsidR="000F415B" w:rsidRPr="00A94AFF" w:rsidRDefault="000F415B" w:rsidP="000F415B">
            <w:pPr>
              <w:pStyle w:val="Number"/>
              <w:spacing w:before="60" w:after="60"/>
              <w:rPr>
                <w:sz w:val="18"/>
                <w:szCs w:val="18"/>
              </w:rPr>
            </w:pPr>
          </w:p>
        </w:tc>
        <w:tc>
          <w:tcPr>
            <w:tcW w:w="1135" w:type="pct"/>
            <w:gridSpan w:val="2"/>
            <w:vMerge/>
          </w:tcPr>
          <w:p w14:paraId="63686B1B" w14:textId="77777777" w:rsidR="000F415B" w:rsidRPr="00A94AFF" w:rsidRDefault="000F415B" w:rsidP="000F415B">
            <w:pPr>
              <w:pStyle w:val="TableText"/>
              <w:rPr>
                <w:color w:val="000000" w:themeColor="text1"/>
                <w:szCs w:val="18"/>
                <w:lang w:val="en-GB"/>
              </w:rPr>
            </w:pPr>
          </w:p>
        </w:tc>
        <w:tc>
          <w:tcPr>
            <w:tcW w:w="930" w:type="pct"/>
            <w:gridSpan w:val="2"/>
          </w:tcPr>
          <w:p w14:paraId="37E1DFB3" w14:textId="77777777" w:rsidR="000F415B" w:rsidRPr="007E5CBC" w:rsidRDefault="000F415B" w:rsidP="000F415B">
            <w:pPr>
              <w:pStyle w:val="TableText"/>
            </w:pPr>
            <w:r w:rsidRPr="007E5CBC">
              <w:rPr>
                <w:lang w:val="en-GB"/>
              </w:rPr>
              <w:t>Ursodeoxycholic acid</w:t>
            </w:r>
          </w:p>
        </w:tc>
        <w:tc>
          <w:tcPr>
            <w:tcW w:w="678" w:type="pct"/>
          </w:tcPr>
          <w:p w14:paraId="6F4F974A" w14:textId="77777777" w:rsidR="000F415B" w:rsidRPr="007E5CBC" w:rsidRDefault="000F415B" w:rsidP="000F415B">
            <w:pPr>
              <w:pStyle w:val="TableText"/>
            </w:pPr>
          </w:p>
        </w:tc>
        <w:tc>
          <w:tcPr>
            <w:tcW w:w="1767" w:type="pct"/>
            <w:gridSpan w:val="2"/>
          </w:tcPr>
          <w:p w14:paraId="5B6BD3BD"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52A6DC31" w14:textId="77777777" w:rsidR="000F415B" w:rsidRPr="007E5CBC" w:rsidRDefault="000F415B" w:rsidP="000F415B">
            <w:pPr>
              <w:pStyle w:val="TableText"/>
            </w:pPr>
            <w:r>
              <w:t>Include</w:t>
            </w:r>
          </w:p>
        </w:tc>
      </w:tr>
      <w:tr w:rsidR="00A94AFF" w:rsidRPr="007E5CBC" w14:paraId="7B898B15" w14:textId="77777777" w:rsidTr="00A94AFF">
        <w:tc>
          <w:tcPr>
            <w:tcW w:w="147" w:type="pct"/>
            <w:vMerge/>
          </w:tcPr>
          <w:p w14:paraId="295E17B1" w14:textId="77777777" w:rsidR="000F415B" w:rsidRPr="00A94AFF" w:rsidRDefault="000F415B" w:rsidP="000F415B">
            <w:pPr>
              <w:pStyle w:val="Number"/>
              <w:spacing w:before="60" w:after="60"/>
              <w:rPr>
                <w:sz w:val="18"/>
                <w:szCs w:val="18"/>
              </w:rPr>
            </w:pPr>
          </w:p>
        </w:tc>
        <w:tc>
          <w:tcPr>
            <w:tcW w:w="1135" w:type="pct"/>
            <w:gridSpan w:val="2"/>
            <w:vMerge/>
          </w:tcPr>
          <w:p w14:paraId="19BFB4A0" w14:textId="77777777" w:rsidR="000F415B" w:rsidRPr="00A94AFF" w:rsidRDefault="000F415B" w:rsidP="000F415B">
            <w:pPr>
              <w:pStyle w:val="TableText"/>
              <w:rPr>
                <w:color w:val="000000" w:themeColor="text1"/>
                <w:szCs w:val="18"/>
                <w:lang w:val="en-GB"/>
              </w:rPr>
            </w:pPr>
          </w:p>
        </w:tc>
        <w:tc>
          <w:tcPr>
            <w:tcW w:w="930" w:type="pct"/>
            <w:gridSpan w:val="2"/>
          </w:tcPr>
          <w:p w14:paraId="6A811100" w14:textId="77777777" w:rsidR="000F415B" w:rsidRPr="007E5CBC" w:rsidRDefault="000F415B" w:rsidP="000F415B">
            <w:pPr>
              <w:pStyle w:val="TableText"/>
              <w:rPr>
                <w:color w:val="000000" w:themeColor="text1"/>
                <w:lang w:val="en-GB"/>
              </w:rPr>
            </w:pPr>
            <w:r w:rsidRPr="007E5CBC">
              <w:rPr>
                <w:color w:val="000000" w:themeColor="text1"/>
                <w:lang w:val="en-GB"/>
              </w:rPr>
              <w:t>Methylnaltrexone</w:t>
            </w:r>
          </w:p>
          <w:p w14:paraId="747613A6" w14:textId="77777777" w:rsidR="000F415B" w:rsidRPr="007E5CBC" w:rsidRDefault="000F415B" w:rsidP="000F415B">
            <w:pPr>
              <w:pStyle w:val="TableText"/>
            </w:pPr>
            <w:r w:rsidRPr="007E5CBC">
              <w:rPr>
                <w:color w:val="000000" w:themeColor="text1"/>
                <w:lang w:val="en-GB"/>
              </w:rPr>
              <w:t>Prucalopride</w:t>
            </w:r>
          </w:p>
        </w:tc>
        <w:tc>
          <w:tcPr>
            <w:tcW w:w="678" w:type="pct"/>
          </w:tcPr>
          <w:p w14:paraId="70DCC1A9" w14:textId="77777777" w:rsidR="000F415B" w:rsidRPr="007E5CBC" w:rsidRDefault="000F415B" w:rsidP="000F415B">
            <w:pPr>
              <w:pStyle w:val="TableText"/>
            </w:pPr>
          </w:p>
        </w:tc>
        <w:tc>
          <w:tcPr>
            <w:tcW w:w="1767" w:type="pct"/>
            <w:gridSpan w:val="2"/>
          </w:tcPr>
          <w:p w14:paraId="5FFE620F"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3D04C86B" w14:textId="77777777" w:rsidR="000F415B" w:rsidRPr="007E5CBC" w:rsidRDefault="000F415B" w:rsidP="000F415B">
            <w:pPr>
              <w:pStyle w:val="TableText"/>
            </w:pPr>
            <w:r w:rsidRPr="00384A8A">
              <w:t>Include</w:t>
            </w:r>
          </w:p>
        </w:tc>
      </w:tr>
      <w:tr w:rsidR="00A94AFF" w:rsidRPr="007E5CBC" w14:paraId="2EBB5BDC" w14:textId="77777777" w:rsidTr="00A94AFF">
        <w:tc>
          <w:tcPr>
            <w:tcW w:w="147" w:type="pct"/>
            <w:vMerge/>
          </w:tcPr>
          <w:p w14:paraId="66A99924" w14:textId="77777777" w:rsidR="000F415B" w:rsidRPr="00A94AFF" w:rsidRDefault="000F415B" w:rsidP="000F415B">
            <w:pPr>
              <w:pStyle w:val="Number"/>
              <w:spacing w:before="60" w:after="60"/>
              <w:rPr>
                <w:sz w:val="18"/>
                <w:szCs w:val="18"/>
              </w:rPr>
            </w:pPr>
          </w:p>
        </w:tc>
        <w:tc>
          <w:tcPr>
            <w:tcW w:w="1135" w:type="pct"/>
            <w:gridSpan w:val="2"/>
            <w:vMerge/>
          </w:tcPr>
          <w:p w14:paraId="1364E54E" w14:textId="77777777" w:rsidR="000F415B" w:rsidRPr="00A94AFF" w:rsidRDefault="000F415B" w:rsidP="000F415B">
            <w:pPr>
              <w:pStyle w:val="TableText"/>
              <w:rPr>
                <w:color w:val="000000" w:themeColor="text1"/>
                <w:szCs w:val="18"/>
                <w:lang w:val="en-GB"/>
              </w:rPr>
            </w:pPr>
          </w:p>
        </w:tc>
        <w:tc>
          <w:tcPr>
            <w:tcW w:w="930" w:type="pct"/>
            <w:gridSpan w:val="2"/>
          </w:tcPr>
          <w:p w14:paraId="20BD920B" w14:textId="77777777" w:rsidR="000F415B" w:rsidRPr="007E5CBC" w:rsidRDefault="000F415B" w:rsidP="000F415B">
            <w:pPr>
              <w:pStyle w:val="TableText"/>
              <w:rPr>
                <w:color w:val="000000" w:themeColor="text1"/>
                <w:lang w:val="en-GB"/>
              </w:rPr>
            </w:pPr>
          </w:p>
        </w:tc>
        <w:tc>
          <w:tcPr>
            <w:tcW w:w="678" w:type="pct"/>
          </w:tcPr>
          <w:p w14:paraId="23986605" w14:textId="77777777" w:rsidR="000F415B" w:rsidRPr="007E5CBC" w:rsidRDefault="000F415B" w:rsidP="000F415B">
            <w:pPr>
              <w:pStyle w:val="TableText"/>
            </w:pPr>
            <w:r>
              <w:t>Orlistat</w:t>
            </w:r>
          </w:p>
        </w:tc>
        <w:tc>
          <w:tcPr>
            <w:tcW w:w="1767" w:type="pct"/>
            <w:gridSpan w:val="2"/>
          </w:tcPr>
          <w:p w14:paraId="288EA63C" w14:textId="77777777" w:rsidR="000F415B" w:rsidRPr="007E5CBC" w:rsidRDefault="000F415B" w:rsidP="000F415B">
            <w:pPr>
              <w:pStyle w:val="TableText"/>
            </w:pPr>
            <w:r>
              <w:t>Requested for weight management.</w:t>
            </w:r>
          </w:p>
        </w:tc>
        <w:tc>
          <w:tcPr>
            <w:tcW w:w="343" w:type="pct"/>
          </w:tcPr>
          <w:p w14:paraId="038C0C2A" w14:textId="77777777" w:rsidR="000F415B" w:rsidRPr="007E5CBC" w:rsidRDefault="000F415B" w:rsidP="000F415B">
            <w:pPr>
              <w:pStyle w:val="TableText"/>
            </w:pPr>
            <w:r>
              <w:t>Include</w:t>
            </w:r>
          </w:p>
        </w:tc>
      </w:tr>
      <w:tr w:rsidR="00A94AFF" w:rsidRPr="007E5CBC" w14:paraId="6039C4AC" w14:textId="77777777" w:rsidTr="00A94AFF">
        <w:tc>
          <w:tcPr>
            <w:tcW w:w="147" w:type="pct"/>
            <w:vMerge/>
          </w:tcPr>
          <w:p w14:paraId="64BFCE07" w14:textId="77777777" w:rsidR="000F415B" w:rsidRPr="00A94AFF" w:rsidRDefault="000F415B" w:rsidP="000F415B">
            <w:pPr>
              <w:pStyle w:val="Number"/>
              <w:spacing w:before="60" w:after="60"/>
              <w:rPr>
                <w:sz w:val="18"/>
                <w:szCs w:val="18"/>
              </w:rPr>
            </w:pPr>
          </w:p>
        </w:tc>
        <w:tc>
          <w:tcPr>
            <w:tcW w:w="1135" w:type="pct"/>
            <w:gridSpan w:val="2"/>
            <w:vMerge/>
          </w:tcPr>
          <w:p w14:paraId="2D4FCAD8" w14:textId="77777777" w:rsidR="000F415B" w:rsidRPr="00A94AFF" w:rsidRDefault="000F415B" w:rsidP="000F415B">
            <w:pPr>
              <w:pStyle w:val="TableText"/>
              <w:rPr>
                <w:color w:val="000000" w:themeColor="text1"/>
                <w:szCs w:val="18"/>
                <w:lang w:val="en-GB"/>
              </w:rPr>
            </w:pPr>
          </w:p>
        </w:tc>
        <w:tc>
          <w:tcPr>
            <w:tcW w:w="930" w:type="pct"/>
            <w:gridSpan w:val="2"/>
          </w:tcPr>
          <w:p w14:paraId="69259450" w14:textId="77777777" w:rsidR="000F415B" w:rsidRPr="007E5CBC" w:rsidRDefault="000F415B" w:rsidP="000F415B">
            <w:pPr>
              <w:pStyle w:val="TableText"/>
              <w:rPr>
                <w:color w:val="000000" w:themeColor="text1"/>
                <w:lang w:val="en-GB"/>
              </w:rPr>
            </w:pPr>
          </w:p>
        </w:tc>
        <w:tc>
          <w:tcPr>
            <w:tcW w:w="678" w:type="pct"/>
          </w:tcPr>
          <w:p w14:paraId="61B7A4B7" w14:textId="77777777" w:rsidR="000F415B" w:rsidRDefault="000F415B" w:rsidP="000F415B">
            <w:pPr>
              <w:pStyle w:val="TableText"/>
            </w:pPr>
            <w:r w:rsidRPr="0066646F">
              <w:rPr>
                <w:lang w:val="en-GB"/>
              </w:rPr>
              <w:t>Vedolizumab</w:t>
            </w:r>
          </w:p>
        </w:tc>
        <w:tc>
          <w:tcPr>
            <w:tcW w:w="1767" w:type="pct"/>
            <w:gridSpan w:val="2"/>
          </w:tcPr>
          <w:p w14:paraId="5D36F0A6" w14:textId="77777777" w:rsidR="000F415B" w:rsidRDefault="000F415B" w:rsidP="000F415B">
            <w:pPr>
              <w:pStyle w:val="TableText"/>
            </w:pPr>
            <w:r w:rsidRPr="0066646F">
              <w:rPr>
                <w:lang w:val="en-GB"/>
              </w:rPr>
              <w:t xml:space="preserve">Requested for prescribing in </w:t>
            </w:r>
            <w:r>
              <w:rPr>
                <w:lang w:val="en-GB"/>
              </w:rPr>
              <w:t>i</w:t>
            </w:r>
            <w:r w:rsidRPr="00426EA8">
              <w:rPr>
                <w:lang w:val="en-GB"/>
              </w:rPr>
              <w:t xml:space="preserve">nflammatory </w:t>
            </w:r>
            <w:r>
              <w:rPr>
                <w:lang w:val="en-GB"/>
              </w:rPr>
              <w:t>b</w:t>
            </w:r>
            <w:r w:rsidRPr="00426EA8">
              <w:rPr>
                <w:lang w:val="en-GB"/>
              </w:rPr>
              <w:t xml:space="preserve">owel </w:t>
            </w:r>
            <w:r>
              <w:rPr>
                <w:lang w:val="en-GB"/>
              </w:rPr>
              <w:t>d</w:t>
            </w:r>
            <w:r w:rsidRPr="00426EA8">
              <w:rPr>
                <w:lang w:val="en-GB"/>
              </w:rPr>
              <w:t>isease</w:t>
            </w:r>
            <w:r>
              <w:rPr>
                <w:lang w:val="en-GB"/>
              </w:rPr>
              <w:t>.</w:t>
            </w:r>
          </w:p>
        </w:tc>
        <w:tc>
          <w:tcPr>
            <w:tcW w:w="343" w:type="pct"/>
          </w:tcPr>
          <w:p w14:paraId="1FBAE6ED" w14:textId="77777777" w:rsidR="000F415B" w:rsidRDefault="000F415B" w:rsidP="000F415B">
            <w:pPr>
              <w:pStyle w:val="TableText"/>
            </w:pPr>
            <w:r>
              <w:t>Include</w:t>
            </w:r>
          </w:p>
        </w:tc>
      </w:tr>
      <w:tr w:rsidR="00A94AFF" w:rsidRPr="007E5CBC" w14:paraId="50B00E47" w14:textId="77777777" w:rsidTr="00A94AFF">
        <w:tc>
          <w:tcPr>
            <w:tcW w:w="147" w:type="pct"/>
            <w:vMerge w:val="restart"/>
          </w:tcPr>
          <w:p w14:paraId="233AEBA1" w14:textId="77777777" w:rsidR="000F415B" w:rsidRPr="00A94AFF" w:rsidRDefault="000F415B" w:rsidP="000F415B">
            <w:pPr>
              <w:pStyle w:val="Number"/>
              <w:spacing w:before="60" w:after="60"/>
              <w:rPr>
                <w:sz w:val="18"/>
                <w:szCs w:val="18"/>
              </w:rPr>
            </w:pPr>
          </w:p>
        </w:tc>
        <w:tc>
          <w:tcPr>
            <w:tcW w:w="1135" w:type="pct"/>
            <w:gridSpan w:val="2"/>
            <w:vMerge w:val="restart"/>
          </w:tcPr>
          <w:p w14:paraId="266E3D9B" w14:textId="77777777" w:rsidR="000F415B" w:rsidRPr="00A94AFF" w:rsidRDefault="000F415B" w:rsidP="000F415B">
            <w:pPr>
              <w:pStyle w:val="TableText"/>
              <w:rPr>
                <w:color w:val="000000" w:themeColor="text1"/>
                <w:szCs w:val="18"/>
                <w:lang w:val="en-GB"/>
              </w:rPr>
            </w:pPr>
            <w:r w:rsidRPr="00A94AFF">
              <w:rPr>
                <w:color w:val="000000" w:themeColor="text1"/>
                <w:szCs w:val="18"/>
                <w:lang w:val="en-GB"/>
              </w:rPr>
              <w:t>Genitourinary disorders</w:t>
            </w:r>
          </w:p>
        </w:tc>
        <w:tc>
          <w:tcPr>
            <w:tcW w:w="930" w:type="pct"/>
            <w:gridSpan w:val="2"/>
          </w:tcPr>
          <w:p w14:paraId="6E3E2D09" w14:textId="77777777" w:rsidR="000F415B" w:rsidRPr="007E5CBC" w:rsidRDefault="000F415B" w:rsidP="000F415B">
            <w:pPr>
              <w:pStyle w:val="TableText"/>
            </w:pPr>
            <w:r w:rsidRPr="007E5CBC">
              <w:rPr>
                <w:lang w:val="en-GB"/>
              </w:rPr>
              <w:t>Tamsulosin</w:t>
            </w:r>
          </w:p>
        </w:tc>
        <w:tc>
          <w:tcPr>
            <w:tcW w:w="678" w:type="pct"/>
          </w:tcPr>
          <w:p w14:paraId="6252A848" w14:textId="77777777" w:rsidR="000F415B" w:rsidRPr="007E5CBC" w:rsidRDefault="000F415B" w:rsidP="000F415B">
            <w:pPr>
              <w:pStyle w:val="TableText"/>
            </w:pPr>
          </w:p>
        </w:tc>
        <w:tc>
          <w:tcPr>
            <w:tcW w:w="1767" w:type="pct"/>
            <w:gridSpan w:val="2"/>
          </w:tcPr>
          <w:p w14:paraId="180EAF4B"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0667A19F" w14:textId="77777777" w:rsidR="000F415B" w:rsidRPr="007E5CBC" w:rsidRDefault="000F415B" w:rsidP="000F415B">
            <w:pPr>
              <w:pStyle w:val="TableText"/>
            </w:pPr>
            <w:r w:rsidRPr="00384A8A">
              <w:t>Include</w:t>
            </w:r>
          </w:p>
        </w:tc>
      </w:tr>
      <w:tr w:rsidR="00A94AFF" w:rsidRPr="007E5CBC" w14:paraId="1996E15F" w14:textId="77777777" w:rsidTr="00A94AFF">
        <w:tc>
          <w:tcPr>
            <w:tcW w:w="147" w:type="pct"/>
            <w:vMerge/>
          </w:tcPr>
          <w:p w14:paraId="0D209881" w14:textId="77777777" w:rsidR="000F415B" w:rsidRPr="00A94AFF" w:rsidRDefault="000F415B" w:rsidP="000F415B">
            <w:pPr>
              <w:pStyle w:val="Number"/>
              <w:spacing w:before="60" w:after="60"/>
              <w:rPr>
                <w:sz w:val="18"/>
                <w:szCs w:val="18"/>
              </w:rPr>
            </w:pPr>
          </w:p>
        </w:tc>
        <w:tc>
          <w:tcPr>
            <w:tcW w:w="1135" w:type="pct"/>
            <w:gridSpan w:val="2"/>
            <w:vMerge/>
          </w:tcPr>
          <w:p w14:paraId="3687571E" w14:textId="77777777" w:rsidR="000F415B" w:rsidRPr="00A94AFF" w:rsidRDefault="000F415B" w:rsidP="000F415B">
            <w:pPr>
              <w:pStyle w:val="TableText"/>
              <w:rPr>
                <w:color w:val="000000" w:themeColor="text1"/>
                <w:szCs w:val="18"/>
                <w:lang w:val="en-GB"/>
              </w:rPr>
            </w:pPr>
          </w:p>
        </w:tc>
        <w:tc>
          <w:tcPr>
            <w:tcW w:w="930" w:type="pct"/>
            <w:gridSpan w:val="2"/>
          </w:tcPr>
          <w:p w14:paraId="0125F3F7" w14:textId="77777777" w:rsidR="000F415B" w:rsidRPr="007E5CBC" w:rsidRDefault="000F415B" w:rsidP="000F415B">
            <w:pPr>
              <w:pStyle w:val="TableText"/>
              <w:rPr>
                <w:lang w:val="en-GB"/>
              </w:rPr>
            </w:pPr>
            <w:r w:rsidRPr="007E5CBC">
              <w:rPr>
                <w:lang w:val="en-GB"/>
              </w:rPr>
              <w:t>Alprostadil</w:t>
            </w:r>
          </w:p>
          <w:p w14:paraId="280D0AF2" w14:textId="77777777" w:rsidR="000F415B" w:rsidRPr="007E5CBC" w:rsidRDefault="000F415B" w:rsidP="000F415B">
            <w:pPr>
              <w:pStyle w:val="TableText"/>
              <w:rPr>
                <w:lang w:val="en-GB"/>
              </w:rPr>
            </w:pPr>
            <w:r w:rsidRPr="007E5CBC">
              <w:rPr>
                <w:lang w:val="en-GB"/>
              </w:rPr>
              <w:t>Papaverine</w:t>
            </w:r>
          </w:p>
          <w:p w14:paraId="1769B2F2" w14:textId="77777777" w:rsidR="000F415B" w:rsidRPr="007E5CBC" w:rsidRDefault="000F415B" w:rsidP="000F415B">
            <w:pPr>
              <w:pStyle w:val="TableText"/>
              <w:rPr>
                <w:lang w:val="en-GB"/>
              </w:rPr>
            </w:pPr>
            <w:r w:rsidRPr="007E5CBC">
              <w:rPr>
                <w:lang w:val="en-GB"/>
              </w:rPr>
              <w:t>Sildena</w:t>
            </w:r>
            <w:r>
              <w:rPr>
                <w:color w:val="000000"/>
                <w:lang w:val="en-GB" w:eastAsia="en-NZ"/>
              </w:rPr>
              <w:t>fi</w:t>
            </w:r>
            <w:r w:rsidRPr="007E5CBC">
              <w:rPr>
                <w:lang w:val="en-GB"/>
              </w:rPr>
              <w:t>l</w:t>
            </w:r>
          </w:p>
          <w:p w14:paraId="4D02A267" w14:textId="77777777" w:rsidR="000F415B" w:rsidRPr="007E5CBC" w:rsidRDefault="000F415B" w:rsidP="000F415B">
            <w:pPr>
              <w:pStyle w:val="TableText"/>
              <w:rPr>
                <w:lang w:val="en-GB"/>
              </w:rPr>
            </w:pPr>
            <w:r w:rsidRPr="007E5CBC">
              <w:rPr>
                <w:lang w:val="en-GB"/>
              </w:rPr>
              <w:t>Tadala</w:t>
            </w:r>
            <w:r>
              <w:rPr>
                <w:lang w:val="en-GB"/>
              </w:rPr>
              <w:t>f</w:t>
            </w:r>
            <w:r>
              <w:rPr>
                <w:color w:val="000000"/>
                <w:lang w:val="en-GB" w:eastAsia="en-NZ"/>
              </w:rPr>
              <w:t>i</w:t>
            </w:r>
            <w:r w:rsidRPr="007E5CBC">
              <w:rPr>
                <w:lang w:val="en-GB"/>
              </w:rPr>
              <w:t>l</w:t>
            </w:r>
          </w:p>
          <w:p w14:paraId="791D1940" w14:textId="77777777" w:rsidR="000F415B" w:rsidRPr="007E5CBC" w:rsidRDefault="000F415B" w:rsidP="000F415B">
            <w:pPr>
              <w:pStyle w:val="TableText"/>
            </w:pPr>
            <w:r w:rsidRPr="007E5CBC">
              <w:rPr>
                <w:lang w:val="en-GB"/>
              </w:rPr>
              <w:t>Vardena</w:t>
            </w:r>
            <w:r>
              <w:rPr>
                <w:color w:val="000000"/>
                <w:lang w:val="en-GB" w:eastAsia="en-NZ"/>
              </w:rPr>
              <w:t>fi</w:t>
            </w:r>
            <w:r w:rsidRPr="007E5CBC">
              <w:rPr>
                <w:lang w:val="en-GB"/>
              </w:rPr>
              <w:t>l</w:t>
            </w:r>
          </w:p>
        </w:tc>
        <w:tc>
          <w:tcPr>
            <w:tcW w:w="678" w:type="pct"/>
          </w:tcPr>
          <w:p w14:paraId="6C5EADE0" w14:textId="77777777" w:rsidR="000F415B" w:rsidRPr="007E5CBC" w:rsidRDefault="000F415B" w:rsidP="000F415B">
            <w:pPr>
              <w:pStyle w:val="TableText"/>
            </w:pPr>
          </w:p>
        </w:tc>
        <w:tc>
          <w:tcPr>
            <w:tcW w:w="1767" w:type="pct"/>
            <w:gridSpan w:val="2"/>
          </w:tcPr>
          <w:p w14:paraId="07414D82"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6F4733B0" w14:textId="77777777" w:rsidR="000F415B" w:rsidRPr="007E5CBC" w:rsidRDefault="000F415B" w:rsidP="000F415B">
            <w:pPr>
              <w:pStyle w:val="TableText"/>
            </w:pPr>
            <w:r w:rsidRPr="00384A8A">
              <w:t>Include</w:t>
            </w:r>
          </w:p>
        </w:tc>
      </w:tr>
      <w:tr w:rsidR="00A94AFF" w:rsidRPr="007E5CBC" w14:paraId="7B33DC3D" w14:textId="77777777" w:rsidTr="00A94AFF">
        <w:tc>
          <w:tcPr>
            <w:tcW w:w="147" w:type="pct"/>
            <w:vMerge w:val="restart"/>
          </w:tcPr>
          <w:p w14:paraId="4C50CBDC" w14:textId="77777777" w:rsidR="000F415B" w:rsidRPr="00A94AFF" w:rsidRDefault="000F415B" w:rsidP="000F415B">
            <w:pPr>
              <w:pStyle w:val="Number"/>
              <w:spacing w:before="60" w:after="60"/>
              <w:rPr>
                <w:sz w:val="18"/>
                <w:szCs w:val="18"/>
              </w:rPr>
            </w:pPr>
          </w:p>
        </w:tc>
        <w:tc>
          <w:tcPr>
            <w:tcW w:w="1135" w:type="pct"/>
            <w:gridSpan w:val="2"/>
            <w:vMerge w:val="restart"/>
          </w:tcPr>
          <w:p w14:paraId="52A9824D" w14:textId="77777777" w:rsidR="000F415B" w:rsidRPr="00A94AFF" w:rsidRDefault="000F415B" w:rsidP="000F415B">
            <w:pPr>
              <w:pStyle w:val="TableText"/>
              <w:rPr>
                <w:color w:val="000000" w:themeColor="text1"/>
                <w:szCs w:val="18"/>
                <w:lang w:val="en-GB"/>
              </w:rPr>
            </w:pPr>
            <w:r w:rsidRPr="00A94AFF">
              <w:rPr>
                <w:color w:val="000000" w:themeColor="text1"/>
                <w:szCs w:val="18"/>
                <w:lang w:val="en-GB"/>
              </w:rPr>
              <w:t>Infections</w:t>
            </w:r>
          </w:p>
        </w:tc>
        <w:tc>
          <w:tcPr>
            <w:tcW w:w="930" w:type="pct"/>
            <w:gridSpan w:val="2"/>
          </w:tcPr>
          <w:p w14:paraId="4BF89379" w14:textId="77777777" w:rsidR="000F415B" w:rsidRPr="007E5CBC" w:rsidRDefault="000F415B" w:rsidP="000F415B">
            <w:pPr>
              <w:pStyle w:val="TableText"/>
              <w:rPr>
                <w:lang w:val="en-GB"/>
              </w:rPr>
            </w:pPr>
            <w:r w:rsidRPr="007E5CBC">
              <w:rPr>
                <w:lang w:val="en-GB"/>
              </w:rPr>
              <w:t>Gentamycin</w:t>
            </w:r>
          </w:p>
          <w:p w14:paraId="1A3E5815" w14:textId="77777777" w:rsidR="000F415B" w:rsidRPr="007E5CBC" w:rsidRDefault="000F415B" w:rsidP="000F415B">
            <w:pPr>
              <w:pStyle w:val="TableText"/>
              <w:rPr>
                <w:lang w:val="en-GB"/>
              </w:rPr>
            </w:pPr>
            <w:r w:rsidRPr="007E5CBC">
              <w:rPr>
                <w:lang w:val="en-GB"/>
              </w:rPr>
              <w:t>Minocycline</w:t>
            </w:r>
          </w:p>
          <w:p w14:paraId="64C5F046" w14:textId="77777777" w:rsidR="000F415B" w:rsidRPr="007E5CBC" w:rsidRDefault="000F415B" w:rsidP="000F415B">
            <w:pPr>
              <w:pStyle w:val="TableText"/>
            </w:pPr>
            <w:r w:rsidRPr="007E5CBC">
              <w:rPr>
                <w:lang w:val="en-GB"/>
              </w:rPr>
              <w:t>Vancomycin</w:t>
            </w:r>
          </w:p>
        </w:tc>
        <w:tc>
          <w:tcPr>
            <w:tcW w:w="678" w:type="pct"/>
          </w:tcPr>
          <w:p w14:paraId="189F94AF" w14:textId="77777777" w:rsidR="000F415B" w:rsidRPr="007E5CBC" w:rsidRDefault="000F415B" w:rsidP="000F415B">
            <w:pPr>
              <w:pStyle w:val="TableText"/>
            </w:pPr>
          </w:p>
        </w:tc>
        <w:tc>
          <w:tcPr>
            <w:tcW w:w="1767" w:type="pct"/>
            <w:gridSpan w:val="2"/>
          </w:tcPr>
          <w:p w14:paraId="3D17BC97"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52AABD7A" w14:textId="77777777" w:rsidR="000F415B" w:rsidRPr="007E5CBC" w:rsidRDefault="000F415B" w:rsidP="000F415B">
            <w:pPr>
              <w:pStyle w:val="TableText"/>
            </w:pPr>
            <w:r w:rsidRPr="00384A8A">
              <w:t>Include</w:t>
            </w:r>
          </w:p>
        </w:tc>
      </w:tr>
      <w:tr w:rsidR="00A94AFF" w:rsidRPr="007E5CBC" w14:paraId="01240721" w14:textId="77777777" w:rsidTr="00A94AFF">
        <w:tc>
          <w:tcPr>
            <w:tcW w:w="147" w:type="pct"/>
            <w:vMerge/>
          </w:tcPr>
          <w:p w14:paraId="0F951815" w14:textId="77777777" w:rsidR="000F415B" w:rsidRPr="00A94AFF" w:rsidRDefault="000F415B" w:rsidP="000F415B">
            <w:pPr>
              <w:pStyle w:val="TableText"/>
              <w:rPr>
                <w:szCs w:val="18"/>
              </w:rPr>
            </w:pPr>
          </w:p>
        </w:tc>
        <w:tc>
          <w:tcPr>
            <w:tcW w:w="1135" w:type="pct"/>
            <w:gridSpan w:val="2"/>
            <w:vMerge/>
          </w:tcPr>
          <w:p w14:paraId="65C9A449" w14:textId="77777777" w:rsidR="000F415B" w:rsidRPr="00A94AFF" w:rsidRDefault="000F415B" w:rsidP="000F415B">
            <w:pPr>
              <w:pStyle w:val="TableText"/>
              <w:rPr>
                <w:color w:val="000000" w:themeColor="text1"/>
                <w:szCs w:val="18"/>
                <w:lang w:val="en-GB"/>
              </w:rPr>
            </w:pPr>
          </w:p>
        </w:tc>
        <w:tc>
          <w:tcPr>
            <w:tcW w:w="930" w:type="pct"/>
            <w:gridSpan w:val="2"/>
          </w:tcPr>
          <w:p w14:paraId="03B06961" w14:textId="77777777" w:rsidR="000F415B" w:rsidRPr="007E5CBC" w:rsidRDefault="000F415B" w:rsidP="000F415B">
            <w:pPr>
              <w:pStyle w:val="TableText"/>
            </w:pPr>
            <w:r w:rsidRPr="007E5CBC">
              <w:rPr>
                <w:lang w:val="en-GB"/>
              </w:rPr>
              <w:t>Pentamidine</w:t>
            </w:r>
          </w:p>
        </w:tc>
        <w:tc>
          <w:tcPr>
            <w:tcW w:w="678" w:type="pct"/>
          </w:tcPr>
          <w:p w14:paraId="21C74E16" w14:textId="77777777" w:rsidR="000F415B" w:rsidRPr="007E5CBC" w:rsidRDefault="000F415B" w:rsidP="000F415B">
            <w:pPr>
              <w:pStyle w:val="TableText"/>
            </w:pPr>
          </w:p>
        </w:tc>
        <w:tc>
          <w:tcPr>
            <w:tcW w:w="1767" w:type="pct"/>
            <w:gridSpan w:val="2"/>
          </w:tcPr>
          <w:p w14:paraId="760B5D08"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2CFD0135" w14:textId="77777777" w:rsidR="000F415B" w:rsidRPr="007E5CBC" w:rsidRDefault="000F415B" w:rsidP="000F415B">
            <w:pPr>
              <w:pStyle w:val="TableText"/>
            </w:pPr>
            <w:r w:rsidRPr="00384A8A">
              <w:t>Include</w:t>
            </w:r>
          </w:p>
        </w:tc>
      </w:tr>
      <w:tr w:rsidR="00A94AFF" w:rsidRPr="007E5CBC" w14:paraId="717660AA" w14:textId="77777777" w:rsidTr="00A94AFF">
        <w:tc>
          <w:tcPr>
            <w:tcW w:w="147" w:type="pct"/>
            <w:vMerge/>
          </w:tcPr>
          <w:p w14:paraId="5E322B4B" w14:textId="77777777" w:rsidR="000F415B" w:rsidRPr="00A94AFF" w:rsidRDefault="000F415B" w:rsidP="000F415B">
            <w:pPr>
              <w:pStyle w:val="TableText"/>
              <w:rPr>
                <w:szCs w:val="18"/>
              </w:rPr>
            </w:pPr>
          </w:p>
        </w:tc>
        <w:tc>
          <w:tcPr>
            <w:tcW w:w="1135" w:type="pct"/>
            <w:gridSpan w:val="2"/>
            <w:vMerge/>
          </w:tcPr>
          <w:p w14:paraId="45B3BFD4" w14:textId="77777777" w:rsidR="000F415B" w:rsidRPr="00A94AFF" w:rsidRDefault="000F415B" w:rsidP="000F415B">
            <w:pPr>
              <w:pStyle w:val="TableText"/>
              <w:rPr>
                <w:color w:val="000000" w:themeColor="text1"/>
                <w:szCs w:val="18"/>
                <w:lang w:val="en-GB"/>
              </w:rPr>
            </w:pPr>
          </w:p>
        </w:tc>
        <w:tc>
          <w:tcPr>
            <w:tcW w:w="930" w:type="pct"/>
            <w:gridSpan w:val="2"/>
          </w:tcPr>
          <w:p w14:paraId="1BD2F651" w14:textId="77777777" w:rsidR="000F415B" w:rsidRPr="007E5CBC" w:rsidRDefault="000F415B" w:rsidP="000F415B">
            <w:pPr>
              <w:pStyle w:val="TableText"/>
            </w:pPr>
            <w:r w:rsidRPr="007E5CBC">
              <w:rPr>
                <w:lang w:val="en-GB"/>
              </w:rPr>
              <w:t>Valganciclovir</w:t>
            </w:r>
          </w:p>
        </w:tc>
        <w:tc>
          <w:tcPr>
            <w:tcW w:w="678" w:type="pct"/>
          </w:tcPr>
          <w:p w14:paraId="07405427" w14:textId="77777777" w:rsidR="000F415B" w:rsidRPr="007E5CBC" w:rsidRDefault="000F415B" w:rsidP="000F415B">
            <w:pPr>
              <w:pStyle w:val="TableText"/>
            </w:pPr>
          </w:p>
        </w:tc>
        <w:tc>
          <w:tcPr>
            <w:tcW w:w="1767" w:type="pct"/>
            <w:gridSpan w:val="2"/>
          </w:tcPr>
          <w:p w14:paraId="49E8FDA9"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0A581DA8" w14:textId="77777777" w:rsidR="000F415B" w:rsidRPr="007E5CBC" w:rsidRDefault="000F415B" w:rsidP="000F415B">
            <w:pPr>
              <w:pStyle w:val="TableText"/>
            </w:pPr>
            <w:r w:rsidRPr="00384A8A">
              <w:t>Include</w:t>
            </w:r>
          </w:p>
        </w:tc>
      </w:tr>
      <w:tr w:rsidR="00A94AFF" w:rsidRPr="007E5CBC" w14:paraId="4DDFF06E" w14:textId="77777777" w:rsidTr="00A94AFF">
        <w:tc>
          <w:tcPr>
            <w:tcW w:w="147" w:type="pct"/>
            <w:vMerge/>
          </w:tcPr>
          <w:p w14:paraId="65674128" w14:textId="77777777" w:rsidR="000F415B" w:rsidRPr="00A94AFF" w:rsidRDefault="000F415B" w:rsidP="000F415B">
            <w:pPr>
              <w:pStyle w:val="TableText"/>
              <w:rPr>
                <w:szCs w:val="18"/>
              </w:rPr>
            </w:pPr>
          </w:p>
        </w:tc>
        <w:tc>
          <w:tcPr>
            <w:tcW w:w="1135" w:type="pct"/>
            <w:gridSpan w:val="2"/>
            <w:vMerge/>
          </w:tcPr>
          <w:p w14:paraId="453B8ED9" w14:textId="77777777" w:rsidR="000F415B" w:rsidRPr="00A94AFF" w:rsidRDefault="000F415B" w:rsidP="000F415B">
            <w:pPr>
              <w:pStyle w:val="TableText"/>
              <w:rPr>
                <w:color w:val="000000" w:themeColor="text1"/>
                <w:szCs w:val="18"/>
                <w:lang w:val="en-GB"/>
              </w:rPr>
            </w:pPr>
          </w:p>
        </w:tc>
        <w:tc>
          <w:tcPr>
            <w:tcW w:w="930" w:type="pct"/>
            <w:gridSpan w:val="2"/>
          </w:tcPr>
          <w:p w14:paraId="18E3E337" w14:textId="77777777" w:rsidR="000F415B" w:rsidRPr="007E5CBC" w:rsidRDefault="000F415B" w:rsidP="000F415B">
            <w:pPr>
              <w:pStyle w:val="TableText"/>
              <w:rPr>
                <w:lang w:val="en-GB"/>
              </w:rPr>
            </w:pPr>
            <w:r w:rsidRPr="007E5CBC">
              <w:rPr>
                <w:lang w:val="en-GB"/>
              </w:rPr>
              <w:t>Lamivudine</w:t>
            </w:r>
          </w:p>
          <w:p w14:paraId="79907A49" w14:textId="77777777" w:rsidR="000F415B" w:rsidRPr="007E5CBC" w:rsidRDefault="000F415B" w:rsidP="000F415B">
            <w:pPr>
              <w:pStyle w:val="TableText"/>
              <w:rPr>
                <w:lang w:val="en-GB"/>
              </w:rPr>
            </w:pPr>
            <w:r w:rsidRPr="007E5CBC">
              <w:rPr>
                <w:lang w:val="en-GB"/>
              </w:rPr>
              <w:t>Zidovudine</w:t>
            </w:r>
          </w:p>
          <w:p w14:paraId="36B04366" w14:textId="77777777" w:rsidR="000F415B" w:rsidRPr="007E5CBC" w:rsidRDefault="000F415B" w:rsidP="000F415B">
            <w:pPr>
              <w:pStyle w:val="TableText"/>
              <w:rPr>
                <w:lang w:val="en-GB"/>
              </w:rPr>
            </w:pPr>
            <w:r w:rsidRPr="007E5CBC">
              <w:rPr>
                <w:lang w:val="en-GB"/>
              </w:rPr>
              <w:t>Emtricitabine</w:t>
            </w:r>
          </w:p>
          <w:p w14:paraId="231663B8" w14:textId="77777777" w:rsidR="000F415B" w:rsidRPr="007E5CBC" w:rsidRDefault="000F415B" w:rsidP="000F415B">
            <w:pPr>
              <w:pStyle w:val="TableText"/>
            </w:pPr>
            <w:r w:rsidRPr="007E5CBC">
              <w:rPr>
                <w:lang w:val="en-GB"/>
              </w:rPr>
              <w:lastRenderedPageBreak/>
              <w:t>Tenofovir</w:t>
            </w:r>
          </w:p>
        </w:tc>
        <w:tc>
          <w:tcPr>
            <w:tcW w:w="678" w:type="pct"/>
          </w:tcPr>
          <w:p w14:paraId="2CFC3E25" w14:textId="77777777" w:rsidR="000F415B" w:rsidRPr="007E5CBC" w:rsidRDefault="000F415B" w:rsidP="000F415B">
            <w:pPr>
              <w:pStyle w:val="TableText"/>
            </w:pPr>
          </w:p>
        </w:tc>
        <w:tc>
          <w:tcPr>
            <w:tcW w:w="1767" w:type="pct"/>
            <w:gridSpan w:val="2"/>
          </w:tcPr>
          <w:p w14:paraId="63E8E309"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785AC90D" w14:textId="77777777" w:rsidR="000F415B" w:rsidRPr="007E5CBC" w:rsidRDefault="000F415B" w:rsidP="000F415B">
            <w:pPr>
              <w:pStyle w:val="TableText"/>
            </w:pPr>
            <w:r w:rsidRPr="00384A8A">
              <w:t>Include</w:t>
            </w:r>
          </w:p>
        </w:tc>
      </w:tr>
      <w:tr w:rsidR="00A94AFF" w:rsidRPr="007E5CBC" w14:paraId="6F46DAB0" w14:textId="77777777" w:rsidTr="00A94AFF">
        <w:tc>
          <w:tcPr>
            <w:tcW w:w="147" w:type="pct"/>
            <w:vMerge/>
          </w:tcPr>
          <w:p w14:paraId="23179DC7" w14:textId="77777777" w:rsidR="000F415B" w:rsidRPr="00A94AFF" w:rsidRDefault="000F415B" w:rsidP="000F415B">
            <w:pPr>
              <w:pStyle w:val="TableText"/>
              <w:rPr>
                <w:szCs w:val="18"/>
              </w:rPr>
            </w:pPr>
          </w:p>
        </w:tc>
        <w:tc>
          <w:tcPr>
            <w:tcW w:w="1135" w:type="pct"/>
            <w:gridSpan w:val="2"/>
            <w:vMerge/>
          </w:tcPr>
          <w:p w14:paraId="5C0CB1C2" w14:textId="77777777" w:rsidR="000F415B" w:rsidRPr="00A94AFF" w:rsidRDefault="000F415B" w:rsidP="000F415B">
            <w:pPr>
              <w:pStyle w:val="TableText"/>
              <w:rPr>
                <w:color w:val="000000" w:themeColor="text1"/>
                <w:szCs w:val="18"/>
                <w:lang w:val="en-GB"/>
              </w:rPr>
            </w:pPr>
          </w:p>
        </w:tc>
        <w:tc>
          <w:tcPr>
            <w:tcW w:w="930" w:type="pct"/>
            <w:gridSpan w:val="2"/>
          </w:tcPr>
          <w:p w14:paraId="6E0C50D7" w14:textId="77777777" w:rsidR="000F415B" w:rsidRPr="007E5CBC" w:rsidRDefault="000F415B" w:rsidP="000F415B">
            <w:pPr>
              <w:pStyle w:val="TableText"/>
              <w:rPr>
                <w:lang w:val="en-GB"/>
              </w:rPr>
            </w:pPr>
          </w:p>
        </w:tc>
        <w:tc>
          <w:tcPr>
            <w:tcW w:w="678" w:type="pct"/>
          </w:tcPr>
          <w:p w14:paraId="6986417D" w14:textId="77777777" w:rsidR="000F415B" w:rsidRPr="007E5CBC" w:rsidRDefault="000F415B" w:rsidP="000F415B">
            <w:pPr>
              <w:pStyle w:val="TableText"/>
            </w:pPr>
            <w:r w:rsidRPr="0066646F">
              <w:rPr>
                <w:lang w:val="en-GB"/>
              </w:rPr>
              <w:t>Dolutegravir</w:t>
            </w:r>
          </w:p>
        </w:tc>
        <w:tc>
          <w:tcPr>
            <w:tcW w:w="1767" w:type="pct"/>
            <w:gridSpan w:val="2"/>
          </w:tcPr>
          <w:p w14:paraId="5E8B3C23" w14:textId="77777777" w:rsidR="000F415B" w:rsidRPr="00C105FE" w:rsidRDefault="000F415B" w:rsidP="000F415B">
            <w:pPr>
              <w:pStyle w:val="TableText"/>
            </w:pPr>
            <w:r w:rsidRPr="0066646F">
              <w:rPr>
                <w:lang w:val="en-GB"/>
              </w:rPr>
              <w:t>Requested for inclusion to support nurse prescribing of HIV PEP regimens.</w:t>
            </w:r>
          </w:p>
        </w:tc>
        <w:tc>
          <w:tcPr>
            <w:tcW w:w="343" w:type="pct"/>
          </w:tcPr>
          <w:p w14:paraId="1E8F01DA" w14:textId="77777777" w:rsidR="000F415B" w:rsidRPr="00384A8A" w:rsidRDefault="000F415B" w:rsidP="000F415B">
            <w:pPr>
              <w:pStyle w:val="TableText"/>
            </w:pPr>
            <w:r>
              <w:t>Include</w:t>
            </w:r>
          </w:p>
        </w:tc>
      </w:tr>
      <w:tr w:rsidR="00A94AFF" w:rsidRPr="007E5CBC" w14:paraId="14014CAF" w14:textId="77777777" w:rsidTr="00A94AFF">
        <w:tc>
          <w:tcPr>
            <w:tcW w:w="147" w:type="pct"/>
            <w:vMerge/>
          </w:tcPr>
          <w:p w14:paraId="0C40919E" w14:textId="77777777" w:rsidR="000F415B" w:rsidRPr="00A94AFF" w:rsidRDefault="000F415B" w:rsidP="000F415B">
            <w:pPr>
              <w:pStyle w:val="TableText"/>
              <w:rPr>
                <w:szCs w:val="18"/>
              </w:rPr>
            </w:pPr>
          </w:p>
        </w:tc>
        <w:tc>
          <w:tcPr>
            <w:tcW w:w="1135" w:type="pct"/>
            <w:gridSpan w:val="2"/>
            <w:vMerge/>
          </w:tcPr>
          <w:p w14:paraId="241F21A8" w14:textId="77777777" w:rsidR="000F415B" w:rsidRPr="00A94AFF" w:rsidRDefault="000F415B" w:rsidP="000F415B">
            <w:pPr>
              <w:pStyle w:val="TableText"/>
              <w:rPr>
                <w:color w:val="000000" w:themeColor="text1"/>
                <w:szCs w:val="18"/>
                <w:lang w:val="en-GB"/>
              </w:rPr>
            </w:pPr>
          </w:p>
        </w:tc>
        <w:tc>
          <w:tcPr>
            <w:tcW w:w="930" w:type="pct"/>
            <w:gridSpan w:val="2"/>
          </w:tcPr>
          <w:p w14:paraId="595AF9E7" w14:textId="77777777" w:rsidR="000F415B" w:rsidRPr="007E5CBC" w:rsidRDefault="000F415B" w:rsidP="000F415B">
            <w:pPr>
              <w:pStyle w:val="TableText"/>
              <w:rPr>
                <w:lang w:val="en-GB"/>
              </w:rPr>
            </w:pPr>
            <w:r w:rsidRPr="007E5CBC">
              <w:rPr>
                <w:lang w:val="en-GB"/>
              </w:rPr>
              <w:t>Entecavir</w:t>
            </w:r>
          </w:p>
        </w:tc>
        <w:tc>
          <w:tcPr>
            <w:tcW w:w="678" w:type="pct"/>
          </w:tcPr>
          <w:p w14:paraId="123204E3" w14:textId="77777777" w:rsidR="000F415B" w:rsidRPr="007E5CBC" w:rsidRDefault="000F415B" w:rsidP="000F415B">
            <w:pPr>
              <w:pStyle w:val="TableText"/>
            </w:pPr>
          </w:p>
        </w:tc>
        <w:tc>
          <w:tcPr>
            <w:tcW w:w="1767" w:type="pct"/>
            <w:gridSpan w:val="2"/>
          </w:tcPr>
          <w:p w14:paraId="23F23682"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1E21DBFD" w14:textId="77777777" w:rsidR="000F415B" w:rsidRPr="007E5CBC" w:rsidRDefault="000F415B" w:rsidP="000F415B">
            <w:pPr>
              <w:pStyle w:val="TableText"/>
            </w:pPr>
            <w:r w:rsidRPr="00384A8A">
              <w:t>Include</w:t>
            </w:r>
          </w:p>
        </w:tc>
      </w:tr>
      <w:tr w:rsidR="00A94AFF" w:rsidRPr="007E5CBC" w14:paraId="232C5451" w14:textId="77777777" w:rsidTr="00A94AFF">
        <w:tc>
          <w:tcPr>
            <w:tcW w:w="147" w:type="pct"/>
            <w:vMerge/>
          </w:tcPr>
          <w:p w14:paraId="10E78BE7" w14:textId="77777777" w:rsidR="000F415B" w:rsidRPr="00A94AFF" w:rsidRDefault="000F415B" w:rsidP="000F415B">
            <w:pPr>
              <w:pStyle w:val="TableText"/>
              <w:rPr>
                <w:szCs w:val="18"/>
              </w:rPr>
            </w:pPr>
          </w:p>
        </w:tc>
        <w:tc>
          <w:tcPr>
            <w:tcW w:w="1135" w:type="pct"/>
            <w:gridSpan w:val="2"/>
            <w:vMerge/>
          </w:tcPr>
          <w:p w14:paraId="1DEEC47C" w14:textId="77777777" w:rsidR="000F415B" w:rsidRPr="00A94AFF" w:rsidRDefault="000F415B" w:rsidP="000F415B">
            <w:pPr>
              <w:pStyle w:val="TableText"/>
              <w:rPr>
                <w:color w:val="000000" w:themeColor="text1"/>
                <w:szCs w:val="18"/>
                <w:lang w:val="en-GB"/>
              </w:rPr>
            </w:pPr>
          </w:p>
        </w:tc>
        <w:tc>
          <w:tcPr>
            <w:tcW w:w="930" w:type="pct"/>
            <w:gridSpan w:val="2"/>
          </w:tcPr>
          <w:p w14:paraId="6BF478EC" w14:textId="77777777" w:rsidR="000F415B" w:rsidRPr="007E5CBC" w:rsidRDefault="000F415B" w:rsidP="000F415B">
            <w:pPr>
              <w:pStyle w:val="TableText"/>
              <w:rPr>
                <w:lang w:val="en-GB"/>
              </w:rPr>
            </w:pPr>
            <w:r w:rsidRPr="007E5CBC">
              <w:rPr>
                <w:lang w:val="en-GB"/>
              </w:rPr>
              <w:t>Ledipasvir</w:t>
            </w:r>
          </w:p>
        </w:tc>
        <w:tc>
          <w:tcPr>
            <w:tcW w:w="678" w:type="pct"/>
          </w:tcPr>
          <w:p w14:paraId="1CCFF890" w14:textId="77777777" w:rsidR="000F415B" w:rsidRPr="007E5CBC" w:rsidRDefault="000F415B" w:rsidP="000F415B">
            <w:pPr>
              <w:pStyle w:val="TableText"/>
            </w:pPr>
          </w:p>
        </w:tc>
        <w:tc>
          <w:tcPr>
            <w:tcW w:w="1767" w:type="pct"/>
            <w:gridSpan w:val="2"/>
            <w:vMerge w:val="restart"/>
          </w:tcPr>
          <w:p w14:paraId="717F657B" w14:textId="77777777" w:rsidR="000F415B" w:rsidRPr="007E5CBC" w:rsidRDefault="000F415B" w:rsidP="000F415B">
            <w:pPr>
              <w:pStyle w:val="TableText"/>
            </w:pPr>
            <w:r>
              <w:rPr>
                <w:color w:val="000000" w:themeColor="text1"/>
                <w:lang w:val="en-GB"/>
              </w:rPr>
              <w:t xml:space="preserve">These medicines require close specialist supervision and have a </w:t>
            </w:r>
            <w:r w:rsidRPr="0066646F">
              <w:rPr>
                <w:color w:val="000000" w:themeColor="text1"/>
                <w:lang w:val="en-GB"/>
              </w:rPr>
              <w:t>complex application and funding pathway as a special access medicine</w:t>
            </w:r>
            <w:r>
              <w:rPr>
                <w:color w:val="000000" w:themeColor="text1"/>
                <w:lang w:val="en-GB"/>
              </w:rPr>
              <w:t>.</w:t>
            </w:r>
          </w:p>
        </w:tc>
        <w:tc>
          <w:tcPr>
            <w:tcW w:w="343" w:type="pct"/>
            <w:vMerge w:val="restart"/>
          </w:tcPr>
          <w:p w14:paraId="3F65103A" w14:textId="77777777" w:rsidR="000F415B" w:rsidRPr="007E5CBC" w:rsidRDefault="000F415B" w:rsidP="000F415B">
            <w:pPr>
              <w:pStyle w:val="TableText"/>
            </w:pPr>
            <w:r>
              <w:t>Exclude</w:t>
            </w:r>
          </w:p>
        </w:tc>
      </w:tr>
      <w:tr w:rsidR="00A94AFF" w:rsidRPr="007E5CBC" w14:paraId="6B5EEFCD" w14:textId="77777777" w:rsidTr="00A94AFF">
        <w:tc>
          <w:tcPr>
            <w:tcW w:w="147" w:type="pct"/>
            <w:vMerge/>
          </w:tcPr>
          <w:p w14:paraId="76AB79B2" w14:textId="77777777" w:rsidR="000F415B" w:rsidRPr="00A94AFF" w:rsidRDefault="000F415B" w:rsidP="000F415B">
            <w:pPr>
              <w:pStyle w:val="TableText"/>
              <w:rPr>
                <w:szCs w:val="18"/>
              </w:rPr>
            </w:pPr>
          </w:p>
        </w:tc>
        <w:tc>
          <w:tcPr>
            <w:tcW w:w="1135" w:type="pct"/>
            <w:gridSpan w:val="2"/>
            <w:vMerge/>
          </w:tcPr>
          <w:p w14:paraId="2B688C70" w14:textId="77777777" w:rsidR="000F415B" w:rsidRPr="00A94AFF" w:rsidRDefault="000F415B" w:rsidP="000F415B">
            <w:pPr>
              <w:pStyle w:val="TableText"/>
              <w:rPr>
                <w:color w:val="000000" w:themeColor="text1"/>
                <w:szCs w:val="18"/>
                <w:lang w:val="en-GB"/>
              </w:rPr>
            </w:pPr>
          </w:p>
        </w:tc>
        <w:tc>
          <w:tcPr>
            <w:tcW w:w="930" w:type="pct"/>
            <w:gridSpan w:val="2"/>
          </w:tcPr>
          <w:p w14:paraId="64E07861" w14:textId="77777777" w:rsidR="000F415B" w:rsidRPr="007E5CBC" w:rsidRDefault="000F415B" w:rsidP="000F415B">
            <w:pPr>
              <w:pStyle w:val="TableText"/>
            </w:pPr>
            <w:r w:rsidRPr="007E5CBC">
              <w:rPr>
                <w:lang w:val="en-GB"/>
              </w:rPr>
              <w:t>Sofosbuvir</w:t>
            </w:r>
          </w:p>
        </w:tc>
        <w:tc>
          <w:tcPr>
            <w:tcW w:w="678" w:type="pct"/>
          </w:tcPr>
          <w:p w14:paraId="12771D53" w14:textId="77777777" w:rsidR="000F415B" w:rsidRPr="007E5CBC" w:rsidRDefault="000F415B" w:rsidP="000F415B">
            <w:pPr>
              <w:pStyle w:val="TableText"/>
            </w:pPr>
          </w:p>
        </w:tc>
        <w:tc>
          <w:tcPr>
            <w:tcW w:w="1767" w:type="pct"/>
            <w:gridSpan w:val="2"/>
            <w:vMerge/>
          </w:tcPr>
          <w:p w14:paraId="7EACA4D5" w14:textId="77777777" w:rsidR="000F415B" w:rsidRPr="007E5CBC" w:rsidRDefault="000F415B" w:rsidP="000F415B">
            <w:pPr>
              <w:pStyle w:val="TableText"/>
            </w:pPr>
          </w:p>
        </w:tc>
        <w:tc>
          <w:tcPr>
            <w:tcW w:w="343" w:type="pct"/>
            <w:vMerge/>
          </w:tcPr>
          <w:p w14:paraId="403C7B9C" w14:textId="77777777" w:rsidR="000F415B" w:rsidRPr="007E5CBC" w:rsidRDefault="000F415B" w:rsidP="000F415B">
            <w:pPr>
              <w:pStyle w:val="TableText"/>
            </w:pPr>
          </w:p>
        </w:tc>
      </w:tr>
      <w:tr w:rsidR="00A94AFF" w:rsidRPr="007E5CBC" w14:paraId="613A0581" w14:textId="77777777" w:rsidTr="00A94AFF">
        <w:tc>
          <w:tcPr>
            <w:tcW w:w="147" w:type="pct"/>
            <w:vMerge/>
          </w:tcPr>
          <w:p w14:paraId="34228D66" w14:textId="77777777" w:rsidR="000F415B" w:rsidRPr="00A94AFF" w:rsidRDefault="000F415B" w:rsidP="000F415B">
            <w:pPr>
              <w:pStyle w:val="TableText"/>
              <w:rPr>
                <w:szCs w:val="18"/>
              </w:rPr>
            </w:pPr>
          </w:p>
        </w:tc>
        <w:tc>
          <w:tcPr>
            <w:tcW w:w="1135" w:type="pct"/>
            <w:gridSpan w:val="2"/>
            <w:vMerge/>
          </w:tcPr>
          <w:p w14:paraId="2C975AB2" w14:textId="77777777" w:rsidR="000F415B" w:rsidRPr="00A94AFF" w:rsidRDefault="000F415B" w:rsidP="000F415B">
            <w:pPr>
              <w:pStyle w:val="TableText"/>
              <w:rPr>
                <w:color w:val="000000" w:themeColor="text1"/>
                <w:szCs w:val="18"/>
                <w:lang w:val="en-GB"/>
              </w:rPr>
            </w:pPr>
          </w:p>
        </w:tc>
        <w:tc>
          <w:tcPr>
            <w:tcW w:w="930" w:type="pct"/>
            <w:gridSpan w:val="2"/>
          </w:tcPr>
          <w:p w14:paraId="457F33EF" w14:textId="77777777" w:rsidR="000F415B" w:rsidRPr="007E5CBC" w:rsidRDefault="000F415B" w:rsidP="000F415B">
            <w:pPr>
              <w:pStyle w:val="TableText"/>
              <w:rPr>
                <w:lang w:val="en-GB"/>
              </w:rPr>
            </w:pPr>
            <w:r w:rsidRPr="007E5CBC">
              <w:rPr>
                <w:lang w:val="en-GB"/>
              </w:rPr>
              <w:t>Baloxavir</w:t>
            </w:r>
          </w:p>
        </w:tc>
        <w:tc>
          <w:tcPr>
            <w:tcW w:w="678" w:type="pct"/>
          </w:tcPr>
          <w:p w14:paraId="3BF8266D" w14:textId="77777777" w:rsidR="000F415B" w:rsidRPr="007E5CBC" w:rsidRDefault="000F415B" w:rsidP="000F415B">
            <w:pPr>
              <w:pStyle w:val="TableText"/>
            </w:pPr>
          </w:p>
        </w:tc>
        <w:tc>
          <w:tcPr>
            <w:tcW w:w="1767" w:type="pct"/>
            <w:gridSpan w:val="2"/>
          </w:tcPr>
          <w:p w14:paraId="39E6EBD4"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6AF201C0" w14:textId="77777777" w:rsidR="000F415B" w:rsidRDefault="000F415B" w:rsidP="000F415B">
            <w:pPr>
              <w:pStyle w:val="TableText"/>
            </w:pPr>
            <w:r w:rsidRPr="00384A8A">
              <w:t>Include</w:t>
            </w:r>
          </w:p>
        </w:tc>
      </w:tr>
      <w:tr w:rsidR="00A94AFF" w:rsidRPr="007E5CBC" w14:paraId="0D9A40D3" w14:textId="77777777" w:rsidTr="00A94AFF">
        <w:tc>
          <w:tcPr>
            <w:tcW w:w="147" w:type="pct"/>
            <w:vMerge/>
          </w:tcPr>
          <w:p w14:paraId="09F20F4A" w14:textId="77777777" w:rsidR="000F415B" w:rsidRPr="00A94AFF" w:rsidRDefault="000F415B" w:rsidP="000F415B">
            <w:pPr>
              <w:pStyle w:val="TableText"/>
              <w:rPr>
                <w:szCs w:val="18"/>
              </w:rPr>
            </w:pPr>
          </w:p>
        </w:tc>
        <w:tc>
          <w:tcPr>
            <w:tcW w:w="1135" w:type="pct"/>
            <w:gridSpan w:val="2"/>
            <w:vMerge/>
          </w:tcPr>
          <w:p w14:paraId="2641532A" w14:textId="77777777" w:rsidR="000F415B" w:rsidRPr="00A94AFF" w:rsidRDefault="000F415B" w:rsidP="000F415B">
            <w:pPr>
              <w:pStyle w:val="TableText"/>
              <w:rPr>
                <w:color w:val="000000" w:themeColor="text1"/>
                <w:szCs w:val="18"/>
                <w:lang w:val="en-GB"/>
              </w:rPr>
            </w:pPr>
          </w:p>
        </w:tc>
        <w:tc>
          <w:tcPr>
            <w:tcW w:w="930" w:type="pct"/>
            <w:gridSpan w:val="2"/>
          </w:tcPr>
          <w:p w14:paraId="33203E76" w14:textId="77777777" w:rsidR="000F415B" w:rsidRPr="007E5CBC" w:rsidRDefault="000F415B" w:rsidP="000F415B">
            <w:pPr>
              <w:pStyle w:val="TableText"/>
            </w:pPr>
            <w:r w:rsidRPr="007E5CBC">
              <w:rPr>
                <w:lang w:val="en-GB"/>
              </w:rPr>
              <w:t>Zanamivir</w:t>
            </w:r>
          </w:p>
        </w:tc>
        <w:tc>
          <w:tcPr>
            <w:tcW w:w="678" w:type="pct"/>
          </w:tcPr>
          <w:p w14:paraId="7709044A" w14:textId="77777777" w:rsidR="000F415B" w:rsidRPr="007E5CBC" w:rsidRDefault="000F415B" w:rsidP="000F415B">
            <w:pPr>
              <w:pStyle w:val="TableText"/>
            </w:pPr>
          </w:p>
        </w:tc>
        <w:tc>
          <w:tcPr>
            <w:tcW w:w="1767" w:type="pct"/>
            <w:gridSpan w:val="2"/>
          </w:tcPr>
          <w:p w14:paraId="2FF67967"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1D9C3B43" w14:textId="77777777" w:rsidR="000F415B" w:rsidRPr="007E5CBC" w:rsidRDefault="000F415B" w:rsidP="000F415B">
            <w:pPr>
              <w:pStyle w:val="TableText"/>
            </w:pPr>
            <w:r w:rsidRPr="00384A8A">
              <w:t>Include</w:t>
            </w:r>
          </w:p>
        </w:tc>
      </w:tr>
      <w:tr w:rsidR="00A94AFF" w:rsidRPr="007E5CBC" w14:paraId="1D564E18" w14:textId="77777777" w:rsidTr="00A94AFF">
        <w:tc>
          <w:tcPr>
            <w:tcW w:w="147" w:type="pct"/>
            <w:vMerge/>
          </w:tcPr>
          <w:p w14:paraId="71B59D11" w14:textId="77777777" w:rsidR="000F415B" w:rsidRPr="00A94AFF" w:rsidRDefault="000F415B" w:rsidP="000F415B">
            <w:pPr>
              <w:pStyle w:val="TableText"/>
              <w:rPr>
                <w:szCs w:val="18"/>
              </w:rPr>
            </w:pPr>
          </w:p>
        </w:tc>
        <w:tc>
          <w:tcPr>
            <w:tcW w:w="1135" w:type="pct"/>
            <w:gridSpan w:val="2"/>
            <w:vMerge/>
          </w:tcPr>
          <w:p w14:paraId="5F577AC7" w14:textId="77777777" w:rsidR="000F415B" w:rsidRPr="00A94AFF" w:rsidRDefault="000F415B" w:rsidP="000F415B">
            <w:pPr>
              <w:pStyle w:val="TableText"/>
              <w:rPr>
                <w:color w:val="000000" w:themeColor="text1"/>
                <w:szCs w:val="18"/>
                <w:lang w:val="en-GB"/>
              </w:rPr>
            </w:pPr>
          </w:p>
        </w:tc>
        <w:tc>
          <w:tcPr>
            <w:tcW w:w="930" w:type="pct"/>
            <w:gridSpan w:val="2"/>
          </w:tcPr>
          <w:p w14:paraId="3A0E09D2" w14:textId="77777777" w:rsidR="000F415B" w:rsidRPr="007E5CBC" w:rsidRDefault="000F415B" w:rsidP="000F415B">
            <w:pPr>
              <w:pStyle w:val="TableText"/>
              <w:rPr>
                <w:lang w:val="en-GB"/>
              </w:rPr>
            </w:pPr>
            <w:r w:rsidRPr="007E5CBC">
              <w:rPr>
                <w:lang w:val="en-GB"/>
              </w:rPr>
              <w:t>Fluconazole</w:t>
            </w:r>
          </w:p>
          <w:p w14:paraId="479B9BD9" w14:textId="77777777" w:rsidR="000F415B" w:rsidRPr="007E5CBC" w:rsidRDefault="000F415B" w:rsidP="000F415B">
            <w:pPr>
              <w:pStyle w:val="TableText"/>
              <w:rPr>
                <w:lang w:val="en-GB"/>
              </w:rPr>
            </w:pPr>
            <w:r w:rsidRPr="007E5CBC">
              <w:rPr>
                <w:lang w:val="en-GB"/>
              </w:rPr>
              <w:t>Itraconazole</w:t>
            </w:r>
          </w:p>
          <w:p w14:paraId="37B6B683" w14:textId="77777777" w:rsidR="000F415B" w:rsidRPr="007E5CBC" w:rsidRDefault="000F415B" w:rsidP="000F415B">
            <w:pPr>
              <w:pStyle w:val="TableText"/>
              <w:rPr>
                <w:lang w:val="en-GB"/>
              </w:rPr>
            </w:pPr>
            <w:r w:rsidRPr="007E5CBC">
              <w:rPr>
                <w:lang w:val="en-GB"/>
              </w:rPr>
              <w:t>Posaconazole</w:t>
            </w:r>
          </w:p>
          <w:p w14:paraId="7784A1E5" w14:textId="77777777" w:rsidR="000F415B" w:rsidRPr="007E5CBC" w:rsidRDefault="000F415B" w:rsidP="000F415B">
            <w:pPr>
              <w:pStyle w:val="TableText"/>
            </w:pPr>
            <w:r w:rsidRPr="007E5CBC">
              <w:rPr>
                <w:lang w:val="en-GB"/>
              </w:rPr>
              <w:t>Voriconazole</w:t>
            </w:r>
          </w:p>
        </w:tc>
        <w:tc>
          <w:tcPr>
            <w:tcW w:w="678" w:type="pct"/>
          </w:tcPr>
          <w:p w14:paraId="3643B405" w14:textId="77777777" w:rsidR="000F415B" w:rsidRPr="007E5CBC" w:rsidRDefault="000F415B" w:rsidP="000F415B">
            <w:pPr>
              <w:pStyle w:val="TableText"/>
            </w:pPr>
          </w:p>
        </w:tc>
        <w:tc>
          <w:tcPr>
            <w:tcW w:w="1767" w:type="pct"/>
            <w:gridSpan w:val="2"/>
          </w:tcPr>
          <w:p w14:paraId="5E5DF7F6"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55FE7188" w14:textId="77777777" w:rsidR="000F415B" w:rsidRPr="007E5CBC" w:rsidRDefault="000F415B" w:rsidP="000F415B">
            <w:pPr>
              <w:pStyle w:val="TableText"/>
            </w:pPr>
            <w:r w:rsidRPr="00384A8A">
              <w:t>Include</w:t>
            </w:r>
          </w:p>
        </w:tc>
      </w:tr>
      <w:tr w:rsidR="00A94AFF" w:rsidRPr="007E5CBC" w14:paraId="2BAAB807" w14:textId="77777777" w:rsidTr="00A94AFF">
        <w:tc>
          <w:tcPr>
            <w:tcW w:w="147" w:type="pct"/>
            <w:vMerge/>
          </w:tcPr>
          <w:p w14:paraId="12FEA079" w14:textId="77777777" w:rsidR="000F415B" w:rsidRPr="00A94AFF" w:rsidRDefault="000F415B" w:rsidP="000F415B">
            <w:pPr>
              <w:pStyle w:val="TableText"/>
              <w:rPr>
                <w:szCs w:val="18"/>
              </w:rPr>
            </w:pPr>
          </w:p>
        </w:tc>
        <w:tc>
          <w:tcPr>
            <w:tcW w:w="1135" w:type="pct"/>
            <w:gridSpan w:val="2"/>
            <w:vMerge/>
          </w:tcPr>
          <w:p w14:paraId="4D5F0CCF" w14:textId="77777777" w:rsidR="000F415B" w:rsidRPr="00A94AFF" w:rsidRDefault="000F415B" w:rsidP="000F415B">
            <w:pPr>
              <w:pStyle w:val="TableText"/>
              <w:rPr>
                <w:color w:val="000000" w:themeColor="text1"/>
                <w:szCs w:val="18"/>
                <w:lang w:val="en-GB"/>
              </w:rPr>
            </w:pPr>
          </w:p>
        </w:tc>
        <w:tc>
          <w:tcPr>
            <w:tcW w:w="930" w:type="pct"/>
            <w:gridSpan w:val="2"/>
          </w:tcPr>
          <w:p w14:paraId="527B4CA5" w14:textId="77777777" w:rsidR="000F415B" w:rsidRPr="007E5CBC" w:rsidRDefault="000F415B" w:rsidP="000F415B">
            <w:pPr>
              <w:pStyle w:val="TableText"/>
              <w:rPr>
                <w:lang w:val="en-GB"/>
              </w:rPr>
            </w:pPr>
            <w:r w:rsidRPr="007E5CBC">
              <w:rPr>
                <w:lang w:val="en-GB"/>
              </w:rPr>
              <w:t>Bedaquiline</w:t>
            </w:r>
          </w:p>
          <w:p w14:paraId="5F3841E9" w14:textId="77777777" w:rsidR="000F415B" w:rsidRPr="007E5CBC" w:rsidRDefault="000F415B" w:rsidP="000F415B">
            <w:pPr>
              <w:pStyle w:val="TableText"/>
              <w:rPr>
                <w:lang w:val="en-GB"/>
              </w:rPr>
            </w:pPr>
            <w:r w:rsidRPr="007E5CBC">
              <w:rPr>
                <w:lang w:val="en-GB"/>
              </w:rPr>
              <w:t>Isoniazid</w:t>
            </w:r>
          </w:p>
          <w:p w14:paraId="0C457E09" w14:textId="77777777" w:rsidR="000F415B" w:rsidRPr="007E5CBC" w:rsidRDefault="000F415B" w:rsidP="000F415B">
            <w:pPr>
              <w:pStyle w:val="TableText"/>
              <w:rPr>
                <w:lang w:val="en-GB"/>
              </w:rPr>
            </w:pPr>
            <w:r w:rsidRPr="007E5CBC">
              <w:rPr>
                <w:lang w:val="en-GB"/>
              </w:rPr>
              <w:t>Pyrazinamide</w:t>
            </w:r>
          </w:p>
          <w:p w14:paraId="6100D272" w14:textId="77777777" w:rsidR="000F415B" w:rsidRPr="007E5CBC" w:rsidRDefault="000F415B" w:rsidP="000F415B">
            <w:pPr>
              <w:pStyle w:val="TableText"/>
            </w:pPr>
            <w:r w:rsidRPr="007E5CBC">
              <w:rPr>
                <w:lang w:val="en-GB"/>
              </w:rPr>
              <w:t>Rifabutin</w:t>
            </w:r>
          </w:p>
        </w:tc>
        <w:tc>
          <w:tcPr>
            <w:tcW w:w="678" w:type="pct"/>
          </w:tcPr>
          <w:p w14:paraId="77963B93" w14:textId="77777777" w:rsidR="000F415B" w:rsidRPr="007E5CBC" w:rsidRDefault="000F415B" w:rsidP="000F415B">
            <w:pPr>
              <w:pStyle w:val="TableText"/>
            </w:pPr>
          </w:p>
        </w:tc>
        <w:tc>
          <w:tcPr>
            <w:tcW w:w="1767" w:type="pct"/>
            <w:gridSpan w:val="2"/>
          </w:tcPr>
          <w:p w14:paraId="59786046"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7A125097" w14:textId="77777777" w:rsidR="000F415B" w:rsidRPr="007E5CBC" w:rsidRDefault="000F415B" w:rsidP="000F415B">
            <w:pPr>
              <w:pStyle w:val="TableText"/>
            </w:pPr>
            <w:r w:rsidRPr="00384A8A">
              <w:t>Include</w:t>
            </w:r>
          </w:p>
        </w:tc>
      </w:tr>
      <w:tr w:rsidR="00A94AFF" w:rsidRPr="007E5CBC" w14:paraId="4EC9065B" w14:textId="77777777" w:rsidTr="00A94AFF">
        <w:trPr>
          <w:trHeight w:val="329"/>
        </w:trPr>
        <w:tc>
          <w:tcPr>
            <w:tcW w:w="147" w:type="pct"/>
            <w:vMerge w:val="restart"/>
            <w:tcBorders>
              <w:bottom w:val="single" w:sz="4" w:space="0" w:color="A6A6A6" w:themeColor="background1" w:themeShade="A6"/>
            </w:tcBorders>
          </w:tcPr>
          <w:p w14:paraId="4F62B218" w14:textId="77777777" w:rsidR="000F415B" w:rsidRPr="00A94AFF" w:rsidRDefault="000F415B" w:rsidP="000F415B">
            <w:pPr>
              <w:pStyle w:val="Number"/>
              <w:spacing w:before="60" w:after="60"/>
              <w:rPr>
                <w:sz w:val="18"/>
                <w:szCs w:val="18"/>
              </w:rPr>
            </w:pPr>
          </w:p>
        </w:tc>
        <w:tc>
          <w:tcPr>
            <w:tcW w:w="1135" w:type="pct"/>
            <w:gridSpan w:val="2"/>
            <w:vMerge w:val="restart"/>
            <w:tcBorders>
              <w:bottom w:val="single" w:sz="4" w:space="0" w:color="A6A6A6" w:themeColor="background1" w:themeShade="A6"/>
            </w:tcBorders>
          </w:tcPr>
          <w:p w14:paraId="18571C7C" w14:textId="77777777" w:rsidR="000F415B" w:rsidRPr="00A94AFF" w:rsidRDefault="000F415B" w:rsidP="000F415B">
            <w:pPr>
              <w:pStyle w:val="TableText"/>
              <w:rPr>
                <w:color w:val="000000" w:themeColor="text1"/>
                <w:szCs w:val="18"/>
                <w:lang w:val="en-GB"/>
              </w:rPr>
            </w:pPr>
            <w:r w:rsidRPr="00A94AFF">
              <w:rPr>
                <w:color w:val="000000" w:themeColor="text1"/>
                <w:szCs w:val="18"/>
                <w:lang w:val="en-GB"/>
              </w:rPr>
              <w:t>Malignant disease and immunosuppression</w:t>
            </w:r>
          </w:p>
        </w:tc>
        <w:tc>
          <w:tcPr>
            <w:tcW w:w="930" w:type="pct"/>
            <w:gridSpan w:val="2"/>
            <w:tcBorders>
              <w:bottom w:val="single" w:sz="4" w:space="0" w:color="A6A6A6" w:themeColor="background1" w:themeShade="A6"/>
            </w:tcBorders>
          </w:tcPr>
          <w:p w14:paraId="60EC8BC0" w14:textId="77777777" w:rsidR="000F415B" w:rsidRPr="007E5CBC" w:rsidRDefault="000F415B" w:rsidP="000F415B">
            <w:pPr>
              <w:pStyle w:val="TableText"/>
            </w:pPr>
            <w:r w:rsidRPr="007E5CBC">
              <w:rPr>
                <w:lang w:val="en-GB"/>
              </w:rPr>
              <w:t>Thioguanine (tioguanine)</w:t>
            </w:r>
          </w:p>
        </w:tc>
        <w:tc>
          <w:tcPr>
            <w:tcW w:w="678" w:type="pct"/>
            <w:tcBorders>
              <w:bottom w:val="single" w:sz="4" w:space="0" w:color="A6A6A6" w:themeColor="background1" w:themeShade="A6"/>
            </w:tcBorders>
          </w:tcPr>
          <w:p w14:paraId="6DBA2242" w14:textId="77777777" w:rsidR="000F415B" w:rsidRPr="007E5CBC" w:rsidRDefault="000F415B" w:rsidP="000F415B">
            <w:pPr>
              <w:pStyle w:val="TableText"/>
            </w:pPr>
          </w:p>
        </w:tc>
        <w:tc>
          <w:tcPr>
            <w:tcW w:w="1767" w:type="pct"/>
            <w:gridSpan w:val="2"/>
            <w:tcBorders>
              <w:bottom w:val="single" w:sz="4" w:space="0" w:color="A6A6A6" w:themeColor="background1" w:themeShade="A6"/>
            </w:tcBorders>
          </w:tcPr>
          <w:p w14:paraId="18C13231"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Borders>
              <w:bottom w:val="single" w:sz="4" w:space="0" w:color="A6A6A6" w:themeColor="background1" w:themeShade="A6"/>
            </w:tcBorders>
          </w:tcPr>
          <w:p w14:paraId="46AF5126" w14:textId="77777777" w:rsidR="000F415B" w:rsidRPr="007E5CBC" w:rsidRDefault="000F415B" w:rsidP="000F415B">
            <w:pPr>
              <w:pStyle w:val="TableText"/>
            </w:pPr>
            <w:r w:rsidRPr="00384A8A">
              <w:t>Include</w:t>
            </w:r>
          </w:p>
        </w:tc>
      </w:tr>
      <w:tr w:rsidR="00A94AFF" w:rsidRPr="007E5CBC" w14:paraId="62FFA132" w14:textId="77777777" w:rsidTr="00A94AFF">
        <w:tc>
          <w:tcPr>
            <w:tcW w:w="147" w:type="pct"/>
            <w:vMerge/>
          </w:tcPr>
          <w:p w14:paraId="1105ABF3" w14:textId="77777777" w:rsidR="000F415B" w:rsidRPr="00A94AFF" w:rsidRDefault="000F415B" w:rsidP="000F415B">
            <w:pPr>
              <w:pStyle w:val="TableText"/>
              <w:rPr>
                <w:szCs w:val="18"/>
              </w:rPr>
            </w:pPr>
          </w:p>
        </w:tc>
        <w:tc>
          <w:tcPr>
            <w:tcW w:w="1135" w:type="pct"/>
            <w:gridSpan w:val="2"/>
            <w:vMerge/>
          </w:tcPr>
          <w:p w14:paraId="21A2496B" w14:textId="77777777" w:rsidR="000F415B" w:rsidRPr="00A94AFF" w:rsidRDefault="000F415B" w:rsidP="000F415B">
            <w:pPr>
              <w:pStyle w:val="TableText"/>
              <w:rPr>
                <w:color w:val="000000" w:themeColor="text1"/>
                <w:szCs w:val="18"/>
                <w:lang w:val="en-GB"/>
              </w:rPr>
            </w:pPr>
          </w:p>
        </w:tc>
        <w:tc>
          <w:tcPr>
            <w:tcW w:w="930" w:type="pct"/>
            <w:gridSpan w:val="2"/>
          </w:tcPr>
          <w:p w14:paraId="69E753ED" w14:textId="77777777" w:rsidR="000F415B" w:rsidRPr="007E5CBC" w:rsidRDefault="000F415B" w:rsidP="000F415B">
            <w:pPr>
              <w:pStyle w:val="TableText"/>
              <w:rPr>
                <w:lang w:val="en-GB"/>
              </w:rPr>
            </w:pPr>
            <w:r w:rsidRPr="007E5CBC">
              <w:rPr>
                <w:lang w:val="en-GB"/>
              </w:rPr>
              <w:t>Filgrastim</w:t>
            </w:r>
          </w:p>
          <w:p w14:paraId="6A8BA4EE" w14:textId="77777777" w:rsidR="000F415B" w:rsidRPr="007E5CBC" w:rsidRDefault="000F415B" w:rsidP="000F415B">
            <w:pPr>
              <w:pStyle w:val="TableText"/>
            </w:pPr>
            <w:proofErr w:type="spellStart"/>
            <w:r w:rsidRPr="007E5CBC">
              <w:rPr>
                <w:lang w:val="en-GB"/>
              </w:rPr>
              <w:t>Peg</w:t>
            </w:r>
            <w:r>
              <w:rPr>
                <w:color w:val="000000"/>
                <w:lang w:val="en-GB" w:eastAsia="en-NZ"/>
              </w:rPr>
              <w:t>fi</w:t>
            </w:r>
            <w:r w:rsidRPr="007E5CBC">
              <w:rPr>
                <w:lang w:val="en-GB"/>
              </w:rPr>
              <w:t>lgrastim</w:t>
            </w:r>
            <w:proofErr w:type="spellEnd"/>
          </w:p>
        </w:tc>
        <w:tc>
          <w:tcPr>
            <w:tcW w:w="678" w:type="pct"/>
          </w:tcPr>
          <w:p w14:paraId="0A4325A4" w14:textId="77777777" w:rsidR="000F415B" w:rsidRPr="007E5CBC" w:rsidRDefault="000F415B" w:rsidP="000F415B">
            <w:pPr>
              <w:pStyle w:val="TableText"/>
            </w:pPr>
          </w:p>
        </w:tc>
        <w:tc>
          <w:tcPr>
            <w:tcW w:w="1767" w:type="pct"/>
            <w:gridSpan w:val="2"/>
          </w:tcPr>
          <w:p w14:paraId="4D07BCA0"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3CDC1ADF" w14:textId="77777777" w:rsidR="000F415B" w:rsidRPr="007E5CBC" w:rsidRDefault="000F415B" w:rsidP="000F415B">
            <w:pPr>
              <w:pStyle w:val="TableText"/>
            </w:pPr>
            <w:r w:rsidRPr="00384A8A">
              <w:t>Include</w:t>
            </w:r>
          </w:p>
        </w:tc>
      </w:tr>
      <w:tr w:rsidR="00A94AFF" w:rsidRPr="007E5CBC" w14:paraId="6A0F47F3" w14:textId="77777777" w:rsidTr="00A94AFF">
        <w:tc>
          <w:tcPr>
            <w:tcW w:w="147" w:type="pct"/>
            <w:vMerge/>
          </w:tcPr>
          <w:p w14:paraId="03D7E03F" w14:textId="77777777" w:rsidR="000F415B" w:rsidRPr="00A94AFF" w:rsidRDefault="000F415B" w:rsidP="000F415B">
            <w:pPr>
              <w:pStyle w:val="TableText"/>
              <w:rPr>
                <w:szCs w:val="18"/>
              </w:rPr>
            </w:pPr>
          </w:p>
        </w:tc>
        <w:tc>
          <w:tcPr>
            <w:tcW w:w="1135" w:type="pct"/>
            <w:gridSpan w:val="2"/>
            <w:vMerge/>
          </w:tcPr>
          <w:p w14:paraId="0BC285A4" w14:textId="77777777" w:rsidR="000F415B" w:rsidRPr="00A94AFF" w:rsidRDefault="000F415B" w:rsidP="000F415B">
            <w:pPr>
              <w:pStyle w:val="TableText"/>
              <w:rPr>
                <w:color w:val="000000" w:themeColor="text1"/>
                <w:szCs w:val="18"/>
                <w:lang w:val="en-GB"/>
              </w:rPr>
            </w:pPr>
          </w:p>
        </w:tc>
        <w:tc>
          <w:tcPr>
            <w:tcW w:w="930" w:type="pct"/>
            <w:gridSpan w:val="2"/>
          </w:tcPr>
          <w:p w14:paraId="408D9342" w14:textId="77777777" w:rsidR="000F415B" w:rsidRPr="007E5CBC" w:rsidRDefault="000F415B" w:rsidP="000F415B">
            <w:pPr>
              <w:pStyle w:val="TableText"/>
              <w:rPr>
                <w:lang w:val="en-GB"/>
              </w:rPr>
            </w:pPr>
            <w:r w:rsidRPr="007E5CBC">
              <w:rPr>
                <w:lang w:val="en-GB"/>
              </w:rPr>
              <w:t>Goserelin</w:t>
            </w:r>
          </w:p>
          <w:p w14:paraId="12572B0A" w14:textId="77777777" w:rsidR="000F415B" w:rsidRPr="007E5CBC" w:rsidRDefault="000F415B" w:rsidP="000F415B">
            <w:pPr>
              <w:pStyle w:val="TableText"/>
            </w:pPr>
            <w:r w:rsidRPr="007E5CBC">
              <w:rPr>
                <w:lang w:val="en-GB"/>
              </w:rPr>
              <w:t>Leuprorelin</w:t>
            </w:r>
          </w:p>
        </w:tc>
        <w:tc>
          <w:tcPr>
            <w:tcW w:w="678" w:type="pct"/>
          </w:tcPr>
          <w:p w14:paraId="351ACCDD" w14:textId="77777777" w:rsidR="000F415B" w:rsidRPr="007E5CBC" w:rsidRDefault="000F415B" w:rsidP="000F415B">
            <w:pPr>
              <w:pStyle w:val="TableText"/>
            </w:pPr>
          </w:p>
        </w:tc>
        <w:tc>
          <w:tcPr>
            <w:tcW w:w="1767" w:type="pct"/>
            <w:gridSpan w:val="2"/>
          </w:tcPr>
          <w:p w14:paraId="603216E5"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7CA53C82" w14:textId="77777777" w:rsidR="000F415B" w:rsidRPr="007E5CBC" w:rsidRDefault="000F415B" w:rsidP="000F415B">
            <w:pPr>
              <w:pStyle w:val="TableText"/>
            </w:pPr>
            <w:r w:rsidRPr="00384A8A">
              <w:t>Include</w:t>
            </w:r>
          </w:p>
        </w:tc>
      </w:tr>
      <w:tr w:rsidR="00A94AFF" w:rsidRPr="007E5CBC" w14:paraId="675FD2E7" w14:textId="77777777" w:rsidTr="00A94AFF">
        <w:tc>
          <w:tcPr>
            <w:tcW w:w="147" w:type="pct"/>
            <w:vMerge/>
          </w:tcPr>
          <w:p w14:paraId="674837E0" w14:textId="77777777" w:rsidR="000F415B" w:rsidRPr="00A94AFF" w:rsidRDefault="000F415B" w:rsidP="000F415B">
            <w:pPr>
              <w:pStyle w:val="TableText"/>
              <w:rPr>
                <w:szCs w:val="18"/>
              </w:rPr>
            </w:pPr>
          </w:p>
        </w:tc>
        <w:tc>
          <w:tcPr>
            <w:tcW w:w="1135" w:type="pct"/>
            <w:gridSpan w:val="2"/>
            <w:vMerge/>
          </w:tcPr>
          <w:p w14:paraId="58947D37" w14:textId="77777777" w:rsidR="000F415B" w:rsidRPr="00A94AFF" w:rsidRDefault="000F415B" w:rsidP="000F415B">
            <w:pPr>
              <w:pStyle w:val="TableText"/>
              <w:rPr>
                <w:color w:val="000000" w:themeColor="text1"/>
                <w:szCs w:val="18"/>
                <w:lang w:val="en-GB"/>
              </w:rPr>
            </w:pPr>
          </w:p>
        </w:tc>
        <w:tc>
          <w:tcPr>
            <w:tcW w:w="930" w:type="pct"/>
            <w:gridSpan w:val="2"/>
          </w:tcPr>
          <w:p w14:paraId="539495F3" w14:textId="77777777" w:rsidR="000F415B" w:rsidRPr="007E5CBC" w:rsidRDefault="000F415B" w:rsidP="000F415B">
            <w:pPr>
              <w:pStyle w:val="TableText"/>
              <w:rPr>
                <w:color w:val="000000" w:themeColor="text1"/>
                <w:lang w:val="en-GB"/>
              </w:rPr>
            </w:pPr>
            <w:r w:rsidRPr="007E5CBC">
              <w:rPr>
                <w:color w:val="000000" w:themeColor="text1"/>
                <w:lang w:val="en-GB"/>
              </w:rPr>
              <w:t>Abiraterone</w:t>
            </w:r>
          </w:p>
          <w:p w14:paraId="0649657F" w14:textId="77777777" w:rsidR="000F415B" w:rsidRPr="007E5CBC" w:rsidRDefault="000F415B" w:rsidP="000F415B">
            <w:pPr>
              <w:pStyle w:val="TableText"/>
              <w:rPr>
                <w:color w:val="000000" w:themeColor="text1"/>
                <w:lang w:val="en-GB"/>
              </w:rPr>
            </w:pPr>
            <w:r w:rsidRPr="007E5CBC">
              <w:rPr>
                <w:color w:val="000000" w:themeColor="text1"/>
                <w:lang w:val="en-GB"/>
              </w:rPr>
              <w:t>Apalutamide</w:t>
            </w:r>
          </w:p>
          <w:p w14:paraId="48C760EC" w14:textId="77777777" w:rsidR="000F415B" w:rsidRPr="007E5CBC" w:rsidRDefault="000F415B" w:rsidP="000F415B">
            <w:pPr>
              <w:pStyle w:val="TableText"/>
              <w:rPr>
                <w:color w:val="000000" w:themeColor="text1"/>
                <w:lang w:val="en-GB"/>
              </w:rPr>
            </w:pPr>
            <w:r w:rsidRPr="007E5CBC">
              <w:rPr>
                <w:color w:val="000000" w:themeColor="text1"/>
                <w:lang w:val="en-GB"/>
              </w:rPr>
              <w:lastRenderedPageBreak/>
              <w:t>Anastrozole</w:t>
            </w:r>
          </w:p>
          <w:p w14:paraId="23DE28E2" w14:textId="77777777" w:rsidR="000F415B" w:rsidRPr="007E5CBC" w:rsidRDefault="000F415B" w:rsidP="000F415B">
            <w:pPr>
              <w:pStyle w:val="TableText"/>
              <w:rPr>
                <w:color w:val="000000" w:themeColor="text1"/>
                <w:lang w:val="en-GB"/>
              </w:rPr>
            </w:pPr>
            <w:r w:rsidRPr="007E5CBC">
              <w:rPr>
                <w:color w:val="000000" w:themeColor="text1"/>
                <w:lang w:val="en-GB"/>
              </w:rPr>
              <w:t>Bicalutamide</w:t>
            </w:r>
          </w:p>
          <w:p w14:paraId="1CD33634" w14:textId="77777777" w:rsidR="000F415B" w:rsidRPr="007E5CBC" w:rsidRDefault="000F415B" w:rsidP="000F415B">
            <w:pPr>
              <w:pStyle w:val="TableText"/>
              <w:rPr>
                <w:color w:val="000000" w:themeColor="text1"/>
                <w:lang w:val="en-GB"/>
              </w:rPr>
            </w:pPr>
            <w:r w:rsidRPr="007E5CBC">
              <w:rPr>
                <w:color w:val="000000" w:themeColor="text1"/>
                <w:lang w:val="en-GB"/>
              </w:rPr>
              <w:t>Flutamide</w:t>
            </w:r>
          </w:p>
          <w:p w14:paraId="6DD32308" w14:textId="77777777" w:rsidR="000F415B" w:rsidRPr="007E5CBC" w:rsidRDefault="000F415B" w:rsidP="000F415B">
            <w:pPr>
              <w:pStyle w:val="TableText"/>
              <w:rPr>
                <w:color w:val="000000" w:themeColor="text1"/>
                <w:lang w:val="en-GB"/>
              </w:rPr>
            </w:pPr>
            <w:r w:rsidRPr="007E5CBC">
              <w:rPr>
                <w:color w:val="000000" w:themeColor="text1"/>
                <w:lang w:val="en-GB"/>
              </w:rPr>
              <w:t>Exemestane</w:t>
            </w:r>
          </w:p>
          <w:p w14:paraId="57F3E84F" w14:textId="77777777" w:rsidR="000F415B" w:rsidRPr="007E5CBC" w:rsidRDefault="000F415B" w:rsidP="000F415B">
            <w:pPr>
              <w:pStyle w:val="TableText"/>
            </w:pPr>
            <w:r w:rsidRPr="007E5CBC">
              <w:rPr>
                <w:color w:val="000000" w:themeColor="text1"/>
                <w:lang w:val="en-GB"/>
              </w:rPr>
              <w:t>Fulvestrant</w:t>
            </w:r>
          </w:p>
        </w:tc>
        <w:tc>
          <w:tcPr>
            <w:tcW w:w="678" w:type="pct"/>
          </w:tcPr>
          <w:p w14:paraId="43240906" w14:textId="77777777" w:rsidR="000F415B" w:rsidRPr="007E5CBC" w:rsidRDefault="000F415B" w:rsidP="000F415B">
            <w:pPr>
              <w:pStyle w:val="TableText"/>
            </w:pPr>
          </w:p>
        </w:tc>
        <w:tc>
          <w:tcPr>
            <w:tcW w:w="1767" w:type="pct"/>
            <w:gridSpan w:val="2"/>
          </w:tcPr>
          <w:p w14:paraId="587AFB5A"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0109932D" w14:textId="77777777" w:rsidR="000F415B" w:rsidRPr="007E5CBC" w:rsidRDefault="000F415B" w:rsidP="000F415B">
            <w:pPr>
              <w:pStyle w:val="TableText"/>
            </w:pPr>
            <w:r w:rsidRPr="00384A8A">
              <w:t>Include</w:t>
            </w:r>
          </w:p>
        </w:tc>
      </w:tr>
      <w:tr w:rsidR="00A94AFF" w:rsidRPr="007E5CBC" w14:paraId="048E09B1" w14:textId="77777777" w:rsidTr="00A94AFF">
        <w:tc>
          <w:tcPr>
            <w:tcW w:w="147" w:type="pct"/>
            <w:vMerge/>
          </w:tcPr>
          <w:p w14:paraId="622AD28A" w14:textId="77777777" w:rsidR="000F415B" w:rsidRPr="00A94AFF" w:rsidRDefault="000F415B" w:rsidP="000F415B">
            <w:pPr>
              <w:pStyle w:val="TableText"/>
              <w:rPr>
                <w:szCs w:val="18"/>
              </w:rPr>
            </w:pPr>
          </w:p>
        </w:tc>
        <w:tc>
          <w:tcPr>
            <w:tcW w:w="1135" w:type="pct"/>
            <w:gridSpan w:val="2"/>
            <w:vMerge/>
          </w:tcPr>
          <w:p w14:paraId="1FDBEFA5" w14:textId="77777777" w:rsidR="000F415B" w:rsidRPr="00A94AFF" w:rsidRDefault="000F415B" w:rsidP="000F415B">
            <w:pPr>
              <w:pStyle w:val="TableText"/>
              <w:rPr>
                <w:color w:val="000000" w:themeColor="text1"/>
                <w:szCs w:val="18"/>
                <w:lang w:val="en-GB"/>
              </w:rPr>
            </w:pPr>
          </w:p>
        </w:tc>
        <w:tc>
          <w:tcPr>
            <w:tcW w:w="930" w:type="pct"/>
            <w:gridSpan w:val="2"/>
          </w:tcPr>
          <w:p w14:paraId="53855BEA" w14:textId="77777777" w:rsidR="000F415B" w:rsidRPr="007E5CBC" w:rsidRDefault="000F415B" w:rsidP="000F415B">
            <w:pPr>
              <w:pStyle w:val="TableText"/>
              <w:rPr>
                <w:lang w:val="en-GB"/>
              </w:rPr>
            </w:pPr>
            <w:r w:rsidRPr="007E5CBC">
              <w:rPr>
                <w:lang w:val="en-GB"/>
              </w:rPr>
              <w:t>Apremilast</w:t>
            </w:r>
          </w:p>
          <w:p w14:paraId="3E240B15" w14:textId="77777777" w:rsidR="000F415B" w:rsidRPr="007E5CBC" w:rsidRDefault="000F415B" w:rsidP="000F415B">
            <w:pPr>
              <w:pStyle w:val="TableText"/>
              <w:rPr>
                <w:lang w:val="en-GB"/>
              </w:rPr>
            </w:pPr>
            <w:r w:rsidRPr="007E5CBC">
              <w:rPr>
                <w:lang w:val="en-GB"/>
              </w:rPr>
              <w:t>Azathioprine</w:t>
            </w:r>
          </w:p>
          <w:p w14:paraId="07C9EDC3" w14:textId="77777777" w:rsidR="000F415B" w:rsidRPr="007E5CBC" w:rsidRDefault="000F415B" w:rsidP="000F415B">
            <w:pPr>
              <w:pStyle w:val="TableText"/>
              <w:rPr>
                <w:lang w:val="en-GB"/>
              </w:rPr>
            </w:pPr>
            <w:r w:rsidRPr="007E5CBC">
              <w:rPr>
                <w:lang w:val="en-GB"/>
              </w:rPr>
              <w:t>C</w:t>
            </w:r>
            <w:r>
              <w:rPr>
                <w:lang w:val="en-GB"/>
              </w:rPr>
              <w:t>y</w:t>
            </w:r>
            <w:r w:rsidRPr="007E5CBC">
              <w:rPr>
                <w:lang w:val="en-GB"/>
              </w:rPr>
              <w:t>closporin</w:t>
            </w:r>
          </w:p>
          <w:p w14:paraId="68B3101A" w14:textId="77777777" w:rsidR="000F415B" w:rsidRPr="007E5CBC" w:rsidRDefault="000F415B" w:rsidP="000F415B">
            <w:pPr>
              <w:pStyle w:val="TableText"/>
              <w:rPr>
                <w:lang w:val="en-GB"/>
              </w:rPr>
            </w:pPr>
            <w:r w:rsidRPr="007E5CBC">
              <w:rPr>
                <w:lang w:val="en-GB"/>
              </w:rPr>
              <w:t>Le</w:t>
            </w:r>
            <w:r>
              <w:rPr>
                <w:lang w:val="en-GB"/>
              </w:rPr>
              <w:t>fl</w:t>
            </w:r>
            <w:r w:rsidRPr="007E5CBC">
              <w:rPr>
                <w:lang w:val="en-GB"/>
              </w:rPr>
              <w:t>unomide</w:t>
            </w:r>
          </w:p>
          <w:p w14:paraId="387DB37A" w14:textId="77777777" w:rsidR="000F415B" w:rsidRPr="007E5CBC" w:rsidRDefault="000F415B" w:rsidP="000F415B">
            <w:pPr>
              <w:pStyle w:val="TableText"/>
              <w:rPr>
                <w:lang w:val="en-GB"/>
              </w:rPr>
            </w:pPr>
            <w:r w:rsidRPr="007E5CBC">
              <w:rPr>
                <w:lang w:val="en-GB"/>
              </w:rPr>
              <w:t>Mercaptopurine</w:t>
            </w:r>
          </w:p>
          <w:p w14:paraId="495B16BA" w14:textId="77777777" w:rsidR="000F415B" w:rsidRPr="007E5CBC" w:rsidRDefault="000F415B" w:rsidP="000F415B">
            <w:pPr>
              <w:pStyle w:val="TableText"/>
              <w:rPr>
                <w:lang w:val="en-GB"/>
              </w:rPr>
            </w:pPr>
            <w:r w:rsidRPr="007E5CBC">
              <w:rPr>
                <w:lang w:val="en-GB"/>
              </w:rPr>
              <w:t>Methotrexate</w:t>
            </w:r>
          </w:p>
          <w:p w14:paraId="4683BB61" w14:textId="77777777" w:rsidR="000F415B" w:rsidRPr="007E5CBC" w:rsidRDefault="000F415B" w:rsidP="000F415B">
            <w:pPr>
              <w:pStyle w:val="TableText"/>
              <w:rPr>
                <w:lang w:val="en-GB"/>
              </w:rPr>
            </w:pPr>
            <w:r w:rsidRPr="007E5CBC">
              <w:rPr>
                <w:lang w:val="en-GB"/>
              </w:rPr>
              <w:t>Mycophenolate</w:t>
            </w:r>
          </w:p>
          <w:p w14:paraId="46B861F6" w14:textId="77777777" w:rsidR="000F415B" w:rsidRPr="007E5CBC" w:rsidRDefault="000F415B" w:rsidP="000F415B">
            <w:pPr>
              <w:pStyle w:val="TableText"/>
              <w:rPr>
                <w:lang w:val="en-GB"/>
              </w:rPr>
            </w:pPr>
            <w:r w:rsidRPr="007E5CBC">
              <w:rPr>
                <w:lang w:val="en-GB"/>
              </w:rPr>
              <w:t>Sulfasalazine</w:t>
            </w:r>
          </w:p>
          <w:p w14:paraId="2A92FF86" w14:textId="77777777" w:rsidR="000F415B" w:rsidRPr="007E5CBC" w:rsidRDefault="000F415B" w:rsidP="000F415B">
            <w:pPr>
              <w:pStyle w:val="TableText"/>
            </w:pPr>
            <w:r w:rsidRPr="007E5CBC">
              <w:rPr>
                <w:lang w:val="en-GB"/>
              </w:rPr>
              <w:t>Tacrolimus</w:t>
            </w:r>
          </w:p>
        </w:tc>
        <w:tc>
          <w:tcPr>
            <w:tcW w:w="678" w:type="pct"/>
          </w:tcPr>
          <w:p w14:paraId="64617365" w14:textId="77777777" w:rsidR="000F415B" w:rsidRPr="007E5CBC" w:rsidRDefault="000F415B" w:rsidP="000F415B">
            <w:pPr>
              <w:pStyle w:val="TableText"/>
            </w:pPr>
          </w:p>
        </w:tc>
        <w:tc>
          <w:tcPr>
            <w:tcW w:w="1767" w:type="pct"/>
            <w:gridSpan w:val="2"/>
          </w:tcPr>
          <w:p w14:paraId="0994E0FB"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2F87B741" w14:textId="77777777" w:rsidR="000F415B" w:rsidRPr="007E5CBC" w:rsidRDefault="000F415B" w:rsidP="000F415B">
            <w:pPr>
              <w:pStyle w:val="TableText"/>
            </w:pPr>
            <w:r w:rsidRPr="00384A8A">
              <w:t>Include</w:t>
            </w:r>
          </w:p>
        </w:tc>
      </w:tr>
      <w:tr w:rsidR="00A94AFF" w:rsidRPr="007E5CBC" w14:paraId="146BC520" w14:textId="77777777" w:rsidTr="00A94AFF">
        <w:tc>
          <w:tcPr>
            <w:tcW w:w="147" w:type="pct"/>
            <w:vMerge/>
          </w:tcPr>
          <w:p w14:paraId="58166CF1" w14:textId="77777777" w:rsidR="000F415B" w:rsidRPr="00A94AFF" w:rsidRDefault="000F415B" w:rsidP="000F415B">
            <w:pPr>
              <w:pStyle w:val="TableText"/>
              <w:rPr>
                <w:szCs w:val="18"/>
              </w:rPr>
            </w:pPr>
          </w:p>
        </w:tc>
        <w:tc>
          <w:tcPr>
            <w:tcW w:w="1135" w:type="pct"/>
            <w:gridSpan w:val="2"/>
            <w:vMerge/>
          </w:tcPr>
          <w:p w14:paraId="6F5E48BE" w14:textId="77777777" w:rsidR="000F415B" w:rsidRPr="00A94AFF" w:rsidRDefault="000F415B" w:rsidP="000F415B">
            <w:pPr>
              <w:pStyle w:val="TableText"/>
              <w:rPr>
                <w:color w:val="000000" w:themeColor="text1"/>
                <w:szCs w:val="18"/>
                <w:lang w:val="en-GB"/>
              </w:rPr>
            </w:pPr>
          </w:p>
        </w:tc>
        <w:tc>
          <w:tcPr>
            <w:tcW w:w="930" w:type="pct"/>
            <w:gridSpan w:val="2"/>
          </w:tcPr>
          <w:p w14:paraId="0F199025" w14:textId="77777777" w:rsidR="000F415B" w:rsidRPr="004834AF" w:rsidRDefault="000F415B" w:rsidP="000F415B">
            <w:pPr>
              <w:pStyle w:val="TableText"/>
              <w:rPr>
                <w:lang w:val="en-GB"/>
              </w:rPr>
            </w:pPr>
            <w:r w:rsidRPr="007E5CBC">
              <w:rPr>
                <w:lang w:val="en-GB"/>
              </w:rPr>
              <w:t>Hydroxyurea (hydroxycarbamide)</w:t>
            </w:r>
          </w:p>
        </w:tc>
        <w:tc>
          <w:tcPr>
            <w:tcW w:w="678" w:type="pct"/>
          </w:tcPr>
          <w:p w14:paraId="62BB9D4D" w14:textId="77777777" w:rsidR="000F415B" w:rsidRPr="007E5CBC" w:rsidRDefault="000F415B" w:rsidP="000F415B">
            <w:pPr>
              <w:pStyle w:val="TableText"/>
            </w:pPr>
          </w:p>
        </w:tc>
        <w:tc>
          <w:tcPr>
            <w:tcW w:w="1767" w:type="pct"/>
            <w:gridSpan w:val="2"/>
          </w:tcPr>
          <w:p w14:paraId="528E8636"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40BFAD65" w14:textId="77777777" w:rsidR="000F415B" w:rsidRPr="007E5CBC" w:rsidRDefault="000F415B" w:rsidP="000F415B">
            <w:pPr>
              <w:pStyle w:val="TableText"/>
            </w:pPr>
            <w:r w:rsidRPr="00384A8A">
              <w:t>Include</w:t>
            </w:r>
          </w:p>
        </w:tc>
      </w:tr>
      <w:tr w:rsidR="00A94AFF" w:rsidRPr="007E5CBC" w14:paraId="2344BB68" w14:textId="77777777" w:rsidTr="00A94AFF">
        <w:tc>
          <w:tcPr>
            <w:tcW w:w="147" w:type="pct"/>
            <w:vMerge/>
          </w:tcPr>
          <w:p w14:paraId="05761068" w14:textId="77777777" w:rsidR="000F415B" w:rsidRPr="00A94AFF" w:rsidRDefault="000F415B" w:rsidP="000F415B">
            <w:pPr>
              <w:pStyle w:val="TableText"/>
              <w:rPr>
                <w:szCs w:val="18"/>
              </w:rPr>
            </w:pPr>
          </w:p>
        </w:tc>
        <w:tc>
          <w:tcPr>
            <w:tcW w:w="1135" w:type="pct"/>
            <w:gridSpan w:val="2"/>
            <w:vMerge/>
          </w:tcPr>
          <w:p w14:paraId="1D60069A" w14:textId="77777777" w:rsidR="000F415B" w:rsidRPr="00A94AFF" w:rsidRDefault="000F415B" w:rsidP="000F415B">
            <w:pPr>
              <w:pStyle w:val="TableText"/>
              <w:rPr>
                <w:color w:val="000000" w:themeColor="text1"/>
                <w:szCs w:val="18"/>
                <w:lang w:val="en-GB"/>
              </w:rPr>
            </w:pPr>
          </w:p>
        </w:tc>
        <w:tc>
          <w:tcPr>
            <w:tcW w:w="930" w:type="pct"/>
            <w:gridSpan w:val="2"/>
          </w:tcPr>
          <w:p w14:paraId="07EA0ADB" w14:textId="77777777" w:rsidR="000F415B" w:rsidRPr="007E5CBC" w:rsidRDefault="000F415B" w:rsidP="000F415B">
            <w:pPr>
              <w:pStyle w:val="TableText"/>
            </w:pPr>
            <w:r w:rsidRPr="007E5CBC">
              <w:rPr>
                <w:lang w:val="en-GB"/>
              </w:rPr>
              <w:t>Ruxolitinib</w:t>
            </w:r>
          </w:p>
        </w:tc>
        <w:tc>
          <w:tcPr>
            <w:tcW w:w="678" w:type="pct"/>
          </w:tcPr>
          <w:p w14:paraId="38AF1CEB" w14:textId="77777777" w:rsidR="000F415B" w:rsidRPr="007E5CBC" w:rsidRDefault="000F415B" w:rsidP="000F415B">
            <w:pPr>
              <w:pStyle w:val="TableText"/>
            </w:pPr>
          </w:p>
        </w:tc>
        <w:tc>
          <w:tcPr>
            <w:tcW w:w="1767" w:type="pct"/>
            <w:gridSpan w:val="2"/>
          </w:tcPr>
          <w:p w14:paraId="30F54767"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4CC100B3" w14:textId="77777777" w:rsidR="000F415B" w:rsidRPr="007E5CBC" w:rsidRDefault="000F415B" w:rsidP="000F415B">
            <w:pPr>
              <w:pStyle w:val="TableText"/>
            </w:pPr>
            <w:r w:rsidRPr="00384A8A">
              <w:t>Include</w:t>
            </w:r>
          </w:p>
        </w:tc>
      </w:tr>
      <w:tr w:rsidR="00A94AFF" w:rsidRPr="007E5CBC" w14:paraId="3371A975" w14:textId="77777777" w:rsidTr="00A94AFF">
        <w:tc>
          <w:tcPr>
            <w:tcW w:w="147" w:type="pct"/>
            <w:vMerge/>
          </w:tcPr>
          <w:p w14:paraId="1ED6393C" w14:textId="77777777" w:rsidR="000F415B" w:rsidRPr="00A94AFF" w:rsidRDefault="000F415B" w:rsidP="000F415B">
            <w:pPr>
              <w:pStyle w:val="TableText"/>
              <w:rPr>
                <w:szCs w:val="18"/>
              </w:rPr>
            </w:pPr>
          </w:p>
        </w:tc>
        <w:tc>
          <w:tcPr>
            <w:tcW w:w="1135" w:type="pct"/>
            <w:gridSpan w:val="2"/>
            <w:vMerge/>
          </w:tcPr>
          <w:p w14:paraId="1B5E6BF8" w14:textId="77777777" w:rsidR="000F415B" w:rsidRPr="00A94AFF" w:rsidRDefault="000F415B" w:rsidP="000F415B">
            <w:pPr>
              <w:pStyle w:val="TableText"/>
              <w:rPr>
                <w:color w:val="000000" w:themeColor="text1"/>
                <w:szCs w:val="18"/>
                <w:lang w:val="en-GB"/>
              </w:rPr>
            </w:pPr>
          </w:p>
        </w:tc>
        <w:tc>
          <w:tcPr>
            <w:tcW w:w="930" w:type="pct"/>
            <w:gridSpan w:val="2"/>
          </w:tcPr>
          <w:p w14:paraId="1060D347" w14:textId="77777777" w:rsidR="000F415B" w:rsidRPr="007E5CBC" w:rsidRDefault="000F415B" w:rsidP="000F415B">
            <w:pPr>
              <w:pStyle w:val="TableText"/>
              <w:rPr>
                <w:lang w:val="en-GB"/>
              </w:rPr>
            </w:pPr>
            <w:r w:rsidRPr="007E5CBC">
              <w:rPr>
                <w:lang w:val="en-GB"/>
              </w:rPr>
              <w:t>Adalimumab</w:t>
            </w:r>
          </w:p>
          <w:p w14:paraId="6D95F786" w14:textId="77777777" w:rsidR="000F415B" w:rsidRPr="007E5CBC" w:rsidRDefault="000F415B" w:rsidP="000F415B">
            <w:pPr>
              <w:pStyle w:val="TableText"/>
              <w:rPr>
                <w:lang w:val="en-GB"/>
              </w:rPr>
            </w:pPr>
            <w:r w:rsidRPr="007E5CBC">
              <w:rPr>
                <w:lang w:val="en-GB"/>
              </w:rPr>
              <w:t>Etanercept</w:t>
            </w:r>
          </w:p>
          <w:p w14:paraId="2D45BA61" w14:textId="77777777" w:rsidR="000F415B" w:rsidRPr="007E5CBC" w:rsidRDefault="000F415B" w:rsidP="000F415B">
            <w:pPr>
              <w:pStyle w:val="TableText"/>
              <w:rPr>
                <w:lang w:val="en-GB"/>
              </w:rPr>
            </w:pPr>
            <w:r w:rsidRPr="007E5CBC">
              <w:rPr>
                <w:lang w:val="en-GB"/>
              </w:rPr>
              <w:t>In</w:t>
            </w:r>
            <w:r>
              <w:rPr>
                <w:lang w:val="en-GB"/>
              </w:rPr>
              <w:t>fl</w:t>
            </w:r>
            <w:r w:rsidRPr="007E5CBC">
              <w:rPr>
                <w:lang w:val="en-GB"/>
              </w:rPr>
              <w:t>iximab</w:t>
            </w:r>
          </w:p>
          <w:p w14:paraId="670BE7E3" w14:textId="77777777" w:rsidR="000F415B" w:rsidRPr="007E5CBC" w:rsidRDefault="000F415B" w:rsidP="000F415B">
            <w:pPr>
              <w:pStyle w:val="TableText"/>
              <w:rPr>
                <w:lang w:val="en-GB"/>
              </w:rPr>
            </w:pPr>
            <w:r w:rsidRPr="007E5CBC">
              <w:rPr>
                <w:lang w:val="en-GB"/>
              </w:rPr>
              <w:t>Risankizumab</w:t>
            </w:r>
          </w:p>
          <w:p w14:paraId="4ECBE8B3" w14:textId="77777777" w:rsidR="000F415B" w:rsidRPr="007E5CBC" w:rsidRDefault="000F415B" w:rsidP="000F415B">
            <w:pPr>
              <w:pStyle w:val="TableText"/>
              <w:rPr>
                <w:lang w:val="en-GB"/>
              </w:rPr>
            </w:pPr>
            <w:proofErr w:type="spellStart"/>
            <w:r w:rsidRPr="007E5CBC">
              <w:rPr>
                <w:lang w:val="en-GB"/>
              </w:rPr>
              <w:t>Secukinumab</w:t>
            </w:r>
            <w:proofErr w:type="spellEnd"/>
          </w:p>
          <w:p w14:paraId="7FAAF0D1" w14:textId="77777777" w:rsidR="000F415B" w:rsidRPr="007E5CBC" w:rsidRDefault="000F415B" w:rsidP="000F415B">
            <w:pPr>
              <w:pStyle w:val="TableText"/>
              <w:rPr>
                <w:lang w:val="en-GB"/>
              </w:rPr>
            </w:pPr>
            <w:r w:rsidRPr="007E5CBC">
              <w:rPr>
                <w:lang w:val="en-GB"/>
              </w:rPr>
              <w:t>Tocilizumab</w:t>
            </w:r>
          </w:p>
          <w:p w14:paraId="5BE5814D" w14:textId="77777777" w:rsidR="000F415B" w:rsidRPr="007E5CBC" w:rsidRDefault="000F415B" w:rsidP="000F415B">
            <w:pPr>
              <w:pStyle w:val="TableText"/>
              <w:rPr>
                <w:lang w:val="en-GB"/>
              </w:rPr>
            </w:pPr>
            <w:r w:rsidRPr="007E5CBC">
              <w:rPr>
                <w:lang w:val="en-GB"/>
              </w:rPr>
              <w:t>Upadacitinib</w:t>
            </w:r>
          </w:p>
          <w:p w14:paraId="0E9E5F16" w14:textId="77777777" w:rsidR="000F415B" w:rsidRPr="007E5CBC" w:rsidRDefault="000F415B" w:rsidP="000F415B">
            <w:pPr>
              <w:pStyle w:val="TableText"/>
            </w:pPr>
            <w:r w:rsidRPr="007E5CBC">
              <w:rPr>
                <w:lang w:val="en-GB"/>
              </w:rPr>
              <w:t>Ustekinumab</w:t>
            </w:r>
          </w:p>
        </w:tc>
        <w:tc>
          <w:tcPr>
            <w:tcW w:w="678" w:type="pct"/>
          </w:tcPr>
          <w:p w14:paraId="6CB288FC" w14:textId="77777777" w:rsidR="000F415B" w:rsidRPr="007E5CBC" w:rsidRDefault="000F415B" w:rsidP="000F415B">
            <w:pPr>
              <w:pStyle w:val="TableText"/>
            </w:pPr>
          </w:p>
        </w:tc>
        <w:tc>
          <w:tcPr>
            <w:tcW w:w="1767" w:type="pct"/>
            <w:gridSpan w:val="2"/>
          </w:tcPr>
          <w:p w14:paraId="183E1C04"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21C591A8" w14:textId="77777777" w:rsidR="000F415B" w:rsidRPr="007E5CBC" w:rsidRDefault="000F415B" w:rsidP="000F415B">
            <w:pPr>
              <w:pStyle w:val="TableText"/>
            </w:pPr>
            <w:r w:rsidRPr="00384A8A">
              <w:t>Include</w:t>
            </w:r>
          </w:p>
        </w:tc>
      </w:tr>
      <w:tr w:rsidR="00A94AFF" w:rsidRPr="007E5CBC" w14:paraId="553AB003" w14:textId="77777777" w:rsidTr="00A94AFF">
        <w:tc>
          <w:tcPr>
            <w:tcW w:w="147" w:type="pct"/>
            <w:vMerge/>
          </w:tcPr>
          <w:p w14:paraId="2A7EB5A9" w14:textId="77777777" w:rsidR="000F415B" w:rsidRPr="00A94AFF" w:rsidRDefault="000F415B" w:rsidP="000F415B">
            <w:pPr>
              <w:pStyle w:val="TableText"/>
              <w:rPr>
                <w:szCs w:val="18"/>
              </w:rPr>
            </w:pPr>
          </w:p>
        </w:tc>
        <w:tc>
          <w:tcPr>
            <w:tcW w:w="1135" w:type="pct"/>
            <w:gridSpan w:val="2"/>
            <w:vMerge/>
          </w:tcPr>
          <w:p w14:paraId="5A0BEB29" w14:textId="77777777" w:rsidR="000F415B" w:rsidRPr="00A94AFF" w:rsidRDefault="000F415B" w:rsidP="000F415B">
            <w:pPr>
              <w:pStyle w:val="TableText"/>
              <w:rPr>
                <w:color w:val="000000" w:themeColor="text1"/>
                <w:szCs w:val="18"/>
                <w:lang w:val="en-GB"/>
              </w:rPr>
            </w:pPr>
          </w:p>
        </w:tc>
        <w:tc>
          <w:tcPr>
            <w:tcW w:w="930" w:type="pct"/>
            <w:gridSpan w:val="2"/>
          </w:tcPr>
          <w:p w14:paraId="16496AC6" w14:textId="77777777" w:rsidR="000F415B" w:rsidRPr="007E5CBC" w:rsidRDefault="000F415B" w:rsidP="000F415B">
            <w:pPr>
              <w:pStyle w:val="TableText"/>
              <w:rPr>
                <w:color w:val="000000" w:themeColor="text1"/>
                <w:lang w:val="en-GB"/>
              </w:rPr>
            </w:pPr>
            <w:r w:rsidRPr="007E5CBC">
              <w:rPr>
                <w:color w:val="000000" w:themeColor="text1"/>
                <w:lang w:val="en-GB"/>
              </w:rPr>
              <w:t>Dimethyl fumarate</w:t>
            </w:r>
          </w:p>
          <w:p w14:paraId="1991F078" w14:textId="77777777" w:rsidR="000F415B" w:rsidRPr="007E5CBC" w:rsidRDefault="000F415B" w:rsidP="000F415B">
            <w:pPr>
              <w:pStyle w:val="TableText"/>
              <w:rPr>
                <w:color w:val="000000" w:themeColor="text1"/>
                <w:lang w:val="en-GB"/>
              </w:rPr>
            </w:pPr>
            <w:r w:rsidRPr="007E5CBC">
              <w:rPr>
                <w:color w:val="000000" w:themeColor="text1"/>
                <w:lang w:val="en-GB"/>
              </w:rPr>
              <w:t>Fingolimod</w:t>
            </w:r>
          </w:p>
          <w:p w14:paraId="0EC2EA76" w14:textId="77777777" w:rsidR="000F415B" w:rsidRPr="007E5CBC" w:rsidRDefault="000F415B" w:rsidP="000F415B">
            <w:pPr>
              <w:pStyle w:val="TableText"/>
              <w:rPr>
                <w:color w:val="000000" w:themeColor="text1"/>
                <w:lang w:val="en-GB"/>
              </w:rPr>
            </w:pPr>
            <w:r w:rsidRPr="007E5CBC">
              <w:rPr>
                <w:color w:val="000000" w:themeColor="text1"/>
                <w:lang w:val="en-GB"/>
              </w:rPr>
              <w:t>Glatiramer</w:t>
            </w:r>
          </w:p>
          <w:p w14:paraId="66A9738D" w14:textId="77777777" w:rsidR="000F415B" w:rsidRPr="007E5CBC" w:rsidRDefault="000F415B" w:rsidP="000F415B">
            <w:pPr>
              <w:pStyle w:val="TableText"/>
              <w:rPr>
                <w:color w:val="000000" w:themeColor="text1"/>
                <w:lang w:val="en-GB"/>
              </w:rPr>
            </w:pPr>
            <w:r w:rsidRPr="007E5CBC">
              <w:rPr>
                <w:color w:val="000000" w:themeColor="text1"/>
                <w:lang w:val="en-GB"/>
              </w:rPr>
              <w:t>Interferon beta</w:t>
            </w:r>
          </w:p>
          <w:p w14:paraId="0DC2DB64" w14:textId="77777777" w:rsidR="000F415B" w:rsidRPr="007E5CBC" w:rsidRDefault="000F415B" w:rsidP="000F415B">
            <w:pPr>
              <w:pStyle w:val="TableText"/>
              <w:rPr>
                <w:color w:val="000000" w:themeColor="text1"/>
                <w:lang w:val="en-GB"/>
              </w:rPr>
            </w:pPr>
            <w:r w:rsidRPr="007E5CBC">
              <w:rPr>
                <w:color w:val="000000" w:themeColor="text1"/>
                <w:lang w:val="en-GB"/>
              </w:rPr>
              <w:t>Natalizumab</w:t>
            </w:r>
          </w:p>
          <w:p w14:paraId="076745C7" w14:textId="77777777" w:rsidR="000F415B" w:rsidRPr="007E5CBC" w:rsidRDefault="000F415B" w:rsidP="000F415B">
            <w:pPr>
              <w:pStyle w:val="TableText"/>
              <w:rPr>
                <w:color w:val="000000" w:themeColor="text1"/>
                <w:lang w:val="en-GB"/>
              </w:rPr>
            </w:pPr>
            <w:r w:rsidRPr="007E5CBC">
              <w:rPr>
                <w:color w:val="000000" w:themeColor="text1"/>
                <w:lang w:val="en-GB"/>
              </w:rPr>
              <w:t>Ocrelizumab</w:t>
            </w:r>
          </w:p>
          <w:p w14:paraId="1FEC8A7C" w14:textId="77777777" w:rsidR="000F415B" w:rsidRPr="007E5CBC" w:rsidRDefault="000F415B" w:rsidP="000F415B">
            <w:pPr>
              <w:pStyle w:val="TableText"/>
            </w:pPr>
            <w:r w:rsidRPr="007E5CBC">
              <w:rPr>
                <w:color w:val="000000" w:themeColor="text1"/>
                <w:lang w:val="en-GB"/>
              </w:rPr>
              <w:t>Teriflunomide</w:t>
            </w:r>
          </w:p>
        </w:tc>
        <w:tc>
          <w:tcPr>
            <w:tcW w:w="678" w:type="pct"/>
          </w:tcPr>
          <w:p w14:paraId="50896A72" w14:textId="77777777" w:rsidR="000F415B" w:rsidRPr="007E5CBC" w:rsidRDefault="000F415B" w:rsidP="000F415B">
            <w:pPr>
              <w:pStyle w:val="TableText"/>
            </w:pPr>
          </w:p>
        </w:tc>
        <w:tc>
          <w:tcPr>
            <w:tcW w:w="1767" w:type="pct"/>
            <w:gridSpan w:val="2"/>
          </w:tcPr>
          <w:p w14:paraId="42C5887B"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2F11B432" w14:textId="77777777" w:rsidR="000F415B" w:rsidRPr="007E5CBC" w:rsidRDefault="000F415B" w:rsidP="000F415B">
            <w:pPr>
              <w:pStyle w:val="TableText"/>
            </w:pPr>
            <w:r w:rsidRPr="00384A8A">
              <w:t>Include</w:t>
            </w:r>
          </w:p>
        </w:tc>
      </w:tr>
      <w:tr w:rsidR="00A94AFF" w:rsidRPr="007E5CBC" w14:paraId="3779D4CB" w14:textId="77777777" w:rsidTr="00A94AFF">
        <w:tc>
          <w:tcPr>
            <w:tcW w:w="147" w:type="pct"/>
          </w:tcPr>
          <w:p w14:paraId="477F58BA" w14:textId="77777777" w:rsidR="000F415B" w:rsidRPr="00A94AFF" w:rsidRDefault="000F415B" w:rsidP="000F415B">
            <w:pPr>
              <w:pStyle w:val="Number"/>
              <w:spacing w:before="60" w:after="60"/>
              <w:rPr>
                <w:sz w:val="18"/>
                <w:szCs w:val="18"/>
              </w:rPr>
            </w:pPr>
          </w:p>
        </w:tc>
        <w:tc>
          <w:tcPr>
            <w:tcW w:w="1135" w:type="pct"/>
            <w:gridSpan w:val="2"/>
          </w:tcPr>
          <w:p w14:paraId="7B7BB826" w14:textId="77777777" w:rsidR="000F415B" w:rsidRPr="00A94AFF" w:rsidRDefault="000F415B" w:rsidP="000F415B">
            <w:pPr>
              <w:pStyle w:val="TableText"/>
              <w:rPr>
                <w:color w:val="000000" w:themeColor="text1"/>
                <w:szCs w:val="18"/>
                <w:lang w:val="en-GB"/>
              </w:rPr>
            </w:pPr>
            <w:r w:rsidRPr="00A94AFF">
              <w:rPr>
                <w:color w:val="000000" w:themeColor="text1"/>
                <w:szCs w:val="18"/>
                <w:lang w:val="en-GB"/>
              </w:rPr>
              <w:t>Musculoskeletal system</w:t>
            </w:r>
          </w:p>
        </w:tc>
        <w:tc>
          <w:tcPr>
            <w:tcW w:w="930" w:type="pct"/>
            <w:gridSpan w:val="2"/>
            <w:vAlign w:val="center"/>
          </w:tcPr>
          <w:p w14:paraId="54548F2D" w14:textId="77777777" w:rsidR="000F415B" w:rsidRPr="007E5CBC" w:rsidRDefault="000F415B" w:rsidP="000F415B">
            <w:pPr>
              <w:pStyle w:val="TableText"/>
            </w:pPr>
            <w:r w:rsidRPr="007E5CBC">
              <w:rPr>
                <w:lang w:val="en-GB"/>
              </w:rPr>
              <w:t>Colchicine</w:t>
            </w:r>
          </w:p>
        </w:tc>
        <w:tc>
          <w:tcPr>
            <w:tcW w:w="678" w:type="pct"/>
          </w:tcPr>
          <w:p w14:paraId="4B059779" w14:textId="77777777" w:rsidR="000F415B" w:rsidRPr="007E5CBC" w:rsidRDefault="000F415B" w:rsidP="000F415B">
            <w:pPr>
              <w:pStyle w:val="TableText"/>
            </w:pPr>
          </w:p>
        </w:tc>
        <w:tc>
          <w:tcPr>
            <w:tcW w:w="1767" w:type="pct"/>
            <w:gridSpan w:val="2"/>
          </w:tcPr>
          <w:p w14:paraId="3090ECE7"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42DD1BA1" w14:textId="77777777" w:rsidR="000F415B" w:rsidRPr="007E5CBC" w:rsidRDefault="000F415B" w:rsidP="000F415B">
            <w:pPr>
              <w:pStyle w:val="TableText"/>
            </w:pPr>
            <w:r w:rsidRPr="00384A8A">
              <w:t>Include</w:t>
            </w:r>
          </w:p>
        </w:tc>
      </w:tr>
      <w:tr w:rsidR="00A94AFF" w:rsidRPr="007E5CBC" w14:paraId="3B41CC3B" w14:textId="77777777" w:rsidTr="00A94AFF">
        <w:tc>
          <w:tcPr>
            <w:tcW w:w="147" w:type="pct"/>
            <w:vMerge w:val="restart"/>
          </w:tcPr>
          <w:p w14:paraId="57E53966" w14:textId="77777777" w:rsidR="000F415B" w:rsidRPr="00A94AFF" w:rsidRDefault="000F415B" w:rsidP="000F415B">
            <w:pPr>
              <w:pStyle w:val="Number"/>
              <w:spacing w:before="60" w:after="60"/>
              <w:rPr>
                <w:sz w:val="18"/>
                <w:szCs w:val="18"/>
              </w:rPr>
            </w:pPr>
          </w:p>
        </w:tc>
        <w:tc>
          <w:tcPr>
            <w:tcW w:w="1135" w:type="pct"/>
            <w:gridSpan w:val="2"/>
            <w:vMerge w:val="restart"/>
          </w:tcPr>
          <w:p w14:paraId="0FD7ED1A" w14:textId="77777777" w:rsidR="000F415B" w:rsidRPr="00A94AFF" w:rsidRDefault="000F415B" w:rsidP="000F415B">
            <w:pPr>
              <w:pStyle w:val="TableText"/>
              <w:rPr>
                <w:color w:val="000000" w:themeColor="text1"/>
                <w:szCs w:val="18"/>
                <w:lang w:val="en-GB"/>
              </w:rPr>
            </w:pPr>
            <w:r w:rsidRPr="00A94AFF">
              <w:rPr>
                <w:color w:val="000000" w:themeColor="text1"/>
                <w:szCs w:val="18"/>
                <w:lang w:val="en-GB"/>
              </w:rPr>
              <w:t>Nutrition and blood</w:t>
            </w:r>
          </w:p>
        </w:tc>
        <w:tc>
          <w:tcPr>
            <w:tcW w:w="930" w:type="pct"/>
            <w:gridSpan w:val="2"/>
            <w:vAlign w:val="center"/>
          </w:tcPr>
          <w:p w14:paraId="69AFB943" w14:textId="77777777" w:rsidR="000F415B" w:rsidRPr="007E5CBC" w:rsidRDefault="000F415B" w:rsidP="000F415B">
            <w:pPr>
              <w:pStyle w:val="TableText"/>
              <w:rPr>
                <w:lang w:val="en-GB"/>
              </w:rPr>
            </w:pPr>
            <w:r w:rsidRPr="007E5CBC">
              <w:rPr>
                <w:lang w:val="en-GB"/>
              </w:rPr>
              <w:t>Alfa1 antitrypsin</w:t>
            </w:r>
          </w:p>
          <w:p w14:paraId="15632FBC" w14:textId="77777777" w:rsidR="000F415B" w:rsidRPr="007E5CBC" w:rsidRDefault="000F415B" w:rsidP="000F415B">
            <w:pPr>
              <w:pStyle w:val="TableText"/>
              <w:rPr>
                <w:lang w:val="en-GB"/>
              </w:rPr>
            </w:pPr>
            <w:r w:rsidRPr="007E5CBC">
              <w:rPr>
                <w:lang w:val="en-GB"/>
              </w:rPr>
              <w:t>Aprotinin</w:t>
            </w:r>
          </w:p>
          <w:p w14:paraId="192B0475" w14:textId="77777777" w:rsidR="000F415B" w:rsidRPr="007E5CBC" w:rsidRDefault="000F415B" w:rsidP="000F415B">
            <w:pPr>
              <w:pStyle w:val="TableText"/>
              <w:rPr>
                <w:lang w:val="en-GB"/>
              </w:rPr>
            </w:pPr>
            <w:r w:rsidRPr="007E5CBC">
              <w:rPr>
                <w:lang w:val="en-GB"/>
              </w:rPr>
              <w:t>Factor XIII</w:t>
            </w:r>
          </w:p>
          <w:p w14:paraId="2256C915" w14:textId="77777777" w:rsidR="000F415B" w:rsidRPr="007E5CBC" w:rsidRDefault="000F415B" w:rsidP="000F415B">
            <w:pPr>
              <w:pStyle w:val="TableText"/>
            </w:pPr>
            <w:proofErr w:type="spellStart"/>
            <w:r w:rsidRPr="007E5CBC">
              <w:rPr>
                <w:lang w:val="en-GB"/>
              </w:rPr>
              <w:t>Emicizumab</w:t>
            </w:r>
            <w:proofErr w:type="spellEnd"/>
          </w:p>
        </w:tc>
        <w:tc>
          <w:tcPr>
            <w:tcW w:w="678" w:type="pct"/>
          </w:tcPr>
          <w:p w14:paraId="766CF687" w14:textId="77777777" w:rsidR="000F415B" w:rsidRPr="007E5CBC" w:rsidRDefault="000F415B" w:rsidP="000F415B">
            <w:pPr>
              <w:pStyle w:val="TableText"/>
            </w:pPr>
          </w:p>
        </w:tc>
        <w:tc>
          <w:tcPr>
            <w:tcW w:w="1767" w:type="pct"/>
            <w:gridSpan w:val="2"/>
          </w:tcPr>
          <w:p w14:paraId="4D3A9952"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5C18B76E" w14:textId="77777777" w:rsidR="000F415B" w:rsidRPr="007E5CBC" w:rsidRDefault="000F415B" w:rsidP="000F415B">
            <w:pPr>
              <w:pStyle w:val="TableText"/>
            </w:pPr>
            <w:r w:rsidRPr="00384A8A">
              <w:t>Include</w:t>
            </w:r>
          </w:p>
        </w:tc>
      </w:tr>
      <w:tr w:rsidR="00A94AFF" w:rsidRPr="007E5CBC" w14:paraId="25D08AAF" w14:textId="77777777" w:rsidTr="00A94AFF">
        <w:tc>
          <w:tcPr>
            <w:tcW w:w="147" w:type="pct"/>
            <w:vMerge/>
          </w:tcPr>
          <w:p w14:paraId="6644C208" w14:textId="77777777" w:rsidR="000F415B" w:rsidRPr="00A94AFF" w:rsidRDefault="000F415B" w:rsidP="000F415B">
            <w:pPr>
              <w:pStyle w:val="Number"/>
              <w:spacing w:before="60" w:after="60"/>
              <w:rPr>
                <w:sz w:val="18"/>
                <w:szCs w:val="18"/>
              </w:rPr>
            </w:pPr>
          </w:p>
        </w:tc>
        <w:tc>
          <w:tcPr>
            <w:tcW w:w="1135" w:type="pct"/>
            <w:gridSpan w:val="2"/>
            <w:vMerge/>
          </w:tcPr>
          <w:p w14:paraId="76D49B7F" w14:textId="77777777" w:rsidR="000F415B" w:rsidRPr="00A94AFF" w:rsidRDefault="000F415B" w:rsidP="000F415B">
            <w:pPr>
              <w:pStyle w:val="TableText"/>
              <w:rPr>
                <w:color w:val="000000" w:themeColor="text1"/>
                <w:szCs w:val="18"/>
                <w:lang w:val="en-GB"/>
              </w:rPr>
            </w:pPr>
          </w:p>
        </w:tc>
        <w:tc>
          <w:tcPr>
            <w:tcW w:w="930" w:type="pct"/>
            <w:gridSpan w:val="2"/>
          </w:tcPr>
          <w:p w14:paraId="555E5B3C" w14:textId="77777777" w:rsidR="000F415B" w:rsidRPr="007E5CBC" w:rsidRDefault="000F415B" w:rsidP="000F415B">
            <w:pPr>
              <w:pStyle w:val="TableText"/>
              <w:rPr>
                <w:lang w:val="en-GB"/>
              </w:rPr>
            </w:pPr>
            <w:r w:rsidRPr="007E5CBC">
              <w:rPr>
                <w:lang w:val="en-GB"/>
              </w:rPr>
              <w:t xml:space="preserve">Ferric </w:t>
            </w:r>
            <w:proofErr w:type="spellStart"/>
            <w:r w:rsidRPr="007E5CBC">
              <w:rPr>
                <w:lang w:val="en-GB"/>
              </w:rPr>
              <w:t>carboxymaltose</w:t>
            </w:r>
            <w:proofErr w:type="spellEnd"/>
          </w:p>
          <w:p w14:paraId="1FDEEFA1" w14:textId="77777777" w:rsidR="000F415B" w:rsidRPr="007E5CBC" w:rsidRDefault="000F415B" w:rsidP="000F415B">
            <w:pPr>
              <w:pStyle w:val="TableText"/>
              <w:rPr>
                <w:lang w:val="en-GB"/>
              </w:rPr>
            </w:pPr>
            <w:r w:rsidRPr="007E5CBC">
              <w:rPr>
                <w:lang w:val="en-GB"/>
              </w:rPr>
              <w:t>Iron polymaltose</w:t>
            </w:r>
          </w:p>
          <w:p w14:paraId="469BBD5E" w14:textId="77777777" w:rsidR="000F415B" w:rsidRPr="007E5CBC" w:rsidRDefault="000F415B" w:rsidP="000F415B">
            <w:pPr>
              <w:pStyle w:val="TableText"/>
            </w:pPr>
            <w:r w:rsidRPr="007E5CBC">
              <w:rPr>
                <w:lang w:val="en-GB"/>
              </w:rPr>
              <w:t>Iron sucrose</w:t>
            </w:r>
          </w:p>
        </w:tc>
        <w:tc>
          <w:tcPr>
            <w:tcW w:w="678" w:type="pct"/>
          </w:tcPr>
          <w:p w14:paraId="5FBC9CBB" w14:textId="77777777" w:rsidR="000F415B" w:rsidRPr="007E5CBC" w:rsidRDefault="000F415B" w:rsidP="000F415B">
            <w:pPr>
              <w:pStyle w:val="TableText"/>
            </w:pPr>
          </w:p>
        </w:tc>
        <w:tc>
          <w:tcPr>
            <w:tcW w:w="1767" w:type="pct"/>
            <w:gridSpan w:val="2"/>
          </w:tcPr>
          <w:p w14:paraId="61D5AD1D"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5D5F230D" w14:textId="77777777" w:rsidR="000F415B" w:rsidRPr="007E5CBC" w:rsidRDefault="000F415B" w:rsidP="000F415B">
            <w:pPr>
              <w:pStyle w:val="TableText"/>
            </w:pPr>
            <w:r w:rsidRPr="00384A8A">
              <w:t>Include</w:t>
            </w:r>
          </w:p>
        </w:tc>
      </w:tr>
      <w:tr w:rsidR="00A94AFF" w:rsidRPr="007E5CBC" w14:paraId="5CB848C7" w14:textId="77777777" w:rsidTr="00A94AFF">
        <w:tc>
          <w:tcPr>
            <w:tcW w:w="147" w:type="pct"/>
            <w:vMerge w:val="restart"/>
          </w:tcPr>
          <w:p w14:paraId="4C6510B3" w14:textId="77777777" w:rsidR="000F415B" w:rsidRPr="00A94AFF" w:rsidRDefault="000F415B" w:rsidP="000F415B">
            <w:pPr>
              <w:pStyle w:val="Number"/>
              <w:spacing w:before="60" w:after="60"/>
              <w:rPr>
                <w:sz w:val="18"/>
                <w:szCs w:val="18"/>
              </w:rPr>
            </w:pPr>
          </w:p>
        </w:tc>
        <w:tc>
          <w:tcPr>
            <w:tcW w:w="1135" w:type="pct"/>
            <w:gridSpan w:val="2"/>
            <w:vMerge w:val="restart"/>
          </w:tcPr>
          <w:p w14:paraId="5C3E748C" w14:textId="77777777" w:rsidR="000F415B" w:rsidRPr="00A94AFF" w:rsidRDefault="000F415B" w:rsidP="000F415B">
            <w:pPr>
              <w:pStyle w:val="TableText"/>
              <w:rPr>
                <w:color w:val="000000" w:themeColor="text1"/>
                <w:szCs w:val="18"/>
                <w:lang w:val="en-GB"/>
              </w:rPr>
            </w:pPr>
            <w:r w:rsidRPr="00A94AFF">
              <w:rPr>
                <w:color w:val="000000" w:themeColor="text1"/>
                <w:szCs w:val="18"/>
                <w:lang w:val="en-GB"/>
              </w:rPr>
              <w:t>Obstetrics, gynaecology and urinary-tract disorders</w:t>
            </w:r>
          </w:p>
        </w:tc>
        <w:tc>
          <w:tcPr>
            <w:tcW w:w="930" w:type="pct"/>
            <w:gridSpan w:val="2"/>
          </w:tcPr>
          <w:p w14:paraId="630A10AC" w14:textId="77777777" w:rsidR="000F415B" w:rsidRPr="007E5CBC" w:rsidRDefault="000F415B" w:rsidP="000F415B">
            <w:pPr>
              <w:pStyle w:val="TableText"/>
              <w:rPr>
                <w:lang w:val="en-GB"/>
              </w:rPr>
            </w:pPr>
            <w:r w:rsidRPr="007E5CBC">
              <w:rPr>
                <w:lang w:val="en-GB"/>
              </w:rPr>
              <w:t>Ergometrine</w:t>
            </w:r>
          </w:p>
          <w:p w14:paraId="142E9351" w14:textId="77777777" w:rsidR="000F415B" w:rsidRPr="007E5CBC" w:rsidRDefault="000F415B" w:rsidP="000F415B">
            <w:pPr>
              <w:pStyle w:val="TableText"/>
            </w:pPr>
            <w:r w:rsidRPr="007E5CBC">
              <w:rPr>
                <w:lang w:val="en-GB"/>
              </w:rPr>
              <w:t>Oxytocin</w:t>
            </w:r>
          </w:p>
        </w:tc>
        <w:tc>
          <w:tcPr>
            <w:tcW w:w="678" w:type="pct"/>
          </w:tcPr>
          <w:p w14:paraId="59D6556E" w14:textId="77777777" w:rsidR="000F415B" w:rsidRPr="007E5CBC" w:rsidRDefault="000F415B" w:rsidP="000F415B">
            <w:pPr>
              <w:pStyle w:val="TableText"/>
            </w:pPr>
          </w:p>
        </w:tc>
        <w:tc>
          <w:tcPr>
            <w:tcW w:w="1767" w:type="pct"/>
            <w:gridSpan w:val="2"/>
          </w:tcPr>
          <w:p w14:paraId="0E982FFC"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7F7593E9" w14:textId="77777777" w:rsidR="000F415B" w:rsidRPr="007E5CBC" w:rsidRDefault="000F415B" w:rsidP="000F415B">
            <w:pPr>
              <w:pStyle w:val="TableText"/>
            </w:pPr>
            <w:r w:rsidRPr="00384A8A">
              <w:t>Include</w:t>
            </w:r>
          </w:p>
        </w:tc>
      </w:tr>
      <w:tr w:rsidR="00A94AFF" w:rsidRPr="007E5CBC" w14:paraId="7F919FD1" w14:textId="77777777" w:rsidTr="00A94AFF">
        <w:tc>
          <w:tcPr>
            <w:tcW w:w="147" w:type="pct"/>
            <w:vMerge/>
          </w:tcPr>
          <w:p w14:paraId="24CCF34E" w14:textId="77777777" w:rsidR="000F415B" w:rsidRPr="00A94AFF" w:rsidRDefault="000F415B" w:rsidP="000F415B">
            <w:pPr>
              <w:pStyle w:val="Number"/>
              <w:spacing w:before="60" w:after="60"/>
              <w:rPr>
                <w:sz w:val="18"/>
                <w:szCs w:val="18"/>
              </w:rPr>
            </w:pPr>
          </w:p>
        </w:tc>
        <w:tc>
          <w:tcPr>
            <w:tcW w:w="1135" w:type="pct"/>
            <w:gridSpan w:val="2"/>
            <w:vMerge/>
          </w:tcPr>
          <w:p w14:paraId="659EB839" w14:textId="77777777" w:rsidR="000F415B" w:rsidRPr="00A94AFF" w:rsidRDefault="000F415B" w:rsidP="000F415B">
            <w:pPr>
              <w:pStyle w:val="TableText"/>
              <w:rPr>
                <w:color w:val="000000" w:themeColor="text1"/>
                <w:szCs w:val="18"/>
                <w:lang w:val="en-GB"/>
              </w:rPr>
            </w:pPr>
          </w:p>
        </w:tc>
        <w:tc>
          <w:tcPr>
            <w:tcW w:w="930" w:type="pct"/>
            <w:gridSpan w:val="2"/>
          </w:tcPr>
          <w:p w14:paraId="150E4817" w14:textId="77777777" w:rsidR="000F415B" w:rsidRPr="007E5CBC" w:rsidRDefault="000F415B" w:rsidP="000F415B">
            <w:pPr>
              <w:pStyle w:val="TableText"/>
            </w:pPr>
            <w:r w:rsidRPr="007E5CBC">
              <w:rPr>
                <w:lang w:val="en-GB"/>
              </w:rPr>
              <w:t>Tamsulosin</w:t>
            </w:r>
          </w:p>
        </w:tc>
        <w:tc>
          <w:tcPr>
            <w:tcW w:w="678" w:type="pct"/>
          </w:tcPr>
          <w:p w14:paraId="5FF0449D" w14:textId="77777777" w:rsidR="000F415B" w:rsidRPr="007E5CBC" w:rsidRDefault="000F415B" w:rsidP="000F415B">
            <w:pPr>
              <w:pStyle w:val="TableText"/>
            </w:pPr>
          </w:p>
        </w:tc>
        <w:tc>
          <w:tcPr>
            <w:tcW w:w="1767" w:type="pct"/>
            <w:gridSpan w:val="2"/>
          </w:tcPr>
          <w:p w14:paraId="1F8525F6"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520E098F" w14:textId="77777777" w:rsidR="000F415B" w:rsidRPr="007E5CBC" w:rsidRDefault="000F415B" w:rsidP="000F415B">
            <w:pPr>
              <w:pStyle w:val="TableText"/>
            </w:pPr>
            <w:r w:rsidRPr="00384A8A">
              <w:t>Include</w:t>
            </w:r>
          </w:p>
        </w:tc>
      </w:tr>
      <w:tr w:rsidR="00A94AFF" w:rsidRPr="007E5CBC" w14:paraId="3ADEF71F" w14:textId="77777777" w:rsidTr="00A94AFF">
        <w:tc>
          <w:tcPr>
            <w:tcW w:w="147" w:type="pct"/>
            <w:vMerge w:val="restart"/>
          </w:tcPr>
          <w:p w14:paraId="10AD1236" w14:textId="77777777" w:rsidR="000F415B" w:rsidRPr="00A94AFF" w:rsidRDefault="000F415B" w:rsidP="000F415B">
            <w:pPr>
              <w:pStyle w:val="Number"/>
              <w:spacing w:before="60" w:after="60"/>
              <w:rPr>
                <w:sz w:val="18"/>
                <w:szCs w:val="18"/>
              </w:rPr>
            </w:pPr>
          </w:p>
        </w:tc>
        <w:tc>
          <w:tcPr>
            <w:tcW w:w="1135" w:type="pct"/>
            <w:gridSpan w:val="2"/>
            <w:vMerge w:val="restart"/>
          </w:tcPr>
          <w:p w14:paraId="5AA049B4" w14:textId="77777777" w:rsidR="000F415B" w:rsidRPr="00A94AFF" w:rsidRDefault="000F415B" w:rsidP="000F415B">
            <w:pPr>
              <w:pStyle w:val="TableText"/>
              <w:rPr>
                <w:color w:val="000000" w:themeColor="text1"/>
                <w:szCs w:val="18"/>
                <w:lang w:val="en-GB"/>
              </w:rPr>
            </w:pPr>
            <w:r w:rsidRPr="00A94AFF">
              <w:rPr>
                <w:color w:val="000000" w:themeColor="text1"/>
                <w:szCs w:val="18"/>
                <w:lang w:val="en-GB"/>
              </w:rPr>
              <w:t>Respiratory system</w:t>
            </w:r>
          </w:p>
        </w:tc>
        <w:tc>
          <w:tcPr>
            <w:tcW w:w="930" w:type="pct"/>
            <w:gridSpan w:val="2"/>
          </w:tcPr>
          <w:p w14:paraId="52385F0C" w14:textId="77777777" w:rsidR="000F415B" w:rsidRPr="007E5CBC" w:rsidRDefault="000F415B" w:rsidP="000F415B">
            <w:pPr>
              <w:pStyle w:val="TableText"/>
              <w:rPr>
                <w:lang w:val="en-GB"/>
              </w:rPr>
            </w:pPr>
            <w:proofErr w:type="spellStart"/>
            <w:r w:rsidRPr="007E5CBC">
              <w:rPr>
                <w:lang w:val="en-GB"/>
              </w:rPr>
              <w:t>Olodaterol</w:t>
            </w:r>
            <w:proofErr w:type="spellEnd"/>
          </w:p>
          <w:p w14:paraId="57A33556" w14:textId="77777777" w:rsidR="000F415B" w:rsidRPr="007E5CBC" w:rsidRDefault="000F415B" w:rsidP="000F415B">
            <w:pPr>
              <w:pStyle w:val="TableText"/>
              <w:rPr>
                <w:lang w:val="en-GB"/>
              </w:rPr>
            </w:pPr>
            <w:proofErr w:type="spellStart"/>
            <w:r w:rsidRPr="007E5CBC">
              <w:rPr>
                <w:lang w:val="en-GB"/>
              </w:rPr>
              <w:t>Benralizumab</w:t>
            </w:r>
            <w:proofErr w:type="spellEnd"/>
          </w:p>
          <w:p w14:paraId="2B420640" w14:textId="77777777" w:rsidR="000F415B" w:rsidRPr="007E5CBC" w:rsidRDefault="000F415B" w:rsidP="000F415B">
            <w:pPr>
              <w:pStyle w:val="TableText"/>
              <w:rPr>
                <w:lang w:val="en-GB"/>
              </w:rPr>
            </w:pPr>
            <w:r w:rsidRPr="007E5CBC">
              <w:rPr>
                <w:lang w:val="en-GB"/>
              </w:rPr>
              <w:t xml:space="preserve">Omalizumab </w:t>
            </w:r>
          </w:p>
          <w:p w14:paraId="1EF68F35" w14:textId="77777777" w:rsidR="000F415B" w:rsidRPr="007E5CBC" w:rsidRDefault="000F415B" w:rsidP="000F415B">
            <w:pPr>
              <w:pStyle w:val="TableText"/>
            </w:pPr>
            <w:r w:rsidRPr="007E5CBC">
              <w:rPr>
                <w:lang w:val="en-GB"/>
              </w:rPr>
              <w:t>Tezepelumab</w:t>
            </w:r>
          </w:p>
        </w:tc>
        <w:tc>
          <w:tcPr>
            <w:tcW w:w="678" w:type="pct"/>
          </w:tcPr>
          <w:p w14:paraId="73E0A271" w14:textId="77777777" w:rsidR="000F415B" w:rsidRPr="007E5CBC" w:rsidRDefault="000F415B" w:rsidP="000F415B">
            <w:pPr>
              <w:pStyle w:val="TableText"/>
            </w:pPr>
          </w:p>
        </w:tc>
        <w:tc>
          <w:tcPr>
            <w:tcW w:w="1767" w:type="pct"/>
            <w:gridSpan w:val="2"/>
          </w:tcPr>
          <w:p w14:paraId="0BC4C01E"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160AE424" w14:textId="77777777" w:rsidR="000F415B" w:rsidRPr="007E5CBC" w:rsidRDefault="000F415B" w:rsidP="000F415B">
            <w:pPr>
              <w:pStyle w:val="TableText"/>
            </w:pPr>
            <w:r w:rsidRPr="00384A8A">
              <w:t>Include</w:t>
            </w:r>
          </w:p>
        </w:tc>
      </w:tr>
      <w:tr w:rsidR="00A94AFF" w:rsidRPr="007E5CBC" w14:paraId="55DBA536" w14:textId="77777777" w:rsidTr="00A94AFF">
        <w:tc>
          <w:tcPr>
            <w:tcW w:w="147" w:type="pct"/>
            <w:vMerge/>
          </w:tcPr>
          <w:p w14:paraId="16BB2307" w14:textId="77777777" w:rsidR="000F415B" w:rsidRPr="00A94AFF" w:rsidRDefault="000F415B" w:rsidP="000F415B">
            <w:pPr>
              <w:pStyle w:val="TableText"/>
              <w:rPr>
                <w:szCs w:val="18"/>
              </w:rPr>
            </w:pPr>
          </w:p>
        </w:tc>
        <w:tc>
          <w:tcPr>
            <w:tcW w:w="1135" w:type="pct"/>
            <w:gridSpan w:val="2"/>
            <w:vMerge/>
          </w:tcPr>
          <w:p w14:paraId="243B70F4" w14:textId="77777777" w:rsidR="000F415B" w:rsidRPr="00A94AFF" w:rsidRDefault="000F415B" w:rsidP="000F415B">
            <w:pPr>
              <w:pStyle w:val="TableText"/>
              <w:rPr>
                <w:color w:val="000000" w:themeColor="text1"/>
                <w:szCs w:val="18"/>
                <w:lang w:val="en-GB"/>
              </w:rPr>
            </w:pPr>
          </w:p>
        </w:tc>
        <w:tc>
          <w:tcPr>
            <w:tcW w:w="930" w:type="pct"/>
            <w:gridSpan w:val="2"/>
          </w:tcPr>
          <w:p w14:paraId="1768F6F7" w14:textId="77777777" w:rsidR="000F415B" w:rsidRPr="007E5CBC" w:rsidRDefault="000F415B" w:rsidP="000F415B">
            <w:pPr>
              <w:pStyle w:val="TableText"/>
              <w:rPr>
                <w:lang w:val="en-GB"/>
              </w:rPr>
            </w:pPr>
          </w:p>
        </w:tc>
        <w:tc>
          <w:tcPr>
            <w:tcW w:w="678" w:type="pct"/>
          </w:tcPr>
          <w:p w14:paraId="30D72FA8" w14:textId="77777777" w:rsidR="000F415B" w:rsidRPr="007E5CBC" w:rsidRDefault="000F415B" w:rsidP="000F415B">
            <w:pPr>
              <w:pStyle w:val="TableText"/>
            </w:pPr>
            <w:r>
              <w:t>Mepolizumab</w:t>
            </w:r>
          </w:p>
        </w:tc>
        <w:tc>
          <w:tcPr>
            <w:tcW w:w="1767" w:type="pct"/>
            <w:gridSpan w:val="2"/>
          </w:tcPr>
          <w:p w14:paraId="4A4C1646" w14:textId="77777777" w:rsidR="000F415B" w:rsidRPr="007E5CBC" w:rsidRDefault="000F415B" w:rsidP="000F415B">
            <w:pPr>
              <w:pStyle w:val="TableText"/>
            </w:pPr>
            <w:r>
              <w:t xml:space="preserve">Requested for </w:t>
            </w:r>
            <w:r w:rsidRPr="000B14A3">
              <w:t>adjunct treatment of severe refractory eosinophilic asthma</w:t>
            </w:r>
            <w:r>
              <w:t>.</w:t>
            </w:r>
          </w:p>
        </w:tc>
        <w:tc>
          <w:tcPr>
            <w:tcW w:w="343" w:type="pct"/>
          </w:tcPr>
          <w:p w14:paraId="63FF57E4" w14:textId="77777777" w:rsidR="000F415B" w:rsidRPr="007E5CBC" w:rsidRDefault="000F415B" w:rsidP="000F415B">
            <w:pPr>
              <w:pStyle w:val="TableText"/>
            </w:pPr>
            <w:r>
              <w:t>Include</w:t>
            </w:r>
          </w:p>
        </w:tc>
      </w:tr>
      <w:tr w:rsidR="00A94AFF" w:rsidRPr="007E5CBC" w14:paraId="11BD66A7" w14:textId="77777777" w:rsidTr="00A94AFF">
        <w:tc>
          <w:tcPr>
            <w:tcW w:w="147" w:type="pct"/>
            <w:vMerge/>
          </w:tcPr>
          <w:p w14:paraId="665DEB39" w14:textId="77777777" w:rsidR="000F415B" w:rsidRPr="00A94AFF" w:rsidRDefault="000F415B" w:rsidP="000F415B">
            <w:pPr>
              <w:pStyle w:val="TableText"/>
              <w:rPr>
                <w:szCs w:val="18"/>
              </w:rPr>
            </w:pPr>
          </w:p>
        </w:tc>
        <w:tc>
          <w:tcPr>
            <w:tcW w:w="1135" w:type="pct"/>
            <w:gridSpan w:val="2"/>
            <w:vMerge/>
          </w:tcPr>
          <w:p w14:paraId="3C15C50C" w14:textId="77777777" w:rsidR="000F415B" w:rsidRPr="00A94AFF" w:rsidRDefault="000F415B" w:rsidP="000F415B">
            <w:pPr>
              <w:pStyle w:val="TableText"/>
              <w:rPr>
                <w:color w:val="000000" w:themeColor="text1"/>
                <w:szCs w:val="18"/>
                <w:lang w:val="en-GB"/>
              </w:rPr>
            </w:pPr>
          </w:p>
        </w:tc>
        <w:tc>
          <w:tcPr>
            <w:tcW w:w="930" w:type="pct"/>
            <w:gridSpan w:val="2"/>
          </w:tcPr>
          <w:p w14:paraId="2A3520F2" w14:textId="77777777" w:rsidR="000F415B" w:rsidRPr="007E5CBC" w:rsidRDefault="000F415B" w:rsidP="000F415B">
            <w:pPr>
              <w:pStyle w:val="TableText"/>
              <w:rPr>
                <w:lang w:val="en-GB"/>
              </w:rPr>
            </w:pPr>
            <w:proofErr w:type="spellStart"/>
            <w:r w:rsidRPr="007E5CBC">
              <w:rPr>
                <w:lang w:val="en-GB"/>
              </w:rPr>
              <w:t>Elexacaftor</w:t>
            </w:r>
            <w:proofErr w:type="spellEnd"/>
          </w:p>
          <w:p w14:paraId="533DB79C" w14:textId="77777777" w:rsidR="000F415B" w:rsidRPr="007E5CBC" w:rsidRDefault="000F415B" w:rsidP="000F415B">
            <w:pPr>
              <w:pStyle w:val="TableText"/>
              <w:rPr>
                <w:lang w:val="en-GB"/>
              </w:rPr>
            </w:pPr>
            <w:r w:rsidRPr="007E5CBC">
              <w:rPr>
                <w:lang w:val="en-GB"/>
              </w:rPr>
              <w:t>Ivacaftor</w:t>
            </w:r>
          </w:p>
          <w:p w14:paraId="01B9B165" w14:textId="77777777" w:rsidR="000F415B" w:rsidRPr="007E5CBC" w:rsidRDefault="000F415B" w:rsidP="000F415B">
            <w:pPr>
              <w:pStyle w:val="TableText"/>
            </w:pPr>
            <w:proofErr w:type="spellStart"/>
            <w:r w:rsidRPr="007E5CBC">
              <w:rPr>
                <w:lang w:val="en-GB"/>
              </w:rPr>
              <w:t>Tezacaftor</w:t>
            </w:r>
            <w:proofErr w:type="spellEnd"/>
          </w:p>
        </w:tc>
        <w:tc>
          <w:tcPr>
            <w:tcW w:w="678" w:type="pct"/>
          </w:tcPr>
          <w:p w14:paraId="4BD71B60" w14:textId="77777777" w:rsidR="000F415B" w:rsidRPr="007E5CBC" w:rsidRDefault="000F415B" w:rsidP="000F415B">
            <w:pPr>
              <w:pStyle w:val="TableText"/>
            </w:pPr>
          </w:p>
        </w:tc>
        <w:tc>
          <w:tcPr>
            <w:tcW w:w="1767" w:type="pct"/>
            <w:gridSpan w:val="2"/>
          </w:tcPr>
          <w:p w14:paraId="164207BF"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7E2FFB02" w14:textId="77777777" w:rsidR="000F415B" w:rsidRPr="007E5CBC" w:rsidRDefault="000F415B" w:rsidP="000F415B">
            <w:pPr>
              <w:pStyle w:val="TableText"/>
            </w:pPr>
            <w:r w:rsidRPr="00384A8A">
              <w:t>Include</w:t>
            </w:r>
          </w:p>
        </w:tc>
      </w:tr>
      <w:tr w:rsidR="00A94AFF" w:rsidRPr="007E5CBC" w14:paraId="0D8625C9" w14:textId="77777777" w:rsidTr="00A94AFF">
        <w:tc>
          <w:tcPr>
            <w:tcW w:w="147" w:type="pct"/>
            <w:vMerge w:val="restart"/>
          </w:tcPr>
          <w:p w14:paraId="2A17CFF0" w14:textId="77777777" w:rsidR="000F415B" w:rsidRPr="00A94AFF" w:rsidRDefault="000F415B" w:rsidP="00A94AFF">
            <w:pPr>
              <w:pStyle w:val="Number"/>
              <w:spacing w:before="60" w:after="60"/>
              <w:rPr>
                <w:sz w:val="18"/>
                <w:szCs w:val="18"/>
              </w:rPr>
            </w:pPr>
          </w:p>
        </w:tc>
        <w:tc>
          <w:tcPr>
            <w:tcW w:w="1135" w:type="pct"/>
            <w:gridSpan w:val="2"/>
            <w:vMerge w:val="restart"/>
          </w:tcPr>
          <w:p w14:paraId="6E90F7A9" w14:textId="77777777" w:rsidR="000F415B" w:rsidRPr="00A94AFF" w:rsidRDefault="000F415B" w:rsidP="000F415B">
            <w:pPr>
              <w:pStyle w:val="TableText"/>
              <w:rPr>
                <w:color w:val="000000" w:themeColor="text1"/>
                <w:szCs w:val="18"/>
                <w:lang w:val="en-GB"/>
              </w:rPr>
            </w:pPr>
            <w:r w:rsidRPr="00A94AFF">
              <w:rPr>
                <w:color w:val="000000" w:themeColor="text1"/>
                <w:szCs w:val="18"/>
                <w:lang w:val="en-GB"/>
              </w:rPr>
              <w:t>Sensory organs</w:t>
            </w:r>
          </w:p>
        </w:tc>
        <w:tc>
          <w:tcPr>
            <w:tcW w:w="930" w:type="pct"/>
            <w:gridSpan w:val="2"/>
          </w:tcPr>
          <w:p w14:paraId="4A7A078E" w14:textId="77777777" w:rsidR="000F415B" w:rsidRPr="007E5CBC" w:rsidRDefault="000F415B" w:rsidP="000F415B">
            <w:pPr>
              <w:pStyle w:val="TableText"/>
              <w:rPr>
                <w:color w:val="000000" w:themeColor="text1"/>
                <w:lang w:val="en-GB"/>
              </w:rPr>
            </w:pPr>
            <w:r w:rsidRPr="007E5CBC">
              <w:rPr>
                <w:color w:val="000000" w:themeColor="text1"/>
                <w:lang w:val="en-GB"/>
              </w:rPr>
              <w:t>Acetylcholine</w:t>
            </w:r>
          </w:p>
          <w:p w14:paraId="4680A17C" w14:textId="77777777" w:rsidR="000F415B" w:rsidRPr="007E5CBC" w:rsidRDefault="000F415B" w:rsidP="000F415B">
            <w:pPr>
              <w:pStyle w:val="TableText"/>
              <w:rPr>
                <w:color w:val="000000" w:themeColor="text1"/>
                <w:lang w:val="en-GB"/>
              </w:rPr>
            </w:pPr>
            <w:r w:rsidRPr="007E5CBC">
              <w:rPr>
                <w:color w:val="000000" w:themeColor="text1"/>
                <w:lang w:val="en-GB"/>
              </w:rPr>
              <w:t>Acetazolamide</w:t>
            </w:r>
          </w:p>
          <w:p w14:paraId="4FBFF627" w14:textId="77777777" w:rsidR="000F415B" w:rsidRPr="007E5CBC" w:rsidRDefault="000F415B" w:rsidP="000F415B">
            <w:pPr>
              <w:pStyle w:val="TableText"/>
              <w:rPr>
                <w:color w:val="000000" w:themeColor="text1"/>
                <w:lang w:val="en-GB"/>
              </w:rPr>
            </w:pPr>
            <w:r w:rsidRPr="007E5CBC">
              <w:rPr>
                <w:color w:val="000000" w:themeColor="text1"/>
                <w:lang w:val="en-GB"/>
              </w:rPr>
              <w:t xml:space="preserve">Apraclonidine </w:t>
            </w:r>
          </w:p>
          <w:p w14:paraId="1253036C" w14:textId="77777777" w:rsidR="000F415B" w:rsidRPr="007E5CBC" w:rsidRDefault="000F415B" w:rsidP="000F415B">
            <w:pPr>
              <w:pStyle w:val="TableText"/>
              <w:rPr>
                <w:color w:val="000000" w:themeColor="text1"/>
                <w:lang w:val="en-GB"/>
              </w:rPr>
            </w:pPr>
            <w:proofErr w:type="spellStart"/>
            <w:r w:rsidRPr="007E5CBC">
              <w:rPr>
                <w:color w:val="000000" w:themeColor="text1"/>
                <w:lang w:val="en-GB"/>
              </w:rPr>
              <w:t>Betaxolol</w:t>
            </w:r>
            <w:proofErr w:type="spellEnd"/>
          </w:p>
          <w:p w14:paraId="15B70421" w14:textId="77777777" w:rsidR="000F415B" w:rsidRPr="007E5CBC" w:rsidRDefault="000F415B" w:rsidP="000F415B">
            <w:pPr>
              <w:pStyle w:val="TableText"/>
              <w:rPr>
                <w:color w:val="000000" w:themeColor="text1"/>
                <w:lang w:val="en-GB"/>
              </w:rPr>
            </w:pPr>
            <w:r w:rsidRPr="007E5CBC">
              <w:rPr>
                <w:color w:val="000000" w:themeColor="text1"/>
                <w:lang w:val="en-GB"/>
              </w:rPr>
              <w:t xml:space="preserve">Carbachol </w:t>
            </w:r>
          </w:p>
          <w:p w14:paraId="29261AD0" w14:textId="77777777" w:rsidR="000F415B" w:rsidRPr="007E5CBC" w:rsidRDefault="000F415B" w:rsidP="000F415B">
            <w:pPr>
              <w:pStyle w:val="TableText"/>
              <w:rPr>
                <w:color w:val="000000" w:themeColor="text1"/>
                <w:lang w:val="en-GB"/>
              </w:rPr>
            </w:pPr>
            <w:r w:rsidRPr="007E5CBC">
              <w:rPr>
                <w:color w:val="000000" w:themeColor="text1"/>
                <w:lang w:val="en-GB"/>
              </w:rPr>
              <w:t>Cyclosporin</w:t>
            </w:r>
          </w:p>
          <w:p w14:paraId="35DF7993" w14:textId="77777777" w:rsidR="000F415B" w:rsidRPr="007E5CBC" w:rsidRDefault="000F415B" w:rsidP="000F415B">
            <w:pPr>
              <w:pStyle w:val="TableText"/>
              <w:rPr>
                <w:color w:val="000000" w:themeColor="text1"/>
                <w:lang w:val="en-GB"/>
              </w:rPr>
            </w:pPr>
            <w:r w:rsidRPr="007E5CBC">
              <w:rPr>
                <w:color w:val="000000" w:themeColor="text1"/>
                <w:lang w:val="en-GB"/>
              </w:rPr>
              <w:t>Cipro</w:t>
            </w:r>
            <w:r>
              <w:rPr>
                <w:lang w:val="en-GB"/>
              </w:rPr>
              <w:t>fl</w:t>
            </w:r>
            <w:r w:rsidRPr="007E5CBC">
              <w:rPr>
                <w:color w:val="000000" w:themeColor="text1"/>
                <w:lang w:val="en-GB"/>
              </w:rPr>
              <w:t>oxacin</w:t>
            </w:r>
            <w:r>
              <w:rPr>
                <w:color w:val="000000" w:themeColor="text1"/>
                <w:lang w:val="en-GB"/>
              </w:rPr>
              <w:t>:</w:t>
            </w:r>
            <w:r w:rsidRPr="007E5CBC">
              <w:rPr>
                <w:color w:val="000000" w:themeColor="text1"/>
                <w:lang w:val="en-GB"/>
              </w:rPr>
              <w:t xml:space="preserve"> ophthalmic and </w:t>
            </w:r>
            <w:proofErr w:type="spellStart"/>
            <w:r w:rsidRPr="007E5CBC">
              <w:rPr>
                <w:color w:val="000000" w:themeColor="text1"/>
                <w:lang w:val="en-GB"/>
              </w:rPr>
              <w:t>otic</w:t>
            </w:r>
            <w:proofErr w:type="spellEnd"/>
            <w:r w:rsidRPr="007E5CBC">
              <w:rPr>
                <w:color w:val="000000" w:themeColor="text1"/>
                <w:lang w:val="en-GB"/>
              </w:rPr>
              <w:t xml:space="preserve"> use only</w:t>
            </w:r>
          </w:p>
          <w:p w14:paraId="5947D857" w14:textId="77777777" w:rsidR="000F415B" w:rsidRPr="007E5CBC" w:rsidRDefault="000F415B" w:rsidP="000F415B">
            <w:pPr>
              <w:pStyle w:val="TableText"/>
              <w:rPr>
                <w:color w:val="000000" w:themeColor="text1"/>
                <w:lang w:val="en-GB"/>
              </w:rPr>
            </w:pPr>
            <w:r w:rsidRPr="007E5CBC">
              <w:rPr>
                <w:color w:val="000000" w:themeColor="text1"/>
                <w:lang w:val="en-GB"/>
              </w:rPr>
              <w:t xml:space="preserve">Ketorolac </w:t>
            </w:r>
          </w:p>
          <w:p w14:paraId="34435693" w14:textId="77777777" w:rsidR="000F415B" w:rsidRPr="007E5CBC" w:rsidRDefault="000F415B" w:rsidP="000F415B">
            <w:pPr>
              <w:pStyle w:val="TableText"/>
            </w:pPr>
            <w:r w:rsidRPr="007E5CBC">
              <w:rPr>
                <w:color w:val="000000" w:themeColor="text1"/>
                <w:lang w:val="en-GB"/>
              </w:rPr>
              <w:t>Nepafenac</w:t>
            </w:r>
          </w:p>
        </w:tc>
        <w:tc>
          <w:tcPr>
            <w:tcW w:w="678" w:type="pct"/>
          </w:tcPr>
          <w:p w14:paraId="165D1E7F" w14:textId="77777777" w:rsidR="000F415B" w:rsidRPr="007E5CBC" w:rsidRDefault="000F415B" w:rsidP="000F415B">
            <w:pPr>
              <w:pStyle w:val="TableText"/>
            </w:pPr>
          </w:p>
        </w:tc>
        <w:tc>
          <w:tcPr>
            <w:tcW w:w="1767" w:type="pct"/>
            <w:gridSpan w:val="2"/>
          </w:tcPr>
          <w:p w14:paraId="0D67A07E"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5B84B7A5" w14:textId="77777777" w:rsidR="000F415B" w:rsidRPr="007E5CBC" w:rsidRDefault="000F415B" w:rsidP="000F415B">
            <w:pPr>
              <w:pStyle w:val="TableText"/>
            </w:pPr>
            <w:r w:rsidRPr="00384A8A">
              <w:t>Include</w:t>
            </w:r>
          </w:p>
        </w:tc>
      </w:tr>
      <w:tr w:rsidR="00A94AFF" w:rsidRPr="007E5CBC" w14:paraId="69FAEFC0" w14:textId="77777777" w:rsidTr="00A94AFF">
        <w:tc>
          <w:tcPr>
            <w:tcW w:w="147" w:type="pct"/>
            <w:vMerge/>
          </w:tcPr>
          <w:p w14:paraId="6E64589F" w14:textId="77777777" w:rsidR="000F415B" w:rsidRPr="00A94AFF" w:rsidRDefault="000F415B" w:rsidP="000F415B">
            <w:pPr>
              <w:pStyle w:val="TableText"/>
              <w:rPr>
                <w:szCs w:val="18"/>
              </w:rPr>
            </w:pPr>
          </w:p>
        </w:tc>
        <w:tc>
          <w:tcPr>
            <w:tcW w:w="1135" w:type="pct"/>
            <w:gridSpan w:val="2"/>
            <w:vMerge/>
          </w:tcPr>
          <w:p w14:paraId="1AA8CC57" w14:textId="77777777" w:rsidR="000F415B" w:rsidRPr="00A94AFF" w:rsidRDefault="000F415B" w:rsidP="000F415B">
            <w:pPr>
              <w:pStyle w:val="TableText"/>
              <w:rPr>
                <w:color w:val="000000" w:themeColor="text1"/>
                <w:szCs w:val="18"/>
                <w:lang w:val="en-GB"/>
              </w:rPr>
            </w:pPr>
          </w:p>
        </w:tc>
        <w:tc>
          <w:tcPr>
            <w:tcW w:w="930" w:type="pct"/>
            <w:gridSpan w:val="2"/>
          </w:tcPr>
          <w:p w14:paraId="58B3F3C1" w14:textId="77777777" w:rsidR="000F415B" w:rsidRPr="007E5CBC" w:rsidRDefault="000F415B" w:rsidP="000F415B">
            <w:pPr>
              <w:pStyle w:val="TableText"/>
              <w:rPr>
                <w:color w:val="000000" w:themeColor="text1"/>
                <w:lang w:val="en-GB"/>
              </w:rPr>
            </w:pPr>
            <w:r w:rsidRPr="007E5CBC">
              <w:rPr>
                <w:color w:val="000000" w:themeColor="text1"/>
                <w:lang w:val="en-GB"/>
              </w:rPr>
              <w:t>A</w:t>
            </w:r>
            <w:r>
              <w:rPr>
                <w:lang w:val="en-GB"/>
              </w:rPr>
              <w:t>fl</w:t>
            </w:r>
            <w:r w:rsidRPr="007E5CBC">
              <w:rPr>
                <w:color w:val="000000" w:themeColor="text1"/>
                <w:lang w:val="en-GB"/>
              </w:rPr>
              <w:t>ibercept</w:t>
            </w:r>
          </w:p>
          <w:p w14:paraId="0A9B1E44" w14:textId="77777777" w:rsidR="000F415B" w:rsidRPr="007E5CBC" w:rsidRDefault="000F415B" w:rsidP="000F415B">
            <w:pPr>
              <w:pStyle w:val="TableText"/>
              <w:rPr>
                <w:color w:val="000000" w:themeColor="text1"/>
                <w:lang w:val="en-GB"/>
              </w:rPr>
            </w:pPr>
            <w:r w:rsidRPr="007E5CBC">
              <w:rPr>
                <w:color w:val="000000" w:themeColor="text1"/>
                <w:lang w:val="en-GB"/>
              </w:rPr>
              <w:t>Bevacizumab</w:t>
            </w:r>
          </w:p>
          <w:p w14:paraId="7BE4C06F" w14:textId="77777777" w:rsidR="000F415B" w:rsidRPr="007E5CBC" w:rsidRDefault="000F415B" w:rsidP="000F415B">
            <w:pPr>
              <w:pStyle w:val="TableText"/>
              <w:rPr>
                <w:color w:val="000000" w:themeColor="text1"/>
                <w:lang w:val="en-GB"/>
              </w:rPr>
            </w:pPr>
            <w:proofErr w:type="spellStart"/>
            <w:r w:rsidRPr="007E5CBC">
              <w:rPr>
                <w:color w:val="000000" w:themeColor="text1"/>
                <w:lang w:val="en-GB"/>
              </w:rPr>
              <w:t>Faricimab</w:t>
            </w:r>
            <w:proofErr w:type="spellEnd"/>
          </w:p>
          <w:p w14:paraId="11B76933" w14:textId="77777777" w:rsidR="000F415B" w:rsidRPr="007E5CBC" w:rsidRDefault="000F415B" w:rsidP="000F415B">
            <w:pPr>
              <w:pStyle w:val="TableText"/>
            </w:pPr>
            <w:r w:rsidRPr="007E5CBC">
              <w:rPr>
                <w:color w:val="000000" w:themeColor="text1"/>
                <w:lang w:val="en-GB"/>
              </w:rPr>
              <w:t>Ranibizumab</w:t>
            </w:r>
          </w:p>
        </w:tc>
        <w:tc>
          <w:tcPr>
            <w:tcW w:w="678" w:type="pct"/>
          </w:tcPr>
          <w:p w14:paraId="444B7B34" w14:textId="77777777" w:rsidR="000F415B" w:rsidRPr="007E5CBC" w:rsidRDefault="000F415B" w:rsidP="000F415B">
            <w:pPr>
              <w:pStyle w:val="TableText"/>
            </w:pPr>
          </w:p>
        </w:tc>
        <w:tc>
          <w:tcPr>
            <w:tcW w:w="1767" w:type="pct"/>
            <w:gridSpan w:val="2"/>
          </w:tcPr>
          <w:p w14:paraId="1EC26424"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22888249" w14:textId="77777777" w:rsidR="000F415B" w:rsidRPr="007E5CBC" w:rsidRDefault="000F415B" w:rsidP="000F415B">
            <w:pPr>
              <w:pStyle w:val="TableText"/>
            </w:pPr>
            <w:r w:rsidRPr="00384A8A">
              <w:t>Include</w:t>
            </w:r>
          </w:p>
        </w:tc>
      </w:tr>
      <w:tr w:rsidR="00A94AFF" w:rsidRPr="007E5CBC" w14:paraId="63681F3F" w14:textId="77777777" w:rsidTr="00A94AFF">
        <w:tc>
          <w:tcPr>
            <w:tcW w:w="147" w:type="pct"/>
            <w:vMerge w:val="restart"/>
          </w:tcPr>
          <w:p w14:paraId="5ACC92A8" w14:textId="77777777" w:rsidR="000F415B" w:rsidRPr="00A94AFF" w:rsidRDefault="000F415B" w:rsidP="00A94AFF">
            <w:pPr>
              <w:pStyle w:val="Number"/>
              <w:spacing w:before="60" w:after="60"/>
              <w:rPr>
                <w:sz w:val="18"/>
                <w:szCs w:val="18"/>
              </w:rPr>
            </w:pPr>
          </w:p>
        </w:tc>
        <w:tc>
          <w:tcPr>
            <w:tcW w:w="1135" w:type="pct"/>
            <w:gridSpan w:val="2"/>
            <w:vMerge w:val="restart"/>
          </w:tcPr>
          <w:p w14:paraId="7523252C" w14:textId="77777777" w:rsidR="000F415B" w:rsidRPr="00A94AFF" w:rsidRDefault="000F415B" w:rsidP="000F415B">
            <w:pPr>
              <w:pStyle w:val="TableText"/>
              <w:rPr>
                <w:color w:val="000000" w:themeColor="text1"/>
                <w:szCs w:val="18"/>
                <w:lang w:val="en-GB"/>
              </w:rPr>
            </w:pPr>
            <w:r w:rsidRPr="00A94AFF">
              <w:rPr>
                <w:color w:val="000000" w:themeColor="text1"/>
                <w:szCs w:val="18"/>
                <w:lang w:val="en-GB"/>
              </w:rPr>
              <w:t>Skin</w:t>
            </w:r>
          </w:p>
        </w:tc>
        <w:tc>
          <w:tcPr>
            <w:tcW w:w="930" w:type="pct"/>
            <w:gridSpan w:val="2"/>
          </w:tcPr>
          <w:p w14:paraId="605609A2" w14:textId="77777777" w:rsidR="000F415B" w:rsidRPr="007E5CBC" w:rsidRDefault="000F415B" w:rsidP="000F415B">
            <w:pPr>
              <w:pStyle w:val="TableText"/>
              <w:rPr>
                <w:lang w:val="en-GB"/>
              </w:rPr>
            </w:pPr>
            <w:r w:rsidRPr="007E5CBC">
              <w:rPr>
                <w:lang w:val="en-GB"/>
              </w:rPr>
              <w:t>Fluorouracil</w:t>
            </w:r>
          </w:p>
          <w:p w14:paraId="5FBC8768" w14:textId="77777777" w:rsidR="000F415B" w:rsidRPr="007E5CBC" w:rsidRDefault="000F415B" w:rsidP="000F415B">
            <w:pPr>
              <w:pStyle w:val="TableText"/>
            </w:pPr>
            <w:r w:rsidRPr="007E5CBC">
              <w:rPr>
                <w:lang w:val="en-GB"/>
              </w:rPr>
              <w:t>(5-fluorouracil; 5-FU)</w:t>
            </w:r>
            <w:r>
              <w:rPr>
                <w:lang w:val="en-GB"/>
              </w:rPr>
              <w:t>:</w:t>
            </w:r>
            <w:r w:rsidRPr="007E5CBC">
              <w:rPr>
                <w:lang w:val="en-GB"/>
              </w:rPr>
              <w:t xml:space="preserve"> topical</w:t>
            </w:r>
          </w:p>
        </w:tc>
        <w:tc>
          <w:tcPr>
            <w:tcW w:w="678" w:type="pct"/>
          </w:tcPr>
          <w:p w14:paraId="5EA38EC6" w14:textId="77777777" w:rsidR="000F415B" w:rsidRPr="007E5CBC" w:rsidRDefault="000F415B" w:rsidP="000F415B">
            <w:pPr>
              <w:pStyle w:val="TableText"/>
            </w:pPr>
          </w:p>
        </w:tc>
        <w:tc>
          <w:tcPr>
            <w:tcW w:w="1767" w:type="pct"/>
            <w:gridSpan w:val="2"/>
          </w:tcPr>
          <w:p w14:paraId="43A934A5"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4D557B4D" w14:textId="77777777" w:rsidR="000F415B" w:rsidRPr="007E5CBC" w:rsidRDefault="000F415B" w:rsidP="000F415B">
            <w:pPr>
              <w:pStyle w:val="TableText"/>
            </w:pPr>
            <w:r w:rsidRPr="00384A8A">
              <w:t>Include</w:t>
            </w:r>
          </w:p>
        </w:tc>
      </w:tr>
      <w:tr w:rsidR="00A94AFF" w:rsidRPr="007E5CBC" w14:paraId="71B87397" w14:textId="77777777" w:rsidTr="00A94AFF">
        <w:tc>
          <w:tcPr>
            <w:tcW w:w="147" w:type="pct"/>
            <w:vMerge/>
          </w:tcPr>
          <w:p w14:paraId="2C83B1C5" w14:textId="77777777" w:rsidR="000F415B" w:rsidRPr="00A94AFF" w:rsidRDefault="000F415B" w:rsidP="000F415B">
            <w:pPr>
              <w:pStyle w:val="TableText"/>
              <w:rPr>
                <w:szCs w:val="18"/>
              </w:rPr>
            </w:pPr>
          </w:p>
        </w:tc>
        <w:tc>
          <w:tcPr>
            <w:tcW w:w="1135" w:type="pct"/>
            <w:gridSpan w:val="2"/>
            <w:vMerge/>
          </w:tcPr>
          <w:p w14:paraId="53478C09" w14:textId="77777777" w:rsidR="000F415B" w:rsidRPr="00A94AFF" w:rsidRDefault="000F415B" w:rsidP="000F415B">
            <w:pPr>
              <w:pStyle w:val="TableText"/>
              <w:rPr>
                <w:color w:val="000000" w:themeColor="text1"/>
                <w:szCs w:val="18"/>
                <w:lang w:val="en-GB"/>
              </w:rPr>
            </w:pPr>
          </w:p>
        </w:tc>
        <w:tc>
          <w:tcPr>
            <w:tcW w:w="930" w:type="pct"/>
            <w:gridSpan w:val="2"/>
          </w:tcPr>
          <w:p w14:paraId="7AD41B52" w14:textId="77777777" w:rsidR="000F415B" w:rsidRPr="007E5CBC" w:rsidRDefault="000F415B" w:rsidP="000F415B">
            <w:pPr>
              <w:pStyle w:val="TableText"/>
            </w:pPr>
            <w:proofErr w:type="spellStart"/>
            <w:r w:rsidRPr="007E5CBC">
              <w:rPr>
                <w:lang w:val="en-GB"/>
              </w:rPr>
              <w:t>Clobetasone</w:t>
            </w:r>
            <w:proofErr w:type="spellEnd"/>
          </w:p>
        </w:tc>
        <w:tc>
          <w:tcPr>
            <w:tcW w:w="678" w:type="pct"/>
          </w:tcPr>
          <w:p w14:paraId="362901C4" w14:textId="77777777" w:rsidR="000F415B" w:rsidRPr="007E5CBC" w:rsidRDefault="000F415B" w:rsidP="000F415B">
            <w:pPr>
              <w:pStyle w:val="TableText"/>
            </w:pPr>
          </w:p>
        </w:tc>
        <w:tc>
          <w:tcPr>
            <w:tcW w:w="1767" w:type="pct"/>
            <w:gridSpan w:val="2"/>
          </w:tcPr>
          <w:p w14:paraId="5E35821C"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45CD5812" w14:textId="77777777" w:rsidR="000F415B" w:rsidRPr="007E5CBC" w:rsidRDefault="000F415B" w:rsidP="000F415B">
            <w:pPr>
              <w:pStyle w:val="TableText"/>
            </w:pPr>
            <w:r w:rsidRPr="00384A8A">
              <w:t>Include</w:t>
            </w:r>
          </w:p>
        </w:tc>
      </w:tr>
      <w:tr w:rsidR="00A94AFF" w:rsidRPr="007E5CBC" w14:paraId="0FAD9B3B" w14:textId="77777777" w:rsidTr="00A94AFF">
        <w:tc>
          <w:tcPr>
            <w:tcW w:w="147" w:type="pct"/>
            <w:vMerge/>
          </w:tcPr>
          <w:p w14:paraId="4C376BE1" w14:textId="77777777" w:rsidR="000F415B" w:rsidRPr="00A94AFF" w:rsidRDefault="000F415B" w:rsidP="000F415B">
            <w:pPr>
              <w:pStyle w:val="TableText"/>
              <w:rPr>
                <w:szCs w:val="18"/>
              </w:rPr>
            </w:pPr>
          </w:p>
        </w:tc>
        <w:tc>
          <w:tcPr>
            <w:tcW w:w="1135" w:type="pct"/>
            <w:gridSpan w:val="2"/>
            <w:vMerge/>
          </w:tcPr>
          <w:p w14:paraId="053272AE" w14:textId="77777777" w:rsidR="000F415B" w:rsidRPr="00A94AFF" w:rsidRDefault="000F415B" w:rsidP="000F415B">
            <w:pPr>
              <w:pStyle w:val="TableText"/>
              <w:rPr>
                <w:color w:val="000000" w:themeColor="text1"/>
                <w:szCs w:val="18"/>
                <w:lang w:val="en-GB"/>
              </w:rPr>
            </w:pPr>
          </w:p>
        </w:tc>
        <w:tc>
          <w:tcPr>
            <w:tcW w:w="930" w:type="pct"/>
            <w:gridSpan w:val="2"/>
          </w:tcPr>
          <w:p w14:paraId="7B662BD0" w14:textId="77777777" w:rsidR="000F415B" w:rsidRPr="007E5CBC" w:rsidRDefault="000F415B" w:rsidP="000F415B">
            <w:pPr>
              <w:pStyle w:val="TableText"/>
              <w:rPr>
                <w:lang w:val="en-GB"/>
              </w:rPr>
            </w:pPr>
            <w:r w:rsidRPr="007E5CBC">
              <w:rPr>
                <w:lang w:val="en-GB"/>
              </w:rPr>
              <w:t>Pimecrolimus</w:t>
            </w:r>
          </w:p>
          <w:p w14:paraId="19ABCA05" w14:textId="77777777" w:rsidR="000F415B" w:rsidRPr="007E5CBC" w:rsidRDefault="000F415B" w:rsidP="000F415B">
            <w:pPr>
              <w:pStyle w:val="TableText"/>
            </w:pPr>
            <w:r w:rsidRPr="007E5CBC">
              <w:rPr>
                <w:lang w:val="en-GB"/>
              </w:rPr>
              <w:t>Tacrolimus</w:t>
            </w:r>
          </w:p>
        </w:tc>
        <w:tc>
          <w:tcPr>
            <w:tcW w:w="678" w:type="pct"/>
          </w:tcPr>
          <w:p w14:paraId="6E71D43E" w14:textId="77777777" w:rsidR="000F415B" w:rsidRPr="007E5CBC" w:rsidRDefault="000F415B" w:rsidP="000F415B">
            <w:pPr>
              <w:pStyle w:val="TableText"/>
            </w:pPr>
          </w:p>
        </w:tc>
        <w:tc>
          <w:tcPr>
            <w:tcW w:w="1767" w:type="pct"/>
            <w:gridSpan w:val="2"/>
          </w:tcPr>
          <w:p w14:paraId="1FE831BB" w14:textId="77777777" w:rsidR="000F415B" w:rsidRPr="007E5CBC" w:rsidRDefault="000F415B" w:rsidP="000F415B">
            <w:pPr>
              <w:pStyle w:val="TableText"/>
            </w:pPr>
            <w:r w:rsidRPr="00C105FE">
              <w:t xml:space="preserve">General agreement with </w:t>
            </w:r>
            <w:r>
              <w:t xml:space="preserve">its </w:t>
            </w:r>
            <w:r w:rsidRPr="00C105FE">
              <w:t>inclusion.</w:t>
            </w:r>
          </w:p>
        </w:tc>
        <w:tc>
          <w:tcPr>
            <w:tcW w:w="343" w:type="pct"/>
          </w:tcPr>
          <w:p w14:paraId="29C8994B" w14:textId="77777777" w:rsidR="000F415B" w:rsidRPr="007E5CBC" w:rsidRDefault="000F415B" w:rsidP="000F415B">
            <w:pPr>
              <w:pStyle w:val="TableText"/>
            </w:pPr>
            <w:r w:rsidRPr="00384A8A">
              <w:t>Include</w:t>
            </w:r>
          </w:p>
        </w:tc>
      </w:tr>
      <w:tr w:rsidR="00A94AFF" w:rsidRPr="007E5CBC" w14:paraId="1826877B" w14:textId="77777777" w:rsidTr="00A94AFF">
        <w:tc>
          <w:tcPr>
            <w:tcW w:w="147" w:type="pct"/>
            <w:vMerge w:val="restart"/>
          </w:tcPr>
          <w:p w14:paraId="1228D6C4" w14:textId="77777777" w:rsidR="000F415B" w:rsidRPr="00A94AFF" w:rsidRDefault="000F415B" w:rsidP="00A94AFF">
            <w:pPr>
              <w:pStyle w:val="Number"/>
              <w:spacing w:before="60" w:after="60"/>
              <w:rPr>
                <w:sz w:val="18"/>
                <w:szCs w:val="18"/>
              </w:rPr>
            </w:pPr>
          </w:p>
        </w:tc>
        <w:tc>
          <w:tcPr>
            <w:tcW w:w="1135" w:type="pct"/>
            <w:gridSpan w:val="2"/>
            <w:vMerge w:val="restart"/>
          </w:tcPr>
          <w:p w14:paraId="43C3D6C0" w14:textId="77777777" w:rsidR="000F415B" w:rsidRPr="00A94AFF" w:rsidRDefault="000F415B" w:rsidP="000F415B">
            <w:pPr>
              <w:pStyle w:val="TableText"/>
              <w:rPr>
                <w:color w:val="000000" w:themeColor="text1"/>
                <w:szCs w:val="18"/>
                <w:lang w:val="en-GB"/>
              </w:rPr>
            </w:pPr>
            <w:r w:rsidRPr="00A94AFF">
              <w:rPr>
                <w:color w:val="000000" w:themeColor="text1"/>
                <w:szCs w:val="18"/>
                <w:lang w:val="en-GB"/>
              </w:rPr>
              <w:t>Controlled drugs</w:t>
            </w:r>
          </w:p>
          <w:p w14:paraId="4B124A68" w14:textId="77777777" w:rsidR="000F415B" w:rsidRPr="00A94AFF" w:rsidRDefault="000F415B" w:rsidP="000F415B">
            <w:pPr>
              <w:pStyle w:val="TableText"/>
              <w:rPr>
                <w:color w:val="000000" w:themeColor="text1"/>
                <w:szCs w:val="18"/>
                <w:lang w:val="en-GB"/>
              </w:rPr>
            </w:pPr>
            <w:r w:rsidRPr="00A94AFF">
              <w:rPr>
                <w:color w:val="000000" w:themeColor="text1"/>
                <w:szCs w:val="18"/>
                <w:lang w:val="en-GB"/>
              </w:rPr>
              <w:lastRenderedPageBreak/>
              <w:t>Under Schedule 1A of the Misuse of Drugs Regulations 1977</w:t>
            </w:r>
          </w:p>
        </w:tc>
        <w:tc>
          <w:tcPr>
            <w:tcW w:w="930" w:type="pct"/>
            <w:gridSpan w:val="2"/>
          </w:tcPr>
          <w:p w14:paraId="17BD5CA3" w14:textId="77777777" w:rsidR="000F415B" w:rsidRPr="007E5CBC" w:rsidRDefault="000F415B" w:rsidP="000F415B">
            <w:pPr>
              <w:pStyle w:val="TableText"/>
              <w:rPr>
                <w:lang w:val="en-GB"/>
              </w:rPr>
            </w:pPr>
            <w:r w:rsidRPr="007E5CBC">
              <w:rPr>
                <w:lang w:val="en-GB"/>
              </w:rPr>
              <w:lastRenderedPageBreak/>
              <w:t>Ketamine</w:t>
            </w:r>
          </w:p>
          <w:p w14:paraId="56979F6C" w14:textId="77777777" w:rsidR="000F415B" w:rsidRPr="007E5CBC" w:rsidRDefault="000F415B" w:rsidP="000F415B">
            <w:pPr>
              <w:pStyle w:val="TableText"/>
              <w:rPr>
                <w:lang w:val="en-GB"/>
              </w:rPr>
            </w:pPr>
            <w:r w:rsidRPr="007E5CBC">
              <w:rPr>
                <w:lang w:val="en-GB"/>
              </w:rPr>
              <w:t>Midazolam</w:t>
            </w:r>
          </w:p>
          <w:p w14:paraId="11CBD3A5" w14:textId="77777777" w:rsidR="000F415B" w:rsidRPr="007E5CBC" w:rsidRDefault="000F415B" w:rsidP="000F415B">
            <w:pPr>
              <w:pStyle w:val="TableText"/>
            </w:pPr>
            <w:r w:rsidRPr="007E5CBC">
              <w:rPr>
                <w:lang w:val="en-GB"/>
              </w:rPr>
              <w:lastRenderedPageBreak/>
              <w:t>Oxycodone</w:t>
            </w:r>
          </w:p>
        </w:tc>
        <w:tc>
          <w:tcPr>
            <w:tcW w:w="678" w:type="pct"/>
          </w:tcPr>
          <w:p w14:paraId="53831983" w14:textId="77777777" w:rsidR="000F415B" w:rsidRPr="007E5CBC" w:rsidRDefault="000F415B" w:rsidP="000F415B">
            <w:pPr>
              <w:pStyle w:val="TableText"/>
            </w:pPr>
          </w:p>
        </w:tc>
        <w:tc>
          <w:tcPr>
            <w:tcW w:w="1767" w:type="pct"/>
            <w:gridSpan w:val="2"/>
          </w:tcPr>
          <w:p w14:paraId="677695BF" w14:textId="77777777" w:rsidR="000F415B" w:rsidRPr="007E5CBC" w:rsidRDefault="000F415B" w:rsidP="000F415B">
            <w:pPr>
              <w:pStyle w:val="TableText"/>
            </w:pPr>
            <w:r w:rsidRPr="00C105FE">
              <w:t xml:space="preserve">General agreement with </w:t>
            </w:r>
            <w:r>
              <w:t xml:space="preserve">their </w:t>
            </w:r>
            <w:r w:rsidRPr="00C105FE">
              <w:t>inclusion.</w:t>
            </w:r>
          </w:p>
        </w:tc>
        <w:tc>
          <w:tcPr>
            <w:tcW w:w="343" w:type="pct"/>
          </w:tcPr>
          <w:p w14:paraId="4B5BB473" w14:textId="77777777" w:rsidR="000F415B" w:rsidRPr="007E5CBC" w:rsidRDefault="000F415B" w:rsidP="000F415B">
            <w:pPr>
              <w:pStyle w:val="TableText"/>
            </w:pPr>
            <w:r w:rsidRPr="00384A8A">
              <w:t>Include</w:t>
            </w:r>
          </w:p>
        </w:tc>
      </w:tr>
      <w:tr w:rsidR="00A94AFF" w:rsidRPr="007E5CBC" w14:paraId="0FF6C004" w14:textId="77777777" w:rsidTr="00A94AFF">
        <w:tc>
          <w:tcPr>
            <w:tcW w:w="147" w:type="pct"/>
            <w:vMerge/>
          </w:tcPr>
          <w:p w14:paraId="19283C26" w14:textId="77777777" w:rsidR="000F415B" w:rsidRPr="00A94AFF" w:rsidRDefault="000F415B" w:rsidP="000F415B">
            <w:pPr>
              <w:pStyle w:val="TableText"/>
              <w:rPr>
                <w:szCs w:val="18"/>
              </w:rPr>
            </w:pPr>
          </w:p>
        </w:tc>
        <w:tc>
          <w:tcPr>
            <w:tcW w:w="1135" w:type="pct"/>
            <w:gridSpan w:val="2"/>
            <w:vMerge/>
          </w:tcPr>
          <w:p w14:paraId="379835B4" w14:textId="77777777" w:rsidR="000F415B" w:rsidRPr="00A94AFF" w:rsidRDefault="000F415B" w:rsidP="000F415B">
            <w:pPr>
              <w:pStyle w:val="TableText"/>
              <w:rPr>
                <w:color w:val="000000" w:themeColor="text1"/>
                <w:szCs w:val="18"/>
                <w:lang w:val="en-GB"/>
              </w:rPr>
            </w:pPr>
          </w:p>
        </w:tc>
        <w:tc>
          <w:tcPr>
            <w:tcW w:w="930" w:type="pct"/>
            <w:gridSpan w:val="2"/>
          </w:tcPr>
          <w:p w14:paraId="65510132" w14:textId="77777777" w:rsidR="000F415B" w:rsidRPr="007E5CBC" w:rsidRDefault="000F415B" w:rsidP="000F415B">
            <w:pPr>
              <w:pStyle w:val="TableText"/>
              <w:rPr>
                <w:lang w:val="en-GB"/>
              </w:rPr>
            </w:pPr>
          </w:p>
        </w:tc>
        <w:tc>
          <w:tcPr>
            <w:tcW w:w="678" w:type="pct"/>
          </w:tcPr>
          <w:p w14:paraId="6FA7CDF4" w14:textId="77777777" w:rsidR="000F415B" w:rsidRPr="007E5CBC" w:rsidRDefault="000F415B" w:rsidP="000F415B">
            <w:pPr>
              <w:pStyle w:val="TableText"/>
            </w:pPr>
            <w:r>
              <w:t>Clobazam</w:t>
            </w:r>
          </w:p>
        </w:tc>
        <w:tc>
          <w:tcPr>
            <w:tcW w:w="1767" w:type="pct"/>
            <w:gridSpan w:val="2"/>
          </w:tcPr>
          <w:p w14:paraId="1394EDF9" w14:textId="77777777" w:rsidR="000F415B" w:rsidRPr="00C105FE" w:rsidRDefault="000F415B" w:rsidP="000F415B">
            <w:pPr>
              <w:pStyle w:val="TableText"/>
            </w:pPr>
            <w:r>
              <w:t>Requested for the management of seizures.</w:t>
            </w:r>
          </w:p>
        </w:tc>
        <w:tc>
          <w:tcPr>
            <w:tcW w:w="343" w:type="pct"/>
          </w:tcPr>
          <w:p w14:paraId="537A2553" w14:textId="77777777" w:rsidR="000F415B" w:rsidRPr="00384A8A" w:rsidRDefault="000F415B" w:rsidP="000F415B">
            <w:pPr>
              <w:pStyle w:val="TableText"/>
            </w:pPr>
            <w:r>
              <w:t>Include</w:t>
            </w:r>
          </w:p>
        </w:tc>
      </w:tr>
      <w:tr w:rsidR="00A94AFF" w:rsidRPr="007E5CBC" w14:paraId="1EFC2818" w14:textId="77777777" w:rsidTr="00A94AFF">
        <w:tc>
          <w:tcPr>
            <w:tcW w:w="147" w:type="pct"/>
            <w:vMerge/>
          </w:tcPr>
          <w:p w14:paraId="08310B49" w14:textId="77777777" w:rsidR="000F415B" w:rsidRPr="00A94AFF" w:rsidRDefault="000F415B" w:rsidP="000F415B">
            <w:pPr>
              <w:pStyle w:val="TableText"/>
              <w:rPr>
                <w:szCs w:val="18"/>
              </w:rPr>
            </w:pPr>
          </w:p>
        </w:tc>
        <w:tc>
          <w:tcPr>
            <w:tcW w:w="1135" w:type="pct"/>
            <w:gridSpan w:val="2"/>
            <w:vMerge/>
          </w:tcPr>
          <w:p w14:paraId="5C8A9AFA" w14:textId="77777777" w:rsidR="000F415B" w:rsidRPr="00A94AFF" w:rsidRDefault="000F415B" w:rsidP="000F415B">
            <w:pPr>
              <w:pStyle w:val="TableText"/>
              <w:rPr>
                <w:color w:val="000000" w:themeColor="text1"/>
                <w:szCs w:val="18"/>
                <w:lang w:val="en-GB"/>
              </w:rPr>
            </w:pPr>
          </w:p>
        </w:tc>
        <w:tc>
          <w:tcPr>
            <w:tcW w:w="930" w:type="pct"/>
            <w:gridSpan w:val="2"/>
          </w:tcPr>
          <w:p w14:paraId="4C685025" w14:textId="77777777" w:rsidR="000F415B" w:rsidRPr="007E5CBC" w:rsidRDefault="000F415B" w:rsidP="000F415B">
            <w:pPr>
              <w:pStyle w:val="TableText"/>
              <w:rPr>
                <w:lang w:val="en-GB"/>
              </w:rPr>
            </w:pPr>
          </w:p>
        </w:tc>
        <w:tc>
          <w:tcPr>
            <w:tcW w:w="678" w:type="pct"/>
          </w:tcPr>
          <w:p w14:paraId="58D787C9" w14:textId="77777777" w:rsidR="000F415B" w:rsidRDefault="000F415B" w:rsidP="000F415B">
            <w:pPr>
              <w:pStyle w:val="TableText"/>
            </w:pPr>
            <w:r>
              <w:t>Phentermine</w:t>
            </w:r>
          </w:p>
        </w:tc>
        <w:tc>
          <w:tcPr>
            <w:tcW w:w="1767" w:type="pct"/>
            <w:gridSpan w:val="2"/>
          </w:tcPr>
          <w:p w14:paraId="5F811CE2" w14:textId="77777777" w:rsidR="000F415B" w:rsidRPr="00C105FE" w:rsidRDefault="000F415B" w:rsidP="000F415B">
            <w:pPr>
              <w:pStyle w:val="TableText"/>
            </w:pPr>
            <w:r>
              <w:t>Requested for the management of weight.</w:t>
            </w:r>
          </w:p>
        </w:tc>
        <w:tc>
          <w:tcPr>
            <w:tcW w:w="343" w:type="pct"/>
          </w:tcPr>
          <w:p w14:paraId="773DF565" w14:textId="77777777" w:rsidR="000F415B" w:rsidRPr="00384A8A" w:rsidRDefault="000F415B" w:rsidP="000F415B">
            <w:pPr>
              <w:pStyle w:val="TableText"/>
            </w:pPr>
            <w:r>
              <w:t>Include</w:t>
            </w:r>
          </w:p>
        </w:tc>
      </w:tr>
      <w:tr w:rsidR="00A94AFF" w:rsidRPr="007E5CBC" w14:paraId="689473E9" w14:textId="77777777" w:rsidTr="00A94AFF">
        <w:tc>
          <w:tcPr>
            <w:tcW w:w="147" w:type="pct"/>
            <w:vMerge/>
          </w:tcPr>
          <w:p w14:paraId="4A9AD2B2" w14:textId="77777777" w:rsidR="000F415B" w:rsidRPr="00A94AFF" w:rsidRDefault="000F415B" w:rsidP="000F415B">
            <w:pPr>
              <w:pStyle w:val="TableText"/>
              <w:rPr>
                <w:szCs w:val="18"/>
              </w:rPr>
            </w:pPr>
          </w:p>
        </w:tc>
        <w:tc>
          <w:tcPr>
            <w:tcW w:w="1135" w:type="pct"/>
            <w:gridSpan w:val="2"/>
            <w:vMerge/>
          </w:tcPr>
          <w:p w14:paraId="3091D66C" w14:textId="77777777" w:rsidR="000F415B" w:rsidRPr="00A94AFF" w:rsidRDefault="000F415B" w:rsidP="000F415B">
            <w:pPr>
              <w:pStyle w:val="TableText"/>
              <w:rPr>
                <w:color w:val="000000" w:themeColor="text1"/>
                <w:szCs w:val="18"/>
                <w:lang w:val="en-GB"/>
              </w:rPr>
            </w:pPr>
          </w:p>
        </w:tc>
        <w:tc>
          <w:tcPr>
            <w:tcW w:w="930" w:type="pct"/>
            <w:gridSpan w:val="2"/>
          </w:tcPr>
          <w:p w14:paraId="65DBCC51" w14:textId="77777777" w:rsidR="000F415B" w:rsidRPr="007E5CBC" w:rsidRDefault="000F415B" w:rsidP="000F415B">
            <w:pPr>
              <w:pStyle w:val="TableText"/>
              <w:rPr>
                <w:lang w:val="en-GB"/>
              </w:rPr>
            </w:pPr>
            <w:r w:rsidRPr="007E5CBC">
              <w:rPr>
                <w:lang w:val="en-GB"/>
              </w:rPr>
              <w:t>Buprenorphine</w:t>
            </w:r>
          </w:p>
          <w:p w14:paraId="3C3A2C86" w14:textId="77777777" w:rsidR="000F415B" w:rsidRPr="007E5CBC" w:rsidRDefault="000F415B" w:rsidP="000F415B">
            <w:pPr>
              <w:pStyle w:val="TableText"/>
              <w:rPr>
                <w:lang w:val="en-GB"/>
              </w:rPr>
            </w:pPr>
            <w:r w:rsidRPr="007E5CBC">
              <w:rPr>
                <w:lang w:val="en-GB"/>
              </w:rPr>
              <w:t>Buprenorphine with naloxone</w:t>
            </w:r>
          </w:p>
        </w:tc>
        <w:tc>
          <w:tcPr>
            <w:tcW w:w="678" w:type="pct"/>
          </w:tcPr>
          <w:p w14:paraId="1ECAD624" w14:textId="77777777" w:rsidR="000F415B" w:rsidRPr="007E5CBC" w:rsidRDefault="000F415B" w:rsidP="000F415B">
            <w:pPr>
              <w:pStyle w:val="TableText"/>
            </w:pPr>
          </w:p>
        </w:tc>
        <w:tc>
          <w:tcPr>
            <w:tcW w:w="1767" w:type="pct"/>
            <w:gridSpan w:val="2"/>
            <w:vMerge w:val="restart"/>
          </w:tcPr>
          <w:p w14:paraId="6685E52A" w14:textId="77777777" w:rsidR="000F415B" w:rsidRDefault="000F415B" w:rsidP="000F415B">
            <w:pPr>
              <w:pStyle w:val="TableText"/>
            </w:pPr>
            <w:r>
              <w:t>To remove the restrictions.</w:t>
            </w:r>
          </w:p>
          <w:p w14:paraId="39B55E0A" w14:textId="77777777" w:rsidR="000F415B" w:rsidRPr="007E5CBC" w:rsidRDefault="000F415B" w:rsidP="000F415B">
            <w:pPr>
              <w:pStyle w:val="TableText"/>
            </w:pPr>
            <w:r>
              <w:t>Note: Buprenorphine and naloxone will be listed separately in the SPML and in Schedule 1A of the Misuse of Drug Regulations 1977.</w:t>
            </w:r>
          </w:p>
        </w:tc>
        <w:tc>
          <w:tcPr>
            <w:tcW w:w="343" w:type="pct"/>
          </w:tcPr>
          <w:p w14:paraId="7DE5810B" w14:textId="77777777" w:rsidR="000F415B" w:rsidRPr="007E5CBC" w:rsidRDefault="000F415B" w:rsidP="000F415B">
            <w:pPr>
              <w:pStyle w:val="TableText"/>
            </w:pPr>
            <w:r>
              <w:t>Include</w:t>
            </w:r>
          </w:p>
        </w:tc>
      </w:tr>
      <w:tr w:rsidR="00A94AFF" w:rsidRPr="007E5CBC" w14:paraId="2CE7DDAB" w14:textId="77777777" w:rsidTr="00A94AFF">
        <w:tc>
          <w:tcPr>
            <w:tcW w:w="147" w:type="pct"/>
            <w:vMerge/>
          </w:tcPr>
          <w:p w14:paraId="222FA7A9" w14:textId="77777777" w:rsidR="000F415B" w:rsidRPr="00A94AFF" w:rsidRDefault="000F415B" w:rsidP="000F415B">
            <w:pPr>
              <w:pStyle w:val="TableText"/>
              <w:rPr>
                <w:szCs w:val="18"/>
              </w:rPr>
            </w:pPr>
          </w:p>
        </w:tc>
        <w:tc>
          <w:tcPr>
            <w:tcW w:w="1135" w:type="pct"/>
            <w:gridSpan w:val="2"/>
            <w:vMerge/>
          </w:tcPr>
          <w:p w14:paraId="193FB518" w14:textId="77777777" w:rsidR="000F415B" w:rsidRPr="00A94AFF" w:rsidRDefault="000F415B" w:rsidP="000F415B">
            <w:pPr>
              <w:pStyle w:val="TableText"/>
              <w:rPr>
                <w:color w:val="000000" w:themeColor="text1"/>
                <w:szCs w:val="18"/>
                <w:lang w:val="en-GB"/>
              </w:rPr>
            </w:pPr>
          </w:p>
        </w:tc>
        <w:tc>
          <w:tcPr>
            <w:tcW w:w="930" w:type="pct"/>
            <w:gridSpan w:val="2"/>
          </w:tcPr>
          <w:p w14:paraId="3C132420" w14:textId="77777777" w:rsidR="000F415B" w:rsidRPr="007E5CBC" w:rsidRDefault="000F415B" w:rsidP="000F415B">
            <w:pPr>
              <w:pStyle w:val="TableText"/>
              <w:rPr>
                <w:lang w:val="en-GB"/>
              </w:rPr>
            </w:pPr>
            <w:r w:rsidRPr="007E5CBC">
              <w:rPr>
                <w:lang w:val="en-GB"/>
              </w:rPr>
              <w:t>Clonazepam</w:t>
            </w:r>
          </w:p>
          <w:p w14:paraId="455DA143" w14:textId="77777777" w:rsidR="000F415B" w:rsidRPr="007E5CBC" w:rsidRDefault="000F415B" w:rsidP="000F415B">
            <w:pPr>
              <w:pStyle w:val="TableText"/>
            </w:pPr>
            <w:r w:rsidRPr="007E5CBC">
              <w:rPr>
                <w:lang w:val="en-GB"/>
              </w:rPr>
              <w:t>Diazepam</w:t>
            </w:r>
          </w:p>
        </w:tc>
        <w:tc>
          <w:tcPr>
            <w:tcW w:w="678" w:type="pct"/>
          </w:tcPr>
          <w:p w14:paraId="340065AD" w14:textId="77777777" w:rsidR="000F415B" w:rsidRPr="007E5CBC" w:rsidRDefault="000F415B" w:rsidP="000F415B">
            <w:pPr>
              <w:pStyle w:val="TableText"/>
            </w:pPr>
          </w:p>
        </w:tc>
        <w:tc>
          <w:tcPr>
            <w:tcW w:w="1767" w:type="pct"/>
            <w:gridSpan w:val="2"/>
            <w:vMerge/>
          </w:tcPr>
          <w:p w14:paraId="0E496BA0" w14:textId="77777777" w:rsidR="000F415B" w:rsidRPr="007E5CBC" w:rsidRDefault="000F415B" w:rsidP="000F415B">
            <w:pPr>
              <w:pStyle w:val="TableText"/>
            </w:pPr>
          </w:p>
        </w:tc>
        <w:tc>
          <w:tcPr>
            <w:tcW w:w="343" w:type="pct"/>
          </w:tcPr>
          <w:p w14:paraId="31B2A16F" w14:textId="77777777" w:rsidR="000F415B" w:rsidRPr="007E5CBC" w:rsidRDefault="000F415B" w:rsidP="000F415B">
            <w:pPr>
              <w:pStyle w:val="TableText"/>
            </w:pPr>
          </w:p>
        </w:tc>
      </w:tr>
      <w:tr w:rsidR="00A94AFF" w:rsidRPr="007E5CBC" w14:paraId="35374F8E" w14:textId="77777777" w:rsidTr="00A94AFF">
        <w:tc>
          <w:tcPr>
            <w:tcW w:w="147" w:type="pct"/>
            <w:vMerge/>
          </w:tcPr>
          <w:p w14:paraId="562FA164" w14:textId="77777777" w:rsidR="000F415B" w:rsidRPr="00A94AFF" w:rsidRDefault="000F415B" w:rsidP="000F415B">
            <w:pPr>
              <w:pStyle w:val="TableText"/>
              <w:rPr>
                <w:szCs w:val="18"/>
              </w:rPr>
            </w:pPr>
          </w:p>
        </w:tc>
        <w:tc>
          <w:tcPr>
            <w:tcW w:w="1135" w:type="pct"/>
            <w:gridSpan w:val="2"/>
            <w:vMerge/>
          </w:tcPr>
          <w:p w14:paraId="7C4F62F9" w14:textId="77777777" w:rsidR="000F415B" w:rsidRPr="00A94AFF" w:rsidRDefault="000F415B" w:rsidP="000F415B">
            <w:pPr>
              <w:pStyle w:val="TableText"/>
              <w:rPr>
                <w:color w:val="000000" w:themeColor="text1"/>
                <w:szCs w:val="18"/>
                <w:lang w:val="en-GB"/>
              </w:rPr>
            </w:pPr>
          </w:p>
        </w:tc>
        <w:tc>
          <w:tcPr>
            <w:tcW w:w="930" w:type="pct"/>
            <w:gridSpan w:val="2"/>
          </w:tcPr>
          <w:p w14:paraId="0C94EF02" w14:textId="77777777" w:rsidR="000F415B" w:rsidRPr="007E5CBC" w:rsidRDefault="000F415B" w:rsidP="000F415B">
            <w:pPr>
              <w:pStyle w:val="TableText"/>
              <w:rPr>
                <w:lang w:val="en-GB"/>
              </w:rPr>
            </w:pPr>
            <w:r w:rsidRPr="007E5CBC">
              <w:rPr>
                <w:lang w:val="en-GB"/>
              </w:rPr>
              <w:t>Fentanyl</w:t>
            </w:r>
          </w:p>
          <w:p w14:paraId="48A1DFA4" w14:textId="77777777" w:rsidR="000F415B" w:rsidRPr="007E5CBC" w:rsidRDefault="000F415B" w:rsidP="000F415B">
            <w:pPr>
              <w:pStyle w:val="TableText"/>
            </w:pPr>
            <w:r w:rsidRPr="007E5CBC">
              <w:rPr>
                <w:lang w:val="en-GB"/>
              </w:rPr>
              <w:t>Methadone</w:t>
            </w:r>
          </w:p>
        </w:tc>
        <w:tc>
          <w:tcPr>
            <w:tcW w:w="678" w:type="pct"/>
          </w:tcPr>
          <w:p w14:paraId="050D6E19" w14:textId="77777777" w:rsidR="000F415B" w:rsidRPr="007E5CBC" w:rsidRDefault="000F415B" w:rsidP="000F415B">
            <w:pPr>
              <w:pStyle w:val="TableText"/>
            </w:pPr>
          </w:p>
        </w:tc>
        <w:tc>
          <w:tcPr>
            <w:tcW w:w="1767" w:type="pct"/>
            <w:gridSpan w:val="2"/>
            <w:vMerge/>
          </w:tcPr>
          <w:p w14:paraId="6F456E8D" w14:textId="77777777" w:rsidR="000F415B" w:rsidRPr="007E5CBC" w:rsidRDefault="000F415B" w:rsidP="000F415B">
            <w:pPr>
              <w:pStyle w:val="TableText"/>
            </w:pPr>
          </w:p>
        </w:tc>
        <w:tc>
          <w:tcPr>
            <w:tcW w:w="343" w:type="pct"/>
          </w:tcPr>
          <w:p w14:paraId="55AEFD46" w14:textId="77777777" w:rsidR="000F415B" w:rsidRPr="007E5CBC" w:rsidRDefault="000F415B" w:rsidP="000F415B">
            <w:pPr>
              <w:pStyle w:val="TableText"/>
            </w:pPr>
          </w:p>
        </w:tc>
      </w:tr>
      <w:tr w:rsidR="00A94AFF" w:rsidRPr="00A94AFF" w14:paraId="36D27E7E" w14:textId="77777777" w:rsidTr="00A94AFF">
        <w:tc>
          <w:tcPr>
            <w:tcW w:w="1282" w:type="pct"/>
            <w:gridSpan w:val="3"/>
            <w:shd w:val="clear" w:color="auto" w:fill="BFBFBF" w:themeFill="background1" w:themeFillShade="BF"/>
          </w:tcPr>
          <w:p w14:paraId="25F3CE5C" w14:textId="77777777" w:rsidR="000F415B" w:rsidRPr="00A94AFF" w:rsidRDefault="000F415B" w:rsidP="000F415B">
            <w:pPr>
              <w:pStyle w:val="TableText"/>
              <w:rPr>
                <w:b/>
                <w:bCs/>
                <w:color w:val="000000" w:themeColor="text1"/>
                <w:szCs w:val="18"/>
                <w:lang w:val="en-GB"/>
              </w:rPr>
            </w:pPr>
            <w:r w:rsidRPr="00A94AFF">
              <w:rPr>
                <w:b/>
                <w:bCs/>
                <w:szCs w:val="18"/>
              </w:rPr>
              <w:t>Broad therapeutic group</w:t>
            </w:r>
          </w:p>
        </w:tc>
        <w:tc>
          <w:tcPr>
            <w:tcW w:w="930" w:type="pct"/>
            <w:gridSpan w:val="2"/>
            <w:shd w:val="clear" w:color="auto" w:fill="BFBFBF" w:themeFill="background1" w:themeFillShade="BF"/>
          </w:tcPr>
          <w:p w14:paraId="154055BF" w14:textId="77777777" w:rsidR="000F415B" w:rsidRPr="00A94AFF" w:rsidRDefault="000F415B" w:rsidP="000F415B">
            <w:pPr>
              <w:pStyle w:val="TableText"/>
              <w:rPr>
                <w:b/>
                <w:bCs/>
              </w:rPr>
            </w:pPr>
            <w:r w:rsidRPr="00A94AFF">
              <w:rPr>
                <w:b/>
                <w:bCs/>
              </w:rPr>
              <w:t>Medicine</w:t>
            </w:r>
          </w:p>
        </w:tc>
        <w:tc>
          <w:tcPr>
            <w:tcW w:w="678" w:type="pct"/>
            <w:shd w:val="clear" w:color="auto" w:fill="BFBFBF" w:themeFill="background1" w:themeFillShade="BF"/>
          </w:tcPr>
          <w:p w14:paraId="60264E4F" w14:textId="77777777" w:rsidR="000F415B" w:rsidRPr="00A94AFF" w:rsidRDefault="000F415B" w:rsidP="000F415B">
            <w:pPr>
              <w:pStyle w:val="TableText"/>
              <w:rPr>
                <w:b/>
                <w:bCs/>
              </w:rPr>
            </w:pPr>
            <w:r w:rsidRPr="00A94AFF">
              <w:rPr>
                <w:b/>
                <w:bCs/>
              </w:rPr>
              <w:t>Suggested deletion</w:t>
            </w:r>
          </w:p>
        </w:tc>
        <w:tc>
          <w:tcPr>
            <w:tcW w:w="1767" w:type="pct"/>
            <w:gridSpan w:val="2"/>
            <w:shd w:val="clear" w:color="auto" w:fill="BFBFBF" w:themeFill="background1" w:themeFillShade="BF"/>
          </w:tcPr>
          <w:p w14:paraId="3897294E" w14:textId="77777777" w:rsidR="000F415B" w:rsidRPr="00A94AFF" w:rsidRDefault="000F415B" w:rsidP="000F415B">
            <w:pPr>
              <w:pStyle w:val="TableText"/>
              <w:rPr>
                <w:b/>
                <w:bCs/>
              </w:rPr>
            </w:pPr>
            <w:r w:rsidRPr="00A94AFF">
              <w:rPr>
                <w:b/>
                <w:bCs/>
              </w:rPr>
              <w:t>Analysis</w:t>
            </w:r>
          </w:p>
        </w:tc>
        <w:tc>
          <w:tcPr>
            <w:tcW w:w="343" w:type="pct"/>
            <w:shd w:val="clear" w:color="auto" w:fill="BFBFBF" w:themeFill="background1" w:themeFillShade="BF"/>
          </w:tcPr>
          <w:p w14:paraId="1A1871CD" w14:textId="77777777" w:rsidR="000F415B" w:rsidRPr="00A94AFF" w:rsidRDefault="000F415B" w:rsidP="000F415B">
            <w:pPr>
              <w:pStyle w:val="TableText"/>
              <w:rPr>
                <w:b/>
                <w:bCs/>
              </w:rPr>
            </w:pPr>
            <w:r w:rsidRPr="00A94AFF">
              <w:rPr>
                <w:b/>
                <w:bCs/>
              </w:rPr>
              <w:t>Action</w:t>
            </w:r>
          </w:p>
        </w:tc>
      </w:tr>
      <w:tr w:rsidR="000F415B" w:rsidRPr="00A94AFF" w14:paraId="21088694" w14:textId="77777777" w:rsidTr="00A94AFF">
        <w:tc>
          <w:tcPr>
            <w:tcW w:w="5000" w:type="pct"/>
            <w:gridSpan w:val="9"/>
            <w:shd w:val="clear" w:color="auto" w:fill="D9D9D9" w:themeFill="background1" w:themeFillShade="D9"/>
          </w:tcPr>
          <w:p w14:paraId="444B8A61" w14:textId="77777777" w:rsidR="000F415B" w:rsidRPr="00A94AFF" w:rsidRDefault="000F415B" w:rsidP="000F415B">
            <w:pPr>
              <w:pStyle w:val="TableText"/>
              <w:rPr>
                <w:b/>
                <w:bCs/>
                <w:szCs w:val="18"/>
              </w:rPr>
            </w:pPr>
            <w:r w:rsidRPr="00A94AFF">
              <w:rPr>
                <w:b/>
                <w:bCs/>
                <w:szCs w:val="18"/>
              </w:rPr>
              <w:t>Proposed deletions from the specified prescription medicines list</w:t>
            </w:r>
          </w:p>
        </w:tc>
      </w:tr>
      <w:tr w:rsidR="00A94AFF" w:rsidRPr="007E5CBC" w14:paraId="26533FF4" w14:textId="77777777" w:rsidTr="00A94AFF">
        <w:trPr>
          <w:trHeight w:val="1213"/>
        </w:trPr>
        <w:tc>
          <w:tcPr>
            <w:tcW w:w="147" w:type="pct"/>
          </w:tcPr>
          <w:p w14:paraId="5F1F9F59" w14:textId="77777777" w:rsidR="000F415B" w:rsidRPr="00A94AFF" w:rsidRDefault="000F415B" w:rsidP="00A94AFF">
            <w:pPr>
              <w:pStyle w:val="Number"/>
              <w:spacing w:before="60" w:after="60"/>
              <w:rPr>
                <w:sz w:val="18"/>
                <w:szCs w:val="18"/>
              </w:rPr>
            </w:pPr>
          </w:p>
        </w:tc>
        <w:tc>
          <w:tcPr>
            <w:tcW w:w="1132" w:type="pct"/>
          </w:tcPr>
          <w:p w14:paraId="5B311364" w14:textId="77777777" w:rsidR="000F415B" w:rsidRPr="00A94AFF" w:rsidRDefault="000F415B" w:rsidP="000F415B">
            <w:pPr>
              <w:pStyle w:val="TableText"/>
              <w:rPr>
                <w:color w:val="000000" w:themeColor="text1"/>
                <w:szCs w:val="18"/>
              </w:rPr>
            </w:pPr>
            <w:r w:rsidRPr="00A94AFF">
              <w:rPr>
                <w:color w:val="000000" w:themeColor="text1"/>
                <w:szCs w:val="18"/>
              </w:rPr>
              <w:t>Controlled drugs</w:t>
            </w:r>
          </w:p>
          <w:p w14:paraId="04C1B90D" w14:textId="77777777" w:rsidR="000F415B" w:rsidRPr="00A94AFF" w:rsidRDefault="000F415B" w:rsidP="000F415B">
            <w:pPr>
              <w:pStyle w:val="TableText"/>
              <w:rPr>
                <w:color w:val="000000" w:themeColor="text1"/>
                <w:szCs w:val="18"/>
                <w:lang w:val="en-GB"/>
              </w:rPr>
            </w:pPr>
            <w:r w:rsidRPr="00A94AFF">
              <w:rPr>
                <w:color w:val="000000" w:themeColor="text1"/>
                <w:szCs w:val="18"/>
              </w:rPr>
              <w:t xml:space="preserve">Already in </w:t>
            </w:r>
            <w:r w:rsidRPr="00A94AFF">
              <w:rPr>
                <w:color w:val="000000" w:themeColor="text1"/>
                <w:szCs w:val="18"/>
                <w:lang w:val="en-GB"/>
              </w:rPr>
              <w:t>Schedule 1A of the Misuse of Drugs Regulations 1977 and available to registered nurse prescribers</w:t>
            </w:r>
          </w:p>
        </w:tc>
        <w:tc>
          <w:tcPr>
            <w:tcW w:w="931" w:type="pct"/>
            <w:gridSpan w:val="2"/>
          </w:tcPr>
          <w:p w14:paraId="16E4D369" w14:textId="77777777" w:rsidR="000F415B" w:rsidRPr="00A94AFF" w:rsidRDefault="000F415B" w:rsidP="000F415B">
            <w:pPr>
              <w:pStyle w:val="TableText"/>
              <w:rPr>
                <w:szCs w:val="18"/>
              </w:rPr>
            </w:pPr>
          </w:p>
        </w:tc>
        <w:tc>
          <w:tcPr>
            <w:tcW w:w="687" w:type="pct"/>
            <w:gridSpan w:val="3"/>
          </w:tcPr>
          <w:p w14:paraId="638F12A6" w14:textId="77777777" w:rsidR="000F415B" w:rsidRDefault="000F415B" w:rsidP="000F415B">
            <w:pPr>
              <w:pStyle w:val="TableText"/>
              <w:rPr>
                <w:lang w:eastAsia="en-NZ"/>
              </w:rPr>
            </w:pPr>
            <w:r w:rsidRPr="007E5CBC">
              <w:rPr>
                <w:lang w:eastAsia="en-NZ"/>
              </w:rPr>
              <w:t>Tramadol</w:t>
            </w:r>
          </w:p>
          <w:p w14:paraId="02CB4A4B" w14:textId="77777777" w:rsidR="000F415B" w:rsidRPr="007E5CBC" w:rsidRDefault="000F415B" w:rsidP="000F415B">
            <w:pPr>
              <w:pStyle w:val="TableText"/>
            </w:pPr>
            <w:r>
              <w:t>Zopiclone</w:t>
            </w:r>
          </w:p>
        </w:tc>
        <w:tc>
          <w:tcPr>
            <w:tcW w:w="1761" w:type="pct"/>
          </w:tcPr>
          <w:p w14:paraId="4BEDC682" w14:textId="77777777" w:rsidR="000F415B" w:rsidRPr="007E5CBC" w:rsidRDefault="000F415B" w:rsidP="000F415B">
            <w:pPr>
              <w:pStyle w:val="TableText"/>
            </w:pPr>
            <w:r w:rsidRPr="007E5CBC">
              <w:rPr>
                <w:color w:val="000000" w:themeColor="text1"/>
              </w:rPr>
              <w:t xml:space="preserve">Under the Misuse of Drugs Amendment Regulations 2023 these medicines were reclassified as Class C controlled drugs and included in </w:t>
            </w:r>
            <w:r w:rsidRPr="007E5CBC">
              <w:rPr>
                <w:color w:val="000000" w:themeColor="text1"/>
                <w:lang w:val="en-GB"/>
              </w:rPr>
              <w:t xml:space="preserve">Schedule 1B </w:t>
            </w:r>
            <w:r>
              <w:rPr>
                <w:color w:val="000000" w:themeColor="text1"/>
                <w:lang w:val="en-GB"/>
              </w:rPr>
              <w:t xml:space="preserve">of the </w:t>
            </w:r>
            <w:r w:rsidRPr="007E5CBC">
              <w:rPr>
                <w:color w:val="000000" w:themeColor="text1"/>
                <w:lang w:val="en-GB"/>
              </w:rPr>
              <w:t>Misuse of Drugs Act 1977.</w:t>
            </w:r>
          </w:p>
        </w:tc>
        <w:tc>
          <w:tcPr>
            <w:tcW w:w="343" w:type="pct"/>
          </w:tcPr>
          <w:p w14:paraId="7BE549F5" w14:textId="77777777" w:rsidR="000F415B" w:rsidRPr="007E5CBC" w:rsidRDefault="000F415B" w:rsidP="000F415B">
            <w:pPr>
              <w:pStyle w:val="TableText"/>
            </w:pPr>
            <w:r w:rsidRPr="007E5CBC">
              <w:t>Delete</w:t>
            </w:r>
          </w:p>
        </w:tc>
      </w:tr>
    </w:tbl>
    <w:p w14:paraId="62C94888" w14:textId="77777777" w:rsidR="000F415B" w:rsidRDefault="000F415B" w:rsidP="000F415B">
      <w:pPr>
        <w:rPr>
          <w:lang w:val="en-GB"/>
        </w:rPr>
      </w:pPr>
    </w:p>
    <w:p w14:paraId="43722469" w14:textId="77777777" w:rsidR="000F415B" w:rsidRDefault="000F415B" w:rsidP="000F415B">
      <w:pPr>
        <w:rPr>
          <w:color w:val="000000" w:themeColor="text1"/>
          <w:lang w:val="en-GB"/>
        </w:rPr>
      </w:pPr>
    </w:p>
    <w:p w14:paraId="46F664F4" w14:textId="77777777" w:rsidR="000F415B" w:rsidRDefault="000F415B" w:rsidP="000F415B">
      <w:pPr>
        <w:rPr>
          <w:color w:val="000000" w:themeColor="text1"/>
          <w:lang w:val="en-GB"/>
        </w:rPr>
      </w:pPr>
    </w:p>
    <w:p w14:paraId="758BBACE" w14:textId="77777777" w:rsidR="000F415B" w:rsidRDefault="000F415B" w:rsidP="000F415B">
      <w:pPr>
        <w:rPr>
          <w:color w:val="000000" w:themeColor="text1"/>
          <w:lang w:val="en-GB"/>
        </w:rPr>
        <w:sectPr w:rsidR="000F415B" w:rsidSect="000F415B">
          <w:footerReference w:type="default" r:id="rId39"/>
          <w:pgSz w:w="16840" w:h="11907" w:orient="landscape" w:code="9"/>
          <w:pgMar w:top="1418" w:right="1418" w:bottom="1418" w:left="1418" w:header="284" w:footer="425" w:gutter="284"/>
          <w:cols w:space="720"/>
          <w:docGrid w:linePitch="286"/>
        </w:sectPr>
      </w:pPr>
    </w:p>
    <w:p w14:paraId="6309B001" w14:textId="77777777" w:rsidR="00A94AFF" w:rsidRPr="0066646F" w:rsidRDefault="00A94AFF" w:rsidP="00A94AFF">
      <w:pPr>
        <w:pStyle w:val="Heading2"/>
        <w:spacing w:before="0"/>
        <w:rPr>
          <w:lang w:val="en-GB"/>
        </w:rPr>
      </w:pPr>
      <w:bookmarkStart w:id="72" w:name="_Toc220066638"/>
      <w:bookmarkStart w:id="73" w:name="_Toc220675732"/>
      <w:r w:rsidRPr="0066646F">
        <w:rPr>
          <w:lang w:val="en-GB"/>
        </w:rPr>
        <w:lastRenderedPageBreak/>
        <w:t xml:space="preserve">Appendix </w:t>
      </w:r>
      <w:r>
        <w:rPr>
          <w:lang w:val="en-GB"/>
        </w:rPr>
        <w:t>4</w:t>
      </w:r>
      <w:r w:rsidRPr="0066646F">
        <w:rPr>
          <w:lang w:val="en-GB"/>
        </w:rPr>
        <w:t>:</w:t>
      </w:r>
      <w:r w:rsidRPr="0066646F">
        <w:rPr>
          <w:lang w:val="en-GB"/>
        </w:rPr>
        <w:tab/>
        <w:t>List of medicines by group</w:t>
      </w:r>
      <w:bookmarkEnd w:id="72"/>
      <w:bookmarkEnd w:id="73"/>
    </w:p>
    <w:p w14:paraId="05B1F381" w14:textId="77777777" w:rsidR="00A94AFF" w:rsidRDefault="00A94AFF" w:rsidP="00A94AFF">
      <w:pPr>
        <w:pStyle w:val="Table"/>
        <w:rPr>
          <w:lang w:val="en-GB"/>
        </w:rPr>
      </w:pPr>
      <w:bookmarkStart w:id="74" w:name="_Toc214278931"/>
      <w:bookmarkStart w:id="75" w:name="_Toc214999851"/>
      <w:bookmarkStart w:id="76" w:name="_Toc215000843"/>
      <w:bookmarkStart w:id="77" w:name="_Toc220066714"/>
      <w:bookmarkStart w:id="78" w:name="_Toc220675756"/>
      <w:bookmarkStart w:id="79" w:name="_Toc213168141"/>
      <w:r>
        <w:rPr>
          <w:lang w:val="en-GB"/>
        </w:rPr>
        <w:t>Table A4: P</w:t>
      </w:r>
      <w:r w:rsidRPr="0066646F">
        <w:rPr>
          <w:lang w:val="en-GB"/>
        </w:rPr>
        <w:t xml:space="preserve">rescription medicines to be </w:t>
      </w:r>
      <w:r>
        <w:rPr>
          <w:lang w:val="en-GB"/>
        </w:rPr>
        <w:t>added to</w:t>
      </w:r>
      <w:r w:rsidRPr="0066646F">
        <w:rPr>
          <w:lang w:val="en-GB"/>
        </w:rPr>
        <w:t xml:space="preserve"> the specified prescription medicines list for designated registered nurse prescribers</w:t>
      </w:r>
      <w:r>
        <w:rPr>
          <w:lang w:val="en-GB"/>
        </w:rPr>
        <w:t>,</w:t>
      </w:r>
      <w:r w:rsidRPr="0066646F">
        <w:rPr>
          <w:lang w:val="en-GB"/>
        </w:rPr>
        <w:t xml:space="preserve"> by broad therapeutic group</w:t>
      </w:r>
      <w:r>
        <w:rPr>
          <w:lang w:val="en-GB"/>
        </w:rPr>
        <w:t xml:space="preserve"> (subject to Director-General of Health approval)</w:t>
      </w:r>
      <w:bookmarkEnd w:id="74"/>
      <w:bookmarkEnd w:id="75"/>
      <w:bookmarkEnd w:id="76"/>
      <w:bookmarkEnd w:id="77"/>
      <w:bookmarkEnd w:id="78"/>
    </w:p>
    <w:tbl>
      <w:tblPr>
        <w:tblStyle w:val="TableGrid"/>
        <w:tblW w:w="4981" w:type="pct"/>
        <w:tblBorders>
          <w:top w:val="single" w:sz="4" w:space="0" w:color="A6A6A6" w:themeColor="background1" w:themeShade="A6"/>
          <w:left w:val="none" w:sz="0" w:space="0" w:color="auto"/>
          <w:bottom w:val="single" w:sz="4" w:space="0" w:color="A6A6A6" w:themeColor="background1" w:themeShade="A6"/>
          <w:right w:val="none" w:sz="0" w:space="0" w:color="auto"/>
          <w:insideH w:val="single" w:sz="4" w:space="0" w:color="A6A6A6" w:themeColor="background1" w:themeShade="A6"/>
          <w:insideV w:val="none" w:sz="0" w:space="0" w:color="auto"/>
        </w:tblBorders>
        <w:tblLook w:val="04A0" w:firstRow="1" w:lastRow="0" w:firstColumn="1" w:lastColumn="0" w:noHBand="0" w:noVBand="1"/>
      </w:tblPr>
      <w:tblGrid>
        <w:gridCol w:w="3827"/>
        <w:gridCol w:w="26"/>
        <w:gridCol w:w="4195"/>
      </w:tblGrid>
      <w:tr w:rsidR="00A94AFF" w:rsidRPr="00A94AFF" w14:paraId="72495589" w14:textId="77777777" w:rsidTr="00A94AFF">
        <w:trPr>
          <w:tblHeader/>
        </w:trPr>
        <w:tc>
          <w:tcPr>
            <w:tcW w:w="2394" w:type="pct"/>
            <w:gridSpan w:val="2"/>
            <w:tcBorders>
              <w:top w:val="nil"/>
              <w:bottom w:val="nil"/>
              <w:right w:val="nil"/>
            </w:tcBorders>
            <w:shd w:val="clear" w:color="auto" w:fill="D9D9D9" w:themeFill="background1" w:themeFillShade="D9"/>
          </w:tcPr>
          <w:bookmarkEnd w:id="79"/>
          <w:p w14:paraId="16D746E0" w14:textId="77777777" w:rsidR="00A94AFF" w:rsidRPr="00A94AFF" w:rsidRDefault="00A94AFF" w:rsidP="004D7764">
            <w:pPr>
              <w:pStyle w:val="TableText"/>
              <w:spacing w:before="40" w:after="40"/>
              <w:rPr>
                <w:b/>
                <w:bCs/>
              </w:rPr>
            </w:pPr>
            <w:r w:rsidRPr="00A94AFF">
              <w:rPr>
                <w:b/>
                <w:bCs/>
              </w:rPr>
              <w:t>Therapeutic group</w:t>
            </w:r>
          </w:p>
        </w:tc>
        <w:tc>
          <w:tcPr>
            <w:tcW w:w="2606" w:type="pct"/>
            <w:tcBorders>
              <w:top w:val="nil"/>
              <w:left w:val="nil"/>
              <w:bottom w:val="nil"/>
            </w:tcBorders>
            <w:shd w:val="clear" w:color="auto" w:fill="D9D9D9" w:themeFill="background1" w:themeFillShade="D9"/>
          </w:tcPr>
          <w:p w14:paraId="5BC6BCE4" w14:textId="77777777" w:rsidR="00A94AFF" w:rsidRPr="00A94AFF" w:rsidRDefault="00A94AFF" w:rsidP="004D7764">
            <w:pPr>
              <w:pStyle w:val="TableText"/>
              <w:spacing w:before="40" w:after="40"/>
              <w:rPr>
                <w:b/>
                <w:bCs/>
              </w:rPr>
            </w:pPr>
            <w:r w:rsidRPr="00A94AFF">
              <w:rPr>
                <w:b/>
                <w:bCs/>
              </w:rPr>
              <w:t>Medicine</w:t>
            </w:r>
          </w:p>
        </w:tc>
      </w:tr>
      <w:tr w:rsidR="00A94AFF" w:rsidRPr="0066646F" w14:paraId="2FF5A3FE" w14:textId="77777777" w:rsidTr="00A94AFF">
        <w:tc>
          <w:tcPr>
            <w:tcW w:w="2394" w:type="pct"/>
            <w:gridSpan w:val="2"/>
            <w:vMerge w:val="restart"/>
            <w:tcBorders>
              <w:top w:val="nil"/>
            </w:tcBorders>
          </w:tcPr>
          <w:p w14:paraId="02635964" w14:textId="77777777" w:rsidR="00A94AFF" w:rsidRPr="00A94AFF" w:rsidRDefault="00A94AFF" w:rsidP="004D7764">
            <w:pPr>
              <w:pStyle w:val="TableText"/>
              <w:spacing w:before="40" w:after="40"/>
            </w:pPr>
            <w:r w:rsidRPr="00A94AFF">
              <w:t>Anaesthetics</w:t>
            </w:r>
          </w:p>
        </w:tc>
        <w:tc>
          <w:tcPr>
            <w:tcW w:w="2606" w:type="pct"/>
            <w:tcBorders>
              <w:top w:val="nil"/>
            </w:tcBorders>
          </w:tcPr>
          <w:p w14:paraId="3869051B" w14:textId="77777777" w:rsidR="00A94AFF" w:rsidRPr="00A94AFF" w:rsidRDefault="00A94AFF" w:rsidP="004D7764">
            <w:pPr>
              <w:pStyle w:val="TableText"/>
              <w:spacing w:before="40" w:after="40"/>
            </w:pPr>
            <w:r w:rsidRPr="00A94AFF">
              <w:t>Atropine</w:t>
            </w:r>
          </w:p>
        </w:tc>
      </w:tr>
      <w:tr w:rsidR="00A94AFF" w:rsidRPr="0066646F" w14:paraId="18B476DD" w14:textId="77777777" w:rsidTr="00646053">
        <w:tc>
          <w:tcPr>
            <w:tcW w:w="2394" w:type="pct"/>
            <w:gridSpan w:val="2"/>
            <w:vMerge/>
          </w:tcPr>
          <w:p w14:paraId="7DA1272E" w14:textId="77777777" w:rsidR="00A94AFF" w:rsidRPr="00A94AFF" w:rsidRDefault="00A94AFF" w:rsidP="004D7764">
            <w:pPr>
              <w:pStyle w:val="TableText"/>
              <w:spacing w:before="40" w:after="40"/>
            </w:pPr>
          </w:p>
        </w:tc>
        <w:tc>
          <w:tcPr>
            <w:tcW w:w="2606" w:type="pct"/>
            <w:tcBorders>
              <w:top w:val="nil"/>
            </w:tcBorders>
          </w:tcPr>
          <w:p w14:paraId="2A68FCBC" w14:textId="77777777" w:rsidR="00A94AFF" w:rsidRPr="00A94AFF" w:rsidRDefault="00A94AFF" w:rsidP="004D7764">
            <w:pPr>
              <w:pStyle w:val="TableText"/>
              <w:spacing w:before="40" w:after="40"/>
            </w:pPr>
            <w:r w:rsidRPr="00A94AFF">
              <w:t>Bupivacaine</w:t>
            </w:r>
          </w:p>
        </w:tc>
      </w:tr>
      <w:tr w:rsidR="00A94AFF" w:rsidRPr="0066646F" w14:paraId="4A36647A" w14:textId="77777777" w:rsidTr="00646053">
        <w:tc>
          <w:tcPr>
            <w:tcW w:w="2394" w:type="pct"/>
            <w:gridSpan w:val="2"/>
            <w:vMerge/>
            <w:tcBorders>
              <w:bottom w:val="single" w:sz="4" w:space="0" w:color="A6A6A6" w:themeColor="background1" w:themeShade="A6"/>
            </w:tcBorders>
          </w:tcPr>
          <w:p w14:paraId="5E40C976" w14:textId="77777777" w:rsidR="00A94AFF" w:rsidRPr="00A94AFF" w:rsidRDefault="00A94AFF" w:rsidP="004D7764">
            <w:pPr>
              <w:pStyle w:val="TableText"/>
              <w:spacing w:before="40" w:after="40"/>
            </w:pPr>
          </w:p>
        </w:tc>
        <w:tc>
          <w:tcPr>
            <w:tcW w:w="2606" w:type="pct"/>
            <w:tcBorders>
              <w:top w:val="nil"/>
            </w:tcBorders>
          </w:tcPr>
          <w:p w14:paraId="767D9126" w14:textId="77777777" w:rsidR="00A94AFF" w:rsidRPr="00A94AFF" w:rsidRDefault="00A94AFF" w:rsidP="004D7764">
            <w:pPr>
              <w:pStyle w:val="TableText"/>
              <w:spacing w:before="40" w:after="40"/>
            </w:pPr>
            <w:r w:rsidRPr="00A94AFF">
              <w:t>Ropivacaine</w:t>
            </w:r>
          </w:p>
        </w:tc>
      </w:tr>
      <w:tr w:rsidR="00A94AFF" w:rsidRPr="0066646F" w14:paraId="1ADF8572" w14:textId="77777777" w:rsidTr="00646053">
        <w:tc>
          <w:tcPr>
            <w:tcW w:w="2394" w:type="pct"/>
            <w:gridSpan w:val="2"/>
            <w:vMerge w:val="restart"/>
            <w:tcBorders>
              <w:top w:val="single" w:sz="4" w:space="0" w:color="A6A6A6" w:themeColor="background1" w:themeShade="A6"/>
            </w:tcBorders>
          </w:tcPr>
          <w:p w14:paraId="23B977F6" w14:textId="77777777" w:rsidR="00A94AFF" w:rsidRPr="00A94AFF" w:rsidRDefault="00A94AFF" w:rsidP="004D7764">
            <w:pPr>
              <w:pStyle w:val="TableText"/>
              <w:spacing w:before="40" w:after="40"/>
            </w:pPr>
            <w:r w:rsidRPr="00A94AFF">
              <w:t>Antiparasitic products, insecticides and repellents</w:t>
            </w:r>
          </w:p>
        </w:tc>
        <w:tc>
          <w:tcPr>
            <w:tcW w:w="2606" w:type="pct"/>
            <w:tcBorders>
              <w:top w:val="nil"/>
            </w:tcBorders>
          </w:tcPr>
          <w:p w14:paraId="1D3BD177" w14:textId="77777777" w:rsidR="00A94AFF" w:rsidRPr="00A94AFF" w:rsidRDefault="00A94AFF" w:rsidP="004D7764">
            <w:pPr>
              <w:pStyle w:val="TableText"/>
              <w:spacing w:before="40" w:after="40"/>
            </w:pPr>
            <w:r w:rsidRPr="00A94AFF">
              <w:t>Artemether</w:t>
            </w:r>
          </w:p>
        </w:tc>
      </w:tr>
      <w:tr w:rsidR="00A94AFF" w:rsidRPr="0066646F" w14:paraId="2548BAB8" w14:textId="77777777" w:rsidTr="00646053">
        <w:tc>
          <w:tcPr>
            <w:tcW w:w="2394" w:type="pct"/>
            <w:gridSpan w:val="2"/>
            <w:vMerge/>
          </w:tcPr>
          <w:p w14:paraId="0C0F1745" w14:textId="77777777" w:rsidR="00A94AFF" w:rsidRPr="00A94AFF" w:rsidRDefault="00A94AFF" w:rsidP="004D7764">
            <w:pPr>
              <w:pStyle w:val="TableText"/>
              <w:spacing w:before="40" w:after="40"/>
            </w:pPr>
          </w:p>
        </w:tc>
        <w:tc>
          <w:tcPr>
            <w:tcW w:w="2606" w:type="pct"/>
          </w:tcPr>
          <w:p w14:paraId="39FC7607" w14:textId="77777777" w:rsidR="00A94AFF" w:rsidRPr="00A94AFF" w:rsidRDefault="00A94AFF" w:rsidP="004D7764">
            <w:pPr>
              <w:pStyle w:val="TableText"/>
              <w:spacing w:before="40" w:after="40"/>
            </w:pPr>
            <w:r w:rsidRPr="00A94AFF">
              <w:t>Lumefantrine</w:t>
            </w:r>
          </w:p>
        </w:tc>
      </w:tr>
      <w:tr w:rsidR="00A94AFF" w:rsidRPr="0066646F" w14:paraId="3557375C" w14:textId="77777777" w:rsidTr="00646053">
        <w:trPr>
          <w:trHeight w:val="177"/>
        </w:trPr>
        <w:tc>
          <w:tcPr>
            <w:tcW w:w="2394" w:type="pct"/>
            <w:gridSpan w:val="2"/>
            <w:vMerge/>
          </w:tcPr>
          <w:p w14:paraId="722FE5F4" w14:textId="77777777" w:rsidR="00A94AFF" w:rsidRPr="00A94AFF" w:rsidRDefault="00A94AFF" w:rsidP="004D7764">
            <w:pPr>
              <w:pStyle w:val="TableText"/>
              <w:spacing w:before="40" w:after="40"/>
            </w:pPr>
          </w:p>
        </w:tc>
        <w:tc>
          <w:tcPr>
            <w:tcW w:w="2606" w:type="pct"/>
          </w:tcPr>
          <w:p w14:paraId="3295BBED" w14:textId="77777777" w:rsidR="00A94AFF" w:rsidRPr="00A94AFF" w:rsidRDefault="00A94AFF" w:rsidP="004D7764">
            <w:pPr>
              <w:pStyle w:val="TableText"/>
              <w:spacing w:before="40" w:after="40"/>
            </w:pPr>
            <w:r w:rsidRPr="00A94AFF">
              <w:t>Praziquantel</w:t>
            </w:r>
          </w:p>
        </w:tc>
      </w:tr>
      <w:tr w:rsidR="00A94AFF" w:rsidRPr="0066646F" w14:paraId="08F301F8" w14:textId="77777777" w:rsidTr="00646053">
        <w:tc>
          <w:tcPr>
            <w:tcW w:w="2394" w:type="pct"/>
            <w:gridSpan w:val="2"/>
            <w:vMerge w:val="restart"/>
          </w:tcPr>
          <w:p w14:paraId="6DF38A1A" w14:textId="77777777" w:rsidR="00A94AFF" w:rsidRPr="00A94AFF" w:rsidRDefault="00A94AFF" w:rsidP="004D7764">
            <w:pPr>
              <w:pStyle w:val="TableText"/>
              <w:spacing w:before="40" w:after="40"/>
            </w:pPr>
            <w:r w:rsidRPr="00A94AFF">
              <w:t>Cardiovascular system</w:t>
            </w:r>
          </w:p>
        </w:tc>
        <w:tc>
          <w:tcPr>
            <w:tcW w:w="2606" w:type="pct"/>
          </w:tcPr>
          <w:p w14:paraId="330604CD" w14:textId="77777777" w:rsidR="00A94AFF" w:rsidRPr="00A94AFF" w:rsidRDefault="00A94AFF" w:rsidP="004D7764">
            <w:pPr>
              <w:pStyle w:val="TableText"/>
              <w:spacing w:before="40" w:after="40"/>
              <w:rPr>
                <w:highlight w:val="yellow"/>
              </w:rPr>
            </w:pPr>
            <w:proofErr w:type="spellStart"/>
            <w:r w:rsidRPr="00A94AFF">
              <w:t>Acipimox</w:t>
            </w:r>
            <w:proofErr w:type="spellEnd"/>
          </w:p>
        </w:tc>
      </w:tr>
      <w:tr w:rsidR="00A94AFF" w:rsidRPr="0066646F" w14:paraId="1480AF7B" w14:textId="77777777" w:rsidTr="00646053">
        <w:tc>
          <w:tcPr>
            <w:tcW w:w="2394" w:type="pct"/>
            <w:gridSpan w:val="2"/>
            <w:vMerge/>
          </w:tcPr>
          <w:p w14:paraId="6D9F443C" w14:textId="77777777" w:rsidR="00A94AFF" w:rsidRPr="00A94AFF" w:rsidRDefault="00A94AFF" w:rsidP="004D7764">
            <w:pPr>
              <w:pStyle w:val="TableText"/>
              <w:spacing w:before="40" w:after="40"/>
            </w:pPr>
          </w:p>
        </w:tc>
        <w:tc>
          <w:tcPr>
            <w:tcW w:w="2606" w:type="pct"/>
          </w:tcPr>
          <w:p w14:paraId="12099408" w14:textId="77777777" w:rsidR="00A94AFF" w:rsidRPr="00A94AFF" w:rsidRDefault="00A94AFF" w:rsidP="004D7764">
            <w:pPr>
              <w:pStyle w:val="TableText"/>
              <w:spacing w:before="40" w:after="40"/>
            </w:pPr>
            <w:proofErr w:type="spellStart"/>
            <w:r w:rsidRPr="00A94AFF">
              <w:t>Acipimox</w:t>
            </w:r>
            <w:proofErr w:type="spellEnd"/>
          </w:p>
        </w:tc>
      </w:tr>
      <w:tr w:rsidR="00A94AFF" w:rsidRPr="0066646F" w14:paraId="28D86D4E" w14:textId="77777777" w:rsidTr="00646053">
        <w:tc>
          <w:tcPr>
            <w:tcW w:w="2394" w:type="pct"/>
            <w:gridSpan w:val="2"/>
            <w:vMerge/>
          </w:tcPr>
          <w:p w14:paraId="27D8BA7B" w14:textId="77777777" w:rsidR="00A94AFF" w:rsidRPr="00A94AFF" w:rsidRDefault="00A94AFF" w:rsidP="004D7764">
            <w:pPr>
              <w:pStyle w:val="TableText"/>
              <w:spacing w:before="40" w:after="40"/>
            </w:pPr>
          </w:p>
        </w:tc>
        <w:tc>
          <w:tcPr>
            <w:tcW w:w="2606" w:type="pct"/>
          </w:tcPr>
          <w:p w14:paraId="4076CE62" w14:textId="77777777" w:rsidR="00A94AFF" w:rsidRPr="00A94AFF" w:rsidRDefault="00A94AFF" w:rsidP="004D7764">
            <w:pPr>
              <w:pStyle w:val="TableText"/>
              <w:spacing w:before="40" w:after="40"/>
            </w:pPr>
            <w:proofErr w:type="spellStart"/>
            <w:r w:rsidRPr="00A94AFF">
              <w:t>Ambrisentan</w:t>
            </w:r>
            <w:proofErr w:type="spellEnd"/>
          </w:p>
        </w:tc>
      </w:tr>
      <w:tr w:rsidR="00A94AFF" w:rsidRPr="0066646F" w14:paraId="05405653" w14:textId="77777777" w:rsidTr="00646053">
        <w:tc>
          <w:tcPr>
            <w:tcW w:w="2394" w:type="pct"/>
            <w:gridSpan w:val="2"/>
            <w:vMerge/>
          </w:tcPr>
          <w:p w14:paraId="11E60BCD" w14:textId="77777777" w:rsidR="00A94AFF" w:rsidRPr="00A94AFF" w:rsidRDefault="00A94AFF" w:rsidP="004D7764">
            <w:pPr>
              <w:pStyle w:val="TableText"/>
              <w:spacing w:before="40" w:after="40"/>
            </w:pPr>
          </w:p>
        </w:tc>
        <w:tc>
          <w:tcPr>
            <w:tcW w:w="2606" w:type="pct"/>
          </w:tcPr>
          <w:p w14:paraId="415F6F5F" w14:textId="77777777" w:rsidR="00A94AFF" w:rsidRPr="00A94AFF" w:rsidRDefault="00A94AFF" w:rsidP="004D7764">
            <w:pPr>
              <w:pStyle w:val="TableText"/>
              <w:spacing w:before="40" w:after="40"/>
            </w:pPr>
            <w:r w:rsidRPr="00A94AFF">
              <w:t>Amiloride</w:t>
            </w:r>
          </w:p>
        </w:tc>
      </w:tr>
      <w:tr w:rsidR="00A94AFF" w:rsidRPr="0066646F" w14:paraId="0A3406DC" w14:textId="77777777" w:rsidTr="00646053">
        <w:tc>
          <w:tcPr>
            <w:tcW w:w="2394" w:type="pct"/>
            <w:gridSpan w:val="2"/>
            <w:vMerge/>
          </w:tcPr>
          <w:p w14:paraId="103C5438" w14:textId="77777777" w:rsidR="00A94AFF" w:rsidRPr="00A94AFF" w:rsidRDefault="00A94AFF" w:rsidP="004D7764">
            <w:pPr>
              <w:pStyle w:val="TableText"/>
              <w:spacing w:before="40" w:after="40"/>
            </w:pPr>
          </w:p>
        </w:tc>
        <w:tc>
          <w:tcPr>
            <w:tcW w:w="2606" w:type="pct"/>
          </w:tcPr>
          <w:p w14:paraId="7577A64E" w14:textId="77777777" w:rsidR="00A94AFF" w:rsidRPr="00A94AFF" w:rsidRDefault="00A94AFF" w:rsidP="004D7764">
            <w:pPr>
              <w:pStyle w:val="TableText"/>
              <w:spacing w:before="40" w:after="40"/>
            </w:pPr>
            <w:r w:rsidRPr="00A94AFF">
              <w:t>Amiodarone</w:t>
            </w:r>
          </w:p>
        </w:tc>
      </w:tr>
      <w:tr w:rsidR="00A94AFF" w:rsidRPr="0066646F" w14:paraId="366E9E96" w14:textId="77777777" w:rsidTr="00646053">
        <w:tc>
          <w:tcPr>
            <w:tcW w:w="2394" w:type="pct"/>
            <w:gridSpan w:val="2"/>
            <w:vMerge/>
          </w:tcPr>
          <w:p w14:paraId="08F7D79A" w14:textId="77777777" w:rsidR="00A94AFF" w:rsidRPr="00A94AFF" w:rsidRDefault="00A94AFF" w:rsidP="004D7764">
            <w:pPr>
              <w:pStyle w:val="TableText"/>
              <w:spacing w:before="40" w:after="40"/>
            </w:pPr>
          </w:p>
        </w:tc>
        <w:tc>
          <w:tcPr>
            <w:tcW w:w="2606" w:type="pct"/>
          </w:tcPr>
          <w:p w14:paraId="2716F2D5" w14:textId="77777777" w:rsidR="00A94AFF" w:rsidRPr="00A94AFF" w:rsidRDefault="00A94AFF" w:rsidP="004D7764">
            <w:pPr>
              <w:pStyle w:val="TableText"/>
              <w:spacing w:before="40" w:after="40"/>
            </w:pPr>
            <w:r w:rsidRPr="00A94AFF">
              <w:t>Apixaban</w:t>
            </w:r>
          </w:p>
        </w:tc>
      </w:tr>
      <w:tr w:rsidR="00A94AFF" w:rsidRPr="0066646F" w14:paraId="0E34DAAF" w14:textId="77777777" w:rsidTr="00646053">
        <w:tc>
          <w:tcPr>
            <w:tcW w:w="2394" w:type="pct"/>
            <w:gridSpan w:val="2"/>
            <w:vMerge/>
          </w:tcPr>
          <w:p w14:paraId="4CC6A5BA" w14:textId="77777777" w:rsidR="00A94AFF" w:rsidRPr="00A94AFF" w:rsidRDefault="00A94AFF" w:rsidP="004D7764">
            <w:pPr>
              <w:pStyle w:val="TableText"/>
              <w:spacing w:before="40" w:after="40"/>
            </w:pPr>
          </w:p>
        </w:tc>
        <w:tc>
          <w:tcPr>
            <w:tcW w:w="2606" w:type="pct"/>
          </w:tcPr>
          <w:p w14:paraId="7BD0A41D" w14:textId="77777777" w:rsidR="00A94AFF" w:rsidRPr="00A94AFF" w:rsidRDefault="00A94AFF" w:rsidP="004D7764">
            <w:pPr>
              <w:pStyle w:val="TableText"/>
              <w:spacing w:before="40" w:after="40"/>
            </w:pPr>
            <w:proofErr w:type="spellStart"/>
            <w:r w:rsidRPr="00A94AFF">
              <w:t>Bosentan</w:t>
            </w:r>
            <w:proofErr w:type="spellEnd"/>
          </w:p>
        </w:tc>
      </w:tr>
      <w:tr w:rsidR="00A94AFF" w:rsidRPr="0066646F" w14:paraId="33A5D635" w14:textId="77777777" w:rsidTr="00646053">
        <w:tc>
          <w:tcPr>
            <w:tcW w:w="2394" w:type="pct"/>
            <w:gridSpan w:val="2"/>
            <w:vMerge/>
          </w:tcPr>
          <w:p w14:paraId="1CB61FA7" w14:textId="77777777" w:rsidR="00A94AFF" w:rsidRPr="00A94AFF" w:rsidRDefault="00A94AFF" w:rsidP="004D7764">
            <w:pPr>
              <w:pStyle w:val="TableText"/>
              <w:spacing w:before="40" w:after="40"/>
            </w:pPr>
          </w:p>
        </w:tc>
        <w:tc>
          <w:tcPr>
            <w:tcW w:w="2606" w:type="pct"/>
          </w:tcPr>
          <w:p w14:paraId="11E9065D" w14:textId="77777777" w:rsidR="00A94AFF" w:rsidRPr="00A94AFF" w:rsidRDefault="00A94AFF" w:rsidP="004D7764">
            <w:pPr>
              <w:pStyle w:val="TableText"/>
              <w:spacing w:before="40" w:after="40"/>
            </w:pPr>
            <w:r w:rsidRPr="00A94AFF">
              <w:t>Captopril</w:t>
            </w:r>
          </w:p>
        </w:tc>
      </w:tr>
      <w:tr w:rsidR="00A94AFF" w:rsidRPr="0066646F" w14:paraId="5BCC575D" w14:textId="77777777" w:rsidTr="00646053">
        <w:tc>
          <w:tcPr>
            <w:tcW w:w="2394" w:type="pct"/>
            <w:gridSpan w:val="2"/>
            <w:vMerge/>
          </w:tcPr>
          <w:p w14:paraId="7C178079" w14:textId="77777777" w:rsidR="00A94AFF" w:rsidRPr="00A94AFF" w:rsidRDefault="00A94AFF" w:rsidP="004D7764">
            <w:pPr>
              <w:pStyle w:val="TableText"/>
              <w:spacing w:before="40" w:after="40"/>
            </w:pPr>
          </w:p>
        </w:tc>
        <w:tc>
          <w:tcPr>
            <w:tcW w:w="2606" w:type="pct"/>
          </w:tcPr>
          <w:p w14:paraId="2CA89E44" w14:textId="77777777" w:rsidR="00A94AFF" w:rsidRPr="00A94AFF" w:rsidRDefault="00A94AFF" w:rsidP="004D7764">
            <w:pPr>
              <w:pStyle w:val="TableText"/>
              <w:spacing w:before="40" w:after="40"/>
            </w:pPr>
            <w:r w:rsidRPr="00A94AFF">
              <w:t>Esmolol</w:t>
            </w:r>
          </w:p>
        </w:tc>
      </w:tr>
      <w:tr w:rsidR="00A94AFF" w:rsidRPr="0066646F" w14:paraId="4B7FC22F" w14:textId="77777777" w:rsidTr="00646053">
        <w:tc>
          <w:tcPr>
            <w:tcW w:w="2394" w:type="pct"/>
            <w:gridSpan w:val="2"/>
            <w:vMerge/>
          </w:tcPr>
          <w:p w14:paraId="4940819F" w14:textId="77777777" w:rsidR="00A94AFF" w:rsidRPr="00A94AFF" w:rsidRDefault="00A94AFF" w:rsidP="004D7764">
            <w:pPr>
              <w:pStyle w:val="TableText"/>
              <w:spacing w:before="40" w:after="40"/>
            </w:pPr>
          </w:p>
        </w:tc>
        <w:tc>
          <w:tcPr>
            <w:tcW w:w="2606" w:type="pct"/>
          </w:tcPr>
          <w:p w14:paraId="4AB98DBF" w14:textId="77777777" w:rsidR="00A94AFF" w:rsidRPr="00A94AFF" w:rsidRDefault="00A94AFF" w:rsidP="004D7764">
            <w:pPr>
              <w:pStyle w:val="TableText"/>
              <w:spacing w:before="40" w:after="40"/>
            </w:pPr>
            <w:r w:rsidRPr="00A94AFF">
              <w:t>Hydralazine</w:t>
            </w:r>
          </w:p>
        </w:tc>
      </w:tr>
      <w:tr w:rsidR="00A94AFF" w:rsidRPr="0066646F" w14:paraId="6F35C212" w14:textId="77777777" w:rsidTr="00646053">
        <w:tc>
          <w:tcPr>
            <w:tcW w:w="2394" w:type="pct"/>
            <w:gridSpan w:val="2"/>
            <w:vMerge/>
          </w:tcPr>
          <w:p w14:paraId="7F497131" w14:textId="77777777" w:rsidR="00A94AFF" w:rsidRPr="00A94AFF" w:rsidRDefault="00A94AFF" w:rsidP="004D7764">
            <w:pPr>
              <w:pStyle w:val="TableText"/>
              <w:spacing w:before="40" w:after="40"/>
            </w:pPr>
          </w:p>
        </w:tc>
        <w:tc>
          <w:tcPr>
            <w:tcW w:w="2606" w:type="pct"/>
          </w:tcPr>
          <w:p w14:paraId="3F886920" w14:textId="77777777" w:rsidR="00A94AFF" w:rsidRPr="00A94AFF" w:rsidRDefault="00A94AFF" w:rsidP="004D7764">
            <w:pPr>
              <w:pStyle w:val="TableText"/>
              <w:spacing w:before="40" w:after="40"/>
            </w:pPr>
            <w:proofErr w:type="spellStart"/>
            <w:r w:rsidRPr="00A94AFF">
              <w:t>Inclisiran</w:t>
            </w:r>
            <w:proofErr w:type="spellEnd"/>
          </w:p>
        </w:tc>
      </w:tr>
      <w:tr w:rsidR="00A94AFF" w:rsidRPr="0066646F" w14:paraId="0B1ED109" w14:textId="77777777" w:rsidTr="00646053">
        <w:tc>
          <w:tcPr>
            <w:tcW w:w="2394" w:type="pct"/>
            <w:gridSpan w:val="2"/>
            <w:vMerge/>
          </w:tcPr>
          <w:p w14:paraId="7C631762" w14:textId="77777777" w:rsidR="00A94AFF" w:rsidRPr="00A94AFF" w:rsidRDefault="00A94AFF" w:rsidP="004D7764">
            <w:pPr>
              <w:pStyle w:val="TableText"/>
              <w:spacing w:before="40" w:after="40"/>
            </w:pPr>
          </w:p>
        </w:tc>
        <w:tc>
          <w:tcPr>
            <w:tcW w:w="2606" w:type="pct"/>
          </w:tcPr>
          <w:p w14:paraId="00850BB5" w14:textId="77777777" w:rsidR="00A94AFF" w:rsidRPr="00A94AFF" w:rsidRDefault="00A94AFF" w:rsidP="004D7764">
            <w:pPr>
              <w:pStyle w:val="TableText"/>
              <w:spacing w:before="40" w:after="40"/>
            </w:pPr>
            <w:r w:rsidRPr="00A94AFF">
              <w:t>Irbesartan</w:t>
            </w:r>
          </w:p>
        </w:tc>
      </w:tr>
      <w:tr w:rsidR="00A94AFF" w:rsidRPr="0066646F" w14:paraId="799AA7B1" w14:textId="77777777" w:rsidTr="00646053">
        <w:tc>
          <w:tcPr>
            <w:tcW w:w="2394" w:type="pct"/>
            <w:gridSpan w:val="2"/>
            <w:vMerge/>
          </w:tcPr>
          <w:p w14:paraId="3845F52D" w14:textId="77777777" w:rsidR="00A94AFF" w:rsidRPr="00A94AFF" w:rsidRDefault="00A94AFF" w:rsidP="004D7764">
            <w:pPr>
              <w:pStyle w:val="TableText"/>
              <w:spacing w:before="40" w:after="40"/>
            </w:pPr>
          </w:p>
        </w:tc>
        <w:tc>
          <w:tcPr>
            <w:tcW w:w="2606" w:type="pct"/>
          </w:tcPr>
          <w:p w14:paraId="6EDB9972" w14:textId="77777777" w:rsidR="00A94AFF" w:rsidRPr="00A94AFF" w:rsidRDefault="00A94AFF" w:rsidP="004D7764">
            <w:pPr>
              <w:pStyle w:val="TableText"/>
              <w:spacing w:before="40" w:after="40"/>
            </w:pPr>
            <w:r w:rsidRPr="00A94AFF">
              <w:t>Metaraminol</w:t>
            </w:r>
          </w:p>
        </w:tc>
      </w:tr>
      <w:tr w:rsidR="00A94AFF" w:rsidRPr="0066646F" w14:paraId="131AA8A7" w14:textId="77777777" w:rsidTr="00646053">
        <w:tc>
          <w:tcPr>
            <w:tcW w:w="2394" w:type="pct"/>
            <w:gridSpan w:val="2"/>
            <w:vMerge/>
          </w:tcPr>
          <w:p w14:paraId="3D20261D" w14:textId="77777777" w:rsidR="00A94AFF" w:rsidRPr="00A94AFF" w:rsidRDefault="00A94AFF" w:rsidP="004D7764">
            <w:pPr>
              <w:pStyle w:val="TableText"/>
              <w:spacing w:before="40" w:after="40"/>
            </w:pPr>
          </w:p>
        </w:tc>
        <w:tc>
          <w:tcPr>
            <w:tcW w:w="2606" w:type="pct"/>
          </w:tcPr>
          <w:p w14:paraId="15630745" w14:textId="77777777" w:rsidR="00A94AFF" w:rsidRPr="00A94AFF" w:rsidRDefault="00A94AFF" w:rsidP="004D7764">
            <w:pPr>
              <w:pStyle w:val="TableText"/>
              <w:spacing w:before="40" w:after="40"/>
            </w:pPr>
            <w:r w:rsidRPr="00A94AFF">
              <w:t>Midodrine</w:t>
            </w:r>
          </w:p>
        </w:tc>
      </w:tr>
      <w:tr w:rsidR="00A94AFF" w:rsidRPr="0066646F" w14:paraId="091BA306" w14:textId="77777777" w:rsidTr="00646053">
        <w:tc>
          <w:tcPr>
            <w:tcW w:w="2394" w:type="pct"/>
            <w:gridSpan w:val="2"/>
            <w:vMerge/>
          </w:tcPr>
          <w:p w14:paraId="00C4C632" w14:textId="77777777" w:rsidR="00A94AFF" w:rsidRPr="00A94AFF" w:rsidRDefault="00A94AFF" w:rsidP="004D7764">
            <w:pPr>
              <w:pStyle w:val="TableText"/>
              <w:spacing w:before="40" w:after="40"/>
            </w:pPr>
          </w:p>
        </w:tc>
        <w:tc>
          <w:tcPr>
            <w:tcW w:w="2606" w:type="pct"/>
          </w:tcPr>
          <w:p w14:paraId="17F41022" w14:textId="77777777" w:rsidR="00A94AFF" w:rsidRPr="00A94AFF" w:rsidRDefault="00A94AFF" w:rsidP="004D7764">
            <w:pPr>
              <w:pStyle w:val="TableText"/>
              <w:spacing w:before="40" w:after="40"/>
            </w:pPr>
            <w:r w:rsidRPr="00A94AFF">
              <w:t>Minoxidil; systemic</w:t>
            </w:r>
          </w:p>
        </w:tc>
      </w:tr>
      <w:tr w:rsidR="00A94AFF" w:rsidRPr="0066646F" w14:paraId="5107786C" w14:textId="77777777" w:rsidTr="00646053">
        <w:tc>
          <w:tcPr>
            <w:tcW w:w="2394" w:type="pct"/>
            <w:gridSpan w:val="2"/>
            <w:vMerge/>
          </w:tcPr>
          <w:p w14:paraId="0449E4C7" w14:textId="77777777" w:rsidR="00A94AFF" w:rsidRPr="00A94AFF" w:rsidRDefault="00A94AFF" w:rsidP="004D7764">
            <w:pPr>
              <w:pStyle w:val="TableText"/>
              <w:spacing w:before="40" w:after="40"/>
            </w:pPr>
          </w:p>
        </w:tc>
        <w:tc>
          <w:tcPr>
            <w:tcW w:w="2606" w:type="pct"/>
          </w:tcPr>
          <w:p w14:paraId="21DA5BFB" w14:textId="77777777" w:rsidR="00A94AFF" w:rsidRPr="00A94AFF" w:rsidRDefault="00A94AFF" w:rsidP="004D7764">
            <w:pPr>
              <w:pStyle w:val="TableText"/>
              <w:spacing w:before="40" w:after="40"/>
            </w:pPr>
            <w:r w:rsidRPr="00A94AFF">
              <w:t>Nicorandil</w:t>
            </w:r>
          </w:p>
        </w:tc>
      </w:tr>
      <w:tr w:rsidR="00A94AFF" w:rsidRPr="0066646F" w14:paraId="74601CD9" w14:textId="77777777" w:rsidTr="00646053">
        <w:tc>
          <w:tcPr>
            <w:tcW w:w="2394" w:type="pct"/>
            <w:gridSpan w:val="2"/>
            <w:vMerge/>
          </w:tcPr>
          <w:p w14:paraId="26A3AD53" w14:textId="77777777" w:rsidR="00A94AFF" w:rsidRPr="00A94AFF" w:rsidRDefault="00A94AFF" w:rsidP="004D7764">
            <w:pPr>
              <w:pStyle w:val="TableText"/>
              <w:spacing w:before="40" w:after="40"/>
            </w:pPr>
          </w:p>
        </w:tc>
        <w:tc>
          <w:tcPr>
            <w:tcW w:w="2606" w:type="pct"/>
          </w:tcPr>
          <w:p w14:paraId="703D2277" w14:textId="77777777" w:rsidR="00A94AFF" w:rsidRPr="00A94AFF" w:rsidRDefault="00A94AFF" w:rsidP="004D7764">
            <w:pPr>
              <w:pStyle w:val="TableText"/>
              <w:spacing w:before="40" w:after="40"/>
            </w:pPr>
            <w:r w:rsidRPr="00A94AFF">
              <w:t>Nifedipine</w:t>
            </w:r>
          </w:p>
        </w:tc>
      </w:tr>
      <w:tr w:rsidR="00A94AFF" w:rsidRPr="0066646F" w14:paraId="49F5783E" w14:textId="77777777" w:rsidTr="00646053">
        <w:tc>
          <w:tcPr>
            <w:tcW w:w="2394" w:type="pct"/>
            <w:gridSpan w:val="2"/>
            <w:vMerge/>
          </w:tcPr>
          <w:p w14:paraId="263FA725" w14:textId="77777777" w:rsidR="00A94AFF" w:rsidRPr="00A94AFF" w:rsidRDefault="00A94AFF" w:rsidP="004D7764">
            <w:pPr>
              <w:pStyle w:val="TableText"/>
              <w:spacing w:before="40" w:after="40"/>
            </w:pPr>
          </w:p>
        </w:tc>
        <w:tc>
          <w:tcPr>
            <w:tcW w:w="2606" w:type="pct"/>
          </w:tcPr>
          <w:p w14:paraId="72FC0916" w14:textId="77777777" w:rsidR="00A94AFF" w:rsidRPr="00A94AFF" w:rsidRDefault="00A94AFF" w:rsidP="004D7764">
            <w:pPr>
              <w:pStyle w:val="TableText"/>
              <w:spacing w:before="40" w:after="40"/>
            </w:pPr>
            <w:r w:rsidRPr="00A94AFF">
              <w:t>Perhexiline</w:t>
            </w:r>
          </w:p>
        </w:tc>
      </w:tr>
      <w:tr w:rsidR="00A94AFF" w:rsidRPr="0066646F" w14:paraId="37E6A1D6" w14:textId="77777777" w:rsidTr="00646053">
        <w:tc>
          <w:tcPr>
            <w:tcW w:w="2394" w:type="pct"/>
            <w:gridSpan w:val="2"/>
            <w:vMerge/>
          </w:tcPr>
          <w:p w14:paraId="6912C80D" w14:textId="77777777" w:rsidR="00A94AFF" w:rsidRPr="00A94AFF" w:rsidRDefault="00A94AFF" w:rsidP="004D7764">
            <w:pPr>
              <w:pStyle w:val="TableText"/>
              <w:spacing w:before="40" w:after="40"/>
            </w:pPr>
          </w:p>
        </w:tc>
        <w:tc>
          <w:tcPr>
            <w:tcW w:w="2606" w:type="pct"/>
          </w:tcPr>
          <w:p w14:paraId="10917949" w14:textId="77777777" w:rsidR="00A94AFF" w:rsidRPr="00A94AFF" w:rsidRDefault="00A94AFF" w:rsidP="004D7764">
            <w:pPr>
              <w:pStyle w:val="TableText"/>
              <w:spacing w:before="40" w:after="40"/>
            </w:pPr>
            <w:r w:rsidRPr="00A94AFF">
              <w:t>Phenylephrine</w:t>
            </w:r>
          </w:p>
        </w:tc>
      </w:tr>
      <w:tr w:rsidR="00A94AFF" w:rsidRPr="0066646F" w14:paraId="288F6882" w14:textId="77777777" w:rsidTr="00646053">
        <w:tc>
          <w:tcPr>
            <w:tcW w:w="2394" w:type="pct"/>
            <w:gridSpan w:val="2"/>
            <w:vMerge/>
          </w:tcPr>
          <w:p w14:paraId="25DB710D" w14:textId="77777777" w:rsidR="00A94AFF" w:rsidRPr="00A94AFF" w:rsidRDefault="00A94AFF" w:rsidP="004D7764">
            <w:pPr>
              <w:pStyle w:val="TableText"/>
              <w:spacing w:before="40" w:after="40"/>
            </w:pPr>
          </w:p>
        </w:tc>
        <w:tc>
          <w:tcPr>
            <w:tcW w:w="2606" w:type="pct"/>
          </w:tcPr>
          <w:p w14:paraId="6E8CBF2F" w14:textId="77777777" w:rsidR="00A94AFF" w:rsidRPr="00A94AFF" w:rsidRDefault="00A94AFF" w:rsidP="004D7764">
            <w:pPr>
              <w:pStyle w:val="TableText"/>
              <w:spacing w:before="40" w:after="40"/>
            </w:pPr>
            <w:r w:rsidRPr="00A94AFF">
              <w:t>Propafenone</w:t>
            </w:r>
          </w:p>
        </w:tc>
      </w:tr>
      <w:tr w:rsidR="00A94AFF" w:rsidRPr="0066646F" w14:paraId="463F8F28" w14:textId="77777777" w:rsidTr="00646053">
        <w:tc>
          <w:tcPr>
            <w:tcW w:w="2394" w:type="pct"/>
            <w:gridSpan w:val="2"/>
            <w:vMerge/>
          </w:tcPr>
          <w:p w14:paraId="20A91593" w14:textId="77777777" w:rsidR="00A94AFF" w:rsidRPr="00A94AFF" w:rsidRDefault="00A94AFF" w:rsidP="004D7764">
            <w:pPr>
              <w:pStyle w:val="TableText"/>
              <w:spacing w:before="40" w:after="40"/>
            </w:pPr>
          </w:p>
        </w:tc>
        <w:tc>
          <w:tcPr>
            <w:tcW w:w="2606" w:type="pct"/>
          </w:tcPr>
          <w:p w14:paraId="11AD73C9" w14:textId="77777777" w:rsidR="00A94AFF" w:rsidRPr="00A94AFF" w:rsidRDefault="00A94AFF" w:rsidP="004D7764">
            <w:pPr>
              <w:pStyle w:val="TableText"/>
              <w:spacing w:before="40" w:after="40"/>
            </w:pPr>
            <w:r w:rsidRPr="00A94AFF">
              <w:t>Propranolol</w:t>
            </w:r>
          </w:p>
        </w:tc>
      </w:tr>
      <w:tr w:rsidR="00A94AFF" w:rsidRPr="0066646F" w14:paraId="15E0371A" w14:textId="77777777" w:rsidTr="00646053">
        <w:tc>
          <w:tcPr>
            <w:tcW w:w="2394" w:type="pct"/>
            <w:gridSpan w:val="2"/>
            <w:vMerge/>
          </w:tcPr>
          <w:p w14:paraId="0F63C0A9" w14:textId="77777777" w:rsidR="00A94AFF" w:rsidRPr="00A94AFF" w:rsidRDefault="00A94AFF" w:rsidP="004D7764">
            <w:pPr>
              <w:pStyle w:val="TableText"/>
              <w:spacing w:before="40" w:after="40"/>
            </w:pPr>
          </w:p>
        </w:tc>
        <w:tc>
          <w:tcPr>
            <w:tcW w:w="2606" w:type="pct"/>
          </w:tcPr>
          <w:p w14:paraId="00E2BFAE" w14:textId="77777777" w:rsidR="00A94AFF" w:rsidRPr="00A94AFF" w:rsidRDefault="00A94AFF" w:rsidP="004D7764">
            <w:pPr>
              <w:pStyle w:val="TableText"/>
              <w:spacing w:before="40" w:after="40"/>
            </w:pPr>
            <w:r w:rsidRPr="00A94AFF">
              <w:t>Ramipril</w:t>
            </w:r>
          </w:p>
        </w:tc>
      </w:tr>
      <w:tr w:rsidR="00A94AFF" w:rsidRPr="0066646F" w14:paraId="5044DC71" w14:textId="77777777" w:rsidTr="00646053">
        <w:tc>
          <w:tcPr>
            <w:tcW w:w="2394" w:type="pct"/>
            <w:gridSpan w:val="2"/>
            <w:vMerge/>
          </w:tcPr>
          <w:p w14:paraId="55AE9F76" w14:textId="77777777" w:rsidR="00A94AFF" w:rsidRPr="00A94AFF" w:rsidRDefault="00A94AFF" w:rsidP="004D7764">
            <w:pPr>
              <w:pStyle w:val="TableText"/>
              <w:spacing w:before="40" w:after="40"/>
            </w:pPr>
          </w:p>
        </w:tc>
        <w:tc>
          <w:tcPr>
            <w:tcW w:w="2606" w:type="pct"/>
          </w:tcPr>
          <w:p w14:paraId="27284DFE" w14:textId="77777777" w:rsidR="00A94AFF" w:rsidRPr="00A94AFF" w:rsidRDefault="00A94AFF" w:rsidP="004D7764">
            <w:pPr>
              <w:pStyle w:val="TableText"/>
              <w:spacing w:before="40" w:after="40"/>
            </w:pPr>
            <w:r w:rsidRPr="00A94AFF">
              <w:t>Sotalol</w:t>
            </w:r>
          </w:p>
        </w:tc>
      </w:tr>
      <w:tr w:rsidR="00A94AFF" w:rsidRPr="0066646F" w14:paraId="2053711F" w14:textId="77777777" w:rsidTr="00646053">
        <w:tc>
          <w:tcPr>
            <w:tcW w:w="2394" w:type="pct"/>
            <w:gridSpan w:val="2"/>
            <w:vMerge/>
          </w:tcPr>
          <w:p w14:paraId="7CC9CCB7" w14:textId="77777777" w:rsidR="00A94AFF" w:rsidRPr="00A94AFF" w:rsidRDefault="00A94AFF" w:rsidP="004D7764">
            <w:pPr>
              <w:pStyle w:val="TableText"/>
              <w:spacing w:before="40" w:after="40"/>
            </w:pPr>
          </w:p>
        </w:tc>
        <w:tc>
          <w:tcPr>
            <w:tcW w:w="2606" w:type="pct"/>
          </w:tcPr>
          <w:p w14:paraId="64BF775F" w14:textId="77777777" w:rsidR="00A94AFF" w:rsidRPr="00A94AFF" w:rsidRDefault="00A94AFF" w:rsidP="004D7764">
            <w:pPr>
              <w:pStyle w:val="TableText"/>
              <w:spacing w:before="40" w:after="40"/>
            </w:pPr>
            <w:proofErr w:type="spellStart"/>
            <w:r w:rsidRPr="00A94AFF">
              <w:t>Selexipag</w:t>
            </w:r>
            <w:proofErr w:type="spellEnd"/>
          </w:p>
        </w:tc>
      </w:tr>
      <w:tr w:rsidR="00A94AFF" w:rsidRPr="0066646F" w14:paraId="4AEEF855" w14:textId="77777777" w:rsidTr="00646053">
        <w:tc>
          <w:tcPr>
            <w:tcW w:w="2394" w:type="pct"/>
            <w:gridSpan w:val="2"/>
            <w:vMerge/>
          </w:tcPr>
          <w:p w14:paraId="3C278489" w14:textId="77777777" w:rsidR="00A94AFF" w:rsidRPr="00A94AFF" w:rsidRDefault="00A94AFF" w:rsidP="004D7764">
            <w:pPr>
              <w:pStyle w:val="TableText"/>
              <w:spacing w:before="40" w:after="40"/>
            </w:pPr>
          </w:p>
        </w:tc>
        <w:tc>
          <w:tcPr>
            <w:tcW w:w="2606" w:type="pct"/>
          </w:tcPr>
          <w:p w14:paraId="5314402E" w14:textId="77777777" w:rsidR="00A94AFF" w:rsidRPr="00A94AFF" w:rsidRDefault="00A94AFF" w:rsidP="004D7764">
            <w:pPr>
              <w:pStyle w:val="TableText"/>
              <w:spacing w:before="40" w:after="40"/>
            </w:pPr>
            <w:r w:rsidRPr="00A94AFF">
              <w:t>Tolvaptan</w:t>
            </w:r>
          </w:p>
        </w:tc>
      </w:tr>
      <w:tr w:rsidR="00A94AFF" w:rsidRPr="0066646F" w14:paraId="5C2F5B86" w14:textId="77777777" w:rsidTr="00646053">
        <w:tc>
          <w:tcPr>
            <w:tcW w:w="2394" w:type="pct"/>
            <w:gridSpan w:val="2"/>
            <w:vMerge/>
          </w:tcPr>
          <w:p w14:paraId="4CB9A3A1" w14:textId="77777777" w:rsidR="00A94AFF" w:rsidRPr="00A94AFF" w:rsidRDefault="00A94AFF" w:rsidP="004D7764">
            <w:pPr>
              <w:pStyle w:val="TableText"/>
              <w:spacing w:before="40" w:after="40"/>
            </w:pPr>
          </w:p>
        </w:tc>
        <w:tc>
          <w:tcPr>
            <w:tcW w:w="2606" w:type="pct"/>
            <w:tcBorders>
              <w:bottom w:val="single" w:sz="4" w:space="0" w:color="A6A6A6" w:themeColor="background1" w:themeShade="A6"/>
            </w:tcBorders>
          </w:tcPr>
          <w:p w14:paraId="08C72DA9" w14:textId="77777777" w:rsidR="00A94AFF" w:rsidRPr="00A94AFF" w:rsidRDefault="00A94AFF" w:rsidP="004D7764">
            <w:pPr>
              <w:pStyle w:val="TableText"/>
              <w:spacing w:before="40" w:after="40"/>
            </w:pPr>
            <w:r w:rsidRPr="00A94AFF">
              <w:t>Verapamil</w:t>
            </w:r>
          </w:p>
        </w:tc>
      </w:tr>
      <w:tr w:rsidR="00A94AFF" w:rsidRPr="0066646F" w14:paraId="2D5BAE29" w14:textId="77777777" w:rsidTr="00646053">
        <w:tc>
          <w:tcPr>
            <w:tcW w:w="2378" w:type="pct"/>
            <w:vMerge w:val="restart"/>
          </w:tcPr>
          <w:p w14:paraId="610651E1" w14:textId="77777777" w:rsidR="00A94AFF" w:rsidRPr="0066646F" w:rsidRDefault="00A94AFF" w:rsidP="004D7764">
            <w:pPr>
              <w:pStyle w:val="TableText"/>
              <w:spacing w:before="40" w:after="40" w:line="240" w:lineRule="auto"/>
              <w:rPr>
                <w:lang w:val="en-GB"/>
              </w:rPr>
            </w:pPr>
            <w:r w:rsidRPr="0066646F">
              <w:rPr>
                <w:lang w:val="en-GB"/>
              </w:rPr>
              <w:lastRenderedPageBreak/>
              <w:t>Central nervous system</w:t>
            </w: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4A800C10" w14:textId="77777777" w:rsidR="00A94AFF" w:rsidRPr="0066646F" w:rsidRDefault="00A94AFF" w:rsidP="004D7764">
            <w:pPr>
              <w:pStyle w:val="TableText"/>
              <w:spacing w:before="40" w:after="40" w:line="240" w:lineRule="auto"/>
              <w:rPr>
                <w:szCs w:val="18"/>
                <w:lang w:val="en-GB"/>
              </w:rPr>
            </w:pPr>
            <w:r w:rsidRPr="0066646F">
              <w:rPr>
                <w:rFonts w:cs="Segoe UI"/>
                <w:color w:val="000000"/>
                <w:szCs w:val="18"/>
                <w:lang w:val="en-GB" w:eastAsia="en-NZ"/>
              </w:rPr>
              <w:t>A</w:t>
            </w:r>
            <w:r w:rsidRPr="005473C0">
              <w:rPr>
                <w:rFonts w:cs="Segoe UI"/>
                <w:color w:val="000000"/>
                <w:szCs w:val="18"/>
                <w:lang w:val="en-GB" w:eastAsia="en-NZ"/>
              </w:rPr>
              <w:t>mantadine</w:t>
            </w:r>
          </w:p>
        </w:tc>
      </w:tr>
      <w:tr w:rsidR="00A94AFF" w:rsidRPr="0066646F" w14:paraId="17D81FF3" w14:textId="77777777" w:rsidTr="00646053">
        <w:tc>
          <w:tcPr>
            <w:tcW w:w="2378" w:type="pct"/>
            <w:vMerge/>
          </w:tcPr>
          <w:p w14:paraId="31352766"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5F3538FD" w14:textId="77777777" w:rsidR="00A94AFF" w:rsidRPr="0066646F" w:rsidRDefault="00A94AFF" w:rsidP="004D7764">
            <w:pPr>
              <w:pStyle w:val="TableText"/>
              <w:spacing w:before="40" w:after="40" w:line="240" w:lineRule="auto"/>
              <w:rPr>
                <w:szCs w:val="18"/>
                <w:lang w:val="en-GB"/>
              </w:rPr>
            </w:pPr>
            <w:r w:rsidRPr="0066646F">
              <w:rPr>
                <w:szCs w:val="18"/>
                <w:lang w:val="en-GB"/>
              </w:rPr>
              <w:t>Amisulpride</w:t>
            </w:r>
          </w:p>
        </w:tc>
      </w:tr>
      <w:tr w:rsidR="00A94AFF" w:rsidRPr="0066646F" w14:paraId="3B0551B5" w14:textId="77777777" w:rsidTr="00646053">
        <w:tc>
          <w:tcPr>
            <w:tcW w:w="2378" w:type="pct"/>
            <w:vMerge/>
          </w:tcPr>
          <w:p w14:paraId="594E5F2E"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2EA64081" w14:textId="77777777" w:rsidR="00A94AFF" w:rsidRPr="0066646F" w:rsidRDefault="00A94AFF" w:rsidP="004D7764">
            <w:pPr>
              <w:pStyle w:val="TableText"/>
              <w:spacing w:before="40" w:after="40" w:line="240" w:lineRule="auto"/>
              <w:rPr>
                <w:szCs w:val="18"/>
                <w:lang w:val="en-GB"/>
              </w:rPr>
            </w:pPr>
            <w:r w:rsidRPr="0066646F">
              <w:rPr>
                <w:rFonts w:cs="Segoe UI"/>
                <w:color w:val="000000"/>
                <w:szCs w:val="18"/>
                <w:lang w:val="en-GB" w:eastAsia="en-NZ"/>
              </w:rPr>
              <w:t>A</w:t>
            </w:r>
            <w:r w:rsidRPr="005473C0">
              <w:rPr>
                <w:rFonts w:cs="Segoe UI"/>
                <w:color w:val="000000"/>
                <w:szCs w:val="18"/>
                <w:lang w:val="en-GB" w:eastAsia="en-NZ"/>
              </w:rPr>
              <w:t>pomorphine</w:t>
            </w:r>
          </w:p>
        </w:tc>
      </w:tr>
      <w:tr w:rsidR="00A94AFF" w:rsidRPr="0066646F" w14:paraId="6DC3C6A5" w14:textId="77777777" w:rsidTr="00646053">
        <w:tc>
          <w:tcPr>
            <w:tcW w:w="2378" w:type="pct"/>
            <w:vMerge/>
          </w:tcPr>
          <w:p w14:paraId="561C531C"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17AD4885" w14:textId="77777777" w:rsidR="00A94AFF" w:rsidRPr="0066646F" w:rsidRDefault="00A94AFF" w:rsidP="004D7764">
            <w:pPr>
              <w:pStyle w:val="TableText"/>
              <w:spacing w:before="40" w:after="40" w:line="240" w:lineRule="auto"/>
              <w:rPr>
                <w:szCs w:val="18"/>
                <w:lang w:val="en-GB"/>
              </w:rPr>
            </w:pPr>
            <w:r w:rsidRPr="0066646F">
              <w:rPr>
                <w:szCs w:val="18"/>
                <w:lang w:val="en-GB"/>
              </w:rPr>
              <w:t>Aripiprazole</w:t>
            </w:r>
          </w:p>
        </w:tc>
      </w:tr>
      <w:tr w:rsidR="00A94AFF" w:rsidRPr="0066646F" w14:paraId="3C729C0D" w14:textId="77777777" w:rsidTr="00646053">
        <w:tc>
          <w:tcPr>
            <w:tcW w:w="2378" w:type="pct"/>
            <w:vMerge/>
          </w:tcPr>
          <w:p w14:paraId="0AA887DA"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7E707CD9" w14:textId="77777777" w:rsidR="00A94AFF" w:rsidRPr="0066646F" w:rsidRDefault="00A94AFF" w:rsidP="004D7764">
            <w:pPr>
              <w:pStyle w:val="TableText"/>
              <w:spacing w:before="40" w:after="40" w:line="240" w:lineRule="auto"/>
              <w:rPr>
                <w:szCs w:val="18"/>
                <w:lang w:val="en-GB"/>
              </w:rPr>
            </w:pPr>
            <w:proofErr w:type="spellStart"/>
            <w:r w:rsidRPr="0066646F">
              <w:rPr>
                <w:szCs w:val="18"/>
                <w:lang w:val="en-GB"/>
              </w:rPr>
              <w:t>Atogepant</w:t>
            </w:r>
            <w:proofErr w:type="spellEnd"/>
          </w:p>
        </w:tc>
      </w:tr>
      <w:tr w:rsidR="00A94AFF" w:rsidRPr="0066646F" w14:paraId="3D82FA5D" w14:textId="77777777" w:rsidTr="00646053">
        <w:tc>
          <w:tcPr>
            <w:tcW w:w="2378" w:type="pct"/>
            <w:vMerge/>
          </w:tcPr>
          <w:p w14:paraId="13D96515"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16079F9D" w14:textId="77777777" w:rsidR="00A94AFF" w:rsidRPr="0066646F" w:rsidRDefault="00A94AFF" w:rsidP="004D7764">
            <w:pPr>
              <w:pStyle w:val="TableText"/>
              <w:spacing w:before="40" w:after="40" w:line="240" w:lineRule="auto"/>
              <w:rPr>
                <w:szCs w:val="18"/>
                <w:lang w:val="en-GB"/>
              </w:rPr>
            </w:pPr>
            <w:proofErr w:type="spellStart"/>
            <w:r w:rsidRPr="0066646F">
              <w:rPr>
                <w:rFonts w:cs="Segoe UI"/>
                <w:color w:val="000000"/>
                <w:szCs w:val="18"/>
                <w:lang w:val="en-GB" w:eastAsia="en-NZ"/>
              </w:rPr>
              <w:t>B</w:t>
            </w:r>
            <w:r w:rsidRPr="005473C0">
              <w:rPr>
                <w:rFonts w:cs="Segoe UI"/>
                <w:color w:val="000000"/>
                <w:szCs w:val="18"/>
                <w:lang w:val="en-GB" w:eastAsia="en-NZ"/>
              </w:rPr>
              <w:t>enserazide</w:t>
            </w:r>
            <w:proofErr w:type="spellEnd"/>
          </w:p>
        </w:tc>
      </w:tr>
      <w:tr w:rsidR="00A94AFF" w:rsidRPr="0066646F" w14:paraId="6C3E5EA4" w14:textId="77777777" w:rsidTr="00646053">
        <w:tc>
          <w:tcPr>
            <w:tcW w:w="2378" w:type="pct"/>
            <w:vMerge/>
          </w:tcPr>
          <w:p w14:paraId="64CBA1B1"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7306F052" w14:textId="77777777" w:rsidR="00A94AFF" w:rsidRPr="0066646F" w:rsidRDefault="00A94AFF" w:rsidP="004D7764">
            <w:pPr>
              <w:pStyle w:val="TableText"/>
              <w:spacing w:before="40" w:after="40" w:line="240" w:lineRule="auto"/>
              <w:rPr>
                <w:szCs w:val="18"/>
                <w:lang w:val="en-GB"/>
              </w:rPr>
            </w:pPr>
            <w:r w:rsidRPr="0066646F">
              <w:rPr>
                <w:szCs w:val="18"/>
                <w:lang w:val="en-GB"/>
              </w:rPr>
              <w:t>Benzatropine</w:t>
            </w:r>
          </w:p>
        </w:tc>
      </w:tr>
      <w:tr w:rsidR="00A94AFF" w:rsidRPr="0066646F" w14:paraId="5FCF6734" w14:textId="77777777" w:rsidTr="00646053">
        <w:tc>
          <w:tcPr>
            <w:tcW w:w="2378" w:type="pct"/>
            <w:vMerge/>
          </w:tcPr>
          <w:p w14:paraId="2FC1A64D"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3315A107" w14:textId="77777777" w:rsidR="00A94AFF" w:rsidRPr="0066646F" w:rsidRDefault="00A94AFF" w:rsidP="004D7764">
            <w:pPr>
              <w:pStyle w:val="TableText"/>
              <w:spacing w:before="40" w:after="40" w:line="240" w:lineRule="auto"/>
              <w:rPr>
                <w:szCs w:val="18"/>
                <w:lang w:val="en-GB"/>
              </w:rPr>
            </w:pPr>
            <w:r w:rsidRPr="0066646F">
              <w:rPr>
                <w:szCs w:val="18"/>
                <w:lang w:val="en-GB"/>
              </w:rPr>
              <w:t>Bupropion</w:t>
            </w:r>
          </w:p>
        </w:tc>
      </w:tr>
      <w:tr w:rsidR="00A94AFF" w:rsidRPr="0066646F" w14:paraId="64D8B6DA" w14:textId="77777777" w:rsidTr="00646053">
        <w:tc>
          <w:tcPr>
            <w:tcW w:w="2378" w:type="pct"/>
            <w:vMerge/>
          </w:tcPr>
          <w:p w14:paraId="32B711AE"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342E073E" w14:textId="77777777" w:rsidR="00A94AFF" w:rsidRPr="0066646F" w:rsidRDefault="00A94AFF" w:rsidP="004D7764">
            <w:pPr>
              <w:pStyle w:val="TableText"/>
              <w:spacing w:before="40" w:after="40" w:line="240" w:lineRule="auto"/>
              <w:rPr>
                <w:szCs w:val="18"/>
                <w:lang w:val="en-GB"/>
              </w:rPr>
            </w:pPr>
            <w:r w:rsidRPr="0066646F">
              <w:rPr>
                <w:szCs w:val="18"/>
                <w:lang w:val="en-GB"/>
              </w:rPr>
              <w:t>Carbamazepine</w:t>
            </w:r>
          </w:p>
        </w:tc>
      </w:tr>
      <w:tr w:rsidR="00A94AFF" w:rsidRPr="0066646F" w14:paraId="46DFA4B1" w14:textId="77777777" w:rsidTr="00646053">
        <w:tc>
          <w:tcPr>
            <w:tcW w:w="2378" w:type="pct"/>
            <w:vMerge/>
          </w:tcPr>
          <w:p w14:paraId="68EBC786"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385242F6" w14:textId="77777777" w:rsidR="00A94AFF" w:rsidRPr="0066646F" w:rsidRDefault="00A94AFF" w:rsidP="004D7764">
            <w:pPr>
              <w:pStyle w:val="TableText"/>
              <w:spacing w:before="40" w:after="40" w:line="240" w:lineRule="auto"/>
              <w:rPr>
                <w:szCs w:val="18"/>
                <w:lang w:val="en-GB"/>
              </w:rPr>
            </w:pPr>
            <w:r w:rsidRPr="0066646F">
              <w:rPr>
                <w:rFonts w:cs="Segoe UI"/>
                <w:color w:val="000000"/>
                <w:szCs w:val="18"/>
                <w:lang w:val="en-GB" w:eastAsia="en-NZ"/>
              </w:rPr>
              <w:t>C</w:t>
            </w:r>
            <w:r w:rsidRPr="005473C0">
              <w:rPr>
                <w:rFonts w:cs="Segoe UI"/>
                <w:color w:val="000000"/>
                <w:szCs w:val="18"/>
                <w:lang w:val="en-GB" w:eastAsia="en-NZ"/>
              </w:rPr>
              <w:t>arbidopa</w:t>
            </w:r>
          </w:p>
        </w:tc>
      </w:tr>
      <w:tr w:rsidR="00A94AFF" w:rsidRPr="0066646F" w14:paraId="5EE3C7C6" w14:textId="77777777" w:rsidTr="00646053">
        <w:tc>
          <w:tcPr>
            <w:tcW w:w="2378" w:type="pct"/>
            <w:vMerge/>
          </w:tcPr>
          <w:p w14:paraId="0CBE0587"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70E6BCBE" w14:textId="77777777" w:rsidR="00A94AFF" w:rsidRPr="0066646F" w:rsidRDefault="00A94AFF" w:rsidP="004D7764">
            <w:pPr>
              <w:pStyle w:val="TableText"/>
              <w:spacing w:before="40" w:after="40" w:line="240" w:lineRule="auto"/>
              <w:rPr>
                <w:szCs w:val="18"/>
                <w:lang w:val="en-GB"/>
              </w:rPr>
            </w:pPr>
            <w:r w:rsidRPr="0066646F">
              <w:rPr>
                <w:szCs w:val="18"/>
                <w:lang w:val="en-GB"/>
              </w:rPr>
              <w:t>Chlorpromazine</w:t>
            </w:r>
          </w:p>
        </w:tc>
      </w:tr>
      <w:tr w:rsidR="00A94AFF" w:rsidRPr="0066646F" w14:paraId="47EC7684" w14:textId="77777777" w:rsidTr="00646053">
        <w:tc>
          <w:tcPr>
            <w:tcW w:w="2378" w:type="pct"/>
            <w:vMerge/>
          </w:tcPr>
          <w:p w14:paraId="6373CF6B"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6CE92990" w14:textId="77777777" w:rsidR="00A94AFF" w:rsidRPr="0066646F" w:rsidRDefault="00A94AFF" w:rsidP="004D7764">
            <w:pPr>
              <w:pStyle w:val="TableText"/>
              <w:spacing w:before="40" w:after="40" w:line="240" w:lineRule="auto"/>
              <w:rPr>
                <w:szCs w:val="18"/>
                <w:lang w:val="en-GB"/>
              </w:rPr>
            </w:pPr>
            <w:r w:rsidRPr="0066646F">
              <w:rPr>
                <w:szCs w:val="18"/>
                <w:lang w:val="en-GB"/>
              </w:rPr>
              <w:t>Donepezil</w:t>
            </w:r>
          </w:p>
        </w:tc>
      </w:tr>
      <w:tr w:rsidR="00A94AFF" w:rsidRPr="0066646F" w14:paraId="3EE09CF5" w14:textId="77777777" w:rsidTr="00646053">
        <w:tc>
          <w:tcPr>
            <w:tcW w:w="2378" w:type="pct"/>
            <w:vMerge/>
          </w:tcPr>
          <w:p w14:paraId="558B93DF"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66B4BDC2" w14:textId="77777777" w:rsidR="00A94AFF" w:rsidRPr="0066646F" w:rsidRDefault="00A94AFF" w:rsidP="004D7764">
            <w:pPr>
              <w:pStyle w:val="TableText"/>
              <w:spacing w:before="40" w:after="40" w:line="240" w:lineRule="auto"/>
              <w:rPr>
                <w:szCs w:val="18"/>
                <w:lang w:val="en-GB"/>
              </w:rPr>
            </w:pPr>
            <w:proofErr w:type="spellStart"/>
            <w:r w:rsidRPr="0066646F">
              <w:rPr>
                <w:szCs w:val="18"/>
                <w:lang w:val="en-GB"/>
              </w:rPr>
              <w:t>Dosulepin</w:t>
            </w:r>
            <w:proofErr w:type="spellEnd"/>
          </w:p>
        </w:tc>
      </w:tr>
      <w:tr w:rsidR="00A94AFF" w:rsidRPr="0066646F" w14:paraId="336262DE" w14:textId="77777777" w:rsidTr="00646053">
        <w:tc>
          <w:tcPr>
            <w:tcW w:w="2378" w:type="pct"/>
            <w:vMerge/>
          </w:tcPr>
          <w:p w14:paraId="49F248E8"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6EE3C751" w14:textId="77777777" w:rsidR="00A94AFF" w:rsidRPr="0066646F" w:rsidRDefault="00A94AFF" w:rsidP="004D7764">
            <w:pPr>
              <w:pStyle w:val="TableText"/>
              <w:spacing w:before="40" w:after="40" w:line="240" w:lineRule="auto"/>
              <w:rPr>
                <w:szCs w:val="18"/>
                <w:lang w:val="en-GB"/>
              </w:rPr>
            </w:pPr>
            <w:proofErr w:type="spellStart"/>
            <w:r w:rsidRPr="0066646F">
              <w:rPr>
                <w:szCs w:val="18"/>
                <w:lang w:val="en-GB"/>
              </w:rPr>
              <w:t>Droperidol</w:t>
            </w:r>
            <w:proofErr w:type="spellEnd"/>
          </w:p>
        </w:tc>
      </w:tr>
      <w:tr w:rsidR="00A94AFF" w:rsidRPr="0066646F" w14:paraId="4EF9D0B1" w14:textId="77777777" w:rsidTr="00646053">
        <w:tc>
          <w:tcPr>
            <w:tcW w:w="2378" w:type="pct"/>
            <w:vMerge/>
          </w:tcPr>
          <w:p w14:paraId="60779C9D"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67C01530" w14:textId="77777777" w:rsidR="00A94AFF" w:rsidRPr="0066646F" w:rsidRDefault="00A94AFF" w:rsidP="004D7764">
            <w:pPr>
              <w:pStyle w:val="TableText"/>
              <w:spacing w:before="40" w:after="40" w:line="240" w:lineRule="auto"/>
              <w:rPr>
                <w:szCs w:val="18"/>
                <w:lang w:val="en-GB"/>
              </w:rPr>
            </w:pPr>
            <w:r w:rsidRPr="0066646F">
              <w:rPr>
                <w:rFonts w:cs="Segoe UI"/>
                <w:color w:val="000000"/>
                <w:szCs w:val="18"/>
                <w:lang w:val="en-GB" w:eastAsia="en-NZ"/>
              </w:rPr>
              <w:t>E</w:t>
            </w:r>
            <w:r w:rsidRPr="005473C0">
              <w:rPr>
                <w:rFonts w:cs="Segoe UI"/>
                <w:color w:val="000000"/>
                <w:szCs w:val="18"/>
                <w:lang w:val="en-GB" w:eastAsia="en-NZ"/>
              </w:rPr>
              <w:t>ntacapone</w:t>
            </w:r>
          </w:p>
        </w:tc>
      </w:tr>
      <w:tr w:rsidR="00A94AFF" w:rsidRPr="0066646F" w14:paraId="050A5389" w14:textId="77777777" w:rsidTr="00646053">
        <w:tc>
          <w:tcPr>
            <w:tcW w:w="2378" w:type="pct"/>
            <w:vMerge/>
          </w:tcPr>
          <w:p w14:paraId="60C7F29C"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71B3427B" w14:textId="77777777" w:rsidR="00A94AFF" w:rsidRPr="0066646F" w:rsidRDefault="00A94AFF" w:rsidP="004D7764">
            <w:pPr>
              <w:pStyle w:val="TableText"/>
              <w:spacing w:before="40" w:after="40" w:line="240" w:lineRule="auto"/>
              <w:rPr>
                <w:szCs w:val="18"/>
                <w:lang w:val="en-GB"/>
              </w:rPr>
            </w:pPr>
            <w:proofErr w:type="spellStart"/>
            <w:r w:rsidRPr="0066646F">
              <w:rPr>
                <w:szCs w:val="18"/>
                <w:lang w:val="en-GB"/>
              </w:rPr>
              <w:t>Erenumab</w:t>
            </w:r>
            <w:proofErr w:type="spellEnd"/>
          </w:p>
        </w:tc>
      </w:tr>
      <w:tr w:rsidR="00A94AFF" w:rsidRPr="0066646F" w14:paraId="59032A2D" w14:textId="77777777" w:rsidTr="00646053">
        <w:tc>
          <w:tcPr>
            <w:tcW w:w="2378" w:type="pct"/>
            <w:vMerge/>
          </w:tcPr>
          <w:p w14:paraId="78336324"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666F5B01" w14:textId="77777777" w:rsidR="00A94AFF" w:rsidRPr="0066646F" w:rsidRDefault="00A94AFF" w:rsidP="004D7764">
            <w:pPr>
              <w:pStyle w:val="TableText"/>
              <w:spacing w:before="40" w:after="40" w:line="240" w:lineRule="auto"/>
              <w:rPr>
                <w:szCs w:val="18"/>
                <w:lang w:val="en-GB"/>
              </w:rPr>
            </w:pPr>
            <w:r w:rsidRPr="0066646F">
              <w:rPr>
                <w:szCs w:val="18"/>
                <w:lang w:val="en-GB"/>
              </w:rPr>
              <w:t>Ethosuximide</w:t>
            </w:r>
          </w:p>
        </w:tc>
      </w:tr>
      <w:tr w:rsidR="00A94AFF" w:rsidRPr="0066646F" w14:paraId="1249F09D" w14:textId="77777777" w:rsidTr="00646053">
        <w:tc>
          <w:tcPr>
            <w:tcW w:w="2378" w:type="pct"/>
            <w:vMerge/>
          </w:tcPr>
          <w:p w14:paraId="6975E101"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6A45C957" w14:textId="77777777" w:rsidR="00A94AFF" w:rsidRPr="0066646F" w:rsidRDefault="00A94AFF" w:rsidP="004D7764">
            <w:pPr>
              <w:pStyle w:val="TableText"/>
              <w:spacing w:before="40" w:after="40" w:line="240" w:lineRule="auto"/>
              <w:rPr>
                <w:szCs w:val="18"/>
                <w:lang w:val="en-GB"/>
              </w:rPr>
            </w:pPr>
            <w:r w:rsidRPr="0066646F">
              <w:rPr>
                <w:szCs w:val="18"/>
                <w:lang w:val="en-GB"/>
              </w:rPr>
              <w:t>Flupentixol</w:t>
            </w:r>
          </w:p>
        </w:tc>
      </w:tr>
      <w:tr w:rsidR="00A94AFF" w:rsidRPr="0066646F" w14:paraId="44ABFBEE" w14:textId="77777777" w:rsidTr="00646053">
        <w:tc>
          <w:tcPr>
            <w:tcW w:w="2378" w:type="pct"/>
            <w:vMerge/>
          </w:tcPr>
          <w:p w14:paraId="39A080FD"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5D814E76" w14:textId="77777777" w:rsidR="00A94AFF" w:rsidRPr="0066646F" w:rsidRDefault="00A94AFF" w:rsidP="004D7764">
            <w:pPr>
              <w:spacing w:before="40" w:after="40" w:line="240" w:lineRule="auto"/>
              <w:rPr>
                <w:rFonts w:cs="Segoe UI"/>
                <w:sz w:val="18"/>
                <w:szCs w:val="18"/>
                <w:lang w:val="en-GB"/>
              </w:rPr>
            </w:pPr>
            <w:proofErr w:type="spellStart"/>
            <w:r w:rsidRPr="0066646F">
              <w:rPr>
                <w:rFonts w:cs="Segoe UI"/>
                <w:sz w:val="18"/>
                <w:szCs w:val="18"/>
                <w:lang w:val="en-GB"/>
              </w:rPr>
              <w:t>Fremanezumab</w:t>
            </w:r>
            <w:proofErr w:type="spellEnd"/>
          </w:p>
        </w:tc>
      </w:tr>
      <w:tr w:rsidR="00A94AFF" w:rsidRPr="0066646F" w14:paraId="04F72C38" w14:textId="77777777" w:rsidTr="00646053">
        <w:tc>
          <w:tcPr>
            <w:tcW w:w="2378" w:type="pct"/>
            <w:vMerge/>
          </w:tcPr>
          <w:p w14:paraId="14ECA4FE"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55825B58" w14:textId="77777777" w:rsidR="00A94AFF" w:rsidRPr="0066646F" w:rsidRDefault="00A94AFF" w:rsidP="004D7764">
            <w:pPr>
              <w:pStyle w:val="TableText"/>
              <w:spacing w:before="40" w:after="40" w:line="240" w:lineRule="auto"/>
              <w:rPr>
                <w:szCs w:val="18"/>
                <w:lang w:val="en-GB"/>
              </w:rPr>
            </w:pPr>
            <w:r w:rsidRPr="0066646F">
              <w:rPr>
                <w:szCs w:val="18"/>
                <w:lang w:val="en-GB"/>
              </w:rPr>
              <w:t>Galantamine</w:t>
            </w:r>
          </w:p>
        </w:tc>
      </w:tr>
      <w:tr w:rsidR="00A94AFF" w:rsidRPr="0066646F" w14:paraId="77349428" w14:textId="77777777" w:rsidTr="00646053">
        <w:tc>
          <w:tcPr>
            <w:tcW w:w="2378" w:type="pct"/>
            <w:vMerge/>
          </w:tcPr>
          <w:p w14:paraId="19680D61"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47D5FC15" w14:textId="77777777" w:rsidR="00A94AFF" w:rsidRPr="0066646F" w:rsidRDefault="00A94AFF" w:rsidP="004D7764">
            <w:pPr>
              <w:pStyle w:val="TableText"/>
              <w:spacing w:before="40" w:after="40" w:line="240" w:lineRule="auto"/>
              <w:rPr>
                <w:szCs w:val="18"/>
                <w:lang w:val="en-GB"/>
              </w:rPr>
            </w:pPr>
            <w:proofErr w:type="spellStart"/>
            <w:r w:rsidRPr="0066646F">
              <w:rPr>
                <w:rFonts w:cs="Segoe UI"/>
                <w:szCs w:val="18"/>
                <w:lang w:val="en-GB"/>
              </w:rPr>
              <w:t>Galcanezumab</w:t>
            </w:r>
            <w:proofErr w:type="spellEnd"/>
          </w:p>
        </w:tc>
      </w:tr>
      <w:tr w:rsidR="00A94AFF" w:rsidRPr="0066646F" w14:paraId="49ABCC35" w14:textId="77777777" w:rsidTr="00646053">
        <w:tc>
          <w:tcPr>
            <w:tcW w:w="2378" w:type="pct"/>
            <w:vMerge/>
          </w:tcPr>
          <w:p w14:paraId="3724BD44"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177DA190" w14:textId="77777777" w:rsidR="00A94AFF" w:rsidRPr="0066646F" w:rsidRDefault="00A94AFF" w:rsidP="004D7764">
            <w:pPr>
              <w:pStyle w:val="TableText"/>
              <w:spacing w:before="40" w:after="40" w:line="240" w:lineRule="auto"/>
              <w:rPr>
                <w:szCs w:val="18"/>
                <w:lang w:val="en-GB"/>
              </w:rPr>
            </w:pPr>
            <w:r w:rsidRPr="0066646F">
              <w:rPr>
                <w:szCs w:val="18"/>
                <w:lang w:val="en-GB"/>
              </w:rPr>
              <w:t>Lacosamide</w:t>
            </w:r>
          </w:p>
        </w:tc>
      </w:tr>
      <w:tr w:rsidR="00A94AFF" w:rsidRPr="0066646F" w14:paraId="6946E79E" w14:textId="77777777" w:rsidTr="00646053">
        <w:tc>
          <w:tcPr>
            <w:tcW w:w="2378" w:type="pct"/>
            <w:vMerge/>
          </w:tcPr>
          <w:p w14:paraId="5EC5DE40"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67EC24A6" w14:textId="77777777" w:rsidR="00A94AFF" w:rsidRPr="0066646F" w:rsidRDefault="00A94AFF" w:rsidP="004D7764">
            <w:pPr>
              <w:pStyle w:val="TableText"/>
              <w:spacing w:before="40" w:after="40" w:line="240" w:lineRule="auto"/>
              <w:rPr>
                <w:szCs w:val="18"/>
                <w:lang w:val="en-GB"/>
              </w:rPr>
            </w:pPr>
            <w:r w:rsidRPr="0066646F">
              <w:rPr>
                <w:szCs w:val="18"/>
                <w:lang w:val="en-GB"/>
              </w:rPr>
              <w:t>Lamotrigine</w:t>
            </w:r>
          </w:p>
        </w:tc>
      </w:tr>
      <w:tr w:rsidR="00A94AFF" w:rsidRPr="0066646F" w14:paraId="3B75AF44" w14:textId="77777777" w:rsidTr="00646053">
        <w:tc>
          <w:tcPr>
            <w:tcW w:w="2378" w:type="pct"/>
            <w:vMerge/>
          </w:tcPr>
          <w:p w14:paraId="60308724"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40BD5BC0" w14:textId="77777777" w:rsidR="00A94AFF" w:rsidRPr="0066646F" w:rsidRDefault="00A94AFF" w:rsidP="004D7764">
            <w:pPr>
              <w:pStyle w:val="TableText"/>
              <w:spacing w:before="40" w:after="40" w:line="240" w:lineRule="auto"/>
              <w:rPr>
                <w:szCs w:val="18"/>
                <w:lang w:val="en-GB"/>
              </w:rPr>
            </w:pPr>
            <w:r w:rsidRPr="0066646F">
              <w:rPr>
                <w:rFonts w:cs="Segoe UI"/>
                <w:color w:val="000000"/>
                <w:szCs w:val="18"/>
                <w:lang w:val="en-GB" w:eastAsia="en-NZ"/>
              </w:rPr>
              <w:t>L</w:t>
            </w:r>
            <w:r w:rsidRPr="005473C0">
              <w:rPr>
                <w:rFonts w:cs="Segoe UI"/>
                <w:color w:val="000000"/>
                <w:szCs w:val="18"/>
                <w:lang w:val="en-GB" w:eastAsia="en-NZ"/>
              </w:rPr>
              <w:t>evodopa</w:t>
            </w:r>
          </w:p>
        </w:tc>
      </w:tr>
      <w:tr w:rsidR="00A94AFF" w:rsidRPr="0066646F" w14:paraId="08036E61" w14:textId="77777777" w:rsidTr="00646053">
        <w:tc>
          <w:tcPr>
            <w:tcW w:w="2378" w:type="pct"/>
            <w:vMerge/>
          </w:tcPr>
          <w:p w14:paraId="2CD1875D"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7D42D572" w14:textId="77777777" w:rsidR="00A94AFF" w:rsidRPr="0066646F" w:rsidRDefault="00A94AFF" w:rsidP="004D7764">
            <w:pPr>
              <w:pStyle w:val="TableText"/>
              <w:spacing w:before="40" w:after="40" w:line="240" w:lineRule="auto"/>
              <w:rPr>
                <w:szCs w:val="18"/>
                <w:lang w:val="en-GB"/>
              </w:rPr>
            </w:pPr>
            <w:r w:rsidRPr="0066646F">
              <w:rPr>
                <w:szCs w:val="18"/>
                <w:lang w:val="en-GB"/>
              </w:rPr>
              <w:t>Levetiracetam</w:t>
            </w:r>
          </w:p>
        </w:tc>
      </w:tr>
      <w:tr w:rsidR="00A94AFF" w:rsidRPr="0066646F" w14:paraId="629FF045" w14:textId="77777777" w:rsidTr="00646053">
        <w:tc>
          <w:tcPr>
            <w:tcW w:w="2378" w:type="pct"/>
            <w:vMerge/>
          </w:tcPr>
          <w:p w14:paraId="06AE2B60"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62C2B4D3" w14:textId="77777777" w:rsidR="00A94AFF" w:rsidRPr="0066646F" w:rsidRDefault="00A94AFF" w:rsidP="004D7764">
            <w:pPr>
              <w:pStyle w:val="TableText"/>
              <w:spacing w:before="40" w:after="40" w:line="240" w:lineRule="auto"/>
              <w:rPr>
                <w:szCs w:val="18"/>
                <w:lang w:val="en-GB"/>
              </w:rPr>
            </w:pPr>
            <w:r w:rsidRPr="0066646F">
              <w:rPr>
                <w:szCs w:val="18"/>
                <w:lang w:val="en-GB"/>
              </w:rPr>
              <w:t>Levomepromazine</w:t>
            </w:r>
          </w:p>
        </w:tc>
      </w:tr>
      <w:tr w:rsidR="00A94AFF" w:rsidRPr="0066646F" w14:paraId="321BAF98" w14:textId="77777777" w:rsidTr="00646053">
        <w:tc>
          <w:tcPr>
            <w:tcW w:w="2378" w:type="pct"/>
            <w:vMerge/>
          </w:tcPr>
          <w:p w14:paraId="2CD17D4E"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7BC0E4EF" w14:textId="77777777" w:rsidR="00A94AFF" w:rsidRPr="0066646F" w:rsidRDefault="00A94AFF" w:rsidP="004D7764">
            <w:pPr>
              <w:pStyle w:val="TableText"/>
              <w:spacing w:before="40" w:after="40" w:line="240" w:lineRule="auto"/>
              <w:rPr>
                <w:szCs w:val="18"/>
                <w:lang w:val="en-GB"/>
              </w:rPr>
            </w:pPr>
            <w:r w:rsidRPr="0066646F">
              <w:rPr>
                <w:szCs w:val="18"/>
                <w:lang w:val="en-GB"/>
              </w:rPr>
              <w:t>Lithium</w:t>
            </w:r>
          </w:p>
        </w:tc>
      </w:tr>
      <w:tr w:rsidR="00A94AFF" w:rsidRPr="0066646F" w14:paraId="1372197B" w14:textId="77777777" w:rsidTr="00646053">
        <w:tc>
          <w:tcPr>
            <w:tcW w:w="2378" w:type="pct"/>
            <w:vMerge/>
          </w:tcPr>
          <w:p w14:paraId="6B2C1CFA"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16609CF5" w14:textId="77777777" w:rsidR="00A94AFF" w:rsidRPr="0066646F" w:rsidRDefault="00A94AFF" w:rsidP="004D7764">
            <w:pPr>
              <w:pStyle w:val="TableText"/>
              <w:spacing w:before="40" w:after="40" w:line="240" w:lineRule="auto"/>
              <w:rPr>
                <w:szCs w:val="18"/>
                <w:lang w:val="en-GB"/>
              </w:rPr>
            </w:pPr>
            <w:r w:rsidRPr="0066646F">
              <w:rPr>
                <w:szCs w:val="18"/>
                <w:lang w:val="en-GB"/>
              </w:rPr>
              <w:t>Memantine</w:t>
            </w:r>
          </w:p>
        </w:tc>
      </w:tr>
      <w:tr w:rsidR="00A94AFF" w:rsidRPr="0066646F" w14:paraId="28454C1D" w14:textId="77777777" w:rsidTr="00646053">
        <w:tc>
          <w:tcPr>
            <w:tcW w:w="2378" w:type="pct"/>
            <w:vMerge/>
          </w:tcPr>
          <w:p w14:paraId="1B48392F"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3CC68E13" w14:textId="77777777" w:rsidR="00A94AFF" w:rsidRPr="0066646F" w:rsidRDefault="00A94AFF" w:rsidP="004D7764">
            <w:pPr>
              <w:pStyle w:val="TableText"/>
              <w:spacing w:before="40" w:after="40" w:line="240" w:lineRule="auto"/>
              <w:rPr>
                <w:szCs w:val="18"/>
                <w:lang w:val="en-GB"/>
              </w:rPr>
            </w:pPr>
            <w:r w:rsidRPr="0066646F">
              <w:rPr>
                <w:szCs w:val="18"/>
                <w:lang w:val="en-GB"/>
              </w:rPr>
              <w:t>Mirtazapine</w:t>
            </w:r>
          </w:p>
        </w:tc>
      </w:tr>
      <w:tr w:rsidR="00A94AFF" w:rsidRPr="0066646F" w14:paraId="31603070" w14:textId="77777777" w:rsidTr="00646053">
        <w:tc>
          <w:tcPr>
            <w:tcW w:w="2378" w:type="pct"/>
            <w:vMerge/>
          </w:tcPr>
          <w:p w14:paraId="0585CCE1"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79118D21" w14:textId="77777777" w:rsidR="00A94AFF" w:rsidRPr="0066646F" w:rsidRDefault="00A94AFF" w:rsidP="004D7764">
            <w:pPr>
              <w:pStyle w:val="TableText"/>
              <w:spacing w:before="40" w:after="40" w:line="240" w:lineRule="auto"/>
              <w:rPr>
                <w:szCs w:val="18"/>
                <w:lang w:val="en-GB"/>
              </w:rPr>
            </w:pPr>
            <w:r w:rsidRPr="0066646F">
              <w:rPr>
                <w:szCs w:val="18"/>
                <w:lang w:val="en-GB"/>
              </w:rPr>
              <w:t>Moclobemide</w:t>
            </w:r>
          </w:p>
        </w:tc>
      </w:tr>
      <w:tr w:rsidR="00A94AFF" w:rsidRPr="0066646F" w14:paraId="2953B3A5" w14:textId="77777777" w:rsidTr="00646053">
        <w:tc>
          <w:tcPr>
            <w:tcW w:w="2378" w:type="pct"/>
            <w:vMerge/>
          </w:tcPr>
          <w:p w14:paraId="522EFF7E"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700C7790" w14:textId="77777777" w:rsidR="00A94AFF" w:rsidRPr="0066646F" w:rsidRDefault="00A94AFF" w:rsidP="004D7764">
            <w:pPr>
              <w:pStyle w:val="TableText"/>
              <w:spacing w:before="40" w:after="40" w:line="240" w:lineRule="auto"/>
              <w:rPr>
                <w:szCs w:val="18"/>
                <w:lang w:val="en-GB"/>
              </w:rPr>
            </w:pPr>
            <w:r w:rsidRPr="0066646F">
              <w:rPr>
                <w:szCs w:val="18"/>
                <w:lang w:val="en-GB"/>
              </w:rPr>
              <w:t>Olanzapine</w:t>
            </w:r>
          </w:p>
        </w:tc>
      </w:tr>
      <w:tr w:rsidR="00A94AFF" w:rsidRPr="0066646F" w14:paraId="7C1D47A3" w14:textId="77777777" w:rsidTr="00646053">
        <w:tc>
          <w:tcPr>
            <w:tcW w:w="2378" w:type="pct"/>
            <w:vMerge/>
          </w:tcPr>
          <w:p w14:paraId="0B1F7CD0"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5203F00F" w14:textId="77777777" w:rsidR="00A94AFF" w:rsidRPr="0066646F" w:rsidRDefault="00A94AFF" w:rsidP="004D7764">
            <w:pPr>
              <w:pStyle w:val="TableText"/>
              <w:spacing w:before="40" w:after="40" w:line="240" w:lineRule="auto"/>
              <w:rPr>
                <w:szCs w:val="18"/>
                <w:lang w:val="en-GB"/>
              </w:rPr>
            </w:pPr>
            <w:r w:rsidRPr="0066646F">
              <w:rPr>
                <w:szCs w:val="18"/>
                <w:lang w:val="en-GB"/>
              </w:rPr>
              <w:t>Orlistat</w:t>
            </w:r>
          </w:p>
        </w:tc>
      </w:tr>
      <w:tr w:rsidR="00A94AFF" w:rsidRPr="0066646F" w14:paraId="3B709596" w14:textId="77777777" w:rsidTr="00646053">
        <w:tc>
          <w:tcPr>
            <w:tcW w:w="2378" w:type="pct"/>
            <w:vMerge/>
          </w:tcPr>
          <w:p w14:paraId="0A523067"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0E17A062" w14:textId="77777777" w:rsidR="00A94AFF" w:rsidRPr="0066646F" w:rsidRDefault="00A94AFF" w:rsidP="004D7764">
            <w:pPr>
              <w:pStyle w:val="TableText"/>
              <w:spacing w:before="40" w:after="40" w:line="240" w:lineRule="auto"/>
              <w:rPr>
                <w:szCs w:val="18"/>
                <w:lang w:val="en-GB"/>
              </w:rPr>
            </w:pPr>
            <w:r w:rsidRPr="0066646F">
              <w:rPr>
                <w:szCs w:val="18"/>
                <w:lang w:val="en-GB"/>
              </w:rPr>
              <w:t>Oxcarbazepine</w:t>
            </w:r>
          </w:p>
        </w:tc>
      </w:tr>
      <w:tr w:rsidR="00A94AFF" w:rsidRPr="0066646F" w14:paraId="0DE4CD14" w14:textId="77777777" w:rsidTr="00646053">
        <w:tc>
          <w:tcPr>
            <w:tcW w:w="2378" w:type="pct"/>
            <w:vMerge/>
          </w:tcPr>
          <w:p w14:paraId="692767FE"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27CD6693" w14:textId="77777777" w:rsidR="00A94AFF" w:rsidRPr="0066646F" w:rsidRDefault="00A94AFF" w:rsidP="004D7764">
            <w:pPr>
              <w:pStyle w:val="TableText"/>
              <w:spacing w:before="40" w:after="40" w:line="240" w:lineRule="auto"/>
              <w:rPr>
                <w:szCs w:val="18"/>
                <w:lang w:val="en-GB"/>
              </w:rPr>
            </w:pPr>
            <w:r w:rsidRPr="0066646F">
              <w:rPr>
                <w:szCs w:val="18"/>
                <w:lang w:val="en-GB"/>
              </w:rPr>
              <w:t>Paliperidone</w:t>
            </w:r>
          </w:p>
        </w:tc>
      </w:tr>
      <w:tr w:rsidR="00A94AFF" w:rsidRPr="0066646F" w14:paraId="2EB97B5A" w14:textId="77777777" w:rsidTr="00646053">
        <w:tc>
          <w:tcPr>
            <w:tcW w:w="2378" w:type="pct"/>
            <w:vMerge/>
          </w:tcPr>
          <w:p w14:paraId="1D9C2A2C"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0B0A8C6A" w14:textId="77777777" w:rsidR="00A94AFF" w:rsidRPr="0066646F" w:rsidRDefault="00A94AFF" w:rsidP="004D7764">
            <w:pPr>
              <w:pStyle w:val="TableText"/>
              <w:spacing w:before="40" w:after="40" w:line="240" w:lineRule="auto"/>
              <w:rPr>
                <w:szCs w:val="18"/>
                <w:lang w:val="en-GB"/>
              </w:rPr>
            </w:pPr>
            <w:proofErr w:type="spellStart"/>
            <w:r w:rsidRPr="0066646F">
              <w:rPr>
                <w:szCs w:val="18"/>
                <w:lang w:val="en-GB"/>
              </w:rPr>
              <w:t>Perampanel</w:t>
            </w:r>
            <w:proofErr w:type="spellEnd"/>
          </w:p>
        </w:tc>
      </w:tr>
      <w:tr w:rsidR="00A94AFF" w:rsidRPr="0066646F" w14:paraId="7FD07EDD" w14:textId="77777777" w:rsidTr="00646053">
        <w:tc>
          <w:tcPr>
            <w:tcW w:w="2378" w:type="pct"/>
            <w:vMerge/>
          </w:tcPr>
          <w:p w14:paraId="1CBDF20E"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3DFBCC11" w14:textId="77777777" w:rsidR="00A94AFF" w:rsidRPr="0066646F" w:rsidRDefault="00A94AFF" w:rsidP="004D7764">
            <w:pPr>
              <w:pStyle w:val="TableText"/>
              <w:spacing w:before="40" w:after="40" w:line="240" w:lineRule="auto"/>
              <w:rPr>
                <w:szCs w:val="18"/>
                <w:lang w:val="en-GB"/>
              </w:rPr>
            </w:pPr>
            <w:proofErr w:type="spellStart"/>
            <w:r w:rsidRPr="0066646F">
              <w:rPr>
                <w:szCs w:val="18"/>
                <w:lang w:val="en-GB"/>
              </w:rPr>
              <w:t>Pericyazine</w:t>
            </w:r>
            <w:proofErr w:type="spellEnd"/>
          </w:p>
        </w:tc>
      </w:tr>
      <w:tr w:rsidR="00A94AFF" w:rsidRPr="0066646F" w14:paraId="0999BD3E" w14:textId="77777777" w:rsidTr="00646053">
        <w:tc>
          <w:tcPr>
            <w:tcW w:w="2378" w:type="pct"/>
            <w:vMerge/>
          </w:tcPr>
          <w:p w14:paraId="7C9FEA8E"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tcPr>
          <w:p w14:paraId="1DF6369C" w14:textId="77777777" w:rsidR="00A94AFF" w:rsidRPr="0066646F" w:rsidRDefault="00A94AFF" w:rsidP="004D7764">
            <w:pPr>
              <w:pStyle w:val="TableText"/>
              <w:spacing w:before="40" w:after="40" w:line="240" w:lineRule="auto"/>
              <w:rPr>
                <w:szCs w:val="18"/>
                <w:lang w:val="en-GB"/>
              </w:rPr>
            </w:pPr>
            <w:r w:rsidRPr="0066646F">
              <w:rPr>
                <w:rFonts w:cs="Segoe UI"/>
                <w:color w:val="000000"/>
                <w:szCs w:val="18"/>
                <w:lang w:val="en-GB" w:eastAsia="en-NZ"/>
              </w:rPr>
              <w:t>P</w:t>
            </w:r>
            <w:r w:rsidRPr="005473C0">
              <w:rPr>
                <w:rFonts w:cs="Segoe UI"/>
                <w:color w:val="000000"/>
                <w:szCs w:val="18"/>
                <w:lang w:val="en-GB" w:eastAsia="en-NZ"/>
              </w:rPr>
              <w:t>ramipexole</w:t>
            </w:r>
          </w:p>
        </w:tc>
      </w:tr>
      <w:tr w:rsidR="00A94AFF" w:rsidRPr="0066646F" w14:paraId="1ECBC45B" w14:textId="77777777" w:rsidTr="00646053">
        <w:tc>
          <w:tcPr>
            <w:tcW w:w="2378" w:type="pct"/>
            <w:vMerge/>
          </w:tcPr>
          <w:p w14:paraId="69FD9A56"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4116B287" w14:textId="77777777" w:rsidR="00A94AFF" w:rsidRPr="0066646F" w:rsidRDefault="00A94AFF" w:rsidP="004D7764">
            <w:pPr>
              <w:pStyle w:val="TableText"/>
              <w:spacing w:before="40" w:after="40" w:line="240" w:lineRule="auto"/>
              <w:rPr>
                <w:szCs w:val="18"/>
                <w:lang w:val="en-GB"/>
              </w:rPr>
            </w:pPr>
            <w:r w:rsidRPr="0066646F">
              <w:rPr>
                <w:szCs w:val="18"/>
                <w:lang w:val="en-GB"/>
              </w:rPr>
              <w:t>Pregabalin</w:t>
            </w:r>
          </w:p>
        </w:tc>
      </w:tr>
      <w:tr w:rsidR="00A94AFF" w:rsidRPr="0066646F" w14:paraId="7A5164D0" w14:textId="77777777" w:rsidTr="00646053">
        <w:tc>
          <w:tcPr>
            <w:tcW w:w="2378" w:type="pct"/>
            <w:vMerge/>
          </w:tcPr>
          <w:p w14:paraId="0A388C56"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366C7857" w14:textId="77777777" w:rsidR="00A94AFF" w:rsidRPr="0066646F" w:rsidRDefault="00A94AFF" w:rsidP="004D7764">
            <w:pPr>
              <w:pStyle w:val="TableText"/>
              <w:spacing w:before="40" w:after="40" w:line="240" w:lineRule="auto"/>
              <w:rPr>
                <w:szCs w:val="18"/>
                <w:lang w:val="en-GB"/>
              </w:rPr>
            </w:pPr>
            <w:r w:rsidRPr="0066646F">
              <w:rPr>
                <w:szCs w:val="18"/>
                <w:lang w:val="en-GB"/>
              </w:rPr>
              <w:t>Primidone</w:t>
            </w:r>
          </w:p>
        </w:tc>
      </w:tr>
      <w:tr w:rsidR="00A94AFF" w:rsidRPr="0066646F" w14:paraId="15251798" w14:textId="77777777" w:rsidTr="00646053">
        <w:tc>
          <w:tcPr>
            <w:tcW w:w="2378" w:type="pct"/>
            <w:vMerge/>
          </w:tcPr>
          <w:p w14:paraId="1F957D25"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44EEB867" w14:textId="77777777" w:rsidR="00A94AFF" w:rsidRPr="0066646F" w:rsidRDefault="00A94AFF" w:rsidP="004D7764">
            <w:pPr>
              <w:pStyle w:val="TableText"/>
              <w:spacing w:before="40" w:after="40" w:line="240" w:lineRule="auto"/>
              <w:rPr>
                <w:szCs w:val="18"/>
                <w:lang w:val="en-GB"/>
              </w:rPr>
            </w:pPr>
            <w:r w:rsidRPr="0066646F">
              <w:rPr>
                <w:szCs w:val="18"/>
                <w:lang w:val="en-GB"/>
              </w:rPr>
              <w:t>Quetiapine</w:t>
            </w:r>
          </w:p>
        </w:tc>
      </w:tr>
      <w:tr w:rsidR="00A94AFF" w:rsidRPr="0066646F" w14:paraId="19D407BC" w14:textId="77777777" w:rsidTr="00646053">
        <w:tc>
          <w:tcPr>
            <w:tcW w:w="2378" w:type="pct"/>
            <w:vMerge/>
          </w:tcPr>
          <w:p w14:paraId="4B06E355"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624C07CC" w14:textId="77777777" w:rsidR="00A94AFF" w:rsidRPr="0066646F" w:rsidRDefault="00A94AFF" w:rsidP="004D7764">
            <w:pPr>
              <w:pStyle w:val="TableText"/>
              <w:spacing w:before="40" w:after="40" w:line="240" w:lineRule="auto"/>
              <w:rPr>
                <w:szCs w:val="18"/>
                <w:lang w:val="en-GB"/>
              </w:rPr>
            </w:pPr>
            <w:r w:rsidRPr="0066646F">
              <w:rPr>
                <w:szCs w:val="18"/>
                <w:lang w:val="en-GB"/>
              </w:rPr>
              <w:t>Rasagiline</w:t>
            </w:r>
          </w:p>
        </w:tc>
      </w:tr>
      <w:tr w:rsidR="00A94AFF" w:rsidRPr="0066646F" w14:paraId="414E13D7" w14:textId="77777777" w:rsidTr="00646053">
        <w:tc>
          <w:tcPr>
            <w:tcW w:w="2378" w:type="pct"/>
            <w:vMerge/>
          </w:tcPr>
          <w:p w14:paraId="76397CFA"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167C802E" w14:textId="77777777" w:rsidR="00A94AFF" w:rsidRPr="0066646F" w:rsidRDefault="00A94AFF" w:rsidP="004D7764">
            <w:pPr>
              <w:pStyle w:val="TableText"/>
              <w:spacing w:before="40" w:after="40" w:line="240" w:lineRule="auto"/>
              <w:rPr>
                <w:szCs w:val="18"/>
                <w:lang w:val="en-GB"/>
              </w:rPr>
            </w:pPr>
            <w:r w:rsidRPr="0066646F">
              <w:rPr>
                <w:szCs w:val="18"/>
                <w:lang w:val="en-GB"/>
              </w:rPr>
              <w:t>Reboxetine</w:t>
            </w:r>
          </w:p>
        </w:tc>
      </w:tr>
      <w:tr w:rsidR="00A94AFF" w:rsidRPr="0066646F" w14:paraId="0FDF08DB" w14:textId="77777777" w:rsidTr="00646053">
        <w:tc>
          <w:tcPr>
            <w:tcW w:w="2378" w:type="pct"/>
            <w:vMerge/>
          </w:tcPr>
          <w:p w14:paraId="6B5C029C"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43DCFCE7" w14:textId="77777777" w:rsidR="00A94AFF" w:rsidRPr="0066646F" w:rsidRDefault="00A94AFF" w:rsidP="004D7764">
            <w:pPr>
              <w:pStyle w:val="TableText"/>
              <w:spacing w:before="40" w:after="40" w:line="240" w:lineRule="auto"/>
              <w:rPr>
                <w:szCs w:val="18"/>
                <w:lang w:val="en-GB"/>
              </w:rPr>
            </w:pPr>
            <w:r w:rsidRPr="0066646F">
              <w:rPr>
                <w:szCs w:val="18"/>
                <w:lang w:val="en-GB"/>
              </w:rPr>
              <w:t>Risperidone</w:t>
            </w:r>
          </w:p>
        </w:tc>
      </w:tr>
      <w:tr w:rsidR="00A94AFF" w:rsidRPr="0066646F" w14:paraId="71A32C40" w14:textId="77777777" w:rsidTr="00646053">
        <w:tc>
          <w:tcPr>
            <w:tcW w:w="2378" w:type="pct"/>
            <w:vMerge/>
          </w:tcPr>
          <w:p w14:paraId="7A63725A"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5426DAC2" w14:textId="77777777" w:rsidR="00A94AFF" w:rsidRPr="0066646F" w:rsidRDefault="00A94AFF" w:rsidP="004D7764">
            <w:pPr>
              <w:pStyle w:val="TableText"/>
              <w:spacing w:before="40" w:after="40" w:line="240" w:lineRule="auto"/>
              <w:rPr>
                <w:szCs w:val="18"/>
                <w:lang w:val="en-GB"/>
              </w:rPr>
            </w:pPr>
            <w:r w:rsidRPr="0066646F">
              <w:rPr>
                <w:szCs w:val="18"/>
                <w:lang w:val="en-GB"/>
              </w:rPr>
              <w:t>Rivastigmine</w:t>
            </w:r>
          </w:p>
        </w:tc>
      </w:tr>
      <w:tr w:rsidR="00A94AFF" w:rsidRPr="0066646F" w14:paraId="2C4160E6" w14:textId="77777777" w:rsidTr="00646053">
        <w:tc>
          <w:tcPr>
            <w:tcW w:w="2378" w:type="pct"/>
            <w:vMerge/>
          </w:tcPr>
          <w:p w14:paraId="1BE5830C"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4EE11722" w14:textId="77777777" w:rsidR="00A94AFF" w:rsidRPr="0066646F" w:rsidRDefault="00A94AFF" w:rsidP="004D7764">
            <w:pPr>
              <w:pStyle w:val="TableText"/>
              <w:spacing w:before="40" w:after="40" w:line="240" w:lineRule="auto"/>
              <w:rPr>
                <w:szCs w:val="18"/>
                <w:lang w:val="en-GB"/>
              </w:rPr>
            </w:pPr>
            <w:r w:rsidRPr="0066646F">
              <w:rPr>
                <w:szCs w:val="18"/>
                <w:lang w:val="en-GB"/>
              </w:rPr>
              <w:t>Ropinirole</w:t>
            </w:r>
          </w:p>
        </w:tc>
      </w:tr>
      <w:tr w:rsidR="00A94AFF" w:rsidRPr="0066646F" w14:paraId="068B6AE3" w14:textId="77777777" w:rsidTr="00646053">
        <w:tc>
          <w:tcPr>
            <w:tcW w:w="2378" w:type="pct"/>
            <w:vMerge/>
          </w:tcPr>
          <w:p w14:paraId="632F2075"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21FD1E98" w14:textId="77777777" w:rsidR="00A94AFF" w:rsidRPr="0066646F" w:rsidRDefault="00A94AFF" w:rsidP="004D7764">
            <w:pPr>
              <w:pStyle w:val="TableText"/>
              <w:spacing w:before="40" w:after="40" w:line="240" w:lineRule="auto"/>
              <w:rPr>
                <w:szCs w:val="18"/>
                <w:lang w:val="en-GB"/>
              </w:rPr>
            </w:pPr>
            <w:r w:rsidRPr="0066646F">
              <w:rPr>
                <w:szCs w:val="18"/>
                <w:lang w:val="en-GB"/>
              </w:rPr>
              <w:t>Ru</w:t>
            </w:r>
            <w:r>
              <w:rPr>
                <w:rFonts w:cs="Segoe UI"/>
                <w:color w:val="000000"/>
                <w:szCs w:val="18"/>
                <w:lang w:val="en-GB" w:eastAsia="en-NZ"/>
              </w:rPr>
              <w:t>fi</w:t>
            </w:r>
            <w:r w:rsidRPr="0066646F">
              <w:rPr>
                <w:szCs w:val="18"/>
                <w:lang w:val="en-GB"/>
              </w:rPr>
              <w:t>namide</w:t>
            </w:r>
          </w:p>
        </w:tc>
      </w:tr>
      <w:tr w:rsidR="00A94AFF" w:rsidRPr="0066646F" w14:paraId="25B1CAA8" w14:textId="77777777" w:rsidTr="00646053">
        <w:tc>
          <w:tcPr>
            <w:tcW w:w="2378" w:type="pct"/>
            <w:vMerge/>
          </w:tcPr>
          <w:p w14:paraId="2D904CC0"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13DD23C4" w14:textId="77777777" w:rsidR="00A94AFF" w:rsidRPr="0066646F" w:rsidRDefault="00A94AFF" w:rsidP="004D7764">
            <w:pPr>
              <w:pStyle w:val="TableText"/>
              <w:spacing w:before="40" w:after="40" w:line="240" w:lineRule="auto"/>
              <w:rPr>
                <w:szCs w:val="18"/>
                <w:lang w:val="en-GB"/>
              </w:rPr>
            </w:pPr>
            <w:r w:rsidRPr="0066646F">
              <w:rPr>
                <w:szCs w:val="18"/>
                <w:lang w:val="en-GB"/>
              </w:rPr>
              <w:t>Tolcapone</w:t>
            </w:r>
          </w:p>
        </w:tc>
      </w:tr>
      <w:tr w:rsidR="00A94AFF" w:rsidRPr="0066646F" w14:paraId="05802EA3" w14:textId="77777777" w:rsidTr="00646053">
        <w:tc>
          <w:tcPr>
            <w:tcW w:w="2378" w:type="pct"/>
            <w:vMerge/>
          </w:tcPr>
          <w:p w14:paraId="30B84834"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28B6BD12" w14:textId="77777777" w:rsidR="00A94AFF" w:rsidRPr="0066646F" w:rsidRDefault="00A94AFF" w:rsidP="004D7764">
            <w:pPr>
              <w:pStyle w:val="TableText"/>
              <w:spacing w:before="40" w:after="40" w:line="240" w:lineRule="auto"/>
              <w:rPr>
                <w:szCs w:val="18"/>
                <w:lang w:val="en-GB"/>
              </w:rPr>
            </w:pPr>
            <w:r w:rsidRPr="0066646F">
              <w:rPr>
                <w:szCs w:val="18"/>
                <w:lang w:val="en-GB"/>
              </w:rPr>
              <w:t>Topiramate</w:t>
            </w:r>
          </w:p>
        </w:tc>
      </w:tr>
      <w:tr w:rsidR="00A94AFF" w:rsidRPr="0066646F" w14:paraId="7D80DC3E" w14:textId="77777777" w:rsidTr="00646053">
        <w:tc>
          <w:tcPr>
            <w:tcW w:w="2378" w:type="pct"/>
            <w:vMerge/>
          </w:tcPr>
          <w:p w14:paraId="2189E78D"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4284D8E0" w14:textId="77777777" w:rsidR="00A94AFF" w:rsidRPr="0066646F" w:rsidRDefault="00A94AFF" w:rsidP="004D7764">
            <w:pPr>
              <w:pStyle w:val="TableText"/>
              <w:spacing w:before="40" w:after="40" w:line="240" w:lineRule="auto"/>
              <w:rPr>
                <w:szCs w:val="18"/>
                <w:lang w:val="en-GB"/>
              </w:rPr>
            </w:pPr>
            <w:r w:rsidRPr="0066646F">
              <w:rPr>
                <w:szCs w:val="18"/>
                <w:lang w:val="en-GB"/>
              </w:rPr>
              <w:t>Tranylcypromine</w:t>
            </w:r>
          </w:p>
        </w:tc>
      </w:tr>
      <w:tr w:rsidR="00A94AFF" w:rsidRPr="0066646F" w14:paraId="22D360B1" w14:textId="77777777" w:rsidTr="00646053">
        <w:tc>
          <w:tcPr>
            <w:tcW w:w="2378" w:type="pct"/>
            <w:vMerge/>
          </w:tcPr>
          <w:p w14:paraId="538E32AE"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113B164E" w14:textId="77777777" w:rsidR="00A94AFF" w:rsidRPr="0066646F" w:rsidRDefault="00A94AFF" w:rsidP="004D7764">
            <w:pPr>
              <w:pStyle w:val="TableText"/>
              <w:spacing w:before="40" w:after="40" w:line="240" w:lineRule="auto"/>
              <w:rPr>
                <w:szCs w:val="18"/>
                <w:lang w:val="en-GB"/>
              </w:rPr>
            </w:pPr>
            <w:r w:rsidRPr="0066646F">
              <w:rPr>
                <w:szCs w:val="18"/>
                <w:lang w:val="en-GB"/>
              </w:rPr>
              <w:t>Vigabatrin</w:t>
            </w:r>
          </w:p>
        </w:tc>
      </w:tr>
      <w:tr w:rsidR="00A94AFF" w:rsidRPr="0066646F" w14:paraId="55AFF19F" w14:textId="77777777" w:rsidTr="00646053">
        <w:tc>
          <w:tcPr>
            <w:tcW w:w="2378" w:type="pct"/>
            <w:vMerge/>
          </w:tcPr>
          <w:p w14:paraId="22311C2D"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5112B4D3" w14:textId="77777777" w:rsidR="00A94AFF" w:rsidRPr="0066646F" w:rsidRDefault="00A94AFF" w:rsidP="004D7764">
            <w:pPr>
              <w:pStyle w:val="TableText"/>
              <w:spacing w:before="40" w:after="40" w:line="240" w:lineRule="auto"/>
              <w:rPr>
                <w:szCs w:val="18"/>
                <w:lang w:val="en-GB"/>
              </w:rPr>
            </w:pPr>
            <w:r w:rsidRPr="0066646F">
              <w:rPr>
                <w:szCs w:val="18"/>
                <w:lang w:val="en-GB"/>
              </w:rPr>
              <w:t>Vortioxetine</w:t>
            </w:r>
          </w:p>
        </w:tc>
      </w:tr>
      <w:tr w:rsidR="00A94AFF" w:rsidRPr="0066646F" w14:paraId="2CC9533E" w14:textId="77777777" w:rsidTr="00646053">
        <w:tc>
          <w:tcPr>
            <w:tcW w:w="2378" w:type="pct"/>
            <w:vMerge/>
          </w:tcPr>
          <w:p w14:paraId="59D53AF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644456F8" w14:textId="77777777" w:rsidR="00A94AFF" w:rsidRPr="0066646F" w:rsidRDefault="00A94AFF" w:rsidP="004D7764">
            <w:pPr>
              <w:pStyle w:val="TableText"/>
              <w:spacing w:before="40" w:after="40" w:line="240" w:lineRule="auto"/>
              <w:rPr>
                <w:szCs w:val="18"/>
                <w:lang w:val="en-GB"/>
              </w:rPr>
            </w:pPr>
            <w:r w:rsidRPr="0066646F">
              <w:rPr>
                <w:szCs w:val="18"/>
                <w:lang w:val="en-GB"/>
              </w:rPr>
              <w:t>Ziprasidone</w:t>
            </w:r>
          </w:p>
        </w:tc>
      </w:tr>
      <w:tr w:rsidR="00A94AFF" w:rsidRPr="0066646F" w14:paraId="77779C1B" w14:textId="77777777" w:rsidTr="00646053">
        <w:tc>
          <w:tcPr>
            <w:tcW w:w="2378" w:type="pct"/>
            <w:vMerge/>
          </w:tcPr>
          <w:p w14:paraId="428B419F"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73615144" w14:textId="77777777" w:rsidR="00A94AFF" w:rsidRPr="0066646F" w:rsidRDefault="00A94AFF" w:rsidP="004D7764">
            <w:pPr>
              <w:pStyle w:val="TableText"/>
              <w:spacing w:before="40" w:after="40" w:line="240" w:lineRule="auto"/>
              <w:rPr>
                <w:szCs w:val="18"/>
                <w:lang w:val="en-GB"/>
              </w:rPr>
            </w:pPr>
            <w:r w:rsidRPr="0066646F">
              <w:rPr>
                <w:szCs w:val="18"/>
                <w:lang w:val="en-GB"/>
              </w:rPr>
              <w:t>Zuclopenthixol</w:t>
            </w:r>
          </w:p>
        </w:tc>
      </w:tr>
      <w:tr w:rsidR="00A94AFF" w:rsidRPr="0066646F" w14:paraId="443A5607" w14:textId="77777777" w:rsidTr="00646053">
        <w:tc>
          <w:tcPr>
            <w:tcW w:w="2378" w:type="pct"/>
            <w:vMerge w:val="restart"/>
          </w:tcPr>
          <w:p w14:paraId="42ACA222" w14:textId="77777777" w:rsidR="00A94AFF" w:rsidRPr="0066646F" w:rsidRDefault="00A94AFF" w:rsidP="004D7764">
            <w:pPr>
              <w:pStyle w:val="TableText"/>
              <w:spacing w:before="40" w:after="40" w:line="240" w:lineRule="auto"/>
              <w:rPr>
                <w:lang w:val="en-GB"/>
              </w:rPr>
            </w:pPr>
            <w:r w:rsidRPr="0066646F">
              <w:rPr>
                <w:lang w:val="en-GB"/>
              </w:rPr>
              <w:t>Endocrine system</w:t>
            </w: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73D4C299" w14:textId="77777777" w:rsidR="00A94AFF" w:rsidRPr="0066646F" w:rsidRDefault="00A94AFF" w:rsidP="004D7764">
            <w:pPr>
              <w:pStyle w:val="TableText"/>
              <w:spacing w:before="40" w:after="40" w:line="240" w:lineRule="auto"/>
              <w:rPr>
                <w:lang w:val="en-GB"/>
              </w:rPr>
            </w:pPr>
            <w:proofErr w:type="spellStart"/>
            <w:r w:rsidRPr="0066646F">
              <w:rPr>
                <w:lang w:val="en-GB"/>
              </w:rPr>
              <w:t>Alendronic</w:t>
            </w:r>
            <w:proofErr w:type="spellEnd"/>
            <w:r w:rsidRPr="0066646F">
              <w:rPr>
                <w:lang w:val="en-GB"/>
              </w:rPr>
              <w:t xml:space="preserve"> acid</w:t>
            </w:r>
          </w:p>
        </w:tc>
      </w:tr>
      <w:tr w:rsidR="00A94AFF" w:rsidRPr="0066646F" w14:paraId="11F7DE41" w14:textId="77777777" w:rsidTr="00646053">
        <w:tc>
          <w:tcPr>
            <w:tcW w:w="2378" w:type="pct"/>
            <w:vMerge/>
          </w:tcPr>
          <w:p w14:paraId="0D031A7F"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4B1C2658" w14:textId="77777777" w:rsidR="00A94AFF" w:rsidRPr="0066646F" w:rsidRDefault="00A94AFF" w:rsidP="004D7764">
            <w:pPr>
              <w:pStyle w:val="TableText"/>
              <w:spacing w:before="40" w:after="40" w:line="240" w:lineRule="auto"/>
              <w:rPr>
                <w:lang w:val="en-GB"/>
              </w:rPr>
            </w:pPr>
            <w:r w:rsidRPr="0066646F">
              <w:rPr>
                <w:lang w:val="en-GB"/>
              </w:rPr>
              <w:t>Clomiphene (</w:t>
            </w:r>
            <w:proofErr w:type="spellStart"/>
            <w:r w:rsidRPr="0066646F">
              <w:rPr>
                <w:lang w:val="en-GB"/>
              </w:rPr>
              <w:t>clomifene</w:t>
            </w:r>
            <w:proofErr w:type="spellEnd"/>
            <w:r w:rsidRPr="0066646F">
              <w:rPr>
                <w:lang w:val="en-GB"/>
              </w:rPr>
              <w:t>)</w:t>
            </w:r>
          </w:p>
        </w:tc>
      </w:tr>
      <w:tr w:rsidR="00A94AFF" w:rsidRPr="0066646F" w14:paraId="7FDE1C27" w14:textId="77777777" w:rsidTr="00646053">
        <w:tc>
          <w:tcPr>
            <w:tcW w:w="2378" w:type="pct"/>
            <w:vMerge/>
          </w:tcPr>
          <w:p w14:paraId="6D1626BF"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05D96401" w14:textId="77777777" w:rsidR="00A94AFF" w:rsidRPr="0066646F" w:rsidRDefault="00A94AFF" w:rsidP="004D7764">
            <w:pPr>
              <w:pStyle w:val="TableText"/>
              <w:spacing w:before="40" w:after="40" w:line="240" w:lineRule="auto"/>
              <w:rPr>
                <w:lang w:val="en-GB"/>
              </w:rPr>
            </w:pPr>
            <w:r w:rsidRPr="0066646F">
              <w:rPr>
                <w:lang w:val="en-GB"/>
              </w:rPr>
              <w:t>Denosumab</w:t>
            </w:r>
          </w:p>
        </w:tc>
      </w:tr>
      <w:tr w:rsidR="00A94AFF" w:rsidRPr="0066646F" w14:paraId="3B34E8B0" w14:textId="77777777" w:rsidTr="00646053">
        <w:tc>
          <w:tcPr>
            <w:tcW w:w="2378" w:type="pct"/>
            <w:vMerge/>
          </w:tcPr>
          <w:p w14:paraId="06EB014D"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009DA7A4" w14:textId="77777777" w:rsidR="00A94AFF" w:rsidRPr="0066646F" w:rsidRDefault="00A94AFF" w:rsidP="004D7764">
            <w:pPr>
              <w:pStyle w:val="TableText"/>
              <w:spacing w:before="40" w:after="40" w:line="240" w:lineRule="auto"/>
              <w:rPr>
                <w:lang w:val="en-GB"/>
              </w:rPr>
            </w:pPr>
            <w:r w:rsidRPr="0066646F">
              <w:rPr>
                <w:lang w:val="en-GB"/>
              </w:rPr>
              <w:t>Desmopressin</w:t>
            </w:r>
          </w:p>
        </w:tc>
      </w:tr>
      <w:tr w:rsidR="00A94AFF" w:rsidRPr="0066646F" w14:paraId="6A4F88D0" w14:textId="77777777" w:rsidTr="00646053">
        <w:tc>
          <w:tcPr>
            <w:tcW w:w="2378" w:type="pct"/>
            <w:vMerge/>
          </w:tcPr>
          <w:p w14:paraId="77CF84EC"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6F2B46FF" w14:textId="77777777" w:rsidR="00A94AFF" w:rsidRPr="0066646F" w:rsidRDefault="00A94AFF" w:rsidP="004D7764">
            <w:pPr>
              <w:pStyle w:val="TableText"/>
              <w:spacing w:before="40" w:after="40" w:line="240" w:lineRule="auto"/>
              <w:rPr>
                <w:lang w:val="en-GB"/>
              </w:rPr>
            </w:pPr>
            <w:proofErr w:type="spellStart"/>
            <w:r w:rsidRPr="0066646F">
              <w:rPr>
                <w:lang w:val="en-GB"/>
              </w:rPr>
              <w:t>Estradiol</w:t>
            </w:r>
            <w:proofErr w:type="spellEnd"/>
          </w:p>
        </w:tc>
      </w:tr>
      <w:tr w:rsidR="00A94AFF" w:rsidRPr="0066646F" w14:paraId="3081A9DB" w14:textId="77777777" w:rsidTr="00646053">
        <w:tc>
          <w:tcPr>
            <w:tcW w:w="2378" w:type="pct"/>
            <w:vMerge/>
          </w:tcPr>
          <w:p w14:paraId="08408E3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2F9CE172" w14:textId="77777777" w:rsidR="00A94AFF" w:rsidRPr="0066646F" w:rsidRDefault="00A94AFF" w:rsidP="004D7764">
            <w:pPr>
              <w:pStyle w:val="TableText"/>
              <w:spacing w:before="40" w:after="40" w:line="240" w:lineRule="auto"/>
              <w:rPr>
                <w:lang w:val="en-GB"/>
              </w:rPr>
            </w:pPr>
            <w:proofErr w:type="spellStart"/>
            <w:r w:rsidRPr="0066646F">
              <w:rPr>
                <w:lang w:val="en-GB"/>
              </w:rPr>
              <w:t>Estrogens</w:t>
            </w:r>
            <w:proofErr w:type="spellEnd"/>
            <w:r w:rsidRPr="0066646F">
              <w:rPr>
                <w:lang w:val="en-GB"/>
              </w:rPr>
              <w:t xml:space="preserve"> conjugated</w:t>
            </w:r>
          </w:p>
        </w:tc>
      </w:tr>
      <w:tr w:rsidR="00A94AFF" w:rsidRPr="0066646F" w14:paraId="33515A75" w14:textId="77777777" w:rsidTr="00646053">
        <w:tc>
          <w:tcPr>
            <w:tcW w:w="2378" w:type="pct"/>
            <w:vMerge/>
          </w:tcPr>
          <w:p w14:paraId="795E0F6C"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28828C69" w14:textId="77777777" w:rsidR="00A94AFF" w:rsidRPr="0066646F" w:rsidRDefault="00A94AFF" w:rsidP="004D7764">
            <w:pPr>
              <w:pStyle w:val="TableText"/>
              <w:spacing w:before="40" w:after="40" w:line="240" w:lineRule="auto"/>
              <w:rPr>
                <w:lang w:val="en-GB"/>
              </w:rPr>
            </w:pPr>
            <w:r w:rsidRPr="0066646F">
              <w:rPr>
                <w:lang w:val="en-GB"/>
              </w:rPr>
              <w:t>Finasteride</w:t>
            </w:r>
          </w:p>
        </w:tc>
      </w:tr>
      <w:tr w:rsidR="00A94AFF" w:rsidRPr="0066646F" w14:paraId="2EEAF5DB" w14:textId="77777777" w:rsidTr="00646053">
        <w:tc>
          <w:tcPr>
            <w:tcW w:w="2378" w:type="pct"/>
            <w:vMerge/>
          </w:tcPr>
          <w:p w14:paraId="53080AD4"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76943610" w14:textId="77777777" w:rsidR="00A94AFF" w:rsidRPr="0066646F" w:rsidRDefault="00A94AFF" w:rsidP="004D7764">
            <w:pPr>
              <w:pStyle w:val="TableText"/>
              <w:spacing w:before="40" w:after="40" w:line="240" w:lineRule="auto"/>
              <w:rPr>
                <w:lang w:val="en-GB"/>
              </w:rPr>
            </w:pPr>
            <w:r w:rsidRPr="0066646F">
              <w:rPr>
                <w:lang w:val="en-GB"/>
              </w:rPr>
              <w:t>Fludrocortisone</w:t>
            </w:r>
          </w:p>
        </w:tc>
      </w:tr>
      <w:tr w:rsidR="00A94AFF" w:rsidRPr="0066646F" w14:paraId="48690D23" w14:textId="77777777" w:rsidTr="00646053">
        <w:tc>
          <w:tcPr>
            <w:tcW w:w="2378" w:type="pct"/>
            <w:vMerge/>
          </w:tcPr>
          <w:p w14:paraId="06E697B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57573A6B" w14:textId="77777777" w:rsidR="00A94AFF" w:rsidRPr="0066646F" w:rsidRDefault="00A94AFF" w:rsidP="004D7764">
            <w:pPr>
              <w:pStyle w:val="TableText"/>
              <w:spacing w:before="40" w:after="40" w:line="240" w:lineRule="auto"/>
              <w:rPr>
                <w:lang w:val="en-GB"/>
              </w:rPr>
            </w:pPr>
            <w:r w:rsidRPr="0066646F">
              <w:rPr>
                <w:lang w:val="en-GB"/>
              </w:rPr>
              <w:t>Pamidronate</w:t>
            </w:r>
          </w:p>
        </w:tc>
      </w:tr>
      <w:tr w:rsidR="00A94AFF" w:rsidRPr="0066646F" w14:paraId="2C985542" w14:textId="77777777" w:rsidTr="00646053">
        <w:tc>
          <w:tcPr>
            <w:tcW w:w="2378" w:type="pct"/>
            <w:vMerge/>
          </w:tcPr>
          <w:p w14:paraId="0129D1A2"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3C5BE621" w14:textId="77777777" w:rsidR="00A94AFF" w:rsidRPr="0066646F" w:rsidRDefault="00A94AFF" w:rsidP="004D7764">
            <w:pPr>
              <w:pStyle w:val="TableText"/>
              <w:spacing w:before="40" w:after="40" w:line="240" w:lineRule="auto"/>
              <w:rPr>
                <w:lang w:val="en-GB"/>
              </w:rPr>
            </w:pPr>
            <w:r w:rsidRPr="0066646F">
              <w:rPr>
                <w:lang w:val="en-GB"/>
              </w:rPr>
              <w:t>Progesterone</w:t>
            </w:r>
          </w:p>
        </w:tc>
      </w:tr>
      <w:tr w:rsidR="00A94AFF" w:rsidRPr="0066646F" w14:paraId="53F6C9B8" w14:textId="77777777" w:rsidTr="00646053">
        <w:tc>
          <w:tcPr>
            <w:tcW w:w="2378" w:type="pct"/>
            <w:vMerge/>
          </w:tcPr>
          <w:p w14:paraId="6B0B9F0A"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37E12936" w14:textId="77777777" w:rsidR="00A94AFF" w:rsidRPr="0066646F" w:rsidRDefault="00A94AFF" w:rsidP="004D7764">
            <w:pPr>
              <w:pStyle w:val="TableText"/>
              <w:spacing w:before="40" w:after="40" w:line="240" w:lineRule="auto"/>
              <w:rPr>
                <w:lang w:val="en-GB"/>
              </w:rPr>
            </w:pPr>
            <w:r w:rsidRPr="0066646F">
              <w:rPr>
                <w:lang w:val="en-GB"/>
              </w:rPr>
              <w:t>Risedronate</w:t>
            </w:r>
          </w:p>
        </w:tc>
      </w:tr>
      <w:tr w:rsidR="00A94AFF" w:rsidRPr="0066646F" w14:paraId="5F4C916A" w14:textId="77777777" w:rsidTr="00646053">
        <w:tc>
          <w:tcPr>
            <w:tcW w:w="2378" w:type="pct"/>
            <w:vMerge/>
          </w:tcPr>
          <w:p w14:paraId="3DA56E29" w14:textId="77777777" w:rsidR="00A94AFF" w:rsidRPr="0066646F" w:rsidRDefault="00A94AFF" w:rsidP="004D7764">
            <w:pPr>
              <w:pStyle w:val="TableText"/>
              <w:spacing w:before="40" w:after="40"/>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0E7FFE54" w14:textId="77777777" w:rsidR="00A94AFF" w:rsidRPr="0066646F" w:rsidRDefault="00A94AFF" w:rsidP="004D7764">
            <w:pPr>
              <w:pStyle w:val="TableText"/>
              <w:spacing w:before="40" w:after="40"/>
              <w:rPr>
                <w:lang w:val="en-GB"/>
              </w:rPr>
            </w:pPr>
            <w:proofErr w:type="spellStart"/>
            <w:r>
              <w:rPr>
                <w:lang w:val="en-GB"/>
              </w:rPr>
              <w:t>S</w:t>
            </w:r>
            <w:r w:rsidRPr="004C0DE1">
              <w:rPr>
                <w:lang w:val="en-GB"/>
              </w:rPr>
              <w:t>axagliptin</w:t>
            </w:r>
            <w:proofErr w:type="spellEnd"/>
          </w:p>
        </w:tc>
      </w:tr>
      <w:tr w:rsidR="00A94AFF" w:rsidRPr="0066646F" w14:paraId="582E6F6A" w14:textId="77777777" w:rsidTr="00646053">
        <w:tc>
          <w:tcPr>
            <w:tcW w:w="2378" w:type="pct"/>
            <w:vMerge/>
          </w:tcPr>
          <w:p w14:paraId="1773727E" w14:textId="77777777" w:rsidR="00A94AFF" w:rsidRPr="0066646F" w:rsidRDefault="00A94AFF" w:rsidP="004D7764">
            <w:pPr>
              <w:pStyle w:val="TableText"/>
              <w:spacing w:before="40" w:after="40"/>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42FBFD3A" w14:textId="77777777" w:rsidR="00A94AFF" w:rsidRPr="0066646F" w:rsidRDefault="00A94AFF" w:rsidP="004D7764">
            <w:pPr>
              <w:pStyle w:val="TableText"/>
              <w:spacing w:before="40" w:after="40"/>
              <w:rPr>
                <w:lang w:val="en-GB"/>
              </w:rPr>
            </w:pPr>
            <w:r>
              <w:rPr>
                <w:lang w:val="en-GB"/>
              </w:rPr>
              <w:t>S</w:t>
            </w:r>
            <w:r w:rsidRPr="004C0DE1">
              <w:rPr>
                <w:lang w:val="en-GB"/>
              </w:rPr>
              <w:t>itagliptin</w:t>
            </w:r>
          </w:p>
        </w:tc>
      </w:tr>
      <w:tr w:rsidR="00A94AFF" w:rsidRPr="0066646F" w14:paraId="08CBBAFD" w14:textId="77777777" w:rsidTr="00646053">
        <w:tc>
          <w:tcPr>
            <w:tcW w:w="2378" w:type="pct"/>
            <w:vMerge/>
          </w:tcPr>
          <w:p w14:paraId="08750B14"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0D36C261" w14:textId="77777777" w:rsidR="00A94AFF" w:rsidRPr="0066646F" w:rsidRDefault="00A94AFF" w:rsidP="004D7764">
            <w:pPr>
              <w:pStyle w:val="TableText"/>
              <w:spacing w:before="40" w:after="40" w:line="240" w:lineRule="auto"/>
              <w:rPr>
                <w:lang w:val="en-GB"/>
              </w:rPr>
            </w:pPr>
            <w:r w:rsidRPr="0066646F">
              <w:rPr>
                <w:lang w:val="en-GB"/>
              </w:rPr>
              <w:t>Testosterone</w:t>
            </w:r>
          </w:p>
        </w:tc>
      </w:tr>
      <w:tr w:rsidR="00A94AFF" w:rsidRPr="0066646F" w14:paraId="11B9A0BC" w14:textId="77777777" w:rsidTr="00646053">
        <w:tc>
          <w:tcPr>
            <w:tcW w:w="2378" w:type="pct"/>
            <w:vMerge/>
          </w:tcPr>
          <w:p w14:paraId="0AD134C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16E2B154" w14:textId="77777777" w:rsidR="00A94AFF" w:rsidRPr="0066646F" w:rsidRDefault="00A94AFF" w:rsidP="004D7764">
            <w:pPr>
              <w:pStyle w:val="TableText"/>
              <w:spacing w:before="40" w:after="40" w:line="240" w:lineRule="auto"/>
              <w:rPr>
                <w:lang w:val="en-GB"/>
              </w:rPr>
            </w:pPr>
            <w:r w:rsidRPr="0066646F">
              <w:rPr>
                <w:lang w:val="en-GB"/>
              </w:rPr>
              <w:t>Tibolone</w:t>
            </w:r>
          </w:p>
        </w:tc>
      </w:tr>
      <w:tr w:rsidR="00A94AFF" w:rsidRPr="0066646F" w14:paraId="34DE58EC" w14:textId="77777777" w:rsidTr="00646053">
        <w:tc>
          <w:tcPr>
            <w:tcW w:w="2378" w:type="pct"/>
            <w:vMerge/>
          </w:tcPr>
          <w:p w14:paraId="19580F23"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62496617" w14:textId="77777777" w:rsidR="00A94AFF" w:rsidRPr="0066646F" w:rsidRDefault="00A94AFF" w:rsidP="004D7764">
            <w:pPr>
              <w:pStyle w:val="TableText"/>
              <w:spacing w:before="40" w:after="40" w:line="240" w:lineRule="auto"/>
              <w:rPr>
                <w:lang w:val="en-GB"/>
              </w:rPr>
            </w:pPr>
            <w:r w:rsidRPr="0066646F">
              <w:rPr>
                <w:lang w:val="en-GB"/>
              </w:rPr>
              <w:t>Tirzepatide</w:t>
            </w:r>
          </w:p>
        </w:tc>
      </w:tr>
      <w:tr w:rsidR="00A94AFF" w:rsidRPr="0066646F" w14:paraId="0C20BB22" w14:textId="77777777" w:rsidTr="00646053">
        <w:tc>
          <w:tcPr>
            <w:tcW w:w="2378" w:type="pct"/>
            <w:vMerge/>
          </w:tcPr>
          <w:p w14:paraId="5106240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73A13FFD" w14:textId="77777777" w:rsidR="00A94AFF" w:rsidRPr="0066646F" w:rsidRDefault="00A94AFF" w:rsidP="004D7764">
            <w:pPr>
              <w:pStyle w:val="TableText"/>
              <w:spacing w:before="40" w:after="40" w:line="240" w:lineRule="auto"/>
              <w:rPr>
                <w:lang w:val="en-GB"/>
              </w:rPr>
            </w:pPr>
            <w:r w:rsidRPr="0066646F">
              <w:rPr>
                <w:lang w:val="en-GB"/>
              </w:rPr>
              <w:t>Zoledronic acid</w:t>
            </w:r>
          </w:p>
        </w:tc>
      </w:tr>
      <w:tr w:rsidR="00A94AFF" w:rsidRPr="0066646F" w14:paraId="74B21E64" w14:textId="77777777" w:rsidTr="00646053">
        <w:tc>
          <w:tcPr>
            <w:tcW w:w="2378" w:type="pct"/>
            <w:vMerge w:val="restart"/>
          </w:tcPr>
          <w:p w14:paraId="5EB7C252" w14:textId="77777777" w:rsidR="00A94AFF" w:rsidRPr="0066646F" w:rsidRDefault="00A94AFF" w:rsidP="004D7764">
            <w:pPr>
              <w:pStyle w:val="TableText"/>
              <w:spacing w:before="40" w:after="40" w:line="240" w:lineRule="auto"/>
              <w:rPr>
                <w:lang w:val="en-GB"/>
              </w:rPr>
            </w:pPr>
            <w:r w:rsidRPr="0066646F">
              <w:rPr>
                <w:lang w:val="en-GB"/>
              </w:rPr>
              <w:t>Gastrointestinal</w:t>
            </w: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4AA69BC1" w14:textId="77777777" w:rsidR="00A94AFF" w:rsidRPr="0066646F" w:rsidRDefault="00A94AFF" w:rsidP="004D7764">
            <w:pPr>
              <w:pStyle w:val="TableText"/>
              <w:spacing w:before="40" w:after="40" w:line="240" w:lineRule="auto"/>
              <w:rPr>
                <w:lang w:val="en-GB"/>
              </w:rPr>
            </w:pPr>
            <w:r w:rsidRPr="0066646F">
              <w:rPr>
                <w:lang w:val="en-GB"/>
              </w:rPr>
              <w:t>Amphotericin B</w:t>
            </w:r>
            <w:r>
              <w:rPr>
                <w:lang w:val="en-GB"/>
              </w:rPr>
              <w:t>:</w:t>
            </w:r>
            <w:r w:rsidRPr="0066646F">
              <w:rPr>
                <w:lang w:val="en-GB"/>
              </w:rPr>
              <w:t xml:space="preserve"> </w:t>
            </w:r>
            <w:proofErr w:type="spellStart"/>
            <w:r w:rsidRPr="0066646F">
              <w:rPr>
                <w:lang w:val="en-GB"/>
              </w:rPr>
              <w:t>oromucosal</w:t>
            </w:r>
            <w:proofErr w:type="spellEnd"/>
            <w:r w:rsidRPr="0066646F">
              <w:rPr>
                <w:lang w:val="en-GB"/>
              </w:rPr>
              <w:t xml:space="preserve"> use only</w:t>
            </w:r>
          </w:p>
        </w:tc>
      </w:tr>
      <w:tr w:rsidR="00A94AFF" w:rsidRPr="0066646F" w14:paraId="12B1BDFE" w14:textId="77777777" w:rsidTr="00646053">
        <w:tc>
          <w:tcPr>
            <w:tcW w:w="2378" w:type="pct"/>
            <w:vMerge/>
          </w:tcPr>
          <w:p w14:paraId="7044D604"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1BD342AE" w14:textId="77777777" w:rsidR="00A94AFF" w:rsidRPr="0066646F" w:rsidRDefault="00A94AFF" w:rsidP="004D7764">
            <w:pPr>
              <w:pStyle w:val="TableText"/>
              <w:spacing w:before="40" w:after="40" w:line="240" w:lineRule="auto"/>
              <w:rPr>
                <w:lang w:val="en-GB"/>
              </w:rPr>
            </w:pPr>
            <w:proofErr w:type="spellStart"/>
            <w:r w:rsidRPr="0066646F">
              <w:rPr>
                <w:lang w:val="en-GB"/>
              </w:rPr>
              <w:t>Granisetron</w:t>
            </w:r>
            <w:proofErr w:type="spellEnd"/>
          </w:p>
        </w:tc>
      </w:tr>
      <w:tr w:rsidR="00A94AFF" w:rsidRPr="0066646F" w14:paraId="2C8437BD" w14:textId="77777777" w:rsidTr="00646053">
        <w:tc>
          <w:tcPr>
            <w:tcW w:w="2378" w:type="pct"/>
            <w:vMerge/>
          </w:tcPr>
          <w:p w14:paraId="47D27644"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00FE2FF" w14:textId="77777777" w:rsidR="00A94AFF" w:rsidRPr="0066646F" w:rsidRDefault="00A94AFF" w:rsidP="004D7764">
            <w:pPr>
              <w:pStyle w:val="TableText"/>
              <w:spacing w:before="40" w:after="40" w:line="240" w:lineRule="auto"/>
              <w:rPr>
                <w:lang w:val="en-GB"/>
              </w:rPr>
            </w:pPr>
            <w:r w:rsidRPr="0066646F">
              <w:rPr>
                <w:lang w:val="en-GB"/>
              </w:rPr>
              <w:t>Methylnaltrexone</w:t>
            </w:r>
          </w:p>
        </w:tc>
      </w:tr>
      <w:tr w:rsidR="00A94AFF" w:rsidRPr="0066646F" w14:paraId="7842D3DF" w14:textId="77777777" w:rsidTr="00646053">
        <w:tc>
          <w:tcPr>
            <w:tcW w:w="2378" w:type="pct"/>
            <w:vMerge/>
          </w:tcPr>
          <w:p w14:paraId="675B251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2EAB2F50" w14:textId="77777777" w:rsidR="00A94AFF" w:rsidRPr="0066646F" w:rsidRDefault="00A94AFF" w:rsidP="004D7764">
            <w:pPr>
              <w:pStyle w:val="TableText"/>
              <w:spacing w:before="40" w:after="40" w:line="240" w:lineRule="auto"/>
              <w:rPr>
                <w:lang w:val="en-GB"/>
              </w:rPr>
            </w:pPr>
            <w:r w:rsidRPr="0066646F">
              <w:rPr>
                <w:lang w:val="en-GB"/>
              </w:rPr>
              <w:t>Prucalopride</w:t>
            </w:r>
          </w:p>
        </w:tc>
      </w:tr>
      <w:tr w:rsidR="00A94AFF" w:rsidRPr="0066646F" w14:paraId="49F92980" w14:textId="77777777" w:rsidTr="00646053">
        <w:tc>
          <w:tcPr>
            <w:tcW w:w="2378" w:type="pct"/>
            <w:vMerge/>
          </w:tcPr>
          <w:p w14:paraId="36C6FA9D"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0A892265" w14:textId="77777777" w:rsidR="00A94AFF" w:rsidRPr="0066646F" w:rsidRDefault="00A94AFF" w:rsidP="004D7764">
            <w:pPr>
              <w:pStyle w:val="TableText"/>
              <w:spacing w:before="40" w:after="40" w:line="240" w:lineRule="auto"/>
              <w:rPr>
                <w:lang w:val="en-GB"/>
              </w:rPr>
            </w:pPr>
            <w:proofErr w:type="spellStart"/>
            <w:r w:rsidRPr="0066646F">
              <w:rPr>
                <w:lang w:val="en-GB"/>
              </w:rPr>
              <w:t>Tropisetron</w:t>
            </w:r>
            <w:proofErr w:type="spellEnd"/>
          </w:p>
        </w:tc>
      </w:tr>
      <w:tr w:rsidR="00A94AFF" w:rsidRPr="0066646F" w14:paraId="0795E266" w14:textId="77777777" w:rsidTr="00646053">
        <w:tc>
          <w:tcPr>
            <w:tcW w:w="2378" w:type="pct"/>
            <w:vMerge/>
          </w:tcPr>
          <w:p w14:paraId="76B9DECD"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53A54D5E" w14:textId="77777777" w:rsidR="00A94AFF" w:rsidRPr="0066646F" w:rsidRDefault="00A94AFF" w:rsidP="004D7764">
            <w:pPr>
              <w:pStyle w:val="TableText"/>
              <w:spacing w:before="40" w:after="40" w:line="240" w:lineRule="auto"/>
              <w:rPr>
                <w:lang w:val="en-GB"/>
              </w:rPr>
            </w:pPr>
            <w:r w:rsidRPr="0066646F">
              <w:rPr>
                <w:lang w:val="en-GB"/>
              </w:rPr>
              <w:t>Ursodeoxycholic acid</w:t>
            </w:r>
          </w:p>
        </w:tc>
      </w:tr>
      <w:tr w:rsidR="00A94AFF" w:rsidRPr="0066646F" w14:paraId="5C6BDEB2" w14:textId="77777777" w:rsidTr="00646053">
        <w:tc>
          <w:tcPr>
            <w:tcW w:w="2378" w:type="pct"/>
            <w:vMerge w:val="restart"/>
          </w:tcPr>
          <w:p w14:paraId="1C1B0EF7" w14:textId="77777777" w:rsidR="00A94AFF" w:rsidRPr="0066646F" w:rsidRDefault="00A94AFF" w:rsidP="004D7764">
            <w:pPr>
              <w:pStyle w:val="TableText"/>
              <w:spacing w:before="40" w:after="40" w:line="240" w:lineRule="auto"/>
              <w:rPr>
                <w:lang w:val="en-GB"/>
              </w:rPr>
            </w:pPr>
            <w:r w:rsidRPr="0066646F">
              <w:rPr>
                <w:lang w:val="en-GB"/>
              </w:rPr>
              <w:t>Genitourinary disorders</w:t>
            </w: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5519DE24" w14:textId="77777777" w:rsidR="00A94AFF" w:rsidRPr="0066646F" w:rsidRDefault="00A94AFF" w:rsidP="004D7764">
            <w:pPr>
              <w:pStyle w:val="TableText"/>
              <w:spacing w:before="40" w:after="40" w:line="240" w:lineRule="auto"/>
              <w:rPr>
                <w:lang w:val="en-GB"/>
              </w:rPr>
            </w:pPr>
            <w:r w:rsidRPr="0066646F">
              <w:rPr>
                <w:lang w:val="en-GB"/>
              </w:rPr>
              <w:t>Alprostadil</w:t>
            </w:r>
          </w:p>
        </w:tc>
      </w:tr>
      <w:tr w:rsidR="00A94AFF" w:rsidRPr="0066646F" w14:paraId="0F134B5D" w14:textId="77777777" w:rsidTr="00646053">
        <w:tc>
          <w:tcPr>
            <w:tcW w:w="2378" w:type="pct"/>
            <w:vMerge/>
          </w:tcPr>
          <w:p w14:paraId="314B47C7"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300D7376" w14:textId="77777777" w:rsidR="00A94AFF" w:rsidRPr="0066646F" w:rsidRDefault="00A94AFF" w:rsidP="004D7764">
            <w:pPr>
              <w:pStyle w:val="TableText"/>
              <w:spacing w:before="40" w:after="40" w:line="240" w:lineRule="auto"/>
              <w:rPr>
                <w:lang w:val="en-GB"/>
              </w:rPr>
            </w:pPr>
            <w:r w:rsidRPr="0066646F">
              <w:rPr>
                <w:lang w:val="en-GB"/>
              </w:rPr>
              <w:t>Papaverine</w:t>
            </w:r>
          </w:p>
        </w:tc>
      </w:tr>
      <w:tr w:rsidR="00A94AFF" w:rsidRPr="0066646F" w14:paraId="26B80674" w14:textId="77777777" w:rsidTr="00646053">
        <w:tc>
          <w:tcPr>
            <w:tcW w:w="2378" w:type="pct"/>
            <w:vMerge/>
          </w:tcPr>
          <w:p w14:paraId="723EEBED"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2EDC553" w14:textId="77777777" w:rsidR="00A94AFF" w:rsidRPr="0066646F" w:rsidRDefault="00A94AFF" w:rsidP="004D7764">
            <w:pPr>
              <w:pStyle w:val="TableText"/>
              <w:spacing w:before="40" w:after="40" w:line="240" w:lineRule="auto"/>
              <w:rPr>
                <w:lang w:val="en-GB"/>
              </w:rPr>
            </w:pPr>
            <w:r w:rsidRPr="0066646F">
              <w:rPr>
                <w:lang w:val="en-GB"/>
              </w:rPr>
              <w:t>Sildena</w:t>
            </w:r>
            <w:r>
              <w:rPr>
                <w:rFonts w:cs="Segoe UI"/>
                <w:color w:val="000000"/>
                <w:szCs w:val="18"/>
                <w:lang w:val="en-GB" w:eastAsia="en-NZ"/>
              </w:rPr>
              <w:t>fi</w:t>
            </w:r>
            <w:r w:rsidRPr="0066646F">
              <w:rPr>
                <w:lang w:val="en-GB"/>
              </w:rPr>
              <w:t>l</w:t>
            </w:r>
          </w:p>
        </w:tc>
      </w:tr>
      <w:tr w:rsidR="00A94AFF" w:rsidRPr="0066646F" w14:paraId="09611236" w14:textId="77777777" w:rsidTr="00646053">
        <w:tc>
          <w:tcPr>
            <w:tcW w:w="2378" w:type="pct"/>
            <w:vMerge/>
          </w:tcPr>
          <w:p w14:paraId="7CDC4902"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29E9CCC3" w14:textId="77777777" w:rsidR="00A94AFF" w:rsidRPr="0066646F" w:rsidRDefault="00A94AFF" w:rsidP="004D7764">
            <w:pPr>
              <w:pStyle w:val="TableText"/>
              <w:spacing w:before="40" w:after="40" w:line="240" w:lineRule="auto"/>
              <w:rPr>
                <w:lang w:val="en-GB"/>
              </w:rPr>
            </w:pPr>
            <w:r w:rsidRPr="0066646F">
              <w:rPr>
                <w:lang w:val="en-GB"/>
              </w:rPr>
              <w:t>Tadala</w:t>
            </w:r>
            <w:r>
              <w:rPr>
                <w:rFonts w:cs="Segoe UI"/>
                <w:color w:val="000000"/>
                <w:szCs w:val="18"/>
                <w:lang w:val="en-GB" w:eastAsia="en-NZ"/>
              </w:rPr>
              <w:t>fi</w:t>
            </w:r>
            <w:r w:rsidRPr="0066646F">
              <w:rPr>
                <w:lang w:val="en-GB"/>
              </w:rPr>
              <w:t>l</w:t>
            </w:r>
          </w:p>
        </w:tc>
      </w:tr>
      <w:tr w:rsidR="00A94AFF" w:rsidRPr="0066646F" w14:paraId="2DAE0806" w14:textId="77777777" w:rsidTr="00646053">
        <w:tc>
          <w:tcPr>
            <w:tcW w:w="2378" w:type="pct"/>
            <w:vMerge/>
          </w:tcPr>
          <w:p w14:paraId="6C044C06"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BE57B09" w14:textId="77777777" w:rsidR="00A94AFF" w:rsidRPr="0066646F" w:rsidRDefault="00A94AFF" w:rsidP="004D7764">
            <w:pPr>
              <w:pStyle w:val="TableText"/>
              <w:spacing w:before="40" w:after="40" w:line="240" w:lineRule="auto"/>
              <w:rPr>
                <w:lang w:val="en-GB"/>
              </w:rPr>
            </w:pPr>
            <w:r w:rsidRPr="0066646F">
              <w:rPr>
                <w:lang w:val="en-GB"/>
              </w:rPr>
              <w:t>Tamsulosin</w:t>
            </w:r>
          </w:p>
        </w:tc>
      </w:tr>
      <w:tr w:rsidR="00A94AFF" w:rsidRPr="0066646F" w14:paraId="336976A3" w14:textId="77777777" w:rsidTr="00646053">
        <w:tc>
          <w:tcPr>
            <w:tcW w:w="2378" w:type="pct"/>
            <w:vMerge/>
          </w:tcPr>
          <w:p w14:paraId="08769C7C"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495DED67" w14:textId="77777777" w:rsidR="00A94AFF" w:rsidRPr="0066646F" w:rsidRDefault="00A94AFF" w:rsidP="004D7764">
            <w:pPr>
              <w:pStyle w:val="TableText"/>
              <w:spacing w:before="40" w:after="40" w:line="240" w:lineRule="auto"/>
              <w:rPr>
                <w:lang w:val="en-GB"/>
              </w:rPr>
            </w:pPr>
            <w:r w:rsidRPr="0066646F">
              <w:rPr>
                <w:lang w:val="en-GB"/>
              </w:rPr>
              <w:t>Vardena</w:t>
            </w:r>
            <w:r>
              <w:rPr>
                <w:rFonts w:cs="Segoe UI"/>
                <w:color w:val="000000"/>
                <w:szCs w:val="18"/>
                <w:lang w:val="en-GB" w:eastAsia="en-NZ"/>
              </w:rPr>
              <w:t>fi</w:t>
            </w:r>
            <w:r w:rsidRPr="0066646F">
              <w:rPr>
                <w:lang w:val="en-GB"/>
              </w:rPr>
              <w:t>l</w:t>
            </w:r>
          </w:p>
        </w:tc>
      </w:tr>
      <w:tr w:rsidR="00A94AFF" w:rsidRPr="0066646F" w14:paraId="417AEE1E" w14:textId="77777777" w:rsidTr="00646053">
        <w:tc>
          <w:tcPr>
            <w:tcW w:w="2378" w:type="pct"/>
            <w:vMerge w:val="restart"/>
          </w:tcPr>
          <w:p w14:paraId="6FF92C78" w14:textId="77777777" w:rsidR="00A94AFF" w:rsidRPr="0066646F" w:rsidRDefault="00A94AFF" w:rsidP="004D7764">
            <w:pPr>
              <w:pStyle w:val="TableText"/>
              <w:spacing w:before="40" w:after="40" w:line="240" w:lineRule="auto"/>
              <w:rPr>
                <w:lang w:val="en-GB"/>
              </w:rPr>
            </w:pPr>
            <w:r w:rsidRPr="0066646F">
              <w:rPr>
                <w:lang w:val="en-GB"/>
              </w:rPr>
              <w:t>Infections</w:t>
            </w: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452BEEF4" w14:textId="77777777" w:rsidR="00A94AFF" w:rsidRPr="0066646F" w:rsidRDefault="00A94AFF" w:rsidP="004D7764">
            <w:pPr>
              <w:pStyle w:val="TableText"/>
              <w:spacing w:before="40" w:after="40" w:line="240" w:lineRule="auto"/>
              <w:rPr>
                <w:lang w:val="en-GB"/>
              </w:rPr>
            </w:pPr>
            <w:r w:rsidRPr="0066646F">
              <w:rPr>
                <w:lang w:val="en-GB"/>
              </w:rPr>
              <w:t>Baloxavir</w:t>
            </w:r>
          </w:p>
        </w:tc>
      </w:tr>
      <w:tr w:rsidR="00A94AFF" w:rsidRPr="0066646F" w14:paraId="3E95BAE8" w14:textId="77777777" w:rsidTr="00646053">
        <w:tc>
          <w:tcPr>
            <w:tcW w:w="2378" w:type="pct"/>
            <w:vMerge/>
          </w:tcPr>
          <w:p w14:paraId="240DC8D2"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3FDDE48D" w14:textId="77777777" w:rsidR="00A94AFF" w:rsidRPr="0066646F" w:rsidRDefault="00A94AFF" w:rsidP="004D7764">
            <w:pPr>
              <w:pStyle w:val="TableText"/>
              <w:spacing w:before="40" w:after="40" w:line="240" w:lineRule="auto"/>
              <w:rPr>
                <w:lang w:val="en-GB"/>
              </w:rPr>
            </w:pPr>
            <w:r w:rsidRPr="0066646F">
              <w:rPr>
                <w:lang w:val="en-GB"/>
              </w:rPr>
              <w:t>Bedaquiline</w:t>
            </w:r>
          </w:p>
        </w:tc>
      </w:tr>
      <w:tr w:rsidR="00A94AFF" w:rsidRPr="0066646F" w14:paraId="0BDE805F" w14:textId="77777777" w:rsidTr="00646053">
        <w:tc>
          <w:tcPr>
            <w:tcW w:w="2378" w:type="pct"/>
            <w:vMerge/>
          </w:tcPr>
          <w:p w14:paraId="11302D47"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0045ABDA" w14:textId="77777777" w:rsidR="00A94AFF" w:rsidRPr="0066646F" w:rsidRDefault="00A94AFF" w:rsidP="004D7764">
            <w:pPr>
              <w:pStyle w:val="TableText"/>
              <w:spacing w:before="40" w:after="40" w:line="240" w:lineRule="auto"/>
              <w:rPr>
                <w:lang w:val="en-GB"/>
              </w:rPr>
            </w:pPr>
            <w:r w:rsidRPr="0066646F">
              <w:rPr>
                <w:lang w:val="en-GB"/>
              </w:rPr>
              <w:t>Dolutegravir</w:t>
            </w:r>
          </w:p>
        </w:tc>
      </w:tr>
      <w:tr w:rsidR="00A94AFF" w:rsidRPr="0066646F" w14:paraId="015AE27F" w14:textId="77777777" w:rsidTr="00646053">
        <w:tc>
          <w:tcPr>
            <w:tcW w:w="2378" w:type="pct"/>
            <w:vMerge/>
          </w:tcPr>
          <w:p w14:paraId="71EF7C80"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0B88275D" w14:textId="77777777" w:rsidR="00A94AFF" w:rsidRPr="0066646F" w:rsidRDefault="00A94AFF" w:rsidP="004D7764">
            <w:pPr>
              <w:pStyle w:val="TableText"/>
              <w:spacing w:before="40" w:after="40" w:line="240" w:lineRule="auto"/>
              <w:rPr>
                <w:lang w:val="en-GB"/>
              </w:rPr>
            </w:pPr>
            <w:r w:rsidRPr="0066646F">
              <w:rPr>
                <w:lang w:val="en-GB"/>
              </w:rPr>
              <w:t>Emtricitabine</w:t>
            </w:r>
          </w:p>
        </w:tc>
      </w:tr>
      <w:tr w:rsidR="00A94AFF" w:rsidRPr="0066646F" w14:paraId="6DCD3D28" w14:textId="77777777" w:rsidTr="00646053">
        <w:tc>
          <w:tcPr>
            <w:tcW w:w="2378" w:type="pct"/>
            <w:vMerge/>
          </w:tcPr>
          <w:p w14:paraId="16AFCF1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1A8A4F5" w14:textId="77777777" w:rsidR="00A94AFF" w:rsidRPr="0066646F" w:rsidRDefault="00A94AFF" w:rsidP="004D7764">
            <w:pPr>
              <w:pStyle w:val="TableText"/>
              <w:spacing w:before="40" w:after="40" w:line="240" w:lineRule="auto"/>
              <w:rPr>
                <w:lang w:val="en-GB"/>
              </w:rPr>
            </w:pPr>
            <w:r w:rsidRPr="0066646F">
              <w:rPr>
                <w:lang w:val="en-GB"/>
              </w:rPr>
              <w:t>Entecavir</w:t>
            </w:r>
          </w:p>
        </w:tc>
      </w:tr>
      <w:tr w:rsidR="00A94AFF" w:rsidRPr="0066646F" w14:paraId="63617281" w14:textId="77777777" w:rsidTr="00646053">
        <w:tc>
          <w:tcPr>
            <w:tcW w:w="2378" w:type="pct"/>
            <w:vMerge/>
          </w:tcPr>
          <w:p w14:paraId="75B00A35"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D849BFF" w14:textId="77777777" w:rsidR="00A94AFF" w:rsidRPr="0066646F" w:rsidRDefault="00A94AFF" w:rsidP="004D7764">
            <w:pPr>
              <w:pStyle w:val="TableText"/>
              <w:spacing w:before="40" w:after="40" w:line="240" w:lineRule="auto"/>
              <w:rPr>
                <w:lang w:val="en-GB"/>
              </w:rPr>
            </w:pPr>
            <w:r w:rsidRPr="0066646F">
              <w:rPr>
                <w:lang w:val="en-GB"/>
              </w:rPr>
              <w:t>Fluconazole</w:t>
            </w:r>
          </w:p>
        </w:tc>
      </w:tr>
      <w:tr w:rsidR="00A94AFF" w:rsidRPr="0066646F" w14:paraId="77376660" w14:textId="77777777" w:rsidTr="00646053">
        <w:tc>
          <w:tcPr>
            <w:tcW w:w="2378" w:type="pct"/>
            <w:vMerge/>
          </w:tcPr>
          <w:p w14:paraId="2C72BC38"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48AB85C3" w14:textId="77777777" w:rsidR="00A94AFF" w:rsidRPr="0066646F" w:rsidRDefault="00A94AFF" w:rsidP="004D7764">
            <w:pPr>
              <w:pStyle w:val="TableText"/>
              <w:spacing w:before="40" w:after="40" w:line="240" w:lineRule="auto"/>
              <w:rPr>
                <w:lang w:val="en-GB"/>
              </w:rPr>
            </w:pPr>
            <w:r w:rsidRPr="0066646F">
              <w:rPr>
                <w:lang w:val="en-GB"/>
              </w:rPr>
              <w:t>Gentamycin</w:t>
            </w:r>
          </w:p>
        </w:tc>
      </w:tr>
      <w:tr w:rsidR="00A94AFF" w:rsidRPr="0066646F" w14:paraId="374D250A" w14:textId="77777777" w:rsidTr="00646053">
        <w:tc>
          <w:tcPr>
            <w:tcW w:w="2378" w:type="pct"/>
            <w:vMerge/>
          </w:tcPr>
          <w:p w14:paraId="235F573B"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1BA22AB5" w14:textId="77777777" w:rsidR="00A94AFF" w:rsidRPr="0066646F" w:rsidRDefault="00A94AFF" w:rsidP="004D7764">
            <w:pPr>
              <w:pStyle w:val="TableText"/>
              <w:spacing w:before="40" w:after="40" w:line="240" w:lineRule="auto"/>
              <w:rPr>
                <w:lang w:val="en-GB"/>
              </w:rPr>
            </w:pPr>
            <w:r w:rsidRPr="0066646F">
              <w:rPr>
                <w:lang w:val="en-GB"/>
              </w:rPr>
              <w:t>Isoniazid</w:t>
            </w:r>
          </w:p>
        </w:tc>
      </w:tr>
      <w:tr w:rsidR="00A94AFF" w:rsidRPr="0066646F" w14:paraId="1ECBD88A" w14:textId="77777777" w:rsidTr="00646053">
        <w:tc>
          <w:tcPr>
            <w:tcW w:w="2378" w:type="pct"/>
            <w:vMerge/>
          </w:tcPr>
          <w:p w14:paraId="2592CED2"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0C150E22" w14:textId="77777777" w:rsidR="00A94AFF" w:rsidRPr="0066646F" w:rsidRDefault="00A94AFF" w:rsidP="004D7764">
            <w:pPr>
              <w:pStyle w:val="TableText"/>
              <w:spacing w:before="40" w:after="40" w:line="240" w:lineRule="auto"/>
              <w:rPr>
                <w:lang w:val="en-GB"/>
              </w:rPr>
            </w:pPr>
            <w:r w:rsidRPr="0066646F">
              <w:rPr>
                <w:lang w:val="en-GB"/>
              </w:rPr>
              <w:t>Itraconazole</w:t>
            </w:r>
          </w:p>
        </w:tc>
      </w:tr>
      <w:tr w:rsidR="00A94AFF" w:rsidRPr="0066646F" w14:paraId="315B6B99" w14:textId="77777777" w:rsidTr="00646053">
        <w:tc>
          <w:tcPr>
            <w:tcW w:w="2378" w:type="pct"/>
            <w:vMerge/>
          </w:tcPr>
          <w:p w14:paraId="0D3EE3BA"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40B315E3" w14:textId="77777777" w:rsidR="00A94AFF" w:rsidRPr="0066646F" w:rsidRDefault="00A94AFF" w:rsidP="004D7764">
            <w:pPr>
              <w:pStyle w:val="TableText"/>
              <w:spacing w:before="40" w:after="40" w:line="240" w:lineRule="auto"/>
              <w:rPr>
                <w:lang w:val="en-GB"/>
              </w:rPr>
            </w:pPr>
            <w:r w:rsidRPr="0066646F">
              <w:rPr>
                <w:lang w:val="en-GB"/>
              </w:rPr>
              <w:t>Lamivudine</w:t>
            </w:r>
          </w:p>
        </w:tc>
      </w:tr>
      <w:tr w:rsidR="00A94AFF" w:rsidRPr="0066646F" w14:paraId="7A4F42CB" w14:textId="77777777" w:rsidTr="00646053">
        <w:tc>
          <w:tcPr>
            <w:tcW w:w="2378" w:type="pct"/>
            <w:vMerge/>
          </w:tcPr>
          <w:p w14:paraId="1B3BA706"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5A834DDF" w14:textId="77777777" w:rsidR="00A94AFF" w:rsidRPr="0066646F" w:rsidRDefault="00A94AFF" w:rsidP="004D7764">
            <w:pPr>
              <w:pStyle w:val="TableText"/>
              <w:spacing w:before="40" w:after="40" w:line="240" w:lineRule="auto"/>
              <w:rPr>
                <w:lang w:val="en-GB"/>
              </w:rPr>
            </w:pPr>
            <w:r w:rsidRPr="0066646F">
              <w:rPr>
                <w:lang w:val="en-GB"/>
              </w:rPr>
              <w:t>Minocycline</w:t>
            </w:r>
          </w:p>
        </w:tc>
      </w:tr>
      <w:tr w:rsidR="00A94AFF" w:rsidRPr="0066646F" w14:paraId="2E666E3E" w14:textId="77777777" w:rsidTr="00646053">
        <w:tc>
          <w:tcPr>
            <w:tcW w:w="2378" w:type="pct"/>
            <w:vMerge/>
          </w:tcPr>
          <w:p w14:paraId="4DC25D55"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34835BD3" w14:textId="77777777" w:rsidR="00A94AFF" w:rsidRPr="0066646F" w:rsidRDefault="00A94AFF" w:rsidP="004D7764">
            <w:pPr>
              <w:pStyle w:val="TableText"/>
              <w:spacing w:before="40" w:after="40" w:line="240" w:lineRule="auto"/>
              <w:rPr>
                <w:lang w:val="en-GB"/>
              </w:rPr>
            </w:pPr>
            <w:r w:rsidRPr="0066646F">
              <w:rPr>
                <w:lang w:val="en-GB"/>
              </w:rPr>
              <w:t>Pentamidine</w:t>
            </w:r>
          </w:p>
        </w:tc>
      </w:tr>
      <w:tr w:rsidR="00A94AFF" w:rsidRPr="0066646F" w14:paraId="156CBCBB" w14:textId="77777777" w:rsidTr="00646053">
        <w:tc>
          <w:tcPr>
            <w:tcW w:w="2378" w:type="pct"/>
            <w:vMerge/>
          </w:tcPr>
          <w:p w14:paraId="2AA00A08"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58AD8FA6" w14:textId="77777777" w:rsidR="00A94AFF" w:rsidRPr="0066646F" w:rsidRDefault="00A94AFF" w:rsidP="004D7764">
            <w:pPr>
              <w:pStyle w:val="TableText"/>
              <w:spacing w:before="40" w:after="40" w:line="240" w:lineRule="auto"/>
              <w:rPr>
                <w:lang w:val="en-GB"/>
              </w:rPr>
            </w:pPr>
            <w:r w:rsidRPr="0066646F">
              <w:rPr>
                <w:lang w:val="en-GB"/>
              </w:rPr>
              <w:t>Posaconazole</w:t>
            </w:r>
          </w:p>
        </w:tc>
      </w:tr>
      <w:tr w:rsidR="00A94AFF" w:rsidRPr="0066646F" w14:paraId="4811AF7F" w14:textId="77777777" w:rsidTr="00646053">
        <w:tc>
          <w:tcPr>
            <w:tcW w:w="2378" w:type="pct"/>
            <w:vMerge/>
          </w:tcPr>
          <w:p w14:paraId="07911B38"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64CDD92E" w14:textId="77777777" w:rsidR="00A94AFF" w:rsidRPr="0066646F" w:rsidRDefault="00A94AFF" w:rsidP="004D7764">
            <w:pPr>
              <w:pStyle w:val="TableText"/>
              <w:spacing w:before="40" w:after="40" w:line="240" w:lineRule="auto"/>
              <w:rPr>
                <w:lang w:val="en-GB"/>
              </w:rPr>
            </w:pPr>
            <w:r w:rsidRPr="0066646F">
              <w:rPr>
                <w:lang w:val="en-GB"/>
              </w:rPr>
              <w:t>Pyrazinamide</w:t>
            </w:r>
          </w:p>
        </w:tc>
      </w:tr>
      <w:tr w:rsidR="00A94AFF" w:rsidRPr="0066646F" w14:paraId="013320FD" w14:textId="77777777" w:rsidTr="00646053">
        <w:tc>
          <w:tcPr>
            <w:tcW w:w="2378" w:type="pct"/>
            <w:vMerge/>
          </w:tcPr>
          <w:p w14:paraId="698689A7"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695BC8CC" w14:textId="77777777" w:rsidR="00A94AFF" w:rsidRPr="0066646F" w:rsidRDefault="00A94AFF" w:rsidP="004D7764">
            <w:pPr>
              <w:pStyle w:val="TableText"/>
              <w:spacing w:before="40" w:after="40" w:line="240" w:lineRule="auto"/>
              <w:rPr>
                <w:lang w:val="en-GB"/>
              </w:rPr>
            </w:pPr>
            <w:r w:rsidRPr="0066646F">
              <w:rPr>
                <w:lang w:val="en-GB"/>
              </w:rPr>
              <w:t>Rifabutin</w:t>
            </w:r>
          </w:p>
        </w:tc>
      </w:tr>
      <w:tr w:rsidR="00A94AFF" w:rsidRPr="0066646F" w14:paraId="56EA0621" w14:textId="77777777" w:rsidTr="00646053">
        <w:tc>
          <w:tcPr>
            <w:tcW w:w="2378" w:type="pct"/>
            <w:vMerge/>
          </w:tcPr>
          <w:p w14:paraId="21854C73"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11D296A6" w14:textId="77777777" w:rsidR="00A94AFF" w:rsidRPr="0066646F" w:rsidRDefault="00A94AFF" w:rsidP="004D7764">
            <w:pPr>
              <w:pStyle w:val="TableText"/>
              <w:spacing w:before="40" w:after="40" w:line="240" w:lineRule="auto"/>
              <w:rPr>
                <w:lang w:val="en-GB"/>
              </w:rPr>
            </w:pPr>
            <w:r w:rsidRPr="0066646F">
              <w:rPr>
                <w:lang w:val="en-GB"/>
              </w:rPr>
              <w:t>Tenofovir</w:t>
            </w:r>
          </w:p>
        </w:tc>
      </w:tr>
      <w:tr w:rsidR="00A94AFF" w:rsidRPr="0066646F" w14:paraId="2DA28D10" w14:textId="77777777" w:rsidTr="00646053">
        <w:tc>
          <w:tcPr>
            <w:tcW w:w="2378" w:type="pct"/>
            <w:vMerge/>
          </w:tcPr>
          <w:p w14:paraId="6AF9FB70"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132FD8F3" w14:textId="77777777" w:rsidR="00A94AFF" w:rsidRPr="0066646F" w:rsidRDefault="00A94AFF" w:rsidP="004D7764">
            <w:pPr>
              <w:pStyle w:val="TableText"/>
              <w:spacing w:before="40" w:after="40" w:line="240" w:lineRule="auto"/>
              <w:rPr>
                <w:lang w:val="en-GB"/>
              </w:rPr>
            </w:pPr>
            <w:r w:rsidRPr="0066646F">
              <w:rPr>
                <w:lang w:val="en-GB"/>
              </w:rPr>
              <w:t>Valganciclovir</w:t>
            </w:r>
          </w:p>
        </w:tc>
      </w:tr>
      <w:tr w:rsidR="00A94AFF" w:rsidRPr="0066646F" w14:paraId="3AD798D9" w14:textId="77777777" w:rsidTr="00646053">
        <w:tc>
          <w:tcPr>
            <w:tcW w:w="2378" w:type="pct"/>
            <w:vMerge/>
          </w:tcPr>
          <w:p w14:paraId="500A6DC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3B22A318" w14:textId="77777777" w:rsidR="00A94AFF" w:rsidRPr="0066646F" w:rsidRDefault="00A94AFF" w:rsidP="004D7764">
            <w:pPr>
              <w:pStyle w:val="TableText"/>
              <w:spacing w:before="40" w:after="40" w:line="240" w:lineRule="auto"/>
              <w:rPr>
                <w:lang w:val="en-GB"/>
              </w:rPr>
            </w:pPr>
            <w:r w:rsidRPr="0066646F">
              <w:rPr>
                <w:lang w:val="en-GB"/>
              </w:rPr>
              <w:t>Vancomycin</w:t>
            </w:r>
          </w:p>
        </w:tc>
      </w:tr>
      <w:tr w:rsidR="00A94AFF" w:rsidRPr="0066646F" w14:paraId="0E3E6654" w14:textId="77777777" w:rsidTr="00646053">
        <w:tc>
          <w:tcPr>
            <w:tcW w:w="2378" w:type="pct"/>
            <w:vMerge/>
          </w:tcPr>
          <w:p w14:paraId="7C0FA175"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EB20388" w14:textId="77777777" w:rsidR="00A94AFF" w:rsidRPr="0066646F" w:rsidRDefault="00A94AFF" w:rsidP="004D7764">
            <w:pPr>
              <w:pStyle w:val="TableText"/>
              <w:spacing w:before="40" w:after="40" w:line="240" w:lineRule="auto"/>
              <w:rPr>
                <w:lang w:val="en-GB"/>
              </w:rPr>
            </w:pPr>
            <w:r w:rsidRPr="0066646F">
              <w:rPr>
                <w:lang w:val="en-GB"/>
              </w:rPr>
              <w:t>Voriconazole</w:t>
            </w:r>
          </w:p>
        </w:tc>
      </w:tr>
      <w:tr w:rsidR="00A94AFF" w:rsidRPr="0066646F" w14:paraId="6DBD6F0F" w14:textId="77777777" w:rsidTr="00646053">
        <w:tc>
          <w:tcPr>
            <w:tcW w:w="2378" w:type="pct"/>
            <w:vMerge/>
          </w:tcPr>
          <w:p w14:paraId="0AE869FA"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11365DE9" w14:textId="77777777" w:rsidR="00A94AFF" w:rsidRPr="0066646F" w:rsidRDefault="00A94AFF" w:rsidP="004D7764">
            <w:pPr>
              <w:pStyle w:val="TableText"/>
              <w:spacing w:before="40" w:after="40" w:line="240" w:lineRule="auto"/>
              <w:rPr>
                <w:lang w:val="en-GB"/>
              </w:rPr>
            </w:pPr>
            <w:r w:rsidRPr="0066646F">
              <w:rPr>
                <w:lang w:val="en-GB"/>
              </w:rPr>
              <w:t>Zanamivir</w:t>
            </w:r>
          </w:p>
        </w:tc>
      </w:tr>
      <w:tr w:rsidR="00A94AFF" w:rsidRPr="0066646F" w14:paraId="4396ACB3" w14:textId="77777777" w:rsidTr="00646053">
        <w:tc>
          <w:tcPr>
            <w:tcW w:w="2378" w:type="pct"/>
            <w:vMerge/>
          </w:tcPr>
          <w:p w14:paraId="175A943A"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08F53FA1" w14:textId="77777777" w:rsidR="00A94AFF" w:rsidRPr="0066646F" w:rsidRDefault="00A94AFF" w:rsidP="004D7764">
            <w:pPr>
              <w:pStyle w:val="TableText"/>
              <w:spacing w:before="40" w:after="40" w:line="240" w:lineRule="auto"/>
              <w:rPr>
                <w:lang w:val="en-GB"/>
              </w:rPr>
            </w:pPr>
            <w:r w:rsidRPr="0066646F">
              <w:rPr>
                <w:lang w:val="en-GB"/>
              </w:rPr>
              <w:t>Zidovudine</w:t>
            </w:r>
          </w:p>
        </w:tc>
      </w:tr>
      <w:tr w:rsidR="00A94AFF" w:rsidRPr="0066646F" w14:paraId="04CDDAA6" w14:textId="77777777" w:rsidTr="00646053">
        <w:tc>
          <w:tcPr>
            <w:tcW w:w="2378" w:type="pct"/>
            <w:vMerge w:val="restart"/>
          </w:tcPr>
          <w:p w14:paraId="066C2520" w14:textId="77777777" w:rsidR="00A94AFF" w:rsidRPr="0066646F" w:rsidRDefault="00A94AFF" w:rsidP="004D7764">
            <w:pPr>
              <w:pStyle w:val="TableText"/>
              <w:spacing w:before="40" w:after="40" w:line="240" w:lineRule="auto"/>
              <w:rPr>
                <w:lang w:val="en-GB"/>
              </w:rPr>
            </w:pPr>
            <w:r w:rsidRPr="0066646F">
              <w:rPr>
                <w:lang w:val="en-GB"/>
              </w:rPr>
              <w:t>Malignant disease and immunosuppression</w:t>
            </w: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DD8E4C8" w14:textId="77777777" w:rsidR="00A94AFF" w:rsidRPr="0066646F" w:rsidRDefault="00A94AFF" w:rsidP="004D7764">
            <w:pPr>
              <w:pStyle w:val="TableText"/>
              <w:spacing w:before="40" w:after="40" w:line="240" w:lineRule="auto"/>
              <w:rPr>
                <w:lang w:val="en-GB"/>
              </w:rPr>
            </w:pPr>
            <w:r w:rsidRPr="0066646F">
              <w:rPr>
                <w:lang w:val="en-GB"/>
              </w:rPr>
              <w:t>Abiraterone</w:t>
            </w:r>
          </w:p>
        </w:tc>
      </w:tr>
      <w:tr w:rsidR="00A94AFF" w:rsidRPr="0066646F" w14:paraId="2CB22B19" w14:textId="77777777" w:rsidTr="00646053">
        <w:tc>
          <w:tcPr>
            <w:tcW w:w="2378" w:type="pct"/>
            <w:vMerge/>
          </w:tcPr>
          <w:p w14:paraId="6849CDDF"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26BCD5C" w14:textId="77777777" w:rsidR="00A94AFF" w:rsidRPr="0066646F" w:rsidRDefault="00A94AFF" w:rsidP="004D7764">
            <w:pPr>
              <w:pStyle w:val="TableText"/>
              <w:spacing w:before="40" w:after="40" w:line="240" w:lineRule="auto"/>
              <w:rPr>
                <w:lang w:val="en-GB"/>
              </w:rPr>
            </w:pPr>
            <w:r w:rsidRPr="0066646F">
              <w:rPr>
                <w:lang w:val="en-GB"/>
              </w:rPr>
              <w:t>Adalimumab</w:t>
            </w:r>
          </w:p>
        </w:tc>
      </w:tr>
      <w:tr w:rsidR="00A94AFF" w:rsidRPr="0066646F" w14:paraId="464192F2" w14:textId="77777777" w:rsidTr="00646053">
        <w:tc>
          <w:tcPr>
            <w:tcW w:w="2378" w:type="pct"/>
            <w:vMerge/>
          </w:tcPr>
          <w:p w14:paraId="4A2C2E7B"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1BFFFAB4" w14:textId="77777777" w:rsidR="00A94AFF" w:rsidRPr="0066646F" w:rsidRDefault="00A94AFF" w:rsidP="004D7764">
            <w:pPr>
              <w:pStyle w:val="TableText"/>
              <w:spacing w:before="40" w:after="40" w:line="240" w:lineRule="auto"/>
              <w:rPr>
                <w:lang w:val="en-GB"/>
              </w:rPr>
            </w:pPr>
            <w:r w:rsidRPr="0066646F">
              <w:rPr>
                <w:lang w:val="en-GB"/>
              </w:rPr>
              <w:t>Anastrozole</w:t>
            </w:r>
          </w:p>
        </w:tc>
      </w:tr>
      <w:tr w:rsidR="00A94AFF" w:rsidRPr="0066646F" w14:paraId="4D701C47" w14:textId="77777777" w:rsidTr="00646053">
        <w:tc>
          <w:tcPr>
            <w:tcW w:w="2378" w:type="pct"/>
            <w:vMerge/>
          </w:tcPr>
          <w:p w14:paraId="5CAF39A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4943E9E0" w14:textId="77777777" w:rsidR="00A94AFF" w:rsidRPr="0066646F" w:rsidRDefault="00A94AFF" w:rsidP="004D7764">
            <w:pPr>
              <w:pStyle w:val="TableText"/>
              <w:spacing w:before="40" w:after="40" w:line="240" w:lineRule="auto"/>
              <w:rPr>
                <w:lang w:val="en-GB"/>
              </w:rPr>
            </w:pPr>
            <w:r w:rsidRPr="0066646F">
              <w:rPr>
                <w:lang w:val="en-GB"/>
              </w:rPr>
              <w:t>Apalutamide</w:t>
            </w:r>
          </w:p>
        </w:tc>
      </w:tr>
      <w:tr w:rsidR="00A94AFF" w:rsidRPr="0066646F" w14:paraId="6A5BF551" w14:textId="77777777" w:rsidTr="00646053">
        <w:tc>
          <w:tcPr>
            <w:tcW w:w="2378" w:type="pct"/>
            <w:vMerge/>
          </w:tcPr>
          <w:p w14:paraId="60F9AAD4"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651B7B74" w14:textId="77777777" w:rsidR="00A94AFF" w:rsidRPr="0066646F" w:rsidRDefault="00A94AFF" w:rsidP="004D7764">
            <w:pPr>
              <w:pStyle w:val="TableText"/>
              <w:spacing w:before="40" w:after="40" w:line="240" w:lineRule="auto"/>
              <w:rPr>
                <w:lang w:val="en-GB"/>
              </w:rPr>
            </w:pPr>
            <w:r w:rsidRPr="0066646F">
              <w:rPr>
                <w:lang w:val="en-GB"/>
              </w:rPr>
              <w:t>Apremilast</w:t>
            </w:r>
          </w:p>
        </w:tc>
      </w:tr>
      <w:tr w:rsidR="00A94AFF" w:rsidRPr="0066646F" w14:paraId="7191267B" w14:textId="77777777" w:rsidTr="00646053">
        <w:tc>
          <w:tcPr>
            <w:tcW w:w="2378" w:type="pct"/>
            <w:vMerge/>
          </w:tcPr>
          <w:p w14:paraId="64DF1F02"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5EB56FDC" w14:textId="77777777" w:rsidR="00A94AFF" w:rsidRPr="0066646F" w:rsidRDefault="00A94AFF" w:rsidP="004D7764">
            <w:pPr>
              <w:pStyle w:val="TableText"/>
              <w:spacing w:before="40" w:after="40" w:line="240" w:lineRule="auto"/>
              <w:rPr>
                <w:lang w:val="en-GB"/>
              </w:rPr>
            </w:pPr>
            <w:r w:rsidRPr="0066646F">
              <w:rPr>
                <w:lang w:val="en-GB"/>
              </w:rPr>
              <w:t>Azathioprine</w:t>
            </w:r>
          </w:p>
        </w:tc>
      </w:tr>
      <w:tr w:rsidR="00A94AFF" w:rsidRPr="0066646F" w14:paraId="2F525FF2" w14:textId="77777777" w:rsidTr="00646053">
        <w:tc>
          <w:tcPr>
            <w:tcW w:w="2378" w:type="pct"/>
            <w:vMerge/>
          </w:tcPr>
          <w:p w14:paraId="687E3B8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4DBEE48A" w14:textId="77777777" w:rsidR="00A94AFF" w:rsidRPr="0066646F" w:rsidRDefault="00A94AFF" w:rsidP="004D7764">
            <w:pPr>
              <w:pStyle w:val="TableText"/>
              <w:spacing w:before="40" w:after="40" w:line="240" w:lineRule="auto"/>
              <w:rPr>
                <w:lang w:val="en-GB"/>
              </w:rPr>
            </w:pPr>
            <w:r w:rsidRPr="0066646F">
              <w:rPr>
                <w:lang w:val="en-GB"/>
              </w:rPr>
              <w:t>Bicalutamide</w:t>
            </w:r>
          </w:p>
        </w:tc>
      </w:tr>
      <w:tr w:rsidR="00A94AFF" w:rsidRPr="0066646F" w14:paraId="43AB2A36" w14:textId="77777777" w:rsidTr="00646053">
        <w:tc>
          <w:tcPr>
            <w:tcW w:w="2378" w:type="pct"/>
            <w:vMerge/>
          </w:tcPr>
          <w:p w14:paraId="06378A47"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1BC08496" w14:textId="77777777" w:rsidR="00A94AFF" w:rsidRPr="0066646F" w:rsidRDefault="00A94AFF" w:rsidP="004D7764">
            <w:pPr>
              <w:pStyle w:val="TableText"/>
              <w:spacing w:before="40" w:after="40" w:line="240" w:lineRule="auto"/>
              <w:rPr>
                <w:lang w:val="en-GB"/>
              </w:rPr>
            </w:pPr>
            <w:r w:rsidRPr="0066646F">
              <w:rPr>
                <w:lang w:val="en-GB"/>
              </w:rPr>
              <w:t>C</w:t>
            </w:r>
            <w:r>
              <w:rPr>
                <w:lang w:val="en-GB"/>
              </w:rPr>
              <w:t>y</w:t>
            </w:r>
            <w:r w:rsidRPr="0066646F">
              <w:rPr>
                <w:lang w:val="en-GB"/>
              </w:rPr>
              <w:t>closporin</w:t>
            </w:r>
          </w:p>
        </w:tc>
      </w:tr>
      <w:tr w:rsidR="00A94AFF" w:rsidRPr="0066646F" w14:paraId="65411BBF" w14:textId="77777777" w:rsidTr="00646053">
        <w:tc>
          <w:tcPr>
            <w:tcW w:w="2378" w:type="pct"/>
            <w:vMerge/>
          </w:tcPr>
          <w:p w14:paraId="187F2A8B"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618FD090" w14:textId="77777777" w:rsidR="00A94AFF" w:rsidRPr="0066646F" w:rsidRDefault="00A94AFF" w:rsidP="004D7764">
            <w:pPr>
              <w:pStyle w:val="TableText"/>
              <w:spacing w:before="40" w:after="40" w:line="240" w:lineRule="auto"/>
              <w:rPr>
                <w:lang w:val="en-GB"/>
              </w:rPr>
            </w:pPr>
            <w:r w:rsidRPr="0066646F">
              <w:rPr>
                <w:lang w:val="en-GB"/>
              </w:rPr>
              <w:t>Dimethyl fumarate</w:t>
            </w:r>
          </w:p>
        </w:tc>
      </w:tr>
      <w:tr w:rsidR="00A94AFF" w:rsidRPr="0066646F" w14:paraId="7BE56A74" w14:textId="77777777" w:rsidTr="00646053">
        <w:tc>
          <w:tcPr>
            <w:tcW w:w="2378" w:type="pct"/>
            <w:vMerge/>
          </w:tcPr>
          <w:p w14:paraId="0DD25CC2"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5A3D474E" w14:textId="77777777" w:rsidR="00A94AFF" w:rsidRPr="0066646F" w:rsidRDefault="00A94AFF" w:rsidP="004D7764">
            <w:pPr>
              <w:pStyle w:val="TableText"/>
              <w:spacing w:before="40" w:after="40" w:line="240" w:lineRule="auto"/>
              <w:rPr>
                <w:lang w:val="en-GB"/>
              </w:rPr>
            </w:pPr>
            <w:r w:rsidRPr="0066646F">
              <w:rPr>
                <w:lang w:val="en-GB"/>
              </w:rPr>
              <w:t>Etanercept</w:t>
            </w:r>
          </w:p>
        </w:tc>
      </w:tr>
      <w:tr w:rsidR="00A94AFF" w:rsidRPr="0066646F" w14:paraId="64F8C6CE" w14:textId="77777777" w:rsidTr="00646053">
        <w:tc>
          <w:tcPr>
            <w:tcW w:w="2378" w:type="pct"/>
            <w:vMerge/>
          </w:tcPr>
          <w:p w14:paraId="2B31CC4B"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30771F4E" w14:textId="77777777" w:rsidR="00A94AFF" w:rsidRPr="0066646F" w:rsidRDefault="00A94AFF" w:rsidP="004D7764">
            <w:pPr>
              <w:pStyle w:val="TableText"/>
              <w:spacing w:before="40" w:after="40" w:line="240" w:lineRule="auto"/>
              <w:rPr>
                <w:lang w:val="en-GB"/>
              </w:rPr>
            </w:pPr>
            <w:r w:rsidRPr="0066646F">
              <w:rPr>
                <w:lang w:val="en-GB"/>
              </w:rPr>
              <w:t>Exemestane</w:t>
            </w:r>
          </w:p>
        </w:tc>
      </w:tr>
      <w:tr w:rsidR="00A94AFF" w:rsidRPr="0066646F" w14:paraId="4F14C43E" w14:textId="77777777" w:rsidTr="00646053">
        <w:tc>
          <w:tcPr>
            <w:tcW w:w="2378" w:type="pct"/>
            <w:vMerge/>
          </w:tcPr>
          <w:p w14:paraId="36EFB403"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24D9B580" w14:textId="77777777" w:rsidR="00A94AFF" w:rsidRPr="0066646F" w:rsidRDefault="00A94AFF" w:rsidP="004D7764">
            <w:pPr>
              <w:pStyle w:val="TableText"/>
              <w:spacing w:before="40" w:after="40" w:line="240" w:lineRule="auto"/>
              <w:rPr>
                <w:lang w:val="en-GB"/>
              </w:rPr>
            </w:pPr>
            <w:r w:rsidRPr="0066646F">
              <w:rPr>
                <w:lang w:val="en-GB"/>
              </w:rPr>
              <w:t>Filgrastim</w:t>
            </w:r>
          </w:p>
        </w:tc>
      </w:tr>
      <w:tr w:rsidR="00A94AFF" w:rsidRPr="0066646F" w14:paraId="4550D483" w14:textId="77777777" w:rsidTr="00646053">
        <w:tc>
          <w:tcPr>
            <w:tcW w:w="2378" w:type="pct"/>
            <w:vMerge/>
          </w:tcPr>
          <w:p w14:paraId="6AB96912"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6600BC9E" w14:textId="77777777" w:rsidR="00A94AFF" w:rsidRPr="0066646F" w:rsidRDefault="00A94AFF" w:rsidP="004D7764">
            <w:pPr>
              <w:pStyle w:val="TableText"/>
              <w:spacing w:before="40" w:after="40" w:line="240" w:lineRule="auto"/>
              <w:rPr>
                <w:lang w:val="en-GB"/>
              </w:rPr>
            </w:pPr>
            <w:r w:rsidRPr="0066646F">
              <w:rPr>
                <w:lang w:val="en-GB"/>
              </w:rPr>
              <w:t>Fingolimod</w:t>
            </w:r>
          </w:p>
        </w:tc>
      </w:tr>
      <w:tr w:rsidR="00A94AFF" w:rsidRPr="0066646F" w14:paraId="0521573E" w14:textId="77777777" w:rsidTr="00646053">
        <w:tc>
          <w:tcPr>
            <w:tcW w:w="2378" w:type="pct"/>
            <w:vMerge/>
          </w:tcPr>
          <w:p w14:paraId="48F57AA2"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0C6E78EA" w14:textId="77777777" w:rsidR="00A94AFF" w:rsidRPr="0066646F" w:rsidRDefault="00A94AFF" w:rsidP="004D7764">
            <w:pPr>
              <w:pStyle w:val="TableText"/>
              <w:spacing w:before="40" w:after="40" w:line="240" w:lineRule="auto"/>
              <w:rPr>
                <w:lang w:val="en-GB"/>
              </w:rPr>
            </w:pPr>
            <w:r w:rsidRPr="0066646F">
              <w:rPr>
                <w:lang w:val="en-GB"/>
              </w:rPr>
              <w:t>Flutamide</w:t>
            </w:r>
          </w:p>
        </w:tc>
      </w:tr>
      <w:tr w:rsidR="00A94AFF" w:rsidRPr="0066646F" w14:paraId="236AFBE8" w14:textId="77777777" w:rsidTr="00646053">
        <w:tc>
          <w:tcPr>
            <w:tcW w:w="2378" w:type="pct"/>
            <w:vMerge/>
          </w:tcPr>
          <w:p w14:paraId="6B1C9BC5"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4390C1E3" w14:textId="77777777" w:rsidR="00A94AFF" w:rsidRPr="0066646F" w:rsidRDefault="00A94AFF" w:rsidP="004D7764">
            <w:pPr>
              <w:pStyle w:val="TableText"/>
              <w:spacing w:before="40" w:after="40" w:line="240" w:lineRule="auto"/>
              <w:rPr>
                <w:lang w:val="en-GB"/>
              </w:rPr>
            </w:pPr>
            <w:r w:rsidRPr="0066646F">
              <w:rPr>
                <w:lang w:val="en-GB"/>
              </w:rPr>
              <w:t>Fulvestrant</w:t>
            </w:r>
          </w:p>
        </w:tc>
      </w:tr>
      <w:tr w:rsidR="00A94AFF" w:rsidRPr="0066646F" w14:paraId="7F4595BE" w14:textId="77777777" w:rsidTr="00646053">
        <w:tc>
          <w:tcPr>
            <w:tcW w:w="2378" w:type="pct"/>
            <w:vMerge/>
          </w:tcPr>
          <w:p w14:paraId="5A4EAFF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17C1C23E" w14:textId="77777777" w:rsidR="00A94AFF" w:rsidRPr="0066646F" w:rsidRDefault="00A94AFF" w:rsidP="004D7764">
            <w:pPr>
              <w:pStyle w:val="TableText"/>
              <w:spacing w:before="40" w:after="40" w:line="240" w:lineRule="auto"/>
              <w:rPr>
                <w:lang w:val="en-GB"/>
              </w:rPr>
            </w:pPr>
            <w:r w:rsidRPr="0066646F">
              <w:rPr>
                <w:lang w:val="en-GB"/>
              </w:rPr>
              <w:t>Glatiramer</w:t>
            </w:r>
          </w:p>
        </w:tc>
      </w:tr>
      <w:tr w:rsidR="00A94AFF" w:rsidRPr="0066646F" w14:paraId="1DA3D3F9" w14:textId="77777777" w:rsidTr="00646053">
        <w:tc>
          <w:tcPr>
            <w:tcW w:w="2378" w:type="pct"/>
            <w:vMerge/>
          </w:tcPr>
          <w:p w14:paraId="2B8E9655"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1829FB8B" w14:textId="77777777" w:rsidR="00A94AFF" w:rsidRPr="0066646F" w:rsidRDefault="00A94AFF" w:rsidP="004D7764">
            <w:pPr>
              <w:pStyle w:val="TableText"/>
              <w:spacing w:before="40" w:after="40" w:line="240" w:lineRule="auto"/>
              <w:rPr>
                <w:lang w:val="en-GB"/>
              </w:rPr>
            </w:pPr>
            <w:r w:rsidRPr="0066646F">
              <w:rPr>
                <w:lang w:val="en-GB"/>
              </w:rPr>
              <w:t>Goserelin</w:t>
            </w:r>
          </w:p>
        </w:tc>
      </w:tr>
      <w:tr w:rsidR="00A94AFF" w:rsidRPr="0066646F" w14:paraId="48EA94EF" w14:textId="77777777" w:rsidTr="00646053">
        <w:tc>
          <w:tcPr>
            <w:tcW w:w="2378" w:type="pct"/>
            <w:vMerge/>
          </w:tcPr>
          <w:p w14:paraId="3107AE15"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0EAE1F11" w14:textId="77777777" w:rsidR="00A94AFF" w:rsidRPr="0066646F" w:rsidRDefault="00A94AFF" w:rsidP="004D7764">
            <w:pPr>
              <w:pStyle w:val="TableText"/>
              <w:spacing w:before="40" w:after="40" w:line="240" w:lineRule="auto"/>
              <w:rPr>
                <w:lang w:val="en-GB"/>
              </w:rPr>
            </w:pPr>
            <w:r w:rsidRPr="0066646F">
              <w:rPr>
                <w:lang w:val="en-GB"/>
              </w:rPr>
              <w:t>Hydroxyurea (hydroxycarbamide)</w:t>
            </w:r>
          </w:p>
        </w:tc>
      </w:tr>
      <w:tr w:rsidR="00A94AFF" w:rsidRPr="0066646F" w14:paraId="2135B257" w14:textId="77777777" w:rsidTr="00646053">
        <w:tc>
          <w:tcPr>
            <w:tcW w:w="2378" w:type="pct"/>
            <w:vMerge/>
          </w:tcPr>
          <w:p w14:paraId="6A6072C8"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11205A52" w14:textId="77777777" w:rsidR="00A94AFF" w:rsidRPr="0066646F" w:rsidRDefault="00A94AFF" w:rsidP="004D7764">
            <w:pPr>
              <w:pStyle w:val="TableText"/>
              <w:spacing w:before="40" w:after="40" w:line="240" w:lineRule="auto"/>
              <w:rPr>
                <w:lang w:val="en-GB"/>
              </w:rPr>
            </w:pPr>
            <w:r w:rsidRPr="0066646F">
              <w:rPr>
                <w:lang w:val="en-GB"/>
              </w:rPr>
              <w:t>In</w:t>
            </w:r>
            <w:r>
              <w:rPr>
                <w:lang w:val="en-GB"/>
              </w:rPr>
              <w:t>f</w:t>
            </w:r>
            <w:r>
              <w:rPr>
                <w:rFonts w:cs="Segoe UI"/>
                <w:szCs w:val="18"/>
                <w:lang w:val="en-GB"/>
              </w:rPr>
              <w:t>l</w:t>
            </w:r>
            <w:r w:rsidRPr="0066646F">
              <w:rPr>
                <w:lang w:val="en-GB"/>
              </w:rPr>
              <w:t>iximab</w:t>
            </w:r>
          </w:p>
        </w:tc>
      </w:tr>
      <w:tr w:rsidR="00A94AFF" w:rsidRPr="0066646F" w14:paraId="196BA03F" w14:textId="77777777" w:rsidTr="00646053">
        <w:tc>
          <w:tcPr>
            <w:tcW w:w="2378" w:type="pct"/>
            <w:vMerge/>
          </w:tcPr>
          <w:p w14:paraId="24077013"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4C6352C8" w14:textId="77777777" w:rsidR="00A94AFF" w:rsidRPr="0066646F" w:rsidRDefault="00A94AFF" w:rsidP="004D7764">
            <w:pPr>
              <w:pStyle w:val="TableText"/>
              <w:spacing w:before="40" w:after="40" w:line="240" w:lineRule="auto"/>
              <w:rPr>
                <w:lang w:val="en-GB"/>
              </w:rPr>
            </w:pPr>
            <w:r w:rsidRPr="0066646F">
              <w:rPr>
                <w:lang w:val="en-GB"/>
              </w:rPr>
              <w:t>Interferon beta</w:t>
            </w:r>
          </w:p>
        </w:tc>
      </w:tr>
      <w:tr w:rsidR="00A94AFF" w:rsidRPr="0066646F" w14:paraId="7D1F2C37" w14:textId="77777777" w:rsidTr="00646053">
        <w:tc>
          <w:tcPr>
            <w:tcW w:w="2378" w:type="pct"/>
            <w:vMerge/>
          </w:tcPr>
          <w:p w14:paraId="50EF3F57"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055DDE20" w14:textId="77777777" w:rsidR="00A94AFF" w:rsidRPr="0066646F" w:rsidRDefault="00A94AFF" w:rsidP="004D7764">
            <w:pPr>
              <w:pStyle w:val="TableText"/>
              <w:spacing w:before="40" w:after="40" w:line="240" w:lineRule="auto"/>
              <w:rPr>
                <w:lang w:val="en-GB"/>
              </w:rPr>
            </w:pPr>
            <w:r w:rsidRPr="0066646F">
              <w:rPr>
                <w:lang w:val="en-GB"/>
              </w:rPr>
              <w:t>Le</w:t>
            </w:r>
            <w:r>
              <w:rPr>
                <w:rFonts w:cs="Segoe UI"/>
                <w:szCs w:val="18"/>
                <w:lang w:val="en-GB"/>
              </w:rPr>
              <w:t>fl</w:t>
            </w:r>
            <w:r w:rsidRPr="0066646F">
              <w:rPr>
                <w:lang w:val="en-GB"/>
              </w:rPr>
              <w:t>unomide</w:t>
            </w:r>
          </w:p>
        </w:tc>
      </w:tr>
      <w:tr w:rsidR="00A94AFF" w:rsidRPr="0066646F" w14:paraId="2287E83E" w14:textId="77777777" w:rsidTr="00646053">
        <w:tc>
          <w:tcPr>
            <w:tcW w:w="2378" w:type="pct"/>
            <w:vMerge/>
          </w:tcPr>
          <w:p w14:paraId="2FF03BD5"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2E342BFA" w14:textId="77777777" w:rsidR="00A94AFF" w:rsidRPr="0066646F" w:rsidRDefault="00A94AFF" w:rsidP="004D7764">
            <w:pPr>
              <w:pStyle w:val="TableText"/>
              <w:spacing w:before="40" w:after="40" w:line="240" w:lineRule="auto"/>
              <w:rPr>
                <w:lang w:val="en-GB"/>
              </w:rPr>
            </w:pPr>
            <w:r w:rsidRPr="0066646F">
              <w:rPr>
                <w:lang w:val="en-GB"/>
              </w:rPr>
              <w:t>Leuprorelin</w:t>
            </w:r>
          </w:p>
        </w:tc>
      </w:tr>
      <w:tr w:rsidR="00A94AFF" w:rsidRPr="0066646F" w14:paraId="63D8EDD3" w14:textId="77777777" w:rsidTr="00646053">
        <w:tc>
          <w:tcPr>
            <w:tcW w:w="2378" w:type="pct"/>
            <w:vMerge/>
          </w:tcPr>
          <w:p w14:paraId="52E564DE"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455B8A64" w14:textId="77777777" w:rsidR="00A94AFF" w:rsidRPr="0066646F" w:rsidRDefault="00A94AFF" w:rsidP="004D7764">
            <w:pPr>
              <w:pStyle w:val="TableText"/>
              <w:spacing w:before="40" w:after="40" w:line="240" w:lineRule="auto"/>
              <w:rPr>
                <w:lang w:val="en-GB"/>
              </w:rPr>
            </w:pPr>
            <w:r w:rsidRPr="0066646F">
              <w:rPr>
                <w:lang w:val="en-GB"/>
              </w:rPr>
              <w:t>Mercaptopurine</w:t>
            </w:r>
          </w:p>
        </w:tc>
      </w:tr>
      <w:tr w:rsidR="00A94AFF" w:rsidRPr="0066646F" w14:paraId="13997076" w14:textId="77777777" w:rsidTr="00646053">
        <w:tc>
          <w:tcPr>
            <w:tcW w:w="2378" w:type="pct"/>
            <w:vMerge/>
          </w:tcPr>
          <w:p w14:paraId="1428AD25"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78710B9" w14:textId="77777777" w:rsidR="00A94AFF" w:rsidRPr="0066646F" w:rsidRDefault="00A94AFF" w:rsidP="004D7764">
            <w:pPr>
              <w:pStyle w:val="TableText"/>
              <w:spacing w:before="40" w:after="40" w:line="240" w:lineRule="auto"/>
              <w:rPr>
                <w:lang w:val="en-GB"/>
              </w:rPr>
            </w:pPr>
            <w:r w:rsidRPr="0066646F">
              <w:rPr>
                <w:lang w:val="en-GB"/>
              </w:rPr>
              <w:t>Methotrexate</w:t>
            </w:r>
          </w:p>
        </w:tc>
      </w:tr>
      <w:tr w:rsidR="00A94AFF" w:rsidRPr="0066646F" w14:paraId="6B5A72E9" w14:textId="77777777" w:rsidTr="00646053">
        <w:tc>
          <w:tcPr>
            <w:tcW w:w="2378" w:type="pct"/>
            <w:vMerge/>
          </w:tcPr>
          <w:p w14:paraId="007C1E0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3498F777" w14:textId="77777777" w:rsidR="00A94AFF" w:rsidRPr="0066646F" w:rsidRDefault="00A94AFF" w:rsidP="004D7764">
            <w:pPr>
              <w:pStyle w:val="TableText"/>
              <w:spacing w:before="40" w:after="40" w:line="240" w:lineRule="auto"/>
              <w:rPr>
                <w:lang w:val="en-GB"/>
              </w:rPr>
            </w:pPr>
            <w:r w:rsidRPr="0066646F">
              <w:rPr>
                <w:lang w:val="en-GB"/>
              </w:rPr>
              <w:t>Mycophenolate</w:t>
            </w:r>
          </w:p>
        </w:tc>
      </w:tr>
      <w:tr w:rsidR="00A94AFF" w:rsidRPr="0066646F" w14:paraId="7B0C4407" w14:textId="77777777" w:rsidTr="00646053">
        <w:tc>
          <w:tcPr>
            <w:tcW w:w="2378" w:type="pct"/>
            <w:vMerge/>
          </w:tcPr>
          <w:p w14:paraId="07F74275"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33BD2A4B" w14:textId="77777777" w:rsidR="00A94AFF" w:rsidRPr="0066646F" w:rsidRDefault="00A94AFF" w:rsidP="004D7764">
            <w:pPr>
              <w:pStyle w:val="TableText"/>
              <w:spacing w:before="40" w:after="40" w:line="240" w:lineRule="auto"/>
              <w:rPr>
                <w:lang w:val="en-GB"/>
              </w:rPr>
            </w:pPr>
            <w:r w:rsidRPr="0066646F">
              <w:rPr>
                <w:lang w:val="en-GB"/>
              </w:rPr>
              <w:t>Natalizumab</w:t>
            </w:r>
          </w:p>
        </w:tc>
      </w:tr>
      <w:tr w:rsidR="00A94AFF" w:rsidRPr="0066646F" w14:paraId="3964FFED" w14:textId="77777777" w:rsidTr="00646053">
        <w:tc>
          <w:tcPr>
            <w:tcW w:w="2378" w:type="pct"/>
            <w:vMerge/>
          </w:tcPr>
          <w:p w14:paraId="209AB702"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6A6B81F2" w14:textId="77777777" w:rsidR="00A94AFF" w:rsidRPr="0066646F" w:rsidRDefault="00A94AFF" w:rsidP="004D7764">
            <w:pPr>
              <w:pStyle w:val="TableText"/>
              <w:spacing w:before="40" w:after="40" w:line="240" w:lineRule="auto"/>
              <w:rPr>
                <w:lang w:val="en-GB"/>
              </w:rPr>
            </w:pPr>
            <w:r w:rsidRPr="0066646F">
              <w:rPr>
                <w:lang w:val="en-GB"/>
              </w:rPr>
              <w:t>Ocrelizumab</w:t>
            </w:r>
          </w:p>
        </w:tc>
      </w:tr>
      <w:tr w:rsidR="00A94AFF" w:rsidRPr="0066646F" w14:paraId="75B18782" w14:textId="77777777" w:rsidTr="00646053">
        <w:tc>
          <w:tcPr>
            <w:tcW w:w="2378" w:type="pct"/>
            <w:vMerge/>
          </w:tcPr>
          <w:p w14:paraId="72BAE6DC"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073775DE" w14:textId="77777777" w:rsidR="00A94AFF" w:rsidRPr="0066646F" w:rsidRDefault="00A94AFF" w:rsidP="004D7764">
            <w:pPr>
              <w:pStyle w:val="TableText"/>
              <w:spacing w:before="40" w:after="40" w:line="240" w:lineRule="auto"/>
              <w:rPr>
                <w:lang w:val="en-GB"/>
              </w:rPr>
            </w:pPr>
            <w:proofErr w:type="spellStart"/>
            <w:r w:rsidRPr="0066646F">
              <w:rPr>
                <w:lang w:val="en-GB"/>
              </w:rPr>
              <w:t>Peg</w:t>
            </w:r>
            <w:r>
              <w:rPr>
                <w:rFonts w:cs="Segoe UI"/>
                <w:color w:val="000000"/>
                <w:szCs w:val="18"/>
                <w:lang w:val="en-GB" w:eastAsia="en-NZ"/>
              </w:rPr>
              <w:t>fi</w:t>
            </w:r>
            <w:r w:rsidRPr="0066646F">
              <w:rPr>
                <w:lang w:val="en-GB"/>
              </w:rPr>
              <w:t>lgrastim</w:t>
            </w:r>
            <w:proofErr w:type="spellEnd"/>
          </w:p>
        </w:tc>
      </w:tr>
      <w:tr w:rsidR="00A94AFF" w:rsidRPr="0066646F" w14:paraId="17E77FE7" w14:textId="77777777" w:rsidTr="00646053">
        <w:tc>
          <w:tcPr>
            <w:tcW w:w="2378" w:type="pct"/>
            <w:vMerge/>
          </w:tcPr>
          <w:p w14:paraId="36A87978"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848B227" w14:textId="77777777" w:rsidR="00A94AFF" w:rsidRPr="0066646F" w:rsidRDefault="00A94AFF" w:rsidP="004D7764">
            <w:pPr>
              <w:pStyle w:val="TableText"/>
              <w:spacing w:before="40" w:after="40" w:line="240" w:lineRule="auto"/>
              <w:rPr>
                <w:lang w:val="en-GB"/>
              </w:rPr>
            </w:pPr>
            <w:r w:rsidRPr="0066646F">
              <w:rPr>
                <w:lang w:val="en-GB"/>
              </w:rPr>
              <w:t>Risankizumab</w:t>
            </w:r>
          </w:p>
        </w:tc>
      </w:tr>
      <w:tr w:rsidR="00A94AFF" w:rsidRPr="0066646F" w14:paraId="03907C8D" w14:textId="77777777" w:rsidTr="00646053">
        <w:tc>
          <w:tcPr>
            <w:tcW w:w="2378" w:type="pct"/>
            <w:vMerge/>
          </w:tcPr>
          <w:p w14:paraId="27226C9A"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6EAD25D0" w14:textId="77777777" w:rsidR="00A94AFF" w:rsidRPr="0066646F" w:rsidRDefault="00A94AFF" w:rsidP="004D7764">
            <w:pPr>
              <w:pStyle w:val="TableText"/>
              <w:spacing w:before="40" w:after="40" w:line="240" w:lineRule="auto"/>
              <w:rPr>
                <w:lang w:val="en-GB"/>
              </w:rPr>
            </w:pPr>
            <w:r w:rsidRPr="0066646F">
              <w:rPr>
                <w:lang w:val="en-GB"/>
              </w:rPr>
              <w:t>Ruxolitinib</w:t>
            </w:r>
          </w:p>
        </w:tc>
      </w:tr>
      <w:tr w:rsidR="00A94AFF" w:rsidRPr="0066646F" w14:paraId="2C1D1E22" w14:textId="77777777" w:rsidTr="00646053">
        <w:tc>
          <w:tcPr>
            <w:tcW w:w="2378" w:type="pct"/>
            <w:vMerge/>
          </w:tcPr>
          <w:p w14:paraId="5906D48F"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61559A6" w14:textId="77777777" w:rsidR="00A94AFF" w:rsidRPr="0066646F" w:rsidRDefault="00A94AFF" w:rsidP="004D7764">
            <w:pPr>
              <w:pStyle w:val="TableText"/>
              <w:spacing w:before="40" w:after="40" w:line="240" w:lineRule="auto"/>
              <w:rPr>
                <w:lang w:val="en-GB"/>
              </w:rPr>
            </w:pPr>
            <w:proofErr w:type="spellStart"/>
            <w:r w:rsidRPr="0066646F">
              <w:rPr>
                <w:lang w:val="en-GB"/>
              </w:rPr>
              <w:t>Secukinumab</w:t>
            </w:r>
            <w:proofErr w:type="spellEnd"/>
          </w:p>
        </w:tc>
      </w:tr>
      <w:tr w:rsidR="00A94AFF" w:rsidRPr="0066646F" w14:paraId="1FF781EB" w14:textId="77777777" w:rsidTr="00646053">
        <w:tc>
          <w:tcPr>
            <w:tcW w:w="2378" w:type="pct"/>
            <w:vMerge/>
          </w:tcPr>
          <w:p w14:paraId="7419B652"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19745BEE" w14:textId="77777777" w:rsidR="00A94AFF" w:rsidRPr="0066646F" w:rsidRDefault="00A94AFF" w:rsidP="004D7764">
            <w:pPr>
              <w:pStyle w:val="TableText"/>
              <w:spacing w:before="40" w:after="40" w:line="240" w:lineRule="auto"/>
              <w:rPr>
                <w:lang w:val="en-GB"/>
              </w:rPr>
            </w:pPr>
            <w:r w:rsidRPr="0066646F">
              <w:rPr>
                <w:lang w:val="en-GB"/>
              </w:rPr>
              <w:t>Sulfasalazine</w:t>
            </w:r>
          </w:p>
        </w:tc>
      </w:tr>
      <w:tr w:rsidR="00A94AFF" w:rsidRPr="0066646F" w14:paraId="68659523" w14:textId="77777777" w:rsidTr="00646053">
        <w:tc>
          <w:tcPr>
            <w:tcW w:w="2378" w:type="pct"/>
            <w:vMerge/>
          </w:tcPr>
          <w:p w14:paraId="753FE0A5"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2E9A16B3" w14:textId="77777777" w:rsidR="00A94AFF" w:rsidRPr="0066646F" w:rsidRDefault="00A94AFF" w:rsidP="004D7764">
            <w:pPr>
              <w:pStyle w:val="TableText"/>
              <w:spacing w:before="40" w:after="40" w:line="240" w:lineRule="auto"/>
              <w:rPr>
                <w:lang w:val="en-GB"/>
              </w:rPr>
            </w:pPr>
            <w:r w:rsidRPr="0066646F">
              <w:rPr>
                <w:lang w:val="en-GB"/>
              </w:rPr>
              <w:t>Tacrolimus</w:t>
            </w:r>
          </w:p>
        </w:tc>
      </w:tr>
      <w:tr w:rsidR="00A94AFF" w:rsidRPr="0066646F" w14:paraId="4E2E2722" w14:textId="77777777" w:rsidTr="00646053">
        <w:tc>
          <w:tcPr>
            <w:tcW w:w="2378" w:type="pct"/>
            <w:vMerge/>
          </w:tcPr>
          <w:p w14:paraId="1C173DD4"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nil"/>
              <w:right w:val="nil"/>
            </w:tcBorders>
            <w:vAlign w:val="bottom"/>
          </w:tcPr>
          <w:p w14:paraId="42ABA6E3" w14:textId="77777777" w:rsidR="00A94AFF" w:rsidRPr="0066646F" w:rsidRDefault="00A94AFF" w:rsidP="004D7764">
            <w:pPr>
              <w:pStyle w:val="TableText"/>
              <w:spacing w:before="40" w:after="40" w:line="240" w:lineRule="auto"/>
              <w:rPr>
                <w:lang w:val="en-GB"/>
              </w:rPr>
            </w:pPr>
            <w:r w:rsidRPr="0066646F">
              <w:rPr>
                <w:lang w:val="en-GB"/>
              </w:rPr>
              <w:t>Teriflunomide</w:t>
            </w:r>
          </w:p>
        </w:tc>
      </w:tr>
      <w:tr w:rsidR="00A94AFF" w:rsidRPr="0066646F" w14:paraId="38696B22" w14:textId="77777777" w:rsidTr="00646053">
        <w:tc>
          <w:tcPr>
            <w:tcW w:w="2378" w:type="pct"/>
            <w:vMerge/>
          </w:tcPr>
          <w:p w14:paraId="5BA026EE" w14:textId="77777777" w:rsidR="00A94AFF" w:rsidRPr="0066646F" w:rsidRDefault="00A94AFF" w:rsidP="004D7764">
            <w:pPr>
              <w:pStyle w:val="TableText"/>
              <w:spacing w:before="40" w:after="40" w:line="240" w:lineRule="auto"/>
              <w:rPr>
                <w:lang w:val="en-GB"/>
              </w:rPr>
            </w:pPr>
          </w:p>
        </w:tc>
        <w:tc>
          <w:tcPr>
            <w:tcW w:w="2622" w:type="pct"/>
            <w:gridSpan w:val="2"/>
            <w:vAlign w:val="bottom"/>
          </w:tcPr>
          <w:p w14:paraId="2A0261A9" w14:textId="77777777" w:rsidR="00A94AFF" w:rsidRPr="0066646F" w:rsidRDefault="00A94AFF" w:rsidP="004D7764">
            <w:pPr>
              <w:pStyle w:val="TableText"/>
              <w:spacing w:before="40" w:after="40" w:line="240" w:lineRule="auto"/>
              <w:rPr>
                <w:lang w:val="en-GB"/>
              </w:rPr>
            </w:pPr>
            <w:r w:rsidRPr="0066646F">
              <w:rPr>
                <w:lang w:val="en-GB"/>
              </w:rPr>
              <w:t>Thioguanine (tioguanine)</w:t>
            </w:r>
          </w:p>
        </w:tc>
      </w:tr>
      <w:tr w:rsidR="00A94AFF" w:rsidRPr="0066646F" w14:paraId="5242F134" w14:textId="77777777" w:rsidTr="00646053">
        <w:tc>
          <w:tcPr>
            <w:tcW w:w="2378" w:type="pct"/>
            <w:vMerge/>
          </w:tcPr>
          <w:p w14:paraId="3F3FCFEB" w14:textId="77777777" w:rsidR="00A94AFF" w:rsidRPr="0066646F" w:rsidRDefault="00A94AFF" w:rsidP="004D7764">
            <w:pPr>
              <w:pStyle w:val="TableText"/>
              <w:spacing w:before="40" w:after="40" w:line="240" w:lineRule="auto"/>
              <w:rPr>
                <w:lang w:val="en-GB"/>
              </w:rPr>
            </w:pPr>
          </w:p>
        </w:tc>
        <w:tc>
          <w:tcPr>
            <w:tcW w:w="2622" w:type="pct"/>
            <w:gridSpan w:val="2"/>
            <w:vAlign w:val="bottom"/>
          </w:tcPr>
          <w:p w14:paraId="0E1838AD" w14:textId="77777777" w:rsidR="00A94AFF" w:rsidRPr="0066646F" w:rsidRDefault="00A94AFF" w:rsidP="004D7764">
            <w:pPr>
              <w:pStyle w:val="TableText"/>
              <w:spacing w:before="40" w:after="40" w:line="240" w:lineRule="auto"/>
              <w:rPr>
                <w:lang w:val="en-GB"/>
              </w:rPr>
            </w:pPr>
            <w:r w:rsidRPr="0066646F">
              <w:rPr>
                <w:lang w:val="en-GB"/>
              </w:rPr>
              <w:t>Tocilizumab</w:t>
            </w:r>
          </w:p>
        </w:tc>
      </w:tr>
      <w:tr w:rsidR="00A94AFF" w:rsidRPr="0066646F" w14:paraId="1A942A1C" w14:textId="77777777" w:rsidTr="00646053">
        <w:tc>
          <w:tcPr>
            <w:tcW w:w="2378" w:type="pct"/>
            <w:vMerge/>
          </w:tcPr>
          <w:p w14:paraId="6D2C461C" w14:textId="77777777" w:rsidR="00A94AFF" w:rsidRPr="0066646F" w:rsidRDefault="00A94AFF" w:rsidP="004D7764">
            <w:pPr>
              <w:pStyle w:val="TableText"/>
              <w:spacing w:before="40" w:after="40" w:line="240" w:lineRule="auto"/>
              <w:rPr>
                <w:lang w:val="en-GB"/>
              </w:rPr>
            </w:pPr>
          </w:p>
        </w:tc>
        <w:tc>
          <w:tcPr>
            <w:tcW w:w="2622" w:type="pct"/>
            <w:gridSpan w:val="2"/>
            <w:vAlign w:val="bottom"/>
          </w:tcPr>
          <w:p w14:paraId="568A816E" w14:textId="77777777" w:rsidR="00A94AFF" w:rsidRPr="0066646F" w:rsidRDefault="00A94AFF" w:rsidP="004D7764">
            <w:pPr>
              <w:pStyle w:val="TableText"/>
              <w:spacing w:before="40" w:after="40" w:line="240" w:lineRule="auto"/>
              <w:rPr>
                <w:lang w:val="en-GB"/>
              </w:rPr>
            </w:pPr>
            <w:r w:rsidRPr="0066646F">
              <w:rPr>
                <w:lang w:val="en-GB"/>
              </w:rPr>
              <w:t>Upadacitinib</w:t>
            </w:r>
          </w:p>
        </w:tc>
      </w:tr>
      <w:tr w:rsidR="00A94AFF" w:rsidRPr="0066646F" w14:paraId="1F250A16" w14:textId="77777777" w:rsidTr="00646053">
        <w:tc>
          <w:tcPr>
            <w:tcW w:w="2378" w:type="pct"/>
            <w:vMerge/>
          </w:tcPr>
          <w:p w14:paraId="41204326" w14:textId="77777777" w:rsidR="00A94AFF" w:rsidRPr="0066646F" w:rsidRDefault="00A94AFF" w:rsidP="004D7764">
            <w:pPr>
              <w:pStyle w:val="TableText"/>
              <w:spacing w:before="40" w:after="40" w:line="240" w:lineRule="auto"/>
              <w:rPr>
                <w:lang w:val="en-GB"/>
              </w:rPr>
            </w:pPr>
          </w:p>
        </w:tc>
        <w:tc>
          <w:tcPr>
            <w:tcW w:w="2622" w:type="pct"/>
            <w:gridSpan w:val="2"/>
            <w:vAlign w:val="bottom"/>
          </w:tcPr>
          <w:p w14:paraId="0DBCCD84" w14:textId="77777777" w:rsidR="00A94AFF" w:rsidRPr="0066646F" w:rsidRDefault="00A94AFF" w:rsidP="004D7764">
            <w:pPr>
              <w:pStyle w:val="TableText"/>
              <w:spacing w:before="40" w:after="40" w:line="240" w:lineRule="auto"/>
              <w:rPr>
                <w:lang w:val="en-GB"/>
              </w:rPr>
            </w:pPr>
            <w:r w:rsidRPr="0066646F">
              <w:rPr>
                <w:lang w:val="en-GB"/>
              </w:rPr>
              <w:t>Ustekinumab</w:t>
            </w:r>
          </w:p>
        </w:tc>
      </w:tr>
      <w:tr w:rsidR="00A94AFF" w:rsidRPr="0066646F" w14:paraId="28AC7C80" w14:textId="77777777" w:rsidTr="00646053">
        <w:tc>
          <w:tcPr>
            <w:tcW w:w="2378" w:type="pct"/>
            <w:vMerge/>
          </w:tcPr>
          <w:p w14:paraId="6B00AC41" w14:textId="77777777" w:rsidR="00A94AFF" w:rsidRPr="0066646F" w:rsidRDefault="00A94AFF" w:rsidP="004D7764">
            <w:pPr>
              <w:pStyle w:val="TableText"/>
              <w:spacing w:before="40" w:after="40" w:line="240" w:lineRule="auto"/>
              <w:rPr>
                <w:lang w:val="en-GB"/>
              </w:rPr>
            </w:pPr>
          </w:p>
        </w:tc>
        <w:tc>
          <w:tcPr>
            <w:tcW w:w="2622" w:type="pct"/>
            <w:gridSpan w:val="2"/>
            <w:vAlign w:val="bottom"/>
          </w:tcPr>
          <w:p w14:paraId="13DD37A5" w14:textId="77777777" w:rsidR="00A94AFF" w:rsidRPr="0066646F" w:rsidRDefault="00A94AFF" w:rsidP="004D7764">
            <w:pPr>
              <w:pStyle w:val="TableText"/>
              <w:spacing w:before="40" w:after="40" w:line="240" w:lineRule="auto"/>
              <w:rPr>
                <w:lang w:val="en-GB"/>
              </w:rPr>
            </w:pPr>
            <w:r w:rsidRPr="0066646F">
              <w:rPr>
                <w:lang w:val="en-GB"/>
              </w:rPr>
              <w:t>Vedolizumab</w:t>
            </w:r>
          </w:p>
        </w:tc>
      </w:tr>
      <w:tr w:rsidR="00A94AFF" w:rsidRPr="0066646F" w14:paraId="5B33D41B" w14:textId="77777777" w:rsidTr="00646053">
        <w:tc>
          <w:tcPr>
            <w:tcW w:w="2378" w:type="pct"/>
          </w:tcPr>
          <w:p w14:paraId="7C30FFE1" w14:textId="77777777" w:rsidR="00A94AFF" w:rsidRPr="0066646F" w:rsidRDefault="00A94AFF" w:rsidP="004D7764">
            <w:pPr>
              <w:pStyle w:val="TableText"/>
              <w:spacing w:before="40" w:after="40" w:line="240" w:lineRule="auto"/>
              <w:rPr>
                <w:lang w:val="en-GB"/>
              </w:rPr>
            </w:pPr>
            <w:r w:rsidRPr="0066646F">
              <w:rPr>
                <w:lang w:val="en-GB"/>
              </w:rPr>
              <w:t>Gout management</w:t>
            </w:r>
          </w:p>
        </w:tc>
        <w:tc>
          <w:tcPr>
            <w:tcW w:w="2622" w:type="pct"/>
            <w:gridSpan w:val="2"/>
            <w:tcBorders>
              <w:top w:val="single" w:sz="4" w:space="0" w:color="A6A6A6" w:themeColor="background1" w:themeShade="A6"/>
              <w:left w:val="nil"/>
              <w:bottom w:val="single" w:sz="4" w:space="0" w:color="A6A6A6" w:themeColor="background1" w:themeShade="A6"/>
              <w:right w:val="nil"/>
            </w:tcBorders>
          </w:tcPr>
          <w:p w14:paraId="7ED56294" w14:textId="77777777" w:rsidR="00A94AFF" w:rsidRPr="0066646F" w:rsidRDefault="00A94AFF" w:rsidP="004D7764">
            <w:pPr>
              <w:pStyle w:val="TableText"/>
              <w:spacing w:before="40" w:after="40" w:line="240" w:lineRule="auto"/>
              <w:rPr>
                <w:lang w:val="en-GB"/>
              </w:rPr>
            </w:pPr>
            <w:r w:rsidRPr="0066646F">
              <w:rPr>
                <w:lang w:val="en-GB"/>
              </w:rPr>
              <w:t>Colchicine</w:t>
            </w:r>
          </w:p>
        </w:tc>
      </w:tr>
      <w:tr w:rsidR="00A94AFF" w:rsidRPr="0066646F" w14:paraId="08630E30" w14:textId="77777777" w:rsidTr="00646053">
        <w:tc>
          <w:tcPr>
            <w:tcW w:w="2378" w:type="pct"/>
            <w:vMerge w:val="restart"/>
          </w:tcPr>
          <w:p w14:paraId="6E5CF1E3" w14:textId="77777777" w:rsidR="00A94AFF" w:rsidRPr="0066646F" w:rsidRDefault="00A94AFF" w:rsidP="004D7764">
            <w:pPr>
              <w:pStyle w:val="TableText"/>
              <w:spacing w:before="40" w:after="40" w:line="240" w:lineRule="auto"/>
              <w:rPr>
                <w:lang w:val="en-GB"/>
              </w:rPr>
            </w:pPr>
            <w:r w:rsidRPr="0066646F">
              <w:rPr>
                <w:lang w:val="en-GB"/>
              </w:rPr>
              <w:t>Nutrition and blood</w:t>
            </w: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7EB888BF" w14:textId="77777777" w:rsidR="00A94AFF" w:rsidRPr="0066646F" w:rsidRDefault="00A94AFF" w:rsidP="004D7764">
            <w:pPr>
              <w:pStyle w:val="TableText"/>
              <w:spacing w:before="40" w:after="40" w:line="240" w:lineRule="auto"/>
              <w:rPr>
                <w:lang w:val="en-GB"/>
              </w:rPr>
            </w:pPr>
            <w:r w:rsidRPr="0066646F">
              <w:rPr>
                <w:lang w:val="en-GB"/>
              </w:rPr>
              <w:t>Alfa1 antitrypsin</w:t>
            </w:r>
          </w:p>
        </w:tc>
      </w:tr>
      <w:tr w:rsidR="00A94AFF" w:rsidRPr="0066646F" w14:paraId="44015549" w14:textId="77777777" w:rsidTr="00646053">
        <w:tc>
          <w:tcPr>
            <w:tcW w:w="2378" w:type="pct"/>
            <w:vMerge/>
          </w:tcPr>
          <w:p w14:paraId="5B23F238"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0D1043AF" w14:textId="77777777" w:rsidR="00A94AFF" w:rsidRPr="0066646F" w:rsidRDefault="00A94AFF" w:rsidP="004D7764">
            <w:pPr>
              <w:pStyle w:val="TableText"/>
              <w:spacing w:before="40" w:after="40" w:line="240" w:lineRule="auto"/>
              <w:rPr>
                <w:lang w:val="en-GB"/>
              </w:rPr>
            </w:pPr>
            <w:r w:rsidRPr="0066646F">
              <w:rPr>
                <w:lang w:val="en-GB"/>
              </w:rPr>
              <w:t>Aprotinin</w:t>
            </w:r>
          </w:p>
        </w:tc>
      </w:tr>
      <w:tr w:rsidR="00A94AFF" w:rsidRPr="0066646F" w14:paraId="50A4C67E" w14:textId="77777777" w:rsidTr="00646053">
        <w:tc>
          <w:tcPr>
            <w:tcW w:w="2378" w:type="pct"/>
            <w:vMerge/>
          </w:tcPr>
          <w:p w14:paraId="02319AA7"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4406B6EF" w14:textId="77777777" w:rsidR="00A94AFF" w:rsidRPr="0066646F" w:rsidRDefault="00A94AFF" w:rsidP="004D7764">
            <w:pPr>
              <w:pStyle w:val="TableText"/>
              <w:spacing w:before="40" w:after="40" w:line="240" w:lineRule="auto"/>
              <w:rPr>
                <w:lang w:val="en-GB"/>
              </w:rPr>
            </w:pPr>
            <w:r w:rsidRPr="0066646F">
              <w:rPr>
                <w:lang w:val="en-GB"/>
              </w:rPr>
              <w:t>Factor XIII</w:t>
            </w:r>
          </w:p>
        </w:tc>
      </w:tr>
      <w:tr w:rsidR="00A94AFF" w:rsidRPr="0066646F" w14:paraId="6113DD79" w14:textId="77777777" w:rsidTr="00646053">
        <w:tc>
          <w:tcPr>
            <w:tcW w:w="2378" w:type="pct"/>
            <w:vMerge/>
          </w:tcPr>
          <w:p w14:paraId="5C5FAE2F"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5DAA15D1" w14:textId="77777777" w:rsidR="00A94AFF" w:rsidRPr="0066646F" w:rsidRDefault="00A94AFF" w:rsidP="004D7764">
            <w:pPr>
              <w:pStyle w:val="TableText"/>
              <w:spacing w:before="40" w:after="40" w:line="240" w:lineRule="auto"/>
              <w:rPr>
                <w:lang w:val="en-GB"/>
              </w:rPr>
            </w:pPr>
            <w:proofErr w:type="spellStart"/>
            <w:r w:rsidRPr="0066646F">
              <w:rPr>
                <w:lang w:val="en-GB"/>
              </w:rPr>
              <w:t>Emicizumab</w:t>
            </w:r>
            <w:proofErr w:type="spellEnd"/>
          </w:p>
        </w:tc>
      </w:tr>
      <w:tr w:rsidR="00A94AFF" w:rsidRPr="0066646F" w14:paraId="088F38A6" w14:textId="77777777" w:rsidTr="00646053">
        <w:tc>
          <w:tcPr>
            <w:tcW w:w="2378" w:type="pct"/>
            <w:vMerge/>
          </w:tcPr>
          <w:p w14:paraId="5224500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561F4462" w14:textId="77777777" w:rsidR="00A94AFF" w:rsidRPr="0066646F" w:rsidRDefault="00A94AFF" w:rsidP="004D7764">
            <w:pPr>
              <w:pStyle w:val="TableText"/>
              <w:spacing w:before="40" w:after="40" w:line="240" w:lineRule="auto"/>
              <w:rPr>
                <w:lang w:val="en-GB"/>
              </w:rPr>
            </w:pPr>
            <w:r w:rsidRPr="0066646F">
              <w:rPr>
                <w:lang w:val="en-GB"/>
              </w:rPr>
              <w:t xml:space="preserve">Ferric </w:t>
            </w:r>
            <w:proofErr w:type="spellStart"/>
            <w:r w:rsidRPr="0066646F">
              <w:rPr>
                <w:lang w:val="en-GB"/>
              </w:rPr>
              <w:t>carboxymaltose</w:t>
            </w:r>
            <w:proofErr w:type="spellEnd"/>
          </w:p>
        </w:tc>
      </w:tr>
      <w:tr w:rsidR="00A94AFF" w:rsidRPr="0066646F" w14:paraId="0608A9E9" w14:textId="77777777" w:rsidTr="00646053">
        <w:tc>
          <w:tcPr>
            <w:tcW w:w="2378" w:type="pct"/>
            <w:vMerge/>
          </w:tcPr>
          <w:p w14:paraId="797CF1FF"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495CBE98" w14:textId="77777777" w:rsidR="00A94AFF" w:rsidRPr="0066646F" w:rsidRDefault="00A94AFF" w:rsidP="004D7764">
            <w:pPr>
              <w:pStyle w:val="TableText"/>
              <w:spacing w:before="40" w:after="40" w:line="240" w:lineRule="auto"/>
              <w:rPr>
                <w:lang w:val="en-GB"/>
              </w:rPr>
            </w:pPr>
            <w:r w:rsidRPr="0066646F">
              <w:rPr>
                <w:lang w:val="en-GB"/>
              </w:rPr>
              <w:t>Iron polymaltose</w:t>
            </w:r>
          </w:p>
        </w:tc>
      </w:tr>
      <w:tr w:rsidR="00A94AFF" w:rsidRPr="0066646F" w14:paraId="198D1E9A" w14:textId="77777777" w:rsidTr="00646053">
        <w:tc>
          <w:tcPr>
            <w:tcW w:w="2378" w:type="pct"/>
            <w:vMerge/>
          </w:tcPr>
          <w:p w14:paraId="156AF736"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center"/>
          </w:tcPr>
          <w:p w14:paraId="439A827F" w14:textId="77777777" w:rsidR="00A94AFF" w:rsidRPr="0066646F" w:rsidRDefault="00A94AFF" w:rsidP="004D7764">
            <w:pPr>
              <w:pStyle w:val="TableText"/>
              <w:spacing w:before="40" w:after="40" w:line="240" w:lineRule="auto"/>
              <w:rPr>
                <w:lang w:val="en-GB"/>
              </w:rPr>
            </w:pPr>
            <w:r w:rsidRPr="0066646F">
              <w:rPr>
                <w:lang w:val="en-GB"/>
              </w:rPr>
              <w:t>Iron sucrose</w:t>
            </w:r>
          </w:p>
        </w:tc>
      </w:tr>
      <w:tr w:rsidR="00A94AFF" w:rsidRPr="0066646F" w14:paraId="4E470E94" w14:textId="77777777" w:rsidTr="00646053">
        <w:tc>
          <w:tcPr>
            <w:tcW w:w="2378" w:type="pct"/>
            <w:vMerge w:val="restart"/>
          </w:tcPr>
          <w:p w14:paraId="55DBB2F7" w14:textId="77777777" w:rsidR="00A94AFF" w:rsidRPr="0066646F" w:rsidRDefault="00A94AFF" w:rsidP="004D7764">
            <w:pPr>
              <w:pStyle w:val="TableText"/>
              <w:spacing w:before="40" w:after="40" w:line="240" w:lineRule="auto"/>
              <w:rPr>
                <w:lang w:val="en-GB"/>
              </w:rPr>
            </w:pPr>
            <w:r w:rsidRPr="0066646F">
              <w:rPr>
                <w:lang w:val="en-GB"/>
              </w:rPr>
              <w:t>Obstetrics, gynaecology, and urinary-tract disorders</w:t>
            </w:r>
          </w:p>
        </w:tc>
        <w:tc>
          <w:tcPr>
            <w:tcW w:w="2622" w:type="pct"/>
            <w:gridSpan w:val="2"/>
            <w:tcBorders>
              <w:top w:val="single" w:sz="4" w:space="0" w:color="A6A6A6" w:themeColor="background1" w:themeShade="A6"/>
              <w:left w:val="nil"/>
              <w:bottom w:val="nil"/>
              <w:right w:val="nil"/>
            </w:tcBorders>
          </w:tcPr>
          <w:p w14:paraId="686D9055" w14:textId="77777777" w:rsidR="00A94AFF" w:rsidRPr="0066646F" w:rsidRDefault="00A94AFF" w:rsidP="004D7764">
            <w:pPr>
              <w:pStyle w:val="TableText"/>
              <w:spacing w:before="40" w:after="40" w:line="240" w:lineRule="auto"/>
              <w:rPr>
                <w:lang w:val="en-GB"/>
              </w:rPr>
            </w:pPr>
            <w:r w:rsidRPr="0066646F">
              <w:rPr>
                <w:lang w:val="en-GB"/>
              </w:rPr>
              <w:t>Ergometrine</w:t>
            </w:r>
          </w:p>
        </w:tc>
      </w:tr>
      <w:tr w:rsidR="00A94AFF" w:rsidRPr="0066646F" w14:paraId="660E2910" w14:textId="77777777" w:rsidTr="00646053">
        <w:tc>
          <w:tcPr>
            <w:tcW w:w="2378" w:type="pct"/>
            <w:vMerge/>
          </w:tcPr>
          <w:p w14:paraId="17072DB8"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nil"/>
              <w:right w:val="nil"/>
            </w:tcBorders>
          </w:tcPr>
          <w:p w14:paraId="0971992E" w14:textId="77777777" w:rsidR="00A94AFF" w:rsidRPr="0066646F" w:rsidRDefault="00A94AFF" w:rsidP="004D7764">
            <w:pPr>
              <w:pStyle w:val="TableText"/>
              <w:spacing w:before="40" w:after="40" w:line="240" w:lineRule="auto"/>
              <w:rPr>
                <w:lang w:val="en-GB"/>
              </w:rPr>
            </w:pPr>
            <w:r w:rsidRPr="0066646F">
              <w:rPr>
                <w:lang w:val="en-GB"/>
              </w:rPr>
              <w:t>Oxytocin</w:t>
            </w:r>
          </w:p>
        </w:tc>
      </w:tr>
      <w:tr w:rsidR="00A94AFF" w:rsidRPr="0066646F" w14:paraId="30EC6263" w14:textId="77777777" w:rsidTr="00646053">
        <w:tc>
          <w:tcPr>
            <w:tcW w:w="2378" w:type="pct"/>
            <w:vMerge/>
          </w:tcPr>
          <w:p w14:paraId="484A433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6401B793" w14:textId="77777777" w:rsidR="00A94AFF" w:rsidRPr="0066646F" w:rsidRDefault="00A94AFF" w:rsidP="004D7764">
            <w:pPr>
              <w:pStyle w:val="TableText"/>
              <w:spacing w:before="40" w:after="40" w:line="240" w:lineRule="auto"/>
              <w:rPr>
                <w:lang w:val="en-GB"/>
              </w:rPr>
            </w:pPr>
            <w:r w:rsidRPr="0066646F">
              <w:rPr>
                <w:lang w:val="en-GB"/>
              </w:rPr>
              <w:t>Tamsulosin</w:t>
            </w:r>
          </w:p>
        </w:tc>
      </w:tr>
      <w:tr w:rsidR="00A94AFF" w:rsidRPr="0066646F" w14:paraId="70672983" w14:textId="77777777" w:rsidTr="00646053">
        <w:tc>
          <w:tcPr>
            <w:tcW w:w="2378" w:type="pct"/>
            <w:vMerge w:val="restart"/>
          </w:tcPr>
          <w:p w14:paraId="77873D96" w14:textId="77777777" w:rsidR="00A94AFF" w:rsidRPr="0066646F" w:rsidRDefault="00A94AFF" w:rsidP="004D7764">
            <w:pPr>
              <w:pStyle w:val="TableText"/>
              <w:spacing w:before="40" w:after="40" w:line="240" w:lineRule="auto"/>
              <w:rPr>
                <w:lang w:val="en-GB"/>
              </w:rPr>
            </w:pPr>
            <w:r w:rsidRPr="0066646F">
              <w:rPr>
                <w:lang w:val="en-GB"/>
              </w:rPr>
              <w:t>Respiratory system</w:t>
            </w: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1A52AA97" w14:textId="77777777" w:rsidR="00A94AFF" w:rsidRPr="0066646F" w:rsidRDefault="00A94AFF" w:rsidP="004D7764">
            <w:pPr>
              <w:pStyle w:val="TableText"/>
              <w:spacing w:before="40" w:after="40" w:line="240" w:lineRule="auto"/>
              <w:rPr>
                <w:lang w:val="en-GB"/>
              </w:rPr>
            </w:pPr>
            <w:proofErr w:type="spellStart"/>
            <w:r w:rsidRPr="0066646F">
              <w:rPr>
                <w:lang w:val="en-GB"/>
              </w:rPr>
              <w:t>Benralizumab</w:t>
            </w:r>
            <w:proofErr w:type="spellEnd"/>
          </w:p>
        </w:tc>
      </w:tr>
      <w:tr w:rsidR="00A94AFF" w:rsidRPr="0066646F" w14:paraId="420806E9" w14:textId="77777777" w:rsidTr="00646053">
        <w:tc>
          <w:tcPr>
            <w:tcW w:w="2378" w:type="pct"/>
            <w:vMerge/>
          </w:tcPr>
          <w:p w14:paraId="40B06B72"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4B16BAC5" w14:textId="77777777" w:rsidR="00A94AFF" w:rsidRPr="0066646F" w:rsidRDefault="00A94AFF" w:rsidP="004D7764">
            <w:pPr>
              <w:pStyle w:val="TableText"/>
              <w:spacing w:before="40" w:after="40" w:line="240" w:lineRule="auto"/>
              <w:rPr>
                <w:lang w:val="en-GB"/>
              </w:rPr>
            </w:pPr>
            <w:proofErr w:type="spellStart"/>
            <w:r w:rsidRPr="0066646F">
              <w:rPr>
                <w:lang w:val="en-GB"/>
              </w:rPr>
              <w:t>Elexacaftor</w:t>
            </w:r>
            <w:proofErr w:type="spellEnd"/>
          </w:p>
        </w:tc>
      </w:tr>
      <w:tr w:rsidR="00A94AFF" w:rsidRPr="0066646F" w14:paraId="60341CD3" w14:textId="77777777" w:rsidTr="00646053">
        <w:tc>
          <w:tcPr>
            <w:tcW w:w="2378" w:type="pct"/>
            <w:vMerge/>
          </w:tcPr>
          <w:p w14:paraId="48FDEF56"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50D39626" w14:textId="77777777" w:rsidR="00A94AFF" w:rsidRPr="0066646F" w:rsidRDefault="00A94AFF" w:rsidP="004D7764">
            <w:pPr>
              <w:pStyle w:val="TableText"/>
              <w:spacing w:before="40" w:after="40" w:line="240" w:lineRule="auto"/>
              <w:rPr>
                <w:lang w:val="en-GB"/>
              </w:rPr>
            </w:pPr>
            <w:r w:rsidRPr="0066646F">
              <w:rPr>
                <w:lang w:val="en-GB"/>
              </w:rPr>
              <w:t>Ivacaftor</w:t>
            </w:r>
          </w:p>
        </w:tc>
      </w:tr>
      <w:tr w:rsidR="00A94AFF" w:rsidRPr="0066646F" w14:paraId="5A0987BB" w14:textId="77777777" w:rsidTr="00646053">
        <w:tc>
          <w:tcPr>
            <w:tcW w:w="2378" w:type="pct"/>
            <w:vMerge/>
          </w:tcPr>
          <w:p w14:paraId="4A42AF81"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B53D46E" w14:textId="77777777" w:rsidR="00A94AFF" w:rsidRPr="0066646F" w:rsidRDefault="00A94AFF" w:rsidP="004D7764">
            <w:pPr>
              <w:pStyle w:val="TableText"/>
              <w:spacing w:before="40" w:after="40" w:line="240" w:lineRule="auto"/>
              <w:rPr>
                <w:lang w:val="en-GB"/>
              </w:rPr>
            </w:pPr>
            <w:r w:rsidRPr="0066646F">
              <w:rPr>
                <w:rFonts w:cs="Segoe UI"/>
                <w:szCs w:val="18"/>
                <w:lang w:val="en-GB"/>
              </w:rPr>
              <w:t>Mepolizumab</w:t>
            </w:r>
          </w:p>
        </w:tc>
      </w:tr>
      <w:tr w:rsidR="00A94AFF" w:rsidRPr="0066646F" w14:paraId="6C3730E6" w14:textId="77777777" w:rsidTr="00646053">
        <w:tc>
          <w:tcPr>
            <w:tcW w:w="2378" w:type="pct"/>
            <w:vMerge/>
          </w:tcPr>
          <w:p w14:paraId="3AA8EFDE"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E06F6CE" w14:textId="77777777" w:rsidR="00A94AFF" w:rsidRPr="0066646F" w:rsidRDefault="00A94AFF" w:rsidP="004D7764">
            <w:pPr>
              <w:pStyle w:val="TableText"/>
              <w:spacing w:before="40" w:after="40" w:line="240" w:lineRule="auto"/>
              <w:rPr>
                <w:lang w:val="en-GB"/>
              </w:rPr>
            </w:pPr>
            <w:proofErr w:type="spellStart"/>
            <w:r w:rsidRPr="0066646F">
              <w:rPr>
                <w:lang w:val="en-GB"/>
              </w:rPr>
              <w:t>Olodaterol</w:t>
            </w:r>
            <w:proofErr w:type="spellEnd"/>
          </w:p>
        </w:tc>
      </w:tr>
      <w:tr w:rsidR="00A94AFF" w:rsidRPr="0066646F" w14:paraId="3A2DC5B6" w14:textId="77777777" w:rsidTr="00646053">
        <w:tc>
          <w:tcPr>
            <w:tcW w:w="2378" w:type="pct"/>
            <w:vMerge/>
          </w:tcPr>
          <w:p w14:paraId="1C5BCF55"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092DB963" w14:textId="77777777" w:rsidR="00A94AFF" w:rsidRPr="0066646F" w:rsidRDefault="00A94AFF" w:rsidP="004D7764">
            <w:pPr>
              <w:pStyle w:val="TableText"/>
              <w:spacing w:before="40" w:after="40" w:line="240" w:lineRule="auto"/>
              <w:rPr>
                <w:lang w:val="en-GB"/>
              </w:rPr>
            </w:pPr>
            <w:r w:rsidRPr="0066646F">
              <w:rPr>
                <w:lang w:val="en-GB"/>
              </w:rPr>
              <w:t>Omalizumab</w:t>
            </w:r>
          </w:p>
        </w:tc>
      </w:tr>
      <w:tr w:rsidR="00A94AFF" w:rsidRPr="0066646F" w14:paraId="38E79F7A" w14:textId="77777777" w:rsidTr="00646053">
        <w:tc>
          <w:tcPr>
            <w:tcW w:w="2378" w:type="pct"/>
            <w:vMerge/>
          </w:tcPr>
          <w:p w14:paraId="09069A2F"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5D559FFD" w14:textId="77777777" w:rsidR="00A94AFF" w:rsidRPr="0066646F" w:rsidRDefault="00A94AFF" w:rsidP="004D7764">
            <w:pPr>
              <w:pStyle w:val="TableText"/>
              <w:spacing w:before="40" w:after="40" w:line="240" w:lineRule="auto"/>
              <w:rPr>
                <w:lang w:val="en-GB"/>
              </w:rPr>
            </w:pPr>
            <w:proofErr w:type="spellStart"/>
            <w:r w:rsidRPr="0066646F">
              <w:rPr>
                <w:lang w:val="en-GB"/>
              </w:rPr>
              <w:t>Tezacaftor</w:t>
            </w:r>
            <w:proofErr w:type="spellEnd"/>
          </w:p>
        </w:tc>
      </w:tr>
      <w:tr w:rsidR="00A94AFF" w:rsidRPr="0066646F" w14:paraId="24984044" w14:textId="77777777" w:rsidTr="00646053">
        <w:tc>
          <w:tcPr>
            <w:tcW w:w="2378" w:type="pct"/>
            <w:vMerge/>
          </w:tcPr>
          <w:p w14:paraId="28DDDABF"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621D998A" w14:textId="77777777" w:rsidR="00A94AFF" w:rsidRPr="0066646F" w:rsidRDefault="00A94AFF" w:rsidP="004D7764">
            <w:pPr>
              <w:pStyle w:val="TableText"/>
              <w:spacing w:before="40" w:after="40" w:line="240" w:lineRule="auto"/>
              <w:rPr>
                <w:lang w:val="en-GB"/>
              </w:rPr>
            </w:pPr>
            <w:r w:rsidRPr="0066646F">
              <w:rPr>
                <w:lang w:val="en-GB"/>
              </w:rPr>
              <w:t>Tezepelumab</w:t>
            </w:r>
          </w:p>
        </w:tc>
      </w:tr>
      <w:tr w:rsidR="00A94AFF" w:rsidRPr="0066646F" w14:paraId="026AE3F8" w14:textId="77777777" w:rsidTr="00646053">
        <w:tc>
          <w:tcPr>
            <w:tcW w:w="2378" w:type="pct"/>
            <w:vMerge w:val="restart"/>
          </w:tcPr>
          <w:p w14:paraId="7FE63136" w14:textId="77777777" w:rsidR="00A94AFF" w:rsidRPr="0066646F" w:rsidRDefault="00A94AFF" w:rsidP="004D7764">
            <w:pPr>
              <w:pStyle w:val="TableText"/>
              <w:spacing w:before="40" w:after="40" w:line="240" w:lineRule="auto"/>
              <w:rPr>
                <w:lang w:val="en-GB"/>
              </w:rPr>
            </w:pPr>
            <w:r w:rsidRPr="0066646F">
              <w:rPr>
                <w:lang w:val="en-GB"/>
              </w:rPr>
              <w:t>Sensory Organs</w:t>
            </w: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3CFAF3E1" w14:textId="77777777" w:rsidR="00A94AFF" w:rsidRPr="0066646F" w:rsidRDefault="00A94AFF" w:rsidP="004D7764">
            <w:pPr>
              <w:pStyle w:val="TableText"/>
              <w:spacing w:before="40" w:after="40" w:line="240" w:lineRule="auto"/>
              <w:rPr>
                <w:lang w:val="en-GB"/>
              </w:rPr>
            </w:pPr>
            <w:r w:rsidRPr="0066646F">
              <w:rPr>
                <w:lang w:val="en-GB"/>
              </w:rPr>
              <w:t>Acetazolamide</w:t>
            </w:r>
          </w:p>
        </w:tc>
      </w:tr>
      <w:tr w:rsidR="00A94AFF" w:rsidRPr="0066646F" w14:paraId="42C2CC50" w14:textId="77777777" w:rsidTr="00646053">
        <w:tc>
          <w:tcPr>
            <w:tcW w:w="2378" w:type="pct"/>
            <w:vMerge/>
          </w:tcPr>
          <w:p w14:paraId="59B863C7"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11D8BC77" w14:textId="77777777" w:rsidR="00A94AFF" w:rsidRPr="0066646F" w:rsidRDefault="00A94AFF" w:rsidP="004D7764">
            <w:pPr>
              <w:pStyle w:val="TableText"/>
              <w:spacing w:before="40" w:after="40" w:line="240" w:lineRule="auto"/>
              <w:rPr>
                <w:lang w:val="en-GB"/>
              </w:rPr>
            </w:pPr>
            <w:r w:rsidRPr="0066646F">
              <w:rPr>
                <w:lang w:val="en-GB"/>
              </w:rPr>
              <w:t>Acetylcholine</w:t>
            </w:r>
          </w:p>
        </w:tc>
      </w:tr>
      <w:tr w:rsidR="00A94AFF" w:rsidRPr="0066646F" w14:paraId="35F4B46D" w14:textId="77777777" w:rsidTr="00646053">
        <w:tc>
          <w:tcPr>
            <w:tcW w:w="2378" w:type="pct"/>
            <w:vMerge/>
          </w:tcPr>
          <w:p w14:paraId="462503E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1513DC3C" w14:textId="77777777" w:rsidR="00A94AFF" w:rsidRPr="0066646F" w:rsidRDefault="00A94AFF" w:rsidP="004D7764">
            <w:pPr>
              <w:pStyle w:val="TableText"/>
              <w:spacing w:before="40" w:after="40" w:line="240" w:lineRule="auto"/>
              <w:rPr>
                <w:lang w:val="en-GB"/>
              </w:rPr>
            </w:pPr>
            <w:r w:rsidRPr="0066646F">
              <w:rPr>
                <w:lang w:val="en-GB"/>
              </w:rPr>
              <w:t>A</w:t>
            </w:r>
            <w:r>
              <w:rPr>
                <w:rFonts w:cs="Segoe UI"/>
                <w:szCs w:val="18"/>
                <w:lang w:val="en-GB"/>
              </w:rPr>
              <w:t>fl</w:t>
            </w:r>
            <w:r w:rsidRPr="0066646F">
              <w:rPr>
                <w:lang w:val="en-GB"/>
              </w:rPr>
              <w:t>ibercept</w:t>
            </w:r>
          </w:p>
        </w:tc>
      </w:tr>
      <w:tr w:rsidR="00A94AFF" w:rsidRPr="0066646F" w14:paraId="62A1CC9F" w14:textId="77777777" w:rsidTr="00646053">
        <w:tc>
          <w:tcPr>
            <w:tcW w:w="2378" w:type="pct"/>
            <w:vMerge/>
          </w:tcPr>
          <w:p w14:paraId="07BA9025"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1B38870D" w14:textId="77777777" w:rsidR="00A94AFF" w:rsidRPr="0066646F" w:rsidRDefault="00A94AFF" w:rsidP="004D7764">
            <w:pPr>
              <w:pStyle w:val="TableText"/>
              <w:spacing w:before="40" w:after="40" w:line="240" w:lineRule="auto"/>
              <w:rPr>
                <w:lang w:val="en-GB"/>
              </w:rPr>
            </w:pPr>
            <w:r w:rsidRPr="0066646F">
              <w:rPr>
                <w:lang w:val="en-GB"/>
              </w:rPr>
              <w:t xml:space="preserve">Apraclonidine </w:t>
            </w:r>
          </w:p>
        </w:tc>
      </w:tr>
      <w:tr w:rsidR="00A94AFF" w:rsidRPr="0066646F" w14:paraId="3DE933E2" w14:textId="77777777" w:rsidTr="00646053">
        <w:tc>
          <w:tcPr>
            <w:tcW w:w="2378" w:type="pct"/>
            <w:vMerge/>
          </w:tcPr>
          <w:p w14:paraId="7433D3DD"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0353B8E7" w14:textId="77777777" w:rsidR="00A94AFF" w:rsidRPr="0066646F" w:rsidRDefault="00A94AFF" w:rsidP="004D7764">
            <w:pPr>
              <w:pStyle w:val="TableText"/>
              <w:spacing w:before="40" w:after="40" w:line="240" w:lineRule="auto"/>
              <w:rPr>
                <w:lang w:val="en-GB"/>
              </w:rPr>
            </w:pPr>
            <w:proofErr w:type="spellStart"/>
            <w:r w:rsidRPr="0066646F">
              <w:rPr>
                <w:lang w:val="en-GB"/>
              </w:rPr>
              <w:t>Betaxolol</w:t>
            </w:r>
            <w:proofErr w:type="spellEnd"/>
          </w:p>
        </w:tc>
      </w:tr>
      <w:tr w:rsidR="00A94AFF" w:rsidRPr="0066646F" w14:paraId="5F7F4741" w14:textId="77777777" w:rsidTr="00646053">
        <w:tc>
          <w:tcPr>
            <w:tcW w:w="2378" w:type="pct"/>
            <w:vMerge/>
          </w:tcPr>
          <w:p w14:paraId="36784743"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3F529DDF" w14:textId="77777777" w:rsidR="00A94AFF" w:rsidRPr="0066646F" w:rsidRDefault="00A94AFF" w:rsidP="004D7764">
            <w:pPr>
              <w:pStyle w:val="TableText"/>
              <w:spacing w:before="40" w:after="40" w:line="240" w:lineRule="auto"/>
              <w:rPr>
                <w:lang w:val="en-GB"/>
              </w:rPr>
            </w:pPr>
            <w:r w:rsidRPr="0066646F">
              <w:rPr>
                <w:lang w:val="en-GB"/>
              </w:rPr>
              <w:t>Bevacizumab</w:t>
            </w:r>
          </w:p>
        </w:tc>
      </w:tr>
      <w:tr w:rsidR="00A94AFF" w:rsidRPr="0066646F" w14:paraId="68EE7F03" w14:textId="77777777" w:rsidTr="00646053">
        <w:tc>
          <w:tcPr>
            <w:tcW w:w="2378" w:type="pct"/>
            <w:vMerge/>
          </w:tcPr>
          <w:p w14:paraId="30DD8140"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3CB438A9" w14:textId="77777777" w:rsidR="00A94AFF" w:rsidRPr="0066646F" w:rsidRDefault="00A94AFF" w:rsidP="004D7764">
            <w:pPr>
              <w:pStyle w:val="TableText"/>
              <w:spacing w:before="40" w:after="40" w:line="240" w:lineRule="auto"/>
              <w:rPr>
                <w:lang w:val="en-GB"/>
              </w:rPr>
            </w:pPr>
            <w:r w:rsidRPr="0066646F">
              <w:rPr>
                <w:lang w:val="en-GB"/>
              </w:rPr>
              <w:t xml:space="preserve">Carbachol </w:t>
            </w:r>
          </w:p>
        </w:tc>
      </w:tr>
      <w:tr w:rsidR="00A94AFF" w:rsidRPr="0066646F" w14:paraId="49A2B4F1" w14:textId="77777777" w:rsidTr="00646053">
        <w:tc>
          <w:tcPr>
            <w:tcW w:w="2378" w:type="pct"/>
            <w:vMerge/>
          </w:tcPr>
          <w:p w14:paraId="208B8B34"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2468200F" w14:textId="77777777" w:rsidR="00A94AFF" w:rsidRPr="0066646F" w:rsidRDefault="00A94AFF" w:rsidP="004D7764">
            <w:pPr>
              <w:pStyle w:val="TableText"/>
              <w:spacing w:before="40" w:after="40" w:line="240" w:lineRule="auto"/>
              <w:rPr>
                <w:lang w:val="en-GB"/>
              </w:rPr>
            </w:pPr>
            <w:r w:rsidRPr="0066646F">
              <w:rPr>
                <w:lang w:val="en-GB"/>
              </w:rPr>
              <w:t>Cipro</w:t>
            </w:r>
            <w:r>
              <w:rPr>
                <w:rFonts w:cs="Segoe UI"/>
                <w:szCs w:val="18"/>
                <w:lang w:val="en-GB"/>
              </w:rPr>
              <w:t>fl</w:t>
            </w:r>
            <w:r w:rsidRPr="0066646F">
              <w:rPr>
                <w:lang w:val="en-GB"/>
              </w:rPr>
              <w:t>oxacin</w:t>
            </w:r>
            <w:r>
              <w:rPr>
                <w:lang w:val="en-GB"/>
              </w:rPr>
              <w:t>:</w:t>
            </w:r>
            <w:r w:rsidRPr="0066646F">
              <w:rPr>
                <w:lang w:val="en-GB"/>
              </w:rPr>
              <w:t xml:space="preserve"> ophthalmic and </w:t>
            </w:r>
            <w:proofErr w:type="spellStart"/>
            <w:r w:rsidRPr="0066646F">
              <w:rPr>
                <w:lang w:val="en-GB"/>
              </w:rPr>
              <w:t>otic</w:t>
            </w:r>
            <w:proofErr w:type="spellEnd"/>
            <w:r w:rsidRPr="0066646F">
              <w:rPr>
                <w:lang w:val="en-GB"/>
              </w:rPr>
              <w:t xml:space="preserve"> use only</w:t>
            </w:r>
          </w:p>
        </w:tc>
      </w:tr>
      <w:tr w:rsidR="00A94AFF" w:rsidRPr="0066646F" w14:paraId="57D07E49" w14:textId="77777777" w:rsidTr="00646053">
        <w:tc>
          <w:tcPr>
            <w:tcW w:w="2378" w:type="pct"/>
            <w:vMerge/>
          </w:tcPr>
          <w:p w14:paraId="0204650F"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DA5AC50" w14:textId="77777777" w:rsidR="00A94AFF" w:rsidRPr="0066646F" w:rsidRDefault="00A94AFF" w:rsidP="004D7764">
            <w:pPr>
              <w:pStyle w:val="TableText"/>
              <w:spacing w:before="40" w:after="40" w:line="240" w:lineRule="auto"/>
              <w:rPr>
                <w:lang w:val="en-GB"/>
              </w:rPr>
            </w:pPr>
            <w:r w:rsidRPr="0066646F">
              <w:rPr>
                <w:lang w:val="en-GB"/>
              </w:rPr>
              <w:t>Cyclosporin</w:t>
            </w:r>
          </w:p>
        </w:tc>
      </w:tr>
      <w:tr w:rsidR="00A94AFF" w:rsidRPr="0066646F" w14:paraId="18B91DD7" w14:textId="77777777" w:rsidTr="00646053">
        <w:tc>
          <w:tcPr>
            <w:tcW w:w="2378" w:type="pct"/>
            <w:vMerge/>
          </w:tcPr>
          <w:p w14:paraId="7489A5C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5FAA061B" w14:textId="77777777" w:rsidR="00A94AFF" w:rsidRPr="0066646F" w:rsidRDefault="00A94AFF" w:rsidP="004D7764">
            <w:pPr>
              <w:pStyle w:val="TableText"/>
              <w:spacing w:before="40" w:after="40" w:line="240" w:lineRule="auto"/>
              <w:rPr>
                <w:lang w:val="en-GB"/>
              </w:rPr>
            </w:pPr>
            <w:proofErr w:type="spellStart"/>
            <w:r w:rsidRPr="0066646F">
              <w:rPr>
                <w:lang w:val="en-GB"/>
              </w:rPr>
              <w:t>Faricimab</w:t>
            </w:r>
            <w:proofErr w:type="spellEnd"/>
          </w:p>
        </w:tc>
      </w:tr>
      <w:tr w:rsidR="00A94AFF" w:rsidRPr="0066646F" w14:paraId="2380E96C" w14:textId="77777777" w:rsidTr="00646053">
        <w:tc>
          <w:tcPr>
            <w:tcW w:w="2378" w:type="pct"/>
            <w:vMerge/>
          </w:tcPr>
          <w:p w14:paraId="10BA8764"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5EE8C957" w14:textId="77777777" w:rsidR="00A94AFF" w:rsidRPr="0066646F" w:rsidRDefault="00A94AFF" w:rsidP="004D7764">
            <w:pPr>
              <w:pStyle w:val="TableText"/>
              <w:spacing w:before="40" w:after="40" w:line="240" w:lineRule="auto"/>
              <w:rPr>
                <w:lang w:val="en-GB"/>
              </w:rPr>
            </w:pPr>
            <w:r w:rsidRPr="0066646F">
              <w:rPr>
                <w:lang w:val="en-GB"/>
              </w:rPr>
              <w:t xml:space="preserve">Ketorolac </w:t>
            </w:r>
          </w:p>
        </w:tc>
      </w:tr>
      <w:tr w:rsidR="00A94AFF" w:rsidRPr="0066646F" w14:paraId="5620E876" w14:textId="77777777" w:rsidTr="00646053">
        <w:tc>
          <w:tcPr>
            <w:tcW w:w="2378" w:type="pct"/>
            <w:vMerge/>
          </w:tcPr>
          <w:p w14:paraId="23878D68"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224898F6" w14:textId="77777777" w:rsidR="00A94AFF" w:rsidRPr="0066646F" w:rsidRDefault="00A94AFF" w:rsidP="004D7764">
            <w:pPr>
              <w:pStyle w:val="TableText"/>
              <w:spacing w:before="40" w:after="40" w:line="240" w:lineRule="auto"/>
              <w:rPr>
                <w:lang w:val="en-GB"/>
              </w:rPr>
            </w:pPr>
            <w:r w:rsidRPr="0066646F">
              <w:rPr>
                <w:lang w:val="en-GB"/>
              </w:rPr>
              <w:t>Nepafenac</w:t>
            </w:r>
          </w:p>
        </w:tc>
      </w:tr>
      <w:tr w:rsidR="00A94AFF" w:rsidRPr="0066646F" w14:paraId="3B8E1D63" w14:textId="77777777" w:rsidTr="00646053">
        <w:tc>
          <w:tcPr>
            <w:tcW w:w="2378" w:type="pct"/>
            <w:vMerge/>
          </w:tcPr>
          <w:p w14:paraId="4782E191"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03144455" w14:textId="77777777" w:rsidR="00A94AFF" w:rsidRPr="0066646F" w:rsidRDefault="00A94AFF" w:rsidP="004D7764">
            <w:pPr>
              <w:pStyle w:val="TableText"/>
              <w:spacing w:before="40" w:after="40" w:line="240" w:lineRule="auto"/>
              <w:rPr>
                <w:lang w:val="en-GB"/>
              </w:rPr>
            </w:pPr>
            <w:r w:rsidRPr="0066646F">
              <w:rPr>
                <w:lang w:val="en-GB"/>
              </w:rPr>
              <w:t>Ranibizumab</w:t>
            </w:r>
          </w:p>
        </w:tc>
      </w:tr>
      <w:tr w:rsidR="00A94AFF" w:rsidRPr="0066646F" w14:paraId="18155ED2" w14:textId="77777777" w:rsidTr="00646053">
        <w:tc>
          <w:tcPr>
            <w:tcW w:w="2378" w:type="pct"/>
            <w:vMerge w:val="restart"/>
          </w:tcPr>
          <w:p w14:paraId="560A34C2" w14:textId="77777777" w:rsidR="00A94AFF" w:rsidRPr="0066646F" w:rsidRDefault="00A94AFF" w:rsidP="004D7764">
            <w:pPr>
              <w:pStyle w:val="TableText"/>
              <w:spacing w:before="40" w:after="40" w:line="240" w:lineRule="auto"/>
              <w:rPr>
                <w:lang w:val="en-GB"/>
              </w:rPr>
            </w:pPr>
            <w:r w:rsidRPr="0066646F">
              <w:rPr>
                <w:lang w:val="en-GB"/>
              </w:rPr>
              <w:t>Skin</w:t>
            </w: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6096E67E" w14:textId="77777777" w:rsidR="00A94AFF" w:rsidRPr="0066646F" w:rsidRDefault="00A94AFF" w:rsidP="004D7764">
            <w:pPr>
              <w:pStyle w:val="TableText"/>
              <w:spacing w:before="40" w:after="40" w:line="240" w:lineRule="auto"/>
              <w:rPr>
                <w:lang w:val="en-GB"/>
              </w:rPr>
            </w:pPr>
            <w:r>
              <w:rPr>
                <w:rFonts w:cs="Segoe UI"/>
                <w:color w:val="000000"/>
                <w:szCs w:val="18"/>
                <w:lang w:val="en-GB" w:eastAsia="en-NZ"/>
              </w:rPr>
              <w:t>Fluorouracil: topical use only</w:t>
            </w:r>
          </w:p>
        </w:tc>
      </w:tr>
      <w:tr w:rsidR="00A94AFF" w:rsidRPr="0066646F" w14:paraId="1DDDFD0D" w14:textId="77777777" w:rsidTr="00646053">
        <w:tc>
          <w:tcPr>
            <w:tcW w:w="2378" w:type="pct"/>
            <w:vMerge/>
          </w:tcPr>
          <w:p w14:paraId="06E3591D"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5ADE5133" w14:textId="77777777" w:rsidR="00A94AFF" w:rsidRPr="0066646F" w:rsidRDefault="00A94AFF" w:rsidP="004D7764">
            <w:pPr>
              <w:pStyle w:val="TableText"/>
              <w:spacing w:before="40" w:after="40" w:line="240" w:lineRule="auto"/>
              <w:rPr>
                <w:lang w:val="en-GB"/>
              </w:rPr>
            </w:pPr>
            <w:proofErr w:type="spellStart"/>
            <w:r w:rsidRPr="0066646F">
              <w:rPr>
                <w:lang w:val="en-GB"/>
              </w:rPr>
              <w:t>Clobetasone</w:t>
            </w:r>
            <w:proofErr w:type="spellEnd"/>
          </w:p>
        </w:tc>
      </w:tr>
      <w:tr w:rsidR="00A94AFF" w:rsidRPr="0066646F" w14:paraId="3C38344A" w14:textId="77777777" w:rsidTr="00646053">
        <w:tc>
          <w:tcPr>
            <w:tcW w:w="2378" w:type="pct"/>
            <w:vMerge/>
          </w:tcPr>
          <w:p w14:paraId="6841A84C"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39E25DE0" w14:textId="77777777" w:rsidR="00A94AFF" w:rsidRPr="0066646F" w:rsidRDefault="00A94AFF" w:rsidP="004D7764">
            <w:pPr>
              <w:pStyle w:val="TableText"/>
              <w:spacing w:before="40" w:after="40" w:line="240" w:lineRule="auto"/>
              <w:rPr>
                <w:lang w:val="en-GB"/>
              </w:rPr>
            </w:pPr>
            <w:r w:rsidRPr="0066646F">
              <w:rPr>
                <w:lang w:val="en-GB"/>
              </w:rPr>
              <w:t>Pimecrolimus</w:t>
            </w:r>
          </w:p>
        </w:tc>
      </w:tr>
      <w:tr w:rsidR="00A94AFF" w:rsidRPr="0066646F" w14:paraId="0CB288E1" w14:textId="77777777" w:rsidTr="00646053">
        <w:tc>
          <w:tcPr>
            <w:tcW w:w="2378" w:type="pct"/>
            <w:vMerge/>
            <w:tcBorders>
              <w:bottom w:val="single" w:sz="4" w:space="0" w:color="000000" w:themeColor="text1"/>
            </w:tcBorders>
          </w:tcPr>
          <w:p w14:paraId="533AD386"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000000" w:themeColor="text1"/>
              <w:right w:val="nil"/>
            </w:tcBorders>
            <w:vAlign w:val="bottom"/>
          </w:tcPr>
          <w:p w14:paraId="12D190F3" w14:textId="77777777" w:rsidR="00A94AFF" w:rsidRPr="0066646F" w:rsidRDefault="00A94AFF" w:rsidP="004D7764">
            <w:pPr>
              <w:pStyle w:val="TableText"/>
              <w:spacing w:before="40" w:after="40" w:line="240" w:lineRule="auto"/>
              <w:rPr>
                <w:lang w:val="en-GB"/>
              </w:rPr>
            </w:pPr>
            <w:r w:rsidRPr="0066646F">
              <w:rPr>
                <w:lang w:val="en-GB"/>
              </w:rPr>
              <w:t>Tacrolimus</w:t>
            </w:r>
          </w:p>
        </w:tc>
      </w:tr>
      <w:tr w:rsidR="00A94AFF" w:rsidRPr="0066646F" w14:paraId="276491C6" w14:textId="77777777" w:rsidTr="00646053">
        <w:tc>
          <w:tcPr>
            <w:tcW w:w="2378" w:type="pct"/>
            <w:vMerge w:val="restart"/>
            <w:tcBorders>
              <w:top w:val="single" w:sz="4" w:space="0" w:color="000000" w:themeColor="text1"/>
            </w:tcBorders>
          </w:tcPr>
          <w:p w14:paraId="3839E7F8" w14:textId="77777777" w:rsidR="00A94AFF" w:rsidRPr="0066646F" w:rsidRDefault="00A94AFF" w:rsidP="004D7764">
            <w:pPr>
              <w:pStyle w:val="TableText"/>
              <w:spacing w:before="40" w:after="40" w:line="240" w:lineRule="auto"/>
              <w:rPr>
                <w:lang w:val="en-GB"/>
              </w:rPr>
            </w:pPr>
            <w:r w:rsidRPr="0066646F">
              <w:rPr>
                <w:lang w:val="en-GB"/>
              </w:rPr>
              <w:t>Controlled drugs</w:t>
            </w:r>
          </w:p>
        </w:tc>
        <w:tc>
          <w:tcPr>
            <w:tcW w:w="2622" w:type="pct"/>
            <w:gridSpan w:val="2"/>
            <w:tcBorders>
              <w:top w:val="single" w:sz="4" w:space="0" w:color="000000" w:themeColor="text1"/>
              <w:left w:val="nil"/>
              <w:bottom w:val="single" w:sz="4" w:space="0" w:color="A6A6A6" w:themeColor="background1" w:themeShade="A6"/>
              <w:right w:val="nil"/>
            </w:tcBorders>
            <w:vAlign w:val="bottom"/>
          </w:tcPr>
          <w:p w14:paraId="2084F2D5" w14:textId="77777777" w:rsidR="00A94AFF" w:rsidRPr="0066646F" w:rsidRDefault="00A94AFF" w:rsidP="004D7764">
            <w:pPr>
              <w:pStyle w:val="TableText"/>
              <w:spacing w:before="40" w:after="40" w:line="240" w:lineRule="auto"/>
              <w:rPr>
                <w:lang w:val="en-GB"/>
              </w:rPr>
            </w:pPr>
            <w:r w:rsidRPr="0066646F">
              <w:rPr>
                <w:lang w:val="en-GB"/>
              </w:rPr>
              <w:t>Buprenorphine</w:t>
            </w:r>
          </w:p>
        </w:tc>
      </w:tr>
      <w:tr w:rsidR="00A94AFF" w:rsidRPr="0066646F" w14:paraId="3F094802" w14:textId="77777777" w:rsidTr="00646053">
        <w:tc>
          <w:tcPr>
            <w:tcW w:w="2378" w:type="pct"/>
            <w:vMerge/>
          </w:tcPr>
          <w:p w14:paraId="58391BD7"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21EDE8D0" w14:textId="77777777" w:rsidR="00A94AFF" w:rsidRPr="0066646F" w:rsidRDefault="00A94AFF" w:rsidP="004D7764">
            <w:pPr>
              <w:pStyle w:val="TableText"/>
              <w:spacing w:before="40" w:after="40" w:line="240" w:lineRule="auto"/>
              <w:rPr>
                <w:lang w:val="en-GB"/>
              </w:rPr>
            </w:pPr>
            <w:r w:rsidRPr="0066646F">
              <w:rPr>
                <w:lang w:val="en-GB"/>
              </w:rPr>
              <w:t>Clobazam</w:t>
            </w:r>
          </w:p>
        </w:tc>
      </w:tr>
      <w:tr w:rsidR="00A94AFF" w:rsidRPr="0066646F" w14:paraId="0842A804" w14:textId="77777777" w:rsidTr="00646053">
        <w:tc>
          <w:tcPr>
            <w:tcW w:w="2378" w:type="pct"/>
            <w:vMerge/>
          </w:tcPr>
          <w:p w14:paraId="621C4366"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152959D" w14:textId="77777777" w:rsidR="00A94AFF" w:rsidRPr="0066646F" w:rsidRDefault="00A94AFF" w:rsidP="004D7764">
            <w:pPr>
              <w:pStyle w:val="TableText"/>
              <w:spacing w:before="40" w:after="40" w:line="240" w:lineRule="auto"/>
              <w:rPr>
                <w:lang w:val="en-GB"/>
              </w:rPr>
            </w:pPr>
            <w:r w:rsidRPr="0066646F">
              <w:rPr>
                <w:lang w:val="en-GB"/>
              </w:rPr>
              <w:t>Clonazepam</w:t>
            </w:r>
          </w:p>
        </w:tc>
      </w:tr>
      <w:tr w:rsidR="00A94AFF" w:rsidRPr="0066646F" w14:paraId="0F4C3C30" w14:textId="77777777" w:rsidTr="00646053">
        <w:tc>
          <w:tcPr>
            <w:tcW w:w="2378" w:type="pct"/>
            <w:vMerge/>
          </w:tcPr>
          <w:p w14:paraId="00345E3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40F7018" w14:textId="77777777" w:rsidR="00A94AFF" w:rsidRPr="0066646F" w:rsidRDefault="00A94AFF" w:rsidP="004D7764">
            <w:pPr>
              <w:pStyle w:val="TableText"/>
              <w:spacing w:before="40" w:after="40" w:line="240" w:lineRule="auto"/>
              <w:rPr>
                <w:lang w:val="en-GB"/>
              </w:rPr>
            </w:pPr>
            <w:r w:rsidRPr="0066646F">
              <w:rPr>
                <w:lang w:val="en-GB"/>
              </w:rPr>
              <w:t>Diazepam</w:t>
            </w:r>
          </w:p>
        </w:tc>
      </w:tr>
      <w:tr w:rsidR="00A94AFF" w:rsidRPr="0066646F" w14:paraId="588F9AA3" w14:textId="77777777" w:rsidTr="00646053">
        <w:tc>
          <w:tcPr>
            <w:tcW w:w="2378" w:type="pct"/>
            <w:vMerge/>
          </w:tcPr>
          <w:p w14:paraId="7AADBBD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60C7FCC" w14:textId="77777777" w:rsidR="00A94AFF" w:rsidRPr="0066646F" w:rsidRDefault="00A94AFF" w:rsidP="004D7764">
            <w:pPr>
              <w:pStyle w:val="TableText"/>
              <w:spacing w:before="40" w:after="40" w:line="240" w:lineRule="auto"/>
              <w:rPr>
                <w:lang w:val="en-GB"/>
              </w:rPr>
            </w:pPr>
            <w:r w:rsidRPr="0066646F">
              <w:rPr>
                <w:lang w:val="en-GB"/>
              </w:rPr>
              <w:t>Fentanyl</w:t>
            </w:r>
          </w:p>
        </w:tc>
      </w:tr>
      <w:tr w:rsidR="00A94AFF" w:rsidRPr="0066646F" w14:paraId="5FB927DE" w14:textId="77777777" w:rsidTr="00646053">
        <w:tc>
          <w:tcPr>
            <w:tcW w:w="2378" w:type="pct"/>
            <w:vMerge/>
          </w:tcPr>
          <w:p w14:paraId="182C3DDA"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744D977A" w14:textId="77777777" w:rsidR="00A94AFF" w:rsidRPr="0066646F" w:rsidRDefault="00A94AFF" w:rsidP="004D7764">
            <w:pPr>
              <w:pStyle w:val="TableText"/>
              <w:spacing w:before="40" w:after="40" w:line="240" w:lineRule="auto"/>
              <w:rPr>
                <w:lang w:val="en-GB"/>
              </w:rPr>
            </w:pPr>
            <w:r w:rsidRPr="0066646F">
              <w:rPr>
                <w:lang w:val="en-GB"/>
              </w:rPr>
              <w:t>Ketamine</w:t>
            </w:r>
          </w:p>
        </w:tc>
      </w:tr>
      <w:tr w:rsidR="00A94AFF" w:rsidRPr="0066646F" w14:paraId="158E32DF" w14:textId="77777777" w:rsidTr="00646053">
        <w:tc>
          <w:tcPr>
            <w:tcW w:w="2378" w:type="pct"/>
            <w:vMerge/>
          </w:tcPr>
          <w:p w14:paraId="5D3B55ED"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485C3C9D" w14:textId="77777777" w:rsidR="00A94AFF" w:rsidRPr="0066646F" w:rsidRDefault="00A94AFF" w:rsidP="004D7764">
            <w:pPr>
              <w:pStyle w:val="TableText"/>
              <w:spacing w:before="40" w:after="40" w:line="240" w:lineRule="auto"/>
              <w:rPr>
                <w:lang w:val="en-GB"/>
              </w:rPr>
            </w:pPr>
            <w:r w:rsidRPr="0066646F">
              <w:rPr>
                <w:lang w:val="en-GB"/>
              </w:rPr>
              <w:t>Methadone</w:t>
            </w:r>
          </w:p>
        </w:tc>
      </w:tr>
      <w:tr w:rsidR="00A94AFF" w:rsidRPr="0066646F" w14:paraId="597C2C32" w14:textId="77777777" w:rsidTr="00646053">
        <w:tc>
          <w:tcPr>
            <w:tcW w:w="2378" w:type="pct"/>
            <w:vMerge/>
          </w:tcPr>
          <w:p w14:paraId="0B4254B4"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0AB84001" w14:textId="77777777" w:rsidR="00A94AFF" w:rsidRPr="0066646F" w:rsidRDefault="00A94AFF" w:rsidP="004D7764">
            <w:pPr>
              <w:pStyle w:val="TableText"/>
              <w:spacing w:before="40" w:after="40" w:line="240" w:lineRule="auto"/>
              <w:rPr>
                <w:lang w:val="en-GB"/>
              </w:rPr>
            </w:pPr>
            <w:r w:rsidRPr="0066646F">
              <w:rPr>
                <w:lang w:val="en-GB"/>
              </w:rPr>
              <w:t>Midazolam</w:t>
            </w:r>
          </w:p>
        </w:tc>
      </w:tr>
      <w:tr w:rsidR="00A94AFF" w:rsidRPr="0066646F" w14:paraId="1207767B" w14:textId="77777777" w:rsidTr="00646053">
        <w:tc>
          <w:tcPr>
            <w:tcW w:w="2378" w:type="pct"/>
            <w:vMerge/>
          </w:tcPr>
          <w:p w14:paraId="0BB85F19"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3B24E8E5" w14:textId="77777777" w:rsidR="00A94AFF" w:rsidRPr="0066646F" w:rsidRDefault="00A94AFF" w:rsidP="004D7764">
            <w:pPr>
              <w:pStyle w:val="TableText"/>
              <w:spacing w:before="40" w:after="40" w:line="240" w:lineRule="auto"/>
              <w:rPr>
                <w:lang w:val="en-GB"/>
              </w:rPr>
            </w:pPr>
            <w:r w:rsidRPr="0066646F">
              <w:rPr>
                <w:lang w:val="en-GB"/>
              </w:rPr>
              <w:t>Oxycodone</w:t>
            </w:r>
          </w:p>
        </w:tc>
      </w:tr>
      <w:tr w:rsidR="00A94AFF" w:rsidRPr="0066646F" w14:paraId="497F2415" w14:textId="77777777" w:rsidTr="00646053">
        <w:tc>
          <w:tcPr>
            <w:tcW w:w="2378" w:type="pct"/>
            <w:vMerge/>
          </w:tcPr>
          <w:p w14:paraId="435905A1" w14:textId="77777777" w:rsidR="00A94AFF" w:rsidRPr="0066646F" w:rsidRDefault="00A94AFF" w:rsidP="004D7764">
            <w:pPr>
              <w:pStyle w:val="TableText"/>
              <w:spacing w:before="40" w:after="40" w:line="240" w:lineRule="auto"/>
              <w:rPr>
                <w:lang w:val="en-GB"/>
              </w:rPr>
            </w:pPr>
          </w:p>
        </w:tc>
        <w:tc>
          <w:tcPr>
            <w:tcW w:w="2622" w:type="pct"/>
            <w:gridSpan w:val="2"/>
            <w:tcBorders>
              <w:top w:val="single" w:sz="4" w:space="0" w:color="A6A6A6" w:themeColor="background1" w:themeShade="A6"/>
              <w:left w:val="nil"/>
              <w:bottom w:val="single" w:sz="4" w:space="0" w:color="A6A6A6" w:themeColor="background1" w:themeShade="A6"/>
              <w:right w:val="nil"/>
            </w:tcBorders>
            <w:vAlign w:val="bottom"/>
          </w:tcPr>
          <w:p w14:paraId="4939CD20" w14:textId="77777777" w:rsidR="00A94AFF" w:rsidRPr="0066646F" w:rsidRDefault="00A94AFF" w:rsidP="004D7764">
            <w:pPr>
              <w:pStyle w:val="TableText"/>
              <w:spacing w:before="40" w:after="40" w:line="240" w:lineRule="auto"/>
              <w:rPr>
                <w:lang w:val="en-GB"/>
              </w:rPr>
            </w:pPr>
            <w:r w:rsidRPr="0066646F">
              <w:rPr>
                <w:lang w:val="en-GB"/>
              </w:rPr>
              <w:t>Phentermine</w:t>
            </w:r>
          </w:p>
        </w:tc>
      </w:tr>
      <w:tr w:rsidR="00A94AFF" w:rsidRPr="0066646F" w14:paraId="408B591C" w14:textId="77777777" w:rsidTr="00646053">
        <w:tc>
          <w:tcPr>
            <w:tcW w:w="5000" w:type="pct"/>
            <w:gridSpan w:val="3"/>
          </w:tcPr>
          <w:p w14:paraId="2D982334" w14:textId="77777777" w:rsidR="00A94AFF" w:rsidRPr="0066646F" w:rsidRDefault="00A94AFF" w:rsidP="004D7764">
            <w:pPr>
              <w:pStyle w:val="TableText"/>
              <w:spacing w:before="40" w:after="40"/>
              <w:rPr>
                <w:lang w:val="en-GB"/>
              </w:rPr>
            </w:pPr>
            <w:r w:rsidRPr="00827C16">
              <w:rPr>
                <w:b/>
                <w:bCs/>
                <w:color w:val="000000" w:themeColor="text1"/>
                <w:lang w:val="en-GB"/>
              </w:rPr>
              <w:t>Medicines to be removed from the specified prescription medicines list</w:t>
            </w:r>
          </w:p>
        </w:tc>
      </w:tr>
      <w:tr w:rsidR="00A94AFF" w:rsidRPr="0066646F" w14:paraId="58E4FD73" w14:textId="77777777" w:rsidTr="00646053">
        <w:tc>
          <w:tcPr>
            <w:tcW w:w="2378" w:type="pct"/>
            <w:vMerge w:val="restart"/>
          </w:tcPr>
          <w:p w14:paraId="3CE64B22" w14:textId="77777777" w:rsidR="00A94AFF" w:rsidRDefault="00A94AFF" w:rsidP="004D7764">
            <w:pPr>
              <w:pStyle w:val="TableText"/>
              <w:spacing w:before="40" w:after="40"/>
              <w:rPr>
                <w:color w:val="000000" w:themeColor="text1"/>
              </w:rPr>
            </w:pPr>
            <w:r>
              <w:rPr>
                <w:color w:val="000000" w:themeColor="text1"/>
              </w:rPr>
              <w:t>Controlled drugs</w:t>
            </w:r>
          </w:p>
          <w:p w14:paraId="69DD2786" w14:textId="77777777" w:rsidR="00A94AFF" w:rsidRPr="0066646F" w:rsidRDefault="00A94AFF" w:rsidP="004D7764">
            <w:pPr>
              <w:pStyle w:val="TableText"/>
              <w:spacing w:before="40" w:after="40"/>
              <w:rPr>
                <w:lang w:val="en-GB"/>
              </w:rPr>
            </w:pPr>
            <w:r>
              <w:rPr>
                <w:color w:val="000000" w:themeColor="text1"/>
              </w:rPr>
              <w:t xml:space="preserve">Already in </w:t>
            </w:r>
            <w:r>
              <w:rPr>
                <w:rFonts w:cs="Segoe UI"/>
                <w:color w:val="000000" w:themeColor="text1"/>
                <w:szCs w:val="18"/>
                <w:lang w:val="en-GB"/>
              </w:rPr>
              <w:t>Schedule 1A of the Misuse of Drugs Regulations 1977 and available to registered nurse prescribers</w:t>
            </w:r>
          </w:p>
        </w:tc>
        <w:tc>
          <w:tcPr>
            <w:tcW w:w="2622" w:type="pct"/>
            <w:gridSpan w:val="2"/>
            <w:tcBorders>
              <w:top w:val="single" w:sz="4" w:space="0" w:color="A6A6A6" w:themeColor="background1" w:themeShade="A6"/>
              <w:left w:val="nil"/>
              <w:bottom w:val="single" w:sz="4" w:space="0" w:color="A6A6A6" w:themeColor="background1" w:themeShade="A6"/>
              <w:right w:val="nil"/>
            </w:tcBorders>
          </w:tcPr>
          <w:p w14:paraId="64422727" w14:textId="77777777" w:rsidR="00A94AFF" w:rsidRPr="0066646F" w:rsidRDefault="00A94AFF" w:rsidP="004D7764">
            <w:pPr>
              <w:pStyle w:val="TableText"/>
              <w:spacing w:before="40" w:after="40"/>
              <w:rPr>
                <w:lang w:val="en-GB"/>
              </w:rPr>
            </w:pPr>
            <w:r>
              <w:rPr>
                <w:lang w:val="en-GB"/>
              </w:rPr>
              <w:t>Tramadol</w:t>
            </w:r>
          </w:p>
        </w:tc>
      </w:tr>
      <w:tr w:rsidR="00A94AFF" w:rsidRPr="0066646F" w14:paraId="3408C470" w14:textId="77777777" w:rsidTr="00646053">
        <w:tc>
          <w:tcPr>
            <w:tcW w:w="2378" w:type="pct"/>
            <w:vMerge/>
            <w:tcBorders>
              <w:bottom w:val="single" w:sz="4" w:space="0" w:color="A6A6A6" w:themeColor="background1" w:themeShade="A6"/>
            </w:tcBorders>
          </w:tcPr>
          <w:p w14:paraId="63DC0F66" w14:textId="77777777" w:rsidR="00A94AFF" w:rsidRDefault="00A94AFF" w:rsidP="004D7764">
            <w:pPr>
              <w:pStyle w:val="TableText"/>
              <w:spacing w:before="40" w:after="40"/>
              <w:rPr>
                <w:color w:val="000000" w:themeColor="text1"/>
              </w:rPr>
            </w:pPr>
          </w:p>
        </w:tc>
        <w:tc>
          <w:tcPr>
            <w:tcW w:w="2622" w:type="pct"/>
            <w:gridSpan w:val="2"/>
            <w:tcBorders>
              <w:top w:val="single" w:sz="4" w:space="0" w:color="A6A6A6" w:themeColor="background1" w:themeShade="A6"/>
              <w:left w:val="nil"/>
              <w:bottom w:val="single" w:sz="4" w:space="0" w:color="A6A6A6" w:themeColor="background1" w:themeShade="A6"/>
              <w:right w:val="nil"/>
            </w:tcBorders>
          </w:tcPr>
          <w:p w14:paraId="0C47A81B" w14:textId="77777777" w:rsidR="00A94AFF" w:rsidRDefault="00A94AFF" w:rsidP="004D7764">
            <w:pPr>
              <w:pStyle w:val="TableText"/>
              <w:spacing w:before="40" w:after="40"/>
              <w:rPr>
                <w:lang w:val="en-GB"/>
              </w:rPr>
            </w:pPr>
            <w:r>
              <w:rPr>
                <w:lang w:val="en-GB"/>
              </w:rPr>
              <w:t>Zopiclone</w:t>
            </w:r>
          </w:p>
        </w:tc>
      </w:tr>
    </w:tbl>
    <w:p w14:paraId="4F64D21B" w14:textId="77777777" w:rsidR="00A94AFF" w:rsidRPr="0066646F" w:rsidRDefault="00A94AFF" w:rsidP="00A94AFF">
      <w:pPr>
        <w:rPr>
          <w:lang w:val="en-GB"/>
        </w:rPr>
      </w:pPr>
    </w:p>
    <w:p w14:paraId="69DD3258" w14:textId="77777777" w:rsidR="00A94AFF" w:rsidRPr="0066646F" w:rsidRDefault="00A94AFF" w:rsidP="00A94AFF">
      <w:pPr>
        <w:rPr>
          <w:lang w:val="en-GB"/>
        </w:rPr>
      </w:pPr>
      <w:r w:rsidRPr="0066646F">
        <w:rPr>
          <w:lang w:val="en-GB"/>
        </w:rPr>
        <w:br w:type="page"/>
      </w:r>
    </w:p>
    <w:p w14:paraId="65E14052" w14:textId="77777777" w:rsidR="00A94AFF" w:rsidRPr="0066646F" w:rsidRDefault="00A94AFF" w:rsidP="00A94AFF">
      <w:pPr>
        <w:pStyle w:val="Heading2"/>
        <w:spacing w:before="0"/>
        <w:rPr>
          <w:lang w:val="en-GB"/>
        </w:rPr>
      </w:pPr>
      <w:bookmarkStart w:id="80" w:name="_Toc220066639"/>
      <w:bookmarkStart w:id="81" w:name="_Toc220675733"/>
      <w:r w:rsidRPr="0066646F">
        <w:rPr>
          <w:lang w:val="en-GB"/>
        </w:rPr>
        <w:lastRenderedPageBreak/>
        <w:t xml:space="preserve">Appendix </w:t>
      </w:r>
      <w:r>
        <w:rPr>
          <w:lang w:val="en-GB"/>
        </w:rPr>
        <w:t>5</w:t>
      </w:r>
      <w:r w:rsidRPr="0066646F">
        <w:rPr>
          <w:lang w:val="en-GB"/>
        </w:rPr>
        <w:t>:</w:t>
      </w:r>
      <w:r w:rsidRPr="0066646F">
        <w:rPr>
          <w:lang w:val="en-GB"/>
        </w:rPr>
        <w:tab/>
      </w:r>
      <w:r>
        <w:rPr>
          <w:lang w:val="en-GB"/>
        </w:rPr>
        <w:t>Alphabetic l</w:t>
      </w:r>
      <w:r w:rsidRPr="0066646F">
        <w:rPr>
          <w:lang w:val="en-GB"/>
        </w:rPr>
        <w:t>ist of medicines</w:t>
      </w:r>
      <w:bookmarkEnd w:id="80"/>
      <w:bookmarkEnd w:id="81"/>
    </w:p>
    <w:p w14:paraId="0D6D6847" w14:textId="77777777" w:rsidR="00A94AFF" w:rsidRPr="0066646F" w:rsidRDefault="00A94AFF" w:rsidP="00A94AFF">
      <w:pPr>
        <w:pStyle w:val="Table"/>
        <w:rPr>
          <w:lang w:val="en-GB"/>
        </w:rPr>
      </w:pPr>
      <w:bookmarkStart w:id="82" w:name="_Toc213168142"/>
      <w:bookmarkStart w:id="83" w:name="_Toc214278932"/>
      <w:bookmarkStart w:id="84" w:name="_Toc214999852"/>
      <w:bookmarkStart w:id="85" w:name="_Toc215000844"/>
      <w:bookmarkStart w:id="86" w:name="_Toc220066715"/>
      <w:bookmarkStart w:id="87" w:name="_Toc220675757"/>
      <w:r>
        <w:rPr>
          <w:lang w:val="en-GB"/>
        </w:rPr>
        <w:t xml:space="preserve">Table A5: Alphabetical </w:t>
      </w:r>
      <w:r w:rsidRPr="0066646F">
        <w:rPr>
          <w:lang w:val="en-GB"/>
        </w:rPr>
        <w:t xml:space="preserve">list of prescription medicines to be added to the specified prescription medicines list for designated registered nurse prescribers </w:t>
      </w:r>
      <w:bookmarkEnd w:id="82"/>
      <w:r>
        <w:rPr>
          <w:lang w:val="en-GB"/>
        </w:rPr>
        <w:t>(subject to Director-General of Health approval)</w:t>
      </w:r>
      <w:bookmarkEnd w:id="83"/>
      <w:bookmarkEnd w:id="84"/>
      <w:bookmarkEnd w:id="85"/>
      <w:bookmarkEnd w:id="86"/>
      <w:bookmarkEnd w:id="87"/>
    </w:p>
    <w:tbl>
      <w:tblPr>
        <w:tblStyle w:val="TableGrid"/>
        <w:tblW w:w="8073" w:type="dxa"/>
        <w:tblBorders>
          <w:top w:val="single" w:sz="4" w:space="0" w:color="BFBFBF" w:themeColor="background1" w:themeShade="BF"/>
          <w:left w:val="none" w:sz="0" w:space="0" w:color="auto"/>
          <w:bottom w:val="single" w:sz="4" w:space="0" w:color="BFBFBF" w:themeColor="background1" w:themeShade="BF"/>
          <w:right w:val="none" w:sz="0" w:space="0" w:color="auto"/>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2691"/>
        <w:gridCol w:w="2691"/>
        <w:gridCol w:w="2691"/>
      </w:tblGrid>
      <w:tr w:rsidR="00A94AFF" w:rsidRPr="0066646F" w14:paraId="52724881" w14:textId="77777777" w:rsidTr="004D7764">
        <w:trPr>
          <w:tblHeader/>
        </w:trPr>
        <w:tc>
          <w:tcPr>
            <w:tcW w:w="8073" w:type="dxa"/>
            <w:gridSpan w:val="3"/>
            <w:tcBorders>
              <w:top w:val="nil"/>
              <w:bottom w:val="nil"/>
            </w:tcBorders>
            <w:shd w:val="clear" w:color="auto" w:fill="D9D9D9" w:themeFill="background1" w:themeFillShade="D9"/>
          </w:tcPr>
          <w:p w14:paraId="39462125" w14:textId="77777777" w:rsidR="00A94AFF" w:rsidRPr="0066646F" w:rsidRDefault="00A94AFF" w:rsidP="004D7764">
            <w:pPr>
              <w:pStyle w:val="TableText"/>
              <w:keepNext/>
              <w:rPr>
                <w:lang w:val="en-GB"/>
              </w:rPr>
            </w:pPr>
            <w:r w:rsidRPr="0066646F">
              <w:rPr>
                <w:b/>
                <w:bCs/>
                <w:lang w:val="en-GB"/>
              </w:rPr>
              <w:t>Medicine</w:t>
            </w:r>
            <w:r w:rsidRPr="0066646F">
              <w:rPr>
                <w:lang w:val="en-GB"/>
              </w:rPr>
              <w:t xml:space="preserve"> (active pharmaceutical ingredient)</w:t>
            </w:r>
          </w:p>
        </w:tc>
      </w:tr>
      <w:tr w:rsidR="00A94AFF" w:rsidRPr="00290E98" w14:paraId="3A201C8C" w14:textId="77777777" w:rsidTr="004D7764">
        <w:trPr>
          <w:trHeight w:val="315"/>
        </w:trPr>
        <w:tc>
          <w:tcPr>
            <w:tcW w:w="2691" w:type="dxa"/>
            <w:tcBorders>
              <w:top w:val="nil"/>
              <w:bottom w:val="single" w:sz="4" w:space="0" w:color="A6A6A6" w:themeColor="background1" w:themeShade="A6"/>
              <w:right w:val="nil"/>
            </w:tcBorders>
            <w:vAlign w:val="center"/>
            <w:hideMark/>
          </w:tcPr>
          <w:p w14:paraId="05546252" w14:textId="77777777" w:rsidR="00A94AFF" w:rsidRPr="00290E98" w:rsidRDefault="00A94AFF" w:rsidP="004D7764">
            <w:pPr>
              <w:pStyle w:val="TableText"/>
              <w:rPr>
                <w:lang w:val="en-GB" w:eastAsia="en-NZ"/>
              </w:rPr>
            </w:pPr>
            <w:r w:rsidRPr="00290E98">
              <w:rPr>
                <w:lang w:val="en-GB" w:eastAsia="en-NZ"/>
              </w:rPr>
              <w:t>Abiraterone</w:t>
            </w:r>
          </w:p>
        </w:tc>
        <w:tc>
          <w:tcPr>
            <w:tcW w:w="2691" w:type="dxa"/>
            <w:tcBorders>
              <w:top w:val="nil"/>
              <w:left w:val="nil"/>
              <w:bottom w:val="single" w:sz="4" w:space="0" w:color="A6A6A6" w:themeColor="background1" w:themeShade="A6"/>
              <w:right w:val="nil"/>
            </w:tcBorders>
            <w:vAlign w:val="center"/>
          </w:tcPr>
          <w:p w14:paraId="114C9505" w14:textId="77777777" w:rsidR="00A94AFF" w:rsidRPr="00290E98" w:rsidRDefault="00A94AFF" w:rsidP="004D7764">
            <w:pPr>
              <w:pStyle w:val="TableText"/>
              <w:rPr>
                <w:lang w:val="en-GB" w:eastAsia="en-NZ"/>
              </w:rPr>
            </w:pPr>
            <w:proofErr w:type="spellStart"/>
            <w:r>
              <w:rPr>
                <w:lang w:val="en-GB" w:eastAsia="en-NZ"/>
              </w:rPr>
              <w:t>Faricimab</w:t>
            </w:r>
            <w:proofErr w:type="spellEnd"/>
          </w:p>
        </w:tc>
        <w:tc>
          <w:tcPr>
            <w:tcW w:w="2691" w:type="dxa"/>
            <w:tcBorders>
              <w:top w:val="nil"/>
              <w:left w:val="nil"/>
              <w:bottom w:val="single" w:sz="4" w:space="0" w:color="A6A6A6" w:themeColor="background1" w:themeShade="A6"/>
            </w:tcBorders>
            <w:vAlign w:val="center"/>
          </w:tcPr>
          <w:p w14:paraId="41FDA141" w14:textId="77777777" w:rsidR="00A94AFF" w:rsidRPr="00290E98" w:rsidRDefault="00A94AFF" w:rsidP="004D7764">
            <w:pPr>
              <w:pStyle w:val="TableText"/>
              <w:rPr>
                <w:lang w:val="en-GB" w:eastAsia="en-NZ"/>
              </w:rPr>
            </w:pPr>
            <w:r>
              <w:rPr>
                <w:lang w:val="en-GB" w:eastAsia="en-NZ"/>
              </w:rPr>
              <w:t>Perhexiline</w:t>
            </w:r>
          </w:p>
        </w:tc>
      </w:tr>
      <w:tr w:rsidR="00A94AFF" w:rsidRPr="00290E98" w14:paraId="711D691F"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hideMark/>
          </w:tcPr>
          <w:p w14:paraId="7CF3E9D8" w14:textId="77777777" w:rsidR="00A94AFF" w:rsidRPr="00290E98" w:rsidRDefault="00A94AFF" w:rsidP="004D7764">
            <w:pPr>
              <w:pStyle w:val="TableText"/>
              <w:rPr>
                <w:lang w:val="en-GB" w:eastAsia="en-NZ"/>
              </w:rPr>
            </w:pPr>
            <w:r w:rsidRPr="00290E98">
              <w:rPr>
                <w:lang w:val="en-GB" w:eastAsia="en-NZ"/>
              </w:rPr>
              <w:t>Acetazolamide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345EEC25" w14:textId="77777777" w:rsidR="00A94AFF" w:rsidRPr="00290E98" w:rsidRDefault="00A94AFF" w:rsidP="004D7764">
            <w:pPr>
              <w:pStyle w:val="TableText"/>
              <w:rPr>
                <w:lang w:val="en-GB" w:eastAsia="en-NZ"/>
              </w:rPr>
            </w:pPr>
            <w:r>
              <w:rPr>
                <w:lang w:val="en-GB" w:eastAsia="en-NZ"/>
              </w:rPr>
              <w:t xml:space="preserve">Ferric </w:t>
            </w:r>
            <w:proofErr w:type="spellStart"/>
            <w:r>
              <w:rPr>
                <w:lang w:val="en-GB" w:eastAsia="en-NZ"/>
              </w:rPr>
              <w:t>carboxymaltose</w:t>
            </w:r>
            <w:proofErr w:type="spellEnd"/>
          </w:p>
        </w:tc>
        <w:tc>
          <w:tcPr>
            <w:tcW w:w="2691" w:type="dxa"/>
            <w:tcBorders>
              <w:top w:val="single" w:sz="4" w:space="0" w:color="A6A6A6" w:themeColor="background1" w:themeShade="A6"/>
              <w:left w:val="nil"/>
              <w:bottom w:val="single" w:sz="4" w:space="0" w:color="A6A6A6" w:themeColor="background1" w:themeShade="A6"/>
            </w:tcBorders>
            <w:vAlign w:val="center"/>
          </w:tcPr>
          <w:p w14:paraId="389617D7" w14:textId="77777777" w:rsidR="00A94AFF" w:rsidRPr="00290E98" w:rsidRDefault="00A94AFF" w:rsidP="004D7764">
            <w:pPr>
              <w:pStyle w:val="TableText"/>
              <w:rPr>
                <w:lang w:val="en-GB" w:eastAsia="en-NZ"/>
              </w:rPr>
            </w:pPr>
            <w:proofErr w:type="spellStart"/>
            <w:r>
              <w:rPr>
                <w:lang w:val="en-GB" w:eastAsia="en-NZ"/>
              </w:rPr>
              <w:t>Pericyazine</w:t>
            </w:r>
            <w:proofErr w:type="spellEnd"/>
          </w:p>
        </w:tc>
      </w:tr>
      <w:tr w:rsidR="00A94AFF" w:rsidRPr="00290E98" w14:paraId="33AB2057"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hideMark/>
          </w:tcPr>
          <w:p w14:paraId="1056B82F" w14:textId="77777777" w:rsidR="00A94AFF" w:rsidRPr="00290E98" w:rsidRDefault="00A94AFF" w:rsidP="004D7764">
            <w:pPr>
              <w:pStyle w:val="TableText"/>
              <w:rPr>
                <w:lang w:val="en-GB" w:eastAsia="en-NZ"/>
              </w:rPr>
            </w:pPr>
            <w:r w:rsidRPr="00290E98">
              <w:rPr>
                <w:lang w:val="en-GB" w:eastAsia="en-NZ"/>
              </w:rPr>
              <w:t>Acetylcholine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69E4A888" w14:textId="77777777" w:rsidR="00A94AFF" w:rsidRPr="00290E98" w:rsidRDefault="00A94AFF" w:rsidP="004D7764">
            <w:pPr>
              <w:pStyle w:val="TableText"/>
              <w:rPr>
                <w:lang w:val="en-GB" w:eastAsia="en-NZ"/>
              </w:rPr>
            </w:pPr>
            <w:r>
              <w:rPr>
                <w:lang w:val="en-GB" w:eastAsia="en-NZ"/>
              </w:rPr>
              <w:t>Filgrastim</w:t>
            </w:r>
          </w:p>
        </w:tc>
        <w:tc>
          <w:tcPr>
            <w:tcW w:w="2691" w:type="dxa"/>
            <w:tcBorders>
              <w:top w:val="single" w:sz="4" w:space="0" w:color="A6A6A6" w:themeColor="background1" w:themeShade="A6"/>
              <w:left w:val="nil"/>
              <w:bottom w:val="single" w:sz="4" w:space="0" w:color="A6A6A6" w:themeColor="background1" w:themeShade="A6"/>
            </w:tcBorders>
            <w:vAlign w:val="center"/>
          </w:tcPr>
          <w:p w14:paraId="042251DC" w14:textId="77777777" w:rsidR="00A94AFF" w:rsidRPr="00290E98" w:rsidRDefault="00A94AFF" w:rsidP="004D7764">
            <w:pPr>
              <w:pStyle w:val="TableText"/>
              <w:rPr>
                <w:lang w:val="en-GB" w:eastAsia="en-NZ"/>
              </w:rPr>
            </w:pPr>
            <w:r>
              <w:rPr>
                <w:lang w:val="en-GB" w:eastAsia="en-NZ"/>
              </w:rPr>
              <w:t>Phenylephrine</w:t>
            </w:r>
          </w:p>
        </w:tc>
      </w:tr>
      <w:tr w:rsidR="00A94AFF" w:rsidRPr="00290E98" w14:paraId="342D7116"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hideMark/>
          </w:tcPr>
          <w:p w14:paraId="47048505" w14:textId="77777777" w:rsidR="00A94AFF" w:rsidRPr="00290E98" w:rsidRDefault="00A94AFF" w:rsidP="004D7764">
            <w:pPr>
              <w:pStyle w:val="TableText"/>
              <w:rPr>
                <w:lang w:val="en-GB" w:eastAsia="en-NZ"/>
              </w:rPr>
            </w:pPr>
            <w:proofErr w:type="spellStart"/>
            <w:r w:rsidRPr="00290E98">
              <w:rPr>
                <w:lang w:val="en-GB" w:eastAsia="en-NZ"/>
              </w:rPr>
              <w:t>Acipimox</w:t>
            </w:r>
            <w:proofErr w:type="spellEnd"/>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136FDB60" w14:textId="77777777" w:rsidR="00A94AFF" w:rsidRPr="00290E98" w:rsidRDefault="00A94AFF" w:rsidP="004D7764">
            <w:pPr>
              <w:pStyle w:val="TableText"/>
              <w:rPr>
                <w:lang w:val="en-GB" w:eastAsia="en-NZ"/>
              </w:rPr>
            </w:pPr>
            <w:r>
              <w:rPr>
                <w:lang w:val="en-GB" w:eastAsia="en-NZ"/>
              </w:rPr>
              <w:t>Finasteride</w:t>
            </w:r>
          </w:p>
        </w:tc>
        <w:tc>
          <w:tcPr>
            <w:tcW w:w="2691" w:type="dxa"/>
            <w:tcBorders>
              <w:top w:val="single" w:sz="4" w:space="0" w:color="A6A6A6" w:themeColor="background1" w:themeShade="A6"/>
              <w:left w:val="nil"/>
              <w:bottom w:val="single" w:sz="4" w:space="0" w:color="A6A6A6" w:themeColor="background1" w:themeShade="A6"/>
            </w:tcBorders>
            <w:vAlign w:val="center"/>
          </w:tcPr>
          <w:p w14:paraId="453F9B16" w14:textId="77777777" w:rsidR="00A94AFF" w:rsidRPr="00290E98" w:rsidRDefault="00A94AFF" w:rsidP="004D7764">
            <w:pPr>
              <w:pStyle w:val="TableText"/>
              <w:rPr>
                <w:lang w:val="en-GB" w:eastAsia="en-NZ"/>
              </w:rPr>
            </w:pPr>
            <w:r>
              <w:rPr>
                <w:lang w:val="en-GB" w:eastAsia="en-NZ"/>
              </w:rPr>
              <w:t>Pimecrolimus</w:t>
            </w:r>
          </w:p>
        </w:tc>
      </w:tr>
      <w:tr w:rsidR="00A94AFF" w:rsidRPr="00290E98" w14:paraId="35285325"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hideMark/>
          </w:tcPr>
          <w:p w14:paraId="4E582784" w14:textId="77777777" w:rsidR="00A94AFF" w:rsidRPr="00290E98" w:rsidRDefault="00A94AFF" w:rsidP="004D7764">
            <w:pPr>
              <w:pStyle w:val="TableText"/>
              <w:rPr>
                <w:lang w:val="en-GB" w:eastAsia="en-NZ"/>
              </w:rPr>
            </w:pPr>
            <w:r w:rsidRPr="00290E98">
              <w:rPr>
                <w:lang w:val="en-GB" w:eastAsia="en-NZ"/>
              </w:rPr>
              <w:t>Adalimumab</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26F0DA95" w14:textId="77777777" w:rsidR="00A94AFF" w:rsidRPr="00290E98" w:rsidRDefault="00A94AFF" w:rsidP="004D7764">
            <w:pPr>
              <w:pStyle w:val="TableText"/>
              <w:rPr>
                <w:lang w:val="en-GB" w:eastAsia="en-NZ"/>
              </w:rPr>
            </w:pPr>
            <w:r>
              <w:rPr>
                <w:lang w:val="en-GB" w:eastAsia="en-NZ"/>
              </w:rPr>
              <w:t>Fingolimod</w:t>
            </w:r>
          </w:p>
        </w:tc>
        <w:tc>
          <w:tcPr>
            <w:tcW w:w="2691" w:type="dxa"/>
            <w:tcBorders>
              <w:top w:val="single" w:sz="4" w:space="0" w:color="A6A6A6" w:themeColor="background1" w:themeShade="A6"/>
              <w:left w:val="nil"/>
              <w:bottom w:val="single" w:sz="4" w:space="0" w:color="A6A6A6" w:themeColor="background1" w:themeShade="A6"/>
            </w:tcBorders>
            <w:vAlign w:val="center"/>
          </w:tcPr>
          <w:p w14:paraId="00FE41A0" w14:textId="77777777" w:rsidR="00A94AFF" w:rsidRPr="00290E98" w:rsidRDefault="00A94AFF" w:rsidP="004D7764">
            <w:pPr>
              <w:pStyle w:val="TableText"/>
              <w:rPr>
                <w:lang w:val="en-GB" w:eastAsia="en-NZ"/>
              </w:rPr>
            </w:pPr>
            <w:r>
              <w:rPr>
                <w:lang w:val="en-GB" w:eastAsia="en-NZ"/>
              </w:rPr>
              <w:t>Posaconazole</w:t>
            </w:r>
          </w:p>
        </w:tc>
      </w:tr>
      <w:tr w:rsidR="00A94AFF" w:rsidRPr="00290E98" w14:paraId="5F5702A4"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670A78E0" w14:textId="77777777" w:rsidR="00A94AFF" w:rsidRPr="00290E98" w:rsidRDefault="00A94AFF" w:rsidP="004D7764">
            <w:pPr>
              <w:pStyle w:val="TableText"/>
              <w:rPr>
                <w:lang w:val="en-GB" w:eastAsia="en-NZ"/>
              </w:rPr>
            </w:pPr>
            <w:r w:rsidRPr="00290E98">
              <w:rPr>
                <w:lang w:val="en-GB" w:eastAsia="en-NZ"/>
              </w:rPr>
              <w:t>A</w:t>
            </w:r>
            <w:r w:rsidRPr="00E57023">
              <w:rPr>
                <w:lang w:val="en-GB" w:eastAsia="en-NZ"/>
              </w:rPr>
              <w:t>fl</w:t>
            </w:r>
            <w:r w:rsidRPr="00290E98">
              <w:rPr>
                <w:lang w:val="en-GB" w:eastAsia="en-NZ"/>
              </w:rPr>
              <w:t>ibercept</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17CC04D4" w14:textId="77777777" w:rsidR="00A94AFF" w:rsidRPr="00290E98" w:rsidRDefault="00A94AFF" w:rsidP="004D7764">
            <w:pPr>
              <w:pStyle w:val="TableText"/>
              <w:rPr>
                <w:lang w:val="en-GB" w:eastAsia="en-NZ"/>
              </w:rPr>
            </w:pPr>
            <w:r>
              <w:rPr>
                <w:lang w:val="en-GB" w:eastAsia="en-NZ"/>
              </w:rPr>
              <w:t>Fluconazole</w:t>
            </w:r>
          </w:p>
        </w:tc>
        <w:tc>
          <w:tcPr>
            <w:tcW w:w="2691" w:type="dxa"/>
            <w:tcBorders>
              <w:top w:val="single" w:sz="4" w:space="0" w:color="A6A6A6" w:themeColor="background1" w:themeShade="A6"/>
              <w:left w:val="nil"/>
              <w:bottom w:val="single" w:sz="4" w:space="0" w:color="A6A6A6" w:themeColor="background1" w:themeShade="A6"/>
            </w:tcBorders>
            <w:vAlign w:val="center"/>
          </w:tcPr>
          <w:p w14:paraId="08E1F3EA" w14:textId="77777777" w:rsidR="00A94AFF" w:rsidRPr="00290E98" w:rsidRDefault="00A94AFF" w:rsidP="004D7764">
            <w:pPr>
              <w:pStyle w:val="TableText"/>
              <w:rPr>
                <w:lang w:val="en-GB" w:eastAsia="en-NZ"/>
              </w:rPr>
            </w:pPr>
            <w:r>
              <w:rPr>
                <w:lang w:val="en-GB" w:eastAsia="en-NZ"/>
              </w:rPr>
              <w:t>Pramipexole</w:t>
            </w:r>
          </w:p>
        </w:tc>
      </w:tr>
      <w:tr w:rsidR="00A94AFF" w:rsidRPr="00290E98" w14:paraId="3B604D64"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280D34FB" w14:textId="77777777" w:rsidR="00A94AFF" w:rsidRPr="00290E98" w:rsidRDefault="00A94AFF" w:rsidP="004D7764">
            <w:pPr>
              <w:pStyle w:val="TableText"/>
              <w:rPr>
                <w:lang w:val="en-GB" w:eastAsia="en-NZ"/>
              </w:rPr>
            </w:pPr>
            <w:proofErr w:type="spellStart"/>
            <w:r w:rsidRPr="00290E98">
              <w:rPr>
                <w:lang w:val="en-GB" w:eastAsia="en-NZ"/>
              </w:rPr>
              <w:t>Alendronic</w:t>
            </w:r>
            <w:proofErr w:type="spellEnd"/>
            <w:r w:rsidRPr="00290E98">
              <w:rPr>
                <w:lang w:val="en-GB" w:eastAsia="en-NZ"/>
              </w:rPr>
              <w:t xml:space="preserve"> acid</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1DB64E23" w14:textId="77777777" w:rsidR="00A94AFF" w:rsidRPr="00290E98" w:rsidRDefault="00A94AFF" w:rsidP="004D7764">
            <w:pPr>
              <w:pStyle w:val="TableText"/>
              <w:rPr>
                <w:lang w:val="en-GB" w:eastAsia="en-NZ"/>
              </w:rPr>
            </w:pPr>
            <w:r>
              <w:rPr>
                <w:lang w:val="en-GB" w:eastAsia="en-NZ"/>
              </w:rPr>
              <w:t>Fludrocortisone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75E05D18" w14:textId="77777777" w:rsidR="00A94AFF" w:rsidRPr="00290E98" w:rsidRDefault="00A94AFF" w:rsidP="004D7764">
            <w:pPr>
              <w:pStyle w:val="TableText"/>
              <w:rPr>
                <w:lang w:val="en-GB" w:eastAsia="en-NZ"/>
              </w:rPr>
            </w:pPr>
            <w:r>
              <w:rPr>
                <w:lang w:val="en-GB" w:eastAsia="en-NZ"/>
              </w:rPr>
              <w:t>Praziquantel</w:t>
            </w:r>
          </w:p>
        </w:tc>
      </w:tr>
      <w:tr w:rsidR="00A94AFF" w:rsidRPr="00290E98" w14:paraId="20100178"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7885CFEA" w14:textId="77777777" w:rsidR="00A94AFF" w:rsidRPr="00290E98" w:rsidRDefault="00A94AFF" w:rsidP="004D7764">
            <w:pPr>
              <w:pStyle w:val="TableText"/>
              <w:rPr>
                <w:lang w:val="en-GB" w:eastAsia="en-NZ"/>
              </w:rPr>
            </w:pPr>
            <w:r w:rsidRPr="00290E98">
              <w:rPr>
                <w:lang w:val="en-GB" w:eastAsia="en-NZ"/>
              </w:rPr>
              <w:t>Alfa1 antitrypsin</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40863500" w14:textId="77777777" w:rsidR="00A94AFF" w:rsidRPr="00290E98" w:rsidRDefault="00A94AFF" w:rsidP="004D7764">
            <w:pPr>
              <w:pStyle w:val="TableText"/>
              <w:rPr>
                <w:lang w:val="en-GB" w:eastAsia="en-NZ"/>
              </w:rPr>
            </w:pPr>
            <w:r>
              <w:rPr>
                <w:lang w:val="en-GB" w:eastAsia="en-NZ"/>
              </w:rPr>
              <w:t>Fluorouracil: topical use only</w:t>
            </w:r>
          </w:p>
        </w:tc>
        <w:tc>
          <w:tcPr>
            <w:tcW w:w="2691" w:type="dxa"/>
            <w:tcBorders>
              <w:top w:val="single" w:sz="4" w:space="0" w:color="A6A6A6" w:themeColor="background1" w:themeShade="A6"/>
              <w:left w:val="nil"/>
              <w:bottom w:val="single" w:sz="4" w:space="0" w:color="A6A6A6" w:themeColor="background1" w:themeShade="A6"/>
            </w:tcBorders>
            <w:vAlign w:val="center"/>
          </w:tcPr>
          <w:p w14:paraId="77AC178A" w14:textId="77777777" w:rsidR="00A94AFF" w:rsidRPr="00290E98" w:rsidRDefault="00A94AFF" w:rsidP="004D7764">
            <w:pPr>
              <w:pStyle w:val="TableText"/>
              <w:rPr>
                <w:lang w:val="en-GB" w:eastAsia="en-NZ"/>
              </w:rPr>
            </w:pPr>
            <w:r>
              <w:rPr>
                <w:lang w:val="en-GB" w:eastAsia="en-NZ"/>
              </w:rPr>
              <w:t>Pregabalin</w:t>
            </w:r>
          </w:p>
        </w:tc>
      </w:tr>
      <w:tr w:rsidR="00A94AFF" w:rsidRPr="00290E98" w14:paraId="758DD291"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211527A5" w14:textId="77777777" w:rsidR="00A94AFF" w:rsidRPr="00290E98" w:rsidRDefault="00A94AFF" w:rsidP="004D7764">
            <w:pPr>
              <w:pStyle w:val="TableText"/>
              <w:rPr>
                <w:lang w:val="en-GB" w:eastAsia="en-NZ"/>
              </w:rPr>
            </w:pPr>
            <w:r w:rsidRPr="00290E98">
              <w:rPr>
                <w:lang w:val="en-GB" w:eastAsia="en-NZ"/>
              </w:rPr>
              <w:t>Alprostadil</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439EB09E" w14:textId="77777777" w:rsidR="00A94AFF" w:rsidRPr="00290E98" w:rsidRDefault="00A94AFF" w:rsidP="004D7764">
            <w:pPr>
              <w:pStyle w:val="TableText"/>
              <w:rPr>
                <w:lang w:val="en-GB" w:eastAsia="en-NZ"/>
              </w:rPr>
            </w:pPr>
            <w:r>
              <w:rPr>
                <w:lang w:val="en-GB" w:eastAsia="en-NZ"/>
              </w:rPr>
              <w:t>Flupentixol</w:t>
            </w:r>
          </w:p>
        </w:tc>
        <w:tc>
          <w:tcPr>
            <w:tcW w:w="2691" w:type="dxa"/>
            <w:tcBorders>
              <w:top w:val="single" w:sz="4" w:space="0" w:color="A6A6A6" w:themeColor="background1" w:themeShade="A6"/>
              <w:left w:val="nil"/>
              <w:bottom w:val="single" w:sz="4" w:space="0" w:color="A6A6A6" w:themeColor="background1" w:themeShade="A6"/>
            </w:tcBorders>
            <w:vAlign w:val="center"/>
          </w:tcPr>
          <w:p w14:paraId="39EA88C5" w14:textId="77777777" w:rsidR="00A94AFF" w:rsidRPr="00290E98" w:rsidRDefault="00A94AFF" w:rsidP="004D7764">
            <w:pPr>
              <w:pStyle w:val="TableText"/>
              <w:rPr>
                <w:lang w:val="en-GB" w:eastAsia="en-NZ"/>
              </w:rPr>
            </w:pPr>
            <w:r>
              <w:rPr>
                <w:lang w:val="en-GB" w:eastAsia="en-NZ"/>
              </w:rPr>
              <w:t>Primidone</w:t>
            </w:r>
          </w:p>
        </w:tc>
      </w:tr>
      <w:tr w:rsidR="00A94AFF" w:rsidRPr="00290E98" w14:paraId="4F32B679"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5CD3FF2F" w14:textId="77777777" w:rsidR="00A94AFF" w:rsidRPr="00290E98" w:rsidRDefault="00A94AFF" w:rsidP="004D7764">
            <w:pPr>
              <w:pStyle w:val="TableText"/>
              <w:rPr>
                <w:lang w:val="en-GB" w:eastAsia="en-NZ"/>
              </w:rPr>
            </w:pPr>
            <w:r w:rsidRPr="00290E98">
              <w:rPr>
                <w:lang w:val="en-GB" w:eastAsia="en-NZ"/>
              </w:rPr>
              <w:t>Amantadine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4BF18750" w14:textId="77777777" w:rsidR="00A94AFF" w:rsidRPr="00290E98" w:rsidRDefault="00A94AFF" w:rsidP="004D7764">
            <w:pPr>
              <w:pStyle w:val="TableText"/>
              <w:rPr>
                <w:lang w:val="en-GB" w:eastAsia="en-NZ"/>
              </w:rPr>
            </w:pPr>
            <w:r>
              <w:rPr>
                <w:lang w:val="en-GB" w:eastAsia="en-NZ"/>
              </w:rPr>
              <w:t>Flutamide</w:t>
            </w:r>
          </w:p>
        </w:tc>
        <w:tc>
          <w:tcPr>
            <w:tcW w:w="2691" w:type="dxa"/>
            <w:tcBorders>
              <w:top w:val="single" w:sz="4" w:space="0" w:color="A6A6A6" w:themeColor="background1" w:themeShade="A6"/>
              <w:left w:val="nil"/>
              <w:bottom w:val="single" w:sz="4" w:space="0" w:color="A6A6A6" w:themeColor="background1" w:themeShade="A6"/>
            </w:tcBorders>
            <w:vAlign w:val="center"/>
          </w:tcPr>
          <w:p w14:paraId="0BE0EEB8" w14:textId="77777777" w:rsidR="00A94AFF" w:rsidRPr="00290E98" w:rsidRDefault="00A94AFF" w:rsidP="004D7764">
            <w:pPr>
              <w:pStyle w:val="TableText"/>
              <w:rPr>
                <w:lang w:val="en-GB" w:eastAsia="en-NZ"/>
              </w:rPr>
            </w:pPr>
            <w:r>
              <w:rPr>
                <w:lang w:val="en-GB" w:eastAsia="en-NZ"/>
              </w:rPr>
              <w:t>Progesterone</w:t>
            </w:r>
          </w:p>
        </w:tc>
      </w:tr>
      <w:tr w:rsidR="00A94AFF" w:rsidRPr="00290E98" w14:paraId="10C36D04"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678F318C" w14:textId="77777777" w:rsidR="00A94AFF" w:rsidRPr="00290E98" w:rsidRDefault="00A94AFF" w:rsidP="004D7764">
            <w:pPr>
              <w:pStyle w:val="TableText"/>
              <w:rPr>
                <w:lang w:val="en-GB" w:eastAsia="en-NZ"/>
              </w:rPr>
            </w:pPr>
            <w:proofErr w:type="spellStart"/>
            <w:r w:rsidRPr="00290E98">
              <w:rPr>
                <w:lang w:val="en-GB" w:eastAsia="en-NZ"/>
              </w:rPr>
              <w:t>Ambrisentan</w:t>
            </w:r>
            <w:proofErr w:type="spellEnd"/>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7B6CAFC8" w14:textId="77777777" w:rsidR="00A94AFF" w:rsidRPr="00290E98" w:rsidRDefault="00A94AFF" w:rsidP="004D7764">
            <w:pPr>
              <w:pStyle w:val="TableText"/>
              <w:rPr>
                <w:lang w:val="en-GB" w:eastAsia="en-NZ"/>
              </w:rPr>
            </w:pPr>
            <w:proofErr w:type="spellStart"/>
            <w:r>
              <w:rPr>
                <w:lang w:val="en-GB" w:eastAsia="en-NZ"/>
              </w:rPr>
              <w:t>Fremanezumab</w:t>
            </w:r>
            <w:proofErr w:type="spellEnd"/>
          </w:p>
        </w:tc>
        <w:tc>
          <w:tcPr>
            <w:tcW w:w="2691" w:type="dxa"/>
            <w:tcBorders>
              <w:top w:val="single" w:sz="4" w:space="0" w:color="A6A6A6" w:themeColor="background1" w:themeShade="A6"/>
              <w:left w:val="nil"/>
              <w:bottom w:val="single" w:sz="4" w:space="0" w:color="A6A6A6" w:themeColor="background1" w:themeShade="A6"/>
            </w:tcBorders>
            <w:vAlign w:val="center"/>
          </w:tcPr>
          <w:p w14:paraId="13A08964" w14:textId="77777777" w:rsidR="00A94AFF" w:rsidRPr="00290E98" w:rsidRDefault="00A94AFF" w:rsidP="004D7764">
            <w:pPr>
              <w:pStyle w:val="TableText"/>
              <w:rPr>
                <w:lang w:val="en-GB" w:eastAsia="en-NZ"/>
              </w:rPr>
            </w:pPr>
            <w:r>
              <w:rPr>
                <w:lang w:val="en-GB" w:eastAsia="en-NZ"/>
              </w:rPr>
              <w:t>Propafenone</w:t>
            </w:r>
          </w:p>
        </w:tc>
      </w:tr>
      <w:tr w:rsidR="00A94AFF" w:rsidRPr="00290E98" w14:paraId="134E0E81"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3439E1F5" w14:textId="77777777" w:rsidR="00A94AFF" w:rsidRPr="00290E98" w:rsidRDefault="00A94AFF" w:rsidP="004D7764">
            <w:pPr>
              <w:pStyle w:val="TableText"/>
              <w:rPr>
                <w:lang w:val="en-GB" w:eastAsia="en-NZ"/>
              </w:rPr>
            </w:pPr>
            <w:r w:rsidRPr="00290E98">
              <w:rPr>
                <w:lang w:val="en-GB" w:eastAsia="en-NZ"/>
              </w:rPr>
              <w:t>Amiloride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2B9E53FD" w14:textId="77777777" w:rsidR="00A94AFF" w:rsidRPr="00290E98" w:rsidRDefault="00A94AFF" w:rsidP="004D7764">
            <w:pPr>
              <w:pStyle w:val="TableText"/>
              <w:rPr>
                <w:lang w:val="en-GB" w:eastAsia="en-NZ"/>
              </w:rPr>
            </w:pPr>
            <w:r>
              <w:rPr>
                <w:lang w:val="en-GB" w:eastAsia="en-NZ"/>
              </w:rPr>
              <w:t>Fulvestrant</w:t>
            </w:r>
          </w:p>
        </w:tc>
        <w:tc>
          <w:tcPr>
            <w:tcW w:w="2691" w:type="dxa"/>
            <w:tcBorders>
              <w:top w:val="single" w:sz="4" w:space="0" w:color="A6A6A6" w:themeColor="background1" w:themeShade="A6"/>
              <w:left w:val="nil"/>
              <w:bottom w:val="single" w:sz="4" w:space="0" w:color="A6A6A6" w:themeColor="background1" w:themeShade="A6"/>
            </w:tcBorders>
            <w:vAlign w:val="center"/>
          </w:tcPr>
          <w:p w14:paraId="7408DE88" w14:textId="77777777" w:rsidR="00A94AFF" w:rsidRPr="00290E98" w:rsidRDefault="00A94AFF" w:rsidP="004D7764">
            <w:pPr>
              <w:pStyle w:val="TableText"/>
              <w:rPr>
                <w:lang w:val="en-GB" w:eastAsia="en-NZ"/>
              </w:rPr>
            </w:pPr>
            <w:r>
              <w:rPr>
                <w:lang w:val="en-GB" w:eastAsia="en-NZ"/>
              </w:rPr>
              <w:t>Propranolol</w:t>
            </w:r>
          </w:p>
        </w:tc>
      </w:tr>
      <w:tr w:rsidR="00A94AFF" w:rsidRPr="00290E98" w14:paraId="0EB1FF49"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348F3186" w14:textId="77777777" w:rsidR="00A94AFF" w:rsidRPr="00290E98" w:rsidRDefault="00A94AFF" w:rsidP="004D7764">
            <w:pPr>
              <w:pStyle w:val="TableText"/>
              <w:rPr>
                <w:lang w:val="en-GB" w:eastAsia="en-NZ"/>
              </w:rPr>
            </w:pPr>
            <w:r w:rsidRPr="00290E98">
              <w:rPr>
                <w:lang w:val="en-GB" w:eastAsia="en-NZ"/>
              </w:rPr>
              <w:t>Amiodarone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746BA02B" w14:textId="77777777" w:rsidR="00A94AFF" w:rsidRPr="00290E98" w:rsidRDefault="00A94AFF" w:rsidP="004D7764">
            <w:pPr>
              <w:pStyle w:val="TableText"/>
              <w:rPr>
                <w:lang w:val="en-GB" w:eastAsia="en-NZ"/>
              </w:rPr>
            </w:pPr>
            <w:r>
              <w:rPr>
                <w:lang w:val="en-GB" w:eastAsia="en-NZ"/>
              </w:rPr>
              <w:t>Galantamine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5FEC7E31" w14:textId="77777777" w:rsidR="00A94AFF" w:rsidRPr="00290E98" w:rsidRDefault="00A94AFF" w:rsidP="004D7764">
            <w:pPr>
              <w:pStyle w:val="TableText"/>
              <w:rPr>
                <w:lang w:val="en-GB" w:eastAsia="en-NZ"/>
              </w:rPr>
            </w:pPr>
            <w:r>
              <w:rPr>
                <w:lang w:val="en-GB" w:eastAsia="en-NZ"/>
              </w:rPr>
              <w:t>Prucalopride</w:t>
            </w:r>
          </w:p>
        </w:tc>
      </w:tr>
      <w:tr w:rsidR="00A94AFF" w:rsidRPr="00290E98" w14:paraId="04D8473B"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5D9B530F" w14:textId="77777777" w:rsidR="00A94AFF" w:rsidRPr="00290E98" w:rsidRDefault="00A94AFF" w:rsidP="004D7764">
            <w:pPr>
              <w:pStyle w:val="TableText"/>
              <w:rPr>
                <w:lang w:val="en-GB" w:eastAsia="en-NZ"/>
              </w:rPr>
            </w:pPr>
            <w:r w:rsidRPr="00290E98">
              <w:rPr>
                <w:lang w:val="en-GB" w:eastAsia="en-NZ"/>
              </w:rPr>
              <w:t>Amisulpride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2ACE417D" w14:textId="77777777" w:rsidR="00A94AFF" w:rsidRPr="00290E98" w:rsidRDefault="00A94AFF" w:rsidP="004D7764">
            <w:pPr>
              <w:pStyle w:val="TableText"/>
              <w:rPr>
                <w:lang w:val="en-GB" w:eastAsia="en-NZ"/>
              </w:rPr>
            </w:pPr>
            <w:proofErr w:type="spellStart"/>
            <w:r>
              <w:rPr>
                <w:lang w:val="en-GB" w:eastAsia="en-NZ"/>
              </w:rPr>
              <w:t>Galcanezumab</w:t>
            </w:r>
            <w:proofErr w:type="spellEnd"/>
          </w:p>
        </w:tc>
        <w:tc>
          <w:tcPr>
            <w:tcW w:w="2691" w:type="dxa"/>
            <w:tcBorders>
              <w:top w:val="single" w:sz="4" w:space="0" w:color="A6A6A6" w:themeColor="background1" w:themeShade="A6"/>
              <w:left w:val="nil"/>
              <w:bottom w:val="single" w:sz="4" w:space="0" w:color="A6A6A6" w:themeColor="background1" w:themeShade="A6"/>
            </w:tcBorders>
            <w:vAlign w:val="center"/>
          </w:tcPr>
          <w:p w14:paraId="45B3267C" w14:textId="77777777" w:rsidR="00A94AFF" w:rsidRPr="00290E98" w:rsidRDefault="00A94AFF" w:rsidP="004D7764">
            <w:pPr>
              <w:pStyle w:val="TableText"/>
              <w:rPr>
                <w:lang w:val="en-GB" w:eastAsia="en-NZ"/>
              </w:rPr>
            </w:pPr>
            <w:r>
              <w:rPr>
                <w:lang w:val="en-GB" w:eastAsia="en-NZ"/>
              </w:rPr>
              <w:t>Pyrazinamide</w:t>
            </w:r>
          </w:p>
        </w:tc>
      </w:tr>
      <w:tr w:rsidR="00A94AFF" w:rsidRPr="00290E98" w14:paraId="7DF451D0"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78315049" w14:textId="77777777" w:rsidR="00A94AFF" w:rsidRPr="00290E98" w:rsidRDefault="00A94AFF" w:rsidP="004D7764">
            <w:pPr>
              <w:pStyle w:val="TableText"/>
              <w:rPr>
                <w:lang w:val="en-GB" w:eastAsia="en-NZ"/>
              </w:rPr>
            </w:pPr>
            <w:r w:rsidRPr="00290E98">
              <w:rPr>
                <w:lang w:val="en-GB" w:eastAsia="en-NZ"/>
              </w:rPr>
              <w:t>Amphotericin B</w:t>
            </w:r>
            <w:r>
              <w:rPr>
                <w:lang w:val="en-GB" w:eastAsia="en-NZ"/>
              </w:rPr>
              <w:t>:</w:t>
            </w:r>
            <w:r w:rsidRPr="00290E98">
              <w:rPr>
                <w:lang w:val="en-GB" w:eastAsia="en-NZ"/>
              </w:rPr>
              <w:t xml:space="preserve"> </w:t>
            </w:r>
            <w:proofErr w:type="spellStart"/>
            <w:r w:rsidRPr="00290E98">
              <w:rPr>
                <w:lang w:val="en-GB" w:eastAsia="en-NZ"/>
              </w:rPr>
              <w:t>oromucosal</w:t>
            </w:r>
            <w:proofErr w:type="spellEnd"/>
            <w:r w:rsidRPr="00290E98">
              <w:rPr>
                <w:lang w:val="en-GB" w:eastAsia="en-NZ"/>
              </w:rPr>
              <w:t xml:space="preserve"> use only</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16E20705" w14:textId="77777777" w:rsidR="00A94AFF" w:rsidRPr="00290E98" w:rsidRDefault="00A94AFF" w:rsidP="004D7764">
            <w:pPr>
              <w:pStyle w:val="TableText"/>
              <w:rPr>
                <w:lang w:val="en-GB" w:eastAsia="en-NZ"/>
              </w:rPr>
            </w:pPr>
            <w:r>
              <w:rPr>
                <w:lang w:val="en-GB" w:eastAsia="en-NZ"/>
              </w:rPr>
              <w:t>Gentamycin</w:t>
            </w:r>
          </w:p>
        </w:tc>
        <w:tc>
          <w:tcPr>
            <w:tcW w:w="2691" w:type="dxa"/>
            <w:tcBorders>
              <w:top w:val="single" w:sz="4" w:space="0" w:color="A6A6A6" w:themeColor="background1" w:themeShade="A6"/>
              <w:left w:val="nil"/>
              <w:bottom w:val="single" w:sz="4" w:space="0" w:color="A6A6A6" w:themeColor="background1" w:themeShade="A6"/>
            </w:tcBorders>
            <w:vAlign w:val="center"/>
          </w:tcPr>
          <w:p w14:paraId="78340016" w14:textId="77777777" w:rsidR="00A94AFF" w:rsidRPr="00290E98" w:rsidRDefault="00A94AFF" w:rsidP="004D7764">
            <w:pPr>
              <w:pStyle w:val="TableText"/>
              <w:rPr>
                <w:lang w:val="en-GB" w:eastAsia="en-NZ"/>
              </w:rPr>
            </w:pPr>
            <w:r>
              <w:rPr>
                <w:lang w:val="en-GB" w:eastAsia="en-NZ"/>
              </w:rPr>
              <w:t>Quetiapine</w:t>
            </w:r>
          </w:p>
        </w:tc>
      </w:tr>
      <w:tr w:rsidR="00A94AFF" w:rsidRPr="00290E98" w14:paraId="74ACC47C"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20F3824A" w14:textId="77777777" w:rsidR="00A94AFF" w:rsidRPr="00290E98" w:rsidRDefault="00A94AFF" w:rsidP="004D7764">
            <w:pPr>
              <w:pStyle w:val="TableText"/>
              <w:rPr>
                <w:lang w:val="en-GB" w:eastAsia="en-NZ"/>
              </w:rPr>
            </w:pPr>
            <w:r w:rsidRPr="00290E98">
              <w:rPr>
                <w:lang w:val="en-GB" w:eastAsia="en-NZ"/>
              </w:rPr>
              <w:t>Anastrozole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38DA0FC0" w14:textId="77777777" w:rsidR="00A94AFF" w:rsidRPr="00290E98" w:rsidRDefault="00A94AFF" w:rsidP="004D7764">
            <w:pPr>
              <w:pStyle w:val="TableText"/>
              <w:rPr>
                <w:lang w:val="en-GB" w:eastAsia="en-NZ"/>
              </w:rPr>
            </w:pPr>
            <w:r>
              <w:rPr>
                <w:lang w:val="en-GB" w:eastAsia="en-NZ"/>
              </w:rPr>
              <w:t>Glatiramer</w:t>
            </w:r>
          </w:p>
        </w:tc>
        <w:tc>
          <w:tcPr>
            <w:tcW w:w="2691" w:type="dxa"/>
            <w:tcBorders>
              <w:top w:val="single" w:sz="4" w:space="0" w:color="A6A6A6" w:themeColor="background1" w:themeShade="A6"/>
              <w:left w:val="nil"/>
              <w:bottom w:val="single" w:sz="4" w:space="0" w:color="A6A6A6" w:themeColor="background1" w:themeShade="A6"/>
            </w:tcBorders>
            <w:vAlign w:val="center"/>
          </w:tcPr>
          <w:p w14:paraId="209AFB70" w14:textId="77777777" w:rsidR="00A94AFF" w:rsidRPr="00290E98" w:rsidRDefault="00A94AFF" w:rsidP="004D7764">
            <w:pPr>
              <w:pStyle w:val="TableText"/>
              <w:rPr>
                <w:lang w:val="en-GB" w:eastAsia="en-NZ"/>
              </w:rPr>
            </w:pPr>
            <w:r>
              <w:rPr>
                <w:lang w:val="en-GB" w:eastAsia="en-NZ"/>
              </w:rPr>
              <w:t>Ramipril</w:t>
            </w:r>
          </w:p>
        </w:tc>
      </w:tr>
      <w:tr w:rsidR="00A94AFF" w:rsidRPr="00290E98" w14:paraId="04C64CB6"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22FAD038" w14:textId="77777777" w:rsidR="00A94AFF" w:rsidRPr="00290E98" w:rsidRDefault="00A94AFF" w:rsidP="004D7764">
            <w:pPr>
              <w:pStyle w:val="TableText"/>
              <w:rPr>
                <w:lang w:val="en-GB" w:eastAsia="en-NZ"/>
              </w:rPr>
            </w:pPr>
            <w:r w:rsidRPr="00290E98">
              <w:rPr>
                <w:lang w:val="en-GB" w:eastAsia="en-NZ"/>
              </w:rPr>
              <w:t>Apalutamide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0B12C1E6" w14:textId="77777777" w:rsidR="00A94AFF" w:rsidRPr="00290E98" w:rsidRDefault="00A94AFF" w:rsidP="004D7764">
            <w:pPr>
              <w:pStyle w:val="TableText"/>
              <w:rPr>
                <w:lang w:val="en-GB" w:eastAsia="en-NZ"/>
              </w:rPr>
            </w:pPr>
            <w:r>
              <w:rPr>
                <w:lang w:val="en-GB" w:eastAsia="en-NZ"/>
              </w:rPr>
              <w:t>Goserelin</w:t>
            </w:r>
          </w:p>
        </w:tc>
        <w:tc>
          <w:tcPr>
            <w:tcW w:w="2691" w:type="dxa"/>
            <w:tcBorders>
              <w:top w:val="single" w:sz="4" w:space="0" w:color="A6A6A6" w:themeColor="background1" w:themeShade="A6"/>
              <w:left w:val="nil"/>
              <w:bottom w:val="single" w:sz="4" w:space="0" w:color="A6A6A6" w:themeColor="background1" w:themeShade="A6"/>
            </w:tcBorders>
            <w:vAlign w:val="center"/>
          </w:tcPr>
          <w:p w14:paraId="69A547F4" w14:textId="77777777" w:rsidR="00A94AFF" w:rsidRPr="00290E98" w:rsidRDefault="00A94AFF" w:rsidP="004D7764">
            <w:pPr>
              <w:pStyle w:val="TableText"/>
              <w:rPr>
                <w:lang w:val="en-GB" w:eastAsia="en-NZ"/>
              </w:rPr>
            </w:pPr>
            <w:r>
              <w:rPr>
                <w:lang w:val="en-GB" w:eastAsia="en-NZ"/>
              </w:rPr>
              <w:t>Ranibizumab</w:t>
            </w:r>
          </w:p>
        </w:tc>
      </w:tr>
      <w:tr w:rsidR="00A94AFF" w:rsidRPr="00290E98" w14:paraId="414F4181"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46799944" w14:textId="77777777" w:rsidR="00A94AFF" w:rsidRPr="00290E98" w:rsidRDefault="00A94AFF" w:rsidP="004D7764">
            <w:pPr>
              <w:pStyle w:val="TableText"/>
              <w:rPr>
                <w:lang w:val="en-GB" w:eastAsia="en-NZ"/>
              </w:rPr>
            </w:pPr>
            <w:r w:rsidRPr="00290E98">
              <w:rPr>
                <w:lang w:val="en-GB" w:eastAsia="en-NZ"/>
              </w:rPr>
              <w:t>Apixaban</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41F9938E" w14:textId="77777777" w:rsidR="00A94AFF" w:rsidRPr="00290E98" w:rsidRDefault="00A94AFF" w:rsidP="004D7764">
            <w:pPr>
              <w:pStyle w:val="TableText"/>
              <w:rPr>
                <w:lang w:val="en-GB" w:eastAsia="en-NZ"/>
              </w:rPr>
            </w:pPr>
            <w:proofErr w:type="spellStart"/>
            <w:r>
              <w:rPr>
                <w:lang w:val="en-GB" w:eastAsia="en-NZ"/>
              </w:rPr>
              <w:t>Granisetron</w:t>
            </w:r>
            <w:proofErr w:type="spellEnd"/>
          </w:p>
        </w:tc>
        <w:tc>
          <w:tcPr>
            <w:tcW w:w="2691" w:type="dxa"/>
            <w:tcBorders>
              <w:top w:val="single" w:sz="4" w:space="0" w:color="A6A6A6" w:themeColor="background1" w:themeShade="A6"/>
              <w:left w:val="nil"/>
              <w:bottom w:val="single" w:sz="4" w:space="0" w:color="A6A6A6" w:themeColor="background1" w:themeShade="A6"/>
            </w:tcBorders>
            <w:vAlign w:val="center"/>
          </w:tcPr>
          <w:p w14:paraId="1E9E7DDD" w14:textId="77777777" w:rsidR="00A94AFF" w:rsidRPr="00290E98" w:rsidRDefault="00A94AFF" w:rsidP="004D7764">
            <w:pPr>
              <w:pStyle w:val="TableText"/>
              <w:rPr>
                <w:lang w:val="en-GB" w:eastAsia="en-NZ"/>
              </w:rPr>
            </w:pPr>
            <w:r>
              <w:rPr>
                <w:lang w:val="en-GB" w:eastAsia="en-NZ"/>
              </w:rPr>
              <w:t>Rasagiline</w:t>
            </w:r>
          </w:p>
        </w:tc>
      </w:tr>
      <w:tr w:rsidR="00A94AFF" w:rsidRPr="00290E98" w14:paraId="2913741C"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1890D0E0" w14:textId="77777777" w:rsidR="00A94AFF" w:rsidRPr="00290E98" w:rsidRDefault="00A94AFF" w:rsidP="004D7764">
            <w:pPr>
              <w:pStyle w:val="TableText"/>
              <w:rPr>
                <w:lang w:val="en-GB" w:eastAsia="en-NZ"/>
              </w:rPr>
            </w:pPr>
            <w:r w:rsidRPr="00290E98">
              <w:rPr>
                <w:lang w:val="en-GB" w:eastAsia="en-NZ"/>
              </w:rPr>
              <w:t>Apomorphine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06A9E125" w14:textId="77777777" w:rsidR="00A94AFF" w:rsidRPr="00290E98" w:rsidRDefault="00A94AFF" w:rsidP="004D7764">
            <w:pPr>
              <w:pStyle w:val="TableText"/>
              <w:rPr>
                <w:lang w:val="en-GB" w:eastAsia="en-NZ"/>
              </w:rPr>
            </w:pPr>
            <w:r>
              <w:rPr>
                <w:lang w:val="en-GB" w:eastAsia="en-NZ"/>
              </w:rPr>
              <w:t>Hydralazine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3E2EEBA8" w14:textId="77777777" w:rsidR="00A94AFF" w:rsidRPr="00290E98" w:rsidRDefault="00A94AFF" w:rsidP="004D7764">
            <w:pPr>
              <w:pStyle w:val="TableText"/>
              <w:rPr>
                <w:lang w:val="en-GB" w:eastAsia="en-NZ"/>
              </w:rPr>
            </w:pPr>
            <w:r>
              <w:rPr>
                <w:lang w:val="en-GB" w:eastAsia="en-NZ"/>
              </w:rPr>
              <w:t>Reboxetine</w:t>
            </w:r>
          </w:p>
        </w:tc>
      </w:tr>
      <w:tr w:rsidR="00A94AFF" w:rsidRPr="00290E98" w14:paraId="75E70ADD"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6A5A151C" w14:textId="77777777" w:rsidR="00A94AFF" w:rsidRPr="00290E98" w:rsidRDefault="00A94AFF" w:rsidP="004D7764">
            <w:pPr>
              <w:pStyle w:val="TableText"/>
              <w:rPr>
                <w:lang w:val="en-GB" w:eastAsia="en-NZ"/>
              </w:rPr>
            </w:pPr>
            <w:r w:rsidRPr="00290E98">
              <w:rPr>
                <w:lang w:val="en-GB" w:eastAsia="en-NZ"/>
              </w:rPr>
              <w:t>Apraclonidine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1CE8C331" w14:textId="77777777" w:rsidR="00A94AFF" w:rsidRPr="00290E98" w:rsidRDefault="00A94AFF" w:rsidP="004D7764">
            <w:pPr>
              <w:pStyle w:val="TableText"/>
              <w:rPr>
                <w:lang w:val="en-GB" w:eastAsia="en-NZ"/>
              </w:rPr>
            </w:pPr>
            <w:r>
              <w:rPr>
                <w:lang w:val="en-GB" w:eastAsia="en-NZ"/>
              </w:rPr>
              <w:t>Hydroxyurea</w:t>
            </w:r>
          </w:p>
        </w:tc>
        <w:tc>
          <w:tcPr>
            <w:tcW w:w="2691" w:type="dxa"/>
            <w:tcBorders>
              <w:top w:val="single" w:sz="4" w:space="0" w:color="A6A6A6" w:themeColor="background1" w:themeShade="A6"/>
              <w:left w:val="nil"/>
              <w:bottom w:val="single" w:sz="4" w:space="0" w:color="A6A6A6" w:themeColor="background1" w:themeShade="A6"/>
            </w:tcBorders>
            <w:vAlign w:val="center"/>
          </w:tcPr>
          <w:p w14:paraId="2894F77C" w14:textId="77777777" w:rsidR="00A94AFF" w:rsidRPr="00290E98" w:rsidRDefault="00A94AFF" w:rsidP="004D7764">
            <w:pPr>
              <w:pStyle w:val="TableText"/>
              <w:rPr>
                <w:lang w:val="en-GB" w:eastAsia="en-NZ"/>
              </w:rPr>
            </w:pPr>
            <w:r>
              <w:rPr>
                <w:lang w:val="en-GB" w:eastAsia="en-NZ"/>
              </w:rPr>
              <w:t>Rifabutin</w:t>
            </w:r>
          </w:p>
        </w:tc>
      </w:tr>
      <w:tr w:rsidR="00A94AFF" w:rsidRPr="00290E98" w14:paraId="21AB8B69"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3B98B0AE" w14:textId="77777777" w:rsidR="00A94AFF" w:rsidRPr="00290E98" w:rsidRDefault="00A94AFF" w:rsidP="004D7764">
            <w:pPr>
              <w:pStyle w:val="TableText"/>
              <w:rPr>
                <w:lang w:val="en-GB" w:eastAsia="en-NZ"/>
              </w:rPr>
            </w:pPr>
            <w:r w:rsidRPr="00290E98">
              <w:rPr>
                <w:lang w:val="en-GB" w:eastAsia="en-NZ"/>
              </w:rPr>
              <w:t>Apremilast</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6BBEC85E" w14:textId="77777777" w:rsidR="00A94AFF" w:rsidRPr="00290E98" w:rsidRDefault="00A94AFF" w:rsidP="004D7764">
            <w:pPr>
              <w:pStyle w:val="TableText"/>
              <w:rPr>
                <w:lang w:val="en-GB" w:eastAsia="en-NZ"/>
              </w:rPr>
            </w:pPr>
            <w:proofErr w:type="spellStart"/>
            <w:r>
              <w:rPr>
                <w:lang w:val="en-GB" w:eastAsia="en-NZ"/>
              </w:rPr>
              <w:t>Inclisiran</w:t>
            </w:r>
            <w:proofErr w:type="spellEnd"/>
          </w:p>
        </w:tc>
        <w:tc>
          <w:tcPr>
            <w:tcW w:w="2691" w:type="dxa"/>
            <w:tcBorders>
              <w:top w:val="single" w:sz="4" w:space="0" w:color="A6A6A6" w:themeColor="background1" w:themeShade="A6"/>
              <w:left w:val="nil"/>
              <w:bottom w:val="single" w:sz="4" w:space="0" w:color="A6A6A6" w:themeColor="background1" w:themeShade="A6"/>
            </w:tcBorders>
            <w:vAlign w:val="center"/>
          </w:tcPr>
          <w:p w14:paraId="1119B117" w14:textId="77777777" w:rsidR="00A94AFF" w:rsidRPr="00290E98" w:rsidRDefault="00A94AFF" w:rsidP="004D7764">
            <w:pPr>
              <w:pStyle w:val="TableText"/>
              <w:rPr>
                <w:lang w:val="en-GB" w:eastAsia="en-NZ"/>
              </w:rPr>
            </w:pPr>
            <w:r>
              <w:rPr>
                <w:lang w:val="en-GB" w:eastAsia="en-NZ"/>
              </w:rPr>
              <w:t>Risankizumab</w:t>
            </w:r>
          </w:p>
        </w:tc>
      </w:tr>
      <w:tr w:rsidR="00A94AFF" w:rsidRPr="00290E98" w14:paraId="53B4B29F"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4D0FFCA2" w14:textId="77777777" w:rsidR="00A94AFF" w:rsidRPr="00290E98" w:rsidRDefault="00A94AFF" w:rsidP="004D7764">
            <w:pPr>
              <w:pStyle w:val="TableText"/>
              <w:rPr>
                <w:lang w:val="en-GB" w:eastAsia="en-NZ"/>
              </w:rPr>
            </w:pPr>
            <w:r w:rsidRPr="00290E98">
              <w:rPr>
                <w:lang w:val="en-GB" w:eastAsia="en-NZ"/>
              </w:rPr>
              <w:t>Aprotinin</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795BA33F" w14:textId="77777777" w:rsidR="00A94AFF" w:rsidRPr="00290E98" w:rsidRDefault="00A94AFF" w:rsidP="004D7764">
            <w:pPr>
              <w:pStyle w:val="TableText"/>
              <w:rPr>
                <w:lang w:val="en-GB" w:eastAsia="en-NZ"/>
              </w:rPr>
            </w:pPr>
            <w:r>
              <w:rPr>
                <w:lang w:val="en-GB" w:eastAsia="en-NZ"/>
              </w:rPr>
              <w:t>In</w:t>
            </w:r>
            <w:r w:rsidRPr="00E57023">
              <w:rPr>
                <w:lang w:val="en-GB" w:eastAsia="en-NZ"/>
              </w:rPr>
              <w:t>fl</w:t>
            </w:r>
            <w:r>
              <w:rPr>
                <w:lang w:val="en-GB" w:eastAsia="en-NZ"/>
              </w:rPr>
              <w:t>iximab</w:t>
            </w:r>
          </w:p>
        </w:tc>
        <w:tc>
          <w:tcPr>
            <w:tcW w:w="2691" w:type="dxa"/>
            <w:tcBorders>
              <w:top w:val="single" w:sz="4" w:space="0" w:color="A6A6A6" w:themeColor="background1" w:themeShade="A6"/>
              <w:left w:val="nil"/>
              <w:bottom w:val="single" w:sz="4" w:space="0" w:color="A6A6A6" w:themeColor="background1" w:themeShade="A6"/>
            </w:tcBorders>
            <w:vAlign w:val="center"/>
          </w:tcPr>
          <w:p w14:paraId="4B92A444" w14:textId="77777777" w:rsidR="00A94AFF" w:rsidRPr="00290E98" w:rsidRDefault="00A94AFF" w:rsidP="004D7764">
            <w:pPr>
              <w:pStyle w:val="TableText"/>
              <w:rPr>
                <w:lang w:val="en-GB" w:eastAsia="en-NZ"/>
              </w:rPr>
            </w:pPr>
            <w:r>
              <w:rPr>
                <w:lang w:val="en-GB" w:eastAsia="en-NZ"/>
              </w:rPr>
              <w:t>Risedronate</w:t>
            </w:r>
          </w:p>
        </w:tc>
      </w:tr>
      <w:tr w:rsidR="00A94AFF" w:rsidRPr="00290E98" w14:paraId="31D52212"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56356982" w14:textId="77777777" w:rsidR="00A94AFF" w:rsidRPr="00290E98" w:rsidRDefault="00A94AFF" w:rsidP="004D7764">
            <w:pPr>
              <w:pStyle w:val="TableText"/>
              <w:rPr>
                <w:lang w:val="en-GB" w:eastAsia="en-NZ"/>
              </w:rPr>
            </w:pPr>
            <w:r w:rsidRPr="00290E98">
              <w:rPr>
                <w:lang w:val="en-GB" w:eastAsia="en-NZ"/>
              </w:rPr>
              <w:t>Aripiprazole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5A1D81B5" w14:textId="77777777" w:rsidR="00A94AFF" w:rsidRPr="00290E98" w:rsidRDefault="00A94AFF" w:rsidP="004D7764">
            <w:pPr>
              <w:pStyle w:val="TableText"/>
              <w:rPr>
                <w:lang w:val="en-GB" w:eastAsia="en-NZ"/>
              </w:rPr>
            </w:pPr>
            <w:r>
              <w:rPr>
                <w:lang w:val="en-GB" w:eastAsia="en-NZ"/>
              </w:rPr>
              <w:t>Interferon beta</w:t>
            </w:r>
          </w:p>
        </w:tc>
        <w:tc>
          <w:tcPr>
            <w:tcW w:w="2691" w:type="dxa"/>
            <w:tcBorders>
              <w:top w:val="single" w:sz="4" w:space="0" w:color="A6A6A6" w:themeColor="background1" w:themeShade="A6"/>
              <w:left w:val="nil"/>
              <w:bottom w:val="single" w:sz="4" w:space="0" w:color="A6A6A6" w:themeColor="background1" w:themeShade="A6"/>
            </w:tcBorders>
            <w:vAlign w:val="center"/>
          </w:tcPr>
          <w:p w14:paraId="3905E2A8" w14:textId="77777777" w:rsidR="00A94AFF" w:rsidRPr="00290E98" w:rsidRDefault="00A94AFF" w:rsidP="004D7764">
            <w:pPr>
              <w:pStyle w:val="TableText"/>
              <w:rPr>
                <w:lang w:val="en-GB" w:eastAsia="en-NZ"/>
              </w:rPr>
            </w:pPr>
            <w:r>
              <w:rPr>
                <w:lang w:val="en-GB" w:eastAsia="en-NZ"/>
              </w:rPr>
              <w:t>Risperidone</w:t>
            </w:r>
          </w:p>
        </w:tc>
      </w:tr>
      <w:tr w:rsidR="00A94AFF" w:rsidRPr="00290E98" w14:paraId="6CFB53A8"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5888DA9D" w14:textId="77777777" w:rsidR="00A94AFF" w:rsidRPr="00290E98" w:rsidRDefault="00A94AFF" w:rsidP="004D7764">
            <w:pPr>
              <w:pStyle w:val="TableText"/>
              <w:rPr>
                <w:lang w:val="en-GB" w:eastAsia="en-NZ"/>
              </w:rPr>
            </w:pPr>
            <w:r w:rsidRPr="00290E98">
              <w:rPr>
                <w:lang w:val="en-GB" w:eastAsia="en-NZ"/>
              </w:rPr>
              <w:t>Artemether</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15379D38" w14:textId="77777777" w:rsidR="00A94AFF" w:rsidRPr="00290E98" w:rsidRDefault="00A94AFF" w:rsidP="004D7764">
            <w:pPr>
              <w:pStyle w:val="TableText"/>
              <w:rPr>
                <w:lang w:val="en-GB" w:eastAsia="en-NZ"/>
              </w:rPr>
            </w:pPr>
            <w:r>
              <w:rPr>
                <w:lang w:val="en-GB" w:eastAsia="en-NZ"/>
              </w:rPr>
              <w:t>Irbesartan</w:t>
            </w:r>
          </w:p>
        </w:tc>
        <w:tc>
          <w:tcPr>
            <w:tcW w:w="2691" w:type="dxa"/>
            <w:tcBorders>
              <w:top w:val="single" w:sz="4" w:space="0" w:color="A6A6A6" w:themeColor="background1" w:themeShade="A6"/>
              <w:left w:val="nil"/>
              <w:bottom w:val="single" w:sz="4" w:space="0" w:color="A6A6A6" w:themeColor="background1" w:themeShade="A6"/>
            </w:tcBorders>
            <w:vAlign w:val="center"/>
          </w:tcPr>
          <w:p w14:paraId="11971B34" w14:textId="77777777" w:rsidR="00A94AFF" w:rsidRPr="00290E98" w:rsidRDefault="00A94AFF" w:rsidP="004D7764">
            <w:pPr>
              <w:pStyle w:val="TableText"/>
              <w:rPr>
                <w:lang w:val="en-GB" w:eastAsia="en-NZ"/>
              </w:rPr>
            </w:pPr>
            <w:r>
              <w:rPr>
                <w:lang w:val="en-GB" w:eastAsia="en-NZ"/>
              </w:rPr>
              <w:t>Rivastigmine</w:t>
            </w:r>
          </w:p>
        </w:tc>
      </w:tr>
      <w:tr w:rsidR="00A94AFF" w:rsidRPr="00290E98" w14:paraId="69B2D4B7"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00C555F6" w14:textId="77777777" w:rsidR="00A94AFF" w:rsidRPr="00290E98" w:rsidRDefault="00A94AFF" w:rsidP="004D7764">
            <w:pPr>
              <w:pStyle w:val="TableText"/>
              <w:rPr>
                <w:lang w:val="en-GB" w:eastAsia="en-NZ"/>
              </w:rPr>
            </w:pPr>
            <w:proofErr w:type="spellStart"/>
            <w:r w:rsidRPr="00290E98">
              <w:rPr>
                <w:lang w:val="en-GB" w:eastAsia="en-NZ"/>
              </w:rPr>
              <w:t>Atogepant</w:t>
            </w:r>
            <w:proofErr w:type="spellEnd"/>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2D7F70A5" w14:textId="77777777" w:rsidR="00A94AFF" w:rsidRPr="00290E98" w:rsidRDefault="00A94AFF" w:rsidP="004D7764">
            <w:pPr>
              <w:pStyle w:val="TableText"/>
              <w:rPr>
                <w:lang w:val="en-GB" w:eastAsia="en-NZ"/>
              </w:rPr>
            </w:pPr>
            <w:r>
              <w:rPr>
                <w:lang w:val="en-GB" w:eastAsia="en-NZ"/>
              </w:rPr>
              <w:t>Iron polymaltose</w:t>
            </w:r>
          </w:p>
        </w:tc>
        <w:tc>
          <w:tcPr>
            <w:tcW w:w="2691" w:type="dxa"/>
            <w:tcBorders>
              <w:top w:val="single" w:sz="4" w:space="0" w:color="A6A6A6" w:themeColor="background1" w:themeShade="A6"/>
              <w:left w:val="nil"/>
              <w:bottom w:val="single" w:sz="4" w:space="0" w:color="A6A6A6" w:themeColor="background1" w:themeShade="A6"/>
            </w:tcBorders>
            <w:vAlign w:val="center"/>
          </w:tcPr>
          <w:p w14:paraId="0D113F37" w14:textId="77777777" w:rsidR="00A94AFF" w:rsidRPr="00290E98" w:rsidRDefault="00A94AFF" w:rsidP="004D7764">
            <w:pPr>
              <w:pStyle w:val="TableText"/>
              <w:rPr>
                <w:lang w:val="en-GB" w:eastAsia="en-NZ"/>
              </w:rPr>
            </w:pPr>
            <w:r>
              <w:rPr>
                <w:lang w:val="en-GB" w:eastAsia="en-NZ"/>
              </w:rPr>
              <w:t>Ropinirole</w:t>
            </w:r>
          </w:p>
        </w:tc>
      </w:tr>
      <w:tr w:rsidR="00A94AFF" w:rsidRPr="00290E98" w14:paraId="7FFE920F"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0C976DBA" w14:textId="77777777" w:rsidR="00A94AFF" w:rsidRPr="00290E98" w:rsidRDefault="00A94AFF" w:rsidP="004D7764">
            <w:pPr>
              <w:pStyle w:val="TableText"/>
              <w:rPr>
                <w:lang w:val="en-GB" w:eastAsia="en-NZ"/>
              </w:rPr>
            </w:pPr>
            <w:r w:rsidRPr="00290E98">
              <w:rPr>
                <w:lang w:val="en-GB" w:eastAsia="en-NZ"/>
              </w:rPr>
              <w:t>Atropine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28593052" w14:textId="77777777" w:rsidR="00A94AFF" w:rsidRPr="00290E98" w:rsidRDefault="00A94AFF" w:rsidP="004D7764">
            <w:pPr>
              <w:pStyle w:val="TableText"/>
              <w:rPr>
                <w:lang w:val="en-GB" w:eastAsia="en-NZ"/>
              </w:rPr>
            </w:pPr>
            <w:r>
              <w:rPr>
                <w:lang w:val="en-GB" w:eastAsia="en-NZ"/>
              </w:rPr>
              <w:t>Iron sucrose</w:t>
            </w:r>
          </w:p>
        </w:tc>
        <w:tc>
          <w:tcPr>
            <w:tcW w:w="2691" w:type="dxa"/>
            <w:tcBorders>
              <w:top w:val="single" w:sz="4" w:space="0" w:color="A6A6A6" w:themeColor="background1" w:themeShade="A6"/>
              <w:left w:val="nil"/>
              <w:bottom w:val="single" w:sz="4" w:space="0" w:color="A6A6A6" w:themeColor="background1" w:themeShade="A6"/>
            </w:tcBorders>
            <w:vAlign w:val="center"/>
          </w:tcPr>
          <w:p w14:paraId="009F72AA" w14:textId="77777777" w:rsidR="00A94AFF" w:rsidRPr="00290E98" w:rsidRDefault="00A94AFF" w:rsidP="004D7764">
            <w:pPr>
              <w:pStyle w:val="TableText"/>
              <w:rPr>
                <w:lang w:val="en-GB" w:eastAsia="en-NZ"/>
              </w:rPr>
            </w:pPr>
            <w:r>
              <w:rPr>
                <w:lang w:val="en-GB" w:eastAsia="en-NZ"/>
              </w:rPr>
              <w:t>Ropivacaine</w:t>
            </w:r>
          </w:p>
        </w:tc>
      </w:tr>
      <w:tr w:rsidR="00A94AFF" w:rsidRPr="00290E98" w14:paraId="2ECEFB47"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64365364" w14:textId="77777777" w:rsidR="00A94AFF" w:rsidRPr="00290E98" w:rsidRDefault="00A94AFF" w:rsidP="004D7764">
            <w:pPr>
              <w:pStyle w:val="TableText"/>
              <w:rPr>
                <w:lang w:val="en-GB" w:eastAsia="en-NZ"/>
              </w:rPr>
            </w:pPr>
            <w:r w:rsidRPr="00290E98">
              <w:rPr>
                <w:lang w:val="en-GB" w:eastAsia="en-NZ"/>
              </w:rPr>
              <w:t>Azathioprine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132A1825" w14:textId="77777777" w:rsidR="00A94AFF" w:rsidRPr="00290E98" w:rsidRDefault="00A94AFF" w:rsidP="004D7764">
            <w:pPr>
              <w:pStyle w:val="TableText"/>
              <w:rPr>
                <w:lang w:val="en-GB" w:eastAsia="en-NZ"/>
              </w:rPr>
            </w:pPr>
            <w:r>
              <w:rPr>
                <w:lang w:val="en-GB" w:eastAsia="en-NZ"/>
              </w:rPr>
              <w:t>Isoniazid</w:t>
            </w:r>
          </w:p>
        </w:tc>
        <w:tc>
          <w:tcPr>
            <w:tcW w:w="2691" w:type="dxa"/>
            <w:tcBorders>
              <w:top w:val="single" w:sz="4" w:space="0" w:color="A6A6A6" w:themeColor="background1" w:themeShade="A6"/>
              <w:left w:val="nil"/>
              <w:bottom w:val="single" w:sz="4" w:space="0" w:color="A6A6A6" w:themeColor="background1" w:themeShade="A6"/>
            </w:tcBorders>
            <w:vAlign w:val="center"/>
          </w:tcPr>
          <w:p w14:paraId="50ECFDBC" w14:textId="77777777" w:rsidR="00A94AFF" w:rsidRPr="00290E98" w:rsidRDefault="00A94AFF" w:rsidP="004D7764">
            <w:pPr>
              <w:pStyle w:val="TableText"/>
              <w:rPr>
                <w:lang w:val="en-GB" w:eastAsia="en-NZ"/>
              </w:rPr>
            </w:pPr>
            <w:r>
              <w:rPr>
                <w:lang w:val="en-GB" w:eastAsia="en-NZ"/>
              </w:rPr>
              <w:t>Rufinamide</w:t>
            </w:r>
          </w:p>
        </w:tc>
      </w:tr>
      <w:tr w:rsidR="00A94AFF" w:rsidRPr="00290E98" w14:paraId="0924E90E"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558A8E6F" w14:textId="77777777" w:rsidR="00A94AFF" w:rsidRPr="00290E98" w:rsidRDefault="00A94AFF" w:rsidP="004D7764">
            <w:pPr>
              <w:pStyle w:val="TableText"/>
              <w:rPr>
                <w:lang w:val="en-GB" w:eastAsia="en-NZ"/>
              </w:rPr>
            </w:pPr>
            <w:r w:rsidRPr="00290E98">
              <w:rPr>
                <w:lang w:val="en-GB" w:eastAsia="en-NZ"/>
              </w:rPr>
              <w:t>Baloxavir</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3F8728A4" w14:textId="77777777" w:rsidR="00A94AFF" w:rsidRPr="00290E98" w:rsidRDefault="00A94AFF" w:rsidP="004D7764">
            <w:pPr>
              <w:pStyle w:val="TableText"/>
              <w:rPr>
                <w:lang w:val="en-GB" w:eastAsia="en-NZ"/>
              </w:rPr>
            </w:pPr>
            <w:r>
              <w:rPr>
                <w:lang w:val="en-GB" w:eastAsia="en-NZ"/>
              </w:rPr>
              <w:t>Itraconazole</w:t>
            </w:r>
          </w:p>
        </w:tc>
        <w:tc>
          <w:tcPr>
            <w:tcW w:w="2691" w:type="dxa"/>
            <w:tcBorders>
              <w:top w:val="single" w:sz="4" w:space="0" w:color="A6A6A6" w:themeColor="background1" w:themeShade="A6"/>
              <w:left w:val="nil"/>
              <w:bottom w:val="single" w:sz="4" w:space="0" w:color="A6A6A6" w:themeColor="background1" w:themeShade="A6"/>
            </w:tcBorders>
            <w:vAlign w:val="center"/>
          </w:tcPr>
          <w:p w14:paraId="3F2F0022" w14:textId="77777777" w:rsidR="00A94AFF" w:rsidRPr="00290E98" w:rsidRDefault="00A94AFF" w:rsidP="004D7764">
            <w:pPr>
              <w:pStyle w:val="TableText"/>
              <w:rPr>
                <w:lang w:val="en-GB" w:eastAsia="en-NZ"/>
              </w:rPr>
            </w:pPr>
            <w:r>
              <w:rPr>
                <w:lang w:val="en-GB" w:eastAsia="en-NZ"/>
              </w:rPr>
              <w:t>Ruxolitinib</w:t>
            </w:r>
          </w:p>
        </w:tc>
      </w:tr>
      <w:tr w:rsidR="00A94AFF" w:rsidRPr="00290E98" w14:paraId="42E91CAF"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680D6340" w14:textId="77777777" w:rsidR="00A94AFF" w:rsidRPr="00290E98" w:rsidRDefault="00A94AFF" w:rsidP="004D7764">
            <w:pPr>
              <w:pStyle w:val="TableText"/>
              <w:rPr>
                <w:lang w:val="en-GB" w:eastAsia="en-NZ"/>
              </w:rPr>
            </w:pPr>
            <w:r w:rsidRPr="00290E98">
              <w:rPr>
                <w:lang w:val="en-GB" w:eastAsia="en-NZ"/>
              </w:rPr>
              <w:lastRenderedPageBreak/>
              <w:t>Bedaquiline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64A56BAF" w14:textId="77777777" w:rsidR="00A94AFF" w:rsidRPr="00290E98" w:rsidRDefault="00A94AFF" w:rsidP="004D7764">
            <w:pPr>
              <w:pStyle w:val="TableText"/>
              <w:rPr>
                <w:lang w:val="en-GB" w:eastAsia="en-NZ"/>
              </w:rPr>
            </w:pPr>
            <w:r>
              <w:rPr>
                <w:lang w:val="en-GB" w:eastAsia="en-NZ"/>
              </w:rPr>
              <w:t>Ivacaftor</w:t>
            </w:r>
          </w:p>
        </w:tc>
        <w:tc>
          <w:tcPr>
            <w:tcW w:w="2691" w:type="dxa"/>
            <w:tcBorders>
              <w:top w:val="single" w:sz="4" w:space="0" w:color="A6A6A6" w:themeColor="background1" w:themeShade="A6"/>
              <w:left w:val="nil"/>
              <w:bottom w:val="single" w:sz="4" w:space="0" w:color="A6A6A6" w:themeColor="background1" w:themeShade="A6"/>
            </w:tcBorders>
            <w:vAlign w:val="center"/>
          </w:tcPr>
          <w:p w14:paraId="392105D2" w14:textId="77777777" w:rsidR="00A94AFF" w:rsidRPr="00290E98" w:rsidRDefault="00A94AFF" w:rsidP="004D7764">
            <w:pPr>
              <w:pStyle w:val="TableText"/>
              <w:rPr>
                <w:lang w:val="en-GB" w:eastAsia="en-NZ"/>
              </w:rPr>
            </w:pPr>
            <w:proofErr w:type="spellStart"/>
            <w:r>
              <w:rPr>
                <w:lang w:val="en-GB" w:eastAsia="en-NZ"/>
              </w:rPr>
              <w:t>S</w:t>
            </w:r>
            <w:r w:rsidRPr="00397CE8">
              <w:rPr>
                <w:lang w:val="en-GB" w:eastAsia="en-NZ"/>
              </w:rPr>
              <w:t>axagliptin</w:t>
            </w:r>
            <w:proofErr w:type="spellEnd"/>
          </w:p>
        </w:tc>
      </w:tr>
      <w:tr w:rsidR="00A94AFF" w:rsidRPr="00290E98" w14:paraId="6063E9E7"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03FE45C9" w14:textId="77777777" w:rsidR="00A94AFF" w:rsidRPr="00290E98" w:rsidRDefault="00A94AFF" w:rsidP="004D7764">
            <w:pPr>
              <w:pStyle w:val="TableText"/>
              <w:rPr>
                <w:lang w:val="en-GB" w:eastAsia="en-NZ"/>
              </w:rPr>
            </w:pPr>
            <w:proofErr w:type="spellStart"/>
            <w:r w:rsidRPr="00290E98">
              <w:rPr>
                <w:lang w:val="en-GB" w:eastAsia="en-NZ"/>
              </w:rPr>
              <w:t>Benralizumab</w:t>
            </w:r>
            <w:proofErr w:type="spellEnd"/>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4CC7EC30" w14:textId="77777777" w:rsidR="00A94AFF" w:rsidRDefault="00A94AFF" w:rsidP="004D7764">
            <w:pPr>
              <w:pStyle w:val="TableText"/>
              <w:rPr>
                <w:lang w:val="en-GB" w:eastAsia="en-NZ"/>
              </w:rPr>
            </w:pPr>
            <w:r>
              <w:rPr>
                <w:lang w:val="en-GB" w:eastAsia="en-NZ"/>
              </w:rPr>
              <w:t>Ketorolac</w:t>
            </w:r>
          </w:p>
        </w:tc>
        <w:tc>
          <w:tcPr>
            <w:tcW w:w="2691" w:type="dxa"/>
            <w:tcBorders>
              <w:top w:val="single" w:sz="4" w:space="0" w:color="A6A6A6" w:themeColor="background1" w:themeShade="A6"/>
              <w:left w:val="nil"/>
              <w:bottom w:val="single" w:sz="4" w:space="0" w:color="A6A6A6" w:themeColor="background1" w:themeShade="A6"/>
            </w:tcBorders>
            <w:vAlign w:val="center"/>
          </w:tcPr>
          <w:p w14:paraId="2CBCC1CF" w14:textId="77777777" w:rsidR="00A94AFF" w:rsidRDefault="00A94AFF" w:rsidP="004D7764">
            <w:pPr>
              <w:pStyle w:val="TableText"/>
              <w:rPr>
                <w:lang w:val="en-GB" w:eastAsia="en-NZ"/>
              </w:rPr>
            </w:pPr>
            <w:proofErr w:type="spellStart"/>
            <w:r>
              <w:rPr>
                <w:lang w:val="en-GB" w:eastAsia="en-NZ"/>
              </w:rPr>
              <w:t>Secukinumab</w:t>
            </w:r>
            <w:proofErr w:type="spellEnd"/>
          </w:p>
        </w:tc>
      </w:tr>
      <w:tr w:rsidR="00A94AFF" w:rsidRPr="00290E98" w14:paraId="3E946170"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74113C99" w14:textId="77777777" w:rsidR="00A94AFF" w:rsidRPr="00290E98" w:rsidRDefault="00A94AFF" w:rsidP="004D7764">
            <w:pPr>
              <w:pStyle w:val="TableText"/>
              <w:rPr>
                <w:lang w:val="en-GB" w:eastAsia="en-NZ"/>
              </w:rPr>
            </w:pPr>
            <w:proofErr w:type="spellStart"/>
            <w:r w:rsidRPr="00290E98">
              <w:rPr>
                <w:lang w:val="en-GB" w:eastAsia="en-NZ"/>
              </w:rPr>
              <w:t>Benserazide</w:t>
            </w:r>
            <w:proofErr w:type="spellEnd"/>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544EB92F" w14:textId="77777777" w:rsidR="00A94AFF" w:rsidRPr="00290E98" w:rsidRDefault="00A94AFF" w:rsidP="004D7764">
            <w:pPr>
              <w:pStyle w:val="TableText"/>
              <w:rPr>
                <w:lang w:val="en-GB" w:eastAsia="en-NZ"/>
              </w:rPr>
            </w:pPr>
            <w:r>
              <w:rPr>
                <w:lang w:val="en-GB" w:eastAsia="en-NZ"/>
              </w:rPr>
              <w:t>Lacosamide</w:t>
            </w:r>
          </w:p>
        </w:tc>
        <w:tc>
          <w:tcPr>
            <w:tcW w:w="2691" w:type="dxa"/>
            <w:tcBorders>
              <w:top w:val="single" w:sz="4" w:space="0" w:color="A6A6A6" w:themeColor="background1" w:themeShade="A6"/>
              <w:left w:val="nil"/>
              <w:bottom w:val="single" w:sz="4" w:space="0" w:color="A6A6A6" w:themeColor="background1" w:themeShade="A6"/>
            </w:tcBorders>
            <w:vAlign w:val="center"/>
          </w:tcPr>
          <w:p w14:paraId="6B2326CC" w14:textId="77777777" w:rsidR="00A94AFF" w:rsidRPr="00290E98" w:rsidRDefault="00A94AFF" w:rsidP="004D7764">
            <w:pPr>
              <w:pStyle w:val="TableText"/>
              <w:rPr>
                <w:lang w:val="en-GB" w:eastAsia="en-NZ"/>
              </w:rPr>
            </w:pPr>
            <w:proofErr w:type="spellStart"/>
            <w:r>
              <w:rPr>
                <w:lang w:val="en-GB" w:eastAsia="en-NZ"/>
              </w:rPr>
              <w:t>Selexipag</w:t>
            </w:r>
            <w:proofErr w:type="spellEnd"/>
          </w:p>
        </w:tc>
      </w:tr>
      <w:tr w:rsidR="00A94AFF" w:rsidRPr="00290E98" w14:paraId="063C5EF4"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5D6ACCF1" w14:textId="77777777" w:rsidR="00A94AFF" w:rsidRPr="00290E98" w:rsidRDefault="00A94AFF" w:rsidP="004D7764">
            <w:pPr>
              <w:pStyle w:val="TableText"/>
              <w:rPr>
                <w:lang w:val="en-GB" w:eastAsia="en-NZ"/>
              </w:rPr>
            </w:pPr>
            <w:r w:rsidRPr="00290E98">
              <w:rPr>
                <w:lang w:val="en-GB" w:eastAsia="en-NZ"/>
              </w:rPr>
              <w:t>Benzatropine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65452FC9" w14:textId="77777777" w:rsidR="00A94AFF" w:rsidRPr="00290E98" w:rsidRDefault="00A94AFF" w:rsidP="004D7764">
            <w:pPr>
              <w:pStyle w:val="TableText"/>
              <w:rPr>
                <w:lang w:val="en-GB" w:eastAsia="en-NZ"/>
              </w:rPr>
            </w:pPr>
            <w:r>
              <w:rPr>
                <w:lang w:val="en-GB" w:eastAsia="en-NZ"/>
              </w:rPr>
              <w:t>Lamivudine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2A4723FD" w14:textId="77777777" w:rsidR="00A94AFF" w:rsidRPr="00290E98" w:rsidRDefault="00A94AFF" w:rsidP="004D7764">
            <w:pPr>
              <w:pStyle w:val="TableText"/>
              <w:rPr>
                <w:lang w:val="en-GB" w:eastAsia="en-NZ"/>
              </w:rPr>
            </w:pPr>
            <w:r>
              <w:rPr>
                <w:lang w:val="en-GB" w:eastAsia="en-NZ"/>
              </w:rPr>
              <w:t>Sildenafil</w:t>
            </w:r>
          </w:p>
        </w:tc>
      </w:tr>
      <w:tr w:rsidR="00A94AFF" w:rsidRPr="00290E98" w14:paraId="29FFA78D"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55137967" w14:textId="77777777" w:rsidR="00A94AFF" w:rsidRPr="00290E98" w:rsidRDefault="00A94AFF" w:rsidP="004D7764">
            <w:pPr>
              <w:pStyle w:val="TableText"/>
              <w:rPr>
                <w:lang w:val="en-GB" w:eastAsia="en-NZ"/>
              </w:rPr>
            </w:pPr>
            <w:proofErr w:type="spellStart"/>
            <w:r w:rsidRPr="00290E98">
              <w:rPr>
                <w:lang w:val="en-GB" w:eastAsia="en-NZ"/>
              </w:rPr>
              <w:t>Betaxolol</w:t>
            </w:r>
            <w:proofErr w:type="spellEnd"/>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67253830" w14:textId="77777777" w:rsidR="00A94AFF" w:rsidRPr="00290E98" w:rsidRDefault="00A94AFF" w:rsidP="004D7764">
            <w:pPr>
              <w:pStyle w:val="TableText"/>
              <w:rPr>
                <w:lang w:val="en-GB" w:eastAsia="en-NZ"/>
              </w:rPr>
            </w:pPr>
            <w:r>
              <w:rPr>
                <w:lang w:val="en-GB" w:eastAsia="en-NZ"/>
              </w:rPr>
              <w:t>Lamotrigine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19E96620" w14:textId="77777777" w:rsidR="00A94AFF" w:rsidRPr="00290E98" w:rsidRDefault="00A94AFF" w:rsidP="004D7764">
            <w:pPr>
              <w:pStyle w:val="TableText"/>
              <w:rPr>
                <w:lang w:val="en-GB" w:eastAsia="en-NZ"/>
              </w:rPr>
            </w:pPr>
            <w:r>
              <w:rPr>
                <w:lang w:val="en-GB" w:eastAsia="en-NZ"/>
              </w:rPr>
              <w:t>S</w:t>
            </w:r>
            <w:r w:rsidRPr="00397CE8">
              <w:rPr>
                <w:lang w:val="en-GB" w:eastAsia="en-NZ"/>
              </w:rPr>
              <w:t>itagliptin</w:t>
            </w:r>
          </w:p>
        </w:tc>
      </w:tr>
      <w:tr w:rsidR="00A94AFF" w:rsidRPr="00290E98" w14:paraId="7FC4F02D"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4FCBA277" w14:textId="77777777" w:rsidR="00A94AFF" w:rsidRPr="00290E98" w:rsidRDefault="00A94AFF" w:rsidP="004D7764">
            <w:pPr>
              <w:pStyle w:val="TableText"/>
              <w:rPr>
                <w:lang w:val="en-GB" w:eastAsia="en-NZ"/>
              </w:rPr>
            </w:pPr>
            <w:r w:rsidRPr="00290E98">
              <w:rPr>
                <w:lang w:val="en-GB" w:eastAsia="en-NZ"/>
              </w:rPr>
              <w:t>Bevacizumab</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52248BB1" w14:textId="77777777" w:rsidR="00A94AFF" w:rsidRDefault="00A94AFF" w:rsidP="004D7764">
            <w:pPr>
              <w:pStyle w:val="TableText"/>
              <w:rPr>
                <w:lang w:val="en-GB" w:eastAsia="en-NZ"/>
              </w:rPr>
            </w:pPr>
            <w:r>
              <w:rPr>
                <w:lang w:val="en-GB" w:eastAsia="en-NZ"/>
              </w:rPr>
              <w:t>Le</w:t>
            </w:r>
            <w:r w:rsidRPr="00E57023">
              <w:rPr>
                <w:lang w:val="en-GB" w:eastAsia="en-NZ"/>
              </w:rPr>
              <w:t>fl</w:t>
            </w:r>
            <w:r>
              <w:rPr>
                <w:lang w:val="en-GB" w:eastAsia="en-NZ"/>
              </w:rPr>
              <w:t>unomide</w:t>
            </w:r>
          </w:p>
        </w:tc>
        <w:tc>
          <w:tcPr>
            <w:tcW w:w="2691" w:type="dxa"/>
            <w:tcBorders>
              <w:top w:val="single" w:sz="4" w:space="0" w:color="A6A6A6" w:themeColor="background1" w:themeShade="A6"/>
              <w:left w:val="nil"/>
              <w:bottom w:val="single" w:sz="4" w:space="0" w:color="A6A6A6" w:themeColor="background1" w:themeShade="A6"/>
            </w:tcBorders>
            <w:vAlign w:val="center"/>
          </w:tcPr>
          <w:p w14:paraId="5F0FE4AF" w14:textId="77777777" w:rsidR="00A94AFF" w:rsidRDefault="00A94AFF" w:rsidP="004D7764">
            <w:pPr>
              <w:pStyle w:val="TableText"/>
              <w:rPr>
                <w:lang w:val="en-GB" w:eastAsia="en-NZ"/>
              </w:rPr>
            </w:pPr>
            <w:r>
              <w:rPr>
                <w:lang w:val="en-GB" w:eastAsia="en-NZ"/>
              </w:rPr>
              <w:t>Sotalol</w:t>
            </w:r>
          </w:p>
        </w:tc>
      </w:tr>
      <w:tr w:rsidR="00A94AFF" w:rsidRPr="00290E98" w14:paraId="3139BA4D"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413EF00C" w14:textId="77777777" w:rsidR="00A94AFF" w:rsidRPr="00290E98" w:rsidRDefault="00A94AFF" w:rsidP="004D7764">
            <w:pPr>
              <w:pStyle w:val="TableText"/>
              <w:rPr>
                <w:lang w:val="en-GB" w:eastAsia="en-NZ"/>
              </w:rPr>
            </w:pPr>
            <w:r w:rsidRPr="00290E98">
              <w:rPr>
                <w:lang w:val="en-GB" w:eastAsia="en-NZ"/>
              </w:rPr>
              <w:t>Bicalutamide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268BE663" w14:textId="77777777" w:rsidR="00A94AFF" w:rsidRPr="00290E98" w:rsidRDefault="00A94AFF" w:rsidP="004D7764">
            <w:pPr>
              <w:pStyle w:val="TableText"/>
              <w:rPr>
                <w:lang w:val="en-GB" w:eastAsia="en-NZ"/>
              </w:rPr>
            </w:pPr>
            <w:r>
              <w:rPr>
                <w:lang w:val="en-GB" w:eastAsia="en-NZ"/>
              </w:rPr>
              <w:t>Leuprorelin</w:t>
            </w:r>
          </w:p>
        </w:tc>
        <w:tc>
          <w:tcPr>
            <w:tcW w:w="2691" w:type="dxa"/>
            <w:tcBorders>
              <w:top w:val="single" w:sz="4" w:space="0" w:color="A6A6A6" w:themeColor="background1" w:themeShade="A6"/>
              <w:left w:val="nil"/>
              <w:bottom w:val="single" w:sz="4" w:space="0" w:color="A6A6A6" w:themeColor="background1" w:themeShade="A6"/>
            </w:tcBorders>
            <w:vAlign w:val="center"/>
          </w:tcPr>
          <w:p w14:paraId="60121843" w14:textId="77777777" w:rsidR="00A94AFF" w:rsidRPr="00290E98" w:rsidRDefault="00A94AFF" w:rsidP="004D7764">
            <w:pPr>
              <w:pStyle w:val="TableText"/>
              <w:rPr>
                <w:lang w:val="en-GB" w:eastAsia="en-NZ"/>
              </w:rPr>
            </w:pPr>
            <w:r>
              <w:rPr>
                <w:lang w:val="en-GB" w:eastAsia="en-NZ"/>
              </w:rPr>
              <w:t>Sulfasalazine</w:t>
            </w:r>
          </w:p>
        </w:tc>
      </w:tr>
      <w:tr w:rsidR="00A94AFF" w:rsidRPr="00290E98" w14:paraId="53858497"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0EACEE66" w14:textId="77777777" w:rsidR="00A94AFF" w:rsidRPr="00290E98" w:rsidRDefault="00A94AFF" w:rsidP="004D7764">
            <w:pPr>
              <w:pStyle w:val="TableText"/>
              <w:rPr>
                <w:lang w:val="en-GB" w:eastAsia="en-NZ"/>
              </w:rPr>
            </w:pPr>
            <w:proofErr w:type="spellStart"/>
            <w:r w:rsidRPr="00290E98">
              <w:rPr>
                <w:lang w:val="en-GB" w:eastAsia="en-NZ"/>
              </w:rPr>
              <w:t>Bosentan</w:t>
            </w:r>
            <w:proofErr w:type="spellEnd"/>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1B426B0A" w14:textId="77777777" w:rsidR="00A94AFF" w:rsidRPr="00290E98" w:rsidRDefault="00A94AFF" w:rsidP="004D7764">
            <w:pPr>
              <w:pStyle w:val="TableText"/>
              <w:rPr>
                <w:lang w:val="en-GB" w:eastAsia="en-NZ"/>
              </w:rPr>
            </w:pPr>
            <w:r>
              <w:rPr>
                <w:lang w:val="en-GB" w:eastAsia="en-NZ"/>
              </w:rPr>
              <w:t>Levetiracetam</w:t>
            </w:r>
          </w:p>
        </w:tc>
        <w:tc>
          <w:tcPr>
            <w:tcW w:w="2691" w:type="dxa"/>
            <w:tcBorders>
              <w:top w:val="single" w:sz="4" w:space="0" w:color="A6A6A6" w:themeColor="background1" w:themeShade="A6"/>
              <w:left w:val="nil"/>
              <w:bottom w:val="single" w:sz="4" w:space="0" w:color="A6A6A6" w:themeColor="background1" w:themeShade="A6"/>
            </w:tcBorders>
            <w:vAlign w:val="center"/>
          </w:tcPr>
          <w:p w14:paraId="5E112A02" w14:textId="77777777" w:rsidR="00A94AFF" w:rsidRPr="00290E98" w:rsidRDefault="00A94AFF" w:rsidP="004D7764">
            <w:pPr>
              <w:pStyle w:val="TableText"/>
              <w:rPr>
                <w:lang w:val="en-GB" w:eastAsia="en-NZ"/>
              </w:rPr>
            </w:pPr>
            <w:r>
              <w:rPr>
                <w:lang w:val="en-GB" w:eastAsia="en-NZ"/>
              </w:rPr>
              <w:t>Tacrolimus</w:t>
            </w:r>
          </w:p>
        </w:tc>
      </w:tr>
      <w:tr w:rsidR="00A94AFF" w:rsidRPr="00290E98" w14:paraId="1EEBA815"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443C63FB" w14:textId="77777777" w:rsidR="00A94AFF" w:rsidRPr="00290E98" w:rsidRDefault="00A94AFF" w:rsidP="004D7764">
            <w:pPr>
              <w:pStyle w:val="TableText"/>
              <w:rPr>
                <w:lang w:val="en-GB" w:eastAsia="en-NZ"/>
              </w:rPr>
            </w:pPr>
            <w:r w:rsidRPr="00290E98">
              <w:rPr>
                <w:lang w:val="en-GB" w:eastAsia="en-NZ"/>
              </w:rPr>
              <w:t>Bupivacaine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5BD466D4" w14:textId="77777777" w:rsidR="00A94AFF" w:rsidRPr="00290E98" w:rsidRDefault="00A94AFF" w:rsidP="004D7764">
            <w:pPr>
              <w:pStyle w:val="TableText"/>
              <w:rPr>
                <w:lang w:val="en-GB" w:eastAsia="en-NZ"/>
              </w:rPr>
            </w:pPr>
            <w:r>
              <w:rPr>
                <w:lang w:val="en-GB" w:eastAsia="en-NZ"/>
              </w:rPr>
              <w:t>Levodopa</w:t>
            </w:r>
          </w:p>
        </w:tc>
        <w:tc>
          <w:tcPr>
            <w:tcW w:w="2691" w:type="dxa"/>
            <w:tcBorders>
              <w:top w:val="single" w:sz="4" w:space="0" w:color="A6A6A6" w:themeColor="background1" w:themeShade="A6"/>
              <w:left w:val="nil"/>
              <w:bottom w:val="single" w:sz="4" w:space="0" w:color="A6A6A6" w:themeColor="background1" w:themeShade="A6"/>
            </w:tcBorders>
            <w:vAlign w:val="center"/>
          </w:tcPr>
          <w:p w14:paraId="7E79BA43" w14:textId="77777777" w:rsidR="00A94AFF" w:rsidRPr="00290E98" w:rsidRDefault="00A94AFF" w:rsidP="004D7764">
            <w:pPr>
              <w:pStyle w:val="TableText"/>
              <w:rPr>
                <w:lang w:val="en-GB" w:eastAsia="en-NZ"/>
              </w:rPr>
            </w:pPr>
            <w:r>
              <w:rPr>
                <w:lang w:val="en-GB" w:eastAsia="en-NZ"/>
              </w:rPr>
              <w:t>Tadalafil</w:t>
            </w:r>
          </w:p>
        </w:tc>
      </w:tr>
      <w:tr w:rsidR="00A94AFF" w:rsidRPr="00290E98" w14:paraId="0998E836"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519BFE53" w14:textId="77777777" w:rsidR="00A94AFF" w:rsidRPr="00290E98" w:rsidRDefault="00A94AFF" w:rsidP="004D7764">
            <w:pPr>
              <w:pStyle w:val="TableText"/>
              <w:rPr>
                <w:lang w:val="en-GB" w:eastAsia="en-NZ"/>
              </w:rPr>
            </w:pPr>
            <w:r w:rsidRPr="00290E98">
              <w:rPr>
                <w:lang w:val="en-GB" w:eastAsia="en-NZ"/>
              </w:rPr>
              <w:t>Bupropion</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6878A80B" w14:textId="77777777" w:rsidR="00A94AFF" w:rsidRPr="00290E98" w:rsidRDefault="00A94AFF" w:rsidP="004D7764">
            <w:pPr>
              <w:pStyle w:val="TableText"/>
              <w:rPr>
                <w:lang w:val="en-GB" w:eastAsia="en-NZ"/>
              </w:rPr>
            </w:pPr>
            <w:r>
              <w:rPr>
                <w:lang w:val="en-GB" w:eastAsia="en-NZ"/>
              </w:rPr>
              <w:t>Levomepromazine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77D38B6E" w14:textId="77777777" w:rsidR="00A94AFF" w:rsidRPr="00290E98" w:rsidRDefault="00A94AFF" w:rsidP="004D7764">
            <w:pPr>
              <w:pStyle w:val="TableText"/>
              <w:rPr>
                <w:lang w:val="en-GB" w:eastAsia="en-NZ"/>
              </w:rPr>
            </w:pPr>
            <w:r>
              <w:rPr>
                <w:lang w:val="en-GB" w:eastAsia="en-NZ"/>
              </w:rPr>
              <w:t>Tamsulosin</w:t>
            </w:r>
          </w:p>
        </w:tc>
      </w:tr>
      <w:tr w:rsidR="00A94AFF" w:rsidRPr="00290E98" w14:paraId="672B0A09"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4A110CCC" w14:textId="77777777" w:rsidR="00A94AFF" w:rsidRPr="00290E98" w:rsidRDefault="00A94AFF" w:rsidP="004D7764">
            <w:pPr>
              <w:pStyle w:val="TableText"/>
              <w:rPr>
                <w:lang w:val="en-GB" w:eastAsia="en-NZ"/>
              </w:rPr>
            </w:pPr>
            <w:r w:rsidRPr="00290E98">
              <w:rPr>
                <w:lang w:val="en-GB" w:eastAsia="en-NZ"/>
              </w:rPr>
              <w:t>Captopril</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0B24DC42" w14:textId="77777777" w:rsidR="00A94AFF" w:rsidRPr="00290E98" w:rsidRDefault="00A94AFF" w:rsidP="004D7764">
            <w:pPr>
              <w:pStyle w:val="TableText"/>
              <w:rPr>
                <w:lang w:val="en-GB" w:eastAsia="en-NZ"/>
              </w:rPr>
            </w:pPr>
            <w:r>
              <w:rPr>
                <w:lang w:val="en-GB" w:eastAsia="en-NZ"/>
              </w:rPr>
              <w:t>Lithium</w:t>
            </w:r>
          </w:p>
        </w:tc>
        <w:tc>
          <w:tcPr>
            <w:tcW w:w="2691" w:type="dxa"/>
            <w:tcBorders>
              <w:top w:val="single" w:sz="4" w:space="0" w:color="A6A6A6" w:themeColor="background1" w:themeShade="A6"/>
              <w:left w:val="nil"/>
              <w:bottom w:val="single" w:sz="4" w:space="0" w:color="A6A6A6" w:themeColor="background1" w:themeShade="A6"/>
            </w:tcBorders>
            <w:vAlign w:val="center"/>
          </w:tcPr>
          <w:p w14:paraId="202283E7" w14:textId="77777777" w:rsidR="00A94AFF" w:rsidRPr="00290E98" w:rsidRDefault="00A94AFF" w:rsidP="004D7764">
            <w:pPr>
              <w:pStyle w:val="TableText"/>
              <w:rPr>
                <w:lang w:val="en-GB" w:eastAsia="en-NZ"/>
              </w:rPr>
            </w:pPr>
            <w:r>
              <w:rPr>
                <w:lang w:val="en-GB" w:eastAsia="en-NZ"/>
              </w:rPr>
              <w:t>Tenofovir</w:t>
            </w:r>
          </w:p>
        </w:tc>
      </w:tr>
      <w:tr w:rsidR="00A94AFF" w:rsidRPr="00290E98" w14:paraId="751C2893"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792CE24B" w14:textId="77777777" w:rsidR="00A94AFF" w:rsidRPr="00290E98" w:rsidRDefault="00A94AFF" w:rsidP="004D7764">
            <w:pPr>
              <w:pStyle w:val="TableText"/>
              <w:rPr>
                <w:lang w:val="en-GB" w:eastAsia="en-NZ"/>
              </w:rPr>
            </w:pPr>
            <w:r w:rsidRPr="00290E98">
              <w:rPr>
                <w:lang w:val="en-GB" w:eastAsia="en-NZ"/>
              </w:rPr>
              <w:t>Carbachol</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49F24E15" w14:textId="77777777" w:rsidR="00A94AFF" w:rsidRPr="00290E98" w:rsidRDefault="00A94AFF" w:rsidP="004D7764">
            <w:pPr>
              <w:pStyle w:val="TableText"/>
              <w:rPr>
                <w:lang w:val="en-GB" w:eastAsia="en-NZ"/>
              </w:rPr>
            </w:pPr>
            <w:r>
              <w:rPr>
                <w:lang w:val="en-GB" w:eastAsia="en-NZ"/>
              </w:rPr>
              <w:t>Lumefantrine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6FAA58C3" w14:textId="77777777" w:rsidR="00A94AFF" w:rsidRPr="00290E98" w:rsidRDefault="00A94AFF" w:rsidP="004D7764">
            <w:pPr>
              <w:pStyle w:val="TableText"/>
              <w:rPr>
                <w:lang w:val="en-GB" w:eastAsia="en-NZ"/>
              </w:rPr>
            </w:pPr>
            <w:r>
              <w:rPr>
                <w:lang w:val="en-GB" w:eastAsia="en-NZ"/>
              </w:rPr>
              <w:t>Teriflunomide</w:t>
            </w:r>
          </w:p>
        </w:tc>
      </w:tr>
      <w:tr w:rsidR="00A94AFF" w:rsidRPr="00290E98" w14:paraId="4AD3BF47"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544D736E" w14:textId="77777777" w:rsidR="00A94AFF" w:rsidRPr="00290E98" w:rsidRDefault="00A94AFF" w:rsidP="004D7764">
            <w:pPr>
              <w:pStyle w:val="TableText"/>
              <w:rPr>
                <w:lang w:val="en-GB" w:eastAsia="en-NZ"/>
              </w:rPr>
            </w:pPr>
            <w:r w:rsidRPr="00290E98">
              <w:rPr>
                <w:lang w:val="en-GB" w:eastAsia="en-NZ"/>
              </w:rPr>
              <w:t>Carbamazepine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3A522FAF" w14:textId="77777777" w:rsidR="00A94AFF" w:rsidRPr="00290E98" w:rsidRDefault="00A94AFF" w:rsidP="004D7764">
            <w:pPr>
              <w:pStyle w:val="TableText"/>
              <w:rPr>
                <w:lang w:val="en-GB" w:eastAsia="en-NZ"/>
              </w:rPr>
            </w:pPr>
            <w:r>
              <w:rPr>
                <w:lang w:val="en-GB" w:eastAsia="en-NZ"/>
              </w:rPr>
              <w:t>Memantine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7DFC158D" w14:textId="77777777" w:rsidR="00A94AFF" w:rsidRPr="00290E98" w:rsidRDefault="00A94AFF" w:rsidP="004D7764">
            <w:pPr>
              <w:pStyle w:val="TableText"/>
              <w:rPr>
                <w:lang w:val="en-GB" w:eastAsia="en-NZ"/>
              </w:rPr>
            </w:pPr>
            <w:r>
              <w:rPr>
                <w:lang w:val="en-GB" w:eastAsia="en-NZ"/>
              </w:rPr>
              <w:t>Testosterone</w:t>
            </w:r>
          </w:p>
        </w:tc>
      </w:tr>
      <w:tr w:rsidR="00A94AFF" w:rsidRPr="00290E98" w14:paraId="1378DF65"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385DE6C7" w14:textId="77777777" w:rsidR="00A94AFF" w:rsidRPr="00290E98" w:rsidRDefault="00A94AFF" w:rsidP="004D7764">
            <w:pPr>
              <w:pStyle w:val="TableText"/>
              <w:rPr>
                <w:lang w:val="en-GB" w:eastAsia="en-NZ"/>
              </w:rPr>
            </w:pPr>
            <w:r w:rsidRPr="00290E98">
              <w:rPr>
                <w:lang w:val="en-GB" w:eastAsia="en-NZ"/>
              </w:rPr>
              <w:t>Carbidopa</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056B2DEC" w14:textId="77777777" w:rsidR="00A94AFF" w:rsidRPr="00290E98" w:rsidRDefault="00A94AFF" w:rsidP="004D7764">
            <w:pPr>
              <w:pStyle w:val="TableText"/>
              <w:rPr>
                <w:lang w:val="en-GB" w:eastAsia="en-NZ"/>
              </w:rPr>
            </w:pPr>
            <w:r>
              <w:rPr>
                <w:lang w:val="en-GB" w:eastAsia="en-NZ"/>
              </w:rPr>
              <w:t>Mepolizumab</w:t>
            </w:r>
          </w:p>
        </w:tc>
        <w:tc>
          <w:tcPr>
            <w:tcW w:w="2691" w:type="dxa"/>
            <w:tcBorders>
              <w:top w:val="single" w:sz="4" w:space="0" w:color="A6A6A6" w:themeColor="background1" w:themeShade="A6"/>
              <w:left w:val="nil"/>
              <w:bottom w:val="single" w:sz="4" w:space="0" w:color="A6A6A6" w:themeColor="background1" w:themeShade="A6"/>
            </w:tcBorders>
            <w:vAlign w:val="center"/>
          </w:tcPr>
          <w:p w14:paraId="7BCD711A" w14:textId="77777777" w:rsidR="00A94AFF" w:rsidRPr="00290E98" w:rsidRDefault="00A94AFF" w:rsidP="004D7764">
            <w:pPr>
              <w:pStyle w:val="TableText"/>
              <w:rPr>
                <w:lang w:val="en-GB" w:eastAsia="en-NZ"/>
              </w:rPr>
            </w:pPr>
            <w:proofErr w:type="spellStart"/>
            <w:r>
              <w:rPr>
                <w:lang w:val="en-GB" w:eastAsia="en-NZ"/>
              </w:rPr>
              <w:t>Tezacaftor</w:t>
            </w:r>
            <w:proofErr w:type="spellEnd"/>
          </w:p>
        </w:tc>
      </w:tr>
      <w:tr w:rsidR="00A94AFF" w:rsidRPr="00290E98" w14:paraId="46939CDF"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1F1EDD5E" w14:textId="77777777" w:rsidR="00A94AFF" w:rsidRPr="00290E98" w:rsidRDefault="00A94AFF" w:rsidP="004D7764">
            <w:pPr>
              <w:pStyle w:val="TableText"/>
              <w:rPr>
                <w:lang w:val="en-GB" w:eastAsia="en-NZ"/>
              </w:rPr>
            </w:pPr>
            <w:r w:rsidRPr="00290E98">
              <w:rPr>
                <w:lang w:val="en-GB" w:eastAsia="en-NZ"/>
              </w:rPr>
              <w:t>Chlorpromazine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7E1F110C" w14:textId="77777777" w:rsidR="00A94AFF" w:rsidRPr="00290E98" w:rsidRDefault="00A94AFF" w:rsidP="004D7764">
            <w:pPr>
              <w:pStyle w:val="TableText"/>
              <w:rPr>
                <w:lang w:val="en-GB" w:eastAsia="en-NZ"/>
              </w:rPr>
            </w:pPr>
            <w:r>
              <w:rPr>
                <w:lang w:val="en-GB" w:eastAsia="en-NZ"/>
              </w:rPr>
              <w:t>Mercaptopurine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08DDF884" w14:textId="77777777" w:rsidR="00A94AFF" w:rsidRPr="00290E98" w:rsidRDefault="00A94AFF" w:rsidP="004D7764">
            <w:pPr>
              <w:pStyle w:val="TableText"/>
              <w:rPr>
                <w:lang w:val="en-GB" w:eastAsia="en-NZ"/>
              </w:rPr>
            </w:pPr>
            <w:r>
              <w:rPr>
                <w:lang w:val="en-GB" w:eastAsia="en-NZ"/>
              </w:rPr>
              <w:t>Tezepelumab</w:t>
            </w:r>
          </w:p>
        </w:tc>
      </w:tr>
      <w:tr w:rsidR="00A94AFF" w:rsidRPr="00290E98" w14:paraId="5959280D"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27F5E457" w14:textId="77777777" w:rsidR="00A94AFF" w:rsidRDefault="00A94AFF" w:rsidP="004D7764">
            <w:pPr>
              <w:pStyle w:val="TableText"/>
              <w:rPr>
                <w:lang w:val="en-GB" w:eastAsia="en-NZ"/>
              </w:rPr>
            </w:pPr>
            <w:r w:rsidRPr="00290E98">
              <w:rPr>
                <w:lang w:val="en-GB" w:eastAsia="en-NZ"/>
              </w:rPr>
              <w:t>Cipro</w:t>
            </w:r>
            <w:r w:rsidRPr="00E57023">
              <w:rPr>
                <w:lang w:val="en-GB" w:eastAsia="en-NZ"/>
              </w:rPr>
              <w:t>fl</w:t>
            </w:r>
            <w:r w:rsidRPr="00290E98">
              <w:rPr>
                <w:lang w:val="en-GB" w:eastAsia="en-NZ"/>
              </w:rPr>
              <w:t>oxacin</w:t>
            </w:r>
            <w:r>
              <w:rPr>
                <w:lang w:val="en-GB" w:eastAsia="en-NZ"/>
              </w:rPr>
              <w:t>:</w:t>
            </w:r>
            <w:r w:rsidRPr="00290E98">
              <w:rPr>
                <w:lang w:val="en-GB" w:eastAsia="en-NZ"/>
              </w:rPr>
              <w:t xml:space="preserve"> </w:t>
            </w:r>
          </w:p>
          <w:p w14:paraId="1F45A278" w14:textId="77777777" w:rsidR="00A94AFF" w:rsidRPr="00290E98" w:rsidRDefault="00A94AFF" w:rsidP="004D7764">
            <w:pPr>
              <w:pStyle w:val="TableText"/>
              <w:rPr>
                <w:lang w:val="en-GB" w:eastAsia="en-NZ"/>
              </w:rPr>
            </w:pPr>
            <w:r w:rsidRPr="00290E98">
              <w:rPr>
                <w:lang w:val="en-GB" w:eastAsia="en-NZ"/>
              </w:rPr>
              <w:t xml:space="preserve">ophthalmic and </w:t>
            </w:r>
            <w:proofErr w:type="spellStart"/>
            <w:r w:rsidRPr="00290E98">
              <w:rPr>
                <w:lang w:val="en-GB" w:eastAsia="en-NZ"/>
              </w:rPr>
              <w:t>otic</w:t>
            </w:r>
            <w:proofErr w:type="spellEnd"/>
            <w:r w:rsidRPr="00290E98">
              <w:rPr>
                <w:lang w:val="en-GB" w:eastAsia="en-NZ"/>
              </w:rPr>
              <w:t xml:space="preserve"> use only</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4D76864C" w14:textId="77777777" w:rsidR="00A94AFF" w:rsidRPr="00290E98" w:rsidRDefault="00A94AFF" w:rsidP="004D7764">
            <w:pPr>
              <w:pStyle w:val="TableText"/>
              <w:rPr>
                <w:lang w:val="en-GB" w:eastAsia="en-NZ"/>
              </w:rPr>
            </w:pPr>
            <w:r>
              <w:rPr>
                <w:lang w:val="en-GB" w:eastAsia="en-NZ"/>
              </w:rPr>
              <w:t>Metaraminol</w:t>
            </w:r>
          </w:p>
        </w:tc>
        <w:tc>
          <w:tcPr>
            <w:tcW w:w="2691" w:type="dxa"/>
            <w:tcBorders>
              <w:top w:val="single" w:sz="4" w:space="0" w:color="A6A6A6" w:themeColor="background1" w:themeShade="A6"/>
              <w:left w:val="nil"/>
              <w:bottom w:val="single" w:sz="4" w:space="0" w:color="A6A6A6" w:themeColor="background1" w:themeShade="A6"/>
            </w:tcBorders>
            <w:vAlign w:val="center"/>
          </w:tcPr>
          <w:p w14:paraId="570AEDFF" w14:textId="77777777" w:rsidR="00A94AFF" w:rsidRPr="00290E98" w:rsidRDefault="00A94AFF" w:rsidP="004D7764">
            <w:pPr>
              <w:pStyle w:val="TableText"/>
              <w:rPr>
                <w:lang w:val="en-GB" w:eastAsia="en-NZ"/>
              </w:rPr>
            </w:pPr>
            <w:r>
              <w:rPr>
                <w:lang w:val="en-GB" w:eastAsia="en-NZ"/>
              </w:rPr>
              <w:t>Thioguanine</w:t>
            </w:r>
          </w:p>
        </w:tc>
      </w:tr>
      <w:tr w:rsidR="00A94AFF" w:rsidRPr="00290E98" w14:paraId="501F455D"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4C626173" w14:textId="77777777" w:rsidR="00A94AFF" w:rsidRPr="00290E98" w:rsidRDefault="00A94AFF" w:rsidP="004D7764">
            <w:pPr>
              <w:pStyle w:val="TableText"/>
              <w:rPr>
                <w:lang w:val="en-GB" w:eastAsia="en-NZ"/>
              </w:rPr>
            </w:pPr>
            <w:proofErr w:type="spellStart"/>
            <w:r w:rsidRPr="00290E98">
              <w:rPr>
                <w:lang w:val="en-GB" w:eastAsia="en-NZ"/>
              </w:rPr>
              <w:t>Clobetasone</w:t>
            </w:r>
            <w:proofErr w:type="spellEnd"/>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754153BD" w14:textId="77777777" w:rsidR="00A94AFF" w:rsidRPr="00290E98" w:rsidRDefault="00A94AFF" w:rsidP="004D7764">
            <w:pPr>
              <w:pStyle w:val="TableText"/>
              <w:rPr>
                <w:lang w:val="en-GB" w:eastAsia="en-NZ"/>
              </w:rPr>
            </w:pPr>
            <w:r>
              <w:rPr>
                <w:lang w:val="en-GB" w:eastAsia="en-NZ"/>
              </w:rPr>
              <w:t>Methotrexate</w:t>
            </w:r>
          </w:p>
        </w:tc>
        <w:tc>
          <w:tcPr>
            <w:tcW w:w="2691" w:type="dxa"/>
            <w:tcBorders>
              <w:top w:val="single" w:sz="4" w:space="0" w:color="A6A6A6" w:themeColor="background1" w:themeShade="A6"/>
              <w:left w:val="nil"/>
              <w:bottom w:val="single" w:sz="4" w:space="0" w:color="A6A6A6" w:themeColor="background1" w:themeShade="A6"/>
            </w:tcBorders>
            <w:vAlign w:val="center"/>
          </w:tcPr>
          <w:p w14:paraId="66366721" w14:textId="77777777" w:rsidR="00A94AFF" w:rsidRPr="00290E98" w:rsidRDefault="00A94AFF" w:rsidP="004D7764">
            <w:pPr>
              <w:pStyle w:val="TableText"/>
              <w:rPr>
                <w:lang w:val="en-GB" w:eastAsia="en-NZ"/>
              </w:rPr>
            </w:pPr>
            <w:r>
              <w:rPr>
                <w:lang w:val="en-GB" w:eastAsia="en-NZ"/>
              </w:rPr>
              <w:t>Tibolone</w:t>
            </w:r>
          </w:p>
        </w:tc>
      </w:tr>
      <w:tr w:rsidR="00A94AFF" w:rsidRPr="00290E98" w14:paraId="4342935C"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5AB4DB99" w14:textId="77777777" w:rsidR="00A94AFF" w:rsidRPr="00290E98" w:rsidRDefault="00A94AFF" w:rsidP="004D7764">
            <w:pPr>
              <w:pStyle w:val="TableText"/>
              <w:rPr>
                <w:lang w:val="en-GB" w:eastAsia="en-NZ"/>
              </w:rPr>
            </w:pPr>
            <w:r w:rsidRPr="00290E98">
              <w:rPr>
                <w:lang w:val="en-GB" w:eastAsia="en-NZ"/>
              </w:rPr>
              <w:t>Clomiphene (</w:t>
            </w:r>
            <w:proofErr w:type="spellStart"/>
            <w:r w:rsidRPr="00290E98">
              <w:rPr>
                <w:lang w:val="en-GB" w:eastAsia="en-NZ"/>
              </w:rPr>
              <w:t>clomifene</w:t>
            </w:r>
            <w:proofErr w:type="spellEnd"/>
            <w:r w:rsidRPr="00290E98">
              <w:rPr>
                <w:lang w:val="en-GB" w:eastAsia="en-NZ"/>
              </w:rPr>
              <w:t>)</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67595C1D" w14:textId="77777777" w:rsidR="00A94AFF" w:rsidRPr="00290E98" w:rsidRDefault="00A94AFF" w:rsidP="004D7764">
            <w:pPr>
              <w:pStyle w:val="TableText"/>
              <w:rPr>
                <w:lang w:val="en-GB" w:eastAsia="en-NZ"/>
              </w:rPr>
            </w:pPr>
            <w:r>
              <w:rPr>
                <w:lang w:val="en-GB" w:eastAsia="en-NZ"/>
              </w:rPr>
              <w:t>Methylnaltrexone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6A2FB513" w14:textId="77777777" w:rsidR="00A94AFF" w:rsidRPr="00290E98" w:rsidRDefault="00A94AFF" w:rsidP="004D7764">
            <w:pPr>
              <w:pStyle w:val="TableText"/>
              <w:rPr>
                <w:lang w:val="en-GB" w:eastAsia="en-NZ"/>
              </w:rPr>
            </w:pPr>
            <w:r>
              <w:rPr>
                <w:lang w:val="en-GB" w:eastAsia="en-NZ"/>
              </w:rPr>
              <w:t>Tirzepatide</w:t>
            </w:r>
          </w:p>
        </w:tc>
      </w:tr>
      <w:tr w:rsidR="00A94AFF" w:rsidRPr="00290E98" w14:paraId="5A0C2467"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6C1C1B1E" w14:textId="77777777" w:rsidR="00A94AFF" w:rsidRPr="00290E98" w:rsidRDefault="00A94AFF" w:rsidP="004D7764">
            <w:pPr>
              <w:pStyle w:val="TableText"/>
              <w:rPr>
                <w:lang w:val="en-GB" w:eastAsia="en-NZ"/>
              </w:rPr>
            </w:pPr>
            <w:r w:rsidRPr="00290E98">
              <w:rPr>
                <w:lang w:val="en-GB" w:eastAsia="en-NZ"/>
              </w:rPr>
              <w:t>Colchicine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0D4940EB" w14:textId="77777777" w:rsidR="00A94AFF" w:rsidRPr="00290E98" w:rsidRDefault="00A94AFF" w:rsidP="004D7764">
            <w:pPr>
              <w:pStyle w:val="TableText"/>
              <w:rPr>
                <w:lang w:val="en-GB" w:eastAsia="en-NZ"/>
              </w:rPr>
            </w:pPr>
            <w:r>
              <w:rPr>
                <w:lang w:val="en-GB" w:eastAsia="en-NZ"/>
              </w:rPr>
              <w:t>Midodrine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4E4C23F4" w14:textId="77777777" w:rsidR="00A94AFF" w:rsidRPr="00290E98" w:rsidRDefault="00A94AFF" w:rsidP="004D7764">
            <w:pPr>
              <w:pStyle w:val="TableText"/>
              <w:rPr>
                <w:lang w:val="en-GB" w:eastAsia="en-NZ"/>
              </w:rPr>
            </w:pPr>
            <w:r>
              <w:rPr>
                <w:lang w:val="en-GB" w:eastAsia="en-NZ"/>
              </w:rPr>
              <w:t>Tocilizumab</w:t>
            </w:r>
          </w:p>
        </w:tc>
      </w:tr>
      <w:tr w:rsidR="00A94AFF" w:rsidRPr="00290E98" w14:paraId="7D14F081"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1EDD5850" w14:textId="77777777" w:rsidR="00A94AFF" w:rsidRPr="00290E98" w:rsidRDefault="00A94AFF" w:rsidP="004D7764">
            <w:pPr>
              <w:pStyle w:val="TableText"/>
              <w:rPr>
                <w:lang w:val="en-GB" w:eastAsia="en-NZ"/>
              </w:rPr>
            </w:pPr>
            <w:r w:rsidRPr="00290E98">
              <w:rPr>
                <w:lang w:val="en-GB" w:eastAsia="en-NZ"/>
              </w:rPr>
              <w:t>Cyclosporin</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2C91C72F" w14:textId="77777777" w:rsidR="00A94AFF" w:rsidRPr="00290E98" w:rsidRDefault="00A94AFF" w:rsidP="004D7764">
            <w:pPr>
              <w:pStyle w:val="TableText"/>
              <w:rPr>
                <w:lang w:val="en-GB" w:eastAsia="en-NZ"/>
              </w:rPr>
            </w:pPr>
            <w:r>
              <w:rPr>
                <w:lang w:val="en-GB" w:eastAsia="en-NZ"/>
              </w:rPr>
              <w:t>Minocycline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6F9332E8" w14:textId="77777777" w:rsidR="00A94AFF" w:rsidRPr="00290E98" w:rsidRDefault="00A94AFF" w:rsidP="004D7764">
            <w:pPr>
              <w:pStyle w:val="TableText"/>
              <w:rPr>
                <w:lang w:val="en-GB" w:eastAsia="en-NZ"/>
              </w:rPr>
            </w:pPr>
            <w:r>
              <w:rPr>
                <w:lang w:val="en-GB" w:eastAsia="en-NZ"/>
              </w:rPr>
              <w:t>Tolcapone</w:t>
            </w:r>
          </w:p>
        </w:tc>
      </w:tr>
      <w:tr w:rsidR="00A94AFF" w:rsidRPr="00290E98" w14:paraId="7FB4A756"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275B7961" w14:textId="77777777" w:rsidR="00A94AFF" w:rsidRPr="00290E98" w:rsidRDefault="00A94AFF" w:rsidP="004D7764">
            <w:pPr>
              <w:pStyle w:val="TableText"/>
              <w:rPr>
                <w:lang w:val="en-GB" w:eastAsia="en-NZ"/>
              </w:rPr>
            </w:pPr>
            <w:r w:rsidRPr="00290E98">
              <w:rPr>
                <w:lang w:val="en-GB" w:eastAsia="en-NZ"/>
              </w:rPr>
              <w:t>Denosumab</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7B4C4318" w14:textId="77777777" w:rsidR="00A94AFF" w:rsidRPr="00290E98" w:rsidRDefault="00A94AFF" w:rsidP="004D7764">
            <w:pPr>
              <w:pStyle w:val="TableText"/>
              <w:rPr>
                <w:lang w:val="en-GB" w:eastAsia="en-NZ"/>
              </w:rPr>
            </w:pPr>
            <w:r>
              <w:rPr>
                <w:lang w:val="en-GB" w:eastAsia="en-NZ"/>
              </w:rPr>
              <w:t>Minoxidil: systemic</w:t>
            </w:r>
          </w:p>
        </w:tc>
        <w:tc>
          <w:tcPr>
            <w:tcW w:w="2691" w:type="dxa"/>
            <w:tcBorders>
              <w:top w:val="single" w:sz="4" w:space="0" w:color="A6A6A6" w:themeColor="background1" w:themeShade="A6"/>
              <w:left w:val="nil"/>
              <w:bottom w:val="single" w:sz="4" w:space="0" w:color="A6A6A6" w:themeColor="background1" w:themeShade="A6"/>
            </w:tcBorders>
            <w:vAlign w:val="center"/>
          </w:tcPr>
          <w:p w14:paraId="37B6ED26" w14:textId="77777777" w:rsidR="00A94AFF" w:rsidRPr="00290E98" w:rsidRDefault="00A94AFF" w:rsidP="004D7764">
            <w:pPr>
              <w:pStyle w:val="TableText"/>
              <w:rPr>
                <w:lang w:val="en-GB" w:eastAsia="en-NZ"/>
              </w:rPr>
            </w:pPr>
            <w:r>
              <w:rPr>
                <w:lang w:val="en-GB" w:eastAsia="en-NZ"/>
              </w:rPr>
              <w:t>Tolvaptan</w:t>
            </w:r>
          </w:p>
        </w:tc>
      </w:tr>
      <w:tr w:rsidR="00A94AFF" w:rsidRPr="00290E98" w14:paraId="3B583978"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50849AF5" w14:textId="77777777" w:rsidR="00A94AFF" w:rsidRPr="00290E98" w:rsidRDefault="00A94AFF" w:rsidP="004D7764">
            <w:pPr>
              <w:pStyle w:val="TableText"/>
              <w:rPr>
                <w:lang w:val="en-GB" w:eastAsia="en-NZ"/>
              </w:rPr>
            </w:pPr>
            <w:r w:rsidRPr="00290E98">
              <w:rPr>
                <w:lang w:val="en-GB" w:eastAsia="en-NZ"/>
              </w:rPr>
              <w:t>Desmopressin</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0A3987A4" w14:textId="77777777" w:rsidR="00A94AFF" w:rsidRPr="00290E98" w:rsidRDefault="00A94AFF" w:rsidP="004D7764">
            <w:pPr>
              <w:pStyle w:val="TableText"/>
              <w:rPr>
                <w:lang w:val="en-GB" w:eastAsia="en-NZ"/>
              </w:rPr>
            </w:pPr>
            <w:r>
              <w:rPr>
                <w:lang w:val="en-GB" w:eastAsia="en-NZ"/>
              </w:rPr>
              <w:t>Mirtazapine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5C1561DD" w14:textId="77777777" w:rsidR="00A94AFF" w:rsidRPr="00290E98" w:rsidRDefault="00A94AFF" w:rsidP="004D7764">
            <w:pPr>
              <w:pStyle w:val="TableText"/>
              <w:rPr>
                <w:lang w:val="en-GB" w:eastAsia="en-NZ"/>
              </w:rPr>
            </w:pPr>
            <w:r>
              <w:rPr>
                <w:lang w:val="en-GB" w:eastAsia="en-NZ"/>
              </w:rPr>
              <w:t>Topiramate</w:t>
            </w:r>
          </w:p>
        </w:tc>
      </w:tr>
      <w:tr w:rsidR="00A94AFF" w:rsidRPr="00290E98" w14:paraId="45285939"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42A196CC" w14:textId="77777777" w:rsidR="00A94AFF" w:rsidRPr="00290E98" w:rsidRDefault="00A94AFF" w:rsidP="004D7764">
            <w:pPr>
              <w:pStyle w:val="TableText"/>
              <w:rPr>
                <w:lang w:val="en-GB" w:eastAsia="en-NZ"/>
              </w:rPr>
            </w:pPr>
            <w:r w:rsidRPr="00290E98">
              <w:rPr>
                <w:lang w:val="en-GB" w:eastAsia="en-NZ"/>
              </w:rPr>
              <w:t>Dimethyl fumarate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4C22E0A8" w14:textId="77777777" w:rsidR="00A94AFF" w:rsidRPr="00290E98" w:rsidRDefault="00A94AFF" w:rsidP="004D7764">
            <w:pPr>
              <w:pStyle w:val="TableText"/>
              <w:rPr>
                <w:lang w:val="en-GB" w:eastAsia="en-NZ"/>
              </w:rPr>
            </w:pPr>
            <w:r>
              <w:rPr>
                <w:lang w:val="en-GB" w:eastAsia="en-NZ"/>
              </w:rPr>
              <w:t>Moclobemide</w:t>
            </w:r>
          </w:p>
        </w:tc>
        <w:tc>
          <w:tcPr>
            <w:tcW w:w="2691" w:type="dxa"/>
            <w:tcBorders>
              <w:top w:val="single" w:sz="4" w:space="0" w:color="A6A6A6" w:themeColor="background1" w:themeShade="A6"/>
              <w:left w:val="nil"/>
              <w:bottom w:val="single" w:sz="4" w:space="0" w:color="A6A6A6" w:themeColor="background1" w:themeShade="A6"/>
            </w:tcBorders>
            <w:vAlign w:val="center"/>
          </w:tcPr>
          <w:p w14:paraId="711170FC" w14:textId="77777777" w:rsidR="00A94AFF" w:rsidRPr="00290E98" w:rsidRDefault="00A94AFF" w:rsidP="004D7764">
            <w:pPr>
              <w:pStyle w:val="TableText"/>
              <w:rPr>
                <w:lang w:val="en-GB" w:eastAsia="en-NZ"/>
              </w:rPr>
            </w:pPr>
            <w:r>
              <w:rPr>
                <w:lang w:val="en-GB" w:eastAsia="en-NZ"/>
              </w:rPr>
              <w:t>Tranylcypromine</w:t>
            </w:r>
          </w:p>
        </w:tc>
      </w:tr>
      <w:tr w:rsidR="00A94AFF" w:rsidRPr="00290E98" w14:paraId="0DCF8E08"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37F3CC47" w14:textId="77777777" w:rsidR="00A94AFF" w:rsidRPr="00290E98" w:rsidRDefault="00A94AFF" w:rsidP="004D7764">
            <w:pPr>
              <w:pStyle w:val="TableText"/>
              <w:rPr>
                <w:lang w:val="en-GB" w:eastAsia="en-NZ"/>
              </w:rPr>
            </w:pPr>
            <w:r w:rsidRPr="00290E98">
              <w:rPr>
                <w:lang w:val="en-GB" w:eastAsia="en-NZ"/>
              </w:rPr>
              <w:t>Dolutegravir</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1EF0A134" w14:textId="77777777" w:rsidR="00A94AFF" w:rsidRPr="00290E98" w:rsidRDefault="00A94AFF" w:rsidP="004D7764">
            <w:pPr>
              <w:pStyle w:val="TableText"/>
              <w:rPr>
                <w:lang w:val="en-GB" w:eastAsia="en-NZ"/>
              </w:rPr>
            </w:pPr>
            <w:r>
              <w:rPr>
                <w:lang w:val="en-GB" w:eastAsia="en-NZ"/>
              </w:rPr>
              <w:t>Mycophenolate</w:t>
            </w:r>
          </w:p>
        </w:tc>
        <w:tc>
          <w:tcPr>
            <w:tcW w:w="2691" w:type="dxa"/>
            <w:tcBorders>
              <w:top w:val="single" w:sz="4" w:space="0" w:color="A6A6A6" w:themeColor="background1" w:themeShade="A6"/>
              <w:left w:val="nil"/>
              <w:bottom w:val="single" w:sz="4" w:space="0" w:color="A6A6A6" w:themeColor="background1" w:themeShade="A6"/>
            </w:tcBorders>
            <w:vAlign w:val="center"/>
          </w:tcPr>
          <w:p w14:paraId="10650077" w14:textId="77777777" w:rsidR="00A94AFF" w:rsidRPr="00290E98" w:rsidRDefault="00A94AFF" w:rsidP="004D7764">
            <w:pPr>
              <w:pStyle w:val="TableText"/>
              <w:rPr>
                <w:lang w:val="en-GB" w:eastAsia="en-NZ"/>
              </w:rPr>
            </w:pPr>
            <w:proofErr w:type="spellStart"/>
            <w:r>
              <w:rPr>
                <w:lang w:val="en-GB" w:eastAsia="en-NZ"/>
              </w:rPr>
              <w:t>Tropisetron</w:t>
            </w:r>
            <w:proofErr w:type="spellEnd"/>
          </w:p>
        </w:tc>
      </w:tr>
      <w:tr w:rsidR="00A94AFF" w:rsidRPr="00290E98" w14:paraId="267F78AC"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6E88703E" w14:textId="77777777" w:rsidR="00A94AFF" w:rsidRPr="00290E98" w:rsidRDefault="00A94AFF" w:rsidP="004D7764">
            <w:pPr>
              <w:pStyle w:val="TableText"/>
              <w:rPr>
                <w:lang w:val="en-GB" w:eastAsia="en-NZ"/>
              </w:rPr>
            </w:pPr>
            <w:r w:rsidRPr="00290E98">
              <w:rPr>
                <w:lang w:val="en-GB" w:eastAsia="en-NZ"/>
              </w:rPr>
              <w:t>Donepezil</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0346E23A" w14:textId="77777777" w:rsidR="00A94AFF" w:rsidRPr="00290E98" w:rsidRDefault="00A94AFF" w:rsidP="004D7764">
            <w:pPr>
              <w:pStyle w:val="TableText"/>
              <w:rPr>
                <w:lang w:val="en-GB" w:eastAsia="en-NZ"/>
              </w:rPr>
            </w:pPr>
            <w:r>
              <w:rPr>
                <w:lang w:val="en-GB" w:eastAsia="en-NZ"/>
              </w:rPr>
              <w:t>Natalizumab</w:t>
            </w:r>
          </w:p>
        </w:tc>
        <w:tc>
          <w:tcPr>
            <w:tcW w:w="2691" w:type="dxa"/>
            <w:tcBorders>
              <w:top w:val="single" w:sz="4" w:space="0" w:color="A6A6A6" w:themeColor="background1" w:themeShade="A6"/>
              <w:left w:val="nil"/>
              <w:bottom w:val="single" w:sz="4" w:space="0" w:color="A6A6A6" w:themeColor="background1" w:themeShade="A6"/>
            </w:tcBorders>
            <w:vAlign w:val="center"/>
          </w:tcPr>
          <w:p w14:paraId="51618D88" w14:textId="77777777" w:rsidR="00A94AFF" w:rsidRPr="00290E98" w:rsidRDefault="00A94AFF" w:rsidP="004D7764">
            <w:pPr>
              <w:pStyle w:val="TableText"/>
              <w:rPr>
                <w:lang w:val="en-GB" w:eastAsia="en-NZ"/>
              </w:rPr>
            </w:pPr>
            <w:r>
              <w:rPr>
                <w:lang w:val="en-GB" w:eastAsia="en-NZ"/>
              </w:rPr>
              <w:t>Upadacitinib</w:t>
            </w:r>
          </w:p>
        </w:tc>
      </w:tr>
      <w:tr w:rsidR="00A94AFF" w:rsidRPr="00290E98" w14:paraId="611D7725"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034515EF" w14:textId="77777777" w:rsidR="00A94AFF" w:rsidRPr="00290E98" w:rsidRDefault="00A94AFF" w:rsidP="004D7764">
            <w:pPr>
              <w:pStyle w:val="TableText"/>
              <w:rPr>
                <w:lang w:val="en-GB" w:eastAsia="en-NZ"/>
              </w:rPr>
            </w:pPr>
            <w:proofErr w:type="spellStart"/>
            <w:r w:rsidRPr="00290E98">
              <w:rPr>
                <w:lang w:val="en-GB" w:eastAsia="en-NZ"/>
              </w:rPr>
              <w:t>Dosulepin</w:t>
            </w:r>
            <w:proofErr w:type="spellEnd"/>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0C673530" w14:textId="77777777" w:rsidR="00A94AFF" w:rsidRPr="00290E98" w:rsidRDefault="00A94AFF" w:rsidP="004D7764">
            <w:pPr>
              <w:pStyle w:val="TableText"/>
              <w:rPr>
                <w:lang w:val="en-GB" w:eastAsia="en-NZ"/>
              </w:rPr>
            </w:pPr>
            <w:r>
              <w:rPr>
                <w:lang w:val="en-GB" w:eastAsia="en-NZ"/>
              </w:rPr>
              <w:t>Nepafenac</w:t>
            </w:r>
          </w:p>
        </w:tc>
        <w:tc>
          <w:tcPr>
            <w:tcW w:w="2691" w:type="dxa"/>
            <w:tcBorders>
              <w:top w:val="single" w:sz="4" w:space="0" w:color="A6A6A6" w:themeColor="background1" w:themeShade="A6"/>
              <w:left w:val="nil"/>
              <w:bottom w:val="single" w:sz="4" w:space="0" w:color="A6A6A6" w:themeColor="background1" w:themeShade="A6"/>
            </w:tcBorders>
            <w:vAlign w:val="center"/>
          </w:tcPr>
          <w:p w14:paraId="6E70313A" w14:textId="77777777" w:rsidR="00A94AFF" w:rsidRPr="00290E98" w:rsidRDefault="00A94AFF" w:rsidP="004D7764">
            <w:pPr>
              <w:pStyle w:val="TableText"/>
              <w:rPr>
                <w:lang w:val="en-GB" w:eastAsia="en-NZ"/>
              </w:rPr>
            </w:pPr>
            <w:r>
              <w:rPr>
                <w:lang w:val="en-GB" w:eastAsia="en-NZ"/>
              </w:rPr>
              <w:t>Ursodeoxycholic acid</w:t>
            </w:r>
          </w:p>
        </w:tc>
      </w:tr>
      <w:tr w:rsidR="00A94AFF" w:rsidRPr="00290E98" w14:paraId="01CE8B47"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4270A587" w14:textId="77777777" w:rsidR="00A94AFF" w:rsidRPr="00290E98" w:rsidRDefault="00A94AFF" w:rsidP="004D7764">
            <w:pPr>
              <w:pStyle w:val="TableText"/>
              <w:rPr>
                <w:lang w:val="en-GB" w:eastAsia="en-NZ"/>
              </w:rPr>
            </w:pPr>
            <w:proofErr w:type="spellStart"/>
            <w:r w:rsidRPr="00290E98">
              <w:rPr>
                <w:lang w:val="en-GB" w:eastAsia="en-NZ"/>
              </w:rPr>
              <w:t>Droperidol</w:t>
            </w:r>
            <w:proofErr w:type="spellEnd"/>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768AF2C6" w14:textId="77777777" w:rsidR="00A94AFF" w:rsidRPr="00290E98" w:rsidRDefault="00A94AFF" w:rsidP="004D7764">
            <w:pPr>
              <w:pStyle w:val="TableText"/>
              <w:rPr>
                <w:lang w:val="en-GB" w:eastAsia="en-NZ"/>
              </w:rPr>
            </w:pPr>
            <w:r>
              <w:rPr>
                <w:lang w:val="en-GB" w:eastAsia="en-NZ"/>
              </w:rPr>
              <w:t>Nicorandil</w:t>
            </w:r>
          </w:p>
        </w:tc>
        <w:tc>
          <w:tcPr>
            <w:tcW w:w="2691" w:type="dxa"/>
            <w:tcBorders>
              <w:top w:val="single" w:sz="4" w:space="0" w:color="A6A6A6" w:themeColor="background1" w:themeShade="A6"/>
              <w:left w:val="nil"/>
              <w:bottom w:val="single" w:sz="4" w:space="0" w:color="A6A6A6" w:themeColor="background1" w:themeShade="A6"/>
            </w:tcBorders>
            <w:vAlign w:val="center"/>
          </w:tcPr>
          <w:p w14:paraId="4B9081C0" w14:textId="77777777" w:rsidR="00A94AFF" w:rsidRPr="00290E98" w:rsidRDefault="00A94AFF" w:rsidP="004D7764">
            <w:pPr>
              <w:pStyle w:val="TableText"/>
              <w:rPr>
                <w:lang w:val="en-GB" w:eastAsia="en-NZ"/>
              </w:rPr>
            </w:pPr>
            <w:r>
              <w:rPr>
                <w:lang w:val="en-GB" w:eastAsia="en-NZ"/>
              </w:rPr>
              <w:t>Ustekinumab</w:t>
            </w:r>
          </w:p>
        </w:tc>
      </w:tr>
      <w:tr w:rsidR="00A94AFF" w:rsidRPr="00290E98" w14:paraId="4B002398"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6BC1E52D" w14:textId="77777777" w:rsidR="00A94AFF" w:rsidRPr="00290E98" w:rsidRDefault="00A94AFF" w:rsidP="004D7764">
            <w:pPr>
              <w:pStyle w:val="TableText"/>
              <w:rPr>
                <w:lang w:val="en-GB" w:eastAsia="en-NZ"/>
              </w:rPr>
            </w:pPr>
            <w:proofErr w:type="spellStart"/>
            <w:r w:rsidRPr="00290E98">
              <w:rPr>
                <w:lang w:val="en-GB" w:eastAsia="en-NZ"/>
              </w:rPr>
              <w:t>Elexacaftor</w:t>
            </w:r>
            <w:proofErr w:type="spellEnd"/>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0881ED02" w14:textId="77777777" w:rsidR="00A94AFF" w:rsidRPr="00290E98" w:rsidRDefault="00A94AFF" w:rsidP="004D7764">
            <w:pPr>
              <w:pStyle w:val="TableText"/>
              <w:rPr>
                <w:lang w:val="en-GB" w:eastAsia="en-NZ"/>
              </w:rPr>
            </w:pPr>
            <w:r>
              <w:rPr>
                <w:lang w:val="en-GB" w:eastAsia="en-NZ"/>
              </w:rPr>
              <w:t>Nifedipine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7B6E214B" w14:textId="77777777" w:rsidR="00A94AFF" w:rsidRPr="00290E98" w:rsidRDefault="00A94AFF" w:rsidP="004D7764">
            <w:pPr>
              <w:pStyle w:val="TableText"/>
              <w:rPr>
                <w:lang w:val="en-GB" w:eastAsia="en-NZ"/>
              </w:rPr>
            </w:pPr>
            <w:r>
              <w:rPr>
                <w:lang w:val="en-GB" w:eastAsia="en-NZ"/>
              </w:rPr>
              <w:t>Valganciclovir</w:t>
            </w:r>
          </w:p>
        </w:tc>
      </w:tr>
      <w:tr w:rsidR="00A94AFF" w:rsidRPr="00290E98" w14:paraId="63E05472"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5F62670B" w14:textId="77777777" w:rsidR="00A94AFF" w:rsidRPr="00290E98" w:rsidRDefault="00A94AFF" w:rsidP="004D7764">
            <w:pPr>
              <w:pStyle w:val="TableText"/>
              <w:rPr>
                <w:lang w:val="en-GB" w:eastAsia="en-NZ"/>
              </w:rPr>
            </w:pPr>
            <w:proofErr w:type="spellStart"/>
            <w:r w:rsidRPr="00290E98">
              <w:rPr>
                <w:lang w:val="en-GB" w:eastAsia="en-NZ"/>
              </w:rPr>
              <w:t>Emicizumab</w:t>
            </w:r>
            <w:proofErr w:type="spellEnd"/>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5D17EF41" w14:textId="77777777" w:rsidR="00A94AFF" w:rsidRPr="00290E98" w:rsidRDefault="00A94AFF" w:rsidP="004D7764">
            <w:pPr>
              <w:pStyle w:val="TableText"/>
              <w:rPr>
                <w:lang w:val="en-GB" w:eastAsia="en-NZ"/>
              </w:rPr>
            </w:pPr>
            <w:r>
              <w:rPr>
                <w:lang w:val="en-GB" w:eastAsia="en-NZ"/>
              </w:rPr>
              <w:t>Ocrelizumab</w:t>
            </w:r>
          </w:p>
        </w:tc>
        <w:tc>
          <w:tcPr>
            <w:tcW w:w="2691" w:type="dxa"/>
            <w:tcBorders>
              <w:top w:val="single" w:sz="4" w:space="0" w:color="A6A6A6" w:themeColor="background1" w:themeShade="A6"/>
              <w:left w:val="nil"/>
              <w:bottom w:val="single" w:sz="4" w:space="0" w:color="A6A6A6" w:themeColor="background1" w:themeShade="A6"/>
            </w:tcBorders>
            <w:vAlign w:val="center"/>
          </w:tcPr>
          <w:p w14:paraId="7A427DC8" w14:textId="77777777" w:rsidR="00A94AFF" w:rsidRPr="00290E98" w:rsidRDefault="00A94AFF" w:rsidP="004D7764">
            <w:pPr>
              <w:pStyle w:val="TableText"/>
              <w:rPr>
                <w:lang w:val="en-GB" w:eastAsia="en-NZ"/>
              </w:rPr>
            </w:pPr>
            <w:r>
              <w:rPr>
                <w:lang w:val="en-GB" w:eastAsia="en-NZ"/>
              </w:rPr>
              <w:t>Vancomycin</w:t>
            </w:r>
          </w:p>
        </w:tc>
      </w:tr>
      <w:tr w:rsidR="00A94AFF" w:rsidRPr="00290E98" w14:paraId="18ED2042"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30147DBF" w14:textId="77777777" w:rsidR="00A94AFF" w:rsidRPr="00290E98" w:rsidRDefault="00A94AFF" w:rsidP="004D7764">
            <w:pPr>
              <w:pStyle w:val="TableText"/>
              <w:rPr>
                <w:lang w:val="en-GB" w:eastAsia="en-NZ"/>
              </w:rPr>
            </w:pPr>
            <w:r w:rsidRPr="00290E98">
              <w:rPr>
                <w:lang w:val="en-GB" w:eastAsia="en-NZ"/>
              </w:rPr>
              <w:t>Emtricitabine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1D28C42F" w14:textId="77777777" w:rsidR="00A94AFF" w:rsidRPr="00290E98" w:rsidRDefault="00A94AFF" w:rsidP="004D7764">
            <w:pPr>
              <w:pStyle w:val="TableText"/>
              <w:rPr>
                <w:lang w:val="en-GB" w:eastAsia="en-NZ"/>
              </w:rPr>
            </w:pPr>
            <w:r>
              <w:rPr>
                <w:lang w:val="en-GB" w:eastAsia="en-NZ"/>
              </w:rPr>
              <w:t>Olanzapine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3FFAF09A" w14:textId="77777777" w:rsidR="00A94AFF" w:rsidRPr="00290E98" w:rsidRDefault="00A94AFF" w:rsidP="004D7764">
            <w:pPr>
              <w:pStyle w:val="TableText"/>
              <w:rPr>
                <w:lang w:val="en-GB" w:eastAsia="en-NZ"/>
              </w:rPr>
            </w:pPr>
            <w:r>
              <w:rPr>
                <w:lang w:val="en-GB" w:eastAsia="en-NZ"/>
              </w:rPr>
              <w:t>Vardenafil</w:t>
            </w:r>
          </w:p>
        </w:tc>
      </w:tr>
      <w:tr w:rsidR="00A94AFF" w:rsidRPr="00290E98" w14:paraId="314141F9"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5BFB556C" w14:textId="77777777" w:rsidR="00A94AFF" w:rsidRPr="00290E98" w:rsidRDefault="00A94AFF" w:rsidP="004D7764">
            <w:pPr>
              <w:pStyle w:val="TableText"/>
              <w:rPr>
                <w:lang w:val="en-GB" w:eastAsia="en-NZ"/>
              </w:rPr>
            </w:pPr>
            <w:r w:rsidRPr="00290E98">
              <w:rPr>
                <w:lang w:val="en-GB" w:eastAsia="en-NZ"/>
              </w:rPr>
              <w:t>Entacapone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5408FB15" w14:textId="77777777" w:rsidR="00A94AFF" w:rsidRPr="00290E98" w:rsidRDefault="00A94AFF" w:rsidP="004D7764">
            <w:pPr>
              <w:pStyle w:val="TableText"/>
              <w:rPr>
                <w:lang w:val="en-GB" w:eastAsia="en-NZ"/>
              </w:rPr>
            </w:pPr>
            <w:proofErr w:type="spellStart"/>
            <w:r>
              <w:rPr>
                <w:lang w:val="en-GB" w:eastAsia="en-NZ"/>
              </w:rPr>
              <w:t>Olodaterol</w:t>
            </w:r>
            <w:proofErr w:type="spellEnd"/>
          </w:p>
        </w:tc>
        <w:tc>
          <w:tcPr>
            <w:tcW w:w="2691" w:type="dxa"/>
            <w:tcBorders>
              <w:top w:val="single" w:sz="4" w:space="0" w:color="A6A6A6" w:themeColor="background1" w:themeShade="A6"/>
              <w:left w:val="nil"/>
              <w:bottom w:val="single" w:sz="4" w:space="0" w:color="A6A6A6" w:themeColor="background1" w:themeShade="A6"/>
            </w:tcBorders>
            <w:vAlign w:val="center"/>
          </w:tcPr>
          <w:p w14:paraId="77952F37" w14:textId="77777777" w:rsidR="00A94AFF" w:rsidRPr="00290E98" w:rsidRDefault="00A94AFF" w:rsidP="004D7764">
            <w:pPr>
              <w:pStyle w:val="TableText"/>
              <w:rPr>
                <w:lang w:val="en-GB" w:eastAsia="en-NZ"/>
              </w:rPr>
            </w:pPr>
            <w:r>
              <w:rPr>
                <w:lang w:val="en-GB" w:eastAsia="en-NZ"/>
              </w:rPr>
              <w:t>Vedolizumab</w:t>
            </w:r>
          </w:p>
        </w:tc>
      </w:tr>
      <w:tr w:rsidR="00A94AFF" w:rsidRPr="00290E98" w14:paraId="0226B72B"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2F8CC400" w14:textId="77777777" w:rsidR="00A94AFF" w:rsidRPr="00290E98" w:rsidRDefault="00A94AFF" w:rsidP="004D7764">
            <w:pPr>
              <w:pStyle w:val="TableText"/>
              <w:rPr>
                <w:lang w:val="en-GB" w:eastAsia="en-NZ"/>
              </w:rPr>
            </w:pPr>
            <w:r w:rsidRPr="00290E98">
              <w:rPr>
                <w:lang w:val="en-GB" w:eastAsia="en-NZ"/>
              </w:rPr>
              <w:t>Entecavir</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464805F9" w14:textId="77777777" w:rsidR="00A94AFF" w:rsidRPr="00290E98" w:rsidRDefault="00A94AFF" w:rsidP="004D7764">
            <w:pPr>
              <w:pStyle w:val="TableText"/>
              <w:rPr>
                <w:lang w:val="en-GB" w:eastAsia="en-NZ"/>
              </w:rPr>
            </w:pPr>
            <w:r>
              <w:rPr>
                <w:lang w:val="en-GB" w:eastAsia="en-NZ"/>
              </w:rPr>
              <w:t>Omalizumab</w:t>
            </w:r>
          </w:p>
        </w:tc>
        <w:tc>
          <w:tcPr>
            <w:tcW w:w="2691" w:type="dxa"/>
            <w:tcBorders>
              <w:top w:val="single" w:sz="4" w:space="0" w:color="A6A6A6" w:themeColor="background1" w:themeShade="A6"/>
              <w:left w:val="nil"/>
              <w:bottom w:val="single" w:sz="4" w:space="0" w:color="A6A6A6" w:themeColor="background1" w:themeShade="A6"/>
            </w:tcBorders>
            <w:vAlign w:val="center"/>
          </w:tcPr>
          <w:p w14:paraId="5419F05B" w14:textId="77777777" w:rsidR="00A94AFF" w:rsidRPr="00290E98" w:rsidRDefault="00A94AFF" w:rsidP="004D7764">
            <w:pPr>
              <w:pStyle w:val="TableText"/>
              <w:rPr>
                <w:lang w:val="en-GB" w:eastAsia="en-NZ"/>
              </w:rPr>
            </w:pPr>
            <w:r>
              <w:rPr>
                <w:lang w:val="en-GB" w:eastAsia="en-NZ"/>
              </w:rPr>
              <w:t>Verapamil</w:t>
            </w:r>
          </w:p>
        </w:tc>
      </w:tr>
      <w:tr w:rsidR="00A94AFF" w:rsidRPr="00290E98" w14:paraId="20BDBA53"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224D9383" w14:textId="77777777" w:rsidR="00A94AFF" w:rsidRPr="00290E98" w:rsidRDefault="00A94AFF" w:rsidP="004D7764">
            <w:pPr>
              <w:pStyle w:val="TableText"/>
              <w:rPr>
                <w:lang w:val="en-GB" w:eastAsia="en-NZ"/>
              </w:rPr>
            </w:pPr>
            <w:proofErr w:type="spellStart"/>
            <w:r w:rsidRPr="00290E98">
              <w:rPr>
                <w:lang w:val="en-GB" w:eastAsia="en-NZ"/>
              </w:rPr>
              <w:t>Erenumab</w:t>
            </w:r>
            <w:proofErr w:type="spellEnd"/>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1520C67C" w14:textId="77777777" w:rsidR="00A94AFF" w:rsidRPr="00290E98" w:rsidRDefault="00A94AFF" w:rsidP="004D7764">
            <w:pPr>
              <w:pStyle w:val="TableText"/>
              <w:rPr>
                <w:lang w:val="en-GB" w:eastAsia="en-NZ"/>
              </w:rPr>
            </w:pPr>
            <w:r>
              <w:rPr>
                <w:lang w:val="en-GB" w:eastAsia="en-NZ"/>
              </w:rPr>
              <w:t>Orlistat</w:t>
            </w:r>
          </w:p>
        </w:tc>
        <w:tc>
          <w:tcPr>
            <w:tcW w:w="2691" w:type="dxa"/>
            <w:tcBorders>
              <w:top w:val="single" w:sz="4" w:space="0" w:color="A6A6A6" w:themeColor="background1" w:themeShade="A6"/>
              <w:left w:val="nil"/>
              <w:bottom w:val="single" w:sz="4" w:space="0" w:color="A6A6A6" w:themeColor="background1" w:themeShade="A6"/>
            </w:tcBorders>
            <w:vAlign w:val="center"/>
          </w:tcPr>
          <w:p w14:paraId="256B4EE0" w14:textId="77777777" w:rsidR="00A94AFF" w:rsidRPr="00290E98" w:rsidRDefault="00A94AFF" w:rsidP="004D7764">
            <w:pPr>
              <w:pStyle w:val="TableText"/>
              <w:rPr>
                <w:lang w:val="en-GB" w:eastAsia="en-NZ"/>
              </w:rPr>
            </w:pPr>
            <w:r>
              <w:rPr>
                <w:lang w:val="en-GB" w:eastAsia="en-NZ"/>
              </w:rPr>
              <w:t>Vigabatrin</w:t>
            </w:r>
          </w:p>
        </w:tc>
      </w:tr>
      <w:tr w:rsidR="00A94AFF" w:rsidRPr="00290E98" w14:paraId="3C8EC7A7"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29A1B88D" w14:textId="77777777" w:rsidR="00A94AFF" w:rsidRPr="00290E98" w:rsidRDefault="00A94AFF" w:rsidP="004D7764">
            <w:pPr>
              <w:pStyle w:val="TableText"/>
              <w:rPr>
                <w:lang w:val="en-GB" w:eastAsia="en-NZ"/>
              </w:rPr>
            </w:pPr>
            <w:r w:rsidRPr="00290E98">
              <w:rPr>
                <w:lang w:val="en-GB" w:eastAsia="en-NZ"/>
              </w:rPr>
              <w:t>Ergometrine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3C31CE1E" w14:textId="77777777" w:rsidR="00A94AFF" w:rsidRPr="00290E98" w:rsidRDefault="00A94AFF" w:rsidP="004D7764">
            <w:pPr>
              <w:pStyle w:val="TableText"/>
              <w:rPr>
                <w:lang w:val="en-GB" w:eastAsia="en-NZ"/>
              </w:rPr>
            </w:pPr>
            <w:r>
              <w:rPr>
                <w:lang w:val="en-GB" w:eastAsia="en-NZ"/>
              </w:rPr>
              <w:t>Oxcarbazepine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5DBD2705" w14:textId="77777777" w:rsidR="00A94AFF" w:rsidRPr="00290E98" w:rsidRDefault="00A94AFF" w:rsidP="004D7764">
            <w:pPr>
              <w:pStyle w:val="TableText"/>
              <w:rPr>
                <w:lang w:val="en-GB" w:eastAsia="en-NZ"/>
              </w:rPr>
            </w:pPr>
            <w:r>
              <w:rPr>
                <w:lang w:val="en-GB" w:eastAsia="en-NZ"/>
              </w:rPr>
              <w:t>Voriconazole</w:t>
            </w:r>
          </w:p>
        </w:tc>
      </w:tr>
      <w:tr w:rsidR="00A94AFF" w:rsidRPr="00290E98" w14:paraId="34241A9D"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4C8E2D88" w14:textId="77777777" w:rsidR="00A94AFF" w:rsidRPr="00290E98" w:rsidRDefault="00A94AFF" w:rsidP="004D7764">
            <w:pPr>
              <w:pStyle w:val="TableText"/>
              <w:rPr>
                <w:lang w:val="en-GB" w:eastAsia="en-NZ"/>
              </w:rPr>
            </w:pPr>
            <w:r w:rsidRPr="00290E98">
              <w:rPr>
                <w:lang w:val="en-GB" w:eastAsia="en-NZ"/>
              </w:rPr>
              <w:lastRenderedPageBreak/>
              <w:t>Esmolol</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05758869" w14:textId="77777777" w:rsidR="00A94AFF" w:rsidRPr="00290E98" w:rsidRDefault="00A94AFF" w:rsidP="004D7764">
            <w:pPr>
              <w:pStyle w:val="TableText"/>
              <w:rPr>
                <w:lang w:val="en-GB" w:eastAsia="en-NZ"/>
              </w:rPr>
            </w:pPr>
            <w:r>
              <w:rPr>
                <w:lang w:val="en-GB" w:eastAsia="en-NZ"/>
              </w:rPr>
              <w:t>Oxytocin</w:t>
            </w:r>
          </w:p>
        </w:tc>
        <w:tc>
          <w:tcPr>
            <w:tcW w:w="2691" w:type="dxa"/>
            <w:tcBorders>
              <w:top w:val="single" w:sz="4" w:space="0" w:color="A6A6A6" w:themeColor="background1" w:themeShade="A6"/>
              <w:left w:val="nil"/>
              <w:bottom w:val="single" w:sz="4" w:space="0" w:color="A6A6A6" w:themeColor="background1" w:themeShade="A6"/>
            </w:tcBorders>
            <w:vAlign w:val="center"/>
          </w:tcPr>
          <w:p w14:paraId="08FEDAFF" w14:textId="77777777" w:rsidR="00A94AFF" w:rsidRPr="00290E98" w:rsidRDefault="00A94AFF" w:rsidP="004D7764">
            <w:pPr>
              <w:pStyle w:val="TableText"/>
              <w:rPr>
                <w:lang w:val="en-GB" w:eastAsia="en-NZ"/>
              </w:rPr>
            </w:pPr>
            <w:r>
              <w:rPr>
                <w:lang w:val="en-GB" w:eastAsia="en-NZ"/>
              </w:rPr>
              <w:t>Vortioxetine</w:t>
            </w:r>
          </w:p>
        </w:tc>
      </w:tr>
      <w:tr w:rsidR="00A94AFF" w:rsidRPr="00290E98" w14:paraId="7EAE19FD"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681DD8CB" w14:textId="77777777" w:rsidR="00A94AFF" w:rsidRPr="00290E98" w:rsidRDefault="00A94AFF" w:rsidP="004D7764">
            <w:pPr>
              <w:pStyle w:val="TableText"/>
              <w:rPr>
                <w:lang w:val="en-GB" w:eastAsia="en-NZ"/>
              </w:rPr>
            </w:pPr>
            <w:proofErr w:type="spellStart"/>
            <w:r w:rsidRPr="00290E98">
              <w:rPr>
                <w:lang w:val="en-GB" w:eastAsia="en-NZ"/>
              </w:rPr>
              <w:t>Estradiol</w:t>
            </w:r>
            <w:proofErr w:type="spellEnd"/>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5C12C2D4" w14:textId="77777777" w:rsidR="00A94AFF" w:rsidRPr="00290E98" w:rsidRDefault="00A94AFF" w:rsidP="004D7764">
            <w:pPr>
              <w:pStyle w:val="TableText"/>
              <w:rPr>
                <w:lang w:val="en-GB" w:eastAsia="en-NZ"/>
              </w:rPr>
            </w:pPr>
            <w:r>
              <w:rPr>
                <w:lang w:val="en-GB" w:eastAsia="en-NZ"/>
              </w:rPr>
              <w:t>Paliperidone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56C92C1C" w14:textId="77777777" w:rsidR="00A94AFF" w:rsidRPr="00290E98" w:rsidRDefault="00A94AFF" w:rsidP="004D7764">
            <w:pPr>
              <w:pStyle w:val="TableText"/>
              <w:rPr>
                <w:lang w:val="en-GB" w:eastAsia="en-NZ"/>
              </w:rPr>
            </w:pPr>
            <w:r>
              <w:rPr>
                <w:lang w:val="en-GB" w:eastAsia="en-NZ"/>
              </w:rPr>
              <w:t>Zanamivir</w:t>
            </w:r>
          </w:p>
        </w:tc>
      </w:tr>
      <w:tr w:rsidR="00A94AFF" w:rsidRPr="00290E98" w14:paraId="6EDBAA5B"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78280DB8" w14:textId="77777777" w:rsidR="00A94AFF" w:rsidRPr="00290E98" w:rsidRDefault="00A94AFF" w:rsidP="004D7764">
            <w:pPr>
              <w:pStyle w:val="TableText"/>
              <w:rPr>
                <w:lang w:val="en-GB" w:eastAsia="en-NZ"/>
              </w:rPr>
            </w:pPr>
            <w:proofErr w:type="spellStart"/>
            <w:r w:rsidRPr="00290E98">
              <w:rPr>
                <w:lang w:val="en-GB" w:eastAsia="en-NZ"/>
              </w:rPr>
              <w:t>Estrogens</w:t>
            </w:r>
            <w:proofErr w:type="spellEnd"/>
            <w:r w:rsidRPr="00290E98">
              <w:rPr>
                <w:lang w:val="en-GB" w:eastAsia="en-NZ"/>
              </w:rPr>
              <w:t xml:space="preserve"> conjugated</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33A35424" w14:textId="77777777" w:rsidR="00A94AFF" w:rsidRPr="00290E98" w:rsidRDefault="00A94AFF" w:rsidP="004D7764">
            <w:pPr>
              <w:pStyle w:val="TableText"/>
              <w:rPr>
                <w:lang w:val="en-GB" w:eastAsia="en-NZ"/>
              </w:rPr>
            </w:pPr>
            <w:r>
              <w:rPr>
                <w:lang w:val="en-GB" w:eastAsia="en-NZ"/>
              </w:rPr>
              <w:t>Pamidronate</w:t>
            </w:r>
          </w:p>
        </w:tc>
        <w:tc>
          <w:tcPr>
            <w:tcW w:w="2691" w:type="dxa"/>
            <w:tcBorders>
              <w:top w:val="single" w:sz="4" w:space="0" w:color="A6A6A6" w:themeColor="background1" w:themeShade="A6"/>
              <w:left w:val="nil"/>
              <w:bottom w:val="single" w:sz="4" w:space="0" w:color="A6A6A6" w:themeColor="background1" w:themeShade="A6"/>
            </w:tcBorders>
            <w:vAlign w:val="center"/>
          </w:tcPr>
          <w:p w14:paraId="1BDFAC24" w14:textId="77777777" w:rsidR="00A94AFF" w:rsidRPr="00290E98" w:rsidRDefault="00A94AFF" w:rsidP="004D7764">
            <w:pPr>
              <w:pStyle w:val="TableText"/>
              <w:rPr>
                <w:lang w:val="en-GB" w:eastAsia="en-NZ"/>
              </w:rPr>
            </w:pPr>
            <w:r>
              <w:rPr>
                <w:lang w:val="en-GB" w:eastAsia="en-NZ"/>
              </w:rPr>
              <w:t>Zidovudine</w:t>
            </w:r>
          </w:p>
        </w:tc>
      </w:tr>
      <w:tr w:rsidR="00A94AFF" w:rsidRPr="00290E98" w14:paraId="1A3BD2D8"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7C23579F" w14:textId="77777777" w:rsidR="00A94AFF" w:rsidRPr="00290E98" w:rsidRDefault="00A94AFF" w:rsidP="004D7764">
            <w:pPr>
              <w:pStyle w:val="TableText"/>
              <w:rPr>
                <w:lang w:val="en-GB" w:eastAsia="en-NZ"/>
              </w:rPr>
            </w:pPr>
            <w:r w:rsidRPr="00290E98">
              <w:rPr>
                <w:lang w:val="en-GB" w:eastAsia="en-NZ"/>
              </w:rPr>
              <w:t>Etanercept</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72E5649F" w14:textId="77777777" w:rsidR="00A94AFF" w:rsidRPr="00290E98" w:rsidRDefault="00A94AFF" w:rsidP="004D7764">
            <w:pPr>
              <w:pStyle w:val="TableText"/>
              <w:rPr>
                <w:lang w:val="en-GB" w:eastAsia="en-NZ"/>
              </w:rPr>
            </w:pPr>
            <w:r>
              <w:rPr>
                <w:lang w:val="en-GB" w:eastAsia="en-NZ"/>
              </w:rPr>
              <w:t>Papaverine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65521D52" w14:textId="77777777" w:rsidR="00A94AFF" w:rsidRPr="00290E98" w:rsidRDefault="00A94AFF" w:rsidP="004D7764">
            <w:pPr>
              <w:pStyle w:val="TableText"/>
              <w:rPr>
                <w:lang w:val="en-GB" w:eastAsia="en-NZ"/>
              </w:rPr>
            </w:pPr>
            <w:r>
              <w:rPr>
                <w:lang w:val="en-GB" w:eastAsia="en-NZ"/>
              </w:rPr>
              <w:t>Ziprasidone</w:t>
            </w:r>
          </w:p>
        </w:tc>
      </w:tr>
      <w:tr w:rsidR="00A94AFF" w:rsidRPr="00290E98" w14:paraId="3E8E1354"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04146C35" w14:textId="77777777" w:rsidR="00A94AFF" w:rsidRPr="00290E98" w:rsidRDefault="00A94AFF" w:rsidP="004D7764">
            <w:pPr>
              <w:pStyle w:val="TableText"/>
              <w:rPr>
                <w:lang w:val="en-GB" w:eastAsia="en-NZ"/>
              </w:rPr>
            </w:pPr>
            <w:r w:rsidRPr="00290E98">
              <w:rPr>
                <w:lang w:val="en-GB" w:eastAsia="en-NZ"/>
              </w:rPr>
              <w:t>Ethosuximide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1E87E886" w14:textId="77777777" w:rsidR="00A94AFF" w:rsidRPr="00290E98" w:rsidRDefault="00A94AFF" w:rsidP="004D7764">
            <w:pPr>
              <w:pStyle w:val="TableText"/>
              <w:rPr>
                <w:lang w:val="en-GB" w:eastAsia="en-NZ"/>
              </w:rPr>
            </w:pPr>
            <w:proofErr w:type="spellStart"/>
            <w:r>
              <w:rPr>
                <w:lang w:val="en-GB" w:eastAsia="en-NZ"/>
              </w:rPr>
              <w:t>Pegfilgrastim</w:t>
            </w:r>
            <w:proofErr w:type="spellEnd"/>
          </w:p>
        </w:tc>
        <w:tc>
          <w:tcPr>
            <w:tcW w:w="2691" w:type="dxa"/>
            <w:tcBorders>
              <w:top w:val="single" w:sz="4" w:space="0" w:color="A6A6A6" w:themeColor="background1" w:themeShade="A6"/>
              <w:left w:val="nil"/>
              <w:bottom w:val="single" w:sz="4" w:space="0" w:color="A6A6A6" w:themeColor="background1" w:themeShade="A6"/>
            </w:tcBorders>
            <w:vAlign w:val="center"/>
          </w:tcPr>
          <w:p w14:paraId="5EF02A27" w14:textId="77777777" w:rsidR="00A94AFF" w:rsidRPr="00290E98" w:rsidRDefault="00A94AFF" w:rsidP="004D7764">
            <w:pPr>
              <w:pStyle w:val="TableText"/>
              <w:rPr>
                <w:lang w:val="en-GB" w:eastAsia="en-NZ"/>
              </w:rPr>
            </w:pPr>
            <w:r>
              <w:rPr>
                <w:lang w:val="en-GB" w:eastAsia="en-NZ"/>
              </w:rPr>
              <w:t>Zoledronic acid</w:t>
            </w:r>
          </w:p>
        </w:tc>
      </w:tr>
      <w:tr w:rsidR="00A94AFF" w:rsidRPr="00290E98" w14:paraId="5347DA71"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6B884C56" w14:textId="77777777" w:rsidR="00A94AFF" w:rsidRPr="00290E98" w:rsidRDefault="00A94AFF" w:rsidP="004D7764">
            <w:pPr>
              <w:pStyle w:val="TableText"/>
              <w:rPr>
                <w:lang w:val="en-GB" w:eastAsia="en-NZ"/>
              </w:rPr>
            </w:pPr>
            <w:r w:rsidRPr="00290E98">
              <w:rPr>
                <w:lang w:val="en-GB" w:eastAsia="en-NZ"/>
              </w:rPr>
              <w:t>Exemestane</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66E582BD" w14:textId="77777777" w:rsidR="00A94AFF" w:rsidRPr="00290E98" w:rsidRDefault="00A94AFF" w:rsidP="004D7764">
            <w:pPr>
              <w:pStyle w:val="TableText"/>
              <w:rPr>
                <w:lang w:val="en-GB" w:eastAsia="en-NZ"/>
              </w:rPr>
            </w:pPr>
            <w:r>
              <w:rPr>
                <w:lang w:val="en-GB" w:eastAsia="en-NZ"/>
              </w:rPr>
              <w:t>Pentamidine</w:t>
            </w:r>
          </w:p>
        </w:tc>
        <w:tc>
          <w:tcPr>
            <w:tcW w:w="2691" w:type="dxa"/>
            <w:tcBorders>
              <w:top w:val="single" w:sz="4" w:space="0" w:color="A6A6A6" w:themeColor="background1" w:themeShade="A6"/>
              <w:left w:val="nil"/>
              <w:bottom w:val="single" w:sz="4" w:space="0" w:color="A6A6A6" w:themeColor="background1" w:themeShade="A6"/>
            </w:tcBorders>
            <w:vAlign w:val="center"/>
          </w:tcPr>
          <w:p w14:paraId="0DD58479" w14:textId="77777777" w:rsidR="00A94AFF" w:rsidRPr="00290E98" w:rsidRDefault="00A94AFF" w:rsidP="004D7764">
            <w:pPr>
              <w:pStyle w:val="TableText"/>
              <w:rPr>
                <w:lang w:val="en-GB" w:eastAsia="en-NZ"/>
              </w:rPr>
            </w:pPr>
            <w:r>
              <w:rPr>
                <w:lang w:val="en-GB" w:eastAsia="en-NZ"/>
              </w:rPr>
              <w:t>Zuclopenthixol</w:t>
            </w:r>
          </w:p>
        </w:tc>
      </w:tr>
      <w:tr w:rsidR="00A94AFF" w:rsidRPr="00290E98" w14:paraId="2DFA6428" w14:textId="77777777" w:rsidTr="004D7764">
        <w:trPr>
          <w:trHeight w:val="315"/>
        </w:trPr>
        <w:tc>
          <w:tcPr>
            <w:tcW w:w="2691" w:type="dxa"/>
            <w:tcBorders>
              <w:top w:val="single" w:sz="4" w:space="0" w:color="A6A6A6" w:themeColor="background1" w:themeShade="A6"/>
              <w:bottom w:val="single" w:sz="4" w:space="0" w:color="A6A6A6" w:themeColor="background1" w:themeShade="A6"/>
              <w:right w:val="nil"/>
            </w:tcBorders>
            <w:vAlign w:val="center"/>
          </w:tcPr>
          <w:p w14:paraId="0693FBA5" w14:textId="77777777" w:rsidR="00A94AFF" w:rsidRPr="00290E98" w:rsidRDefault="00A94AFF" w:rsidP="004D7764">
            <w:pPr>
              <w:pStyle w:val="TableText"/>
              <w:rPr>
                <w:lang w:val="en-GB" w:eastAsia="en-NZ"/>
              </w:rPr>
            </w:pPr>
            <w:r>
              <w:rPr>
                <w:lang w:val="en-GB" w:eastAsia="en-NZ"/>
              </w:rPr>
              <w:t>Factor XIII</w:t>
            </w:r>
          </w:p>
        </w:tc>
        <w:tc>
          <w:tcPr>
            <w:tcW w:w="2691" w:type="dxa"/>
            <w:tcBorders>
              <w:top w:val="single" w:sz="4" w:space="0" w:color="A6A6A6" w:themeColor="background1" w:themeShade="A6"/>
              <w:left w:val="nil"/>
              <w:bottom w:val="single" w:sz="4" w:space="0" w:color="A6A6A6" w:themeColor="background1" w:themeShade="A6"/>
              <w:right w:val="nil"/>
            </w:tcBorders>
            <w:vAlign w:val="center"/>
          </w:tcPr>
          <w:p w14:paraId="76298D34" w14:textId="77777777" w:rsidR="00A94AFF" w:rsidRPr="00290E98" w:rsidRDefault="00A94AFF" w:rsidP="004D7764">
            <w:pPr>
              <w:pStyle w:val="TableText"/>
              <w:rPr>
                <w:lang w:val="en-GB" w:eastAsia="en-NZ"/>
              </w:rPr>
            </w:pPr>
            <w:proofErr w:type="spellStart"/>
            <w:r>
              <w:rPr>
                <w:lang w:val="en-GB" w:eastAsia="en-NZ"/>
              </w:rPr>
              <w:t>Perampanel</w:t>
            </w:r>
            <w:proofErr w:type="spellEnd"/>
          </w:p>
        </w:tc>
        <w:tc>
          <w:tcPr>
            <w:tcW w:w="2691" w:type="dxa"/>
            <w:tcBorders>
              <w:top w:val="single" w:sz="4" w:space="0" w:color="A6A6A6" w:themeColor="background1" w:themeShade="A6"/>
              <w:left w:val="nil"/>
              <w:bottom w:val="single" w:sz="4" w:space="0" w:color="A6A6A6" w:themeColor="background1" w:themeShade="A6"/>
            </w:tcBorders>
            <w:vAlign w:val="center"/>
          </w:tcPr>
          <w:p w14:paraId="331B00CC" w14:textId="77777777" w:rsidR="00A94AFF" w:rsidRPr="00290E98" w:rsidRDefault="00A94AFF" w:rsidP="004D7764">
            <w:pPr>
              <w:pStyle w:val="TableText"/>
              <w:rPr>
                <w:lang w:val="en-GB" w:eastAsia="en-NZ"/>
              </w:rPr>
            </w:pPr>
          </w:p>
        </w:tc>
      </w:tr>
    </w:tbl>
    <w:p w14:paraId="79E12865" w14:textId="77777777" w:rsidR="00A94AFF" w:rsidRPr="00985683" w:rsidRDefault="00A94AFF" w:rsidP="00A94AFF">
      <w:pPr>
        <w:rPr>
          <w:sz w:val="17"/>
          <w:szCs w:val="17"/>
          <w:lang w:val="en-GB"/>
        </w:rPr>
      </w:pPr>
    </w:p>
    <w:p w14:paraId="66AF9A55" w14:textId="77777777" w:rsidR="00A94AFF" w:rsidRPr="00A94AFF" w:rsidRDefault="00A94AFF" w:rsidP="00A94AFF">
      <w:pPr>
        <w:spacing w:after="120"/>
        <w:rPr>
          <w:b/>
          <w:bCs/>
          <w:sz w:val="18"/>
          <w:szCs w:val="18"/>
          <w:lang w:val="en-GB"/>
        </w:rPr>
      </w:pPr>
      <w:r w:rsidRPr="00A94AFF">
        <w:rPr>
          <w:b/>
          <w:bCs/>
          <w:sz w:val="18"/>
          <w:szCs w:val="18"/>
          <w:lang w:val="en-GB"/>
        </w:rPr>
        <w:t>Explanatory notes</w:t>
      </w:r>
    </w:p>
    <w:p w14:paraId="79C09694" w14:textId="77777777" w:rsidR="00A94AFF" w:rsidRPr="00A94AFF" w:rsidRDefault="00A94AFF" w:rsidP="00A94AFF">
      <w:pPr>
        <w:rPr>
          <w:sz w:val="18"/>
          <w:szCs w:val="18"/>
          <w:lang w:val="en-GB"/>
        </w:rPr>
      </w:pPr>
      <w:r w:rsidRPr="00A94AFF">
        <w:rPr>
          <w:sz w:val="18"/>
          <w:szCs w:val="18"/>
          <w:lang w:val="en-GB"/>
        </w:rPr>
        <w:t>The substances listed are specified prescription medicines that, once gazetted, registered nurse prescribers will be able to prescribe, but only:</w:t>
      </w:r>
    </w:p>
    <w:p w14:paraId="6C5D9497" w14:textId="77777777" w:rsidR="00A94AFF" w:rsidRPr="00A94AFF" w:rsidRDefault="00A94AFF" w:rsidP="00A94AFF">
      <w:pPr>
        <w:pStyle w:val="Bullet"/>
        <w:rPr>
          <w:sz w:val="18"/>
          <w:szCs w:val="18"/>
          <w:lang w:val="en-GB"/>
        </w:rPr>
      </w:pPr>
      <w:r w:rsidRPr="00A94AFF">
        <w:rPr>
          <w:sz w:val="18"/>
          <w:szCs w:val="18"/>
          <w:lang w:val="en-GB"/>
        </w:rPr>
        <w:t>if they are declared to be prescription medicines by regulations made under the Medicines Act 1981 or by notice given under section 106 of that Act</w:t>
      </w:r>
    </w:p>
    <w:p w14:paraId="5D1A4330" w14:textId="77777777" w:rsidR="00A94AFF" w:rsidRPr="00A94AFF" w:rsidRDefault="00A94AFF" w:rsidP="00A94AFF">
      <w:pPr>
        <w:pStyle w:val="Bullet"/>
        <w:rPr>
          <w:sz w:val="18"/>
          <w:szCs w:val="18"/>
          <w:lang w:val="en-GB"/>
        </w:rPr>
      </w:pPr>
      <w:r w:rsidRPr="00A94AFF">
        <w:rPr>
          <w:sz w:val="18"/>
          <w:szCs w:val="18"/>
          <w:lang w:val="en-GB"/>
        </w:rPr>
        <w:t>in the forms and for the purposes for which they are declared to be prescription medicines.</w:t>
      </w:r>
    </w:p>
    <w:p w14:paraId="53907CA7" w14:textId="77777777" w:rsidR="00A94AFF" w:rsidRPr="00A94AFF" w:rsidRDefault="00A94AFF" w:rsidP="00A94AFF">
      <w:pPr>
        <w:rPr>
          <w:sz w:val="18"/>
          <w:szCs w:val="18"/>
          <w:lang w:val="en-GB"/>
        </w:rPr>
      </w:pPr>
    </w:p>
    <w:p w14:paraId="690AE1F1" w14:textId="77777777" w:rsidR="00A94AFF" w:rsidRPr="00A94AFF" w:rsidRDefault="00A94AFF" w:rsidP="00A94AFF">
      <w:pPr>
        <w:rPr>
          <w:sz w:val="18"/>
          <w:szCs w:val="18"/>
          <w:lang w:val="en-GB"/>
        </w:rPr>
      </w:pPr>
      <w:r w:rsidRPr="00A94AFF">
        <w:rPr>
          <w:sz w:val="18"/>
          <w:szCs w:val="18"/>
          <w:lang w:val="en-GB"/>
        </w:rPr>
        <w:t>Every reference to a medicine in this list applies whether the medicine is synthetic in origin or is from biological or mineral sources.</w:t>
      </w:r>
    </w:p>
    <w:p w14:paraId="618ABB22" w14:textId="77777777" w:rsidR="00A94AFF" w:rsidRPr="00A94AFF" w:rsidRDefault="00A94AFF" w:rsidP="00A94AFF">
      <w:pPr>
        <w:rPr>
          <w:sz w:val="18"/>
          <w:szCs w:val="18"/>
          <w:lang w:val="en-GB"/>
        </w:rPr>
      </w:pPr>
    </w:p>
    <w:p w14:paraId="2239E65D" w14:textId="77777777" w:rsidR="00A94AFF" w:rsidRPr="00A94AFF" w:rsidRDefault="00A94AFF" w:rsidP="00A94AFF">
      <w:pPr>
        <w:rPr>
          <w:sz w:val="18"/>
          <w:szCs w:val="18"/>
          <w:lang w:val="en-GB"/>
        </w:rPr>
      </w:pPr>
      <w:r w:rsidRPr="00A94AFF">
        <w:rPr>
          <w:sz w:val="18"/>
          <w:szCs w:val="18"/>
          <w:lang w:val="en-GB"/>
        </w:rPr>
        <w:t>Unless specific reference is made otherwise, every reference applies also to medicines that are:</w:t>
      </w:r>
    </w:p>
    <w:p w14:paraId="22473D8D" w14:textId="77777777" w:rsidR="00A94AFF" w:rsidRPr="00A94AFF" w:rsidRDefault="00A94AFF" w:rsidP="00A94AFF">
      <w:pPr>
        <w:pStyle w:val="Bullet"/>
        <w:rPr>
          <w:sz w:val="18"/>
          <w:szCs w:val="18"/>
          <w:lang w:val="en-GB"/>
        </w:rPr>
      </w:pPr>
      <w:r w:rsidRPr="00A94AFF">
        <w:rPr>
          <w:sz w:val="18"/>
          <w:szCs w:val="18"/>
          <w:lang w:val="en-GB"/>
        </w:rPr>
        <w:t>preparations and admixtures containing any proportion of any substance listed in this list</w:t>
      </w:r>
    </w:p>
    <w:p w14:paraId="221113CE" w14:textId="77777777" w:rsidR="00A94AFF" w:rsidRPr="00A94AFF" w:rsidRDefault="00A94AFF" w:rsidP="00A94AFF">
      <w:pPr>
        <w:pStyle w:val="Bullet"/>
        <w:rPr>
          <w:sz w:val="18"/>
          <w:szCs w:val="18"/>
          <w:lang w:val="en-GB"/>
        </w:rPr>
      </w:pPr>
      <w:r w:rsidRPr="00A94AFF">
        <w:rPr>
          <w:sz w:val="18"/>
          <w:szCs w:val="18"/>
          <w:lang w:val="en-GB"/>
        </w:rPr>
        <w:t>salts and esters of any substance listed in this list</w:t>
      </w:r>
    </w:p>
    <w:p w14:paraId="0431878D" w14:textId="77777777" w:rsidR="00A94AFF" w:rsidRPr="00A94AFF" w:rsidRDefault="00A94AFF" w:rsidP="00A94AFF">
      <w:pPr>
        <w:pStyle w:val="Bullet"/>
        <w:rPr>
          <w:sz w:val="18"/>
          <w:szCs w:val="18"/>
          <w:lang w:val="en-GB"/>
        </w:rPr>
      </w:pPr>
      <w:r w:rsidRPr="00A94AFF">
        <w:rPr>
          <w:sz w:val="18"/>
          <w:szCs w:val="18"/>
          <w:lang w:val="en-GB"/>
        </w:rPr>
        <w:t>preparations or extracts of biological materials listed in this list</w:t>
      </w:r>
    </w:p>
    <w:p w14:paraId="7B29EB29" w14:textId="77777777" w:rsidR="00A94AFF" w:rsidRPr="00A94AFF" w:rsidRDefault="00A94AFF" w:rsidP="00A94AFF">
      <w:pPr>
        <w:pStyle w:val="Bullet"/>
        <w:rPr>
          <w:sz w:val="18"/>
          <w:szCs w:val="18"/>
          <w:lang w:val="en-GB"/>
        </w:rPr>
      </w:pPr>
      <w:r w:rsidRPr="00A94AFF">
        <w:rPr>
          <w:sz w:val="18"/>
          <w:szCs w:val="18"/>
          <w:lang w:val="en-GB"/>
        </w:rPr>
        <w:t>salts or oxides of elements listed in this list.</w:t>
      </w:r>
    </w:p>
    <w:p w14:paraId="122F73EA" w14:textId="77777777" w:rsidR="00A94AFF" w:rsidRPr="00A94AFF" w:rsidRDefault="00A94AFF" w:rsidP="00A94AFF">
      <w:pPr>
        <w:rPr>
          <w:sz w:val="18"/>
          <w:szCs w:val="18"/>
          <w:lang w:val="en-GB"/>
        </w:rPr>
      </w:pPr>
    </w:p>
    <w:p w14:paraId="417EA0C3" w14:textId="77777777" w:rsidR="00A94AFF" w:rsidRPr="00A94AFF" w:rsidRDefault="00A94AFF" w:rsidP="00A94AFF">
      <w:pPr>
        <w:rPr>
          <w:sz w:val="18"/>
          <w:szCs w:val="18"/>
          <w:lang w:val="en-GB"/>
        </w:rPr>
      </w:pPr>
      <w:r w:rsidRPr="00A94AFF">
        <w:rPr>
          <w:sz w:val="18"/>
          <w:szCs w:val="18"/>
          <w:lang w:val="en-GB"/>
        </w:rPr>
        <w:t>Unless otherwise specifically stated, every reference to a medicine in this list applies:</w:t>
      </w:r>
    </w:p>
    <w:p w14:paraId="31EA40FE" w14:textId="77777777" w:rsidR="00A94AFF" w:rsidRPr="00A94AFF" w:rsidRDefault="00A94AFF" w:rsidP="00A94AFF">
      <w:pPr>
        <w:pStyle w:val="Bullet"/>
        <w:rPr>
          <w:sz w:val="18"/>
          <w:szCs w:val="18"/>
          <w:lang w:val="en-GB"/>
        </w:rPr>
      </w:pPr>
      <w:r w:rsidRPr="00A94AFF">
        <w:rPr>
          <w:sz w:val="18"/>
          <w:szCs w:val="18"/>
          <w:lang w:val="en-GB"/>
        </w:rPr>
        <w:t>if the medicine is an injection or eye preparation, to any concentration of that medicine</w:t>
      </w:r>
    </w:p>
    <w:p w14:paraId="02CC1630" w14:textId="77777777" w:rsidR="00A94AFF" w:rsidRPr="00A94AFF" w:rsidRDefault="00A94AFF" w:rsidP="00A94AFF">
      <w:pPr>
        <w:pStyle w:val="Bullet"/>
        <w:rPr>
          <w:sz w:val="18"/>
          <w:szCs w:val="18"/>
          <w:lang w:val="en-GB"/>
        </w:rPr>
      </w:pPr>
      <w:r w:rsidRPr="00A94AFF">
        <w:rPr>
          <w:sz w:val="18"/>
          <w:szCs w:val="18"/>
          <w:lang w:val="en-GB"/>
        </w:rPr>
        <w:t>if the medicine is not an injection or eye preparation, only if the concentration of the medicine is greater than 10 milligrams per litre or per kilogram.</w:t>
      </w:r>
    </w:p>
    <w:p w14:paraId="6A7BCE9B" w14:textId="77777777" w:rsidR="00A94AFF" w:rsidRPr="00A94AFF" w:rsidRDefault="00A94AFF" w:rsidP="00A94AFF">
      <w:pPr>
        <w:rPr>
          <w:sz w:val="18"/>
          <w:szCs w:val="18"/>
          <w:lang w:val="en-GB"/>
        </w:rPr>
      </w:pPr>
    </w:p>
    <w:p w14:paraId="2AB1FFBB" w14:textId="77777777" w:rsidR="00A94AFF" w:rsidRPr="00A94AFF" w:rsidRDefault="00A94AFF" w:rsidP="00A94AFF">
      <w:pPr>
        <w:rPr>
          <w:sz w:val="18"/>
          <w:szCs w:val="18"/>
          <w:lang w:val="en-GB"/>
        </w:rPr>
      </w:pPr>
      <w:r w:rsidRPr="00A94AFF">
        <w:rPr>
          <w:sz w:val="18"/>
          <w:szCs w:val="18"/>
          <w:lang w:val="en-GB"/>
        </w:rPr>
        <w:t>Where any reference is modified by a statement of the strength of the medicine, the strength is calculated using the free acid, base, alcohol, or element unless specifically stated otherwise.</w:t>
      </w:r>
    </w:p>
    <w:p w14:paraId="09AC773D" w14:textId="77777777" w:rsidR="00A94AFF" w:rsidRPr="0066646F" w:rsidRDefault="00A94AFF" w:rsidP="00A94AFF">
      <w:pPr>
        <w:rPr>
          <w:sz w:val="17"/>
          <w:szCs w:val="17"/>
          <w:lang w:val="en-GB"/>
        </w:rPr>
      </w:pPr>
    </w:p>
    <w:p w14:paraId="06412869" w14:textId="77777777" w:rsidR="00A94AFF" w:rsidRDefault="00A94AFF" w:rsidP="00A94AFF">
      <w:pPr>
        <w:rPr>
          <w:sz w:val="17"/>
          <w:szCs w:val="17"/>
          <w:lang w:val="en-GB"/>
        </w:rPr>
        <w:sectPr w:rsidR="00A94AFF" w:rsidSect="009B5695">
          <w:footerReference w:type="default" r:id="rId40"/>
          <w:pgSz w:w="11907" w:h="16840" w:code="9"/>
          <w:pgMar w:top="1418" w:right="1701" w:bottom="1134" w:left="1843" w:header="284" w:footer="425" w:gutter="284"/>
          <w:cols w:space="720"/>
          <w:docGrid w:linePitch="286"/>
        </w:sectPr>
      </w:pPr>
    </w:p>
    <w:p w14:paraId="780917FC" w14:textId="77777777" w:rsidR="00A94AFF" w:rsidRPr="0066646F" w:rsidRDefault="00A94AFF" w:rsidP="00A94AFF">
      <w:pPr>
        <w:pStyle w:val="Heading2"/>
        <w:spacing w:before="0"/>
        <w:rPr>
          <w:lang w:val="en-GB"/>
        </w:rPr>
      </w:pPr>
      <w:bookmarkStart w:id="88" w:name="_Toc220066640"/>
      <w:bookmarkStart w:id="89" w:name="_Toc220675734"/>
      <w:r w:rsidRPr="0066646F">
        <w:rPr>
          <w:lang w:val="en-GB"/>
        </w:rPr>
        <w:lastRenderedPageBreak/>
        <w:t xml:space="preserve">Appendix </w:t>
      </w:r>
      <w:r>
        <w:rPr>
          <w:lang w:val="en-GB"/>
        </w:rPr>
        <w:t>6</w:t>
      </w:r>
      <w:r w:rsidRPr="0066646F">
        <w:rPr>
          <w:lang w:val="en-GB"/>
        </w:rPr>
        <w:t>:</w:t>
      </w:r>
      <w:r w:rsidRPr="0066646F">
        <w:rPr>
          <w:lang w:val="en-GB"/>
        </w:rPr>
        <w:tab/>
        <w:t>List of controlled drugs alphabetical</w:t>
      </w:r>
      <w:bookmarkEnd w:id="88"/>
      <w:bookmarkEnd w:id="89"/>
    </w:p>
    <w:p w14:paraId="0FEA0A5F" w14:textId="77777777" w:rsidR="00A94AFF" w:rsidRPr="0066646F" w:rsidRDefault="00A94AFF" w:rsidP="00A94AFF">
      <w:pPr>
        <w:pStyle w:val="Table"/>
        <w:rPr>
          <w:lang w:val="en-GB"/>
        </w:rPr>
      </w:pPr>
      <w:bookmarkStart w:id="90" w:name="_Toc213168143"/>
      <w:bookmarkStart w:id="91" w:name="_Toc214278933"/>
      <w:bookmarkStart w:id="92" w:name="_Toc214999853"/>
      <w:bookmarkStart w:id="93" w:name="_Toc215000845"/>
      <w:bookmarkStart w:id="94" w:name="_Toc220066716"/>
      <w:bookmarkStart w:id="95" w:name="_Toc220675758"/>
      <w:r>
        <w:rPr>
          <w:lang w:val="en-GB"/>
        </w:rPr>
        <w:t xml:space="preserve">Table A6: </w:t>
      </w:r>
      <w:r w:rsidRPr="0066646F">
        <w:rPr>
          <w:lang w:val="en-GB"/>
        </w:rPr>
        <w:t>Final list of controlled drugs to be added to the Misu</w:t>
      </w:r>
      <w:r>
        <w:rPr>
          <w:lang w:val="en-GB"/>
        </w:rPr>
        <w:t>s</w:t>
      </w:r>
      <w:r w:rsidRPr="0066646F">
        <w:rPr>
          <w:lang w:val="en-GB"/>
        </w:rPr>
        <w:t xml:space="preserve">e </w:t>
      </w:r>
      <w:r>
        <w:rPr>
          <w:lang w:val="en-GB"/>
        </w:rPr>
        <w:t>o</w:t>
      </w:r>
      <w:r w:rsidRPr="0066646F">
        <w:rPr>
          <w:lang w:val="en-GB"/>
        </w:rPr>
        <w:t>f Drugs Regulations 1977, Schedule 1</w:t>
      </w:r>
      <w:r>
        <w:rPr>
          <w:lang w:val="en-GB"/>
        </w:rPr>
        <w:t>A</w:t>
      </w:r>
      <w:r w:rsidRPr="0066646F">
        <w:rPr>
          <w:lang w:val="en-GB"/>
        </w:rPr>
        <w:t xml:space="preserve"> ‘Controlled drugs that designated prescriber nurses may prescribe in certain circumstances’</w:t>
      </w:r>
      <w:bookmarkEnd w:id="90"/>
      <w:r>
        <w:rPr>
          <w:lang w:val="en-GB"/>
        </w:rPr>
        <w:t xml:space="preserve"> (subject to Order in Council)</w:t>
      </w:r>
      <w:bookmarkEnd w:id="91"/>
      <w:bookmarkEnd w:id="92"/>
      <w:bookmarkEnd w:id="93"/>
      <w:bookmarkEnd w:id="94"/>
      <w:bookmarkEnd w:id="95"/>
    </w:p>
    <w:tbl>
      <w:tblPr>
        <w:tblStyle w:val="TableGrid"/>
        <w:tblW w:w="8071" w:type="dxa"/>
        <w:tblBorders>
          <w:top w:val="single" w:sz="4" w:space="0" w:color="BFBFBF" w:themeColor="background1" w:themeShade="BF"/>
          <w:left w:val="none" w:sz="0" w:space="0" w:color="auto"/>
          <w:bottom w:val="single" w:sz="4" w:space="0" w:color="BFBFBF" w:themeColor="background1" w:themeShade="BF"/>
          <w:right w:val="none" w:sz="0" w:space="0" w:color="auto"/>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2691"/>
        <w:gridCol w:w="2689"/>
        <w:gridCol w:w="2691"/>
      </w:tblGrid>
      <w:tr w:rsidR="00A94AFF" w:rsidRPr="00A94AFF" w14:paraId="33CCCF3C" w14:textId="77777777" w:rsidTr="00A94AFF">
        <w:trPr>
          <w:tblHeader/>
        </w:trPr>
        <w:tc>
          <w:tcPr>
            <w:tcW w:w="8071" w:type="dxa"/>
            <w:gridSpan w:val="3"/>
            <w:tcBorders>
              <w:top w:val="nil"/>
              <w:bottom w:val="nil"/>
            </w:tcBorders>
            <w:shd w:val="clear" w:color="auto" w:fill="D9D9D9" w:themeFill="background1" w:themeFillShade="D9"/>
          </w:tcPr>
          <w:p w14:paraId="209CA0AD" w14:textId="77777777" w:rsidR="00A94AFF" w:rsidRPr="00A94AFF" w:rsidRDefault="00A94AFF" w:rsidP="00A94AFF">
            <w:pPr>
              <w:pStyle w:val="TableText"/>
            </w:pPr>
            <w:r w:rsidRPr="00A94AFF">
              <w:rPr>
                <w:b/>
                <w:bCs/>
              </w:rPr>
              <w:t>Medicine</w:t>
            </w:r>
            <w:r w:rsidRPr="00A94AFF">
              <w:t xml:space="preserve"> (active pharmaceutical ingredient)</w:t>
            </w:r>
          </w:p>
        </w:tc>
      </w:tr>
      <w:tr w:rsidR="00A94AFF" w:rsidRPr="00A94AFF" w14:paraId="6EC621E3" w14:textId="77777777" w:rsidTr="007B330D">
        <w:trPr>
          <w:trHeight w:val="315"/>
        </w:trPr>
        <w:tc>
          <w:tcPr>
            <w:tcW w:w="2691" w:type="dxa"/>
            <w:tcBorders>
              <w:top w:val="nil"/>
              <w:right w:val="nil"/>
            </w:tcBorders>
            <w:noWrap/>
            <w:vAlign w:val="center"/>
          </w:tcPr>
          <w:p w14:paraId="53370816" w14:textId="77777777" w:rsidR="00A94AFF" w:rsidRPr="00A94AFF" w:rsidRDefault="00A94AFF" w:rsidP="00A94AFF">
            <w:pPr>
              <w:pStyle w:val="TableText"/>
            </w:pPr>
            <w:r w:rsidRPr="00A94AFF">
              <w:t>Buprenorphine</w:t>
            </w:r>
          </w:p>
        </w:tc>
        <w:tc>
          <w:tcPr>
            <w:tcW w:w="2689" w:type="dxa"/>
            <w:tcBorders>
              <w:top w:val="nil"/>
              <w:left w:val="nil"/>
              <w:right w:val="nil"/>
            </w:tcBorders>
            <w:vAlign w:val="center"/>
          </w:tcPr>
          <w:p w14:paraId="013E254A" w14:textId="77777777" w:rsidR="00A94AFF" w:rsidRPr="00A94AFF" w:rsidRDefault="00A94AFF" w:rsidP="00A94AFF">
            <w:pPr>
              <w:pStyle w:val="TableText"/>
            </w:pPr>
            <w:r w:rsidRPr="00A94AFF">
              <w:t>Fentanyl</w:t>
            </w:r>
          </w:p>
        </w:tc>
        <w:tc>
          <w:tcPr>
            <w:tcW w:w="2691" w:type="dxa"/>
            <w:tcBorders>
              <w:top w:val="nil"/>
              <w:left w:val="nil"/>
            </w:tcBorders>
            <w:vAlign w:val="center"/>
          </w:tcPr>
          <w:p w14:paraId="48292D92" w14:textId="77777777" w:rsidR="00A94AFF" w:rsidRPr="00A94AFF" w:rsidRDefault="00A94AFF" w:rsidP="00A94AFF">
            <w:pPr>
              <w:pStyle w:val="TableText"/>
            </w:pPr>
            <w:r w:rsidRPr="00A94AFF">
              <w:t>Midazolam</w:t>
            </w:r>
          </w:p>
        </w:tc>
      </w:tr>
      <w:tr w:rsidR="00A94AFF" w:rsidRPr="00A94AFF" w14:paraId="73502531" w14:textId="77777777" w:rsidTr="007B330D">
        <w:trPr>
          <w:trHeight w:val="315"/>
        </w:trPr>
        <w:tc>
          <w:tcPr>
            <w:tcW w:w="2691" w:type="dxa"/>
            <w:tcBorders>
              <w:right w:val="nil"/>
            </w:tcBorders>
            <w:noWrap/>
            <w:vAlign w:val="center"/>
          </w:tcPr>
          <w:p w14:paraId="420F03B1" w14:textId="77777777" w:rsidR="00A94AFF" w:rsidRPr="00A94AFF" w:rsidRDefault="00A94AFF" w:rsidP="00A94AFF">
            <w:pPr>
              <w:pStyle w:val="TableText"/>
            </w:pPr>
            <w:r w:rsidRPr="00A94AFF">
              <w:t>Clobazam</w:t>
            </w:r>
          </w:p>
        </w:tc>
        <w:tc>
          <w:tcPr>
            <w:tcW w:w="2689" w:type="dxa"/>
            <w:tcBorders>
              <w:left w:val="nil"/>
              <w:right w:val="nil"/>
            </w:tcBorders>
            <w:vAlign w:val="center"/>
          </w:tcPr>
          <w:p w14:paraId="550D6B73" w14:textId="77777777" w:rsidR="00A94AFF" w:rsidRPr="00A94AFF" w:rsidRDefault="00A94AFF" w:rsidP="00A94AFF">
            <w:pPr>
              <w:pStyle w:val="TableText"/>
            </w:pPr>
            <w:r w:rsidRPr="00A94AFF">
              <w:t>Ketamine</w:t>
            </w:r>
          </w:p>
        </w:tc>
        <w:tc>
          <w:tcPr>
            <w:tcW w:w="2691" w:type="dxa"/>
            <w:tcBorders>
              <w:left w:val="nil"/>
            </w:tcBorders>
            <w:vAlign w:val="center"/>
          </w:tcPr>
          <w:p w14:paraId="7EE005EC" w14:textId="77777777" w:rsidR="00A94AFF" w:rsidRPr="00A94AFF" w:rsidRDefault="00A94AFF" w:rsidP="00A94AFF">
            <w:pPr>
              <w:pStyle w:val="TableText"/>
            </w:pPr>
            <w:r w:rsidRPr="00A94AFF">
              <w:t>Oxycodone</w:t>
            </w:r>
          </w:p>
        </w:tc>
      </w:tr>
      <w:tr w:rsidR="00A94AFF" w:rsidRPr="00A94AFF" w14:paraId="71928CC2" w14:textId="77777777" w:rsidTr="007B330D">
        <w:trPr>
          <w:trHeight w:val="70"/>
        </w:trPr>
        <w:tc>
          <w:tcPr>
            <w:tcW w:w="2691" w:type="dxa"/>
            <w:tcBorders>
              <w:right w:val="nil"/>
            </w:tcBorders>
            <w:noWrap/>
            <w:vAlign w:val="center"/>
          </w:tcPr>
          <w:p w14:paraId="64AFCFBF" w14:textId="77777777" w:rsidR="00A94AFF" w:rsidRPr="00A94AFF" w:rsidRDefault="00A94AFF" w:rsidP="00A94AFF">
            <w:pPr>
              <w:pStyle w:val="TableText"/>
            </w:pPr>
            <w:r w:rsidRPr="00A94AFF">
              <w:t>Clonazepam</w:t>
            </w:r>
          </w:p>
        </w:tc>
        <w:tc>
          <w:tcPr>
            <w:tcW w:w="2689" w:type="dxa"/>
            <w:tcBorders>
              <w:left w:val="nil"/>
              <w:right w:val="nil"/>
            </w:tcBorders>
            <w:vAlign w:val="center"/>
          </w:tcPr>
          <w:p w14:paraId="47C1B178" w14:textId="77777777" w:rsidR="00A94AFF" w:rsidRPr="00A94AFF" w:rsidRDefault="00A94AFF" w:rsidP="00A94AFF">
            <w:pPr>
              <w:pStyle w:val="TableText"/>
            </w:pPr>
            <w:r w:rsidRPr="00A94AFF">
              <w:t>Methadone</w:t>
            </w:r>
          </w:p>
        </w:tc>
        <w:tc>
          <w:tcPr>
            <w:tcW w:w="2691" w:type="dxa"/>
            <w:tcBorders>
              <w:left w:val="nil"/>
            </w:tcBorders>
            <w:vAlign w:val="center"/>
          </w:tcPr>
          <w:p w14:paraId="6CC235B0" w14:textId="77777777" w:rsidR="00A94AFF" w:rsidRPr="00A94AFF" w:rsidRDefault="00A94AFF" w:rsidP="00A94AFF">
            <w:pPr>
              <w:pStyle w:val="TableText"/>
            </w:pPr>
            <w:r w:rsidRPr="00A94AFF">
              <w:t>Phentermine</w:t>
            </w:r>
          </w:p>
        </w:tc>
      </w:tr>
      <w:tr w:rsidR="00A94AFF" w:rsidRPr="00A94AFF" w14:paraId="550D3ED0" w14:textId="77777777" w:rsidTr="007B330D">
        <w:trPr>
          <w:trHeight w:val="315"/>
        </w:trPr>
        <w:tc>
          <w:tcPr>
            <w:tcW w:w="2691" w:type="dxa"/>
            <w:tcBorders>
              <w:right w:val="nil"/>
            </w:tcBorders>
            <w:noWrap/>
            <w:vAlign w:val="center"/>
          </w:tcPr>
          <w:p w14:paraId="1E2ED701" w14:textId="77777777" w:rsidR="00A94AFF" w:rsidRPr="00A94AFF" w:rsidRDefault="00A94AFF" w:rsidP="00A94AFF">
            <w:pPr>
              <w:pStyle w:val="TableText"/>
            </w:pPr>
            <w:r w:rsidRPr="00A94AFF">
              <w:t>Diazepam</w:t>
            </w:r>
          </w:p>
        </w:tc>
        <w:tc>
          <w:tcPr>
            <w:tcW w:w="2689" w:type="dxa"/>
            <w:tcBorders>
              <w:left w:val="nil"/>
              <w:right w:val="nil"/>
            </w:tcBorders>
            <w:vAlign w:val="center"/>
          </w:tcPr>
          <w:p w14:paraId="05FB03D4" w14:textId="77777777" w:rsidR="00A94AFF" w:rsidRPr="00A94AFF" w:rsidRDefault="00A94AFF" w:rsidP="00A94AFF">
            <w:pPr>
              <w:pStyle w:val="TableText"/>
            </w:pPr>
          </w:p>
        </w:tc>
        <w:tc>
          <w:tcPr>
            <w:tcW w:w="2691" w:type="dxa"/>
            <w:tcBorders>
              <w:left w:val="nil"/>
            </w:tcBorders>
            <w:vAlign w:val="center"/>
          </w:tcPr>
          <w:p w14:paraId="09CE93EA" w14:textId="77777777" w:rsidR="00A94AFF" w:rsidRPr="00A94AFF" w:rsidRDefault="00A94AFF" w:rsidP="00A94AFF">
            <w:pPr>
              <w:pStyle w:val="TableText"/>
            </w:pPr>
          </w:p>
        </w:tc>
      </w:tr>
    </w:tbl>
    <w:p w14:paraId="782FA459" w14:textId="77777777" w:rsidR="00A94AFF" w:rsidRPr="0066646F" w:rsidRDefault="00A94AFF" w:rsidP="00A94AFF">
      <w:pPr>
        <w:rPr>
          <w:szCs w:val="21"/>
          <w:lang w:val="en-GB"/>
        </w:rPr>
      </w:pPr>
    </w:p>
    <w:p w14:paraId="1360DBC6" w14:textId="77777777" w:rsidR="00950CB4" w:rsidRDefault="00950CB4" w:rsidP="003965E0">
      <w:pPr>
        <w:pStyle w:val="Heading2"/>
        <w:spacing w:before="0"/>
        <w:rPr>
          <w:lang w:val="en-GB"/>
        </w:rPr>
      </w:pPr>
    </w:p>
    <w:sectPr w:rsidR="00950CB4" w:rsidSect="009B5695">
      <w:pgSz w:w="11907" w:h="16840" w:code="9"/>
      <w:pgMar w:top="1418" w:right="1701" w:bottom="1134" w:left="1843" w:header="284" w:footer="425" w:gutter="284"/>
      <w:cols w:space="720"/>
      <w:docGrid w:linePitch="28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FF12B40" w14:textId="77777777" w:rsidR="000A49D1" w:rsidRDefault="000A49D1">
      <w:r>
        <w:separator/>
      </w:r>
    </w:p>
    <w:p w14:paraId="5214F56A" w14:textId="77777777" w:rsidR="000A49D1" w:rsidRDefault="000A49D1"/>
  </w:endnote>
  <w:endnote w:type="continuationSeparator" w:id="0">
    <w:p w14:paraId="6F7CE8DB" w14:textId="77777777" w:rsidR="000A49D1" w:rsidRDefault="000A49D1">
      <w:r>
        <w:continuationSeparator/>
      </w:r>
    </w:p>
    <w:p w14:paraId="25FDFBDE" w14:textId="77777777" w:rsidR="000A49D1" w:rsidRDefault="000A49D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Mäori">
    <w:altName w:val="Arial"/>
    <w:charset w:val="00"/>
    <w:family w:val="swiss"/>
    <w:pitch w:val="variable"/>
    <w:sig w:usb0="00000003" w:usb1="00000000" w:usb2="00000000" w:usb3="00000000" w:csb0="00000001" w:csb1="00000000"/>
  </w:font>
  <w:font w:name="Corbel">
    <w:panose1 w:val="020B0503020204020204"/>
    <w:charset w:val="00"/>
    <w:family w:val="swiss"/>
    <w:pitch w:val="variable"/>
    <w:sig w:usb0="A00002EF" w:usb1="4000A44B" w:usb2="00000000" w:usb3="00000000" w:csb0="000001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emibold">
    <w:panose1 w:val="020B0702040204020203"/>
    <w:charset w:val="00"/>
    <w:family w:val="swiss"/>
    <w:pitch w:val="variable"/>
    <w:sig w:usb0="E4002EFF" w:usb1="C000E47F" w:usb2="00000009" w:usb3="00000000" w:csb0="000001FF" w:csb1="00000000"/>
  </w:font>
  <w:font w:name="Segoe UI Black">
    <w:panose1 w:val="020B0A02040204020203"/>
    <w:charset w:val="00"/>
    <w:family w:val="swiss"/>
    <w:pitch w:val="variable"/>
    <w:sig w:usb0="E00002FF" w:usb1="4000E47F" w:usb2="00000021" w:usb3="00000000" w:csb0="0000019F" w:csb1="00000000"/>
  </w:font>
  <w:font w:name="Lucida Sans Unicode">
    <w:panose1 w:val="020B0602030504020204"/>
    <w:charset w:val="00"/>
    <w:family w:val="swiss"/>
    <w:pitch w:val="variable"/>
    <w:sig w:usb0="80000AFF" w:usb1="0000396B" w:usb2="00000000" w:usb3="00000000" w:csb0="000000BF" w:csb1="00000000"/>
  </w:font>
  <w:font w:name="Georgia">
    <w:panose1 w:val="02040502050405020303"/>
    <w:charset w:val="00"/>
    <w:family w:val="roman"/>
    <w:pitch w:val="variable"/>
    <w:sig w:usb0="00000287" w:usb1="00000000" w:usb2="00000000" w:usb3="00000000" w:csb0="0000009F" w:csb1="00000000"/>
  </w:font>
  <w:font w:name="Segoe UI Light">
    <w:panose1 w:val="020B0502040204020203"/>
    <w:charset w:val="00"/>
    <w:family w:val="swiss"/>
    <w:pitch w:val="variable"/>
    <w:sig w:usb0="E4002EFF" w:usb1="C000E47F" w:usb2="00000009" w:usb3="00000000" w:csb0="000001FF" w:csb1="00000000"/>
  </w:font>
  <w:font w:name="Arial Unicode MS">
    <w:panose1 w:val="020B0604020202020204"/>
    <w:charset w:val="00"/>
    <w:family w:val="roman"/>
    <w:pitch w:val="variable"/>
    <w:sig w:usb0="00000003" w:usb1="00000000" w:usb2="00000000" w:usb3="00000000" w:csb0="00000001" w:csb1="00000000"/>
  </w:font>
  <w:font w:name="Wingdings 2">
    <w:panose1 w:val="05020102010507070707"/>
    <w:charset w:val="02"/>
    <w:family w:val="roman"/>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F18357" w14:textId="4DA95851" w:rsidR="005A79E5" w:rsidRPr="00581136" w:rsidRDefault="005A79E5" w:rsidP="005A79E5">
    <w:pPr>
      <w:pStyle w:val="Footer"/>
      <w:pBdr>
        <w:bottom w:val="single" w:sz="4" w:space="1" w:color="auto"/>
      </w:pBdr>
      <w:tabs>
        <w:tab w:val="right" w:pos="9639"/>
      </w:tabs>
      <w:rPr>
        <w:b/>
      </w:rPr>
    </w:pPr>
    <w:r w:rsidRPr="00581136">
      <w:rPr>
        <w:b/>
      </w:rPr>
      <w:t>Released 20</w:t>
    </w:r>
    <w:r w:rsidR="00651CC6">
      <w:rPr>
        <w:b/>
      </w:rPr>
      <w:t>2</w:t>
    </w:r>
    <w:r w:rsidR="006D6912">
      <w:rPr>
        <w:b/>
      </w:rPr>
      <w:t>6</w:t>
    </w:r>
    <w:r w:rsidRPr="00581136">
      <w:rPr>
        <w:b/>
      </w:rPr>
      <w:tab/>
      <w:t>health.govt.nz</w:t>
    </w:r>
  </w:p>
  <w:p w14:paraId="524869F6" w14:textId="77777777" w:rsidR="005A79E5" w:rsidRPr="005A79E5" w:rsidRDefault="005A79E5">
    <w:pPr>
      <w:pStyle w:val="Footer"/>
      <w:rPr>
        <w:sz w:val="2"/>
        <w:szCs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ADDA70" w14:textId="77777777" w:rsidR="00926083" w:rsidRDefault="00926083" w:rsidP="004D6689">
    <w:pPr>
      <w:pStyle w:val="Footer"/>
      <w:ind w:right="360" w:firstLine="36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CB0E96" w14:textId="77777777" w:rsidR="00926083" w:rsidRDefault="00926083">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8789" w:type="dxa"/>
      <w:tblInd w:w="-7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09"/>
      <w:gridCol w:w="8080"/>
    </w:tblGrid>
    <w:tr w:rsidR="00D662F8" w14:paraId="4C3A3BF7" w14:textId="77777777" w:rsidTr="00D662F8">
      <w:trPr>
        <w:cantSplit/>
      </w:trPr>
      <w:tc>
        <w:tcPr>
          <w:tcW w:w="709" w:type="dxa"/>
          <w:vAlign w:val="center"/>
        </w:tcPr>
        <w:p w14:paraId="28F87ED7" w14:textId="77777777" w:rsidR="00D662F8" w:rsidRPr="00931466" w:rsidRDefault="00D662F8" w:rsidP="0043478F">
          <w:pPr>
            <w:pStyle w:val="Footer"/>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sidR="00005BB5">
            <w:rPr>
              <w:rStyle w:val="PageNumber"/>
              <w:noProof/>
            </w:rPr>
            <w:t>vi</w:t>
          </w:r>
          <w:r w:rsidRPr="00931466">
            <w:rPr>
              <w:rStyle w:val="PageNumber"/>
            </w:rPr>
            <w:fldChar w:fldCharType="end"/>
          </w:r>
        </w:p>
      </w:tc>
      <w:tc>
        <w:tcPr>
          <w:tcW w:w="8080" w:type="dxa"/>
          <w:vAlign w:val="center"/>
        </w:tcPr>
        <w:p w14:paraId="6026D159" w14:textId="0F5BC9E1" w:rsidR="00D662F8" w:rsidRDefault="00D44887" w:rsidP="00CB55CA">
          <w:pPr>
            <w:pStyle w:val="RectoFooter"/>
            <w:jc w:val="left"/>
          </w:pPr>
          <w:r w:rsidRPr="00D44887">
            <w:t xml:space="preserve">Consultation on Proposed Amendments to the Specified Prescription Medicines List for </w:t>
          </w:r>
          <w:r>
            <w:br/>
          </w:r>
          <w:r w:rsidRPr="00D44887">
            <w:t>Designated Registered Nurse Prescribers: Analysis of submissions</w:t>
          </w:r>
        </w:p>
      </w:tc>
    </w:tr>
  </w:tbl>
  <w:p w14:paraId="711B5D80" w14:textId="77777777" w:rsidR="00926083" w:rsidRPr="00571223" w:rsidRDefault="00926083" w:rsidP="00571223">
    <w:pPr>
      <w:pStyle w:val="VersoFooter"/>
      <w:rPr>
        <w:sz w:val="2"/>
        <w:szCs w:val="2"/>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87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8080"/>
      <w:gridCol w:w="709"/>
    </w:tblGrid>
    <w:tr w:rsidR="00D662F8" w14:paraId="58AAB149" w14:textId="77777777" w:rsidTr="00D662F8">
      <w:trPr>
        <w:cantSplit/>
      </w:trPr>
      <w:tc>
        <w:tcPr>
          <w:tcW w:w="8080" w:type="dxa"/>
          <w:vAlign w:val="center"/>
        </w:tcPr>
        <w:p w14:paraId="20E2F0CC" w14:textId="11A4C91C" w:rsidR="00D662F8" w:rsidRDefault="00D44887" w:rsidP="006D6912">
          <w:pPr>
            <w:pStyle w:val="RectoFooter"/>
          </w:pPr>
          <w:r w:rsidRPr="00D44887">
            <w:t xml:space="preserve">Consultation on Proposed Amendments to the Specified Prescription Medicines List for </w:t>
          </w:r>
          <w:r>
            <w:br/>
          </w:r>
          <w:r w:rsidRPr="00D44887">
            <w:t>Designated Registered Nurse Prescribers: Analysis of submissions</w:t>
          </w:r>
        </w:p>
      </w:tc>
      <w:tc>
        <w:tcPr>
          <w:tcW w:w="709" w:type="dxa"/>
          <w:vAlign w:val="center"/>
        </w:tcPr>
        <w:p w14:paraId="3D3C9847" w14:textId="77777777" w:rsidR="00D662F8" w:rsidRPr="00931466" w:rsidRDefault="00D662F8" w:rsidP="00931466">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sidR="00B26F0F">
            <w:rPr>
              <w:rStyle w:val="PageNumber"/>
              <w:noProof/>
            </w:rPr>
            <w:t>v</w:t>
          </w:r>
          <w:r w:rsidRPr="00931466">
            <w:rPr>
              <w:rStyle w:val="PageNumber"/>
            </w:rPr>
            <w:fldChar w:fldCharType="end"/>
          </w:r>
        </w:p>
      </w:tc>
    </w:tr>
  </w:tbl>
  <w:p w14:paraId="27602107" w14:textId="77777777" w:rsidR="00D05D74" w:rsidRPr="00581EB8" w:rsidRDefault="00D05D74" w:rsidP="00581EB8">
    <w:pPr>
      <w:pStyle w:val="Footer"/>
      <w:rPr>
        <w:sz w:val="2"/>
        <w:szCs w:val="2"/>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8789" w:type="dxa"/>
      <w:tblInd w:w="-7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09"/>
      <w:gridCol w:w="8080"/>
    </w:tblGrid>
    <w:tr w:rsidR="006D6912" w14:paraId="61864DCE" w14:textId="77777777" w:rsidTr="008D2F24">
      <w:trPr>
        <w:cantSplit/>
      </w:trPr>
      <w:tc>
        <w:tcPr>
          <w:tcW w:w="709" w:type="dxa"/>
          <w:vAlign w:val="center"/>
        </w:tcPr>
        <w:p w14:paraId="250B0FA1" w14:textId="77777777" w:rsidR="006D6912" w:rsidRPr="00931466" w:rsidRDefault="006D6912" w:rsidP="006D6912">
          <w:pPr>
            <w:pStyle w:val="Footer"/>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viii</w:t>
          </w:r>
          <w:r w:rsidRPr="00931466">
            <w:rPr>
              <w:rStyle w:val="PageNumber"/>
            </w:rPr>
            <w:fldChar w:fldCharType="end"/>
          </w:r>
        </w:p>
      </w:tc>
      <w:tc>
        <w:tcPr>
          <w:tcW w:w="8080" w:type="dxa"/>
          <w:vAlign w:val="center"/>
        </w:tcPr>
        <w:p w14:paraId="3463537A" w14:textId="29D94DAD" w:rsidR="006D6912" w:rsidRDefault="00D44887" w:rsidP="006D6912">
          <w:pPr>
            <w:pStyle w:val="RectoFooter"/>
            <w:jc w:val="left"/>
          </w:pPr>
          <w:r w:rsidRPr="00D44887">
            <w:t xml:space="preserve">Consultation on Proposed Amendments to the Specified Prescription Medicines List for </w:t>
          </w:r>
          <w:r>
            <w:br/>
          </w:r>
          <w:r w:rsidRPr="00D44887">
            <w:t>Designated Registered Nurse Prescribers: Analysis of submissions</w:t>
          </w:r>
        </w:p>
      </w:tc>
    </w:tr>
  </w:tbl>
  <w:p w14:paraId="7CA52C00" w14:textId="77777777" w:rsidR="00926083" w:rsidRPr="00571223" w:rsidRDefault="00926083" w:rsidP="00571223">
    <w:pPr>
      <w:pStyle w:val="VersoFooter"/>
      <w:rPr>
        <w:sz w:val="2"/>
        <w:szCs w:val="2"/>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460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3892"/>
      <w:gridCol w:w="709"/>
    </w:tblGrid>
    <w:tr w:rsidR="009B5695" w14:paraId="41ECB4D5" w14:textId="77777777" w:rsidTr="009B5695">
      <w:trPr>
        <w:cantSplit/>
      </w:trPr>
      <w:tc>
        <w:tcPr>
          <w:tcW w:w="13892" w:type="dxa"/>
          <w:vAlign w:val="center"/>
        </w:tcPr>
        <w:p w14:paraId="343EE610" w14:textId="2ED095A4" w:rsidR="009B5695" w:rsidRDefault="00B53D14" w:rsidP="006D6912">
          <w:pPr>
            <w:pStyle w:val="RectoFooter"/>
          </w:pPr>
          <w:r w:rsidRPr="00D44887">
            <w:t xml:space="preserve">Consultation on Proposed Amendments to the Specified Prescription Medicines List for </w:t>
          </w:r>
          <w:r>
            <w:br/>
          </w:r>
          <w:r w:rsidRPr="00D44887">
            <w:t>Designated Registered Nurse Prescribers: Analysis of submissions</w:t>
          </w:r>
        </w:p>
      </w:tc>
      <w:tc>
        <w:tcPr>
          <w:tcW w:w="709" w:type="dxa"/>
          <w:vAlign w:val="center"/>
        </w:tcPr>
        <w:p w14:paraId="6C0CCBA0" w14:textId="77777777" w:rsidR="009B5695" w:rsidRPr="00931466" w:rsidRDefault="009B5695" w:rsidP="00931466">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v</w:t>
          </w:r>
          <w:r w:rsidRPr="00931466">
            <w:rPr>
              <w:rStyle w:val="PageNumber"/>
            </w:rPr>
            <w:fldChar w:fldCharType="end"/>
          </w:r>
        </w:p>
      </w:tc>
    </w:tr>
  </w:tbl>
  <w:p w14:paraId="30E22506" w14:textId="77777777" w:rsidR="009B5695" w:rsidRPr="00581EB8" w:rsidRDefault="009B5695" w:rsidP="00581EB8">
    <w:pPr>
      <w:pStyle w:val="Footer"/>
      <w:rPr>
        <w:sz w:val="2"/>
        <w:szCs w:val="2"/>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747" w:type="dxa"/>
      <w:tblInd w:w="-56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675"/>
      <w:gridCol w:w="9072"/>
    </w:tblGrid>
    <w:tr w:rsidR="00D662F8" w14:paraId="7E34FA6B" w14:textId="77777777" w:rsidTr="00D662F8">
      <w:trPr>
        <w:cantSplit/>
      </w:trPr>
      <w:tc>
        <w:tcPr>
          <w:tcW w:w="675" w:type="dxa"/>
          <w:vAlign w:val="center"/>
        </w:tcPr>
        <w:p w14:paraId="6281C317" w14:textId="77777777" w:rsidR="00D662F8" w:rsidRPr="00931466" w:rsidRDefault="00D662F8" w:rsidP="0043478F">
          <w:pPr>
            <w:pStyle w:val="Footer"/>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sidR="00B26F0F">
            <w:rPr>
              <w:rStyle w:val="PageNumber"/>
              <w:noProof/>
            </w:rPr>
            <w:t>2</w:t>
          </w:r>
          <w:r w:rsidRPr="00931466">
            <w:rPr>
              <w:rStyle w:val="PageNumber"/>
            </w:rPr>
            <w:fldChar w:fldCharType="end"/>
          </w:r>
        </w:p>
      </w:tc>
      <w:tc>
        <w:tcPr>
          <w:tcW w:w="9072" w:type="dxa"/>
          <w:vAlign w:val="center"/>
        </w:tcPr>
        <w:p w14:paraId="27262A64" w14:textId="5C5F0EC0" w:rsidR="00D662F8" w:rsidRDefault="003965E0" w:rsidP="009B5695">
          <w:pPr>
            <w:pStyle w:val="RectoFooter"/>
            <w:jc w:val="left"/>
          </w:pPr>
          <w:r w:rsidRPr="00D44887">
            <w:t xml:space="preserve">Consultation on Proposed Amendments to the Specified Prescription Medicines List for </w:t>
          </w:r>
          <w:r>
            <w:br/>
          </w:r>
          <w:r w:rsidRPr="00D44887">
            <w:t>Designated Registered Nurse Prescribers: Analysis of submissions</w:t>
          </w:r>
        </w:p>
      </w:tc>
    </w:tr>
  </w:tbl>
  <w:p w14:paraId="5177CEA2" w14:textId="77777777" w:rsidR="00926083" w:rsidRPr="00571223" w:rsidRDefault="00926083" w:rsidP="00571223">
    <w:pPr>
      <w:pStyle w:val="VersoFooter"/>
      <w:rPr>
        <w:sz w:val="2"/>
        <w:szCs w:val="2"/>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87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8080"/>
      <w:gridCol w:w="709"/>
    </w:tblGrid>
    <w:tr w:rsidR="00D662F8" w14:paraId="47337729" w14:textId="77777777" w:rsidTr="00D662F8">
      <w:trPr>
        <w:cantSplit/>
      </w:trPr>
      <w:tc>
        <w:tcPr>
          <w:tcW w:w="8080" w:type="dxa"/>
          <w:vAlign w:val="center"/>
        </w:tcPr>
        <w:p w14:paraId="1A33CBD1" w14:textId="19F12344" w:rsidR="00D662F8" w:rsidRDefault="003965E0" w:rsidP="009B5695">
          <w:pPr>
            <w:pStyle w:val="RectoFooter"/>
          </w:pPr>
          <w:r w:rsidRPr="00D44887">
            <w:t xml:space="preserve">Consultation on Proposed Amendments to the Specified Prescription Medicines List for </w:t>
          </w:r>
          <w:r>
            <w:br/>
          </w:r>
          <w:r w:rsidRPr="00D44887">
            <w:t>Designated Registered Nurse Prescribers: Analysis of submissions</w:t>
          </w:r>
        </w:p>
      </w:tc>
      <w:tc>
        <w:tcPr>
          <w:tcW w:w="709" w:type="dxa"/>
          <w:vAlign w:val="center"/>
        </w:tcPr>
        <w:p w14:paraId="501EC334" w14:textId="77777777" w:rsidR="00D662F8" w:rsidRPr="00931466" w:rsidRDefault="00D662F8" w:rsidP="00931466">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sidR="00B26F0F">
            <w:rPr>
              <w:rStyle w:val="PageNumber"/>
              <w:noProof/>
            </w:rPr>
            <w:t>1</w:t>
          </w:r>
          <w:r w:rsidRPr="00931466">
            <w:rPr>
              <w:rStyle w:val="PageNumber"/>
            </w:rPr>
            <w:fldChar w:fldCharType="end"/>
          </w:r>
        </w:p>
      </w:tc>
    </w:tr>
  </w:tbl>
  <w:p w14:paraId="1C6F2E7F" w14:textId="77777777" w:rsidR="00926083" w:rsidRPr="00581EB8" w:rsidRDefault="00926083" w:rsidP="00581EB8">
    <w:pPr>
      <w:pStyle w:val="Footer"/>
      <w:rPr>
        <w:sz w:val="2"/>
        <w:szCs w:val="2"/>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460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3892"/>
      <w:gridCol w:w="709"/>
    </w:tblGrid>
    <w:tr w:rsidR="004D7764" w14:paraId="3DD1313F" w14:textId="77777777" w:rsidTr="004D7764">
      <w:trPr>
        <w:cantSplit/>
      </w:trPr>
      <w:tc>
        <w:tcPr>
          <w:tcW w:w="13892" w:type="dxa"/>
          <w:vAlign w:val="center"/>
        </w:tcPr>
        <w:p w14:paraId="2B6C65C6" w14:textId="77777777" w:rsidR="004D7764" w:rsidRDefault="004D7764" w:rsidP="009B5695">
          <w:pPr>
            <w:pStyle w:val="RectoFooter"/>
          </w:pPr>
          <w:r w:rsidRPr="00D44887">
            <w:t xml:space="preserve">Consultation on Proposed Amendments to the Specified Prescription Medicines List for </w:t>
          </w:r>
          <w:r>
            <w:br/>
          </w:r>
          <w:r w:rsidRPr="00D44887">
            <w:t>Designated Registered Nurse Prescribers: Analysis of submissions</w:t>
          </w:r>
        </w:p>
      </w:tc>
      <w:tc>
        <w:tcPr>
          <w:tcW w:w="709" w:type="dxa"/>
          <w:vAlign w:val="center"/>
        </w:tcPr>
        <w:p w14:paraId="78891400" w14:textId="77777777" w:rsidR="004D7764" w:rsidRPr="00931466" w:rsidRDefault="004D7764" w:rsidP="00931466">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1</w:t>
          </w:r>
          <w:r w:rsidRPr="00931466">
            <w:rPr>
              <w:rStyle w:val="PageNumber"/>
            </w:rPr>
            <w:fldChar w:fldCharType="end"/>
          </w:r>
        </w:p>
      </w:tc>
    </w:tr>
  </w:tbl>
  <w:p w14:paraId="1D5B116F" w14:textId="77777777" w:rsidR="004D7764" w:rsidRPr="00581EB8" w:rsidRDefault="004D7764" w:rsidP="00581EB8">
    <w:pPr>
      <w:pStyle w:val="Footer"/>
      <w:rPr>
        <w:sz w:val="2"/>
        <w:szCs w:val="2"/>
      </w:rP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87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8080"/>
      <w:gridCol w:w="709"/>
    </w:tblGrid>
    <w:tr w:rsidR="004D7764" w14:paraId="07883963" w14:textId="77777777" w:rsidTr="00D662F8">
      <w:trPr>
        <w:cantSplit/>
      </w:trPr>
      <w:tc>
        <w:tcPr>
          <w:tcW w:w="8080" w:type="dxa"/>
          <w:vAlign w:val="center"/>
        </w:tcPr>
        <w:p w14:paraId="35D26C70" w14:textId="77777777" w:rsidR="004D7764" w:rsidRDefault="004D7764" w:rsidP="009B5695">
          <w:pPr>
            <w:pStyle w:val="RectoFooter"/>
          </w:pPr>
          <w:r w:rsidRPr="00D44887">
            <w:t xml:space="preserve">Consultation on Proposed Amendments to the Specified Prescription Medicines List for </w:t>
          </w:r>
          <w:r>
            <w:br/>
          </w:r>
          <w:r w:rsidRPr="00D44887">
            <w:t>Designated Registered Nurse Prescribers: Analysis of submissions</w:t>
          </w:r>
        </w:p>
      </w:tc>
      <w:tc>
        <w:tcPr>
          <w:tcW w:w="709" w:type="dxa"/>
          <w:vAlign w:val="center"/>
        </w:tcPr>
        <w:p w14:paraId="6496C81F" w14:textId="77777777" w:rsidR="004D7764" w:rsidRPr="00931466" w:rsidRDefault="004D7764" w:rsidP="00931466">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1</w:t>
          </w:r>
          <w:r w:rsidRPr="00931466">
            <w:rPr>
              <w:rStyle w:val="PageNumber"/>
            </w:rPr>
            <w:fldChar w:fldCharType="end"/>
          </w:r>
        </w:p>
      </w:tc>
    </w:tr>
  </w:tbl>
  <w:p w14:paraId="100E4291" w14:textId="77777777" w:rsidR="004D7764" w:rsidRPr="00581EB8" w:rsidRDefault="004D7764" w:rsidP="00581EB8">
    <w:pPr>
      <w:pStyle w:val="Footer"/>
      <w:rPr>
        <w:sz w:val="2"/>
        <w:szCs w:val="2"/>
      </w:rP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460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3892"/>
      <w:gridCol w:w="709"/>
    </w:tblGrid>
    <w:tr w:rsidR="004D7764" w14:paraId="7CBDBBB1" w14:textId="77777777" w:rsidTr="004D7764">
      <w:trPr>
        <w:cantSplit/>
      </w:trPr>
      <w:tc>
        <w:tcPr>
          <w:tcW w:w="13892" w:type="dxa"/>
          <w:vAlign w:val="center"/>
        </w:tcPr>
        <w:p w14:paraId="0034604D" w14:textId="77777777" w:rsidR="004D7764" w:rsidRDefault="004D7764" w:rsidP="009B5695">
          <w:pPr>
            <w:pStyle w:val="RectoFooter"/>
          </w:pPr>
          <w:r w:rsidRPr="00D44887">
            <w:t xml:space="preserve">Consultation on Proposed Amendments to the Specified Prescription Medicines List for </w:t>
          </w:r>
          <w:r>
            <w:br/>
          </w:r>
          <w:r w:rsidRPr="00D44887">
            <w:t>Designated Registered Nurse Prescribers: Analysis of submissions</w:t>
          </w:r>
        </w:p>
      </w:tc>
      <w:tc>
        <w:tcPr>
          <w:tcW w:w="709" w:type="dxa"/>
          <w:vAlign w:val="center"/>
        </w:tcPr>
        <w:p w14:paraId="745F07DE" w14:textId="77777777" w:rsidR="004D7764" w:rsidRPr="00931466" w:rsidRDefault="004D7764" w:rsidP="00931466">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1</w:t>
          </w:r>
          <w:r w:rsidRPr="00931466">
            <w:rPr>
              <w:rStyle w:val="PageNumber"/>
            </w:rPr>
            <w:fldChar w:fldCharType="end"/>
          </w:r>
        </w:p>
      </w:tc>
    </w:tr>
  </w:tbl>
  <w:p w14:paraId="15D6810C" w14:textId="77777777" w:rsidR="004D7764" w:rsidRPr="00581EB8" w:rsidRDefault="004D7764" w:rsidP="00581EB8">
    <w:pPr>
      <w:pStyle w:val="Footer"/>
      <w:rPr>
        <w:sz w:val="2"/>
        <w:szCs w:val="2"/>
      </w:rP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87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8080"/>
      <w:gridCol w:w="709"/>
    </w:tblGrid>
    <w:tr w:rsidR="004D7764" w14:paraId="08DA6C58" w14:textId="77777777" w:rsidTr="00D662F8">
      <w:trPr>
        <w:cantSplit/>
      </w:trPr>
      <w:tc>
        <w:tcPr>
          <w:tcW w:w="8080" w:type="dxa"/>
          <w:vAlign w:val="center"/>
        </w:tcPr>
        <w:p w14:paraId="38242C89" w14:textId="77777777" w:rsidR="004D7764" w:rsidRDefault="004D7764" w:rsidP="009B5695">
          <w:pPr>
            <w:pStyle w:val="RectoFooter"/>
          </w:pPr>
          <w:r w:rsidRPr="00D44887">
            <w:t xml:space="preserve">Consultation on Proposed Amendments to the Specified Prescription Medicines List for </w:t>
          </w:r>
          <w:r>
            <w:br/>
          </w:r>
          <w:r w:rsidRPr="00D44887">
            <w:t>Designated Registered Nurse Prescribers: Analysis of submissions</w:t>
          </w:r>
        </w:p>
      </w:tc>
      <w:tc>
        <w:tcPr>
          <w:tcW w:w="709" w:type="dxa"/>
          <w:vAlign w:val="center"/>
        </w:tcPr>
        <w:p w14:paraId="5ECD664C" w14:textId="77777777" w:rsidR="004D7764" w:rsidRPr="00931466" w:rsidRDefault="004D7764" w:rsidP="00931466">
          <w:pPr>
            <w:pStyle w:val="Footer"/>
            <w:jc w:val="right"/>
            <w:rPr>
              <w:rStyle w:val="PageNumber"/>
            </w:rPr>
          </w:pPr>
          <w:r w:rsidRPr="00931466">
            <w:rPr>
              <w:rStyle w:val="PageNumber"/>
            </w:rPr>
            <w:fldChar w:fldCharType="begin"/>
          </w:r>
          <w:r w:rsidRPr="00931466">
            <w:rPr>
              <w:rStyle w:val="PageNumber"/>
            </w:rPr>
            <w:instrText xml:space="preserve"> PAGE   \* MERGEFORMAT </w:instrText>
          </w:r>
          <w:r w:rsidRPr="00931466">
            <w:rPr>
              <w:rStyle w:val="PageNumber"/>
            </w:rPr>
            <w:fldChar w:fldCharType="separate"/>
          </w:r>
          <w:r>
            <w:rPr>
              <w:rStyle w:val="PageNumber"/>
              <w:noProof/>
            </w:rPr>
            <w:t>1</w:t>
          </w:r>
          <w:r w:rsidRPr="00931466">
            <w:rPr>
              <w:rStyle w:val="PageNumber"/>
            </w:rPr>
            <w:fldChar w:fldCharType="end"/>
          </w:r>
        </w:p>
      </w:tc>
    </w:tr>
  </w:tbl>
  <w:p w14:paraId="3E7B33AD" w14:textId="77777777" w:rsidR="004D7764" w:rsidRPr="00581EB8" w:rsidRDefault="004D7764" w:rsidP="00581EB8">
    <w:pPr>
      <w:pStyle w:val="Footer"/>
      <w:rPr>
        <w:sz w:val="2"/>
        <w:szCs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D6A5364" w14:textId="77777777" w:rsidR="000A49D1" w:rsidRPr="00A26E6B" w:rsidRDefault="000A49D1" w:rsidP="00A26E6B"/>
  </w:footnote>
  <w:footnote w:type="continuationSeparator" w:id="0">
    <w:p w14:paraId="02DFC691" w14:textId="77777777" w:rsidR="000A49D1" w:rsidRDefault="000A49D1">
      <w:r>
        <w:continuationSeparator/>
      </w:r>
    </w:p>
    <w:p w14:paraId="5DD15AF4" w14:textId="77777777" w:rsidR="000A49D1" w:rsidRDefault="000A49D1"/>
  </w:footnote>
  <w:footnote w:id="1">
    <w:p w14:paraId="0410B8CA" w14:textId="77777777" w:rsidR="00D44887" w:rsidRDefault="00D44887" w:rsidP="00D44887">
      <w:pPr>
        <w:pStyle w:val="FootnoteText"/>
        <w:rPr>
          <w:color w:val="000000" w:themeColor="text1"/>
        </w:rPr>
      </w:pPr>
      <w:r>
        <w:rPr>
          <w:rStyle w:val="FootnoteReference"/>
        </w:rPr>
        <w:footnoteRef/>
      </w:r>
      <w:r>
        <w:t xml:space="preserve"> </w:t>
      </w:r>
      <w:r>
        <w:tab/>
      </w:r>
      <w:r w:rsidRPr="00BF28FF">
        <w:rPr>
          <w:color w:val="000000" w:themeColor="text1"/>
        </w:rPr>
        <w:t>PrEP</w:t>
      </w:r>
      <w:r>
        <w:rPr>
          <w:color w:val="000000" w:themeColor="text1"/>
        </w:rPr>
        <w:t xml:space="preserve"> medicines </w:t>
      </w:r>
      <w:r w:rsidRPr="008C08BF">
        <w:rPr>
          <w:color w:val="000000" w:themeColor="text1"/>
        </w:rPr>
        <w:t>prevent HIV infection</w:t>
      </w:r>
      <w:r>
        <w:rPr>
          <w:color w:val="000000" w:themeColor="text1"/>
        </w:rPr>
        <w:t xml:space="preserve"> and </w:t>
      </w:r>
      <w:r w:rsidRPr="00BF28FF">
        <w:rPr>
          <w:color w:val="000000" w:themeColor="text1"/>
        </w:rPr>
        <w:t>PEP</w:t>
      </w:r>
      <w:r>
        <w:rPr>
          <w:color w:val="000000" w:themeColor="text1"/>
        </w:rPr>
        <w:t xml:space="preserve"> medicines </w:t>
      </w:r>
      <w:r w:rsidRPr="00DC276C">
        <w:rPr>
          <w:color w:val="000000" w:themeColor="text1"/>
        </w:rPr>
        <w:t xml:space="preserve">prevent HIV infection after a possible exposure. </w:t>
      </w:r>
      <w:r>
        <w:rPr>
          <w:color w:val="000000" w:themeColor="text1"/>
        </w:rPr>
        <w:t xml:space="preserve">They </w:t>
      </w:r>
      <w:r w:rsidRPr="00DC276C">
        <w:rPr>
          <w:color w:val="000000" w:themeColor="text1"/>
        </w:rPr>
        <w:t>need to be taken within 72 hours of possible exposure</w:t>
      </w:r>
      <w:r>
        <w:rPr>
          <w:color w:val="000000" w:themeColor="text1"/>
        </w:rPr>
        <w:t>:</w:t>
      </w:r>
      <w:r w:rsidRPr="00DC276C">
        <w:rPr>
          <w:color w:val="000000" w:themeColor="text1"/>
        </w:rPr>
        <w:t xml:space="preserve"> the sooner the better.</w:t>
      </w:r>
    </w:p>
    <w:p w14:paraId="108DD2F6" w14:textId="77777777" w:rsidR="00D44887" w:rsidRDefault="00D44887" w:rsidP="00D44887">
      <w:pPr>
        <w:pStyle w:val="FootnoteText"/>
        <w:ind w:firstLine="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63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5210"/>
      <w:gridCol w:w="4429"/>
    </w:tblGrid>
    <w:tr w:rsidR="005A79E5" w14:paraId="11530A0D" w14:textId="77777777" w:rsidTr="008F2B72">
      <w:trPr>
        <w:cantSplit/>
      </w:trPr>
      <w:tc>
        <w:tcPr>
          <w:tcW w:w="5210" w:type="dxa"/>
          <w:vAlign w:val="center"/>
        </w:tcPr>
        <w:p w14:paraId="2BDE3162" w14:textId="4E67EED4" w:rsidR="005A79E5" w:rsidRDefault="00B26F0F" w:rsidP="00B26F0F">
          <w:pPr>
            <w:pStyle w:val="Header"/>
          </w:pPr>
          <w:r>
            <w:rPr>
              <w:noProof/>
              <w:lang w:eastAsia="en-NZ"/>
            </w:rPr>
            <w:drawing>
              <wp:inline distT="0" distB="0" distL="0" distR="0" wp14:anchorId="04421456" wp14:editId="7BC112B1">
                <wp:extent cx="2294626" cy="542925"/>
                <wp:effectExtent l="0" t="0" r="0" b="0"/>
                <wp:docPr id="1" name="Picture 1" descr="New Zealand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New Zealand Government logo"/>
                        <pic:cNvPicPr/>
                      </pic:nvPicPr>
                      <pic:blipFill rotWithShape="1">
                        <a:blip r:embed="rId1" cstate="print">
                          <a:extLst>
                            <a:ext uri="{28A0092B-C50C-407E-A947-70E740481C1C}">
                              <a14:useLocalDpi xmlns:a14="http://schemas.microsoft.com/office/drawing/2010/main" val="0"/>
                            </a:ext>
                          </a:extLst>
                        </a:blip>
                        <a:srcRect l="10400" t="16015" r="61171" b="13256"/>
                        <a:stretch/>
                      </pic:blipFill>
                      <pic:spPr bwMode="auto">
                        <a:xfrm>
                          <a:off x="0" y="0"/>
                          <a:ext cx="2294626" cy="542925"/>
                        </a:xfrm>
                        <a:prstGeom prst="rect">
                          <a:avLst/>
                        </a:prstGeom>
                        <a:ln>
                          <a:noFill/>
                        </a:ln>
                        <a:extLst>
                          <a:ext uri="{53640926-AAD7-44D8-BBD7-CCE9431645EC}">
                            <a14:shadowObscured xmlns:a14="http://schemas.microsoft.com/office/drawing/2010/main"/>
                          </a:ext>
                        </a:extLst>
                      </pic:spPr>
                    </pic:pic>
                  </a:graphicData>
                </a:graphic>
              </wp:inline>
            </w:drawing>
          </w:r>
        </w:p>
      </w:tc>
      <w:tc>
        <w:tcPr>
          <w:tcW w:w="4429" w:type="dxa"/>
          <w:vAlign w:val="center"/>
        </w:tcPr>
        <w:p w14:paraId="06193D58" w14:textId="31929113" w:rsidR="005A79E5" w:rsidRDefault="008F2B72" w:rsidP="00301815">
          <w:pPr>
            <w:pStyle w:val="Header"/>
            <w:jc w:val="right"/>
          </w:pPr>
          <w:r>
            <w:rPr>
              <w:noProof/>
            </w:rPr>
            <w:drawing>
              <wp:anchor distT="0" distB="0" distL="114300" distR="114300" simplePos="0" relativeHeight="251658240" behindDoc="0" locked="0" layoutInCell="1" allowOverlap="1" wp14:anchorId="1D75C094" wp14:editId="6599A543">
                <wp:simplePos x="0" y="0"/>
                <wp:positionH relativeFrom="column">
                  <wp:posOffset>1365885</wp:posOffset>
                </wp:positionH>
                <wp:positionV relativeFrom="paragraph">
                  <wp:posOffset>-2540</wp:posOffset>
                </wp:positionV>
                <wp:extent cx="1518285" cy="718185"/>
                <wp:effectExtent l="0" t="0" r="0" b="0"/>
                <wp:wrapNone/>
                <wp:docPr id="4" name="Picture 4" descr="Ministry of Health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Ministry of Health logo"/>
                        <pic:cNvPicPr>
                          <a:picLocks noChangeAspect="1" noChangeArrowheads="1"/>
                        </pic:cNvPicPr>
                      </pic:nvPicPr>
                      <pic:blipFill>
                        <a:blip r:embed="rId2">
                          <a:extLst>
                            <a:ext uri="{28A0092B-C50C-407E-A947-70E740481C1C}">
                              <a14:useLocalDpi xmlns:a14="http://schemas.microsoft.com/office/drawing/2010/main" val="0"/>
                            </a:ext>
                          </a:extLst>
                        </a:blip>
                        <a:stretch>
                          <a:fillRect/>
                        </a:stretch>
                      </pic:blipFill>
                      <pic:spPr bwMode="auto">
                        <a:xfrm>
                          <a:off x="0" y="0"/>
                          <a:ext cx="1518285" cy="718185"/>
                        </a:xfrm>
                        <a:prstGeom prst="rect">
                          <a:avLst/>
                        </a:prstGeom>
                        <a:noFill/>
                        <a:ln>
                          <a:noFill/>
                        </a:ln>
                      </pic:spPr>
                    </pic:pic>
                  </a:graphicData>
                </a:graphic>
                <wp14:sizeRelH relativeFrom="page">
                  <wp14:pctWidth>0</wp14:pctWidth>
                </wp14:sizeRelH>
                <wp14:sizeRelV relativeFrom="page">
                  <wp14:pctHeight>0</wp14:pctHeight>
                </wp14:sizeRelV>
              </wp:anchor>
            </w:drawing>
          </w:r>
        </w:p>
      </w:tc>
    </w:tr>
  </w:tbl>
  <w:p w14:paraId="4AC8EC99" w14:textId="1B35D83E" w:rsidR="005665FD" w:rsidRDefault="005665F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622E4F" w14:textId="77777777" w:rsidR="00E42F5D" w:rsidRDefault="00E42F5D" w:rsidP="00533B90"/>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3117B0" w14:textId="77777777" w:rsidR="00660F74" w:rsidRDefault="00660F74" w:rsidP="00900197">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43EC00" w14:textId="77777777" w:rsidR="00926083" w:rsidRDefault="00926083"/>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064AB43A"/>
    <w:lvl w:ilvl="0">
      <w:start w:val="1"/>
      <w:numFmt w:val="lowerLetter"/>
      <w:pStyle w:val="ListNumber2"/>
      <w:lvlText w:val="%1."/>
      <w:lvlJc w:val="left"/>
      <w:pPr>
        <w:ind w:left="720" w:hanging="360"/>
      </w:pPr>
    </w:lvl>
  </w:abstractNum>
  <w:abstractNum w:abstractNumId="1" w15:restartNumberingAfterBreak="0">
    <w:nsid w:val="FFFFFF83"/>
    <w:multiLevelType w:val="singleLevel"/>
    <w:tmpl w:val="168C4B18"/>
    <w:lvl w:ilvl="0">
      <w:start w:val="1"/>
      <w:numFmt w:val="bullet"/>
      <w:pStyle w:val="ListBullet2"/>
      <w:lvlText w:val=""/>
      <w:lvlJc w:val="left"/>
      <w:pPr>
        <w:tabs>
          <w:tab w:val="num" w:pos="720"/>
        </w:tabs>
        <w:ind w:left="720" w:hanging="360"/>
      </w:pPr>
      <w:rPr>
        <w:rFonts w:ascii="Symbol" w:hAnsi="Symbol" w:hint="default"/>
      </w:rPr>
    </w:lvl>
  </w:abstractNum>
  <w:abstractNum w:abstractNumId="2" w15:restartNumberingAfterBreak="0">
    <w:nsid w:val="FFFFFF88"/>
    <w:multiLevelType w:val="singleLevel"/>
    <w:tmpl w:val="B742FA2E"/>
    <w:lvl w:ilvl="0">
      <w:start w:val="1"/>
      <w:numFmt w:val="decimal"/>
      <w:pStyle w:val="ListNumber"/>
      <w:lvlText w:val="%1."/>
      <w:lvlJc w:val="left"/>
      <w:pPr>
        <w:tabs>
          <w:tab w:val="num" w:pos="360"/>
        </w:tabs>
        <w:ind w:left="360" w:hanging="360"/>
      </w:pPr>
    </w:lvl>
  </w:abstractNum>
  <w:abstractNum w:abstractNumId="3" w15:restartNumberingAfterBreak="0">
    <w:nsid w:val="FFFFFF89"/>
    <w:multiLevelType w:val="singleLevel"/>
    <w:tmpl w:val="9CACF204"/>
    <w:lvl w:ilvl="0">
      <w:start w:val="1"/>
      <w:numFmt w:val="bullet"/>
      <w:pStyle w:val="ListBullet"/>
      <w:lvlText w:val=""/>
      <w:lvlJc w:val="left"/>
      <w:pPr>
        <w:tabs>
          <w:tab w:val="num" w:pos="360"/>
        </w:tabs>
        <w:ind w:left="360" w:hanging="360"/>
      </w:pPr>
      <w:rPr>
        <w:rFonts w:ascii="Symbol" w:hAnsi="Symbol" w:hint="default"/>
      </w:rPr>
    </w:lvl>
  </w:abstractNum>
  <w:abstractNum w:abstractNumId="4" w15:restartNumberingAfterBreak="0">
    <w:nsid w:val="042E1B55"/>
    <w:multiLevelType w:val="singleLevel"/>
    <w:tmpl w:val="1A46536C"/>
    <w:lvl w:ilvl="0">
      <w:start w:val="1"/>
      <w:numFmt w:val="bullet"/>
      <w:pStyle w:val="TableBullet"/>
      <w:lvlText w:val=""/>
      <w:lvlJc w:val="left"/>
      <w:pPr>
        <w:tabs>
          <w:tab w:val="num" w:pos="284"/>
        </w:tabs>
        <w:ind w:left="284" w:hanging="284"/>
      </w:pPr>
      <w:rPr>
        <w:rFonts w:ascii="Symbol" w:hAnsi="Symbol" w:hint="default"/>
        <w:sz w:val="16"/>
        <w:szCs w:val="16"/>
      </w:rPr>
    </w:lvl>
  </w:abstractNum>
  <w:abstractNum w:abstractNumId="5" w15:restartNumberingAfterBreak="0">
    <w:nsid w:val="23DC7796"/>
    <w:multiLevelType w:val="multilevel"/>
    <w:tmpl w:val="4456FF54"/>
    <w:lvl w:ilvl="0">
      <w:start w:val="1"/>
      <w:numFmt w:val="decimal"/>
      <w:pStyle w:val="Number"/>
      <w:lvlText w:val="%1."/>
      <w:lvlJc w:val="left"/>
      <w:pPr>
        <w:ind w:left="567" w:hanging="567"/>
      </w:pPr>
      <w:rPr>
        <w:rFonts w:hint="default"/>
        <w:sz w:val="18"/>
        <w:szCs w:val="20"/>
      </w:rPr>
    </w:lvl>
    <w:lvl w:ilvl="1">
      <w:start w:val="1"/>
      <w:numFmt w:val="lowerLetter"/>
      <w:pStyle w:val="Letter"/>
      <w:lvlText w:val="%2)"/>
      <w:lvlJc w:val="left"/>
      <w:pPr>
        <w:ind w:left="1134" w:hanging="567"/>
      </w:pPr>
      <w:rPr>
        <w:rFonts w:hint="default"/>
      </w:rPr>
    </w:lvl>
    <w:lvl w:ilvl="2">
      <w:start w:val="1"/>
      <w:numFmt w:val="lowerRoman"/>
      <w:pStyle w:val="Roman"/>
      <w:lvlText w:val="%3)"/>
      <w:lvlJc w:val="left"/>
      <w:pPr>
        <w:ind w:left="1701" w:hanging="567"/>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3CA71F78"/>
    <w:multiLevelType w:val="hybridMultilevel"/>
    <w:tmpl w:val="0D76E58A"/>
    <w:lvl w:ilvl="0" w:tplc="33A80CE8">
      <w:start w:val="1"/>
      <w:numFmt w:val="bullet"/>
      <w:pStyle w:val="Dash"/>
      <w:lvlText w:val="–"/>
      <w:lvlJc w:val="left"/>
      <w:pPr>
        <w:tabs>
          <w:tab w:val="num" w:pos="567"/>
        </w:tabs>
        <w:ind w:left="567" w:hanging="283"/>
      </w:pPr>
      <w:rPr>
        <w:rFonts w:ascii="Arial" w:hAnsi="Arial" w:hint="default"/>
        <w:b w:val="0"/>
        <w:i w:val="0"/>
        <w:sz w:val="20"/>
        <w:szCs w:val="2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400E20E8"/>
    <w:multiLevelType w:val="hybridMultilevel"/>
    <w:tmpl w:val="FD9CE56E"/>
    <w:lvl w:ilvl="0" w:tplc="84F4142A">
      <w:start w:val="1"/>
      <w:numFmt w:val="bullet"/>
      <w:pStyle w:val="TableDash"/>
      <w:lvlText w:val="–"/>
      <w:lvlJc w:val="left"/>
      <w:pPr>
        <w:tabs>
          <w:tab w:val="num" w:pos="567"/>
        </w:tabs>
        <w:ind w:left="567" w:hanging="283"/>
      </w:pPr>
      <w:rPr>
        <w:rFonts w:ascii="Arial Mäori" w:hAnsi="Arial Mäori" w:hint="default"/>
        <w:color w:val="auto"/>
        <w:sz w:val="16"/>
        <w:szCs w:val="16"/>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49B97865"/>
    <w:multiLevelType w:val="hybridMultilevel"/>
    <w:tmpl w:val="130AA64C"/>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9" w15:restartNumberingAfterBreak="0">
    <w:nsid w:val="4CB50F22"/>
    <w:multiLevelType w:val="hybridMultilevel"/>
    <w:tmpl w:val="7512D216"/>
    <w:lvl w:ilvl="0" w:tplc="8BA4A4F2">
      <w:start w:val="1"/>
      <w:numFmt w:val="bullet"/>
      <w:pStyle w:val="Bullet2"/>
      <w:lvlText w:val="–"/>
      <w:lvlJc w:val="left"/>
      <w:pPr>
        <w:ind w:left="567" w:hanging="283"/>
      </w:pPr>
      <w:rPr>
        <w:rFonts w:ascii="Corbel" w:hAnsi="Corbel" w:hint="default"/>
      </w:rPr>
    </w:lvl>
    <w:lvl w:ilvl="1" w:tplc="14090003" w:tentative="1">
      <w:start w:val="1"/>
      <w:numFmt w:val="bullet"/>
      <w:lvlText w:val="o"/>
      <w:lvlJc w:val="left"/>
      <w:pPr>
        <w:ind w:left="2007" w:hanging="360"/>
      </w:pPr>
      <w:rPr>
        <w:rFonts w:ascii="Courier New" w:hAnsi="Courier New" w:cs="Courier New" w:hint="default"/>
      </w:rPr>
    </w:lvl>
    <w:lvl w:ilvl="2" w:tplc="14090005" w:tentative="1">
      <w:start w:val="1"/>
      <w:numFmt w:val="bullet"/>
      <w:lvlText w:val=""/>
      <w:lvlJc w:val="left"/>
      <w:pPr>
        <w:ind w:left="2727" w:hanging="360"/>
      </w:pPr>
      <w:rPr>
        <w:rFonts w:ascii="Wingdings" w:hAnsi="Wingdings" w:hint="default"/>
      </w:rPr>
    </w:lvl>
    <w:lvl w:ilvl="3" w:tplc="14090001" w:tentative="1">
      <w:start w:val="1"/>
      <w:numFmt w:val="bullet"/>
      <w:lvlText w:val=""/>
      <w:lvlJc w:val="left"/>
      <w:pPr>
        <w:ind w:left="3447" w:hanging="360"/>
      </w:pPr>
      <w:rPr>
        <w:rFonts w:ascii="Symbol" w:hAnsi="Symbol" w:hint="default"/>
      </w:rPr>
    </w:lvl>
    <w:lvl w:ilvl="4" w:tplc="14090003" w:tentative="1">
      <w:start w:val="1"/>
      <w:numFmt w:val="bullet"/>
      <w:lvlText w:val="o"/>
      <w:lvlJc w:val="left"/>
      <w:pPr>
        <w:ind w:left="4167" w:hanging="360"/>
      </w:pPr>
      <w:rPr>
        <w:rFonts w:ascii="Courier New" w:hAnsi="Courier New" w:cs="Courier New" w:hint="default"/>
      </w:rPr>
    </w:lvl>
    <w:lvl w:ilvl="5" w:tplc="14090005" w:tentative="1">
      <w:start w:val="1"/>
      <w:numFmt w:val="bullet"/>
      <w:lvlText w:val=""/>
      <w:lvlJc w:val="left"/>
      <w:pPr>
        <w:ind w:left="4887" w:hanging="360"/>
      </w:pPr>
      <w:rPr>
        <w:rFonts w:ascii="Wingdings" w:hAnsi="Wingdings" w:hint="default"/>
      </w:rPr>
    </w:lvl>
    <w:lvl w:ilvl="6" w:tplc="14090001" w:tentative="1">
      <w:start w:val="1"/>
      <w:numFmt w:val="bullet"/>
      <w:lvlText w:val=""/>
      <w:lvlJc w:val="left"/>
      <w:pPr>
        <w:ind w:left="5607" w:hanging="360"/>
      </w:pPr>
      <w:rPr>
        <w:rFonts w:ascii="Symbol" w:hAnsi="Symbol" w:hint="default"/>
      </w:rPr>
    </w:lvl>
    <w:lvl w:ilvl="7" w:tplc="14090003" w:tentative="1">
      <w:start w:val="1"/>
      <w:numFmt w:val="bullet"/>
      <w:lvlText w:val="o"/>
      <w:lvlJc w:val="left"/>
      <w:pPr>
        <w:ind w:left="6327" w:hanging="360"/>
      </w:pPr>
      <w:rPr>
        <w:rFonts w:ascii="Courier New" w:hAnsi="Courier New" w:cs="Courier New" w:hint="default"/>
      </w:rPr>
    </w:lvl>
    <w:lvl w:ilvl="8" w:tplc="14090005" w:tentative="1">
      <w:start w:val="1"/>
      <w:numFmt w:val="bullet"/>
      <w:lvlText w:val=""/>
      <w:lvlJc w:val="left"/>
      <w:pPr>
        <w:ind w:left="7047" w:hanging="360"/>
      </w:pPr>
      <w:rPr>
        <w:rFonts w:ascii="Wingdings" w:hAnsi="Wingdings" w:hint="default"/>
      </w:rPr>
    </w:lvl>
  </w:abstractNum>
  <w:abstractNum w:abstractNumId="10" w15:restartNumberingAfterBreak="0">
    <w:nsid w:val="71773639"/>
    <w:multiLevelType w:val="hybridMultilevel"/>
    <w:tmpl w:val="D918061E"/>
    <w:lvl w:ilvl="0" w:tplc="9312A2CE">
      <w:start w:val="1"/>
      <w:numFmt w:val="decimal"/>
      <w:lvlText w:val="%1."/>
      <w:lvlJc w:val="left"/>
      <w:pPr>
        <w:ind w:left="570" w:hanging="570"/>
      </w:pPr>
      <w:rPr>
        <w:rFonts w:ascii="Segoe UI" w:hAnsi="Segoe UI" w:hint="default"/>
        <w:sz w:val="22"/>
      </w:rPr>
    </w:lvl>
    <w:lvl w:ilvl="1" w:tplc="14090019" w:tentative="1">
      <w:start w:val="1"/>
      <w:numFmt w:val="lowerLetter"/>
      <w:lvlText w:val="%2."/>
      <w:lvlJc w:val="left"/>
      <w:pPr>
        <w:ind w:left="1080" w:hanging="360"/>
      </w:pPr>
    </w:lvl>
    <w:lvl w:ilvl="2" w:tplc="1409001B" w:tentative="1">
      <w:start w:val="1"/>
      <w:numFmt w:val="lowerRoman"/>
      <w:lvlText w:val="%3."/>
      <w:lvlJc w:val="right"/>
      <w:pPr>
        <w:ind w:left="1800" w:hanging="180"/>
      </w:pPr>
    </w:lvl>
    <w:lvl w:ilvl="3" w:tplc="1409000F" w:tentative="1">
      <w:start w:val="1"/>
      <w:numFmt w:val="decimal"/>
      <w:lvlText w:val="%4."/>
      <w:lvlJc w:val="left"/>
      <w:pPr>
        <w:ind w:left="2520" w:hanging="360"/>
      </w:pPr>
    </w:lvl>
    <w:lvl w:ilvl="4" w:tplc="14090019" w:tentative="1">
      <w:start w:val="1"/>
      <w:numFmt w:val="lowerLetter"/>
      <w:lvlText w:val="%5."/>
      <w:lvlJc w:val="left"/>
      <w:pPr>
        <w:ind w:left="3240" w:hanging="360"/>
      </w:pPr>
    </w:lvl>
    <w:lvl w:ilvl="5" w:tplc="1409001B" w:tentative="1">
      <w:start w:val="1"/>
      <w:numFmt w:val="lowerRoman"/>
      <w:lvlText w:val="%6."/>
      <w:lvlJc w:val="right"/>
      <w:pPr>
        <w:ind w:left="3960" w:hanging="180"/>
      </w:pPr>
    </w:lvl>
    <w:lvl w:ilvl="6" w:tplc="1409000F" w:tentative="1">
      <w:start w:val="1"/>
      <w:numFmt w:val="decimal"/>
      <w:lvlText w:val="%7."/>
      <w:lvlJc w:val="left"/>
      <w:pPr>
        <w:ind w:left="4680" w:hanging="360"/>
      </w:pPr>
    </w:lvl>
    <w:lvl w:ilvl="7" w:tplc="14090019" w:tentative="1">
      <w:start w:val="1"/>
      <w:numFmt w:val="lowerLetter"/>
      <w:lvlText w:val="%8."/>
      <w:lvlJc w:val="left"/>
      <w:pPr>
        <w:ind w:left="5400" w:hanging="360"/>
      </w:pPr>
    </w:lvl>
    <w:lvl w:ilvl="8" w:tplc="1409001B" w:tentative="1">
      <w:start w:val="1"/>
      <w:numFmt w:val="lowerRoman"/>
      <w:lvlText w:val="%9."/>
      <w:lvlJc w:val="right"/>
      <w:pPr>
        <w:ind w:left="6120" w:hanging="180"/>
      </w:pPr>
    </w:lvl>
  </w:abstractNum>
  <w:abstractNum w:abstractNumId="11" w15:restartNumberingAfterBreak="0">
    <w:nsid w:val="7C1218D3"/>
    <w:multiLevelType w:val="singleLevel"/>
    <w:tmpl w:val="B224B1E2"/>
    <w:lvl w:ilvl="0">
      <w:start w:val="1"/>
      <w:numFmt w:val="bullet"/>
      <w:pStyle w:val="Bullet"/>
      <w:lvlText w:val=""/>
      <w:lvlJc w:val="left"/>
      <w:pPr>
        <w:tabs>
          <w:tab w:val="num" w:pos="284"/>
        </w:tabs>
        <w:ind w:left="284" w:hanging="284"/>
      </w:pPr>
      <w:rPr>
        <w:rFonts w:ascii="Symbol" w:hAnsi="Symbol" w:hint="default"/>
        <w:sz w:val="18"/>
      </w:rPr>
    </w:lvl>
  </w:abstractNum>
  <w:num w:numId="1" w16cid:durableId="1510607381">
    <w:abstractNumId w:val="11"/>
  </w:num>
  <w:num w:numId="2" w16cid:durableId="72776646">
    <w:abstractNumId w:val="6"/>
  </w:num>
  <w:num w:numId="3" w16cid:durableId="1477456725">
    <w:abstractNumId w:val="7"/>
  </w:num>
  <w:num w:numId="4" w16cid:durableId="1664773935">
    <w:abstractNumId w:val="4"/>
  </w:num>
  <w:num w:numId="5" w16cid:durableId="563299958">
    <w:abstractNumId w:val="10"/>
  </w:num>
  <w:num w:numId="6" w16cid:durableId="1161196243">
    <w:abstractNumId w:val="8"/>
  </w:num>
  <w:num w:numId="7" w16cid:durableId="4064930">
    <w:abstractNumId w:val="2"/>
    <w:lvlOverride w:ilvl="0">
      <w:startOverride w:val="1"/>
    </w:lvlOverride>
  </w:num>
  <w:num w:numId="8" w16cid:durableId="1930963116">
    <w:abstractNumId w:val="5"/>
  </w:num>
  <w:num w:numId="9" w16cid:durableId="1722366433">
    <w:abstractNumId w:val="1"/>
  </w:num>
  <w:num w:numId="10" w16cid:durableId="1020397707">
    <w:abstractNumId w:val="9"/>
  </w:num>
  <w:num w:numId="11" w16cid:durableId="503781854">
    <w:abstractNumId w:val="0"/>
  </w:num>
  <w:num w:numId="12" w16cid:durableId="1030423894">
    <w:abstractNumId w:val="3"/>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mirrorMargins/>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stylePaneSortMethod w:val="0000"/>
  <w:defaultTabStop w:val="567"/>
  <w:evenAndOddHeaders/>
  <w:drawingGridHorizontalSpacing w:val="57"/>
  <w:drawingGridVerticalSpacing w:val="57"/>
  <w:displayHorizontalDrawingGridEvery w:val="0"/>
  <w:displayVerticalDrawingGridEvery w:val="0"/>
  <w:doNotUseMarginsForDrawingGridOrigin/>
  <w:drawingGridVerticalOrigin w:val="1985"/>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78EB"/>
    <w:rsid w:val="000025B8"/>
    <w:rsid w:val="00005BB5"/>
    <w:rsid w:val="00020A54"/>
    <w:rsid w:val="00025A6F"/>
    <w:rsid w:val="0002618D"/>
    <w:rsid w:val="00030B26"/>
    <w:rsid w:val="00030E84"/>
    <w:rsid w:val="00032C0A"/>
    <w:rsid w:val="00035257"/>
    <w:rsid w:val="00035D68"/>
    <w:rsid w:val="00054B44"/>
    <w:rsid w:val="0006228D"/>
    <w:rsid w:val="00072BD6"/>
    <w:rsid w:val="00075B78"/>
    <w:rsid w:val="000763E9"/>
    <w:rsid w:val="00082CD6"/>
    <w:rsid w:val="0008437D"/>
    <w:rsid w:val="00085AFE"/>
    <w:rsid w:val="00094800"/>
    <w:rsid w:val="000A41ED"/>
    <w:rsid w:val="000A49D1"/>
    <w:rsid w:val="000B0730"/>
    <w:rsid w:val="000D19F4"/>
    <w:rsid w:val="000D58DD"/>
    <w:rsid w:val="000F22C2"/>
    <w:rsid w:val="000F2AE2"/>
    <w:rsid w:val="000F2BFF"/>
    <w:rsid w:val="000F415B"/>
    <w:rsid w:val="00102063"/>
    <w:rsid w:val="0010541C"/>
    <w:rsid w:val="00106F93"/>
    <w:rsid w:val="00111D50"/>
    <w:rsid w:val="00113B8E"/>
    <w:rsid w:val="0012053C"/>
    <w:rsid w:val="00122363"/>
    <w:rsid w:val="00125134"/>
    <w:rsid w:val="001342C7"/>
    <w:rsid w:val="0013585C"/>
    <w:rsid w:val="00142261"/>
    <w:rsid w:val="00142954"/>
    <w:rsid w:val="001460E0"/>
    <w:rsid w:val="001472F0"/>
    <w:rsid w:val="001478EA"/>
    <w:rsid w:val="00147F71"/>
    <w:rsid w:val="00150A6E"/>
    <w:rsid w:val="0016304B"/>
    <w:rsid w:val="0016468A"/>
    <w:rsid w:val="0018662D"/>
    <w:rsid w:val="00197427"/>
    <w:rsid w:val="001A21B4"/>
    <w:rsid w:val="001A5CF5"/>
    <w:rsid w:val="001B39D2"/>
    <w:rsid w:val="001B4BF8"/>
    <w:rsid w:val="001C4326"/>
    <w:rsid w:val="001C665E"/>
    <w:rsid w:val="001D3541"/>
    <w:rsid w:val="001D3E4E"/>
    <w:rsid w:val="001E254A"/>
    <w:rsid w:val="001E7386"/>
    <w:rsid w:val="001F45A7"/>
    <w:rsid w:val="00201A01"/>
    <w:rsid w:val="0020754B"/>
    <w:rsid w:val="002104D3"/>
    <w:rsid w:val="00213A33"/>
    <w:rsid w:val="0021763B"/>
    <w:rsid w:val="00246DB1"/>
    <w:rsid w:val="002476B5"/>
    <w:rsid w:val="002520CC"/>
    <w:rsid w:val="00253ECF"/>
    <w:rsid w:val="002546A1"/>
    <w:rsid w:val="002628F4"/>
    <w:rsid w:val="00275D08"/>
    <w:rsid w:val="002858E3"/>
    <w:rsid w:val="00286A2A"/>
    <w:rsid w:val="0029190A"/>
    <w:rsid w:val="00292C5A"/>
    <w:rsid w:val="00295241"/>
    <w:rsid w:val="002A4DFC"/>
    <w:rsid w:val="002B047D"/>
    <w:rsid w:val="002B732B"/>
    <w:rsid w:val="002B76A7"/>
    <w:rsid w:val="002C2219"/>
    <w:rsid w:val="002C2552"/>
    <w:rsid w:val="002C380A"/>
    <w:rsid w:val="002D0DF2"/>
    <w:rsid w:val="002D23BD"/>
    <w:rsid w:val="002E0B47"/>
    <w:rsid w:val="002F4685"/>
    <w:rsid w:val="002F7213"/>
    <w:rsid w:val="0030382F"/>
    <w:rsid w:val="0030408D"/>
    <w:rsid w:val="003060E4"/>
    <w:rsid w:val="003160E7"/>
    <w:rsid w:val="0031739E"/>
    <w:rsid w:val="003309CA"/>
    <w:rsid w:val="003325AB"/>
    <w:rsid w:val="003332D1"/>
    <w:rsid w:val="0033412B"/>
    <w:rsid w:val="00341161"/>
    <w:rsid w:val="00343365"/>
    <w:rsid w:val="003445F4"/>
    <w:rsid w:val="00353501"/>
    <w:rsid w:val="00353734"/>
    <w:rsid w:val="0035597C"/>
    <w:rsid w:val="003606F8"/>
    <w:rsid w:val="003648EF"/>
    <w:rsid w:val="003673E6"/>
    <w:rsid w:val="00377264"/>
    <w:rsid w:val="003779D2"/>
    <w:rsid w:val="00385E38"/>
    <w:rsid w:val="003965E0"/>
    <w:rsid w:val="003A26A5"/>
    <w:rsid w:val="003A3761"/>
    <w:rsid w:val="003A512D"/>
    <w:rsid w:val="003A5FEA"/>
    <w:rsid w:val="003B1D10"/>
    <w:rsid w:val="003C76D4"/>
    <w:rsid w:val="003D137D"/>
    <w:rsid w:val="003D2CC5"/>
    <w:rsid w:val="003D676A"/>
    <w:rsid w:val="003D7765"/>
    <w:rsid w:val="003E04C1"/>
    <w:rsid w:val="003E0887"/>
    <w:rsid w:val="003E74C8"/>
    <w:rsid w:val="003E7C46"/>
    <w:rsid w:val="003F2106"/>
    <w:rsid w:val="003F52A7"/>
    <w:rsid w:val="003F7013"/>
    <w:rsid w:val="0040240C"/>
    <w:rsid w:val="00403926"/>
    <w:rsid w:val="00413021"/>
    <w:rsid w:val="0042026D"/>
    <w:rsid w:val="004301C6"/>
    <w:rsid w:val="0043478F"/>
    <w:rsid w:val="0043602B"/>
    <w:rsid w:val="00440BE0"/>
    <w:rsid w:val="00442C1C"/>
    <w:rsid w:val="0044584B"/>
    <w:rsid w:val="00447CB7"/>
    <w:rsid w:val="00455CC9"/>
    <w:rsid w:val="00460826"/>
    <w:rsid w:val="00460EA7"/>
    <w:rsid w:val="0046195B"/>
    <w:rsid w:val="0046362D"/>
    <w:rsid w:val="0046596D"/>
    <w:rsid w:val="00487C04"/>
    <w:rsid w:val="004907E1"/>
    <w:rsid w:val="004A035B"/>
    <w:rsid w:val="004A2108"/>
    <w:rsid w:val="004A38D7"/>
    <w:rsid w:val="004A778C"/>
    <w:rsid w:val="004B43AB"/>
    <w:rsid w:val="004B48C7"/>
    <w:rsid w:val="004C2E6A"/>
    <w:rsid w:val="004C64B8"/>
    <w:rsid w:val="004D2A2D"/>
    <w:rsid w:val="004D479F"/>
    <w:rsid w:val="004D6689"/>
    <w:rsid w:val="004D7764"/>
    <w:rsid w:val="004E1D1D"/>
    <w:rsid w:val="004E7AC8"/>
    <w:rsid w:val="004F0C94"/>
    <w:rsid w:val="005019AE"/>
    <w:rsid w:val="00503749"/>
    <w:rsid w:val="00504CF4"/>
    <w:rsid w:val="0050635B"/>
    <w:rsid w:val="005151C2"/>
    <w:rsid w:val="0053199F"/>
    <w:rsid w:val="00531E12"/>
    <w:rsid w:val="00533B90"/>
    <w:rsid w:val="005410F8"/>
    <w:rsid w:val="005448EC"/>
    <w:rsid w:val="00545963"/>
    <w:rsid w:val="00550256"/>
    <w:rsid w:val="00553165"/>
    <w:rsid w:val="00553958"/>
    <w:rsid w:val="00556BB7"/>
    <w:rsid w:val="0055763D"/>
    <w:rsid w:val="00561516"/>
    <w:rsid w:val="005621F2"/>
    <w:rsid w:val="005665FD"/>
    <w:rsid w:val="00567B58"/>
    <w:rsid w:val="00571223"/>
    <w:rsid w:val="005763E0"/>
    <w:rsid w:val="00581136"/>
    <w:rsid w:val="00581EB8"/>
    <w:rsid w:val="005A27CA"/>
    <w:rsid w:val="005A43BD"/>
    <w:rsid w:val="005A79E5"/>
    <w:rsid w:val="005B293E"/>
    <w:rsid w:val="005D034C"/>
    <w:rsid w:val="005E226E"/>
    <w:rsid w:val="005E2636"/>
    <w:rsid w:val="005F77FC"/>
    <w:rsid w:val="006015D7"/>
    <w:rsid w:val="00601B21"/>
    <w:rsid w:val="006041F0"/>
    <w:rsid w:val="00605C6D"/>
    <w:rsid w:val="006120CA"/>
    <w:rsid w:val="00624174"/>
    <w:rsid w:val="00626CF8"/>
    <w:rsid w:val="006314AF"/>
    <w:rsid w:val="00634ED8"/>
    <w:rsid w:val="00636D7D"/>
    <w:rsid w:val="00637408"/>
    <w:rsid w:val="00642868"/>
    <w:rsid w:val="00647AFE"/>
    <w:rsid w:val="006512BC"/>
    <w:rsid w:val="00651CC6"/>
    <w:rsid w:val="00653A5A"/>
    <w:rsid w:val="006554AC"/>
    <w:rsid w:val="006575F4"/>
    <w:rsid w:val="006579E6"/>
    <w:rsid w:val="00660682"/>
    <w:rsid w:val="00660F74"/>
    <w:rsid w:val="00663EDC"/>
    <w:rsid w:val="00667E20"/>
    <w:rsid w:val="00671078"/>
    <w:rsid w:val="006758CA"/>
    <w:rsid w:val="0067720E"/>
    <w:rsid w:val="00680A04"/>
    <w:rsid w:val="00686D80"/>
    <w:rsid w:val="00694895"/>
    <w:rsid w:val="00697E2E"/>
    <w:rsid w:val="006A25A2"/>
    <w:rsid w:val="006A3B87"/>
    <w:rsid w:val="006B0E73"/>
    <w:rsid w:val="006B1E3D"/>
    <w:rsid w:val="006B4A4D"/>
    <w:rsid w:val="006B5695"/>
    <w:rsid w:val="006B7B2E"/>
    <w:rsid w:val="006C78EB"/>
    <w:rsid w:val="006D1660"/>
    <w:rsid w:val="006D63E5"/>
    <w:rsid w:val="006D6912"/>
    <w:rsid w:val="006E1753"/>
    <w:rsid w:val="006E3911"/>
    <w:rsid w:val="006F1B67"/>
    <w:rsid w:val="006F4D9C"/>
    <w:rsid w:val="0070091D"/>
    <w:rsid w:val="00702854"/>
    <w:rsid w:val="0071741C"/>
    <w:rsid w:val="00742B90"/>
    <w:rsid w:val="0074434D"/>
    <w:rsid w:val="00754A7D"/>
    <w:rsid w:val="007570C4"/>
    <w:rsid w:val="007605B8"/>
    <w:rsid w:val="0076308E"/>
    <w:rsid w:val="00771B1E"/>
    <w:rsid w:val="00773C95"/>
    <w:rsid w:val="0078171E"/>
    <w:rsid w:val="0078658E"/>
    <w:rsid w:val="007920E2"/>
    <w:rsid w:val="0079566E"/>
    <w:rsid w:val="00795B34"/>
    <w:rsid w:val="007A067F"/>
    <w:rsid w:val="007B1770"/>
    <w:rsid w:val="007B330D"/>
    <w:rsid w:val="007B4D3E"/>
    <w:rsid w:val="007B7C70"/>
    <w:rsid w:val="007B7DEB"/>
    <w:rsid w:val="007C0449"/>
    <w:rsid w:val="007D2151"/>
    <w:rsid w:val="007D3B90"/>
    <w:rsid w:val="007D42CC"/>
    <w:rsid w:val="007D5DE4"/>
    <w:rsid w:val="007D7C3A"/>
    <w:rsid w:val="007E0777"/>
    <w:rsid w:val="007E1341"/>
    <w:rsid w:val="007E1B41"/>
    <w:rsid w:val="007E1EC4"/>
    <w:rsid w:val="007E30B9"/>
    <w:rsid w:val="007E74F1"/>
    <w:rsid w:val="007F0F0C"/>
    <w:rsid w:val="007F1288"/>
    <w:rsid w:val="007F3AF5"/>
    <w:rsid w:val="00800A8A"/>
    <w:rsid w:val="0080155C"/>
    <w:rsid w:val="008052E1"/>
    <w:rsid w:val="00815765"/>
    <w:rsid w:val="00821491"/>
    <w:rsid w:val="00822F2C"/>
    <w:rsid w:val="00823DEE"/>
    <w:rsid w:val="008305E8"/>
    <w:rsid w:val="00836165"/>
    <w:rsid w:val="0084640C"/>
    <w:rsid w:val="00856088"/>
    <w:rsid w:val="00860826"/>
    <w:rsid w:val="00860E21"/>
    <w:rsid w:val="00863117"/>
    <w:rsid w:val="0086388B"/>
    <w:rsid w:val="008642E5"/>
    <w:rsid w:val="00864488"/>
    <w:rsid w:val="00870A36"/>
    <w:rsid w:val="00872D93"/>
    <w:rsid w:val="00880470"/>
    <w:rsid w:val="00880D94"/>
    <w:rsid w:val="00885F70"/>
    <w:rsid w:val="00886F64"/>
    <w:rsid w:val="008924DE"/>
    <w:rsid w:val="008A3755"/>
    <w:rsid w:val="008B19DC"/>
    <w:rsid w:val="008B264F"/>
    <w:rsid w:val="008B6F83"/>
    <w:rsid w:val="008B7FD8"/>
    <w:rsid w:val="008C1108"/>
    <w:rsid w:val="008C2973"/>
    <w:rsid w:val="008C5E25"/>
    <w:rsid w:val="008C6324"/>
    <w:rsid w:val="008C64C4"/>
    <w:rsid w:val="008D2CDD"/>
    <w:rsid w:val="008D74D5"/>
    <w:rsid w:val="008E0ED1"/>
    <w:rsid w:val="008E3A07"/>
    <w:rsid w:val="008E537B"/>
    <w:rsid w:val="008F29BE"/>
    <w:rsid w:val="008F2B72"/>
    <w:rsid w:val="008F4AE5"/>
    <w:rsid w:val="008F51EB"/>
    <w:rsid w:val="00900197"/>
    <w:rsid w:val="00902F55"/>
    <w:rsid w:val="0090582B"/>
    <w:rsid w:val="009060C0"/>
    <w:rsid w:val="009114A2"/>
    <w:rsid w:val="009133F5"/>
    <w:rsid w:val="0091756F"/>
    <w:rsid w:val="00920A27"/>
    <w:rsid w:val="00921216"/>
    <w:rsid w:val="009216CC"/>
    <w:rsid w:val="00926083"/>
    <w:rsid w:val="00930D08"/>
    <w:rsid w:val="00931466"/>
    <w:rsid w:val="00932D69"/>
    <w:rsid w:val="00935589"/>
    <w:rsid w:val="00944647"/>
    <w:rsid w:val="00950CB4"/>
    <w:rsid w:val="0095565C"/>
    <w:rsid w:val="00964AB6"/>
    <w:rsid w:val="00966F9A"/>
    <w:rsid w:val="00977B8A"/>
    <w:rsid w:val="00982971"/>
    <w:rsid w:val="009845AD"/>
    <w:rsid w:val="00984835"/>
    <w:rsid w:val="0098639B"/>
    <w:rsid w:val="009933EF"/>
    <w:rsid w:val="00995BA0"/>
    <w:rsid w:val="009A418B"/>
    <w:rsid w:val="009A426F"/>
    <w:rsid w:val="009A42D5"/>
    <w:rsid w:val="009A4473"/>
    <w:rsid w:val="009B05C9"/>
    <w:rsid w:val="009B286C"/>
    <w:rsid w:val="009B2A56"/>
    <w:rsid w:val="009B5695"/>
    <w:rsid w:val="009C151C"/>
    <w:rsid w:val="009C440A"/>
    <w:rsid w:val="009D1666"/>
    <w:rsid w:val="009D5125"/>
    <w:rsid w:val="009D60B8"/>
    <w:rsid w:val="009D7D4B"/>
    <w:rsid w:val="009E36ED"/>
    <w:rsid w:val="009E3C8C"/>
    <w:rsid w:val="009E6B77"/>
    <w:rsid w:val="009F460A"/>
    <w:rsid w:val="00A043FB"/>
    <w:rsid w:val="00A06BE4"/>
    <w:rsid w:val="00A0729C"/>
    <w:rsid w:val="00A07779"/>
    <w:rsid w:val="00A1166A"/>
    <w:rsid w:val="00A20B2E"/>
    <w:rsid w:val="00A24F33"/>
    <w:rsid w:val="00A25069"/>
    <w:rsid w:val="00A26E6B"/>
    <w:rsid w:val="00A3068F"/>
    <w:rsid w:val="00A3145B"/>
    <w:rsid w:val="00A339D0"/>
    <w:rsid w:val="00A41002"/>
    <w:rsid w:val="00A4201A"/>
    <w:rsid w:val="00A53B21"/>
    <w:rsid w:val="00A5465D"/>
    <w:rsid w:val="00A553CE"/>
    <w:rsid w:val="00A5677A"/>
    <w:rsid w:val="00A56DCC"/>
    <w:rsid w:val="00A625E8"/>
    <w:rsid w:val="00A63DFF"/>
    <w:rsid w:val="00A6490D"/>
    <w:rsid w:val="00A7415D"/>
    <w:rsid w:val="00A80363"/>
    <w:rsid w:val="00A80939"/>
    <w:rsid w:val="00A83E9D"/>
    <w:rsid w:val="00A87C05"/>
    <w:rsid w:val="00A9169D"/>
    <w:rsid w:val="00A94AFF"/>
    <w:rsid w:val="00AA240C"/>
    <w:rsid w:val="00AB49A1"/>
    <w:rsid w:val="00AC101C"/>
    <w:rsid w:val="00AD4CF1"/>
    <w:rsid w:val="00AD5988"/>
    <w:rsid w:val="00AD6293"/>
    <w:rsid w:val="00AF1BA8"/>
    <w:rsid w:val="00AF7800"/>
    <w:rsid w:val="00B00CF5"/>
    <w:rsid w:val="00B072E0"/>
    <w:rsid w:val="00B1007E"/>
    <w:rsid w:val="00B253F6"/>
    <w:rsid w:val="00B26675"/>
    <w:rsid w:val="00B26F0F"/>
    <w:rsid w:val="00B305DB"/>
    <w:rsid w:val="00B332F8"/>
    <w:rsid w:val="00B3492B"/>
    <w:rsid w:val="00B4646F"/>
    <w:rsid w:val="00B53D14"/>
    <w:rsid w:val="00B55C7D"/>
    <w:rsid w:val="00B63038"/>
    <w:rsid w:val="00B64BD8"/>
    <w:rsid w:val="00B701D1"/>
    <w:rsid w:val="00B73AF2"/>
    <w:rsid w:val="00B7551A"/>
    <w:rsid w:val="00B773F1"/>
    <w:rsid w:val="00B86AB1"/>
    <w:rsid w:val="00B97F07"/>
    <w:rsid w:val="00BA7EBA"/>
    <w:rsid w:val="00BB2A06"/>
    <w:rsid w:val="00BB2CBB"/>
    <w:rsid w:val="00BB4198"/>
    <w:rsid w:val="00BC03EE"/>
    <w:rsid w:val="00BC59F1"/>
    <w:rsid w:val="00BF3DE1"/>
    <w:rsid w:val="00BF4843"/>
    <w:rsid w:val="00BF5205"/>
    <w:rsid w:val="00C05132"/>
    <w:rsid w:val="00C12508"/>
    <w:rsid w:val="00C23728"/>
    <w:rsid w:val="00C3026C"/>
    <w:rsid w:val="00C313A9"/>
    <w:rsid w:val="00C441CF"/>
    <w:rsid w:val="00C45AA2"/>
    <w:rsid w:val="00C4792C"/>
    <w:rsid w:val="00C55BEF"/>
    <w:rsid w:val="00C601AF"/>
    <w:rsid w:val="00C61A63"/>
    <w:rsid w:val="00C66296"/>
    <w:rsid w:val="00C7394D"/>
    <w:rsid w:val="00C77282"/>
    <w:rsid w:val="00C84DE5"/>
    <w:rsid w:val="00C86248"/>
    <w:rsid w:val="00C90B31"/>
    <w:rsid w:val="00CA0D6F"/>
    <w:rsid w:val="00CA4C33"/>
    <w:rsid w:val="00CA6F4A"/>
    <w:rsid w:val="00CB523E"/>
    <w:rsid w:val="00CB55CA"/>
    <w:rsid w:val="00CB6427"/>
    <w:rsid w:val="00CC0FBE"/>
    <w:rsid w:val="00CD2119"/>
    <w:rsid w:val="00CD237A"/>
    <w:rsid w:val="00CD36AC"/>
    <w:rsid w:val="00CD70DB"/>
    <w:rsid w:val="00CE13A3"/>
    <w:rsid w:val="00CE36BC"/>
    <w:rsid w:val="00CF1747"/>
    <w:rsid w:val="00CF60ED"/>
    <w:rsid w:val="00D05D74"/>
    <w:rsid w:val="00D20C59"/>
    <w:rsid w:val="00D23323"/>
    <w:rsid w:val="00D2392A"/>
    <w:rsid w:val="00D25FFE"/>
    <w:rsid w:val="00D37D80"/>
    <w:rsid w:val="00D4476F"/>
    <w:rsid w:val="00D44887"/>
    <w:rsid w:val="00D50573"/>
    <w:rsid w:val="00D54D50"/>
    <w:rsid w:val="00D55907"/>
    <w:rsid w:val="00D560B4"/>
    <w:rsid w:val="00D662F8"/>
    <w:rsid w:val="00D66797"/>
    <w:rsid w:val="00D7074B"/>
    <w:rsid w:val="00D7087C"/>
    <w:rsid w:val="00D70C3C"/>
    <w:rsid w:val="00D71DF7"/>
    <w:rsid w:val="00D72BE5"/>
    <w:rsid w:val="00D80982"/>
    <w:rsid w:val="00D81462"/>
    <w:rsid w:val="00D82F26"/>
    <w:rsid w:val="00D863D0"/>
    <w:rsid w:val="00D86B00"/>
    <w:rsid w:val="00D86FB9"/>
    <w:rsid w:val="00D87C87"/>
    <w:rsid w:val="00D90BB4"/>
    <w:rsid w:val="00D90E07"/>
    <w:rsid w:val="00D932C2"/>
    <w:rsid w:val="00DA63A4"/>
    <w:rsid w:val="00DB0915"/>
    <w:rsid w:val="00DB39CF"/>
    <w:rsid w:val="00DB7256"/>
    <w:rsid w:val="00DC0401"/>
    <w:rsid w:val="00DC20BD"/>
    <w:rsid w:val="00DD0BCD"/>
    <w:rsid w:val="00DD447A"/>
    <w:rsid w:val="00DE3B20"/>
    <w:rsid w:val="00DE6C94"/>
    <w:rsid w:val="00DE6FD7"/>
    <w:rsid w:val="00E02E27"/>
    <w:rsid w:val="00E23271"/>
    <w:rsid w:val="00E24F80"/>
    <w:rsid w:val="00E259F3"/>
    <w:rsid w:val="00E30985"/>
    <w:rsid w:val="00E33238"/>
    <w:rsid w:val="00E376B7"/>
    <w:rsid w:val="00E42F5D"/>
    <w:rsid w:val="00E4486C"/>
    <w:rsid w:val="00E460B6"/>
    <w:rsid w:val="00E511D5"/>
    <w:rsid w:val="00E53A9F"/>
    <w:rsid w:val="00E60249"/>
    <w:rsid w:val="00E65269"/>
    <w:rsid w:val="00E76D66"/>
    <w:rsid w:val="00E93500"/>
    <w:rsid w:val="00EA608C"/>
    <w:rsid w:val="00EA796A"/>
    <w:rsid w:val="00EB1856"/>
    <w:rsid w:val="00EC50CE"/>
    <w:rsid w:val="00EC5B34"/>
    <w:rsid w:val="00ED021E"/>
    <w:rsid w:val="00ED323C"/>
    <w:rsid w:val="00EE1FD7"/>
    <w:rsid w:val="00EE2D5C"/>
    <w:rsid w:val="00EE4ADE"/>
    <w:rsid w:val="00EE4DE8"/>
    <w:rsid w:val="00EE5CB7"/>
    <w:rsid w:val="00F024FE"/>
    <w:rsid w:val="00F05AD4"/>
    <w:rsid w:val="00F10EB6"/>
    <w:rsid w:val="00F13F07"/>
    <w:rsid w:val="00F140B2"/>
    <w:rsid w:val="00F25970"/>
    <w:rsid w:val="00F311A9"/>
    <w:rsid w:val="00F5180D"/>
    <w:rsid w:val="00F63781"/>
    <w:rsid w:val="00F67496"/>
    <w:rsid w:val="00F801BA"/>
    <w:rsid w:val="00F9366A"/>
    <w:rsid w:val="00F946C9"/>
    <w:rsid w:val="00FA0EA5"/>
    <w:rsid w:val="00FA74EE"/>
    <w:rsid w:val="00FB64D0"/>
    <w:rsid w:val="00FC3711"/>
    <w:rsid w:val="00FC46E7"/>
    <w:rsid w:val="00FC5D25"/>
    <w:rsid w:val="00FD0BC0"/>
    <w:rsid w:val="00FD0D7E"/>
    <w:rsid w:val="00FD4FFB"/>
    <w:rsid w:val="00FE6E13"/>
    <w:rsid w:val="00FF15F6"/>
    <w:rsid w:val="00FF527C"/>
    <w:rsid w:val="00FF65CD"/>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0EEEB9C"/>
  <w15:docId w15:val="{76CBE254-8ACF-4B34-B292-E8559124134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NZ" w:eastAsia="en-NZ"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1" w:qFormat="1"/>
    <w:lsdException w:name="heading 3" w:uiPriority="9" w:qFormat="1"/>
    <w:lsdException w:name="heading 4" w:uiPriority="1" w:qFormat="1"/>
    <w:lsdException w:name="heading 5" w:uiPriority="1" w:qFormat="1"/>
    <w:lsdException w:name="heading 6" w:semiHidden="1" w:uiPriority="1" w:unhideWhenUsed="1" w:qFormat="1"/>
    <w:lsdException w:name="heading 7" w:semiHidden="1" w:uiPriority="1" w:unhideWhenUsed="1" w:qFormat="1"/>
    <w:lsdException w:name="heading 8" w:semiHidden="1" w:uiPriority="1" w:unhideWhenUsed="1" w:qFormat="1"/>
    <w:lsdException w:name="heading 9" w:semiHidden="1" w:uiPriority="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lsdException w:name="toc 4" w:semiHidden="1" w:uiPriority="0"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qFormat="1"/>
    <w:lsdException w:name="footer" w:semiHidden="1" w:uiPriority="0" w:unhideWhenUsed="1" w:qFormat="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iPriority="0"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qFormat="1"/>
    <w:lsdException w:name="Body Text 3" w:semiHidden="1" w:uiPriority="0" w:unhideWhenUsed="1" w:qFormat="1"/>
    <w:lsdException w:name="Body Text Indent 2" w:semiHidden="1" w:uiPriority="0" w:unhideWhenUsed="1"/>
    <w:lsdException w:name="Body Text Indent 3" w:semiHidden="1" w:unhideWhenUsed="1"/>
    <w:lsdException w:name="Block Text" w:semiHidden="1" w:uiPriority="0"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iPriority="0"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0"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6362D"/>
    <w:rPr>
      <w:rFonts w:ascii="Segoe UI" w:hAnsi="Segoe UI"/>
      <w:sz w:val="21"/>
      <w:lang w:eastAsia="en-GB"/>
    </w:rPr>
  </w:style>
  <w:style w:type="paragraph" w:styleId="Heading1">
    <w:name w:val="heading 1"/>
    <w:basedOn w:val="Normal"/>
    <w:next w:val="Normal"/>
    <w:link w:val="Heading1Char"/>
    <w:uiPriority w:val="9"/>
    <w:qFormat/>
    <w:rsid w:val="00D86B00"/>
    <w:pPr>
      <w:keepNext/>
      <w:spacing w:before="600" w:after="360"/>
      <w:outlineLvl w:val="0"/>
    </w:pPr>
    <w:rPr>
      <w:b/>
      <w:color w:val="23305D"/>
      <w:spacing w:val="-10"/>
      <w:sz w:val="72"/>
    </w:rPr>
  </w:style>
  <w:style w:type="paragraph" w:styleId="Heading2">
    <w:name w:val="heading 2"/>
    <w:basedOn w:val="Normal"/>
    <w:next w:val="Normal"/>
    <w:link w:val="Heading2Char"/>
    <w:uiPriority w:val="1"/>
    <w:qFormat/>
    <w:rsid w:val="00030E84"/>
    <w:pPr>
      <w:keepNext/>
      <w:spacing w:before="480" w:after="180"/>
      <w:outlineLvl w:val="1"/>
    </w:pPr>
    <w:rPr>
      <w:b/>
      <w:color w:val="0A6AB4"/>
      <w:spacing w:val="-5"/>
      <w:sz w:val="48"/>
    </w:rPr>
  </w:style>
  <w:style w:type="paragraph" w:styleId="Heading3">
    <w:name w:val="heading 3"/>
    <w:basedOn w:val="Normal"/>
    <w:next w:val="Normal"/>
    <w:link w:val="Heading3Char"/>
    <w:uiPriority w:val="9"/>
    <w:qFormat/>
    <w:rsid w:val="00030E84"/>
    <w:pPr>
      <w:keepNext/>
      <w:spacing w:before="360" w:after="180"/>
      <w:outlineLvl w:val="2"/>
    </w:pPr>
    <w:rPr>
      <w:color w:val="0A6AB4"/>
      <w:spacing w:val="-5"/>
      <w:sz w:val="36"/>
    </w:rPr>
  </w:style>
  <w:style w:type="paragraph" w:styleId="Heading4">
    <w:name w:val="heading 4"/>
    <w:basedOn w:val="Normal"/>
    <w:next w:val="Normal"/>
    <w:link w:val="Heading4Char"/>
    <w:uiPriority w:val="1"/>
    <w:qFormat/>
    <w:rsid w:val="00030E84"/>
    <w:pPr>
      <w:keepNext/>
      <w:spacing w:before="240" w:after="120"/>
      <w:outlineLvl w:val="3"/>
    </w:pPr>
    <w:rPr>
      <w:color w:val="0A6AB4"/>
      <w:sz w:val="28"/>
    </w:rPr>
  </w:style>
  <w:style w:type="paragraph" w:styleId="Heading5">
    <w:name w:val="heading 5"/>
    <w:basedOn w:val="Normal"/>
    <w:next w:val="Normal"/>
    <w:link w:val="Heading5Char"/>
    <w:uiPriority w:val="1"/>
    <w:qFormat/>
    <w:rsid w:val="00B00CF5"/>
    <w:pPr>
      <w:keepNext/>
      <w:spacing w:before="120" w:after="120"/>
      <w:outlineLvl w:val="4"/>
    </w:pPr>
    <w:rPr>
      <w:color w:val="0A6AB4"/>
      <w:sz w:val="24"/>
    </w:rPr>
  </w:style>
  <w:style w:type="paragraph" w:styleId="Heading6">
    <w:name w:val="heading 6"/>
    <w:basedOn w:val="Normal"/>
    <w:next w:val="Normal"/>
    <w:link w:val="Heading6Char"/>
    <w:uiPriority w:val="1"/>
    <w:unhideWhenUsed/>
    <w:qFormat/>
    <w:rsid w:val="00122363"/>
    <w:pPr>
      <w:keepNext/>
      <w:keepLines/>
      <w:spacing w:before="200" w:after="120" w:line="276" w:lineRule="auto"/>
      <w:ind w:left="1152" w:hanging="1152"/>
      <w:outlineLvl w:val="5"/>
    </w:pPr>
    <w:rPr>
      <w:rFonts w:ascii="Calibri" w:eastAsia="MS Gothic" w:hAnsi="Calibri"/>
      <w:i/>
      <w:iCs/>
      <w:color w:val="243F60"/>
      <w:szCs w:val="24"/>
      <w:lang w:val="en-GB" w:eastAsia="en-US"/>
    </w:rPr>
  </w:style>
  <w:style w:type="paragraph" w:styleId="Heading7">
    <w:name w:val="heading 7"/>
    <w:basedOn w:val="Normal"/>
    <w:next w:val="Normal"/>
    <w:link w:val="Heading7Char"/>
    <w:uiPriority w:val="1"/>
    <w:unhideWhenUsed/>
    <w:qFormat/>
    <w:rsid w:val="00122363"/>
    <w:pPr>
      <w:keepNext/>
      <w:keepLines/>
      <w:spacing w:before="200" w:after="120" w:line="276" w:lineRule="auto"/>
      <w:ind w:left="1296" w:hanging="1296"/>
      <w:outlineLvl w:val="6"/>
    </w:pPr>
    <w:rPr>
      <w:rFonts w:ascii="Calibri" w:eastAsia="MS Gothic" w:hAnsi="Calibri"/>
      <w:i/>
      <w:iCs/>
      <w:color w:val="404040"/>
      <w:szCs w:val="24"/>
      <w:lang w:val="en-GB" w:eastAsia="en-US"/>
    </w:rPr>
  </w:style>
  <w:style w:type="paragraph" w:styleId="Heading8">
    <w:name w:val="heading 8"/>
    <w:basedOn w:val="Normal"/>
    <w:next w:val="Normal"/>
    <w:link w:val="Heading8Char"/>
    <w:uiPriority w:val="1"/>
    <w:unhideWhenUsed/>
    <w:qFormat/>
    <w:rsid w:val="00030E84"/>
    <w:pPr>
      <w:keepNext/>
      <w:keepLines/>
      <w:spacing w:before="480" w:after="240"/>
      <w:outlineLvl w:val="7"/>
    </w:pPr>
    <w:rPr>
      <w:rFonts w:eastAsia="MS Gothic"/>
      <w:color w:val="0A6AB4"/>
      <w:spacing w:val="-10"/>
      <w:sz w:val="36"/>
      <w:szCs w:val="24"/>
      <w:lang w:eastAsia="en-US"/>
    </w:rPr>
  </w:style>
  <w:style w:type="paragraph" w:styleId="Heading9">
    <w:name w:val="heading 9"/>
    <w:basedOn w:val="Normal"/>
    <w:next w:val="Normal"/>
    <w:link w:val="Heading9Char"/>
    <w:uiPriority w:val="1"/>
    <w:unhideWhenUsed/>
    <w:qFormat/>
    <w:rsid w:val="00122363"/>
    <w:pPr>
      <w:keepNext/>
      <w:keepLines/>
      <w:spacing w:before="200" w:after="120" w:line="276" w:lineRule="auto"/>
      <w:ind w:left="1584" w:hanging="1584"/>
      <w:outlineLvl w:val="8"/>
    </w:pPr>
    <w:rPr>
      <w:rFonts w:ascii="Calibri" w:eastAsia="MS Gothic" w:hAnsi="Calibri"/>
      <w:i/>
      <w:iCs/>
      <w:color w:val="404040"/>
      <w:szCs w:val="24"/>
      <w:lang w:val="en-GB"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1">
    <w:name w:val="toc 1"/>
    <w:basedOn w:val="Normal"/>
    <w:next w:val="Normal"/>
    <w:uiPriority w:val="39"/>
    <w:qFormat/>
    <w:rsid w:val="001D3E4E"/>
    <w:pPr>
      <w:tabs>
        <w:tab w:val="right" w:pos="8080"/>
      </w:tabs>
      <w:spacing w:before="300"/>
      <w:ind w:right="567"/>
    </w:pPr>
    <w:rPr>
      <w:rFonts w:ascii="Segoe UI Semibold" w:hAnsi="Segoe UI Semibold"/>
      <w:sz w:val="24"/>
    </w:rPr>
  </w:style>
  <w:style w:type="paragraph" w:styleId="TOC2">
    <w:name w:val="toc 2"/>
    <w:basedOn w:val="Normal"/>
    <w:next w:val="Normal"/>
    <w:uiPriority w:val="39"/>
    <w:qFormat/>
    <w:rsid w:val="002B76A7"/>
    <w:pPr>
      <w:tabs>
        <w:tab w:val="right" w:pos="8080"/>
      </w:tabs>
      <w:spacing w:before="60"/>
      <w:ind w:left="284" w:right="567"/>
    </w:pPr>
    <w:rPr>
      <w:sz w:val="22"/>
    </w:rPr>
  </w:style>
  <w:style w:type="paragraph" w:styleId="TOC3">
    <w:name w:val="toc 3"/>
    <w:basedOn w:val="Normal"/>
    <w:next w:val="Normal"/>
    <w:uiPriority w:val="39"/>
    <w:rsid w:val="002B76A7"/>
    <w:pPr>
      <w:tabs>
        <w:tab w:val="right" w:pos="8080"/>
      </w:tabs>
      <w:spacing w:before="120"/>
      <w:ind w:left="1276" w:right="567" w:hanging="1276"/>
    </w:pPr>
  </w:style>
  <w:style w:type="paragraph" w:customStyle="1" w:styleId="Bullet">
    <w:name w:val="Bullet"/>
    <w:basedOn w:val="Normal"/>
    <w:link w:val="BulletChar"/>
    <w:qFormat/>
    <w:rsid w:val="00FA0EA5"/>
    <w:pPr>
      <w:numPr>
        <w:numId w:val="1"/>
      </w:numPr>
      <w:tabs>
        <w:tab w:val="clear" w:pos="284"/>
      </w:tabs>
      <w:spacing w:before="90"/>
    </w:pPr>
  </w:style>
  <w:style w:type="paragraph" w:styleId="Quote">
    <w:name w:val="Quote"/>
    <w:basedOn w:val="Normal"/>
    <w:next w:val="Normal"/>
    <w:link w:val="QuoteChar"/>
    <w:qFormat/>
    <w:pPr>
      <w:spacing w:before="120"/>
      <w:ind w:left="284" w:right="284"/>
    </w:pPr>
  </w:style>
  <w:style w:type="paragraph" w:styleId="FootnoteText">
    <w:name w:val="footnote text"/>
    <w:basedOn w:val="Normal"/>
    <w:link w:val="FootnoteTextChar"/>
    <w:uiPriority w:val="99"/>
    <w:rsid w:val="00A7415D"/>
    <w:pPr>
      <w:spacing w:before="60" w:line="228" w:lineRule="auto"/>
      <w:ind w:left="284" w:hanging="284"/>
    </w:pPr>
    <w:rPr>
      <w:sz w:val="17"/>
    </w:rPr>
  </w:style>
  <w:style w:type="paragraph" w:styleId="Header">
    <w:name w:val="header"/>
    <w:basedOn w:val="Normal"/>
    <w:link w:val="HeaderChar"/>
    <w:qFormat/>
    <w:rsid w:val="00D25FFE"/>
  </w:style>
  <w:style w:type="paragraph" w:styleId="Title">
    <w:name w:val="Title"/>
    <w:basedOn w:val="Normal"/>
    <w:next w:val="Normal"/>
    <w:link w:val="TitleChar"/>
    <w:uiPriority w:val="99"/>
    <w:qFormat/>
    <w:rsid w:val="005A79E5"/>
    <w:pPr>
      <w:spacing w:line="216" w:lineRule="auto"/>
      <w:ind w:right="3402"/>
    </w:pPr>
    <w:rPr>
      <w:rFonts w:ascii="Segoe UI Black" w:hAnsi="Segoe UI Black" w:cs="Lucida Sans Unicode"/>
      <w:b/>
      <w:sz w:val="72"/>
      <w:szCs w:val="72"/>
    </w:rPr>
  </w:style>
  <w:style w:type="paragraph" w:customStyle="1" w:styleId="Imprint">
    <w:name w:val="Imprint"/>
    <w:basedOn w:val="Normal"/>
    <w:next w:val="Normal"/>
    <w:qFormat/>
    <w:rsid w:val="00C05132"/>
    <w:pPr>
      <w:spacing w:after="240"/>
    </w:pPr>
    <w:rPr>
      <w:sz w:val="20"/>
    </w:rPr>
  </w:style>
  <w:style w:type="paragraph" w:styleId="Footer">
    <w:name w:val="footer"/>
    <w:basedOn w:val="Normal"/>
    <w:link w:val="FooterChar"/>
    <w:qFormat/>
    <w:rsid w:val="007A067F"/>
  </w:style>
  <w:style w:type="character" w:styleId="PageNumber">
    <w:name w:val="page number"/>
    <w:rsid w:val="007A067F"/>
    <w:rPr>
      <w:rFonts w:ascii="Segoe UI" w:hAnsi="Segoe UI"/>
      <w:b/>
      <w:sz w:val="22"/>
    </w:rPr>
  </w:style>
  <w:style w:type="paragraph" w:customStyle="1" w:styleId="VersoFooter">
    <w:name w:val="Verso Footer"/>
    <w:basedOn w:val="Footer"/>
    <w:rsid w:val="00571223"/>
    <w:rPr>
      <w:sz w:val="15"/>
    </w:rPr>
  </w:style>
  <w:style w:type="paragraph" w:customStyle="1" w:styleId="RectoFooter">
    <w:name w:val="Recto Footer"/>
    <w:basedOn w:val="Footer"/>
    <w:rsid w:val="00581EB8"/>
    <w:pPr>
      <w:jc w:val="right"/>
    </w:pPr>
    <w:rPr>
      <w:caps/>
      <w:sz w:val="15"/>
    </w:rPr>
  </w:style>
  <w:style w:type="paragraph" w:customStyle="1" w:styleId="Figure">
    <w:name w:val="Figure"/>
    <w:basedOn w:val="Normal"/>
    <w:next w:val="Normal"/>
    <w:link w:val="FigureChar"/>
    <w:qFormat/>
    <w:rsid w:val="009133F5"/>
    <w:pPr>
      <w:keepNext/>
      <w:spacing w:before="120" w:after="120"/>
    </w:pPr>
    <w:rPr>
      <w:b/>
      <w:sz w:val="20"/>
    </w:rPr>
  </w:style>
  <w:style w:type="character" w:styleId="FootnoteReference">
    <w:name w:val="footnote reference"/>
    <w:uiPriority w:val="99"/>
    <w:rPr>
      <w:vertAlign w:val="superscript"/>
    </w:rPr>
  </w:style>
  <w:style w:type="paragraph" w:customStyle="1" w:styleId="Table">
    <w:name w:val="Table"/>
    <w:basedOn w:val="Figure"/>
    <w:link w:val="TableChar"/>
    <w:qFormat/>
    <w:rsid w:val="00642868"/>
  </w:style>
  <w:style w:type="paragraph" w:customStyle="1" w:styleId="Dash">
    <w:name w:val="Dash"/>
    <w:basedOn w:val="Bullet"/>
    <w:qFormat/>
    <w:rsid w:val="00702854"/>
    <w:pPr>
      <w:numPr>
        <w:numId w:val="2"/>
      </w:numPr>
      <w:spacing w:before="60"/>
    </w:pPr>
  </w:style>
  <w:style w:type="paragraph" w:customStyle="1" w:styleId="TableText">
    <w:name w:val="TableText"/>
    <w:basedOn w:val="Normal"/>
    <w:uiPriority w:val="99"/>
    <w:qFormat/>
    <w:rsid w:val="009C440A"/>
    <w:pPr>
      <w:spacing w:before="60" w:after="60"/>
    </w:pPr>
    <w:rPr>
      <w:sz w:val="18"/>
    </w:rPr>
  </w:style>
  <w:style w:type="paragraph" w:customStyle="1" w:styleId="TableBullet">
    <w:name w:val="TableBullet"/>
    <w:basedOn w:val="TableText"/>
    <w:qFormat/>
    <w:rsid w:val="00B73AF2"/>
    <w:pPr>
      <w:numPr>
        <w:numId w:val="4"/>
      </w:numPr>
      <w:spacing w:before="0"/>
    </w:pPr>
  </w:style>
  <w:style w:type="paragraph" w:customStyle="1" w:styleId="Box">
    <w:name w:val="Box"/>
    <w:basedOn w:val="Normal"/>
    <w:qFormat/>
    <w:pPr>
      <w:pBdr>
        <w:top w:val="single" w:sz="4" w:space="12" w:color="auto"/>
        <w:left w:val="single" w:sz="4" w:space="12" w:color="auto"/>
        <w:bottom w:val="single" w:sz="4" w:space="12" w:color="auto"/>
        <w:right w:val="single" w:sz="4" w:space="12" w:color="auto"/>
      </w:pBdr>
      <w:spacing w:before="120"/>
      <w:ind w:left="284" w:right="284"/>
    </w:pPr>
  </w:style>
  <w:style w:type="paragraph" w:customStyle="1" w:styleId="BoxHeading">
    <w:name w:val="BoxHeading"/>
    <w:basedOn w:val="Normal"/>
    <w:next w:val="Box"/>
    <w:qFormat/>
    <w:rsid w:val="00D37D80"/>
    <w:pPr>
      <w:keepNext/>
      <w:pBdr>
        <w:top w:val="single" w:sz="4" w:space="12" w:color="auto"/>
        <w:left w:val="single" w:sz="4" w:space="12" w:color="auto"/>
        <w:bottom w:val="single" w:sz="4" w:space="12" w:color="auto"/>
        <w:right w:val="single" w:sz="4" w:space="12" w:color="auto"/>
      </w:pBdr>
      <w:spacing w:before="240" w:line="264" w:lineRule="auto"/>
      <w:ind w:left="284" w:right="284"/>
    </w:pPr>
    <w:rPr>
      <w:b/>
      <w:sz w:val="24"/>
      <w:szCs w:val="24"/>
    </w:rPr>
  </w:style>
  <w:style w:type="paragraph" w:customStyle="1" w:styleId="BoxBullet">
    <w:name w:val="BoxBullet"/>
    <w:basedOn w:val="Bullet"/>
    <w:qFormat/>
    <w:rsid w:val="00E30985"/>
    <w:pPr>
      <w:spacing w:line="264" w:lineRule="auto"/>
    </w:pPr>
    <w:rPr>
      <w:color w:val="FFFFFF" w:themeColor="background1"/>
    </w:rPr>
  </w:style>
  <w:style w:type="paragraph" w:customStyle="1" w:styleId="IntroHead">
    <w:name w:val="IntroHead"/>
    <w:basedOn w:val="Heading1"/>
    <w:next w:val="Normal"/>
    <w:qFormat/>
    <w:rsid w:val="001D3E4E"/>
    <w:pPr>
      <w:spacing w:before="0"/>
      <w:outlineLvl w:val="9"/>
    </w:pPr>
  </w:style>
  <w:style w:type="paragraph" w:customStyle="1" w:styleId="Source">
    <w:name w:val="Source"/>
    <w:basedOn w:val="Note"/>
    <w:next w:val="Normal"/>
    <w:qFormat/>
    <w:rsid w:val="0012053C"/>
  </w:style>
  <w:style w:type="paragraph" w:customStyle="1" w:styleId="Note">
    <w:name w:val="Note"/>
    <w:basedOn w:val="Normal"/>
    <w:next w:val="Normal"/>
    <w:link w:val="NoteChar"/>
    <w:qFormat/>
    <w:rsid w:val="00A87C05"/>
    <w:pPr>
      <w:spacing w:before="80"/>
    </w:pPr>
    <w:rPr>
      <w:sz w:val="17"/>
    </w:rPr>
  </w:style>
  <w:style w:type="paragraph" w:customStyle="1" w:styleId="Subhead">
    <w:name w:val="Subhead"/>
    <w:basedOn w:val="Normal"/>
    <w:next w:val="Year"/>
    <w:qFormat/>
    <w:rsid w:val="00531E12"/>
    <w:pPr>
      <w:spacing w:before="840"/>
      <w:ind w:right="3402"/>
    </w:pPr>
    <w:rPr>
      <w:rFonts w:ascii="Segoe UI Semibold" w:hAnsi="Segoe UI Semibold" w:cs="Segoe UI Semibold"/>
      <w:sz w:val="36"/>
      <w:szCs w:val="26"/>
    </w:rPr>
  </w:style>
  <w:style w:type="character" w:styleId="Hyperlink">
    <w:name w:val="Hyperlink"/>
    <w:uiPriority w:val="99"/>
    <w:rsid w:val="003309CA"/>
    <w:rPr>
      <w:b/>
      <w:color w:val="595959" w:themeColor="text1" w:themeTint="A6"/>
      <w:u w:val="none"/>
    </w:rPr>
  </w:style>
  <w:style w:type="paragraph" w:customStyle="1" w:styleId="References">
    <w:name w:val="References"/>
    <w:basedOn w:val="Normal"/>
    <w:qFormat/>
    <w:rsid w:val="001460E0"/>
    <w:pPr>
      <w:spacing w:after="180"/>
    </w:pPr>
  </w:style>
  <w:style w:type="paragraph" w:customStyle="1" w:styleId="TableDash">
    <w:name w:val="TableDash"/>
    <w:basedOn w:val="TableText"/>
    <w:qFormat/>
    <w:rsid w:val="0010541C"/>
    <w:pPr>
      <w:numPr>
        <w:numId w:val="3"/>
      </w:numPr>
      <w:spacing w:before="40" w:after="0"/>
    </w:pPr>
    <w:rPr>
      <w:szCs w:val="22"/>
    </w:rPr>
  </w:style>
  <w:style w:type="character" w:customStyle="1" w:styleId="NoteChar">
    <w:name w:val="Note Char"/>
    <w:link w:val="Note"/>
    <w:rsid w:val="00A87C05"/>
    <w:rPr>
      <w:rFonts w:ascii="Segoe UI" w:hAnsi="Segoe UI"/>
      <w:sz w:val="17"/>
      <w:lang w:eastAsia="en-GB"/>
    </w:rPr>
  </w:style>
  <w:style w:type="character" w:customStyle="1" w:styleId="FootnoteTextChar">
    <w:name w:val="Footnote Text Char"/>
    <w:link w:val="FootnoteText"/>
    <w:uiPriority w:val="99"/>
    <w:rsid w:val="00A7415D"/>
    <w:rPr>
      <w:rFonts w:ascii="Segoe UI" w:hAnsi="Segoe UI"/>
      <w:sz w:val="17"/>
      <w:lang w:eastAsia="en-GB"/>
    </w:rPr>
  </w:style>
  <w:style w:type="table" w:styleId="TableGrid">
    <w:name w:val="Table Grid"/>
    <w:basedOn w:val="TableNormal"/>
    <w:uiPriority w:val="39"/>
    <w:rsid w:val="00503749"/>
    <w:pPr>
      <w:spacing w:line="264"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erChar">
    <w:name w:val="Header Char"/>
    <w:link w:val="Header"/>
    <w:uiPriority w:val="99"/>
    <w:rsid w:val="0086388B"/>
    <w:rPr>
      <w:rFonts w:ascii="Georgia" w:hAnsi="Georgia"/>
      <w:sz w:val="22"/>
      <w:lang w:eastAsia="en-GB"/>
    </w:rPr>
  </w:style>
  <w:style w:type="character" w:customStyle="1" w:styleId="FooterChar">
    <w:name w:val="Footer Char"/>
    <w:link w:val="Footer"/>
    <w:rsid w:val="007A067F"/>
    <w:rPr>
      <w:rFonts w:ascii="Segoe UI" w:hAnsi="Segoe UI"/>
      <w:sz w:val="21"/>
      <w:lang w:eastAsia="en-GB"/>
    </w:rPr>
  </w:style>
  <w:style w:type="character" w:customStyle="1" w:styleId="Heading1Char">
    <w:name w:val="Heading 1 Char"/>
    <w:link w:val="Heading1"/>
    <w:uiPriority w:val="9"/>
    <w:rsid w:val="00D86B00"/>
    <w:rPr>
      <w:rFonts w:ascii="Segoe UI" w:hAnsi="Segoe UI"/>
      <w:b/>
      <w:color w:val="23305D"/>
      <w:spacing w:val="-10"/>
      <w:sz w:val="72"/>
      <w:lang w:eastAsia="en-GB"/>
    </w:rPr>
  </w:style>
  <w:style w:type="paragraph" w:styleId="Revision">
    <w:name w:val="Revision"/>
    <w:hidden/>
    <w:uiPriority w:val="99"/>
    <w:rsid w:val="0086388B"/>
    <w:rPr>
      <w:rFonts w:ascii="Calibri" w:eastAsia="Calibri" w:hAnsi="Calibri"/>
      <w:sz w:val="22"/>
      <w:szCs w:val="22"/>
      <w:lang w:val="en-US" w:eastAsia="en-US"/>
    </w:rPr>
  </w:style>
  <w:style w:type="character" w:customStyle="1" w:styleId="Heading2Char">
    <w:name w:val="Heading 2 Char"/>
    <w:link w:val="Heading2"/>
    <w:uiPriority w:val="1"/>
    <w:rsid w:val="00030E84"/>
    <w:rPr>
      <w:rFonts w:ascii="Segoe UI" w:hAnsi="Segoe UI"/>
      <w:b/>
      <w:color w:val="0A6AB4"/>
      <w:spacing w:val="-5"/>
      <w:sz w:val="48"/>
      <w:lang w:eastAsia="en-GB"/>
    </w:rPr>
  </w:style>
  <w:style w:type="character" w:customStyle="1" w:styleId="Heading3Char">
    <w:name w:val="Heading 3 Char"/>
    <w:link w:val="Heading3"/>
    <w:uiPriority w:val="9"/>
    <w:rsid w:val="00030E84"/>
    <w:rPr>
      <w:rFonts w:ascii="Segoe UI" w:hAnsi="Segoe UI"/>
      <w:color w:val="0A6AB4"/>
      <w:spacing w:val="-5"/>
      <w:sz w:val="36"/>
      <w:lang w:eastAsia="en-GB"/>
    </w:rPr>
  </w:style>
  <w:style w:type="paragraph" w:customStyle="1" w:styleId="Year">
    <w:name w:val="Year"/>
    <w:basedOn w:val="Subhead"/>
    <w:next w:val="Subhead"/>
    <w:qFormat/>
    <w:rsid w:val="00531E12"/>
    <w:rPr>
      <w:sz w:val="28"/>
    </w:rPr>
  </w:style>
  <w:style w:type="character" w:customStyle="1" w:styleId="Heading6Char">
    <w:name w:val="Heading 6 Char"/>
    <w:basedOn w:val="DefaultParagraphFont"/>
    <w:link w:val="Heading6"/>
    <w:rsid w:val="00122363"/>
    <w:rPr>
      <w:rFonts w:ascii="Calibri" w:eastAsia="MS Gothic" w:hAnsi="Calibri"/>
      <w:i/>
      <w:iCs/>
      <w:color w:val="243F60"/>
      <w:sz w:val="22"/>
      <w:szCs w:val="24"/>
      <w:lang w:val="en-GB" w:eastAsia="en-US"/>
    </w:rPr>
  </w:style>
  <w:style w:type="character" w:customStyle="1" w:styleId="Heading7Char">
    <w:name w:val="Heading 7 Char"/>
    <w:basedOn w:val="DefaultParagraphFont"/>
    <w:link w:val="Heading7"/>
    <w:rsid w:val="00122363"/>
    <w:rPr>
      <w:rFonts w:ascii="Calibri" w:eastAsia="MS Gothic" w:hAnsi="Calibri"/>
      <w:i/>
      <w:iCs/>
      <w:color w:val="404040"/>
      <w:sz w:val="22"/>
      <w:szCs w:val="24"/>
      <w:lang w:val="en-GB" w:eastAsia="en-US"/>
    </w:rPr>
  </w:style>
  <w:style w:type="character" w:customStyle="1" w:styleId="Heading8Char">
    <w:name w:val="Heading 8 Char"/>
    <w:basedOn w:val="DefaultParagraphFont"/>
    <w:link w:val="Heading8"/>
    <w:uiPriority w:val="1"/>
    <w:rsid w:val="00030E84"/>
    <w:rPr>
      <w:rFonts w:ascii="Segoe UI" w:eastAsia="MS Gothic" w:hAnsi="Segoe UI"/>
      <w:color w:val="0A6AB4"/>
      <w:spacing w:val="-10"/>
      <w:sz w:val="36"/>
      <w:szCs w:val="24"/>
      <w:lang w:eastAsia="en-US"/>
    </w:rPr>
  </w:style>
  <w:style w:type="character" w:customStyle="1" w:styleId="Heading9Char">
    <w:name w:val="Heading 9 Char"/>
    <w:basedOn w:val="DefaultParagraphFont"/>
    <w:link w:val="Heading9"/>
    <w:rsid w:val="00122363"/>
    <w:rPr>
      <w:rFonts w:ascii="Calibri" w:eastAsia="MS Gothic" w:hAnsi="Calibri"/>
      <w:i/>
      <w:iCs/>
      <w:color w:val="404040"/>
      <w:sz w:val="22"/>
      <w:szCs w:val="24"/>
      <w:lang w:val="en-GB" w:eastAsia="en-US"/>
    </w:rPr>
  </w:style>
  <w:style w:type="character" w:customStyle="1" w:styleId="Heading4Char">
    <w:name w:val="Heading 4 Char"/>
    <w:link w:val="Heading4"/>
    <w:uiPriority w:val="1"/>
    <w:rsid w:val="00030E84"/>
    <w:rPr>
      <w:rFonts w:ascii="Segoe UI" w:hAnsi="Segoe UI"/>
      <w:color w:val="0A6AB4"/>
      <w:sz w:val="28"/>
      <w:lang w:eastAsia="en-GB"/>
    </w:rPr>
  </w:style>
  <w:style w:type="character" w:customStyle="1" w:styleId="Heading5Char">
    <w:name w:val="Heading 5 Char"/>
    <w:link w:val="Heading5"/>
    <w:uiPriority w:val="1"/>
    <w:rsid w:val="00B00CF5"/>
    <w:rPr>
      <w:rFonts w:ascii="Segoe UI" w:hAnsi="Segoe UI"/>
      <w:color w:val="0A6AB4"/>
      <w:sz w:val="24"/>
      <w:lang w:eastAsia="en-GB"/>
    </w:rPr>
  </w:style>
  <w:style w:type="character" w:customStyle="1" w:styleId="QuoteChar">
    <w:name w:val="Quote Char"/>
    <w:link w:val="Quote"/>
    <w:rsid w:val="00122363"/>
    <w:rPr>
      <w:rFonts w:ascii="Georgia" w:hAnsi="Georgia"/>
      <w:sz w:val="22"/>
      <w:lang w:eastAsia="en-GB"/>
    </w:rPr>
  </w:style>
  <w:style w:type="character" w:customStyle="1" w:styleId="TitleChar">
    <w:name w:val="Title Char"/>
    <w:link w:val="Title"/>
    <w:uiPriority w:val="99"/>
    <w:rsid w:val="005A79E5"/>
    <w:rPr>
      <w:rFonts w:ascii="Segoe UI Black" w:hAnsi="Segoe UI Black" w:cs="Lucida Sans Unicode"/>
      <w:b/>
      <w:sz w:val="72"/>
      <w:szCs w:val="72"/>
      <w:lang w:eastAsia="en-GB"/>
    </w:rPr>
  </w:style>
  <w:style w:type="paragraph" w:customStyle="1" w:styleId="Number">
    <w:name w:val="Number"/>
    <w:basedOn w:val="Normal"/>
    <w:rsid w:val="00F140B2"/>
    <w:pPr>
      <w:numPr>
        <w:numId w:val="8"/>
      </w:numPr>
      <w:spacing w:before="180"/>
    </w:pPr>
    <w:rPr>
      <w:szCs w:val="24"/>
    </w:rPr>
  </w:style>
  <w:style w:type="paragraph" w:customStyle="1" w:styleId="Letter">
    <w:name w:val="Letter"/>
    <w:basedOn w:val="Normal"/>
    <w:qFormat/>
    <w:rsid w:val="00F140B2"/>
    <w:pPr>
      <w:numPr>
        <w:ilvl w:val="1"/>
        <w:numId w:val="8"/>
      </w:numPr>
      <w:spacing w:before="120"/>
    </w:pPr>
  </w:style>
  <w:style w:type="paragraph" w:customStyle="1" w:styleId="Introductoryparagraph">
    <w:name w:val="Introductory paragraph"/>
    <w:basedOn w:val="Normal"/>
    <w:next w:val="Normal"/>
    <w:qFormat/>
    <w:rsid w:val="0012053C"/>
    <w:pPr>
      <w:spacing w:after="240" w:line="216" w:lineRule="auto"/>
      <w:ind w:right="1134"/>
    </w:pPr>
    <w:rPr>
      <w:rFonts w:ascii="Segoe UI Light" w:hAnsi="Segoe UI Light"/>
      <w:color w:val="404040" w:themeColor="text1" w:themeTint="BF"/>
      <w:sz w:val="44"/>
    </w:rPr>
  </w:style>
  <w:style w:type="paragraph" w:customStyle="1" w:styleId="Shadedboxheading">
    <w:name w:val="Shaded box heading"/>
    <w:basedOn w:val="BoxHeading"/>
    <w:next w:val="Shadedboxtext"/>
    <w:qFormat/>
    <w:rsid w:val="00D86B00"/>
    <w:pPr>
      <w:pBdr>
        <w:top w:val="single" w:sz="4" w:space="12" w:color="FFFFFF" w:themeColor="background1"/>
        <w:left w:val="single" w:sz="4" w:space="12" w:color="FFFFFF" w:themeColor="background1"/>
        <w:bottom w:val="single" w:sz="4" w:space="12" w:color="FFFFFF" w:themeColor="background1"/>
        <w:right w:val="single" w:sz="4" w:space="12" w:color="FFFFFF" w:themeColor="background1"/>
      </w:pBdr>
      <w:shd w:val="clear" w:color="auto" w:fill="D9D9D9" w:themeFill="background1" w:themeFillShade="D9"/>
      <w:spacing w:after="120"/>
    </w:pPr>
    <w:rPr>
      <w:rFonts w:eastAsia="Arial Unicode MS"/>
    </w:rPr>
  </w:style>
  <w:style w:type="paragraph" w:customStyle="1" w:styleId="Shadedboxtext">
    <w:name w:val="Shaded box text"/>
    <w:basedOn w:val="Normal"/>
    <w:qFormat/>
    <w:rsid w:val="00D86B00"/>
    <w:pPr>
      <w:pBdr>
        <w:top w:val="single" w:sz="4" w:space="12" w:color="FFFFFF" w:themeColor="background1"/>
        <w:left w:val="single" w:sz="4" w:space="12" w:color="FFFFFF" w:themeColor="background1"/>
        <w:bottom w:val="single" w:sz="4" w:space="12" w:color="FFFFFF" w:themeColor="background1"/>
        <w:right w:val="single" w:sz="4" w:space="12" w:color="FFFFFF" w:themeColor="background1"/>
      </w:pBdr>
      <w:shd w:val="clear" w:color="auto" w:fill="D9D9D9" w:themeFill="background1" w:themeFillShade="D9"/>
      <w:spacing w:line="264" w:lineRule="auto"/>
      <w:ind w:left="284" w:right="284"/>
    </w:pPr>
    <w:rPr>
      <w:rFonts w:eastAsia="Arial Unicode MS"/>
    </w:rPr>
  </w:style>
  <w:style w:type="paragraph" w:customStyle="1" w:styleId="Roman">
    <w:name w:val="Roman"/>
    <w:basedOn w:val="Normal"/>
    <w:qFormat/>
    <w:rsid w:val="00AD6293"/>
    <w:pPr>
      <w:numPr>
        <w:ilvl w:val="2"/>
        <w:numId w:val="8"/>
      </w:numPr>
      <w:spacing w:before="90"/>
    </w:pPr>
    <w:rPr>
      <w:rFonts w:eastAsia="Arial Unicode MS"/>
    </w:rPr>
  </w:style>
  <w:style w:type="character" w:customStyle="1" w:styleId="TableChar">
    <w:name w:val="Table Char"/>
    <w:link w:val="Table"/>
    <w:locked/>
    <w:rsid w:val="006D6912"/>
    <w:rPr>
      <w:rFonts w:ascii="Segoe UI" w:hAnsi="Segoe UI"/>
      <w:b/>
      <w:lang w:eastAsia="en-GB"/>
    </w:rPr>
  </w:style>
  <w:style w:type="character" w:customStyle="1" w:styleId="BulletChar">
    <w:name w:val="Bullet Char"/>
    <w:link w:val="Bullet"/>
    <w:locked/>
    <w:rsid w:val="006D6912"/>
    <w:rPr>
      <w:rFonts w:ascii="Segoe UI" w:hAnsi="Segoe UI"/>
      <w:sz w:val="21"/>
      <w:lang w:eastAsia="en-GB"/>
    </w:rPr>
  </w:style>
  <w:style w:type="paragraph" w:styleId="Caption">
    <w:name w:val="caption"/>
    <w:basedOn w:val="Normal"/>
    <w:next w:val="Normal"/>
    <w:unhideWhenUsed/>
    <w:qFormat/>
    <w:rsid w:val="0076308E"/>
    <w:pPr>
      <w:spacing w:after="200"/>
    </w:pPr>
    <w:rPr>
      <w:i/>
      <w:iCs/>
      <w:color w:val="1F497D" w:themeColor="text2"/>
      <w:sz w:val="18"/>
      <w:szCs w:val="18"/>
    </w:rPr>
  </w:style>
  <w:style w:type="character" w:customStyle="1" w:styleId="FigureChar">
    <w:name w:val="Figure Char"/>
    <w:link w:val="Figure"/>
    <w:locked/>
    <w:rsid w:val="00950CB4"/>
    <w:rPr>
      <w:rFonts w:ascii="Segoe UI" w:hAnsi="Segoe UI"/>
      <w:b/>
      <w:lang w:eastAsia="en-GB"/>
    </w:rPr>
  </w:style>
  <w:style w:type="paragraph" w:styleId="ListParagraph">
    <w:name w:val="List Paragraph"/>
    <w:basedOn w:val="Normal"/>
    <w:uiPriority w:val="34"/>
    <w:qFormat/>
    <w:rsid w:val="00FB64D0"/>
    <w:pPr>
      <w:ind w:left="720"/>
      <w:contextualSpacing/>
    </w:pPr>
  </w:style>
  <w:style w:type="paragraph" w:styleId="ListNumber">
    <w:name w:val="List Number"/>
    <w:basedOn w:val="Normal"/>
    <w:uiPriority w:val="99"/>
    <w:unhideWhenUsed/>
    <w:rsid w:val="00FB64D0"/>
    <w:pPr>
      <w:numPr>
        <w:numId w:val="7"/>
      </w:numPr>
      <w:spacing w:before="90"/>
    </w:pPr>
  </w:style>
  <w:style w:type="character" w:styleId="UnresolvedMention">
    <w:name w:val="Unresolved Mention"/>
    <w:basedOn w:val="DefaultParagraphFont"/>
    <w:uiPriority w:val="99"/>
    <w:semiHidden/>
    <w:unhideWhenUsed/>
    <w:rsid w:val="00D44887"/>
    <w:rPr>
      <w:color w:val="605E5C"/>
      <w:shd w:val="clear" w:color="auto" w:fill="E1DFDD"/>
    </w:rPr>
  </w:style>
  <w:style w:type="character" w:styleId="FollowedHyperlink">
    <w:name w:val="FollowedHyperlink"/>
    <w:basedOn w:val="DefaultParagraphFont"/>
    <w:uiPriority w:val="99"/>
    <w:semiHidden/>
    <w:unhideWhenUsed/>
    <w:rsid w:val="00A94AFF"/>
    <w:rPr>
      <w:color w:val="800080" w:themeColor="followedHyperlink"/>
      <w:u w:val="single"/>
    </w:rPr>
  </w:style>
  <w:style w:type="paragraph" w:styleId="CommentText">
    <w:name w:val="annotation text"/>
    <w:basedOn w:val="Normal"/>
    <w:link w:val="CommentTextChar"/>
    <w:uiPriority w:val="99"/>
    <w:unhideWhenUsed/>
    <w:rsid w:val="00A94AFF"/>
    <w:rPr>
      <w:sz w:val="20"/>
    </w:rPr>
  </w:style>
  <w:style w:type="character" w:customStyle="1" w:styleId="CommentTextChar">
    <w:name w:val="Comment Text Char"/>
    <w:basedOn w:val="DefaultParagraphFont"/>
    <w:link w:val="CommentText"/>
    <w:uiPriority w:val="99"/>
    <w:rsid w:val="00A94AFF"/>
    <w:rPr>
      <w:rFonts w:ascii="Segoe UI" w:hAnsi="Segoe UI"/>
      <w:lang w:eastAsia="en-GB"/>
    </w:rPr>
  </w:style>
  <w:style w:type="character" w:styleId="CommentReference">
    <w:name w:val="annotation reference"/>
    <w:basedOn w:val="DefaultParagraphFont"/>
    <w:uiPriority w:val="99"/>
    <w:semiHidden/>
    <w:unhideWhenUsed/>
    <w:rsid w:val="00A94AFF"/>
    <w:rPr>
      <w:sz w:val="16"/>
      <w:szCs w:val="16"/>
    </w:rPr>
  </w:style>
  <w:style w:type="paragraph" w:styleId="CommentSubject">
    <w:name w:val="annotation subject"/>
    <w:basedOn w:val="CommentText"/>
    <w:next w:val="CommentText"/>
    <w:link w:val="CommentSubjectChar"/>
    <w:uiPriority w:val="99"/>
    <w:semiHidden/>
    <w:unhideWhenUsed/>
    <w:rsid w:val="00A94AFF"/>
    <w:rPr>
      <w:b/>
      <w:bCs/>
    </w:rPr>
  </w:style>
  <w:style w:type="character" w:customStyle="1" w:styleId="CommentSubjectChar">
    <w:name w:val="Comment Subject Char"/>
    <w:basedOn w:val="CommentTextChar"/>
    <w:link w:val="CommentSubject"/>
    <w:uiPriority w:val="99"/>
    <w:semiHidden/>
    <w:rsid w:val="00A94AFF"/>
    <w:rPr>
      <w:rFonts w:ascii="Segoe UI" w:hAnsi="Segoe UI"/>
      <w:b/>
      <w:bCs/>
      <w:lang w:eastAsia="en-GB"/>
    </w:rPr>
  </w:style>
  <w:style w:type="paragraph" w:styleId="ListBullet2">
    <w:name w:val="List Bullet 2"/>
    <w:basedOn w:val="Normal"/>
    <w:uiPriority w:val="99"/>
    <w:unhideWhenUsed/>
    <w:rsid w:val="00A94AFF"/>
    <w:pPr>
      <w:numPr>
        <w:numId w:val="9"/>
      </w:numPr>
      <w:tabs>
        <w:tab w:val="clear" w:pos="720"/>
      </w:tabs>
      <w:ind w:left="0" w:firstLine="0"/>
      <w:contextualSpacing/>
    </w:pPr>
  </w:style>
  <w:style w:type="paragraph" w:customStyle="1" w:styleId="Bullet2">
    <w:name w:val="Bullet 2"/>
    <w:qFormat/>
    <w:rsid w:val="00A94AFF"/>
    <w:pPr>
      <w:numPr>
        <w:numId w:val="10"/>
      </w:numPr>
      <w:spacing w:before="90"/>
      <w:ind w:left="0" w:firstLine="0"/>
    </w:pPr>
    <w:rPr>
      <w:rFonts w:ascii="Segoe UI" w:hAnsi="Segoe UI"/>
      <w:sz w:val="21"/>
      <w:lang w:eastAsia="en-GB"/>
    </w:rPr>
  </w:style>
  <w:style w:type="paragraph" w:styleId="ListNumber2">
    <w:name w:val="List Number 2"/>
    <w:basedOn w:val="Normal"/>
    <w:unhideWhenUsed/>
    <w:rsid w:val="00A94AFF"/>
    <w:pPr>
      <w:numPr>
        <w:numId w:val="11"/>
      </w:numPr>
      <w:spacing w:before="90"/>
      <w:ind w:left="0" w:firstLine="0"/>
    </w:pPr>
  </w:style>
  <w:style w:type="paragraph" w:styleId="ListBullet">
    <w:name w:val="List Bullet"/>
    <w:basedOn w:val="Normal"/>
    <w:uiPriority w:val="99"/>
    <w:unhideWhenUsed/>
    <w:rsid w:val="00A94AFF"/>
    <w:pPr>
      <w:numPr>
        <w:numId w:val="12"/>
      </w:numPr>
      <w:tabs>
        <w:tab w:val="clear" w:pos="360"/>
      </w:tabs>
      <w:ind w:left="0" w:firstLine="0"/>
      <w:contextualSpacing/>
    </w:pPr>
    <w:rPr>
      <w:rFonts w:asciiTheme="minorHAnsi" w:eastAsiaTheme="minorHAnsi" w:hAnsiTheme="minorHAnsi" w:cstheme="minorBidi"/>
      <w:kern w:val="2"/>
      <w:sz w:val="22"/>
      <w:szCs w:val="22"/>
      <w:lang w:eastAsia="en-US"/>
      <w14:ligatures w14:val="standardContextual"/>
    </w:rPr>
  </w:style>
  <w:style w:type="paragraph" w:styleId="IntenseQuote">
    <w:name w:val="Intense Quote"/>
    <w:basedOn w:val="Normal"/>
    <w:next w:val="Normal"/>
    <w:link w:val="IntenseQuoteChar"/>
    <w:uiPriority w:val="30"/>
    <w:qFormat/>
    <w:rsid w:val="00A94AFF"/>
    <w:pPr>
      <w:pBdr>
        <w:bottom w:val="single" w:sz="4" w:space="4" w:color="4F81BD" w:themeColor="accent1"/>
      </w:pBdr>
      <w:spacing w:before="200" w:after="280" w:line="276" w:lineRule="auto"/>
      <w:ind w:left="936" w:right="936"/>
    </w:pPr>
    <w:rPr>
      <w:rFonts w:asciiTheme="minorHAnsi" w:eastAsiaTheme="minorEastAsia" w:hAnsiTheme="minorHAnsi" w:cstheme="minorBidi"/>
      <w:b/>
      <w:bCs/>
      <w:i/>
      <w:iCs/>
      <w:color w:val="4F81BD" w:themeColor="accent1"/>
      <w:sz w:val="22"/>
      <w:szCs w:val="22"/>
      <w:lang w:val="en-US" w:eastAsia="en-US"/>
    </w:rPr>
  </w:style>
  <w:style w:type="character" w:customStyle="1" w:styleId="IntenseQuoteChar">
    <w:name w:val="Intense Quote Char"/>
    <w:basedOn w:val="DefaultParagraphFont"/>
    <w:link w:val="IntenseQuote"/>
    <w:uiPriority w:val="30"/>
    <w:rsid w:val="00A94AFF"/>
    <w:rPr>
      <w:rFonts w:asciiTheme="minorHAnsi" w:eastAsiaTheme="minorEastAsia" w:hAnsiTheme="minorHAnsi" w:cstheme="minorBidi"/>
      <w:b/>
      <w:bCs/>
      <w:i/>
      <w:iCs/>
      <w:color w:val="4F81BD" w:themeColor="accent1"/>
      <w:sz w:val="22"/>
      <w:szCs w:val="22"/>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header" Target="header2.xml"/><Relationship Id="rId26" Type="http://schemas.openxmlformats.org/officeDocument/2006/relationships/image" Target="media/image6.png"/><Relationship Id="rId39" Type="http://schemas.openxmlformats.org/officeDocument/2006/relationships/footer" Target="footer12.xml"/><Relationship Id="rId3" Type="http://schemas.openxmlformats.org/officeDocument/2006/relationships/customXml" Target="../customXml/item3.xml"/><Relationship Id="rId21" Type="http://schemas.openxmlformats.org/officeDocument/2006/relationships/footer" Target="footer5.xml"/><Relationship Id="rId34" Type="http://schemas.openxmlformats.org/officeDocument/2006/relationships/footer" Target="footer8.xml"/><Relationship Id="rId42" Type="http://schemas.openxmlformats.org/officeDocument/2006/relationships/theme" Target="theme/theme1.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image" Target="media/image5.png"/><Relationship Id="rId33" Type="http://schemas.openxmlformats.org/officeDocument/2006/relationships/header" Target="header4.xml"/><Relationship Id="rId38" Type="http://schemas.openxmlformats.org/officeDocument/2006/relationships/footer" Target="footer11.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29" Type="http://schemas.openxmlformats.org/officeDocument/2006/relationships/footer" Target="footer7.xml"/><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6.xml"/><Relationship Id="rId32" Type="http://schemas.openxmlformats.org/officeDocument/2006/relationships/hyperlink" Target="https://www.nursingcouncil.org.nz/common/Uploaded%20files/NCNZ004-Medicines-August-2024.pdf" TargetMode="External"/><Relationship Id="rId37" Type="http://schemas.openxmlformats.org/officeDocument/2006/relationships/footer" Target="footer10.xml"/><Relationship Id="rId40" Type="http://schemas.openxmlformats.org/officeDocument/2006/relationships/footer" Target="footer13.xml"/><Relationship Id="rId5" Type="http://schemas.openxmlformats.org/officeDocument/2006/relationships/customXml" Target="../customXml/item5.xml"/><Relationship Id="rId15" Type="http://schemas.openxmlformats.org/officeDocument/2006/relationships/image" Target="media/image4.png"/><Relationship Id="rId23" Type="http://schemas.openxmlformats.org/officeDocument/2006/relationships/hyperlink" Target="https://www.nursingcouncil.org.nz/" TargetMode="External"/><Relationship Id="rId28" Type="http://schemas.openxmlformats.org/officeDocument/2006/relationships/hyperlink" Target="https://www.health.govt.nz/publications/national-hiv-action-plan-for-aotearoa-new-zealand-2023-2030" TargetMode="External"/><Relationship Id="rId36" Type="http://schemas.openxmlformats.org/officeDocument/2006/relationships/hyperlink" Target="https://www.nursingcouncil.org.nz/common/Uploaded%20files/NCNZ004-Medicines-August-2024.pdf" TargetMode="External"/><Relationship Id="rId10" Type="http://schemas.openxmlformats.org/officeDocument/2006/relationships/footnotes" Target="footnotes.xml"/><Relationship Id="rId19" Type="http://schemas.openxmlformats.org/officeDocument/2006/relationships/header" Target="header3.xml"/><Relationship Id="rId31" Type="http://schemas.openxmlformats.org/officeDocument/2006/relationships/hyperlink" Target="https://www.nursingcouncil.org.nz/common/Uploaded%20files/NCNZ004-Medicines-August-2024.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consult.health.govt.nz/clinical-quality-safety/registered-nurse-prescriber-medicines/supporting_documents/consultation-rn-prescriber-specified-medicines-listpdf" TargetMode="External"/><Relationship Id="rId27" Type="http://schemas.openxmlformats.org/officeDocument/2006/relationships/image" Target="media/image7.png"/><Relationship Id="rId30" Type="http://schemas.openxmlformats.org/officeDocument/2006/relationships/hyperlink" Target="https://tewhatakura.nz/" TargetMode="External"/><Relationship Id="rId35" Type="http://schemas.openxmlformats.org/officeDocument/2006/relationships/footer" Target="footer9.xml"/></Relationships>
</file>

<file path=word/_rels/header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Documents%20and%20Settings\Dianne\Application%20Data\Microsoft\Templates\Health\2012%20Report%20Sans%20Serif%20Body.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eDocument" ma:contentTypeID="0x0101007BA1164CF1528342A046E742A1DEEBFB" ma:contentTypeVersion="352" ma:contentTypeDescription="Create a new document." ma:contentTypeScope="" ma:versionID="e661e1c7dae7aec020c022b16442541c">
  <xsd:schema xmlns:xsd="http://www.w3.org/2001/XMLSchema" xmlns:xs="http://www.w3.org/2001/XMLSchema" xmlns:p="http://schemas.microsoft.com/office/2006/metadata/properties" xmlns:ns2="a92161ee-a867-43fa-afc4-ef021add4eae" xmlns:ns3="4f9c820c-e7e2-444d-97ee-45f2b3485c1d" xmlns:ns4="15ffb055-6eb4-45a1-bc20-bf2ac0d420da" xmlns:ns5="725c79e5-42ce-4aa0-ac78-b6418001f0d2" xmlns:ns6="c91a514c-9034-4fa3-897a-8352025b26ed" xmlns:ns7="d0b61010-d6f3-4072-b934-7bbb13e97771" xmlns:ns8="184c05c4-c568-455d-94a4-7e009b164348" xmlns:ns9="77fc9259-9bdd-4436-bdca-cbe80b037127" targetNamespace="http://schemas.microsoft.com/office/2006/metadata/properties" ma:root="true" ma:fieldsID="1455104c60a0983416acb9c4aae37a7c" ns2:_="" ns3:_="" ns4:_="" ns5:_="" ns6:_="" ns7:_="" ns8:_="" ns9:_="">
    <xsd:import namespace="a92161ee-a867-43fa-afc4-ef021add4eae"/>
    <xsd:import namespace="4f9c820c-e7e2-444d-97ee-45f2b3485c1d"/>
    <xsd:import namespace="15ffb055-6eb4-45a1-bc20-bf2ac0d420da"/>
    <xsd:import namespace="725c79e5-42ce-4aa0-ac78-b6418001f0d2"/>
    <xsd:import namespace="c91a514c-9034-4fa3-897a-8352025b26ed"/>
    <xsd:import namespace="d0b61010-d6f3-4072-b934-7bbb13e97771"/>
    <xsd:import namespace="184c05c4-c568-455d-94a4-7e009b164348"/>
    <xsd:import namespace="77fc9259-9bdd-4436-bdca-cbe80b037127"/>
    <xsd:element name="properties">
      <xsd:complexType>
        <xsd:sequence>
          <xsd:element name="documentManagement">
            <xsd:complexType>
              <xsd:all>
                <xsd:element ref="ns2:_dlc_DocId" minOccurs="0"/>
                <xsd:element ref="ns2:_dlc_DocIdUrl" minOccurs="0"/>
                <xsd:element ref="ns2:_dlc_DocIdPersistId" minOccurs="0"/>
                <xsd:element ref="ns3:DocumentType" minOccurs="0"/>
                <xsd:element ref="ns4:KeyWords" minOccurs="0"/>
                <xsd:element ref="ns3:Narrative" minOccurs="0"/>
                <xsd:element ref="ns4:SecurityClassification" minOccurs="0"/>
                <xsd:element ref="ns3:Subactivity" minOccurs="0"/>
                <xsd:element ref="ns3:Case" minOccurs="0"/>
                <xsd:element ref="ns3:RelatedPeople" minOccurs="0"/>
                <xsd:element ref="ns3:CategoryName" minOccurs="0"/>
                <xsd:element ref="ns3:CategoryValue" minOccurs="0"/>
                <xsd:element ref="ns3:BusinessValue" minOccurs="0"/>
                <xsd:element ref="ns3:FunctionGroup" minOccurs="0"/>
                <xsd:element ref="ns3:Function" minOccurs="0"/>
                <xsd:element ref="ns3:PRAType" minOccurs="0"/>
                <xsd:element ref="ns3:PRADate1" minOccurs="0"/>
                <xsd:element ref="ns3:PRADate2" minOccurs="0"/>
                <xsd:element ref="ns3:PRADate3" minOccurs="0"/>
                <xsd:element ref="ns3:PRADateDisposal" minOccurs="0"/>
                <xsd:element ref="ns3:PRADateTrigger" minOccurs="0"/>
                <xsd:element ref="ns3:PRAText1" minOccurs="0"/>
                <xsd:element ref="ns3:PRAText2" minOccurs="0"/>
                <xsd:element ref="ns3:PRAText3" minOccurs="0"/>
                <xsd:element ref="ns3:PRAText4" minOccurs="0"/>
                <xsd:element ref="ns3:PRAText5" minOccurs="0"/>
                <xsd:element ref="ns3:AggregationStatus" minOccurs="0"/>
                <xsd:element ref="ns3:Project" minOccurs="0"/>
                <xsd:element ref="ns3:Activity" minOccurs="0"/>
                <xsd:element ref="ns5:AggregationNarrative" minOccurs="0"/>
                <xsd:element ref="ns6:Channel" minOccurs="0"/>
                <xsd:element ref="ns6:Team" minOccurs="0"/>
                <xsd:element ref="ns6:Level2" minOccurs="0"/>
                <xsd:element ref="ns6:Level3" minOccurs="0"/>
                <xsd:element ref="ns6:Year" minOccurs="0"/>
                <xsd:element ref="ns7:SetLabel" minOccurs="0"/>
                <xsd:element ref="ns7:OverrideLabel" minOccurs="0"/>
                <xsd:element ref="ns8:HasNHI" minOccurs="0"/>
                <xsd:element ref="ns8:zLegacy" minOccurs="0"/>
                <xsd:element ref="ns8:zLegacyID" minOccurs="0"/>
                <xsd:element ref="ns8:zLegacyJSON" minOccurs="0"/>
                <xsd:element ref="ns8:CopiedFrom" minOccurs="0"/>
                <xsd:element ref="ns8:Endorsements" minOccurs="0"/>
                <xsd:element ref="ns9:MediaServiceMetadata" minOccurs="0"/>
                <xsd:element ref="ns9:MediaServiceFastMetadata" minOccurs="0"/>
                <xsd:element ref="ns9:MediaServiceAutoKeyPoints" minOccurs="0"/>
                <xsd:element ref="ns9:MediaServiceKeyPoints" minOccurs="0"/>
                <xsd:element ref="ns2:SharedWithUsers" minOccurs="0"/>
                <xsd:element ref="ns2:SharedWithDetails" minOccurs="0"/>
                <xsd:element ref="ns9:lcf76f155ced4ddcb4097134ff3c332f" minOccurs="0"/>
                <xsd:element ref="ns2:TaxCatchAll" minOccurs="0"/>
                <xsd:element ref="ns9:MediaServiceDateTaken" minOccurs="0"/>
                <xsd:element ref="ns9:MediaServiceGenerationTime" minOccurs="0"/>
                <xsd:element ref="ns9:MediaServiceEventHashCode" minOccurs="0"/>
                <xsd:element ref="ns9:MediaLengthInSeconds" minOccurs="0"/>
                <xsd:element ref="ns9:MediaServiceOCR" minOccurs="0"/>
                <xsd:element ref="ns9:MediaServiceLocation" minOccurs="0"/>
                <xsd:element ref="ns9: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92161ee-a867-43fa-afc4-ef021add4eae"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5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6" nillable="true" ma:displayName="Shared With Details" ma:internalName="SharedWithDetails" ma:readOnly="true">
      <xsd:simpleType>
        <xsd:restriction base="dms:Note">
          <xsd:maxLength value="255"/>
        </xsd:restriction>
      </xsd:simpleType>
    </xsd:element>
    <xsd:element name="TaxCatchAll" ma:index="59" nillable="true" ma:displayName="Taxonomy Catch All Column" ma:hidden="true" ma:list="{c1f39fa3-e53e-4aaf-9341-465357fdeeb3}" ma:internalName="TaxCatchAll" ma:showField="CatchAllData" ma:web="a92161ee-a867-43fa-afc4-ef021add4ea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9c820c-e7e2-444d-97ee-45f2b3485c1d" elementFormDefault="qualified">
    <xsd:import namespace="http://schemas.microsoft.com/office/2006/documentManagement/types"/>
    <xsd:import namespace="http://schemas.microsoft.com/office/infopath/2007/PartnerControls"/>
    <xsd:element name="DocumentType" ma:index="11" nillable="true" ma:displayName="Document Type" ma:format="Dropdown" ma:hidden="true" ma:internalName="DocumentType" ma:readOnly="false">
      <xsd:simpleType>
        <xsd:restriction base="dms:Choice">
          <xsd:enumeration value="APPLICATION, certificate, consent related"/>
          <xsd:enumeration value="CONTRACT, Variation, Agreement"/>
          <xsd:enumeration value="CORRESPONDENCE"/>
          <xsd:enumeration value="DRAWING, Plan, Map"/>
          <xsd:enumeration value="EMPLOYMENT related"/>
          <xsd:enumeration value="FINANCIAL related"/>
          <xsd:enumeration value="KNOWLEDGE article"/>
          <xsd:enumeration value="MEETING related"/>
          <xsd:enumeration value="MEMO, Filenote, Email"/>
          <xsd:enumeration value="MODEL, Calculation, Working"/>
          <xsd:enumeration value="PHOTO, Image or Multi-media"/>
          <xsd:enumeration value="PRESENTATION"/>
          <xsd:enumeration value="PUBLICATION material"/>
          <xsd:enumeration value="PURCHASING related"/>
          <xsd:enumeration value="REPORT, or planning related"/>
          <xsd:enumeration value="RULES, Policy, Bylaw, procedure"/>
          <xsd:enumeration value="SERVICE REQUEST related"/>
          <xsd:enumeration value="SPECIFICATION or standard"/>
          <xsd:enumeration value="SUPPLIER PRODUCT Info"/>
          <xsd:enumeration value="TEMPLATE, Checklist or Form"/>
        </xsd:restriction>
      </xsd:simpleType>
    </xsd:element>
    <xsd:element name="Narrative" ma:index="13" nillable="true" ma:displayName="Narrative" ma:hidden="true" ma:internalName="Narrative" ma:readOnly="false">
      <xsd:simpleType>
        <xsd:restriction base="dms:Note"/>
      </xsd:simpleType>
    </xsd:element>
    <xsd:element name="Subactivity" ma:index="15" nillable="true" ma:displayName="Subactivity" ma:default="NA" ma:hidden="true" ma:internalName="Subactivity" ma:readOnly="false">
      <xsd:simpleType>
        <xsd:restriction base="dms:Text">
          <xsd:maxLength value="255"/>
        </xsd:restriction>
      </xsd:simpleType>
    </xsd:element>
    <xsd:element name="Case" ma:index="16" nillable="true" ma:displayName="Case" ma:default="NA" ma:hidden="true" ma:internalName="Case" ma:readOnly="false">
      <xsd:simpleType>
        <xsd:restriction base="dms:Text">
          <xsd:maxLength value="255"/>
        </xsd:restriction>
      </xsd:simpleType>
    </xsd:element>
    <xsd:element name="RelatedPeople" ma:index="17" nillable="true" ma:displayName="Related People" ma:hidden="true" ma:list="UserInfo" ma:SharePointGroup="0" ma:internalName="RelatedPeople"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ategoryName" ma:index="18" nillable="true" ma:displayName="Category 1" ma:default="NA" ma:hidden="true" ma:internalName="CategoryName" ma:readOnly="false">
      <xsd:simpleType>
        <xsd:restriction base="dms:Text">
          <xsd:maxLength value="255"/>
        </xsd:restriction>
      </xsd:simpleType>
    </xsd:element>
    <xsd:element name="CategoryValue" ma:index="19" nillable="true" ma:displayName="Category 2" ma:default="NA" ma:hidden="true" ma:internalName="CategoryValue" ma:readOnly="false">
      <xsd:simpleType>
        <xsd:restriction base="dms:Text">
          <xsd:maxLength value="255"/>
        </xsd:restriction>
      </xsd:simpleType>
    </xsd:element>
    <xsd:element name="BusinessValue" ma:index="20" nillable="true" ma:displayName="Business Value" ma:hidden="true" ma:internalName="BusinessValue" ma:readOnly="false">
      <xsd:simpleType>
        <xsd:restriction base="dms:Text">
          <xsd:maxLength value="255"/>
        </xsd:restriction>
      </xsd:simpleType>
    </xsd:element>
    <xsd:element name="FunctionGroup" ma:index="21" nillable="true" ma:displayName="Function Group" ma:default="Corporate Support" ma:hidden="true" ma:internalName="FunctionGroup" ma:readOnly="false">
      <xsd:simpleType>
        <xsd:restriction base="dms:Text">
          <xsd:maxLength value="255"/>
        </xsd:restriction>
      </xsd:simpleType>
    </xsd:element>
    <xsd:element name="Function" ma:index="22" nillable="true" ma:displayName="Function" ma:default="Communications" ma:hidden="true" ma:internalName="Function" ma:readOnly="false">
      <xsd:simpleType>
        <xsd:restriction base="dms:Text">
          <xsd:maxLength value="255"/>
        </xsd:restriction>
      </xsd:simpleType>
    </xsd:element>
    <xsd:element name="PRAType" ma:index="23" nillable="true" ma:displayName="PRA Type" ma:default="Doc" ma:hidden="true" ma:indexed="true" ma:internalName="PRAType" ma:readOnly="false">
      <xsd:simpleType>
        <xsd:restriction base="dms:Text">
          <xsd:maxLength value="255"/>
        </xsd:restriction>
      </xsd:simpleType>
    </xsd:element>
    <xsd:element name="PRADate1" ma:index="24" nillable="true" ma:displayName="PRA Date 1" ma:format="DateOnly" ma:hidden="true" ma:internalName="PRADate1" ma:readOnly="false">
      <xsd:simpleType>
        <xsd:restriction base="dms:DateTime"/>
      </xsd:simpleType>
    </xsd:element>
    <xsd:element name="PRADate2" ma:index="25" nillable="true" ma:displayName="PRA Date 2" ma:format="DateOnly" ma:hidden="true" ma:internalName="PRADate2" ma:readOnly="false">
      <xsd:simpleType>
        <xsd:restriction base="dms:DateTime"/>
      </xsd:simpleType>
    </xsd:element>
    <xsd:element name="PRADate3" ma:index="26" nillable="true" ma:displayName="PRA Date 3" ma:format="DateOnly" ma:hidden="true" ma:internalName="PRADate3" ma:readOnly="false">
      <xsd:simpleType>
        <xsd:restriction base="dms:DateTime"/>
      </xsd:simpleType>
    </xsd:element>
    <xsd:element name="PRADateDisposal" ma:index="27" nillable="true" ma:displayName="PRA Date Disposal" ma:format="DateOnly" ma:hidden="true" ma:internalName="PRADateDisposal" ma:readOnly="false">
      <xsd:simpleType>
        <xsd:restriction base="dms:DateTime"/>
      </xsd:simpleType>
    </xsd:element>
    <xsd:element name="PRADateTrigger" ma:index="28" nillable="true" ma:displayName="PRA Date Trigger" ma:format="DateOnly" ma:hidden="true" ma:internalName="PRADateTrigger" ma:readOnly="false">
      <xsd:simpleType>
        <xsd:restriction base="dms:DateTime"/>
      </xsd:simpleType>
    </xsd:element>
    <xsd:element name="PRAText1" ma:index="29" nillable="true" ma:displayName="PRA Text 1" ma:hidden="true" ma:internalName="PRAText1" ma:readOnly="false">
      <xsd:simpleType>
        <xsd:restriction base="dms:Text">
          <xsd:maxLength value="255"/>
        </xsd:restriction>
      </xsd:simpleType>
    </xsd:element>
    <xsd:element name="PRAText2" ma:index="30" nillable="true" ma:displayName="PRA Text 2" ma:hidden="true" ma:internalName="PRAText2" ma:readOnly="false">
      <xsd:simpleType>
        <xsd:restriction base="dms:Text">
          <xsd:maxLength value="255"/>
        </xsd:restriction>
      </xsd:simpleType>
    </xsd:element>
    <xsd:element name="PRAText3" ma:index="31" nillable="true" ma:displayName="PRA Text 3" ma:hidden="true" ma:internalName="PRAText3" ma:readOnly="false">
      <xsd:simpleType>
        <xsd:restriction base="dms:Text">
          <xsd:maxLength value="255"/>
        </xsd:restriction>
      </xsd:simpleType>
    </xsd:element>
    <xsd:element name="PRAText4" ma:index="32" nillable="true" ma:displayName="PRA Text 4" ma:hidden="true" ma:internalName="PRAText4" ma:readOnly="false">
      <xsd:simpleType>
        <xsd:restriction base="dms:Text">
          <xsd:maxLength value="255"/>
        </xsd:restriction>
      </xsd:simpleType>
    </xsd:element>
    <xsd:element name="PRAText5" ma:index="33" nillable="true" ma:displayName="PRA Text 5" ma:hidden="true" ma:internalName="PRAText5" ma:readOnly="false">
      <xsd:simpleType>
        <xsd:restriction base="dms:Text">
          <xsd:maxLength value="255"/>
        </xsd:restriction>
      </xsd:simpleType>
    </xsd:element>
    <xsd:element name="AggregationStatus" ma:index="34" nillable="true" ma:displayName="Aggregation Status" ma:default="Normal" ma:format="Dropdown" ma:hidden="true" ma:internalName="AggregationStatus" ma:readOnly="false">
      <xsd:simpleType>
        <xsd:union memberTypes="dms:Text">
          <xsd:simpleType>
            <xsd:restriction base="dms:Choice">
              <xsd:enumeration value="Delete Soon"/>
              <xsd:enumeration value="Transfer Soon"/>
              <xsd:enumeration value="Appraise Soon"/>
              <xsd:enumeration value="Delete"/>
              <xsd:enumeration value="Transfer"/>
              <xsd:enumeration value="Appraise"/>
              <xsd:enumeration value="Hold"/>
              <xsd:enumeration value="Normal"/>
              <xsd:enumeration value="Archive"/>
            </xsd:restriction>
          </xsd:simpleType>
        </xsd:union>
      </xsd:simpleType>
    </xsd:element>
    <xsd:element name="Project" ma:index="35" nillable="true" ma:displayName="Project" ma:default="NA" ma:hidden="true" ma:internalName="Project" ma:readOnly="false">
      <xsd:simpleType>
        <xsd:restriction base="dms:Text">
          <xsd:maxLength value="255"/>
        </xsd:restriction>
      </xsd:simpleType>
    </xsd:element>
    <xsd:element name="Activity" ma:index="36" nillable="true" ma:displayName="Activity" ma:default="Strategic Communications" ma:hidden="true" ma:internalName="Activity"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5ffb055-6eb4-45a1-bc20-bf2ac0d420da" elementFormDefault="qualified">
    <xsd:import namespace="http://schemas.microsoft.com/office/2006/documentManagement/types"/>
    <xsd:import namespace="http://schemas.microsoft.com/office/infopath/2007/PartnerControls"/>
    <xsd:element name="KeyWords" ma:index="12" nillable="true" ma:displayName="Key Words" ma:hidden="true" ma:internalName="KeyWords" ma:readOnly="false">
      <xsd:simpleType>
        <xsd:restriction base="dms:Note"/>
      </xsd:simpleType>
    </xsd:element>
    <xsd:element name="SecurityClassification" ma:index="14" nillable="true" ma:displayName="Security Classification" ma:default="UNCLASSIFIED" ma:format="Dropdown" ma:internalName="SecurityClassification" ma:readOnly="false">
      <xsd:simpleType>
        <xsd:restriction base="dms:Choice">
          <xsd:enumeration value="UNCLASSIFIED"/>
          <xsd:enumeration value="IN-CONFIDENCE"/>
          <xsd:enumeration value="SENSITIVE"/>
          <xsd:enumeration value="RESTRICTED"/>
        </xsd:restriction>
      </xsd:simpleType>
    </xsd:element>
  </xsd:schema>
  <xsd:schema xmlns:xsd="http://www.w3.org/2001/XMLSchema" xmlns:xs="http://www.w3.org/2001/XMLSchema" xmlns:dms="http://schemas.microsoft.com/office/2006/documentManagement/types" xmlns:pc="http://schemas.microsoft.com/office/infopath/2007/PartnerControls" targetNamespace="725c79e5-42ce-4aa0-ac78-b6418001f0d2" elementFormDefault="qualified">
    <xsd:import namespace="http://schemas.microsoft.com/office/2006/documentManagement/types"/>
    <xsd:import namespace="http://schemas.microsoft.com/office/infopath/2007/PartnerControls"/>
    <xsd:element name="AggregationNarrative" ma:index="37" nillable="true" ma:displayName="Aggregation Narrative" ma:hidden="true" ma:internalName="AggregationNarrativ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91a514c-9034-4fa3-897a-8352025b26ed" elementFormDefault="qualified">
    <xsd:import namespace="http://schemas.microsoft.com/office/2006/documentManagement/types"/>
    <xsd:import namespace="http://schemas.microsoft.com/office/infopath/2007/PartnerControls"/>
    <xsd:element name="Channel" ma:index="38" nillable="true" ma:displayName="Channel" ma:default="NA" ma:hidden="true" ma:internalName="Channel" ma:readOnly="false">
      <xsd:simpleType>
        <xsd:restriction base="dms:Text">
          <xsd:maxLength value="255"/>
        </xsd:restriction>
      </xsd:simpleType>
    </xsd:element>
    <xsd:element name="Team" ma:index="39" nillable="true" ma:displayName="Team" ma:default="Strategic Communications" ma:hidden="true" ma:internalName="Team" ma:readOnly="false">
      <xsd:simpleType>
        <xsd:restriction base="dms:Text">
          <xsd:maxLength value="255"/>
        </xsd:restriction>
      </xsd:simpleType>
    </xsd:element>
    <xsd:element name="Level2" ma:index="40" nillable="true" ma:displayName="Level 2" ma:default="NA" ma:hidden="true" ma:internalName="Level2" ma:readOnly="false">
      <xsd:simpleType>
        <xsd:restriction base="dms:Text">
          <xsd:maxLength value="255"/>
        </xsd:restriction>
      </xsd:simpleType>
    </xsd:element>
    <xsd:element name="Level3" ma:index="41" nillable="true" ma:displayName="Level 3" ma:default="NA" ma:hidden="true" ma:internalName="Level3" ma:readOnly="false">
      <xsd:simpleType>
        <xsd:restriction base="dms:Text">
          <xsd:maxLength value="255"/>
        </xsd:restriction>
      </xsd:simpleType>
    </xsd:element>
    <xsd:element name="Year" ma:index="42" nillable="true" ma:displayName="Year" ma:default="NA" ma:hidden="true" ma:internalName="Year"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0b61010-d6f3-4072-b934-7bbb13e97771" elementFormDefault="qualified">
    <xsd:import namespace="http://schemas.microsoft.com/office/2006/documentManagement/types"/>
    <xsd:import namespace="http://schemas.microsoft.com/office/infopath/2007/PartnerControls"/>
    <xsd:element name="SetLabel" ma:index="43" nillable="true" ma:displayName="Set Label" ma:default="T10M" ma:hidden="true" ma:indexed="true" ma:internalName="SetLabel" ma:readOnly="false">
      <xsd:simpleType>
        <xsd:restriction base="dms:Text">
          <xsd:maxLength value="255"/>
        </xsd:restriction>
      </xsd:simpleType>
    </xsd:element>
    <xsd:element name="OverrideLabel" ma:index="44" nillable="true" ma:displayName="Override Label" ma:hidden="true" ma:indexed="true" ma:internalName="OverrideLabel"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84c05c4-c568-455d-94a4-7e009b164348" elementFormDefault="qualified">
    <xsd:import namespace="http://schemas.microsoft.com/office/2006/documentManagement/types"/>
    <xsd:import namespace="http://schemas.microsoft.com/office/infopath/2007/PartnerControls"/>
    <xsd:element name="HasNHI" ma:index="45" nillable="true" ma:displayName="Has NHI" ma:default="0" ma:internalName="HasNHI" ma:readOnly="false">
      <xsd:simpleType>
        <xsd:restriction base="dms:Boolean"/>
      </xsd:simpleType>
    </xsd:element>
    <xsd:element name="zLegacy" ma:index="46" nillable="true" ma:displayName="zLegacy" ma:hidden="true" ma:internalName="zLegacy" ma:readOnly="false">
      <xsd:simpleType>
        <xsd:restriction base="dms:Note"/>
      </xsd:simpleType>
    </xsd:element>
    <xsd:element name="zLegacyID" ma:index="47" nillable="true" ma:displayName="zLegacyID" ma:hidden="true" ma:indexed="true" ma:internalName="zLegacyID" ma:readOnly="false">
      <xsd:simpleType>
        <xsd:restriction base="dms:Text">
          <xsd:maxLength value="255"/>
        </xsd:restriction>
      </xsd:simpleType>
    </xsd:element>
    <xsd:element name="zLegacyJSON" ma:index="48" nillable="true" ma:displayName="zLegacyJSON" ma:hidden="true" ma:internalName="zLegacyJSON" ma:readOnly="false">
      <xsd:simpleType>
        <xsd:restriction base="dms:Note"/>
      </xsd:simpleType>
    </xsd:element>
    <xsd:element name="CopiedFrom" ma:index="49" nillable="true" ma:displayName="Copied From" ma:hidden="true" ma:internalName="CopiedFrom" ma:readOnly="false">
      <xsd:simpleType>
        <xsd:restriction base="dms:Text">
          <xsd:maxLength value="255"/>
        </xsd:restriction>
      </xsd:simpleType>
    </xsd:element>
    <xsd:element name="Endorsements" ma:index="50" nillable="true" ma:displayName="Endorsements" ma:default="N/A" ma:format="Dropdown" ma:internalName="Endorsements" ma:readOnly="false">
      <xsd:simpleType>
        <xsd:restriction base="dms:Choice">
          <xsd:enumeration value="N/A"/>
          <xsd:enumeration value="APPOINTMENTS"/>
          <xsd:enumeration value="BUDGET"/>
          <xsd:enumeration value="CABINET"/>
          <xsd:enumeration value="COMMERCIAL"/>
          <xsd:enumeration value="[DEPARTMENT] USE ONLY"/>
          <xsd:enumeration value="EMBARGOED FOR RELEASE"/>
          <xsd:enumeration value="EVALUATIVE"/>
          <xsd:enumeration value="HONOURS"/>
          <xsd:enumeration value="LEGAL PRIVILEGE"/>
          <xsd:enumeration value="MEDICAL"/>
          <xsd:enumeration value="NEW ZEALAND EYES ONLY (NZEO)"/>
          <xsd:enumeration value="STAFF"/>
          <xsd:enumeration value="POLICY"/>
          <xsd:enumeration value="TO BE REVIEWED ON"/>
          <xsd:enumeration value="RELEASEABLE TO (REL)"/>
        </xsd:restriction>
      </xsd:simpleType>
    </xsd:element>
  </xsd:schema>
  <xsd:schema xmlns:xsd="http://www.w3.org/2001/XMLSchema" xmlns:xs="http://www.w3.org/2001/XMLSchema" xmlns:dms="http://schemas.microsoft.com/office/2006/documentManagement/types" xmlns:pc="http://schemas.microsoft.com/office/infopath/2007/PartnerControls" targetNamespace="77fc9259-9bdd-4436-bdca-cbe80b037127" elementFormDefault="qualified">
    <xsd:import namespace="http://schemas.microsoft.com/office/2006/documentManagement/types"/>
    <xsd:import namespace="http://schemas.microsoft.com/office/infopath/2007/PartnerControls"/>
    <xsd:element name="MediaServiceMetadata" ma:index="51" nillable="true" ma:displayName="MediaServiceMetadata" ma:hidden="true" ma:internalName="MediaServiceMetadata" ma:readOnly="true">
      <xsd:simpleType>
        <xsd:restriction base="dms:Note"/>
      </xsd:simpleType>
    </xsd:element>
    <xsd:element name="MediaServiceFastMetadata" ma:index="52" nillable="true" ma:displayName="MediaServiceFastMetadata" ma:hidden="true" ma:internalName="MediaServiceFastMetadata" ma:readOnly="true">
      <xsd:simpleType>
        <xsd:restriction base="dms:Note"/>
      </xsd:simpleType>
    </xsd:element>
    <xsd:element name="MediaServiceAutoKeyPoints" ma:index="53" nillable="true" ma:displayName="MediaServiceAutoKeyPoints" ma:hidden="true" ma:internalName="MediaServiceAutoKeyPoints" ma:readOnly="true">
      <xsd:simpleType>
        <xsd:restriction base="dms:Note"/>
      </xsd:simpleType>
    </xsd:element>
    <xsd:element name="MediaServiceKeyPoints" ma:index="54" nillable="true" ma:displayName="KeyPoints" ma:internalName="MediaServiceKeyPoints" ma:readOnly="true">
      <xsd:simpleType>
        <xsd:restriction base="dms:Note">
          <xsd:maxLength value="255"/>
        </xsd:restriction>
      </xsd:simpleType>
    </xsd:element>
    <xsd:element name="lcf76f155ced4ddcb4097134ff3c332f" ma:index="58" nillable="true" ma:taxonomy="true" ma:internalName="lcf76f155ced4ddcb4097134ff3c332f" ma:taxonomyFieldName="MediaServiceImageTags" ma:displayName="Image Tags" ma:readOnly="false" ma:fieldId="{5cf76f15-5ced-4ddc-b409-7134ff3c332f}" ma:taxonomyMulti="true" ma:sspId="0413e039-5297-4392-bfce-c6182202c714" ma:termSetId="09814cd3-568e-fe90-9814-8d621ff8fb84" ma:anchorId="fba54fb3-c3e1-fe81-a776-ca4b69148c4d" ma:open="true" ma:isKeyword="false">
      <xsd:complexType>
        <xsd:sequence>
          <xsd:element ref="pc:Terms" minOccurs="0" maxOccurs="1"/>
        </xsd:sequence>
      </xsd:complexType>
    </xsd:element>
    <xsd:element name="MediaServiceDateTaken" ma:index="60" nillable="true" ma:displayName="MediaServiceDateTaken" ma:hidden="true" ma:internalName="MediaServiceDateTaken" ma:readOnly="true">
      <xsd:simpleType>
        <xsd:restriction base="dms:Text"/>
      </xsd:simpleType>
    </xsd:element>
    <xsd:element name="MediaServiceGenerationTime" ma:index="61" nillable="true" ma:displayName="MediaServiceGenerationTime" ma:hidden="true" ma:internalName="MediaServiceGenerationTime" ma:readOnly="true">
      <xsd:simpleType>
        <xsd:restriction base="dms:Text"/>
      </xsd:simpleType>
    </xsd:element>
    <xsd:element name="MediaServiceEventHashCode" ma:index="62" nillable="true" ma:displayName="MediaServiceEventHashCode" ma:hidden="true" ma:internalName="MediaServiceEventHashCode" ma:readOnly="true">
      <xsd:simpleType>
        <xsd:restriction base="dms:Text"/>
      </xsd:simpleType>
    </xsd:element>
    <xsd:element name="MediaLengthInSeconds" ma:index="63" nillable="true" ma:displayName="MediaLengthInSeconds" ma:hidden="true" ma:internalName="MediaLengthInSeconds" ma:readOnly="true">
      <xsd:simpleType>
        <xsd:restriction base="dms:Unknown"/>
      </xsd:simpleType>
    </xsd:element>
    <xsd:element name="MediaServiceOCR" ma:index="64" nillable="true" ma:displayName="Extracted Text" ma:internalName="MediaServiceOCR" ma:readOnly="true">
      <xsd:simpleType>
        <xsd:restriction base="dms:Note">
          <xsd:maxLength value="255"/>
        </xsd:restriction>
      </xsd:simpleType>
    </xsd:element>
    <xsd:element name="MediaServiceLocation" ma:index="65" nillable="true" ma:displayName="Location" ma:indexed="true" ma:internalName="MediaServiceLocation" ma:readOnly="true">
      <xsd:simpleType>
        <xsd:restriction base="dms:Text"/>
      </xsd:simpleType>
    </xsd:element>
    <xsd:element name="MediaServiceObjectDetectorVersions" ma:index="66"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Subactivity xmlns="4f9c820c-e7e2-444d-97ee-45f2b3485c1d">Publications</Subactivity>
    <BusinessValue xmlns="4f9c820c-e7e2-444d-97ee-45f2b3485c1d" xsi:nil="true"/>
    <PRADateDisposal xmlns="4f9c820c-e7e2-444d-97ee-45f2b3485c1d" xsi:nil="true"/>
    <KeyWords xmlns="15ffb055-6eb4-45a1-bc20-bf2ac0d420da" xsi:nil="true"/>
    <SecurityClassification xmlns="15ffb055-6eb4-45a1-bc20-bf2ac0d420da">UNCLASSIFIED</SecurityClassification>
    <PRADate3 xmlns="4f9c820c-e7e2-444d-97ee-45f2b3485c1d" xsi:nil="true"/>
    <PRAText5 xmlns="4f9c820c-e7e2-444d-97ee-45f2b3485c1d" xsi:nil="true"/>
    <Level2 xmlns="c91a514c-9034-4fa3-897a-8352025b26ed">NA</Level2>
    <CopiedFrom xmlns="184c05c4-c568-455d-94a4-7e009b164348" xsi:nil="true"/>
    <Activity xmlns="4f9c820c-e7e2-444d-97ee-45f2b3485c1d">Strategic Communications</Activity>
    <AggregationStatus xmlns="4f9c820c-e7e2-444d-97ee-45f2b3485c1d">Normal</AggregationStatus>
    <OverrideLabel xmlns="d0b61010-d6f3-4072-b934-7bbb13e97771" xsi:nil="true"/>
    <CategoryValue xmlns="4f9c820c-e7e2-444d-97ee-45f2b3485c1d">NA</CategoryValue>
    <PRADate2 xmlns="4f9c820c-e7e2-444d-97ee-45f2b3485c1d" xsi:nil="true"/>
    <zLegacyJSON xmlns="184c05c4-c568-455d-94a4-7e009b164348" xsi:nil="true"/>
    <Case xmlns="4f9c820c-e7e2-444d-97ee-45f2b3485c1d">Templates</Case>
    <PRAText1 xmlns="4f9c820c-e7e2-444d-97ee-45f2b3485c1d" xsi:nil="true"/>
    <PRAText4 xmlns="4f9c820c-e7e2-444d-97ee-45f2b3485c1d" xsi:nil="true"/>
    <Level3 xmlns="c91a514c-9034-4fa3-897a-8352025b26ed">NA</Level3>
    <Endorsements xmlns="184c05c4-c568-455d-94a4-7e009b164348">N/A</Endorsements>
    <Team xmlns="c91a514c-9034-4fa3-897a-8352025b26ed">Strategic Communications</Team>
    <Project xmlns="4f9c820c-e7e2-444d-97ee-45f2b3485c1d">NA</Project>
    <TaxCatchAll xmlns="a92161ee-a867-43fa-afc4-ef021add4eae" xsi:nil="true"/>
    <HasNHI xmlns="184c05c4-c568-455d-94a4-7e009b164348">false</HasNHI>
    <lcf76f155ced4ddcb4097134ff3c332f xmlns="77fc9259-9bdd-4436-bdca-cbe80b037127">
      <Terms xmlns="http://schemas.microsoft.com/office/infopath/2007/PartnerControls"/>
    </lcf76f155ced4ddcb4097134ff3c332f>
    <FunctionGroup xmlns="4f9c820c-e7e2-444d-97ee-45f2b3485c1d">Corporate Support</FunctionGroup>
    <Function xmlns="4f9c820c-e7e2-444d-97ee-45f2b3485c1d">Communications</Function>
    <SetLabel xmlns="d0b61010-d6f3-4072-b934-7bbb13e97771">T10M</SetLabel>
    <RelatedPeople xmlns="4f9c820c-e7e2-444d-97ee-45f2b3485c1d">
      <UserInfo>
        <DisplayName/>
        <AccountId xsi:nil="true"/>
        <AccountType/>
      </UserInfo>
    </RelatedPeople>
    <AggregationNarrative xmlns="725c79e5-42ce-4aa0-ac78-b6418001f0d2" xsi:nil="true"/>
    <Channel xmlns="c91a514c-9034-4fa3-897a-8352025b26ed">Design and Publications</Channel>
    <PRAType xmlns="4f9c820c-e7e2-444d-97ee-45f2b3485c1d">Doc</PRAType>
    <PRADate1 xmlns="4f9c820c-e7e2-444d-97ee-45f2b3485c1d" xsi:nil="true"/>
    <DocumentType xmlns="4f9c820c-e7e2-444d-97ee-45f2b3485c1d" xsi:nil="true"/>
    <PRAText3 xmlns="4f9c820c-e7e2-444d-97ee-45f2b3485c1d" xsi:nil="true"/>
    <zLegacy xmlns="184c05c4-c568-455d-94a4-7e009b164348" xsi:nil="true"/>
    <Year xmlns="c91a514c-9034-4fa3-897a-8352025b26ed">NA</Year>
    <Narrative xmlns="4f9c820c-e7e2-444d-97ee-45f2b3485c1d" xsi:nil="true"/>
    <CategoryName xmlns="4f9c820c-e7e2-444d-97ee-45f2b3485c1d">NA</CategoryName>
    <PRADateTrigger xmlns="4f9c820c-e7e2-444d-97ee-45f2b3485c1d" xsi:nil="true"/>
    <PRAText2 xmlns="4f9c820c-e7e2-444d-97ee-45f2b3485c1d" xsi:nil="true"/>
    <zLegacyID xmlns="184c05c4-c568-455d-94a4-7e009b164348" xsi:nil="true"/>
    <_dlc_DocId xmlns="a92161ee-a867-43fa-afc4-ef021add4eae">MOHECM-2060122139-3453</_dlc_DocId>
    <_dlc_DocIdUrl xmlns="a92161ee-a867-43fa-afc4-ef021add4eae">
      <Url>https://mohgovtnz.sharepoint.com/sites/moh-ecm-StratComms/_layouts/15/DocIdRedir.aspx?ID=MOHECM-2060122139-3453</Url>
      <Description>MOHECM-2060122139-3453</Description>
    </_dlc_DocIdUrl>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69FB8D08-374B-4339-A342-8C1BDA21A5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92161ee-a867-43fa-afc4-ef021add4eae"/>
    <ds:schemaRef ds:uri="4f9c820c-e7e2-444d-97ee-45f2b3485c1d"/>
    <ds:schemaRef ds:uri="15ffb055-6eb4-45a1-bc20-bf2ac0d420da"/>
    <ds:schemaRef ds:uri="725c79e5-42ce-4aa0-ac78-b6418001f0d2"/>
    <ds:schemaRef ds:uri="c91a514c-9034-4fa3-897a-8352025b26ed"/>
    <ds:schemaRef ds:uri="d0b61010-d6f3-4072-b934-7bbb13e97771"/>
    <ds:schemaRef ds:uri="184c05c4-c568-455d-94a4-7e009b164348"/>
    <ds:schemaRef ds:uri="77fc9259-9bdd-4436-bdca-cbe80b03712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FDE10D4-B04D-46BB-8458-050322E51106}">
  <ds:schemaRefs>
    <ds:schemaRef ds:uri="http://schemas.microsoft.com/sharepoint/v3/contenttype/forms"/>
  </ds:schemaRefs>
</ds:datastoreItem>
</file>

<file path=customXml/itemProps3.xml><?xml version="1.0" encoding="utf-8"?>
<ds:datastoreItem xmlns:ds="http://schemas.openxmlformats.org/officeDocument/2006/customXml" ds:itemID="{47BE128A-4E51-447D-A206-342B12F3F0F3}">
  <ds:schemaRefs>
    <ds:schemaRef ds:uri="http://schemas.microsoft.com/sharepoint/events"/>
  </ds:schemaRefs>
</ds:datastoreItem>
</file>

<file path=customXml/itemProps4.xml><?xml version="1.0" encoding="utf-8"?>
<ds:datastoreItem xmlns:ds="http://schemas.openxmlformats.org/officeDocument/2006/customXml" ds:itemID="{4577FFB0-260E-4BEB-AB23-5A43F0263A51}">
  <ds:schemaRefs>
    <ds:schemaRef ds:uri="http://schemas.microsoft.com/office/2006/metadata/properties"/>
    <ds:schemaRef ds:uri="http://schemas.microsoft.com/office/infopath/2007/PartnerControls"/>
    <ds:schemaRef ds:uri="4f9c820c-e7e2-444d-97ee-45f2b3485c1d"/>
    <ds:schemaRef ds:uri="15ffb055-6eb4-45a1-bc20-bf2ac0d420da"/>
    <ds:schemaRef ds:uri="c91a514c-9034-4fa3-897a-8352025b26ed"/>
    <ds:schemaRef ds:uri="184c05c4-c568-455d-94a4-7e009b164348"/>
    <ds:schemaRef ds:uri="d0b61010-d6f3-4072-b934-7bbb13e97771"/>
    <ds:schemaRef ds:uri="a92161ee-a867-43fa-afc4-ef021add4eae"/>
    <ds:schemaRef ds:uri="77fc9259-9bdd-4436-bdca-cbe80b037127"/>
    <ds:schemaRef ds:uri="725c79e5-42ce-4aa0-ac78-b6418001f0d2"/>
  </ds:schemaRefs>
</ds:datastoreItem>
</file>

<file path=customXml/itemProps5.xml><?xml version="1.0" encoding="utf-8"?>
<ds:datastoreItem xmlns:ds="http://schemas.openxmlformats.org/officeDocument/2006/customXml" ds:itemID="{1B47F67D-389C-427D-8AD9-389F83D09EF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2012 Report Sans Serif Body</Template>
  <TotalTime>6</TotalTime>
  <Pages>65</Pages>
  <Words>14014</Words>
  <Characters>79884</Characters>
  <Application>Microsoft Office Word</Application>
  <DocSecurity>0</DocSecurity>
  <Lines>665</Lines>
  <Paragraphs>187</Paragraphs>
  <ScaleCrop>false</ScaleCrop>
  <HeadingPairs>
    <vt:vector size="2" baseType="variant">
      <vt:variant>
        <vt:lpstr>Title</vt:lpstr>
      </vt:variant>
      <vt:variant>
        <vt:i4>1</vt:i4>
      </vt:variant>
    </vt:vector>
  </HeadingPairs>
  <TitlesOfParts>
    <vt:vector size="1" baseType="lpstr">
      <vt:lpstr>Consultation on Proposed Amendments to the Specified Prescription Medicines List for Designated Registered Nurse Prescribers: Analysis of submissions</vt:lpstr>
    </vt:vector>
  </TitlesOfParts>
  <Company>Microsoft</Company>
  <LinksUpToDate>false</LinksUpToDate>
  <CharactersWithSpaces>93711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Consultation on Proposed Amendments to the Specified Prescription Medicines List for Designated Registered Nurse Prescribers: Analysis of submissions</dc:title>
  <dc:creator>Ministry of Health</dc:creator>
  <cp:lastModifiedBy>Ministry of Health</cp:lastModifiedBy>
  <cp:revision>9</cp:revision>
  <cp:lastPrinted>2026-02-17T01:01:00Z</cp:lastPrinted>
  <dcterms:created xsi:type="dcterms:W3CDTF">2026-01-30T01:27:00Z</dcterms:created>
  <dcterms:modified xsi:type="dcterms:W3CDTF">2026-02-17T01:01:00Z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0x0101007BA1164CF1528342A046E742A1DEEBFB</vt:lpwstr>
  </property>
  <property fmtid="{D5CDD505-2E9C-101B-9397-08002B2CF9AE}" pid="3" name="_dlc_DocIdItemGuid">
    <vt:lpwstr>101e0034-4939-4aa9-a033-1e1c325655a4</vt:lpwstr>
  </property>
  <property fmtid="{D5CDD505-2E9C-101B-9397-08002B2CF9AE}" pid="4" name="MediaServiceImageTags">
    <vt:lpwstr/>
  </property>
</Properties>
</file>