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3.xml" ContentType="application/vnd.openxmlformats-officedocument.wordprocessingml.header+xml"/>
  <Override PartName="/word/footer1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4B96BB7" w14:textId="7DDCE931" w:rsidR="00C05132" w:rsidRDefault="00C05132" w:rsidP="00C05132"/>
    <w:p w14:paraId="11455161" w14:textId="55DFA78E" w:rsidR="00C86248" w:rsidRPr="00926083" w:rsidRDefault="00365591" w:rsidP="00365591">
      <w:pPr>
        <w:pStyle w:val="Title"/>
        <w:ind w:right="3118"/>
      </w:pPr>
      <w:r w:rsidRPr="00365591">
        <w:t>Ministry of Health – Manatū Hauora Annual Report</w:t>
      </w:r>
    </w:p>
    <w:p w14:paraId="2B4FAC6A" w14:textId="438251DF" w:rsidR="00C05132" w:rsidRDefault="00365591" w:rsidP="00365591">
      <w:pPr>
        <w:pStyle w:val="Subhead"/>
        <w:spacing w:before="120"/>
      </w:pPr>
      <w:r w:rsidRPr="00365591">
        <w:t>for the year ended 30 June 2025</w:t>
      </w:r>
    </w:p>
    <w:p w14:paraId="7A3872F3" w14:textId="77777777" w:rsidR="00365591" w:rsidRDefault="00365591" w:rsidP="00365591">
      <w:pPr>
        <w:pStyle w:val="Year"/>
      </w:pPr>
      <w:r>
        <w:t>and Cancer Control Agency – Te Aho o Te Kahu Annual Report 2024/25</w:t>
      </w:r>
    </w:p>
    <w:p w14:paraId="6BF74A58" w14:textId="629ECB69" w:rsidR="00365591" w:rsidRDefault="00365591" w:rsidP="00365591">
      <w:pPr>
        <w:pStyle w:val="Year"/>
        <w:spacing w:before="480"/>
      </w:pPr>
      <w:r>
        <w:t>and Report by the Minister of Health on Non-departmental Appropriation (Vote Health)</w:t>
      </w:r>
    </w:p>
    <w:p w14:paraId="236D71B9" w14:textId="3C558F7C" w:rsidR="00C42DE2" w:rsidRPr="00C42DE2" w:rsidRDefault="00C42DE2" w:rsidP="00C42DE2">
      <w:pPr>
        <w:spacing w:before="840"/>
        <w:ind w:right="2692"/>
        <w:rPr>
          <w:sz w:val="24"/>
          <w:szCs w:val="24"/>
        </w:rPr>
      </w:pPr>
      <w:r w:rsidRPr="00C42DE2">
        <w:rPr>
          <w:sz w:val="24"/>
          <w:szCs w:val="24"/>
        </w:rPr>
        <w:t xml:space="preserve">Presented to the House of Representatives pursuant to </w:t>
      </w:r>
      <w:r>
        <w:rPr>
          <w:sz w:val="24"/>
          <w:szCs w:val="24"/>
        </w:rPr>
        <w:br/>
      </w:r>
      <w:r w:rsidRPr="00C42DE2">
        <w:rPr>
          <w:sz w:val="24"/>
          <w:szCs w:val="24"/>
        </w:rPr>
        <w:t>sections 44 and 19B of the Public Finance Act 1989</w:t>
      </w:r>
    </w:p>
    <w:p w14:paraId="5C1CCC9F" w14:textId="77777777" w:rsidR="00C05132" w:rsidRPr="00C42DE2" w:rsidRDefault="00C05132" w:rsidP="00A06BE4"/>
    <w:p w14:paraId="57E2CB79" w14:textId="77777777" w:rsidR="00142954" w:rsidRPr="00142954" w:rsidRDefault="00142954" w:rsidP="00142954">
      <w:pPr>
        <w:sectPr w:rsidR="00142954" w:rsidRPr="00142954" w:rsidSect="005A79E5">
          <w:headerReference w:type="default" r:id="rId12"/>
          <w:footerReference w:type="default" r:id="rId13"/>
          <w:pgSz w:w="11907" w:h="16834" w:code="9"/>
          <w:pgMar w:top="5670" w:right="1134" w:bottom="1134" w:left="1134" w:header="567" w:footer="851" w:gutter="0"/>
          <w:pgNumType w:start="1"/>
          <w:cols w:space="720"/>
        </w:sectPr>
      </w:pPr>
    </w:p>
    <w:p w14:paraId="358CE3BA" w14:textId="05952FB9" w:rsidR="00A80363" w:rsidRPr="00C05132" w:rsidRDefault="00A80363" w:rsidP="00A63DFF">
      <w:pPr>
        <w:pStyle w:val="Imprint"/>
        <w:spacing w:before="1200"/>
        <w:rPr>
          <w:rFonts w:cs="Segoe UI"/>
        </w:rPr>
      </w:pPr>
      <w:r w:rsidRPr="00C05132">
        <w:rPr>
          <w:rFonts w:cs="Segoe UI"/>
        </w:rPr>
        <w:t xml:space="preserve">Citation: </w:t>
      </w:r>
      <w:r w:rsidR="00442C1C" w:rsidRPr="00C05132">
        <w:rPr>
          <w:rFonts w:cs="Segoe UI"/>
        </w:rPr>
        <w:t xml:space="preserve">Ministry of Health. </w:t>
      </w:r>
      <w:r w:rsidR="00365591">
        <w:rPr>
          <w:rFonts w:cs="Segoe UI"/>
        </w:rPr>
        <w:t>2025</w:t>
      </w:r>
      <w:r w:rsidR="00442C1C" w:rsidRPr="00C05132">
        <w:rPr>
          <w:rFonts w:cs="Segoe UI"/>
        </w:rPr>
        <w:t xml:space="preserve">. </w:t>
      </w:r>
      <w:r w:rsidR="00365591" w:rsidRPr="00365591">
        <w:rPr>
          <w:rFonts w:cs="Segoe UI"/>
          <w:i/>
        </w:rPr>
        <w:t>Annual Report for the Year Ended 30 June 2025.</w:t>
      </w:r>
      <w:r w:rsidR="00442C1C" w:rsidRPr="00C05132">
        <w:rPr>
          <w:rFonts w:cs="Segoe UI"/>
        </w:rPr>
        <w:t xml:space="preserve"> Wellington: Ministry of Health.</w:t>
      </w:r>
    </w:p>
    <w:p w14:paraId="7909192E" w14:textId="3B289369" w:rsidR="00C86248" w:rsidRDefault="00C86248">
      <w:pPr>
        <w:pStyle w:val="Imprint"/>
      </w:pPr>
      <w:r>
        <w:t xml:space="preserve">Published in </w:t>
      </w:r>
      <w:r w:rsidR="00365591">
        <w:t>October 2025 by</w:t>
      </w:r>
      <w:r>
        <w:t xml:space="preserve"> the</w:t>
      </w:r>
      <w:r w:rsidR="00442C1C">
        <w:t xml:space="preserve"> </w:t>
      </w:r>
      <w:r>
        <w:t>Ministry of Health</w:t>
      </w:r>
      <w:r>
        <w:br/>
        <w:t>PO Box 5013, Wellington</w:t>
      </w:r>
      <w:r w:rsidR="00A80363">
        <w:t xml:space="preserve"> 614</w:t>
      </w:r>
      <w:r w:rsidR="006041F0">
        <w:t>0</w:t>
      </w:r>
      <w:r>
        <w:t xml:space="preserve">, </w:t>
      </w:r>
      <w:r w:rsidR="00571223">
        <w:t>New Zealand</w:t>
      </w:r>
    </w:p>
    <w:p w14:paraId="3268B623" w14:textId="75CF7C19" w:rsidR="00365591" w:rsidRDefault="00365591" w:rsidP="00365591">
      <w:pPr>
        <w:pStyle w:val="Imprint"/>
        <w:spacing w:after="0"/>
      </w:pPr>
      <w:r>
        <w:t>ISBN 978-1-991324-53-5 (print)</w:t>
      </w:r>
      <w:r>
        <w:br/>
        <w:t>ISBN 978-1-991324-54-2 (online)</w:t>
      </w:r>
    </w:p>
    <w:p w14:paraId="6D17E5E8" w14:textId="7F0E74FD" w:rsidR="00082CD6" w:rsidRPr="009C0F2D" w:rsidRDefault="00082CD6" w:rsidP="00365591">
      <w:pPr>
        <w:pStyle w:val="Imprint"/>
      </w:pPr>
      <w:r w:rsidRPr="009C0F2D">
        <w:t xml:space="preserve">HP </w:t>
      </w:r>
      <w:r w:rsidR="00365591">
        <w:t>8878</w:t>
      </w:r>
    </w:p>
    <w:p w14:paraId="48DBDA36" w14:textId="1B038FB6" w:rsidR="00C86248" w:rsidRDefault="00C86248" w:rsidP="00A63DFF"/>
    <w:p w14:paraId="354F16DF" w14:textId="77777777" w:rsidR="00A63DFF" w:rsidRDefault="00A63DFF" w:rsidP="00A63DFF">
      <w:pPr>
        <w:pStyle w:val="Imprint"/>
        <w:spacing w:before="240" w:after="480"/>
      </w:pPr>
      <w:r>
        <w:t>This document is available at health.govt.nz</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526"/>
        <w:gridCol w:w="6061"/>
      </w:tblGrid>
      <w:tr w:rsidR="00A63DFF" w:rsidRPr="00A63DFF" w14:paraId="3FC6B2D2" w14:textId="77777777" w:rsidTr="00A63DFF">
        <w:trPr>
          <w:cantSplit/>
        </w:trPr>
        <w:tc>
          <w:tcPr>
            <w:tcW w:w="1526" w:type="dxa"/>
          </w:tcPr>
          <w:p w14:paraId="362D26E7" w14:textId="77777777" w:rsidR="00A63DFF" w:rsidRPr="00A63DFF" w:rsidRDefault="00A63DFF" w:rsidP="00A63DFF">
            <w:pPr>
              <w:rPr>
                <w:rFonts w:cs="Segoe UI"/>
                <w:sz w:val="15"/>
                <w:szCs w:val="15"/>
              </w:rPr>
            </w:pPr>
            <w:r w:rsidRPr="00A63DFF">
              <w:rPr>
                <w:rFonts w:cs="Segoe UI"/>
                <w:b/>
                <w:noProof/>
                <w:sz w:val="15"/>
                <w:szCs w:val="15"/>
                <w:lang w:eastAsia="en-NZ"/>
              </w:rPr>
              <w:drawing>
                <wp:inline distT="0" distB="0" distL="0" distR="0" wp14:anchorId="4BFD7476" wp14:editId="35A36B90">
                  <wp:extent cx="809625" cy="285750"/>
                  <wp:effectExtent l="0" t="0" r="9525" b="0"/>
                  <wp:docPr id="3" name="Picture 3" descr="CC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CBY"/>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809625" cy="285750"/>
                          </a:xfrm>
                          <a:prstGeom prst="rect">
                            <a:avLst/>
                          </a:prstGeom>
                          <a:noFill/>
                          <a:ln>
                            <a:noFill/>
                          </a:ln>
                        </pic:spPr>
                      </pic:pic>
                    </a:graphicData>
                  </a:graphic>
                </wp:inline>
              </w:drawing>
            </w:r>
          </w:p>
        </w:tc>
        <w:tc>
          <w:tcPr>
            <w:tcW w:w="6061" w:type="dxa"/>
          </w:tcPr>
          <w:p w14:paraId="7D3A471A" w14:textId="77777777" w:rsidR="00A63DFF" w:rsidRPr="00A63DFF" w:rsidRDefault="00A63DFF" w:rsidP="00A63DFF">
            <w:pPr>
              <w:rPr>
                <w:rFonts w:cs="Segoe UI"/>
                <w:sz w:val="15"/>
                <w:szCs w:val="15"/>
              </w:rPr>
            </w:pPr>
            <w:r w:rsidRPr="00A63DFF">
              <w:rPr>
                <w:rFonts w:cs="Segoe UI"/>
                <w:sz w:val="15"/>
                <w:szCs w:val="15"/>
              </w:rPr>
              <w:t xml:space="preserve">This work is licensed under the Creative Commons Attribution 4.0 International licence. In essence, </w:t>
            </w:r>
            <w:r w:rsidRPr="00A63DFF">
              <w:rPr>
                <w:rFonts w:cs="Segoe UI"/>
                <w:bCs/>
                <w:sz w:val="15"/>
                <w:szCs w:val="15"/>
              </w:rPr>
              <w:t xml:space="preserve">you are free to: </w:t>
            </w:r>
            <w:r w:rsidRPr="00A63DFF">
              <w:rPr>
                <w:rFonts w:cs="Segoe UI"/>
                <w:sz w:val="15"/>
                <w:szCs w:val="15"/>
              </w:rPr>
              <w:t xml:space="preserve">share ie, copy and redistribute the material in any medium or format; adapt ie, remix, transform and build upon the material. </w:t>
            </w:r>
            <w:r w:rsidRPr="00A63DFF">
              <w:rPr>
                <w:rFonts w:cs="Segoe UI"/>
                <w:bCs/>
                <w:sz w:val="15"/>
                <w:szCs w:val="15"/>
              </w:rPr>
              <w:t>You must give appropriate credit, provide a link to the licence and indicate if changes were made.</w:t>
            </w:r>
          </w:p>
        </w:tc>
      </w:tr>
    </w:tbl>
    <w:p w14:paraId="44C6FE3A" w14:textId="13E3A6E4" w:rsidR="007E74F1" w:rsidRPr="001F45A7" w:rsidRDefault="007E74F1" w:rsidP="00A63DFF"/>
    <w:p w14:paraId="2113CC0B" w14:textId="77777777" w:rsidR="00C86248" w:rsidRDefault="00C86248">
      <w:pPr>
        <w:jc w:val="center"/>
        <w:sectPr w:rsidR="00C86248" w:rsidSect="00C05132">
          <w:footerReference w:type="even" r:id="rId15"/>
          <w:footerReference w:type="default" r:id="rId16"/>
          <w:pgSz w:w="11907" w:h="16834" w:code="9"/>
          <w:pgMar w:top="1701" w:right="2268" w:bottom="1134" w:left="2268" w:header="0" w:footer="0" w:gutter="0"/>
          <w:cols w:space="720"/>
          <w:vAlign w:val="bottom"/>
        </w:sectPr>
      </w:pPr>
    </w:p>
    <w:p w14:paraId="0F8774BA" w14:textId="340BD046" w:rsidR="00032C0A" w:rsidRDefault="00365591" w:rsidP="00C42DE2">
      <w:pPr>
        <w:pStyle w:val="Heading1"/>
        <w:spacing w:before="0"/>
      </w:pPr>
      <w:bookmarkStart w:id="0" w:name="_Toc211863436"/>
      <w:bookmarkStart w:id="1" w:name="_Toc405792991"/>
      <w:bookmarkStart w:id="2" w:name="_Toc405793224"/>
      <w:r>
        <w:t>A message from the Director-General of Health</w:t>
      </w:r>
      <w:bookmarkEnd w:id="0"/>
    </w:p>
    <w:p w14:paraId="0BBAEAF5" w14:textId="5EC09C18" w:rsidR="00365591" w:rsidRDefault="00365591" w:rsidP="00365591">
      <w:pPr>
        <w:rPr>
          <w:spacing w:val="-5"/>
        </w:rPr>
      </w:pPr>
      <w:r w:rsidRPr="00365591">
        <w:rPr>
          <w:spacing w:val="-5"/>
        </w:rPr>
        <w:t>Kia ora koutou</w:t>
      </w:r>
    </w:p>
    <w:p w14:paraId="61BB1416" w14:textId="77777777" w:rsidR="00365591" w:rsidRPr="00365591" w:rsidRDefault="00365591" w:rsidP="00365591">
      <w:pPr>
        <w:rPr>
          <w:spacing w:val="-5"/>
        </w:rPr>
      </w:pPr>
    </w:p>
    <w:p w14:paraId="1CD46224" w14:textId="77777777" w:rsidR="00365591" w:rsidRDefault="00365591" w:rsidP="00365591">
      <w:pPr>
        <w:rPr>
          <w:spacing w:val="-5"/>
        </w:rPr>
      </w:pPr>
      <w:r w:rsidRPr="00365591">
        <w:rPr>
          <w:spacing w:val="-5"/>
        </w:rPr>
        <w:t>It is my privilege to present the Ministry of Health’s Annual Report for the year ended 30 June 2025.</w:t>
      </w:r>
    </w:p>
    <w:p w14:paraId="200B8A0E" w14:textId="77777777" w:rsidR="00365591" w:rsidRPr="00365591" w:rsidRDefault="00365591" w:rsidP="00365591">
      <w:pPr>
        <w:rPr>
          <w:spacing w:val="-5"/>
        </w:rPr>
      </w:pPr>
    </w:p>
    <w:p w14:paraId="1AC5CE34" w14:textId="77777777" w:rsidR="00365591" w:rsidRDefault="00365591" w:rsidP="00365591">
      <w:pPr>
        <w:rPr>
          <w:spacing w:val="-5"/>
        </w:rPr>
      </w:pPr>
      <w:r w:rsidRPr="00365591">
        <w:rPr>
          <w:spacing w:val="-5"/>
        </w:rPr>
        <w:t>While new to the role of Director-General of Health, I have enormous admiration for the people across the health sector who, day in and day out, are working hard to keep New Zealanders well.</w:t>
      </w:r>
    </w:p>
    <w:p w14:paraId="48765C8F" w14:textId="77777777" w:rsidR="00365591" w:rsidRPr="00365591" w:rsidRDefault="00365591" w:rsidP="00365591">
      <w:pPr>
        <w:rPr>
          <w:spacing w:val="-5"/>
        </w:rPr>
      </w:pPr>
    </w:p>
    <w:p w14:paraId="3184738A" w14:textId="77777777" w:rsidR="00365591" w:rsidRDefault="00365591" w:rsidP="00365591">
      <w:pPr>
        <w:rPr>
          <w:spacing w:val="-5"/>
        </w:rPr>
      </w:pPr>
      <w:r w:rsidRPr="00365591">
        <w:rPr>
          <w:spacing w:val="-5"/>
        </w:rPr>
        <w:t>The Ministry plays an important role in ensuring New Zealanders have access to high-quality, timely healthcare. At the heart of the Ministry’s work are three core roles: providing trusted advice, ensuring effective regulation and monitoring the performance of the health system. These roles are essential to growing a responsive health system that meets the needs of all New Zealanders.</w:t>
      </w:r>
    </w:p>
    <w:p w14:paraId="775C658D" w14:textId="77777777" w:rsidR="00365591" w:rsidRPr="00365591" w:rsidRDefault="00365591" w:rsidP="00365591">
      <w:pPr>
        <w:rPr>
          <w:spacing w:val="-5"/>
        </w:rPr>
      </w:pPr>
    </w:p>
    <w:p w14:paraId="63924331" w14:textId="51C762DC" w:rsidR="00365591" w:rsidRPr="00365591" w:rsidRDefault="00365591" w:rsidP="00365591">
      <w:pPr>
        <w:rPr>
          <w:spacing w:val="-5"/>
        </w:rPr>
      </w:pPr>
      <w:r w:rsidRPr="00365591">
        <w:rPr>
          <w:spacing w:val="-5"/>
        </w:rPr>
        <w:t>This year has not been without challenges. New Zealand, like other countries around the world, is feeling the effects of workforce pressures and an ageing population. It</w:t>
      </w:r>
      <w:r>
        <w:rPr>
          <w:spacing w:val="-5"/>
        </w:rPr>
        <w:t xml:space="preserve"> </w:t>
      </w:r>
      <w:r w:rsidRPr="00365591">
        <w:rPr>
          <w:spacing w:val="-5"/>
        </w:rPr>
        <w:t>is critically important we maximise the Government’s investment in health and offer value for money as we continue to work hard to improve access to health services for those in need.</w:t>
      </w:r>
    </w:p>
    <w:p w14:paraId="7D28A5C9" w14:textId="77777777" w:rsidR="00365591" w:rsidRPr="00365591" w:rsidRDefault="00365591" w:rsidP="00365591">
      <w:pPr>
        <w:rPr>
          <w:spacing w:val="-5"/>
        </w:rPr>
      </w:pPr>
      <w:r w:rsidRPr="00365591">
        <w:rPr>
          <w:spacing w:val="-5"/>
        </w:rPr>
        <w:t xml:space="preserve"> </w:t>
      </w:r>
    </w:p>
    <w:p w14:paraId="3EE3D12F" w14:textId="580AECCE" w:rsidR="00365591" w:rsidRDefault="00365591" w:rsidP="00365591">
      <w:pPr>
        <w:rPr>
          <w:spacing w:val="-5"/>
        </w:rPr>
      </w:pPr>
      <w:r w:rsidRPr="00365591">
        <w:rPr>
          <w:spacing w:val="-5"/>
        </w:rPr>
        <w:t>In 2024/25, the Ministry focused on the Government’s health priorities as outlined in our strategic intentions. This work has included enhanced monitoring of Health</w:t>
      </w:r>
      <w:r>
        <w:rPr>
          <w:spacing w:val="-5"/>
        </w:rPr>
        <w:t xml:space="preserve"> </w:t>
      </w:r>
      <w:r w:rsidRPr="00365591">
        <w:rPr>
          <w:spacing w:val="-5"/>
        </w:rPr>
        <w:t>New Zealand – Te Whatu Ora (Health NZ), as well as initiatives through the Primary Care Tactical Action Plan to give New Zealanders better access to primary care. We have also undertaken activities to increase access to medicines.</w:t>
      </w:r>
    </w:p>
    <w:p w14:paraId="4F870054" w14:textId="77777777" w:rsidR="00365591" w:rsidRPr="00365591" w:rsidRDefault="00365591" w:rsidP="00365591">
      <w:pPr>
        <w:rPr>
          <w:spacing w:val="-5"/>
        </w:rPr>
      </w:pPr>
    </w:p>
    <w:p w14:paraId="0A62DFA5" w14:textId="00F1CDB6" w:rsidR="00365591" w:rsidRDefault="00365591" w:rsidP="00365591">
      <w:pPr>
        <w:rPr>
          <w:spacing w:val="-5"/>
        </w:rPr>
      </w:pPr>
      <w:r w:rsidRPr="00365591">
        <w:rPr>
          <w:spacing w:val="-5"/>
        </w:rPr>
        <w:t>Within the Ministry, we have built on organisational changes made in 2023/24, and rolled out during 2024/25, to make sure the Ministry is able to operate within</w:t>
      </w:r>
      <w:r>
        <w:rPr>
          <w:spacing w:val="-5"/>
        </w:rPr>
        <w:t xml:space="preserve"> </w:t>
      </w:r>
      <w:r w:rsidRPr="00365591">
        <w:rPr>
          <w:spacing w:val="-5"/>
        </w:rPr>
        <w:t>budget and deliver on Government priorities going forward. I am continuing to refine</w:t>
      </w:r>
      <w:r>
        <w:rPr>
          <w:spacing w:val="-5"/>
        </w:rPr>
        <w:t xml:space="preserve"> </w:t>
      </w:r>
      <w:r w:rsidRPr="00365591">
        <w:rPr>
          <w:spacing w:val="-5"/>
        </w:rPr>
        <w:t>the Ministry’s organisational structure and operating model to support the provision of our core functional roles of advising, regulating, and monitoring.</w:t>
      </w:r>
      <w:r>
        <w:rPr>
          <w:spacing w:val="-5"/>
        </w:rPr>
        <w:t xml:space="preserve"> </w:t>
      </w:r>
    </w:p>
    <w:p w14:paraId="1C874642" w14:textId="77777777" w:rsidR="00365591" w:rsidRPr="00365591" w:rsidRDefault="00365591" w:rsidP="00365591">
      <w:pPr>
        <w:rPr>
          <w:spacing w:val="-5"/>
        </w:rPr>
      </w:pPr>
    </w:p>
    <w:p w14:paraId="0E2A73B8" w14:textId="77777777" w:rsidR="00365591" w:rsidRPr="00365591" w:rsidRDefault="00365591" w:rsidP="00365591">
      <w:pPr>
        <w:rPr>
          <w:spacing w:val="-5"/>
        </w:rPr>
      </w:pPr>
      <w:r w:rsidRPr="00365591">
        <w:rPr>
          <w:spacing w:val="-5"/>
        </w:rPr>
        <w:t>I want to thank Ministry staff who have worked hard this year to improve health outcomes for all New Zealanders. Whether this was done by advising the Government, working alongside Health NZ or through our monitoring and regulatory functions,</w:t>
      </w:r>
    </w:p>
    <w:p w14:paraId="0DA604DB" w14:textId="77777777" w:rsidR="00365591" w:rsidRDefault="00365591" w:rsidP="00365591">
      <w:pPr>
        <w:rPr>
          <w:spacing w:val="-5"/>
        </w:rPr>
      </w:pPr>
      <w:r w:rsidRPr="00365591">
        <w:rPr>
          <w:spacing w:val="-5"/>
        </w:rPr>
        <w:t>their dedication and commitment are to be commended.</w:t>
      </w:r>
    </w:p>
    <w:p w14:paraId="124B8F86" w14:textId="77777777" w:rsidR="004C6A09" w:rsidRDefault="004C6A09" w:rsidP="00365591">
      <w:pPr>
        <w:rPr>
          <w:spacing w:val="-5"/>
        </w:rPr>
      </w:pPr>
    </w:p>
    <w:p w14:paraId="35150313" w14:textId="77777777" w:rsidR="00365591" w:rsidRDefault="00365591" w:rsidP="00365591">
      <w:pPr>
        <w:rPr>
          <w:spacing w:val="-5"/>
        </w:rPr>
      </w:pPr>
      <w:r w:rsidRPr="00365591">
        <w:rPr>
          <w:spacing w:val="-5"/>
        </w:rPr>
        <w:t>The Ministry is well placed to deliver on the Government’s health priorities for the people of New Zealand.</w:t>
      </w:r>
    </w:p>
    <w:p w14:paraId="4C16DF82" w14:textId="77777777" w:rsidR="00365591" w:rsidRPr="00365591" w:rsidRDefault="00365591" w:rsidP="00365591">
      <w:pPr>
        <w:rPr>
          <w:spacing w:val="-5"/>
        </w:rPr>
      </w:pPr>
    </w:p>
    <w:p w14:paraId="0223CE9E" w14:textId="77777777" w:rsidR="00365591" w:rsidRDefault="00365591" w:rsidP="00365591">
      <w:pPr>
        <w:rPr>
          <w:spacing w:val="-5"/>
        </w:rPr>
      </w:pPr>
      <w:r w:rsidRPr="00365591">
        <w:rPr>
          <w:spacing w:val="-5"/>
        </w:rPr>
        <w:t>Ngā mihi</w:t>
      </w:r>
    </w:p>
    <w:p w14:paraId="2E6C0831" w14:textId="77777777" w:rsidR="00C42DE2" w:rsidRDefault="00C42DE2" w:rsidP="00365591">
      <w:pPr>
        <w:rPr>
          <w:spacing w:val="-5"/>
        </w:rPr>
      </w:pPr>
    </w:p>
    <w:p w14:paraId="32BA274A" w14:textId="77777777" w:rsidR="00365591" w:rsidRPr="00365591" w:rsidRDefault="00365591" w:rsidP="00365591">
      <w:pPr>
        <w:rPr>
          <w:b/>
          <w:bCs/>
          <w:spacing w:val="-5"/>
        </w:rPr>
      </w:pPr>
      <w:r w:rsidRPr="00365591">
        <w:rPr>
          <w:b/>
          <w:bCs/>
          <w:spacing w:val="-5"/>
        </w:rPr>
        <w:t>Audrey Sonerson</w:t>
      </w:r>
    </w:p>
    <w:p w14:paraId="5A95B5EC" w14:textId="2A821BF3" w:rsidR="009A42D5" w:rsidRDefault="00365591" w:rsidP="00365591">
      <w:r w:rsidRPr="00365591">
        <w:rPr>
          <w:spacing w:val="-5"/>
        </w:rPr>
        <w:t>Director-General of Health</w:t>
      </w:r>
    </w:p>
    <w:p w14:paraId="7625129E" w14:textId="77777777" w:rsidR="00CD2EBB" w:rsidRDefault="00CD2EBB" w:rsidP="00C42DE2">
      <w:pPr>
        <w:pStyle w:val="Heading1"/>
        <w:spacing w:before="0"/>
      </w:pPr>
      <w:bookmarkStart w:id="3" w:name="_Toc211863437"/>
      <w:r>
        <w:t>He karere nā te Tumu Whakarae Hauora</w:t>
      </w:r>
      <w:bookmarkEnd w:id="3"/>
    </w:p>
    <w:p w14:paraId="3621FEDD" w14:textId="77777777" w:rsidR="00CD2EBB" w:rsidRDefault="00CD2EBB" w:rsidP="00CD2EBB">
      <w:r>
        <w:t>Kia ora koutou</w:t>
      </w:r>
    </w:p>
    <w:p w14:paraId="46EAD874" w14:textId="77777777" w:rsidR="00CD2EBB" w:rsidRDefault="00CD2EBB" w:rsidP="00CD2EBB"/>
    <w:p w14:paraId="513B3F8C" w14:textId="77777777" w:rsidR="00CD2EBB" w:rsidRDefault="00CD2EBB" w:rsidP="00CD2EBB">
      <w:r>
        <w:t>Nōku anō te hōnore ki te tāpae atu i te Pūrongo ā-Tau a te Manatū Hauora mō ngā mahi tae noa atu ki te 30 o Hune i te tau 2025.</w:t>
      </w:r>
    </w:p>
    <w:p w14:paraId="27BD6D86" w14:textId="77777777" w:rsidR="00CD2EBB" w:rsidRDefault="00CD2EBB" w:rsidP="00CD2EBB"/>
    <w:p w14:paraId="6901C0D6" w14:textId="77777777" w:rsidR="00CD2EBB" w:rsidRDefault="00CD2EBB" w:rsidP="00CD2EBB">
      <w:r>
        <w:t>Hāunga anō taku tūranga hou hei Tumu Whakarae Hauora, e tino mīharo ana ahau i ngā whakapaunga kaha a ngā tāngata nō ngā pito katoa o te rāngai hauora, i ia rā, i ia rā, e ora pai tonu ai ngā tāngata o Aotearoa.</w:t>
      </w:r>
    </w:p>
    <w:p w14:paraId="37968266" w14:textId="77777777" w:rsidR="00CD2EBB" w:rsidRDefault="00CD2EBB" w:rsidP="00CD2EBB"/>
    <w:p w14:paraId="19A0E2D7" w14:textId="494A4EBB" w:rsidR="00CD2EBB" w:rsidRDefault="00CD2EBB" w:rsidP="00CD2EBB">
      <w:r>
        <w:t>He tūranga nui tō te Manatū e whiwhi ai ngā tāngata o Aotearoa ki ngā tautīaki hauora whai kounga i te wā e tika ana. E toru ngā kawenga matua kei te pūtake o ngā mahi a te Manatū Hauora: arā, he kaitāpae pono mātou mō ngā kōrero hauora, he kaihāpai o ngā ture hauora whaihua, he kaiaroturuki hoki mātou o ngā mahi a te pūnaha hauora. Koinei anō ngā pou matua e tū mai ai tētahi pūnaha hauora manaaki e ea ai ngā hiahia o ngā tāngata katoa o Aotearoa.</w:t>
      </w:r>
    </w:p>
    <w:p w14:paraId="482AC911" w14:textId="77777777" w:rsidR="00CD2EBB" w:rsidRDefault="00CD2EBB" w:rsidP="00CD2EBB"/>
    <w:p w14:paraId="4C2B06DB" w14:textId="77777777" w:rsidR="00CD2EBB" w:rsidRDefault="00CD2EBB" w:rsidP="00CD2EBB">
      <w:r>
        <w:t>Ehara i te mea kāore he ākinga i te tau kua pahure. Pērā i ētahi atu o ngā whenua o te ao, kei te rongo a Aotearoa i ngā hua o ngā taumahatanga ki runga i te kāhui kaimahi me te ekenga mai o te kaumātuatanga ki te taupori whānui. He mea nui kia eke ngā hua o ngā haumi a te Kāwanatanga ki te taumata e tika ana, ā, me tino whaihua hoki aua moni i a mātou e kaha tonu ana ki te whakapai ake i te whakawhiwhinga o ngā ratonga hauora ki te hunga e rapu ana i te ora.</w:t>
      </w:r>
    </w:p>
    <w:p w14:paraId="29B2D49B" w14:textId="77777777" w:rsidR="00CD2EBB" w:rsidRDefault="00CD2EBB" w:rsidP="00CD2EBB">
      <w:r>
        <w:t xml:space="preserve"> </w:t>
      </w:r>
    </w:p>
    <w:p w14:paraId="3D4112F5" w14:textId="71C3133B" w:rsidR="00CD2EBB" w:rsidRDefault="00CD2EBB" w:rsidP="00CD2EBB">
      <w:r>
        <w:t>I te tau 2024/25, i te aronui te Manatū ki ngā whāinga tōmua ā-hauora a te Kāwanatanga e mau ana ki ō mātou koronga rautaki. Arā, ko te aroturukitanga pai o Te Whatu Ora me ngā kaupapa o te Primary Care Tactical Action Plan kia pai ake te toronga atu o ngā tāngata o Aotearoa ki ngā mahinga hauora matua. Kua whakapiki ake hoki mātou i te āheinga atu ki ngā momo rongoā.</w:t>
      </w:r>
    </w:p>
    <w:p w14:paraId="3409E6B8" w14:textId="77777777" w:rsidR="00CD2EBB" w:rsidRDefault="00CD2EBB" w:rsidP="00CD2EBB"/>
    <w:p w14:paraId="5F59666C" w14:textId="2527264A" w:rsidR="00CD2EBB" w:rsidRDefault="00CD2EBB" w:rsidP="00CD2EBB">
      <w:r>
        <w:t>Kei roto tonu i te Manatū, kua whakawhānuihia ngā whakahoutanga o te tau 2023/24, hei whakaū i te tau 2024/25 e pā ana ki te āhua o ngā whakahaere kia tutuki ngā mahi i roto i te herenga pūtea, ā, kia tutuki hoki ngā whāinga tōmua a te Kāwanatanga i te wā e haramai ana. Kei te whakatikatika tonu ahau i te tū o te Manatū me te āhua o ngā whakahaere hei hāpai i ā mātou mahi matua, arā, ko te tāpae kōrero, ko te hāpai i te ture me ngā mahi aroturuki.</w:t>
      </w:r>
    </w:p>
    <w:p w14:paraId="6C14DE96" w14:textId="77777777" w:rsidR="00CD2EBB" w:rsidRDefault="00CD2EBB" w:rsidP="00CD2EBB"/>
    <w:p w14:paraId="66301A82" w14:textId="3FAFF7F4" w:rsidR="00CD2EBB" w:rsidRDefault="00CD2EBB" w:rsidP="00CD2EBB">
      <w:r>
        <w:t>He kupu whakamānawa hoki tēnei ki ngā kaimahi a te Manatū i ō rātou whakapaunga kaha ki te whakapiki ake i ngā putanga hauora mā ngā tāngata katoa o Aotearoa. Ahakoa te mahi, arā, he tāpae kōrero ki te Kāwanatanga, he mahi ki te taha o Te Whatu Ora, he whakahaere rānei i ngā mahi arotūruki me te taha ture, e mihi ana ahau i tō rātou manawanui, i tō rātou manawaroa hoki.</w:t>
      </w:r>
    </w:p>
    <w:p w14:paraId="04CE774F" w14:textId="77777777" w:rsidR="00CD2EBB" w:rsidRDefault="00CD2EBB" w:rsidP="00CD2EBB"/>
    <w:p w14:paraId="460DD89A" w14:textId="77777777" w:rsidR="00C42DE2" w:rsidRDefault="00C42DE2" w:rsidP="00CD2EBB"/>
    <w:p w14:paraId="5E75ED0D" w14:textId="001F2652" w:rsidR="00CD2EBB" w:rsidRDefault="00CD2EBB" w:rsidP="00CD2EBB">
      <w:r>
        <w:t>Kua rite te Manatū ki te whakatutuki i ngā whāinga tōmua a te Kāwanatanga i te ao hauora mō ngā tāngata katoa o Aotearoa.</w:t>
      </w:r>
    </w:p>
    <w:p w14:paraId="1408A5AE" w14:textId="77777777" w:rsidR="00CD2EBB" w:rsidRDefault="00CD2EBB" w:rsidP="00CD2EBB"/>
    <w:p w14:paraId="6D140747" w14:textId="77777777" w:rsidR="00CD2EBB" w:rsidRDefault="00CD2EBB" w:rsidP="00CD2EBB">
      <w:r>
        <w:t>Ngā mihi</w:t>
      </w:r>
    </w:p>
    <w:p w14:paraId="1984C7E8" w14:textId="77777777" w:rsidR="00C42DE2" w:rsidRDefault="00C42DE2" w:rsidP="00CD2EBB"/>
    <w:p w14:paraId="34681CCA" w14:textId="77777777" w:rsidR="00CD2EBB" w:rsidRPr="00CD2EBB" w:rsidRDefault="00CD2EBB" w:rsidP="00CD2EBB">
      <w:pPr>
        <w:rPr>
          <w:b/>
          <w:bCs/>
        </w:rPr>
      </w:pPr>
      <w:r w:rsidRPr="00CD2EBB">
        <w:rPr>
          <w:b/>
          <w:bCs/>
        </w:rPr>
        <w:t>Audrey Sonerson</w:t>
      </w:r>
    </w:p>
    <w:p w14:paraId="3433C384" w14:textId="77777777" w:rsidR="00197427" w:rsidRDefault="00CD2EBB" w:rsidP="00CD2EBB">
      <w:r>
        <w:t>Tumu Whakarae Hauora</w:t>
      </w:r>
    </w:p>
    <w:p w14:paraId="7B36DB91" w14:textId="77777777" w:rsidR="00CD2EBB" w:rsidRDefault="00CD2EBB" w:rsidP="00CD2EBB"/>
    <w:p w14:paraId="02923D85" w14:textId="77777777" w:rsidR="00CD2EBB" w:rsidRDefault="00CD2EBB" w:rsidP="00CD2EBB">
      <w:pPr>
        <w:sectPr w:rsidR="00CD2EBB" w:rsidSect="00C42DE2">
          <w:headerReference w:type="default" r:id="rId17"/>
          <w:footerReference w:type="even" r:id="rId18"/>
          <w:pgSz w:w="11907" w:h="16840" w:code="9"/>
          <w:pgMar w:top="1560" w:right="1701" w:bottom="1134" w:left="1843" w:header="284" w:footer="425" w:gutter="284"/>
          <w:pgNumType w:fmt="lowerRoman"/>
          <w:cols w:space="720"/>
        </w:sectPr>
      </w:pPr>
    </w:p>
    <w:p w14:paraId="33659CB1" w14:textId="0625FA0D" w:rsidR="00CD2EBB" w:rsidRDefault="00CD2EBB" w:rsidP="00C42DE2">
      <w:pPr>
        <w:pStyle w:val="Heading1"/>
        <w:spacing w:before="0"/>
      </w:pPr>
      <w:bookmarkStart w:id="4" w:name="_Toc211863438"/>
      <w:r w:rsidRPr="00CD2EBB">
        <w:t>Statement of responsibility</w:t>
      </w:r>
      <w:bookmarkEnd w:id="4"/>
    </w:p>
    <w:p w14:paraId="38FE3A6A" w14:textId="77777777" w:rsidR="00CD2EBB" w:rsidRDefault="00CD2EBB" w:rsidP="00CD2EBB">
      <w:r>
        <w:t>I am responsible, as Director-General of Health and Chief Executive of the Ministry of Health (the Ministry), for:</w:t>
      </w:r>
    </w:p>
    <w:p w14:paraId="0C13D16C" w14:textId="760BD9DC" w:rsidR="00CD2EBB" w:rsidRDefault="00CD2EBB" w:rsidP="00CD2EBB">
      <w:pPr>
        <w:pStyle w:val="Bullet"/>
      </w:pPr>
      <w:r>
        <w:t>the preparation of the Ministry’s financial statements, and statements of expenses and capital expenditure, and for the judgements expressed in them</w:t>
      </w:r>
    </w:p>
    <w:p w14:paraId="6F55D8B3" w14:textId="20F7CEE4" w:rsidR="00CD2EBB" w:rsidRDefault="00CD2EBB" w:rsidP="00CD2EBB">
      <w:pPr>
        <w:pStyle w:val="Bullet"/>
      </w:pPr>
      <w:r>
        <w:t>having in place a system of internal control designed to provide reasonable assurance as to the integrity and reliability of financial reporting</w:t>
      </w:r>
    </w:p>
    <w:p w14:paraId="4B673B45" w14:textId="7B7CDAAE" w:rsidR="00CD2EBB" w:rsidRDefault="00CD2EBB" w:rsidP="00CD2EBB">
      <w:pPr>
        <w:pStyle w:val="Bullet"/>
      </w:pPr>
      <w:r>
        <w:t>ensuring that end-of-year performance information on each appropriation administered by the Ministry is provided in accordance with sections 19A to 19C of the Public Finance Act 1989, whether or not that information is included in this annual report</w:t>
      </w:r>
    </w:p>
    <w:p w14:paraId="5259A3CD" w14:textId="0D1CA50E" w:rsidR="00CD2EBB" w:rsidRDefault="00CD2EBB" w:rsidP="00CD2EBB">
      <w:pPr>
        <w:pStyle w:val="Bullet"/>
      </w:pPr>
      <w:r>
        <w:t>the accuracy of any end-of-year performance information prepared by the Ministry, whether or not that information is included in the annual report.</w:t>
      </w:r>
    </w:p>
    <w:p w14:paraId="53EDD23A" w14:textId="77777777" w:rsidR="00CD2EBB" w:rsidRDefault="00CD2EBB" w:rsidP="00CD2EBB">
      <w:r>
        <w:t xml:space="preserve"> </w:t>
      </w:r>
    </w:p>
    <w:p w14:paraId="65A6E458" w14:textId="77777777" w:rsidR="00CD2EBB" w:rsidRDefault="00CD2EBB" w:rsidP="00CD2EBB">
      <w:r>
        <w:t>In my opinion:</w:t>
      </w:r>
    </w:p>
    <w:p w14:paraId="4E92E5AD" w14:textId="588F44EF" w:rsidR="00CD2EBB" w:rsidRDefault="00CD2EBB" w:rsidP="00CD2EBB">
      <w:pPr>
        <w:pStyle w:val="Bullet"/>
      </w:pPr>
      <w:r>
        <w:t>the financial statements reflect the financial statements of the Ministry as at 30 June 2025 and its operations for the year ended on that date</w:t>
      </w:r>
    </w:p>
    <w:p w14:paraId="7481F24A" w14:textId="3FD744E3" w:rsidR="00CD2EBB" w:rsidRDefault="00CD2EBB" w:rsidP="00CD2EBB">
      <w:pPr>
        <w:pStyle w:val="Bullet"/>
      </w:pPr>
      <w:r>
        <w:t>the forecast financial statements fairly reflect the forecast financial position of the Ministry as at 30 June 2026 and its operations for the year ending on that date.</w:t>
      </w:r>
    </w:p>
    <w:p w14:paraId="36D04897" w14:textId="4039DFE4" w:rsidR="00CD2EBB" w:rsidRDefault="00CD2EBB" w:rsidP="00CD2EBB">
      <w:pPr>
        <w:pStyle w:val="Bullet"/>
        <w:numPr>
          <w:ilvl w:val="0"/>
          <w:numId w:val="0"/>
        </w:numPr>
        <w:ind w:left="284" w:hanging="284"/>
      </w:pPr>
      <w:r>
        <w:rPr>
          <w:noProof/>
        </w:rPr>
        <w:drawing>
          <wp:anchor distT="0" distB="0" distL="0" distR="0" simplePos="0" relativeHeight="251657728" behindDoc="1" locked="0" layoutInCell="1" allowOverlap="1" wp14:anchorId="3419097A" wp14:editId="3708CF32">
            <wp:simplePos x="0" y="0"/>
            <wp:positionH relativeFrom="page">
              <wp:posOffset>1350645</wp:posOffset>
            </wp:positionH>
            <wp:positionV relativeFrom="paragraph">
              <wp:posOffset>269009</wp:posOffset>
            </wp:positionV>
            <wp:extent cx="1432580" cy="530351"/>
            <wp:effectExtent l="0" t="0" r="0" b="0"/>
            <wp:wrapTopAndBottom/>
            <wp:docPr id="16" name="Image 1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 name="Image 16">
                      <a:extLst>
                        <a:ext uri="{C183D7F6-B498-43B3-948B-1728B52AA6E4}">
                          <adec:decorative xmlns:adec="http://schemas.microsoft.com/office/drawing/2017/decorative" val="1"/>
                        </a:ext>
                      </a:extLst>
                    </pic:cNvPr>
                    <pic:cNvPicPr/>
                  </pic:nvPicPr>
                  <pic:blipFill>
                    <a:blip r:embed="rId19" cstate="print"/>
                    <a:stretch>
                      <a:fillRect/>
                    </a:stretch>
                  </pic:blipFill>
                  <pic:spPr>
                    <a:xfrm>
                      <a:off x="0" y="0"/>
                      <a:ext cx="1432580" cy="530351"/>
                    </a:xfrm>
                    <a:prstGeom prst="rect">
                      <a:avLst/>
                    </a:prstGeom>
                  </pic:spPr>
                </pic:pic>
              </a:graphicData>
            </a:graphic>
          </wp:anchor>
        </w:drawing>
      </w:r>
    </w:p>
    <w:p w14:paraId="7C3F2E15" w14:textId="77777777" w:rsidR="00CD2EBB" w:rsidRPr="00CD2EBB" w:rsidRDefault="00CD2EBB" w:rsidP="00CD2EBB">
      <w:pPr>
        <w:rPr>
          <w:b/>
          <w:bCs/>
        </w:rPr>
      </w:pPr>
      <w:r w:rsidRPr="00CD2EBB">
        <w:rPr>
          <w:b/>
          <w:bCs/>
        </w:rPr>
        <w:t>Audrey Sonerson</w:t>
      </w:r>
    </w:p>
    <w:p w14:paraId="1ED7C32F" w14:textId="77777777" w:rsidR="00CD2EBB" w:rsidRPr="00CD2EBB" w:rsidRDefault="00CD2EBB" w:rsidP="00CD2EBB">
      <w:pPr>
        <w:rPr>
          <w:b/>
          <w:bCs/>
        </w:rPr>
      </w:pPr>
      <w:r w:rsidRPr="00CD2EBB">
        <w:rPr>
          <w:b/>
          <w:bCs/>
        </w:rPr>
        <w:t>Director-General of Health</w:t>
      </w:r>
    </w:p>
    <w:p w14:paraId="02288EC7" w14:textId="566796BF" w:rsidR="00CD2EBB" w:rsidRDefault="00CD2EBB" w:rsidP="00CD2EBB">
      <w:r>
        <w:t>30 September 2025</w:t>
      </w:r>
    </w:p>
    <w:p w14:paraId="1306B917" w14:textId="77777777" w:rsidR="00CD2EBB" w:rsidRDefault="00CD2EBB" w:rsidP="00CD2EBB"/>
    <w:p w14:paraId="7547F4F5" w14:textId="19253DBD" w:rsidR="00CD2EBB" w:rsidRDefault="00CD2EBB" w:rsidP="00CD2EBB">
      <w:pPr>
        <w:sectPr w:rsidR="00CD2EBB" w:rsidSect="0078658E">
          <w:pgSz w:w="11907" w:h="16840" w:code="9"/>
          <w:pgMar w:top="1418" w:right="1701" w:bottom="1134" w:left="1843" w:header="284" w:footer="425" w:gutter="284"/>
          <w:pgNumType w:fmt="lowerRoman"/>
          <w:cols w:space="720"/>
        </w:sectPr>
      </w:pPr>
    </w:p>
    <w:p w14:paraId="648D4F84" w14:textId="77777777" w:rsidR="00C86248" w:rsidRDefault="00C86248" w:rsidP="0089758C">
      <w:pPr>
        <w:pStyle w:val="IntroHead"/>
      </w:pPr>
      <w:r>
        <w:t>Contents</w:t>
      </w:r>
      <w:bookmarkEnd w:id="1"/>
      <w:bookmarkEnd w:id="2"/>
    </w:p>
    <w:p w14:paraId="139DAD9E" w14:textId="690D067D" w:rsidR="008E440D" w:rsidRDefault="008E440D">
      <w:pPr>
        <w:pStyle w:val="TOC1"/>
        <w:rPr>
          <w:rFonts w:asciiTheme="minorHAnsi" w:eastAsiaTheme="minorEastAsia" w:hAnsiTheme="minorHAnsi" w:cstheme="minorBidi"/>
          <w:noProof/>
          <w:kern w:val="2"/>
          <w:szCs w:val="24"/>
          <w:lang w:eastAsia="en-NZ"/>
          <w14:ligatures w14:val="standardContextual"/>
        </w:rPr>
      </w:pPr>
      <w:r>
        <w:rPr>
          <w:b/>
        </w:rPr>
        <w:fldChar w:fldCharType="begin"/>
      </w:r>
      <w:r>
        <w:rPr>
          <w:b/>
        </w:rPr>
        <w:instrText xml:space="preserve"> TOC \o "1-2" \h \z </w:instrText>
      </w:r>
      <w:r>
        <w:rPr>
          <w:b/>
        </w:rPr>
        <w:fldChar w:fldCharType="separate"/>
      </w:r>
      <w:hyperlink w:anchor="_Toc211863436" w:history="1">
        <w:r w:rsidRPr="004E1DB6">
          <w:rPr>
            <w:rStyle w:val="Hyperlink"/>
            <w:noProof/>
          </w:rPr>
          <w:t>A message from the Director-General of Health</w:t>
        </w:r>
        <w:r>
          <w:rPr>
            <w:noProof/>
            <w:webHidden/>
          </w:rPr>
          <w:tab/>
        </w:r>
        <w:r>
          <w:rPr>
            <w:noProof/>
            <w:webHidden/>
          </w:rPr>
          <w:fldChar w:fldCharType="begin"/>
        </w:r>
        <w:r>
          <w:rPr>
            <w:noProof/>
            <w:webHidden/>
          </w:rPr>
          <w:instrText xml:space="preserve"> PAGEREF _Toc211863436 \h </w:instrText>
        </w:r>
        <w:r>
          <w:rPr>
            <w:noProof/>
            <w:webHidden/>
          </w:rPr>
        </w:r>
        <w:r>
          <w:rPr>
            <w:noProof/>
            <w:webHidden/>
          </w:rPr>
          <w:fldChar w:fldCharType="separate"/>
        </w:r>
        <w:r>
          <w:rPr>
            <w:noProof/>
            <w:webHidden/>
          </w:rPr>
          <w:t>iii</w:t>
        </w:r>
        <w:r>
          <w:rPr>
            <w:noProof/>
            <w:webHidden/>
          </w:rPr>
          <w:fldChar w:fldCharType="end"/>
        </w:r>
      </w:hyperlink>
    </w:p>
    <w:p w14:paraId="231A3A53" w14:textId="138C784F"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37" w:history="1">
        <w:r w:rsidRPr="004E1DB6">
          <w:rPr>
            <w:rStyle w:val="Hyperlink"/>
            <w:noProof/>
          </w:rPr>
          <w:t>He karere nā te Tumu Whakarae Hauora</w:t>
        </w:r>
        <w:r>
          <w:rPr>
            <w:noProof/>
            <w:webHidden/>
          </w:rPr>
          <w:tab/>
        </w:r>
        <w:r>
          <w:rPr>
            <w:noProof/>
            <w:webHidden/>
          </w:rPr>
          <w:fldChar w:fldCharType="begin"/>
        </w:r>
        <w:r>
          <w:rPr>
            <w:noProof/>
            <w:webHidden/>
          </w:rPr>
          <w:instrText xml:space="preserve"> PAGEREF _Toc211863437 \h </w:instrText>
        </w:r>
        <w:r>
          <w:rPr>
            <w:noProof/>
            <w:webHidden/>
          </w:rPr>
        </w:r>
        <w:r>
          <w:rPr>
            <w:noProof/>
            <w:webHidden/>
          </w:rPr>
          <w:fldChar w:fldCharType="separate"/>
        </w:r>
        <w:r>
          <w:rPr>
            <w:noProof/>
            <w:webHidden/>
          </w:rPr>
          <w:t>iv</w:t>
        </w:r>
        <w:r>
          <w:rPr>
            <w:noProof/>
            <w:webHidden/>
          </w:rPr>
          <w:fldChar w:fldCharType="end"/>
        </w:r>
      </w:hyperlink>
    </w:p>
    <w:p w14:paraId="403C5745" w14:textId="1E17C508"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38" w:history="1">
        <w:r w:rsidRPr="004E1DB6">
          <w:rPr>
            <w:rStyle w:val="Hyperlink"/>
            <w:noProof/>
          </w:rPr>
          <w:t>Statement of responsibility</w:t>
        </w:r>
        <w:r>
          <w:rPr>
            <w:noProof/>
            <w:webHidden/>
          </w:rPr>
          <w:tab/>
        </w:r>
        <w:r>
          <w:rPr>
            <w:noProof/>
            <w:webHidden/>
          </w:rPr>
          <w:fldChar w:fldCharType="begin"/>
        </w:r>
        <w:r>
          <w:rPr>
            <w:noProof/>
            <w:webHidden/>
          </w:rPr>
          <w:instrText xml:space="preserve"> PAGEREF _Toc211863438 \h </w:instrText>
        </w:r>
        <w:r>
          <w:rPr>
            <w:noProof/>
            <w:webHidden/>
          </w:rPr>
        </w:r>
        <w:r>
          <w:rPr>
            <w:noProof/>
            <w:webHidden/>
          </w:rPr>
          <w:fldChar w:fldCharType="separate"/>
        </w:r>
        <w:r>
          <w:rPr>
            <w:noProof/>
            <w:webHidden/>
          </w:rPr>
          <w:t>vi</w:t>
        </w:r>
        <w:r>
          <w:rPr>
            <w:noProof/>
            <w:webHidden/>
          </w:rPr>
          <w:fldChar w:fldCharType="end"/>
        </w:r>
      </w:hyperlink>
    </w:p>
    <w:p w14:paraId="65ECD917" w14:textId="409AC6D8"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39" w:history="1">
        <w:r w:rsidRPr="004E1DB6">
          <w:rPr>
            <w:rStyle w:val="Hyperlink"/>
            <w:noProof/>
          </w:rPr>
          <w:t>Our highlights for 2024/25 – Ngā mahi whakahirahira o te tau 2024/25</w:t>
        </w:r>
        <w:r>
          <w:rPr>
            <w:noProof/>
            <w:webHidden/>
          </w:rPr>
          <w:tab/>
        </w:r>
        <w:r>
          <w:rPr>
            <w:noProof/>
            <w:webHidden/>
          </w:rPr>
          <w:fldChar w:fldCharType="begin"/>
        </w:r>
        <w:r>
          <w:rPr>
            <w:noProof/>
            <w:webHidden/>
          </w:rPr>
          <w:instrText xml:space="preserve"> PAGEREF _Toc211863439 \h </w:instrText>
        </w:r>
        <w:r>
          <w:rPr>
            <w:noProof/>
            <w:webHidden/>
          </w:rPr>
        </w:r>
        <w:r>
          <w:rPr>
            <w:noProof/>
            <w:webHidden/>
          </w:rPr>
          <w:fldChar w:fldCharType="separate"/>
        </w:r>
        <w:r>
          <w:rPr>
            <w:noProof/>
            <w:webHidden/>
          </w:rPr>
          <w:t>1</w:t>
        </w:r>
        <w:r>
          <w:rPr>
            <w:noProof/>
            <w:webHidden/>
          </w:rPr>
          <w:fldChar w:fldCharType="end"/>
        </w:r>
      </w:hyperlink>
    </w:p>
    <w:p w14:paraId="4A513E31" w14:textId="08B2FAEE"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40" w:history="1">
        <w:r w:rsidRPr="004E1DB6">
          <w:rPr>
            <w:rStyle w:val="Hyperlink"/>
            <w:noProof/>
          </w:rPr>
          <w:t>Section 1: Progress on strategic intentions – Te ahunga whakamua o ngā koronga rautaki</w:t>
        </w:r>
        <w:r>
          <w:rPr>
            <w:noProof/>
            <w:webHidden/>
          </w:rPr>
          <w:tab/>
        </w:r>
        <w:r>
          <w:rPr>
            <w:noProof/>
            <w:webHidden/>
          </w:rPr>
          <w:fldChar w:fldCharType="begin"/>
        </w:r>
        <w:r>
          <w:rPr>
            <w:noProof/>
            <w:webHidden/>
          </w:rPr>
          <w:instrText xml:space="preserve"> PAGEREF _Toc211863440 \h </w:instrText>
        </w:r>
        <w:r>
          <w:rPr>
            <w:noProof/>
            <w:webHidden/>
          </w:rPr>
        </w:r>
        <w:r>
          <w:rPr>
            <w:noProof/>
            <w:webHidden/>
          </w:rPr>
          <w:fldChar w:fldCharType="separate"/>
        </w:r>
        <w:r>
          <w:rPr>
            <w:noProof/>
            <w:webHidden/>
          </w:rPr>
          <w:t>6</w:t>
        </w:r>
        <w:r>
          <w:rPr>
            <w:noProof/>
            <w:webHidden/>
          </w:rPr>
          <w:fldChar w:fldCharType="end"/>
        </w:r>
      </w:hyperlink>
    </w:p>
    <w:p w14:paraId="29CBBACA" w14:textId="48C0F66C"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1" w:history="1">
        <w:r w:rsidRPr="004E1DB6">
          <w:rPr>
            <w:rStyle w:val="Hyperlink"/>
            <w:noProof/>
          </w:rPr>
          <w:t>Priority 1: Provide system-level leadership</w:t>
        </w:r>
        <w:r>
          <w:rPr>
            <w:noProof/>
            <w:webHidden/>
          </w:rPr>
          <w:tab/>
        </w:r>
        <w:r>
          <w:rPr>
            <w:noProof/>
            <w:webHidden/>
          </w:rPr>
          <w:fldChar w:fldCharType="begin"/>
        </w:r>
        <w:r>
          <w:rPr>
            <w:noProof/>
            <w:webHidden/>
          </w:rPr>
          <w:instrText xml:space="preserve"> PAGEREF _Toc211863441 \h </w:instrText>
        </w:r>
        <w:r>
          <w:rPr>
            <w:noProof/>
            <w:webHidden/>
          </w:rPr>
        </w:r>
        <w:r>
          <w:rPr>
            <w:noProof/>
            <w:webHidden/>
          </w:rPr>
          <w:fldChar w:fldCharType="separate"/>
        </w:r>
        <w:r>
          <w:rPr>
            <w:noProof/>
            <w:webHidden/>
          </w:rPr>
          <w:t>8</w:t>
        </w:r>
        <w:r>
          <w:rPr>
            <w:noProof/>
            <w:webHidden/>
          </w:rPr>
          <w:fldChar w:fldCharType="end"/>
        </w:r>
      </w:hyperlink>
    </w:p>
    <w:p w14:paraId="07C99AD2" w14:textId="35735349"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2" w:history="1">
        <w:r w:rsidRPr="004E1DB6">
          <w:rPr>
            <w:rStyle w:val="Hyperlink"/>
            <w:noProof/>
          </w:rPr>
          <w:t>Priority 2: Drive system performance</w:t>
        </w:r>
        <w:r>
          <w:rPr>
            <w:noProof/>
            <w:webHidden/>
          </w:rPr>
          <w:tab/>
        </w:r>
        <w:r>
          <w:rPr>
            <w:noProof/>
            <w:webHidden/>
          </w:rPr>
          <w:fldChar w:fldCharType="begin"/>
        </w:r>
        <w:r>
          <w:rPr>
            <w:noProof/>
            <w:webHidden/>
          </w:rPr>
          <w:instrText xml:space="preserve"> PAGEREF _Toc211863442 \h </w:instrText>
        </w:r>
        <w:r>
          <w:rPr>
            <w:noProof/>
            <w:webHidden/>
          </w:rPr>
        </w:r>
        <w:r>
          <w:rPr>
            <w:noProof/>
            <w:webHidden/>
          </w:rPr>
          <w:fldChar w:fldCharType="separate"/>
        </w:r>
        <w:r>
          <w:rPr>
            <w:noProof/>
            <w:webHidden/>
          </w:rPr>
          <w:t>12</w:t>
        </w:r>
        <w:r>
          <w:rPr>
            <w:noProof/>
            <w:webHidden/>
          </w:rPr>
          <w:fldChar w:fldCharType="end"/>
        </w:r>
      </w:hyperlink>
    </w:p>
    <w:p w14:paraId="5C45300C" w14:textId="389F8491"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3" w:history="1">
        <w:r w:rsidRPr="004E1DB6">
          <w:rPr>
            <w:rStyle w:val="Hyperlink"/>
            <w:noProof/>
          </w:rPr>
          <w:t>Priority 3: Be the Government’s primary advisor on health</w:t>
        </w:r>
        <w:r>
          <w:rPr>
            <w:noProof/>
            <w:webHidden/>
          </w:rPr>
          <w:tab/>
        </w:r>
        <w:r>
          <w:rPr>
            <w:noProof/>
            <w:webHidden/>
          </w:rPr>
          <w:fldChar w:fldCharType="begin"/>
        </w:r>
        <w:r>
          <w:rPr>
            <w:noProof/>
            <w:webHidden/>
          </w:rPr>
          <w:instrText xml:space="preserve"> PAGEREF _Toc211863443 \h </w:instrText>
        </w:r>
        <w:r>
          <w:rPr>
            <w:noProof/>
            <w:webHidden/>
          </w:rPr>
        </w:r>
        <w:r>
          <w:rPr>
            <w:noProof/>
            <w:webHidden/>
          </w:rPr>
          <w:fldChar w:fldCharType="separate"/>
        </w:r>
        <w:r>
          <w:rPr>
            <w:noProof/>
            <w:webHidden/>
          </w:rPr>
          <w:t>14</w:t>
        </w:r>
        <w:r>
          <w:rPr>
            <w:noProof/>
            <w:webHidden/>
          </w:rPr>
          <w:fldChar w:fldCharType="end"/>
        </w:r>
      </w:hyperlink>
    </w:p>
    <w:p w14:paraId="65511A51" w14:textId="5FC8FFB8"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4" w:history="1">
        <w:r w:rsidRPr="004E1DB6">
          <w:rPr>
            <w:rStyle w:val="Hyperlink"/>
            <w:noProof/>
          </w:rPr>
          <w:t>Priority 4: Future-proof our health system</w:t>
        </w:r>
        <w:r>
          <w:rPr>
            <w:noProof/>
            <w:webHidden/>
          </w:rPr>
          <w:tab/>
        </w:r>
        <w:r>
          <w:rPr>
            <w:noProof/>
            <w:webHidden/>
          </w:rPr>
          <w:fldChar w:fldCharType="begin"/>
        </w:r>
        <w:r>
          <w:rPr>
            <w:noProof/>
            <w:webHidden/>
          </w:rPr>
          <w:instrText xml:space="preserve"> PAGEREF _Toc211863444 \h </w:instrText>
        </w:r>
        <w:r>
          <w:rPr>
            <w:noProof/>
            <w:webHidden/>
          </w:rPr>
        </w:r>
        <w:r>
          <w:rPr>
            <w:noProof/>
            <w:webHidden/>
          </w:rPr>
          <w:fldChar w:fldCharType="separate"/>
        </w:r>
        <w:r>
          <w:rPr>
            <w:noProof/>
            <w:webHidden/>
          </w:rPr>
          <w:t>19</w:t>
        </w:r>
        <w:r>
          <w:rPr>
            <w:noProof/>
            <w:webHidden/>
          </w:rPr>
          <w:fldChar w:fldCharType="end"/>
        </w:r>
      </w:hyperlink>
    </w:p>
    <w:p w14:paraId="736B8D15" w14:textId="7D5C1F55"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5" w:history="1">
        <w:r w:rsidRPr="004E1DB6">
          <w:rPr>
            <w:rStyle w:val="Hyperlink"/>
            <w:noProof/>
          </w:rPr>
          <w:t>Priority 5: Regulate the health system</w:t>
        </w:r>
        <w:r>
          <w:rPr>
            <w:noProof/>
            <w:webHidden/>
          </w:rPr>
          <w:tab/>
        </w:r>
        <w:r>
          <w:rPr>
            <w:noProof/>
            <w:webHidden/>
          </w:rPr>
          <w:fldChar w:fldCharType="begin"/>
        </w:r>
        <w:r>
          <w:rPr>
            <w:noProof/>
            <w:webHidden/>
          </w:rPr>
          <w:instrText xml:space="preserve"> PAGEREF _Toc211863445 \h </w:instrText>
        </w:r>
        <w:r>
          <w:rPr>
            <w:noProof/>
            <w:webHidden/>
          </w:rPr>
        </w:r>
        <w:r>
          <w:rPr>
            <w:noProof/>
            <w:webHidden/>
          </w:rPr>
          <w:fldChar w:fldCharType="separate"/>
        </w:r>
        <w:r>
          <w:rPr>
            <w:noProof/>
            <w:webHidden/>
          </w:rPr>
          <w:t>23</w:t>
        </w:r>
        <w:r>
          <w:rPr>
            <w:noProof/>
            <w:webHidden/>
          </w:rPr>
          <w:fldChar w:fldCharType="end"/>
        </w:r>
      </w:hyperlink>
    </w:p>
    <w:p w14:paraId="001061E8" w14:textId="2D6AD469"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6" w:history="1">
        <w:r w:rsidRPr="004E1DB6">
          <w:rPr>
            <w:rStyle w:val="Hyperlink"/>
            <w:noProof/>
          </w:rPr>
          <w:t>Priority 6: Organisational excellence</w:t>
        </w:r>
        <w:r>
          <w:rPr>
            <w:noProof/>
            <w:webHidden/>
          </w:rPr>
          <w:tab/>
        </w:r>
        <w:r>
          <w:rPr>
            <w:noProof/>
            <w:webHidden/>
          </w:rPr>
          <w:fldChar w:fldCharType="begin"/>
        </w:r>
        <w:r>
          <w:rPr>
            <w:noProof/>
            <w:webHidden/>
          </w:rPr>
          <w:instrText xml:space="preserve"> PAGEREF _Toc211863446 \h </w:instrText>
        </w:r>
        <w:r>
          <w:rPr>
            <w:noProof/>
            <w:webHidden/>
          </w:rPr>
        </w:r>
        <w:r>
          <w:rPr>
            <w:noProof/>
            <w:webHidden/>
          </w:rPr>
          <w:fldChar w:fldCharType="separate"/>
        </w:r>
        <w:r>
          <w:rPr>
            <w:noProof/>
            <w:webHidden/>
          </w:rPr>
          <w:t>26</w:t>
        </w:r>
        <w:r>
          <w:rPr>
            <w:noProof/>
            <w:webHidden/>
          </w:rPr>
          <w:fldChar w:fldCharType="end"/>
        </w:r>
      </w:hyperlink>
    </w:p>
    <w:p w14:paraId="0F88BDC0" w14:textId="5EE129A3"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7" w:history="1">
        <w:r w:rsidRPr="004E1DB6">
          <w:rPr>
            <w:rStyle w:val="Hyperlink"/>
            <w:noProof/>
          </w:rPr>
          <w:t>Treaty of Waitangi commitments</w:t>
        </w:r>
        <w:r>
          <w:rPr>
            <w:noProof/>
            <w:webHidden/>
          </w:rPr>
          <w:tab/>
        </w:r>
        <w:r>
          <w:rPr>
            <w:noProof/>
            <w:webHidden/>
          </w:rPr>
          <w:fldChar w:fldCharType="begin"/>
        </w:r>
        <w:r>
          <w:rPr>
            <w:noProof/>
            <w:webHidden/>
          </w:rPr>
          <w:instrText xml:space="preserve"> PAGEREF _Toc211863447 \h </w:instrText>
        </w:r>
        <w:r>
          <w:rPr>
            <w:noProof/>
            <w:webHidden/>
          </w:rPr>
        </w:r>
        <w:r>
          <w:rPr>
            <w:noProof/>
            <w:webHidden/>
          </w:rPr>
          <w:fldChar w:fldCharType="separate"/>
        </w:r>
        <w:r>
          <w:rPr>
            <w:noProof/>
            <w:webHidden/>
          </w:rPr>
          <w:t>28</w:t>
        </w:r>
        <w:r>
          <w:rPr>
            <w:noProof/>
            <w:webHidden/>
          </w:rPr>
          <w:fldChar w:fldCharType="end"/>
        </w:r>
      </w:hyperlink>
    </w:p>
    <w:p w14:paraId="0BE438A2" w14:textId="7C5C766D"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8" w:history="1">
        <w:r w:rsidRPr="004E1DB6">
          <w:rPr>
            <w:rStyle w:val="Hyperlink"/>
            <w:noProof/>
          </w:rPr>
          <w:t>Māori–Crown relations</w:t>
        </w:r>
        <w:r>
          <w:rPr>
            <w:noProof/>
            <w:webHidden/>
          </w:rPr>
          <w:tab/>
        </w:r>
        <w:r>
          <w:rPr>
            <w:noProof/>
            <w:webHidden/>
          </w:rPr>
          <w:fldChar w:fldCharType="begin"/>
        </w:r>
        <w:r>
          <w:rPr>
            <w:noProof/>
            <w:webHidden/>
          </w:rPr>
          <w:instrText xml:space="preserve"> PAGEREF _Toc211863448 \h </w:instrText>
        </w:r>
        <w:r>
          <w:rPr>
            <w:noProof/>
            <w:webHidden/>
          </w:rPr>
        </w:r>
        <w:r>
          <w:rPr>
            <w:noProof/>
            <w:webHidden/>
          </w:rPr>
          <w:fldChar w:fldCharType="separate"/>
        </w:r>
        <w:r>
          <w:rPr>
            <w:noProof/>
            <w:webHidden/>
          </w:rPr>
          <w:t>29</w:t>
        </w:r>
        <w:r>
          <w:rPr>
            <w:noProof/>
            <w:webHidden/>
          </w:rPr>
          <w:fldChar w:fldCharType="end"/>
        </w:r>
      </w:hyperlink>
    </w:p>
    <w:p w14:paraId="4D5D63BB" w14:textId="58EB1308"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49" w:history="1">
        <w:r w:rsidRPr="004E1DB6">
          <w:rPr>
            <w:rStyle w:val="Hyperlink"/>
            <w:noProof/>
          </w:rPr>
          <w:t>Results of outcome measures and system measures</w:t>
        </w:r>
        <w:r>
          <w:rPr>
            <w:noProof/>
            <w:webHidden/>
          </w:rPr>
          <w:tab/>
        </w:r>
        <w:r>
          <w:rPr>
            <w:noProof/>
            <w:webHidden/>
          </w:rPr>
          <w:fldChar w:fldCharType="begin"/>
        </w:r>
        <w:r>
          <w:rPr>
            <w:noProof/>
            <w:webHidden/>
          </w:rPr>
          <w:instrText xml:space="preserve"> PAGEREF _Toc211863449 \h </w:instrText>
        </w:r>
        <w:r>
          <w:rPr>
            <w:noProof/>
            <w:webHidden/>
          </w:rPr>
        </w:r>
        <w:r>
          <w:rPr>
            <w:noProof/>
            <w:webHidden/>
          </w:rPr>
          <w:fldChar w:fldCharType="separate"/>
        </w:r>
        <w:r>
          <w:rPr>
            <w:noProof/>
            <w:webHidden/>
          </w:rPr>
          <w:t>31</w:t>
        </w:r>
        <w:r>
          <w:rPr>
            <w:noProof/>
            <w:webHidden/>
          </w:rPr>
          <w:fldChar w:fldCharType="end"/>
        </w:r>
      </w:hyperlink>
    </w:p>
    <w:p w14:paraId="12C7CC28" w14:textId="62AF1E3A"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50" w:history="1">
        <w:r w:rsidRPr="004E1DB6">
          <w:rPr>
            <w:rStyle w:val="Hyperlink"/>
            <w:noProof/>
          </w:rPr>
          <w:t>Section 2: Assessment of operations – Te aromatawai o ngā whakahaere</w:t>
        </w:r>
        <w:r>
          <w:rPr>
            <w:noProof/>
            <w:webHidden/>
          </w:rPr>
          <w:tab/>
        </w:r>
        <w:r>
          <w:rPr>
            <w:noProof/>
            <w:webHidden/>
          </w:rPr>
          <w:fldChar w:fldCharType="begin"/>
        </w:r>
        <w:r>
          <w:rPr>
            <w:noProof/>
            <w:webHidden/>
          </w:rPr>
          <w:instrText xml:space="preserve"> PAGEREF _Toc211863450 \h </w:instrText>
        </w:r>
        <w:r>
          <w:rPr>
            <w:noProof/>
            <w:webHidden/>
          </w:rPr>
        </w:r>
        <w:r>
          <w:rPr>
            <w:noProof/>
            <w:webHidden/>
          </w:rPr>
          <w:fldChar w:fldCharType="separate"/>
        </w:r>
        <w:r>
          <w:rPr>
            <w:noProof/>
            <w:webHidden/>
          </w:rPr>
          <w:t>45</w:t>
        </w:r>
        <w:r>
          <w:rPr>
            <w:noProof/>
            <w:webHidden/>
          </w:rPr>
          <w:fldChar w:fldCharType="end"/>
        </w:r>
      </w:hyperlink>
    </w:p>
    <w:p w14:paraId="15EFC5EB" w14:textId="2C8EC6BB"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1" w:history="1">
        <w:r w:rsidRPr="004E1DB6">
          <w:rPr>
            <w:rStyle w:val="Hyperlink"/>
            <w:noProof/>
          </w:rPr>
          <w:t>Implementing the Government’s priorities</w:t>
        </w:r>
        <w:r>
          <w:rPr>
            <w:noProof/>
            <w:webHidden/>
          </w:rPr>
          <w:tab/>
        </w:r>
        <w:r>
          <w:rPr>
            <w:noProof/>
            <w:webHidden/>
          </w:rPr>
          <w:fldChar w:fldCharType="begin"/>
        </w:r>
        <w:r>
          <w:rPr>
            <w:noProof/>
            <w:webHidden/>
          </w:rPr>
          <w:instrText xml:space="preserve"> PAGEREF _Toc211863451 \h </w:instrText>
        </w:r>
        <w:r>
          <w:rPr>
            <w:noProof/>
            <w:webHidden/>
          </w:rPr>
        </w:r>
        <w:r>
          <w:rPr>
            <w:noProof/>
            <w:webHidden/>
          </w:rPr>
          <w:fldChar w:fldCharType="separate"/>
        </w:r>
        <w:r>
          <w:rPr>
            <w:noProof/>
            <w:webHidden/>
          </w:rPr>
          <w:t>45</w:t>
        </w:r>
        <w:r>
          <w:rPr>
            <w:noProof/>
            <w:webHidden/>
          </w:rPr>
          <w:fldChar w:fldCharType="end"/>
        </w:r>
      </w:hyperlink>
    </w:p>
    <w:p w14:paraId="2A88825E" w14:textId="77D963E2"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2" w:history="1">
        <w:r w:rsidRPr="004E1DB6">
          <w:rPr>
            <w:rStyle w:val="Hyperlink"/>
            <w:noProof/>
          </w:rPr>
          <w:t>Assessment of operations</w:t>
        </w:r>
        <w:r>
          <w:rPr>
            <w:noProof/>
            <w:webHidden/>
          </w:rPr>
          <w:tab/>
        </w:r>
        <w:r>
          <w:rPr>
            <w:noProof/>
            <w:webHidden/>
          </w:rPr>
          <w:fldChar w:fldCharType="begin"/>
        </w:r>
        <w:r>
          <w:rPr>
            <w:noProof/>
            <w:webHidden/>
          </w:rPr>
          <w:instrText xml:space="preserve"> PAGEREF _Toc211863452 \h </w:instrText>
        </w:r>
        <w:r>
          <w:rPr>
            <w:noProof/>
            <w:webHidden/>
          </w:rPr>
        </w:r>
        <w:r>
          <w:rPr>
            <w:noProof/>
            <w:webHidden/>
          </w:rPr>
          <w:fldChar w:fldCharType="separate"/>
        </w:r>
        <w:r>
          <w:rPr>
            <w:noProof/>
            <w:webHidden/>
          </w:rPr>
          <w:t>52</w:t>
        </w:r>
        <w:r>
          <w:rPr>
            <w:noProof/>
            <w:webHidden/>
          </w:rPr>
          <w:fldChar w:fldCharType="end"/>
        </w:r>
      </w:hyperlink>
    </w:p>
    <w:p w14:paraId="51FE1A40" w14:textId="55B80253"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3" w:history="1">
        <w:r w:rsidRPr="004E1DB6">
          <w:rPr>
            <w:rStyle w:val="Hyperlink"/>
            <w:noProof/>
          </w:rPr>
          <w:t>Year-end performance information on appropriations</w:t>
        </w:r>
        <w:r>
          <w:rPr>
            <w:noProof/>
            <w:webHidden/>
          </w:rPr>
          <w:tab/>
        </w:r>
        <w:r>
          <w:rPr>
            <w:noProof/>
            <w:webHidden/>
          </w:rPr>
          <w:fldChar w:fldCharType="begin"/>
        </w:r>
        <w:r>
          <w:rPr>
            <w:noProof/>
            <w:webHidden/>
          </w:rPr>
          <w:instrText xml:space="preserve"> PAGEREF _Toc211863453 \h </w:instrText>
        </w:r>
        <w:r>
          <w:rPr>
            <w:noProof/>
            <w:webHidden/>
          </w:rPr>
        </w:r>
        <w:r>
          <w:rPr>
            <w:noProof/>
            <w:webHidden/>
          </w:rPr>
          <w:fldChar w:fldCharType="separate"/>
        </w:r>
        <w:r>
          <w:rPr>
            <w:noProof/>
            <w:webHidden/>
          </w:rPr>
          <w:t>54</w:t>
        </w:r>
        <w:r>
          <w:rPr>
            <w:noProof/>
            <w:webHidden/>
          </w:rPr>
          <w:fldChar w:fldCharType="end"/>
        </w:r>
      </w:hyperlink>
    </w:p>
    <w:p w14:paraId="1C41FBBE" w14:textId="346C4A45"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54" w:history="1">
        <w:r w:rsidRPr="004E1DB6">
          <w:rPr>
            <w:rStyle w:val="Hyperlink"/>
            <w:noProof/>
          </w:rPr>
          <w:t>Section 3: Organisational health and capability – Te hauora me te raukaha o ngā whakahaere</w:t>
        </w:r>
        <w:r>
          <w:rPr>
            <w:noProof/>
            <w:webHidden/>
          </w:rPr>
          <w:tab/>
        </w:r>
        <w:r>
          <w:rPr>
            <w:noProof/>
            <w:webHidden/>
          </w:rPr>
          <w:fldChar w:fldCharType="begin"/>
        </w:r>
        <w:r>
          <w:rPr>
            <w:noProof/>
            <w:webHidden/>
          </w:rPr>
          <w:instrText xml:space="preserve"> PAGEREF _Toc211863454 \h </w:instrText>
        </w:r>
        <w:r>
          <w:rPr>
            <w:noProof/>
            <w:webHidden/>
          </w:rPr>
        </w:r>
        <w:r>
          <w:rPr>
            <w:noProof/>
            <w:webHidden/>
          </w:rPr>
          <w:fldChar w:fldCharType="separate"/>
        </w:r>
        <w:r>
          <w:rPr>
            <w:noProof/>
            <w:webHidden/>
          </w:rPr>
          <w:t>70</w:t>
        </w:r>
        <w:r>
          <w:rPr>
            <w:noProof/>
            <w:webHidden/>
          </w:rPr>
          <w:fldChar w:fldCharType="end"/>
        </w:r>
      </w:hyperlink>
    </w:p>
    <w:p w14:paraId="2A63707B" w14:textId="0896C0D4"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5" w:history="1">
        <w:r w:rsidRPr="004E1DB6">
          <w:rPr>
            <w:rStyle w:val="Hyperlink"/>
            <w:noProof/>
          </w:rPr>
          <w:t>Our organisational structure</w:t>
        </w:r>
        <w:r>
          <w:rPr>
            <w:noProof/>
            <w:webHidden/>
          </w:rPr>
          <w:tab/>
        </w:r>
        <w:r>
          <w:rPr>
            <w:noProof/>
            <w:webHidden/>
          </w:rPr>
          <w:fldChar w:fldCharType="begin"/>
        </w:r>
        <w:r>
          <w:rPr>
            <w:noProof/>
            <w:webHidden/>
          </w:rPr>
          <w:instrText xml:space="preserve"> PAGEREF _Toc211863455 \h </w:instrText>
        </w:r>
        <w:r>
          <w:rPr>
            <w:noProof/>
            <w:webHidden/>
          </w:rPr>
        </w:r>
        <w:r>
          <w:rPr>
            <w:noProof/>
            <w:webHidden/>
          </w:rPr>
          <w:fldChar w:fldCharType="separate"/>
        </w:r>
        <w:r>
          <w:rPr>
            <w:noProof/>
            <w:webHidden/>
          </w:rPr>
          <w:t>70</w:t>
        </w:r>
        <w:r>
          <w:rPr>
            <w:noProof/>
            <w:webHidden/>
          </w:rPr>
          <w:fldChar w:fldCharType="end"/>
        </w:r>
      </w:hyperlink>
    </w:p>
    <w:p w14:paraId="43DEEAF6" w14:textId="2EF5FBBF"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6" w:history="1">
        <w:r w:rsidRPr="004E1DB6">
          <w:rPr>
            <w:rStyle w:val="Hyperlink"/>
            <w:noProof/>
          </w:rPr>
          <w:t>Governance structure</w:t>
        </w:r>
        <w:r>
          <w:rPr>
            <w:noProof/>
            <w:webHidden/>
          </w:rPr>
          <w:tab/>
        </w:r>
        <w:r>
          <w:rPr>
            <w:noProof/>
            <w:webHidden/>
          </w:rPr>
          <w:fldChar w:fldCharType="begin"/>
        </w:r>
        <w:r>
          <w:rPr>
            <w:noProof/>
            <w:webHidden/>
          </w:rPr>
          <w:instrText xml:space="preserve"> PAGEREF _Toc211863456 \h </w:instrText>
        </w:r>
        <w:r>
          <w:rPr>
            <w:noProof/>
            <w:webHidden/>
          </w:rPr>
        </w:r>
        <w:r>
          <w:rPr>
            <w:noProof/>
            <w:webHidden/>
          </w:rPr>
          <w:fldChar w:fldCharType="separate"/>
        </w:r>
        <w:r>
          <w:rPr>
            <w:noProof/>
            <w:webHidden/>
          </w:rPr>
          <w:t>73</w:t>
        </w:r>
        <w:r>
          <w:rPr>
            <w:noProof/>
            <w:webHidden/>
          </w:rPr>
          <w:fldChar w:fldCharType="end"/>
        </w:r>
      </w:hyperlink>
    </w:p>
    <w:p w14:paraId="59E8B5C2" w14:textId="2920D50C"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7" w:history="1">
        <w:r w:rsidRPr="004E1DB6">
          <w:rPr>
            <w:rStyle w:val="Hyperlink"/>
            <w:noProof/>
          </w:rPr>
          <w:t>Risk and Assurance Committee and risk management</w:t>
        </w:r>
        <w:r>
          <w:rPr>
            <w:noProof/>
            <w:webHidden/>
          </w:rPr>
          <w:tab/>
        </w:r>
        <w:r>
          <w:rPr>
            <w:noProof/>
            <w:webHidden/>
          </w:rPr>
          <w:fldChar w:fldCharType="begin"/>
        </w:r>
        <w:r>
          <w:rPr>
            <w:noProof/>
            <w:webHidden/>
          </w:rPr>
          <w:instrText xml:space="preserve"> PAGEREF _Toc211863457 \h </w:instrText>
        </w:r>
        <w:r>
          <w:rPr>
            <w:noProof/>
            <w:webHidden/>
          </w:rPr>
        </w:r>
        <w:r>
          <w:rPr>
            <w:noProof/>
            <w:webHidden/>
          </w:rPr>
          <w:fldChar w:fldCharType="separate"/>
        </w:r>
        <w:r>
          <w:rPr>
            <w:noProof/>
            <w:webHidden/>
          </w:rPr>
          <w:t>73</w:t>
        </w:r>
        <w:r>
          <w:rPr>
            <w:noProof/>
            <w:webHidden/>
          </w:rPr>
          <w:fldChar w:fldCharType="end"/>
        </w:r>
      </w:hyperlink>
    </w:p>
    <w:p w14:paraId="4F91BDE0" w14:textId="65793111"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8" w:history="1">
        <w:r w:rsidRPr="004E1DB6">
          <w:rPr>
            <w:rStyle w:val="Hyperlink"/>
            <w:noProof/>
          </w:rPr>
          <w:t>Our values</w:t>
        </w:r>
        <w:r>
          <w:rPr>
            <w:noProof/>
            <w:webHidden/>
          </w:rPr>
          <w:tab/>
        </w:r>
        <w:r>
          <w:rPr>
            <w:noProof/>
            <w:webHidden/>
          </w:rPr>
          <w:fldChar w:fldCharType="begin"/>
        </w:r>
        <w:r>
          <w:rPr>
            <w:noProof/>
            <w:webHidden/>
          </w:rPr>
          <w:instrText xml:space="preserve"> PAGEREF _Toc211863458 \h </w:instrText>
        </w:r>
        <w:r>
          <w:rPr>
            <w:noProof/>
            <w:webHidden/>
          </w:rPr>
        </w:r>
        <w:r>
          <w:rPr>
            <w:noProof/>
            <w:webHidden/>
          </w:rPr>
          <w:fldChar w:fldCharType="separate"/>
        </w:r>
        <w:r>
          <w:rPr>
            <w:noProof/>
            <w:webHidden/>
          </w:rPr>
          <w:t>74</w:t>
        </w:r>
        <w:r>
          <w:rPr>
            <w:noProof/>
            <w:webHidden/>
          </w:rPr>
          <w:fldChar w:fldCharType="end"/>
        </w:r>
      </w:hyperlink>
    </w:p>
    <w:p w14:paraId="252E1185" w14:textId="7D98B0D2"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59" w:history="1">
        <w:r w:rsidRPr="004E1DB6">
          <w:rPr>
            <w:rStyle w:val="Hyperlink"/>
            <w:noProof/>
          </w:rPr>
          <w:t>Our people</w:t>
        </w:r>
        <w:r>
          <w:rPr>
            <w:noProof/>
            <w:webHidden/>
          </w:rPr>
          <w:tab/>
        </w:r>
        <w:r>
          <w:rPr>
            <w:noProof/>
            <w:webHidden/>
          </w:rPr>
          <w:fldChar w:fldCharType="begin"/>
        </w:r>
        <w:r>
          <w:rPr>
            <w:noProof/>
            <w:webHidden/>
          </w:rPr>
          <w:instrText xml:space="preserve"> PAGEREF _Toc211863459 \h </w:instrText>
        </w:r>
        <w:r>
          <w:rPr>
            <w:noProof/>
            <w:webHidden/>
          </w:rPr>
        </w:r>
        <w:r>
          <w:rPr>
            <w:noProof/>
            <w:webHidden/>
          </w:rPr>
          <w:fldChar w:fldCharType="separate"/>
        </w:r>
        <w:r>
          <w:rPr>
            <w:noProof/>
            <w:webHidden/>
          </w:rPr>
          <w:t>74</w:t>
        </w:r>
        <w:r>
          <w:rPr>
            <w:noProof/>
            <w:webHidden/>
          </w:rPr>
          <w:fldChar w:fldCharType="end"/>
        </w:r>
      </w:hyperlink>
    </w:p>
    <w:p w14:paraId="7362D84E" w14:textId="630FEB05"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0" w:history="1">
        <w:r w:rsidRPr="004E1DB6">
          <w:rPr>
            <w:rStyle w:val="Hyperlink"/>
            <w:noProof/>
          </w:rPr>
          <w:t>The Ministry as a good employer</w:t>
        </w:r>
        <w:r>
          <w:rPr>
            <w:noProof/>
            <w:webHidden/>
          </w:rPr>
          <w:tab/>
        </w:r>
        <w:r>
          <w:rPr>
            <w:noProof/>
            <w:webHidden/>
          </w:rPr>
          <w:fldChar w:fldCharType="begin"/>
        </w:r>
        <w:r>
          <w:rPr>
            <w:noProof/>
            <w:webHidden/>
          </w:rPr>
          <w:instrText xml:space="preserve"> PAGEREF _Toc211863460 \h </w:instrText>
        </w:r>
        <w:r>
          <w:rPr>
            <w:noProof/>
            <w:webHidden/>
          </w:rPr>
        </w:r>
        <w:r>
          <w:rPr>
            <w:noProof/>
            <w:webHidden/>
          </w:rPr>
          <w:fldChar w:fldCharType="separate"/>
        </w:r>
        <w:r>
          <w:rPr>
            <w:noProof/>
            <w:webHidden/>
          </w:rPr>
          <w:t>79</w:t>
        </w:r>
        <w:r>
          <w:rPr>
            <w:noProof/>
            <w:webHidden/>
          </w:rPr>
          <w:fldChar w:fldCharType="end"/>
        </w:r>
      </w:hyperlink>
    </w:p>
    <w:p w14:paraId="321122FF" w14:textId="40B916A3"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1" w:history="1">
        <w:r w:rsidRPr="004E1DB6">
          <w:rPr>
            <w:rStyle w:val="Hyperlink"/>
            <w:noProof/>
          </w:rPr>
          <w:t>New payroll and human resource information system</w:t>
        </w:r>
        <w:r>
          <w:rPr>
            <w:noProof/>
            <w:webHidden/>
          </w:rPr>
          <w:tab/>
        </w:r>
        <w:r>
          <w:rPr>
            <w:noProof/>
            <w:webHidden/>
          </w:rPr>
          <w:fldChar w:fldCharType="begin"/>
        </w:r>
        <w:r>
          <w:rPr>
            <w:noProof/>
            <w:webHidden/>
          </w:rPr>
          <w:instrText xml:space="preserve"> PAGEREF _Toc211863461 \h </w:instrText>
        </w:r>
        <w:r>
          <w:rPr>
            <w:noProof/>
            <w:webHidden/>
          </w:rPr>
        </w:r>
        <w:r>
          <w:rPr>
            <w:noProof/>
            <w:webHidden/>
          </w:rPr>
          <w:fldChar w:fldCharType="separate"/>
        </w:r>
        <w:r>
          <w:rPr>
            <w:noProof/>
            <w:webHidden/>
          </w:rPr>
          <w:t>84</w:t>
        </w:r>
        <w:r>
          <w:rPr>
            <w:noProof/>
            <w:webHidden/>
          </w:rPr>
          <w:fldChar w:fldCharType="end"/>
        </w:r>
      </w:hyperlink>
    </w:p>
    <w:p w14:paraId="56785173" w14:textId="4ED161E7" w:rsidR="008E440D" w:rsidRDefault="008E440D">
      <w:pPr>
        <w:pStyle w:val="TOC2"/>
      </w:pPr>
      <w:hyperlink w:anchor="_Toc211863462" w:history="1">
        <w:r w:rsidRPr="004E1DB6">
          <w:rPr>
            <w:rStyle w:val="Hyperlink"/>
            <w:noProof/>
          </w:rPr>
          <w:t>IT infrastructure</w:t>
        </w:r>
        <w:r>
          <w:rPr>
            <w:noProof/>
            <w:webHidden/>
          </w:rPr>
          <w:tab/>
        </w:r>
        <w:r>
          <w:rPr>
            <w:noProof/>
            <w:webHidden/>
          </w:rPr>
          <w:fldChar w:fldCharType="begin"/>
        </w:r>
        <w:r>
          <w:rPr>
            <w:noProof/>
            <w:webHidden/>
          </w:rPr>
          <w:instrText xml:space="preserve"> PAGEREF _Toc211863462 \h </w:instrText>
        </w:r>
        <w:r>
          <w:rPr>
            <w:noProof/>
            <w:webHidden/>
          </w:rPr>
        </w:r>
        <w:r>
          <w:rPr>
            <w:noProof/>
            <w:webHidden/>
          </w:rPr>
          <w:fldChar w:fldCharType="separate"/>
        </w:r>
        <w:r>
          <w:rPr>
            <w:noProof/>
            <w:webHidden/>
          </w:rPr>
          <w:t>84</w:t>
        </w:r>
        <w:r>
          <w:rPr>
            <w:noProof/>
            <w:webHidden/>
          </w:rPr>
          <w:fldChar w:fldCharType="end"/>
        </w:r>
      </w:hyperlink>
    </w:p>
    <w:p w14:paraId="563F7527" w14:textId="77777777" w:rsidR="00F06AC1" w:rsidRPr="00F06AC1" w:rsidRDefault="00F06AC1" w:rsidP="00F06AC1">
      <w:pPr>
        <w:rPr>
          <w:rFonts w:eastAsiaTheme="minorEastAsia"/>
        </w:rPr>
      </w:pPr>
    </w:p>
    <w:p w14:paraId="60D9872F" w14:textId="170A5165"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63" w:history="1">
        <w:r w:rsidRPr="004E1DB6">
          <w:rPr>
            <w:rStyle w:val="Hyperlink"/>
            <w:noProof/>
          </w:rPr>
          <w:t>Section 4: Annual financial statements – Ngā tauāki pūtea o te tau</w:t>
        </w:r>
        <w:r>
          <w:rPr>
            <w:noProof/>
            <w:webHidden/>
          </w:rPr>
          <w:tab/>
        </w:r>
        <w:r>
          <w:rPr>
            <w:noProof/>
            <w:webHidden/>
          </w:rPr>
          <w:fldChar w:fldCharType="begin"/>
        </w:r>
        <w:r>
          <w:rPr>
            <w:noProof/>
            <w:webHidden/>
          </w:rPr>
          <w:instrText xml:space="preserve"> PAGEREF _Toc211863463 \h </w:instrText>
        </w:r>
        <w:r>
          <w:rPr>
            <w:noProof/>
            <w:webHidden/>
          </w:rPr>
        </w:r>
        <w:r>
          <w:rPr>
            <w:noProof/>
            <w:webHidden/>
          </w:rPr>
          <w:fldChar w:fldCharType="separate"/>
        </w:r>
        <w:r>
          <w:rPr>
            <w:noProof/>
            <w:webHidden/>
          </w:rPr>
          <w:t>86</w:t>
        </w:r>
        <w:r>
          <w:rPr>
            <w:noProof/>
            <w:webHidden/>
          </w:rPr>
          <w:fldChar w:fldCharType="end"/>
        </w:r>
      </w:hyperlink>
    </w:p>
    <w:p w14:paraId="1424112F" w14:textId="3FA183F3"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4" w:history="1">
        <w:r w:rsidRPr="004E1DB6">
          <w:rPr>
            <w:rStyle w:val="Hyperlink"/>
            <w:noProof/>
          </w:rPr>
          <w:t xml:space="preserve">Statement of comprehensive revenue and expense for the year ended </w:t>
        </w:r>
        <w:r>
          <w:rPr>
            <w:rStyle w:val="Hyperlink"/>
            <w:noProof/>
          </w:rPr>
          <w:br/>
        </w:r>
        <w:r w:rsidRPr="004E1DB6">
          <w:rPr>
            <w:rStyle w:val="Hyperlink"/>
            <w:noProof/>
          </w:rPr>
          <w:t>30 June 2025</w:t>
        </w:r>
        <w:r>
          <w:rPr>
            <w:noProof/>
            <w:webHidden/>
          </w:rPr>
          <w:tab/>
        </w:r>
        <w:r>
          <w:rPr>
            <w:noProof/>
            <w:webHidden/>
          </w:rPr>
          <w:fldChar w:fldCharType="begin"/>
        </w:r>
        <w:r>
          <w:rPr>
            <w:noProof/>
            <w:webHidden/>
          </w:rPr>
          <w:instrText xml:space="preserve"> PAGEREF _Toc211863464 \h </w:instrText>
        </w:r>
        <w:r>
          <w:rPr>
            <w:noProof/>
            <w:webHidden/>
          </w:rPr>
        </w:r>
        <w:r>
          <w:rPr>
            <w:noProof/>
            <w:webHidden/>
          </w:rPr>
          <w:fldChar w:fldCharType="separate"/>
        </w:r>
        <w:r>
          <w:rPr>
            <w:noProof/>
            <w:webHidden/>
          </w:rPr>
          <w:t>86</w:t>
        </w:r>
        <w:r>
          <w:rPr>
            <w:noProof/>
            <w:webHidden/>
          </w:rPr>
          <w:fldChar w:fldCharType="end"/>
        </w:r>
      </w:hyperlink>
    </w:p>
    <w:p w14:paraId="46B3FC42" w14:textId="214C029F"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5" w:history="1">
        <w:r w:rsidRPr="004E1DB6">
          <w:rPr>
            <w:rStyle w:val="Hyperlink"/>
            <w:noProof/>
          </w:rPr>
          <w:t>Statement of financial position as at 30 June 2025</w:t>
        </w:r>
        <w:r>
          <w:rPr>
            <w:noProof/>
            <w:webHidden/>
          </w:rPr>
          <w:tab/>
        </w:r>
        <w:r>
          <w:rPr>
            <w:noProof/>
            <w:webHidden/>
          </w:rPr>
          <w:fldChar w:fldCharType="begin"/>
        </w:r>
        <w:r>
          <w:rPr>
            <w:noProof/>
            <w:webHidden/>
          </w:rPr>
          <w:instrText xml:space="preserve"> PAGEREF _Toc211863465 \h </w:instrText>
        </w:r>
        <w:r>
          <w:rPr>
            <w:noProof/>
            <w:webHidden/>
          </w:rPr>
        </w:r>
        <w:r>
          <w:rPr>
            <w:noProof/>
            <w:webHidden/>
          </w:rPr>
          <w:fldChar w:fldCharType="separate"/>
        </w:r>
        <w:r>
          <w:rPr>
            <w:noProof/>
            <w:webHidden/>
          </w:rPr>
          <w:t>87</w:t>
        </w:r>
        <w:r>
          <w:rPr>
            <w:noProof/>
            <w:webHidden/>
          </w:rPr>
          <w:fldChar w:fldCharType="end"/>
        </w:r>
      </w:hyperlink>
    </w:p>
    <w:p w14:paraId="01E1550F" w14:textId="1FF05BA5"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6" w:history="1">
        <w:r w:rsidRPr="004E1DB6">
          <w:rPr>
            <w:rStyle w:val="Hyperlink"/>
            <w:noProof/>
          </w:rPr>
          <w:t>Statement of changes in equity for the year ended 30 June 2025</w:t>
        </w:r>
        <w:r>
          <w:rPr>
            <w:noProof/>
            <w:webHidden/>
          </w:rPr>
          <w:tab/>
        </w:r>
        <w:r>
          <w:rPr>
            <w:noProof/>
            <w:webHidden/>
          </w:rPr>
          <w:fldChar w:fldCharType="begin"/>
        </w:r>
        <w:r>
          <w:rPr>
            <w:noProof/>
            <w:webHidden/>
          </w:rPr>
          <w:instrText xml:space="preserve"> PAGEREF _Toc211863466 \h </w:instrText>
        </w:r>
        <w:r>
          <w:rPr>
            <w:noProof/>
            <w:webHidden/>
          </w:rPr>
        </w:r>
        <w:r>
          <w:rPr>
            <w:noProof/>
            <w:webHidden/>
          </w:rPr>
          <w:fldChar w:fldCharType="separate"/>
        </w:r>
        <w:r>
          <w:rPr>
            <w:noProof/>
            <w:webHidden/>
          </w:rPr>
          <w:t>88</w:t>
        </w:r>
        <w:r>
          <w:rPr>
            <w:noProof/>
            <w:webHidden/>
          </w:rPr>
          <w:fldChar w:fldCharType="end"/>
        </w:r>
      </w:hyperlink>
    </w:p>
    <w:p w14:paraId="3C88D533" w14:textId="65B156A6"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7" w:history="1">
        <w:r w:rsidRPr="004E1DB6">
          <w:rPr>
            <w:rStyle w:val="Hyperlink"/>
            <w:noProof/>
          </w:rPr>
          <w:t>Statement of cash flows for the year ended 30 June 2025</w:t>
        </w:r>
        <w:r>
          <w:rPr>
            <w:noProof/>
            <w:webHidden/>
          </w:rPr>
          <w:tab/>
        </w:r>
        <w:r>
          <w:rPr>
            <w:noProof/>
            <w:webHidden/>
          </w:rPr>
          <w:fldChar w:fldCharType="begin"/>
        </w:r>
        <w:r>
          <w:rPr>
            <w:noProof/>
            <w:webHidden/>
          </w:rPr>
          <w:instrText xml:space="preserve"> PAGEREF _Toc211863467 \h </w:instrText>
        </w:r>
        <w:r>
          <w:rPr>
            <w:noProof/>
            <w:webHidden/>
          </w:rPr>
        </w:r>
        <w:r>
          <w:rPr>
            <w:noProof/>
            <w:webHidden/>
          </w:rPr>
          <w:fldChar w:fldCharType="separate"/>
        </w:r>
        <w:r>
          <w:rPr>
            <w:noProof/>
            <w:webHidden/>
          </w:rPr>
          <w:t>89</w:t>
        </w:r>
        <w:r>
          <w:rPr>
            <w:noProof/>
            <w:webHidden/>
          </w:rPr>
          <w:fldChar w:fldCharType="end"/>
        </w:r>
      </w:hyperlink>
    </w:p>
    <w:p w14:paraId="6867DA92" w14:textId="1640B781"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8" w:history="1">
        <w:r w:rsidRPr="004E1DB6">
          <w:rPr>
            <w:rStyle w:val="Hyperlink"/>
            <w:noProof/>
          </w:rPr>
          <w:t>Statement of commitments as at 30 June 2025</w:t>
        </w:r>
        <w:r>
          <w:rPr>
            <w:noProof/>
            <w:webHidden/>
          </w:rPr>
          <w:tab/>
        </w:r>
        <w:r>
          <w:rPr>
            <w:noProof/>
            <w:webHidden/>
          </w:rPr>
          <w:fldChar w:fldCharType="begin"/>
        </w:r>
        <w:r>
          <w:rPr>
            <w:noProof/>
            <w:webHidden/>
          </w:rPr>
          <w:instrText xml:space="preserve"> PAGEREF _Toc211863468 \h </w:instrText>
        </w:r>
        <w:r>
          <w:rPr>
            <w:noProof/>
            <w:webHidden/>
          </w:rPr>
        </w:r>
        <w:r>
          <w:rPr>
            <w:noProof/>
            <w:webHidden/>
          </w:rPr>
          <w:fldChar w:fldCharType="separate"/>
        </w:r>
        <w:r>
          <w:rPr>
            <w:noProof/>
            <w:webHidden/>
          </w:rPr>
          <w:t>92</w:t>
        </w:r>
        <w:r>
          <w:rPr>
            <w:noProof/>
            <w:webHidden/>
          </w:rPr>
          <w:fldChar w:fldCharType="end"/>
        </w:r>
      </w:hyperlink>
    </w:p>
    <w:p w14:paraId="73390A19" w14:textId="1B5D1157"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69" w:history="1">
        <w:r w:rsidRPr="004E1DB6">
          <w:rPr>
            <w:rStyle w:val="Hyperlink"/>
            <w:noProof/>
          </w:rPr>
          <w:t>Statement of contingent liabilities and contingent assets as at 30 June 2025</w:t>
        </w:r>
        <w:r>
          <w:rPr>
            <w:noProof/>
            <w:webHidden/>
          </w:rPr>
          <w:tab/>
        </w:r>
        <w:r>
          <w:rPr>
            <w:noProof/>
            <w:webHidden/>
          </w:rPr>
          <w:fldChar w:fldCharType="begin"/>
        </w:r>
        <w:r>
          <w:rPr>
            <w:noProof/>
            <w:webHidden/>
          </w:rPr>
          <w:instrText xml:space="preserve"> PAGEREF _Toc211863469 \h </w:instrText>
        </w:r>
        <w:r>
          <w:rPr>
            <w:noProof/>
            <w:webHidden/>
          </w:rPr>
        </w:r>
        <w:r>
          <w:rPr>
            <w:noProof/>
            <w:webHidden/>
          </w:rPr>
          <w:fldChar w:fldCharType="separate"/>
        </w:r>
        <w:r>
          <w:rPr>
            <w:noProof/>
            <w:webHidden/>
          </w:rPr>
          <w:t>93</w:t>
        </w:r>
        <w:r>
          <w:rPr>
            <w:noProof/>
            <w:webHidden/>
          </w:rPr>
          <w:fldChar w:fldCharType="end"/>
        </w:r>
      </w:hyperlink>
    </w:p>
    <w:p w14:paraId="6E4552F8" w14:textId="5E7A95D8"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0" w:history="1">
        <w:r w:rsidRPr="004E1DB6">
          <w:rPr>
            <w:rStyle w:val="Hyperlink"/>
            <w:noProof/>
            <w:w w:val="105"/>
          </w:rPr>
          <w:t>Notes to the financial statements for the year ended 30 June 2025</w:t>
        </w:r>
        <w:r>
          <w:rPr>
            <w:noProof/>
            <w:webHidden/>
          </w:rPr>
          <w:tab/>
        </w:r>
        <w:r>
          <w:rPr>
            <w:noProof/>
            <w:webHidden/>
          </w:rPr>
          <w:fldChar w:fldCharType="begin"/>
        </w:r>
        <w:r>
          <w:rPr>
            <w:noProof/>
            <w:webHidden/>
          </w:rPr>
          <w:instrText xml:space="preserve"> PAGEREF _Toc211863470 \h </w:instrText>
        </w:r>
        <w:r>
          <w:rPr>
            <w:noProof/>
            <w:webHidden/>
          </w:rPr>
        </w:r>
        <w:r>
          <w:rPr>
            <w:noProof/>
            <w:webHidden/>
          </w:rPr>
          <w:fldChar w:fldCharType="separate"/>
        </w:r>
        <w:r>
          <w:rPr>
            <w:noProof/>
            <w:webHidden/>
          </w:rPr>
          <w:t>93</w:t>
        </w:r>
        <w:r>
          <w:rPr>
            <w:noProof/>
            <w:webHidden/>
          </w:rPr>
          <w:fldChar w:fldCharType="end"/>
        </w:r>
      </w:hyperlink>
    </w:p>
    <w:p w14:paraId="748CF7E4" w14:textId="324FDABE"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1" w:history="1">
        <w:r w:rsidRPr="004E1DB6">
          <w:rPr>
            <w:rStyle w:val="Hyperlink"/>
            <w:noProof/>
          </w:rPr>
          <w:t xml:space="preserve">Non-departmental statements and schedules for the year ended </w:t>
        </w:r>
        <w:r>
          <w:rPr>
            <w:rStyle w:val="Hyperlink"/>
            <w:noProof/>
          </w:rPr>
          <w:br/>
        </w:r>
        <w:r w:rsidRPr="004E1DB6">
          <w:rPr>
            <w:rStyle w:val="Hyperlink"/>
            <w:noProof/>
          </w:rPr>
          <w:t>30 June 2025</w:t>
        </w:r>
        <w:r>
          <w:rPr>
            <w:noProof/>
            <w:webHidden/>
          </w:rPr>
          <w:tab/>
        </w:r>
        <w:r>
          <w:rPr>
            <w:noProof/>
            <w:webHidden/>
          </w:rPr>
          <w:fldChar w:fldCharType="begin"/>
        </w:r>
        <w:r>
          <w:rPr>
            <w:noProof/>
            <w:webHidden/>
          </w:rPr>
          <w:instrText xml:space="preserve"> PAGEREF _Toc211863471 \h </w:instrText>
        </w:r>
        <w:r>
          <w:rPr>
            <w:noProof/>
            <w:webHidden/>
          </w:rPr>
        </w:r>
        <w:r>
          <w:rPr>
            <w:noProof/>
            <w:webHidden/>
          </w:rPr>
          <w:fldChar w:fldCharType="separate"/>
        </w:r>
        <w:r>
          <w:rPr>
            <w:noProof/>
            <w:webHidden/>
          </w:rPr>
          <w:t>118</w:t>
        </w:r>
        <w:r>
          <w:rPr>
            <w:noProof/>
            <w:webHidden/>
          </w:rPr>
          <w:fldChar w:fldCharType="end"/>
        </w:r>
      </w:hyperlink>
    </w:p>
    <w:p w14:paraId="5F0ED326" w14:textId="630D1B10"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2" w:history="1">
        <w:r w:rsidRPr="004E1DB6">
          <w:rPr>
            <w:rStyle w:val="Hyperlink"/>
            <w:noProof/>
            <w:w w:val="105"/>
          </w:rPr>
          <w:t>Notes to the non-departmental statements and schedules</w:t>
        </w:r>
        <w:r>
          <w:rPr>
            <w:noProof/>
            <w:webHidden/>
          </w:rPr>
          <w:tab/>
        </w:r>
        <w:r>
          <w:rPr>
            <w:noProof/>
            <w:webHidden/>
          </w:rPr>
          <w:fldChar w:fldCharType="begin"/>
        </w:r>
        <w:r>
          <w:rPr>
            <w:noProof/>
            <w:webHidden/>
          </w:rPr>
          <w:instrText xml:space="preserve"> PAGEREF _Toc211863472 \h </w:instrText>
        </w:r>
        <w:r>
          <w:rPr>
            <w:noProof/>
            <w:webHidden/>
          </w:rPr>
        </w:r>
        <w:r>
          <w:rPr>
            <w:noProof/>
            <w:webHidden/>
          </w:rPr>
          <w:fldChar w:fldCharType="separate"/>
        </w:r>
        <w:r>
          <w:rPr>
            <w:noProof/>
            <w:webHidden/>
          </w:rPr>
          <w:t>123</w:t>
        </w:r>
        <w:r>
          <w:rPr>
            <w:noProof/>
            <w:webHidden/>
          </w:rPr>
          <w:fldChar w:fldCharType="end"/>
        </w:r>
      </w:hyperlink>
    </w:p>
    <w:p w14:paraId="56C7333E" w14:textId="0BDD74D4"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73" w:history="1">
        <w:r w:rsidRPr="004E1DB6">
          <w:rPr>
            <w:rStyle w:val="Hyperlink"/>
            <w:noProof/>
          </w:rPr>
          <w:t>Section 5: Independent Auditor’s Report</w:t>
        </w:r>
        <w:r>
          <w:rPr>
            <w:noProof/>
            <w:webHidden/>
          </w:rPr>
          <w:tab/>
        </w:r>
        <w:r>
          <w:rPr>
            <w:noProof/>
            <w:webHidden/>
          </w:rPr>
          <w:fldChar w:fldCharType="begin"/>
        </w:r>
        <w:r>
          <w:rPr>
            <w:noProof/>
            <w:webHidden/>
          </w:rPr>
          <w:instrText xml:space="preserve"> PAGEREF _Toc211863473 \h </w:instrText>
        </w:r>
        <w:r>
          <w:rPr>
            <w:noProof/>
            <w:webHidden/>
          </w:rPr>
        </w:r>
        <w:r>
          <w:rPr>
            <w:noProof/>
            <w:webHidden/>
          </w:rPr>
          <w:fldChar w:fldCharType="separate"/>
        </w:r>
        <w:r>
          <w:rPr>
            <w:noProof/>
            <w:webHidden/>
          </w:rPr>
          <w:t>135</w:t>
        </w:r>
        <w:r>
          <w:rPr>
            <w:noProof/>
            <w:webHidden/>
          </w:rPr>
          <w:fldChar w:fldCharType="end"/>
        </w:r>
      </w:hyperlink>
    </w:p>
    <w:p w14:paraId="3305B494" w14:textId="6253BFCF"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74" w:history="1">
        <w:r w:rsidRPr="004E1DB6">
          <w:rPr>
            <w:rStyle w:val="Hyperlink"/>
            <w:noProof/>
          </w:rPr>
          <w:t>Annexes – Ngā tāpiringa</w:t>
        </w:r>
        <w:r>
          <w:rPr>
            <w:noProof/>
            <w:webHidden/>
          </w:rPr>
          <w:tab/>
        </w:r>
        <w:r>
          <w:rPr>
            <w:noProof/>
            <w:webHidden/>
          </w:rPr>
          <w:fldChar w:fldCharType="begin"/>
        </w:r>
        <w:r>
          <w:rPr>
            <w:noProof/>
            <w:webHidden/>
          </w:rPr>
          <w:instrText xml:space="preserve"> PAGEREF _Toc211863474 \h </w:instrText>
        </w:r>
        <w:r>
          <w:rPr>
            <w:noProof/>
            <w:webHidden/>
          </w:rPr>
        </w:r>
        <w:r>
          <w:rPr>
            <w:noProof/>
            <w:webHidden/>
          </w:rPr>
          <w:fldChar w:fldCharType="separate"/>
        </w:r>
        <w:r>
          <w:rPr>
            <w:noProof/>
            <w:webHidden/>
          </w:rPr>
          <w:t>140</w:t>
        </w:r>
        <w:r>
          <w:rPr>
            <w:noProof/>
            <w:webHidden/>
          </w:rPr>
          <w:fldChar w:fldCharType="end"/>
        </w:r>
      </w:hyperlink>
    </w:p>
    <w:p w14:paraId="7CED708C" w14:textId="07FB5D8F"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5" w:history="1">
        <w:r w:rsidRPr="004E1DB6">
          <w:rPr>
            <w:rStyle w:val="Hyperlink"/>
            <w:noProof/>
          </w:rPr>
          <w:t>Annex 1: Legal and regulatory framework</w:t>
        </w:r>
        <w:r>
          <w:rPr>
            <w:noProof/>
            <w:webHidden/>
          </w:rPr>
          <w:tab/>
        </w:r>
        <w:r>
          <w:rPr>
            <w:noProof/>
            <w:webHidden/>
          </w:rPr>
          <w:fldChar w:fldCharType="begin"/>
        </w:r>
        <w:r>
          <w:rPr>
            <w:noProof/>
            <w:webHidden/>
          </w:rPr>
          <w:instrText xml:space="preserve"> PAGEREF _Toc211863475 \h </w:instrText>
        </w:r>
        <w:r>
          <w:rPr>
            <w:noProof/>
            <w:webHidden/>
          </w:rPr>
        </w:r>
        <w:r>
          <w:rPr>
            <w:noProof/>
            <w:webHidden/>
          </w:rPr>
          <w:fldChar w:fldCharType="separate"/>
        </w:r>
        <w:r>
          <w:rPr>
            <w:noProof/>
            <w:webHidden/>
          </w:rPr>
          <w:t>140</w:t>
        </w:r>
        <w:r>
          <w:rPr>
            <w:noProof/>
            <w:webHidden/>
          </w:rPr>
          <w:fldChar w:fldCharType="end"/>
        </w:r>
      </w:hyperlink>
    </w:p>
    <w:p w14:paraId="3C03A272" w14:textId="1AE0C07B"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6" w:history="1">
        <w:r w:rsidRPr="004E1DB6">
          <w:rPr>
            <w:rStyle w:val="Hyperlink"/>
            <w:noProof/>
            <w:w w:val="105"/>
          </w:rPr>
          <w:t>Annex 2: Delegation of functions or powers</w:t>
        </w:r>
        <w:r>
          <w:rPr>
            <w:noProof/>
            <w:webHidden/>
          </w:rPr>
          <w:tab/>
        </w:r>
        <w:r>
          <w:rPr>
            <w:noProof/>
            <w:webHidden/>
          </w:rPr>
          <w:fldChar w:fldCharType="begin"/>
        </w:r>
        <w:r>
          <w:rPr>
            <w:noProof/>
            <w:webHidden/>
          </w:rPr>
          <w:instrText xml:space="preserve"> PAGEREF _Toc211863476 \h </w:instrText>
        </w:r>
        <w:r>
          <w:rPr>
            <w:noProof/>
            <w:webHidden/>
          </w:rPr>
        </w:r>
        <w:r>
          <w:rPr>
            <w:noProof/>
            <w:webHidden/>
          </w:rPr>
          <w:fldChar w:fldCharType="separate"/>
        </w:r>
        <w:r>
          <w:rPr>
            <w:noProof/>
            <w:webHidden/>
          </w:rPr>
          <w:t>145</w:t>
        </w:r>
        <w:r>
          <w:rPr>
            <w:noProof/>
            <w:webHidden/>
          </w:rPr>
          <w:fldChar w:fldCharType="end"/>
        </w:r>
      </w:hyperlink>
    </w:p>
    <w:p w14:paraId="727BC55B" w14:textId="046CD61A"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7" w:history="1">
        <w:r w:rsidRPr="004E1DB6">
          <w:rPr>
            <w:rStyle w:val="Hyperlink"/>
            <w:noProof/>
            <w:w w:val="105"/>
          </w:rPr>
          <w:t>Annex 3: Substance Addiction (Compulsory Assessment and Treatment) Act 2017</w:t>
        </w:r>
        <w:r>
          <w:rPr>
            <w:noProof/>
            <w:webHidden/>
          </w:rPr>
          <w:tab/>
        </w:r>
        <w:r>
          <w:rPr>
            <w:noProof/>
            <w:webHidden/>
          </w:rPr>
          <w:fldChar w:fldCharType="begin"/>
        </w:r>
        <w:r>
          <w:rPr>
            <w:noProof/>
            <w:webHidden/>
          </w:rPr>
          <w:instrText xml:space="preserve"> PAGEREF _Toc211863477 \h </w:instrText>
        </w:r>
        <w:r>
          <w:rPr>
            <w:noProof/>
            <w:webHidden/>
          </w:rPr>
        </w:r>
        <w:r>
          <w:rPr>
            <w:noProof/>
            <w:webHidden/>
          </w:rPr>
          <w:fldChar w:fldCharType="separate"/>
        </w:r>
        <w:r>
          <w:rPr>
            <w:noProof/>
            <w:webHidden/>
          </w:rPr>
          <w:t>146</w:t>
        </w:r>
        <w:r>
          <w:rPr>
            <w:noProof/>
            <w:webHidden/>
          </w:rPr>
          <w:fldChar w:fldCharType="end"/>
        </w:r>
      </w:hyperlink>
    </w:p>
    <w:p w14:paraId="114F1B03" w14:textId="0A462548"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8" w:history="1">
        <w:r w:rsidRPr="004E1DB6">
          <w:rPr>
            <w:rStyle w:val="Hyperlink"/>
            <w:noProof/>
          </w:rPr>
          <w:t>Annex 4: Committees</w:t>
        </w:r>
        <w:r>
          <w:rPr>
            <w:noProof/>
            <w:webHidden/>
          </w:rPr>
          <w:tab/>
        </w:r>
        <w:r>
          <w:rPr>
            <w:noProof/>
            <w:webHidden/>
          </w:rPr>
          <w:fldChar w:fldCharType="begin"/>
        </w:r>
        <w:r>
          <w:rPr>
            <w:noProof/>
            <w:webHidden/>
          </w:rPr>
          <w:instrText xml:space="preserve"> PAGEREF _Toc211863478 \h </w:instrText>
        </w:r>
        <w:r>
          <w:rPr>
            <w:noProof/>
            <w:webHidden/>
          </w:rPr>
        </w:r>
        <w:r>
          <w:rPr>
            <w:noProof/>
            <w:webHidden/>
          </w:rPr>
          <w:fldChar w:fldCharType="separate"/>
        </w:r>
        <w:r>
          <w:rPr>
            <w:noProof/>
            <w:webHidden/>
          </w:rPr>
          <w:t>148</w:t>
        </w:r>
        <w:r>
          <w:rPr>
            <w:noProof/>
            <w:webHidden/>
          </w:rPr>
          <w:fldChar w:fldCharType="end"/>
        </w:r>
      </w:hyperlink>
    </w:p>
    <w:p w14:paraId="22CC0BBF" w14:textId="20F8C093"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79" w:history="1">
        <w:r w:rsidRPr="004E1DB6">
          <w:rPr>
            <w:rStyle w:val="Hyperlink"/>
            <w:noProof/>
          </w:rPr>
          <w:t>Annex 5: Asset performance indicators</w:t>
        </w:r>
        <w:r>
          <w:rPr>
            <w:noProof/>
            <w:webHidden/>
          </w:rPr>
          <w:tab/>
        </w:r>
        <w:r>
          <w:rPr>
            <w:noProof/>
            <w:webHidden/>
          </w:rPr>
          <w:fldChar w:fldCharType="begin"/>
        </w:r>
        <w:r>
          <w:rPr>
            <w:noProof/>
            <w:webHidden/>
          </w:rPr>
          <w:instrText xml:space="preserve"> PAGEREF _Toc211863479 \h </w:instrText>
        </w:r>
        <w:r>
          <w:rPr>
            <w:noProof/>
            <w:webHidden/>
          </w:rPr>
        </w:r>
        <w:r>
          <w:rPr>
            <w:noProof/>
            <w:webHidden/>
          </w:rPr>
          <w:fldChar w:fldCharType="separate"/>
        </w:r>
        <w:r>
          <w:rPr>
            <w:noProof/>
            <w:webHidden/>
          </w:rPr>
          <w:t>154</w:t>
        </w:r>
        <w:r>
          <w:rPr>
            <w:noProof/>
            <w:webHidden/>
          </w:rPr>
          <w:fldChar w:fldCharType="end"/>
        </w:r>
      </w:hyperlink>
    </w:p>
    <w:p w14:paraId="08EB6712" w14:textId="7D2C35FC"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0" w:history="1">
        <w:r w:rsidRPr="004E1DB6">
          <w:rPr>
            <w:rStyle w:val="Hyperlink"/>
            <w:noProof/>
          </w:rPr>
          <w:t>Annex 6: Carbon Neutral Government Programme</w:t>
        </w:r>
        <w:r>
          <w:rPr>
            <w:noProof/>
            <w:webHidden/>
          </w:rPr>
          <w:tab/>
        </w:r>
        <w:r>
          <w:rPr>
            <w:noProof/>
            <w:webHidden/>
          </w:rPr>
          <w:fldChar w:fldCharType="begin"/>
        </w:r>
        <w:r>
          <w:rPr>
            <w:noProof/>
            <w:webHidden/>
          </w:rPr>
          <w:instrText xml:space="preserve"> PAGEREF _Toc211863480 \h </w:instrText>
        </w:r>
        <w:r>
          <w:rPr>
            <w:noProof/>
            <w:webHidden/>
          </w:rPr>
        </w:r>
        <w:r>
          <w:rPr>
            <w:noProof/>
            <w:webHidden/>
          </w:rPr>
          <w:fldChar w:fldCharType="separate"/>
        </w:r>
        <w:r>
          <w:rPr>
            <w:noProof/>
            <w:webHidden/>
          </w:rPr>
          <w:t>156</w:t>
        </w:r>
        <w:r>
          <w:rPr>
            <w:noProof/>
            <w:webHidden/>
          </w:rPr>
          <w:fldChar w:fldCharType="end"/>
        </w:r>
      </w:hyperlink>
    </w:p>
    <w:p w14:paraId="49DDD85C" w14:textId="60693E45"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81" w:history="1">
        <w:r w:rsidRPr="004E1DB6">
          <w:rPr>
            <w:rStyle w:val="Hyperlink"/>
            <w:noProof/>
          </w:rPr>
          <w:t>Cancer Control Agency Te Aho o Te Kahu Annual Report 2024/25</w:t>
        </w:r>
        <w:r>
          <w:rPr>
            <w:noProof/>
            <w:webHidden/>
          </w:rPr>
          <w:tab/>
        </w:r>
        <w:r>
          <w:rPr>
            <w:noProof/>
            <w:webHidden/>
          </w:rPr>
          <w:fldChar w:fldCharType="begin"/>
        </w:r>
        <w:r>
          <w:rPr>
            <w:noProof/>
            <w:webHidden/>
          </w:rPr>
          <w:instrText xml:space="preserve"> PAGEREF _Toc211863481 \h </w:instrText>
        </w:r>
        <w:r>
          <w:rPr>
            <w:noProof/>
            <w:webHidden/>
          </w:rPr>
        </w:r>
        <w:r>
          <w:rPr>
            <w:noProof/>
            <w:webHidden/>
          </w:rPr>
          <w:fldChar w:fldCharType="separate"/>
        </w:r>
        <w:r>
          <w:rPr>
            <w:noProof/>
            <w:webHidden/>
          </w:rPr>
          <w:t>159</w:t>
        </w:r>
        <w:r>
          <w:rPr>
            <w:noProof/>
            <w:webHidden/>
          </w:rPr>
          <w:fldChar w:fldCharType="end"/>
        </w:r>
      </w:hyperlink>
    </w:p>
    <w:p w14:paraId="5EC20B73" w14:textId="383E70FA"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2" w:history="1">
        <w:r w:rsidRPr="004E1DB6">
          <w:rPr>
            <w:rStyle w:val="Hyperlink"/>
            <w:noProof/>
          </w:rPr>
          <w:t>Chief Executive foreword</w:t>
        </w:r>
        <w:r>
          <w:rPr>
            <w:noProof/>
            <w:webHidden/>
          </w:rPr>
          <w:tab/>
        </w:r>
        <w:r>
          <w:rPr>
            <w:noProof/>
            <w:webHidden/>
          </w:rPr>
          <w:fldChar w:fldCharType="begin"/>
        </w:r>
        <w:r>
          <w:rPr>
            <w:noProof/>
            <w:webHidden/>
          </w:rPr>
          <w:instrText xml:space="preserve"> PAGEREF _Toc211863482 \h </w:instrText>
        </w:r>
        <w:r>
          <w:rPr>
            <w:noProof/>
            <w:webHidden/>
          </w:rPr>
        </w:r>
        <w:r>
          <w:rPr>
            <w:noProof/>
            <w:webHidden/>
          </w:rPr>
          <w:fldChar w:fldCharType="separate"/>
        </w:r>
        <w:r>
          <w:rPr>
            <w:noProof/>
            <w:webHidden/>
          </w:rPr>
          <w:t>160</w:t>
        </w:r>
        <w:r>
          <w:rPr>
            <w:noProof/>
            <w:webHidden/>
          </w:rPr>
          <w:fldChar w:fldCharType="end"/>
        </w:r>
      </w:hyperlink>
    </w:p>
    <w:p w14:paraId="553E264C" w14:textId="79F72933"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3" w:history="1">
        <w:r w:rsidRPr="004E1DB6">
          <w:rPr>
            <w:rStyle w:val="Hyperlink"/>
            <w:noProof/>
          </w:rPr>
          <w:t>He Kupu nā te Tumuaki</w:t>
        </w:r>
        <w:r>
          <w:rPr>
            <w:noProof/>
            <w:webHidden/>
          </w:rPr>
          <w:tab/>
        </w:r>
        <w:r>
          <w:rPr>
            <w:noProof/>
            <w:webHidden/>
          </w:rPr>
          <w:fldChar w:fldCharType="begin"/>
        </w:r>
        <w:r>
          <w:rPr>
            <w:noProof/>
            <w:webHidden/>
          </w:rPr>
          <w:instrText xml:space="preserve"> PAGEREF _Toc211863483 \h </w:instrText>
        </w:r>
        <w:r>
          <w:rPr>
            <w:noProof/>
            <w:webHidden/>
          </w:rPr>
        </w:r>
        <w:r>
          <w:rPr>
            <w:noProof/>
            <w:webHidden/>
          </w:rPr>
          <w:fldChar w:fldCharType="separate"/>
        </w:r>
        <w:r>
          <w:rPr>
            <w:noProof/>
            <w:webHidden/>
          </w:rPr>
          <w:t>161</w:t>
        </w:r>
        <w:r>
          <w:rPr>
            <w:noProof/>
            <w:webHidden/>
          </w:rPr>
          <w:fldChar w:fldCharType="end"/>
        </w:r>
      </w:hyperlink>
    </w:p>
    <w:p w14:paraId="4C50248D" w14:textId="4B97E7B9"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4" w:history="1">
        <w:r w:rsidRPr="004E1DB6">
          <w:rPr>
            <w:rStyle w:val="Hyperlink"/>
            <w:noProof/>
          </w:rPr>
          <w:t>Statement of responsibility – Haepapa Tauākī</w:t>
        </w:r>
        <w:r>
          <w:rPr>
            <w:noProof/>
            <w:webHidden/>
          </w:rPr>
          <w:tab/>
        </w:r>
        <w:r>
          <w:rPr>
            <w:noProof/>
            <w:webHidden/>
          </w:rPr>
          <w:fldChar w:fldCharType="begin"/>
        </w:r>
        <w:r>
          <w:rPr>
            <w:noProof/>
            <w:webHidden/>
          </w:rPr>
          <w:instrText xml:space="preserve"> PAGEREF _Toc211863484 \h </w:instrText>
        </w:r>
        <w:r>
          <w:rPr>
            <w:noProof/>
            <w:webHidden/>
          </w:rPr>
        </w:r>
        <w:r>
          <w:rPr>
            <w:noProof/>
            <w:webHidden/>
          </w:rPr>
          <w:fldChar w:fldCharType="separate"/>
        </w:r>
        <w:r>
          <w:rPr>
            <w:noProof/>
            <w:webHidden/>
          </w:rPr>
          <w:t>163</w:t>
        </w:r>
        <w:r>
          <w:rPr>
            <w:noProof/>
            <w:webHidden/>
          </w:rPr>
          <w:fldChar w:fldCharType="end"/>
        </w:r>
      </w:hyperlink>
    </w:p>
    <w:p w14:paraId="39970120" w14:textId="5971B40C"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5" w:history="1">
        <w:r w:rsidRPr="004E1DB6">
          <w:rPr>
            <w:rStyle w:val="Hyperlink"/>
            <w:noProof/>
          </w:rPr>
          <w:t>Section 1: Progress on strategic intentions – Te hauora me te raukaha o ngā whakahaere</w:t>
        </w:r>
        <w:r>
          <w:rPr>
            <w:noProof/>
            <w:webHidden/>
          </w:rPr>
          <w:tab/>
        </w:r>
        <w:r>
          <w:rPr>
            <w:noProof/>
            <w:webHidden/>
          </w:rPr>
          <w:fldChar w:fldCharType="begin"/>
        </w:r>
        <w:r>
          <w:rPr>
            <w:noProof/>
            <w:webHidden/>
          </w:rPr>
          <w:instrText xml:space="preserve"> PAGEREF _Toc211863485 \h </w:instrText>
        </w:r>
        <w:r>
          <w:rPr>
            <w:noProof/>
            <w:webHidden/>
          </w:rPr>
        </w:r>
        <w:r>
          <w:rPr>
            <w:noProof/>
            <w:webHidden/>
          </w:rPr>
          <w:fldChar w:fldCharType="separate"/>
        </w:r>
        <w:r>
          <w:rPr>
            <w:noProof/>
            <w:webHidden/>
          </w:rPr>
          <w:t>164</w:t>
        </w:r>
        <w:r>
          <w:rPr>
            <w:noProof/>
            <w:webHidden/>
          </w:rPr>
          <w:fldChar w:fldCharType="end"/>
        </w:r>
      </w:hyperlink>
    </w:p>
    <w:p w14:paraId="71130289" w14:textId="4953BBB6"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6" w:history="1">
        <w:r w:rsidRPr="004E1DB6">
          <w:rPr>
            <w:rStyle w:val="Hyperlink"/>
            <w:noProof/>
          </w:rPr>
          <w:t>Section 2: Assessment of operations – Te Aromatawai o ngā Whakahaere</w:t>
        </w:r>
        <w:r>
          <w:rPr>
            <w:noProof/>
            <w:webHidden/>
          </w:rPr>
          <w:tab/>
        </w:r>
        <w:r>
          <w:rPr>
            <w:noProof/>
            <w:webHidden/>
          </w:rPr>
          <w:fldChar w:fldCharType="begin"/>
        </w:r>
        <w:r>
          <w:rPr>
            <w:noProof/>
            <w:webHidden/>
          </w:rPr>
          <w:instrText xml:space="preserve"> PAGEREF _Toc211863486 \h </w:instrText>
        </w:r>
        <w:r>
          <w:rPr>
            <w:noProof/>
            <w:webHidden/>
          </w:rPr>
        </w:r>
        <w:r>
          <w:rPr>
            <w:noProof/>
            <w:webHidden/>
          </w:rPr>
          <w:fldChar w:fldCharType="separate"/>
        </w:r>
        <w:r>
          <w:rPr>
            <w:noProof/>
            <w:webHidden/>
          </w:rPr>
          <w:t>173</w:t>
        </w:r>
        <w:r>
          <w:rPr>
            <w:noProof/>
            <w:webHidden/>
          </w:rPr>
          <w:fldChar w:fldCharType="end"/>
        </w:r>
      </w:hyperlink>
    </w:p>
    <w:p w14:paraId="015540C7" w14:textId="45120388"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7" w:history="1">
        <w:r w:rsidRPr="004E1DB6">
          <w:rPr>
            <w:rStyle w:val="Hyperlink"/>
            <w:noProof/>
          </w:rPr>
          <w:t>Section 3: Organisational health and capability – Te hauora me te raukaha o ngā whakahaere</w:t>
        </w:r>
        <w:r>
          <w:rPr>
            <w:noProof/>
            <w:webHidden/>
          </w:rPr>
          <w:tab/>
        </w:r>
        <w:r>
          <w:rPr>
            <w:noProof/>
            <w:webHidden/>
          </w:rPr>
          <w:fldChar w:fldCharType="begin"/>
        </w:r>
        <w:r>
          <w:rPr>
            <w:noProof/>
            <w:webHidden/>
          </w:rPr>
          <w:instrText xml:space="preserve"> PAGEREF _Toc211863487 \h </w:instrText>
        </w:r>
        <w:r>
          <w:rPr>
            <w:noProof/>
            <w:webHidden/>
          </w:rPr>
        </w:r>
        <w:r>
          <w:rPr>
            <w:noProof/>
            <w:webHidden/>
          </w:rPr>
          <w:fldChar w:fldCharType="separate"/>
        </w:r>
        <w:r>
          <w:rPr>
            <w:noProof/>
            <w:webHidden/>
          </w:rPr>
          <w:t>187</w:t>
        </w:r>
        <w:r>
          <w:rPr>
            <w:noProof/>
            <w:webHidden/>
          </w:rPr>
          <w:fldChar w:fldCharType="end"/>
        </w:r>
      </w:hyperlink>
    </w:p>
    <w:p w14:paraId="3EA2C146" w14:textId="34A882C6" w:rsidR="008E440D" w:rsidRDefault="008E440D">
      <w:pPr>
        <w:pStyle w:val="TOC2"/>
        <w:rPr>
          <w:rFonts w:asciiTheme="minorHAnsi" w:eastAsiaTheme="minorEastAsia" w:hAnsiTheme="minorHAnsi" w:cstheme="minorBidi"/>
          <w:noProof/>
          <w:kern w:val="2"/>
          <w:sz w:val="24"/>
          <w:szCs w:val="24"/>
          <w:lang w:eastAsia="en-NZ"/>
          <w14:ligatures w14:val="standardContextual"/>
        </w:rPr>
      </w:pPr>
      <w:hyperlink w:anchor="_Toc211863488" w:history="1">
        <w:r w:rsidRPr="004E1DB6">
          <w:rPr>
            <w:rStyle w:val="Hyperlink"/>
            <w:noProof/>
          </w:rPr>
          <w:t>Section 4: System performance against Cancer Action Plan</w:t>
        </w:r>
        <w:r>
          <w:rPr>
            <w:noProof/>
            <w:webHidden/>
          </w:rPr>
          <w:tab/>
        </w:r>
        <w:r>
          <w:rPr>
            <w:noProof/>
            <w:webHidden/>
          </w:rPr>
          <w:fldChar w:fldCharType="begin"/>
        </w:r>
        <w:r>
          <w:rPr>
            <w:noProof/>
            <w:webHidden/>
          </w:rPr>
          <w:instrText xml:space="preserve"> PAGEREF _Toc211863488 \h </w:instrText>
        </w:r>
        <w:r>
          <w:rPr>
            <w:noProof/>
            <w:webHidden/>
          </w:rPr>
        </w:r>
        <w:r>
          <w:rPr>
            <w:noProof/>
            <w:webHidden/>
          </w:rPr>
          <w:fldChar w:fldCharType="separate"/>
        </w:r>
        <w:r>
          <w:rPr>
            <w:noProof/>
            <w:webHidden/>
          </w:rPr>
          <w:t>192</w:t>
        </w:r>
        <w:r>
          <w:rPr>
            <w:noProof/>
            <w:webHidden/>
          </w:rPr>
          <w:fldChar w:fldCharType="end"/>
        </w:r>
      </w:hyperlink>
    </w:p>
    <w:p w14:paraId="04DD7001" w14:textId="5B7C97B1" w:rsidR="008E440D" w:rsidRDefault="008E440D">
      <w:pPr>
        <w:pStyle w:val="TOC1"/>
        <w:rPr>
          <w:rFonts w:asciiTheme="minorHAnsi" w:eastAsiaTheme="minorEastAsia" w:hAnsiTheme="minorHAnsi" w:cstheme="minorBidi"/>
          <w:noProof/>
          <w:kern w:val="2"/>
          <w:szCs w:val="24"/>
          <w:lang w:eastAsia="en-NZ"/>
          <w14:ligatures w14:val="standardContextual"/>
        </w:rPr>
      </w:pPr>
      <w:hyperlink w:anchor="_Toc211863489" w:history="1">
        <w:r w:rsidRPr="004E1DB6">
          <w:rPr>
            <w:rStyle w:val="Hyperlink"/>
            <w:noProof/>
          </w:rPr>
          <w:t>Report by the Minister of Health on Non-departmental Appropriation (Vote Health)</w:t>
        </w:r>
        <w:r>
          <w:rPr>
            <w:noProof/>
            <w:webHidden/>
          </w:rPr>
          <w:tab/>
        </w:r>
        <w:r>
          <w:rPr>
            <w:noProof/>
            <w:webHidden/>
          </w:rPr>
          <w:fldChar w:fldCharType="begin"/>
        </w:r>
        <w:r>
          <w:rPr>
            <w:noProof/>
            <w:webHidden/>
          </w:rPr>
          <w:instrText xml:space="preserve"> PAGEREF _Toc211863489 \h </w:instrText>
        </w:r>
        <w:r>
          <w:rPr>
            <w:noProof/>
            <w:webHidden/>
          </w:rPr>
        </w:r>
        <w:r>
          <w:rPr>
            <w:noProof/>
            <w:webHidden/>
          </w:rPr>
          <w:fldChar w:fldCharType="separate"/>
        </w:r>
        <w:r>
          <w:rPr>
            <w:noProof/>
            <w:webHidden/>
          </w:rPr>
          <w:t>196</w:t>
        </w:r>
        <w:r>
          <w:rPr>
            <w:noProof/>
            <w:webHidden/>
          </w:rPr>
          <w:fldChar w:fldCharType="end"/>
        </w:r>
      </w:hyperlink>
    </w:p>
    <w:p w14:paraId="133A9219" w14:textId="3E1E7F93" w:rsidR="00C86248" w:rsidRDefault="008E440D">
      <w:r>
        <w:rPr>
          <w:rFonts w:ascii="Segoe UI Semibold" w:hAnsi="Segoe UI Semibold"/>
          <w:b/>
          <w:sz w:val="24"/>
        </w:rPr>
        <w:fldChar w:fldCharType="end"/>
      </w:r>
    </w:p>
    <w:p w14:paraId="4A6797B1" w14:textId="1CBC3641" w:rsidR="002B76A7" w:rsidRDefault="002B76A7" w:rsidP="003A5FEA"/>
    <w:p w14:paraId="5DDB57FC" w14:textId="77777777" w:rsidR="001D3E4E" w:rsidRDefault="001D3E4E" w:rsidP="003A5FEA"/>
    <w:p w14:paraId="42CB3D8F" w14:textId="77777777" w:rsidR="001D3E4E" w:rsidRDefault="001D3E4E" w:rsidP="003A5FEA">
      <w:pPr>
        <w:sectPr w:rsidR="001D3E4E" w:rsidSect="0078658E">
          <w:footerReference w:type="even" r:id="rId20"/>
          <w:pgSz w:w="11907" w:h="16840" w:code="9"/>
          <w:pgMar w:top="1418" w:right="1701" w:bottom="1134" w:left="1843" w:header="284" w:footer="425" w:gutter="284"/>
          <w:pgNumType w:fmt="lowerRoman"/>
          <w:cols w:space="720"/>
        </w:sectPr>
      </w:pPr>
    </w:p>
    <w:p w14:paraId="4E5163A2" w14:textId="77777777" w:rsidR="00CD2EBB" w:rsidRDefault="00CD2EBB" w:rsidP="00C42DE2">
      <w:pPr>
        <w:pStyle w:val="Heading1"/>
        <w:spacing w:before="0"/>
      </w:pPr>
      <w:bookmarkStart w:id="5" w:name="_Toc211863439"/>
      <w:r>
        <w:t>Our highlights for 2024/25 – Ngā mahi whakahirahira o te tau 2024/25</w:t>
      </w:r>
      <w:bookmarkEnd w:id="5"/>
    </w:p>
    <w:p w14:paraId="79738876" w14:textId="23680D6D" w:rsidR="00CD2EBB" w:rsidRDefault="00CD2EBB" w:rsidP="00CD2EBB">
      <w:r>
        <w:t>This summary highlights key areas of our work from 1 July 2024 to 30 June 2025, supporting the Government’s focus on ensuring access to timely, quality healthcare for all New Zealanders.</w:t>
      </w:r>
    </w:p>
    <w:p w14:paraId="5327D19D" w14:textId="77777777" w:rsidR="00CD2EBB" w:rsidRDefault="00CD2EBB" w:rsidP="00CD2EBB">
      <w:pPr>
        <w:pStyle w:val="Heading3"/>
      </w:pPr>
      <w:r>
        <w:t>Who we are and the outcomes we contribute to</w:t>
      </w:r>
    </w:p>
    <w:p w14:paraId="7EF2BC7D" w14:textId="7A11F244" w:rsidR="00CD2EBB" w:rsidRDefault="00CD2EBB" w:rsidP="00CD2EBB">
      <w:r>
        <w:t>The Ministry of Health – Manatū Hauora (the Ministry) is the Government’s lead advisor on health. Our core responsibilities are policy, monitoring, and regulation, with a focus on improving health outcomes for all New Zealanders. Our work is covered by either Crown funding or funding from charges and fees.</w:t>
      </w:r>
    </w:p>
    <w:p w14:paraId="4F873286" w14:textId="5E1EE4C0" w:rsidR="00CD2EBB" w:rsidRDefault="00CD2EBB" w:rsidP="00CD2EBB">
      <w:pPr>
        <w:pStyle w:val="Heading3"/>
      </w:pPr>
      <w:r>
        <w:t>Implementing the Government’s priorities</w:t>
      </w:r>
    </w:p>
    <w:p w14:paraId="6ADFBC71" w14:textId="71AE1333" w:rsidR="00CD2EBB" w:rsidRDefault="00CD2EBB" w:rsidP="00CD2EBB">
      <w:r>
        <w:t>Alongside the areas outlined in the progress section below, the Ministry supported the Government in implementing its priorities. Government priorities included:</w:t>
      </w:r>
    </w:p>
    <w:p w14:paraId="244D1903" w14:textId="2333E431" w:rsidR="00CD2EBB" w:rsidRDefault="00CD2EBB" w:rsidP="00CD2EBB">
      <w:pPr>
        <w:pStyle w:val="Bullet"/>
      </w:pPr>
      <w:r>
        <w:t>the focus on putting patients first and ensuring access to timely, quality healthcare for all New Zealanders (as set out in the Government Policy Statement on Health 2024–2027), through policy reforms</w:t>
      </w:r>
    </w:p>
    <w:p w14:paraId="3CC5598A" w14:textId="7D01B6B5" w:rsidR="00CD2EBB" w:rsidRDefault="00CD2EBB" w:rsidP="00CD2EBB">
      <w:pPr>
        <w:pStyle w:val="Bullet"/>
      </w:pPr>
      <w:r>
        <w:t>two Government targets – Shorter stays in emergency departments and Shorter wait times for treatment, alongside Health New Zealand – Te Whatu Ora (Health NZ), through our monitoring activities</w:t>
      </w:r>
    </w:p>
    <w:p w14:paraId="7A08C79D" w14:textId="20CCD510" w:rsidR="00CD2EBB" w:rsidRDefault="00CD2EBB" w:rsidP="00CD2EBB">
      <w:pPr>
        <w:pStyle w:val="Bullet"/>
      </w:pPr>
      <w:r>
        <w:t>implementation of the Government-set health targets (which include the two Government targets, above) and mental health and addiction targets, working closely with Health NZ</w:t>
      </w:r>
    </w:p>
    <w:p w14:paraId="3DDED2FD" w14:textId="1294D81A" w:rsidR="00CD2EBB" w:rsidRDefault="00CD2EBB" w:rsidP="00CD2EBB">
      <w:pPr>
        <w:pStyle w:val="Bullet"/>
      </w:pPr>
      <w:r>
        <w:t>the major Budget 2024 spending decision, COVID-19 and Pandemic Preparedness – Maintaining Essential Health Services and Critical Surveillance Infrastructure</w:t>
      </w:r>
    </w:p>
    <w:p w14:paraId="4F96E92F" w14:textId="08D242C6" w:rsidR="00CD2EBB" w:rsidRDefault="00CD2EBB" w:rsidP="00CD2EBB">
      <w:pPr>
        <w:pStyle w:val="Bullet"/>
      </w:pPr>
      <w:r>
        <w:t>other significant Budget decisions such as the Crown Response to the Royal Commission of Inquiry into Historical Abuse in State Care and Prescribing Length Increase from 3 months to 12 months.</w:t>
      </w:r>
    </w:p>
    <w:p w14:paraId="53959CD2" w14:textId="77777777" w:rsidR="00CD2EBB" w:rsidRDefault="00CD2EBB" w:rsidP="00CD2EBB">
      <w:pPr>
        <w:pStyle w:val="Heading3"/>
      </w:pPr>
      <w:r>
        <w:t>Progress against our strategic intentions</w:t>
      </w:r>
    </w:p>
    <w:p w14:paraId="2828CAF0" w14:textId="2DAE0D91" w:rsidR="00CD2EBB" w:rsidRDefault="00CD2EBB" w:rsidP="00CD2EBB">
      <w:r>
        <w:t xml:space="preserve">Here we outline key 2024/25 achievements and deliverables that contribute to our </w:t>
      </w:r>
      <w:r w:rsidRPr="00C42DE2">
        <w:rPr>
          <w:i/>
          <w:iCs/>
        </w:rPr>
        <w:t>Strategic Intentions 2024–2028</w:t>
      </w:r>
      <w:r>
        <w:t>. Further details can be found in Section 1: Progress on strategic intentions.</w:t>
      </w:r>
    </w:p>
    <w:p w14:paraId="6636D2C8" w14:textId="77777777" w:rsidR="00CD2EBB" w:rsidRDefault="00CD2EBB" w:rsidP="00CD2EBB">
      <w:pPr>
        <w:pStyle w:val="Heading4"/>
      </w:pPr>
      <w:r>
        <w:t>Priority 1: Provide system- level leadership</w:t>
      </w:r>
    </w:p>
    <w:p w14:paraId="60413A3D" w14:textId="77777777" w:rsidR="00CD2EBB" w:rsidRDefault="00CD2EBB" w:rsidP="00CD2EBB">
      <w:r>
        <w:t>We strengthened system leadership by setting strategic direction, co-ordinating cross-agency efforts, and supporting national health priorities, including in the following areas.</w:t>
      </w:r>
    </w:p>
    <w:p w14:paraId="41643277" w14:textId="20AC0FCE" w:rsidR="00CD2EBB" w:rsidRDefault="00CD2EBB" w:rsidP="00CD2EBB">
      <w:pPr>
        <w:pStyle w:val="Bullet"/>
      </w:pPr>
      <w:r w:rsidRPr="00CD2EBB">
        <w:rPr>
          <w:b/>
          <w:bCs/>
        </w:rPr>
        <w:t>New Zealand Health Plan – Te Pae Waenga</w:t>
      </w:r>
      <w:r>
        <w:t>: Supported the Minister of Health in his consideration of whether to approve the New Zealand Health Plan, which gives effect to the Government Policy Statement on Health 2024–2027.*</w:t>
      </w:r>
    </w:p>
    <w:p w14:paraId="23BB6295" w14:textId="16B52932" w:rsidR="00CD2EBB" w:rsidRDefault="00CD2EBB" w:rsidP="00CD2EBB">
      <w:pPr>
        <w:pStyle w:val="Bullet"/>
      </w:pPr>
      <w:r w:rsidRPr="00CD2EBB">
        <w:rPr>
          <w:b/>
          <w:bCs/>
        </w:rPr>
        <w:t>Pandemic preparedness</w:t>
      </w:r>
      <w:r>
        <w:t>: Updated the New Zealand Pandemic Plan and strengthened cross-agency pandemic preparedness.*</w:t>
      </w:r>
    </w:p>
    <w:p w14:paraId="66C1A8DF" w14:textId="1D5CEB12" w:rsidR="00CD2EBB" w:rsidRDefault="00CD2EBB" w:rsidP="00CD2EBB">
      <w:pPr>
        <w:pStyle w:val="Bullet"/>
      </w:pPr>
      <w:r w:rsidRPr="00CD2EBB">
        <w:rPr>
          <w:b/>
          <w:bCs/>
        </w:rPr>
        <w:t>Strategic Approach to Immunisation in New Zealand 2025–2030</w:t>
      </w:r>
      <w:r>
        <w:t>: Launched a strategic approach to immunisation to increase uptake of vaccinations, directly supporting delivery of the health target that 95% of 24-month-old children will be fully immunised by 2030.*</w:t>
      </w:r>
    </w:p>
    <w:p w14:paraId="2E785C70" w14:textId="34AA62B9" w:rsidR="00CD2EBB" w:rsidRDefault="00CD2EBB" w:rsidP="00CD2EBB">
      <w:pPr>
        <w:pStyle w:val="Bullet"/>
      </w:pPr>
      <w:r w:rsidRPr="00CD2EBB">
        <w:rPr>
          <w:b/>
          <w:bCs/>
        </w:rPr>
        <w:t>Public Health Surveillance Strategy 2025–2030</w:t>
      </w:r>
      <w:r>
        <w:t>: Published a strategy to strengthen and coordinate our public health surveillance system, to ensure New Zealand is well prepared to identify and respond to future health threats.</w:t>
      </w:r>
    </w:p>
    <w:p w14:paraId="54E1DF4B" w14:textId="7F5CAA1E" w:rsidR="00CD2EBB" w:rsidRDefault="00CD2EBB" w:rsidP="00CD2EBB">
      <w:pPr>
        <w:pStyle w:val="Bullet"/>
      </w:pPr>
      <w:r w:rsidRPr="00CD2EBB">
        <w:rPr>
          <w:b/>
          <w:bCs/>
        </w:rPr>
        <w:t>Strategy to Prevent and Minimise Gambling Harm 2025/26 to 2027/28</w:t>
      </w:r>
      <w:r>
        <w:t>: Released a revised strategy to prevent and minimise gambling harm, including with funding to reduce harm.</w:t>
      </w:r>
    </w:p>
    <w:p w14:paraId="78403608" w14:textId="49FF0361" w:rsidR="00CD2EBB" w:rsidRDefault="00CD2EBB" w:rsidP="00CD2EBB">
      <w:pPr>
        <w:pStyle w:val="Bullet"/>
      </w:pPr>
      <w:r w:rsidRPr="00CD2EBB">
        <w:rPr>
          <w:b/>
          <w:bCs/>
        </w:rPr>
        <w:t>Suicide Prevention Action Plan 2025– 2029</w:t>
      </w:r>
      <w:r>
        <w:t>: Launched a plan comprising 21 health-led and 13 cross-agency actions aimed at preventing suicide.*</w:t>
      </w:r>
    </w:p>
    <w:p w14:paraId="246D8F71" w14:textId="0706A5A6" w:rsidR="00CD2EBB" w:rsidRDefault="00CD2EBB" w:rsidP="00CD2EBB">
      <w:pPr>
        <w:pStyle w:val="Heading4"/>
      </w:pPr>
      <w:r>
        <w:t>Priority 2: Drive system performance</w:t>
      </w:r>
    </w:p>
    <w:p w14:paraId="1A24A989" w14:textId="77777777" w:rsidR="00CD2EBB" w:rsidRDefault="00CD2EBB" w:rsidP="00CD2EBB">
      <w:r>
        <w:t>We strengthened our monitoring role across health Crown entities and the wider health system by supporting accountability for performance, including in the following areas.</w:t>
      </w:r>
    </w:p>
    <w:p w14:paraId="0B88AB30" w14:textId="061E53FF" w:rsidR="00CD2EBB" w:rsidRDefault="00CD2EBB" w:rsidP="00CD2EBB">
      <w:pPr>
        <w:pStyle w:val="Bullet"/>
      </w:pPr>
      <w:r w:rsidRPr="00CD2EBB">
        <w:rPr>
          <w:b/>
          <w:bCs/>
        </w:rPr>
        <w:t>Strategic monitoring model</w:t>
      </w:r>
      <w:r>
        <w:t>: Embedded a new monitoring model and new monthly and quarterly reporting products to strengthen system oversight.</w:t>
      </w:r>
    </w:p>
    <w:p w14:paraId="367C526F" w14:textId="6BFD5499" w:rsidR="00CD2EBB" w:rsidRDefault="00CD2EBB" w:rsidP="00CD2EBB">
      <w:pPr>
        <w:pStyle w:val="Bullet"/>
      </w:pPr>
      <w:r w:rsidRPr="00CD2EBB">
        <w:rPr>
          <w:b/>
          <w:bCs/>
        </w:rPr>
        <w:t>Supporting Health NZ through changes to governance and accountability</w:t>
      </w:r>
      <w:r>
        <w:t>: Refocused our monitoring approach to drive improvements in health service delivery, as outlined in the Health Delivery Plan. This included supporting Health NZ through changes to governance and accountability arrangements, progressing the achievement of the health targets, and engaging Deloitte to undertake an independent review of Health NZ’s financial performance in 2023/24.*</w:t>
      </w:r>
    </w:p>
    <w:p w14:paraId="5B0280AC" w14:textId="134F7557" w:rsidR="00CD2EBB" w:rsidRPr="00CD2EBB" w:rsidRDefault="00CD2EBB" w:rsidP="00CD2EBB">
      <w:pPr>
        <w:pStyle w:val="Bullet"/>
      </w:pPr>
      <w:r w:rsidRPr="00CD2EBB">
        <w:rPr>
          <w:b/>
          <w:bCs/>
        </w:rPr>
        <w:t>Health Infrastructure Plan</w:t>
      </w:r>
      <w:r>
        <w:t>: Provided advice to Health NZ as it developed the 10-year Health Infrastructure Plan and worked on expectations for implementation.*</w:t>
      </w:r>
    </w:p>
    <w:p w14:paraId="05D8299E" w14:textId="77777777" w:rsidR="00CD2EBB" w:rsidRPr="00CD2EBB" w:rsidRDefault="00CD2EBB" w:rsidP="00CD2EBB">
      <w:pPr>
        <w:pStyle w:val="Heading4"/>
        <w:rPr>
          <w:w w:val="105"/>
        </w:rPr>
      </w:pPr>
      <w:r w:rsidRPr="00CD2EBB">
        <w:rPr>
          <w:w w:val="105"/>
        </w:rPr>
        <w:t>Priority 3: Be the Government’s primary advisor on health</w:t>
      </w:r>
    </w:p>
    <w:p w14:paraId="50C13E61" w14:textId="77777777" w:rsidR="00CD2EBB" w:rsidRPr="00CD2EBB" w:rsidRDefault="00CD2EBB" w:rsidP="00CD2EBB">
      <w:pPr>
        <w:rPr>
          <w:w w:val="105"/>
        </w:rPr>
      </w:pPr>
      <w:r w:rsidRPr="00CD2EBB">
        <w:rPr>
          <w:w w:val="105"/>
        </w:rPr>
        <w:t>We delivered high-quality, evidence- informed advice to support Government decisions and long-term system settings, including in the following areas.</w:t>
      </w:r>
    </w:p>
    <w:p w14:paraId="208300FB" w14:textId="58D5F29B" w:rsidR="00CD2EBB" w:rsidRPr="00CD2EBB" w:rsidRDefault="00CD2EBB" w:rsidP="00CD2EBB">
      <w:pPr>
        <w:pStyle w:val="Bullet"/>
        <w:rPr>
          <w:w w:val="105"/>
        </w:rPr>
      </w:pPr>
      <w:r w:rsidRPr="00CD2EBB">
        <w:rPr>
          <w:b/>
          <w:bCs/>
          <w:w w:val="105"/>
        </w:rPr>
        <w:t>Policy and legislative advice</w:t>
      </w:r>
      <w:r w:rsidRPr="00CD2EBB">
        <w:rPr>
          <w:w w:val="105"/>
        </w:rPr>
        <w:t>: Supported health policy reforms and cross-agency policy initiatives, including the Medicines Amendment Bill, Mental Health Bill, progressing work on the Medical Products Bill, and reviewing health workforce regulation.*</w:t>
      </w:r>
    </w:p>
    <w:p w14:paraId="365B44B3" w14:textId="3691D5E1" w:rsidR="00CD2EBB" w:rsidRPr="00CD2EBB" w:rsidRDefault="00CD2EBB" w:rsidP="00CD2EBB">
      <w:pPr>
        <w:pStyle w:val="Bullet"/>
        <w:rPr>
          <w:w w:val="105"/>
        </w:rPr>
      </w:pPr>
      <w:r w:rsidRPr="00CD2EBB">
        <w:rPr>
          <w:b/>
          <w:bCs/>
          <w:w w:val="105"/>
        </w:rPr>
        <w:t>New medical school</w:t>
      </w:r>
      <w:r w:rsidRPr="00CD2EBB">
        <w:rPr>
          <w:w w:val="105"/>
        </w:rPr>
        <w:t>: Led the programme of work to establish a new graduate- entry medical school at the University of Waikato aimed at addressing future health workforce gaps.*</w:t>
      </w:r>
    </w:p>
    <w:p w14:paraId="50BDCBAD" w14:textId="01C968BE" w:rsidR="00CD2EBB" w:rsidRPr="00CD2EBB" w:rsidRDefault="00CD2EBB" w:rsidP="00CD2EBB">
      <w:pPr>
        <w:pStyle w:val="Bullet"/>
        <w:rPr>
          <w:w w:val="105"/>
        </w:rPr>
      </w:pPr>
      <w:r w:rsidRPr="00CD2EBB">
        <w:rPr>
          <w:b/>
          <w:bCs/>
          <w:w w:val="105"/>
        </w:rPr>
        <w:t>Primary Care Tactical Action Plan</w:t>
      </w:r>
      <w:r w:rsidRPr="00CD2EBB">
        <w:rPr>
          <w:w w:val="105"/>
        </w:rPr>
        <w:t>: Worked with Health NZ to advise on a plan to expand digital access, grow the primary care workforce, and improve access to urgent and after-hours care.*</w:t>
      </w:r>
    </w:p>
    <w:p w14:paraId="3122F285" w14:textId="65B0237C" w:rsidR="00CD2EBB" w:rsidRPr="00CD2EBB" w:rsidRDefault="00CD2EBB" w:rsidP="00CD2EBB">
      <w:pPr>
        <w:pStyle w:val="Bullet"/>
        <w:rPr>
          <w:w w:val="105"/>
        </w:rPr>
      </w:pPr>
      <w:r w:rsidRPr="005005D9">
        <w:rPr>
          <w:b/>
          <w:bCs/>
          <w:w w:val="105"/>
        </w:rPr>
        <w:t>Vaping and Smokefree 2025</w:t>
      </w:r>
      <w:r w:rsidRPr="00CD2EBB">
        <w:rPr>
          <w:w w:val="105"/>
        </w:rPr>
        <w:t>: Administered new legislation to reduce youth vaping and provided policy advice to advance Smokefree 2025 goals.*</w:t>
      </w:r>
    </w:p>
    <w:p w14:paraId="24BE9383" w14:textId="22BC1157" w:rsidR="00CD2EBB" w:rsidRPr="00CD2EBB" w:rsidRDefault="00CD2EBB" w:rsidP="00CD2EBB">
      <w:pPr>
        <w:pStyle w:val="Bullet"/>
        <w:rPr>
          <w:w w:val="105"/>
        </w:rPr>
      </w:pPr>
      <w:r w:rsidRPr="005005D9">
        <w:rPr>
          <w:b/>
          <w:bCs/>
          <w:w w:val="105"/>
        </w:rPr>
        <w:t>Fetal Alcohol Spectrum Disorder Action Plan</w:t>
      </w:r>
      <w:r w:rsidRPr="00CD2EBB">
        <w:rPr>
          <w:w w:val="105"/>
        </w:rPr>
        <w:t>: Developed a cross-agency plan to address fetal alcohol spectrum disorder.*</w:t>
      </w:r>
    </w:p>
    <w:p w14:paraId="3E2DCF19" w14:textId="1468A563" w:rsidR="00CD2EBB" w:rsidRPr="00CD2EBB" w:rsidRDefault="00CD2EBB" w:rsidP="00CD2EBB">
      <w:pPr>
        <w:pStyle w:val="Bullet"/>
        <w:rPr>
          <w:w w:val="105"/>
        </w:rPr>
      </w:pPr>
      <w:r w:rsidRPr="005005D9">
        <w:rPr>
          <w:b/>
          <w:bCs/>
          <w:w w:val="105"/>
        </w:rPr>
        <w:t>Response to the Royal Commission of Inquiry into Abuse in Care</w:t>
      </w:r>
      <w:r w:rsidRPr="00CD2EBB">
        <w:rPr>
          <w:w w:val="105"/>
        </w:rPr>
        <w:t>: Contributed to the Government’s response to the abuse in care inquiry, including making improvements to the State redress system.*</w:t>
      </w:r>
    </w:p>
    <w:p w14:paraId="7B21D372" w14:textId="5D658060" w:rsidR="00CD2EBB" w:rsidRPr="00CD2EBB" w:rsidRDefault="00CD2EBB" w:rsidP="005005D9">
      <w:pPr>
        <w:pStyle w:val="Heading4"/>
        <w:rPr>
          <w:w w:val="105"/>
        </w:rPr>
      </w:pPr>
      <w:r w:rsidRPr="00CD2EBB">
        <w:rPr>
          <w:w w:val="105"/>
        </w:rPr>
        <w:t>Priority 4: Future-proof our health system</w:t>
      </w:r>
    </w:p>
    <w:p w14:paraId="5BB9C382" w14:textId="77777777" w:rsidR="00CD2EBB" w:rsidRPr="00CD2EBB" w:rsidRDefault="00CD2EBB" w:rsidP="00CD2EBB">
      <w:pPr>
        <w:rPr>
          <w:w w:val="105"/>
        </w:rPr>
      </w:pPr>
      <w:r w:rsidRPr="00CD2EBB">
        <w:rPr>
          <w:w w:val="105"/>
        </w:rPr>
        <w:t>We advanced initiatives to build a more resilient, sustainable, and innovation-ready health system, including in the following areas.</w:t>
      </w:r>
    </w:p>
    <w:p w14:paraId="008E3F40" w14:textId="66FDF0A0" w:rsidR="00CD2EBB" w:rsidRPr="00CD2EBB" w:rsidRDefault="005005D9" w:rsidP="005005D9">
      <w:pPr>
        <w:pStyle w:val="Bullet"/>
        <w:rPr>
          <w:w w:val="105"/>
        </w:rPr>
      </w:pPr>
      <w:r w:rsidRPr="005005D9">
        <w:rPr>
          <w:b/>
          <w:bCs/>
          <w:w w:val="105"/>
        </w:rPr>
        <w:t>P</w:t>
      </w:r>
      <w:r w:rsidR="00CD2EBB" w:rsidRPr="005005D9">
        <w:rPr>
          <w:b/>
          <w:bCs/>
          <w:w w:val="105"/>
        </w:rPr>
        <w:t>recision Health programme</w:t>
      </w:r>
      <w:r w:rsidR="00CD2EBB" w:rsidRPr="00CD2EBB">
        <w:rPr>
          <w:w w:val="105"/>
        </w:rPr>
        <w:t>: Advanced genomics and artificial intelligence policy to support innovation in diagnosis and care.*</w:t>
      </w:r>
    </w:p>
    <w:p w14:paraId="6C1D38BD" w14:textId="354D30F0" w:rsidR="00CD2EBB" w:rsidRPr="00CD2EBB" w:rsidRDefault="00CD2EBB" w:rsidP="005005D9">
      <w:pPr>
        <w:pStyle w:val="Bullet"/>
        <w:rPr>
          <w:w w:val="105"/>
        </w:rPr>
      </w:pPr>
      <w:r w:rsidRPr="005005D9">
        <w:rPr>
          <w:b/>
          <w:bCs/>
          <w:w w:val="105"/>
        </w:rPr>
        <w:t>Health National Adaptation Plan 2024–2027</w:t>
      </w:r>
      <w:r w:rsidRPr="00CD2EBB">
        <w:rPr>
          <w:w w:val="105"/>
        </w:rPr>
        <w:t>: Published New Zealand’s first plan to strengthen the health system’s resilience to long-term climate change risks.</w:t>
      </w:r>
    </w:p>
    <w:p w14:paraId="55B49F74" w14:textId="042B3C8D" w:rsidR="00CD2EBB" w:rsidRPr="005005D9" w:rsidRDefault="00CD2EBB" w:rsidP="005005D9">
      <w:pPr>
        <w:pStyle w:val="Bullet"/>
        <w:rPr>
          <w:w w:val="105"/>
        </w:rPr>
      </w:pPr>
      <w:r w:rsidRPr="005005D9">
        <w:rPr>
          <w:b/>
          <w:bCs/>
          <w:w w:val="105"/>
        </w:rPr>
        <w:t>Child and Youth Mental Health</w:t>
      </w:r>
      <w:r w:rsidR="005005D9" w:rsidRPr="005005D9">
        <w:rPr>
          <w:b/>
          <w:bCs/>
          <w:w w:val="105"/>
        </w:rPr>
        <w:t xml:space="preserve"> </w:t>
      </w:r>
      <w:r w:rsidRPr="005005D9">
        <w:rPr>
          <w:b/>
          <w:bCs/>
          <w:w w:val="105"/>
        </w:rPr>
        <w:t>Study</w:t>
      </w:r>
      <w:r w:rsidRPr="005005D9">
        <w:rPr>
          <w:w w:val="105"/>
        </w:rPr>
        <w:t>: Began work on a national survey to better understand child and youth mental health needs.* The first results are due in 2027.</w:t>
      </w:r>
    </w:p>
    <w:p w14:paraId="71A5C5C5" w14:textId="71AEDE9E" w:rsidR="00CD2EBB" w:rsidRDefault="00CD2EBB" w:rsidP="005005D9">
      <w:pPr>
        <w:pStyle w:val="Bullet"/>
        <w:rPr>
          <w:w w:val="105"/>
        </w:rPr>
      </w:pPr>
      <w:r w:rsidRPr="005005D9">
        <w:rPr>
          <w:b/>
          <w:bCs/>
          <w:w w:val="105"/>
        </w:rPr>
        <w:t>Improving access to evidence, data, and insights</w:t>
      </w:r>
      <w:r w:rsidRPr="00CD2EBB">
        <w:rPr>
          <w:w w:val="105"/>
        </w:rPr>
        <w:t xml:space="preserve">: Published the </w:t>
      </w:r>
      <w:r w:rsidRPr="0089267F">
        <w:rPr>
          <w:i/>
          <w:iCs/>
          <w:w w:val="105"/>
        </w:rPr>
        <w:t>Health and</w:t>
      </w:r>
      <w:r w:rsidRPr="00CD2EBB">
        <w:rPr>
          <w:w w:val="105"/>
        </w:rPr>
        <w:t xml:space="preserve"> </w:t>
      </w:r>
      <w:r w:rsidRPr="00C42DE2">
        <w:rPr>
          <w:i/>
          <w:iCs/>
          <w:w w:val="105"/>
        </w:rPr>
        <w:t>Independence Report 2023</w:t>
      </w:r>
      <w:r w:rsidRPr="00CD2EBB">
        <w:rPr>
          <w:w w:val="105"/>
        </w:rPr>
        <w:t xml:space="preserve"> and the latest results from the New Zealand Health Survey.</w:t>
      </w:r>
    </w:p>
    <w:p w14:paraId="00B5E63C" w14:textId="77777777" w:rsidR="005005D9" w:rsidRPr="005005D9" w:rsidRDefault="005005D9" w:rsidP="005005D9">
      <w:pPr>
        <w:pStyle w:val="Heading4"/>
        <w:rPr>
          <w:w w:val="105"/>
        </w:rPr>
      </w:pPr>
      <w:r w:rsidRPr="005005D9">
        <w:rPr>
          <w:w w:val="105"/>
        </w:rPr>
        <w:t>Priority 5: Regulate the health system</w:t>
      </w:r>
    </w:p>
    <w:p w14:paraId="5D4E4890" w14:textId="77777777" w:rsidR="005005D9" w:rsidRPr="005005D9" w:rsidRDefault="005005D9" w:rsidP="005005D9">
      <w:pPr>
        <w:rPr>
          <w:w w:val="105"/>
        </w:rPr>
      </w:pPr>
      <w:r w:rsidRPr="005005D9">
        <w:rPr>
          <w:w w:val="105"/>
        </w:rPr>
        <w:t>We strengthened our regulatory stewardship to ensure public safety and support innovation, including in the following areas.</w:t>
      </w:r>
    </w:p>
    <w:p w14:paraId="5A503EBD" w14:textId="0963790F" w:rsidR="005005D9" w:rsidRPr="005005D9" w:rsidRDefault="005005D9" w:rsidP="005005D9">
      <w:pPr>
        <w:pStyle w:val="Bullet"/>
        <w:rPr>
          <w:w w:val="105"/>
        </w:rPr>
      </w:pPr>
      <w:r w:rsidRPr="005005D9">
        <w:rPr>
          <w:b/>
          <w:bCs/>
          <w:w w:val="105"/>
        </w:rPr>
        <w:t>Regulatory Stewardship Strategy</w:t>
      </w:r>
      <w:r w:rsidRPr="005005D9">
        <w:rPr>
          <w:w w:val="105"/>
        </w:rPr>
        <w:t>: Launched our first strategy to strengthen regulatory governance and practice across 14 regulatory regimes.</w:t>
      </w:r>
    </w:p>
    <w:p w14:paraId="0268BBE1" w14:textId="31E4A0F8" w:rsidR="005005D9" w:rsidRPr="005005D9" w:rsidRDefault="005005D9" w:rsidP="005005D9">
      <w:pPr>
        <w:pStyle w:val="Bullet"/>
        <w:rPr>
          <w:w w:val="105"/>
        </w:rPr>
      </w:pPr>
      <w:r w:rsidRPr="005005D9">
        <w:rPr>
          <w:b/>
          <w:bCs/>
          <w:w w:val="105"/>
        </w:rPr>
        <w:t>Maturity assessments and reviews</w:t>
      </w:r>
      <w:r w:rsidRPr="005005D9">
        <w:rPr>
          <w:w w:val="105"/>
        </w:rPr>
        <w:t>: Completed maturity assessments for 14 regulatory regimes and began reviews to identify strengths and gaps.</w:t>
      </w:r>
    </w:p>
    <w:p w14:paraId="2097CE4B" w14:textId="75D74FC0" w:rsidR="005005D9" w:rsidRPr="005005D9" w:rsidRDefault="005005D9" w:rsidP="005005D9">
      <w:pPr>
        <w:pStyle w:val="Bullet"/>
        <w:rPr>
          <w:w w:val="105"/>
        </w:rPr>
      </w:pPr>
      <w:r w:rsidRPr="005005D9">
        <w:rPr>
          <w:b/>
          <w:bCs/>
          <w:w w:val="105"/>
        </w:rPr>
        <w:t>Regulation of health professions</w:t>
      </w:r>
      <w:r w:rsidRPr="005005D9">
        <w:rPr>
          <w:w w:val="105"/>
        </w:rPr>
        <w:t>: Progressed work on the regulation of physician associates* and other professions under the Health Practitioners Competence Assurance Act 2003.</w:t>
      </w:r>
    </w:p>
    <w:p w14:paraId="7AD1E254" w14:textId="158F41E9" w:rsidR="005005D9" w:rsidRPr="005005D9" w:rsidRDefault="005005D9" w:rsidP="005005D9">
      <w:pPr>
        <w:pStyle w:val="Bullet"/>
        <w:rPr>
          <w:w w:val="105"/>
        </w:rPr>
      </w:pPr>
      <w:r w:rsidRPr="005005D9">
        <w:rPr>
          <w:b/>
          <w:bCs/>
          <w:w w:val="105"/>
        </w:rPr>
        <w:t>Medsafe’s assessment of New Medicine Applications</w:t>
      </w:r>
      <w:r w:rsidRPr="005005D9">
        <w:rPr>
          <w:w w:val="105"/>
        </w:rPr>
        <w:t>: Continued to significantly improve Medsafe’s performance in the time taken to make decisions on New Medicine Applications.*</w:t>
      </w:r>
    </w:p>
    <w:p w14:paraId="41A295F3" w14:textId="6CE19DF2" w:rsidR="005005D9" w:rsidRPr="005005D9" w:rsidRDefault="005005D9" w:rsidP="005005D9">
      <w:pPr>
        <w:pStyle w:val="Heading4"/>
        <w:rPr>
          <w:w w:val="105"/>
        </w:rPr>
      </w:pPr>
      <w:r w:rsidRPr="005005D9">
        <w:rPr>
          <w:w w:val="105"/>
        </w:rPr>
        <w:t>Priority 6: Organisational excellence</w:t>
      </w:r>
    </w:p>
    <w:p w14:paraId="155F67BE" w14:textId="77777777" w:rsidR="005005D9" w:rsidRPr="005005D9" w:rsidRDefault="005005D9" w:rsidP="005005D9">
      <w:pPr>
        <w:rPr>
          <w:w w:val="105"/>
        </w:rPr>
      </w:pPr>
      <w:r w:rsidRPr="005005D9">
        <w:rPr>
          <w:w w:val="105"/>
        </w:rPr>
        <w:t>We invested in our people, systems, and processes to enhance capability and agility, including in the following areas.</w:t>
      </w:r>
    </w:p>
    <w:p w14:paraId="081B9D0C" w14:textId="2191B60B" w:rsidR="005005D9" w:rsidRPr="005005D9" w:rsidRDefault="005005D9" w:rsidP="005005D9">
      <w:pPr>
        <w:pStyle w:val="Bullet"/>
        <w:rPr>
          <w:w w:val="105"/>
        </w:rPr>
      </w:pPr>
      <w:r w:rsidRPr="005005D9">
        <w:rPr>
          <w:w w:val="105"/>
        </w:rPr>
        <w:t xml:space="preserve">Strengthened </w:t>
      </w:r>
      <w:r w:rsidRPr="005005D9">
        <w:rPr>
          <w:b/>
          <w:bCs/>
          <w:w w:val="105"/>
        </w:rPr>
        <w:t>digital systems, leadership, and business planning</w:t>
      </w:r>
      <w:r w:rsidRPr="005005D9">
        <w:rPr>
          <w:w w:val="105"/>
        </w:rPr>
        <w:t xml:space="preserve"> to build a more inclusive, high-performing Ministry.</w:t>
      </w:r>
    </w:p>
    <w:p w14:paraId="2664919B" w14:textId="4BE650E2" w:rsidR="005005D9" w:rsidRPr="005005D9" w:rsidRDefault="005005D9" w:rsidP="005005D9">
      <w:pPr>
        <w:pStyle w:val="Bullet"/>
        <w:rPr>
          <w:w w:val="105"/>
        </w:rPr>
      </w:pPr>
      <w:r w:rsidRPr="005005D9">
        <w:rPr>
          <w:w w:val="105"/>
        </w:rPr>
        <w:t xml:space="preserve">Delivered </w:t>
      </w:r>
      <w:r w:rsidRPr="005005D9">
        <w:rPr>
          <w:b/>
          <w:bCs/>
          <w:w w:val="105"/>
        </w:rPr>
        <w:t>a new payroll and human resource information system</w:t>
      </w:r>
      <w:r w:rsidRPr="005005D9">
        <w:rPr>
          <w:w w:val="105"/>
        </w:rPr>
        <w:t xml:space="preserve"> to improve automation, auditability, and data analytics.</w:t>
      </w:r>
    </w:p>
    <w:p w14:paraId="7B329C48" w14:textId="3CD6279A" w:rsidR="005005D9" w:rsidRPr="005005D9" w:rsidRDefault="005005D9" w:rsidP="005005D9">
      <w:pPr>
        <w:pStyle w:val="Bullet"/>
        <w:rPr>
          <w:w w:val="105"/>
        </w:rPr>
      </w:pPr>
      <w:r w:rsidRPr="005005D9">
        <w:rPr>
          <w:w w:val="105"/>
        </w:rPr>
        <w:t xml:space="preserve">Continued to build our capability through </w:t>
      </w:r>
      <w:r w:rsidRPr="005005D9">
        <w:rPr>
          <w:b/>
          <w:bCs/>
          <w:w w:val="105"/>
        </w:rPr>
        <w:t>online and in-person learning opportunities</w:t>
      </w:r>
      <w:r w:rsidRPr="005005D9">
        <w:rPr>
          <w:w w:val="105"/>
        </w:rPr>
        <w:t>, including orientation programmes, te reo Māori courses, disability awareness training, and writing skills development.</w:t>
      </w:r>
    </w:p>
    <w:p w14:paraId="5FA2601A" w14:textId="41928881" w:rsidR="005005D9" w:rsidRPr="005005D9" w:rsidRDefault="005005D9" w:rsidP="005005D9">
      <w:pPr>
        <w:pStyle w:val="Bullet"/>
        <w:rPr>
          <w:w w:val="105"/>
        </w:rPr>
      </w:pPr>
      <w:r w:rsidRPr="005005D9">
        <w:rPr>
          <w:w w:val="105"/>
        </w:rPr>
        <w:t xml:space="preserve">Confirmed and implemented </w:t>
      </w:r>
      <w:r w:rsidRPr="005005D9">
        <w:rPr>
          <w:b/>
          <w:bCs/>
          <w:w w:val="105"/>
        </w:rPr>
        <w:t>changes to the Executive Leadership Group</w:t>
      </w:r>
      <w:r w:rsidRPr="005005D9">
        <w:rPr>
          <w:w w:val="105"/>
        </w:rPr>
        <w:t xml:space="preserve"> structure following consultation, so that our organisational structure, operating model, and leadership function set us up for success.</w:t>
      </w:r>
    </w:p>
    <w:p w14:paraId="6182ADA5" w14:textId="77777777" w:rsidR="005005D9" w:rsidRDefault="005005D9" w:rsidP="005005D9">
      <w:pPr>
        <w:rPr>
          <w:w w:val="105"/>
        </w:rPr>
      </w:pPr>
    </w:p>
    <w:p w14:paraId="48D9A4AF" w14:textId="77777777" w:rsidR="00CD2EBB" w:rsidRDefault="005005D9" w:rsidP="005005D9">
      <w:pPr>
        <w:rPr>
          <w:w w:val="105"/>
        </w:rPr>
      </w:pPr>
      <w:r w:rsidRPr="005005D9">
        <w:rPr>
          <w:w w:val="105"/>
        </w:rPr>
        <w:t>* Government or ministerial priorities</w:t>
      </w:r>
    </w:p>
    <w:p w14:paraId="1A073708" w14:textId="77777777" w:rsidR="005005D9" w:rsidRPr="005005D9" w:rsidRDefault="005005D9" w:rsidP="005005D9">
      <w:pPr>
        <w:pStyle w:val="Heading3"/>
        <w:rPr>
          <w:w w:val="105"/>
        </w:rPr>
      </w:pPr>
      <w:r w:rsidRPr="005005D9">
        <w:rPr>
          <w:w w:val="105"/>
        </w:rPr>
        <w:t>Year-end performance information on appropriations</w:t>
      </w:r>
    </w:p>
    <w:p w14:paraId="21D6E4FB" w14:textId="77777777" w:rsidR="005005D9" w:rsidRPr="005005D9" w:rsidRDefault="005005D9" w:rsidP="005005D9">
      <w:pPr>
        <w:rPr>
          <w:w w:val="105"/>
        </w:rPr>
      </w:pPr>
      <w:r w:rsidRPr="005005D9">
        <w:rPr>
          <w:w w:val="105"/>
        </w:rPr>
        <w:t>The Ministry has met or exceeded the Budget standard for 33 measures from a total of 41 non-financial performance measures.</w:t>
      </w:r>
    </w:p>
    <w:p w14:paraId="4B42B792" w14:textId="77777777" w:rsidR="005005D9" w:rsidRPr="005005D9" w:rsidRDefault="005005D9" w:rsidP="005005D9">
      <w:pPr>
        <w:pStyle w:val="Heading3"/>
        <w:rPr>
          <w:w w:val="105"/>
        </w:rPr>
      </w:pPr>
      <w:r w:rsidRPr="005005D9">
        <w:rPr>
          <w:w w:val="105"/>
        </w:rPr>
        <w:t>People and capability</w:t>
      </w:r>
    </w:p>
    <w:p w14:paraId="59893C3F" w14:textId="77777777" w:rsidR="005005D9" w:rsidRDefault="005005D9" w:rsidP="005005D9">
      <w:pPr>
        <w:rPr>
          <w:w w:val="105"/>
        </w:rPr>
      </w:pPr>
      <w:r w:rsidRPr="005005D9">
        <w:rPr>
          <w:b/>
          <w:bCs/>
          <w:w w:val="105"/>
        </w:rPr>
        <w:t>Overall headcount</w:t>
      </w:r>
      <w:r w:rsidRPr="005005D9">
        <w:rPr>
          <w:w w:val="105"/>
        </w:rPr>
        <w:t>: 751</w:t>
      </w:r>
    </w:p>
    <w:p w14:paraId="422B4B4A" w14:textId="77777777" w:rsidR="005005D9" w:rsidRPr="005005D9" w:rsidRDefault="005005D9" w:rsidP="005005D9">
      <w:pPr>
        <w:rPr>
          <w:w w:val="105"/>
        </w:rPr>
      </w:pPr>
    </w:p>
    <w:p w14:paraId="00D91F6C" w14:textId="77777777" w:rsidR="005005D9" w:rsidRDefault="005005D9" w:rsidP="005005D9">
      <w:pPr>
        <w:rPr>
          <w:w w:val="105"/>
        </w:rPr>
      </w:pPr>
      <w:r w:rsidRPr="005005D9">
        <w:rPr>
          <w:b/>
          <w:bCs/>
          <w:w w:val="105"/>
        </w:rPr>
        <w:t xml:space="preserve">FTE </w:t>
      </w:r>
      <w:r w:rsidRPr="005005D9">
        <w:rPr>
          <w:w w:val="105"/>
        </w:rPr>
        <w:t>730.93 (as at 30 June 2025)**</w:t>
      </w:r>
    </w:p>
    <w:p w14:paraId="5DDDCBA4" w14:textId="77777777" w:rsidR="005005D9" w:rsidRPr="005005D9" w:rsidRDefault="005005D9" w:rsidP="005005D9">
      <w:pPr>
        <w:rPr>
          <w:w w:val="105"/>
        </w:rPr>
      </w:pPr>
    </w:p>
    <w:p w14:paraId="2497203E" w14:textId="77777777" w:rsidR="005005D9" w:rsidRDefault="005005D9" w:rsidP="005005D9">
      <w:pPr>
        <w:rPr>
          <w:w w:val="105"/>
        </w:rPr>
      </w:pPr>
      <w:r w:rsidRPr="005005D9">
        <w:rPr>
          <w:w w:val="105"/>
        </w:rPr>
        <w:t xml:space="preserve">12-month rolling average </w:t>
      </w:r>
      <w:r w:rsidRPr="005005D9">
        <w:rPr>
          <w:b/>
          <w:bCs/>
          <w:w w:val="105"/>
        </w:rPr>
        <w:t>unplanned turnover</w:t>
      </w:r>
      <w:r w:rsidRPr="005005D9">
        <w:rPr>
          <w:w w:val="105"/>
        </w:rPr>
        <w:t xml:space="preserve"> rate 14.1% (compared with 14.6% in 2023/24)</w:t>
      </w:r>
    </w:p>
    <w:p w14:paraId="70AF8AF5" w14:textId="77777777" w:rsidR="005005D9" w:rsidRPr="005005D9" w:rsidRDefault="005005D9" w:rsidP="005005D9">
      <w:pPr>
        <w:rPr>
          <w:w w:val="105"/>
        </w:rPr>
      </w:pPr>
    </w:p>
    <w:p w14:paraId="698AA79C" w14:textId="77777777" w:rsidR="005005D9" w:rsidRDefault="005005D9" w:rsidP="00B43168">
      <w:pPr>
        <w:pStyle w:val="Note"/>
        <w:rPr>
          <w:w w:val="105"/>
        </w:rPr>
      </w:pPr>
      <w:r w:rsidRPr="005005D9">
        <w:rPr>
          <w:w w:val="105"/>
        </w:rPr>
        <w:t>** This is our total permanent and fixed-term employee FTE. It excludes employees on parental leave or leave without pay and the Cancer Control Agency – Te Aho o Te Kahu FTE.</w:t>
      </w:r>
    </w:p>
    <w:p w14:paraId="32011FB8" w14:textId="77777777" w:rsidR="00E24F30" w:rsidRDefault="00E24F30" w:rsidP="00B43168">
      <w:pPr>
        <w:pStyle w:val="Note"/>
        <w:rPr>
          <w:w w:val="105"/>
        </w:rPr>
      </w:pPr>
    </w:p>
    <w:p w14:paraId="25014219" w14:textId="77777777" w:rsidR="00E24F30" w:rsidRDefault="00E24F30" w:rsidP="005005D9">
      <w:pPr>
        <w:rPr>
          <w:w w:val="105"/>
        </w:rPr>
        <w:sectPr w:rsidR="00E24F30" w:rsidSect="00CD2EBB">
          <w:footerReference w:type="even" r:id="rId21"/>
          <w:footerReference w:type="default" r:id="rId22"/>
          <w:pgSz w:w="11907" w:h="16840" w:code="9"/>
          <w:pgMar w:top="1418" w:right="1701" w:bottom="1134" w:left="1843" w:header="284" w:footer="425" w:gutter="284"/>
          <w:pgNumType w:start="1"/>
          <w:cols w:space="720"/>
        </w:sectPr>
      </w:pPr>
    </w:p>
    <w:p w14:paraId="49FFE54B" w14:textId="77777777" w:rsidR="00E24F30" w:rsidRPr="00E24F30" w:rsidRDefault="00E24F30" w:rsidP="00E24F30">
      <w:pPr>
        <w:pStyle w:val="Heading3"/>
        <w:spacing w:before="0"/>
        <w:rPr>
          <w:w w:val="105"/>
        </w:rPr>
      </w:pPr>
      <w:r w:rsidRPr="00E24F30">
        <w:rPr>
          <w:w w:val="105"/>
        </w:rPr>
        <w:t>Highlights from our financial statements</w:t>
      </w:r>
    </w:p>
    <w:p w14:paraId="5DD953C6" w14:textId="77777777" w:rsidR="00E24F30" w:rsidRDefault="00E24F30" w:rsidP="004364A7">
      <w:pPr>
        <w:pStyle w:val="Table"/>
        <w:rPr>
          <w:w w:val="105"/>
        </w:rPr>
      </w:pPr>
      <w:r w:rsidRPr="00E24F30">
        <w:rPr>
          <w:w w:val="105"/>
        </w:rPr>
        <w:t>Summary of comprehensive revenue and expenses for the year ended 30 June 2025 (in thousands of NZD)</w:t>
      </w:r>
    </w:p>
    <w:tbl>
      <w:tblPr>
        <w:tblStyle w:val="TableGrid"/>
        <w:tblW w:w="0" w:type="auto"/>
        <w:tblBorders>
          <w:top w:val="single" w:sz="4" w:space="0" w:color="D9D9D9" w:themeColor="background1" w:themeShade="D9"/>
          <w:left w:val="none" w:sz="0" w:space="0" w:color="auto"/>
          <w:bottom w:val="single" w:sz="4" w:space="0" w:color="D9D9D9" w:themeColor="background1" w:themeShade="D9"/>
          <w:right w:val="none" w:sz="0" w:space="0" w:color="auto"/>
          <w:insideH w:val="single" w:sz="4" w:space="0" w:color="D9D9D9" w:themeColor="background1" w:themeShade="D9"/>
          <w:insideV w:val="none" w:sz="0" w:space="0" w:color="auto"/>
        </w:tblBorders>
        <w:tblLook w:val="04A0" w:firstRow="1" w:lastRow="0" w:firstColumn="1" w:lastColumn="0" w:noHBand="0" w:noVBand="1"/>
      </w:tblPr>
      <w:tblGrid>
        <w:gridCol w:w="2017"/>
        <w:gridCol w:w="2017"/>
        <w:gridCol w:w="2017"/>
        <w:gridCol w:w="2018"/>
      </w:tblGrid>
      <w:tr w:rsidR="00E24F30" w:rsidRPr="00853BA8" w14:paraId="69C46016" w14:textId="77777777">
        <w:tc>
          <w:tcPr>
            <w:tcW w:w="2017" w:type="dxa"/>
            <w:shd w:val="clear" w:color="auto" w:fill="D9D9D9" w:themeFill="background1" w:themeFillShade="D9"/>
          </w:tcPr>
          <w:p w14:paraId="381BEADF" w14:textId="77777777" w:rsidR="00E24F30" w:rsidRPr="00853BA8" w:rsidRDefault="00E24F30">
            <w:pPr>
              <w:pStyle w:val="TableText"/>
              <w:rPr>
                <w:b/>
                <w:bCs/>
              </w:rPr>
            </w:pPr>
          </w:p>
        </w:tc>
        <w:tc>
          <w:tcPr>
            <w:tcW w:w="2017" w:type="dxa"/>
            <w:shd w:val="clear" w:color="auto" w:fill="D9D9D9" w:themeFill="background1" w:themeFillShade="D9"/>
          </w:tcPr>
          <w:p w14:paraId="220E47AD" w14:textId="0612B19D" w:rsidR="00E24F30" w:rsidRPr="00853BA8" w:rsidRDefault="00E24F30">
            <w:pPr>
              <w:pStyle w:val="TableText"/>
              <w:jc w:val="right"/>
              <w:rPr>
                <w:b/>
                <w:bCs/>
              </w:rPr>
            </w:pPr>
            <w:r w:rsidRPr="00853BA8">
              <w:rPr>
                <w:b/>
                <w:bCs/>
              </w:rPr>
              <w:t>Actual 202</w:t>
            </w:r>
            <w:r>
              <w:rPr>
                <w:b/>
                <w:bCs/>
              </w:rPr>
              <w:t>5</w:t>
            </w:r>
          </w:p>
        </w:tc>
        <w:tc>
          <w:tcPr>
            <w:tcW w:w="2017" w:type="dxa"/>
            <w:shd w:val="clear" w:color="auto" w:fill="D9D9D9" w:themeFill="background1" w:themeFillShade="D9"/>
          </w:tcPr>
          <w:p w14:paraId="18E08973" w14:textId="75FDB841" w:rsidR="00E24F30" w:rsidRPr="00853BA8" w:rsidRDefault="00E24F30">
            <w:pPr>
              <w:pStyle w:val="TableText"/>
              <w:jc w:val="right"/>
              <w:rPr>
                <w:b/>
                <w:bCs/>
              </w:rPr>
            </w:pPr>
            <w:r w:rsidRPr="00853BA8">
              <w:rPr>
                <w:b/>
                <w:bCs/>
              </w:rPr>
              <w:t>Budget 202</w:t>
            </w:r>
            <w:r>
              <w:rPr>
                <w:b/>
                <w:bCs/>
              </w:rPr>
              <w:t>5</w:t>
            </w:r>
            <w:r w:rsidRPr="00853BA8">
              <w:rPr>
                <w:b/>
                <w:bCs/>
              </w:rPr>
              <w:t>*</w:t>
            </w:r>
          </w:p>
        </w:tc>
        <w:tc>
          <w:tcPr>
            <w:tcW w:w="2018" w:type="dxa"/>
            <w:shd w:val="clear" w:color="auto" w:fill="D9D9D9" w:themeFill="background1" w:themeFillShade="D9"/>
          </w:tcPr>
          <w:p w14:paraId="7905ACD5" w14:textId="0D204068" w:rsidR="00E24F30" w:rsidRPr="00853BA8" w:rsidRDefault="00E24F30">
            <w:pPr>
              <w:pStyle w:val="TableText"/>
              <w:jc w:val="right"/>
              <w:rPr>
                <w:b/>
                <w:bCs/>
              </w:rPr>
            </w:pPr>
            <w:r w:rsidRPr="00853BA8">
              <w:rPr>
                <w:b/>
                <w:bCs/>
              </w:rPr>
              <w:t>Actual 202</w:t>
            </w:r>
            <w:r>
              <w:rPr>
                <w:b/>
                <w:bCs/>
              </w:rPr>
              <w:t>4</w:t>
            </w:r>
          </w:p>
        </w:tc>
      </w:tr>
      <w:tr w:rsidR="00E24F30" w14:paraId="7F38DA8A" w14:textId="77777777">
        <w:tc>
          <w:tcPr>
            <w:tcW w:w="2017" w:type="dxa"/>
          </w:tcPr>
          <w:p w14:paraId="2DA71DCF" w14:textId="77777777" w:rsidR="00E24F30" w:rsidRPr="00853BA8" w:rsidRDefault="00E24F30" w:rsidP="00E24F30">
            <w:pPr>
              <w:pStyle w:val="TableText"/>
              <w:rPr>
                <w:b/>
                <w:bCs/>
              </w:rPr>
            </w:pPr>
            <w:r w:rsidRPr="00853BA8">
              <w:rPr>
                <w:b/>
                <w:bCs/>
              </w:rPr>
              <w:t>Revenue</w:t>
            </w:r>
          </w:p>
        </w:tc>
        <w:tc>
          <w:tcPr>
            <w:tcW w:w="2017" w:type="dxa"/>
          </w:tcPr>
          <w:p w14:paraId="7F2F64AA" w14:textId="64F660A0" w:rsidR="00E24F30" w:rsidRPr="00E24F30" w:rsidRDefault="00E24F30" w:rsidP="00E24F30">
            <w:pPr>
              <w:pStyle w:val="TableText"/>
              <w:jc w:val="right"/>
            </w:pPr>
            <w:r w:rsidRPr="00E24F30">
              <w:t>240,102</w:t>
            </w:r>
          </w:p>
        </w:tc>
        <w:tc>
          <w:tcPr>
            <w:tcW w:w="2017" w:type="dxa"/>
          </w:tcPr>
          <w:p w14:paraId="5835BF20" w14:textId="39B176D8" w:rsidR="00E24F30" w:rsidRPr="00E24F30" w:rsidRDefault="00E24F30" w:rsidP="00E24F30">
            <w:pPr>
              <w:pStyle w:val="TableText"/>
              <w:jc w:val="right"/>
            </w:pPr>
            <w:r w:rsidRPr="00E24F30">
              <w:t>235,263</w:t>
            </w:r>
          </w:p>
        </w:tc>
        <w:tc>
          <w:tcPr>
            <w:tcW w:w="2018" w:type="dxa"/>
          </w:tcPr>
          <w:p w14:paraId="20F201B9" w14:textId="07A93026" w:rsidR="00E24F30" w:rsidRPr="00E24F30" w:rsidRDefault="00E24F30" w:rsidP="00E24F30">
            <w:pPr>
              <w:pStyle w:val="TableText"/>
              <w:jc w:val="right"/>
            </w:pPr>
            <w:r w:rsidRPr="00E24F30">
              <w:t>283,932</w:t>
            </w:r>
          </w:p>
        </w:tc>
      </w:tr>
      <w:tr w:rsidR="00E24F30" w14:paraId="02300DEA" w14:textId="77777777">
        <w:tc>
          <w:tcPr>
            <w:tcW w:w="2017" w:type="dxa"/>
          </w:tcPr>
          <w:p w14:paraId="4324D326" w14:textId="77777777" w:rsidR="00E24F30" w:rsidRPr="00853BA8" w:rsidRDefault="00E24F30" w:rsidP="00E24F30">
            <w:pPr>
              <w:pStyle w:val="TableText"/>
              <w:rPr>
                <w:b/>
                <w:bCs/>
              </w:rPr>
            </w:pPr>
            <w:r w:rsidRPr="00853BA8">
              <w:rPr>
                <w:b/>
                <w:bCs/>
              </w:rPr>
              <w:t>Expenses</w:t>
            </w:r>
          </w:p>
        </w:tc>
        <w:tc>
          <w:tcPr>
            <w:tcW w:w="2017" w:type="dxa"/>
          </w:tcPr>
          <w:p w14:paraId="76C52BBF" w14:textId="663C31A6" w:rsidR="00E24F30" w:rsidRPr="00E24F30" w:rsidRDefault="00E24F30" w:rsidP="00E24F30">
            <w:pPr>
              <w:pStyle w:val="TableText"/>
              <w:jc w:val="right"/>
            </w:pPr>
            <w:r w:rsidRPr="00E24F30">
              <w:t>230,477</w:t>
            </w:r>
          </w:p>
        </w:tc>
        <w:tc>
          <w:tcPr>
            <w:tcW w:w="2017" w:type="dxa"/>
          </w:tcPr>
          <w:p w14:paraId="052C4184" w14:textId="577340D3" w:rsidR="00E24F30" w:rsidRPr="00E24F30" w:rsidRDefault="00E24F30" w:rsidP="00E24F30">
            <w:pPr>
              <w:pStyle w:val="TableText"/>
              <w:jc w:val="right"/>
            </w:pPr>
            <w:r w:rsidRPr="00E24F30">
              <w:t>235,263</w:t>
            </w:r>
          </w:p>
        </w:tc>
        <w:tc>
          <w:tcPr>
            <w:tcW w:w="2018" w:type="dxa"/>
          </w:tcPr>
          <w:p w14:paraId="0DDA13A3" w14:textId="14FF7E00" w:rsidR="00E24F30" w:rsidRPr="00E24F30" w:rsidRDefault="00E24F30" w:rsidP="00E24F30">
            <w:pPr>
              <w:pStyle w:val="TableText"/>
              <w:jc w:val="right"/>
            </w:pPr>
            <w:r w:rsidRPr="00E24F30">
              <w:t>269,070</w:t>
            </w:r>
          </w:p>
        </w:tc>
      </w:tr>
      <w:tr w:rsidR="00E24F30" w:rsidRPr="009C5D45" w14:paraId="7E9B9C16" w14:textId="77777777">
        <w:tc>
          <w:tcPr>
            <w:tcW w:w="2017" w:type="dxa"/>
          </w:tcPr>
          <w:p w14:paraId="0892783E" w14:textId="77777777" w:rsidR="00E24F30" w:rsidRPr="00853BA8" w:rsidRDefault="00E24F30" w:rsidP="00E24F30">
            <w:pPr>
              <w:pStyle w:val="TableText"/>
              <w:rPr>
                <w:b/>
                <w:bCs/>
              </w:rPr>
            </w:pPr>
            <w:r w:rsidRPr="00853BA8">
              <w:rPr>
                <w:b/>
                <w:bCs/>
              </w:rPr>
              <w:t>Net surplus</w:t>
            </w:r>
          </w:p>
        </w:tc>
        <w:tc>
          <w:tcPr>
            <w:tcW w:w="2017" w:type="dxa"/>
          </w:tcPr>
          <w:p w14:paraId="761B98C5" w14:textId="6EE59AE3" w:rsidR="00E24F30" w:rsidRPr="00E24F30" w:rsidRDefault="00E24F30" w:rsidP="00E24F30">
            <w:pPr>
              <w:pStyle w:val="TableText"/>
              <w:jc w:val="right"/>
            </w:pPr>
            <w:r w:rsidRPr="00E24F30">
              <w:t>9,625</w:t>
            </w:r>
          </w:p>
        </w:tc>
        <w:tc>
          <w:tcPr>
            <w:tcW w:w="2017" w:type="dxa"/>
          </w:tcPr>
          <w:p w14:paraId="1BC0C1E2" w14:textId="700D1867" w:rsidR="00E24F30" w:rsidRPr="00E24F30" w:rsidRDefault="00E24F30" w:rsidP="00E24F30">
            <w:pPr>
              <w:pStyle w:val="TableText"/>
              <w:jc w:val="right"/>
            </w:pPr>
            <w:r w:rsidRPr="00E24F30">
              <w:t>–</w:t>
            </w:r>
          </w:p>
        </w:tc>
        <w:tc>
          <w:tcPr>
            <w:tcW w:w="2018" w:type="dxa"/>
          </w:tcPr>
          <w:p w14:paraId="4CDABD43" w14:textId="35B44165" w:rsidR="00E24F30" w:rsidRPr="00E24F30" w:rsidRDefault="00E24F30" w:rsidP="00E24F30">
            <w:pPr>
              <w:pStyle w:val="TableText"/>
              <w:jc w:val="right"/>
              <w:rPr>
                <w:b/>
                <w:bCs/>
              </w:rPr>
            </w:pPr>
            <w:r w:rsidRPr="00E24F30">
              <w:rPr>
                <w:b/>
                <w:bCs/>
              </w:rPr>
              <w:t>14,862</w:t>
            </w:r>
          </w:p>
        </w:tc>
      </w:tr>
    </w:tbl>
    <w:p w14:paraId="5FD36BD7" w14:textId="77777777" w:rsidR="00C42DE2" w:rsidRDefault="00C42DE2" w:rsidP="00C42DE2">
      <w:pPr>
        <w:rPr>
          <w:w w:val="105"/>
        </w:rPr>
      </w:pPr>
    </w:p>
    <w:p w14:paraId="45BD480F" w14:textId="019C2F68" w:rsidR="00E24F30" w:rsidRDefault="00E24F30" w:rsidP="00C42DE2">
      <w:pPr>
        <w:rPr>
          <w:w w:val="105"/>
        </w:rPr>
      </w:pPr>
      <w:r w:rsidRPr="00E24F30">
        <w:rPr>
          <w:w w:val="105"/>
        </w:rPr>
        <w:t>The Minister of Finance and the Minister of Health (Joint Ministers) have approved in-principle expense transfers from 2024/25 to 2025/26 of up to $8.171 million of which $8.084 million is expected to be realised. The in-principle expense transfers will be confirmed as part of the 2025 October Baseline Update.</w:t>
      </w:r>
    </w:p>
    <w:p w14:paraId="45E3404A" w14:textId="77777777" w:rsidR="00E24F30" w:rsidRPr="00E24F30" w:rsidRDefault="00E24F30" w:rsidP="00E24F30"/>
    <w:p w14:paraId="35CCBD3A" w14:textId="09823108" w:rsidR="00E24F30" w:rsidRDefault="00E24F30" w:rsidP="004364A7">
      <w:pPr>
        <w:pStyle w:val="Table"/>
        <w:rPr>
          <w:w w:val="105"/>
        </w:rPr>
      </w:pPr>
      <w:r w:rsidRPr="00E24F30">
        <w:rPr>
          <w:w w:val="105"/>
        </w:rPr>
        <w:t>Summary of financial position as at 30 June 2025 (in thousands of NZD)</w:t>
      </w:r>
    </w:p>
    <w:tbl>
      <w:tblPr>
        <w:tblStyle w:val="TableGrid"/>
        <w:tblW w:w="0" w:type="auto"/>
        <w:tblBorders>
          <w:top w:val="single" w:sz="4" w:space="0" w:color="D9D9D9" w:themeColor="background1" w:themeShade="D9"/>
          <w:left w:val="none" w:sz="0" w:space="0" w:color="auto"/>
          <w:bottom w:val="single" w:sz="4" w:space="0" w:color="D9D9D9" w:themeColor="background1" w:themeShade="D9"/>
          <w:right w:val="none" w:sz="0" w:space="0" w:color="auto"/>
          <w:insideH w:val="single" w:sz="4" w:space="0" w:color="D9D9D9" w:themeColor="background1" w:themeShade="D9"/>
          <w:insideV w:val="none" w:sz="0" w:space="0" w:color="auto"/>
        </w:tblBorders>
        <w:tblLook w:val="04A0" w:firstRow="1" w:lastRow="0" w:firstColumn="1" w:lastColumn="0" w:noHBand="0" w:noVBand="1"/>
      </w:tblPr>
      <w:tblGrid>
        <w:gridCol w:w="2017"/>
        <w:gridCol w:w="2017"/>
        <w:gridCol w:w="2017"/>
        <w:gridCol w:w="2018"/>
      </w:tblGrid>
      <w:tr w:rsidR="00E24F30" w:rsidRPr="00853BA8" w14:paraId="1D14D66D" w14:textId="77777777">
        <w:tc>
          <w:tcPr>
            <w:tcW w:w="2017" w:type="dxa"/>
            <w:shd w:val="clear" w:color="auto" w:fill="D9D9D9" w:themeFill="background1" w:themeFillShade="D9"/>
          </w:tcPr>
          <w:p w14:paraId="445FDC65" w14:textId="77777777" w:rsidR="00E24F30" w:rsidRPr="00853BA8" w:rsidRDefault="00E24F30">
            <w:pPr>
              <w:pStyle w:val="TableText"/>
              <w:rPr>
                <w:b/>
                <w:bCs/>
              </w:rPr>
            </w:pPr>
          </w:p>
        </w:tc>
        <w:tc>
          <w:tcPr>
            <w:tcW w:w="2017" w:type="dxa"/>
            <w:shd w:val="clear" w:color="auto" w:fill="D9D9D9" w:themeFill="background1" w:themeFillShade="D9"/>
          </w:tcPr>
          <w:p w14:paraId="2C96DCC5" w14:textId="77777777" w:rsidR="00E24F30" w:rsidRPr="00853BA8" w:rsidRDefault="00E24F30">
            <w:pPr>
              <w:pStyle w:val="TableText"/>
              <w:jc w:val="right"/>
              <w:rPr>
                <w:b/>
                <w:bCs/>
              </w:rPr>
            </w:pPr>
            <w:r w:rsidRPr="00853BA8">
              <w:rPr>
                <w:b/>
                <w:bCs/>
              </w:rPr>
              <w:t>Actual 202</w:t>
            </w:r>
            <w:r>
              <w:rPr>
                <w:b/>
                <w:bCs/>
              </w:rPr>
              <w:t>5</w:t>
            </w:r>
          </w:p>
        </w:tc>
        <w:tc>
          <w:tcPr>
            <w:tcW w:w="2017" w:type="dxa"/>
            <w:shd w:val="clear" w:color="auto" w:fill="D9D9D9" w:themeFill="background1" w:themeFillShade="D9"/>
          </w:tcPr>
          <w:p w14:paraId="32A02F62" w14:textId="77777777" w:rsidR="00E24F30" w:rsidRPr="00853BA8" w:rsidRDefault="00E24F30">
            <w:pPr>
              <w:pStyle w:val="TableText"/>
              <w:jc w:val="right"/>
              <w:rPr>
                <w:b/>
                <w:bCs/>
              </w:rPr>
            </w:pPr>
            <w:r w:rsidRPr="00853BA8">
              <w:rPr>
                <w:b/>
                <w:bCs/>
              </w:rPr>
              <w:t>Budget 202</w:t>
            </w:r>
            <w:r>
              <w:rPr>
                <w:b/>
                <w:bCs/>
              </w:rPr>
              <w:t>5</w:t>
            </w:r>
            <w:r w:rsidRPr="00853BA8">
              <w:rPr>
                <w:b/>
                <w:bCs/>
              </w:rPr>
              <w:t>*</w:t>
            </w:r>
          </w:p>
        </w:tc>
        <w:tc>
          <w:tcPr>
            <w:tcW w:w="2018" w:type="dxa"/>
            <w:shd w:val="clear" w:color="auto" w:fill="D9D9D9" w:themeFill="background1" w:themeFillShade="D9"/>
          </w:tcPr>
          <w:p w14:paraId="464696D2" w14:textId="77777777" w:rsidR="00E24F30" w:rsidRPr="00853BA8" w:rsidRDefault="00E24F30">
            <w:pPr>
              <w:pStyle w:val="TableText"/>
              <w:jc w:val="right"/>
              <w:rPr>
                <w:b/>
                <w:bCs/>
              </w:rPr>
            </w:pPr>
            <w:r w:rsidRPr="00853BA8">
              <w:rPr>
                <w:b/>
                <w:bCs/>
              </w:rPr>
              <w:t>Actual 202</w:t>
            </w:r>
            <w:r>
              <w:rPr>
                <w:b/>
                <w:bCs/>
              </w:rPr>
              <w:t>4</w:t>
            </w:r>
          </w:p>
        </w:tc>
      </w:tr>
      <w:tr w:rsidR="00E24F30" w14:paraId="2B74D3B3" w14:textId="77777777">
        <w:tc>
          <w:tcPr>
            <w:tcW w:w="2017" w:type="dxa"/>
          </w:tcPr>
          <w:p w14:paraId="4372C8CC" w14:textId="4D55D790" w:rsidR="00E24F30" w:rsidRPr="00853BA8" w:rsidRDefault="00E24F30" w:rsidP="00E24F30">
            <w:pPr>
              <w:pStyle w:val="TableText"/>
              <w:rPr>
                <w:b/>
                <w:bCs/>
              </w:rPr>
            </w:pPr>
            <w:r w:rsidRPr="00E24F30">
              <w:rPr>
                <w:b/>
                <w:bCs/>
              </w:rPr>
              <w:t>Total assets</w:t>
            </w:r>
          </w:p>
        </w:tc>
        <w:tc>
          <w:tcPr>
            <w:tcW w:w="2017" w:type="dxa"/>
          </w:tcPr>
          <w:p w14:paraId="258E129A" w14:textId="767CF832" w:rsidR="00E24F30" w:rsidRPr="00E24F30" w:rsidRDefault="00E24F30" w:rsidP="00E24F30">
            <w:pPr>
              <w:pStyle w:val="TableText"/>
              <w:jc w:val="right"/>
            </w:pPr>
            <w:r w:rsidRPr="00E24F30">
              <w:t>49,362</w:t>
            </w:r>
          </w:p>
        </w:tc>
        <w:tc>
          <w:tcPr>
            <w:tcW w:w="2017" w:type="dxa"/>
          </w:tcPr>
          <w:p w14:paraId="566C6547" w14:textId="4D411F72" w:rsidR="00E24F30" w:rsidRPr="00E24F30" w:rsidRDefault="00E24F30" w:rsidP="00E24F30">
            <w:pPr>
              <w:pStyle w:val="TableText"/>
              <w:jc w:val="right"/>
            </w:pPr>
            <w:r w:rsidRPr="00E24F30">
              <w:t>30,966</w:t>
            </w:r>
          </w:p>
        </w:tc>
        <w:tc>
          <w:tcPr>
            <w:tcW w:w="2018" w:type="dxa"/>
          </w:tcPr>
          <w:p w14:paraId="17762BA3" w14:textId="4668B746" w:rsidR="00E24F30" w:rsidRPr="00E24F30" w:rsidRDefault="00E24F30" w:rsidP="00E24F30">
            <w:pPr>
              <w:pStyle w:val="TableText"/>
              <w:jc w:val="right"/>
            </w:pPr>
            <w:r w:rsidRPr="00E24F30">
              <w:t>78,856</w:t>
            </w:r>
          </w:p>
        </w:tc>
      </w:tr>
      <w:tr w:rsidR="00E24F30" w14:paraId="132D2FE4" w14:textId="77777777">
        <w:tc>
          <w:tcPr>
            <w:tcW w:w="2017" w:type="dxa"/>
          </w:tcPr>
          <w:p w14:paraId="3BEA3871" w14:textId="12CA5D33" w:rsidR="00E24F30" w:rsidRPr="00853BA8" w:rsidRDefault="00E24F30" w:rsidP="00E24F30">
            <w:pPr>
              <w:pStyle w:val="TableText"/>
              <w:rPr>
                <w:b/>
                <w:bCs/>
              </w:rPr>
            </w:pPr>
            <w:r w:rsidRPr="00E24F30">
              <w:rPr>
                <w:b/>
                <w:bCs/>
              </w:rPr>
              <w:t>Total liabilities</w:t>
            </w:r>
          </w:p>
        </w:tc>
        <w:tc>
          <w:tcPr>
            <w:tcW w:w="2017" w:type="dxa"/>
          </w:tcPr>
          <w:p w14:paraId="23842CA8" w14:textId="084A6433" w:rsidR="00E24F30" w:rsidRPr="00E24F30" w:rsidRDefault="00E24F30" w:rsidP="00E24F30">
            <w:pPr>
              <w:pStyle w:val="TableText"/>
              <w:jc w:val="right"/>
            </w:pPr>
            <w:r w:rsidRPr="00E24F30">
              <w:t>47,847</w:t>
            </w:r>
          </w:p>
        </w:tc>
        <w:tc>
          <w:tcPr>
            <w:tcW w:w="2017" w:type="dxa"/>
          </w:tcPr>
          <w:p w14:paraId="20B1E833" w14:textId="038EF394" w:rsidR="00E24F30" w:rsidRPr="00E24F30" w:rsidRDefault="00E24F30" w:rsidP="00E24F30">
            <w:pPr>
              <w:pStyle w:val="TableText"/>
              <w:jc w:val="right"/>
            </w:pPr>
            <w:r w:rsidRPr="00E24F30">
              <w:t>26,850</w:t>
            </w:r>
          </w:p>
        </w:tc>
        <w:tc>
          <w:tcPr>
            <w:tcW w:w="2018" w:type="dxa"/>
          </w:tcPr>
          <w:p w14:paraId="6425A4B9" w14:textId="45F10284" w:rsidR="00E24F30" w:rsidRPr="00E24F30" w:rsidRDefault="00E24F30" w:rsidP="00E24F30">
            <w:pPr>
              <w:pStyle w:val="TableText"/>
              <w:jc w:val="right"/>
            </w:pPr>
            <w:r w:rsidRPr="00E24F30">
              <w:t>75,586</w:t>
            </w:r>
          </w:p>
        </w:tc>
      </w:tr>
      <w:tr w:rsidR="00E24F30" w:rsidRPr="009C5D45" w14:paraId="3C2681D1" w14:textId="77777777">
        <w:tc>
          <w:tcPr>
            <w:tcW w:w="2017" w:type="dxa"/>
          </w:tcPr>
          <w:p w14:paraId="4792F9C5" w14:textId="008E7ABB" w:rsidR="00E24F30" w:rsidRPr="00853BA8" w:rsidRDefault="00E24F30" w:rsidP="00E24F30">
            <w:pPr>
              <w:pStyle w:val="TableText"/>
              <w:rPr>
                <w:b/>
                <w:bCs/>
              </w:rPr>
            </w:pPr>
            <w:r w:rsidRPr="00E24F30">
              <w:rPr>
                <w:b/>
                <w:bCs/>
              </w:rPr>
              <w:t>Total equity</w:t>
            </w:r>
          </w:p>
        </w:tc>
        <w:tc>
          <w:tcPr>
            <w:tcW w:w="2017" w:type="dxa"/>
          </w:tcPr>
          <w:p w14:paraId="6C84E064" w14:textId="22478773" w:rsidR="00E24F30" w:rsidRPr="00E24F30" w:rsidRDefault="00E24F30" w:rsidP="00E24F30">
            <w:pPr>
              <w:pStyle w:val="TableText"/>
              <w:jc w:val="right"/>
            </w:pPr>
            <w:r w:rsidRPr="00E24F30">
              <w:t>1,515</w:t>
            </w:r>
          </w:p>
        </w:tc>
        <w:tc>
          <w:tcPr>
            <w:tcW w:w="2017" w:type="dxa"/>
          </w:tcPr>
          <w:p w14:paraId="40A156C3" w14:textId="5ACB242F" w:rsidR="00E24F30" w:rsidRPr="00E24F30" w:rsidRDefault="00E24F30" w:rsidP="00E24F30">
            <w:pPr>
              <w:pStyle w:val="TableText"/>
              <w:jc w:val="right"/>
            </w:pPr>
            <w:r w:rsidRPr="00E24F30">
              <w:t>4,116</w:t>
            </w:r>
          </w:p>
        </w:tc>
        <w:tc>
          <w:tcPr>
            <w:tcW w:w="2018" w:type="dxa"/>
          </w:tcPr>
          <w:p w14:paraId="088A4931" w14:textId="0909647F" w:rsidR="00E24F30" w:rsidRPr="00E24F30" w:rsidRDefault="00E24F30" w:rsidP="00E24F30">
            <w:pPr>
              <w:pStyle w:val="TableText"/>
              <w:jc w:val="right"/>
            </w:pPr>
            <w:r w:rsidRPr="00E24F30">
              <w:t>3,070</w:t>
            </w:r>
          </w:p>
        </w:tc>
      </w:tr>
    </w:tbl>
    <w:p w14:paraId="669535F6" w14:textId="77777777" w:rsidR="00E24F30" w:rsidRDefault="00E24F30" w:rsidP="00E24F30">
      <w:pPr>
        <w:rPr>
          <w:w w:val="105"/>
        </w:rPr>
      </w:pPr>
    </w:p>
    <w:p w14:paraId="593B081D" w14:textId="3A263392" w:rsidR="00E24F30" w:rsidRDefault="00E24F30" w:rsidP="004364A7">
      <w:pPr>
        <w:pStyle w:val="Table"/>
        <w:rPr>
          <w:w w:val="105"/>
        </w:rPr>
      </w:pPr>
      <w:r w:rsidRPr="00E24F30">
        <w:rPr>
          <w:w w:val="105"/>
        </w:rPr>
        <w:t>Summary of performance against Vote Health for the year ended 30 June 2025 (in thousands of NZD)</w:t>
      </w:r>
    </w:p>
    <w:tbl>
      <w:tblPr>
        <w:tblStyle w:val="TableGrid"/>
        <w:tblW w:w="8080" w:type="dxa"/>
        <w:tblBorders>
          <w:top w:val="single" w:sz="4" w:space="0" w:color="D9D9D9" w:themeColor="background1" w:themeShade="D9"/>
          <w:left w:val="none" w:sz="0" w:space="0" w:color="auto"/>
          <w:bottom w:val="single" w:sz="4" w:space="0" w:color="D9D9D9" w:themeColor="background1" w:themeShade="D9"/>
          <w:right w:val="none" w:sz="0" w:space="0" w:color="auto"/>
          <w:insideH w:val="single" w:sz="4" w:space="0" w:color="D9D9D9" w:themeColor="background1" w:themeShade="D9"/>
          <w:insideV w:val="none" w:sz="0" w:space="0" w:color="auto"/>
        </w:tblBorders>
        <w:tblLayout w:type="fixed"/>
        <w:tblLook w:val="04A0" w:firstRow="1" w:lastRow="0" w:firstColumn="1" w:lastColumn="0" w:noHBand="0" w:noVBand="1"/>
      </w:tblPr>
      <w:tblGrid>
        <w:gridCol w:w="3544"/>
        <w:gridCol w:w="1512"/>
        <w:gridCol w:w="1607"/>
        <w:gridCol w:w="1417"/>
      </w:tblGrid>
      <w:tr w:rsidR="00E24F30" w:rsidRPr="00853BA8" w14:paraId="2D98B578" w14:textId="77777777" w:rsidTr="00E24F30">
        <w:tc>
          <w:tcPr>
            <w:tcW w:w="3544" w:type="dxa"/>
            <w:shd w:val="clear" w:color="auto" w:fill="D9D9D9" w:themeFill="background1" w:themeFillShade="D9"/>
          </w:tcPr>
          <w:p w14:paraId="0EA92918" w14:textId="77777777" w:rsidR="00E24F30" w:rsidRPr="00853BA8" w:rsidRDefault="00E24F30">
            <w:pPr>
              <w:pStyle w:val="TableText"/>
            </w:pPr>
          </w:p>
        </w:tc>
        <w:tc>
          <w:tcPr>
            <w:tcW w:w="1512" w:type="dxa"/>
            <w:shd w:val="clear" w:color="auto" w:fill="D9D9D9" w:themeFill="background1" w:themeFillShade="D9"/>
            <w:vAlign w:val="bottom"/>
          </w:tcPr>
          <w:p w14:paraId="0A9A3E76" w14:textId="5199C5E9" w:rsidR="00E24F30" w:rsidRPr="00853BA8" w:rsidRDefault="00E24F30" w:rsidP="00E24F30">
            <w:pPr>
              <w:pStyle w:val="TableText"/>
              <w:jc w:val="right"/>
              <w:rPr>
                <w:b/>
                <w:bCs/>
              </w:rPr>
            </w:pPr>
            <w:r w:rsidRPr="00853BA8">
              <w:rPr>
                <w:b/>
                <w:bCs/>
              </w:rPr>
              <w:t>Actual 202</w:t>
            </w:r>
            <w:r>
              <w:rPr>
                <w:b/>
                <w:bCs/>
              </w:rPr>
              <w:t>5</w:t>
            </w:r>
          </w:p>
        </w:tc>
        <w:tc>
          <w:tcPr>
            <w:tcW w:w="1607" w:type="dxa"/>
            <w:shd w:val="clear" w:color="auto" w:fill="D9D9D9" w:themeFill="background1" w:themeFillShade="D9"/>
            <w:vAlign w:val="bottom"/>
          </w:tcPr>
          <w:p w14:paraId="5A5AE5F2" w14:textId="29395FA1" w:rsidR="00E24F30" w:rsidRPr="00853BA8" w:rsidRDefault="00E24F30" w:rsidP="00E24F30">
            <w:pPr>
              <w:pStyle w:val="TableText"/>
              <w:jc w:val="right"/>
              <w:rPr>
                <w:b/>
                <w:bCs/>
              </w:rPr>
            </w:pPr>
            <w:r w:rsidRPr="00853BA8">
              <w:rPr>
                <w:b/>
                <w:bCs/>
              </w:rPr>
              <w:t>Budget 202</w:t>
            </w:r>
            <w:r>
              <w:rPr>
                <w:b/>
                <w:bCs/>
              </w:rPr>
              <w:t>5</w:t>
            </w:r>
            <w:r w:rsidRPr="00853BA8">
              <w:rPr>
                <w:b/>
                <w:bCs/>
              </w:rPr>
              <w:t xml:space="preserve"> (Supplementary</w:t>
            </w:r>
            <w:r>
              <w:rPr>
                <w:b/>
                <w:bCs/>
              </w:rPr>
              <w:t xml:space="preserve"> </w:t>
            </w:r>
            <w:r w:rsidRPr="00853BA8">
              <w:rPr>
                <w:b/>
                <w:bCs/>
              </w:rPr>
              <w:t>Estimates)</w:t>
            </w:r>
          </w:p>
        </w:tc>
        <w:tc>
          <w:tcPr>
            <w:tcW w:w="1417" w:type="dxa"/>
            <w:shd w:val="clear" w:color="auto" w:fill="D9D9D9" w:themeFill="background1" w:themeFillShade="D9"/>
            <w:vAlign w:val="bottom"/>
          </w:tcPr>
          <w:p w14:paraId="6C344DC7" w14:textId="0D06E5E2" w:rsidR="00E24F30" w:rsidRPr="00853BA8" w:rsidRDefault="00E24F30" w:rsidP="00E24F30">
            <w:pPr>
              <w:pStyle w:val="TableText"/>
              <w:jc w:val="right"/>
              <w:rPr>
                <w:b/>
                <w:bCs/>
              </w:rPr>
            </w:pPr>
            <w:r w:rsidRPr="00853BA8">
              <w:rPr>
                <w:b/>
                <w:bCs/>
              </w:rPr>
              <w:t>Actual 202</w:t>
            </w:r>
            <w:r>
              <w:rPr>
                <w:b/>
                <w:bCs/>
              </w:rPr>
              <w:t>4</w:t>
            </w:r>
          </w:p>
        </w:tc>
      </w:tr>
      <w:tr w:rsidR="00E24F30" w:rsidRPr="00853BA8" w14:paraId="39C39E9B" w14:textId="77777777">
        <w:tc>
          <w:tcPr>
            <w:tcW w:w="3544" w:type="dxa"/>
          </w:tcPr>
          <w:p w14:paraId="56767EE7" w14:textId="4F84E81D" w:rsidR="00E24F30" w:rsidRPr="00853BA8" w:rsidRDefault="00E24F30" w:rsidP="00E24F30">
            <w:pPr>
              <w:pStyle w:val="TableText"/>
              <w:rPr>
                <w:b/>
                <w:bCs/>
              </w:rPr>
            </w:pPr>
            <w:r w:rsidRPr="00E24F30">
              <w:rPr>
                <w:b/>
                <w:bCs/>
              </w:rPr>
              <w:t>Departmental expenditure</w:t>
            </w:r>
          </w:p>
        </w:tc>
        <w:tc>
          <w:tcPr>
            <w:tcW w:w="1512" w:type="dxa"/>
          </w:tcPr>
          <w:p w14:paraId="1AEF5A9B" w14:textId="2714A7C5" w:rsidR="00E24F30" w:rsidRPr="00853BA8" w:rsidRDefault="00E24F30" w:rsidP="00E24F30">
            <w:pPr>
              <w:pStyle w:val="TableText"/>
              <w:jc w:val="right"/>
            </w:pPr>
            <w:r w:rsidRPr="00E24F30">
              <w:t>230,477</w:t>
            </w:r>
          </w:p>
        </w:tc>
        <w:tc>
          <w:tcPr>
            <w:tcW w:w="1607" w:type="dxa"/>
          </w:tcPr>
          <w:p w14:paraId="6B73BB5B" w14:textId="47CA2FBC" w:rsidR="00E24F30" w:rsidRPr="00853BA8" w:rsidRDefault="00E24F30" w:rsidP="00E24F30">
            <w:pPr>
              <w:pStyle w:val="TableText"/>
              <w:jc w:val="right"/>
            </w:pPr>
            <w:r w:rsidRPr="00E24F30">
              <w:t>241,357</w:t>
            </w:r>
          </w:p>
        </w:tc>
        <w:tc>
          <w:tcPr>
            <w:tcW w:w="1417" w:type="dxa"/>
          </w:tcPr>
          <w:p w14:paraId="51E78419" w14:textId="4212F39D" w:rsidR="00E24F30" w:rsidRPr="00853BA8" w:rsidRDefault="00E24F30" w:rsidP="00E24F30">
            <w:pPr>
              <w:pStyle w:val="TableText"/>
              <w:jc w:val="right"/>
            </w:pPr>
            <w:r w:rsidRPr="00E24F30">
              <w:t>269,070</w:t>
            </w:r>
          </w:p>
        </w:tc>
      </w:tr>
      <w:tr w:rsidR="00E24F30" w:rsidRPr="00853BA8" w14:paraId="6590697B" w14:textId="77777777">
        <w:tc>
          <w:tcPr>
            <w:tcW w:w="3544" w:type="dxa"/>
          </w:tcPr>
          <w:p w14:paraId="20A86CE3" w14:textId="07CD9AFC" w:rsidR="00E24F30" w:rsidRPr="00853BA8" w:rsidRDefault="00E24F30" w:rsidP="00E24F30">
            <w:pPr>
              <w:pStyle w:val="TableText"/>
              <w:rPr>
                <w:b/>
                <w:bCs/>
              </w:rPr>
            </w:pPr>
            <w:r w:rsidRPr="00E24F30">
              <w:rPr>
                <w:b/>
                <w:bCs/>
              </w:rPr>
              <w:t>Departmental capital expenditure</w:t>
            </w:r>
          </w:p>
        </w:tc>
        <w:tc>
          <w:tcPr>
            <w:tcW w:w="1512" w:type="dxa"/>
          </w:tcPr>
          <w:p w14:paraId="78660C5D" w14:textId="49A5EE71" w:rsidR="00E24F30" w:rsidRPr="00853BA8" w:rsidRDefault="00E24F30" w:rsidP="00E24F30">
            <w:pPr>
              <w:pStyle w:val="TableText"/>
              <w:jc w:val="right"/>
            </w:pPr>
            <w:r w:rsidRPr="00E24F30">
              <w:t>248</w:t>
            </w:r>
          </w:p>
        </w:tc>
        <w:tc>
          <w:tcPr>
            <w:tcW w:w="1607" w:type="dxa"/>
          </w:tcPr>
          <w:p w14:paraId="7DF54C0F" w14:textId="44641CE2" w:rsidR="00E24F30" w:rsidRPr="00853BA8" w:rsidRDefault="00E24F30" w:rsidP="00E24F30">
            <w:pPr>
              <w:pStyle w:val="TableText"/>
              <w:jc w:val="right"/>
            </w:pPr>
            <w:r w:rsidRPr="00E24F30">
              <w:t>500</w:t>
            </w:r>
          </w:p>
        </w:tc>
        <w:tc>
          <w:tcPr>
            <w:tcW w:w="1417" w:type="dxa"/>
          </w:tcPr>
          <w:p w14:paraId="4673DA74" w14:textId="690F6C6E" w:rsidR="00E24F30" w:rsidRPr="00853BA8" w:rsidRDefault="00E24F30" w:rsidP="00E24F30">
            <w:pPr>
              <w:pStyle w:val="TableText"/>
              <w:jc w:val="right"/>
            </w:pPr>
            <w:r w:rsidRPr="00E24F30">
              <w:t>2,082</w:t>
            </w:r>
          </w:p>
        </w:tc>
      </w:tr>
      <w:tr w:rsidR="00E24F30" w:rsidRPr="00853BA8" w14:paraId="66BED5E1" w14:textId="77777777">
        <w:tc>
          <w:tcPr>
            <w:tcW w:w="3544" w:type="dxa"/>
          </w:tcPr>
          <w:p w14:paraId="702B8F9D" w14:textId="441DED93" w:rsidR="00E24F30" w:rsidRPr="00853BA8" w:rsidRDefault="00E24F30" w:rsidP="00E24F30">
            <w:pPr>
              <w:pStyle w:val="TableText"/>
              <w:rPr>
                <w:b/>
                <w:bCs/>
              </w:rPr>
            </w:pPr>
            <w:r w:rsidRPr="00E24F30">
              <w:rPr>
                <w:b/>
                <w:bCs/>
              </w:rPr>
              <w:t>Non-departmental expenditure</w:t>
            </w:r>
          </w:p>
        </w:tc>
        <w:tc>
          <w:tcPr>
            <w:tcW w:w="1512" w:type="dxa"/>
          </w:tcPr>
          <w:p w14:paraId="52316482" w14:textId="0AD96B9D" w:rsidR="00E24F30" w:rsidRPr="00853BA8" w:rsidRDefault="00E24F30" w:rsidP="00E24F30">
            <w:pPr>
              <w:pStyle w:val="TableText"/>
              <w:jc w:val="right"/>
            </w:pPr>
            <w:r w:rsidRPr="00E24F30">
              <w:t>26,081,299</w:t>
            </w:r>
          </w:p>
        </w:tc>
        <w:tc>
          <w:tcPr>
            <w:tcW w:w="1607" w:type="dxa"/>
          </w:tcPr>
          <w:p w14:paraId="4BE9AD69" w14:textId="34ADD2DE" w:rsidR="00E24F30" w:rsidRPr="00853BA8" w:rsidRDefault="00E24F30" w:rsidP="00E24F30">
            <w:pPr>
              <w:pStyle w:val="TableText"/>
              <w:jc w:val="right"/>
            </w:pPr>
            <w:r w:rsidRPr="00E24F30">
              <w:t>26,533,056</w:t>
            </w:r>
          </w:p>
        </w:tc>
        <w:tc>
          <w:tcPr>
            <w:tcW w:w="1417" w:type="dxa"/>
          </w:tcPr>
          <w:p w14:paraId="5EAE7B58" w14:textId="30AD6288" w:rsidR="00E24F30" w:rsidRPr="00853BA8" w:rsidRDefault="00E24F30" w:rsidP="00E24F30">
            <w:pPr>
              <w:pStyle w:val="TableText"/>
              <w:jc w:val="right"/>
            </w:pPr>
            <w:r w:rsidRPr="00E24F30">
              <w:t>25,914,996</w:t>
            </w:r>
          </w:p>
        </w:tc>
      </w:tr>
      <w:tr w:rsidR="00E24F30" w:rsidRPr="00853BA8" w14:paraId="72547856" w14:textId="77777777">
        <w:tc>
          <w:tcPr>
            <w:tcW w:w="3544" w:type="dxa"/>
          </w:tcPr>
          <w:p w14:paraId="421FFCB1" w14:textId="3D5258F4" w:rsidR="00E24F30" w:rsidRPr="00853BA8" w:rsidRDefault="00E24F30" w:rsidP="00E24F30">
            <w:pPr>
              <w:pStyle w:val="TableText"/>
              <w:rPr>
                <w:b/>
                <w:bCs/>
              </w:rPr>
            </w:pPr>
            <w:r w:rsidRPr="00E24F30">
              <w:rPr>
                <w:b/>
                <w:bCs/>
              </w:rPr>
              <w:t>Non-departmental capital expenditure</w:t>
            </w:r>
          </w:p>
        </w:tc>
        <w:tc>
          <w:tcPr>
            <w:tcW w:w="1512" w:type="dxa"/>
          </w:tcPr>
          <w:p w14:paraId="602DF7FA" w14:textId="6B764E75" w:rsidR="00E24F30" w:rsidRPr="00853BA8" w:rsidRDefault="00E24F30" w:rsidP="00E24F30">
            <w:pPr>
              <w:pStyle w:val="TableText"/>
              <w:jc w:val="right"/>
            </w:pPr>
            <w:r w:rsidRPr="00E24F30">
              <w:t>2,057,043</w:t>
            </w:r>
          </w:p>
        </w:tc>
        <w:tc>
          <w:tcPr>
            <w:tcW w:w="1607" w:type="dxa"/>
          </w:tcPr>
          <w:p w14:paraId="5E8F1E51" w14:textId="61C412BB" w:rsidR="00E24F30" w:rsidRPr="00853BA8" w:rsidRDefault="00E24F30" w:rsidP="00E24F30">
            <w:pPr>
              <w:pStyle w:val="TableText"/>
              <w:jc w:val="right"/>
            </w:pPr>
            <w:r w:rsidRPr="00E24F30">
              <w:t>3,780,298</w:t>
            </w:r>
          </w:p>
        </w:tc>
        <w:tc>
          <w:tcPr>
            <w:tcW w:w="1417" w:type="dxa"/>
          </w:tcPr>
          <w:p w14:paraId="338AE3DE" w14:textId="7E78EA28" w:rsidR="00E24F30" w:rsidRPr="00853BA8" w:rsidRDefault="00E24F30" w:rsidP="00E24F30">
            <w:pPr>
              <w:pStyle w:val="TableText"/>
              <w:jc w:val="right"/>
            </w:pPr>
            <w:r w:rsidRPr="00E24F30">
              <w:t>948,735</w:t>
            </w:r>
          </w:p>
        </w:tc>
      </w:tr>
    </w:tbl>
    <w:p w14:paraId="10FEFF19" w14:textId="77777777" w:rsidR="00E24F30" w:rsidRPr="00C42DE2" w:rsidRDefault="00E24F30" w:rsidP="00C42DE2">
      <w:pPr>
        <w:pStyle w:val="Note"/>
      </w:pPr>
      <w:r w:rsidRPr="00C42DE2">
        <w:t>* This represents the budget figure provided in the Budget Economic and Fiscal Update (this is how we are required to present it in the Annual Financial Statements).</w:t>
      </w:r>
    </w:p>
    <w:p w14:paraId="3AF9F236" w14:textId="77777777" w:rsidR="0089758C" w:rsidRDefault="0089758C" w:rsidP="0089758C"/>
    <w:p w14:paraId="6F18C3D0" w14:textId="77777777" w:rsidR="0089758C" w:rsidRDefault="0089758C" w:rsidP="0089758C"/>
    <w:p w14:paraId="241D0743" w14:textId="77777777" w:rsidR="0089758C" w:rsidRDefault="0089758C" w:rsidP="0089758C">
      <w:pPr>
        <w:sectPr w:rsidR="0089758C" w:rsidSect="0089758C">
          <w:pgSz w:w="11907" w:h="16840" w:code="9"/>
          <w:pgMar w:top="1418" w:right="1701" w:bottom="1134" w:left="1843" w:header="284" w:footer="425" w:gutter="284"/>
          <w:cols w:space="720"/>
        </w:sectPr>
      </w:pPr>
    </w:p>
    <w:p w14:paraId="3BEF2C57" w14:textId="77777777" w:rsidR="0089758C" w:rsidRDefault="0089758C" w:rsidP="0089758C">
      <w:pPr>
        <w:pStyle w:val="Heading1"/>
        <w:spacing w:before="0"/>
      </w:pPr>
      <w:bookmarkStart w:id="6" w:name="_Toc211863440"/>
      <w:r w:rsidRPr="0089758C">
        <w:t>Section 1: Progress on strategic intentions – Te ahunga whakamua o ngā koronga rautaki</w:t>
      </w:r>
      <w:bookmarkEnd w:id="6"/>
    </w:p>
    <w:p w14:paraId="285D7484" w14:textId="77777777" w:rsidR="006D69D2" w:rsidRDefault="006D69D2" w:rsidP="006D69D2">
      <w:r>
        <w:t>The Ministry of Health – Manatū Hauora (the Ministry) is the lead advisor on health to the Minister of Health and the Government of the day. Our core responsibilities are providing policy advice, monitoring the performance of health entities and the wider health system, and regulating the health sector.</w:t>
      </w:r>
    </w:p>
    <w:p w14:paraId="08044489" w14:textId="48F3453C" w:rsidR="006D69D2" w:rsidRDefault="006D69D2" w:rsidP="006D69D2"/>
    <w:p w14:paraId="26C5FCF6" w14:textId="77777777" w:rsidR="006D69D2" w:rsidRDefault="006D69D2" w:rsidP="006D69D2">
      <w:pPr>
        <w:ind w:right="-143"/>
      </w:pPr>
      <w:r>
        <w:t>We are committed to improving health outcomes for all New Zealanders by ensuring the health system delivers high- quality services that are timely, accessible, and responsive to the needs of our population. Achieving this requires us to work in partnership across government agencies, iwi, communities, and the broader health sector.</w:t>
      </w:r>
    </w:p>
    <w:p w14:paraId="49AC8982" w14:textId="77777777" w:rsidR="006D69D2" w:rsidRDefault="006D69D2" w:rsidP="006D69D2"/>
    <w:p w14:paraId="3B6E74F0" w14:textId="01201B1C" w:rsidR="006D69D2" w:rsidRDefault="006D69D2" w:rsidP="006D69D2">
      <w:r>
        <w:t>In 2024/25, our focus included supporting Health New Zealand – Te Whatu Ora (Health NZ) through changes to governance and accountability arrangements, progressing policy work to meet ministerial and Government priorities, embedding a system-wide focus on health targets and mental health and addiction targets, and driving progress on these Government-set targets. Internally, we strengthened our own capability and cohesion, including by implementing a new payroll and human resource information system to better support our people and functions.</w:t>
      </w:r>
    </w:p>
    <w:p w14:paraId="659717D0" w14:textId="77777777" w:rsidR="006D69D2" w:rsidRDefault="006D69D2" w:rsidP="006D69D2"/>
    <w:p w14:paraId="1788EEBC" w14:textId="77777777" w:rsidR="006D69D2" w:rsidRDefault="006D69D2" w:rsidP="006D69D2">
      <w:r>
        <w:t>In January 2025, the Health Assurance Unit (HAU) was established within the Public Service Commission to support the Minister of Health’s focus on driving the delivery of the Government’s key health priorities. The HAU worked with the Ministry to strengthen accountability and performance across the health sector.</w:t>
      </w:r>
    </w:p>
    <w:p w14:paraId="2D96340A" w14:textId="77777777" w:rsidR="006D69D2" w:rsidRDefault="006D69D2" w:rsidP="006D69D2"/>
    <w:p w14:paraId="7B3B6A13" w14:textId="3B8C97A0" w:rsidR="006D69D2" w:rsidRDefault="006D69D2" w:rsidP="006D69D2">
      <w:r>
        <w:t xml:space="preserve">Our medium-term work is guided by our </w:t>
      </w:r>
      <w:r w:rsidRPr="00C42DE2">
        <w:rPr>
          <w:i/>
          <w:iCs/>
        </w:rPr>
        <w:t>Strategic Intentions 2024–2028</w:t>
      </w:r>
      <w:r>
        <w:t>,</w:t>
      </w:r>
      <w:r>
        <w:rPr>
          <w:rStyle w:val="FootnoteReference"/>
        </w:rPr>
        <w:footnoteReference w:id="2"/>
      </w:r>
      <w:r>
        <w:t xml:space="preserve"> which is designed to support the Government’s health priorities. Our strategic priorities are:</w:t>
      </w:r>
    </w:p>
    <w:p w14:paraId="31615B8E" w14:textId="623F50BF" w:rsidR="006D69D2" w:rsidRPr="006D69D2" w:rsidRDefault="006D69D2" w:rsidP="006D69D2">
      <w:pPr>
        <w:pStyle w:val="Number"/>
      </w:pPr>
      <w:r w:rsidRPr="006D69D2">
        <w:t>Provide system-level leadership</w:t>
      </w:r>
    </w:p>
    <w:p w14:paraId="7F022BC7" w14:textId="50DDD534" w:rsidR="006D69D2" w:rsidRPr="006D69D2" w:rsidRDefault="006D69D2" w:rsidP="006D69D2">
      <w:pPr>
        <w:pStyle w:val="Number"/>
      </w:pPr>
      <w:r w:rsidRPr="006D69D2">
        <w:t>Drive system performance</w:t>
      </w:r>
    </w:p>
    <w:p w14:paraId="11565F4A" w14:textId="27720590" w:rsidR="006D69D2" w:rsidRPr="006D69D2" w:rsidRDefault="006D69D2" w:rsidP="006D69D2">
      <w:pPr>
        <w:pStyle w:val="Number"/>
      </w:pPr>
      <w:r w:rsidRPr="006D69D2">
        <w:t>Be the Government’s primary advisor on health</w:t>
      </w:r>
    </w:p>
    <w:p w14:paraId="3992663C" w14:textId="3A9C99BE" w:rsidR="006D69D2" w:rsidRPr="006D69D2" w:rsidRDefault="006D69D2" w:rsidP="006D69D2">
      <w:pPr>
        <w:pStyle w:val="Number"/>
      </w:pPr>
      <w:r w:rsidRPr="006D69D2">
        <w:t>Future-proof our health system</w:t>
      </w:r>
    </w:p>
    <w:p w14:paraId="4068E928" w14:textId="635E347A" w:rsidR="006D69D2" w:rsidRPr="006D69D2" w:rsidRDefault="006D69D2" w:rsidP="006D69D2">
      <w:pPr>
        <w:pStyle w:val="Number"/>
      </w:pPr>
      <w:r w:rsidRPr="006D69D2">
        <w:t>Regulate the health system</w:t>
      </w:r>
    </w:p>
    <w:p w14:paraId="13C589D0" w14:textId="788D20A9" w:rsidR="006D69D2" w:rsidRPr="006D69D2" w:rsidRDefault="006D69D2" w:rsidP="006D69D2">
      <w:pPr>
        <w:pStyle w:val="Number"/>
      </w:pPr>
      <w:r w:rsidRPr="006D69D2">
        <w:t>Organisational excellence.</w:t>
      </w:r>
      <w:r>
        <w:rPr>
          <w:rStyle w:val="FootnoteReference"/>
        </w:rPr>
        <w:footnoteReference w:id="3"/>
      </w:r>
    </w:p>
    <w:p w14:paraId="1C44A1B8" w14:textId="12DABA75" w:rsidR="006D69D2" w:rsidRDefault="006D69D2" w:rsidP="006D69D2">
      <w:r>
        <w:t>Together, these priorities support our role in delivering better health outcomes for all New Zealanders.</w:t>
      </w:r>
    </w:p>
    <w:p w14:paraId="049ED860" w14:textId="77777777" w:rsidR="006D69D2" w:rsidRDefault="006D69D2" w:rsidP="006D69D2"/>
    <w:p w14:paraId="08D1F3F2" w14:textId="77777777" w:rsidR="0089758C" w:rsidRDefault="006D69D2" w:rsidP="006D69D2">
      <w:r>
        <w:t>This year we delivered and achieved the following that contribute towards achieving those strategic intentions.</w:t>
      </w:r>
    </w:p>
    <w:p w14:paraId="7CCB1D1B" w14:textId="77777777" w:rsidR="006D69D2" w:rsidRDefault="006D69D2" w:rsidP="006D69D2"/>
    <w:p w14:paraId="0AC6E764" w14:textId="77777777" w:rsidR="006D69D2" w:rsidRDefault="006D69D2" w:rsidP="006D69D2"/>
    <w:p w14:paraId="0BA7AC6A" w14:textId="77777777" w:rsidR="006D69D2" w:rsidRDefault="006D69D2" w:rsidP="006D69D2">
      <w:pPr>
        <w:sectPr w:rsidR="006D69D2" w:rsidSect="006D69D2">
          <w:pgSz w:w="11907" w:h="16840" w:code="9"/>
          <w:pgMar w:top="1418" w:right="1701" w:bottom="1134" w:left="1843" w:header="284" w:footer="425" w:gutter="284"/>
          <w:cols w:space="720"/>
        </w:sectPr>
      </w:pPr>
    </w:p>
    <w:p w14:paraId="04D0A788" w14:textId="77777777" w:rsidR="006D69D2" w:rsidRDefault="006D69D2" w:rsidP="006D69D2">
      <w:pPr>
        <w:pStyle w:val="Heading2"/>
        <w:spacing w:before="0"/>
      </w:pPr>
      <w:bookmarkStart w:id="7" w:name="_Toc211863441"/>
      <w:r>
        <w:t>Priority 1: Provide system-level leadership</w:t>
      </w:r>
      <w:bookmarkEnd w:id="7"/>
    </w:p>
    <w:p w14:paraId="45370695" w14:textId="77777777" w:rsidR="006D69D2" w:rsidRDefault="006D69D2" w:rsidP="006D69D2">
      <w:r>
        <w:t xml:space="preserve">In 2024/25, the Ministry undertook a range of strategic work that set the direction for parts of the health system and supported the Government Policy Statement on Health 2024–2027 (GPS) and the Government’s focus on achieving timely access to quality healthcare. This included updating the New Zealand Pandemic Plan, publishing the </w:t>
      </w:r>
      <w:r w:rsidRPr="00C42DE2">
        <w:rPr>
          <w:i/>
          <w:iCs/>
        </w:rPr>
        <w:t>Strategic Approach to Immunisation in New Zealand 2025– 2030</w:t>
      </w:r>
      <w:r>
        <w:t xml:space="preserve">, the </w:t>
      </w:r>
      <w:r w:rsidRPr="00C42DE2">
        <w:rPr>
          <w:i/>
          <w:iCs/>
        </w:rPr>
        <w:t>Public Health Surveillance Strategy 2025–2030</w:t>
      </w:r>
      <w:r>
        <w:t xml:space="preserve">, the revised </w:t>
      </w:r>
      <w:r w:rsidRPr="00C42DE2">
        <w:rPr>
          <w:i/>
          <w:iCs/>
        </w:rPr>
        <w:t>Strategy to Prevent and Minimise Gambling Harm 2025/26–2027/28</w:t>
      </w:r>
      <w:r>
        <w:t xml:space="preserve">, and the </w:t>
      </w:r>
      <w:r w:rsidRPr="00C42DE2">
        <w:rPr>
          <w:i/>
          <w:iCs/>
        </w:rPr>
        <w:t>Suicide Prevention Action Plan 2025–2029</w:t>
      </w:r>
      <w:r>
        <w:t xml:space="preserve">, and supporting the approval of the </w:t>
      </w:r>
      <w:r w:rsidRPr="00C42DE2">
        <w:rPr>
          <w:i/>
          <w:iCs/>
        </w:rPr>
        <w:t>New Zealand Health Plan – Te Pae Waenga</w:t>
      </w:r>
      <w:r>
        <w:t>. Additionally, we progressed work on a refreshed strategic framework aimed at improving Māori health outcomes.</w:t>
      </w:r>
    </w:p>
    <w:p w14:paraId="225D048E" w14:textId="77777777" w:rsidR="006D69D2" w:rsidRDefault="006D69D2" w:rsidP="006D69D2"/>
    <w:p w14:paraId="6A434376" w14:textId="77777777" w:rsidR="006D69D2" w:rsidRDefault="006D69D2" w:rsidP="006D69D2">
      <w:r>
        <w:t>These initiatives reflect our role in providing system-level leadership and our commitment to aligning efforts across the sector to improve health outcomes for all New Zealanders.</w:t>
      </w:r>
    </w:p>
    <w:p w14:paraId="317FEDDE" w14:textId="77777777" w:rsidR="006D69D2" w:rsidRDefault="006D69D2" w:rsidP="006D69D2">
      <w:pPr>
        <w:pStyle w:val="Heading3"/>
      </w:pPr>
      <w:r>
        <w:t>New Zealand Health Plan</w:t>
      </w:r>
    </w:p>
    <w:p w14:paraId="766B0052" w14:textId="404959F0" w:rsidR="006D69D2" w:rsidRDefault="006D69D2" w:rsidP="006D69D2">
      <w:r>
        <w:t xml:space="preserve">The </w:t>
      </w:r>
      <w:r w:rsidRPr="006D69D2">
        <w:rPr>
          <w:i/>
          <w:iCs/>
        </w:rPr>
        <w:t>New Zealand Health Plan – Te Pae Waenga</w:t>
      </w:r>
      <w:r>
        <w:t xml:space="preserve"> (the Plan) is a three-year plan developed by Health NZ, as required under section 50 of the Pae Ora (Healthy Futures) Act 2022 (Pae Ora Act). The Plan has been published by Health NZ</w:t>
      </w:r>
      <w:r>
        <w:rPr>
          <w:rStyle w:val="FootnoteReference"/>
        </w:rPr>
        <w:footnoteReference w:id="4"/>
      </w:r>
      <w:r>
        <w:t xml:space="preserve"> and gives effect to the GPS within the funding allocated for publicly funded health services. It outlines the actions Health NZ will deliver to create a fairer health system and improve outcomes for all New Zealanders, particularly for populations with greater needs. The Plan operates alongside the Health Delivery Plan (discussed under ‘Priority 2: Drive system performance’).</w:t>
      </w:r>
    </w:p>
    <w:p w14:paraId="60D317D8" w14:textId="77777777" w:rsidR="006D69D2" w:rsidRDefault="006D69D2" w:rsidP="006D69D2"/>
    <w:p w14:paraId="01F83876" w14:textId="77777777" w:rsidR="006D69D2" w:rsidRDefault="006D69D2" w:rsidP="006D69D2">
      <w:r>
        <w:t>While the Ministry does not have a statutory role in developing the Plan, we support the Minister of Health in his consideration of whether to approve it. This year, it included working closely with Health NZ to ensure the Plan gives effect to the GPS and providing feedback on deliverability and financial feasibility. The Ministry also supports the Minister of Health in publishing the Plan and monitoring its delivery.</w:t>
      </w:r>
    </w:p>
    <w:p w14:paraId="7EB588D7" w14:textId="77777777" w:rsidR="006D69D2" w:rsidRDefault="006D69D2" w:rsidP="006D69D2"/>
    <w:p w14:paraId="28B44F02" w14:textId="68C4E6F7" w:rsidR="006D69D2" w:rsidRDefault="006D69D2" w:rsidP="006D69D2">
      <w:r>
        <w:t>The Pae Ora Act requires the Plan to be audited by the Auditor-General before it is submitted to the Minister of Health for approval. The audit report is included in the published Plan.</w:t>
      </w:r>
    </w:p>
    <w:p w14:paraId="2217BC4D" w14:textId="77777777" w:rsidR="006D69D2" w:rsidRDefault="006D69D2" w:rsidP="006D69D2"/>
    <w:p w14:paraId="2847D539" w14:textId="77777777" w:rsidR="006D69D2" w:rsidRDefault="006D69D2" w:rsidP="006D69D2">
      <w:r>
        <w:t>Health NZ identified that the Plan reflects its current level of maturity. It is not costed to the level of traceability and integration between the financials, activities, and desired improvements that would be expected of a fully mature New Zealand Health Plan under the Pae Ora Act. The Plan outlines work underway and planned by Health NZ to improve costings going forward.</w:t>
      </w:r>
    </w:p>
    <w:p w14:paraId="66CBA8D9" w14:textId="77777777" w:rsidR="006D69D2" w:rsidRDefault="006D69D2" w:rsidP="006D69D2">
      <w:pPr>
        <w:pStyle w:val="Heading3"/>
      </w:pPr>
      <w:r>
        <w:t>Pandemic preparedness</w:t>
      </w:r>
    </w:p>
    <w:p w14:paraId="20C697AD" w14:textId="6BF7192E" w:rsidR="006D69D2" w:rsidRDefault="006D69D2" w:rsidP="006D69D2">
      <w:r>
        <w:t>The Ministry has advanced its system-level leadership by strengthening New Zealand’s pandemic preparedness. In July 2024, the Ministry published the updated New Zealand Pandemic Plan, reflecting early lessons from the COVID-19 response and changes following the 2022 health system reform. This marks a move towards a more cohesive and proactive approach.</w:t>
      </w:r>
    </w:p>
    <w:p w14:paraId="3E37FDA6" w14:textId="77777777" w:rsidR="006D69D2" w:rsidRDefault="006D69D2" w:rsidP="006D69D2"/>
    <w:p w14:paraId="25DEDC64" w14:textId="7DB579AC" w:rsidR="006D69D2" w:rsidRDefault="006D69D2" w:rsidP="006D69D2">
      <w:r>
        <w:t>We continue to lead a multi-agency work programme to strengthen New Zealand’s pandemic preparedness. This includes reviewing the Health Act 1956 and the Epidemic Preparedness Act 2006 to improve legislative readiness, developing a pandemic strategic framework, and assessing the latest International Health Regulations amendments.</w:t>
      </w:r>
    </w:p>
    <w:p w14:paraId="1E636C22" w14:textId="77777777" w:rsidR="006D69D2" w:rsidRDefault="006D69D2" w:rsidP="006D69D2"/>
    <w:p w14:paraId="6323D7C9" w14:textId="77777777" w:rsidR="006D69D2" w:rsidRDefault="006D69D2" w:rsidP="006D69D2">
      <w:r>
        <w:t>These efforts are informed by domestic and international evidence, including the Royal Commission of Inquiry into COVID-19 Lessons Learned Phase One report.</w:t>
      </w:r>
    </w:p>
    <w:p w14:paraId="54FBD6B5" w14:textId="77777777" w:rsidR="006D69D2" w:rsidRDefault="006D69D2" w:rsidP="006D69D2"/>
    <w:p w14:paraId="711A1FFF" w14:textId="77777777" w:rsidR="006D69D2" w:rsidRDefault="006D69D2" w:rsidP="006D69D2">
      <w:r>
        <w:t>As part of this, the Ministry continues to work with the Ministry for Primary Industries to prepare for a potential outbreak of highly pathogenic avian influenza (HPAI). Together, these initiatives reflect ongoing progress in building a more resilient and coordinated health system capable of responding to future pandemics.</w:t>
      </w:r>
    </w:p>
    <w:p w14:paraId="124A5BA5" w14:textId="77777777" w:rsidR="006D69D2" w:rsidRDefault="006D69D2" w:rsidP="006D69D2">
      <w:pPr>
        <w:pStyle w:val="Heading3"/>
      </w:pPr>
      <w:r>
        <w:t>Strategic Approach to Immunisation in New Zealand</w:t>
      </w:r>
    </w:p>
    <w:p w14:paraId="2FD23FBF" w14:textId="57A530A7" w:rsidR="006D69D2" w:rsidRDefault="006D69D2" w:rsidP="006D69D2">
      <w:r>
        <w:t xml:space="preserve">In March 2025, the Ministry published the </w:t>
      </w:r>
      <w:r w:rsidRPr="00A33001">
        <w:rPr>
          <w:i/>
          <w:iCs/>
        </w:rPr>
        <w:t>Strategic Approach to Immunisation in New Zealand 2025–2030</w:t>
      </w:r>
      <w:r>
        <w:t>. This sets a clear direction for improving immunisation coverage and supporting the Government’s health target of reaching 95% of children to be fully immunised at 24 months of age by 2030.</w:t>
      </w:r>
    </w:p>
    <w:p w14:paraId="2F059D37" w14:textId="77777777" w:rsidR="006D69D2" w:rsidRDefault="006D69D2" w:rsidP="006D69D2"/>
    <w:p w14:paraId="65543E85" w14:textId="66CF9295" w:rsidR="006D69D2" w:rsidRDefault="006D69D2" w:rsidP="006D69D2">
      <w:r>
        <w:t>The strategic approach identifies five system-wide focus areas: access; trust and confidence; information for action; workforce; and system capability. The</w:t>
      </w:r>
      <w:r w:rsidR="00A33001">
        <w:t xml:space="preserve"> </w:t>
      </w:r>
      <w:r>
        <w:t>Immunisation Oversight Board oversees the strategic approach, bringing together key health agency leaders to provide strategic governance for the immunisation system.</w:t>
      </w:r>
    </w:p>
    <w:p w14:paraId="1AA0BAC3" w14:textId="77777777" w:rsidR="00A33001" w:rsidRDefault="00A33001" w:rsidP="006D69D2"/>
    <w:p w14:paraId="57201FFF" w14:textId="0AB47188" w:rsidR="006D69D2" w:rsidRDefault="006D69D2" w:rsidP="006D69D2">
      <w:r>
        <w:t>During 2024/25, we strengthened governance and monitoring mechanisms to provide the Board with assurance on system performance and to inform future improvements. Efforts continue towards achieving the health target for childhood</w:t>
      </w:r>
      <w:r w:rsidR="00A33001">
        <w:t xml:space="preserve"> </w:t>
      </w:r>
      <w:r>
        <w:t>immunisation, monitoring Health NZ’s delivery of the overall immunisation system, and advising on system improvements, including funding mechanisms and incentives. These actions reflect the Ministry’s leadership in aligning sector efforts to improve public health outcomes related to immunisation.</w:t>
      </w:r>
    </w:p>
    <w:p w14:paraId="5035CBDB" w14:textId="77777777" w:rsidR="006D69D2" w:rsidRDefault="006D69D2" w:rsidP="00A33001">
      <w:pPr>
        <w:pStyle w:val="Heading3"/>
      </w:pPr>
      <w:r>
        <w:t>Public Health Surveillance Strategy</w:t>
      </w:r>
    </w:p>
    <w:p w14:paraId="3ADA6AD9" w14:textId="77777777" w:rsidR="006D69D2" w:rsidRDefault="006D69D2" w:rsidP="006D69D2">
      <w:r>
        <w:t xml:space="preserve">In February 2025, the Ministry published the </w:t>
      </w:r>
      <w:r w:rsidRPr="00A33001">
        <w:rPr>
          <w:i/>
          <w:iCs/>
        </w:rPr>
        <w:t>Public Health Surveillance Strategy 2025–2030</w:t>
      </w:r>
      <w:r>
        <w:t>, setting a clear direction for strengthening New Zealand’s surveillance system to better detect, understand, and respond to public health threats.</w:t>
      </w:r>
    </w:p>
    <w:p w14:paraId="299CA392" w14:textId="77777777" w:rsidR="00A33001" w:rsidRDefault="00A33001" w:rsidP="006D69D2"/>
    <w:p w14:paraId="419FE04E" w14:textId="79F83B83" w:rsidR="006D69D2" w:rsidRDefault="006D69D2" w:rsidP="006D69D2">
      <w:r>
        <w:t>The strategy was a collaboration between the Public Health Agency and the wider Ministry, Health NZ, and the Institute of Environmental Science and Research (ESR, now the Institute of Public Health and Forensic Science Limited). It responds to the direction provided in the GPS to ‘strengthen public health surveillance to increase the detection and response to communicable and non-communicable</w:t>
      </w:r>
      <w:r w:rsidR="00CB4541">
        <w:t xml:space="preserve"> </w:t>
      </w:r>
      <w:r>
        <w:t>diseases, and to inform on the distribution of wider determinants of health and wellbeing’ (objective 3.2).</w:t>
      </w:r>
    </w:p>
    <w:p w14:paraId="0BC695E5" w14:textId="77777777" w:rsidR="00A33001" w:rsidRDefault="00A33001" w:rsidP="006D69D2"/>
    <w:p w14:paraId="2D6CE0CF" w14:textId="77777777" w:rsidR="006D69D2" w:rsidRDefault="006D69D2" w:rsidP="006D69D2">
      <w:r>
        <w:t>The strategy outlines an approach to public health surveillance based on ensuring the confidentiality, privacy, and protection of people’s personal health data. It identifies four strategic directions: strengthening governance, leadership, and coordination; focusing on the things that matter; responding to emerging challenges and opportunities; and focusing on continuous improvement.</w:t>
      </w:r>
    </w:p>
    <w:p w14:paraId="44F9422F" w14:textId="77777777" w:rsidR="006D69D2" w:rsidRDefault="006D69D2" w:rsidP="00CB4541">
      <w:pPr>
        <w:pStyle w:val="Heading3"/>
      </w:pPr>
      <w:r>
        <w:t>Preventing and minimising gambling harm strategy</w:t>
      </w:r>
    </w:p>
    <w:p w14:paraId="296CEEE0" w14:textId="77777777" w:rsidR="006D69D2" w:rsidRDefault="006D69D2" w:rsidP="006D69D2">
      <w:r>
        <w:t xml:space="preserve">After comprehensive review of the </w:t>
      </w:r>
      <w:r w:rsidRPr="00CB4541">
        <w:rPr>
          <w:i/>
          <w:iCs/>
        </w:rPr>
        <w:t>Strategy to Prevent and Minimise Gambling Harm 2022/23–2024/25</w:t>
      </w:r>
      <w:r>
        <w:t>, in June 2025 the Ministry publishe</w:t>
      </w:r>
      <w:r w:rsidRPr="007E0724">
        <w:t>d the revised strategy for 2025/26– 2027/28.</w:t>
      </w:r>
    </w:p>
    <w:p w14:paraId="1FAA656A" w14:textId="77777777" w:rsidR="00CB4541" w:rsidRDefault="00CB4541" w:rsidP="006D69D2"/>
    <w:p w14:paraId="5314CD22" w14:textId="77777777" w:rsidR="006D69D2" w:rsidRDefault="006D69D2" w:rsidP="006D69D2">
      <w:r>
        <w:t>As part of that work, we led public consultation on the revised strategy, reviewed the problem gambling levy and commissioned 18 research projects under the 2022/23–2024/25 strategy to inform future policies.</w:t>
      </w:r>
    </w:p>
    <w:p w14:paraId="39012CB7" w14:textId="77777777" w:rsidR="00CB4541" w:rsidRDefault="00CB4541" w:rsidP="006D69D2"/>
    <w:p w14:paraId="2655FDE5" w14:textId="5E5F4023" w:rsidR="00CB4541" w:rsidRDefault="006D69D2" w:rsidP="00CB4541">
      <w:r>
        <w:t xml:space="preserve">The </w:t>
      </w:r>
      <w:r w:rsidRPr="00CB4541">
        <w:rPr>
          <w:i/>
          <w:iCs/>
        </w:rPr>
        <w:t>Strategy to Prevent and Minimise Gambling Harm 2025/26 to 2027/28</w:t>
      </w:r>
      <w:r>
        <w:t xml:space="preserve"> aligns with the Government’s priorities for mental health and addiction and sets a strengthened direction for reducing</w:t>
      </w:r>
      <w:r w:rsidR="00CB4541">
        <w:t xml:space="preserve"> </w:t>
      </w:r>
      <w:r>
        <w:t>gambling harm, particularly among groups</w:t>
      </w:r>
      <w:r w:rsidR="00CB4541">
        <w:t xml:space="preserve"> disproportionately affected. It focuses on improving access to gambling harm prevention and early intervention, providing support services for people most at risk, and targeted reduction of gambling harm workforce pressures.</w:t>
      </w:r>
    </w:p>
    <w:p w14:paraId="4E113171" w14:textId="77777777" w:rsidR="00CB4541" w:rsidRDefault="00CB4541" w:rsidP="00CB4541"/>
    <w:p w14:paraId="4F503D15" w14:textId="6F98F840" w:rsidR="00CB4541" w:rsidRDefault="00CB4541" w:rsidP="00CB4541">
      <w:r>
        <w:t>An $81.358 million budget is allocated to address gambling harm over a three-year period. The budget also provides for an impact evaluation to ensure strategies into the future continue to represent best practice and up to date evidence. Planning is underway for this evaluation, which will take place over 2025/26.</w:t>
      </w:r>
    </w:p>
    <w:p w14:paraId="633A8386" w14:textId="77777777" w:rsidR="00CB4541" w:rsidRDefault="00CB4541" w:rsidP="00CB4541"/>
    <w:p w14:paraId="54443F8C" w14:textId="77777777" w:rsidR="00CB4541" w:rsidRDefault="00CB4541" w:rsidP="00CB4541">
      <w:r>
        <w:t>An additional monitoring and evaluation mechanism already published is the New Zealand Gambling Survey 2023/24, available via Health NZ’s Kupe dashboard. The data in Kupe, alongside the impact evaluation, will inform future versions of the strategy with the aims of reducing gambling harm and improving public health outcomes.</w:t>
      </w:r>
    </w:p>
    <w:p w14:paraId="5946AD6F" w14:textId="77777777" w:rsidR="00CB4541" w:rsidRDefault="00CB4541" w:rsidP="00CB4541">
      <w:pPr>
        <w:pStyle w:val="Heading3"/>
      </w:pPr>
      <w:r>
        <w:t>Suicide Prevention Action Plan 2025–2029</w:t>
      </w:r>
    </w:p>
    <w:p w14:paraId="0778516C" w14:textId="77777777" w:rsidR="00CB4541" w:rsidRDefault="00CB4541" w:rsidP="00CB4541">
      <w:r>
        <w:t xml:space="preserve">The Ministry developed and published the </w:t>
      </w:r>
      <w:r w:rsidRPr="00CB4541">
        <w:rPr>
          <w:i/>
          <w:iCs/>
        </w:rPr>
        <w:t>Suicide Prevention Action Plan 2025–2029</w:t>
      </w:r>
      <w:r>
        <w:t>, which sets out a whole-of-government approach to suicide prevention, informed by public consultation, research, and evidence. It includes a set of critical actions, including 21 led by the health sector and 13 cross- agency actions designed to address service gaps and improve access to support. The Minister for Mental Health launched the Action Plan in June 2025.</w:t>
      </w:r>
    </w:p>
    <w:p w14:paraId="6C1CC331" w14:textId="77777777" w:rsidR="00CB4541" w:rsidRDefault="00CB4541" w:rsidP="00CB4541"/>
    <w:p w14:paraId="02C60B49" w14:textId="7ADA69C5" w:rsidR="00CB4541" w:rsidRDefault="00CB4541" w:rsidP="00CB4541">
      <w:r>
        <w:t>To develop the Action Plan, we facilitated 20 workshops and received 402 submissions. Implementation will be supported by existing investment and additional funding, overseen by the Suicide Prevention Office within the Ministry. The Action Plan includes clear milestones and lead agency responsibilities and sits alongside broader efforts to improve mental health and addiction services for New Zealanders. These actions reflect sustained progress in strengthening leadership, coordination, and accountability for suicide prevention activities.</w:t>
      </w:r>
    </w:p>
    <w:p w14:paraId="0EE09392" w14:textId="77777777" w:rsidR="00CB4541" w:rsidRDefault="00CB4541" w:rsidP="00CB4541">
      <w:pPr>
        <w:pStyle w:val="Heading3"/>
      </w:pPr>
      <w:r>
        <w:t>Setting the direction for Māori health</w:t>
      </w:r>
    </w:p>
    <w:p w14:paraId="4279A402" w14:textId="457C3C93" w:rsidR="00CB4541" w:rsidRDefault="00CB4541" w:rsidP="00CB4541">
      <w:r>
        <w:t>The Ministry undertook targeted engagement to refresh the strategic framework for Māori health. Between September and November 2024, we convened four regional wānanga and one online wānanga with the Māori health sector, alongside regional discussions with Iwi Māori Partnership Boards (IMPBs). Over this period, we also engaged with the Hauora Māori Advisory Committee, the Māori Monitoring Group, health entities, and other government agencies.</w:t>
      </w:r>
    </w:p>
    <w:p w14:paraId="316339A6" w14:textId="77777777" w:rsidR="00CB4541" w:rsidRDefault="00CB4541" w:rsidP="00CB4541"/>
    <w:p w14:paraId="3C8A61B5" w14:textId="20FDC901" w:rsidR="00CB4541" w:rsidRDefault="00CB4541" w:rsidP="00CB4541">
      <w:r>
        <w:t>Feedback from these activities and an online submission process reinforced previous engagement themes, with strong support for local leadership, preventative approaches, and improved access to primary healthcare. There was continued endorsement for the role and resourcing of IMPBs as key partners in achieving pae ora – healthy futures for Māori. These actions reflect important progress in developing a more responsive health system that improves Māori health outcomes.</w:t>
      </w:r>
    </w:p>
    <w:p w14:paraId="6C791191" w14:textId="77777777" w:rsidR="00D501DF" w:rsidRDefault="00D501DF" w:rsidP="00CB4541">
      <w:pPr>
        <w:sectPr w:rsidR="00D501DF" w:rsidSect="006D69D2">
          <w:pgSz w:w="11907" w:h="16840" w:code="9"/>
          <w:pgMar w:top="1418" w:right="1701" w:bottom="1134" w:left="1843" w:header="284" w:footer="425" w:gutter="284"/>
          <w:cols w:space="720"/>
        </w:sectPr>
      </w:pPr>
    </w:p>
    <w:p w14:paraId="516B58A3" w14:textId="77777777" w:rsidR="00D501DF" w:rsidRDefault="00D501DF" w:rsidP="00D501DF">
      <w:pPr>
        <w:pStyle w:val="Heading2"/>
        <w:spacing w:before="0"/>
      </w:pPr>
      <w:bookmarkStart w:id="8" w:name="_Toc211863442"/>
      <w:r>
        <w:t>Priority 2: Drive system performance</w:t>
      </w:r>
      <w:bookmarkEnd w:id="8"/>
    </w:p>
    <w:p w14:paraId="51A2E4C6" w14:textId="476844F1" w:rsidR="00D501DF" w:rsidRDefault="00D501DF" w:rsidP="00D501DF">
      <w:r>
        <w:t>The Ministry progressed ‘Priority 2 – Drive system performance’ by improving how we monitor the health system. Monitoring was aligned with the Minister of Health’s priorities and focused on three aspects: Crown entity performance; the health system as a whole; and population health.</w:t>
      </w:r>
    </w:p>
    <w:p w14:paraId="712F7422" w14:textId="77777777" w:rsidR="00D501DF" w:rsidRDefault="00D501DF" w:rsidP="00D501DF"/>
    <w:p w14:paraId="52CAF9D4" w14:textId="691E73BD" w:rsidR="00D501DF" w:rsidRDefault="00D501DF" w:rsidP="00D501DF">
      <w:r>
        <w:t>A new intensive approach to Health NZ monitoring and enhanced reporting tools improved oversight of the organisation’s service delivery, financial performance, and governance. The Ministry tracked progress against Government-set targets for the health system, while supporting Health NZ to address significant service and financial challenges. This included monitoring implementation of the Health Delivery Plan, supporting governance through the Commissioner model, and providing oversight of the Health Infrastructure Plan.</w:t>
      </w:r>
    </w:p>
    <w:p w14:paraId="6C2C04F4" w14:textId="77777777" w:rsidR="00D501DF" w:rsidRDefault="00D501DF" w:rsidP="00D501DF"/>
    <w:p w14:paraId="7A81A72E" w14:textId="77777777" w:rsidR="00D501DF" w:rsidRDefault="00D501DF" w:rsidP="00D501DF">
      <w:r>
        <w:t>These efforts reflect a shift towards more active and consistent monitoring, strengthening accountability to support a more sustainable health system.</w:t>
      </w:r>
    </w:p>
    <w:p w14:paraId="50FCD07B" w14:textId="5AF77A8F" w:rsidR="00D501DF" w:rsidRDefault="00D501DF" w:rsidP="00D501DF">
      <w:pPr>
        <w:pStyle w:val="Heading3"/>
      </w:pPr>
      <w:r>
        <w:t>Strategic model for health system monitoring</w:t>
      </w:r>
    </w:p>
    <w:p w14:paraId="0DD6E2A4" w14:textId="77777777" w:rsidR="00D501DF" w:rsidRDefault="00D501DF" w:rsidP="00D501DF">
      <w:r>
        <w:t>The Ministry made important progress in strengthening our monitoring approach to support better health outcomes for New Zealanders and improved system performance.</w:t>
      </w:r>
    </w:p>
    <w:p w14:paraId="5D042744" w14:textId="77777777" w:rsidR="00D501DF" w:rsidRDefault="00D501DF" w:rsidP="00D501DF"/>
    <w:p w14:paraId="70387197" w14:textId="6DEBFF07" w:rsidR="00D501DF" w:rsidRDefault="00D501DF" w:rsidP="00D501DF">
      <w:r>
        <w:t>Key areas of progress included: supporting the long-term fiscal sustainability of Health NZ; tracking progress against Government targets, health targets,</w:t>
      </w:r>
      <w:r>
        <w:rPr>
          <w:rStyle w:val="FootnoteReference"/>
        </w:rPr>
        <w:footnoteReference w:id="5"/>
      </w:r>
      <w:r>
        <w:t xml:space="preserve"> and mental health and addiction targets;</w:t>
      </w:r>
      <w:r>
        <w:rPr>
          <w:rStyle w:val="FootnoteReference"/>
        </w:rPr>
        <w:footnoteReference w:id="6"/>
      </w:r>
      <w:r>
        <w:t xml:space="preserve"> and giving effect to the GPS. We engaged Deloitte to undertake an independent review of Health NZ’s financial performance, focusing on the financial year 2023/24. The review aimed to clarify the drivers of Health NZ’s worsening financial performance and cash position and identify areas for improvement.</w:t>
      </w:r>
      <w:r>
        <w:rPr>
          <w:rStyle w:val="FootnoteReference"/>
        </w:rPr>
        <w:footnoteReference w:id="7"/>
      </w:r>
    </w:p>
    <w:p w14:paraId="4FD58ED4" w14:textId="77777777" w:rsidR="00D501DF" w:rsidRDefault="00D501DF" w:rsidP="00D501DF"/>
    <w:p w14:paraId="53461994" w14:textId="665EEFF3" w:rsidR="00D501DF" w:rsidRDefault="00D501DF" w:rsidP="00D501DF">
      <w:r>
        <w:t>We established a system monitoring function to address complex issues that cut across the whole health system and introduced new quarterly system monitoring reports on system-wide risks and opportunities.</w:t>
      </w:r>
    </w:p>
    <w:p w14:paraId="17CBC061" w14:textId="77777777" w:rsidR="00D501DF" w:rsidRDefault="00D501DF" w:rsidP="00D501DF"/>
    <w:p w14:paraId="435021ED" w14:textId="77777777" w:rsidR="00D501DF" w:rsidRDefault="00D501DF" w:rsidP="00D501DF">
      <w:r>
        <w:t>While monitoring capability continues to mature across the Ministry, further work is needed to embed consistent practices to ensure we have a strong understanding of the system performance and progress towards better health outcomes for all New Zealanders.</w:t>
      </w:r>
    </w:p>
    <w:p w14:paraId="74324ECC" w14:textId="77777777" w:rsidR="00D501DF" w:rsidRDefault="00D501DF" w:rsidP="00D501DF">
      <w:pPr>
        <w:pStyle w:val="Heading3"/>
      </w:pPr>
      <w:r>
        <w:t>Supporting Health NZ through changes to governance and accountability</w:t>
      </w:r>
    </w:p>
    <w:p w14:paraId="7F022105" w14:textId="3E2E1FF2" w:rsidR="00D501DF" w:rsidRDefault="00D501DF" w:rsidP="00D501DF">
      <w:r>
        <w:t>The Ministry supported Health NZ through changes to its governance and delivery of essential services for patients. Clear</w:t>
      </w:r>
      <w:r w:rsidR="003D7894">
        <w:t xml:space="preserve"> </w:t>
      </w:r>
      <w:r>
        <w:t>ministerial priorities were established, and the Ministry redirected its monitoring approach to ensure immediate improvements in service delivery for New Zealanders, as outlined in the Health Delivery Plan.</w:t>
      </w:r>
    </w:p>
    <w:p w14:paraId="430D2474" w14:textId="77777777" w:rsidR="003D7894" w:rsidRDefault="003D7894" w:rsidP="00D501DF"/>
    <w:p w14:paraId="643ED302" w14:textId="27733ABF" w:rsidR="00D501DF" w:rsidRDefault="00D501DF" w:rsidP="00D501DF">
      <w:r>
        <w:t>To support stronger accountability and tighter fiscal control, Health NZ came under the governance of a Commissioner from July 2024, replacing the previous board. In 2025, the Ministry helped with the appointment process for new Health NZ Board members, ensuring the incoming board had the expertise and skills needed to assume</w:t>
      </w:r>
      <w:r w:rsidR="003D7894">
        <w:t xml:space="preserve"> </w:t>
      </w:r>
      <w:r>
        <w:t>accountability for organisational performance and delivery on ministerial priorities.</w:t>
      </w:r>
    </w:p>
    <w:p w14:paraId="6D1D1EA7" w14:textId="77777777" w:rsidR="003D7894" w:rsidRDefault="003D7894" w:rsidP="00D501DF"/>
    <w:p w14:paraId="132B8A7A" w14:textId="5931CE17" w:rsidR="00CB4541" w:rsidRDefault="00D501DF" w:rsidP="00D501DF">
      <w:r>
        <w:t>Throughout the year, we provided regular reports on the implementation of the Health Delivery Plan and advanced our monitoring approach to ensure ministerial priorities were achieved.</w:t>
      </w:r>
    </w:p>
    <w:p w14:paraId="0A728671" w14:textId="77777777" w:rsidR="003D7894" w:rsidRDefault="003D7894" w:rsidP="003D7894">
      <w:pPr>
        <w:pStyle w:val="Heading3"/>
      </w:pPr>
      <w:r>
        <w:t>Supporting health system priorities</w:t>
      </w:r>
    </w:p>
    <w:p w14:paraId="669C4450" w14:textId="77777777" w:rsidR="003D7894" w:rsidRDefault="003D7894" w:rsidP="003D7894">
      <w:r>
        <w:t>The Ministry revised its approach to monitoring Health NZ to respond more actively to current circumstances and emerging risks and to reflect the temporary governance arrangements under the Commissioner. This approach balanced regular tracking of key priorities in the Health Delivery Plan, with more in-depth inquiry where needed.</w:t>
      </w:r>
    </w:p>
    <w:p w14:paraId="0DD31A00" w14:textId="77777777" w:rsidR="003D7894" w:rsidRDefault="003D7894" w:rsidP="003D7894"/>
    <w:p w14:paraId="4EE705B1" w14:textId="1810317E" w:rsidR="003D7894" w:rsidRDefault="003D7894" w:rsidP="003D7894">
      <w:r>
        <w:t>Health targets, which are set out in the GPS, exemplified this approach, using cycles of data collection, analysis, reporting, and targeted action where necessary. The targets ensure all parts of the health system are aligned and working towards shared goals. In mid-2024, annual milestones for each target were published in the GPS. Health NZ is responsible for achieving these targets, while the Ministry monitors progress and provides advice to ensure the health target programme meets the Minister’s expectations.</w:t>
      </w:r>
    </w:p>
    <w:p w14:paraId="0FD23530" w14:textId="77777777" w:rsidR="003D7894" w:rsidRDefault="003D7894" w:rsidP="003D7894">
      <w:pPr>
        <w:pStyle w:val="Heading3"/>
      </w:pPr>
      <w:r>
        <w:t>Oversight of the Health Infrastructure Plan</w:t>
      </w:r>
    </w:p>
    <w:p w14:paraId="0E4F3CC5" w14:textId="77777777" w:rsidR="003D7894" w:rsidRDefault="003D7894" w:rsidP="003D7894">
      <w:r>
        <w:t>Throughout 2024/25, the Ministry reviewed investment cases and scope changes related to Health NZ’s Health Infrastructure Plan, providing independent advice to the Minister of Health.</w:t>
      </w:r>
    </w:p>
    <w:p w14:paraId="31DAE31A" w14:textId="77777777" w:rsidR="003D7894" w:rsidRDefault="003D7894" w:rsidP="003D7894"/>
    <w:p w14:paraId="10DB0C3D" w14:textId="77777777" w:rsidR="003D7894" w:rsidRDefault="003D7894" w:rsidP="003D7894">
      <w:r>
        <w:t>We provided advice to Health NZ as it developed the Health Infrastructure Plan, published in April 2025. The plan outlines the indicative pipeline of physical infrastructure investments over the next decade. It responds to the need for significant investment to meet current and future service demands, while reflecting fiscal and market constraints.</w:t>
      </w:r>
    </w:p>
    <w:p w14:paraId="0403ADD9" w14:textId="77777777" w:rsidR="003D7894" w:rsidRDefault="003D7894" w:rsidP="003D7894"/>
    <w:p w14:paraId="1C310DCA" w14:textId="77777777" w:rsidR="003D7894" w:rsidRDefault="003D7894" w:rsidP="003D7894">
      <w:pPr>
        <w:sectPr w:rsidR="003D7894" w:rsidSect="006D69D2">
          <w:pgSz w:w="11907" w:h="16840" w:code="9"/>
          <w:pgMar w:top="1418" w:right="1701" w:bottom="1134" w:left="1843" w:header="284" w:footer="425" w:gutter="284"/>
          <w:cols w:space="720"/>
        </w:sectPr>
      </w:pPr>
      <w:r>
        <w:t>The Ministry has worked with The Treasury and Health NZ on expectations for implementation, including milestones and resource requirements. We also provided feedback to improve reporting and risk visibility across the portfolio.</w:t>
      </w:r>
    </w:p>
    <w:p w14:paraId="2F140048" w14:textId="77777777" w:rsidR="003D7894" w:rsidRDefault="003D7894" w:rsidP="003D7894">
      <w:pPr>
        <w:pStyle w:val="Heading2"/>
        <w:spacing w:before="0"/>
      </w:pPr>
      <w:bookmarkStart w:id="9" w:name="_Toc211863443"/>
      <w:r>
        <w:t>Priority 3: Be the Government’s primary advisor on health</w:t>
      </w:r>
      <w:bookmarkEnd w:id="9"/>
    </w:p>
    <w:p w14:paraId="2EA6CB35" w14:textId="05C8DF1F" w:rsidR="003D7894" w:rsidRDefault="003D7894" w:rsidP="003D7894">
      <w:r>
        <w:t>We strengthened the Ministry’s role as the Government’s lead advisor on health system strategy, policy, and performance. We delivered a comprehensive programme of policy, legislative, and regulatory work that supports timely access to quality healthcare and prepares the system for future challenges.</w:t>
      </w:r>
    </w:p>
    <w:p w14:paraId="4FCE8526" w14:textId="77777777" w:rsidR="003D7894" w:rsidRDefault="003D7894" w:rsidP="003D7894"/>
    <w:p w14:paraId="40D6D4ED" w14:textId="77777777" w:rsidR="003D7894" w:rsidRDefault="003D7894" w:rsidP="003D7894">
      <w:r>
        <w:t>Our advice informed key Government decisions, including Budget 2025 investments, and supported the development and progression of major legislative reforms such as the Mental Health Bill, the Medical Products Bill, and the Medicines Amendment Bill. We led cross- agency initiatives to address long-term workforce needs, improve primary care access, modernise regulatory settings, and respond to complex public health issues such as smoking, vaping, and fetal alcohol spectrum disorder.</w:t>
      </w:r>
    </w:p>
    <w:p w14:paraId="3D4A630A" w14:textId="77777777" w:rsidR="003D7894" w:rsidRDefault="003D7894" w:rsidP="003D7894"/>
    <w:p w14:paraId="593400AF" w14:textId="74E527D6" w:rsidR="003D7894" w:rsidRDefault="003D7894" w:rsidP="003D7894">
      <w:r>
        <w:t>These efforts reflect our commitment to evidence-informed policy, strong system stewardship, and delivering on the Government’s health priorities.</w:t>
      </w:r>
    </w:p>
    <w:p w14:paraId="3B0B2DF0" w14:textId="77777777" w:rsidR="003D7894" w:rsidRDefault="003D7894" w:rsidP="003D7894">
      <w:pPr>
        <w:pStyle w:val="Heading3"/>
      </w:pPr>
      <w:r>
        <w:t>New medical school</w:t>
      </w:r>
    </w:p>
    <w:p w14:paraId="6A507A65" w14:textId="37263C7F" w:rsidR="003D7894" w:rsidRDefault="003D7894" w:rsidP="003D7894">
      <w:r>
        <w:t>In response to the Government priority of timely access to quality primary care, the Ministry led a programme of work to establish a proposed new graduate-entry medical school at the University of Waikato. This initiative aims to address projected health workforce shortages, particularly in primary care, and better prepare doctors for practice in rural and provincial settings.</w:t>
      </w:r>
    </w:p>
    <w:p w14:paraId="7BBAAA48" w14:textId="77777777" w:rsidR="003D7894" w:rsidRDefault="003D7894" w:rsidP="003D7894"/>
    <w:p w14:paraId="58E3A545" w14:textId="2CD3CB00" w:rsidR="003D7894" w:rsidRDefault="003D7894" w:rsidP="003D7894">
      <w:r>
        <w:t>In 2024, the Ministry, alongside the University of Waikato, Health NZ, and key government agencies, developed a Programme Business Case and initial cost–benefit analysis. This work explored options for improving medical education and provided early evidence to support investment in the proposed medical school. Following Cabinet direction, the Ministry completed a Detailed Business Case and a full cost–benefit analysis, which provided more detail on the proposal and its associated costs, including an assessment against alternative options.</w:t>
      </w:r>
    </w:p>
    <w:p w14:paraId="5BAD1C79" w14:textId="77777777" w:rsidR="003D7894" w:rsidRDefault="003D7894" w:rsidP="003D7894"/>
    <w:p w14:paraId="30482055" w14:textId="77777777" w:rsidR="003D7894" w:rsidRDefault="003D7894" w:rsidP="003D7894">
      <w:r>
        <w:t>The Ministry established and led governance arrangements involving The Treasury, Ministry of Education, Health NZ, and the Tertiary Education Commission, and partnered closely with the University of Waikato. Independent quality assurance was commissioned to ensure the integrity of the process and outputs.</w:t>
      </w:r>
    </w:p>
    <w:p w14:paraId="3EA1081D" w14:textId="77777777" w:rsidR="003D7894" w:rsidRDefault="003D7894" w:rsidP="003D7894"/>
    <w:p w14:paraId="5A0D35AB" w14:textId="77777777" w:rsidR="003D7894" w:rsidRDefault="003D7894" w:rsidP="003D7894">
      <w:r>
        <w:t>Our work on the proposed new medical school reinforces the Ministry’s role as the Government’s lead advisor on health. The programme is progressing in stages and will continue to evolve, subject to future Government decisions.</w:t>
      </w:r>
    </w:p>
    <w:p w14:paraId="2D25C193" w14:textId="77777777" w:rsidR="003D7894" w:rsidRDefault="003D7894" w:rsidP="003D7894">
      <w:pPr>
        <w:pStyle w:val="Heading3"/>
        <w:sectPr w:rsidR="003D7894" w:rsidSect="006D69D2">
          <w:pgSz w:w="11907" w:h="16840" w:code="9"/>
          <w:pgMar w:top="1418" w:right="1701" w:bottom="1134" w:left="1843" w:header="284" w:footer="425" w:gutter="284"/>
          <w:cols w:space="720"/>
        </w:sectPr>
      </w:pPr>
    </w:p>
    <w:p w14:paraId="47D0C453" w14:textId="77777777" w:rsidR="003D7894" w:rsidRDefault="003D7894" w:rsidP="003D7894">
      <w:pPr>
        <w:pStyle w:val="Heading3"/>
        <w:spacing w:before="0"/>
      </w:pPr>
      <w:r>
        <w:t>Regulation of the health workforce</w:t>
      </w:r>
    </w:p>
    <w:p w14:paraId="0C563BC1" w14:textId="2E76E682" w:rsidR="003D7894" w:rsidRDefault="003D7894" w:rsidP="003D7894">
      <w:r>
        <w:t>The Ministry progressed a review of health workforce regulation. In 2024/25, we led a public consultation seeking views on patient-centred, streamlined, right- sized, and future-proofed regulation. During the consultation, we received over 3,300 submissions through a one-month public engagement platform. We then completed a comprehensive analysis, building on previous engagements with key stakeholders, to inform policy advice for the Minister of Health.</w:t>
      </w:r>
    </w:p>
    <w:p w14:paraId="1DBD6A0F" w14:textId="77777777" w:rsidR="003D7894" w:rsidRDefault="003D7894" w:rsidP="003D7894"/>
    <w:p w14:paraId="633F14BB" w14:textId="77777777" w:rsidR="003D7894" w:rsidRDefault="003D7894" w:rsidP="003D7894">
      <w:r>
        <w:t>Additionally, we initiated internal improvements in our approach to workforce regulation, including reviews of system intelligence, monitoring, and assurance needs. This work contributes to a broader programme of work aimed at ensuring timely access to quality healthcare for New Zealanders and prepares the health system for future workforce challenges.</w:t>
      </w:r>
    </w:p>
    <w:p w14:paraId="78536777" w14:textId="77777777" w:rsidR="003D7894" w:rsidRDefault="003D7894" w:rsidP="003D7894">
      <w:pPr>
        <w:pStyle w:val="Heading3"/>
      </w:pPr>
      <w:r>
        <w:t>Primary Care Tactical Action Plan</w:t>
      </w:r>
    </w:p>
    <w:p w14:paraId="6B92F561" w14:textId="112B9BF4" w:rsidR="003D7894" w:rsidRDefault="003D7894" w:rsidP="003D7894">
      <w:r>
        <w:t>The Ministry worked closely with Health NZ to provide advice to the Minister of Health on the development of the Primary Care Tactical Action Plan, which was announced in March 2025. The Tactical Action Plan includes additional funding through Budget 2025 for various initiatives, such as a digital 24/7 service launched in July 2025 to complement in-person care from general practices, measures for primary care workforce retention and growth, and improvements to the consistency of urgent and after-hours care across New Zealand. Health NZ is delivering these initiatives in collaboration with primary care providers.</w:t>
      </w:r>
    </w:p>
    <w:p w14:paraId="20C2D4A8" w14:textId="77777777" w:rsidR="003D7894" w:rsidRDefault="003D7894" w:rsidP="003D7894"/>
    <w:p w14:paraId="7FDC88DD" w14:textId="77777777" w:rsidR="003D7894" w:rsidRDefault="003D7894" w:rsidP="003D7894">
      <w:r>
        <w:t>Another feature of the Primary Care Tactical Action Plan is the significant Budget decision from Budget 2025 regarding the Prescribing Length Increase from 3 Months to 12 Months initiative. For further details, see ‘Other significant Budget decisions from Budget 2024 and Budget 2025’.</w:t>
      </w:r>
    </w:p>
    <w:p w14:paraId="4A7B8597" w14:textId="77777777" w:rsidR="003D7894" w:rsidRDefault="003D7894" w:rsidP="003D7894">
      <w:pPr>
        <w:pStyle w:val="Heading3"/>
      </w:pPr>
      <w:r>
        <w:t>Medical Products Bill, including improving the regulation of medical devices</w:t>
      </w:r>
    </w:p>
    <w:p w14:paraId="7FC0BCB5" w14:textId="77777777" w:rsidR="003D7894" w:rsidRDefault="003D7894" w:rsidP="003D7894">
      <w:r>
        <w:t>The Ministry progressed a Government priority to reform the regulation of medicines and medical devices. In September 2024, Cabinet agreed to introduce a new Medical Products Bill to replace the Medicines Act 1981. The Bill will enable modern, risk-proportionate regulation that better reflects current and emerging health technologies and practices. Cabinet also endorsed high-level principles and policy settings to guide the development of the new regulatory framework.</w:t>
      </w:r>
    </w:p>
    <w:p w14:paraId="41942CBE" w14:textId="77777777" w:rsidR="003D7894" w:rsidRDefault="003D7894" w:rsidP="003D7894"/>
    <w:p w14:paraId="5AFC2C8C" w14:textId="517722B9" w:rsidR="003D7894" w:rsidRDefault="003D7894" w:rsidP="003D7894">
      <w:r>
        <w:t>Following this, we developed further policy advice to support Government decisions on how medicines and medical devices will be regulated under the new system. This work reflects a shift from legislative design to detailed policy development and demonstrates progress toward a more responsive and future-ready regulatory environment. The Ministry will continue to support the Associate Minister of Health to introduce the Bill to Parliament in 2026.</w:t>
      </w:r>
    </w:p>
    <w:p w14:paraId="490222DB" w14:textId="77777777" w:rsidR="003D7894" w:rsidRDefault="003D7894" w:rsidP="003D7894"/>
    <w:p w14:paraId="044B9824" w14:textId="77777777" w:rsidR="003D7894" w:rsidRDefault="003D7894" w:rsidP="003D7894">
      <w:pPr>
        <w:pStyle w:val="Heading3"/>
      </w:pPr>
      <w:r>
        <w:t>Medicines Amendment Bill</w:t>
      </w:r>
    </w:p>
    <w:p w14:paraId="63185FFD" w14:textId="77777777" w:rsidR="003D7894" w:rsidRDefault="003D7894" w:rsidP="003D7894">
      <w:r>
        <w:t>The Ministry advanced a Government priority to improve access to medicines through the Medicines Amendment Bill. The Bill introduces a streamlined verification pathway for approving medicines in New Zealand that have already been approved in trusted overseas jurisdictions. It also updates prescribing settings to enable wider prescribing of unapproved medicines in appropriate circumstances. These changes aim to improve regulatory efficiency, make better use of the health workforce, and enhance patient experience.</w:t>
      </w:r>
    </w:p>
    <w:p w14:paraId="321A880C" w14:textId="77777777" w:rsidR="003D7894" w:rsidRDefault="003D7894" w:rsidP="003D7894"/>
    <w:p w14:paraId="33FFD7D8" w14:textId="012DAD5E" w:rsidR="003D7894" w:rsidRDefault="003D7894" w:rsidP="003D7894">
      <w:r>
        <w:t>We completed a comprehensive policy development process, which included targeted stakeholder engagement, a regulatory impact assessment, and Cabinet papers to support decisions on verification and prescribing pathways. As the Bill progressed through Parliament, the Ministry supported the Health Select Committee with briefings, submission analysis (185 submissions received), and a departmental report. Engagement has also begun on the detail of the verification pathway, which will be set in secondary legislation once the Bill is enacted. This work demonstrates progress toward a more responsive and accessible medicines regulatory system.</w:t>
      </w:r>
    </w:p>
    <w:p w14:paraId="79084824" w14:textId="77777777" w:rsidR="003D7894" w:rsidRDefault="003D7894" w:rsidP="003D7894">
      <w:pPr>
        <w:pStyle w:val="Heading3"/>
      </w:pPr>
      <w:r>
        <w:t>Mental Health Bill</w:t>
      </w:r>
    </w:p>
    <w:p w14:paraId="2721C5CE" w14:textId="3B51A2CC" w:rsidR="003D7894" w:rsidRDefault="003D7894" w:rsidP="003D7894">
      <w:r>
        <w:t xml:space="preserve">The Ministry supported the progression of the Mental Health Bill through the initial Parliamentary stages. The Mental Health Bill will repeal and replace the Mental Health (Compulsory Assessment and Treatment) Act 1992, establishing a modern legislative framework for when the State may intervene in a person’s life to provide mental healthcare without consent. The Bill supports a more rights-based and recovery-oriented approach to mental healthcare and forms part of the response to both </w:t>
      </w:r>
      <w:r w:rsidRPr="003D7894">
        <w:rPr>
          <w:i/>
          <w:iCs/>
        </w:rPr>
        <w:t>He Ara Oranga: Report of the Government Inquiry into Mental Health and Addiction</w:t>
      </w:r>
      <w:r>
        <w:t xml:space="preserve"> and the Royal Commission of Inquiry into Historical Abuse in State Care and in Faith-based Institutions.</w:t>
      </w:r>
    </w:p>
    <w:p w14:paraId="1FAB428D" w14:textId="77777777" w:rsidR="003D7894" w:rsidRDefault="003D7894" w:rsidP="003D7894"/>
    <w:p w14:paraId="55AE2B1A" w14:textId="77777777" w:rsidR="003D7894" w:rsidRDefault="003D7894" w:rsidP="003D7894">
      <w:r>
        <w:t>Following Cabinet approval, the Bill was introduced to Parliament in October 2024, had its first reading, and was referred to the Health Select Committee. We supported the</w:t>
      </w:r>
    </w:p>
    <w:p w14:paraId="401B0140" w14:textId="4EA7F8F5" w:rsidR="003D7894" w:rsidRDefault="003D7894" w:rsidP="003D7894">
      <w:r>
        <w:t>Committee by providing advice in response to</w:t>
      </w:r>
      <w:r w:rsidR="0089754E">
        <w:t xml:space="preserve"> </w:t>
      </w:r>
      <w:r>
        <w:t>384 submissions. In April 2025, the Committee reported back to Parliament on the Bill with a range of changes to strengthen safeguards. The Ministry continues to support the Minister for Mental Health through the remaining legislative stages, including enactment.</w:t>
      </w:r>
    </w:p>
    <w:p w14:paraId="25290564" w14:textId="77777777" w:rsidR="0089754E" w:rsidRDefault="0089754E" w:rsidP="003D7894"/>
    <w:p w14:paraId="670BD162" w14:textId="77777777" w:rsidR="003D7894" w:rsidRDefault="003D7894" w:rsidP="003D7894">
      <w:r>
        <w:t>Implementation planning is progressing in parallel with legislative development and is expected to intensify following the Bill’s passage.</w:t>
      </w:r>
    </w:p>
    <w:p w14:paraId="4378B538" w14:textId="77777777" w:rsidR="0089754E" w:rsidRDefault="0089754E" w:rsidP="003D7894"/>
    <w:p w14:paraId="4B6C9456" w14:textId="77777777" w:rsidR="003D7894" w:rsidRDefault="003D7894" w:rsidP="003D7894">
      <w:r>
        <w:t>This work demonstrates our leadership in modernising system settings and providing high-quality, evidence-informed advice to Government.</w:t>
      </w:r>
    </w:p>
    <w:p w14:paraId="1F838B20" w14:textId="77777777" w:rsidR="003D7894" w:rsidRDefault="003D7894" w:rsidP="0089754E">
      <w:pPr>
        <w:pStyle w:val="Heading3"/>
      </w:pPr>
      <w:r>
        <w:t>Smoking and vaping</w:t>
      </w:r>
    </w:p>
    <w:p w14:paraId="147D02F9" w14:textId="77777777" w:rsidR="003D7894" w:rsidRDefault="003D7894" w:rsidP="003D7894">
      <w:r>
        <w:t>The Ministry progressed the implementation of policy decisions made in March 2024 to reduce youth vaping. These included:</w:t>
      </w:r>
    </w:p>
    <w:p w14:paraId="1AE7D4B7" w14:textId="23F6960E" w:rsidR="003D7894" w:rsidRDefault="003D7894" w:rsidP="0089754E">
      <w:pPr>
        <w:pStyle w:val="Bullet"/>
      </w:pPr>
      <w:r>
        <w:t>increased penalties for sales to minors</w:t>
      </w:r>
    </w:p>
    <w:p w14:paraId="4AD8242E" w14:textId="56FE92A5" w:rsidR="003D7894" w:rsidRDefault="003D7894" w:rsidP="0089754E">
      <w:pPr>
        <w:pStyle w:val="Bullet"/>
      </w:pPr>
      <w:r>
        <w:t>new proximity restrictions requiring specialist vape retailers to be at least 100 metres from early childhood centres</w:t>
      </w:r>
    </w:p>
    <w:p w14:paraId="60F0DF49" w14:textId="3AD1E1DF" w:rsidR="003D7894" w:rsidRDefault="003D7894" w:rsidP="0089754E">
      <w:pPr>
        <w:pStyle w:val="Bullet"/>
      </w:pPr>
      <w:r>
        <w:t>a ban on the manufacture, sale, supply, and distribution of disposable vapes</w:t>
      </w:r>
    </w:p>
    <w:p w14:paraId="13B2E6EA" w14:textId="5709BBC0" w:rsidR="003D7894" w:rsidRDefault="003D7894" w:rsidP="0089754E">
      <w:pPr>
        <w:pStyle w:val="Bullet"/>
      </w:pPr>
      <w:r>
        <w:t>visibility restrictions in retail settings.</w:t>
      </w:r>
    </w:p>
    <w:p w14:paraId="32527FBC" w14:textId="77777777" w:rsidR="0089754E" w:rsidRDefault="0089754E" w:rsidP="003D7894"/>
    <w:p w14:paraId="515147FE" w14:textId="2B7493B0" w:rsidR="003D7894" w:rsidRDefault="003D7894" w:rsidP="003D7894">
      <w:r>
        <w:t>To give effect to these changes, we supported the passage of the Smokefree Environments and Regulated Products Amendment Bill (No 2). The Bill was introduced in September 2024, considered by the Health Committee between 12 September and 31 October 2024, and received Royal assent on 17 December 2024.</w:t>
      </w:r>
    </w:p>
    <w:p w14:paraId="39944A57" w14:textId="77777777" w:rsidR="0089754E" w:rsidRDefault="0089754E" w:rsidP="003D7894"/>
    <w:p w14:paraId="3643C2D3" w14:textId="77777777" w:rsidR="003D7894" w:rsidRDefault="003D7894" w:rsidP="003D7894">
      <w:r>
        <w:t>The new penalties and proximity restrictions came into effect on 18 December 2024, followed by the ban on disposable vapes and visibility restrictions on 17 June 2025.</w:t>
      </w:r>
    </w:p>
    <w:p w14:paraId="6095F38A" w14:textId="77777777" w:rsidR="003D7894" w:rsidRDefault="003D7894" w:rsidP="003D7894">
      <w:r>
        <w:t>The Ministry supported implementation through communication with the sector, training Smokefree enforcement officers, and preparing for a targeted approach to compliance.</w:t>
      </w:r>
    </w:p>
    <w:p w14:paraId="2DC6A070" w14:textId="77777777" w:rsidR="0089754E" w:rsidRDefault="0089754E" w:rsidP="003D7894"/>
    <w:p w14:paraId="072F1C78" w14:textId="73ACDBA2" w:rsidR="003D7894" w:rsidRDefault="003D7894" w:rsidP="003D7894">
      <w:r>
        <w:t>In December 2024, we provided the Associate Minister of Health with advice on a further tranche of policy changes to address youth vaping and support progress towards achieving and maintaining the Smokefree 2025 goal of fewer than 5% of all New Zealanders to be daily smokers by the end of 2025, across all population groups.</w:t>
      </w:r>
    </w:p>
    <w:p w14:paraId="4D2A6790" w14:textId="77777777" w:rsidR="0089754E" w:rsidRDefault="0089754E" w:rsidP="003D7894"/>
    <w:p w14:paraId="71EA3894" w14:textId="77777777" w:rsidR="0089754E" w:rsidRDefault="0089754E" w:rsidP="0089754E">
      <w:r>
        <w:t>The Associate Minister of Health requested engagement with the sector on further actions, and a health sector advisory group was established in April 2025 to provide independent advice.</w:t>
      </w:r>
    </w:p>
    <w:p w14:paraId="0CFC6155" w14:textId="77777777" w:rsidR="0089754E" w:rsidRDefault="0089754E" w:rsidP="0089754E"/>
    <w:p w14:paraId="41898CF0" w14:textId="77777777" w:rsidR="0089754E" w:rsidRDefault="0089754E" w:rsidP="0089754E">
      <w:r>
        <w:t>In addition, the Ministry continued to monitor the illicit tobacco trade and expanded this work to include illicit vaping products.</w:t>
      </w:r>
    </w:p>
    <w:p w14:paraId="1E83D052" w14:textId="77777777" w:rsidR="0089754E" w:rsidRDefault="0089754E" w:rsidP="0089754E"/>
    <w:p w14:paraId="54F0A0BD" w14:textId="77777777" w:rsidR="0089754E" w:rsidRDefault="0089754E" w:rsidP="0089754E">
      <w:r>
        <w:t>We also commissioned independent research from the University of Auckland to assess the scale and nature of illicit trade in tobacco and vaping in New Zealand. The research informs our policy, regulation, and enforcement activities.</w:t>
      </w:r>
    </w:p>
    <w:p w14:paraId="2E534C6D" w14:textId="77777777" w:rsidR="0089754E" w:rsidRDefault="0089754E" w:rsidP="0089754E">
      <w:pPr>
        <w:pStyle w:val="Heading3"/>
      </w:pPr>
      <w:r>
        <w:t>Fetal alcohol spectrum disorder</w:t>
      </w:r>
    </w:p>
    <w:p w14:paraId="59EFB37B" w14:textId="3BD7BCE9" w:rsidR="0089754E" w:rsidRDefault="0089754E" w:rsidP="0089754E">
      <w:r>
        <w:t>Fetal alcohol spectrum disorder (FASD) is a neurodevelopmental condition caused by prenatal alcohol exposure. With the right support and environments, FASD is preventable and its impacts can be mitigated. An estimated 1,800 to 3,000 children are born with FASD each year in New Zealand.</w:t>
      </w:r>
    </w:p>
    <w:p w14:paraId="170E2A40" w14:textId="77777777" w:rsidR="0089754E" w:rsidRDefault="0089754E" w:rsidP="0089754E"/>
    <w:p w14:paraId="3F7C6BD4" w14:textId="27921F68" w:rsidR="0089754E" w:rsidRDefault="0089754E" w:rsidP="0089754E">
      <w:r>
        <w:t>The Ministry has led the development of a revitalised FASD Action Plan to guide a phased and coordinated cross-agency response. This work reflects our commitment to evidence-informed policy and system leadership. Key activities have included:</w:t>
      </w:r>
    </w:p>
    <w:p w14:paraId="2341849A" w14:textId="170AE95F" w:rsidR="0089754E" w:rsidRDefault="0089754E" w:rsidP="0089754E">
      <w:pPr>
        <w:pStyle w:val="Bullet"/>
      </w:pPr>
      <w:r>
        <w:t>engaging extensively with the FASD community to gather lived experience insights, captured in a community insights report, to inform priority actions and outcomes</w:t>
      </w:r>
    </w:p>
    <w:p w14:paraId="2388C098" w14:textId="720288F2" w:rsidR="0089754E" w:rsidRDefault="0089754E" w:rsidP="0089754E">
      <w:pPr>
        <w:pStyle w:val="Bullet"/>
      </w:pPr>
      <w:r>
        <w:t>collaborating with government agencies to identify and align actions for delivery over the next three years</w:t>
      </w:r>
    </w:p>
    <w:p w14:paraId="505146FB" w14:textId="278AA007" w:rsidR="0089754E" w:rsidRDefault="0089754E" w:rsidP="0089754E">
      <w:pPr>
        <w:pStyle w:val="Bullet"/>
      </w:pPr>
      <w:r>
        <w:t>developing priority health actions, including policy and funding proposals, to support the Ministry and Health NZ in implementing the plan</w:t>
      </w:r>
    </w:p>
    <w:p w14:paraId="591CFB20" w14:textId="40C86BDB" w:rsidR="0089754E" w:rsidRDefault="0089754E" w:rsidP="0089754E">
      <w:pPr>
        <w:pStyle w:val="Bullet"/>
      </w:pPr>
      <w:r>
        <w:t>undertaking targeted consultation with stakeholders to ensure the plan reflects community aspirations, clinical best practice, and both local and international evidence.</w:t>
      </w:r>
    </w:p>
    <w:p w14:paraId="35481369" w14:textId="77777777" w:rsidR="0089754E" w:rsidRDefault="0089754E" w:rsidP="0089754E"/>
    <w:p w14:paraId="7F8CD088" w14:textId="02B06DAB" w:rsidR="0089754E" w:rsidRDefault="0089754E" w:rsidP="0089754E">
      <w:r>
        <w:t>The FASD Action Plan is scheduled for launch later in 2025. This work demonstrates the Ministry’s leadership in strategy and policy development, and our role in coordinating system-wide responses to complex health challenges.</w:t>
      </w:r>
    </w:p>
    <w:p w14:paraId="5828E073" w14:textId="77777777" w:rsidR="0089754E" w:rsidRDefault="0089754E" w:rsidP="0089754E">
      <w:pPr>
        <w:pStyle w:val="Heading3"/>
      </w:pPr>
      <w:r>
        <w:t>Government’s response to the Royal Commission of Inquiry into Abuse in Care</w:t>
      </w:r>
    </w:p>
    <w:p w14:paraId="6898E8FE" w14:textId="1A309D66" w:rsidR="0089754E" w:rsidRDefault="0089754E" w:rsidP="0089754E">
      <w:r>
        <w:t xml:space="preserve">The Ministry contributed to a cross-agency response to the Royal Commission of Inquiry into Historical Abuse in State Care and in the Care of Faith-based Institutions. Through its final report, </w:t>
      </w:r>
      <w:r w:rsidRPr="0089754E">
        <w:rPr>
          <w:i/>
          <w:iCs/>
        </w:rPr>
        <w:t>Whanaketia – Through pain and trauma, from darkness to light</w:t>
      </w:r>
      <w:r>
        <w:t xml:space="preserve">, released in June 2024, alongside the 2021 interim report, </w:t>
      </w:r>
      <w:r w:rsidRPr="0089754E">
        <w:rPr>
          <w:i/>
          <w:iCs/>
        </w:rPr>
        <w:t>He Purapura Ora, He Māra Tipu</w:t>
      </w:r>
      <w:r>
        <w:t>, the Commission presented 207 recommendations to the Crown. The Ministry worked with Oranga Tamariki, the Ministry of Social Development, and the Ministry of Education to support the Crown Response Office, which led and coordinated the Government’s formal response, released in June 2025.</w:t>
      </w:r>
    </w:p>
    <w:p w14:paraId="37349120" w14:textId="77777777" w:rsidR="0089754E" w:rsidRDefault="0089754E" w:rsidP="0089754E"/>
    <w:p w14:paraId="2A84E776" w14:textId="636A0725" w:rsidR="0089754E" w:rsidRDefault="0089754E" w:rsidP="0089754E">
      <w:r>
        <w:t>Among the Ministry’s key actions was a public apology from the Director-General of Health to survivors of abuse in care. In addition, we supported end-of-life care and funeral costs for terminally ill survivors of the Lake Alice Psychiatric Hospital Child and Adolescent Unit and administered legal fee reimbursements for 95 Lake Alice survivors involved in early settlements.</w:t>
      </w:r>
    </w:p>
    <w:p w14:paraId="3CE0ACCA" w14:textId="77777777" w:rsidR="0089754E" w:rsidRDefault="0089754E" w:rsidP="0089754E"/>
    <w:p w14:paraId="564B4453" w14:textId="60F31D69" w:rsidR="0089754E" w:rsidRDefault="0089754E" w:rsidP="0089754E">
      <w:r>
        <w:t>Through Budget 2025, the Minister of Health secured funding for two health-specific initiatives to improve safety, privacy, and dignity in mental health inpatient units and to strengthen safeguards and oversight for compulsory care. The Ministry also contributed to developing cross-agency initiatives focused on preventing entry into care and supporting a safe, capable workforce.</w:t>
      </w:r>
    </w:p>
    <w:p w14:paraId="7336A19C" w14:textId="77777777" w:rsidR="0089754E" w:rsidRDefault="0089754E" w:rsidP="0089754E"/>
    <w:p w14:paraId="51D0ECBC" w14:textId="02AF123A" w:rsidR="0089754E" w:rsidRDefault="0089754E" w:rsidP="0089754E">
      <w:r>
        <w:t>We supported improvements to the state redress system, including by establishing a torture redress scheme for survivors of torture at the Lake Alice Child and Adolescent Unit and administering top-up payments for previously settled claims. This work reflects a shift from policy development to implementation and demonstrates the Ministry’s leadership in improving the quality and safety of care across the health system.</w:t>
      </w:r>
    </w:p>
    <w:p w14:paraId="60E2393A" w14:textId="77777777" w:rsidR="0089754E" w:rsidRDefault="0089754E" w:rsidP="0089754E">
      <w:pPr>
        <w:sectPr w:rsidR="0089754E" w:rsidSect="006D69D2">
          <w:pgSz w:w="11907" w:h="16840" w:code="9"/>
          <w:pgMar w:top="1418" w:right="1701" w:bottom="1134" w:left="1843" w:header="284" w:footer="425" w:gutter="284"/>
          <w:cols w:space="720"/>
        </w:sectPr>
      </w:pPr>
    </w:p>
    <w:p w14:paraId="221FEF61" w14:textId="77777777" w:rsidR="00B224DB" w:rsidRDefault="00B224DB" w:rsidP="00B224DB">
      <w:pPr>
        <w:pStyle w:val="Heading2"/>
        <w:spacing w:before="0"/>
      </w:pPr>
      <w:bookmarkStart w:id="10" w:name="_Toc211863444"/>
      <w:r>
        <w:t>Priority 4: Future-proof our health system</w:t>
      </w:r>
      <w:bookmarkEnd w:id="10"/>
    </w:p>
    <w:p w14:paraId="3E2F2AD7" w14:textId="77777777" w:rsidR="00B224DB" w:rsidRDefault="00B224DB" w:rsidP="00B224DB">
      <w:r>
        <w:t>The Ministry made progress toward its strategic intention to future-proof the health system. We focused on strengthening the system’s ability to anticipate and respond to long-term challenges such as demographic change, climate impacts, and emerging technologies. This included building a shared understanding of future pressures and identifying opportunities to improve resilience, sustainability, and needs-based service delivery.</w:t>
      </w:r>
    </w:p>
    <w:p w14:paraId="031DEB94" w14:textId="4141EE9E" w:rsidR="00B224DB" w:rsidRDefault="00B224DB" w:rsidP="00B224DB"/>
    <w:p w14:paraId="0474818F" w14:textId="601DF07A" w:rsidR="00B224DB" w:rsidRDefault="00B224DB" w:rsidP="00B224DB">
      <w:r>
        <w:t xml:space="preserve">Through horizon scanning, strategic foresight, and targeted investment in research and innovation, we made progress on key initiatives such as the cross-sector Precision Health programme and the Health National Adaptation Plan. We also strengthened our evidence base through the Research and Evaluation Fund and began work on a national survey on child and youth mental health and addiction. We published both the latest results from the New Zealand Health Survey and the </w:t>
      </w:r>
      <w:r w:rsidRPr="00B224DB">
        <w:rPr>
          <w:i/>
          <w:iCs/>
        </w:rPr>
        <w:t>Health and Independence Report 2023</w:t>
      </w:r>
      <w:r>
        <w:t>, increasing access to and use of high-quality evidence, data, insights and trends. Together, these efforts support a more prevention-focused, responsive, and innovation-ready health system that is better equipped to deliver long-term value for all New Zealanders.</w:t>
      </w:r>
    </w:p>
    <w:p w14:paraId="049B1009" w14:textId="77777777" w:rsidR="00B224DB" w:rsidRDefault="00B224DB" w:rsidP="00B224DB">
      <w:pPr>
        <w:pStyle w:val="Heading3"/>
      </w:pPr>
      <w:r>
        <w:t>Precision health</w:t>
      </w:r>
    </w:p>
    <w:p w14:paraId="1052FDC4" w14:textId="2C2A3B85" w:rsidR="00B224DB" w:rsidRDefault="00B224DB" w:rsidP="00B224DB">
      <w:r>
        <w:t>The Ministry progressed a cross-sector Precision Health work programme to support the safe adoption of genomics and artificial intelligence (AI). These technologies have the potential to assist with clinical decision- making, provide rapid and high-quality diagnosis of cancer and rare disorders, and enhance workforce productivity. This work contributes to key Government health targets, including faster cancer care and a more innovation-ready health system.</w:t>
      </w:r>
    </w:p>
    <w:p w14:paraId="2F4C7A47" w14:textId="77777777" w:rsidR="00B224DB" w:rsidRDefault="00B224DB" w:rsidP="00B224DB"/>
    <w:p w14:paraId="5ADDFB61" w14:textId="77777777" w:rsidR="00B224DB" w:rsidRDefault="00B224DB" w:rsidP="00B224DB">
      <w:r>
        <w:t>The Ministry is addressing key policy issues such as genetic discrimination and data governance, access and security. We strengthened international connections</w:t>
      </w:r>
    </w:p>
    <w:p w14:paraId="11019467" w14:textId="77777777" w:rsidR="00B224DB" w:rsidRDefault="00B224DB" w:rsidP="00B224DB">
      <w:r>
        <w:t>by joining the Global Alliance for Genomic Healthcare (GA4GH) and HealthAI, positioning New Zealand as a fast follower of countries with established national precision health programmes.</w:t>
      </w:r>
    </w:p>
    <w:p w14:paraId="04A6F6EF" w14:textId="23FBD33B" w:rsidR="00B224DB" w:rsidRDefault="00B224DB" w:rsidP="00B224DB"/>
    <w:p w14:paraId="145BD531" w14:textId="77777777" w:rsidR="00B224DB" w:rsidRDefault="00B224DB" w:rsidP="00B224DB">
      <w:r>
        <w:t>We also explored opportunities for public– private partnerships to improve access to new diagnostic technologies for patients with cancer and rare disorders, and initiated a genomics maturity assessment. A fit-for-purpose model for HealthAI is in development, covering governance, risk- proportionate regulation, and nationally consistent access to tools and solutions.</w:t>
      </w:r>
    </w:p>
    <w:p w14:paraId="3FE707D2" w14:textId="77777777" w:rsidR="00B224DB" w:rsidRDefault="00B224DB" w:rsidP="00B224DB"/>
    <w:p w14:paraId="6510FB9E" w14:textId="532BF67B" w:rsidR="00B224DB" w:rsidRDefault="00B224DB" w:rsidP="00B224DB">
      <w:r>
        <w:t>In 2024/25, the Ministry agreed cross- agency aims, principles, and roles to guide the safe adoption of precision health technologies. In addition, we supported the inclusion of a regulation-making power in the Contracts of Insurance Bill to address genetic discrimination by health and life insurers. Strategic partnerships were strengthened through our collaboration with the Ministry of Business, Innovation and Employment and the Department of Internal Affairs on AI policy in healthcare. We also supported the establishment of a health technology evaluation pathway with Health NZ and Pharmac, and aligned with Health NZ on the development of a National Genomics Roadmap. Engagement with industry focused on partnership opportunities, while with researchers we focused on trust and social licence for implementing AI in the health system.</w:t>
      </w:r>
    </w:p>
    <w:p w14:paraId="6558FF79" w14:textId="77777777" w:rsidR="00B224DB" w:rsidRDefault="00B224DB" w:rsidP="00B224DB"/>
    <w:p w14:paraId="664ADBE1" w14:textId="5791D0FC" w:rsidR="0089754E" w:rsidRDefault="00B224DB" w:rsidP="00B224DB">
      <w:r>
        <w:t>These efforts reflect a shift towards a health system that is better equipped to integrate emerging technologies and deliver long- term value for patients and providers.</w:t>
      </w:r>
    </w:p>
    <w:p w14:paraId="70F5DCC3" w14:textId="77777777" w:rsidR="00B224DB" w:rsidRDefault="00B224DB" w:rsidP="00B224DB">
      <w:pPr>
        <w:pStyle w:val="Heading3"/>
      </w:pPr>
      <w:r>
        <w:t>Health National Adaptation Plan</w:t>
      </w:r>
    </w:p>
    <w:p w14:paraId="16314A18" w14:textId="38E0F978" w:rsidR="00B224DB" w:rsidRDefault="00B224DB" w:rsidP="00B224DB">
      <w:r>
        <w:t>In October 2024, the Ministry, in collaboration with Health NZ, published New Zealand’s first Health National Adaptation Plan (HNAP), a major milestone in preparing the health system for long-term climate-related risks and challenges. The HNAP sets out a strategic framework to build system resilience across five key areas: leadership and governance; social and environmental determinants of health; knowledge and risk assessment; health service resilience and adaptation; and community and whānau leadership.</w:t>
      </w:r>
    </w:p>
    <w:p w14:paraId="11028F04" w14:textId="77777777" w:rsidR="00B224DB" w:rsidRDefault="00B224DB" w:rsidP="00B224DB"/>
    <w:p w14:paraId="62971A95" w14:textId="4397056D" w:rsidR="00B224DB" w:rsidRDefault="00B224DB" w:rsidP="00B224DB">
      <w:r>
        <w:t>The HNAP aligns with the GPS and the Pae Ora (Healthy Futures) Act 2022, reinforcing the health system’s role in addressing the wider determinants of health. Since its release, we have actively engaged with the health sector to support its implementation and promote cross-sector collaboration. A six-monthly monitoring report and implementation plan are in development, reflecting our commitment to tracking progress and strengthening the system’s capacity to manage climate risks through sustained collaboration.</w:t>
      </w:r>
    </w:p>
    <w:p w14:paraId="59E3B8B1" w14:textId="77777777" w:rsidR="00B224DB" w:rsidRDefault="00B224DB" w:rsidP="00B224DB">
      <w:pPr>
        <w:pStyle w:val="Heading3"/>
      </w:pPr>
      <w:r>
        <w:t>Research and Evaluation Fund</w:t>
      </w:r>
    </w:p>
    <w:p w14:paraId="10315417" w14:textId="77777777" w:rsidR="00B224DB" w:rsidRDefault="00B224DB" w:rsidP="00B224DB">
      <w:r>
        <w:t>The Ministry continued to strengthen its evidence base through the Research and Evaluation Fund, supporting our intention to future-proof the health system. Established in 2023/24, the Fund enables strategic investment in research aligned with Ministry priorities to inform policy, strategy, and decision-making.</w:t>
      </w:r>
    </w:p>
    <w:p w14:paraId="0813EC1B" w14:textId="77777777" w:rsidR="00B224DB" w:rsidRDefault="00B224DB" w:rsidP="00B224DB"/>
    <w:p w14:paraId="4F73BE83" w14:textId="77777777" w:rsidR="00B224DB" w:rsidRDefault="00B224DB" w:rsidP="00B224DB">
      <w:r>
        <w:t>Two funding rounds were completed. Together, eight of eleven submissions were approved, which brought the total number of supported projects to 17 since the Fund was established. The eight approved submissions include the development of a health of disabled people outcomes framework, analysis of cancer cases attributable to modifiable exposures, and data storage and protection solutions with the Āti Awa Toa Hauora Partnership Board. Other projects explore innovative methodologies such</w:t>
      </w:r>
    </w:p>
    <w:p w14:paraId="5EDC4FEF" w14:textId="0B0BCC5A" w:rsidR="00B224DB" w:rsidRDefault="00B224DB" w:rsidP="00B224DB">
      <w:r>
        <w:t xml:space="preserve">as capture–recapture for estimating gout prevalence, and the use of explainable AI to  </w:t>
      </w:r>
    </w:p>
    <w:p w14:paraId="44F36CB9" w14:textId="77777777" w:rsidR="00B224DB" w:rsidRDefault="00B224DB" w:rsidP="00B224DB">
      <w:r>
        <w:t>identify diabetes risk factors. Research also focuses on enabling evidence-informed policy on harm from suboptimal medicines use, identifying effective primary and community healthcare for tāngata whaikaha Māori, and mapping lived experience of New Zealand’s mental wellbeing system.</w:t>
      </w:r>
    </w:p>
    <w:p w14:paraId="6FBAE171" w14:textId="77777777" w:rsidR="00B224DB" w:rsidRDefault="00B224DB" w:rsidP="00B224DB"/>
    <w:p w14:paraId="6E2EBD5F" w14:textId="76C3D14E" w:rsidR="00B224DB" w:rsidRDefault="00B224DB" w:rsidP="00B224DB">
      <w:r>
        <w:t>An independent assurance review by PwC confirmed that robust processes have been established for the allocation of research and evaluation funding within the Ministry. The review also highlighted the need for outcome measures to assess the long- term impact. As multi-year projects near completion, we will focus on assessing how funded research is influencing decisions and improving health outcomes.</w:t>
      </w:r>
    </w:p>
    <w:p w14:paraId="5DEC4161" w14:textId="77777777" w:rsidR="00B224DB" w:rsidRDefault="00B224DB" w:rsidP="00B224DB"/>
    <w:p w14:paraId="1223D8AE" w14:textId="77777777" w:rsidR="00B224DB" w:rsidRDefault="00B224DB" w:rsidP="00B224DB">
      <w:r>
        <w:t>Several projects are due for completion by the end of 2025/26. These will provide insights into climate-related health risk, vaping among Pacific youth, drug and substance checking legislation, and the Care Capacity Demand Management staffing methodology for allied health, among other priority areas.</w:t>
      </w:r>
    </w:p>
    <w:p w14:paraId="043C45BC" w14:textId="77777777" w:rsidR="00B224DB" w:rsidRDefault="00B224DB" w:rsidP="00B224DB">
      <w:pPr>
        <w:pStyle w:val="Heading3"/>
      </w:pPr>
      <w:r>
        <w:t>Child and Youth Mental Health Study</w:t>
      </w:r>
    </w:p>
    <w:p w14:paraId="174BEB75" w14:textId="77777777" w:rsidR="00B224DB" w:rsidRDefault="00B224DB" w:rsidP="00B224DB">
      <w:r>
        <w:t>In 2024, the Government announced funding for a national survey to better understand the prevalence of mental health and substance use conditions among children and young people in New Zealand. The survey will collect data on the proportion and distribution of these conditions, the services and supports being accessed, and the broader factors influencing mental health.</w:t>
      </w:r>
    </w:p>
    <w:p w14:paraId="224F2C79" w14:textId="77777777" w:rsidR="00B224DB" w:rsidRDefault="00B224DB" w:rsidP="00B224DB"/>
    <w:p w14:paraId="569496C8" w14:textId="77777777" w:rsidR="00B224DB" w:rsidRDefault="00B224DB" w:rsidP="00B224DB">
      <w:r>
        <w:t>The survey results will be critical to inform decision-making, strategies and policies relating to child and youth mental health. They will help to allocate resources across the country based on need, as well as advancing targeted prevention, treatment, and care options.</w:t>
      </w:r>
    </w:p>
    <w:p w14:paraId="417496E9" w14:textId="77777777" w:rsidR="00B224DB" w:rsidRDefault="00B224DB" w:rsidP="00B224DB"/>
    <w:p w14:paraId="16790D1C" w14:textId="1D69681A" w:rsidR="00B224DB" w:rsidRDefault="00B224DB" w:rsidP="00B224DB">
      <w:r>
        <w:t>In 2024/25, we established advisory and governance functions, tested potential survey tools for the New Zealand context, and issued a request for proposals to identify a provider to design and implement the survey. The project remains on track, with fieldwork expected in 2026 and results to be published in 2027.</w:t>
      </w:r>
    </w:p>
    <w:p w14:paraId="18038DF1" w14:textId="77777777" w:rsidR="00B224DB" w:rsidRDefault="00B224DB" w:rsidP="00B224DB">
      <w:pPr>
        <w:pStyle w:val="Heading3"/>
      </w:pPr>
      <w:r>
        <w:t>Improving access to evidence, data and insights</w:t>
      </w:r>
    </w:p>
    <w:p w14:paraId="66E94944" w14:textId="251D5545" w:rsidR="00B224DB" w:rsidRDefault="00B224DB" w:rsidP="00B224DB">
      <w:r>
        <w:t>We continue to enhance the accessibility, creation and use of high-quality evidence, data, and insights to inform health policy and practice. In addition to the above, in 2024 we published the latest results of the New Zealand Health Survey</w:t>
      </w:r>
      <w:r>
        <w:rPr>
          <w:rStyle w:val="FootnoteReference"/>
        </w:rPr>
        <w:footnoteReference w:id="8"/>
      </w:r>
      <w:r>
        <w:t xml:space="preserve"> (November) and the </w:t>
      </w:r>
      <w:r w:rsidRPr="00A95AE6">
        <w:rPr>
          <w:i/>
          <w:iCs/>
        </w:rPr>
        <w:t>Health and Independence Report 2023</w:t>
      </w:r>
      <w:r>
        <w:rPr>
          <w:rStyle w:val="FootnoteReference"/>
        </w:rPr>
        <w:footnoteReference w:id="9"/>
      </w:r>
      <w:r>
        <w:t xml:space="preserve"> (August). These publications provide timely, trusted information on population health and system performance. They support decision-making across the health sector and contribute to a deeper understanding of emerging trends, equity challenges, and opportunities for improvement.</w:t>
      </w:r>
    </w:p>
    <w:p w14:paraId="355FF48D" w14:textId="77777777" w:rsidR="00B224DB" w:rsidRDefault="00B224DB" w:rsidP="00B224DB"/>
    <w:p w14:paraId="625AD96B" w14:textId="77777777" w:rsidR="00B224DB" w:rsidRDefault="00B224DB" w:rsidP="00B224DB">
      <w:pPr>
        <w:sectPr w:rsidR="00B224DB" w:rsidSect="006D69D2">
          <w:pgSz w:w="11907" w:h="16840" w:code="9"/>
          <w:pgMar w:top="1418" w:right="1701" w:bottom="1134" w:left="1843" w:header="284" w:footer="425" w:gutter="284"/>
          <w:cols w:space="720"/>
        </w:sectPr>
      </w:pPr>
      <w:r>
        <w:t>The Ministry also develops evidence briefs through the Office of the Chief Science Advisor, which synthesise research to inform policy and strategic decisions. Between July 2024 and June 2025, topics for completed briefs included nurse-led primary care, digital solutions in primary health care, and models of medical education. Additional briefs were on the health system response to extreme weather events, models of care for long COVID, and increasing the duration of medical prescriptions.</w:t>
      </w:r>
    </w:p>
    <w:p w14:paraId="20836B96" w14:textId="77777777" w:rsidR="00B224DB" w:rsidRDefault="00B224DB" w:rsidP="00B224DB">
      <w:pPr>
        <w:pStyle w:val="Heading3"/>
        <w:spacing w:before="0"/>
      </w:pPr>
      <w:r>
        <w:t>Strengthening investment decision-making and funding efficiency</w:t>
      </w:r>
    </w:p>
    <w:p w14:paraId="6CC31608" w14:textId="77777777" w:rsidR="00B224DB" w:rsidRDefault="00B224DB" w:rsidP="00B224DB">
      <w:r>
        <w:t>We have strengthened our approach to how health funding is used and investment</w:t>
      </w:r>
    </w:p>
    <w:p w14:paraId="1331281F" w14:textId="77777777" w:rsidR="00B224DB" w:rsidRDefault="00B224DB" w:rsidP="00B224DB">
      <w:r>
        <w:t>decisions are made. Work across investment and budget functions has focused on embedding evidence-informed processes into funding frameworks and budget</w:t>
      </w:r>
    </w:p>
    <w:p w14:paraId="379B04DA" w14:textId="73311677" w:rsidR="00B224DB" w:rsidRDefault="00B224DB" w:rsidP="00B224DB">
      <w:r>
        <w:t>cycles. This includes work to update how we calculate costs so they better reflect our population and how people use services. These efforts support more strategic resource allocation and ensure that funding decisions are aligned with long-term system performance goals.</w:t>
      </w:r>
    </w:p>
    <w:p w14:paraId="1EA09E90" w14:textId="77777777" w:rsidR="00B224DB" w:rsidRDefault="00B224DB" w:rsidP="00B224DB"/>
    <w:p w14:paraId="6AB3ECC7" w14:textId="27E8577F" w:rsidR="00B224DB" w:rsidRDefault="00B224DB" w:rsidP="00B224DB">
      <w:r>
        <w:t>In parallel, the Ministry has progressed a programme of work on system-level productivity and costing. This initiative has highlighted the role of infrastructure, equipment, and technology in driving productivity growth, alongside workforce composition and investment to reduce duplication and improve patient flow. Key milestones included consultation with clinical leaders, development of updated productivity narratives, and ongoing improvements to cost-weights for cross- government use. The Ministry is also improving New Zealand’s return to the Organisation for Economic Co-operation and Development (OECD) System of Health Accounts, with an initial focus on estimating privately financed medicine expenditure. These contributions are helping to future- proof the health system by ensuring that investment decisions are grounded in robust, up-to-date evidence.</w:t>
      </w:r>
    </w:p>
    <w:p w14:paraId="02B0EF78" w14:textId="77777777" w:rsidR="009B1A7E" w:rsidRDefault="009B1A7E" w:rsidP="00B224DB">
      <w:pPr>
        <w:sectPr w:rsidR="009B1A7E" w:rsidSect="006D69D2">
          <w:pgSz w:w="11907" w:h="16840" w:code="9"/>
          <w:pgMar w:top="1418" w:right="1701" w:bottom="1134" w:left="1843" w:header="284" w:footer="425" w:gutter="284"/>
          <w:cols w:space="720"/>
        </w:sectPr>
      </w:pPr>
    </w:p>
    <w:p w14:paraId="161539C5" w14:textId="77777777" w:rsidR="009B1A7E" w:rsidRDefault="009B1A7E" w:rsidP="009B1A7E">
      <w:pPr>
        <w:pStyle w:val="Heading2"/>
        <w:spacing w:before="0"/>
      </w:pPr>
      <w:bookmarkStart w:id="11" w:name="_Toc211863445"/>
      <w:r>
        <w:t>Priority 5: Regulate the health system</w:t>
      </w:r>
      <w:bookmarkEnd w:id="11"/>
    </w:p>
    <w:p w14:paraId="766FE487" w14:textId="202A4221" w:rsidR="00B224DB" w:rsidRDefault="009B1A7E" w:rsidP="009B1A7E">
      <w:r>
        <w:t>As the health system regulator, the Ministry oversees 14 regulatory regimes that vary in scope, from approving medicines and certifying health services to regulating the health workforce and licensing vape retailers. This function is critical to ensuring public safety and quality across the health system. The work in 2024/25 marks a shift towards a more integrated and future-focused approach to regulation, aimed at improving governance, risk management, and regulatory practice.</w:t>
      </w:r>
    </w:p>
    <w:p w14:paraId="72FB2C8E" w14:textId="77777777" w:rsidR="009B1A7E" w:rsidRDefault="009B1A7E" w:rsidP="009B1A7E">
      <w:pPr>
        <w:pStyle w:val="Heading3"/>
      </w:pPr>
      <w:r>
        <w:t>Regulatory Stewardship Strategy</w:t>
      </w:r>
    </w:p>
    <w:p w14:paraId="28E938B3" w14:textId="77777777" w:rsidR="009B1A7E" w:rsidRDefault="009B1A7E" w:rsidP="009B1A7E">
      <w:r>
        <w:t>In September 2024, the Ministry established a new regulatory stewardship function</w:t>
      </w:r>
    </w:p>
    <w:p w14:paraId="16310146" w14:textId="77777777" w:rsidR="009B1A7E" w:rsidRDefault="009B1A7E" w:rsidP="009B1A7E">
      <w:r>
        <w:t>to enhance our role as the regulator of the health system. This initiative reflects</w:t>
      </w:r>
    </w:p>
    <w:p w14:paraId="710A9086" w14:textId="77777777" w:rsidR="009B1A7E" w:rsidRDefault="009B1A7E" w:rsidP="009B1A7E">
      <w:r>
        <w:t>a strategic shift towards a more integrated, proactive, and future-focused regulatory approach that safeguards public health while enabling innovation.</w:t>
      </w:r>
    </w:p>
    <w:p w14:paraId="413E53BD" w14:textId="77777777" w:rsidR="009B1A7E" w:rsidRDefault="009B1A7E" w:rsidP="009B1A7E"/>
    <w:p w14:paraId="3D576A6D" w14:textId="77777777" w:rsidR="009B1A7E" w:rsidRDefault="009B1A7E" w:rsidP="009B1A7E">
      <w:r>
        <w:t>A key milestone was developing and gaining approval for our first Regulatory Stewardship Strategy. It sets out five priority areas for improvement over a two-year period. These areas are enhancing regulatory governance, strengthening risk management, improving regulatory practices, developing a health system-wide regulatory plan, and supporting the safe uptake of emerging technologies such as AI and genomics. The short duration of the strategy was aligned with the conclusion of the GPS, enabling the Ministry to remain responsive to system-wide shifts.</w:t>
      </w:r>
    </w:p>
    <w:p w14:paraId="3D66431B" w14:textId="77777777" w:rsidR="009B1A7E" w:rsidRDefault="009B1A7E" w:rsidP="009B1A7E"/>
    <w:p w14:paraId="094F2AB8" w14:textId="2D0C9F84" w:rsidR="009B1A7E" w:rsidRDefault="009B1A7E" w:rsidP="009B1A7E">
      <w:r>
        <w:t>To inform this work, all 14 regulatory regimes undertook initial maturity assessments. These identified regime-specific strengths and gaps, providing a baseline for targeted improvements. A programme of comprehensive regime reviews was also initiated, with the first completed in 2024/25 and the second underway for delivery in 2025/26. These reviews enable the Ministry to assess the fitness of our current frameworks and identify opportunities to improve our delivery of regulatory services.</w:t>
      </w:r>
    </w:p>
    <w:p w14:paraId="304BCC57" w14:textId="77777777" w:rsidR="009B1A7E" w:rsidRDefault="009B1A7E" w:rsidP="009B1A7E"/>
    <w:p w14:paraId="0766C232" w14:textId="4109C852" w:rsidR="009B1A7E" w:rsidRDefault="009B1A7E" w:rsidP="009B1A7E">
      <w:r>
        <w:t>We have developed a delivery plan to operationalise the strategy, and will monitor progress across all five priority areas. This work marks a transition from fragmented regulatory delivery to a more integrated and adaptive stewardship model, positioning the Ministry to respond effectively to emerging health system needs.</w:t>
      </w:r>
    </w:p>
    <w:p w14:paraId="0C34A0EE" w14:textId="77777777" w:rsidR="009B1A7E" w:rsidRDefault="009B1A7E" w:rsidP="009B1A7E">
      <w:pPr>
        <w:pStyle w:val="Heading3"/>
      </w:pPr>
      <w:r>
        <w:t>Regulatory governance and risk management</w:t>
      </w:r>
    </w:p>
    <w:p w14:paraId="5A0E76BE" w14:textId="77777777" w:rsidR="009B1A7E" w:rsidRDefault="009B1A7E" w:rsidP="009B1A7E">
      <w:r>
        <w:t>In 2024/25, the Ministry initiated a programme to improve regulatory governance and risk management across the regulatory regimes. This work recognises that effective stewardship requires visibility across the full regulatory cycle, from research and design through to delivery and evaluation. It also requires each regime to understand its strengths and weaknesses, and its role within the broader health regulatory system.</w:t>
      </w:r>
    </w:p>
    <w:p w14:paraId="5E11E435" w14:textId="77777777" w:rsidR="009B1A7E" w:rsidRDefault="009B1A7E" w:rsidP="009B1A7E"/>
    <w:p w14:paraId="77EE3E46" w14:textId="77777777" w:rsidR="009B1A7E" w:rsidRDefault="009B1A7E" w:rsidP="009B1A7E">
      <w:r>
        <w:t>The maturity assessments for the 14 regulatory regimes informed this work. These revealed variability in governance and risk management practices, highlighting the need for more consistent standards and clearer lines of accountability.</w:t>
      </w:r>
    </w:p>
    <w:p w14:paraId="3913FFDE" w14:textId="77777777" w:rsidR="009B1A7E" w:rsidRDefault="009B1A7E" w:rsidP="009B1A7E"/>
    <w:p w14:paraId="09D7E8D0" w14:textId="77777777" w:rsidR="009B1A7E" w:rsidRDefault="009B1A7E" w:rsidP="009B1A7E">
      <w:r>
        <w:t>In response, we developed specific guidance for regulatory governance and risk management, drawing on regulatory best-practice. This guidance has already been applied in the first regime review and will support ongoing assessments across all regulatory regimes.</w:t>
      </w:r>
    </w:p>
    <w:p w14:paraId="29531E30" w14:textId="77777777" w:rsidR="009B1A7E" w:rsidRDefault="009B1A7E" w:rsidP="009B1A7E"/>
    <w:p w14:paraId="4199E225" w14:textId="3B0B1DE6" w:rsidR="009B1A7E" w:rsidRDefault="009B1A7E" w:rsidP="009B1A7E">
      <w:r>
        <w:t>These efforts are helping regimes better understand their roles within the broader health system, identify opportunities for improvement, and align their practices with system-wide goals.</w:t>
      </w:r>
    </w:p>
    <w:p w14:paraId="2F322F19" w14:textId="77777777" w:rsidR="009B1A7E" w:rsidRDefault="009B1A7E" w:rsidP="009B1A7E">
      <w:pPr>
        <w:pStyle w:val="Heading3"/>
      </w:pPr>
      <w:r>
        <w:t>Regulation of health professionals</w:t>
      </w:r>
    </w:p>
    <w:p w14:paraId="335D02D8" w14:textId="60BD3F96" w:rsidR="009B1A7E" w:rsidRDefault="009B1A7E" w:rsidP="009B1A7E">
      <w:r>
        <w:t>The Ministry continued to administer the Health Practitioners Competence Assurance Act 2003 (HPCA Act), including progressing applications for the regulation of new health professions in accordance with its statutory responsibilities. This work ensures that regulation is proportionate to risk, safeguards the public, and enables innovation in health service delivery.</w:t>
      </w:r>
    </w:p>
    <w:p w14:paraId="67856FBD" w14:textId="77777777" w:rsidR="009B1A7E" w:rsidRDefault="009B1A7E" w:rsidP="009B1A7E"/>
    <w:p w14:paraId="1242E7D2" w14:textId="77777777" w:rsidR="009B1A7E" w:rsidRDefault="009B1A7E" w:rsidP="009B1A7E">
      <w:r>
        <w:t>In 2024/25, the physician associate profession was formally regulated under the HPCA Act, with the Medical Council of New Zealand designated as its responsible authority. We also progressed an application to regulate the cardiovascular perfusionist profession.</w:t>
      </w:r>
    </w:p>
    <w:p w14:paraId="36E8C2E6" w14:textId="77777777" w:rsidR="009B1A7E" w:rsidRDefault="009B1A7E" w:rsidP="009B1A7E"/>
    <w:p w14:paraId="2BC4247A" w14:textId="77777777" w:rsidR="009B1A7E" w:rsidRDefault="009B1A7E" w:rsidP="009B1A7E">
      <w:r>
        <w:t>Other applications were assessed during the year. The application for the regulation of the Western medical herbalist profession was placed on hold to allow the applicants to develop it further. An application from the New Zealand Board of Professional Skin Therapies was declined, as it did not meet the requirements for regulation under the</w:t>
      </w:r>
    </w:p>
    <w:p w14:paraId="1EB83736" w14:textId="77777777" w:rsidR="009B1A7E" w:rsidRDefault="009B1A7E" w:rsidP="009B1A7E">
      <w:r>
        <w:t>HPCA Act. No additional applications beyond those mentioned are currently under consideration.</w:t>
      </w:r>
    </w:p>
    <w:p w14:paraId="31E42289" w14:textId="77777777" w:rsidR="009B1A7E" w:rsidRDefault="009B1A7E" w:rsidP="009B1A7E">
      <w:pPr>
        <w:pStyle w:val="Heading3"/>
      </w:pPr>
      <w:r>
        <w:t>Medsafe’s assessment of New Medicine Applications</w:t>
      </w:r>
    </w:p>
    <w:p w14:paraId="180DB53E" w14:textId="2BE94C62" w:rsidR="009B1A7E" w:rsidRDefault="009B1A7E" w:rsidP="009B1A7E">
      <w:r>
        <w:t>The New Zealand Medicines and Medical Devices Safety Authority (Medsafe), the Ministry’s medicines regulator, plays a critical role in ensuring the safety, quality, and efficacy of medicines before they are approved for use in New Zealand. Medsafe evaluates New Medicine Applications (NMAs) and Changed Medicine Notifications (CMNs) submitted by pharmaceutical companies. The evaluation process consists of an initial evaluation, additional evaluation of further data requested, quality assurance, and a benefit–risk decision covering the quality, efficacy, and safety of the medicine. Applications are categorised by risk level, based on what the medicine contains.</w:t>
      </w:r>
      <w:r>
        <w:rPr>
          <w:rStyle w:val="FootnoteReference"/>
        </w:rPr>
        <w:footnoteReference w:id="10"/>
      </w:r>
    </w:p>
    <w:p w14:paraId="69E73D60" w14:textId="77777777" w:rsidR="009B1A7E" w:rsidRDefault="009B1A7E" w:rsidP="009B1A7E"/>
    <w:p w14:paraId="60EECC56" w14:textId="77777777" w:rsidR="009B1A7E" w:rsidRDefault="009B1A7E" w:rsidP="009B1A7E">
      <w:r>
        <w:t>In 2024/25, Medsafe continued to significantly improve its ‘evaluation time’, which is the time it takes to make decisions on NMAs. This progress builds on the substantial reductions achieved in 2023/24. For the highest-risk medicines, Medsafe reduced its evaluation time by 59 working days, which followed a reduction of 55 working days in 2023/24. For intermediate- risk medicines, it reduced the time by 64 working days, further reducing the time from 45 working days in 2023/24. Medsafe also halved the time it took to make decisions using its abbreviated (reliance) pathway and all applications met the target timeframes for over-the-counter medicines. Companies have told us that having this certainty is important and helps improve the number of medicines coming into New Zealand.</w:t>
      </w:r>
    </w:p>
    <w:p w14:paraId="73BAA8DE" w14:textId="77777777" w:rsidR="009B1A7E" w:rsidRDefault="009B1A7E" w:rsidP="009B1A7E"/>
    <w:p w14:paraId="17457DB3" w14:textId="4421DDA7" w:rsidR="009B1A7E" w:rsidRDefault="009B1A7E" w:rsidP="009B1A7E">
      <w:r>
        <w:t>These improvements reflect the work of Medsafe’s pre-market team, supported by well-trained assessors and streamlined processes. Medsafe continues to identify ways to streamline its process. For example, it builds existing and new reliance pathways (using the assessments and decisions of trusted regulators) to improve access to medicines for New Zealanders.</w:t>
      </w:r>
    </w:p>
    <w:p w14:paraId="55167FA4" w14:textId="77777777" w:rsidR="009B1A7E" w:rsidRDefault="009B1A7E" w:rsidP="009B1A7E">
      <w:pPr>
        <w:sectPr w:rsidR="009B1A7E" w:rsidSect="006D69D2">
          <w:pgSz w:w="11907" w:h="16840" w:code="9"/>
          <w:pgMar w:top="1418" w:right="1701" w:bottom="1134" w:left="1843" w:header="284" w:footer="425" w:gutter="284"/>
          <w:cols w:space="720"/>
        </w:sectPr>
      </w:pPr>
    </w:p>
    <w:p w14:paraId="2B3C8C53" w14:textId="77777777" w:rsidR="009B1A7E" w:rsidRDefault="009B1A7E" w:rsidP="007E0724">
      <w:pPr>
        <w:pStyle w:val="Heading2"/>
        <w:spacing w:before="0"/>
      </w:pPr>
      <w:bookmarkStart w:id="12" w:name="_Toc211863446"/>
      <w:r>
        <w:t>Priority 6: Organisational excellence</w:t>
      </w:r>
      <w:bookmarkEnd w:id="12"/>
    </w:p>
    <w:p w14:paraId="5DE92AA9" w14:textId="4CE009D1" w:rsidR="009B1A7E" w:rsidRDefault="009B1A7E" w:rsidP="009B1A7E">
      <w:r>
        <w:t>Priority 6 is about us continuing to make shifts in the way we work to deliver on our five strategic priorities (discussed above) and on our core functions: being an excellent advisor to the Government, and an excellent regulator and an excellent monitor of the health system. These functions are essential to delivering on the priorities of both the Government and the Ministry. Together, our actions aim to build a future-focused, resilient, and responsive Ministry through organisational excellence.</w:t>
      </w:r>
    </w:p>
    <w:p w14:paraId="1EC099B0" w14:textId="77777777" w:rsidR="009B1A7E" w:rsidRDefault="009B1A7E" w:rsidP="009B1A7E">
      <w:pPr>
        <w:pStyle w:val="Heading3"/>
      </w:pPr>
      <w:r>
        <w:t>Strengthening our internal capability</w:t>
      </w:r>
    </w:p>
    <w:p w14:paraId="5DD4AD95" w14:textId="77777777" w:rsidR="009B1A7E" w:rsidRDefault="009B1A7E" w:rsidP="009B1A7E">
      <w:r>
        <w:t>The Ministry made meaningful progress towards becoming a more connected, confident, and capable organisation. We strengthened our internal capability to deliver on our stewardship role and strategic priorities by investing in people, systems, and processes.</w:t>
      </w:r>
    </w:p>
    <w:p w14:paraId="01A9D499" w14:textId="77777777" w:rsidR="009B1A7E" w:rsidRDefault="009B1A7E" w:rsidP="009B1A7E"/>
    <w:p w14:paraId="43141342" w14:textId="77777777" w:rsidR="009B1A7E" w:rsidRDefault="009B1A7E" w:rsidP="009B1A7E">
      <w:r>
        <w:t xml:space="preserve">Key developments included implementing a modern payroll and human resource information system platform and undertaking targeted work to improve organisational performance, including leadership development. We remain committed to being a good employer, with continued emphasis on staff wellbeing and diversity and inclusion under our diversity, equity and inclusion strategy, </w:t>
      </w:r>
      <w:r w:rsidRPr="009B1A7E">
        <w:rPr>
          <w:i/>
          <w:iCs/>
        </w:rPr>
        <w:t>Whiria te Tangata</w:t>
      </w:r>
      <w:r>
        <w:t>.</w:t>
      </w:r>
    </w:p>
    <w:p w14:paraId="1D7CD9B8" w14:textId="77777777" w:rsidR="009B1A7E" w:rsidRDefault="009B1A7E" w:rsidP="009B1A7E"/>
    <w:p w14:paraId="7433948E" w14:textId="77777777" w:rsidR="009B1A7E" w:rsidRDefault="009B1A7E" w:rsidP="009B1A7E">
      <w:r>
        <w:t>For further information on our organisational structure, the Ministry as a good employer, our implementation of the new payroll and human resource information system, and IT infrastructure, see Section 3.</w:t>
      </w:r>
    </w:p>
    <w:p w14:paraId="79D6F3A8" w14:textId="77777777" w:rsidR="009B1A7E" w:rsidRDefault="009B1A7E" w:rsidP="009B1A7E">
      <w:pPr>
        <w:pStyle w:val="Heading3"/>
      </w:pPr>
      <w:r>
        <w:t>Implementing 90-day, priority-led business planning</w:t>
      </w:r>
    </w:p>
    <w:p w14:paraId="464E7FC6" w14:textId="77777777" w:rsidR="009B1A7E" w:rsidRDefault="009B1A7E" w:rsidP="009B1A7E">
      <w:r>
        <w:t>From 1 July 2024, we adopted a 90-day, priority-led planning cycle to better align our activities with the Ministry’s six strategic priorities and improve the timeliness of performance reporting. The intention behind the shorter cycles was to provide clearer milestones and more immediate insights into progress.</w:t>
      </w:r>
    </w:p>
    <w:p w14:paraId="4C889FA1" w14:textId="4C49ACED" w:rsidR="009B1A7E" w:rsidRDefault="009B1A7E" w:rsidP="009B1A7E"/>
    <w:p w14:paraId="25A943C2" w14:textId="77777777" w:rsidR="009B1A7E" w:rsidRDefault="009B1A7E" w:rsidP="009B1A7E">
      <w:r>
        <w:t xml:space="preserve">The approach increased awareness of the Ministry’s strategic priorities and made us more agile in responding to a dynamic operating environment. However, planning by function rather than directorate made accountability more complex and limited visibility across the full work programme. </w:t>
      </w:r>
    </w:p>
    <w:p w14:paraId="376AAF97" w14:textId="77777777" w:rsidR="009B1A7E" w:rsidRDefault="009B1A7E" w:rsidP="009B1A7E"/>
    <w:p w14:paraId="082709E4" w14:textId="6999414A" w:rsidR="009B1A7E" w:rsidRDefault="009B1A7E" w:rsidP="009B1A7E">
      <w:r>
        <w:t>While the model did not deliver all the intended gains, it offered valuable lessons. We will refine internal processes to simplify them and provide a more complete view of organisational activity. Looking ahead, we will return to a more orthodox planning cycle, focused on our three core functions: advice, regulation, and monitoring.</w:t>
      </w:r>
    </w:p>
    <w:p w14:paraId="282DF850" w14:textId="77777777" w:rsidR="009B1A7E" w:rsidRDefault="009B1A7E" w:rsidP="009B1A7E">
      <w:pPr>
        <w:pStyle w:val="Heading3"/>
        <w:sectPr w:rsidR="009B1A7E" w:rsidSect="006D69D2">
          <w:pgSz w:w="11907" w:h="16840" w:code="9"/>
          <w:pgMar w:top="1418" w:right="1701" w:bottom="1134" w:left="1843" w:header="284" w:footer="425" w:gutter="284"/>
          <w:cols w:space="720"/>
        </w:sectPr>
      </w:pPr>
    </w:p>
    <w:p w14:paraId="5CB336B5" w14:textId="77777777" w:rsidR="009B1A7E" w:rsidRDefault="009B1A7E" w:rsidP="009B1A7E">
      <w:pPr>
        <w:pStyle w:val="Heading3"/>
        <w:spacing w:before="0"/>
      </w:pPr>
      <w:r>
        <w:t>Changes to the Executive Leadership Group</w:t>
      </w:r>
    </w:p>
    <w:p w14:paraId="6246B783" w14:textId="77777777" w:rsidR="009B1A7E" w:rsidRDefault="009B1A7E" w:rsidP="009B1A7E">
      <w:r>
        <w:t>On 5 June 2025, the Director-General of Health began a formal consultation on a proposed reconfiguration of the Ministry executive leadership and directorate functions. The proposed changes aimed to streamline governance, improve delivery, and better reflect conventions of public sector organisational structures.</w:t>
      </w:r>
    </w:p>
    <w:p w14:paraId="22B3B8EF" w14:textId="77777777" w:rsidR="009B1A7E" w:rsidRDefault="009B1A7E" w:rsidP="009B1A7E"/>
    <w:p w14:paraId="1C8520BD" w14:textId="68E9FD9D" w:rsidR="009B1A7E" w:rsidRDefault="009B1A7E" w:rsidP="009B1A7E">
      <w:r>
        <w:t>The changes in structure were designed to ensure the Ministry is well placed to meet Government expectations, with an organisational structure, operating model, and leadership function that set us up for success. The changes were confirmed on 26 June 2025.</w:t>
      </w:r>
    </w:p>
    <w:p w14:paraId="55FE0F8F" w14:textId="77777777" w:rsidR="009B1A7E" w:rsidRDefault="009B1A7E" w:rsidP="009B1A7E">
      <w:pPr>
        <w:sectPr w:rsidR="009B1A7E" w:rsidSect="006D69D2">
          <w:pgSz w:w="11907" w:h="16840" w:code="9"/>
          <w:pgMar w:top="1418" w:right="1701" w:bottom="1134" w:left="1843" w:header="284" w:footer="425" w:gutter="284"/>
          <w:cols w:space="720"/>
        </w:sectPr>
      </w:pPr>
    </w:p>
    <w:p w14:paraId="369FD209" w14:textId="77777777" w:rsidR="009B1A7E" w:rsidRDefault="009B1A7E" w:rsidP="009B1A7E">
      <w:pPr>
        <w:pStyle w:val="Heading2"/>
        <w:spacing w:before="0"/>
      </w:pPr>
      <w:bookmarkStart w:id="13" w:name="_Toc211863447"/>
      <w:r>
        <w:t>Treaty of Waitangi commitments</w:t>
      </w:r>
      <w:bookmarkEnd w:id="13"/>
    </w:p>
    <w:p w14:paraId="40960301" w14:textId="55E7B726" w:rsidR="009B1A7E" w:rsidRDefault="009B1A7E" w:rsidP="009B1A7E">
      <w:r>
        <w:t>As the lead advisor of New Zealand’s health system, the Ministry supports the Crown in meeting its obligations under The Treaty of Waitangi – Te Tiriti o Waitangi (Te Tiriti), as outlined in section 14 of the Public Service Act 2020. To give effect to the principles of Te Tiriti, the Ministry is guided by the Pae Ora (Healthy Futures) Act 2022, which sets out health sector principles aimed at improving the system for Māori and achieving equitable hauora Māori outcomes (section 6).</w:t>
      </w:r>
    </w:p>
    <w:p w14:paraId="6506AFD9" w14:textId="77777777" w:rsidR="009B1A7E" w:rsidRDefault="009B1A7E" w:rsidP="009B1A7E"/>
    <w:p w14:paraId="10F291D0" w14:textId="4C940167" w:rsidR="009B1A7E" w:rsidRDefault="009B1A7E" w:rsidP="009B1A7E">
      <w:r>
        <w:t>In our role, we lead the negotiation and implementation of Māori–Crown</w:t>
      </w:r>
    </w:p>
    <w:p w14:paraId="1300261F" w14:textId="093EC2B4" w:rsidR="009B1A7E" w:rsidRDefault="009B1A7E" w:rsidP="009B1A7E">
      <w:r>
        <w:t>relationship agreements within the health sector. The agreements are developed in partnership with iwi and Māori groups, either as part of the Treaty settlement process or independently, to reflect shared aspirations and commitments. These Treaty relationship instruments set out how the Ministry and iwi work together to improve Māori health outcomes.</w:t>
      </w:r>
    </w:p>
    <w:p w14:paraId="315247D0" w14:textId="77777777" w:rsidR="009B1A7E" w:rsidRDefault="009B1A7E" w:rsidP="009B1A7E"/>
    <w:p w14:paraId="07C3379A" w14:textId="77777777" w:rsidR="009B1A7E" w:rsidRDefault="009B1A7E" w:rsidP="009B1A7E">
      <w:r>
        <w:t>Through our policy and strategy functions, we provide system-level leadership for Māori health. This includes:</w:t>
      </w:r>
    </w:p>
    <w:p w14:paraId="6738B53B" w14:textId="20C95B1D" w:rsidR="009B1A7E" w:rsidRDefault="009B1A7E" w:rsidP="009B1A7E">
      <w:pPr>
        <w:pStyle w:val="Bullet"/>
      </w:pPr>
      <w:r>
        <w:t>engaging with Māori to set strategic direction</w:t>
      </w:r>
    </w:p>
    <w:p w14:paraId="058D91AC" w14:textId="45C0B792" w:rsidR="009B1A7E" w:rsidRDefault="009B1A7E" w:rsidP="009B1A7E">
      <w:pPr>
        <w:pStyle w:val="Bullet"/>
      </w:pPr>
      <w:r>
        <w:t>developing and reviewing Māori health legislation and policy</w:t>
      </w:r>
    </w:p>
    <w:p w14:paraId="231A22EB" w14:textId="305A66DD" w:rsidR="009B1A7E" w:rsidRDefault="009B1A7E" w:rsidP="009B1A7E">
      <w:pPr>
        <w:pStyle w:val="Bullet"/>
      </w:pPr>
      <w:r>
        <w:t>monitoring how the system is performing for Māori</w:t>
      </w:r>
    </w:p>
    <w:p w14:paraId="3CBA4406" w14:textId="19AF2464" w:rsidR="009B1A7E" w:rsidRDefault="009B1A7E" w:rsidP="009B1A7E">
      <w:pPr>
        <w:pStyle w:val="Bullet"/>
      </w:pPr>
      <w:r>
        <w:t>generating insights through research, evaluation, and data analysis.</w:t>
      </w:r>
    </w:p>
    <w:p w14:paraId="634E92E3" w14:textId="77777777" w:rsidR="009B1A7E" w:rsidRDefault="009B1A7E" w:rsidP="009B1A7E"/>
    <w:p w14:paraId="50D06BED" w14:textId="6F13BD35" w:rsidR="009B1A7E" w:rsidRDefault="009B1A7E" w:rsidP="009B1A7E">
      <w:r>
        <w:t>Our monitoring role enables us to identify areas of progress in the health system’s performance and highlight where further improvements are needed.</w:t>
      </w:r>
    </w:p>
    <w:p w14:paraId="522DA99B" w14:textId="77777777" w:rsidR="009B1A7E" w:rsidRDefault="009B1A7E" w:rsidP="009B1A7E">
      <w:pPr>
        <w:pStyle w:val="Heading3"/>
      </w:pPr>
      <w:r>
        <w:t>Reporting on Treaty settlement commitments</w:t>
      </w:r>
    </w:p>
    <w:p w14:paraId="3CD091CD" w14:textId="77777777" w:rsidR="009B1A7E" w:rsidRDefault="009B1A7E" w:rsidP="009B1A7E">
      <w:r>
        <w:t>The Ministry is responsible for supporting the Crown to meet its Treaty settlement commitments relating to health services and outcomes for Māori. He Korowai Whakamana, a Cabinet-agreed framework, enhances the Crown’s accountability for these commitments. It requires the Ministry to record, track, and report the status of its settlement commitments each year.</w:t>
      </w:r>
    </w:p>
    <w:p w14:paraId="3C6DE9A2" w14:textId="77777777" w:rsidR="009B1A7E" w:rsidRDefault="009B1A7E" w:rsidP="009B1A7E"/>
    <w:p w14:paraId="58CCCFBD" w14:textId="6910E4D5" w:rsidR="009B1A7E" w:rsidRDefault="009B1A7E" w:rsidP="009B1A7E">
      <w:r>
        <w:t>In 2024/25, we used Te Haeata, the Settlement Portal to record the status of each commitment as complete, on track, yet to be triggered, or experiencing delivery issues. As at 30 June 2025, the Ministry is responsible for 20 Tiriti settlement commitments. These relate to relationship redress, bespoke arrangements, and participation arrangements over natural resources.</w:t>
      </w:r>
    </w:p>
    <w:p w14:paraId="3558668C" w14:textId="77777777" w:rsidR="009B1A7E" w:rsidRDefault="009B1A7E" w:rsidP="009B1A7E"/>
    <w:p w14:paraId="444A5C0D" w14:textId="1B62D703" w:rsidR="009B1A7E" w:rsidRDefault="009B1A7E" w:rsidP="009B1A7E">
      <w:r>
        <w:t xml:space="preserve">Most commitments are either on track (55%) or yet to be triggered (30%), while 15% are complete. For many of the continuing commitments, the Crown does not have a fixed timeframe for delivery. Progress often depends on ongoing negotiations and the fulfilment of specific legal and procedural requirements. </w:t>
      </w:r>
    </w:p>
    <w:p w14:paraId="477B2B79" w14:textId="77777777" w:rsidR="009B1A7E" w:rsidRDefault="009B1A7E" w:rsidP="009B1A7E"/>
    <w:p w14:paraId="40C70B84" w14:textId="73BA491E" w:rsidR="009B1A7E" w:rsidRDefault="009B1A7E" w:rsidP="009B1A7E">
      <w:r>
        <w:t>The progress reflects our determination to fulfil commitments, foster trust, and build positive relationships with our Tiriti partners.</w:t>
      </w:r>
    </w:p>
    <w:p w14:paraId="5B3FA177" w14:textId="77777777" w:rsidR="009B1A7E" w:rsidRDefault="009B1A7E" w:rsidP="009B1A7E">
      <w:pPr>
        <w:sectPr w:rsidR="009B1A7E" w:rsidSect="006D69D2">
          <w:pgSz w:w="11907" w:h="16840" w:code="9"/>
          <w:pgMar w:top="1418" w:right="1701" w:bottom="1134" w:left="1843" w:header="284" w:footer="425" w:gutter="284"/>
          <w:cols w:space="720"/>
        </w:sectPr>
      </w:pPr>
    </w:p>
    <w:p w14:paraId="6754C118" w14:textId="77777777" w:rsidR="009B1A7E" w:rsidRDefault="009B1A7E" w:rsidP="009B1A7E">
      <w:pPr>
        <w:pStyle w:val="Heading2"/>
        <w:spacing w:before="0"/>
      </w:pPr>
      <w:bookmarkStart w:id="14" w:name="_Toc211863448"/>
      <w:r>
        <w:t>Māori–Crown relations</w:t>
      </w:r>
      <w:bookmarkEnd w:id="14"/>
    </w:p>
    <w:p w14:paraId="1F61E31A" w14:textId="39809C25" w:rsidR="009B1A7E" w:rsidRDefault="009B1A7E" w:rsidP="009B1A7E">
      <w:r>
        <w:t>The Ministry supports enduring partnerships with iwi and Māori to improve hauora Māori, in line with our obligations under Te Tiriti and broader public service goals. This includes two primary functions: engaging to uphold commitments in post-settlement and other partnership arrangements; and leading the Crown’s response to Waitangi Tribunal Kaupapa inquiries, including the Health Services and Outcomes Inquiry (Wai 2575).</w:t>
      </w:r>
    </w:p>
    <w:p w14:paraId="4297209B" w14:textId="77777777" w:rsidR="009B1A7E" w:rsidRDefault="009B1A7E" w:rsidP="009B1A7E">
      <w:pPr>
        <w:pStyle w:val="Heading3"/>
      </w:pPr>
      <w:r>
        <w:t>Māori–Crown engagement</w:t>
      </w:r>
    </w:p>
    <w:p w14:paraId="3ACAAE27" w14:textId="77777777" w:rsidR="009B1A7E" w:rsidRDefault="009B1A7E" w:rsidP="009B1A7E">
      <w:r>
        <w:t>The Ministry plays a part in several Iwi–Crown Accords, which are cross-sector agreements between the Crown and iwi. Iwi–Crown Accords have now been replaced by a new type of agreement. While signed Iwi–Crown Accords remain in place, any new agreements are called Māori–Crown Relationship Agreements.</w:t>
      </w:r>
    </w:p>
    <w:p w14:paraId="19A7726B" w14:textId="77777777" w:rsidR="009B1A7E" w:rsidRDefault="009B1A7E" w:rsidP="009B1A7E"/>
    <w:p w14:paraId="5654F575" w14:textId="0EAF80FC" w:rsidR="009B1A7E" w:rsidRDefault="009B1A7E" w:rsidP="009B1A7E">
      <w:r>
        <w:t>These Relationship Agreements allow iwi to be more involved in tailoring relationships to suit local decision-making with a focus on solutions and services. The Ministry leads the development of these Relationship Agreements, working with Health NZ, while Te Tari Whakatau – Office of Treaty Settlements and Takutai Moana facilitates the negotiations of these with iwi. In 2024/25, the Ministry supported six Iwi–Crown Accords and agreed text on four Relationship Agreements with iwi who are at their final stages of settling their historical Treaty claims.</w:t>
      </w:r>
    </w:p>
    <w:p w14:paraId="1307F67A" w14:textId="77777777" w:rsidR="009B1A7E" w:rsidRDefault="009B1A7E" w:rsidP="009B1A7E"/>
    <w:p w14:paraId="14596020" w14:textId="77777777" w:rsidR="009B1A7E" w:rsidRDefault="009B1A7E" w:rsidP="009B1A7E">
      <w:r>
        <w:t>We have been collaborating with the National Iwi Chairs Forum – Pou Tangata (Hauora Iwi Leaders Group) workstream to support its objectives.</w:t>
      </w:r>
    </w:p>
    <w:p w14:paraId="6A8CB8C7" w14:textId="77777777" w:rsidR="009B1A7E" w:rsidRDefault="009B1A7E" w:rsidP="009B1A7E"/>
    <w:p w14:paraId="43C95E34" w14:textId="77777777" w:rsidR="009B1A7E" w:rsidRDefault="009B1A7E" w:rsidP="009B1A7E">
      <w:r>
        <w:t>The Ministry has worked alongside Health NZ to support two emerging IMPBs to complete their formal recognition. We have also worked with Health NZ to ensure IMPBs deliver on their legislative functions and are integrated into Health NZ’s business planning.</w:t>
      </w:r>
    </w:p>
    <w:p w14:paraId="053F739B" w14:textId="77777777" w:rsidR="009B1A7E" w:rsidRDefault="009B1A7E" w:rsidP="009B1A7E">
      <w:pPr>
        <w:pStyle w:val="Heading3"/>
      </w:pPr>
      <w:r>
        <w:t>Leading the Crown’s response to Waitangi Tribunal Kaupapa inquiries</w:t>
      </w:r>
    </w:p>
    <w:p w14:paraId="6E42A4AC" w14:textId="77777777" w:rsidR="009B1A7E" w:rsidRDefault="009B1A7E" w:rsidP="009B1A7E">
      <w:r>
        <w:t>The Ministry continued to lead the Crown’s response to Wai 2575, a thematic inquiry into health-related claims concerning nationally significant issues that affect Māori as a whole or a section of Māori across New Zealand in similar ways.</w:t>
      </w:r>
    </w:p>
    <w:p w14:paraId="04358233" w14:textId="77777777" w:rsidR="009B1A7E" w:rsidRDefault="009B1A7E" w:rsidP="009B1A7E"/>
    <w:p w14:paraId="0DB45080" w14:textId="77777777" w:rsidR="009B1A7E" w:rsidRDefault="009B1A7E" w:rsidP="009B1A7E">
      <w:r>
        <w:t>This year, we supported the closing week of the submission hearing, which marked the end of stage two, phase one (known as the disability phase). The Ministry also supported the priority hearing into the disestablishment of the Māori Health Authority. Early planning is underway in preparation for stage two, phase two of Wai 2575 (known as ‘Mental health addiction, suicide and smokefree legislation’). The Tribunal has yet to confirm dates for this inquiry.</w:t>
      </w:r>
    </w:p>
    <w:p w14:paraId="46274363" w14:textId="77777777" w:rsidR="009B1A7E" w:rsidRDefault="009B1A7E" w:rsidP="009B1A7E"/>
    <w:p w14:paraId="1BCA1DAE" w14:textId="77777777" w:rsidR="009B1A7E" w:rsidRDefault="009B1A7E" w:rsidP="009B1A7E"/>
    <w:p w14:paraId="6508ACA0" w14:textId="77777777" w:rsidR="009B1A7E" w:rsidRDefault="009B1A7E" w:rsidP="009B1A7E"/>
    <w:p w14:paraId="5980F545" w14:textId="77777777" w:rsidR="009B1A7E" w:rsidRDefault="009B1A7E" w:rsidP="009B1A7E">
      <w:r>
        <w:t>We also contribute to the advancement of other Kaupapa inquiries led by partner</w:t>
      </w:r>
    </w:p>
    <w:p w14:paraId="36560DDE" w14:textId="434E4FCD" w:rsidR="009B1A7E" w:rsidRDefault="009B1A7E" w:rsidP="009B1A7E">
      <w:r>
        <w:t>agencies, including those focused on mana wāhine, education, military veterans, housing, and justice. In addition, the Ministry provides support for, or leads where appropriate, legal proceedings – including the High Court action concerning the disestablishment of the Māori Health Authority.</w:t>
      </w:r>
    </w:p>
    <w:p w14:paraId="4FD7C63E" w14:textId="77777777" w:rsidR="007E0724" w:rsidRDefault="007E0724" w:rsidP="009910C1">
      <w:pPr>
        <w:pStyle w:val="Heading2"/>
        <w:sectPr w:rsidR="007E0724" w:rsidSect="006D69D2">
          <w:pgSz w:w="11907" w:h="16840" w:code="9"/>
          <w:pgMar w:top="1418" w:right="1701" w:bottom="1134" w:left="1843" w:header="284" w:footer="425" w:gutter="284"/>
          <w:cols w:space="720"/>
        </w:sectPr>
      </w:pPr>
    </w:p>
    <w:p w14:paraId="6C32409A" w14:textId="77777777" w:rsidR="009B1A7E" w:rsidRDefault="009B1A7E" w:rsidP="007E0724">
      <w:pPr>
        <w:pStyle w:val="Heading2"/>
        <w:spacing w:before="0"/>
      </w:pPr>
      <w:bookmarkStart w:id="15" w:name="_Toc211863449"/>
      <w:r>
        <w:t>Results of outcome measures and system measures</w:t>
      </w:r>
      <w:bookmarkEnd w:id="15"/>
    </w:p>
    <w:p w14:paraId="293494C1" w14:textId="62F830E0" w:rsidR="009B1A7E" w:rsidRDefault="009B1A7E" w:rsidP="009B1A7E">
      <w:r>
        <w:t>In this section, we report on selected outcome measures and indicators relevant to the Ministry’s stewardship role. These measures reflect our core responsibilities for the health system, which are policy, monitoring, and regulation, and our focus on understanding health trends and long-term outcomes for the population of New Zealand.</w:t>
      </w:r>
    </w:p>
    <w:p w14:paraId="23A52AAA" w14:textId="77777777" w:rsidR="009B1A7E" w:rsidRDefault="009B1A7E" w:rsidP="009B1A7E"/>
    <w:p w14:paraId="403454D6" w14:textId="4F5B916B" w:rsidR="009B1A7E" w:rsidRDefault="009B1A7E" w:rsidP="009B1A7E">
      <w:r>
        <w:t>While Health NZ is responsible for the delivery of health services and will report on health targets and mental health and addiction targets in its own annual report, we contribute to these through our core functions. Results for the health target, ‘Improved immunisation for children – 95% of children to be fully immunised at 24 months of age’, are set out below under ‘System measures’. For the results for all other health targets and mental health and addiction targets, please refer to the Health NZ website.</w:t>
      </w:r>
      <w:r>
        <w:rPr>
          <w:rStyle w:val="FootnoteReference"/>
        </w:rPr>
        <w:footnoteReference w:id="11"/>
      </w:r>
      <w:r w:rsidRPr="009B1A7E">
        <w:rPr>
          <w:vertAlign w:val="superscript"/>
        </w:rPr>
        <w:t>,</w:t>
      </w:r>
      <w:r>
        <w:rPr>
          <w:rStyle w:val="FootnoteReference"/>
        </w:rPr>
        <w:footnoteReference w:id="12"/>
      </w:r>
    </w:p>
    <w:p w14:paraId="32A767F1" w14:textId="77777777" w:rsidR="009B1A7E" w:rsidRDefault="009B1A7E" w:rsidP="009B1A7E">
      <w:r>
        <w:t xml:space="preserve"> </w:t>
      </w:r>
    </w:p>
    <w:p w14:paraId="71C8F903" w14:textId="11E28498" w:rsidR="009B1A7E" w:rsidRDefault="009B1A7E" w:rsidP="009B1A7E">
      <w:r>
        <w:t>In the Ministry’s Annual Report for the year ended 30 June 2024, we reported on an interim set of system performance measures.</w:t>
      </w:r>
      <w:r>
        <w:rPr>
          <w:rStyle w:val="FootnoteReference"/>
        </w:rPr>
        <w:footnoteReference w:id="13"/>
      </w:r>
      <w:r>
        <w:t xml:space="preserve"> This was due to the disestablishment of the Health System Indicators (HSI) framework in 2023/24, which the Ministry previously reported against, and the new suite of targets coming into effect from 1 July 2024. While readers are referred to the Health NZ website (above) for results relating to health targets and mental health and addiction targets, the following interim measures are not reported in this annual report:</w:t>
      </w:r>
    </w:p>
    <w:p w14:paraId="4605DCD4" w14:textId="22EACC01" w:rsidR="009B1A7E" w:rsidRDefault="009B1A7E" w:rsidP="009B1A7E">
      <w:pPr>
        <w:pStyle w:val="Bullet"/>
      </w:pPr>
      <w:r>
        <w:t>shorter stays in emergency departments</w:t>
      </w:r>
    </w:p>
    <w:p w14:paraId="69F58ADA" w14:textId="5250F93F" w:rsidR="009B1A7E" w:rsidRDefault="009B1A7E" w:rsidP="009B1A7E">
      <w:pPr>
        <w:pStyle w:val="Bullet"/>
      </w:pPr>
      <w:r>
        <w:t>under 25-year-olds able to access specialist mental health services within three weeks of referral</w:t>
      </w:r>
    </w:p>
    <w:p w14:paraId="0BDCC53C" w14:textId="70C2FE75" w:rsidR="009B1A7E" w:rsidRDefault="009B1A7E" w:rsidP="009B1A7E">
      <w:pPr>
        <w:pStyle w:val="Bullet"/>
      </w:pPr>
      <w:r>
        <w:t>funding received by kaupapa Māori health service providers.</w:t>
      </w:r>
    </w:p>
    <w:p w14:paraId="7B098A5C" w14:textId="77777777" w:rsidR="009B1A7E" w:rsidRDefault="009B1A7E" w:rsidP="009B1A7E"/>
    <w:p w14:paraId="797989D2" w14:textId="03A8BA8E" w:rsidR="009B1A7E" w:rsidRDefault="009B1A7E" w:rsidP="009B1A7E">
      <w:r>
        <w:t>Where data for the year ended 30 June 2025 is not yet available, we have used the most recent validated data, typically for the 12 months to March 2025, to ensure accuracy and consistency across the time series.</w:t>
      </w:r>
    </w:p>
    <w:p w14:paraId="025EC558" w14:textId="77777777" w:rsidR="009910C1" w:rsidRDefault="009910C1" w:rsidP="009910C1">
      <w:pPr>
        <w:pStyle w:val="Heading3"/>
      </w:pPr>
      <w:r w:rsidRPr="006D5289">
        <w:t>Outcome measures</w:t>
      </w:r>
    </w:p>
    <w:p w14:paraId="73334522" w14:textId="160FC038" w:rsidR="009910C1" w:rsidRDefault="009910C1" w:rsidP="009910C1">
      <w:pPr>
        <w:pStyle w:val="Heading4"/>
      </w:pPr>
      <w:r w:rsidRPr="009910C1">
        <w:t>Health-adjusted life expectancy over time</w:t>
      </w:r>
    </w:p>
    <w:p w14:paraId="497F60E1" w14:textId="0F3CAE9F" w:rsidR="009910C1" w:rsidRPr="009910C1" w:rsidRDefault="009910C1" w:rsidP="004364A7">
      <w:pPr>
        <w:pStyle w:val="Table"/>
      </w:pPr>
      <w:r>
        <w:t xml:space="preserve">Table </w:t>
      </w:r>
      <w:r w:rsidR="0020298F">
        <w:fldChar w:fldCharType="begin"/>
      </w:r>
      <w:r w:rsidR="0020298F">
        <w:instrText xml:space="preserve"> SEQ Table \* ARABIC </w:instrText>
      </w:r>
      <w:r w:rsidR="0020298F">
        <w:fldChar w:fldCharType="separate"/>
      </w:r>
      <w:r w:rsidR="0020298F">
        <w:rPr>
          <w:noProof/>
        </w:rPr>
        <w:t>1</w:t>
      </w:r>
      <w:r w:rsidR="0020298F">
        <w:rPr>
          <w:noProof/>
        </w:rPr>
        <w:fldChar w:fldCharType="end"/>
      </w:r>
      <w:r>
        <w:t xml:space="preserve">: </w:t>
      </w:r>
      <w:r w:rsidRPr="009910C1">
        <w:t>Health-adjusted life expectancy improves over time</w:t>
      </w:r>
    </w:p>
    <w:tbl>
      <w:tblPr>
        <w:tblStyle w:val="TableGrid"/>
        <w:tblW w:w="0" w:type="auto"/>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784"/>
        <w:gridCol w:w="623"/>
        <w:gridCol w:w="106"/>
        <w:gridCol w:w="730"/>
        <w:gridCol w:w="729"/>
        <w:gridCol w:w="730"/>
        <w:gridCol w:w="729"/>
        <w:gridCol w:w="730"/>
        <w:gridCol w:w="729"/>
        <w:gridCol w:w="730"/>
        <w:gridCol w:w="729"/>
        <w:gridCol w:w="720"/>
        <w:gridCol w:w="10"/>
      </w:tblGrid>
      <w:tr w:rsidR="009910C1" w14:paraId="6A5C6BB8" w14:textId="77777777" w:rsidTr="009910C1">
        <w:trPr>
          <w:gridAfter w:val="1"/>
          <w:wAfter w:w="10" w:type="dxa"/>
        </w:trPr>
        <w:tc>
          <w:tcPr>
            <w:tcW w:w="1407" w:type="dxa"/>
            <w:gridSpan w:val="2"/>
            <w:tcBorders>
              <w:top w:val="single" w:sz="4" w:space="0" w:color="A6A6A6" w:themeColor="background1" w:themeShade="A6"/>
              <w:left w:val="nil"/>
              <w:bottom w:val="single" w:sz="4" w:space="0" w:color="A6A6A6" w:themeColor="background1" w:themeShade="A6"/>
              <w:right w:val="nil"/>
            </w:tcBorders>
            <w:hideMark/>
          </w:tcPr>
          <w:p w14:paraId="051DA2EE" w14:textId="77777777" w:rsidR="009910C1" w:rsidRDefault="009910C1">
            <w:pPr>
              <w:pStyle w:val="TableText"/>
              <w:rPr>
                <w:b/>
                <w:bCs/>
              </w:rPr>
            </w:pPr>
            <w:r>
              <w:rPr>
                <w:b/>
                <w:bCs/>
              </w:rPr>
              <w:t>Measures</w:t>
            </w:r>
          </w:p>
        </w:tc>
        <w:tc>
          <w:tcPr>
            <w:tcW w:w="6662" w:type="dxa"/>
            <w:gridSpan w:val="10"/>
            <w:tcBorders>
              <w:top w:val="single" w:sz="4" w:space="0" w:color="A6A6A6" w:themeColor="background1" w:themeShade="A6"/>
              <w:left w:val="nil"/>
              <w:bottom w:val="single" w:sz="4" w:space="0" w:color="A6A6A6" w:themeColor="background1" w:themeShade="A6"/>
              <w:right w:val="nil"/>
            </w:tcBorders>
            <w:hideMark/>
          </w:tcPr>
          <w:p w14:paraId="5D002A1C" w14:textId="77777777" w:rsidR="009910C1" w:rsidRPr="006D5289" w:rsidRDefault="009910C1">
            <w:pPr>
              <w:pStyle w:val="TableText"/>
            </w:pPr>
            <w:r w:rsidRPr="006D5289">
              <w:t>Health-adjusted life expectancy is the number of years a person at birth can expect to live at a given age in good health taking into account mortality and disability.</w:t>
            </w:r>
          </w:p>
        </w:tc>
      </w:tr>
      <w:tr w:rsidR="009910C1" w14:paraId="1BF51D30" w14:textId="77777777">
        <w:trPr>
          <w:gridAfter w:val="1"/>
          <w:wAfter w:w="10" w:type="dxa"/>
        </w:trPr>
        <w:tc>
          <w:tcPr>
            <w:tcW w:w="1407" w:type="dxa"/>
            <w:gridSpan w:val="2"/>
            <w:tcBorders>
              <w:top w:val="single" w:sz="4" w:space="0" w:color="A6A6A6" w:themeColor="background1" w:themeShade="A6"/>
              <w:left w:val="nil"/>
              <w:bottom w:val="single" w:sz="4" w:space="0" w:color="A6A6A6" w:themeColor="background1" w:themeShade="A6"/>
              <w:right w:val="nil"/>
            </w:tcBorders>
            <w:hideMark/>
          </w:tcPr>
          <w:p w14:paraId="769D5772" w14:textId="77777777" w:rsidR="009910C1" w:rsidRDefault="009910C1">
            <w:pPr>
              <w:pStyle w:val="TableText"/>
              <w:rPr>
                <w:b/>
                <w:bCs/>
              </w:rPr>
            </w:pPr>
            <w:r>
              <w:rPr>
                <w:b/>
                <w:bCs/>
              </w:rPr>
              <w:t>Target</w:t>
            </w:r>
          </w:p>
        </w:tc>
        <w:tc>
          <w:tcPr>
            <w:tcW w:w="6662" w:type="dxa"/>
            <w:gridSpan w:val="10"/>
            <w:tcBorders>
              <w:top w:val="single" w:sz="4" w:space="0" w:color="A6A6A6" w:themeColor="background1" w:themeShade="A6"/>
              <w:left w:val="nil"/>
              <w:bottom w:val="single" w:sz="4" w:space="0" w:color="A6A6A6" w:themeColor="background1" w:themeShade="A6"/>
              <w:right w:val="nil"/>
            </w:tcBorders>
            <w:hideMark/>
          </w:tcPr>
          <w:p w14:paraId="0D3095F2" w14:textId="77777777" w:rsidR="009910C1" w:rsidRPr="006D5289" w:rsidRDefault="009910C1">
            <w:pPr>
              <w:pStyle w:val="TableText"/>
            </w:pPr>
            <w:r w:rsidRPr="006D5289">
              <w:t>Improved results for males and females.</w:t>
            </w:r>
          </w:p>
        </w:tc>
      </w:tr>
      <w:tr w:rsidR="009910C1" w14:paraId="7A84E287" w14:textId="77777777" w:rsidTr="008D3845">
        <w:trPr>
          <w:gridAfter w:val="1"/>
          <w:wAfter w:w="10" w:type="dxa"/>
        </w:trPr>
        <w:tc>
          <w:tcPr>
            <w:tcW w:w="1407" w:type="dxa"/>
            <w:gridSpan w:val="2"/>
            <w:tcBorders>
              <w:top w:val="single" w:sz="4" w:space="0" w:color="A6A6A6" w:themeColor="background1" w:themeShade="A6"/>
              <w:left w:val="nil"/>
              <w:bottom w:val="nil"/>
              <w:right w:val="nil"/>
            </w:tcBorders>
            <w:hideMark/>
          </w:tcPr>
          <w:p w14:paraId="256D7DBA" w14:textId="77777777" w:rsidR="009910C1" w:rsidRDefault="009910C1">
            <w:pPr>
              <w:pStyle w:val="TableText"/>
              <w:rPr>
                <w:b/>
                <w:bCs/>
              </w:rPr>
            </w:pPr>
            <w:r>
              <w:rPr>
                <w:b/>
                <w:bCs/>
              </w:rPr>
              <w:t>Results</w:t>
            </w:r>
          </w:p>
        </w:tc>
        <w:tc>
          <w:tcPr>
            <w:tcW w:w="6662" w:type="dxa"/>
            <w:gridSpan w:val="10"/>
            <w:tcBorders>
              <w:top w:val="single" w:sz="4" w:space="0" w:color="A6A6A6" w:themeColor="background1" w:themeShade="A6"/>
              <w:left w:val="nil"/>
              <w:bottom w:val="nil"/>
              <w:right w:val="nil"/>
            </w:tcBorders>
            <w:hideMark/>
          </w:tcPr>
          <w:p w14:paraId="747D0064" w14:textId="77777777" w:rsidR="009910C1" w:rsidRPr="006D5289" w:rsidRDefault="009910C1">
            <w:pPr>
              <w:pStyle w:val="TableText"/>
            </w:pPr>
            <w:r w:rsidRPr="006D5289">
              <w:t>People in New Zealand live longer in good health but spend a higher proportion of their lives with disability.</w:t>
            </w:r>
          </w:p>
        </w:tc>
      </w:tr>
      <w:tr w:rsidR="008D3845" w14:paraId="3DBCA945" w14:textId="77777777" w:rsidTr="008D3845">
        <w:tc>
          <w:tcPr>
            <w:tcW w:w="8079" w:type="dxa"/>
            <w:gridSpan w:val="13"/>
            <w:tcBorders>
              <w:top w:val="nil"/>
              <w:left w:val="nil"/>
              <w:bottom w:val="nil"/>
              <w:right w:val="nil"/>
            </w:tcBorders>
            <w:shd w:val="clear" w:color="auto" w:fill="F2F2F2" w:themeFill="background1" w:themeFillShade="F2"/>
          </w:tcPr>
          <w:p w14:paraId="74B7797D" w14:textId="04D072E8" w:rsidR="008D3845" w:rsidRPr="004F1B86" w:rsidRDefault="008D3845" w:rsidP="008D3845">
            <w:pPr>
              <w:pStyle w:val="TableText"/>
              <w:rPr>
                <w:b/>
                <w:bCs/>
                <w:sz w:val="16"/>
                <w:szCs w:val="16"/>
              </w:rPr>
            </w:pPr>
            <w:r w:rsidRPr="00240F96">
              <w:rPr>
                <w:b/>
                <w:bCs/>
              </w:rPr>
              <w:t xml:space="preserve">Health-adjusted life expectancy (years) </w:t>
            </w:r>
            <w:r>
              <w:rPr>
                <w:rStyle w:val="FootnoteReference"/>
                <w:b/>
                <w:bCs/>
              </w:rPr>
              <w:footnoteReference w:id="14"/>
            </w:r>
            <w:r w:rsidRPr="009910C1">
              <w:rPr>
                <w:b/>
                <w:bCs/>
                <w:vertAlign w:val="superscript"/>
              </w:rPr>
              <w:t>,</w:t>
            </w:r>
            <w:r>
              <w:rPr>
                <w:rStyle w:val="FootnoteReference"/>
                <w:b/>
                <w:bCs/>
              </w:rPr>
              <w:footnoteReference w:id="15"/>
            </w:r>
          </w:p>
        </w:tc>
      </w:tr>
      <w:tr w:rsidR="009910C1" w14:paraId="47B76B7A" w14:textId="77777777" w:rsidTr="008D3845">
        <w:tc>
          <w:tcPr>
            <w:tcW w:w="784" w:type="dxa"/>
            <w:tcBorders>
              <w:top w:val="nil"/>
              <w:left w:val="nil"/>
              <w:bottom w:val="nil"/>
              <w:right w:val="nil"/>
            </w:tcBorders>
            <w:shd w:val="clear" w:color="auto" w:fill="D9D9D9" w:themeFill="background1" w:themeFillShade="D9"/>
          </w:tcPr>
          <w:p w14:paraId="2BBA93C5" w14:textId="77777777" w:rsidR="009910C1" w:rsidRPr="004F1B86" w:rsidRDefault="009910C1">
            <w:pPr>
              <w:pStyle w:val="TableText"/>
              <w:rPr>
                <w:sz w:val="16"/>
                <w:szCs w:val="16"/>
              </w:rPr>
            </w:pPr>
          </w:p>
        </w:tc>
        <w:tc>
          <w:tcPr>
            <w:tcW w:w="729" w:type="dxa"/>
            <w:gridSpan w:val="2"/>
            <w:tcBorders>
              <w:top w:val="nil"/>
              <w:left w:val="nil"/>
              <w:bottom w:val="nil"/>
              <w:right w:val="nil"/>
            </w:tcBorders>
            <w:shd w:val="clear" w:color="auto" w:fill="D9D9D9" w:themeFill="background1" w:themeFillShade="D9"/>
            <w:hideMark/>
          </w:tcPr>
          <w:p w14:paraId="2FC3AE94" w14:textId="77777777" w:rsidR="009910C1" w:rsidRPr="004F1B86" w:rsidRDefault="009910C1">
            <w:pPr>
              <w:pStyle w:val="TableText"/>
              <w:jc w:val="right"/>
              <w:rPr>
                <w:b/>
                <w:bCs/>
                <w:sz w:val="16"/>
                <w:szCs w:val="16"/>
              </w:rPr>
            </w:pPr>
            <w:r w:rsidRPr="004F1B86">
              <w:rPr>
                <w:b/>
                <w:bCs/>
                <w:sz w:val="16"/>
                <w:szCs w:val="16"/>
              </w:rPr>
              <w:t>1990</w:t>
            </w:r>
          </w:p>
        </w:tc>
        <w:tc>
          <w:tcPr>
            <w:tcW w:w="730" w:type="dxa"/>
            <w:tcBorders>
              <w:top w:val="nil"/>
              <w:left w:val="nil"/>
              <w:bottom w:val="nil"/>
              <w:right w:val="nil"/>
            </w:tcBorders>
            <w:shd w:val="clear" w:color="auto" w:fill="D9D9D9" w:themeFill="background1" w:themeFillShade="D9"/>
            <w:hideMark/>
          </w:tcPr>
          <w:p w14:paraId="010D3E95" w14:textId="77777777" w:rsidR="009910C1" w:rsidRPr="004F1B86" w:rsidRDefault="009910C1">
            <w:pPr>
              <w:pStyle w:val="TableText"/>
              <w:jc w:val="right"/>
              <w:rPr>
                <w:b/>
                <w:bCs/>
                <w:sz w:val="16"/>
                <w:szCs w:val="16"/>
              </w:rPr>
            </w:pPr>
            <w:r w:rsidRPr="004F1B86">
              <w:rPr>
                <w:b/>
                <w:bCs/>
                <w:sz w:val="16"/>
                <w:szCs w:val="16"/>
              </w:rPr>
              <w:t>2000</w:t>
            </w:r>
          </w:p>
        </w:tc>
        <w:tc>
          <w:tcPr>
            <w:tcW w:w="729" w:type="dxa"/>
            <w:tcBorders>
              <w:top w:val="nil"/>
              <w:left w:val="nil"/>
              <w:bottom w:val="nil"/>
              <w:right w:val="nil"/>
            </w:tcBorders>
            <w:shd w:val="clear" w:color="auto" w:fill="D9D9D9" w:themeFill="background1" w:themeFillShade="D9"/>
            <w:hideMark/>
          </w:tcPr>
          <w:p w14:paraId="7426934C" w14:textId="77777777" w:rsidR="009910C1" w:rsidRPr="004F1B86" w:rsidRDefault="009910C1">
            <w:pPr>
              <w:pStyle w:val="TableText"/>
              <w:jc w:val="right"/>
              <w:rPr>
                <w:b/>
                <w:bCs/>
                <w:sz w:val="16"/>
                <w:szCs w:val="16"/>
              </w:rPr>
            </w:pPr>
            <w:r w:rsidRPr="004F1B86">
              <w:rPr>
                <w:b/>
                <w:bCs/>
                <w:sz w:val="16"/>
                <w:szCs w:val="16"/>
              </w:rPr>
              <w:t>2010</w:t>
            </w:r>
          </w:p>
        </w:tc>
        <w:tc>
          <w:tcPr>
            <w:tcW w:w="730" w:type="dxa"/>
            <w:tcBorders>
              <w:top w:val="nil"/>
              <w:left w:val="nil"/>
              <w:bottom w:val="nil"/>
              <w:right w:val="nil"/>
            </w:tcBorders>
            <w:shd w:val="clear" w:color="auto" w:fill="D9D9D9" w:themeFill="background1" w:themeFillShade="D9"/>
            <w:hideMark/>
          </w:tcPr>
          <w:p w14:paraId="06EDBB28" w14:textId="77777777" w:rsidR="009910C1" w:rsidRPr="004F1B86" w:rsidRDefault="009910C1">
            <w:pPr>
              <w:pStyle w:val="TableText"/>
              <w:jc w:val="right"/>
              <w:rPr>
                <w:b/>
                <w:bCs/>
                <w:sz w:val="16"/>
                <w:szCs w:val="16"/>
              </w:rPr>
            </w:pPr>
            <w:r w:rsidRPr="004F1B86">
              <w:rPr>
                <w:b/>
                <w:bCs/>
                <w:sz w:val="16"/>
                <w:szCs w:val="16"/>
              </w:rPr>
              <w:t>2015</w:t>
            </w:r>
          </w:p>
        </w:tc>
        <w:tc>
          <w:tcPr>
            <w:tcW w:w="729" w:type="dxa"/>
            <w:tcBorders>
              <w:top w:val="nil"/>
              <w:left w:val="nil"/>
              <w:bottom w:val="nil"/>
              <w:right w:val="nil"/>
            </w:tcBorders>
            <w:shd w:val="clear" w:color="auto" w:fill="D9D9D9" w:themeFill="background1" w:themeFillShade="D9"/>
            <w:hideMark/>
          </w:tcPr>
          <w:p w14:paraId="6931A5CD" w14:textId="77777777" w:rsidR="009910C1" w:rsidRPr="004F1B86" w:rsidRDefault="009910C1">
            <w:pPr>
              <w:pStyle w:val="TableText"/>
              <w:jc w:val="right"/>
              <w:rPr>
                <w:b/>
                <w:bCs/>
                <w:sz w:val="16"/>
                <w:szCs w:val="16"/>
              </w:rPr>
            </w:pPr>
            <w:r w:rsidRPr="004F1B86">
              <w:rPr>
                <w:b/>
                <w:bCs/>
                <w:sz w:val="16"/>
                <w:szCs w:val="16"/>
              </w:rPr>
              <w:t>2016</w:t>
            </w:r>
          </w:p>
        </w:tc>
        <w:tc>
          <w:tcPr>
            <w:tcW w:w="730" w:type="dxa"/>
            <w:tcBorders>
              <w:top w:val="nil"/>
              <w:left w:val="nil"/>
              <w:bottom w:val="nil"/>
              <w:right w:val="nil"/>
            </w:tcBorders>
            <w:shd w:val="clear" w:color="auto" w:fill="D9D9D9" w:themeFill="background1" w:themeFillShade="D9"/>
            <w:hideMark/>
          </w:tcPr>
          <w:p w14:paraId="30B2931F" w14:textId="77777777" w:rsidR="009910C1" w:rsidRPr="004F1B86" w:rsidRDefault="009910C1">
            <w:pPr>
              <w:pStyle w:val="TableText"/>
              <w:jc w:val="right"/>
              <w:rPr>
                <w:b/>
                <w:bCs/>
                <w:sz w:val="16"/>
                <w:szCs w:val="16"/>
              </w:rPr>
            </w:pPr>
            <w:r w:rsidRPr="004F1B86">
              <w:rPr>
                <w:b/>
                <w:bCs/>
                <w:sz w:val="16"/>
                <w:szCs w:val="16"/>
              </w:rPr>
              <w:t>2017</w:t>
            </w:r>
          </w:p>
        </w:tc>
        <w:tc>
          <w:tcPr>
            <w:tcW w:w="729" w:type="dxa"/>
            <w:tcBorders>
              <w:top w:val="nil"/>
              <w:left w:val="nil"/>
              <w:bottom w:val="nil"/>
              <w:right w:val="nil"/>
            </w:tcBorders>
            <w:shd w:val="clear" w:color="auto" w:fill="D9D9D9" w:themeFill="background1" w:themeFillShade="D9"/>
            <w:hideMark/>
          </w:tcPr>
          <w:p w14:paraId="4DC2EA72" w14:textId="77777777" w:rsidR="009910C1" w:rsidRPr="004F1B86" w:rsidRDefault="009910C1">
            <w:pPr>
              <w:pStyle w:val="TableText"/>
              <w:jc w:val="right"/>
              <w:rPr>
                <w:b/>
                <w:bCs/>
                <w:sz w:val="16"/>
                <w:szCs w:val="16"/>
              </w:rPr>
            </w:pPr>
            <w:r w:rsidRPr="004F1B86">
              <w:rPr>
                <w:b/>
                <w:bCs/>
                <w:sz w:val="16"/>
                <w:szCs w:val="16"/>
              </w:rPr>
              <w:t>2018</w:t>
            </w:r>
          </w:p>
        </w:tc>
        <w:tc>
          <w:tcPr>
            <w:tcW w:w="730" w:type="dxa"/>
            <w:tcBorders>
              <w:top w:val="nil"/>
              <w:left w:val="nil"/>
              <w:bottom w:val="nil"/>
              <w:right w:val="nil"/>
            </w:tcBorders>
            <w:shd w:val="clear" w:color="auto" w:fill="D9D9D9" w:themeFill="background1" w:themeFillShade="D9"/>
            <w:hideMark/>
          </w:tcPr>
          <w:p w14:paraId="49A8FD9E" w14:textId="77777777" w:rsidR="009910C1" w:rsidRPr="004F1B86" w:rsidRDefault="009910C1">
            <w:pPr>
              <w:pStyle w:val="TableText"/>
              <w:jc w:val="right"/>
              <w:rPr>
                <w:b/>
                <w:bCs/>
                <w:sz w:val="16"/>
                <w:szCs w:val="16"/>
              </w:rPr>
            </w:pPr>
            <w:r w:rsidRPr="004F1B86">
              <w:rPr>
                <w:b/>
                <w:bCs/>
                <w:sz w:val="16"/>
                <w:szCs w:val="16"/>
              </w:rPr>
              <w:t>2019</w:t>
            </w:r>
          </w:p>
        </w:tc>
        <w:tc>
          <w:tcPr>
            <w:tcW w:w="729" w:type="dxa"/>
            <w:tcBorders>
              <w:top w:val="nil"/>
              <w:left w:val="nil"/>
              <w:bottom w:val="nil"/>
              <w:right w:val="nil"/>
            </w:tcBorders>
            <w:shd w:val="clear" w:color="auto" w:fill="D9D9D9" w:themeFill="background1" w:themeFillShade="D9"/>
          </w:tcPr>
          <w:p w14:paraId="731666F2" w14:textId="77777777" w:rsidR="009910C1" w:rsidRPr="004F1B86" w:rsidRDefault="009910C1">
            <w:pPr>
              <w:pStyle w:val="TableText"/>
              <w:jc w:val="right"/>
              <w:rPr>
                <w:b/>
                <w:bCs/>
                <w:sz w:val="16"/>
                <w:szCs w:val="16"/>
              </w:rPr>
            </w:pPr>
            <w:r w:rsidRPr="004F1B86">
              <w:rPr>
                <w:b/>
                <w:bCs/>
                <w:sz w:val="16"/>
                <w:szCs w:val="16"/>
              </w:rPr>
              <w:t>2020</w:t>
            </w:r>
          </w:p>
        </w:tc>
        <w:tc>
          <w:tcPr>
            <w:tcW w:w="730" w:type="dxa"/>
            <w:gridSpan w:val="2"/>
            <w:tcBorders>
              <w:top w:val="nil"/>
              <w:left w:val="nil"/>
              <w:bottom w:val="nil"/>
              <w:right w:val="nil"/>
            </w:tcBorders>
            <w:shd w:val="clear" w:color="auto" w:fill="D9D9D9" w:themeFill="background1" w:themeFillShade="D9"/>
          </w:tcPr>
          <w:p w14:paraId="3D7835DE" w14:textId="28A15DA1" w:rsidR="009910C1" w:rsidRPr="004F1B86" w:rsidRDefault="009910C1">
            <w:pPr>
              <w:pStyle w:val="TableText"/>
              <w:jc w:val="right"/>
              <w:rPr>
                <w:b/>
                <w:bCs/>
                <w:sz w:val="16"/>
                <w:szCs w:val="16"/>
              </w:rPr>
            </w:pPr>
            <w:r w:rsidRPr="004F1B86">
              <w:rPr>
                <w:b/>
                <w:bCs/>
                <w:sz w:val="16"/>
                <w:szCs w:val="16"/>
              </w:rPr>
              <w:t>2021</w:t>
            </w:r>
            <w:r>
              <w:rPr>
                <w:rStyle w:val="FootnoteReference"/>
                <w:b/>
                <w:bCs/>
                <w:sz w:val="16"/>
                <w:szCs w:val="16"/>
              </w:rPr>
              <w:footnoteReference w:id="16"/>
            </w:r>
          </w:p>
        </w:tc>
      </w:tr>
      <w:tr w:rsidR="009910C1" w14:paraId="5960946F" w14:textId="77777777" w:rsidTr="008D3845">
        <w:tc>
          <w:tcPr>
            <w:tcW w:w="784" w:type="dxa"/>
            <w:tcBorders>
              <w:top w:val="nil"/>
              <w:left w:val="nil"/>
              <w:bottom w:val="single" w:sz="4" w:space="0" w:color="A6A6A6" w:themeColor="background1" w:themeShade="A6"/>
              <w:right w:val="nil"/>
            </w:tcBorders>
            <w:hideMark/>
          </w:tcPr>
          <w:p w14:paraId="62A2FB63" w14:textId="77777777" w:rsidR="009910C1" w:rsidRPr="004F1B86" w:rsidRDefault="009910C1">
            <w:pPr>
              <w:pStyle w:val="TableText"/>
              <w:rPr>
                <w:sz w:val="16"/>
                <w:szCs w:val="16"/>
              </w:rPr>
            </w:pPr>
            <w:r w:rsidRPr="004F1B86">
              <w:rPr>
                <w:sz w:val="16"/>
                <w:szCs w:val="16"/>
              </w:rPr>
              <w:t>Female</w:t>
            </w:r>
          </w:p>
        </w:tc>
        <w:tc>
          <w:tcPr>
            <w:tcW w:w="729" w:type="dxa"/>
            <w:gridSpan w:val="2"/>
            <w:tcBorders>
              <w:top w:val="nil"/>
              <w:left w:val="nil"/>
              <w:bottom w:val="single" w:sz="4" w:space="0" w:color="A6A6A6" w:themeColor="background1" w:themeShade="A6"/>
              <w:right w:val="nil"/>
            </w:tcBorders>
            <w:hideMark/>
          </w:tcPr>
          <w:p w14:paraId="2192FD87" w14:textId="77777777" w:rsidR="009910C1" w:rsidRPr="004F1B86" w:rsidRDefault="009910C1">
            <w:pPr>
              <w:pStyle w:val="TableText"/>
              <w:jc w:val="right"/>
              <w:rPr>
                <w:sz w:val="16"/>
                <w:szCs w:val="16"/>
              </w:rPr>
            </w:pPr>
            <w:r w:rsidRPr="004F1B86">
              <w:rPr>
                <w:sz w:val="16"/>
                <w:szCs w:val="16"/>
              </w:rPr>
              <w:t>65.8</w:t>
            </w:r>
          </w:p>
        </w:tc>
        <w:tc>
          <w:tcPr>
            <w:tcW w:w="730" w:type="dxa"/>
            <w:tcBorders>
              <w:top w:val="nil"/>
              <w:left w:val="nil"/>
              <w:bottom w:val="single" w:sz="4" w:space="0" w:color="A6A6A6" w:themeColor="background1" w:themeShade="A6"/>
              <w:right w:val="nil"/>
            </w:tcBorders>
            <w:hideMark/>
          </w:tcPr>
          <w:p w14:paraId="1F14E17D" w14:textId="77777777" w:rsidR="009910C1" w:rsidRPr="004F1B86" w:rsidRDefault="009910C1">
            <w:pPr>
              <w:pStyle w:val="TableText"/>
              <w:jc w:val="right"/>
              <w:rPr>
                <w:sz w:val="16"/>
                <w:szCs w:val="16"/>
              </w:rPr>
            </w:pPr>
            <w:r w:rsidRPr="004F1B86">
              <w:rPr>
                <w:sz w:val="16"/>
                <w:szCs w:val="16"/>
              </w:rPr>
              <w:t>68.1</w:t>
            </w:r>
          </w:p>
        </w:tc>
        <w:tc>
          <w:tcPr>
            <w:tcW w:w="729" w:type="dxa"/>
            <w:tcBorders>
              <w:top w:val="nil"/>
              <w:left w:val="nil"/>
              <w:bottom w:val="single" w:sz="4" w:space="0" w:color="A6A6A6" w:themeColor="background1" w:themeShade="A6"/>
              <w:right w:val="nil"/>
            </w:tcBorders>
            <w:hideMark/>
          </w:tcPr>
          <w:p w14:paraId="7F1B29C9" w14:textId="77777777" w:rsidR="009910C1" w:rsidRPr="004F1B86" w:rsidRDefault="009910C1">
            <w:pPr>
              <w:pStyle w:val="TableText"/>
              <w:jc w:val="right"/>
              <w:rPr>
                <w:sz w:val="16"/>
                <w:szCs w:val="16"/>
              </w:rPr>
            </w:pPr>
            <w:r w:rsidRPr="004F1B86">
              <w:rPr>
                <w:sz w:val="16"/>
                <w:szCs w:val="16"/>
              </w:rPr>
              <w:t>69.6</w:t>
            </w:r>
          </w:p>
        </w:tc>
        <w:tc>
          <w:tcPr>
            <w:tcW w:w="730" w:type="dxa"/>
            <w:tcBorders>
              <w:top w:val="nil"/>
              <w:left w:val="nil"/>
              <w:bottom w:val="single" w:sz="4" w:space="0" w:color="A6A6A6" w:themeColor="background1" w:themeShade="A6"/>
              <w:right w:val="nil"/>
            </w:tcBorders>
            <w:hideMark/>
          </w:tcPr>
          <w:p w14:paraId="501EF8C2" w14:textId="77777777" w:rsidR="009910C1" w:rsidRPr="004F1B86" w:rsidRDefault="009910C1">
            <w:pPr>
              <w:pStyle w:val="TableText"/>
              <w:jc w:val="right"/>
              <w:rPr>
                <w:sz w:val="16"/>
                <w:szCs w:val="16"/>
              </w:rPr>
            </w:pPr>
            <w:r w:rsidRPr="004F1B86">
              <w:rPr>
                <w:sz w:val="16"/>
                <w:szCs w:val="16"/>
              </w:rPr>
              <w:t>69.9</w:t>
            </w:r>
          </w:p>
        </w:tc>
        <w:tc>
          <w:tcPr>
            <w:tcW w:w="729" w:type="dxa"/>
            <w:tcBorders>
              <w:top w:val="nil"/>
              <w:left w:val="nil"/>
              <w:bottom w:val="single" w:sz="4" w:space="0" w:color="A6A6A6" w:themeColor="background1" w:themeShade="A6"/>
              <w:right w:val="nil"/>
            </w:tcBorders>
            <w:hideMark/>
          </w:tcPr>
          <w:p w14:paraId="4F3A0451" w14:textId="77777777" w:rsidR="009910C1" w:rsidRPr="004F1B86" w:rsidRDefault="009910C1">
            <w:pPr>
              <w:pStyle w:val="TableText"/>
              <w:jc w:val="right"/>
              <w:rPr>
                <w:sz w:val="16"/>
                <w:szCs w:val="16"/>
              </w:rPr>
            </w:pPr>
            <w:r w:rsidRPr="004F1B86">
              <w:rPr>
                <w:sz w:val="16"/>
                <w:szCs w:val="16"/>
              </w:rPr>
              <w:t>70.1</w:t>
            </w:r>
          </w:p>
        </w:tc>
        <w:tc>
          <w:tcPr>
            <w:tcW w:w="730" w:type="dxa"/>
            <w:tcBorders>
              <w:top w:val="nil"/>
              <w:left w:val="nil"/>
              <w:bottom w:val="single" w:sz="4" w:space="0" w:color="A6A6A6" w:themeColor="background1" w:themeShade="A6"/>
              <w:right w:val="nil"/>
            </w:tcBorders>
            <w:hideMark/>
          </w:tcPr>
          <w:p w14:paraId="7FC46918" w14:textId="77777777" w:rsidR="009910C1" w:rsidRPr="004F1B86" w:rsidRDefault="009910C1">
            <w:pPr>
              <w:pStyle w:val="TableText"/>
              <w:jc w:val="right"/>
              <w:rPr>
                <w:sz w:val="16"/>
                <w:szCs w:val="16"/>
              </w:rPr>
            </w:pPr>
            <w:r w:rsidRPr="004F1B86">
              <w:rPr>
                <w:sz w:val="16"/>
                <w:szCs w:val="16"/>
              </w:rPr>
              <w:t>70.0</w:t>
            </w:r>
          </w:p>
        </w:tc>
        <w:tc>
          <w:tcPr>
            <w:tcW w:w="729" w:type="dxa"/>
            <w:tcBorders>
              <w:top w:val="nil"/>
              <w:left w:val="nil"/>
              <w:bottom w:val="single" w:sz="4" w:space="0" w:color="A6A6A6" w:themeColor="background1" w:themeShade="A6"/>
              <w:right w:val="nil"/>
            </w:tcBorders>
            <w:hideMark/>
          </w:tcPr>
          <w:p w14:paraId="2D00BD79" w14:textId="77777777" w:rsidR="009910C1" w:rsidRPr="004F1B86" w:rsidRDefault="009910C1">
            <w:pPr>
              <w:pStyle w:val="TableText"/>
              <w:jc w:val="right"/>
              <w:rPr>
                <w:sz w:val="16"/>
                <w:szCs w:val="16"/>
              </w:rPr>
            </w:pPr>
            <w:r w:rsidRPr="004F1B86">
              <w:rPr>
                <w:sz w:val="16"/>
                <w:szCs w:val="16"/>
              </w:rPr>
              <w:t>70.1</w:t>
            </w:r>
          </w:p>
        </w:tc>
        <w:tc>
          <w:tcPr>
            <w:tcW w:w="730" w:type="dxa"/>
            <w:tcBorders>
              <w:top w:val="nil"/>
              <w:left w:val="nil"/>
              <w:bottom w:val="single" w:sz="4" w:space="0" w:color="A6A6A6" w:themeColor="background1" w:themeShade="A6"/>
              <w:right w:val="nil"/>
            </w:tcBorders>
            <w:hideMark/>
          </w:tcPr>
          <w:p w14:paraId="10719943" w14:textId="77777777" w:rsidR="009910C1" w:rsidRPr="004F1B86" w:rsidRDefault="009910C1">
            <w:pPr>
              <w:pStyle w:val="TableText"/>
              <w:jc w:val="right"/>
              <w:rPr>
                <w:sz w:val="16"/>
                <w:szCs w:val="16"/>
              </w:rPr>
            </w:pPr>
            <w:r w:rsidRPr="004F1B86">
              <w:rPr>
                <w:sz w:val="16"/>
                <w:szCs w:val="16"/>
              </w:rPr>
              <w:t>70.2</w:t>
            </w:r>
          </w:p>
        </w:tc>
        <w:tc>
          <w:tcPr>
            <w:tcW w:w="729" w:type="dxa"/>
            <w:tcBorders>
              <w:top w:val="nil"/>
              <w:left w:val="nil"/>
              <w:bottom w:val="single" w:sz="4" w:space="0" w:color="A6A6A6" w:themeColor="background1" w:themeShade="A6"/>
              <w:right w:val="nil"/>
            </w:tcBorders>
          </w:tcPr>
          <w:p w14:paraId="71114BB2" w14:textId="77777777" w:rsidR="009910C1" w:rsidRPr="004F1B86" w:rsidRDefault="009910C1">
            <w:pPr>
              <w:pStyle w:val="TableText"/>
              <w:jc w:val="right"/>
              <w:rPr>
                <w:sz w:val="16"/>
                <w:szCs w:val="16"/>
              </w:rPr>
            </w:pPr>
            <w:r w:rsidRPr="004F1B86">
              <w:rPr>
                <w:sz w:val="16"/>
                <w:szCs w:val="16"/>
              </w:rPr>
              <w:t>70.7</w:t>
            </w:r>
          </w:p>
        </w:tc>
        <w:tc>
          <w:tcPr>
            <w:tcW w:w="730" w:type="dxa"/>
            <w:gridSpan w:val="2"/>
            <w:tcBorders>
              <w:top w:val="nil"/>
              <w:left w:val="nil"/>
              <w:bottom w:val="single" w:sz="4" w:space="0" w:color="A6A6A6" w:themeColor="background1" w:themeShade="A6"/>
              <w:right w:val="nil"/>
            </w:tcBorders>
          </w:tcPr>
          <w:p w14:paraId="3F91D9E2" w14:textId="77777777" w:rsidR="009910C1" w:rsidRPr="004F1B86" w:rsidRDefault="009910C1">
            <w:pPr>
              <w:pStyle w:val="TableText"/>
              <w:jc w:val="right"/>
              <w:rPr>
                <w:sz w:val="16"/>
                <w:szCs w:val="16"/>
              </w:rPr>
            </w:pPr>
            <w:r w:rsidRPr="004F1B86">
              <w:rPr>
                <w:sz w:val="16"/>
                <w:szCs w:val="16"/>
              </w:rPr>
              <w:t>70.4</w:t>
            </w:r>
          </w:p>
        </w:tc>
      </w:tr>
      <w:tr w:rsidR="009910C1" w14:paraId="7C0C667C" w14:textId="77777777">
        <w:tc>
          <w:tcPr>
            <w:tcW w:w="784" w:type="dxa"/>
            <w:tcBorders>
              <w:top w:val="single" w:sz="4" w:space="0" w:color="A6A6A6" w:themeColor="background1" w:themeShade="A6"/>
              <w:left w:val="nil"/>
              <w:bottom w:val="single" w:sz="4" w:space="0" w:color="A6A6A6" w:themeColor="background1" w:themeShade="A6"/>
              <w:right w:val="nil"/>
            </w:tcBorders>
            <w:hideMark/>
          </w:tcPr>
          <w:p w14:paraId="692B3E4A" w14:textId="77777777" w:rsidR="009910C1" w:rsidRPr="004F1B86" w:rsidRDefault="009910C1">
            <w:pPr>
              <w:pStyle w:val="TableText"/>
              <w:rPr>
                <w:sz w:val="16"/>
                <w:szCs w:val="16"/>
              </w:rPr>
            </w:pPr>
            <w:r w:rsidRPr="004F1B86">
              <w:rPr>
                <w:sz w:val="16"/>
                <w:szCs w:val="16"/>
              </w:rPr>
              <w:t>Male</w:t>
            </w:r>
          </w:p>
        </w:tc>
        <w:tc>
          <w:tcPr>
            <w:tcW w:w="729" w:type="dxa"/>
            <w:gridSpan w:val="2"/>
            <w:tcBorders>
              <w:top w:val="single" w:sz="4" w:space="0" w:color="A6A6A6" w:themeColor="background1" w:themeShade="A6"/>
              <w:left w:val="nil"/>
              <w:bottom w:val="single" w:sz="4" w:space="0" w:color="A6A6A6" w:themeColor="background1" w:themeShade="A6"/>
              <w:right w:val="nil"/>
            </w:tcBorders>
            <w:hideMark/>
          </w:tcPr>
          <w:p w14:paraId="3B01802A" w14:textId="77777777" w:rsidR="009910C1" w:rsidRPr="004F1B86" w:rsidRDefault="009910C1">
            <w:pPr>
              <w:pStyle w:val="TableText"/>
              <w:jc w:val="right"/>
              <w:rPr>
                <w:sz w:val="16"/>
                <w:szCs w:val="16"/>
              </w:rPr>
            </w:pPr>
            <w:r w:rsidRPr="004F1B86">
              <w:rPr>
                <w:sz w:val="16"/>
                <w:szCs w:val="16"/>
              </w:rPr>
              <w:t>63.2</w:t>
            </w:r>
          </w:p>
        </w:tc>
        <w:tc>
          <w:tcPr>
            <w:tcW w:w="730" w:type="dxa"/>
            <w:tcBorders>
              <w:top w:val="single" w:sz="4" w:space="0" w:color="A6A6A6" w:themeColor="background1" w:themeShade="A6"/>
              <w:left w:val="nil"/>
              <w:bottom w:val="single" w:sz="4" w:space="0" w:color="A6A6A6" w:themeColor="background1" w:themeShade="A6"/>
              <w:right w:val="nil"/>
            </w:tcBorders>
            <w:hideMark/>
          </w:tcPr>
          <w:p w14:paraId="439E9895" w14:textId="77777777" w:rsidR="009910C1" w:rsidRPr="004F1B86" w:rsidRDefault="009910C1">
            <w:pPr>
              <w:pStyle w:val="TableText"/>
              <w:jc w:val="right"/>
              <w:rPr>
                <w:sz w:val="16"/>
                <w:szCs w:val="16"/>
              </w:rPr>
            </w:pPr>
            <w:r w:rsidRPr="004F1B86">
              <w:rPr>
                <w:sz w:val="16"/>
                <w:szCs w:val="16"/>
              </w:rPr>
              <w:t>66.2</w:t>
            </w:r>
          </w:p>
        </w:tc>
        <w:tc>
          <w:tcPr>
            <w:tcW w:w="729" w:type="dxa"/>
            <w:tcBorders>
              <w:top w:val="single" w:sz="4" w:space="0" w:color="A6A6A6" w:themeColor="background1" w:themeShade="A6"/>
              <w:left w:val="nil"/>
              <w:bottom w:val="single" w:sz="4" w:space="0" w:color="A6A6A6" w:themeColor="background1" w:themeShade="A6"/>
              <w:right w:val="nil"/>
            </w:tcBorders>
            <w:hideMark/>
          </w:tcPr>
          <w:p w14:paraId="3650775A" w14:textId="77777777" w:rsidR="009910C1" w:rsidRPr="004F1B86" w:rsidRDefault="009910C1">
            <w:pPr>
              <w:pStyle w:val="TableText"/>
              <w:jc w:val="right"/>
              <w:rPr>
                <w:sz w:val="16"/>
                <w:szCs w:val="16"/>
              </w:rPr>
            </w:pPr>
            <w:r w:rsidRPr="004F1B86">
              <w:rPr>
                <w:sz w:val="16"/>
                <w:szCs w:val="16"/>
              </w:rPr>
              <w:t>68.7</w:t>
            </w:r>
          </w:p>
        </w:tc>
        <w:tc>
          <w:tcPr>
            <w:tcW w:w="730" w:type="dxa"/>
            <w:tcBorders>
              <w:top w:val="single" w:sz="4" w:space="0" w:color="A6A6A6" w:themeColor="background1" w:themeShade="A6"/>
              <w:left w:val="nil"/>
              <w:bottom w:val="single" w:sz="4" w:space="0" w:color="A6A6A6" w:themeColor="background1" w:themeShade="A6"/>
              <w:right w:val="nil"/>
            </w:tcBorders>
            <w:hideMark/>
          </w:tcPr>
          <w:p w14:paraId="47FF8EC3" w14:textId="77777777" w:rsidR="009910C1" w:rsidRPr="004F1B86" w:rsidRDefault="009910C1">
            <w:pPr>
              <w:pStyle w:val="TableText"/>
              <w:jc w:val="right"/>
              <w:rPr>
                <w:sz w:val="16"/>
                <w:szCs w:val="16"/>
              </w:rPr>
            </w:pPr>
            <w:r w:rsidRPr="004F1B86">
              <w:rPr>
                <w:sz w:val="16"/>
                <w:szCs w:val="16"/>
              </w:rPr>
              <w:t>69.2</w:t>
            </w:r>
          </w:p>
        </w:tc>
        <w:tc>
          <w:tcPr>
            <w:tcW w:w="729" w:type="dxa"/>
            <w:tcBorders>
              <w:top w:val="single" w:sz="4" w:space="0" w:color="A6A6A6" w:themeColor="background1" w:themeShade="A6"/>
              <w:left w:val="nil"/>
              <w:bottom w:val="single" w:sz="4" w:space="0" w:color="A6A6A6" w:themeColor="background1" w:themeShade="A6"/>
              <w:right w:val="nil"/>
            </w:tcBorders>
            <w:hideMark/>
          </w:tcPr>
          <w:p w14:paraId="3214AB3A" w14:textId="77777777" w:rsidR="009910C1" w:rsidRPr="004F1B86" w:rsidRDefault="009910C1">
            <w:pPr>
              <w:pStyle w:val="TableText"/>
              <w:jc w:val="right"/>
              <w:rPr>
                <w:sz w:val="16"/>
                <w:szCs w:val="16"/>
              </w:rPr>
            </w:pPr>
            <w:r w:rsidRPr="004F1B86">
              <w:rPr>
                <w:sz w:val="16"/>
                <w:szCs w:val="16"/>
              </w:rPr>
              <w:t>69.4</w:t>
            </w:r>
          </w:p>
        </w:tc>
        <w:tc>
          <w:tcPr>
            <w:tcW w:w="730" w:type="dxa"/>
            <w:tcBorders>
              <w:top w:val="single" w:sz="4" w:space="0" w:color="A6A6A6" w:themeColor="background1" w:themeShade="A6"/>
              <w:left w:val="nil"/>
              <w:bottom w:val="single" w:sz="4" w:space="0" w:color="A6A6A6" w:themeColor="background1" w:themeShade="A6"/>
              <w:right w:val="nil"/>
            </w:tcBorders>
            <w:hideMark/>
          </w:tcPr>
          <w:p w14:paraId="5DF9A87C" w14:textId="77777777" w:rsidR="009910C1" w:rsidRPr="004F1B86" w:rsidRDefault="009910C1">
            <w:pPr>
              <w:pStyle w:val="TableText"/>
              <w:jc w:val="right"/>
              <w:rPr>
                <w:sz w:val="16"/>
                <w:szCs w:val="16"/>
              </w:rPr>
            </w:pPr>
            <w:r w:rsidRPr="004F1B86">
              <w:rPr>
                <w:sz w:val="16"/>
                <w:szCs w:val="16"/>
              </w:rPr>
              <w:t>69.4</w:t>
            </w:r>
          </w:p>
        </w:tc>
        <w:tc>
          <w:tcPr>
            <w:tcW w:w="729" w:type="dxa"/>
            <w:tcBorders>
              <w:top w:val="single" w:sz="4" w:space="0" w:color="A6A6A6" w:themeColor="background1" w:themeShade="A6"/>
              <w:left w:val="nil"/>
              <w:bottom w:val="single" w:sz="4" w:space="0" w:color="A6A6A6" w:themeColor="background1" w:themeShade="A6"/>
              <w:right w:val="nil"/>
            </w:tcBorders>
            <w:hideMark/>
          </w:tcPr>
          <w:p w14:paraId="4DC183C6" w14:textId="77777777" w:rsidR="009910C1" w:rsidRPr="004F1B86" w:rsidRDefault="009910C1">
            <w:pPr>
              <w:pStyle w:val="TableText"/>
              <w:jc w:val="right"/>
              <w:rPr>
                <w:sz w:val="16"/>
                <w:szCs w:val="16"/>
              </w:rPr>
            </w:pPr>
            <w:r w:rsidRPr="004F1B86">
              <w:rPr>
                <w:sz w:val="16"/>
                <w:szCs w:val="16"/>
              </w:rPr>
              <w:t>69.5</w:t>
            </w:r>
          </w:p>
        </w:tc>
        <w:tc>
          <w:tcPr>
            <w:tcW w:w="730" w:type="dxa"/>
            <w:tcBorders>
              <w:top w:val="single" w:sz="4" w:space="0" w:color="A6A6A6" w:themeColor="background1" w:themeShade="A6"/>
              <w:left w:val="nil"/>
              <w:bottom w:val="single" w:sz="4" w:space="0" w:color="A6A6A6" w:themeColor="background1" w:themeShade="A6"/>
              <w:right w:val="nil"/>
            </w:tcBorders>
            <w:hideMark/>
          </w:tcPr>
          <w:p w14:paraId="13E91DE5" w14:textId="77777777" w:rsidR="009910C1" w:rsidRPr="004F1B86" w:rsidRDefault="009910C1">
            <w:pPr>
              <w:pStyle w:val="TableText"/>
              <w:jc w:val="right"/>
              <w:rPr>
                <w:sz w:val="16"/>
                <w:szCs w:val="16"/>
              </w:rPr>
            </w:pPr>
            <w:r w:rsidRPr="004F1B86">
              <w:rPr>
                <w:sz w:val="16"/>
                <w:szCs w:val="16"/>
              </w:rPr>
              <w:t>69.4</w:t>
            </w:r>
          </w:p>
        </w:tc>
        <w:tc>
          <w:tcPr>
            <w:tcW w:w="729" w:type="dxa"/>
            <w:tcBorders>
              <w:top w:val="single" w:sz="4" w:space="0" w:color="A6A6A6" w:themeColor="background1" w:themeShade="A6"/>
              <w:left w:val="nil"/>
              <w:bottom w:val="single" w:sz="4" w:space="0" w:color="A6A6A6" w:themeColor="background1" w:themeShade="A6"/>
              <w:right w:val="nil"/>
            </w:tcBorders>
          </w:tcPr>
          <w:p w14:paraId="712CA14C" w14:textId="77777777" w:rsidR="009910C1" w:rsidRPr="004F1B86" w:rsidRDefault="009910C1">
            <w:pPr>
              <w:pStyle w:val="TableText"/>
              <w:jc w:val="right"/>
              <w:rPr>
                <w:sz w:val="16"/>
                <w:szCs w:val="16"/>
              </w:rPr>
            </w:pPr>
            <w:r w:rsidRPr="004F1B86">
              <w:rPr>
                <w:sz w:val="16"/>
                <w:szCs w:val="16"/>
              </w:rPr>
              <w:t>69.8</w:t>
            </w:r>
          </w:p>
        </w:tc>
        <w:tc>
          <w:tcPr>
            <w:tcW w:w="730" w:type="dxa"/>
            <w:gridSpan w:val="2"/>
            <w:tcBorders>
              <w:top w:val="single" w:sz="4" w:space="0" w:color="A6A6A6" w:themeColor="background1" w:themeShade="A6"/>
              <w:left w:val="nil"/>
              <w:bottom w:val="single" w:sz="4" w:space="0" w:color="A6A6A6" w:themeColor="background1" w:themeShade="A6"/>
              <w:right w:val="nil"/>
            </w:tcBorders>
          </w:tcPr>
          <w:p w14:paraId="5834C8E9" w14:textId="77777777" w:rsidR="009910C1" w:rsidRPr="004F1B86" w:rsidRDefault="009910C1">
            <w:pPr>
              <w:pStyle w:val="TableText"/>
              <w:jc w:val="right"/>
              <w:rPr>
                <w:sz w:val="16"/>
                <w:szCs w:val="16"/>
              </w:rPr>
            </w:pPr>
            <w:r w:rsidRPr="004F1B86">
              <w:rPr>
                <w:sz w:val="16"/>
                <w:szCs w:val="16"/>
              </w:rPr>
              <w:t>69.9</w:t>
            </w:r>
          </w:p>
        </w:tc>
      </w:tr>
    </w:tbl>
    <w:p w14:paraId="16F4876B" w14:textId="77777777" w:rsidR="009B1A7E" w:rsidRDefault="009910C1" w:rsidP="009910C1">
      <w:pPr>
        <w:pStyle w:val="Source"/>
      </w:pPr>
      <w:r w:rsidRPr="009910C1">
        <w:t>Source: Global Health Data Exchange (GHDx) for Global Burden of Disease Results</w:t>
      </w:r>
    </w:p>
    <w:p w14:paraId="02574DC3" w14:textId="77777777" w:rsidR="00372F5E" w:rsidRDefault="00372F5E" w:rsidP="00372F5E"/>
    <w:p w14:paraId="6A4EE743" w14:textId="77777777" w:rsidR="00372F5E" w:rsidRDefault="00372F5E" w:rsidP="00372F5E">
      <w:pPr>
        <w:sectPr w:rsidR="00372F5E" w:rsidSect="006D69D2">
          <w:pgSz w:w="11907" w:h="16840" w:code="9"/>
          <w:pgMar w:top="1418" w:right="1701" w:bottom="1134" w:left="1843" w:header="284" w:footer="425" w:gutter="284"/>
          <w:cols w:space="720"/>
        </w:sectPr>
      </w:pPr>
    </w:p>
    <w:p w14:paraId="431C2A59" w14:textId="389BF72D" w:rsidR="00372F5E" w:rsidRDefault="00372F5E" w:rsidP="00372F5E">
      <w:pPr>
        <w:pStyle w:val="Heading4"/>
        <w:spacing w:before="0"/>
      </w:pPr>
      <w:r w:rsidRPr="00372F5E">
        <w:t>Life expectancy increases over time</w:t>
      </w:r>
    </w:p>
    <w:p w14:paraId="37AC8B7A" w14:textId="6E80A7AC" w:rsidR="00372F5E" w:rsidRDefault="00372F5E" w:rsidP="004364A7">
      <w:pPr>
        <w:pStyle w:val="Table"/>
      </w:pPr>
      <w:r>
        <w:t xml:space="preserve">Table </w:t>
      </w:r>
      <w:r w:rsidR="0020298F">
        <w:fldChar w:fldCharType="begin"/>
      </w:r>
      <w:r w:rsidR="0020298F">
        <w:instrText xml:space="preserve"> SEQ Table \* ARABIC </w:instrText>
      </w:r>
      <w:r w:rsidR="0020298F">
        <w:fldChar w:fldCharType="separate"/>
      </w:r>
      <w:r w:rsidR="0020298F">
        <w:rPr>
          <w:noProof/>
        </w:rPr>
        <w:t>2</w:t>
      </w:r>
      <w:r w:rsidR="0020298F">
        <w:rPr>
          <w:noProof/>
        </w:rPr>
        <w:fldChar w:fldCharType="end"/>
      </w:r>
      <w:r>
        <w:t xml:space="preserve">: </w:t>
      </w:r>
      <w:r w:rsidRPr="00372F5E">
        <w:t>Life expectancy increases over time</w:t>
      </w:r>
    </w:p>
    <w:tbl>
      <w:tblPr>
        <w:tblStyle w:val="TableGrid"/>
        <w:tblW w:w="8371"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101"/>
        <w:gridCol w:w="600"/>
        <w:gridCol w:w="1110"/>
        <w:gridCol w:w="1111"/>
        <w:gridCol w:w="1110"/>
        <w:gridCol w:w="1111"/>
        <w:gridCol w:w="1110"/>
        <w:gridCol w:w="1111"/>
        <w:gridCol w:w="7"/>
      </w:tblGrid>
      <w:tr w:rsidR="004E7589" w:rsidRPr="00240F96" w14:paraId="009F9085" w14:textId="77777777" w:rsidTr="00372F5E">
        <w:tc>
          <w:tcPr>
            <w:tcW w:w="1101" w:type="dxa"/>
            <w:tcBorders>
              <w:top w:val="single" w:sz="4" w:space="0" w:color="A6A6A6" w:themeColor="background1" w:themeShade="A6"/>
              <w:left w:val="nil"/>
              <w:bottom w:val="single" w:sz="4" w:space="0" w:color="A6A6A6" w:themeColor="background1" w:themeShade="A6"/>
              <w:right w:val="nil"/>
            </w:tcBorders>
          </w:tcPr>
          <w:p w14:paraId="4869974B" w14:textId="77777777" w:rsidR="004E7589" w:rsidRPr="00240F96" w:rsidRDefault="004E7589" w:rsidP="004E7589">
            <w:pPr>
              <w:pStyle w:val="TableText"/>
              <w:rPr>
                <w:b/>
                <w:bCs/>
              </w:rPr>
            </w:pPr>
            <w:r w:rsidRPr="00240F96">
              <w:rPr>
                <w:b/>
                <w:bCs/>
              </w:rPr>
              <w:t>Measure</w:t>
            </w:r>
          </w:p>
        </w:tc>
        <w:tc>
          <w:tcPr>
            <w:tcW w:w="7270" w:type="dxa"/>
            <w:gridSpan w:val="8"/>
            <w:tcBorders>
              <w:top w:val="single" w:sz="4" w:space="0" w:color="A6A6A6" w:themeColor="background1" w:themeShade="A6"/>
              <w:left w:val="nil"/>
              <w:bottom w:val="single" w:sz="4" w:space="0" w:color="A6A6A6" w:themeColor="background1" w:themeShade="A6"/>
              <w:right w:val="nil"/>
            </w:tcBorders>
          </w:tcPr>
          <w:p w14:paraId="15DDFF80" w14:textId="4ACF1A40" w:rsidR="004E7589" w:rsidRPr="004E7589" w:rsidRDefault="004E7589" w:rsidP="004E7589">
            <w:pPr>
              <w:pStyle w:val="TableText"/>
            </w:pPr>
            <w:r w:rsidRPr="004E7589">
              <w:t>Life expectancy at birth is an indicator of the number of years a person can expect to live, based on population mortality rates at each age in a given year or period.</w:t>
            </w:r>
          </w:p>
        </w:tc>
      </w:tr>
      <w:tr w:rsidR="004E7589" w:rsidRPr="00240F96" w14:paraId="47246F35" w14:textId="77777777" w:rsidTr="00372F5E">
        <w:tc>
          <w:tcPr>
            <w:tcW w:w="1101" w:type="dxa"/>
            <w:tcBorders>
              <w:top w:val="single" w:sz="4" w:space="0" w:color="A6A6A6" w:themeColor="background1" w:themeShade="A6"/>
              <w:left w:val="nil"/>
              <w:bottom w:val="single" w:sz="4" w:space="0" w:color="A6A6A6" w:themeColor="background1" w:themeShade="A6"/>
              <w:right w:val="nil"/>
            </w:tcBorders>
          </w:tcPr>
          <w:p w14:paraId="0477E894" w14:textId="77777777" w:rsidR="004E7589" w:rsidRPr="00240F96" w:rsidRDefault="004E7589" w:rsidP="004E7589">
            <w:pPr>
              <w:pStyle w:val="TableText"/>
              <w:rPr>
                <w:b/>
                <w:bCs/>
              </w:rPr>
            </w:pPr>
            <w:r w:rsidRPr="00240F96">
              <w:rPr>
                <w:b/>
                <w:bCs/>
              </w:rPr>
              <w:t>Target</w:t>
            </w:r>
          </w:p>
        </w:tc>
        <w:tc>
          <w:tcPr>
            <w:tcW w:w="7270" w:type="dxa"/>
            <w:gridSpan w:val="8"/>
            <w:tcBorders>
              <w:top w:val="single" w:sz="4" w:space="0" w:color="A6A6A6" w:themeColor="background1" w:themeShade="A6"/>
              <w:left w:val="nil"/>
              <w:bottom w:val="single" w:sz="4" w:space="0" w:color="A6A6A6" w:themeColor="background1" w:themeShade="A6"/>
              <w:right w:val="nil"/>
            </w:tcBorders>
          </w:tcPr>
          <w:p w14:paraId="07223A54" w14:textId="50A81112" w:rsidR="004E7589" w:rsidRPr="004E7589" w:rsidRDefault="004E7589" w:rsidP="004E7589">
            <w:pPr>
              <w:pStyle w:val="TableText"/>
            </w:pPr>
            <w:r w:rsidRPr="004E7589">
              <w:t>Improved results for male and female and for Māori and non-Māori.</w:t>
            </w:r>
          </w:p>
        </w:tc>
      </w:tr>
      <w:tr w:rsidR="004E7589" w:rsidRPr="00240F96" w14:paraId="08C22D26" w14:textId="77777777" w:rsidTr="008D3845">
        <w:tc>
          <w:tcPr>
            <w:tcW w:w="1101" w:type="dxa"/>
            <w:tcBorders>
              <w:top w:val="single" w:sz="4" w:space="0" w:color="A6A6A6" w:themeColor="background1" w:themeShade="A6"/>
              <w:left w:val="nil"/>
              <w:bottom w:val="nil"/>
              <w:right w:val="nil"/>
            </w:tcBorders>
          </w:tcPr>
          <w:p w14:paraId="5BCB11C9" w14:textId="77777777" w:rsidR="004E7589" w:rsidRPr="00240F96" w:rsidRDefault="004E7589" w:rsidP="004E7589">
            <w:pPr>
              <w:pStyle w:val="TableText"/>
              <w:rPr>
                <w:b/>
                <w:bCs/>
              </w:rPr>
            </w:pPr>
            <w:r w:rsidRPr="00240F96">
              <w:rPr>
                <w:b/>
                <w:bCs/>
              </w:rPr>
              <w:t>Result</w:t>
            </w:r>
          </w:p>
        </w:tc>
        <w:tc>
          <w:tcPr>
            <w:tcW w:w="7270" w:type="dxa"/>
            <w:gridSpan w:val="8"/>
            <w:tcBorders>
              <w:top w:val="single" w:sz="4" w:space="0" w:color="A6A6A6" w:themeColor="background1" w:themeShade="A6"/>
              <w:left w:val="nil"/>
              <w:bottom w:val="nil"/>
              <w:right w:val="nil"/>
            </w:tcBorders>
          </w:tcPr>
          <w:p w14:paraId="18762DA7" w14:textId="546AC2A9" w:rsidR="004E7589" w:rsidRPr="004E7589" w:rsidRDefault="004E7589" w:rsidP="004E7589">
            <w:pPr>
              <w:pStyle w:val="TableText"/>
            </w:pPr>
            <w:r w:rsidRPr="004E7589">
              <w:t>Life expectancy is a summary measure of mortality. Although the long-term trend for New Zealand continues to be upward, the rate of growth has slowed markedly for women since 2012–14 and for men since 2017–19. Improvements in Māori life expectancy at birth since 1995–97 have narrowed the gap between Māori and non- Māori.</w:t>
            </w:r>
          </w:p>
        </w:tc>
      </w:tr>
      <w:tr w:rsidR="00372F5E" w:rsidRPr="00240F96" w14:paraId="79646DFB" w14:textId="77777777" w:rsidTr="008D3845">
        <w:tc>
          <w:tcPr>
            <w:tcW w:w="8371" w:type="dxa"/>
            <w:gridSpan w:val="9"/>
            <w:tcBorders>
              <w:top w:val="nil"/>
              <w:left w:val="nil"/>
              <w:bottom w:val="nil"/>
              <w:right w:val="nil"/>
            </w:tcBorders>
            <w:shd w:val="clear" w:color="auto" w:fill="F2F2F2" w:themeFill="background1" w:themeFillShade="F2"/>
          </w:tcPr>
          <w:p w14:paraId="1C4AB73D" w14:textId="6EE1B8B0" w:rsidR="00372F5E" w:rsidRPr="00240F96" w:rsidRDefault="00372F5E">
            <w:pPr>
              <w:pStyle w:val="TableText"/>
              <w:rPr>
                <w:b/>
                <w:bCs/>
              </w:rPr>
            </w:pPr>
            <w:r w:rsidRPr="00240F96">
              <w:rPr>
                <w:b/>
                <w:bCs/>
              </w:rPr>
              <w:t>Life expectancy at birth (years of life)</w:t>
            </w:r>
          </w:p>
        </w:tc>
      </w:tr>
      <w:tr w:rsidR="007E0724" w:rsidRPr="004F1B86" w14:paraId="034A3F4D" w14:textId="77777777">
        <w:trPr>
          <w:gridAfter w:val="1"/>
          <w:wAfter w:w="7" w:type="dxa"/>
        </w:trPr>
        <w:tc>
          <w:tcPr>
            <w:tcW w:w="1701" w:type="dxa"/>
            <w:gridSpan w:val="2"/>
            <w:tcBorders>
              <w:top w:val="nil"/>
              <w:left w:val="nil"/>
              <w:bottom w:val="nil"/>
              <w:right w:val="nil"/>
            </w:tcBorders>
            <w:shd w:val="clear" w:color="auto" w:fill="D9D9D9" w:themeFill="background1" w:themeFillShade="D9"/>
          </w:tcPr>
          <w:p w14:paraId="34C8190D" w14:textId="77777777" w:rsidR="007E0724" w:rsidRPr="004F1B86" w:rsidRDefault="007E0724">
            <w:pPr>
              <w:pStyle w:val="TableText"/>
              <w:rPr>
                <w:b/>
                <w:bCs/>
                <w:sz w:val="16"/>
                <w:szCs w:val="16"/>
              </w:rPr>
            </w:pPr>
          </w:p>
        </w:tc>
        <w:tc>
          <w:tcPr>
            <w:tcW w:w="1110" w:type="dxa"/>
            <w:tcBorders>
              <w:top w:val="nil"/>
              <w:left w:val="nil"/>
              <w:bottom w:val="nil"/>
              <w:right w:val="nil"/>
            </w:tcBorders>
            <w:shd w:val="clear" w:color="auto" w:fill="D9D9D9" w:themeFill="background1" w:themeFillShade="D9"/>
          </w:tcPr>
          <w:p w14:paraId="7B75D592" w14:textId="77777777" w:rsidR="007E0724" w:rsidRPr="00372F5E" w:rsidRDefault="007E0724">
            <w:pPr>
              <w:pStyle w:val="TableText"/>
              <w:jc w:val="right"/>
              <w:rPr>
                <w:b/>
                <w:bCs/>
                <w:sz w:val="16"/>
                <w:szCs w:val="18"/>
              </w:rPr>
            </w:pPr>
            <w:r w:rsidRPr="00372F5E">
              <w:rPr>
                <w:b/>
                <w:bCs/>
                <w:sz w:val="16"/>
                <w:szCs w:val="18"/>
              </w:rPr>
              <w:t>1995–97</w:t>
            </w:r>
          </w:p>
        </w:tc>
        <w:tc>
          <w:tcPr>
            <w:tcW w:w="1111" w:type="dxa"/>
            <w:tcBorders>
              <w:top w:val="nil"/>
              <w:left w:val="nil"/>
              <w:bottom w:val="nil"/>
              <w:right w:val="nil"/>
            </w:tcBorders>
            <w:shd w:val="clear" w:color="auto" w:fill="D9D9D9" w:themeFill="background1" w:themeFillShade="D9"/>
          </w:tcPr>
          <w:p w14:paraId="728F37AC" w14:textId="77777777" w:rsidR="007E0724" w:rsidRPr="00372F5E" w:rsidRDefault="007E0724">
            <w:pPr>
              <w:pStyle w:val="TableText"/>
              <w:jc w:val="right"/>
              <w:rPr>
                <w:b/>
                <w:bCs/>
                <w:sz w:val="16"/>
                <w:szCs w:val="18"/>
              </w:rPr>
            </w:pPr>
            <w:r w:rsidRPr="00372F5E">
              <w:rPr>
                <w:b/>
                <w:bCs/>
                <w:sz w:val="16"/>
                <w:szCs w:val="18"/>
              </w:rPr>
              <w:t>2000–02</w:t>
            </w:r>
          </w:p>
        </w:tc>
        <w:tc>
          <w:tcPr>
            <w:tcW w:w="1110" w:type="dxa"/>
            <w:tcBorders>
              <w:top w:val="nil"/>
              <w:left w:val="nil"/>
              <w:bottom w:val="nil"/>
              <w:right w:val="nil"/>
            </w:tcBorders>
            <w:shd w:val="clear" w:color="auto" w:fill="D9D9D9" w:themeFill="background1" w:themeFillShade="D9"/>
          </w:tcPr>
          <w:p w14:paraId="7B57C894" w14:textId="77777777" w:rsidR="007E0724" w:rsidRPr="00372F5E" w:rsidRDefault="007E0724">
            <w:pPr>
              <w:pStyle w:val="TableText"/>
              <w:jc w:val="right"/>
              <w:rPr>
                <w:b/>
                <w:bCs/>
                <w:sz w:val="16"/>
                <w:szCs w:val="18"/>
              </w:rPr>
            </w:pPr>
            <w:r w:rsidRPr="00372F5E">
              <w:rPr>
                <w:b/>
                <w:bCs/>
                <w:sz w:val="16"/>
                <w:szCs w:val="18"/>
              </w:rPr>
              <w:t>2005–07</w:t>
            </w:r>
          </w:p>
        </w:tc>
        <w:tc>
          <w:tcPr>
            <w:tcW w:w="1111" w:type="dxa"/>
            <w:tcBorders>
              <w:top w:val="nil"/>
              <w:left w:val="nil"/>
              <w:bottom w:val="nil"/>
              <w:right w:val="nil"/>
            </w:tcBorders>
            <w:shd w:val="clear" w:color="auto" w:fill="D9D9D9" w:themeFill="background1" w:themeFillShade="D9"/>
          </w:tcPr>
          <w:p w14:paraId="71B6C2C9" w14:textId="77777777" w:rsidR="007E0724" w:rsidRPr="00372F5E" w:rsidRDefault="007E0724">
            <w:pPr>
              <w:pStyle w:val="TableText"/>
              <w:jc w:val="right"/>
              <w:rPr>
                <w:b/>
                <w:bCs/>
                <w:sz w:val="16"/>
                <w:szCs w:val="18"/>
              </w:rPr>
            </w:pPr>
            <w:r w:rsidRPr="00372F5E">
              <w:rPr>
                <w:b/>
                <w:bCs/>
                <w:sz w:val="16"/>
                <w:szCs w:val="18"/>
              </w:rPr>
              <w:t>2012–14</w:t>
            </w:r>
          </w:p>
        </w:tc>
        <w:tc>
          <w:tcPr>
            <w:tcW w:w="1110" w:type="dxa"/>
            <w:tcBorders>
              <w:top w:val="nil"/>
              <w:left w:val="nil"/>
              <w:bottom w:val="nil"/>
              <w:right w:val="nil"/>
            </w:tcBorders>
            <w:shd w:val="clear" w:color="auto" w:fill="D9D9D9" w:themeFill="background1" w:themeFillShade="D9"/>
          </w:tcPr>
          <w:p w14:paraId="0B5B7DF4" w14:textId="77777777" w:rsidR="007E0724" w:rsidRPr="00372F5E" w:rsidRDefault="007E0724">
            <w:pPr>
              <w:pStyle w:val="TableText"/>
              <w:jc w:val="right"/>
              <w:rPr>
                <w:b/>
                <w:bCs/>
                <w:sz w:val="16"/>
                <w:szCs w:val="18"/>
              </w:rPr>
            </w:pPr>
            <w:r w:rsidRPr="00372F5E">
              <w:rPr>
                <w:b/>
                <w:bCs/>
                <w:sz w:val="16"/>
                <w:szCs w:val="18"/>
              </w:rPr>
              <w:t>2017–19</w:t>
            </w:r>
          </w:p>
        </w:tc>
        <w:tc>
          <w:tcPr>
            <w:tcW w:w="1111" w:type="dxa"/>
            <w:tcBorders>
              <w:top w:val="nil"/>
              <w:left w:val="nil"/>
              <w:bottom w:val="nil"/>
              <w:right w:val="nil"/>
            </w:tcBorders>
            <w:shd w:val="clear" w:color="auto" w:fill="D9D9D9" w:themeFill="background1" w:themeFillShade="D9"/>
          </w:tcPr>
          <w:p w14:paraId="4FFBA087" w14:textId="77777777" w:rsidR="007E0724" w:rsidRPr="00372F5E" w:rsidRDefault="007E0724">
            <w:pPr>
              <w:pStyle w:val="TableText"/>
              <w:jc w:val="right"/>
              <w:rPr>
                <w:b/>
                <w:bCs/>
                <w:sz w:val="16"/>
                <w:szCs w:val="18"/>
              </w:rPr>
            </w:pPr>
            <w:r w:rsidRPr="00372F5E">
              <w:rPr>
                <w:b/>
                <w:bCs/>
                <w:sz w:val="16"/>
                <w:szCs w:val="18"/>
              </w:rPr>
              <w:t>2022–24</w:t>
            </w:r>
          </w:p>
        </w:tc>
      </w:tr>
      <w:tr w:rsidR="007E0724" w:rsidRPr="004F1B86" w14:paraId="773B6778" w14:textId="77777777" w:rsidTr="007E0724">
        <w:trPr>
          <w:gridAfter w:val="1"/>
          <w:wAfter w:w="7" w:type="dxa"/>
        </w:trPr>
        <w:tc>
          <w:tcPr>
            <w:tcW w:w="1701" w:type="dxa"/>
            <w:gridSpan w:val="2"/>
            <w:tcBorders>
              <w:top w:val="nil"/>
              <w:left w:val="nil"/>
              <w:bottom w:val="single" w:sz="4" w:space="0" w:color="A6A6A6" w:themeColor="background1" w:themeShade="A6"/>
              <w:right w:val="nil"/>
            </w:tcBorders>
          </w:tcPr>
          <w:p w14:paraId="526B21CC" w14:textId="4D808832" w:rsidR="007E0724" w:rsidRPr="004F1B86" w:rsidRDefault="007E0724" w:rsidP="007E0724">
            <w:pPr>
              <w:pStyle w:val="TableText"/>
              <w:rPr>
                <w:sz w:val="16"/>
                <w:szCs w:val="16"/>
              </w:rPr>
            </w:pPr>
            <w:r w:rsidRPr="007E0724">
              <w:rPr>
                <w:sz w:val="16"/>
                <w:szCs w:val="16"/>
              </w:rPr>
              <w:t>Female</w:t>
            </w:r>
          </w:p>
        </w:tc>
        <w:tc>
          <w:tcPr>
            <w:tcW w:w="1110" w:type="dxa"/>
            <w:tcBorders>
              <w:top w:val="nil"/>
              <w:left w:val="nil"/>
              <w:bottom w:val="single" w:sz="4" w:space="0" w:color="A6A6A6" w:themeColor="background1" w:themeShade="A6"/>
              <w:right w:val="nil"/>
            </w:tcBorders>
          </w:tcPr>
          <w:p w14:paraId="72FC6B1F" w14:textId="17509027" w:rsidR="007E0724" w:rsidRPr="00372F5E" w:rsidRDefault="007E0724" w:rsidP="007E0724">
            <w:pPr>
              <w:pStyle w:val="TableText"/>
              <w:jc w:val="right"/>
              <w:rPr>
                <w:sz w:val="16"/>
                <w:szCs w:val="18"/>
              </w:rPr>
            </w:pPr>
            <w:r w:rsidRPr="007E0724">
              <w:rPr>
                <w:sz w:val="16"/>
                <w:szCs w:val="18"/>
              </w:rPr>
              <w:t>79.7</w:t>
            </w:r>
          </w:p>
        </w:tc>
        <w:tc>
          <w:tcPr>
            <w:tcW w:w="1111" w:type="dxa"/>
            <w:tcBorders>
              <w:top w:val="nil"/>
              <w:left w:val="nil"/>
              <w:bottom w:val="single" w:sz="4" w:space="0" w:color="A6A6A6" w:themeColor="background1" w:themeShade="A6"/>
              <w:right w:val="nil"/>
            </w:tcBorders>
          </w:tcPr>
          <w:p w14:paraId="58A67733" w14:textId="6C6DDF95" w:rsidR="007E0724" w:rsidRPr="00372F5E" w:rsidRDefault="007E0724" w:rsidP="007E0724">
            <w:pPr>
              <w:pStyle w:val="TableText"/>
              <w:jc w:val="right"/>
              <w:rPr>
                <w:sz w:val="16"/>
                <w:szCs w:val="18"/>
              </w:rPr>
            </w:pPr>
            <w:r w:rsidRPr="007E0724">
              <w:rPr>
                <w:sz w:val="16"/>
                <w:szCs w:val="18"/>
              </w:rPr>
              <w:t>81.1</w:t>
            </w:r>
          </w:p>
        </w:tc>
        <w:tc>
          <w:tcPr>
            <w:tcW w:w="1110" w:type="dxa"/>
            <w:tcBorders>
              <w:top w:val="nil"/>
              <w:left w:val="nil"/>
              <w:bottom w:val="single" w:sz="4" w:space="0" w:color="A6A6A6" w:themeColor="background1" w:themeShade="A6"/>
              <w:right w:val="nil"/>
            </w:tcBorders>
          </w:tcPr>
          <w:p w14:paraId="0537D1F2" w14:textId="53A4E85A" w:rsidR="007E0724" w:rsidRPr="00372F5E" w:rsidRDefault="007E0724" w:rsidP="007E0724">
            <w:pPr>
              <w:pStyle w:val="TableText"/>
              <w:jc w:val="right"/>
              <w:rPr>
                <w:sz w:val="16"/>
                <w:szCs w:val="18"/>
              </w:rPr>
            </w:pPr>
            <w:r w:rsidRPr="007E0724">
              <w:rPr>
                <w:sz w:val="16"/>
                <w:szCs w:val="18"/>
              </w:rPr>
              <w:t>82.2</w:t>
            </w:r>
          </w:p>
        </w:tc>
        <w:tc>
          <w:tcPr>
            <w:tcW w:w="1111" w:type="dxa"/>
            <w:tcBorders>
              <w:top w:val="nil"/>
              <w:left w:val="nil"/>
              <w:bottom w:val="single" w:sz="4" w:space="0" w:color="A6A6A6" w:themeColor="background1" w:themeShade="A6"/>
              <w:right w:val="nil"/>
            </w:tcBorders>
          </w:tcPr>
          <w:p w14:paraId="497DF267" w14:textId="5F21EBFC" w:rsidR="007E0724" w:rsidRPr="00372F5E" w:rsidRDefault="007E0724" w:rsidP="007E0724">
            <w:pPr>
              <w:pStyle w:val="TableText"/>
              <w:jc w:val="right"/>
              <w:rPr>
                <w:sz w:val="16"/>
                <w:szCs w:val="18"/>
              </w:rPr>
            </w:pPr>
            <w:r w:rsidRPr="007E0724">
              <w:rPr>
                <w:sz w:val="16"/>
                <w:szCs w:val="18"/>
              </w:rPr>
              <w:t>83.2</w:t>
            </w:r>
          </w:p>
        </w:tc>
        <w:tc>
          <w:tcPr>
            <w:tcW w:w="1110" w:type="dxa"/>
            <w:tcBorders>
              <w:top w:val="nil"/>
              <w:left w:val="nil"/>
              <w:bottom w:val="single" w:sz="4" w:space="0" w:color="A6A6A6" w:themeColor="background1" w:themeShade="A6"/>
              <w:right w:val="nil"/>
            </w:tcBorders>
          </w:tcPr>
          <w:p w14:paraId="7FC929D0" w14:textId="1348D87B" w:rsidR="007E0724" w:rsidRPr="00372F5E" w:rsidRDefault="007E0724" w:rsidP="007E0724">
            <w:pPr>
              <w:pStyle w:val="TableText"/>
              <w:jc w:val="right"/>
              <w:rPr>
                <w:sz w:val="16"/>
                <w:szCs w:val="18"/>
              </w:rPr>
            </w:pPr>
            <w:r w:rsidRPr="007E0724">
              <w:rPr>
                <w:sz w:val="16"/>
                <w:szCs w:val="18"/>
              </w:rPr>
              <w:t>83.5</w:t>
            </w:r>
          </w:p>
        </w:tc>
        <w:tc>
          <w:tcPr>
            <w:tcW w:w="1111" w:type="dxa"/>
            <w:tcBorders>
              <w:top w:val="nil"/>
              <w:left w:val="nil"/>
              <w:bottom w:val="single" w:sz="4" w:space="0" w:color="A6A6A6" w:themeColor="background1" w:themeShade="A6"/>
              <w:right w:val="nil"/>
            </w:tcBorders>
          </w:tcPr>
          <w:p w14:paraId="63560CF1" w14:textId="2A904C1E" w:rsidR="007E0724" w:rsidRPr="00372F5E" w:rsidRDefault="007E0724" w:rsidP="007E0724">
            <w:pPr>
              <w:pStyle w:val="TableText"/>
              <w:jc w:val="right"/>
              <w:rPr>
                <w:sz w:val="16"/>
                <w:szCs w:val="18"/>
              </w:rPr>
            </w:pPr>
            <w:r w:rsidRPr="007E0724">
              <w:rPr>
                <w:sz w:val="16"/>
                <w:szCs w:val="18"/>
              </w:rPr>
              <w:t>83.5</w:t>
            </w:r>
          </w:p>
        </w:tc>
      </w:tr>
      <w:tr w:rsidR="007E0724" w:rsidRPr="004F1B86" w14:paraId="09E4A898" w14:textId="77777777" w:rsidTr="007E0724">
        <w:trPr>
          <w:gridAfter w:val="1"/>
          <w:wAfter w:w="7" w:type="dxa"/>
        </w:trPr>
        <w:tc>
          <w:tcPr>
            <w:tcW w:w="1701" w:type="dxa"/>
            <w:gridSpan w:val="2"/>
            <w:tcBorders>
              <w:top w:val="single" w:sz="4" w:space="0" w:color="A6A6A6" w:themeColor="background1" w:themeShade="A6"/>
              <w:left w:val="nil"/>
              <w:bottom w:val="nil"/>
              <w:right w:val="nil"/>
            </w:tcBorders>
          </w:tcPr>
          <w:p w14:paraId="3CFD5257" w14:textId="2FBBC281" w:rsidR="007E0724" w:rsidRPr="004F1B86" w:rsidRDefault="007E0724" w:rsidP="007E0724">
            <w:pPr>
              <w:pStyle w:val="TableText"/>
              <w:rPr>
                <w:sz w:val="16"/>
                <w:szCs w:val="16"/>
              </w:rPr>
            </w:pPr>
            <w:r>
              <w:rPr>
                <w:sz w:val="16"/>
                <w:szCs w:val="16"/>
              </w:rPr>
              <w:t>M</w:t>
            </w:r>
            <w:r w:rsidRPr="004F1B86">
              <w:rPr>
                <w:sz w:val="16"/>
                <w:szCs w:val="16"/>
              </w:rPr>
              <w:t>ale</w:t>
            </w:r>
          </w:p>
        </w:tc>
        <w:tc>
          <w:tcPr>
            <w:tcW w:w="1110" w:type="dxa"/>
            <w:tcBorders>
              <w:top w:val="single" w:sz="4" w:space="0" w:color="A6A6A6" w:themeColor="background1" w:themeShade="A6"/>
              <w:left w:val="nil"/>
              <w:bottom w:val="nil"/>
              <w:right w:val="nil"/>
            </w:tcBorders>
          </w:tcPr>
          <w:p w14:paraId="5D4CB53C" w14:textId="273EF2C1" w:rsidR="007E0724" w:rsidRPr="00372F5E" w:rsidRDefault="007E0724" w:rsidP="007E0724">
            <w:pPr>
              <w:pStyle w:val="TableText"/>
              <w:jc w:val="right"/>
              <w:rPr>
                <w:sz w:val="16"/>
                <w:szCs w:val="18"/>
              </w:rPr>
            </w:pPr>
            <w:r w:rsidRPr="007E0724">
              <w:rPr>
                <w:sz w:val="16"/>
                <w:szCs w:val="18"/>
              </w:rPr>
              <w:t>74.4</w:t>
            </w:r>
          </w:p>
        </w:tc>
        <w:tc>
          <w:tcPr>
            <w:tcW w:w="1111" w:type="dxa"/>
            <w:tcBorders>
              <w:top w:val="single" w:sz="4" w:space="0" w:color="A6A6A6" w:themeColor="background1" w:themeShade="A6"/>
              <w:left w:val="nil"/>
              <w:bottom w:val="nil"/>
              <w:right w:val="nil"/>
            </w:tcBorders>
          </w:tcPr>
          <w:p w14:paraId="62D1B2A2" w14:textId="7F3FA886" w:rsidR="007E0724" w:rsidRPr="00372F5E" w:rsidRDefault="007E0724" w:rsidP="007E0724">
            <w:pPr>
              <w:pStyle w:val="TableText"/>
              <w:jc w:val="right"/>
              <w:rPr>
                <w:sz w:val="16"/>
                <w:szCs w:val="18"/>
              </w:rPr>
            </w:pPr>
            <w:r w:rsidRPr="007E0724">
              <w:rPr>
                <w:sz w:val="16"/>
                <w:szCs w:val="18"/>
              </w:rPr>
              <w:t>76.3</w:t>
            </w:r>
          </w:p>
        </w:tc>
        <w:tc>
          <w:tcPr>
            <w:tcW w:w="1110" w:type="dxa"/>
            <w:tcBorders>
              <w:top w:val="single" w:sz="4" w:space="0" w:color="A6A6A6" w:themeColor="background1" w:themeShade="A6"/>
              <w:left w:val="nil"/>
              <w:bottom w:val="nil"/>
              <w:right w:val="nil"/>
            </w:tcBorders>
          </w:tcPr>
          <w:p w14:paraId="21BEEA03" w14:textId="1C763B26" w:rsidR="007E0724" w:rsidRPr="00372F5E" w:rsidRDefault="007E0724" w:rsidP="007E0724">
            <w:pPr>
              <w:pStyle w:val="TableText"/>
              <w:jc w:val="right"/>
              <w:rPr>
                <w:sz w:val="16"/>
                <w:szCs w:val="18"/>
              </w:rPr>
            </w:pPr>
            <w:r w:rsidRPr="007E0724">
              <w:rPr>
                <w:sz w:val="16"/>
                <w:szCs w:val="18"/>
              </w:rPr>
              <w:t>78.0</w:t>
            </w:r>
          </w:p>
        </w:tc>
        <w:tc>
          <w:tcPr>
            <w:tcW w:w="1111" w:type="dxa"/>
            <w:tcBorders>
              <w:top w:val="single" w:sz="4" w:space="0" w:color="A6A6A6" w:themeColor="background1" w:themeShade="A6"/>
              <w:left w:val="nil"/>
              <w:bottom w:val="nil"/>
              <w:right w:val="nil"/>
            </w:tcBorders>
          </w:tcPr>
          <w:p w14:paraId="342443EA" w14:textId="541BF4D6" w:rsidR="007E0724" w:rsidRPr="00372F5E" w:rsidRDefault="007E0724" w:rsidP="007E0724">
            <w:pPr>
              <w:pStyle w:val="TableText"/>
              <w:jc w:val="right"/>
              <w:rPr>
                <w:sz w:val="16"/>
                <w:szCs w:val="18"/>
              </w:rPr>
            </w:pPr>
            <w:r w:rsidRPr="007E0724">
              <w:rPr>
                <w:sz w:val="16"/>
                <w:szCs w:val="18"/>
              </w:rPr>
              <w:t>79.5</w:t>
            </w:r>
          </w:p>
        </w:tc>
        <w:tc>
          <w:tcPr>
            <w:tcW w:w="1110" w:type="dxa"/>
            <w:tcBorders>
              <w:top w:val="single" w:sz="4" w:space="0" w:color="A6A6A6" w:themeColor="background1" w:themeShade="A6"/>
              <w:left w:val="nil"/>
              <w:bottom w:val="nil"/>
              <w:right w:val="nil"/>
            </w:tcBorders>
          </w:tcPr>
          <w:p w14:paraId="6E4E4524" w14:textId="5D9E221C" w:rsidR="007E0724" w:rsidRPr="00372F5E" w:rsidRDefault="007E0724" w:rsidP="007E0724">
            <w:pPr>
              <w:pStyle w:val="TableText"/>
              <w:jc w:val="right"/>
              <w:rPr>
                <w:sz w:val="16"/>
                <w:szCs w:val="18"/>
              </w:rPr>
            </w:pPr>
            <w:r w:rsidRPr="007E0724">
              <w:rPr>
                <w:sz w:val="16"/>
                <w:szCs w:val="18"/>
              </w:rPr>
              <w:t>80.0</w:t>
            </w:r>
          </w:p>
        </w:tc>
        <w:tc>
          <w:tcPr>
            <w:tcW w:w="1111" w:type="dxa"/>
            <w:tcBorders>
              <w:top w:val="single" w:sz="4" w:space="0" w:color="A6A6A6" w:themeColor="background1" w:themeShade="A6"/>
              <w:left w:val="nil"/>
              <w:bottom w:val="nil"/>
              <w:right w:val="nil"/>
            </w:tcBorders>
          </w:tcPr>
          <w:p w14:paraId="4BBF6DD0" w14:textId="1A70E2EA" w:rsidR="007E0724" w:rsidRPr="00372F5E" w:rsidRDefault="007E0724" w:rsidP="007E0724">
            <w:pPr>
              <w:pStyle w:val="TableText"/>
              <w:jc w:val="right"/>
              <w:rPr>
                <w:sz w:val="16"/>
                <w:szCs w:val="18"/>
              </w:rPr>
            </w:pPr>
            <w:r w:rsidRPr="007E0724">
              <w:rPr>
                <w:sz w:val="16"/>
                <w:szCs w:val="18"/>
              </w:rPr>
              <w:t>80.1</w:t>
            </w:r>
          </w:p>
        </w:tc>
      </w:tr>
      <w:tr w:rsidR="00372F5E" w:rsidRPr="00240F96" w14:paraId="77F9A5C8" w14:textId="77777777" w:rsidTr="008D3845">
        <w:tc>
          <w:tcPr>
            <w:tcW w:w="8371" w:type="dxa"/>
            <w:gridSpan w:val="9"/>
            <w:tcBorders>
              <w:top w:val="nil"/>
              <w:left w:val="nil"/>
              <w:bottom w:val="nil"/>
              <w:right w:val="nil"/>
            </w:tcBorders>
            <w:shd w:val="clear" w:color="auto" w:fill="F2F2F2" w:themeFill="background1" w:themeFillShade="F2"/>
          </w:tcPr>
          <w:p w14:paraId="693D83E4" w14:textId="766A0559" w:rsidR="00372F5E" w:rsidRPr="00240F96" w:rsidRDefault="007E0724">
            <w:pPr>
              <w:pStyle w:val="TableText"/>
              <w:rPr>
                <w:b/>
                <w:bCs/>
              </w:rPr>
            </w:pPr>
            <w:r w:rsidRPr="007E0724">
              <w:rPr>
                <w:b/>
                <w:bCs/>
              </w:rPr>
              <w:t>Ethnicity and sex</w:t>
            </w:r>
          </w:p>
        </w:tc>
      </w:tr>
      <w:tr w:rsidR="00372F5E" w:rsidRPr="004F1B86" w14:paraId="33633F1F" w14:textId="6A78972C" w:rsidTr="008D3845">
        <w:trPr>
          <w:gridAfter w:val="1"/>
          <w:wAfter w:w="7" w:type="dxa"/>
        </w:trPr>
        <w:tc>
          <w:tcPr>
            <w:tcW w:w="1701" w:type="dxa"/>
            <w:gridSpan w:val="2"/>
            <w:tcBorders>
              <w:top w:val="nil"/>
              <w:left w:val="nil"/>
              <w:bottom w:val="nil"/>
              <w:right w:val="nil"/>
            </w:tcBorders>
            <w:shd w:val="clear" w:color="auto" w:fill="D9D9D9" w:themeFill="background1" w:themeFillShade="D9"/>
          </w:tcPr>
          <w:p w14:paraId="3FC3633F" w14:textId="77777777" w:rsidR="00372F5E" w:rsidRPr="004F1B86" w:rsidRDefault="00372F5E" w:rsidP="00372F5E">
            <w:pPr>
              <w:pStyle w:val="TableText"/>
              <w:rPr>
                <w:b/>
                <w:bCs/>
                <w:sz w:val="16"/>
                <w:szCs w:val="16"/>
              </w:rPr>
            </w:pPr>
          </w:p>
        </w:tc>
        <w:tc>
          <w:tcPr>
            <w:tcW w:w="1110" w:type="dxa"/>
            <w:tcBorders>
              <w:top w:val="nil"/>
              <w:left w:val="nil"/>
              <w:bottom w:val="nil"/>
              <w:right w:val="nil"/>
            </w:tcBorders>
            <w:shd w:val="clear" w:color="auto" w:fill="D9D9D9" w:themeFill="background1" w:themeFillShade="D9"/>
          </w:tcPr>
          <w:p w14:paraId="45C33417" w14:textId="77777777" w:rsidR="00372F5E" w:rsidRPr="00372F5E" w:rsidRDefault="00372F5E" w:rsidP="00372F5E">
            <w:pPr>
              <w:pStyle w:val="TableText"/>
              <w:jc w:val="right"/>
              <w:rPr>
                <w:b/>
                <w:bCs/>
                <w:sz w:val="16"/>
                <w:szCs w:val="18"/>
              </w:rPr>
            </w:pPr>
            <w:r w:rsidRPr="00372F5E">
              <w:rPr>
                <w:b/>
                <w:bCs/>
                <w:sz w:val="16"/>
                <w:szCs w:val="18"/>
              </w:rPr>
              <w:t>1995–97</w:t>
            </w:r>
          </w:p>
        </w:tc>
        <w:tc>
          <w:tcPr>
            <w:tcW w:w="1111" w:type="dxa"/>
            <w:tcBorders>
              <w:top w:val="nil"/>
              <w:left w:val="nil"/>
              <w:bottom w:val="nil"/>
              <w:right w:val="nil"/>
            </w:tcBorders>
            <w:shd w:val="clear" w:color="auto" w:fill="D9D9D9" w:themeFill="background1" w:themeFillShade="D9"/>
          </w:tcPr>
          <w:p w14:paraId="6CB225C7" w14:textId="77777777" w:rsidR="00372F5E" w:rsidRPr="00372F5E" w:rsidRDefault="00372F5E" w:rsidP="00372F5E">
            <w:pPr>
              <w:pStyle w:val="TableText"/>
              <w:jc w:val="right"/>
              <w:rPr>
                <w:b/>
                <w:bCs/>
                <w:sz w:val="16"/>
                <w:szCs w:val="18"/>
              </w:rPr>
            </w:pPr>
            <w:r w:rsidRPr="00372F5E">
              <w:rPr>
                <w:b/>
                <w:bCs/>
                <w:sz w:val="16"/>
                <w:szCs w:val="18"/>
              </w:rPr>
              <w:t>2000–02</w:t>
            </w:r>
          </w:p>
        </w:tc>
        <w:tc>
          <w:tcPr>
            <w:tcW w:w="1110" w:type="dxa"/>
            <w:tcBorders>
              <w:top w:val="nil"/>
              <w:left w:val="nil"/>
              <w:bottom w:val="nil"/>
              <w:right w:val="nil"/>
            </w:tcBorders>
            <w:shd w:val="clear" w:color="auto" w:fill="D9D9D9" w:themeFill="background1" w:themeFillShade="D9"/>
          </w:tcPr>
          <w:p w14:paraId="096031D1" w14:textId="77777777" w:rsidR="00372F5E" w:rsidRPr="00372F5E" w:rsidRDefault="00372F5E" w:rsidP="00372F5E">
            <w:pPr>
              <w:pStyle w:val="TableText"/>
              <w:jc w:val="right"/>
              <w:rPr>
                <w:b/>
                <w:bCs/>
                <w:sz w:val="16"/>
                <w:szCs w:val="18"/>
              </w:rPr>
            </w:pPr>
            <w:r w:rsidRPr="00372F5E">
              <w:rPr>
                <w:b/>
                <w:bCs/>
                <w:sz w:val="16"/>
                <w:szCs w:val="18"/>
              </w:rPr>
              <w:t>2005–07</w:t>
            </w:r>
          </w:p>
        </w:tc>
        <w:tc>
          <w:tcPr>
            <w:tcW w:w="1111" w:type="dxa"/>
            <w:tcBorders>
              <w:top w:val="nil"/>
              <w:left w:val="nil"/>
              <w:bottom w:val="nil"/>
              <w:right w:val="nil"/>
            </w:tcBorders>
            <w:shd w:val="clear" w:color="auto" w:fill="D9D9D9" w:themeFill="background1" w:themeFillShade="D9"/>
          </w:tcPr>
          <w:p w14:paraId="4A63CF67" w14:textId="77777777" w:rsidR="00372F5E" w:rsidRPr="00372F5E" w:rsidRDefault="00372F5E" w:rsidP="00372F5E">
            <w:pPr>
              <w:pStyle w:val="TableText"/>
              <w:jc w:val="right"/>
              <w:rPr>
                <w:b/>
                <w:bCs/>
                <w:sz w:val="16"/>
                <w:szCs w:val="18"/>
              </w:rPr>
            </w:pPr>
            <w:r w:rsidRPr="00372F5E">
              <w:rPr>
                <w:b/>
                <w:bCs/>
                <w:sz w:val="16"/>
                <w:szCs w:val="18"/>
              </w:rPr>
              <w:t>2012–14</w:t>
            </w:r>
          </w:p>
        </w:tc>
        <w:tc>
          <w:tcPr>
            <w:tcW w:w="1110" w:type="dxa"/>
            <w:tcBorders>
              <w:top w:val="nil"/>
              <w:left w:val="nil"/>
              <w:bottom w:val="nil"/>
              <w:right w:val="nil"/>
            </w:tcBorders>
            <w:shd w:val="clear" w:color="auto" w:fill="D9D9D9" w:themeFill="background1" w:themeFillShade="D9"/>
          </w:tcPr>
          <w:p w14:paraId="72189043" w14:textId="77777777" w:rsidR="00372F5E" w:rsidRPr="00372F5E" w:rsidRDefault="00372F5E" w:rsidP="00372F5E">
            <w:pPr>
              <w:pStyle w:val="TableText"/>
              <w:jc w:val="right"/>
              <w:rPr>
                <w:b/>
                <w:bCs/>
                <w:sz w:val="16"/>
                <w:szCs w:val="18"/>
              </w:rPr>
            </w:pPr>
            <w:r w:rsidRPr="00372F5E">
              <w:rPr>
                <w:b/>
                <w:bCs/>
                <w:sz w:val="16"/>
                <w:szCs w:val="18"/>
              </w:rPr>
              <w:t>2017–19</w:t>
            </w:r>
          </w:p>
        </w:tc>
        <w:tc>
          <w:tcPr>
            <w:tcW w:w="1111" w:type="dxa"/>
            <w:tcBorders>
              <w:top w:val="nil"/>
              <w:left w:val="nil"/>
              <w:bottom w:val="nil"/>
              <w:right w:val="nil"/>
            </w:tcBorders>
            <w:shd w:val="clear" w:color="auto" w:fill="D9D9D9" w:themeFill="background1" w:themeFillShade="D9"/>
          </w:tcPr>
          <w:p w14:paraId="2F4C519F" w14:textId="36AA46C4" w:rsidR="00372F5E" w:rsidRPr="00372F5E" w:rsidRDefault="00372F5E" w:rsidP="00372F5E">
            <w:pPr>
              <w:pStyle w:val="TableText"/>
              <w:jc w:val="right"/>
              <w:rPr>
                <w:b/>
                <w:bCs/>
                <w:sz w:val="16"/>
                <w:szCs w:val="18"/>
              </w:rPr>
            </w:pPr>
            <w:r w:rsidRPr="00372F5E">
              <w:rPr>
                <w:b/>
                <w:bCs/>
                <w:sz w:val="16"/>
                <w:szCs w:val="18"/>
              </w:rPr>
              <w:t>2022–24</w:t>
            </w:r>
          </w:p>
        </w:tc>
      </w:tr>
      <w:tr w:rsidR="00372F5E" w:rsidRPr="004F1B86" w14:paraId="7051E849" w14:textId="1DE4040D" w:rsidTr="008D3845">
        <w:trPr>
          <w:gridAfter w:val="1"/>
          <w:wAfter w:w="7" w:type="dxa"/>
        </w:trPr>
        <w:tc>
          <w:tcPr>
            <w:tcW w:w="1701" w:type="dxa"/>
            <w:gridSpan w:val="2"/>
            <w:tcBorders>
              <w:top w:val="nil"/>
              <w:left w:val="nil"/>
              <w:bottom w:val="single" w:sz="4" w:space="0" w:color="A6A6A6" w:themeColor="background1" w:themeShade="A6"/>
              <w:right w:val="nil"/>
            </w:tcBorders>
          </w:tcPr>
          <w:p w14:paraId="01794795" w14:textId="77777777" w:rsidR="00372F5E" w:rsidRPr="004F1B86" w:rsidRDefault="00372F5E" w:rsidP="00372F5E">
            <w:pPr>
              <w:pStyle w:val="TableText"/>
              <w:rPr>
                <w:sz w:val="16"/>
                <w:szCs w:val="16"/>
              </w:rPr>
            </w:pPr>
            <w:r w:rsidRPr="004F1B86">
              <w:rPr>
                <w:sz w:val="16"/>
                <w:szCs w:val="16"/>
              </w:rPr>
              <w:t>Māori female</w:t>
            </w:r>
          </w:p>
        </w:tc>
        <w:tc>
          <w:tcPr>
            <w:tcW w:w="1110" w:type="dxa"/>
            <w:tcBorders>
              <w:top w:val="nil"/>
              <w:left w:val="nil"/>
              <w:bottom w:val="single" w:sz="4" w:space="0" w:color="A6A6A6" w:themeColor="background1" w:themeShade="A6"/>
              <w:right w:val="nil"/>
            </w:tcBorders>
          </w:tcPr>
          <w:p w14:paraId="24BBBEE7" w14:textId="209B650D" w:rsidR="00372F5E" w:rsidRPr="00372F5E" w:rsidRDefault="00372F5E" w:rsidP="00372F5E">
            <w:pPr>
              <w:pStyle w:val="TableText"/>
              <w:jc w:val="right"/>
              <w:rPr>
                <w:sz w:val="16"/>
                <w:szCs w:val="18"/>
              </w:rPr>
            </w:pPr>
            <w:r w:rsidRPr="00372F5E">
              <w:rPr>
                <w:sz w:val="16"/>
                <w:szCs w:val="18"/>
              </w:rPr>
              <w:t>71.3</w:t>
            </w:r>
          </w:p>
        </w:tc>
        <w:tc>
          <w:tcPr>
            <w:tcW w:w="1111" w:type="dxa"/>
            <w:tcBorders>
              <w:top w:val="nil"/>
              <w:left w:val="nil"/>
              <w:bottom w:val="single" w:sz="4" w:space="0" w:color="A6A6A6" w:themeColor="background1" w:themeShade="A6"/>
              <w:right w:val="nil"/>
            </w:tcBorders>
          </w:tcPr>
          <w:p w14:paraId="519757FE" w14:textId="4C6FBC3F" w:rsidR="00372F5E" w:rsidRPr="00372F5E" w:rsidRDefault="00372F5E" w:rsidP="00372F5E">
            <w:pPr>
              <w:pStyle w:val="TableText"/>
              <w:jc w:val="right"/>
              <w:rPr>
                <w:sz w:val="16"/>
                <w:szCs w:val="18"/>
              </w:rPr>
            </w:pPr>
            <w:r w:rsidRPr="00372F5E">
              <w:rPr>
                <w:sz w:val="16"/>
                <w:szCs w:val="18"/>
              </w:rPr>
              <w:t>73.2</w:t>
            </w:r>
          </w:p>
        </w:tc>
        <w:tc>
          <w:tcPr>
            <w:tcW w:w="1110" w:type="dxa"/>
            <w:tcBorders>
              <w:top w:val="nil"/>
              <w:left w:val="nil"/>
              <w:bottom w:val="single" w:sz="4" w:space="0" w:color="A6A6A6" w:themeColor="background1" w:themeShade="A6"/>
              <w:right w:val="nil"/>
            </w:tcBorders>
          </w:tcPr>
          <w:p w14:paraId="361799D5" w14:textId="0A228873" w:rsidR="00372F5E" w:rsidRPr="00372F5E" w:rsidRDefault="00372F5E" w:rsidP="00372F5E">
            <w:pPr>
              <w:pStyle w:val="TableText"/>
              <w:jc w:val="right"/>
              <w:rPr>
                <w:sz w:val="16"/>
                <w:szCs w:val="18"/>
              </w:rPr>
            </w:pPr>
            <w:r w:rsidRPr="00372F5E">
              <w:rPr>
                <w:sz w:val="16"/>
                <w:szCs w:val="18"/>
              </w:rPr>
              <w:t>75.1</w:t>
            </w:r>
          </w:p>
        </w:tc>
        <w:tc>
          <w:tcPr>
            <w:tcW w:w="1111" w:type="dxa"/>
            <w:tcBorders>
              <w:top w:val="nil"/>
              <w:left w:val="nil"/>
              <w:bottom w:val="single" w:sz="4" w:space="0" w:color="A6A6A6" w:themeColor="background1" w:themeShade="A6"/>
              <w:right w:val="nil"/>
            </w:tcBorders>
          </w:tcPr>
          <w:p w14:paraId="42754769" w14:textId="509C39CE" w:rsidR="00372F5E" w:rsidRPr="00372F5E" w:rsidRDefault="00372F5E" w:rsidP="00372F5E">
            <w:pPr>
              <w:pStyle w:val="TableText"/>
              <w:jc w:val="right"/>
              <w:rPr>
                <w:sz w:val="16"/>
                <w:szCs w:val="18"/>
              </w:rPr>
            </w:pPr>
            <w:r w:rsidRPr="00372F5E">
              <w:rPr>
                <w:sz w:val="16"/>
                <w:szCs w:val="18"/>
              </w:rPr>
              <w:t>77.1</w:t>
            </w:r>
          </w:p>
        </w:tc>
        <w:tc>
          <w:tcPr>
            <w:tcW w:w="1110" w:type="dxa"/>
            <w:tcBorders>
              <w:top w:val="nil"/>
              <w:left w:val="nil"/>
              <w:bottom w:val="single" w:sz="4" w:space="0" w:color="A6A6A6" w:themeColor="background1" w:themeShade="A6"/>
              <w:right w:val="nil"/>
            </w:tcBorders>
          </w:tcPr>
          <w:p w14:paraId="2841687A" w14:textId="1E641F8A" w:rsidR="00372F5E" w:rsidRPr="00372F5E" w:rsidRDefault="00372F5E" w:rsidP="00372F5E">
            <w:pPr>
              <w:pStyle w:val="TableText"/>
              <w:jc w:val="right"/>
              <w:rPr>
                <w:sz w:val="16"/>
                <w:szCs w:val="18"/>
              </w:rPr>
            </w:pPr>
            <w:r w:rsidRPr="00372F5E">
              <w:rPr>
                <w:sz w:val="16"/>
                <w:szCs w:val="18"/>
              </w:rPr>
              <w:t>77.1</w:t>
            </w:r>
          </w:p>
        </w:tc>
        <w:tc>
          <w:tcPr>
            <w:tcW w:w="1111" w:type="dxa"/>
            <w:tcBorders>
              <w:top w:val="nil"/>
              <w:left w:val="nil"/>
              <w:bottom w:val="single" w:sz="4" w:space="0" w:color="A6A6A6" w:themeColor="background1" w:themeShade="A6"/>
              <w:right w:val="nil"/>
            </w:tcBorders>
          </w:tcPr>
          <w:p w14:paraId="4F7C1E8B" w14:textId="3D699223" w:rsidR="00372F5E" w:rsidRPr="00372F5E" w:rsidRDefault="00372F5E" w:rsidP="00372F5E">
            <w:pPr>
              <w:pStyle w:val="TableText"/>
              <w:jc w:val="right"/>
              <w:rPr>
                <w:sz w:val="16"/>
                <w:szCs w:val="18"/>
              </w:rPr>
            </w:pPr>
            <w:r w:rsidRPr="00372F5E">
              <w:rPr>
                <w:sz w:val="16"/>
                <w:szCs w:val="18"/>
              </w:rPr>
              <w:t>78.0</w:t>
            </w:r>
          </w:p>
        </w:tc>
      </w:tr>
      <w:tr w:rsidR="00372F5E" w:rsidRPr="004F1B86" w14:paraId="71496998" w14:textId="67ACA0B2" w:rsidTr="00372F5E">
        <w:trPr>
          <w:gridAfter w:val="1"/>
          <w:wAfter w:w="7" w:type="dxa"/>
        </w:trPr>
        <w:tc>
          <w:tcPr>
            <w:tcW w:w="1701" w:type="dxa"/>
            <w:gridSpan w:val="2"/>
            <w:tcBorders>
              <w:top w:val="single" w:sz="4" w:space="0" w:color="A6A6A6" w:themeColor="background1" w:themeShade="A6"/>
              <w:left w:val="nil"/>
              <w:bottom w:val="single" w:sz="4" w:space="0" w:color="A6A6A6" w:themeColor="background1" w:themeShade="A6"/>
              <w:right w:val="nil"/>
            </w:tcBorders>
          </w:tcPr>
          <w:p w14:paraId="11491BCD" w14:textId="77777777" w:rsidR="00372F5E" w:rsidRPr="004F1B86" w:rsidRDefault="00372F5E" w:rsidP="00372F5E">
            <w:pPr>
              <w:pStyle w:val="TableText"/>
              <w:rPr>
                <w:sz w:val="16"/>
                <w:szCs w:val="16"/>
              </w:rPr>
            </w:pPr>
            <w:r w:rsidRPr="004F1B86">
              <w:rPr>
                <w:sz w:val="16"/>
                <w:szCs w:val="16"/>
              </w:rPr>
              <w:t>Māori male</w:t>
            </w:r>
          </w:p>
        </w:tc>
        <w:tc>
          <w:tcPr>
            <w:tcW w:w="1110" w:type="dxa"/>
            <w:tcBorders>
              <w:top w:val="single" w:sz="4" w:space="0" w:color="A6A6A6" w:themeColor="background1" w:themeShade="A6"/>
              <w:left w:val="nil"/>
              <w:bottom w:val="single" w:sz="4" w:space="0" w:color="A6A6A6" w:themeColor="background1" w:themeShade="A6"/>
              <w:right w:val="nil"/>
            </w:tcBorders>
          </w:tcPr>
          <w:p w14:paraId="3CBC54E0" w14:textId="56E41B68" w:rsidR="00372F5E" w:rsidRPr="00372F5E" w:rsidRDefault="00372F5E" w:rsidP="00372F5E">
            <w:pPr>
              <w:pStyle w:val="TableText"/>
              <w:jc w:val="right"/>
              <w:rPr>
                <w:sz w:val="16"/>
                <w:szCs w:val="18"/>
              </w:rPr>
            </w:pPr>
            <w:r w:rsidRPr="00372F5E">
              <w:rPr>
                <w:sz w:val="16"/>
                <w:szCs w:val="18"/>
              </w:rPr>
              <w:t>66.6</w:t>
            </w:r>
          </w:p>
        </w:tc>
        <w:tc>
          <w:tcPr>
            <w:tcW w:w="1111" w:type="dxa"/>
            <w:tcBorders>
              <w:top w:val="single" w:sz="4" w:space="0" w:color="A6A6A6" w:themeColor="background1" w:themeShade="A6"/>
              <w:left w:val="nil"/>
              <w:bottom w:val="single" w:sz="4" w:space="0" w:color="A6A6A6" w:themeColor="background1" w:themeShade="A6"/>
              <w:right w:val="nil"/>
            </w:tcBorders>
          </w:tcPr>
          <w:p w14:paraId="2010E134" w14:textId="74D86CF7" w:rsidR="00372F5E" w:rsidRPr="00372F5E" w:rsidRDefault="00372F5E" w:rsidP="00372F5E">
            <w:pPr>
              <w:pStyle w:val="TableText"/>
              <w:jc w:val="right"/>
              <w:rPr>
                <w:sz w:val="16"/>
                <w:szCs w:val="18"/>
              </w:rPr>
            </w:pPr>
            <w:r w:rsidRPr="00372F5E">
              <w:rPr>
                <w:sz w:val="16"/>
                <w:szCs w:val="18"/>
              </w:rPr>
              <w:t>69.0</w:t>
            </w:r>
          </w:p>
        </w:tc>
        <w:tc>
          <w:tcPr>
            <w:tcW w:w="1110" w:type="dxa"/>
            <w:tcBorders>
              <w:top w:val="single" w:sz="4" w:space="0" w:color="A6A6A6" w:themeColor="background1" w:themeShade="A6"/>
              <w:left w:val="nil"/>
              <w:bottom w:val="single" w:sz="4" w:space="0" w:color="A6A6A6" w:themeColor="background1" w:themeShade="A6"/>
              <w:right w:val="nil"/>
            </w:tcBorders>
          </w:tcPr>
          <w:p w14:paraId="429C5AD6" w14:textId="0200AAF4" w:rsidR="00372F5E" w:rsidRPr="00372F5E" w:rsidRDefault="00372F5E" w:rsidP="00372F5E">
            <w:pPr>
              <w:pStyle w:val="TableText"/>
              <w:jc w:val="right"/>
              <w:rPr>
                <w:sz w:val="16"/>
                <w:szCs w:val="18"/>
              </w:rPr>
            </w:pPr>
            <w:r w:rsidRPr="00372F5E">
              <w:rPr>
                <w:sz w:val="16"/>
                <w:szCs w:val="18"/>
              </w:rPr>
              <w:t>70.4</w:t>
            </w:r>
          </w:p>
        </w:tc>
        <w:tc>
          <w:tcPr>
            <w:tcW w:w="1111" w:type="dxa"/>
            <w:tcBorders>
              <w:top w:val="single" w:sz="4" w:space="0" w:color="A6A6A6" w:themeColor="background1" w:themeShade="A6"/>
              <w:left w:val="nil"/>
              <w:bottom w:val="single" w:sz="4" w:space="0" w:color="A6A6A6" w:themeColor="background1" w:themeShade="A6"/>
              <w:right w:val="nil"/>
            </w:tcBorders>
          </w:tcPr>
          <w:p w14:paraId="0355A082" w14:textId="30AF2EBD" w:rsidR="00372F5E" w:rsidRPr="00372F5E" w:rsidRDefault="00372F5E" w:rsidP="00372F5E">
            <w:pPr>
              <w:pStyle w:val="TableText"/>
              <w:jc w:val="right"/>
              <w:rPr>
                <w:sz w:val="16"/>
                <w:szCs w:val="18"/>
              </w:rPr>
            </w:pPr>
            <w:r w:rsidRPr="00372F5E">
              <w:rPr>
                <w:sz w:val="16"/>
                <w:szCs w:val="18"/>
              </w:rPr>
              <w:t>73.0</w:t>
            </w:r>
          </w:p>
        </w:tc>
        <w:tc>
          <w:tcPr>
            <w:tcW w:w="1110" w:type="dxa"/>
            <w:tcBorders>
              <w:top w:val="single" w:sz="4" w:space="0" w:color="A6A6A6" w:themeColor="background1" w:themeShade="A6"/>
              <w:left w:val="nil"/>
              <w:bottom w:val="single" w:sz="4" w:space="0" w:color="A6A6A6" w:themeColor="background1" w:themeShade="A6"/>
              <w:right w:val="nil"/>
            </w:tcBorders>
          </w:tcPr>
          <w:p w14:paraId="06FB49C3" w14:textId="76351922" w:rsidR="00372F5E" w:rsidRPr="00372F5E" w:rsidRDefault="00372F5E" w:rsidP="00372F5E">
            <w:pPr>
              <w:pStyle w:val="TableText"/>
              <w:jc w:val="right"/>
              <w:rPr>
                <w:sz w:val="16"/>
                <w:szCs w:val="18"/>
              </w:rPr>
            </w:pPr>
            <w:r w:rsidRPr="00372F5E">
              <w:rPr>
                <w:sz w:val="16"/>
                <w:szCs w:val="18"/>
              </w:rPr>
              <w:t>73.4</w:t>
            </w:r>
          </w:p>
        </w:tc>
        <w:tc>
          <w:tcPr>
            <w:tcW w:w="1111" w:type="dxa"/>
            <w:tcBorders>
              <w:top w:val="single" w:sz="4" w:space="0" w:color="A6A6A6" w:themeColor="background1" w:themeShade="A6"/>
              <w:left w:val="nil"/>
              <w:bottom w:val="single" w:sz="4" w:space="0" w:color="A6A6A6" w:themeColor="background1" w:themeShade="A6"/>
              <w:right w:val="nil"/>
            </w:tcBorders>
          </w:tcPr>
          <w:p w14:paraId="649DC393" w14:textId="161826C1" w:rsidR="00372F5E" w:rsidRPr="00372F5E" w:rsidRDefault="00372F5E" w:rsidP="00372F5E">
            <w:pPr>
              <w:pStyle w:val="TableText"/>
              <w:jc w:val="right"/>
              <w:rPr>
                <w:sz w:val="16"/>
                <w:szCs w:val="18"/>
              </w:rPr>
            </w:pPr>
            <w:r w:rsidRPr="00372F5E">
              <w:rPr>
                <w:sz w:val="16"/>
                <w:szCs w:val="18"/>
              </w:rPr>
              <w:t>73.7</w:t>
            </w:r>
          </w:p>
        </w:tc>
      </w:tr>
      <w:tr w:rsidR="00372F5E" w:rsidRPr="004F1B86" w14:paraId="058627E2" w14:textId="1364C25C" w:rsidTr="00372F5E">
        <w:trPr>
          <w:gridAfter w:val="1"/>
          <w:wAfter w:w="7" w:type="dxa"/>
        </w:trPr>
        <w:tc>
          <w:tcPr>
            <w:tcW w:w="1701" w:type="dxa"/>
            <w:gridSpan w:val="2"/>
            <w:tcBorders>
              <w:top w:val="single" w:sz="4" w:space="0" w:color="A6A6A6" w:themeColor="background1" w:themeShade="A6"/>
              <w:left w:val="nil"/>
              <w:bottom w:val="single" w:sz="4" w:space="0" w:color="A6A6A6" w:themeColor="background1" w:themeShade="A6"/>
              <w:right w:val="nil"/>
            </w:tcBorders>
          </w:tcPr>
          <w:p w14:paraId="2864EF6C" w14:textId="77777777" w:rsidR="00372F5E" w:rsidRPr="004F1B86" w:rsidRDefault="00372F5E" w:rsidP="00372F5E">
            <w:pPr>
              <w:pStyle w:val="TableText"/>
              <w:rPr>
                <w:sz w:val="16"/>
                <w:szCs w:val="16"/>
              </w:rPr>
            </w:pPr>
            <w:r w:rsidRPr="004F1B86">
              <w:rPr>
                <w:sz w:val="16"/>
                <w:szCs w:val="16"/>
              </w:rPr>
              <w:t>Non-Māori female</w:t>
            </w:r>
          </w:p>
        </w:tc>
        <w:tc>
          <w:tcPr>
            <w:tcW w:w="1110" w:type="dxa"/>
            <w:tcBorders>
              <w:top w:val="single" w:sz="4" w:space="0" w:color="A6A6A6" w:themeColor="background1" w:themeShade="A6"/>
              <w:left w:val="nil"/>
              <w:bottom w:val="single" w:sz="4" w:space="0" w:color="A6A6A6" w:themeColor="background1" w:themeShade="A6"/>
              <w:right w:val="nil"/>
            </w:tcBorders>
          </w:tcPr>
          <w:p w14:paraId="4341B7CF" w14:textId="4B2829CC" w:rsidR="00372F5E" w:rsidRPr="00372F5E" w:rsidRDefault="00372F5E" w:rsidP="00372F5E">
            <w:pPr>
              <w:pStyle w:val="TableText"/>
              <w:jc w:val="right"/>
              <w:rPr>
                <w:sz w:val="16"/>
                <w:szCs w:val="18"/>
              </w:rPr>
            </w:pPr>
            <w:r w:rsidRPr="00372F5E">
              <w:rPr>
                <w:sz w:val="16"/>
                <w:szCs w:val="18"/>
              </w:rPr>
              <w:t>80.6</w:t>
            </w:r>
          </w:p>
        </w:tc>
        <w:tc>
          <w:tcPr>
            <w:tcW w:w="1111" w:type="dxa"/>
            <w:tcBorders>
              <w:top w:val="single" w:sz="4" w:space="0" w:color="A6A6A6" w:themeColor="background1" w:themeShade="A6"/>
              <w:left w:val="nil"/>
              <w:bottom w:val="single" w:sz="4" w:space="0" w:color="A6A6A6" w:themeColor="background1" w:themeShade="A6"/>
              <w:right w:val="nil"/>
            </w:tcBorders>
          </w:tcPr>
          <w:p w14:paraId="4B35552B" w14:textId="2C1F0685" w:rsidR="00372F5E" w:rsidRPr="00372F5E" w:rsidRDefault="00372F5E" w:rsidP="00372F5E">
            <w:pPr>
              <w:pStyle w:val="TableText"/>
              <w:jc w:val="right"/>
              <w:rPr>
                <w:sz w:val="16"/>
                <w:szCs w:val="18"/>
              </w:rPr>
            </w:pPr>
            <w:r w:rsidRPr="00372F5E">
              <w:rPr>
                <w:sz w:val="16"/>
                <w:szCs w:val="18"/>
              </w:rPr>
              <w:t>81.9</w:t>
            </w:r>
          </w:p>
        </w:tc>
        <w:tc>
          <w:tcPr>
            <w:tcW w:w="1110" w:type="dxa"/>
            <w:tcBorders>
              <w:top w:val="single" w:sz="4" w:space="0" w:color="A6A6A6" w:themeColor="background1" w:themeShade="A6"/>
              <w:left w:val="nil"/>
              <w:bottom w:val="single" w:sz="4" w:space="0" w:color="A6A6A6" w:themeColor="background1" w:themeShade="A6"/>
              <w:right w:val="nil"/>
            </w:tcBorders>
          </w:tcPr>
          <w:p w14:paraId="58112BB6" w14:textId="5672D0DD" w:rsidR="00372F5E" w:rsidRPr="00372F5E" w:rsidRDefault="00372F5E" w:rsidP="00372F5E">
            <w:pPr>
              <w:pStyle w:val="TableText"/>
              <w:jc w:val="right"/>
              <w:rPr>
                <w:sz w:val="16"/>
                <w:szCs w:val="18"/>
              </w:rPr>
            </w:pPr>
            <w:r w:rsidRPr="00372F5E">
              <w:rPr>
                <w:sz w:val="16"/>
                <w:szCs w:val="18"/>
              </w:rPr>
              <w:t>83.0</w:t>
            </w:r>
          </w:p>
        </w:tc>
        <w:tc>
          <w:tcPr>
            <w:tcW w:w="1111" w:type="dxa"/>
            <w:tcBorders>
              <w:top w:val="single" w:sz="4" w:space="0" w:color="A6A6A6" w:themeColor="background1" w:themeShade="A6"/>
              <w:left w:val="nil"/>
              <w:bottom w:val="single" w:sz="4" w:space="0" w:color="A6A6A6" w:themeColor="background1" w:themeShade="A6"/>
              <w:right w:val="nil"/>
            </w:tcBorders>
          </w:tcPr>
          <w:p w14:paraId="25C6BDD6" w14:textId="2002540B" w:rsidR="00372F5E" w:rsidRPr="00372F5E" w:rsidRDefault="00372F5E" w:rsidP="00372F5E">
            <w:pPr>
              <w:pStyle w:val="TableText"/>
              <w:jc w:val="right"/>
              <w:rPr>
                <w:sz w:val="16"/>
                <w:szCs w:val="18"/>
              </w:rPr>
            </w:pPr>
            <w:r w:rsidRPr="00372F5E">
              <w:rPr>
                <w:sz w:val="16"/>
                <w:szCs w:val="18"/>
              </w:rPr>
              <w:t>83.9</w:t>
            </w:r>
          </w:p>
        </w:tc>
        <w:tc>
          <w:tcPr>
            <w:tcW w:w="1110" w:type="dxa"/>
            <w:tcBorders>
              <w:top w:val="single" w:sz="4" w:space="0" w:color="A6A6A6" w:themeColor="background1" w:themeShade="A6"/>
              <w:left w:val="nil"/>
              <w:bottom w:val="single" w:sz="4" w:space="0" w:color="A6A6A6" w:themeColor="background1" w:themeShade="A6"/>
              <w:right w:val="nil"/>
            </w:tcBorders>
          </w:tcPr>
          <w:p w14:paraId="546D709D" w14:textId="17BC2D1D" w:rsidR="00372F5E" w:rsidRPr="00372F5E" w:rsidRDefault="00372F5E" w:rsidP="00372F5E">
            <w:pPr>
              <w:pStyle w:val="TableText"/>
              <w:jc w:val="right"/>
              <w:rPr>
                <w:sz w:val="16"/>
                <w:szCs w:val="18"/>
              </w:rPr>
            </w:pPr>
            <w:r w:rsidRPr="00372F5E">
              <w:rPr>
                <w:sz w:val="16"/>
                <w:szCs w:val="18"/>
              </w:rPr>
              <w:t>84.4</w:t>
            </w:r>
          </w:p>
        </w:tc>
        <w:tc>
          <w:tcPr>
            <w:tcW w:w="1111" w:type="dxa"/>
            <w:tcBorders>
              <w:top w:val="single" w:sz="4" w:space="0" w:color="A6A6A6" w:themeColor="background1" w:themeShade="A6"/>
              <w:left w:val="nil"/>
              <w:bottom w:val="single" w:sz="4" w:space="0" w:color="A6A6A6" w:themeColor="background1" w:themeShade="A6"/>
              <w:right w:val="nil"/>
            </w:tcBorders>
          </w:tcPr>
          <w:p w14:paraId="1B8102BD" w14:textId="37936C04" w:rsidR="00372F5E" w:rsidRPr="00372F5E" w:rsidRDefault="00372F5E" w:rsidP="00372F5E">
            <w:pPr>
              <w:pStyle w:val="TableText"/>
              <w:jc w:val="right"/>
              <w:rPr>
                <w:sz w:val="16"/>
                <w:szCs w:val="18"/>
              </w:rPr>
            </w:pPr>
            <w:r w:rsidRPr="00372F5E">
              <w:rPr>
                <w:sz w:val="16"/>
                <w:szCs w:val="18"/>
              </w:rPr>
              <w:t>84.3</w:t>
            </w:r>
          </w:p>
        </w:tc>
      </w:tr>
      <w:tr w:rsidR="00372F5E" w:rsidRPr="004F1B86" w14:paraId="00F10F2D" w14:textId="3F52D2CB" w:rsidTr="00372F5E">
        <w:trPr>
          <w:gridAfter w:val="1"/>
          <w:wAfter w:w="7" w:type="dxa"/>
        </w:trPr>
        <w:tc>
          <w:tcPr>
            <w:tcW w:w="1701" w:type="dxa"/>
            <w:gridSpan w:val="2"/>
            <w:tcBorders>
              <w:top w:val="single" w:sz="4" w:space="0" w:color="A6A6A6" w:themeColor="background1" w:themeShade="A6"/>
              <w:left w:val="nil"/>
              <w:bottom w:val="single" w:sz="4" w:space="0" w:color="A6A6A6" w:themeColor="background1" w:themeShade="A6"/>
              <w:right w:val="nil"/>
            </w:tcBorders>
          </w:tcPr>
          <w:p w14:paraId="06B4AB59" w14:textId="77777777" w:rsidR="00372F5E" w:rsidRPr="004F1B86" w:rsidRDefault="00372F5E" w:rsidP="00372F5E">
            <w:pPr>
              <w:pStyle w:val="TableText"/>
              <w:rPr>
                <w:sz w:val="16"/>
                <w:szCs w:val="16"/>
              </w:rPr>
            </w:pPr>
            <w:r w:rsidRPr="004F1B86">
              <w:rPr>
                <w:sz w:val="16"/>
                <w:szCs w:val="16"/>
              </w:rPr>
              <w:t>Non-Māori male</w:t>
            </w:r>
          </w:p>
        </w:tc>
        <w:tc>
          <w:tcPr>
            <w:tcW w:w="1110" w:type="dxa"/>
            <w:tcBorders>
              <w:top w:val="single" w:sz="4" w:space="0" w:color="A6A6A6" w:themeColor="background1" w:themeShade="A6"/>
              <w:left w:val="nil"/>
              <w:bottom w:val="single" w:sz="4" w:space="0" w:color="A6A6A6" w:themeColor="background1" w:themeShade="A6"/>
              <w:right w:val="nil"/>
            </w:tcBorders>
          </w:tcPr>
          <w:p w14:paraId="5C1E292E" w14:textId="1B8EAF4C" w:rsidR="00372F5E" w:rsidRPr="00372F5E" w:rsidRDefault="00372F5E" w:rsidP="00372F5E">
            <w:pPr>
              <w:pStyle w:val="TableText"/>
              <w:jc w:val="right"/>
              <w:rPr>
                <w:sz w:val="16"/>
                <w:szCs w:val="18"/>
              </w:rPr>
            </w:pPr>
            <w:r w:rsidRPr="00372F5E">
              <w:rPr>
                <w:sz w:val="16"/>
                <w:szCs w:val="18"/>
              </w:rPr>
              <w:t>75.4</w:t>
            </w:r>
          </w:p>
        </w:tc>
        <w:tc>
          <w:tcPr>
            <w:tcW w:w="1111" w:type="dxa"/>
            <w:tcBorders>
              <w:top w:val="single" w:sz="4" w:space="0" w:color="A6A6A6" w:themeColor="background1" w:themeShade="A6"/>
              <w:left w:val="nil"/>
              <w:bottom w:val="single" w:sz="4" w:space="0" w:color="A6A6A6" w:themeColor="background1" w:themeShade="A6"/>
              <w:right w:val="nil"/>
            </w:tcBorders>
          </w:tcPr>
          <w:p w14:paraId="0C1EBE3A" w14:textId="150136CD" w:rsidR="00372F5E" w:rsidRPr="00372F5E" w:rsidRDefault="00372F5E" w:rsidP="00372F5E">
            <w:pPr>
              <w:pStyle w:val="TableText"/>
              <w:jc w:val="right"/>
              <w:rPr>
                <w:sz w:val="16"/>
                <w:szCs w:val="18"/>
              </w:rPr>
            </w:pPr>
            <w:r w:rsidRPr="00372F5E">
              <w:rPr>
                <w:sz w:val="16"/>
                <w:szCs w:val="18"/>
              </w:rPr>
              <w:t>77.2</w:t>
            </w:r>
          </w:p>
        </w:tc>
        <w:tc>
          <w:tcPr>
            <w:tcW w:w="1110" w:type="dxa"/>
            <w:tcBorders>
              <w:top w:val="single" w:sz="4" w:space="0" w:color="A6A6A6" w:themeColor="background1" w:themeShade="A6"/>
              <w:left w:val="nil"/>
              <w:bottom w:val="single" w:sz="4" w:space="0" w:color="A6A6A6" w:themeColor="background1" w:themeShade="A6"/>
              <w:right w:val="nil"/>
            </w:tcBorders>
          </w:tcPr>
          <w:p w14:paraId="12747BDC" w14:textId="18E9BE1B" w:rsidR="00372F5E" w:rsidRPr="00372F5E" w:rsidRDefault="00372F5E" w:rsidP="00372F5E">
            <w:pPr>
              <w:pStyle w:val="TableText"/>
              <w:jc w:val="right"/>
              <w:rPr>
                <w:sz w:val="16"/>
                <w:szCs w:val="18"/>
              </w:rPr>
            </w:pPr>
            <w:r w:rsidRPr="00372F5E">
              <w:rPr>
                <w:sz w:val="16"/>
                <w:szCs w:val="18"/>
              </w:rPr>
              <w:t>79.0</w:t>
            </w:r>
          </w:p>
        </w:tc>
        <w:tc>
          <w:tcPr>
            <w:tcW w:w="1111" w:type="dxa"/>
            <w:tcBorders>
              <w:top w:val="single" w:sz="4" w:space="0" w:color="A6A6A6" w:themeColor="background1" w:themeShade="A6"/>
              <w:left w:val="nil"/>
              <w:bottom w:val="single" w:sz="4" w:space="0" w:color="A6A6A6" w:themeColor="background1" w:themeShade="A6"/>
              <w:right w:val="nil"/>
            </w:tcBorders>
          </w:tcPr>
          <w:p w14:paraId="19C050A9" w14:textId="52EB29CE" w:rsidR="00372F5E" w:rsidRPr="00372F5E" w:rsidRDefault="00372F5E" w:rsidP="00372F5E">
            <w:pPr>
              <w:pStyle w:val="TableText"/>
              <w:jc w:val="right"/>
              <w:rPr>
                <w:sz w:val="16"/>
                <w:szCs w:val="18"/>
              </w:rPr>
            </w:pPr>
            <w:r w:rsidRPr="00372F5E">
              <w:rPr>
                <w:sz w:val="16"/>
                <w:szCs w:val="18"/>
              </w:rPr>
              <w:t>80.3</w:t>
            </w:r>
          </w:p>
        </w:tc>
        <w:tc>
          <w:tcPr>
            <w:tcW w:w="1110" w:type="dxa"/>
            <w:tcBorders>
              <w:top w:val="single" w:sz="4" w:space="0" w:color="A6A6A6" w:themeColor="background1" w:themeShade="A6"/>
              <w:left w:val="nil"/>
              <w:bottom w:val="single" w:sz="4" w:space="0" w:color="A6A6A6" w:themeColor="background1" w:themeShade="A6"/>
              <w:right w:val="nil"/>
            </w:tcBorders>
          </w:tcPr>
          <w:p w14:paraId="01E31D8B" w14:textId="49C75EE9" w:rsidR="00372F5E" w:rsidRPr="00372F5E" w:rsidRDefault="00372F5E" w:rsidP="00372F5E">
            <w:pPr>
              <w:pStyle w:val="TableText"/>
              <w:jc w:val="right"/>
              <w:rPr>
                <w:sz w:val="16"/>
                <w:szCs w:val="18"/>
              </w:rPr>
            </w:pPr>
            <w:r w:rsidRPr="00372F5E">
              <w:rPr>
                <w:sz w:val="16"/>
                <w:szCs w:val="18"/>
              </w:rPr>
              <w:t>80.9</w:t>
            </w:r>
          </w:p>
        </w:tc>
        <w:tc>
          <w:tcPr>
            <w:tcW w:w="1111" w:type="dxa"/>
            <w:tcBorders>
              <w:top w:val="single" w:sz="4" w:space="0" w:color="A6A6A6" w:themeColor="background1" w:themeShade="A6"/>
              <w:left w:val="nil"/>
              <w:bottom w:val="single" w:sz="4" w:space="0" w:color="A6A6A6" w:themeColor="background1" w:themeShade="A6"/>
              <w:right w:val="nil"/>
            </w:tcBorders>
          </w:tcPr>
          <w:p w14:paraId="676D902F" w14:textId="2DA3AE3F" w:rsidR="00372F5E" w:rsidRPr="00372F5E" w:rsidRDefault="00372F5E" w:rsidP="00372F5E">
            <w:pPr>
              <w:pStyle w:val="TableText"/>
              <w:jc w:val="right"/>
              <w:rPr>
                <w:sz w:val="16"/>
                <w:szCs w:val="18"/>
              </w:rPr>
            </w:pPr>
            <w:r w:rsidRPr="00372F5E">
              <w:rPr>
                <w:sz w:val="16"/>
                <w:szCs w:val="18"/>
              </w:rPr>
              <w:t>81.1</w:t>
            </w:r>
          </w:p>
        </w:tc>
      </w:tr>
    </w:tbl>
    <w:p w14:paraId="740437A0" w14:textId="77777777" w:rsidR="00372F5E" w:rsidRDefault="00372F5E" w:rsidP="00372F5E">
      <w:pPr>
        <w:pStyle w:val="Source"/>
      </w:pPr>
      <w:r>
        <w:t>Source: National and subnational period life tables: 2022–2024, Stats NZ</w:t>
      </w:r>
    </w:p>
    <w:p w14:paraId="43A15533" w14:textId="77777777" w:rsidR="00372F5E" w:rsidRDefault="00372F5E" w:rsidP="00372F5E"/>
    <w:p w14:paraId="60D6DF39" w14:textId="6910C6A3" w:rsidR="00372F5E" w:rsidRDefault="00372F5E" w:rsidP="00372F5E">
      <w:r>
        <w:t>Minor changes in the reporting of life expectancy between annual reports may occur as data from the latest national and subnational period life tables supersedes data from abridged life tables.</w:t>
      </w:r>
    </w:p>
    <w:p w14:paraId="1B03FDF7" w14:textId="77777777" w:rsidR="00372F5E" w:rsidRDefault="00372F5E" w:rsidP="00372F5E"/>
    <w:p w14:paraId="0DAAD26D" w14:textId="2E3E6F57" w:rsidR="00372F5E" w:rsidRDefault="00372F5E" w:rsidP="00372F5E">
      <w:r>
        <w:t>Please take care when making comparisons with 2012–14 period life tables, particularly for the Māori ethnic group. The revised Māori population estimates suggest an apparent underestimation of the Māori ethnic group.</w:t>
      </w:r>
    </w:p>
    <w:p w14:paraId="47922A6D" w14:textId="77777777" w:rsidR="00372F5E" w:rsidRPr="00EC5D95" w:rsidRDefault="00372F5E" w:rsidP="00372F5E"/>
    <w:p w14:paraId="6D5767C0" w14:textId="77777777" w:rsidR="00372F5E" w:rsidRPr="00EC5D95" w:rsidRDefault="00372F5E" w:rsidP="00372F5E"/>
    <w:p w14:paraId="63B2FD9E" w14:textId="77777777" w:rsidR="004E7589" w:rsidRDefault="004E7589" w:rsidP="00372F5E">
      <w:pPr>
        <w:sectPr w:rsidR="004E7589" w:rsidSect="00372F5E">
          <w:pgSz w:w="11907" w:h="16840" w:code="9"/>
          <w:pgMar w:top="1418" w:right="1701" w:bottom="1134" w:left="1843" w:header="284" w:footer="425" w:gutter="284"/>
          <w:cols w:space="720"/>
        </w:sectPr>
      </w:pPr>
    </w:p>
    <w:p w14:paraId="3624C087" w14:textId="77777777" w:rsidR="00372F5E" w:rsidRDefault="004E7589" w:rsidP="004E7589">
      <w:pPr>
        <w:pStyle w:val="Heading4"/>
        <w:spacing w:before="0"/>
      </w:pPr>
      <w:r w:rsidRPr="004E7589">
        <w:t>Decrease age-standardised disability-adjusted life years (DALYs) per 1,000 people</w:t>
      </w:r>
    </w:p>
    <w:p w14:paraId="013EEC0B" w14:textId="6008E8F1" w:rsidR="004E7589" w:rsidRDefault="004E7589"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3</w:t>
      </w:r>
      <w:r w:rsidR="0020298F">
        <w:rPr>
          <w:noProof/>
        </w:rPr>
        <w:fldChar w:fldCharType="end"/>
      </w:r>
      <w:r w:rsidRPr="004E7589">
        <w:t>: Decrease age-standardised disability-adjusted life years (DALYs) per 1,000 people</w:t>
      </w:r>
    </w:p>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079"/>
        <w:gridCol w:w="23"/>
        <w:gridCol w:w="708"/>
        <w:gridCol w:w="724"/>
        <w:gridCol w:w="723"/>
        <w:gridCol w:w="723"/>
        <w:gridCol w:w="723"/>
        <w:gridCol w:w="723"/>
        <w:gridCol w:w="630"/>
        <w:gridCol w:w="630"/>
        <w:gridCol w:w="694"/>
        <w:gridCol w:w="700"/>
      </w:tblGrid>
      <w:tr w:rsidR="004E7589" w14:paraId="10802FF2" w14:textId="77777777" w:rsidTr="008D3845">
        <w:tc>
          <w:tcPr>
            <w:tcW w:w="1102" w:type="dxa"/>
            <w:gridSpan w:val="2"/>
            <w:tcBorders>
              <w:top w:val="single" w:sz="4" w:space="0" w:color="A6A6A6" w:themeColor="background1" w:themeShade="A6"/>
              <w:left w:val="nil"/>
              <w:bottom w:val="single" w:sz="4" w:space="0" w:color="A6A6A6" w:themeColor="background1" w:themeShade="A6"/>
              <w:right w:val="nil"/>
            </w:tcBorders>
            <w:hideMark/>
          </w:tcPr>
          <w:p w14:paraId="5D479AF6" w14:textId="77777777" w:rsidR="004E7589" w:rsidRDefault="004E7589">
            <w:pPr>
              <w:pStyle w:val="TableText"/>
              <w:rPr>
                <w:b/>
                <w:bCs/>
              </w:rPr>
            </w:pPr>
            <w:r>
              <w:rPr>
                <w:b/>
                <w:bCs/>
              </w:rPr>
              <w:t>Measures</w:t>
            </w:r>
          </w:p>
        </w:tc>
        <w:tc>
          <w:tcPr>
            <w:tcW w:w="6978" w:type="dxa"/>
            <w:gridSpan w:val="10"/>
            <w:tcBorders>
              <w:top w:val="single" w:sz="4" w:space="0" w:color="A6A6A6" w:themeColor="background1" w:themeShade="A6"/>
              <w:left w:val="nil"/>
              <w:bottom w:val="single" w:sz="4" w:space="0" w:color="A6A6A6" w:themeColor="background1" w:themeShade="A6"/>
              <w:right w:val="nil"/>
            </w:tcBorders>
            <w:hideMark/>
          </w:tcPr>
          <w:p w14:paraId="275E1529" w14:textId="77777777" w:rsidR="004E7589" w:rsidRDefault="004E7589" w:rsidP="004E7589">
            <w:pPr>
              <w:pStyle w:val="TableText"/>
            </w:pPr>
            <w:r>
              <w:t>DALY is an abbreviation for disability-adjusted life year. One DALY represents the loss of one year lived in full health. DALYs include health losses from premature mortality and years lived with a disability based on severity. It allows policy makers, researchers and others to compare very different populations and health conditions across time. DALYs allow us to estimate the total number of healthy years of life lost due to specific causes and risk factors.</w:t>
            </w:r>
          </w:p>
          <w:p w14:paraId="62346E81" w14:textId="4A79541C" w:rsidR="004E7589" w:rsidRDefault="004E7589" w:rsidP="004E7589">
            <w:pPr>
              <w:pStyle w:val="TableText"/>
            </w:pPr>
            <w:r>
              <w:t>The age standardised DALY rate is the raw DALY rate adjusted for differences in the age distribution of different populations and is used for population comparisons, for example, between different periods or different countries.</w:t>
            </w:r>
          </w:p>
        </w:tc>
      </w:tr>
      <w:tr w:rsidR="004E7589" w14:paraId="646D9187" w14:textId="77777777" w:rsidTr="008D3845">
        <w:tc>
          <w:tcPr>
            <w:tcW w:w="1102" w:type="dxa"/>
            <w:gridSpan w:val="2"/>
            <w:tcBorders>
              <w:top w:val="single" w:sz="4" w:space="0" w:color="A6A6A6" w:themeColor="background1" w:themeShade="A6"/>
              <w:left w:val="nil"/>
              <w:bottom w:val="single" w:sz="4" w:space="0" w:color="A6A6A6" w:themeColor="background1" w:themeShade="A6"/>
              <w:right w:val="nil"/>
            </w:tcBorders>
            <w:hideMark/>
          </w:tcPr>
          <w:p w14:paraId="20BC0BAA" w14:textId="77777777" w:rsidR="004E7589" w:rsidRDefault="004E7589">
            <w:pPr>
              <w:pStyle w:val="TableText"/>
              <w:rPr>
                <w:b/>
                <w:bCs/>
              </w:rPr>
            </w:pPr>
            <w:r>
              <w:rPr>
                <w:b/>
                <w:bCs/>
              </w:rPr>
              <w:t>Target</w:t>
            </w:r>
          </w:p>
        </w:tc>
        <w:tc>
          <w:tcPr>
            <w:tcW w:w="6978" w:type="dxa"/>
            <w:gridSpan w:val="10"/>
            <w:tcBorders>
              <w:top w:val="single" w:sz="4" w:space="0" w:color="A6A6A6" w:themeColor="background1" w:themeShade="A6"/>
              <w:left w:val="nil"/>
              <w:bottom w:val="single" w:sz="4" w:space="0" w:color="A6A6A6" w:themeColor="background1" w:themeShade="A6"/>
              <w:right w:val="nil"/>
            </w:tcBorders>
            <w:hideMark/>
          </w:tcPr>
          <w:p w14:paraId="69184DCD" w14:textId="1157A6D3" w:rsidR="004E7589" w:rsidRDefault="004E7589">
            <w:pPr>
              <w:pStyle w:val="TableText"/>
            </w:pPr>
            <w:r>
              <w:rPr>
                <w:spacing w:val="-2"/>
                <w:w w:val="105"/>
              </w:rPr>
              <w:t>Decrease</w:t>
            </w:r>
          </w:p>
        </w:tc>
      </w:tr>
      <w:tr w:rsidR="004E7589" w14:paraId="05D574FF" w14:textId="77777777" w:rsidTr="008D3845">
        <w:tc>
          <w:tcPr>
            <w:tcW w:w="1102" w:type="dxa"/>
            <w:gridSpan w:val="2"/>
            <w:tcBorders>
              <w:top w:val="single" w:sz="4" w:space="0" w:color="A6A6A6" w:themeColor="background1" w:themeShade="A6"/>
              <w:left w:val="nil"/>
              <w:bottom w:val="nil"/>
              <w:right w:val="nil"/>
            </w:tcBorders>
            <w:hideMark/>
          </w:tcPr>
          <w:p w14:paraId="5A74E300" w14:textId="77777777" w:rsidR="004E7589" w:rsidRDefault="004E7589">
            <w:pPr>
              <w:pStyle w:val="TableText"/>
              <w:rPr>
                <w:b/>
                <w:bCs/>
              </w:rPr>
            </w:pPr>
            <w:r>
              <w:rPr>
                <w:b/>
                <w:bCs/>
              </w:rPr>
              <w:t>Results</w:t>
            </w:r>
          </w:p>
        </w:tc>
        <w:tc>
          <w:tcPr>
            <w:tcW w:w="6978" w:type="dxa"/>
            <w:gridSpan w:val="10"/>
            <w:tcBorders>
              <w:top w:val="single" w:sz="4" w:space="0" w:color="A6A6A6" w:themeColor="background1" w:themeShade="A6"/>
              <w:left w:val="nil"/>
              <w:bottom w:val="nil"/>
              <w:right w:val="nil"/>
            </w:tcBorders>
            <w:hideMark/>
          </w:tcPr>
          <w:p w14:paraId="5135539C" w14:textId="4D6563F2" w:rsidR="004E7589" w:rsidRDefault="004E7589">
            <w:pPr>
              <w:pStyle w:val="TableText"/>
            </w:pPr>
            <w:r w:rsidRPr="004E7589">
              <w:t>Age-standardised DALY rates per 1,000 decreased from 1990 until 2019. As the population is growing and ageing, the absolute number of DALYs has slowly increased from 1,074,208 in 1990 to 1,348,336 in 2021.</w:t>
            </w:r>
          </w:p>
        </w:tc>
      </w:tr>
      <w:tr w:rsidR="004E7589" w14:paraId="429C5F4D" w14:textId="77777777" w:rsidTr="008D3845">
        <w:tc>
          <w:tcPr>
            <w:tcW w:w="8080" w:type="dxa"/>
            <w:gridSpan w:val="12"/>
            <w:tcBorders>
              <w:top w:val="nil"/>
              <w:left w:val="nil"/>
              <w:bottom w:val="nil"/>
              <w:right w:val="nil"/>
            </w:tcBorders>
            <w:shd w:val="clear" w:color="auto" w:fill="F2F2F2" w:themeFill="background1" w:themeFillShade="F2"/>
            <w:hideMark/>
          </w:tcPr>
          <w:p w14:paraId="68F60EA3" w14:textId="6E9B67B0" w:rsidR="004E7589" w:rsidRDefault="004E7589">
            <w:pPr>
              <w:pStyle w:val="TableText"/>
              <w:rPr>
                <w:b/>
                <w:bCs/>
              </w:rPr>
            </w:pPr>
            <w:r w:rsidRPr="004E7589">
              <w:rPr>
                <w:b/>
                <w:bCs/>
              </w:rPr>
              <w:t>Disability-adjusted life years (DALYs) per 1,000 people</w:t>
            </w:r>
            <w:r>
              <w:rPr>
                <w:rStyle w:val="FootnoteReference"/>
                <w:b/>
                <w:bCs/>
              </w:rPr>
              <w:footnoteReference w:id="17"/>
            </w:r>
          </w:p>
        </w:tc>
      </w:tr>
      <w:tr w:rsidR="004E7589" w:rsidRPr="004E7589" w14:paraId="57AA4EF4" w14:textId="77777777" w:rsidTr="008D3845">
        <w:tc>
          <w:tcPr>
            <w:tcW w:w="1079" w:type="dxa"/>
            <w:tcBorders>
              <w:top w:val="nil"/>
              <w:left w:val="nil"/>
              <w:bottom w:val="nil"/>
              <w:right w:val="nil"/>
            </w:tcBorders>
            <w:shd w:val="clear" w:color="auto" w:fill="D9D9D9" w:themeFill="background1" w:themeFillShade="D9"/>
          </w:tcPr>
          <w:p w14:paraId="0400EFE2" w14:textId="77777777" w:rsidR="004E7589" w:rsidRPr="004E7589" w:rsidRDefault="004E7589" w:rsidP="004E7589">
            <w:pPr>
              <w:pStyle w:val="TableText"/>
              <w:rPr>
                <w:b/>
                <w:bCs/>
                <w:sz w:val="16"/>
                <w:szCs w:val="16"/>
              </w:rPr>
            </w:pPr>
          </w:p>
        </w:tc>
        <w:tc>
          <w:tcPr>
            <w:tcW w:w="731" w:type="dxa"/>
            <w:gridSpan w:val="2"/>
            <w:tcBorders>
              <w:top w:val="nil"/>
              <w:left w:val="nil"/>
              <w:bottom w:val="nil"/>
              <w:right w:val="nil"/>
            </w:tcBorders>
            <w:shd w:val="clear" w:color="auto" w:fill="D9D9D9" w:themeFill="background1" w:themeFillShade="D9"/>
            <w:hideMark/>
          </w:tcPr>
          <w:p w14:paraId="32FF5B96" w14:textId="43B6E25B" w:rsidR="004E7589" w:rsidRPr="004E7589" w:rsidRDefault="004E7589" w:rsidP="004E7589">
            <w:pPr>
              <w:pStyle w:val="TableText"/>
              <w:jc w:val="right"/>
              <w:rPr>
                <w:b/>
                <w:bCs/>
                <w:sz w:val="16"/>
                <w:szCs w:val="18"/>
              </w:rPr>
            </w:pPr>
            <w:r w:rsidRPr="004E7589">
              <w:rPr>
                <w:b/>
                <w:bCs/>
                <w:sz w:val="16"/>
                <w:szCs w:val="18"/>
              </w:rPr>
              <w:t>1990</w:t>
            </w:r>
          </w:p>
        </w:tc>
        <w:tc>
          <w:tcPr>
            <w:tcW w:w="724" w:type="dxa"/>
            <w:tcBorders>
              <w:top w:val="nil"/>
              <w:left w:val="nil"/>
              <w:bottom w:val="nil"/>
              <w:right w:val="nil"/>
            </w:tcBorders>
            <w:shd w:val="clear" w:color="auto" w:fill="D9D9D9" w:themeFill="background1" w:themeFillShade="D9"/>
            <w:hideMark/>
          </w:tcPr>
          <w:p w14:paraId="096962F6" w14:textId="2E7FB48C" w:rsidR="004E7589" w:rsidRPr="004E7589" w:rsidRDefault="004E7589" w:rsidP="004E7589">
            <w:pPr>
              <w:pStyle w:val="TableText"/>
              <w:jc w:val="right"/>
              <w:rPr>
                <w:b/>
                <w:bCs/>
                <w:sz w:val="16"/>
                <w:szCs w:val="18"/>
              </w:rPr>
            </w:pPr>
            <w:r w:rsidRPr="004E7589">
              <w:rPr>
                <w:b/>
                <w:bCs/>
                <w:sz w:val="16"/>
                <w:szCs w:val="18"/>
              </w:rPr>
              <w:t>2000</w:t>
            </w:r>
          </w:p>
        </w:tc>
        <w:tc>
          <w:tcPr>
            <w:tcW w:w="723" w:type="dxa"/>
            <w:tcBorders>
              <w:top w:val="nil"/>
              <w:left w:val="nil"/>
              <w:bottom w:val="nil"/>
              <w:right w:val="nil"/>
            </w:tcBorders>
            <w:shd w:val="clear" w:color="auto" w:fill="D9D9D9" w:themeFill="background1" w:themeFillShade="D9"/>
            <w:hideMark/>
          </w:tcPr>
          <w:p w14:paraId="2B062633" w14:textId="125F9936" w:rsidR="004E7589" w:rsidRPr="004E7589" w:rsidRDefault="004E7589" w:rsidP="004E7589">
            <w:pPr>
              <w:pStyle w:val="TableText"/>
              <w:jc w:val="right"/>
              <w:rPr>
                <w:b/>
                <w:bCs/>
                <w:sz w:val="16"/>
                <w:szCs w:val="18"/>
              </w:rPr>
            </w:pPr>
            <w:r w:rsidRPr="004E7589">
              <w:rPr>
                <w:b/>
                <w:bCs/>
                <w:sz w:val="16"/>
                <w:szCs w:val="18"/>
              </w:rPr>
              <w:t>2010</w:t>
            </w:r>
          </w:p>
        </w:tc>
        <w:tc>
          <w:tcPr>
            <w:tcW w:w="723" w:type="dxa"/>
            <w:tcBorders>
              <w:top w:val="nil"/>
              <w:left w:val="nil"/>
              <w:bottom w:val="nil"/>
              <w:right w:val="nil"/>
            </w:tcBorders>
            <w:shd w:val="clear" w:color="auto" w:fill="D9D9D9" w:themeFill="background1" w:themeFillShade="D9"/>
            <w:hideMark/>
          </w:tcPr>
          <w:p w14:paraId="25F43A29" w14:textId="30488471" w:rsidR="004E7589" w:rsidRPr="004E7589" w:rsidRDefault="004E7589" w:rsidP="004E7589">
            <w:pPr>
              <w:pStyle w:val="TableText"/>
              <w:jc w:val="right"/>
              <w:rPr>
                <w:b/>
                <w:bCs/>
                <w:sz w:val="16"/>
                <w:szCs w:val="18"/>
              </w:rPr>
            </w:pPr>
            <w:r w:rsidRPr="004E7589">
              <w:rPr>
                <w:b/>
                <w:bCs/>
                <w:sz w:val="16"/>
                <w:szCs w:val="18"/>
              </w:rPr>
              <w:t>2015</w:t>
            </w:r>
          </w:p>
        </w:tc>
        <w:tc>
          <w:tcPr>
            <w:tcW w:w="723" w:type="dxa"/>
            <w:tcBorders>
              <w:top w:val="nil"/>
              <w:left w:val="nil"/>
              <w:bottom w:val="nil"/>
              <w:right w:val="nil"/>
            </w:tcBorders>
            <w:shd w:val="clear" w:color="auto" w:fill="D9D9D9" w:themeFill="background1" w:themeFillShade="D9"/>
            <w:hideMark/>
          </w:tcPr>
          <w:p w14:paraId="25680340" w14:textId="4F594565" w:rsidR="004E7589" w:rsidRPr="004E7589" w:rsidRDefault="004E7589" w:rsidP="004E7589">
            <w:pPr>
              <w:pStyle w:val="TableText"/>
              <w:jc w:val="right"/>
              <w:rPr>
                <w:b/>
                <w:bCs/>
                <w:sz w:val="16"/>
                <w:szCs w:val="18"/>
              </w:rPr>
            </w:pPr>
            <w:r w:rsidRPr="004E7589">
              <w:rPr>
                <w:b/>
                <w:bCs/>
                <w:sz w:val="16"/>
                <w:szCs w:val="18"/>
              </w:rPr>
              <w:t>2016</w:t>
            </w:r>
          </w:p>
        </w:tc>
        <w:tc>
          <w:tcPr>
            <w:tcW w:w="723" w:type="dxa"/>
            <w:tcBorders>
              <w:top w:val="nil"/>
              <w:left w:val="nil"/>
              <w:bottom w:val="nil"/>
              <w:right w:val="nil"/>
            </w:tcBorders>
            <w:shd w:val="clear" w:color="auto" w:fill="D9D9D9" w:themeFill="background1" w:themeFillShade="D9"/>
            <w:hideMark/>
          </w:tcPr>
          <w:p w14:paraId="22516540" w14:textId="4E1790EB" w:rsidR="004E7589" w:rsidRPr="004E7589" w:rsidRDefault="004E7589" w:rsidP="004E7589">
            <w:pPr>
              <w:pStyle w:val="TableText"/>
              <w:jc w:val="right"/>
              <w:rPr>
                <w:b/>
                <w:bCs/>
                <w:sz w:val="16"/>
                <w:szCs w:val="18"/>
              </w:rPr>
            </w:pPr>
            <w:r w:rsidRPr="004E7589">
              <w:rPr>
                <w:b/>
                <w:bCs/>
                <w:sz w:val="16"/>
                <w:szCs w:val="18"/>
              </w:rPr>
              <w:t>2017</w:t>
            </w:r>
          </w:p>
        </w:tc>
        <w:tc>
          <w:tcPr>
            <w:tcW w:w="630" w:type="dxa"/>
            <w:tcBorders>
              <w:top w:val="nil"/>
              <w:left w:val="nil"/>
              <w:bottom w:val="nil"/>
              <w:right w:val="nil"/>
            </w:tcBorders>
            <w:shd w:val="clear" w:color="auto" w:fill="D9D9D9" w:themeFill="background1" w:themeFillShade="D9"/>
          </w:tcPr>
          <w:p w14:paraId="27A6082A" w14:textId="465989D6" w:rsidR="004E7589" w:rsidRPr="004E7589" w:rsidRDefault="004E7589" w:rsidP="004E7589">
            <w:pPr>
              <w:pStyle w:val="TableText"/>
              <w:jc w:val="right"/>
              <w:rPr>
                <w:b/>
                <w:bCs/>
                <w:sz w:val="16"/>
                <w:szCs w:val="18"/>
              </w:rPr>
            </w:pPr>
            <w:r w:rsidRPr="004E7589">
              <w:rPr>
                <w:b/>
                <w:bCs/>
                <w:sz w:val="16"/>
                <w:szCs w:val="18"/>
              </w:rPr>
              <w:t>2018</w:t>
            </w:r>
          </w:p>
        </w:tc>
        <w:tc>
          <w:tcPr>
            <w:tcW w:w="630" w:type="dxa"/>
            <w:tcBorders>
              <w:top w:val="nil"/>
              <w:left w:val="nil"/>
              <w:bottom w:val="nil"/>
              <w:right w:val="nil"/>
            </w:tcBorders>
            <w:shd w:val="clear" w:color="auto" w:fill="D9D9D9" w:themeFill="background1" w:themeFillShade="D9"/>
          </w:tcPr>
          <w:p w14:paraId="27940AC7" w14:textId="34D8FE01" w:rsidR="004E7589" w:rsidRPr="004E7589" w:rsidRDefault="004E7589" w:rsidP="004E7589">
            <w:pPr>
              <w:pStyle w:val="TableText"/>
              <w:jc w:val="right"/>
              <w:rPr>
                <w:b/>
                <w:bCs/>
                <w:sz w:val="16"/>
                <w:szCs w:val="18"/>
              </w:rPr>
            </w:pPr>
            <w:r w:rsidRPr="004E7589">
              <w:rPr>
                <w:b/>
                <w:bCs/>
                <w:sz w:val="16"/>
                <w:szCs w:val="18"/>
              </w:rPr>
              <w:t>2019</w:t>
            </w:r>
          </w:p>
        </w:tc>
        <w:tc>
          <w:tcPr>
            <w:tcW w:w="694" w:type="dxa"/>
            <w:tcBorders>
              <w:top w:val="nil"/>
              <w:left w:val="nil"/>
              <w:bottom w:val="nil"/>
              <w:right w:val="nil"/>
            </w:tcBorders>
            <w:shd w:val="clear" w:color="auto" w:fill="D9D9D9" w:themeFill="background1" w:themeFillShade="D9"/>
            <w:hideMark/>
          </w:tcPr>
          <w:p w14:paraId="756E2DC3" w14:textId="12007B90" w:rsidR="004E7589" w:rsidRPr="004E7589" w:rsidRDefault="004E7589" w:rsidP="004E7589">
            <w:pPr>
              <w:pStyle w:val="TableText"/>
              <w:jc w:val="right"/>
              <w:rPr>
                <w:b/>
                <w:bCs/>
                <w:sz w:val="16"/>
                <w:szCs w:val="18"/>
              </w:rPr>
            </w:pPr>
            <w:r w:rsidRPr="004E7589">
              <w:rPr>
                <w:b/>
                <w:bCs/>
                <w:sz w:val="16"/>
                <w:szCs w:val="18"/>
              </w:rPr>
              <w:t>2020</w:t>
            </w:r>
          </w:p>
        </w:tc>
        <w:tc>
          <w:tcPr>
            <w:tcW w:w="700" w:type="dxa"/>
            <w:tcBorders>
              <w:top w:val="nil"/>
              <w:left w:val="nil"/>
              <w:bottom w:val="nil"/>
              <w:right w:val="nil"/>
            </w:tcBorders>
            <w:shd w:val="clear" w:color="auto" w:fill="D9D9D9" w:themeFill="background1" w:themeFillShade="D9"/>
            <w:hideMark/>
          </w:tcPr>
          <w:p w14:paraId="1EDE77E5" w14:textId="270B8EFE" w:rsidR="004E7589" w:rsidRPr="004E7589" w:rsidRDefault="004E7589" w:rsidP="004E7589">
            <w:pPr>
              <w:pStyle w:val="TableText"/>
              <w:jc w:val="right"/>
              <w:rPr>
                <w:b/>
                <w:bCs/>
                <w:sz w:val="16"/>
                <w:szCs w:val="18"/>
              </w:rPr>
            </w:pPr>
            <w:r w:rsidRPr="004E7589">
              <w:rPr>
                <w:b/>
                <w:bCs/>
                <w:sz w:val="16"/>
                <w:szCs w:val="18"/>
              </w:rPr>
              <w:t>2021</w:t>
            </w:r>
            <w:r>
              <w:rPr>
                <w:rStyle w:val="FootnoteReference"/>
                <w:b/>
                <w:bCs/>
                <w:sz w:val="16"/>
                <w:szCs w:val="18"/>
              </w:rPr>
              <w:footnoteReference w:id="18"/>
            </w:r>
          </w:p>
        </w:tc>
      </w:tr>
      <w:tr w:rsidR="004E7589" w14:paraId="4DD935B4" w14:textId="77777777" w:rsidTr="008D3845">
        <w:tc>
          <w:tcPr>
            <w:tcW w:w="1079" w:type="dxa"/>
            <w:tcBorders>
              <w:top w:val="nil"/>
              <w:left w:val="nil"/>
              <w:bottom w:val="single" w:sz="4" w:space="0" w:color="A6A6A6" w:themeColor="background1" w:themeShade="A6"/>
              <w:right w:val="nil"/>
            </w:tcBorders>
            <w:hideMark/>
          </w:tcPr>
          <w:p w14:paraId="3BA3BA69" w14:textId="77777777" w:rsidR="004E7589" w:rsidRPr="004F1B86" w:rsidRDefault="004E7589" w:rsidP="004E7589">
            <w:pPr>
              <w:pStyle w:val="TableText"/>
              <w:rPr>
                <w:sz w:val="16"/>
                <w:szCs w:val="16"/>
              </w:rPr>
            </w:pPr>
            <w:r w:rsidRPr="004F1B86">
              <w:rPr>
                <w:sz w:val="16"/>
                <w:szCs w:val="16"/>
              </w:rPr>
              <w:t>Female</w:t>
            </w:r>
          </w:p>
        </w:tc>
        <w:tc>
          <w:tcPr>
            <w:tcW w:w="731" w:type="dxa"/>
            <w:gridSpan w:val="2"/>
            <w:tcBorders>
              <w:top w:val="nil"/>
              <w:left w:val="nil"/>
              <w:bottom w:val="single" w:sz="4" w:space="0" w:color="A6A6A6" w:themeColor="background1" w:themeShade="A6"/>
              <w:right w:val="nil"/>
            </w:tcBorders>
            <w:hideMark/>
          </w:tcPr>
          <w:p w14:paraId="13332AD5" w14:textId="07CA744C" w:rsidR="004E7589" w:rsidRPr="004E7589" w:rsidRDefault="004E7589" w:rsidP="004E7589">
            <w:pPr>
              <w:pStyle w:val="TableText"/>
              <w:jc w:val="right"/>
              <w:rPr>
                <w:sz w:val="16"/>
                <w:szCs w:val="18"/>
              </w:rPr>
            </w:pPr>
            <w:r w:rsidRPr="004E7589">
              <w:rPr>
                <w:sz w:val="16"/>
                <w:szCs w:val="18"/>
              </w:rPr>
              <w:t>265</w:t>
            </w:r>
          </w:p>
        </w:tc>
        <w:tc>
          <w:tcPr>
            <w:tcW w:w="724" w:type="dxa"/>
            <w:tcBorders>
              <w:top w:val="nil"/>
              <w:left w:val="nil"/>
              <w:bottom w:val="single" w:sz="4" w:space="0" w:color="A6A6A6" w:themeColor="background1" w:themeShade="A6"/>
              <w:right w:val="nil"/>
            </w:tcBorders>
            <w:hideMark/>
          </w:tcPr>
          <w:p w14:paraId="2CFEFB4E" w14:textId="26F356C1" w:rsidR="004E7589" w:rsidRPr="004E7589" w:rsidRDefault="004E7589" w:rsidP="004E7589">
            <w:pPr>
              <w:pStyle w:val="TableText"/>
              <w:jc w:val="right"/>
              <w:rPr>
                <w:sz w:val="16"/>
                <w:szCs w:val="18"/>
              </w:rPr>
            </w:pPr>
            <w:r w:rsidRPr="004E7589">
              <w:rPr>
                <w:sz w:val="16"/>
                <w:szCs w:val="18"/>
              </w:rPr>
              <w:t>231</w:t>
            </w:r>
          </w:p>
        </w:tc>
        <w:tc>
          <w:tcPr>
            <w:tcW w:w="723" w:type="dxa"/>
            <w:tcBorders>
              <w:top w:val="nil"/>
              <w:left w:val="nil"/>
              <w:bottom w:val="single" w:sz="4" w:space="0" w:color="A6A6A6" w:themeColor="background1" w:themeShade="A6"/>
              <w:right w:val="nil"/>
            </w:tcBorders>
            <w:hideMark/>
          </w:tcPr>
          <w:p w14:paraId="4CFBB594" w14:textId="0E852338" w:rsidR="004E7589" w:rsidRPr="004E7589" w:rsidRDefault="004E7589" w:rsidP="004E7589">
            <w:pPr>
              <w:pStyle w:val="TableText"/>
              <w:jc w:val="right"/>
              <w:rPr>
                <w:sz w:val="16"/>
                <w:szCs w:val="18"/>
              </w:rPr>
            </w:pPr>
            <w:r w:rsidRPr="004E7589">
              <w:rPr>
                <w:sz w:val="16"/>
                <w:szCs w:val="18"/>
              </w:rPr>
              <w:t>211</w:t>
            </w:r>
          </w:p>
        </w:tc>
        <w:tc>
          <w:tcPr>
            <w:tcW w:w="723" w:type="dxa"/>
            <w:tcBorders>
              <w:top w:val="nil"/>
              <w:left w:val="nil"/>
              <w:bottom w:val="single" w:sz="4" w:space="0" w:color="A6A6A6" w:themeColor="background1" w:themeShade="A6"/>
              <w:right w:val="nil"/>
            </w:tcBorders>
            <w:hideMark/>
          </w:tcPr>
          <w:p w14:paraId="6F71CB39" w14:textId="606E6DAB" w:rsidR="004E7589" w:rsidRPr="004E7589" w:rsidRDefault="004E7589" w:rsidP="004E7589">
            <w:pPr>
              <w:pStyle w:val="TableText"/>
              <w:jc w:val="right"/>
              <w:rPr>
                <w:sz w:val="16"/>
                <w:szCs w:val="18"/>
              </w:rPr>
            </w:pPr>
            <w:r w:rsidRPr="004E7589">
              <w:rPr>
                <w:sz w:val="16"/>
                <w:szCs w:val="18"/>
              </w:rPr>
              <w:t>205</w:t>
            </w:r>
          </w:p>
        </w:tc>
        <w:tc>
          <w:tcPr>
            <w:tcW w:w="723" w:type="dxa"/>
            <w:tcBorders>
              <w:top w:val="nil"/>
              <w:left w:val="nil"/>
              <w:bottom w:val="single" w:sz="4" w:space="0" w:color="A6A6A6" w:themeColor="background1" w:themeShade="A6"/>
              <w:right w:val="nil"/>
            </w:tcBorders>
            <w:hideMark/>
          </w:tcPr>
          <w:p w14:paraId="7B8E4F73" w14:textId="40762035" w:rsidR="004E7589" w:rsidRPr="004E7589" w:rsidRDefault="004E7589" w:rsidP="004E7589">
            <w:pPr>
              <w:pStyle w:val="TableText"/>
              <w:jc w:val="right"/>
              <w:rPr>
                <w:sz w:val="16"/>
                <w:szCs w:val="18"/>
              </w:rPr>
            </w:pPr>
            <w:r w:rsidRPr="004E7589">
              <w:rPr>
                <w:sz w:val="16"/>
                <w:szCs w:val="18"/>
              </w:rPr>
              <w:t>204</w:t>
            </w:r>
          </w:p>
        </w:tc>
        <w:tc>
          <w:tcPr>
            <w:tcW w:w="723" w:type="dxa"/>
            <w:tcBorders>
              <w:top w:val="nil"/>
              <w:left w:val="nil"/>
              <w:bottom w:val="single" w:sz="4" w:space="0" w:color="A6A6A6" w:themeColor="background1" w:themeShade="A6"/>
              <w:right w:val="nil"/>
            </w:tcBorders>
            <w:hideMark/>
          </w:tcPr>
          <w:p w14:paraId="1D8AF7D3" w14:textId="3C35F156" w:rsidR="004E7589" w:rsidRPr="004E7589" w:rsidRDefault="004E7589" w:rsidP="004E7589">
            <w:pPr>
              <w:pStyle w:val="TableText"/>
              <w:jc w:val="right"/>
              <w:rPr>
                <w:sz w:val="16"/>
                <w:szCs w:val="18"/>
              </w:rPr>
            </w:pPr>
            <w:r w:rsidRPr="004E7589">
              <w:rPr>
                <w:sz w:val="16"/>
                <w:szCs w:val="18"/>
              </w:rPr>
              <w:t>204</w:t>
            </w:r>
          </w:p>
        </w:tc>
        <w:tc>
          <w:tcPr>
            <w:tcW w:w="630" w:type="dxa"/>
            <w:tcBorders>
              <w:top w:val="nil"/>
              <w:left w:val="nil"/>
              <w:bottom w:val="single" w:sz="4" w:space="0" w:color="A6A6A6" w:themeColor="background1" w:themeShade="A6"/>
              <w:right w:val="nil"/>
            </w:tcBorders>
          </w:tcPr>
          <w:p w14:paraId="775215AB" w14:textId="2DCA58C9" w:rsidR="004E7589" w:rsidRPr="004E7589" w:rsidRDefault="004E7589" w:rsidP="004E7589">
            <w:pPr>
              <w:pStyle w:val="TableText"/>
              <w:jc w:val="right"/>
              <w:rPr>
                <w:sz w:val="16"/>
                <w:szCs w:val="18"/>
              </w:rPr>
            </w:pPr>
            <w:r w:rsidRPr="004E7589">
              <w:rPr>
                <w:sz w:val="16"/>
                <w:szCs w:val="18"/>
              </w:rPr>
              <w:t>202</w:t>
            </w:r>
          </w:p>
        </w:tc>
        <w:tc>
          <w:tcPr>
            <w:tcW w:w="630" w:type="dxa"/>
            <w:tcBorders>
              <w:top w:val="nil"/>
              <w:left w:val="nil"/>
              <w:bottom w:val="single" w:sz="4" w:space="0" w:color="A6A6A6" w:themeColor="background1" w:themeShade="A6"/>
              <w:right w:val="nil"/>
            </w:tcBorders>
          </w:tcPr>
          <w:p w14:paraId="23162DEB" w14:textId="56ED1690" w:rsidR="004E7589" w:rsidRPr="004E7589" w:rsidRDefault="004E7589" w:rsidP="004E7589">
            <w:pPr>
              <w:pStyle w:val="TableText"/>
              <w:jc w:val="right"/>
              <w:rPr>
                <w:sz w:val="16"/>
                <w:szCs w:val="18"/>
              </w:rPr>
            </w:pPr>
            <w:r w:rsidRPr="004E7589">
              <w:rPr>
                <w:sz w:val="16"/>
                <w:szCs w:val="18"/>
              </w:rPr>
              <w:t>203</w:t>
            </w:r>
          </w:p>
        </w:tc>
        <w:tc>
          <w:tcPr>
            <w:tcW w:w="694" w:type="dxa"/>
            <w:tcBorders>
              <w:top w:val="nil"/>
              <w:left w:val="nil"/>
              <w:bottom w:val="single" w:sz="4" w:space="0" w:color="A6A6A6" w:themeColor="background1" w:themeShade="A6"/>
              <w:right w:val="nil"/>
            </w:tcBorders>
            <w:hideMark/>
          </w:tcPr>
          <w:p w14:paraId="24EC6052" w14:textId="4697A27A" w:rsidR="004E7589" w:rsidRPr="004E7589" w:rsidRDefault="004E7589" w:rsidP="004E7589">
            <w:pPr>
              <w:pStyle w:val="TableText"/>
              <w:jc w:val="right"/>
              <w:rPr>
                <w:sz w:val="16"/>
                <w:szCs w:val="18"/>
              </w:rPr>
            </w:pPr>
            <w:r w:rsidRPr="004E7589">
              <w:rPr>
                <w:sz w:val="16"/>
                <w:szCs w:val="18"/>
              </w:rPr>
              <w:t>197</w:t>
            </w:r>
          </w:p>
        </w:tc>
        <w:tc>
          <w:tcPr>
            <w:tcW w:w="700" w:type="dxa"/>
            <w:tcBorders>
              <w:top w:val="nil"/>
              <w:left w:val="nil"/>
              <w:bottom w:val="single" w:sz="4" w:space="0" w:color="A6A6A6" w:themeColor="background1" w:themeShade="A6"/>
              <w:right w:val="nil"/>
            </w:tcBorders>
            <w:hideMark/>
          </w:tcPr>
          <w:p w14:paraId="1B37FC5D" w14:textId="5335F5A2" w:rsidR="004E7589" w:rsidRPr="004E7589" w:rsidRDefault="004E7589" w:rsidP="004E7589">
            <w:pPr>
              <w:pStyle w:val="TableText"/>
              <w:jc w:val="right"/>
              <w:rPr>
                <w:sz w:val="16"/>
                <w:szCs w:val="18"/>
              </w:rPr>
            </w:pPr>
            <w:r w:rsidRPr="004E7589">
              <w:rPr>
                <w:sz w:val="16"/>
                <w:szCs w:val="18"/>
              </w:rPr>
              <w:t>200</w:t>
            </w:r>
          </w:p>
        </w:tc>
      </w:tr>
      <w:tr w:rsidR="004E7589" w14:paraId="7D50B390" w14:textId="77777777" w:rsidTr="008D3845">
        <w:tc>
          <w:tcPr>
            <w:tcW w:w="1079" w:type="dxa"/>
            <w:tcBorders>
              <w:top w:val="single" w:sz="4" w:space="0" w:color="A6A6A6" w:themeColor="background1" w:themeShade="A6"/>
              <w:left w:val="nil"/>
              <w:bottom w:val="single" w:sz="4" w:space="0" w:color="A6A6A6" w:themeColor="background1" w:themeShade="A6"/>
              <w:right w:val="nil"/>
            </w:tcBorders>
            <w:hideMark/>
          </w:tcPr>
          <w:p w14:paraId="20EE23E4" w14:textId="77777777" w:rsidR="004E7589" w:rsidRPr="004F1B86" w:rsidRDefault="004E7589" w:rsidP="004E7589">
            <w:pPr>
              <w:pStyle w:val="TableText"/>
              <w:rPr>
                <w:sz w:val="16"/>
                <w:szCs w:val="16"/>
              </w:rPr>
            </w:pPr>
            <w:r w:rsidRPr="004F1B86">
              <w:rPr>
                <w:sz w:val="16"/>
                <w:szCs w:val="16"/>
              </w:rPr>
              <w:t>Male</w:t>
            </w:r>
          </w:p>
        </w:tc>
        <w:tc>
          <w:tcPr>
            <w:tcW w:w="731" w:type="dxa"/>
            <w:gridSpan w:val="2"/>
            <w:tcBorders>
              <w:top w:val="single" w:sz="4" w:space="0" w:color="A6A6A6" w:themeColor="background1" w:themeShade="A6"/>
              <w:left w:val="nil"/>
              <w:bottom w:val="single" w:sz="4" w:space="0" w:color="A6A6A6" w:themeColor="background1" w:themeShade="A6"/>
              <w:right w:val="nil"/>
            </w:tcBorders>
            <w:hideMark/>
          </w:tcPr>
          <w:p w14:paraId="6AE3B213" w14:textId="720C84AD" w:rsidR="004E7589" w:rsidRPr="004E7589" w:rsidRDefault="004E7589" w:rsidP="004E7589">
            <w:pPr>
              <w:pStyle w:val="TableText"/>
              <w:jc w:val="right"/>
              <w:rPr>
                <w:sz w:val="16"/>
                <w:szCs w:val="18"/>
              </w:rPr>
            </w:pPr>
            <w:r w:rsidRPr="004E7589">
              <w:rPr>
                <w:sz w:val="16"/>
                <w:szCs w:val="18"/>
              </w:rPr>
              <w:t>328</w:t>
            </w:r>
          </w:p>
        </w:tc>
        <w:tc>
          <w:tcPr>
            <w:tcW w:w="724" w:type="dxa"/>
            <w:tcBorders>
              <w:top w:val="single" w:sz="4" w:space="0" w:color="A6A6A6" w:themeColor="background1" w:themeShade="A6"/>
              <w:left w:val="nil"/>
              <w:bottom w:val="single" w:sz="4" w:space="0" w:color="A6A6A6" w:themeColor="background1" w:themeShade="A6"/>
              <w:right w:val="nil"/>
            </w:tcBorders>
            <w:hideMark/>
          </w:tcPr>
          <w:p w14:paraId="3C337159" w14:textId="0183A5AF" w:rsidR="004E7589" w:rsidRPr="004E7589" w:rsidRDefault="004E7589" w:rsidP="004E7589">
            <w:pPr>
              <w:pStyle w:val="TableText"/>
              <w:jc w:val="right"/>
              <w:rPr>
                <w:sz w:val="16"/>
                <w:szCs w:val="18"/>
              </w:rPr>
            </w:pPr>
            <w:r w:rsidRPr="004E7589">
              <w:rPr>
                <w:sz w:val="16"/>
                <w:szCs w:val="18"/>
              </w:rPr>
              <w:t>269</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1C903348" w14:textId="3CFB79F9" w:rsidR="004E7589" w:rsidRPr="004E7589" w:rsidRDefault="004E7589" w:rsidP="004E7589">
            <w:pPr>
              <w:pStyle w:val="TableText"/>
              <w:jc w:val="right"/>
              <w:rPr>
                <w:sz w:val="16"/>
                <w:szCs w:val="18"/>
              </w:rPr>
            </w:pPr>
            <w:r w:rsidRPr="004E7589">
              <w:rPr>
                <w:sz w:val="16"/>
                <w:szCs w:val="18"/>
              </w:rPr>
              <w:t>228</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630C23BA" w14:textId="3D4ABFB8" w:rsidR="004E7589" w:rsidRPr="004E7589" w:rsidRDefault="004E7589" w:rsidP="004E7589">
            <w:pPr>
              <w:pStyle w:val="TableText"/>
              <w:jc w:val="right"/>
              <w:rPr>
                <w:sz w:val="16"/>
                <w:szCs w:val="18"/>
              </w:rPr>
            </w:pPr>
            <w:r w:rsidRPr="004E7589">
              <w:rPr>
                <w:sz w:val="16"/>
                <w:szCs w:val="18"/>
              </w:rPr>
              <w:t>219</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63C376DA" w14:textId="45162656" w:rsidR="004E7589" w:rsidRPr="004E7589" w:rsidRDefault="004E7589" w:rsidP="004E7589">
            <w:pPr>
              <w:pStyle w:val="TableText"/>
              <w:jc w:val="right"/>
              <w:rPr>
                <w:sz w:val="16"/>
                <w:szCs w:val="18"/>
              </w:rPr>
            </w:pPr>
            <w:r w:rsidRPr="004E7589">
              <w:rPr>
                <w:sz w:val="16"/>
                <w:szCs w:val="18"/>
              </w:rPr>
              <w:t>216</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5CB372B1" w14:textId="3992E329" w:rsidR="004E7589" w:rsidRPr="004E7589" w:rsidRDefault="004E7589" w:rsidP="004E7589">
            <w:pPr>
              <w:pStyle w:val="TableText"/>
              <w:jc w:val="right"/>
              <w:rPr>
                <w:sz w:val="16"/>
                <w:szCs w:val="18"/>
              </w:rPr>
            </w:pPr>
            <w:r w:rsidRPr="004E7589">
              <w:rPr>
                <w:sz w:val="16"/>
                <w:szCs w:val="18"/>
              </w:rPr>
              <w:t>217</w:t>
            </w:r>
          </w:p>
        </w:tc>
        <w:tc>
          <w:tcPr>
            <w:tcW w:w="630" w:type="dxa"/>
            <w:tcBorders>
              <w:top w:val="single" w:sz="4" w:space="0" w:color="A6A6A6" w:themeColor="background1" w:themeShade="A6"/>
              <w:left w:val="nil"/>
              <w:bottom w:val="single" w:sz="4" w:space="0" w:color="A6A6A6" w:themeColor="background1" w:themeShade="A6"/>
              <w:right w:val="nil"/>
            </w:tcBorders>
          </w:tcPr>
          <w:p w14:paraId="6B43E6E9" w14:textId="463878C3" w:rsidR="004E7589" w:rsidRPr="004E7589" w:rsidRDefault="004E7589" w:rsidP="004E7589">
            <w:pPr>
              <w:pStyle w:val="TableText"/>
              <w:jc w:val="right"/>
              <w:rPr>
                <w:sz w:val="16"/>
                <w:szCs w:val="18"/>
              </w:rPr>
            </w:pPr>
            <w:r w:rsidRPr="004E7589">
              <w:rPr>
                <w:sz w:val="16"/>
                <w:szCs w:val="18"/>
              </w:rPr>
              <w:t>214</w:t>
            </w:r>
          </w:p>
        </w:tc>
        <w:tc>
          <w:tcPr>
            <w:tcW w:w="630" w:type="dxa"/>
            <w:tcBorders>
              <w:top w:val="single" w:sz="4" w:space="0" w:color="A6A6A6" w:themeColor="background1" w:themeShade="A6"/>
              <w:left w:val="nil"/>
              <w:bottom w:val="single" w:sz="4" w:space="0" w:color="A6A6A6" w:themeColor="background1" w:themeShade="A6"/>
              <w:right w:val="nil"/>
            </w:tcBorders>
          </w:tcPr>
          <w:p w14:paraId="26FE6717" w14:textId="12127202" w:rsidR="004E7589" w:rsidRPr="004E7589" w:rsidRDefault="004E7589" w:rsidP="004E7589">
            <w:pPr>
              <w:pStyle w:val="TableText"/>
              <w:jc w:val="right"/>
              <w:rPr>
                <w:sz w:val="16"/>
                <w:szCs w:val="18"/>
              </w:rPr>
            </w:pPr>
            <w:r w:rsidRPr="004E7589">
              <w:rPr>
                <w:sz w:val="16"/>
                <w:szCs w:val="18"/>
              </w:rPr>
              <w:t>216</w:t>
            </w:r>
          </w:p>
        </w:tc>
        <w:tc>
          <w:tcPr>
            <w:tcW w:w="694" w:type="dxa"/>
            <w:tcBorders>
              <w:top w:val="single" w:sz="4" w:space="0" w:color="A6A6A6" w:themeColor="background1" w:themeShade="A6"/>
              <w:left w:val="nil"/>
              <w:bottom w:val="single" w:sz="4" w:space="0" w:color="A6A6A6" w:themeColor="background1" w:themeShade="A6"/>
              <w:right w:val="nil"/>
            </w:tcBorders>
            <w:hideMark/>
          </w:tcPr>
          <w:p w14:paraId="08C5AD4F" w14:textId="3AC08F90" w:rsidR="004E7589" w:rsidRPr="004E7589" w:rsidRDefault="004E7589" w:rsidP="004E7589">
            <w:pPr>
              <w:pStyle w:val="TableText"/>
              <w:jc w:val="right"/>
              <w:rPr>
                <w:sz w:val="16"/>
                <w:szCs w:val="18"/>
              </w:rPr>
            </w:pPr>
            <w:r w:rsidRPr="004E7589">
              <w:rPr>
                <w:sz w:val="16"/>
                <w:szCs w:val="18"/>
              </w:rPr>
              <w:t>209</w:t>
            </w:r>
          </w:p>
        </w:tc>
        <w:tc>
          <w:tcPr>
            <w:tcW w:w="700" w:type="dxa"/>
            <w:tcBorders>
              <w:top w:val="single" w:sz="4" w:space="0" w:color="A6A6A6" w:themeColor="background1" w:themeShade="A6"/>
              <w:left w:val="nil"/>
              <w:bottom w:val="single" w:sz="4" w:space="0" w:color="A6A6A6" w:themeColor="background1" w:themeShade="A6"/>
              <w:right w:val="nil"/>
            </w:tcBorders>
            <w:hideMark/>
          </w:tcPr>
          <w:p w14:paraId="22965BE9" w14:textId="0BF44624" w:rsidR="004E7589" w:rsidRPr="004E7589" w:rsidRDefault="004E7589" w:rsidP="004E7589">
            <w:pPr>
              <w:pStyle w:val="TableText"/>
              <w:jc w:val="right"/>
              <w:rPr>
                <w:sz w:val="16"/>
                <w:szCs w:val="18"/>
              </w:rPr>
            </w:pPr>
            <w:r w:rsidRPr="004E7589">
              <w:rPr>
                <w:sz w:val="16"/>
                <w:szCs w:val="18"/>
              </w:rPr>
              <w:t>209</w:t>
            </w:r>
          </w:p>
        </w:tc>
      </w:tr>
      <w:tr w:rsidR="004E7589" w14:paraId="183CA83A" w14:textId="77777777" w:rsidTr="008D3845">
        <w:tc>
          <w:tcPr>
            <w:tcW w:w="1079" w:type="dxa"/>
            <w:tcBorders>
              <w:top w:val="single" w:sz="4" w:space="0" w:color="A6A6A6" w:themeColor="background1" w:themeShade="A6"/>
              <w:left w:val="nil"/>
              <w:bottom w:val="single" w:sz="4" w:space="0" w:color="A6A6A6" w:themeColor="background1" w:themeShade="A6"/>
              <w:right w:val="nil"/>
            </w:tcBorders>
            <w:hideMark/>
          </w:tcPr>
          <w:p w14:paraId="1C0584D0" w14:textId="77777777" w:rsidR="004E7589" w:rsidRPr="004F1B86" w:rsidRDefault="004E7589" w:rsidP="004E7589">
            <w:pPr>
              <w:pStyle w:val="TableText"/>
              <w:rPr>
                <w:sz w:val="16"/>
                <w:szCs w:val="16"/>
              </w:rPr>
            </w:pPr>
            <w:r w:rsidRPr="004F1B86">
              <w:rPr>
                <w:sz w:val="16"/>
                <w:szCs w:val="16"/>
              </w:rPr>
              <w:t>Total</w:t>
            </w:r>
          </w:p>
        </w:tc>
        <w:tc>
          <w:tcPr>
            <w:tcW w:w="731" w:type="dxa"/>
            <w:gridSpan w:val="2"/>
            <w:tcBorders>
              <w:top w:val="single" w:sz="4" w:space="0" w:color="A6A6A6" w:themeColor="background1" w:themeShade="A6"/>
              <w:left w:val="nil"/>
              <w:bottom w:val="single" w:sz="4" w:space="0" w:color="A6A6A6" w:themeColor="background1" w:themeShade="A6"/>
              <w:right w:val="nil"/>
            </w:tcBorders>
            <w:hideMark/>
          </w:tcPr>
          <w:p w14:paraId="1AC4EFD0" w14:textId="14A6C84C" w:rsidR="004E7589" w:rsidRPr="004E7589" w:rsidRDefault="004E7589" w:rsidP="004E7589">
            <w:pPr>
              <w:pStyle w:val="TableText"/>
              <w:jc w:val="right"/>
              <w:rPr>
                <w:sz w:val="16"/>
                <w:szCs w:val="18"/>
              </w:rPr>
            </w:pPr>
            <w:r w:rsidRPr="004E7589">
              <w:rPr>
                <w:sz w:val="16"/>
                <w:szCs w:val="18"/>
              </w:rPr>
              <w:t>294</w:t>
            </w:r>
          </w:p>
        </w:tc>
        <w:tc>
          <w:tcPr>
            <w:tcW w:w="724" w:type="dxa"/>
            <w:tcBorders>
              <w:top w:val="single" w:sz="4" w:space="0" w:color="A6A6A6" w:themeColor="background1" w:themeShade="A6"/>
              <w:left w:val="nil"/>
              <w:bottom w:val="single" w:sz="4" w:space="0" w:color="A6A6A6" w:themeColor="background1" w:themeShade="A6"/>
              <w:right w:val="nil"/>
            </w:tcBorders>
            <w:hideMark/>
          </w:tcPr>
          <w:p w14:paraId="1030C6A6" w14:textId="15F54AC1" w:rsidR="004E7589" w:rsidRPr="004E7589" w:rsidRDefault="004E7589" w:rsidP="004E7589">
            <w:pPr>
              <w:pStyle w:val="TableText"/>
              <w:jc w:val="right"/>
              <w:rPr>
                <w:sz w:val="16"/>
                <w:szCs w:val="18"/>
              </w:rPr>
            </w:pPr>
            <w:r w:rsidRPr="004E7589">
              <w:rPr>
                <w:sz w:val="16"/>
                <w:szCs w:val="18"/>
              </w:rPr>
              <w:t>249</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3A4177BE" w14:textId="3431B737" w:rsidR="004E7589" w:rsidRPr="004E7589" w:rsidRDefault="004E7589" w:rsidP="004E7589">
            <w:pPr>
              <w:pStyle w:val="TableText"/>
              <w:jc w:val="right"/>
              <w:rPr>
                <w:sz w:val="16"/>
                <w:szCs w:val="18"/>
              </w:rPr>
            </w:pPr>
            <w:r w:rsidRPr="004E7589">
              <w:rPr>
                <w:sz w:val="16"/>
                <w:szCs w:val="18"/>
              </w:rPr>
              <w:t>219</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7C9B78A8" w14:textId="4A386169" w:rsidR="004E7589" w:rsidRPr="004E7589" w:rsidRDefault="004E7589" w:rsidP="004E7589">
            <w:pPr>
              <w:pStyle w:val="TableText"/>
              <w:jc w:val="right"/>
              <w:rPr>
                <w:sz w:val="16"/>
                <w:szCs w:val="18"/>
              </w:rPr>
            </w:pPr>
            <w:r w:rsidRPr="004E7589">
              <w:rPr>
                <w:sz w:val="16"/>
                <w:szCs w:val="18"/>
              </w:rPr>
              <w:t>211</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7370AD8E" w14:textId="7885545A" w:rsidR="004E7589" w:rsidRPr="004E7589" w:rsidRDefault="004E7589" w:rsidP="004E7589">
            <w:pPr>
              <w:pStyle w:val="TableText"/>
              <w:jc w:val="right"/>
              <w:rPr>
                <w:sz w:val="16"/>
                <w:szCs w:val="18"/>
              </w:rPr>
            </w:pPr>
            <w:r w:rsidRPr="004E7589">
              <w:rPr>
                <w:sz w:val="16"/>
                <w:szCs w:val="18"/>
              </w:rPr>
              <w:t>210</w:t>
            </w:r>
          </w:p>
        </w:tc>
        <w:tc>
          <w:tcPr>
            <w:tcW w:w="723" w:type="dxa"/>
            <w:tcBorders>
              <w:top w:val="single" w:sz="4" w:space="0" w:color="A6A6A6" w:themeColor="background1" w:themeShade="A6"/>
              <w:left w:val="nil"/>
              <w:bottom w:val="single" w:sz="4" w:space="0" w:color="A6A6A6" w:themeColor="background1" w:themeShade="A6"/>
              <w:right w:val="nil"/>
            </w:tcBorders>
            <w:hideMark/>
          </w:tcPr>
          <w:p w14:paraId="44BF0969" w14:textId="1DBB4B60" w:rsidR="004E7589" w:rsidRPr="004E7589" w:rsidRDefault="004E7589" w:rsidP="004E7589">
            <w:pPr>
              <w:pStyle w:val="TableText"/>
              <w:jc w:val="right"/>
              <w:rPr>
                <w:sz w:val="16"/>
                <w:szCs w:val="18"/>
              </w:rPr>
            </w:pPr>
            <w:r w:rsidRPr="004E7589">
              <w:rPr>
                <w:sz w:val="16"/>
                <w:szCs w:val="18"/>
              </w:rPr>
              <w:t>210</w:t>
            </w:r>
          </w:p>
        </w:tc>
        <w:tc>
          <w:tcPr>
            <w:tcW w:w="630" w:type="dxa"/>
            <w:tcBorders>
              <w:top w:val="single" w:sz="4" w:space="0" w:color="A6A6A6" w:themeColor="background1" w:themeShade="A6"/>
              <w:left w:val="nil"/>
              <w:bottom w:val="single" w:sz="4" w:space="0" w:color="A6A6A6" w:themeColor="background1" w:themeShade="A6"/>
              <w:right w:val="nil"/>
            </w:tcBorders>
          </w:tcPr>
          <w:p w14:paraId="6FD8DF7A" w14:textId="0BFE56BE" w:rsidR="004E7589" w:rsidRPr="004E7589" w:rsidRDefault="004E7589" w:rsidP="004E7589">
            <w:pPr>
              <w:pStyle w:val="TableText"/>
              <w:jc w:val="right"/>
              <w:rPr>
                <w:sz w:val="16"/>
                <w:szCs w:val="18"/>
              </w:rPr>
            </w:pPr>
            <w:r w:rsidRPr="004E7589">
              <w:rPr>
                <w:sz w:val="16"/>
                <w:szCs w:val="18"/>
              </w:rPr>
              <w:t>208</w:t>
            </w:r>
          </w:p>
        </w:tc>
        <w:tc>
          <w:tcPr>
            <w:tcW w:w="630" w:type="dxa"/>
            <w:tcBorders>
              <w:top w:val="single" w:sz="4" w:space="0" w:color="A6A6A6" w:themeColor="background1" w:themeShade="A6"/>
              <w:left w:val="nil"/>
              <w:bottom w:val="single" w:sz="4" w:space="0" w:color="A6A6A6" w:themeColor="background1" w:themeShade="A6"/>
              <w:right w:val="nil"/>
            </w:tcBorders>
          </w:tcPr>
          <w:p w14:paraId="6E023F75" w14:textId="70705ACC" w:rsidR="004E7589" w:rsidRPr="004E7589" w:rsidRDefault="004E7589" w:rsidP="004E7589">
            <w:pPr>
              <w:pStyle w:val="TableText"/>
              <w:jc w:val="right"/>
              <w:rPr>
                <w:sz w:val="16"/>
                <w:szCs w:val="18"/>
              </w:rPr>
            </w:pPr>
            <w:r w:rsidRPr="004E7589">
              <w:rPr>
                <w:sz w:val="16"/>
                <w:szCs w:val="18"/>
              </w:rPr>
              <w:t>209</w:t>
            </w:r>
          </w:p>
        </w:tc>
        <w:tc>
          <w:tcPr>
            <w:tcW w:w="694" w:type="dxa"/>
            <w:tcBorders>
              <w:top w:val="single" w:sz="4" w:space="0" w:color="A6A6A6" w:themeColor="background1" w:themeShade="A6"/>
              <w:left w:val="nil"/>
              <w:bottom w:val="single" w:sz="4" w:space="0" w:color="A6A6A6" w:themeColor="background1" w:themeShade="A6"/>
              <w:right w:val="nil"/>
            </w:tcBorders>
            <w:hideMark/>
          </w:tcPr>
          <w:p w14:paraId="67495A52" w14:textId="517B2BCF" w:rsidR="004E7589" w:rsidRPr="004E7589" w:rsidRDefault="004E7589" w:rsidP="004E7589">
            <w:pPr>
              <w:pStyle w:val="TableText"/>
              <w:jc w:val="right"/>
              <w:rPr>
                <w:sz w:val="16"/>
                <w:szCs w:val="18"/>
              </w:rPr>
            </w:pPr>
            <w:r w:rsidRPr="004E7589">
              <w:rPr>
                <w:sz w:val="16"/>
                <w:szCs w:val="18"/>
              </w:rPr>
              <w:t>202</w:t>
            </w:r>
          </w:p>
        </w:tc>
        <w:tc>
          <w:tcPr>
            <w:tcW w:w="700" w:type="dxa"/>
            <w:tcBorders>
              <w:top w:val="single" w:sz="4" w:space="0" w:color="A6A6A6" w:themeColor="background1" w:themeShade="A6"/>
              <w:left w:val="nil"/>
              <w:bottom w:val="single" w:sz="4" w:space="0" w:color="A6A6A6" w:themeColor="background1" w:themeShade="A6"/>
              <w:right w:val="nil"/>
            </w:tcBorders>
            <w:hideMark/>
          </w:tcPr>
          <w:p w14:paraId="041AEE82" w14:textId="793046F3" w:rsidR="004E7589" w:rsidRPr="004E7589" w:rsidRDefault="004E7589" w:rsidP="004E7589">
            <w:pPr>
              <w:pStyle w:val="TableText"/>
              <w:jc w:val="right"/>
              <w:rPr>
                <w:sz w:val="16"/>
                <w:szCs w:val="18"/>
              </w:rPr>
            </w:pPr>
            <w:r w:rsidRPr="004E7589">
              <w:rPr>
                <w:sz w:val="16"/>
                <w:szCs w:val="18"/>
              </w:rPr>
              <w:t>204</w:t>
            </w:r>
          </w:p>
        </w:tc>
      </w:tr>
    </w:tbl>
    <w:p w14:paraId="56013794" w14:textId="77777777" w:rsidR="004E7589" w:rsidRDefault="004E7589" w:rsidP="004E7589">
      <w:pPr>
        <w:pStyle w:val="Source"/>
      </w:pPr>
      <w:r w:rsidRPr="004E7589">
        <w:t>Source: Global Health Data Exchange (GHDx) for Global Burden of Disease Results</w:t>
      </w:r>
    </w:p>
    <w:p w14:paraId="20C1571C" w14:textId="77777777" w:rsidR="004E7589" w:rsidRDefault="004E7589" w:rsidP="004E7589"/>
    <w:p w14:paraId="53F567F2" w14:textId="77777777" w:rsidR="004E7589" w:rsidRDefault="004E7589" w:rsidP="004E7589"/>
    <w:p w14:paraId="08A18BAE" w14:textId="77777777" w:rsidR="004E7589" w:rsidRDefault="004E7589" w:rsidP="004E7589">
      <w:pPr>
        <w:sectPr w:rsidR="004E7589" w:rsidSect="00372F5E">
          <w:pgSz w:w="11907" w:h="16840" w:code="9"/>
          <w:pgMar w:top="1418" w:right="1701" w:bottom="1134" w:left="1843" w:header="284" w:footer="425" w:gutter="284"/>
          <w:cols w:space="720"/>
        </w:sectPr>
      </w:pPr>
    </w:p>
    <w:p w14:paraId="7CD4E858" w14:textId="393CFB0A" w:rsidR="004E7589" w:rsidRDefault="004E7589" w:rsidP="00BE3F87">
      <w:pPr>
        <w:pStyle w:val="Heading4"/>
        <w:spacing w:before="0"/>
      </w:pPr>
      <w:r w:rsidRPr="004E7589">
        <w:t>Life expectancy and health spending per capita</w:t>
      </w:r>
    </w:p>
    <w:p w14:paraId="3771F18B" w14:textId="15978E11" w:rsidR="004E7589" w:rsidRDefault="004E7589"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4</w:t>
      </w:r>
      <w:r w:rsidR="0020298F">
        <w:rPr>
          <w:noProof/>
        </w:rPr>
        <w:fldChar w:fldCharType="end"/>
      </w:r>
      <w:r w:rsidRPr="004E7589">
        <w:t>: Life expectancy by health spending per capita compares well within the Organisation for Economic Co-operation and Development (OECD)</w:t>
      </w:r>
    </w:p>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059"/>
        <w:gridCol w:w="42"/>
        <w:gridCol w:w="660"/>
        <w:gridCol w:w="702"/>
        <w:gridCol w:w="702"/>
        <w:gridCol w:w="702"/>
        <w:gridCol w:w="702"/>
        <w:gridCol w:w="702"/>
        <w:gridCol w:w="702"/>
        <w:gridCol w:w="702"/>
        <w:gridCol w:w="702"/>
        <w:gridCol w:w="686"/>
        <w:gridCol w:w="17"/>
      </w:tblGrid>
      <w:tr w:rsidR="004E7589" w:rsidRPr="00A52F16" w14:paraId="5AB1912F" w14:textId="77777777" w:rsidTr="004E7589">
        <w:tc>
          <w:tcPr>
            <w:tcW w:w="1101" w:type="dxa"/>
            <w:gridSpan w:val="2"/>
            <w:tcBorders>
              <w:top w:val="single" w:sz="4" w:space="0" w:color="A6A6A6" w:themeColor="background1" w:themeShade="A6"/>
              <w:left w:val="nil"/>
              <w:bottom w:val="single" w:sz="4" w:space="0" w:color="A6A6A6" w:themeColor="background1" w:themeShade="A6"/>
              <w:right w:val="nil"/>
            </w:tcBorders>
            <w:hideMark/>
          </w:tcPr>
          <w:p w14:paraId="554A67A8" w14:textId="77777777" w:rsidR="004E7589" w:rsidRPr="00A52F16" w:rsidRDefault="004E7589" w:rsidP="004E7589">
            <w:pPr>
              <w:pStyle w:val="TableText"/>
              <w:rPr>
                <w:b/>
                <w:bCs/>
                <w:szCs w:val="18"/>
              </w:rPr>
            </w:pPr>
            <w:r w:rsidRPr="00A52F16">
              <w:rPr>
                <w:b/>
                <w:bCs/>
                <w:szCs w:val="18"/>
              </w:rPr>
              <w:t>Measures</w:t>
            </w:r>
          </w:p>
        </w:tc>
        <w:tc>
          <w:tcPr>
            <w:tcW w:w="6979" w:type="dxa"/>
            <w:gridSpan w:val="11"/>
            <w:tcBorders>
              <w:top w:val="single" w:sz="4" w:space="0" w:color="A6A6A6" w:themeColor="background1" w:themeShade="A6"/>
              <w:left w:val="nil"/>
              <w:bottom w:val="single" w:sz="4" w:space="0" w:color="A6A6A6" w:themeColor="background1" w:themeShade="A6"/>
              <w:right w:val="nil"/>
            </w:tcBorders>
            <w:hideMark/>
          </w:tcPr>
          <w:p w14:paraId="22776D87" w14:textId="0F8B240D" w:rsidR="004E7589" w:rsidRPr="00A52F16" w:rsidRDefault="004E7589" w:rsidP="004E7589">
            <w:pPr>
              <w:pStyle w:val="TableText"/>
              <w:rPr>
                <w:szCs w:val="18"/>
              </w:rPr>
            </w:pPr>
            <w:r w:rsidRPr="00A52F16">
              <w:rPr>
                <w:szCs w:val="18"/>
              </w:rPr>
              <w:t>New Zealand maintains its position within the Organisation for Economic Co-operation and Development (OECD), balancing relatively high life expectancy outcomes with relatively modest health expenditure.</w:t>
            </w:r>
          </w:p>
        </w:tc>
      </w:tr>
      <w:tr w:rsidR="004E7589" w:rsidRPr="00A52F16" w14:paraId="6598335A" w14:textId="77777777" w:rsidTr="008D3845">
        <w:tc>
          <w:tcPr>
            <w:tcW w:w="1101" w:type="dxa"/>
            <w:gridSpan w:val="2"/>
            <w:tcBorders>
              <w:top w:val="single" w:sz="4" w:space="0" w:color="A6A6A6" w:themeColor="background1" w:themeShade="A6"/>
              <w:left w:val="nil"/>
              <w:bottom w:val="single" w:sz="4" w:space="0" w:color="A6A6A6" w:themeColor="background1" w:themeShade="A6"/>
              <w:right w:val="nil"/>
            </w:tcBorders>
            <w:hideMark/>
          </w:tcPr>
          <w:p w14:paraId="691B9A4E" w14:textId="77777777" w:rsidR="004E7589" w:rsidRPr="00A52F16" w:rsidRDefault="004E7589" w:rsidP="004E7589">
            <w:pPr>
              <w:pStyle w:val="TableText"/>
              <w:rPr>
                <w:b/>
                <w:bCs/>
                <w:szCs w:val="18"/>
              </w:rPr>
            </w:pPr>
            <w:r w:rsidRPr="00A52F16">
              <w:rPr>
                <w:b/>
                <w:bCs/>
                <w:szCs w:val="18"/>
              </w:rPr>
              <w:t>Target</w:t>
            </w:r>
          </w:p>
        </w:tc>
        <w:tc>
          <w:tcPr>
            <w:tcW w:w="6979" w:type="dxa"/>
            <w:gridSpan w:val="11"/>
            <w:tcBorders>
              <w:top w:val="single" w:sz="4" w:space="0" w:color="A6A6A6" w:themeColor="background1" w:themeShade="A6"/>
              <w:left w:val="nil"/>
              <w:bottom w:val="single" w:sz="4" w:space="0" w:color="A6A6A6" w:themeColor="background1" w:themeShade="A6"/>
              <w:right w:val="nil"/>
            </w:tcBorders>
            <w:hideMark/>
          </w:tcPr>
          <w:p w14:paraId="62FB8131" w14:textId="65C9E91A" w:rsidR="004E7589" w:rsidRPr="00A52F16" w:rsidRDefault="004E7589" w:rsidP="004E7589">
            <w:pPr>
              <w:pStyle w:val="TableText"/>
              <w:rPr>
                <w:szCs w:val="18"/>
              </w:rPr>
            </w:pPr>
            <w:r w:rsidRPr="00A52F16">
              <w:rPr>
                <w:szCs w:val="18"/>
              </w:rPr>
              <w:t>Maintain OECD position.</w:t>
            </w:r>
          </w:p>
        </w:tc>
      </w:tr>
      <w:tr w:rsidR="004E7589" w:rsidRPr="00A52F16" w14:paraId="75B87965" w14:textId="77777777" w:rsidTr="008D3845">
        <w:tc>
          <w:tcPr>
            <w:tcW w:w="1101" w:type="dxa"/>
            <w:gridSpan w:val="2"/>
            <w:tcBorders>
              <w:top w:val="single" w:sz="4" w:space="0" w:color="A6A6A6" w:themeColor="background1" w:themeShade="A6"/>
              <w:left w:val="nil"/>
              <w:bottom w:val="nil"/>
              <w:right w:val="nil"/>
            </w:tcBorders>
            <w:hideMark/>
          </w:tcPr>
          <w:p w14:paraId="1AF6FBE2" w14:textId="77777777" w:rsidR="004E7589" w:rsidRPr="00A52F16" w:rsidRDefault="004E7589" w:rsidP="004E7589">
            <w:pPr>
              <w:pStyle w:val="TableText"/>
              <w:rPr>
                <w:b/>
                <w:bCs/>
                <w:szCs w:val="18"/>
              </w:rPr>
            </w:pPr>
            <w:r w:rsidRPr="00A52F16">
              <w:rPr>
                <w:b/>
                <w:bCs/>
                <w:szCs w:val="18"/>
              </w:rPr>
              <w:t>Results</w:t>
            </w:r>
          </w:p>
        </w:tc>
        <w:tc>
          <w:tcPr>
            <w:tcW w:w="6979" w:type="dxa"/>
            <w:gridSpan w:val="11"/>
            <w:tcBorders>
              <w:top w:val="single" w:sz="4" w:space="0" w:color="A6A6A6" w:themeColor="background1" w:themeShade="A6"/>
              <w:left w:val="nil"/>
              <w:bottom w:val="nil"/>
              <w:right w:val="nil"/>
            </w:tcBorders>
            <w:hideMark/>
          </w:tcPr>
          <w:p w14:paraId="2ED32829" w14:textId="354EED4D" w:rsidR="004E7589" w:rsidRPr="00A52F16" w:rsidRDefault="004E7589" w:rsidP="004E7589">
            <w:pPr>
              <w:pStyle w:val="TableText"/>
              <w:rPr>
                <w:szCs w:val="18"/>
              </w:rPr>
            </w:pPr>
            <w:r w:rsidRPr="00A52F16">
              <w:rPr>
                <w:szCs w:val="18"/>
              </w:rPr>
              <w:t>In 2022, New Zealand ranked 14th out of the 36 OECD countries that reported on life expectancy at birth. For this indicator, New Zealand continues to maintain a relatively high life expectancy among comparable countries and is ranked in the top half of countries within the OECD. Fluctuations in the rank position of New Zealand among similar countries over time do not necessarily reflect an improving or declining life expectancy relative to the other OECD countries. In 2023, New Zealand ranked 17th out of 37 OECD countries for health expenditure. Health expenditure is measured per capita in terms of constant prices and 2020 purchasing power parities.</w:t>
            </w:r>
            <w:r w:rsidRPr="00A52F16">
              <w:rPr>
                <w:rStyle w:val="FootnoteReference"/>
                <w:szCs w:val="18"/>
              </w:rPr>
              <w:footnoteReference w:id="19"/>
            </w:r>
          </w:p>
        </w:tc>
      </w:tr>
      <w:tr w:rsidR="008D3845" w:rsidRPr="004E7589" w14:paraId="1349E00A" w14:textId="77777777" w:rsidTr="008D3845">
        <w:trPr>
          <w:gridAfter w:val="1"/>
          <w:wAfter w:w="17" w:type="dxa"/>
        </w:trPr>
        <w:tc>
          <w:tcPr>
            <w:tcW w:w="8063" w:type="dxa"/>
            <w:gridSpan w:val="12"/>
            <w:tcBorders>
              <w:top w:val="nil"/>
              <w:left w:val="nil"/>
              <w:bottom w:val="nil"/>
              <w:right w:val="nil"/>
            </w:tcBorders>
            <w:shd w:val="clear" w:color="auto" w:fill="F2F2F2" w:themeFill="background1" w:themeFillShade="F2"/>
          </w:tcPr>
          <w:p w14:paraId="7559DB95" w14:textId="30CD7DA5" w:rsidR="008D3845" w:rsidRPr="004E7589" w:rsidRDefault="008D3845" w:rsidP="008D3845">
            <w:pPr>
              <w:pStyle w:val="TableText"/>
              <w:rPr>
                <w:b/>
                <w:bCs/>
                <w:sz w:val="15"/>
                <w:szCs w:val="15"/>
              </w:rPr>
            </w:pPr>
            <w:r>
              <w:rPr>
                <w:rFonts w:ascii="Arial Black" w:hAnsi="Arial Black"/>
                <w:spacing w:val="-6"/>
                <w:sz w:val="16"/>
              </w:rPr>
              <w:t>OECD</w:t>
            </w:r>
            <w:r>
              <w:rPr>
                <w:rFonts w:ascii="Arial Black" w:hAnsi="Arial Black"/>
                <w:spacing w:val="-11"/>
                <w:sz w:val="16"/>
              </w:rPr>
              <w:t xml:space="preserve"> </w:t>
            </w:r>
            <w:r>
              <w:rPr>
                <w:rFonts w:ascii="Arial Black" w:hAnsi="Arial Black"/>
                <w:spacing w:val="-6"/>
                <w:sz w:val="16"/>
              </w:rPr>
              <w:t>life</w:t>
            </w:r>
            <w:r>
              <w:rPr>
                <w:rFonts w:ascii="Arial Black" w:hAnsi="Arial Black"/>
                <w:spacing w:val="-11"/>
                <w:sz w:val="16"/>
              </w:rPr>
              <w:t xml:space="preserve"> </w:t>
            </w:r>
            <w:r>
              <w:rPr>
                <w:rFonts w:ascii="Arial Black" w:hAnsi="Arial Black"/>
                <w:spacing w:val="-6"/>
                <w:sz w:val="16"/>
              </w:rPr>
              <w:t>expectancy</w:t>
            </w:r>
            <w:r>
              <w:rPr>
                <w:rFonts w:ascii="Arial Black" w:hAnsi="Arial Black"/>
                <w:spacing w:val="-10"/>
                <w:sz w:val="16"/>
              </w:rPr>
              <w:t xml:space="preserve"> </w:t>
            </w:r>
            <w:r>
              <w:rPr>
                <w:rFonts w:ascii="Arial Black" w:hAnsi="Arial Black"/>
                <w:spacing w:val="-6"/>
                <w:sz w:val="16"/>
              </w:rPr>
              <w:t>and</w:t>
            </w:r>
            <w:r>
              <w:rPr>
                <w:rFonts w:ascii="Arial Black" w:hAnsi="Arial Black"/>
                <w:spacing w:val="-11"/>
                <w:sz w:val="16"/>
              </w:rPr>
              <w:t xml:space="preserve"> </w:t>
            </w:r>
            <w:r>
              <w:rPr>
                <w:rFonts w:ascii="Arial Black" w:hAnsi="Arial Black"/>
                <w:spacing w:val="-6"/>
                <w:sz w:val="16"/>
              </w:rPr>
              <w:t>health</w:t>
            </w:r>
            <w:r>
              <w:rPr>
                <w:rFonts w:ascii="Arial Black" w:hAnsi="Arial Black"/>
                <w:spacing w:val="-11"/>
                <w:sz w:val="16"/>
              </w:rPr>
              <w:t xml:space="preserve"> </w:t>
            </w:r>
            <w:r>
              <w:rPr>
                <w:rFonts w:ascii="Arial Black" w:hAnsi="Arial Black"/>
                <w:spacing w:val="-6"/>
                <w:sz w:val="16"/>
              </w:rPr>
              <w:t>expenditure</w:t>
            </w:r>
            <w:r>
              <w:rPr>
                <w:rFonts w:ascii="Arial Black" w:hAnsi="Arial Black"/>
                <w:spacing w:val="-10"/>
                <w:sz w:val="16"/>
              </w:rPr>
              <w:t xml:space="preserve"> </w:t>
            </w:r>
            <w:r>
              <w:rPr>
                <w:rFonts w:ascii="Arial Black" w:hAnsi="Arial Black"/>
                <w:spacing w:val="-6"/>
                <w:sz w:val="16"/>
              </w:rPr>
              <w:t>–</w:t>
            </w:r>
            <w:r>
              <w:rPr>
                <w:rFonts w:ascii="Arial Black" w:hAnsi="Arial Black"/>
                <w:spacing w:val="-11"/>
                <w:sz w:val="16"/>
              </w:rPr>
              <w:t xml:space="preserve"> </w:t>
            </w:r>
            <w:r>
              <w:rPr>
                <w:rFonts w:ascii="Arial Black" w:hAnsi="Arial Black"/>
                <w:spacing w:val="-6"/>
                <w:sz w:val="16"/>
              </w:rPr>
              <w:t>position</w:t>
            </w:r>
            <w:r>
              <w:rPr>
                <w:rFonts w:ascii="Arial Black" w:hAnsi="Arial Black"/>
                <w:spacing w:val="-10"/>
                <w:sz w:val="16"/>
              </w:rPr>
              <w:t xml:space="preserve"> </w:t>
            </w:r>
            <w:r>
              <w:rPr>
                <w:rFonts w:ascii="Arial Black" w:hAnsi="Arial Black"/>
                <w:spacing w:val="-6"/>
                <w:sz w:val="16"/>
              </w:rPr>
              <w:t>among</w:t>
            </w:r>
            <w:r>
              <w:rPr>
                <w:rFonts w:ascii="Arial Black" w:hAnsi="Arial Black"/>
                <w:spacing w:val="-11"/>
                <w:sz w:val="16"/>
              </w:rPr>
              <w:t xml:space="preserve"> </w:t>
            </w:r>
            <w:r>
              <w:rPr>
                <w:rFonts w:ascii="Arial Black" w:hAnsi="Arial Black"/>
                <w:spacing w:val="-6"/>
                <w:sz w:val="16"/>
              </w:rPr>
              <w:t>OECD</w:t>
            </w:r>
            <w:r>
              <w:rPr>
                <w:rFonts w:ascii="Arial Black" w:hAnsi="Arial Black"/>
                <w:spacing w:val="-11"/>
                <w:sz w:val="16"/>
              </w:rPr>
              <w:t xml:space="preserve"> </w:t>
            </w:r>
            <w:r>
              <w:rPr>
                <w:rFonts w:ascii="Arial Black" w:hAnsi="Arial Black"/>
                <w:spacing w:val="-6"/>
                <w:sz w:val="16"/>
              </w:rPr>
              <w:t>countries</w:t>
            </w:r>
            <w:r>
              <w:rPr>
                <w:rStyle w:val="FootnoteReference"/>
                <w:b/>
                <w:bCs/>
              </w:rPr>
              <w:footnoteReference w:id="20"/>
            </w:r>
          </w:p>
        </w:tc>
      </w:tr>
      <w:tr w:rsidR="004E7589" w:rsidRPr="004E7589" w14:paraId="4C5853A1" w14:textId="51CA9050" w:rsidTr="008D3845">
        <w:trPr>
          <w:gridAfter w:val="1"/>
          <w:wAfter w:w="17" w:type="dxa"/>
        </w:trPr>
        <w:tc>
          <w:tcPr>
            <w:tcW w:w="1059" w:type="dxa"/>
            <w:tcBorders>
              <w:top w:val="nil"/>
              <w:left w:val="nil"/>
              <w:bottom w:val="nil"/>
              <w:right w:val="nil"/>
            </w:tcBorders>
            <w:shd w:val="clear" w:color="auto" w:fill="D9D9D9" w:themeFill="background1" w:themeFillShade="D9"/>
          </w:tcPr>
          <w:p w14:paraId="5DEEF92E" w14:textId="77777777" w:rsidR="004E7589" w:rsidRPr="004E7589" w:rsidRDefault="004E7589" w:rsidP="004E7589">
            <w:pPr>
              <w:pStyle w:val="TableText"/>
              <w:rPr>
                <w:b/>
                <w:bCs/>
                <w:sz w:val="16"/>
                <w:szCs w:val="16"/>
              </w:rPr>
            </w:pPr>
          </w:p>
        </w:tc>
        <w:tc>
          <w:tcPr>
            <w:tcW w:w="702" w:type="dxa"/>
            <w:gridSpan w:val="2"/>
            <w:tcBorders>
              <w:top w:val="nil"/>
              <w:left w:val="nil"/>
              <w:bottom w:val="nil"/>
              <w:right w:val="nil"/>
            </w:tcBorders>
            <w:shd w:val="clear" w:color="auto" w:fill="D9D9D9" w:themeFill="background1" w:themeFillShade="D9"/>
            <w:hideMark/>
          </w:tcPr>
          <w:p w14:paraId="33DA3281" w14:textId="572AD930" w:rsidR="004E7589" w:rsidRPr="004E7589" w:rsidRDefault="004E7589" w:rsidP="004E7589">
            <w:pPr>
              <w:pStyle w:val="TableText"/>
              <w:jc w:val="right"/>
              <w:rPr>
                <w:b/>
                <w:bCs/>
                <w:sz w:val="15"/>
                <w:szCs w:val="15"/>
              </w:rPr>
            </w:pPr>
            <w:r w:rsidRPr="004E7589">
              <w:rPr>
                <w:b/>
                <w:bCs/>
                <w:sz w:val="15"/>
                <w:szCs w:val="15"/>
              </w:rPr>
              <w:t>2002</w:t>
            </w:r>
          </w:p>
        </w:tc>
        <w:tc>
          <w:tcPr>
            <w:tcW w:w="702" w:type="dxa"/>
            <w:tcBorders>
              <w:top w:val="nil"/>
              <w:left w:val="nil"/>
              <w:bottom w:val="nil"/>
              <w:right w:val="nil"/>
            </w:tcBorders>
            <w:shd w:val="clear" w:color="auto" w:fill="D9D9D9" w:themeFill="background1" w:themeFillShade="D9"/>
            <w:hideMark/>
          </w:tcPr>
          <w:p w14:paraId="54D03BB4" w14:textId="69362349" w:rsidR="004E7589" w:rsidRPr="004E7589" w:rsidRDefault="004E7589" w:rsidP="004E7589">
            <w:pPr>
              <w:pStyle w:val="TableText"/>
              <w:jc w:val="right"/>
              <w:rPr>
                <w:b/>
                <w:bCs/>
                <w:sz w:val="15"/>
                <w:szCs w:val="15"/>
              </w:rPr>
            </w:pPr>
            <w:r w:rsidRPr="004E7589">
              <w:rPr>
                <w:b/>
                <w:bCs/>
                <w:sz w:val="15"/>
                <w:szCs w:val="15"/>
              </w:rPr>
              <w:t>2010</w:t>
            </w:r>
          </w:p>
        </w:tc>
        <w:tc>
          <w:tcPr>
            <w:tcW w:w="702" w:type="dxa"/>
            <w:tcBorders>
              <w:top w:val="nil"/>
              <w:left w:val="nil"/>
              <w:bottom w:val="nil"/>
              <w:right w:val="nil"/>
            </w:tcBorders>
            <w:shd w:val="clear" w:color="auto" w:fill="D9D9D9" w:themeFill="background1" w:themeFillShade="D9"/>
            <w:hideMark/>
          </w:tcPr>
          <w:p w14:paraId="538F551C" w14:textId="2CD9A3A9" w:rsidR="004E7589" w:rsidRPr="004E7589" w:rsidRDefault="004E7589" w:rsidP="004E7589">
            <w:pPr>
              <w:pStyle w:val="TableText"/>
              <w:jc w:val="right"/>
              <w:rPr>
                <w:b/>
                <w:bCs/>
                <w:sz w:val="15"/>
                <w:szCs w:val="15"/>
              </w:rPr>
            </w:pPr>
            <w:r w:rsidRPr="004E7589">
              <w:rPr>
                <w:b/>
                <w:bCs/>
                <w:sz w:val="15"/>
                <w:szCs w:val="15"/>
              </w:rPr>
              <w:t>2015</w:t>
            </w:r>
          </w:p>
        </w:tc>
        <w:tc>
          <w:tcPr>
            <w:tcW w:w="702" w:type="dxa"/>
            <w:tcBorders>
              <w:top w:val="nil"/>
              <w:left w:val="nil"/>
              <w:bottom w:val="nil"/>
              <w:right w:val="nil"/>
            </w:tcBorders>
            <w:shd w:val="clear" w:color="auto" w:fill="D9D9D9" w:themeFill="background1" w:themeFillShade="D9"/>
            <w:hideMark/>
          </w:tcPr>
          <w:p w14:paraId="3CC10284" w14:textId="23F12270" w:rsidR="004E7589" w:rsidRPr="004E7589" w:rsidRDefault="004E7589" w:rsidP="004E7589">
            <w:pPr>
              <w:pStyle w:val="TableText"/>
              <w:jc w:val="right"/>
              <w:rPr>
                <w:b/>
                <w:bCs/>
                <w:sz w:val="15"/>
                <w:szCs w:val="15"/>
              </w:rPr>
            </w:pPr>
            <w:r w:rsidRPr="004E7589">
              <w:rPr>
                <w:b/>
                <w:bCs/>
                <w:sz w:val="15"/>
                <w:szCs w:val="15"/>
              </w:rPr>
              <w:t>2017</w:t>
            </w:r>
          </w:p>
        </w:tc>
        <w:tc>
          <w:tcPr>
            <w:tcW w:w="702" w:type="dxa"/>
            <w:tcBorders>
              <w:top w:val="nil"/>
              <w:left w:val="nil"/>
              <w:bottom w:val="nil"/>
              <w:right w:val="nil"/>
            </w:tcBorders>
            <w:shd w:val="clear" w:color="auto" w:fill="D9D9D9" w:themeFill="background1" w:themeFillShade="D9"/>
            <w:hideMark/>
          </w:tcPr>
          <w:p w14:paraId="538A58A5" w14:textId="725C9264" w:rsidR="004E7589" w:rsidRPr="004E7589" w:rsidRDefault="004E7589" w:rsidP="004E7589">
            <w:pPr>
              <w:pStyle w:val="TableText"/>
              <w:jc w:val="right"/>
              <w:rPr>
                <w:b/>
                <w:bCs/>
                <w:sz w:val="15"/>
                <w:szCs w:val="15"/>
              </w:rPr>
            </w:pPr>
            <w:r w:rsidRPr="004E7589">
              <w:rPr>
                <w:b/>
                <w:bCs/>
                <w:sz w:val="15"/>
                <w:szCs w:val="15"/>
              </w:rPr>
              <w:t>2018</w:t>
            </w:r>
          </w:p>
        </w:tc>
        <w:tc>
          <w:tcPr>
            <w:tcW w:w="702" w:type="dxa"/>
            <w:tcBorders>
              <w:top w:val="nil"/>
              <w:left w:val="nil"/>
              <w:bottom w:val="nil"/>
              <w:right w:val="nil"/>
            </w:tcBorders>
            <w:shd w:val="clear" w:color="auto" w:fill="D9D9D9" w:themeFill="background1" w:themeFillShade="D9"/>
            <w:hideMark/>
          </w:tcPr>
          <w:p w14:paraId="7D7791D9" w14:textId="2B96E7E1" w:rsidR="004E7589" w:rsidRPr="004E7589" w:rsidRDefault="004E7589" w:rsidP="004E7589">
            <w:pPr>
              <w:pStyle w:val="TableText"/>
              <w:jc w:val="right"/>
              <w:rPr>
                <w:b/>
                <w:bCs/>
                <w:sz w:val="15"/>
                <w:szCs w:val="15"/>
              </w:rPr>
            </w:pPr>
            <w:r w:rsidRPr="004E7589">
              <w:rPr>
                <w:b/>
                <w:bCs/>
                <w:sz w:val="15"/>
                <w:szCs w:val="15"/>
              </w:rPr>
              <w:t>2019</w:t>
            </w:r>
          </w:p>
        </w:tc>
        <w:tc>
          <w:tcPr>
            <w:tcW w:w="702" w:type="dxa"/>
            <w:tcBorders>
              <w:top w:val="nil"/>
              <w:left w:val="nil"/>
              <w:bottom w:val="nil"/>
              <w:right w:val="nil"/>
            </w:tcBorders>
            <w:shd w:val="clear" w:color="auto" w:fill="D9D9D9" w:themeFill="background1" w:themeFillShade="D9"/>
            <w:hideMark/>
          </w:tcPr>
          <w:p w14:paraId="6F231EDA" w14:textId="5E32BB9A" w:rsidR="004E7589" w:rsidRPr="004E7589" w:rsidRDefault="004E7589" w:rsidP="004E7589">
            <w:pPr>
              <w:pStyle w:val="TableText"/>
              <w:jc w:val="right"/>
              <w:rPr>
                <w:b/>
                <w:bCs/>
                <w:sz w:val="15"/>
                <w:szCs w:val="15"/>
              </w:rPr>
            </w:pPr>
            <w:r w:rsidRPr="004E7589">
              <w:rPr>
                <w:b/>
                <w:bCs/>
                <w:sz w:val="15"/>
                <w:szCs w:val="15"/>
              </w:rPr>
              <w:t>2020</w:t>
            </w:r>
          </w:p>
        </w:tc>
        <w:tc>
          <w:tcPr>
            <w:tcW w:w="702" w:type="dxa"/>
            <w:tcBorders>
              <w:top w:val="nil"/>
              <w:left w:val="nil"/>
              <w:bottom w:val="nil"/>
              <w:right w:val="nil"/>
            </w:tcBorders>
            <w:shd w:val="clear" w:color="auto" w:fill="D9D9D9" w:themeFill="background1" w:themeFillShade="D9"/>
          </w:tcPr>
          <w:p w14:paraId="31637620" w14:textId="3DAE2125" w:rsidR="004E7589" w:rsidRPr="004E7589" w:rsidRDefault="004E7589" w:rsidP="004E7589">
            <w:pPr>
              <w:pStyle w:val="TableText"/>
              <w:jc w:val="right"/>
              <w:rPr>
                <w:b/>
                <w:bCs/>
                <w:sz w:val="15"/>
                <w:szCs w:val="15"/>
              </w:rPr>
            </w:pPr>
            <w:r w:rsidRPr="004E7589">
              <w:rPr>
                <w:b/>
                <w:bCs/>
                <w:sz w:val="15"/>
                <w:szCs w:val="15"/>
              </w:rPr>
              <w:t>2021</w:t>
            </w:r>
          </w:p>
        </w:tc>
        <w:tc>
          <w:tcPr>
            <w:tcW w:w="702" w:type="dxa"/>
            <w:tcBorders>
              <w:top w:val="nil"/>
              <w:left w:val="nil"/>
              <w:bottom w:val="nil"/>
              <w:right w:val="nil"/>
            </w:tcBorders>
            <w:shd w:val="clear" w:color="auto" w:fill="D9D9D9" w:themeFill="background1" w:themeFillShade="D9"/>
            <w:hideMark/>
          </w:tcPr>
          <w:p w14:paraId="4FB776E0" w14:textId="47774EB7" w:rsidR="004E7589" w:rsidRPr="004E7589" w:rsidRDefault="004E7589" w:rsidP="004E7589">
            <w:pPr>
              <w:pStyle w:val="TableText"/>
              <w:jc w:val="right"/>
              <w:rPr>
                <w:b/>
                <w:bCs/>
                <w:sz w:val="15"/>
                <w:szCs w:val="15"/>
              </w:rPr>
            </w:pPr>
            <w:r w:rsidRPr="004E7589">
              <w:rPr>
                <w:b/>
                <w:bCs/>
                <w:sz w:val="15"/>
                <w:szCs w:val="15"/>
              </w:rPr>
              <w:t>2022</w:t>
            </w:r>
          </w:p>
        </w:tc>
        <w:tc>
          <w:tcPr>
            <w:tcW w:w="686" w:type="dxa"/>
            <w:tcBorders>
              <w:top w:val="nil"/>
              <w:left w:val="nil"/>
              <w:bottom w:val="nil"/>
              <w:right w:val="nil"/>
            </w:tcBorders>
            <w:shd w:val="clear" w:color="auto" w:fill="D9D9D9" w:themeFill="background1" w:themeFillShade="D9"/>
          </w:tcPr>
          <w:p w14:paraId="630F31FD" w14:textId="2700CEF4" w:rsidR="004E7589" w:rsidRPr="004E7589" w:rsidRDefault="004E7589" w:rsidP="004E7589">
            <w:pPr>
              <w:pStyle w:val="TableText"/>
              <w:jc w:val="right"/>
              <w:rPr>
                <w:b/>
                <w:bCs/>
                <w:sz w:val="15"/>
                <w:szCs w:val="15"/>
              </w:rPr>
            </w:pPr>
            <w:r w:rsidRPr="004E7589">
              <w:rPr>
                <w:b/>
                <w:bCs/>
                <w:sz w:val="15"/>
                <w:szCs w:val="15"/>
              </w:rPr>
              <w:t>2023</w:t>
            </w:r>
          </w:p>
        </w:tc>
      </w:tr>
      <w:tr w:rsidR="004E7589" w14:paraId="1EAC0EAE" w14:textId="58FDAA73" w:rsidTr="008D3845">
        <w:trPr>
          <w:gridAfter w:val="1"/>
          <w:wAfter w:w="17" w:type="dxa"/>
        </w:trPr>
        <w:tc>
          <w:tcPr>
            <w:tcW w:w="1059" w:type="dxa"/>
            <w:tcBorders>
              <w:top w:val="nil"/>
              <w:left w:val="nil"/>
              <w:bottom w:val="single" w:sz="4" w:space="0" w:color="A6A6A6" w:themeColor="background1" w:themeShade="A6"/>
              <w:right w:val="nil"/>
            </w:tcBorders>
            <w:hideMark/>
          </w:tcPr>
          <w:p w14:paraId="738D22AC" w14:textId="77777777" w:rsidR="004E7589" w:rsidRPr="004F1B86" w:rsidRDefault="004E7589" w:rsidP="004E7589">
            <w:pPr>
              <w:pStyle w:val="TableText"/>
              <w:rPr>
                <w:sz w:val="16"/>
                <w:szCs w:val="16"/>
              </w:rPr>
            </w:pPr>
            <w:r w:rsidRPr="004F1B86">
              <w:rPr>
                <w:sz w:val="16"/>
                <w:szCs w:val="16"/>
              </w:rPr>
              <w:t>Life expectancy at birth</w:t>
            </w:r>
          </w:p>
        </w:tc>
        <w:tc>
          <w:tcPr>
            <w:tcW w:w="702" w:type="dxa"/>
            <w:gridSpan w:val="2"/>
            <w:tcBorders>
              <w:top w:val="nil"/>
              <w:left w:val="nil"/>
              <w:bottom w:val="single" w:sz="4" w:space="0" w:color="A6A6A6" w:themeColor="background1" w:themeShade="A6"/>
              <w:right w:val="nil"/>
            </w:tcBorders>
            <w:hideMark/>
          </w:tcPr>
          <w:p w14:paraId="087822DD" w14:textId="770ECD22" w:rsidR="004E7589" w:rsidRPr="004E7589" w:rsidRDefault="004E7589" w:rsidP="004E7589">
            <w:pPr>
              <w:pStyle w:val="TableText"/>
              <w:jc w:val="right"/>
              <w:rPr>
                <w:sz w:val="15"/>
                <w:szCs w:val="15"/>
              </w:rPr>
            </w:pPr>
            <w:r w:rsidRPr="004E7589">
              <w:rPr>
                <w:sz w:val="15"/>
                <w:szCs w:val="15"/>
              </w:rPr>
              <w:t>12</w:t>
            </w:r>
            <w:r w:rsidRPr="004A2202">
              <w:rPr>
                <w:sz w:val="15"/>
                <w:szCs w:val="15"/>
                <w:vertAlign w:val="superscript"/>
              </w:rPr>
              <w:t>th</w:t>
            </w:r>
            <w:r w:rsidR="004A2202">
              <w:rPr>
                <w:sz w:val="15"/>
                <w:szCs w:val="15"/>
                <w:vertAlign w:val="superscript"/>
              </w:rPr>
              <w:t xml:space="preserve"> </w:t>
            </w:r>
            <w:r w:rsidRPr="004E7589">
              <w:rPr>
                <w:sz w:val="15"/>
                <w:szCs w:val="15"/>
              </w:rPr>
              <w:t>of</w:t>
            </w:r>
            <w:r>
              <w:rPr>
                <w:sz w:val="15"/>
                <w:szCs w:val="15"/>
              </w:rPr>
              <w:t xml:space="preserve"> </w:t>
            </w:r>
            <w:r w:rsidRPr="004E7589">
              <w:rPr>
                <w:sz w:val="15"/>
                <w:szCs w:val="15"/>
              </w:rPr>
              <w:t>38</w:t>
            </w:r>
          </w:p>
        </w:tc>
        <w:tc>
          <w:tcPr>
            <w:tcW w:w="702" w:type="dxa"/>
            <w:tcBorders>
              <w:top w:val="nil"/>
              <w:left w:val="nil"/>
              <w:bottom w:val="single" w:sz="4" w:space="0" w:color="A6A6A6" w:themeColor="background1" w:themeShade="A6"/>
              <w:right w:val="nil"/>
            </w:tcBorders>
            <w:hideMark/>
          </w:tcPr>
          <w:p w14:paraId="03DE2DDD" w14:textId="7E3E69C5" w:rsidR="004E7589" w:rsidRPr="004E7589" w:rsidRDefault="004E7589" w:rsidP="004E7589">
            <w:pPr>
              <w:pStyle w:val="TableText"/>
              <w:jc w:val="right"/>
              <w:rPr>
                <w:sz w:val="15"/>
                <w:szCs w:val="15"/>
              </w:rPr>
            </w:pPr>
            <w:r w:rsidRPr="004E7589">
              <w:rPr>
                <w:sz w:val="15"/>
                <w:szCs w:val="15"/>
              </w:rPr>
              <w:t>13th equal of 38</w:t>
            </w:r>
          </w:p>
        </w:tc>
        <w:tc>
          <w:tcPr>
            <w:tcW w:w="702" w:type="dxa"/>
            <w:tcBorders>
              <w:top w:val="nil"/>
              <w:left w:val="nil"/>
              <w:bottom w:val="single" w:sz="4" w:space="0" w:color="A6A6A6" w:themeColor="background1" w:themeShade="A6"/>
              <w:right w:val="nil"/>
            </w:tcBorders>
            <w:hideMark/>
          </w:tcPr>
          <w:p w14:paraId="7D9225E3" w14:textId="541F2B08" w:rsidR="004E7589" w:rsidRPr="004E7589" w:rsidRDefault="004E7589" w:rsidP="004E7589">
            <w:pPr>
              <w:pStyle w:val="TableText"/>
              <w:jc w:val="right"/>
              <w:rPr>
                <w:sz w:val="15"/>
                <w:szCs w:val="15"/>
              </w:rPr>
            </w:pPr>
            <w:r w:rsidRPr="004E7589">
              <w:rPr>
                <w:sz w:val="15"/>
                <w:szCs w:val="15"/>
              </w:rPr>
              <w:t>16th equal of 38</w:t>
            </w:r>
          </w:p>
        </w:tc>
        <w:tc>
          <w:tcPr>
            <w:tcW w:w="702" w:type="dxa"/>
            <w:tcBorders>
              <w:top w:val="nil"/>
              <w:left w:val="nil"/>
              <w:bottom w:val="single" w:sz="4" w:space="0" w:color="A6A6A6" w:themeColor="background1" w:themeShade="A6"/>
              <w:right w:val="nil"/>
            </w:tcBorders>
            <w:hideMark/>
          </w:tcPr>
          <w:p w14:paraId="6AC474EA" w14:textId="2BB913BD" w:rsidR="004E7589" w:rsidRPr="004E7589" w:rsidRDefault="004E7589" w:rsidP="004E7589">
            <w:pPr>
              <w:pStyle w:val="TableText"/>
              <w:jc w:val="right"/>
              <w:rPr>
                <w:sz w:val="15"/>
                <w:szCs w:val="15"/>
              </w:rPr>
            </w:pPr>
            <w:r w:rsidRPr="004E7589">
              <w:rPr>
                <w:sz w:val="15"/>
                <w:szCs w:val="15"/>
              </w:rPr>
              <w:t>16th equal of 38</w:t>
            </w:r>
          </w:p>
        </w:tc>
        <w:tc>
          <w:tcPr>
            <w:tcW w:w="702" w:type="dxa"/>
            <w:tcBorders>
              <w:top w:val="nil"/>
              <w:left w:val="nil"/>
              <w:bottom w:val="single" w:sz="4" w:space="0" w:color="A6A6A6" w:themeColor="background1" w:themeShade="A6"/>
              <w:right w:val="nil"/>
            </w:tcBorders>
          </w:tcPr>
          <w:p w14:paraId="0DC6342A" w14:textId="36DD6ABD" w:rsidR="004E7589" w:rsidRPr="004E7589" w:rsidRDefault="004E7589" w:rsidP="004E7589">
            <w:pPr>
              <w:pStyle w:val="TableText"/>
              <w:jc w:val="right"/>
              <w:rPr>
                <w:sz w:val="15"/>
                <w:szCs w:val="15"/>
              </w:rPr>
            </w:pPr>
            <w:r w:rsidRPr="004E7589">
              <w:rPr>
                <w:sz w:val="15"/>
                <w:szCs w:val="15"/>
              </w:rPr>
              <w:t>19th equal of 38</w:t>
            </w:r>
          </w:p>
        </w:tc>
        <w:tc>
          <w:tcPr>
            <w:tcW w:w="702" w:type="dxa"/>
            <w:tcBorders>
              <w:top w:val="nil"/>
              <w:left w:val="nil"/>
              <w:bottom w:val="single" w:sz="4" w:space="0" w:color="A6A6A6" w:themeColor="background1" w:themeShade="A6"/>
              <w:right w:val="nil"/>
            </w:tcBorders>
          </w:tcPr>
          <w:p w14:paraId="07CBEC2E" w14:textId="34055536" w:rsidR="004E7589" w:rsidRPr="004E7589" w:rsidRDefault="004E7589" w:rsidP="004E7589">
            <w:pPr>
              <w:pStyle w:val="TableText"/>
              <w:jc w:val="right"/>
              <w:rPr>
                <w:sz w:val="15"/>
                <w:szCs w:val="15"/>
              </w:rPr>
            </w:pPr>
            <w:r w:rsidRPr="004E7589">
              <w:rPr>
                <w:sz w:val="15"/>
                <w:szCs w:val="15"/>
              </w:rPr>
              <w:t>16th equal of 38</w:t>
            </w:r>
          </w:p>
        </w:tc>
        <w:tc>
          <w:tcPr>
            <w:tcW w:w="702" w:type="dxa"/>
            <w:tcBorders>
              <w:top w:val="nil"/>
              <w:left w:val="nil"/>
              <w:bottom w:val="single" w:sz="4" w:space="0" w:color="A6A6A6" w:themeColor="background1" w:themeShade="A6"/>
              <w:right w:val="nil"/>
            </w:tcBorders>
          </w:tcPr>
          <w:p w14:paraId="353047AD" w14:textId="3F1D7370" w:rsidR="004E7589" w:rsidRPr="004E7589" w:rsidRDefault="004E7589" w:rsidP="004E7589">
            <w:pPr>
              <w:pStyle w:val="TableText"/>
              <w:jc w:val="right"/>
              <w:rPr>
                <w:sz w:val="15"/>
                <w:szCs w:val="15"/>
              </w:rPr>
            </w:pPr>
            <w:r w:rsidRPr="004E7589">
              <w:rPr>
                <w:sz w:val="15"/>
                <w:szCs w:val="15"/>
              </w:rPr>
              <w:t>11th equal of 38</w:t>
            </w:r>
          </w:p>
        </w:tc>
        <w:tc>
          <w:tcPr>
            <w:tcW w:w="702" w:type="dxa"/>
            <w:tcBorders>
              <w:top w:val="nil"/>
              <w:left w:val="nil"/>
              <w:bottom w:val="single" w:sz="4" w:space="0" w:color="A6A6A6" w:themeColor="background1" w:themeShade="A6"/>
              <w:right w:val="nil"/>
            </w:tcBorders>
          </w:tcPr>
          <w:p w14:paraId="183A7CB6" w14:textId="0DE09740" w:rsidR="004E7589" w:rsidRPr="004E7589" w:rsidRDefault="004E7589" w:rsidP="004E7589">
            <w:pPr>
              <w:pStyle w:val="TableText"/>
              <w:jc w:val="right"/>
              <w:rPr>
                <w:sz w:val="15"/>
                <w:szCs w:val="15"/>
              </w:rPr>
            </w:pPr>
            <w:r w:rsidRPr="004E7589">
              <w:rPr>
                <w:sz w:val="15"/>
                <w:szCs w:val="15"/>
              </w:rPr>
              <w:t>14th of</w:t>
            </w:r>
            <w:r>
              <w:rPr>
                <w:sz w:val="15"/>
                <w:szCs w:val="15"/>
              </w:rPr>
              <w:t xml:space="preserve"> </w:t>
            </w:r>
            <w:r w:rsidRPr="004E7589">
              <w:rPr>
                <w:sz w:val="15"/>
                <w:szCs w:val="15"/>
              </w:rPr>
              <w:t>38</w:t>
            </w:r>
          </w:p>
        </w:tc>
        <w:tc>
          <w:tcPr>
            <w:tcW w:w="702" w:type="dxa"/>
            <w:tcBorders>
              <w:top w:val="nil"/>
              <w:left w:val="nil"/>
              <w:bottom w:val="single" w:sz="4" w:space="0" w:color="A6A6A6" w:themeColor="background1" w:themeShade="A6"/>
              <w:right w:val="nil"/>
            </w:tcBorders>
          </w:tcPr>
          <w:p w14:paraId="16CF02D3" w14:textId="2278FAEE" w:rsidR="004E7589" w:rsidRPr="004E7589" w:rsidRDefault="004E7589" w:rsidP="004E7589">
            <w:pPr>
              <w:pStyle w:val="TableText"/>
              <w:jc w:val="right"/>
              <w:rPr>
                <w:sz w:val="15"/>
                <w:szCs w:val="15"/>
              </w:rPr>
            </w:pPr>
            <w:r w:rsidRPr="004E7589">
              <w:rPr>
                <w:sz w:val="15"/>
                <w:szCs w:val="15"/>
              </w:rPr>
              <w:t>14th</w:t>
            </w:r>
            <w:r>
              <w:rPr>
                <w:sz w:val="15"/>
                <w:szCs w:val="15"/>
              </w:rPr>
              <w:t xml:space="preserve"> </w:t>
            </w:r>
            <w:r w:rsidRPr="004E7589">
              <w:rPr>
                <w:sz w:val="15"/>
                <w:szCs w:val="15"/>
              </w:rPr>
              <w:t>of</w:t>
            </w:r>
            <w:r>
              <w:rPr>
                <w:sz w:val="15"/>
                <w:szCs w:val="15"/>
              </w:rPr>
              <w:t xml:space="preserve"> </w:t>
            </w:r>
            <w:r w:rsidRPr="004E7589">
              <w:rPr>
                <w:sz w:val="15"/>
                <w:szCs w:val="15"/>
              </w:rPr>
              <w:t>36</w:t>
            </w:r>
          </w:p>
        </w:tc>
        <w:tc>
          <w:tcPr>
            <w:tcW w:w="686" w:type="dxa"/>
            <w:tcBorders>
              <w:top w:val="nil"/>
              <w:left w:val="nil"/>
              <w:bottom w:val="single" w:sz="4" w:space="0" w:color="A6A6A6" w:themeColor="background1" w:themeShade="A6"/>
              <w:right w:val="nil"/>
            </w:tcBorders>
          </w:tcPr>
          <w:p w14:paraId="1680DB11" w14:textId="35E369C4" w:rsidR="004E7589" w:rsidRPr="004E7589" w:rsidRDefault="004E7589" w:rsidP="004E7589">
            <w:pPr>
              <w:pStyle w:val="TableText"/>
              <w:jc w:val="right"/>
              <w:rPr>
                <w:sz w:val="15"/>
                <w:szCs w:val="15"/>
              </w:rPr>
            </w:pPr>
            <w:r w:rsidRPr="004E7589">
              <w:rPr>
                <w:sz w:val="15"/>
                <w:szCs w:val="15"/>
              </w:rPr>
              <w:t>No data</w:t>
            </w:r>
            <w:r>
              <w:rPr>
                <w:rStyle w:val="FootnoteReference"/>
                <w:sz w:val="15"/>
                <w:szCs w:val="15"/>
              </w:rPr>
              <w:footnoteReference w:id="21"/>
            </w:r>
          </w:p>
        </w:tc>
      </w:tr>
      <w:tr w:rsidR="004E7589" w14:paraId="5CDC43E8" w14:textId="6860D41F" w:rsidTr="008D3845">
        <w:trPr>
          <w:gridAfter w:val="1"/>
          <w:wAfter w:w="17" w:type="dxa"/>
        </w:trPr>
        <w:tc>
          <w:tcPr>
            <w:tcW w:w="1059" w:type="dxa"/>
            <w:tcBorders>
              <w:top w:val="single" w:sz="4" w:space="0" w:color="A6A6A6" w:themeColor="background1" w:themeShade="A6"/>
              <w:left w:val="nil"/>
              <w:bottom w:val="single" w:sz="4" w:space="0" w:color="A6A6A6" w:themeColor="background1" w:themeShade="A6"/>
              <w:right w:val="nil"/>
            </w:tcBorders>
            <w:hideMark/>
          </w:tcPr>
          <w:p w14:paraId="49BBDB43" w14:textId="77777777" w:rsidR="004E7589" w:rsidRPr="004F1B86" w:rsidRDefault="004E7589" w:rsidP="004E7589">
            <w:pPr>
              <w:pStyle w:val="TableText"/>
              <w:rPr>
                <w:sz w:val="16"/>
                <w:szCs w:val="16"/>
              </w:rPr>
            </w:pPr>
            <w:r w:rsidRPr="004F1B86">
              <w:rPr>
                <w:sz w:val="16"/>
                <w:szCs w:val="16"/>
              </w:rPr>
              <w:t>Health expenditure</w:t>
            </w:r>
          </w:p>
        </w:tc>
        <w:tc>
          <w:tcPr>
            <w:tcW w:w="702" w:type="dxa"/>
            <w:gridSpan w:val="2"/>
            <w:tcBorders>
              <w:top w:val="single" w:sz="4" w:space="0" w:color="A6A6A6" w:themeColor="background1" w:themeShade="A6"/>
              <w:left w:val="nil"/>
              <w:bottom w:val="single" w:sz="4" w:space="0" w:color="A6A6A6" w:themeColor="background1" w:themeShade="A6"/>
              <w:right w:val="nil"/>
            </w:tcBorders>
          </w:tcPr>
          <w:p w14:paraId="46D78011" w14:textId="454A4792" w:rsidR="004E7589" w:rsidRPr="004E7589" w:rsidRDefault="004E7589" w:rsidP="004E7589">
            <w:pPr>
              <w:pStyle w:val="TableText"/>
              <w:jc w:val="right"/>
              <w:rPr>
                <w:sz w:val="15"/>
                <w:szCs w:val="15"/>
              </w:rPr>
            </w:pPr>
            <w:r w:rsidRPr="004E7589">
              <w:rPr>
                <w:sz w:val="15"/>
                <w:szCs w:val="15"/>
              </w:rPr>
              <w:t>21st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5458E723" w14:textId="53F9E7DC" w:rsidR="004E7589" w:rsidRPr="004E7589" w:rsidRDefault="004E7589" w:rsidP="004E7589">
            <w:pPr>
              <w:pStyle w:val="TableText"/>
              <w:jc w:val="right"/>
              <w:rPr>
                <w:sz w:val="15"/>
                <w:szCs w:val="15"/>
              </w:rPr>
            </w:pPr>
            <w:r w:rsidRPr="004E7589">
              <w:rPr>
                <w:sz w:val="15"/>
                <w:szCs w:val="15"/>
              </w:rPr>
              <w:t>19th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71A8172F" w14:textId="10820BE9" w:rsidR="004E7589" w:rsidRPr="004E7589" w:rsidRDefault="004E7589" w:rsidP="004E7589">
            <w:pPr>
              <w:pStyle w:val="TableText"/>
              <w:jc w:val="right"/>
              <w:rPr>
                <w:sz w:val="15"/>
                <w:szCs w:val="15"/>
              </w:rPr>
            </w:pPr>
            <w:r w:rsidRPr="004E7589">
              <w:rPr>
                <w:sz w:val="15"/>
                <w:szCs w:val="15"/>
              </w:rPr>
              <w:t>19th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588E4E60" w14:textId="3B13F409" w:rsidR="004E7589" w:rsidRPr="004E7589" w:rsidRDefault="004E7589" w:rsidP="004E7589">
            <w:pPr>
              <w:pStyle w:val="TableText"/>
              <w:jc w:val="right"/>
              <w:rPr>
                <w:sz w:val="15"/>
                <w:szCs w:val="15"/>
              </w:rPr>
            </w:pPr>
            <w:r w:rsidRPr="004E7589">
              <w:rPr>
                <w:sz w:val="15"/>
                <w:szCs w:val="15"/>
              </w:rPr>
              <w:t>19th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66618CB8" w14:textId="353557DC" w:rsidR="004E7589" w:rsidRPr="004E7589" w:rsidRDefault="004E7589" w:rsidP="004E7589">
            <w:pPr>
              <w:pStyle w:val="TableText"/>
              <w:jc w:val="right"/>
              <w:rPr>
                <w:sz w:val="15"/>
                <w:szCs w:val="15"/>
              </w:rPr>
            </w:pPr>
            <w:r w:rsidRPr="004E7589">
              <w:rPr>
                <w:sz w:val="15"/>
                <w:szCs w:val="15"/>
              </w:rPr>
              <w:t>19th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47605280" w14:textId="5A053A18" w:rsidR="004E7589" w:rsidRPr="004E7589" w:rsidRDefault="004E7589" w:rsidP="004E7589">
            <w:pPr>
              <w:pStyle w:val="TableText"/>
              <w:jc w:val="right"/>
              <w:rPr>
                <w:sz w:val="15"/>
                <w:szCs w:val="15"/>
              </w:rPr>
            </w:pPr>
            <w:r w:rsidRPr="004E7589">
              <w:rPr>
                <w:sz w:val="15"/>
                <w:szCs w:val="15"/>
              </w:rPr>
              <w:t>19th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5549C24E" w14:textId="34D6C6E0" w:rsidR="004E7589" w:rsidRPr="004E7589" w:rsidRDefault="004E7589" w:rsidP="004E7589">
            <w:pPr>
              <w:pStyle w:val="TableText"/>
              <w:jc w:val="right"/>
              <w:rPr>
                <w:sz w:val="15"/>
                <w:szCs w:val="15"/>
              </w:rPr>
            </w:pPr>
            <w:r w:rsidRPr="004E7589">
              <w:rPr>
                <w:sz w:val="15"/>
                <w:szCs w:val="15"/>
              </w:rPr>
              <w:t>19th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09B000F5" w14:textId="249AF08D" w:rsidR="004E7589" w:rsidRPr="004E7589" w:rsidRDefault="004E7589" w:rsidP="004E7589">
            <w:pPr>
              <w:pStyle w:val="TableText"/>
              <w:jc w:val="right"/>
              <w:rPr>
                <w:sz w:val="15"/>
                <w:szCs w:val="15"/>
              </w:rPr>
            </w:pPr>
            <w:r w:rsidRPr="004E7589">
              <w:rPr>
                <w:sz w:val="15"/>
                <w:szCs w:val="15"/>
              </w:rPr>
              <w:t>19th of</w:t>
            </w:r>
            <w:r>
              <w:rPr>
                <w:sz w:val="15"/>
                <w:szCs w:val="15"/>
              </w:rPr>
              <w:t xml:space="preserve"> </w:t>
            </w:r>
            <w:r w:rsidRPr="004E7589">
              <w:rPr>
                <w:sz w:val="15"/>
                <w:szCs w:val="15"/>
              </w:rPr>
              <w:t>38</w:t>
            </w:r>
          </w:p>
        </w:tc>
        <w:tc>
          <w:tcPr>
            <w:tcW w:w="702" w:type="dxa"/>
            <w:tcBorders>
              <w:top w:val="single" w:sz="4" w:space="0" w:color="A6A6A6" w:themeColor="background1" w:themeShade="A6"/>
              <w:left w:val="nil"/>
              <w:bottom w:val="single" w:sz="4" w:space="0" w:color="A6A6A6" w:themeColor="background1" w:themeShade="A6"/>
              <w:right w:val="nil"/>
            </w:tcBorders>
          </w:tcPr>
          <w:p w14:paraId="40216995" w14:textId="31C21F05" w:rsidR="004E7589" w:rsidRPr="004E7589" w:rsidRDefault="004E7589" w:rsidP="004E7589">
            <w:pPr>
              <w:pStyle w:val="TableText"/>
              <w:jc w:val="right"/>
              <w:rPr>
                <w:sz w:val="15"/>
                <w:szCs w:val="15"/>
              </w:rPr>
            </w:pPr>
            <w:r w:rsidRPr="004E7589">
              <w:rPr>
                <w:sz w:val="15"/>
                <w:szCs w:val="15"/>
              </w:rPr>
              <w:t>15th of</w:t>
            </w:r>
            <w:r>
              <w:rPr>
                <w:sz w:val="15"/>
                <w:szCs w:val="15"/>
              </w:rPr>
              <w:t xml:space="preserve"> </w:t>
            </w:r>
            <w:r w:rsidRPr="004E7589">
              <w:rPr>
                <w:sz w:val="15"/>
                <w:szCs w:val="15"/>
              </w:rPr>
              <w:t>38</w:t>
            </w:r>
          </w:p>
        </w:tc>
        <w:tc>
          <w:tcPr>
            <w:tcW w:w="686" w:type="dxa"/>
            <w:tcBorders>
              <w:top w:val="single" w:sz="4" w:space="0" w:color="A6A6A6" w:themeColor="background1" w:themeShade="A6"/>
              <w:left w:val="nil"/>
              <w:bottom w:val="single" w:sz="4" w:space="0" w:color="A6A6A6" w:themeColor="background1" w:themeShade="A6"/>
              <w:right w:val="nil"/>
            </w:tcBorders>
          </w:tcPr>
          <w:p w14:paraId="65B684E6" w14:textId="778CE587" w:rsidR="004E7589" w:rsidRPr="004E7589" w:rsidRDefault="004E7589" w:rsidP="004E7589">
            <w:pPr>
              <w:pStyle w:val="TableText"/>
              <w:jc w:val="right"/>
              <w:rPr>
                <w:sz w:val="15"/>
                <w:szCs w:val="15"/>
              </w:rPr>
            </w:pPr>
            <w:r w:rsidRPr="004E7589">
              <w:rPr>
                <w:sz w:val="15"/>
                <w:szCs w:val="15"/>
              </w:rPr>
              <w:t>17th of</w:t>
            </w:r>
            <w:r>
              <w:rPr>
                <w:sz w:val="15"/>
                <w:szCs w:val="15"/>
              </w:rPr>
              <w:t xml:space="preserve"> </w:t>
            </w:r>
            <w:r w:rsidRPr="004E7589">
              <w:rPr>
                <w:sz w:val="15"/>
                <w:szCs w:val="15"/>
              </w:rPr>
              <w:t>37</w:t>
            </w:r>
          </w:p>
        </w:tc>
      </w:tr>
    </w:tbl>
    <w:p w14:paraId="561BDF15" w14:textId="77777777" w:rsidR="004A2202" w:rsidRDefault="004A2202" w:rsidP="004A2202">
      <w:pPr>
        <w:pStyle w:val="Source"/>
      </w:pPr>
      <w:r>
        <w:t>Source: OECD Data Explorer</w:t>
      </w:r>
    </w:p>
    <w:p w14:paraId="32B0E16F" w14:textId="77777777" w:rsidR="004A2202" w:rsidRPr="004A2202" w:rsidRDefault="004A2202" w:rsidP="004A2202"/>
    <w:p w14:paraId="064A10EF" w14:textId="77777777" w:rsidR="004A2202" w:rsidRDefault="004A2202" w:rsidP="004A2202">
      <w:r>
        <w:t>The Ministry notes several limitations in the results of this measure.</w:t>
      </w:r>
    </w:p>
    <w:p w14:paraId="62784E4E" w14:textId="27698637" w:rsidR="004A2202" w:rsidRDefault="004A2202" w:rsidP="004A2202">
      <w:pPr>
        <w:pStyle w:val="Bullet"/>
      </w:pPr>
      <w:r>
        <w:t>International comparisons of health spending are inexact due to cross-country differences in how spending is measured.</w:t>
      </w:r>
    </w:p>
    <w:p w14:paraId="3C60E9FE" w14:textId="62C38C1A" w:rsidR="004A2202" w:rsidRDefault="004A2202" w:rsidP="004A2202">
      <w:pPr>
        <w:pStyle w:val="Bullet"/>
      </w:pPr>
      <w:r>
        <w:t>The relationship between health spending and outcomes is inexact because it is mediated by the effectiveness of the spending, and many of the determinants of health fall outside the health sector.</w:t>
      </w:r>
    </w:p>
    <w:p w14:paraId="6CFD7F13" w14:textId="4F121BA6" w:rsidR="004A2202" w:rsidRDefault="004A2202" w:rsidP="004A2202">
      <w:pPr>
        <w:pStyle w:val="Bullet"/>
      </w:pPr>
      <w:r>
        <w:t>Life expectancy is only a partial measure of outcomes because health systems also affect quality of life and level of independence. Moreover, an aggregate measure of life expectancy does not take into account its distribution.</w:t>
      </w:r>
    </w:p>
    <w:p w14:paraId="2C8016FA" w14:textId="77777777" w:rsidR="004A2202" w:rsidRDefault="004A2202" w:rsidP="004A2202"/>
    <w:p w14:paraId="1E0BA3C7" w14:textId="04BB9CEE" w:rsidR="004E7589" w:rsidRDefault="004A2202" w:rsidP="004A2202">
      <w:r>
        <w:t>We are working on improving the information about health expenditure published by the OECD, which is the usual source for international comparisons.</w:t>
      </w:r>
    </w:p>
    <w:p w14:paraId="324C5255" w14:textId="77777777" w:rsidR="00BE3F87" w:rsidRDefault="00BE3F87" w:rsidP="00BE3F87">
      <w:pPr>
        <w:pStyle w:val="Heading4"/>
      </w:pPr>
      <w:r>
        <w:t>Independent life expectancy</w:t>
      </w:r>
    </w:p>
    <w:p w14:paraId="40FDE93F" w14:textId="77777777" w:rsidR="00BE3F87" w:rsidRDefault="00BE3F87" w:rsidP="00047D88">
      <w:r>
        <w:t>We have not reported the outcome measure ‘independent life expectancy’ because updated results are not yet available. The most recent results are from 2013.</w:t>
      </w:r>
    </w:p>
    <w:p w14:paraId="41E6319A" w14:textId="77777777" w:rsidR="00047D88" w:rsidRDefault="00047D88" w:rsidP="00047D88"/>
    <w:p w14:paraId="67E9DC64" w14:textId="77777777" w:rsidR="00BE3F87" w:rsidRDefault="00BE3F87" w:rsidP="00047D88">
      <w:r>
        <w:t>The Ministry and Stats NZ jointly produce ‘independent life expectancy’ following the 10-yearly Household Disability Survey. Results from the Household Disability Survey 2023 were released in February 2025 and work is underway to assess the data for updating this population health measure.</w:t>
      </w:r>
    </w:p>
    <w:p w14:paraId="11B8E59D" w14:textId="77777777" w:rsidR="00BE3F87" w:rsidRDefault="00BE3F87" w:rsidP="00BE3F87">
      <w:pPr>
        <w:pStyle w:val="Heading4"/>
      </w:pPr>
      <w:r>
        <w:t>Other outcome measures</w:t>
      </w:r>
    </w:p>
    <w:p w14:paraId="5C964859" w14:textId="72D469D9" w:rsidR="004A2202" w:rsidRDefault="00BE3F87" w:rsidP="00047D88">
      <w:r>
        <w:t>Data on health trends and long-term outcomes is available through the New Zealand Health Survey,</w:t>
      </w:r>
      <w:r>
        <w:rPr>
          <w:rStyle w:val="FootnoteReference"/>
        </w:rPr>
        <w:footnoteReference w:id="22"/>
      </w:r>
      <w:r>
        <w:t xml:space="preserve"> the Health and Independence Report,</w:t>
      </w:r>
      <w:r>
        <w:rPr>
          <w:rStyle w:val="FootnoteReference"/>
        </w:rPr>
        <w:footnoteReference w:id="23"/>
      </w:r>
      <w:r>
        <w:t xml:space="preserve"> and the Health Status Report.</w:t>
      </w:r>
      <w:r w:rsidR="005737C7">
        <w:rPr>
          <w:rStyle w:val="FootnoteReference"/>
        </w:rPr>
        <w:footnoteReference w:id="24"/>
      </w:r>
      <w:r>
        <w:t xml:space="preserve"> These resources are published by the Ministry of Health and Health NZ.</w:t>
      </w:r>
    </w:p>
    <w:p w14:paraId="6C22E871" w14:textId="77777777" w:rsidR="00BE3F87" w:rsidRDefault="00BE3F87" w:rsidP="00BE3F87">
      <w:pPr>
        <w:pStyle w:val="Heading3"/>
      </w:pPr>
      <w:r>
        <w:t>System measures</w:t>
      </w:r>
    </w:p>
    <w:p w14:paraId="284C2AF4" w14:textId="7DC06716" w:rsidR="00BE3F87" w:rsidRDefault="00BE3F87" w:rsidP="00BE3F87">
      <w:pPr>
        <w:pStyle w:val="Heading4"/>
      </w:pPr>
      <w:r>
        <w:t>Health target – Improved immunisation for children – 95% of children to be fully immunised at 24 months of age</w:t>
      </w:r>
    </w:p>
    <w:p w14:paraId="00AD27F2" w14:textId="36FD1341" w:rsidR="00BE3F87" w:rsidRDefault="00BE3F87"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5</w:t>
      </w:r>
      <w:r w:rsidR="0020298F">
        <w:rPr>
          <w:noProof/>
        </w:rPr>
        <w:fldChar w:fldCharType="end"/>
      </w:r>
      <w:r w:rsidRPr="004E7589">
        <w:t xml:space="preserve">: </w:t>
      </w:r>
      <w:r>
        <w:t>Immunisation rates for children at 24 months of age</w:t>
      </w:r>
    </w:p>
    <w:tbl>
      <w:tblPr>
        <w:tblStyle w:val="TableGrid"/>
        <w:tblW w:w="822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929"/>
        <w:gridCol w:w="236"/>
        <w:gridCol w:w="805"/>
        <w:gridCol w:w="1042"/>
        <w:gridCol w:w="1042"/>
        <w:gridCol w:w="1042"/>
        <w:gridCol w:w="1042"/>
        <w:gridCol w:w="1042"/>
        <w:gridCol w:w="1042"/>
      </w:tblGrid>
      <w:tr w:rsidR="00BE3F87" w:rsidRPr="00A52F16" w14:paraId="7849089F" w14:textId="77777777" w:rsidTr="00BE3F87">
        <w:tc>
          <w:tcPr>
            <w:tcW w:w="1165" w:type="dxa"/>
            <w:gridSpan w:val="2"/>
            <w:tcBorders>
              <w:top w:val="single" w:sz="4" w:space="0" w:color="A6A6A6" w:themeColor="background1" w:themeShade="A6"/>
              <w:left w:val="nil"/>
              <w:bottom w:val="single" w:sz="4" w:space="0" w:color="A6A6A6" w:themeColor="background1" w:themeShade="A6"/>
              <w:right w:val="nil"/>
            </w:tcBorders>
            <w:hideMark/>
          </w:tcPr>
          <w:p w14:paraId="71B27F93" w14:textId="77777777" w:rsidR="00BE3F87" w:rsidRPr="00A52F16" w:rsidRDefault="00BE3F87" w:rsidP="00BE3F87">
            <w:pPr>
              <w:pStyle w:val="TableText"/>
              <w:rPr>
                <w:b/>
                <w:bCs/>
                <w:szCs w:val="18"/>
              </w:rPr>
            </w:pPr>
            <w:r w:rsidRPr="00A52F16">
              <w:rPr>
                <w:b/>
                <w:bCs/>
                <w:szCs w:val="18"/>
              </w:rPr>
              <w:t>Indicator description</w:t>
            </w:r>
          </w:p>
        </w:tc>
        <w:tc>
          <w:tcPr>
            <w:tcW w:w="7057" w:type="dxa"/>
            <w:gridSpan w:val="7"/>
            <w:tcBorders>
              <w:top w:val="single" w:sz="4" w:space="0" w:color="A6A6A6" w:themeColor="background1" w:themeShade="A6"/>
              <w:left w:val="nil"/>
              <w:bottom w:val="single" w:sz="4" w:space="0" w:color="A6A6A6" w:themeColor="background1" w:themeShade="A6"/>
              <w:right w:val="nil"/>
            </w:tcBorders>
            <w:hideMark/>
          </w:tcPr>
          <w:p w14:paraId="67D52DC0" w14:textId="1C5550AF" w:rsidR="00BE3F87" w:rsidRPr="00A52F16" w:rsidRDefault="00BE3F87" w:rsidP="00BE3F87">
            <w:pPr>
              <w:pStyle w:val="TableText"/>
              <w:rPr>
                <w:szCs w:val="18"/>
              </w:rPr>
            </w:pPr>
            <w:r w:rsidRPr="00A52F16">
              <w:rPr>
                <w:szCs w:val="18"/>
              </w:rPr>
              <w:t>Percentage of children who have had all their age-appropriate scheduled vaccination by the time they are 24 months (two years) old.</w:t>
            </w:r>
          </w:p>
        </w:tc>
      </w:tr>
      <w:tr w:rsidR="00BE3F87" w:rsidRPr="00A52F16" w14:paraId="6C1019F0" w14:textId="77777777" w:rsidTr="008D3845">
        <w:tc>
          <w:tcPr>
            <w:tcW w:w="1165" w:type="dxa"/>
            <w:gridSpan w:val="2"/>
            <w:tcBorders>
              <w:top w:val="single" w:sz="4" w:space="0" w:color="A6A6A6" w:themeColor="background1" w:themeShade="A6"/>
              <w:left w:val="nil"/>
              <w:bottom w:val="nil"/>
              <w:right w:val="nil"/>
            </w:tcBorders>
            <w:hideMark/>
          </w:tcPr>
          <w:p w14:paraId="24DCAEDB" w14:textId="77777777" w:rsidR="00BE3F87" w:rsidRPr="00A52F16" w:rsidRDefault="00BE3F87" w:rsidP="00BE3F87">
            <w:pPr>
              <w:pStyle w:val="TableText"/>
              <w:rPr>
                <w:b/>
                <w:bCs/>
                <w:szCs w:val="18"/>
              </w:rPr>
            </w:pPr>
            <w:r w:rsidRPr="00A52F16">
              <w:rPr>
                <w:b/>
                <w:bCs/>
                <w:szCs w:val="18"/>
              </w:rPr>
              <w:t>Baseline data</w:t>
            </w:r>
          </w:p>
        </w:tc>
        <w:tc>
          <w:tcPr>
            <w:tcW w:w="7057" w:type="dxa"/>
            <w:gridSpan w:val="7"/>
            <w:tcBorders>
              <w:top w:val="single" w:sz="4" w:space="0" w:color="A6A6A6" w:themeColor="background1" w:themeShade="A6"/>
              <w:left w:val="nil"/>
              <w:bottom w:val="nil"/>
              <w:right w:val="nil"/>
            </w:tcBorders>
            <w:hideMark/>
          </w:tcPr>
          <w:p w14:paraId="412CBB09" w14:textId="2CF9300A" w:rsidR="00BE3F87" w:rsidRPr="00A52F16" w:rsidRDefault="00BE3F87" w:rsidP="00BE3F87">
            <w:pPr>
              <w:pStyle w:val="TableText"/>
              <w:rPr>
                <w:szCs w:val="18"/>
              </w:rPr>
            </w:pPr>
            <w:r w:rsidRPr="00A52F16">
              <w:rPr>
                <w:szCs w:val="18"/>
              </w:rPr>
              <w:t>14,146 two-year-old children fully immunised (91.9% of children at 24 months of age).</w:t>
            </w:r>
          </w:p>
        </w:tc>
      </w:tr>
      <w:tr w:rsidR="00BE3F87" w:rsidRPr="00BE3F87" w14:paraId="2296EADA" w14:textId="77777777" w:rsidTr="008D3845">
        <w:tc>
          <w:tcPr>
            <w:tcW w:w="8222" w:type="dxa"/>
            <w:gridSpan w:val="9"/>
            <w:tcBorders>
              <w:top w:val="nil"/>
              <w:left w:val="nil"/>
              <w:bottom w:val="nil"/>
              <w:right w:val="nil"/>
            </w:tcBorders>
            <w:shd w:val="clear" w:color="auto" w:fill="F2F2F2" w:themeFill="background1" w:themeFillShade="F2"/>
            <w:hideMark/>
          </w:tcPr>
          <w:p w14:paraId="40C00BF1" w14:textId="00DEA53F" w:rsidR="00BE3F87" w:rsidRPr="00BE3F87" w:rsidRDefault="00BE3F87">
            <w:pPr>
              <w:pStyle w:val="TableText"/>
              <w:keepNext/>
              <w:rPr>
                <w:b/>
                <w:bCs/>
              </w:rPr>
            </w:pPr>
            <w:r w:rsidRPr="00BE3F87">
              <w:rPr>
                <w:b/>
                <w:bCs/>
              </w:rPr>
              <w:t>Results (Percentage of children fully immunised at age 24 months for the year ending 30 June)</w:t>
            </w:r>
          </w:p>
        </w:tc>
      </w:tr>
      <w:tr w:rsidR="00BE3F87" w:rsidRPr="005737C7" w14:paraId="2BC1DC73" w14:textId="7373E5B6" w:rsidTr="008D3845">
        <w:tc>
          <w:tcPr>
            <w:tcW w:w="929" w:type="dxa"/>
            <w:tcBorders>
              <w:top w:val="nil"/>
              <w:left w:val="nil"/>
              <w:bottom w:val="nil"/>
              <w:right w:val="nil"/>
            </w:tcBorders>
            <w:shd w:val="clear" w:color="auto" w:fill="D9D9D9" w:themeFill="background1" w:themeFillShade="D9"/>
          </w:tcPr>
          <w:p w14:paraId="12BC7FEB" w14:textId="77777777" w:rsidR="00BE3F87" w:rsidRPr="005737C7" w:rsidRDefault="00BE3F87" w:rsidP="00BE3F87">
            <w:pPr>
              <w:pStyle w:val="TableText"/>
              <w:rPr>
                <w:b/>
                <w:bCs/>
                <w:sz w:val="16"/>
                <w:szCs w:val="16"/>
              </w:rPr>
            </w:pPr>
          </w:p>
        </w:tc>
        <w:tc>
          <w:tcPr>
            <w:tcW w:w="1041" w:type="dxa"/>
            <w:gridSpan w:val="2"/>
            <w:tcBorders>
              <w:top w:val="nil"/>
              <w:left w:val="nil"/>
              <w:bottom w:val="nil"/>
              <w:right w:val="nil"/>
            </w:tcBorders>
            <w:shd w:val="clear" w:color="auto" w:fill="D9D9D9" w:themeFill="background1" w:themeFillShade="D9"/>
            <w:hideMark/>
          </w:tcPr>
          <w:p w14:paraId="6484223A" w14:textId="410E5480" w:rsidR="00BE3F87" w:rsidRPr="005737C7" w:rsidRDefault="00BE3F87" w:rsidP="00BE3F87">
            <w:pPr>
              <w:pStyle w:val="TableText"/>
              <w:jc w:val="right"/>
              <w:rPr>
                <w:b/>
                <w:bCs/>
                <w:sz w:val="16"/>
                <w:szCs w:val="16"/>
              </w:rPr>
            </w:pPr>
            <w:r w:rsidRPr="005737C7">
              <w:rPr>
                <w:b/>
                <w:bCs/>
                <w:spacing w:val="-2"/>
                <w:w w:val="105"/>
                <w:sz w:val="16"/>
                <w:szCs w:val="16"/>
              </w:rPr>
              <w:t xml:space="preserve">Baseline </w:t>
            </w:r>
            <w:r w:rsidRPr="005737C7">
              <w:rPr>
                <w:b/>
                <w:bCs/>
                <w:w w:val="105"/>
                <w:sz w:val="16"/>
                <w:szCs w:val="16"/>
              </w:rPr>
              <w:t>(Oct</w:t>
            </w:r>
            <w:r w:rsidRPr="005737C7">
              <w:rPr>
                <w:b/>
                <w:bCs/>
                <w:spacing w:val="-9"/>
                <w:w w:val="105"/>
                <w:sz w:val="16"/>
                <w:szCs w:val="16"/>
              </w:rPr>
              <w:t xml:space="preserve"> </w:t>
            </w:r>
            <w:r w:rsidRPr="005737C7">
              <w:rPr>
                <w:b/>
                <w:bCs/>
                <w:w w:val="105"/>
                <w:sz w:val="16"/>
                <w:szCs w:val="16"/>
              </w:rPr>
              <w:t xml:space="preserve">to </w:t>
            </w:r>
            <w:r w:rsidRPr="005737C7">
              <w:rPr>
                <w:b/>
                <w:bCs/>
                <w:sz w:val="16"/>
                <w:szCs w:val="16"/>
              </w:rPr>
              <w:t>Dec</w:t>
            </w:r>
            <w:r w:rsidRPr="005737C7">
              <w:rPr>
                <w:b/>
                <w:bCs/>
                <w:spacing w:val="9"/>
                <w:sz w:val="16"/>
                <w:szCs w:val="16"/>
              </w:rPr>
              <w:t xml:space="preserve"> </w:t>
            </w:r>
            <w:r w:rsidRPr="005737C7">
              <w:rPr>
                <w:b/>
                <w:bCs/>
                <w:spacing w:val="-11"/>
                <w:sz w:val="16"/>
                <w:szCs w:val="16"/>
              </w:rPr>
              <w:t xml:space="preserve">2019) </w:t>
            </w:r>
          </w:p>
        </w:tc>
        <w:tc>
          <w:tcPr>
            <w:tcW w:w="1042" w:type="dxa"/>
            <w:tcBorders>
              <w:top w:val="nil"/>
              <w:left w:val="nil"/>
              <w:bottom w:val="nil"/>
              <w:right w:val="nil"/>
            </w:tcBorders>
            <w:shd w:val="clear" w:color="auto" w:fill="D9D9D9" w:themeFill="background1" w:themeFillShade="D9"/>
            <w:hideMark/>
          </w:tcPr>
          <w:p w14:paraId="3C21EC54" w14:textId="538C1BAB" w:rsidR="00BE3F87" w:rsidRPr="005737C7" w:rsidRDefault="00BE3F87" w:rsidP="00BE3F87">
            <w:pPr>
              <w:pStyle w:val="TableText"/>
              <w:jc w:val="right"/>
              <w:rPr>
                <w:b/>
                <w:bCs/>
                <w:spacing w:val="-2"/>
                <w:w w:val="105"/>
                <w:sz w:val="16"/>
                <w:szCs w:val="16"/>
              </w:rPr>
            </w:pPr>
            <w:r w:rsidRPr="005737C7">
              <w:rPr>
                <w:b/>
                <w:bCs/>
                <w:spacing w:val="-2"/>
                <w:w w:val="105"/>
                <w:sz w:val="16"/>
                <w:szCs w:val="16"/>
              </w:rPr>
              <w:t>12 months to June 2020</w:t>
            </w:r>
          </w:p>
        </w:tc>
        <w:tc>
          <w:tcPr>
            <w:tcW w:w="1042" w:type="dxa"/>
            <w:tcBorders>
              <w:top w:val="nil"/>
              <w:left w:val="nil"/>
              <w:bottom w:val="nil"/>
              <w:right w:val="nil"/>
            </w:tcBorders>
            <w:shd w:val="clear" w:color="auto" w:fill="D9D9D9" w:themeFill="background1" w:themeFillShade="D9"/>
            <w:hideMark/>
          </w:tcPr>
          <w:p w14:paraId="7C742382" w14:textId="612D61A9" w:rsidR="00BE3F87" w:rsidRPr="005737C7" w:rsidRDefault="00BE3F87" w:rsidP="00BE3F87">
            <w:pPr>
              <w:pStyle w:val="TableText"/>
              <w:jc w:val="right"/>
              <w:rPr>
                <w:b/>
                <w:bCs/>
                <w:spacing w:val="-2"/>
                <w:w w:val="105"/>
                <w:sz w:val="16"/>
                <w:szCs w:val="16"/>
              </w:rPr>
            </w:pPr>
            <w:r w:rsidRPr="005737C7">
              <w:rPr>
                <w:b/>
                <w:bCs/>
                <w:spacing w:val="-2"/>
                <w:w w:val="105"/>
                <w:sz w:val="16"/>
                <w:szCs w:val="16"/>
              </w:rPr>
              <w:t>12 months to June 2021</w:t>
            </w:r>
          </w:p>
        </w:tc>
        <w:tc>
          <w:tcPr>
            <w:tcW w:w="1042" w:type="dxa"/>
            <w:tcBorders>
              <w:top w:val="nil"/>
              <w:left w:val="nil"/>
              <w:bottom w:val="nil"/>
              <w:right w:val="nil"/>
            </w:tcBorders>
            <w:shd w:val="clear" w:color="auto" w:fill="D9D9D9" w:themeFill="background1" w:themeFillShade="D9"/>
            <w:hideMark/>
          </w:tcPr>
          <w:p w14:paraId="0E833FFF" w14:textId="51D54ACD" w:rsidR="00BE3F87" w:rsidRPr="005737C7" w:rsidRDefault="00BE3F87" w:rsidP="00BE3F87">
            <w:pPr>
              <w:pStyle w:val="TableText"/>
              <w:jc w:val="right"/>
              <w:rPr>
                <w:b/>
                <w:bCs/>
                <w:spacing w:val="-2"/>
                <w:w w:val="105"/>
                <w:sz w:val="16"/>
                <w:szCs w:val="16"/>
              </w:rPr>
            </w:pPr>
            <w:r w:rsidRPr="005737C7">
              <w:rPr>
                <w:b/>
                <w:bCs/>
                <w:spacing w:val="-2"/>
                <w:w w:val="105"/>
                <w:sz w:val="16"/>
                <w:szCs w:val="16"/>
              </w:rPr>
              <w:t>12 months to June 2022</w:t>
            </w:r>
          </w:p>
        </w:tc>
        <w:tc>
          <w:tcPr>
            <w:tcW w:w="1042" w:type="dxa"/>
            <w:tcBorders>
              <w:top w:val="nil"/>
              <w:left w:val="nil"/>
              <w:bottom w:val="nil"/>
              <w:right w:val="nil"/>
            </w:tcBorders>
            <w:shd w:val="clear" w:color="auto" w:fill="D9D9D9" w:themeFill="background1" w:themeFillShade="D9"/>
          </w:tcPr>
          <w:p w14:paraId="5C3AC039" w14:textId="48A92557" w:rsidR="00BE3F87" w:rsidRPr="005737C7" w:rsidRDefault="00BE3F87" w:rsidP="00BE3F87">
            <w:pPr>
              <w:pStyle w:val="TableText"/>
              <w:jc w:val="right"/>
              <w:rPr>
                <w:b/>
                <w:bCs/>
                <w:spacing w:val="-2"/>
                <w:w w:val="105"/>
                <w:sz w:val="16"/>
                <w:szCs w:val="16"/>
              </w:rPr>
            </w:pPr>
            <w:r w:rsidRPr="005737C7">
              <w:rPr>
                <w:b/>
                <w:bCs/>
                <w:spacing w:val="-2"/>
                <w:w w:val="105"/>
                <w:sz w:val="16"/>
                <w:szCs w:val="16"/>
              </w:rPr>
              <w:t>12 months to June 2023</w:t>
            </w:r>
          </w:p>
        </w:tc>
        <w:tc>
          <w:tcPr>
            <w:tcW w:w="1042" w:type="dxa"/>
            <w:tcBorders>
              <w:top w:val="nil"/>
              <w:left w:val="nil"/>
              <w:bottom w:val="nil"/>
              <w:right w:val="nil"/>
            </w:tcBorders>
            <w:shd w:val="clear" w:color="auto" w:fill="D9D9D9" w:themeFill="background1" w:themeFillShade="D9"/>
            <w:hideMark/>
          </w:tcPr>
          <w:p w14:paraId="54ED3973" w14:textId="658C6287" w:rsidR="00BE3F87" w:rsidRPr="005737C7" w:rsidRDefault="00BE3F87" w:rsidP="00BE3F87">
            <w:pPr>
              <w:pStyle w:val="TableText"/>
              <w:jc w:val="right"/>
              <w:rPr>
                <w:b/>
                <w:bCs/>
                <w:spacing w:val="-2"/>
                <w:w w:val="105"/>
                <w:sz w:val="16"/>
                <w:szCs w:val="16"/>
              </w:rPr>
            </w:pPr>
            <w:r w:rsidRPr="005737C7">
              <w:rPr>
                <w:b/>
                <w:bCs/>
                <w:spacing w:val="-2"/>
                <w:w w:val="105"/>
                <w:sz w:val="16"/>
                <w:szCs w:val="16"/>
              </w:rPr>
              <w:t>12 months to June 2024</w:t>
            </w:r>
          </w:p>
        </w:tc>
        <w:tc>
          <w:tcPr>
            <w:tcW w:w="1042" w:type="dxa"/>
            <w:tcBorders>
              <w:top w:val="nil"/>
              <w:left w:val="nil"/>
              <w:bottom w:val="nil"/>
              <w:right w:val="nil"/>
            </w:tcBorders>
            <w:shd w:val="clear" w:color="auto" w:fill="D9D9D9" w:themeFill="background1" w:themeFillShade="D9"/>
          </w:tcPr>
          <w:p w14:paraId="404069AF" w14:textId="404A5EF2" w:rsidR="00BE3F87" w:rsidRPr="005737C7" w:rsidRDefault="00BE3F87" w:rsidP="00BE3F87">
            <w:pPr>
              <w:pStyle w:val="TableText"/>
              <w:jc w:val="right"/>
              <w:rPr>
                <w:b/>
                <w:bCs/>
                <w:spacing w:val="-2"/>
                <w:w w:val="105"/>
                <w:sz w:val="16"/>
                <w:szCs w:val="16"/>
              </w:rPr>
            </w:pPr>
            <w:r w:rsidRPr="005737C7">
              <w:rPr>
                <w:b/>
                <w:bCs/>
                <w:spacing w:val="-2"/>
                <w:w w:val="105"/>
                <w:sz w:val="16"/>
                <w:szCs w:val="16"/>
              </w:rPr>
              <w:t>12 months to June  2025</w:t>
            </w:r>
          </w:p>
        </w:tc>
      </w:tr>
      <w:tr w:rsidR="00BE3F87" w:rsidRPr="005737C7" w14:paraId="2F2C25D3" w14:textId="02232E14" w:rsidTr="008D3845">
        <w:tc>
          <w:tcPr>
            <w:tcW w:w="929" w:type="dxa"/>
            <w:tcBorders>
              <w:top w:val="nil"/>
              <w:left w:val="nil"/>
              <w:bottom w:val="single" w:sz="4" w:space="0" w:color="A6A6A6" w:themeColor="background1" w:themeShade="A6"/>
              <w:right w:val="nil"/>
            </w:tcBorders>
            <w:hideMark/>
          </w:tcPr>
          <w:p w14:paraId="4733024A" w14:textId="77777777" w:rsidR="00BE3F87" w:rsidRPr="005737C7" w:rsidRDefault="00BE3F87" w:rsidP="00BE3F87">
            <w:pPr>
              <w:pStyle w:val="TableText"/>
              <w:ind w:right="-154"/>
              <w:rPr>
                <w:sz w:val="16"/>
                <w:szCs w:val="16"/>
              </w:rPr>
            </w:pPr>
            <w:r w:rsidRPr="005737C7">
              <w:rPr>
                <w:sz w:val="16"/>
                <w:szCs w:val="16"/>
              </w:rPr>
              <w:t>All Ethnicities</w:t>
            </w:r>
          </w:p>
        </w:tc>
        <w:tc>
          <w:tcPr>
            <w:tcW w:w="1041" w:type="dxa"/>
            <w:gridSpan w:val="2"/>
            <w:tcBorders>
              <w:top w:val="nil"/>
              <w:left w:val="nil"/>
              <w:bottom w:val="single" w:sz="4" w:space="0" w:color="A6A6A6" w:themeColor="background1" w:themeShade="A6"/>
              <w:right w:val="nil"/>
            </w:tcBorders>
            <w:hideMark/>
          </w:tcPr>
          <w:p w14:paraId="0AEBBAE9" w14:textId="47A27EB4" w:rsidR="00BE3F87" w:rsidRPr="005737C7" w:rsidRDefault="00BE3F87" w:rsidP="00BB13E4">
            <w:pPr>
              <w:pStyle w:val="TableText"/>
              <w:jc w:val="right"/>
              <w:rPr>
                <w:sz w:val="16"/>
                <w:szCs w:val="16"/>
              </w:rPr>
            </w:pPr>
            <w:r w:rsidRPr="005737C7">
              <w:rPr>
                <w:sz w:val="16"/>
                <w:szCs w:val="16"/>
              </w:rPr>
              <w:t>91.9%</w:t>
            </w:r>
          </w:p>
        </w:tc>
        <w:tc>
          <w:tcPr>
            <w:tcW w:w="1042" w:type="dxa"/>
            <w:tcBorders>
              <w:top w:val="nil"/>
              <w:left w:val="nil"/>
              <w:bottom w:val="single" w:sz="4" w:space="0" w:color="A6A6A6" w:themeColor="background1" w:themeShade="A6"/>
              <w:right w:val="nil"/>
            </w:tcBorders>
            <w:hideMark/>
          </w:tcPr>
          <w:p w14:paraId="106E30F3" w14:textId="1888C8F9" w:rsidR="00BE3F87" w:rsidRPr="005737C7" w:rsidRDefault="00BE3F87" w:rsidP="00BB13E4">
            <w:pPr>
              <w:pStyle w:val="TableText"/>
              <w:jc w:val="right"/>
              <w:rPr>
                <w:sz w:val="16"/>
                <w:szCs w:val="16"/>
              </w:rPr>
            </w:pPr>
            <w:r w:rsidRPr="005737C7">
              <w:rPr>
                <w:sz w:val="16"/>
                <w:szCs w:val="16"/>
              </w:rPr>
              <w:t>91.3%</w:t>
            </w:r>
          </w:p>
        </w:tc>
        <w:tc>
          <w:tcPr>
            <w:tcW w:w="1042" w:type="dxa"/>
            <w:tcBorders>
              <w:top w:val="nil"/>
              <w:left w:val="nil"/>
              <w:bottom w:val="single" w:sz="4" w:space="0" w:color="A6A6A6" w:themeColor="background1" w:themeShade="A6"/>
              <w:right w:val="nil"/>
            </w:tcBorders>
            <w:hideMark/>
          </w:tcPr>
          <w:p w14:paraId="6E588582" w14:textId="5FEC00B8" w:rsidR="00BE3F87" w:rsidRPr="005737C7" w:rsidRDefault="00BE3F87" w:rsidP="00BB13E4">
            <w:pPr>
              <w:pStyle w:val="TableText"/>
              <w:jc w:val="right"/>
              <w:rPr>
                <w:sz w:val="16"/>
                <w:szCs w:val="16"/>
              </w:rPr>
            </w:pPr>
            <w:r w:rsidRPr="005737C7">
              <w:rPr>
                <w:sz w:val="16"/>
                <w:szCs w:val="16"/>
              </w:rPr>
              <w:t>83.3%</w:t>
            </w:r>
          </w:p>
        </w:tc>
        <w:tc>
          <w:tcPr>
            <w:tcW w:w="1042" w:type="dxa"/>
            <w:tcBorders>
              <w:top w:val="nil"/>
              <w:left w:val="nil"/>
              <w:bottom w:val="single" w:sz="4" w:space="0" w:color="A6A6A6" w:themeColor="background1" w:themeShade="A6"/>
              <w:right w:val="nil"/>
            </w:tcBorders>
            <w:hideMark/>
          </w:tcPr>
          <w:p w14:paraId="5506C503" w14:textId="0724307D" w:rsidR="00BE3F87" w:rsidRPr="005737C7" w:rsidRDefault="00BE3F87" w:rsidP="00BB13E4">
            <w:pPr>
              <w:pStyle w:val="TableText"/>
              <w:jc w:val="right"/>
              <w:rPr>
                <w:sz w:val="16"/>
                <w:szCs w:val="16"/>
              </w:rPr>
            </w:pPr>
            <w:r w:rsidRPr="005737C7">
              <w:rPr>
                <w:sz w:val="16"/>
                <w:szCs w:val="16"/>
              </w:rPr>
              <w:t>83.7%</w:t>
            </w:r>
          </w:p>
        </w:tc>
        <w:tc>
          <w:tcPr>
            <w:tcW w:w="1042" w:type="dxa"/>
            <w:tcBorders>
              <w:top w:val="nil"/>
              <w:left w:val="nil"/>
              <w:bottom w:val="single" w:sz="4" w:space="0" w:color="A6A6A6" w:themeColor="background1" w:themeShade="A6"/>
              <w:right w:val="nil"/>
            </w:tcBorders>
          </w:tcPr>
          <w:p w14:paraId="7FC0D66F" w14:textId="4345F672" w:rsidR="00BE3F87" w:rsidRPr="005737C7" w:rsidRDefault="00BE3F87" w:rsidP="00BB13E4">
            <w:pPr>
              <w:pStyle w:val="TableText"/>
              <w:jc w:val="right"/>
              <w:rPr>
                <w:sz w:val="16"/>
                <w:szCs w:val="16"/>
              </w:rPr>
            </w:pPr>
            <w:r w:rsidRPr="005737C7">
              <w:rPr>
                <w:sz w:val="16"/>
                <w:szCs w:val="16"/>
              </w:rPr>
              <w:t>82.4%</w:t>
            </w:r>
          </w:p>
        </w:tc>
        <w:tc>
          <w:tcPr>
            <w:tcW w:w="1042" w:type="dxa"/>
            <w:tcBorders>
              <w:top w:val="nil"/>
              <w:left w:val="nil"/>
              <w:bottom w:val="single" w:sz="4" w:space="0" w:color="A6A6A6" w:themeColor="background1" w:themeShade="A6"/>
              <w:right w:val="nil"/>
            </w:tcBorders>
            <w:hideMark/>
          </w:tcPr>
          <w:p w14:paraId="23EF5211" w14:textId="6A7DB6F4" w:rsidR="00BE3F87" w:rsidRPr="005737C7" w:rsidRDefault="00BE3F87" w:rsidP="00BB13E4">
            <w:pPr>
              <w:pStyle w:val="TableText"/>
              <w:jc w:val="right"/>
              <w:rPr>
                <w:sz w:val="16"/>
                <w:szCs w:val="16"/>
              </w:rPr>
            </w:pPr>
            <w:r w:rsidRPr="005737C7">
              <w:rPr>
                <w:sz w:val="16"/>
                <w:szCs w:val="16"/>
              </w:rPr>
              <w:t>77.3%</w:t>
            </w:r>
          </w:p>
        </w:tc>
        <w:tc>
          <w:tcPr>
            <w:tcW w:w="1042" w:type="dxa"/>
            <w:tcBorders>
              <w:top w:val="nil"/>
              <w:left w:val="nil"/>
              <w:bottom w:val="single" w:sz="4" w:space="0" w:color="A6A6A6" w:themeColor="background1" w:themeShade="A6"/>
              <w:right w:val="nil"/>
            </w:tcBorders>
          </w:tcPr>
          <w:p w14:paraId="1AAB5E07" w14:textId="73E09F41" w:rsidR="00BE3F87" w:rsidRPr="005737C7" w:rsidRDefault="00BE3F87" w:rsidP="00BB13E4">
            <w:pPr>
              <w:pStyle w:val="TableText"/>
              <w:jc w:val="right"/>
              <w:rPr>
                <w:sz w:val="16"/>
                <w:szCs w:val="16"/>
              </w:rPr>
            </w:pPr>
            <w:r w:rsidRPr="005737C7">
              <w:rPr>
                <w:sz w:val="16"/>
                <w:szCs w:val="16"/>
              </w:rPr>
              <w:t>78.1%</w:t>
            </w:r>
          </w:p>
        </w:tc>
      </w:tr>
      <w:tr w:rsidR="00BE3F87" w:rsidRPr="005737C7" w14:paraId="1D624270" w14:textId="3B430531" w:rsidTr="00BE3F87">
        <w:tc>
          <w:tcPr>
            <w:tcW w:w="929" w:type="dxa"/>
            <w:tcBorders>
              <w:top w:val="single" w:sz="4" w:space="0" w:color="A6A6A6" w:themeColor="background1" w:themeShade="A6"/>
              <w:left w:val="nil"/>
              <w:bottom w:val="single" w:sz="4" w:space="0" w:color="A6A6A6" w:themeColor="background1" w:themeShade="A6"/>
              <w:right w:val="nil"/>
            </w:tcBorders>
            <w:hideMark/>
          </w:tcPr>
          <w:p w14:paraId="4BB3ECB7" w14:textId="77777777" w:rsidR="00BE3F87" w:rsidRPr="005737C7" w:rsidRDefault="00BE3F87" w:rsidP="00BE3F87">
            <w:pPr>
              <w:pStyle w:val="TableText"/>
              <w:ind w:right="-154"/>
              <w:rPr>
                <w:sz w:val="16"/>
                <w:szCs w:val="16"/>
              </w:rPr>
            </w:pPr>
            <w:r w:rsidRPr="005737C7">
              <w:rPr>
                <w:sz w:val="16"/>
                <w:szCs w:val="16"/>
              </w:rPr>
              <w:t>Māori</w:t>
            </w:r>
          </w:p>
        </w:tc>
        <w:tc>
          <w:tcPr>
            <w:tcW w:w="1041" w:type="dxa"/>
            <w:gridSpan w:val="2"/>
            <w:tcBorders>
              <w:top w:val="single" w:sz="4" w:space="0" w:color="A6A6A6" w:themeColor="background1" w:themeShade="A6"/>
              <w:left w:val="nil"/>
              <w:bottom w:val="single" w:sz="4" w:space="0" w:color="A6A6A6" w:themeColor="background1" w:themeShade="A6"/>
              <w:right w:val="nil"/>
            </w:tcBorders>
            <w:hideMark/>
          </w:tcPr>
          <w:p w14:paraId="508CF2E2" w14:textId="4445435C" w:rsidR="00BE3F87" w:rsidRPr="005737C7" w:rsidRDefault="00BE3F87" w:rsidP="00BB13E4">
            <w:pPr>
              <w:pStyle w:val="TableText"/>
              <w:jc w:val="right"/>
              <w:rPr>
                <w:sz w:val="16"/>
                <w:szCs w:val="16"/>
              </w:rPr>
            </w:pPr>
            <w:r w:rsidRPr="005737C7">
              <w:rPr>
                <w:sz w:val="16"/>
                <w:szCs w:val="16"/>
              </w:rPr>
              <w:t>87.5%</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4A4EB01A" w14:textId="21F9CC13" w:rsidR="00BE3F87" w:rsidRPr="005737C7" w:rsidRDefault="00BE3F87" w:rsidP="00BB13E4">
            <w:pPr>
              <w:pStyle w:val="TableText"/>
              <w:jc w:val="right"/>
              <w:rPr>
                <w:sz w:val="16"/>
                <w:szCs w:val="16"/>
              </w:rPr>
            </w:pPr>
            <w:r w:rsidRPr="005737C7">
              <w:rPr>
                <w:sz w:val="16"/>
                <w:szCs w:val="16"/>
              </w:rPr>
              <w:t>87.1%</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47C6B3C8" w14:textId="0D7129F4" w:rsidR="00BE3F87" w:rsidRPr="005737C7" w:rsidRDefault="00BE3F87" w:rsidP="00BB13E4">
            <w:pPr>
              <w:pStyle w:val="TableText"/>
              <w:jc w:val="right"/>
              <w:rPr>
                <w:sz w:val="16"/>
                <w:szCs w:val="16"/>
              </w:rPr>
            </w:pPr>
            <w:r w:rsidRPr="005737C7">
              <w:rPr>
                <w:sz w:val="16"/>
                <w:szCs w:val="16"/>
              </w:rPr>
              <w:t>79.3%</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2CEBCD6F" w14:textId="7DA5C4A0" w:rsidR="00BE3F87" w:rsidRPr="005737C7" w:rsidRDefault="00BE3F87" w:rsidP="00BB13E4">
            <w:pPr>
              <w:pStyle w:val="TableText"/>
              <w:jc w:val="right"/>
              <w:rPr>
                <w:sz w:val="16"/>
                <w:szCs w:val="16"/>
              </w:rPr>
            </w:pPr>
            <w:r w:rsidRPr="005737C7">
              <w:rPr>
                <w:sz w:val="16"/>
                <w:szCs w:val="16"/>
              </w:rPr>
              <w:t>69.5%</w:t>
            </w:r>
          </w:p>
        </w:tc>
        <w:tc>
          <w:tcPr>
            <w:tcW w:w="1042" w:type="dxa"/>
            <w:tcBorders>
              <w:top w:val="single" w:sz="4" w:space="0" w:color="A6A6A6" w:themeColor="background1" w:themeShade="A6"/>
              <w:left w:val="nil"/>
              <w:bottom w:val="single" w:sz="4" w:space="0" w:color="A6A6A6" w:themeColor="background1" w:themeShade="A6"/>
              <w:right w:val="nil"/>
            </w:tcBorders>
          </w:tcPr>
          <w:p w14:paraId="6D34E3A1" w14:textId="390383C0" w:rsidR="00BE3F87" w:rsidRPr="005737C7" w:rsidRDefault="00BE3F87" w:rsidP="00BB13E4">
            <w:pPr>
              <w:pStyle w:val="TableText"/>
              <w:jc w:val="right"/>
              <w:rPr>
                <w:sz w:val="16"/>
                <w:szCs w:val="16"/>
              </w:rPr>
            </w:pPr>
            <w:r w:rsidRPr="005737C7">
              <w:rPr>
                <w:sz w:val="16"/>
                <w:szCs w:val="16"/>
              </w:rPr>
              <w:t>68.2%</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210D7C32" w14:textId="3D134A86" w:rsidR="00BE3F87" w:rsidRPr="005737C7" w:rsidRDefault="00BE3F87" w:rsidP="00BB13E4">
            <w:pPr>
              <w:pStyle w:val="TableText"/>
              <w:jc w:val="right"/>
              <w:rPr>
                <w:sz w:val="16"/>
                <w:szCs w:val="16"/>
              </w:rPr>
            </w:pPr>
            <w:r w:rsidRPr="005737C7">
              <w:rPr>
                <w:sz w:val="16"/>
                <w:szCs w:val="16"/>
              </w:rPr>
              <w:t>64.9%</w:t>
            </w:r>
          </w:p>
        </w:tc>
        <w:tc>
          <w:tcPr>
            <w:tcW w:w="1042" w:type="dxa"/>
            <w:tcBorders>
              <w:top w:val="single" w:sz="4" w:space="0" w:color="A6A6A6" w:themeColor="background1" w:themeShade="A6"/>
              <w:left w:val="nil"/>
              <w:bottom w:val="single" w:sz="4" w:space="0" w:color="A6A6A6" w:themeColor="background1" w:themeShade="A6"/>
              <w:right w:val="nil"/>
            </w:tcBorders>
          </w:tcPr>
          <w:p w14:paraId="152B00B2" w14:textId="281EC069" w:rsidR="00BE3F87" w:rsidRPr="005737C7" w:rsidRDefault="00BE3F87" w:rsidP="00BB13E4">
            <w:pPr>
              <w:pStyle w:val="TableText"/>
              <w:jc w:val="right"/>
              <w:rPr>
                <w:sz w:val="16"/>
                <w:szCs w:val="16"/>
              </w:rPr>
            </w:pPr>
            <w:r w:rsidRPr="005737C7">
              <w:rPr>
                <w:sz w:val="16"/>
                <w:szCs w:val="16"/>
              </w:rPr>
              <w:t>64.6%</w:t>
            </w:r>
          </w:p>
        </w:tc>
      </w:tr>
      <w:tr w:rsidR="00BE3F87" w:rsidRPr="005737C7" w14:paraId="315FABD4" w14:textId="2DC6629D" w:rsidTr="00BE3F87">
        <w:tc>
          <w:tcPr>
            <w:tcW w:w="929" w:type="dxa"/>
            <w:tcBorders>
              <w:top w:val="single" w:sz="4" w:space="0" w:color="A6A6A6" w:themeColor="background1" w:themeShade="A6"/>
              <w:left w:val="nil"/>
              <w:bottom w:val="single" w:sz="4" w:space="0" w:color="A6A6A6" w:themeColor="background1" w:themeShade="A6"/>
              <w:right w:val="nil"/>
            </w:tcBorders>
            <w:hideMark/>
          </w:tcPr>
          <w:p w14:paraId="5D9B85F9" w14:textId="77777777" w:rsidR="00BE3F87" w:rsidRPr="005737C7" w:rsidRDefault="00BE3F87" w:rsidP="00BE3F87">
            <w:pPr>
              <w:pStyle w:val="TableText"/>
              <w:ind w:right="-154"/>
              <w:rPr>
                <w:sz w:val="16"/>
                <w:szCs w:val="16"/>
              </w:rPr>
            </w:pPr>
            <w:r w:rsidRPr="005737C7">
              <w:rPr>
                <w:sz w:val="16"/>
                <w:szCs w:val="16"/>
              </w:rPr>
              <w:t>Pacific peoples</w:t>
            </w:r>
          </w:p>
        </w:tc>
        <w:tc>
          <w:tcPr>
            <w:tcW w:w="1041" w:type="dxa"/>
            <w:gridSpan w:val="2"/>
            <w:tcBorders>
              <w:top w:val="single" w:sz="4" w:space="0" w:color="A6A6A6" w:themeColor="background1" w:themeShade="A6"/>
              <w:left w:val="nil"/>
              <w:bottom w:val="single" w:sz="4" w:space="0" w:color="A6A6A6" w:themeColor="background1" w:themeShade="A6"/>
              <w:right w:val="nil"/>
            </w:tcBorders>
            <w:hideMark/>
          </w:tcPr>
          <w:p w14:paraId="326F7FA5" w14:textId="251087CF" w:rsidR="00BE3F87" w:rsidRPr="005737C7" w:rsidRDefault="00BE3F87" w:rsidP="00BB13E4">
            <w:pPr>
              <w:pStyle w:val="TableText"/>
              <w:jc w:val="right"/>
              <w:rPr>
                <w:sz w:val="16"/>
                <w:szCs w:val="16"/>
              </w:rPr>
            </w:pPr>
            <w:r w:rsidRPr="005737C7">
              <w:rPr>
                <w:sz w:val="16"/>
                <w:szCs w:val="16"/>
              </w:rPr>
              <w:t>93.8%</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7A809CC7" w14:textId="016D2DF3" w:rsidR="00BE3F87" w:rsidRPr="005737C7" w:rsidRDefault="00BE3F87" w:rsidP="00BB13E4">
            <w:pPr>
              <w:pStyle w:val="TableText"/>
              <w:jc w:val="right"/>
              <w:rPr>
                <w:sz w:val="16"/>
                <w:szCs w:val="16"/>
              </w:rPr>
            </w:pPr>
            <w:r w:rsidRPr="005737C7">
              <w:rPr>
                <w:sz w:val="16"/>
                <w:szCs w:val="16"/>
              </w:rPr>
              <w:t>93.5%</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330B7535" w14:textId="12ED1408" w:rsidR="00BE3F87" w:rsidRPr="005737C7" w:rsidRDefault="00BE3F87" w:rsidP="00BB13E4">
            <w:pPr>
              <w:pStyle w:val="TableText"/>
              <w:jc w:val="right"/>
              <w:rPr>
                <w:sz w:val="16"/>
                <w:szCs w:val="16"/>
              </w:rPr>
            </w:pPr>
            <w:r w:rsidRPr="005737C7">
              <w:rPr>
                <w:sz w:val="16"/>
                <w:szCs w:val="16"/>
              </w:rPr>
              <w:t>88.1%</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599C2FEB" w14:textId="4E4BEDC0" w:rsidR="00BE3F87" w:rsidRPr="005737C7" w:rsidRDefault="00BE3F87" w:rsidP="00BB13E4">
            <w:pPr>
              <w:pStyle w:val="TableText"/>
              <w:jc w:val="right"/>
              <w:rPr>
                <w:sz w:val="16"/>
                <w:szCs w:val="16"/>
              </w:rPr>
            </w:pPr>
            <w:r w:rsidRPr="005737C7">
              <w:rPr>
                <w:sz w:val="16"/>
                <w:szCs w:val="16"/>
              </w:rPr>
              <w:t>82.2%</w:t>
            </w:r>
          </w:p>
        </w:tc>
        <w:tc>
          <w:tcPr>
            <w:tcW w:w="1042" w:type="dxa"/>
            <w:tcBorders>
              <w:top w:val="single" w:sz="4" w:space="0" w:color="A6A6A6" w:themeColor="background1" w:themeShade="A6"/>
              <w:left w:val="nil"/>
              <w:bottom w:val="single" w:sz="4" w:space="0" w:color="A6A6A6" w:themeColor="background1" w:themeShade="A6"/>
              <w:right w:val="nil"/>
            </w:tcBorders>
          </w:tcPr>
          <w:p w14:paraId="57E73704" w14:textId="7FA93F16" w:rsidR="00BE3F87" w:rsidRPr="005737C7" w:rsidRDefault="00BE3F87" w:rsidP="00BB13E4">
            <w:pPr>
              <w:pStyle w:val="TableText"/>
              <w:jc w:val="right"/>
              <w:rPr>
                <w:sz w:val="16"/>
                <w:szCs w:val="16"/>
              </w:rPr>
            </w:pPr>
            <w:r w:rsidRPr="005737C7">
              <w:rPr>
                <w:sz w:val="16"/>
                <w:szCs w:val="16"/>
              </w:rPr>
              <w:t>80.6%</w:t>
            </w:r>
          </w:p>
        </w:tc>
        <w:tc>
          <w:tcPr>
            <w:tcW w:w="1042" w:type="dxa"/>
            <w:tcBorders>
              <w:top w:val="single" w:sz="4" w:space="0" w:color="A6A6A6" w:themeColor="background1" w:themeShade="A6"/>
              <w:left w:val="nil"/>
              <w:bottom w:val="single" w:sz="4" w:space="0" w:color="A6A6A6" w:themeColor="background1" w:themeShade="A6"/>
              <w:right w:val="nil"/>
            </w:tcBorders>
            <w:hideMark/>
          </w:tcPr>
          <w:p w14:paraId="5C367CD4" w14:textId="0C11FE76" w:rsidR="00BE3F87" w:rsidRPr="005737C7" w:rsidRDefault="00BE3F87" w:rsidP="00BB13E4">
            <w:pPr>
              <w:pStyle w:val="TableText"/>
              <w:jc w:val="right"/>
              <w:rPr>
                <w:sz w:val="16"/>
                <w:szCs w:val="16"/>
              </w:rPr>
            </w:pPr>
            <w:r w:rsidRPr="005737C7">
              <w:rPr>
                <w:sz w:val="16"/>
                <w:szCs w:val="16"/>
              </w:rPr>
              <w:t>73.3%</w:t>
            </w:r>
          </w:p>
        </w:tc>
        <w:tc>
          <w:tcPr>
            <w:tcW w:w="1042" w:type="dxa"/>
            <w:tcBorders>
              <w:top w:val="single" w:sz="4" w:space="0" w:color="A6A6A6" w:themeColor="background1" w:themeShade="A6"/>
              <w:left w:val="nil"/>
              <w:bottom w:val="single" w:sz="4" w:space="0" w:color="A6A6A6" w:themeColor="background1" w:themeShade="A6"/>
              <w:right w:val="nil"/>
            </w:tcBorders>
          </w:tcPr>
          <w:p w14:paraId="2EC1F27C" w14:textId="295BBF0C" w:rsidR="00BE3F87" w:rsidRPr="005737C7" w:rsidRDefault="00BE3F87" w:rsidP="00BB13E4">
            <w:pPr>
              <w:pStyle w:val="TableText"/>
              <w:jc w:val="right"/>
              <w:rPr>
                <w:sz w:val="16"/>
                <w:szCs w:val="16"/>
              </w:rPr>
            </w:pPr>
            <w:r w:rsidRPr="005737C7">
              <w:rPr>
                <w:sz w:val="16"/>
                <w:szCs w:val="16"/>
              </w:rPr>
              <w:t>73.6%</w:t>
            </w:r>
          </w:p>
        </w:tc>
      </w:tr>
      <w:tr w:rsidR="00BE3F87" w:rsidRPr="005737C7" w14:paraId="5B38AB86" w14:textId="61804388" w:rsidTr="00BE3F87">
        <w:tc>
          <w:tcPr>
            <w:tcW w:w="929" w:type="dxa"/>
            <w:tcBorders>
              <w:top w:val="single" w:sz="4" w:space="0" w:color="A6A6A6" w:themeColor="background1" w:themeShade="A6"/>
              <w:left w:val="nil"/>
              <w:bottom w:val="single" w:sz="4" w:space="0" w:color="A6A6A6" w:themeColor="background1" w:themeShade="A6"/>
              <w:right w:val="nil"/>
            </w:tcBorders>
          </w:tcPr>
          <w:p w14:paraId="3E4FC38D" w14:textId="77777777" w:rsidR="00BE3F87" w:rsidRPr="005737C7" w:rsidRDefault="00BE3F87" w:rsidP="00BE3F87">
            <w:pPr>
              <w:pStyle w:val="TableText"/>
              <w:ind w:right="-154"/>
              <w:rPr>
                <w:sz w:val="16"/>
                <w:szCs w:val="16"/>
              </w:rPr>
            </w:pPr>
            <w:r w:rsidRPr="005737C7">
              <w:rPr>
                <w:sz w:val="16"/>
                <w:szCs w:val="16"/>
              </w:rPr>
              <w:t>Asian</w:t>
            </w:r>
          </w:p>
        </w:tc>
        <w:tc>
          <w:tcPr>
            <w:tcW w:w="1041" w:type="dxa"/>
            <w:gridSpan w:val="2"/>
            <w:tcBorders>
              <w:top w:val="single" w:sz="4" w:space="0" w:color="A6A6A6" w:themeColor="background1" w:themeShade="A6"/>
              <w:left w:val="nil"/>
              <w:bottom w:val="single" w:sz="4" w:space="0" w:color="A6A6A6" w:themeColor="background1" w:themeShade="A6"/>
              <w:right w:val="nil"/>
            </w:tcBorders>
          </w:tcPr>
          <w:p w14:paraId="150DC268" w14:textId="511406D6"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4BE7BC83" w14:textId="14430F5A"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1437D84A" w14:textId="71D567A3"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3D715B89" w14:textId="4B45E096"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40D169A4" w14:textId="0453A1B0" w:rsidR="00BE3F87" w:rsidRPr="005737C7" w:rsidRDefault="00BE3F87" w:rsidP="00BB13E4">
            <w:pPr>
              <w:pStyle w:val="TableText"/>
              <w:jc w:val="right"/>
              <w:rPr>
                <w:sz w:val="16"/>
                <w:szCs w:val="16"/>
              </w:rPr>
            </w:pPr>
            <w:r w:rsidRPr="005737C7">
              <w:rPr>
                <w:sz w:val="16"/>
                <w:szCs w:val="16"/>
              </w:rPr>
              <w:t>93.0%</w:t>
            </w:r>
          </w:p>
        </w:tc>
        <w:tc>
          <w:tcPr>
            <w:tcW w:w="1042" w:type="dxa"/>
            <w:tcBorders>
              <w:top w:val="single" w:sz="4" w:space="0" w:color="A6A6A6" w:themeColor="background1" w:themeShade="A6"/>
              <w:left w:val="nil"/>
              <w:bottom w:val="single" w:sz="4" w:space="0" w:color="A6A6A6" w:themeColor="background1" w:themeShade="A6"/>
              <w:right w:val="nil"/>
            </w:tcBorders>
          </w:tcPr>
          <w:p w14:paraId="3CCE8E5F" w14:textId="051A818A" w:rsidR="00BE3F87" w:rsidRPr="005737C7" w:rsidRDefault="00BE3F87" w:rsidP="00BB13E4">
            <w:pPr>
              <w:pStyle w:val="TableText"/>
              <w:jc w:val="right"/>
              <w:rPr>
                <w:sz w:val="16"/>
                <w:szCs w:val="16"/>
              </w:rPr>
            </w:pPr>
            <w:r w:rsidRPr="005737C7">
              <w:rPr>
                <w:sz w:val="16"/>
                <w:szCs w:val="16"/>
              </w:rPr>
              <w:t>83.7%</w:t>
            </w:r>
          </w:p>
        </w:tc>
        <w:tc>
          <w:tcPr>
            <w:tcW w:w="1042" w:type="dxa"/>
            <w:tcBorders>
              <w:top w:val="single" w:sz="4" w:space="0" w:color="A6A6A6" w:themeColor="background1" w:themeShade="A6"/>
              <w:left w:val="nil"/>
              <w:bottom w:val="single" w:sz="4" w:space="0" w:color="A6A6A6" w:themeColor="background1" w:themeShade="A6"/>
              <w:right w:val="nil"/>
            </w:tcBorders>
          </w:tcPr>
          <w:p w14:paraId="10AB92FF" w14:textId="64E84CEB" w:rsidR="00BE3F87" w:rsidRPr="005737C7" w:rsidRDefault="00BE3F87" w:rsidP="00BB13E4">
            <w:pPr>
              <w:pStyle w:val="TableText"/>
              <w:jc w:val="right"/>
              <w:rPr>
                <w:sz w:val="16"/>
                <w:szCs w:val="16"/>
              </w:rPr>
            </w:pPr>
            <w:r w:rsidRPr="005737C7">
              <w:rPr>
                <w:sz w:val="16"/>
                <w:szCs w:val="16"/>
              </w:rPr>
              <w:t>87.2%</w:t>
            </w:r>
          </w:p>
        </w:tc>
      </w:tr>
      <w:tr w:rsidR="00BE3F87" w:rsidRPr="005737C7" w14:paraId="6367393F" w14:textId="21330B44" w:rsidTr="00BE3F87">
        <w:tc>
          <w:tcPr>
            <w:tcW w:w="929" w:type="dxa"/>
            <w:tcBorders>
              <w:top w:val="single" w:sz="4" w:space="0" w:color="A6A6A6" w:themeColor="background1" w:themeShade="A6"/>
              <w:left w:val="nil"/>
              <w:bottom w:val="single" w:sz="4" w:space="0" w:color="A6A6A6" w:themeColor="background1" w:themeShade="A6"/>
              <w:right w:val="nil"/>
            </w:tcBorders>
          </w:tcPr>
          <w:p w14:paraId="28192BCB" w14:textId="77777777" w:rsidR="00BE3F87" w:rsidRPr="005737C7" w:rsidRDefault="00BE3F87" w:rsidP="00BE3F87">
            <w:pPr>
              <w:pStyle w:val="TableText"/>
              <w:ind w:right="-154"/>
              <w:rPr>
                <w:sz w:val="16"/>
                <w:szCs w:val="16"/>
              </w:rPr>
            </w:pPr>
            <w:r w:rsidRPr="005737C7">
              <w:rPr>
                <w:sz w:val="16"/>
                <w:szCs w:val="16"/>
              </w:rPr>
              <w:t>Non-Māori non-Pacific non-Asian</w:t>
            </w:r>
          </w:p>
        </w:tc>
        <w:tc>
          <w:tcPr>
            <w:tcW w:w="1041" w:type="dxa"/>
            <w:gridSpan w:val="2"/>
            <w:tcBorders>
              <w:top w:val="single" w:sz="4" w:space="0" w:color="A6A6A6" w:themeColor="background1" w:themeShade="A6"/>
              <w:left w:val="nil"/>
              <w:bottom w:val="single" w:sz="4" w:space="0" w:color="A6A6A6" w:themeColor="background1" w:themeShade="A6"/>
              <w:right w:val="nil"/>
            </w:tcBorders>
          </w:tcPr>
          <w:p w14:paraId="68B1C4BD" w14:textId="0F53E27A"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06D57722" w14:textId="26A0DF8A"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4647F91E" w14:textId="64E742FB"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522CBC5A" w14:textId="2E7937EC" w:rsidR="00BE3F87" w:rsidRPr="005737C7" w:rsidRDefault="00BE3F87" w:rsidP="00BB13E4">
            <w:pPr>
              <w:pStyle w:val="TableText"/>
              <w:jc w:val="right"/>
              <w:rPr>
                <w:sz w:val="16"/>
                <w:szCs w:val="16"/>
              </w:rPr>
            </w:pPr>
            <w:r w:rsidRPr="005737C7">
              <w:rPr>
                <w:sz w:val="16"/>
                <w:szCs w:val="16"/>
              </w:rPr>
              <w:t>–</w:t>
            </w:r>
          </w:p>
        </w:tc>
        <w:tc>
          <w:tcPr>
            <w:tcW w:w="1042" w:type="dxa"/>
            <w:tcBorders>
              <w:top w:val="single" w:sz="4" w:space="0" w:color="A6A6A6" w:themeColor="background1" w:themeShade="A6"/>
              <w:left w:val="nil"/>
              <w:bottom w:val="single" w:sz="4" w:space="0" w:color="A6A6A6" w:themeColor="background1" w:themeShade="A6"/>
              <w:right w:val="nil"/>
            </w:tcBorders>
          </w:tcPr>
          <w:p w14:paraId="1942BB57" w14:textId="234274FF" w:rsidR="00BE3F87" w:rsidRPr="005737C7" w:rsidRDefault="00BE3F87" w:rsidP="00BB13E4">
            <w:pPr>
              <w:pStyle w:val="TableText"/>
              <w:jc w:val="right"/>
              <w:rPr>
                <w:sz w:val="16"/>
                <w:szCs w:val="16"/>
              </w:rPr>
            </w:pPr>
            <w:r w:rsidRPr="005737C7">
              <w:rPr>
                <w:sz w:val="16"/>
                <w:szCs w:val="16"/>
              </w:rPr>
              <w:t>86.0%</w:t>
            </w:r>
          </w:p>
        </w:tc>
        <w:tc>
          <w:tcPr>
            <w:tcW w:w="1042" w:type="dxa"/>
            <w:tcBorders>
              <w:top w:val="single" w:sz="4" w:space="0" w:color="A6A6A6" w:themeColor="background1" w:themeShade="A6"/>
              <w:left w:val="nil"/>
              <w:bottom w:val="single" w:sz="4" w:space="0" w:color="A6A6A6" w:themeColor="background1" w:themeShade="A6"/>
              <w:right w:val="nil"/>
            </w:tcBorders>
          </w:tcPr>
          <w:p w14:paraId="3019A8A3" w14:textId="58B82234" w:rsidR="00BE3F87" w:rsidRPr="005737C7" w:rsidRDefault="00BE3F87" w:rsidP="00BB13E4">
            <w:pPr>
              <w:pStyle w:val="TableText"/>
              <w:jc w:val="right"/>
              <w:rPr>
                <w:sz w:val="16"/>
                <w:szCs w:val="16"/>
              </w:rPr>
            </w:pPr>
            <w:r w:rsidRPr="005737C7">
              <w:rPr>
                <w:sz w:val="16"/>
                <w:szCs w:val="16"/>
              </w:rPr>
              <w:t>82.4%</w:t>
            </w:r>
          </w:p>
        </w:tc>
        <w:tc>
          <w:tcPr>
            <w:tcW w:w="1042" w:type="dxa"/>
            <w:tcBorders>
              <w:top w:val="single" w:sz="4" w:space="0" w:color="A6A6A6" w:themeColor="background1" w:themeShade="A6"/>
              <w:left w:val="nil"/>
              <w:bottom w:val="single" w:sz="4" w:space="0" w:color="A6A6A6" w:themeColor="background1" w:themeShade="A6"/>
              <w:right w:val="nil"/>
            </w:tcBorders>
          </w:tcPr>
          <w:p w14:paraId="3E44063F" w14:textId="2B050147" w:rsidR="00BE3F87" w:rsidRPr="005737C7" w:rsidRDefault="00BE3F87" w:rsidP="00BB13E4">
            <w:pPr>
              <w:pStyle w:val="TableText"/>
              <w:jc w:val="right"/>
              <w:rPr>
                <w:sz w:val="16"/>
                <w:szCs w:val="16"/>
              </w:rPr>
            </w:pPr>
            <w:r w:rsidRPr="005737C7">
              <w:rPr>
                <w:sz w:val="16"/>
                <w:szCs w:val="16"/>
              </w:rPr>
              <w:t>83.2%</w:t>
            </w:r>
          </w:p>
        </w:tc>
      </w:tr>
    </w:tbl>
    <w:p w14:paraId="7E6093F1" w14:textId="72053576" w:rsidR="00BE3F87" w:rsidRDefault="00BB13E4" w:rsidP="00BB13E4">
      <w:pPr>
        <w:pStyle w:val="Source"/>
      </w:pPr>
      <w:r w:rsidRPr="00BB13E4">
        <w:t>Source: Aotearoa Immunisation Register</w:t>
      </w:r>
    </w:p>
    <w:p w14:paraId="2D4EB787" w14:textId="77777777" w:rsidR="00CE7044" w:rsidRDefault="00CE7044" w:rsidP="004364A7">
      <w:pPr>
        <w:pStyle w:val="Table"/>
        <w:sectPr w:rsidR="00CE7044" w:rsidSect="00372F5E">
          <w:pgSz w:w="11907" w:h="16840" w:code="9"/>
          <w:pgMar w:top="1418" w:right="1701" w:bottom="1134" w:left="1843" w:header="284" w:footer="425" w:gutter="284"/>
          <w:cols w:space="720"/>
        </w:sectPr>
      </w:pPr>
    </w:p>
    <w:p w14:paraId="6B5DB9E9" w14:textId="0FDB5E6E" w:rsidR="00CE7044" w:rsidRDefault="00CE7044"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6</w:t>
      </w:r>
      <w:r w:rsidR="0020298F">
        <w:rPr>
          <w:noProof/>
        </w:rPr>
        <w:fldChar w:fldCharType="end"/>
      </w:r>
      <w:r w:rsidRPr="004E7589">
        <w:t xml:space="preserve">: </w:t>
      </w:r>
      <w:r w:rsidRPr="00CE7044">
        <w:t>Immunisation rates for children at 24 months of age – by quarter</w:t>
      </w:r>
    </w:p>
    <w:tbl>
      <w:tblPr>
        <w:tblStyle w:val="TableGrid"/>
        <w:tblW w:w="822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165"/>
        <w:gridCol w:w="820"/>
        <w:gridCol w:w="1247"/>
        <w:gridCol w:w="1247"/>
        <w:gridCol w:w="1248"/>
        <w:gridCol w:w="1247"/>
        <w:gridCol w:w="1248"/>
      </w:tblGrid>
      <w:tr w:rsidR="00CE7044" w:rsidRPr="00A52F16" w14:paraId="03088C5D" w14:textId="77777777" w:rsidTr="00D20F02">
        <w:tc>
          <w:tcPr>
            <w:tcW w:w="1165" w:type="dxa"/>
            <w:tcBorders>
              <w:top w:val="single" w:sz="4" w:space="0" w:color="A6A6A6" w:themeColor="background1" w:themeShade="A6"/>
              <w:left w:val="nil"/>
              <w:bottom w:val="single" w:sz="4" w:space="0" w:color="A6A6A6" w:themeColor="background1" w:themeShade="A6"/>
              <w:right w:val="nil"/>
            </w:tcBorders>
            <w:hideMark/>
          </w:tcPr>
          <w:p w14:paraId="1643B177" w14:textId="77777777" w:rsidR="00CE7044" w:rsidRPr="00A52F16" w:rsidRDefault="00CE7044" w:rsidP="00CE7044">
            <w:pPr>
              <w:pStyle w:val="TableText"/>
              <w:rPr>
                <w:b/>
                <w:bCs/>
                <w:szCs w:val="18"/>
              </w:rPr>
            </w:pPr>
            <w:r w:rsidRPr="00A52F16">
              <w:rPr>
                <w:b/>
                <w:bCs/>
                <w:szCs w:val="18"/>
              </w:rPr>
              <w:t>Indicator description</w:t>
            </w:r>
          </w:p>
        </w:tc>
        <w:tc>
          <w:tcPr>
            <w:tcW w:w="7057" w:type="dxa"/>
            <w:gridSpan w:val="6"/>
            <w:tcBorders>
              <w:top w:val="single" w:sz="4" w:space="0" w:color="A6A6A6" w:themeColor="background1" w:themeShade="A6"/>
              <w:left w:val="nil"/>
              <w:bottom w:val="single" w:sz="4" w:space="0" w:color="A6A6A6" w:themeColor="background1" w:themeShade="A6"/>
              <w:right w:val="nil"/>
            </w:tcBorders>
            <w:hideMark/>
          </w:tcPr>
          <w:p w14:paraId="3DFBE18C" w14:textId="7FD39F18" w:rsidR="00CE7044" w:rsidRPr="00A52F16" w:rsidRDefault="00CE7044" w:rsidP="00CE7044">
            <w:pPr>
              <w:pStyle w:val="TableText"/>
              <w:rPr>
                <w:szCs w:val="18"/>
              </w:rPr>
            </w:pPr>
            <w:r w:rsidRPr="00A52F16">
              <w:rPr>
                <w:szCs w:val="18"/>
              </w:rPr>
              <w:t>Percentage of children who have had all their age-appropriate scheduled vaccination by the time they are 24 months (two years) old.</w:t>
            </w:r>
          </w:p>
        </w:tc>
      </w:tr>
      <w:tr w:rsidR="00CE7044" w:rsidRPr="00A52F16" w14:paraId="22494B20" w14:textId="77777777" w:rsidTr="008D3845">
        <w:tc>
          <w:tcPr>
            <w:tcW w:w="1165" w:type="dxa"/>
            <w:tcBorders>
              <w:top w:val="single" w:sz="4" w:space="0" w:color="A6A6A6" w:themeColor="background1" w:themeShade="A6"/>
              <w:left w:val="nil"/>
              <w:bottom w:val="nil"/>
              <w:right w:val="nil"/>
            </w:tcBorders>
            <w:hideMark/>
          </w:tcPr>
          <w:p w14:paraId="79FD82EE" w14:textId="77777777" w:rsidR="00CE7044" w:rsidRPr="00A52F16" w:rsidRDefault="00CE7044" w:rsidP="00CE7044">
            <w:pPr>
              <w:pStyle w:val="TableText"/>
              <w:rPr>
                <w:b/>
                <w:bCs/>
                <w:szCs w:val="18"/>
              </w:rPr>
            </w:pPr>
            <w:r w:rsidRPr="00A52F16">
              <w:rPr>
                <w:b/>
                <w:bCs/>
                <w:szCs w:val="18"/>
              </w:rPr>
              <w:t>Baseline data</w:t>
            </w:r>
          </w:p>
        </w:tc>
        <w:tc>
          <w:tcPr>
            <w:tcW w:w="7057" w:type="dxa"/>
            <w:gridSpan w:val="6"/>
            <w:tcBorders>
              <w:top w:val="single" w:sz="4" w:space="0" w:color="A6A6A6" w:themeColor="background1" w:themeShade="A6"/>
              <w:left w:val="nil"/>
              <w:bottom w:val="nil"/>
              <w:right w:val="nil"/>
            </w:tcBorders>
            <w:hideMark/>
          </w:tcPr>
          <w:p w14:paraId="0D94D8AE" w14:textId="227D3109" w:rsidR="00CE7044" w:rsidRPr="00A52F16" w:rsidRDefault="00CE7044" w:rsidP="00CE7044">
            <w:pPr>
              <w:pStyle w:val="TableText"/>
              <w:rPr>
                <w:szCs w:val="18"/>
              </w:rPr>
            </w:pPr>
            <w:r w:rsidRPr="00A52F16">
              <w:rPr>
                <w:szCs w:val="18"/>
              </w:rPr>
              <w:t>11,591 two-year-old children fully immunised (76.5% of children at 24 months of age).</w:t>
            </w:r>
          </w:p>
        </w:tc>
      </w:tr>
      <w:tr w:rsidR="00A52F16" w:rsidRPr="00CE7044" w14:paraId="484838C8" w14:textId="77777777" w:rsidTr="008D3845">
        <w:tc>
          <w:tcPr>
            <w:tcW w:w="8222" w:type="dxa"/>
            <w:gridSpan w:val="7"/>
            <w:tcBorders>
              <w:top w:val="nil"/>
              <w:left w:val="nil"/>
              <w:bottom w:val="nil"/>
              <w:right w:val="nil"/>
            </w:tcBorders>
            <w:shd w:val="clear" w:color="auto" w:fill="F2F2F2" w:themeFill="background1" w:themeFillShade="F2"/>
          </w:tcPr>
          <w:p w14:paraId="364676CC" w14:textId="426779FC" w:rsidR="00A52F16" w:rsidRPr="00CE7044" w:rsidRDefault="00A52F16" w:rsidP="00A52F16">
            <w:pPr>
              <w:pStyle w:val="TableText"/>
              <w:rPr>
                <w:b/>
                <w:bCs/>
                <w:sz w:val="16"/>
                <w:szCs w:val="18"/>
              </w:rPr>
            </w:pPr>
            <w:r w:rsidRPr="00CE7044">
              <w:rPr>
                <w:b/>
                <w:bCs/>
              </w:rPr>
              <w:t>Results (Percentage of children fully immunised at age 24 months by quarter)</w:t>
            </w:r>
          </w:p>
        </w:tc>
      </w:tr>
      <w:tr w:rsidR="00A52F16" w:rsidRPr="00CE7044" w14:paraId="04CD906A" w14:textId="77777777" w:rsidTr="008D3845">
        <w:tc>
          <w:tcPr>
            <w:tcW w:w="1985" w:type="dxa"/>
            <w:gridSpan w:val="2"/>
            <w:tcBorders>
              <w:top w:val="nil"/>
              <w:left w:val="nil"/>
              <w:bottom w:val="nil"/>
              <w:right w:val="nil"/>
            </w:tcBorders>
            <w:shd w:val="clear" w:color="auto" w:fill="D9D9D9" w:themeFill="background1" w:themeFillShade="D9"/>
          </w:tcPr>
          <w:p w14:paraId="3A2631DD" w14:textId="77777777" w:rsidR="00A52F16" w:rsidRPr="00CE7044" w:rsidRDefault="00A52F16" w:rsidP="00A52F16">
            <w:pPr>
              <w:pStyle w:val="TableText"/>
              <w:rPr>
                <w:b/>
                <w:bCs/>
                <w:sz w:val="16"/>
                <w:szCs w:val="16"/>
              </w:rPr>
            </w:pPr>
          </w:p>
        </w:tc>
        <w:tc>
          <w:tcPr>
            <w:tcW w:w="1247" w:type="dxa"/>
            <w:tcBorders>
              <w:top w:val="nil"/>
              <w:left w:val="nil"/>
              <w:bottom w:val="nil"/>
              <w:right w:val="nil"/>
            </w:tcBorders>
            <w:shd w:val="clear" w:color="auto" w:fill="D9D9D9" w:themeFill="background1" w:themeFillShade="D9"/>
            <w:vAlign w:val="bottom"/>
            <w:hideMark/>
          </w:tcPr>
          <w:p w14:paraId="6653B430" w14:textId="17A461FC" w:rsidR="00A52F16" w:rsidRPr="00CE7044" w:rsidRDefault="00A52F16" w:rsidP="00A52F16">
            <w:pPr>
              <w:pStyle w:val="TableText"/>
              <w:jc w:val="right"/>
              <w:rPr>
                <w:b/>
                <w:bCs/>
                <w:sz w:val="16"/>
                <w:szCs w:val="18"/>
              </w:rPr>
            </w:pPr>
            <w:r w:rsidRPr="00CE7044">
              <w:rPr>
                <w:b/>
                <w:bCs/>
                <w:sz w:val="16"/>
                <w:szCs w:val="18"/>
              </w:rPr>
              <w:t>Q4 2023/24 (Baseline)</w:t>
            </w:r>
          </w:p>
        </w:tc>
        <w:tc>
          <w:tcPr>
            <w:tcW w:w="1247" w:type="dxa"/>
            <w:tcBorders>
              <w:top w:val="nil"/>
              <w:left w:val="nil"/>
              <w:bottom w:val="nil"/>
              <w:right w:val="nil"/>
            </w:tcBorders>
            <w:shd w:val="clear" w:color="auto" w:fill="D9D9D9" w:themeFill="background1" w:themeFillShade="D9"/>
            <w:vAlign w:val="bottom"/>
            <w:hideMark/>
          </w:tcPr>
          <w:p w14:paraId="185F885F" w14:textId="77777777" w:rsidR="00A52F16" w:rsidRPr="00CE7044" w:rsidRDefault="00A52F16" w:rsidP="00A52F16">
            <w:pPr>
              <w:pStyle w:val="TableText"/>
              <w:jc w:val="right"/>
              <w:rPr>
                <w:b/>
                <w:bCs/>
                <w:sz w:val="16"/>
                <w:szCs w:val="18"/>
              </w:rPr>
            </w:pPr>
          </w:p>
          <w:p w14:paraId="34348B87" w14:textId="23FF62B4" w:rsidR="00A52F16" w:rsidRPr="00CE7044" w:rsidRDefault="00A52F16" w:rsidP="00A52F16">
            <w:pPr>
              <w:pStyle w:val="TableText"/>
              <w:jc w:val="right"/>
              <w:rPr>
                <w:b/>
                <w:bCs/>
                <w:sz w:val="16"/>
                <w:szCs w:val="18"/>
              </w:rPr>
            </w:pPr>
            <w:r w:rsidRPr="00CE7044">
              <w:rPr>
                <w:b/>
                <w:bCs/>
                <w:sz w:val="16"/>
                <w:szCs w:val="18"/>
              </w:rPr>
              <w:t>Q1 2024/25</w:t>
            </w:r>
          </w:p>
        </w:tc>
        <w:tc>
          <w:tcPr>
            <w:tcW w:w="1248" w:type="dxa"/>
            <w:tcBorders>
              <w:top w:val="nil"/>
              <w:left w:val="nil"/>
              <w:bottom w:val="nil"/>
              <w:right w:val="nil"/>
            </w:tcBorders>
            <w:shd w:val="clear" w:color="auto" w:fill="D9D9D9" w:themeFill="background1" w:themeFillShade="D9"/>
            <w:vAlign w:val="bottom"/>
            <w:hideMark/>
          </w:tcPr>
          <w:p w14:paraId="4D5E91E2" w14:textId="77777777" w:rsidR="00A52F16" w:rsidRPr="00CE7044" w:rsidRDefault="00A52F16" w:rsidP="00A52F16">
            <w:pPr>
              <w:pStyle w:val="TableText"/>
              <w:jc w:val="right"/>
              <w:rPr>
                <w:b/>
                <w:bCs/>
                <w:sz w:val="16"/>
                <w:szCs w:val="18"/>
              </w:rPr>
            </w:pPr>
          </w:p>
          <w:p w14:paraId="5ED977B5" w14:textId="400F688A" w:rsidR="00A52F16" w:rsidRPr="00CE7044" w:rsidRDefault="00A52F16" w:rsidP="00A52F16">
            <w:pPr>
              <w:pStyle w:val="TableText"/>
              <w:jc w:val="right"/>
              <w:rPr>
                <w:b/>
                <w:bCs/>
                <w:sz w:val="16"/>
                <w:szCs w:val="18"/>
              </w:rPr>
            </w:pPr>
            <w:r w:rsidRPr="00CE7044">
              <w:rPr>
                <w:b/>
                <w:bCs/>
                <w:sz w:val="16"/>
                <w:szCs w:val="18"/>
              </w:rPr>
              <w:t>Q2 2024/25</w:t>
            </w:r>
          </w:p>
        </w:tc>
        <w:tc>
          <w:tcPr>
            <w:tcW w:w="1247" w:type="dxa"/>
            <w:tcBorders>
              <w:top w:val="nil"/>
              <w:left w:val="nil"/>
              <w:bottom w:val="nil"/>
              <w:right w:val="nil"/>
            </w:tcBorders>
            <w:shd w:val="clear" w:color="auto" w:fill="D9D9D9" w:themeFill="background1" w:themeFillShade="D9"/>
            <w:vAlign w:val="bottom"/>
            <w:hideMark/>
          </w:tcPr>
          <w:p w14:paraId="317395D9" w14:textId="77777777" w:rsidR="00A52F16" w:rsidRPr="00CE7044" w:rsidRDefault="00A52F16" w:rsidP="00A52F16">
            <w:pPr>
              <w:pStyle w:val="TableText"/>
              <w:jc w:val="right"/>
              <w:rPr>
                <w:b/>
                <w:bCs/>
                <w:sz w:val="16"/>
                <w:szCs w:val="18"/>
              </w:rPr>
            </w:pPr>
          </w:p>
          <w:p w14:paraId="57D24766" w14:textId="3A48860A" w:rsidR="00A52F16" w:rsidRPr="00CE7044" w:rsidRDefault="00A52F16" w:rsidP="00A52F16">
            <w:pPr>
              <w:pStyle w:val="TableText"/>
              <w:jc w:val="right"/>
              <w:rPr>
                <w:b/>
                <w:bCs/>
                <w:sz w:val="16"/>
                <w:szCs w:val="18"/>
              </w:rPr>
            </w:pPr>
            <w:r w:rsidRPr="00CE7044">
              <w:rPr>
                <w:b/>
                <w:bCs/>
                <w:sz w:val="16"/>
                <w:szCs w:val="18"/>
              </w:rPr>
              <w:t>Q3 2024/25</w:t>
            </w:r>
          </w:p>
        </w:tc>
        <w:tc>
          <w:tcPr>
            <w:tcW w:w="1248" w:type="dxa"/>
            <w:tcBorders>
              <w:top w:val="nil"/>
              <w:left w:val="nil"/>
              <w:bottom w:val="nil"/>
              <w:right w:val="nil"/>
            </w:tcBorders>
            <w:shd w:val="clear" w:color="auto" w:fill="D9D9D9" w:themeFill="background1" w:themeFillShade="D9"/>
            <w:vAlign w:val="bottom"/>
          </w:tcPr>
          <w:p w14:paraId="59B7EFA0" w14:textId="77777777" w:rsidR="00A52F16" w:rsidRPr="00CE7044" w:rsidRDefault="00A52F16" w:rsidP="00A52F16">
            <w:pPr>
              <w:pStyle w:val="TableText"/>
              <w:jc w:val="right"/>
              <w:rPr>
                <w:b/>
                <w:bCs/>
                <w:sz w:val="16"/>
                <w:szCs w:val="18"/>
              </w:rPr>
            </w:pPr>
          </w:p>
          <w:p w14:paraId="3909FC6E" w14:textId="0070BB33" w:rsidR="00A52F16" w:rsidRPr="00CE7044" w:rsidRDefault="00A52F16" w:rsidP="00A52F16">
            <w:pPr>
              <w:pStyle w:val="TableText"/>
              <w:jc w:val="right"/>
              <w:rPr>
                <w:b/>
                <w:bCs/>
                <w:sz w:val="16"/>
                <w:szCs w:val="18"/>
              </w:rPr>
            </w:pPr>
            <w:r w:rsidRPr="00CE7044">
              <w:rPr>
                <w:b/>
                <w:bCs/>
                <w:sz w:val="16"/>
                <w:szCs w:val="18"/>
              </w:rPr>
              <w:t>Q4 2024/25</w:t>
            </w:r>
          </w:p>
        </w:tc>
      </w:tr>
      <w:tr w:rsidR="00A52F16" w:rsidRPr="005737C7" w14:paraId="781E09B2" w14:textId="77777777" w:rsidTr="008D3845">
        <w:tc>
          <w:tcPr>
            <w:tcW w:w="1985" w:type="dxa"/>
            <w:gridSpan w:val="2"/>
            <w:tcBorders>
              <w:top w:val="nil"/>
              <w:left w:val="nil"/>
              <w:bottom w:val="single" w:sz="4" w:space="0" w:color="A6A6A6" w:themeColor="background1" w:themeShade="A6"/>
              <w:right w:val="nil"/>
            </w:tcBorders>
            <w:hideMark/>
          </w:tcPr>
          <w:p w14:paraId="5D29DF63" w14:textId="77777777" w:rsidR="00A52F16" w:rsidRPr="005737C7" w:rsidRDefault="00A52F16" w:rsidP="00A52F16">
            <w:pPr>
              <w:pStyle w:val="TableText"/>
              <w:ind w:right="-154"/>
              <w:rPr>
                <w:sz w:val="16"/>
                <w:szCs w:val="16"/>
              </w:rPr>
            </w:pPr>
            <w:r w:rsidRPr="005737C7">
              <w:rPr>
                <w:sz w:val="16"/>
                <w:szCs w:val="16"/>
              </w:rPr>
              <w:t>All Ethnicities</w:t>
            </w:r>
          </w:p>
        </w:tc>
        <w:tc>
          <w:tcPr>
            <w:tcW w:w="1247" w:type="dxa"/>
            <w:tcBorders>
              <w:top w:val="nil"/>
              <w:left w:val="nil"/>
              <w:bottom w:val="single" w:sz="4" w:space="0" w:color="A6A6A6" w:themeColor="background1" w:themeShade="A6"/>
              <w:right w:val="nil"/>
            </w:tcBorders>
            <w:hideMark/>
          </w:tcPr>
          <w:p w14:paraId="2A6BD19A" w14:textId="0D18AE4B" w:rsidR="00A52F16" w:rsidRPr="00CE7044" w:rsidRDefault="00A52F16" w:rsidP="00A52F16">
            <w:pPr>
              <w:pStyle w:val="TableText"/>
              <w:jc w:val="right"/>
              <w:rPr>
                <w:sz w:val="16"/>
                <w:szCs w:val="18"/>
              </w:rPr>
            </w:pPr>
            <w:r w:rsidRPr="00CE7044">
              <w:rPr>
                <w:sz w:val="16"/>
                <w:szCs w:val="18"/>
              </w:rPr>
              <w:t>76.5%</w:t>
            </w:r>
          </w:p>
        </w:tc>
        <w:tc>
          <w:tcPr>
            <w:tcW w:w="1247" w:type="dxa"/>
            <w:tcBorders>
              <w:top w:val="nil"/>
              <w:left w:val="nil"/>
              <w:bottom w:val="single" w:sz="4" w:space="0" w:color="A6A6A6" w:themeColor="background1" w:themeShade="A6"/>
              <w:right w:val="nil"/>
            </w:tcBorders>
            <w:hideMark/>
          </w:tcPr>
          <w:p w14:paraId="0554C55C" w14:textId="513AB0EF" w:rsidR="00A52F16" w:rsidRPr="00CE7044" w:rsidRDefault="00A52F16" w:rsidP="00A52F16">
            <w:pPr>
              <w:pStyle w:val="TableText"/>
              <w:jc w:val="right"/>
              <w:rPr>
                <w:sz w:val="16"/>
                <w:szCs w:val="18"/>
              </w:rPr>
            </w:pPr>
            <w:r w:rsidRPr="00CE7044">
              <w:rPr>
                <w:sz w:val="16"/>
                <w:szCs w:val="18"/>
              </w:rPr>
              <w:t>74.9%</w:t>
            </w:r>
          </w:p>
        </w:tc>
        <w:tc>
          <w:tcPr>
            <w:tcW w:w="1248" w:type="dxa"/>
            <w:tcBorders>
              <w:top w:val="nil"/>
              <w:left w:val="nil"/>
              <w:bottom w:val="single" w:sz="4" w:space="0" w:color="A6A6A6" w:themeColor="background1" w:themeShade="A6"/>
              <w:right w:val="nil"/>
            </w:tcBorders>
            <w:hideMark/>
          </w:tcPr>
          <w:p w14:paraId="202407AE" w14:textId="1FE63F80" w:rsidR="00A52F16" w:rsidRPr="00CE7044" w:rsidRDefault="00A52F16" w:rsidP="00A52F16">
            <w:pPr>
              <w:pStyle w:val="TableText"/>
              <w:jc w:val="right"/>
              <w:rPr>
                <w:sz w:val="16"/>
                <w:szCs w:val="18"/>
              </w:rPr>
            </w:pPr>
            <w:r w:rsidRPr="00CE7044">
              <w:rPr>
                <w:sz w:val="16"/>
                <w:szCs w:val="18"/>
              </w:rPr>
              <w:t>77.0%</w:t>
            </w:r>
          </w:p>
        </w:tc>
        <w:tc>
          <w:tcPr>
            <w:tcW w:w="1247" w:type="dxa"/>
            <w:tcBorders>
              <w:top w:val="nil"/>
              <w:left w:val="nil"/>
              <w:bottom w:val="single" w:sz="4" w:space="0" w:color="A6A6A6" w:themeColor="background1" w:themeShade="A6"/>
              <w:right w:val="nil"/>
            </w:tcBorders>
            <w:hideMark/>
          </w:tcPr>
          <w:p w14:paraId="21476CF6" w14:textId="3E880DAD" w:rsidR="00A52F16" w:rsidRPr="00CE7044" w:rsidRDefault="00A52F16" w:rsidP="00A52F16">
            <w:pPr>
              <w:pStyle w:val="TableText"/>
              <w:jc w:val="right"/>
              <w:rPr>
                <w:sz w:val="16"/>
                <w:szCs w:val="18"/>
              </w:rPr>
            </w:pPr>
            <w:r w:rsidRPr="00CE7044">
              <w:rPr>
                <w:sz w:val="16"/>
                <w:szCs w:val="18"/>
              </w:rPr>
              <w:t>79.3%</w:t>
            </w:r>
          </w:p>
        </w:tc>
        <w:tc>
          <w:tcPr>
            <w:tcW w:w="1248" w:type="dxa"/>
            <w:tcBorders>
              <w:top w:val="nil"/>
              <w:left w:val="nil"/>
              <w:bottom w:val="single" w:sz="4" w:space="0" w:color="A6A6A6" w:themeColor="background1" w:themeShade="A6"/>
              <w:right w:val="nil"/>
            </w:tcBorders>
          </w:tcPr>
          <w:p w14:paraId="4C2BEF89" w14:textId="77A1CDE2" w:rsidR="00A52F16" w:rsidRPr="00CE7044" w:rsidRDefault="00A52F16" w:rsidP="00A52F16">
            <w:pPr>
              <w:pStyle w:val="TableText"/>
              <w:jc w:val="right"/>
              <w:rPr>
                <w:sz w:val="16"/>
                <w:szCs w:val="18"/>
              </w:rPr>
            </w:pPr>
            <w:r w:rsidRPr="00CE7044">
              <w:rPr>
                <w:sz w:val="16"/>
                <w:szCs w:val="18"/>
              </w:rPr>
              <w:t>82.0%</w:t>
            </w:r>
          </w:p>
        </w:tc>
      </w:tr>
      <w:tr w:rsidR="00A52F16" w:rsidRPr="005737C7" w14:paraId="59C6E837" w14:textId="77777777" w:rsidTr="00A52F16">
        <w:tc>
          <w:tcPr>
            <w:tcW w:w="1985" w:type="dxa"/>
            <w:gridSpan w:val="2"/>
            <w:tcBorders>
              <w:top w:val="single" w:sz="4" w:space="0" w:color="A6A6A6" w:themeColor="background1" w:themeShade="A6"/>
              <w:left w:val="nil"/>
              <w:bottom w:val="single" w:sz="4" w:space="0" w:color="A6A6A6" w:themeColor="background1" w:themeShade="A6"/>
              <w:right w:val="nil"/>
            </w:tcBorders>
            <w:hideMark/>
          </w:tcPr>
          <w:p w14:paraId="3366F6F6" w14:textId="77777777" w:rsidR="00A52F16" w:rsidRPr="005737C7" w:rsidRDefault="00A52F16" w:rsidP="00A52F16">
            <w:pPr>
              <w:pStyle w:val="TableText"/>
              <w:ind w:right="-154"/>
              <w:rPr>
                <w:sz w:val="16"/>
                <w:szCs w:val="16"/>
              </w:rPr>
            </w:pPr>
            <w:r w:rsidRPr="005737C7">
              <w:rPr>
                <w:sz w:val="16"/>
                <w:szCs w:val="16"/>
              </w:rPr>
              <w:t>Māori</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101D1A9B" w14:textId="420684A8" w:rsidR="00A52F16" w:rsidRPr="00CE7044" w:rsidRDefault="00A52F16" w:rsidP="00A52F16">
            <w:pPr>
              <w:pStyle w:val="TableText"/>
              <w:jc w:val="right"/>
              <w:rPr>
                <w:sz w:val="16"/>
                <w:szCs w:val="18"/>
              </w:rPr>
            </w:pPr>
            <w:r w:rsidRPr="00CE7044">
              <w:rPr>
                <w:sz w:val="16"/>
                <w:szCs w:val="18"/>
              </w:rPr>
              <w:t>63.3%</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47925A9D" w14:textId="3FB06BF8" w:rsidR="00A52F16" w:rsidRPr="00CE7044" w:rsidRDefault="00A52F16" w:rsidP="00A52F16">
            <w:pPr>
              <w:pStyle w:val="TableText"/>
              <w:jc w:val="right"/>
              <w:rPr>
                <w:sz w:val="16"/>
                <w:szCs w:val="18"/>
              </w:rPr>
            </w:pPr>
            <w:r w:rsidRPr="00CE7044">
              <w:rPr>
                <w:sz w:val="16"/>
                <w:szCs w:val="18"/>
              </w:rPr>
              <w:t>60.6%</w:t>
            </w:r>
          </w:p>
        </w:tc>
        <w:tc>
          <w:tcPr>
            <w:tcW w:w="1248" w:type="dxa"/>
            <w:tcBorders>
              <w:top w:val="single" w:sz="4" w:space="0" w:color="A6A6A6" w:themeColor="background1" w:themeShade="A6"/>
              <w:left w:val="nil"/>
              <w:bottom w:val="single" w:sz="4" w:space="0" w:color="A6A6A6" w:themeColor="background1" w:themeShade="A6"/>
              <w:right w:val="nil"/>
            </w:tcBorders>
            <w:hideMark/>
          </w:tcPr>
          <w:p w14:paraId="54AB1C9D" w14:textId="7CC6EE36" w:rsidR="00A52F16" w:rsidRPr="00CE7044" w:rsidRDefault="00A52F16" w:rsidP="00A52F16">
            <w:pPr>
              <w:pStyle w:val="TableText"/>
              <w:jc w:val="right"/>
              <w:rPr>
                <w:sz w:val="16"/>
                <w:szCs w:val="18"/>
              </w:rPr>
            </w:pPr>
            <w:r w:rsidRPr="00CE7044">
              <w:rPr>
                <w:sz w:val="16"/>
                <w:szCs w:val="18"/>
              </w:rPr>
              <w:t>63.5%</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43759C3C" w14:textId="7977566E" w:rsidR="00A52F16" w:rsidRPr="00CE7044" w:rsidRDefault="00A52F16" w:rsidP="00A52F16">
            <w:pPr>
              <w:pStyle w:val="TableText"/>
              <w:jc w:val="right"/>
              <w:rPr>
                <w:sz w:val="16"/>
                <w:szCs w:val="18"/>
              </w:rPr>
            </w:pPr>
            <w:r w:rsidRPr="00CE7044">
              <w:rPr>
                <w:sz w:val="16"/>
                <w:szCs w:val="18"/>
              </w:rPr>
              <w:t>63.9%</w:t>
            </w:r>
          </w:p>
        </w:tc>
        <w:tc>
          <w:tcPr>
            <w:tcW w:w="1248" w:type="dxa"/>
            <w:tcBorders>
              <w:top w:val="single" w:sz="4" w:space="0" w:color="A6A6A6" w:themeColor="background1" w:themeShade="A6"/>
              <w:left w:val="nil"/>
              <w:bottom w:val="single" w:sz="4" w:space="0" w:color="A6A6A6" w:themeColor="background1" w:themeShade="A6"/>
              <w:right w:val="nil"/>
            </w:tcBorders>
          </w:tcPr>
          <w:p w14:paraId="11F7848A" w14:textId="7A055C1F" w:rsidR="00A52F16" w:rsidRPr="00CE7044" w:rsidRDefault="00A52F16" w:rsidP="00A52F16">
            <w:pPr>
              <w:pStyle w:val="TableText"/>
              <w:jc w:val="right"/>
              <w:rPr>
                <w:sz w:val="16"/>
                <w:szCs w:val="18"/>
              </w:rPr>
            </w:pPr>
            <w:r w:rsidRPr="00CE7044">
              <w:rPr>
                <w:sz w:val="16"/>
                <w:szCs w:val="18"/>
              </w:rPr>
              <w:t>68.4%</w:t>
            </w:r>
          </w:p>
        </w:tc>
      </w:tr>
      <w:tr w:rsidR="00A52F16" w:rsidRPr="005737C7" w14:paraId="42FD6081" w14:textId="77777777" w:rsidTr="00A52F16">
        <w:tc>
          <w:tcPr>
            <w:tcW w:w="1985" w:type="dxa"/>
            <w:gridSpan w:val="2"/>
            <w:tcBorders>
              <w:top w:val="single" w:sz="4" w:space="0" w:color="A6A6A6" w:themeColor="background1" w:themeShade="A6"/>
              <w:left w:val="nil"/>
              <w:bottom w:val="single" w:sz="4" w:space="0" w:color="A6A6A6" w:themeColor="background1" w:themeShade="A6"/>
              <w:right w:val="nil"/>
            </w:tcBorders>
            <w:hideMark/>
          </w:tcPr>
          <w:p w14:paraId="3EC77433" w14:textId="77777777" w:rsidR="00A52F16" w:rsidRPr="005737C7" w:rsidRDefault="00A52F16" w:rsidP="00A52F16">
            <w:pPr>
              <w:pStyle w:val="TableText"/>
              <w:ind w:right="-154"/>
              <w:rPr>
                <w:sz w:val="16"/>
                <w:szCs w:val="16"/>
              </w:rPr>
            </w:pPr>
            <w:r w:rsidRPr="005737C7">
              <w:rPr>
                <w:sz w:val="16"/>
                <w:szCs w:val="16"/>
              </w:rPr>
              <w:t>Pacific peoples</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04C1A9CA" w14:textId="7335B5DC" w:rsidR="00A52F16" w:rsidRPr="00CE7044" w:rsidRDefault="00A52F16" w:rsidP="00A52F16">
            <w:pPr>
              <w:pStyle w:val="TableText"/>
              <w:jc w:val="right"/>
              <w:rPr>
                <w:sz w:val="16"/>
                <w:szCs w:val="18"/>
              </w:rPr>
            </w:pPr>
            <w:r w:rsidRPr="00CE7044">
              <w:rPr>
                <w:sz w:val="16"/>
                <w:szCs w:val="18"/>
              </w:rPr>
              <w:t>71.2%</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149B5505" w14:textId="706FDFB0" w:rsidR="00A52F16" w:rsidRPr="00CE7044" w:rsidRDefault="00A52F16" w:rsidP="00A52F16">
            <w:pPr>
              <w:pStyle w:val="TableText"/>
              <w:jc w:val="right"/>
              <w:rPr>
                <w:sz w:val="16"/>
                <w:szCs w:val="18"/>
              </w:rPr>
            </w:pPr>
            <w:r w:rsidRPr="00CE7044">
              <w:rPr>
                <w:sz w:val="16"/>
                <w:szCs w:val="18"/>
              </w:rPr>
              <w:t>68.0%</w:t>
            </w:r>
          </w:p>
        </w:tc>
        <w:tc>
          <w:tcPr>
            <w:tcW w:w="1248" w:type="dxa"/>
            <w:tcBorders>
              <w:top w:val="single" w:sz="4" w:space="0" w:color="A6A6A6" w:themeColor="background1" w:themeShade="A6"/>
              <w:left w:val="nil"/>
              <w:bottom w:val="single" w:sz="4" w:space="0" w:color="A6A6A6" w:themeColor="background1" w:themeShade="A6"/>
              <w:right w:val="nil"/>
            </w:tcBorders>
            <w:hideMark/>
          </w:tcPr>
          <w:p w14:paraId="261961DB" w14:textId="0F58C201" w:rsidR="00A52F16" w:rsidRPr="00CE7044" w:rsidRDefault="00A52F16" w:rsidP="00A52F16">
            <w:pPr>
              <w:pStyle w:val="TableText"/>
              <w:jc w:val="right"/>
              <w:rPr>
                <w:sz w:val="16"/>
                <w:szCs w:val="18"/>
              </w:rPr>
            </w:pPr>
            <w:r w:rsidRPr="00CE7044">
              <w:rPr>
                <w:sz w:val="16"/>
                <w:szCs w:val="18"/>
              </w:rPr>
              <w:t>68.8%</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36CBDB83" w14:textId="288DD590" w:rsidR="00A52F16" w:rsidRPr="00CE7044" w:rsidRDefault="00A52F16" w:rsidP="00A52F16">
            <w:pPr>
              <w:pStyle w:val="TableText"/>
              <w:jc w:val="right"/>
              <w:rPr>
                <w:sz w:val="16"/>
                <w:szCs w:val="18"/>
              </w:rPr>
            </w:pPr>
            <w:r w:rsidRPr="00CE7044">
              <w:rPr>
                <w:sz w:val="16"/>
                <w:szCs w:val="18"/>
              </w:rPr>
              <w:t>73.5%</w:t>
            </w:r>
          </w:p>
        </w:tc>
        <w:tc>
          <w:tcPr>
            <w:tcW w:w="1248" w:type="dxa"/>
            <w:tcBorders>
              <w:top w:val="single" w:sz="4" w:space="0" w:color="A6A6A6" w:themeColor="background1" w:themeShade="A6"/>
              <w:left w:val="nil"/>
              <w:bottom w:val="single" w:sz="4" w:space="0" w:color="A6A6A6" w:themeColor="background1" w:themeShade="A6"/>
              <w:right w:val="nil"/>
            </w:tcBorders>
          </w:tcPr>
          <w:p w14:paraId="45B0F8F8" w14:textId="0B4F3F4D" w:rsidR="00A52F16" w:rsidRPr="00CE7044" w:rsidRDefault="00A52F16" w:rsidP="00A52F16">
            <w:pPr>
              <w:pStyle w:val="TableText"/>
              <w:jc w:val="right"/>
              <w:rPr>
                <w:sz w:val="16"/>
                <w:szCs w:val="18"/>
              </w:rPr>
            </w:pPr>
            <w:r w:rsidRPr="00CE7044">
              <w:rPr>
                <w:sz w:val="16"/>
                <w:szCs w:val="18"/>
              </w:rPr>
              <w:t>81.3%</w:t>
            </w:r>
          </w:p>
        </w:tc>
      </w:tr>
      <w:tr w:rsidR="00A52F16" w:rsidRPr="005737C7" w14:paraId="7FF9C366" w14:textId="77777777" w:rsidTr="00A52F16">
        <w:tc>
          <w:tcPr>
            <w:tcW w:w="1985" w:type="dxa"/>
            <w:gridSpan w:val="2"/>
            <w:tcBorders>
              <w:top w:val="single" w:sz="4" w:space="0" w:color="A6A6A6" w:themeColor="background1" w:themeShade="A6"/>
              <w:left w:val="nil"/>
              <w:bottom w:val="single" w:sz="4" w:space="0" w:color="A6A6A6" w:themeColor="background1" w:themeShade="A6"/>
              <w:right w:val="nil"/>
            </w:tcBorders>
          </w:tcPr>
          <w:p w14:paraId="0D6C0F88" w14:textId="77777777" w:rsidR="00A52F16" w:rsidRPr="005737C7" w:rsidRDefault="00A52F16" w:rsidP="00A52F16">
            <w:pPr>
              <w:pStyle w:val="TableText"/>
              <w:ind w:right="-154"/>
              <w:rPr>
                <w:sz w:val="16"/>
                <w:szCs w:val="16"/>
              </w:rPr>
            </w:pPr>
            <w:r w:rsidRPr="005737C7">
              <w:rPr>
                <w:sz w:val="16"/>
                <w:szCs w:val="16"/>
              </w:rPr>
              <w:t>Asian</w:t>
            </w:r>
          </w:p>
        </w:tc>
        <w:tc>
          <w:tcPr>
            <w:tcW w:w="1247" w:type="dxa"/>
            <w:tcBorders>
              <w:top w:val="single" w:sz="4" w:space="0" w:color="A6A6A6" w:themeColor="background1" w:themeShade="A6"/>
              <w:left w:val="nil"/>
              <w:bottom w:val="single" w:sz="4" w:space="0" w:color="A6A6A6" w:themeColor="background1" w:themeShade="A6"/>
              <w:right w:val="nil"/>
            </w:tcBorders>
          </w:tcPr>
          <w:p w14:paraId="059C7FA5" w14:textId="6FE0CB82" w:rsidR="00A52F16" w:rsidRPr="00CE7044" w:rsidRDefault="00A52F16" w:rsidP="00A52F16">
            <w:pPr>
              <w:pStyle w:val="TableText"/>
              <w:jc w:val="right"/>
              <w:rPr>
                <w:sz w:val="16"/>
                <w:szCs w:val="18"/>
              </w:rPr>
            </w:pPr>
            <w:r w:rsidRPr="00CE7044">
              <w:rPr>
                <w:sz w:val="16"/>
                <w:szCs w:val="18"/>
              </w:rPr>
              <w:t>84.1%</w:t>
            </w:r>
          </w:p>
        </w:tc>
        <w:tc>
          <w:tcPr>
            <w:tcW w:w="1247" w:type="dxa"/>
            <w:tcBorders>
              <w:top w:val="single" w:sz="4" w:space="0" w:color="A6A6A6" w:themeColor="background1" w:themeShade="A6"/>
              <w:left w:val="nil"/>
              <w:bottom w:val="single" w:sz="4" w:space="0" w:color="A6A6A6" w:themeColor="background1" w:themeShade="A6"/>
              <w:right w:val="nil"/>
            </w:tcBorders>
          </w:tcPr>
          <w:p w14:paraId="5FD988FF" w14:textId="06F848D6" w:rsidR="00A52F16" w:rsidRPr="00CE7044" w:rsidRDefault="00A52F16" w:rsidP="00A52F16">
            <w:pPr>
              <w:pStyle w:val="TableText"/>
              <w:jc w:val="right"/>
              <w:rPr>
                <w:sz w:val="16"/>
                <w:szCs w:val="18"/>
              </w:rPr>
            </w:pPr>
            <w:r w:rsidRPr="00CE7044">
              <w:rPr>
                <w:sz w:val="16"/>
                <w:szCs w:val="18"/>
              </w:rPr>
              <w:t>83.2%</w:t>
            </w:r>
          </w:p>
        </w:tc>
        <w:tc>
          <w:tcPr>
            <w:tcW w:w="1248" w:type="dxa"/>
            <w:tcBorders>
              <w:top w:val="single" w:sz="4" w:space="0" w:color="A6A6A6" w:themeColor="background1" w:themeShade="A6"/>
              <w:left w:val="nil"/>
              <w:bottom w:val="single" w:sz="4" w:space="0" w:color="A6A6A6" w:themeColor="background1" w:themeShade="A6"/>
              <w:right w:val="nil"/>
            </w:tcBorders>
          </w:tcPr>
          <w:p w14:paraId="37699759" w14:textId="1F951929" w:rsidR="00A52F16" w:rsidRPr="00CE7044" w:rsidRDefault="00A52F16" w:rsidP="00A52F16">
            <w:pPr>
              <w:pStyle w:val="TableText"/>
              <w:jc w:val="right"/>
              <w:rPr>
                <w:sz w:val="16"/>
                <w:szCs w:val="18"/>
              </w:rPr>
            </w:pPr>
            <w:r w:rsidRPr="00CE7044">
              <w:rPr>
                <w:sz w:val="16"/>
                <w:szCs w:val="18"/>
              </w:rPr>
              <w:t>86.2%</w:t>
            </w:r>
          </w:p>
        </w:tc>
        <w:tc>
          <w:tcPr>
            <w:tcW w:w="1247" w:type="dxa"/>
            <w:tcBorders>
              <w:top w:val="single" w:sz="4" w:space="0" w:color="A6A6A6" w:themeColor="background1" w:themeShade="A6"/>
              <w:left w:val="nil"/>
              <w:bottom w:val="single" w:sz="4" w:space="0" w:color="A6A6A6" w:themeColor="background1" w:themeShade="A6"/>
              <w:right w:val="nil"/>
            </w:tcBorders>
          </w:tcPr>
          <w:p w14:paraId="68DFFCB5" w14:textId="48576FD5" w:rsidR="00A52F16" w:rsidRPr="00CE7044" w:rsidRDefault="00A52F16" w:rsidP="00A52F16">
            <w:pPr>
              <w:pStyle w:val="TableText"/>
              <w:jc w:val="right"/>
              <w:rPr>
                <w:sz w:val="16"/>
                <w:szCs w:val="18"/>
              </w:rPr>
            </w:pPr>
            <w:r w:rsidRPr="00CE7044">
              <w:rPr>
                <w:sz w:val="16"/>
                <w:szCs w:val="18"/>
              </w:rPr>
              <w:t>90.7%</w:t>
            </w:r>
          </w:p>
        </w:tc>
        <w:tc>
          <w:tcPr>
            <w:tcW w:w="1248" w:type="dxa"/>
            <w:tcBorders>
              <w:top w:val="single" w:sz="4" w:space="0" w:color="A6A6A6" w:themeColor="background1" w:themeShade="A6"/>
              <w:left w:val="nil"/>
              <w:bottom w:val="single" w:sz="4" w:space="0" w:color="A6A6A6" w:themeColor="background1" w:themeShade="A6"/>
              <w:right w:val="nil"/>
            </w:tcBorders>
          </w:tcPr>
          <w:p w14:paraId="73EEA19D" w14:textId="4A412D3D" w:rsidR="00A52F16" w:rsidRPr="00CE7044" w:rsidRDefault="00A52F16" w:rsidP="00A52F16">
            <w:pPr>
              <w:pStyle w:val="TableText"/>
              <w:jc w:val="right"/>
              <w:rPr>
                <w:sz w:val="16"/>
                <w:szCs w:val="18"/>
              </w:rPr>
            </w:pPr>
            <w:r w:rsidRPr="00CE7044">
              <w:rPr>
                <w:sz w:val="16"/>
                <w:szCs w:val="18"/>
              </w:rPr>
              <w:t>94.5%</w:t>
            </w:r>
          </w:p>
        </w:tc>
      </w:tr>
      <w:tr w:rsidR="00A52F16" w:rsidRPr="005737C7" w14:paraId="2B44A7B9" w14:textId="77777777" w:rsidTr="00A52F16">
        <w:tc>
          <w:tcPr>
            <w:tcW w:w="1985" w:type="dxa"/>
            <w:gridSpan w:val="2"/>
            <w:tcBorders>
              <w:top w:val="single" w:sz="4" w:space="0" w:color="A6A6A6" w:themeColor="background1" w:themeShade="A6"/>
              <w:left w:val="nil"/>
              <w:bottom w:val="single" w:sz="4" w:space="0" w:color="A6A6A6" w:themeColor="background1" w:themeShade="A6"/>
              <w:right w:val="nil"/>
            </w:tcBorders>
          </w:tcPr>
          <w:p w14:paraId="2BCA2BCC" w14:textId="77777777" w:rsidR="00A52F16" w:rsidRPr="005737C7" w:rsidRDefault="00A52F16" w:rsidP="00A52F16">
            <w:pPr>
              <w:pStyle w:val="TableText"/>
              <w:ind w:right="-154"/>
              <w:rPr>
                <w:sz w:val="16"/>
                <w:szCs w:val="16"/>
              </w:rPr>
            </w:pPr>
            <w:r w:rsidRPr="005737C7">
              <w:rPr>
                <w:sz w:val="16"/>
                <w:szCs w:val="16"/>
              </w:rPr>
              <w:t>Non-Māori non-Pacific non-Asian</w:t>
            </w:r>
          </w:p>
        </w:tc>
        <w:tc>
          <w:tcPr>
            <w:tcW w:w="1247" w:type="dxa"/>
            <w:tcBorders>
              <w:top w:val="single" w:sz="4" w:space="0" w:color="A6A6A6" w:themeColor="background1" w:themeShade="A6"/>
              <w:left w:val="nil"/>
              <w:bottom w:val="single" w:sz="4" w:space="0" w:color="A6A6A6" w:themeColor="background1" w:themeShade="A6"/>
              <w:right w:val="nil"/>
            </w:tcBorders>
          </w:tcPr>
          <w:p w14:paraId="05FF01D0" w14:textId="361D55E9" w:rsidR="00A52F16" w:rsidRPr="00CE7044" w:rsidRDefault="00A52F16" w:rsidP="00A52F16">
            <w:pPr>
              <w:pStyle w:val="TableText"/>
              <w:jc w:val="right"/>
              <w:rPr>
                <w:sz w:val="16"/>
                <w:szCs w:val="18"/>
              </w:rPr>
            </w:pPr>
            <w:r w:rsidRPr="00CE7044">
              <w:rPr>
                <w:sz w:val="16"/>
                <w:szCs w:val="18"/>
              </w:rPr>
              <w:t>81.7%</w:t>
            </w:r>
          </w:p>
        </w:tc>
        <w:tc>
          <w:tcPr>
            <w:tcW w:w="1247" w:type="dxa"/>
            <w:tcBorders>
              <w:top w:val="single" w:sz="4" w:space="0" w:color="A6A6A6" w:themeColor="background1" w:themeShade="A6"/>
              <w:left w:val="nil"/>
              <w:bottom w:val="single" w:sz="4" w:space="0" w:color="A6A6A6" w:themeColor="background1" w:themeShade="A6"/>
              <w:right w:val="nil"/>
            </w:tcBorders>
          </w:tcPr>
          <w:p w14:paraId="22F52DBB" w14:textId="22D3124A" w:rsidR="00A52F16" w:rsidRPr="00CE7044" w:rsidRDefault="00A52F16" w:rsidP="00A52F16">
            <w:pPr>
              <w:pStyle w:val="TableText"/>
              <w:jc w:val="right"/>
              <w:rPr>
                <w:sz w:val="16"/>
                <w:szCs w:val="18"/>
              </w:rPr>
            </w:pPr>
            <w:r w:rsidRPr="00CE7044">
              <w:rPr>
                <w:sz w:val="16"/>
                <w:szCs w:val="18"/>
              </w:rPr>
              <w:t>81.3%</w:t>
            </w:r>
          </w:p>
        </w:tc>
        <w:tc>
          <w:tcPr>
            <w:tcW w:w="1248" w:type="dxa"/>
            <w:tcBorders>
              <w:top w:val="single" w:sz="4" w:space="0" w:color="A6A6A6" w:themeColor="background1" w:themeShade="A6"/>
              <w:left w:val="nil"/>
              <w:bottom w:val="single" w:sz="4" w:space="0" w:color="A6A6A6" w:themeColor="background1" w:themeShade="A6"/>
              <w:right w:val="nil"/>
            </w:tcBorders>
          </w:tcPr>
          <w:p w14:paraId="32E81602" w14:textId="177B7F8A" w:rsidR="00A52F16" w:rsidRPr="00CE7044" w:rsidRDefault="00A52F16" w:rsidP="00A52F16">
            <w:pPr>
              <w:pStyle w:val="TableText"/>
              <w:jc w:val="right"/>
              <w:rPr>
                <w:sz w:val="16"/>
                <w:szCs w:val="18"/>
              </w:rPr>
            </w:pPr>
            <w:r w:rsidRPr="00CE7044">
              <w:rPr>
                <w:sz w:val="16"/>
                <w:szCs w:val="18"/>
              </w:rPr>
              <w:t>82.3%</w:t>
            </w:r>
          </w:p>
        </w:tc>
        <w:tc>
          <w:tcPr>
            <w:tcW w:w="1247" w:type="dxa"/>
            <w:tcBorders>
              <w:top w:val="single" w:sz="4" w:space="0" w:color="A6A6A6" w:themeColor="background1" w:themeShade="A6"/>
              <w:left w:val="nil"/>
              <w:bottom w:val="single" w:sz="4" w:space="0" w:color="A6A6A6" w:themeColor="background1" w:themeShade="A6"/>
              <w:right w:val="nil"/>
            </w:tcBorders>
          </w:tcPr>
          <w:p w14:paraId="0CA1119D" w14:textId="4CDC32DF" w:rsidR="00A52F16" w:rsidRPr="00CE7044" w:rsidRDefault="00A52F16" w:rsidP="00A52F16">
            <w:pPr>
              <w:pStyle w:val="TableText"/>
              <w:jc w:val="right"/>
              <w:rPr>
                <w:sz w:val="16"/>
                <w:szCs w:val="18"/>
              </w:rPr>
            </w:pPr>
            <w:r w:rsidRPr="00CE7044">
              <w:rPr>
                <w:sz w:val="16"/>
                <w:szCs w:val="18"/>
              </w:rPr>
              <w:t>84.6%</w:t>
            </w:r>
          </w:p>
        </w:tc>
        <w:tc>
          <w:tcPr>
            <w:tcW w:w="1248" w:type="dxa"/>
            <w:tcBorders>
              <w:top w:val="single" w:sz="4" w:space="0" w:color="A6A6A6" w:themeColor="background1" w:themeShade="A6"/>
              <w:left w:val="nil"/>
              <w:bottom w:val="single" w:sz="4" w:space="0" w:color="A6A6A6" w:themeColor="background1" w:themeShade="A6"/>
              <w:right w:val="nil"/>
            </w:tcBorders>
          </w:tcPr>
          <w:p w14:paraId="1A2D6112" w14:textId="123A635A" w:rsidR="00A52F16" w:rsidRPr="00CE7044" w:rsidRDefault="00A52F16" w:rsidP="00A52F16">
            <w:pPr>
              <w:pStyle w:val="TableText"/>
              <w:jc w:val="right"/>
              <w:rPr>
                <w:sz w:val="16"/>
                <w:szCs w:val="18"/>
              </w:rPr>
            </w:pPr>
            <w:r w:rsidRPr="00CE7044">
              <w:rPr>
                <w:sz w:val="16"/>
                <w:szCs w:val="18"/>
              </w:rPr>
              <w:t>85.0%</w:t>
            </w:r>
          </w:p>
        </w:tc>
      </w:tr>
    </w:tbl>
    <w:p w14:paraId="4A44EDB7" w14:textId="77777777" w:rsidR="00CE7044" w:rsidRDefault="00CE7044" w:rsidP="00CE7044">
      <w:pPr>
        <w:pStyle w:val="Source"/>
      </w:pPr>
      <w:r w:rsidRPr="00CE7044">
        <w:t>Source: Aotearoa Immunisation Register</w:t>
      </w:r>
    </w:p>
    <w:p w14:paraId="7C1B3D17" w14:textId="77777777" w:rsidR="00CE7044" w:rsidRDefault="00CE7044" w:rsidP="00CE7044"/>
    <w:p w14:paraId="11DBF92D" w14:textId="77777777" w:rsidR="00CE7044" w:rsidRDefault="00CE7044" w:rsidP="00CE7044">
      <w:r w:rsidRPr="00CE7044">
        <w:rPr>
          <w:b/>
          <w:bCs/>
        </w:rPr>
        <w:t>Comment</w:t>
      </w:r>
      <w:r>
        <w:t>: This year is the first time we have included Government health targets in the Ministry’s Annual Report. The health target focusing on improved immunisation for children is one of the Government’s health targets. It is included in the GPS with annual performance milestones set across three years. Milestones are agreed with the Minister and are based on the latest quarterly results.</w:t>
      </w:r>
    </w:p>
    <w:p w14:paraId="6DF1CF88" w14:textId="77777777" w:rsidR="00CE7044" w:rsidRDefault="00CE7044" w:rsidP="00CE7044"/>
    <w:p w14:paraId="3EF2DBCF" w14:textId="77777777" w:rsidR="00CE7044" w:rsidRDefault="00CE7044" w:rsidP="00CE7044">
      <w:r>
        <w:t>To ensure consistency with public reporting by Health NZ, we present both:</w:t>
      </w:r>
    </w:p>
    <w:p w14:paraId="05E77157" w14:textId="078F2AD8" w:rsidR="00CE7044" w:rsidRDefault="00CE7044" w:rsidP="00CE7044">
      <w:pPr>
        <w:pStyle w:val="Bullet"/>
      </w:pPr>
      <w:r>
        <w:t>the annual result for the 12 months to 30 June 2025, with the time series providing a longer-term view on immunisation coverage trends (Table 5)</w:t>
      </w:r>
    </w:p>
    <w:p w14:paraId="1AF3C19E" w14:textId="25321D8D" w:rsidR="00CE7044" w:rsidRDefault="00CE7044" w:rsidP="00CE7044">
      <w:pPr>
        <w:pStyle w:val="Bullet"/>
      </w:pPr>
      <w:r>
        <w:t>the quarterly results for 2024/25, with quarter 4 serving as the formal result for 2024/25 (Table 6).</w:t>
      </w:r>
    </w:p>
    <w:p w14:paraId="53DC1FFD" w14:textId="77777777" w:rsidR="00CE7044" w:rsidRDefault="00CE7044" w:rsidP="00CE7044"/>
    <w:p w14:paraId="0FCBAC39" w14:textId="5F53B3F0" w:rsidR="00CE7044" w:rsidRDefault="00CE7044" w:rsidP="00CE7044">
      <w:pPr>
        <w:ind w:right="-143"/>
      </w:pPr>
      <w:r>
        <w:t xml:space="preserve">The quarter 4 result from 2023/24 is used as the baseline for the target. Presenting both the quarterly results and annual data provides valuable context for understanding seasonal patterns, regional variation, and the impact of targeted interventions. Timely immunisation protects children from harmful and avoidable diseases. High levels of immunisation coverage reduce the size and impact of outbreaks of vaccine-preventable diseases, as well as providing individual protection when children are most vulnerable. Population immunity of 95% is needed to prevent measles outbreaks. This is a key focus of the Ministry’s </w:t>
      </w:r>
      <w:r w:rsidRPr="00CE7044">
        <w:rPr>
          <w:i/>
          <w:iCs/>
        </w:rPr>
        <w:t>Strategic Approach to Immunisation in New Zealand 2025–2030</w:t>
      </w:r>
      <w:r>
        <w:t>.</w:t>
      </w:r>
    </w:p>
    <w:p w14:paraId="6CFBC736" w14:textId="77777777" w:rsidR="00CE7044" w:rsidRDefault="00CE7044" w:rsidP="00CE7044"/>
    <w:p w14:paraId="34D96CBC" w14:textId="1ED4DFF7" w:rsidR="00CE7044" w:rsidRDefault="00CE7044" w:rsidP="00CE7044">
      <w:r>
        <w:t>The National Immunisation Schedule includes a series of free vaccines available for all children in New Zealand, beginning from six weeks of age. This indicator counts all children enrolled on the Aotearoa Immunisation Register (AIR) who turn 24 months of age during the reporting period (1 July 2024 – 30 June 2025) and have completed all scheduled vaccines by that age (except rotavirus, meningococcal, and varicella).</w:t>
      </w:r>
    </w:p>
    <w:p w14:paraId="1FA38BEF" w14:textId="77777777" w:rsidR="00CE7044" w:rsidRDefault="00CE7044" w:rsidP="00CE7044"/>
    <w:p w14:paraId="1AACCF49" w14:textId="77777777" w:rsidR="00CE7044" w:rsidRDefault="00CE7044" w:rsidP="00CE7044">
      <w:pPr>
        <w:keepNext/>
      </w:pPr>
      <w:r>
        <w:t>During 2024/25, immunisation rates began to increase after a period of decline that had been mainly due to the COVID-19 pandemic. Measurement over the past two years has been complicated by improvements in data collection methods, following the replacement of the old National Immunisation Register by the AIR. Early signs of improvement in immunisation rates since December 2024 are not yet reflected in annual data, which captures all children who turned 24 months of age during the financial year. However, the interim target of 84% for children turning 24 months of age in the final quarter ending 30 June 2025 has not yet been met.</w:t>
      </w:r>
    </w:p>
    <w:p w14:paraId="39DFA873" w14:textId="5DCA5E01" w:rsidR="00CE7044" w:rsidRDefault="00CE7044" w:rsidP="00CE7044">
      <w:pPr>
        <w:pStyle w:val="Heading4"/>
      </w:pPr>
      <w:r w:rsidRPr="00CE7044">
        <w:t>Reduce ambulatory sensitive hospitalisations (ASH) for children aged 0–4 years</w:t>
      </w:r>
    </w:p>
    <w:p w14:paraId="777CAA86" w14:textId="7E0FE5CA" w:rsidR="00CE7044" w:rsidRDefault="00CE7044"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7</w:t>
      </w:r>
      <w:r w:rsidR="0020298F">
        <w:rPr>
          <w:noProof/>
        </w:rPr>
        <w:fldChar w:fldCharType="end"/>
      </w:r>
      <w:r w:rsidRPr="004E7589">
        <w:t xml:space="preserve">: </w:t>
      </w:r>
      <w:r w:rsidRPr="00CE7044">
        <w:t>Ambulatory sensitive hospitalisations (ASH) for children aged 0–4 years</w:t>
      </w:r>
    </w:p>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165"/>
        <w:gridCol w:w="111"/>
        <w:gridCol w:w="972"/>
        <w:gridCol w:w="972"/>
        <w:gridCol w:w="972"/>
        <w:gridCol w:w="972"/>
        <w:gridCol w:w="972"/>
        <w:gridCol w:w="972"/>
        <w:gridCol w:w="972"/>
      </w:tblGrid>
      <w:tr w:rsidR="00CE7044" w:rsidRPr="00A52F16" w14:paraId="7E79415D" w14:textId="77777777" w:rsidTr="00F036B5">
        <w:tc>
          <w:tcPr>
            <w:tcW w:w="1165" w:type="dxa"/>
            <w:tcBorders>
              <w:top w:val="single" w:sz="4" w:space="0" w:color="A6A6A6" w:themeColor="background1" w:themeShade="A6"/>
              <w:left w:val="nil"/>
              <w:bottom w:val="single" w:sz="4" w:space="0" w:color="A6A6A6" w:themeColor="background1" w:themeShade="A6"/>
              <w:right w:val="nil"/>
            </w:tcBorders>
            <w:hideMark/>
          </w:tcPr>
          <w:p w14:paraId="707BA182" w14:textId="77777777" w:rsidR="00CE7044" w:rsidRPr="00A52F16" w:rsidRDefault="00CE7044" w:rsidP="00CE7044">
            <w:pPr>
              <w:pStyle w:val="TableText"/>
              <w:rPr>
                <w:b/>
                <w:bCs/>
                <w:szCs w:val="18"/>
              </w:rPr>
            </w:pPr>
            <w:r w:rsidRPr="00A52F16">
              <w:rPr>
                <w:b/>
                <w:bCs/>
                <w:szCs w:val="18"/>
              </w:rPr>
              <w:t>Indicator description</w:t>
            </w:r>
          </w:p>
        </w:tc>
        <w:tc>
          <w:tcPr>
            <w:tcW w:w="6915" w:type="dxa"/>
            <w:gridSpan w:val="8"/>
            <w:tcBorders>
              <w:top w:val="single" w:sz="4" w:space="0" w:color="A6A6A6" w:themeColor="background1" w:themeShade="A6"/>
              <w:left w:val="nil"/>
              <w:bottom w:val="single" w:sz="4" w:space="0" w:color="A6A6A6" w:themeColor="background1" w:themeShade="A6"/>
              <w:right w:val="nil"/>
            </w:tcBorders>
            <w:hideMark/>
          </w:tcPr>
          <w:p w14:paraId="51EFFAE7" w14:textId="67DBA6A9" w:rsidR="00CE7044" w:rsidRPr="00A52F16" w:rsidRDefault="00CE7044" w:rsidP="00CE7044">
            <w:pPr>
              <w:pStyle w:val="TableText"/>
              <w:rPr>
                <w:szCs w:val="18"/>
              </w:rPr>
            </w:pPr>
            <w:r w:rsidRPr="00A52F16">
              <w:rPr>
                <w:szCs w:val="18"/>
              </w:rPr>
              <w:t>Rate of hospital admissions for children under five years old for an illness that might have been prevented or better managed in the community.</w:t>
            </w:r>
          </w:p>
        </w:tc>
      </w:tr>
      <w:tr w:rsidR="00CE7044" w:rsidRPr="00A52F16" w14:paraId="01B3E56D" w14:textId="77777777" w:rsidTr="008D3845">
        <w:tc>
          <w:tcPr>
            <w:tcW w:w="1165" w:type="dxa"/>
            <w:tcBorders>
              <w:top w:val="single" w:sz="4" w:space="0" w:color="A6A6A6" w:themeColor="background1" w:themeShade="A6"/>
              <w:left w:val="nil"/>
              <w:bottom w:val="nil"/>
              <w:right w:val="nil"/>
            </w:tcBorders>
            <w:hideMark/>
          </w:tcPr>
          <w:p w14:paraId="0CCD77A3" w14:textId="77777777" w:rsidR="00CE7044" w:rsidRPr="00A52F16" w:rsidRDefault="00CE7044" w:rsidP="00CE7044">
            <w:pPr>
              <w:pStyle w:val="TableText"/>
              <w:rPr>
                <w:b/>
                <w:bCs/>
                <w:szCs w:val="18"/>
              </w:rPr>
            </w:pPr>
            <w:r w:rsidRPr="00A52F16">
              <w:rPr>
                <w:b/>
                <w:bCs/>
                <w:szCs w:val="18"/>
              </w:rPr>
              <w:t>Baseline data</w:t>
            </w:r>
          </w:p>
        </w:tc>
        <w:tc>
          <w:tcPr>
            <w:tcW w:w="6915" w:type="dxa"/>
            <w:gridSpan w:val="8"/>
            <w:tcBorders>
              <w:top w:val="single" w:sz="4" w:space="0" w:color="A6A6A6" w:themeColor="background1" w:themeShade="A6"/>
              <w:left w:val="nil"/>
              <w:bottom w:val="nil"/>
              <w:right w:val="nil"/>
            </w:tcBorders>
            <w:hideMark/>
          </w:tcPr>
          <w:p w14:paraId="41735C97" w14:textId="32ADF292" w:rsidR="00CE7044" w:rsidRPr="00A52F16" w:rsidRDefault="00CE7044" w:rsidP="00CE7044">
            <w:pPr>
              <w:pStyle w:val="TableText"/>
              <w:rPr>
                <w:szCs w:val="18"/>
              </w:rPr>
            </w:pPr>
            <w:r w:rsidRPr="00A52F16">
              <w:rPr>
                <w:szCs w:val="18"/>
              </w:rPr>
              <w:t>21,559 ambulatory sensitive hospital admissions for children under five years old (7,066 per 100,000 children under five years old).</w:t>
            </w:r>
          </w:p>
        </w:tc>
      </w:tr>
      <w:tr w:rsidR="00CE7044" w14:paraId="4387107E" w14:textId="77777777" w:rsidTr="008D3845">
        <w:tc>
          <w:tcPr>
            <w:tcW w:w="8080" w:type="dxa"/>
            <w:gridSpan w:val="9"/>
            <w:tcBorders>
              <w:top w:val="nil"/>
              <w:left w:val="nil"/>
              <w:bottom w:val="nil"/>
              <w:right w:val="nil"/>
            </w:tcBorders>
            <w:shd w:val="clear" w:color="auto" w:fill="F2F2F2" w:themeFill="background1" w:themeFillShade="F2"/>
            <w:hideMark/>
          </w:tcPr>
          <w:p w14:paraId="6D752E88" w14:textId="2D4CC0CD" w:rsidR="00CE7044" w:rsidRDefault="00CE7044">
            <w:pPr>
              <w:pStyle w:val="TableText"/>
              <w:keepNext/>
              <w:rPr>
                <w:b/>
                <w:bCs/>
              </w:rPr>
            </w:pPr>
            <w:r w:rsidRPr="00CE7044">
              <w:rPr>
                <w:b/>
                <w:bCs/>
              </w:rPr>
              <w:t>Results (ASH rate per 100,000 children aged 0 to 4 years for 12 months ending 31 March*)</w:t>
            </w:r>
          </w:p>
        </w:tc>
      </w:tr>
      <w:tr w:rsidR="00F036B5" w14:paraId="2DD16CF3" w14:textId="7907CCFC" w:rsidTr="008D3845">
        <w:tc>
          <w:tcPr>
            <w:tcW w:w="1276" w:type="dxa"/>
            <w:gridSpan w:val="2"/>
            <w:tcBorders>
              <w:top w:val="nil"/>
              <w:left w:val="nil"/>
              <w:bottom w:val="nil"/>
              <w:right w:val="nil"/>
            </w:tcBorders>
            <w:shd w:val="clear" w:color="auto" w:fill="D9D9D9" w:themeFill="background1" w:themeFillShade="D9"/>
          </w:tcPr>
          <w:p w14:paraId="2F9090B5" w14:textId="77777777" w:rsidR="00F036B5" w:rsidRDefault="00F036B5" w:rsidP="00F036B5">
            <w:pPr>
              <w:pStyle w:val="TableText"/>
              <w:rPr>
                <w:b/>
                <w:bCs/>
                <w:sz w:val="16"/>
                <w:szCs w:val="18"/>
              </w:rPr>
            </w:pPr>
          </w:p>
        </w:tc>
        <w:tc>
          <w:tcPr>
            <w:tcW w:w="972" w:type="dxa"/>
            <w:tcBorders>
              <w:top w:val="nil"/>
              <w:left w:val="nil"/>
              <w:bottom w:val="nil"/>
              <w:right w:val="nil"/>
            </w:tcBorders>
            <w:shd w:val="clear" w:color="auto" w:fill="D9D9D9" w:themeFill="background1" w:themeFillShade="D9"/>
            <w:hideMark/>
          </w:tcPr>
          <w:p w14:paraId="580C4EE9" w14:textId="7EB9D250" w:rsidR="00F036B5" w:rsidRPr="00F036B5" w:rsidRDefault="00F036B5" w:rsidP="00F036B5">
            <w:pPr>
              <w:pStyle w:val="TableText"/>
              <w:jc w:val="right"/>
              <w:rPr>
                <w:b/>
                <w:bCs/>
                <w:sz w:val="16"/>
                <w:szCs w:val="16"/>
              </w:rPr>
            </w:pPr>
            <w:r w:rsidRPr="00F036B5">
              <w:rPr>
                <w:b/>
                <w:bCs/>
                <w:sz w:val="16"/>
                <w:szCs w:val="16"/>
              </w:rPr>
              <w:t>Baseline</w:t>
            </w:r>
            <w:r w:rsidRPr="00F036B5">
              <w:rPr>
                <w:b/>
                <w:bCs/>
                <w:sz w:val="16"/>
                <w:szCs w:val="16"/>
              </w:rPr>
              <w:br/>
              <w:t>(12</w:t>
            </w:r>
            <w:r w:rsidRPr="00F036B5">
              <w:rPr>
                <w:b/>
                <w:bCs/>
                <w:sz w:val="16"/>
                <w:szCs w:val="16"/>
              </w:rPr>
              <w:br/>
              <w:t>months</w:t>
            </w:r>
            <w:r w:rsidRPr="00F036B5">
              <w:rPr>
                <w:b/>
                <w:bCs/>
                <w:sz w:val="16"/>
                <w:szCs w:val="16"/>
              </w:rPr>
              <w:br/>
              <w:t>to March</w:t>
            </w:r>
            <w:r w:rsidRPr="00F036B5">
              <w:rPr>
                <w:b/>
                <w:bCs/>
                <w:sz w:val="16"/>
                <w:szCs w:val="16"/>
              </w:rPr>
              <w:br/>
              <w:t>2019)</w:t>
            </w:r>
          </w:p>
        </w:tc>
        <w:tc>
          <w:tcPr>
            <w:tcW w:w="972" w:type="dxa"/>
            <w:tcBorders>
              <w:top w:val="nil"/>
              <w:left w:val="nil"/>
              <w:bottom w:val="nil"/>
              <w:right w:val="nil"/>
            </w:tcBorders>
            <w:shd w:val="clear" w:color="auto" w:fill="D9D9D9" w:themeFill="background1" w:themeFillShade="D9"/>
            <w:hideMark/>
          </w:tcPr>
          <w:p w14:paraId="54B452BB" w14:textId="77777777" w:rsidR="00F036B5" w:rsidRPr="00F036B5" w:rsidRDefault="00F036B5" w:rsidP="00F036B5">
            <w:pPr>
              <w:pStyle w:val="TableText"/>
              <w:jc w:val="right"/>
              <w:rPr>
                <w:b/>
                <w:bCs/>
                <w:sz w:val="16"/>
                <w:szCs w:val="16"/>
              </w:rPr>
            </w:pPr>
          </w:p>
          <w:p w14:paraId="6B3C34B5" w14:textId="33779828" w:rsidR="00F036B5" w:rsidRPr="00F036B5" w:rsidRDefault="00F036B5" w:rsidP="00F036B5">
            <w:pPr>
              <w:pStyle w:val="TableText"/>
              <w:jc w:val="right"/>
              <w:rPr>
                <w:b/>
                <w:bCs/>
                <w:sz w:val="16"/>
                <w:szCs w:val="16"/>
              </w:rPr>
            </w:pPr>
            <w:r w:rsidRPr="00F036B5">
              <w:rPr>
                <w:b/>
                <w:bCs/>
                <w:sz w:val="16"/>
                <w:szCs w:val="16"/>
              </w:rPr>
              <w:t>12</w:t>
            </w:r>
            <w:r w:rsidRPr="00F036B5">
              <w:rPr>
                <w:b/>
                <w:bCs/>
                <w:sz w:val="16"/>
                <w:szCs w:val="16"/>
              </w:rPr>
              <w:br/>
              <w:t xml:space="preserve">months </w:t>
            </w:r>
            <w:r w:rsidRPr="00F036B5">
              <w:rPr>
                <w:b/>
                <w:bCs/>
                <w:sz w:val="16"/>
                <w:szCs w:val="16"/>
              </w:rPr>
              <w:br/>
              <w:t>to March</w:t>
            </w:r>
            <w:r w:rsidRPr="00F036B5">
              <w:rPr>
                <w:b/>
                <w:bCs/>
                <w:sz w:val="16"/>
                <w:szCs w:val="16"/>
              </w:rPr>
              <w:br/>
              <w:t>2020</w:t>
            </w:r>
          </w:p>
        </w:tc>
        <w:tc>
          <w:tcPr>
            <w:tcW w:w="972" w:type="dxa"/>
            <w:tcBorders>
              <w:top w:val="nil"/>
              <w:left w:val="nil"/>
              <w:bottom w:val="nil"/>
              <w:right w:val="nil"/>
            </w:tcBorders>
            <w:shd w:val="clear" w:color="auto" w:fill="D9D9D9" w:themeFill="background1" w:themeFillShade="D9"/>
            <w:hideMark/>
          </w:tcPr>
          <w:p w14:paraId="46079852" w14:textId="77777777" w:rsidR="00F036B5" w:rsidRPr="00F036B5" w:rsidRDefault="00F036B5" w:rsidP="00F036B5">
            <w:pPr>
              <w:pStyle w:val="TableText"/>
              <w:jc w:val="right"/>
              <w:rPr>
                <w:b/>
                <w:bCs/>
                <w:sz w:val="16"/>
                <w:szCs w:val="16"/>
              </w:rPr>
            </w:pPr>
          </w:p>
          <w:p w14:paraId="7FBEEB73" w14:textId="6F0FA631" w:rsidR="00F036B5" w:rsidRPr="00F036B5" w:rsidRDefault="00F036B5" w:rsidP="00F036B5">
            <w:pPr>
              <w:pStyle w:val="TableText"/>
              <w:jc w:val="right"/>
              <w:rPr>
                <w:b/>
                <w:bCs/>
                <w:sz w:val="16"/>
                <w:szCs w:val="16"/>
              </w:rPr>
            </w:pPr>
            <w:r w:rsidRPr="00F036B5">
              <w:rPr>
                <w:b/>
                <w:bCs/>
                <w:sz w:val="16"/>
                <w:szCs w:val="16"/>
              </w:rPr>
              <w:t>12</w:t>
            </w:r>
            <w:r w:rsidRPr="00F036B5">
              <w:rPr>
                <w:b/>
                <w:bCs/>
                <w:sz w:val="16"/>
                <w:szCs w:val="16"/>
              </w:rPr>
              <w:br/>
              <w:t xml:space="preserve">months </w:t>
            </w:r>
            <w:r w:rsidRPr="00F036B5">
              <w:rPr>
                <w:b/>
                <w:bCs/>
                <w:sz w:val="16"/>
                <w:szCs w:val="16"/>
              </w:rPr>
              <w:br/>
              <w:t>to March</w:t>
            </w:r>
            <w:r w:rsidRPr="00F036B5">
              <w:rPr>
                <w:b/>
                <w:bCs/>
                <w:sz w:val="16"/>
                <w:szCs w:val="16"/>
              </w:rPr>
              <w:br/>
              <w:t>2021</w:t>
            </w:r>
          </w:p>
        </w:tc>
        <w:tc>
          <w:tcPr>
            <w:tcW w:w="972" w:type="dxa"/>
            <w:tcBorders>
              <w:top w:val="nil"/>
              <w:left w:val="nil"/>
              <w:bottom w:val="nil"/>
              <w:right w:val="nil"/>
            </w:tcBorders>
            <w:shd w:val="clear" w:color="auto" w:fill="D9D9D9" w:themeFill="background1" w:themeFillShade="D9"/>
            <w:hideMark/>
          </w:tcPr>
          <w:p w14:paraId="63DF10E6" w14:textId="77777777" w:rsidR="00F036B5" w:rsidRPr="00F036B5" w:rsidRDefault="00F036B5" w:rsidP="00F036B5">
            <w:pPr>
              <w:pStyle w:val="TableText"/>
              <w:jc w:val="right"/>
              <w:rPr>
                <w:b/>
                <w:bCs/>
                <w:sz w:val="16"/>
                <w:szCs w:val="16"/>
              </w:rPr>
            </w:pPr>
          </w:p>
          <w:p w14:paraId="5A5BA9F7" w14:textId="0E6A07F1" w:rsidR="00F036B5" w:rsidRPr="00F036B5" w:rsidRDefault="00F036B5" w:rsidP="00F036B5">
            <w:pPr>
              <w:pStyle w:val="TableText"/>
              <w:jc w:val="right"/>
              <w:rPr>
                <w:b/>
                <w:bCs/>
                <w:sz w:val="16"/>
                <w:szCs w:val="16"/>
              </w:rPr>
            </w:pPr>
            <w:r w:rsidRPr="00F036B5">
              <w:rPr>
                <w:b/>
                <w:bCs/>
                <w:sz w:val="16"/>
                <w:szCs w:val="16"/>
              </w:rPr>
              <w:t>12</w:t>
            </w:r>
            <w:r w:rsidRPr="00F036B5">
              <w:rPr>
                <w:b/>
                <w:bCs/>
                <w:sz w:val="16"/>
                <w:szCs w:val="16"/>
              </w:rPr>
              <w:br/>
              <w:t xml:space="preserve">months </w:t>
            </w:r>
            <w:r w:rsidRPr="00F036B5">
              <w:rPr>
                <w:b/>
                <w:bCs/>
                <w:sz w:val="16"/>
                <w:szCs w:val="16"/>
              </w:rPr>
              <w:br/>
              <w:t>to March</w:t>
            </w:r>
            <w:r w:rsidRPr="00F036B5">
              <w:rPr>
                <w:b/>
                <w:bCs/>
                <w:sz w:val="16"/>
                <w:szCs w:val="16"/>
              </w:rPr>
              <w:br/>
              <w:t>2022</w:t>
            </w:r>
          </w:p>
        </w:tc>
        <w:tc>
          <w:tcPr>
            <w:tcW w:w="972" w:type="dxa"/>
            <w:tcBorders>
              <w:top w:val="nil"/>
              <w:left w:val="nil"/>
              <w:bottom w:val="nil"/>
              <w:right w:val="nil"/>
            </w:tcBorders>
            <w:shd w:val="clear" w:color="auto" w:fill="D9D9D9" w:themeFill="background1" w:themeFillShade="D9"/>
          </w:tcPr>
          <w:p w14:paraId="692BDC05" w14:textId="77777777" w:rsidR="00F036B5" w:rsidRPr="00F036B5" w:rsidRDefault="00F036B5" w:rsidP="00F036B5">
            <w:pPr>
              <w:pStyle w:val="TableText"/>
              <w:jc w:val="right"/>
              <w:rPr>
                <w:b/>
                <w:bCs/>
                <w:sz w:val="16"/>
                <w:szCs w:val="16"/>
              </w:rPr>
            </w:pPr>
          </w:p>
          <w:p w14:paraId="09944712" w14:textId="7BE6D816" w:rsidR="00F036B5" w:rsidRPr="00F036B5" w:rsidRDefault="00F036B5" w:rsidP="00F036B5">
            <w:pPr>
              <w:pStyle w:val="TableText"/>
              <w:jc w:val="right"/>
              <w:rPr>
                <w:b/>
                <w:bCs/>
                <w:sz w:val="16"/>
                <w:szCs w:val="16"/>
              </w:rPr>
            </w:pPr>
            <w:r w:rsidRPr="00F036B5">
              <w:rPr>
                <w:b/>
                <w:bCs/>
                <w:sz w:val="16"/>
                <w:szCs w:val="16"/>
              </w:rPr>
              <w:t>12</w:t>
            </w:r>
            <w:r w:rsidRPr="00F036B5">
              <w:rPr>
                <w:b/>
                <w:bCs/>
                <w:sz w:val="16"/>
                <w:szCs w:val="16"/>
              </w:rPr>
              <w:br/>
              <w:t xml:space="preserve">months </w:t>
            </w:r>
            <w:r w:rsidRPr="00F036B5">
              <w:rPr>
                <w:b/>
                <w:bCs/>
                <w:sz w:val="16"/>
                <w:szCs w:val="16"/>
              </w:rPr>
              <w:br/>
              <w:t>to March</w:t>
            </w:r>
            <w:r w:rsidRPr="00F036B5">
              <w:rPr>
                <w:b/>
                <w:bCs/>
                <w:sz w:val="16"/>
                <w:szCs w:val="16"/>
              </w:rPr>
              <w:br/>
              <w:t>2023</w:t>
            </w:r>
          </w:p>
        </w:tc>
        <w:tc>
          <w:tcPr>
            <w:tcW w:w="972" w:type="dxa"/>
            <w:tcBorders>
              <w:top w:val="nil"/>
              <w:left w:val="nil"/>
              <w:bottom w:val="nil"/>
              <w:right w:val="nil"/>
            </w:tcBorders>
            <w:shd w:val="clear" w:color="auto" w:fill="D9D9D9" w:themeFill="background1" w:themeFillShade="D9"/>
            <w:hideMark/>
          </w:tcPr>
          <w:p w14:paraId="6291B567" w14:textId="77777777" w:rsidR="00F036B5" w:rsidRPr="00F036B5" w:rsidRDefault="00F036B5" w:rsidP="00F036B5">
            <w:pPr>
              <w:pStyle w:val="TableText"/>
              <w:jc w:val="right"/>
              <w:rPr>
                <w:b/>
                <w:bCs/>
                <w:sz w:val="16"/>
                <w:szCs w:val="16"/>
              </w:rPr>
            </w:pPr>
          </w:p>
          <w:p w14:paraId="187724F4" w14:textId="355C2DD0" w:rsidR="00F036B5" w:rsidRPr="00F036B5" w:rsidRDefault="00F036B5" w:rsidP="00F036B5">
            <w:pPr>
              <w:pStyle w:val="TableText"/>
              <w:jc w:val="right"/>
              <w:rPr>
                <w:b/>
                <w:bCs/>
                <w:sz w:val="16"/>
                <w:szCs w:val="16"/>
              </w:rPr>
            </w:pPr>
            <w:r w:rsidRPr="00F036B5">
              <w:rPr>
                <w:b/>
                <w:bCs/>
                <w:sz w:val="16"/>
                <w:szCs w:val="16"/>
              </w:rPr>
              <w:t>12</w:t>
            </w:r>
            <w:r w:rsidRPr="00F036B5">
              <w:rPr>
                <w:b/>
                <w:bCs/>
                <w:sz w:val="16"/>
                <w:szCs w:val="16"/>
              </w:rPr>
              <w:br/>
              <w:t xml:space="preserve">months </w:t>
            </w:r>
            <w:r w:rsidRPr="00F036B5">
              <w:rPr>
                <w:b/>
                <w:bCs/>
                <w:sz w:val="16"/>
                <w:szCs w:val="16"/>
              </w:rPr>
              <w:br/>
              <w:t>to March</w:t>
            </w:r>
            <w:r w:rsidRPr="00F036B5">
              <w:rPr>
                <w:b/>
                <w:bCs/>
                <w:sz w:val="16"/>
                <w:szCs w:val="16"/>
              </w:rPr>
              <w:br/>
              <w:t>2024</w:t>
            </w:r>
          </w:p>
        </w:tc>
        <w:tc>
          <w:tcPr>
            <w:tcW w:w="972" w:type="dxa"/>
            <w:tcBorders>
              <w:top w:val="nil"/>
              <w:left w:val="nil"/>
              <w:bottom w:val="nil"/>
              <w:right w:val="nil"/>
            </w:tcBorders>
            <w:shd w:val="clear" w:color="auto" w:fill="D9D9D9" w:themeFill="background1" w:themeFillShade="D9"/>
          </w:tcPr>
          <w:p w14:paraId="7638CDB2" w14:textId="77777777" w:rsidR="00F036B5" w:rsidRPr="00F036B5" w:rsidRDefault="00F036B5" w:rsidP="00F036B5">
            <w:pPr>
              <w:pStyle w:val="TableText"/>
              <w:jc w:val="right"/>
              <w:rPr>
                <w:b/>
                <w:bCs/>
                <w:sz w:val="16"/>
                <w:szCs w:val="16"/>
              </w:rPr>
            </w:pPr>
          </w:p>
          <w:p w14:paraId="3B4FC97F" w14:textId="084B08C6" w:rsidR="00F036B5" w:rsidRPr="00F036B5" w:rsidRDefault="00F036B5" w:rsidP="00F036B5">
            <w:pPr>
              <w:pStyle w:val="TableText"/>
              <w:jc w:val="right"/>
              <w:rPr>
                <w:b/>
                <w:bCs/>
                <w:sz w:val="16"/>
                <w:szCs w:val="16"/>
              </w:rPr>
            </w:pPr>
            <w:r w:rsidRPr="00F036B5">
              <w:rPr>
                <w:b/>
                <w:bCs/>
                <w:sz w:val="16"/>
                <w:szCs w:val="16"/>
              </w:rPr>
              <w:t>12</w:t>
            </w:r>
            <w:r w:rsidRPr="00F036B5">
              <w:rPr>
                <w:b/>
                <w:bCs/>
                <w:sz w:val="16"/>
                <w:szCs w:val="16"/>
              </w:rPr>
              <w:br/>
              <w:t xml:space="preserve">months </w:t>
            </w:r>
            <w:r w:rsidRPr="00F036B5">
              <w:rPr>
                <w:b/>
                <w:bCs/>
                <w:sz w:val="16"/>
                <w:szCs w:val="16"/>
              </w:rPr>
              <w:br/>
              <w:t>to March</w:t>
            </w:r>
            <w:r w:rsidRPr="00F036B5">
              <w:rPr>
                <w:b/>
                <w:bCs/>
                <w:sz w:val="16"/>
                <w:szCs w:val="16"/>
              </w:rPr>
              <w:br/>
              <w:t>2025</w:t>
            </w:r>
          </w:p>
        </w:tc>
      </w:tr>
      <w:tr w:rsidR="00CE7044" w14:paraId="279DB9D4" w14:textId="7EF1E0FA" w:rsidTr="008D3845">
        <w:tc>
          <w:tcPr>
            <w:tcW w:w="1276" w:type="dxa"/>
            <w:gridSpan w:val="2"/>
            <w:tcBorders>
              <w:top w:val="nil"/>
              <w:left w:val="nil"/>
              <w:bottom w:val="single" w:sz="4" w:space="0" w:color="A6A6A6" w:themeColor="background1" w:themeShade="A6"/>
              <w:right w:val="nil"/>
            </w:tcBorders>
            <w:hideMark/>
          </w:tcPr>
          <w:p w14:paraId="564D649E" w14:textId="77777777" w:rsidR="00CE7044" w:rsidRDefault="00CE7044" w:rsidP="00CE7044">
            <w:pPr>
              <w:pStyle w:val="TableText"/>
              <w:ind w:right="-154"/>
              <w:rPr>
                <w:sz w:val="16"/>
                <w:szCs w:val="18"/>
              </w:rPr>
            </w:pPr>
            <w:r>
              <w:rPr>
                <w:sz w:val="16"/>
                <w:szCs w:val="18"/>
              </w:rPr>
              <w:t>All Ethnicities</w:t>
            </w:r>
          </w:p>
        </w:tc>
        <w:tc>
          <w:tcPr>
            <w:tcW w:w="972" w:type="dxa"/>
            <w:tcBorders>
              <w:top w:val="nil"/>
              <w:left w:val="nil"/>
              <w:bottom w:val="single" w:sz="4" w:space="0" w:color="A6A6A6" w:themeColor="background1" w:themeShade="A6"/>
              <w:right w:val="nil"/>
            </w:tcBorders>
            <w:hideMark/>
          </w:tcPr>
          <w:p w14:paraId="7219E008" w14:textId="3D1E4B17" w:rsidR="00CE7044" w:rsidRPr="00CE7044" w:rsidRDefault="00CE7044" w:rsidP="00CE7044">
            <w:pPr>
              <w:pStyle w:val="TableText"/>
              <w:jc w:val="right"/>
              <w:rPr>
                <w:sz w:val="16"/>
                <w:szCs w:val="16"/>
              </w:rPr>
            </w:pPr>
            <w:r w:rsidRPr="00CE7044">
              <w:rPr>
                <w:sz w:val="16"/>
                <w:szCs w:val="16"/>
              </w:rPr>
              <w:t>7,066</w:t>
            </w:r>
          </w:p>
        </w:tc>
        <w:tc>
          <w:tcPr>
            <w:tcW w:w="972" w:type="dxa"/>
            <w:tcBorders>
              <w:top w:val="nil"/>
              <w:left w:val="nil"/>
              <w:bottom w:val="single" w:sz="4" w:space="0" w:color="A6A6A6" w:themeColor="background1" w:themeShade="A6"/>
              <w:right w:val="nil"/>
            </w:tcBorders>
            <w:hideMark/>
          </w:tcPr>
          <w:p w14:paraId="65B47C8E" w14:textId="28EEA02B" w:rsidR="00CE7044" w:rsidRPr="00CE7044" w:rsidRDefault="00CE7044" w:rsidP="00CE7044">
            <w:pPr>
              <w:pStyle w:val="TableText"/>
              <w:jc w:val="right"/>
              <w:rPr>
                <w:sz w:val="16"/>
                <w:szCs w:val="16"/>
              </w:rPr>
            </w:pPr>
            <w:r w:rsidRPr="00CE7044">
              <w:rPr>
                <w:sz w:val="16"/>
                <w:szCs w:val="16"/>
              </w:rPr>
              <w:t>6,575</w:t>
            </w:r>
          </w:p>
        </w:tc>
        <w:tc>
          <w:tcPr>
            <w:tcW w:w="972" w:type="dxa"/>
            <w:tcBorders>
              <w:top w:val="nil"/>
              <w:left w:val="nil"/>
              <w:bottom w:val="single" w:sz="4" w:space="0" w:color="A6A6A6" w:themeColor="background1" w:themeShade="A6"/>
              <w:right w:val="nil"/>
            </w:tcBorders>
            <w:hideMark/>
          </w:tcPr>
          <w:p w14:paraId="581B31EB" w14:textId="7A320867" w:rsidR="00CE7044" w:rsidRPr="00CE7044" w:rsidRDefault="00CE7044" w:rsidP="00CE7044">
            <w:pPr>
              <w:pStyle w:val="TableText"/>
              <w:jc w:val="right"/>
              <w:rPr>
                <w:sz w:val="16"/>
                <w:szCs w:val="16"/>
              </w:rPr>
            </w:pPr>
            <w:r w:rsidRPr="00CE7044">
              <w:rPr>
                <w:sz w:val="16"/>
                <w:szCs w:val="16"/>
              </w:rPr>
              <w:t>4,533</w:t>
            </w:r>
          </w:p>
        </w:tc>
        <w:tc>
          <w:tcPr>
            <w:tcW w:w="972" w:type="dxa"/>
            <w:tcBorders>
              <w:top w:val="nil"/>
              <w:left w:val="nil"/>
              <w:bottom w:val="single" w:sz="4" w:space="0" w:color="A6A6A6" w:themeColor="background1" w:themeShade="A6"/>
              <w:right w:val="nil"/>
            </w:tcBorders>
            <w:hideMark/>
          </w:tcPr>
          <w:p w14:paraId="2656F883" w14:textId="05C184E9" w:rsidR="00CE7044" w:rsidRPr="00CE7044" w:rsidRDefault="00CE7044" w:rsidP="00CE7044">
            <w:pPr>
              <w:pStyle w:val="TableText"/>
              <w:jc w:val="right"/>
              <w:rPr>
                <w:sz w:val="16"/>
                <w:szCs w:val="16"/>
              </w:rPr>
            </w:pPr>
            <w:r w:rsidRPr="00CE7044">
              <w:rPr>
                <w:sz w:val="16"/>
                <w:szCs w:val="16"/>
              </w:rPr>
              <w:t>5,893</w:t>
            </w:r>
          </w:p>
        </w:tc>
        <w:tc>
          <w:tcPr>
            <w:tcW w:w="972" w:type="dxa"/>
            <w:tcBorders>
              <w:top w:val="nil"/>
              <w:left w:val="nil"/>
              <w:bottom w:val="single" w:sz="4" w:space="0" w:color="A6A6A6" w:themeColor="background1" w:themeShade="A6"/>
              <w:right w:val="nil"/>
            </w:tcBorders>
          </w:tcPr>
          <w:p w14:paraId="718881E5" w14:textId="6B33CC92" w:rsidR="00CE7044" w:rsidRPr="00CE7044" w:rsidRDefault="00CE7044" w:rsidP="00CE7044">
            <w:pPr>
              <w:pStyle w:val="TableText"/>
              <w:jc w:val="right"/>
              <w:rPr>
                <w:sz w:val="16"/>
                <w:szCs w:val="16"/>
              </w:rPr>
            </w:pPr>
            <w:r w:rsidRPr="00CE7044">
              <w:rPr>
                <w:sz w:val="16"/>
                <w:szCs w:val="16"/>
              </w:rPr>
              <w:t>7,665</w:t>
            </w:r>
          </w:p>
        </w:tc>
        <w:tc>
          <w:tcPr>
            <w:tcW w:w="972" w:type="dxa"/>
            <w:tcBorders>
              <w:top w:val="nil"/>
              <w:left w:val="nil"/>
              <w:bottom w:val="single" w:sz="4" w:space="0" w:color="A6A6A6" w:themeColor="background1" w:themeShade="A6"/>
              <w:right w:val="nil"/>
            </w:tcBorders>
            <w:hideMark/>
          </w:tcPr>
          <w:p w14:paraId="1CEC12E6" w14:textId="3F751C08" w:rsidR="00CE7044" w:rsidRPr="00CE7044" w:rsidRDefault="00CE7044" w:rsidP="00CE7044">
            <w:pPr>
              <w:pStyle w:val="TableText"/>
              <w:jc w:val="right"/>
              <w:rPr>
                <w:sz w:val="16"/>
                <w:szCs w:val="16"/>
              </w:rPr>
            </w:pPr>
            <w:r w:rsidRPr="00CE7044">
              <w:rPr>
                <w:sz w:val="16"/>
                <w:szCs w:val="16"/>
              </w:rPr>
              <w:t>7,356</w:t>
            </w:r>
          </w:p>
        </w:tc>
        <w:tc>
          <w:tcPr>
            <w:tcW w:w="972" w:type="dxa"/>
            <w:tcBorders>
              <w:top w:val="nil"/>
              <w:left w:val="nil"/>
              <w:bottom w:val="single" w:sz="4" w:space="0" w:color="A6A6A6" w:themeColor="background1" w:themeShade="A6"/>
              <w:right w:val="nil"/>
            </w:tcBorders>
          </w:tcPr>
          <w:p w14:paraId="2050E0D7" w14:textId="0AC13BAC" w:rsidR="00CE7044" w:rsidRPr="00CE7044" w:rsidRDefault="00CE7044" w:rsidP="00CE7044">
            <w:pPr>
              <w:pStyle w:val="TableText"/>
              <w:jc w:val="right"/>
              <w:rPr>
                <w:sz w:val="16"/>
                <w:szCs w:val="16"/>
              </w:rPr>
            </w:pPr>
            <w:r w:rsidRPr="00CE7044">
              <w:rPr>
                <w:sz w:val="16"/>
                <w:szCs w:val="16"/>
              </w:rPr>
              <w:t>7,456</w:t>
            </w:r>
          </w:p>
        </w:tc>
      </w:tr>
      <w:tr w:rsidR="00CE7044" w14:paraId="4486A54C" w14:textId="59CE620F" w:rsidTr="00F036B5">
        <w:tc>
          <w:tcPr>
            <w:tcW w:w="1276" w:type="dxa"/>
            <w:gridSpan w:val="2"/>
            <w:tcBorders>
              <w:top w:val="single" w:sz="4" w:space="0" w:color="A6A6A6" w:themeColor="background1" w:themeShade="A6"/>
              <w:left w:val="nil"/>
              <w:bottom w:val="single" w:sz="4" w:space="0" w:color="A6A6A6" w:themeColor="background1" w:themeShade="A6"/>
              <w:right w:val="nil"/>
            </w:tcBorders>
            <w:hideMark/>
          </w:tcPr>
          <w:p w14:paraId="68EEBD4D" w14:textId="77777777" w:rsidR="00CE7044" w:rsidRDefault="00CE7044" w:rsidP="00CE7044">
            <w:pPr>
              <w:pStyle w:val="TableText"/>
              <w:ind w:right="-154"/>
              <w:rPr>
                <w:sz w:val="16"/>
                <w:szCs w:val="18"/>
              </w:rPr>
            </w:pPr>
            <w:r>
              <w:rPr>
                <w:sz w:val="16"/>
                <w:szCs w:val="18"/>
              </w:rPr>
              <w:t>Māori</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29E11129" w14:textId="4CAA3F93" w:rsidR="00CE7044" w:rsidRPr="00CE7044" w:rsidRDefault="00CE7044" w:rsidP="00CE7044">
            <w:pPr>
              <w:pStyle w:val="TableText"/>
              <w:jc w:val="right"/>
              <w:rPr>
                <w:sz w:val="16"/>
                <w:szCs w:val="16"/>
              </w:rPr>
            </w:pPr>
            <w:r w:rsidRPr="00CE7044">
              <w:rPr>
                <w:sz w:val="16"/>
                <w:szCs w:val="16"/>
              </w:rPr>
              <w:t>8,494</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3A5C11BC" w14:textId="07C94B07" w:rsidR="00CE7044" w:rsidRPr="00CE7044" w:rsidRDefault="00CE7044" w:rsidP="00CE7044">
            <w:pPr>
              <w:pStyle w:val="TableText"/>
              <w:jc w:val="right"/>
              <w:rPr>
                <w:sz w:val="16"/>
                <w:szCs w:val="16"/>
              </w:rPr>
            </w:pPr>
            <w:r w:rsidRPr="00CE7044">
              <w:rPr>
                <w:sz w:val="16"/>
                <w:szCs w:val="16"/>
              </w:rPr>
              <w:t>7,966</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792129D7" w14:textId="263108EC" w:rsidR="00CE7044" w:rsidRPr="00CE7044" w:rsidRDefault="00CE7044" w:rsidP="00CE7044">
            <w:pPr>
              <w:pStyle w:val="TableText"/>
              <w:jc w:val="right"/>
              <w:rPr>
                <w:sz w:val="16"/>
                <w:szCs w:val="16"/>
              </w:rPr>
            </w:pPr>
            <w:r w:rsidRPr="00CE7044">
              <w:rPr>
                <w:sz w:val="16"/>
                <w:szCs w:val="16"/>
              </w:rPr>
              <w:t>5,267</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084F276D" w14:textId="4AFE9EA9" w:rsidR="00CE7044" w:rsidRPr="00CE7044" w:rsidRDefault="00CE7044" w:rsidP="00CE7044">
            <w:pPr>
              <w:pStyle w:val="TableText"/>
              <w:jc w:val="right"/>
              <w:rPr>
                <w:sz w:val="16"/>
                <w:szCs w:val="16"/>
              </w:rPr>
            </w:pPr>
            <w:r w:rsidRPr="00CE7044">
              <w:rPr>
                <w:sz w:val="16"/>
                <w:szCs w:val="16"/>
              </w:rPr>
              <w:t>6,748</w:t>
            </w:r>
          </w:p>
        </w:tc>
        <w:tc>
          <w:tcPr>
            <w:tcW w:w="972" w:type="dxa"/>
            <w:tcBorders>
              <w:top w:val="single" w:sz="4" w:space="0" w:color="A6A6A6" w:themeColor="background1" w:themeShade="A6"/>
              <w:left w:val="nil"/>
              <w:bottom w:val="single" w:sz="4" w:space="0" w:color="A6A6A6" w:themeColor="background1" w:themeShade="A6"/>
              <w:right w:val="nil"/>
            </w:tcBorders>
          </w:tcPr>
          <w:p w14:paraId="5FA8400F" w14:textId="61FB6D6A" w:rsidR="00CE7044" w:rsidRPr="00CE7044" w:rsidRDefault="00CE7044" w:rsidP="00CE7044">
            <w:pPr>
              <w:pStyle w:val="TableText"/>
              <w:jc w:val="right"/>
              <w:rPr>
                <w:sz w:val="16"/>
                <w:szCs w:val="16"/>
              </w:rPr>
            </w:pPr>
            <w:r w:rsidRPr="00CE7044">
              <w:rPr>
                <w:sz w:val="16"/>
                <w:szCs w:val="16"/>
              </w:rPr>
              <w:t>8,155</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54AE79E2" w14:textId="1C05E9F8" w:rsidR="00CE7044" w:rsidRPr="00CE7044" w:rsidRDefault="00CE7044" w:rsidP="00CE7044">
            <w:pPr>
              <w:pStyle w:val="TableText"/>
              <w:jc w:val="right"/>
              <w:rPr>
                <w:sz w:val="16"/>
                <w:szCs w:val="16"/>
              </w:rPr>
            </w:pPr>
            <w:r w:rsidRPr="00CE7044">
              <w:rPr>
                <w:sz w:val="16"/>
                <w:szCs w:val="16"/>
              </w:rPr>
              <w:t>8,046</w:t>
            </w:r>
          </w:p>
        </w:tc>
        <w:tc>
          <w:tcPr>
            <w:tcW w:w="972" w:type="dxa"/>
            <w:tcBorders>
              <w:top w:val="single" w:sz="4" w:space="0" w:color="A6A6A6" w:themeColor="background1" w:themeShade="A6"/>
              <w:left w:val="nil"/>
              <w:bottom w:val="single" w:sz="4" w:space="0" w:color="A6A6A6" w:themeColor="background1" w:themeShade="A6"/>
              <w:right w:val="nil"/>
            </w:tcBorders>
          </w:tcPr>
          <w:p w14:paraId="5D94BE00" w14:textId="29ED8A83" w:rsidR="00CE7044" w:rsidRPr="00CE7044" w:rsidRDefault="00CE7044" w:rsidP="00CE7044">
            <w:pPr>
              <w:pStyle w:val="TableText"/>
              <w:jc w:val="right"/>
              <w:rPr>
                <w:sz w:val="16"/>
                <w:szCs w:val="16"/>
              </w:rPr>
            </w:pPr>
            <w:r w:rsidRPr="00CE7044">
              <w:rPr>
                <w:sz w:val="16"/>
                <w:szCs w:val="16"/>
              </w:rPr>
              <w:t>8,473</w:t>
            </w:r>
          </w:p>
        </w:tc>
      </w:tr>
      <w:tr w:rsidR="00CE7044" w14:paraId="0AD49386" w14:textId="2E49FD10" w:rsidTr="00F036B5">
        <w:tc>
          <w:tcPr>
            <w:tcW w:w="1276" w:type="dxa"/>
            <w:gridSpan w:val="2"/>
            <w:tcBorders>
              <w:top w:val="single" w:sz="4" w:space="0" w:color="A6A6A6" w:themeColor="background1" w:themeShade="A6"/>
              <w:left w:val="nil"/>
              <w:bottom w:val="single" w:sz="4" w:space="0" w:color="A6A6A6" w:themeColor="background1" w:themeShade="A6"/>
              <w:right w:val="nil"/>
            </w:tcBorders>
            <w:hideMark/>
          </w:tcPr>
          <w:p w14:paraId="7C803869" w14:textId="77777777" w:rsidR="00CE7044" w:rsidRDefault="00CE7044" w:rsidP="00CE7044">
            <w:pPr>
              <w:pStyle w:val="TableText"/>
              <w:ind w:right="-154"/>
              <w:rPr>
                <w:sz w:val="16"/>
                <w:szCs w:val="18"/>
              </w:rPr>
            </w:pPr>
            <w:r w:rsidRPr="008D5FB2">
              <w:rPr>
                <w:sz w:val="16"/>
                <w:szCs w:val="18"/>
              </w:rPr>
              <w:t>Pacific peoples</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5E01123F" w14:textId="08CBB3EC" w:rsidR="00CE7044" w:rsidRPr="00CE7044" w:rsidRDefault="00CE7044" w:rsidP="00CE7044">
            <w:pPr>
              <w:pStyle w:val="TableText"/>
              <w:jc w:val="right"/>
              <w:rPr>
                <w:sz w:val="16"/>
                <w:szCs w:val="16"/>
              </w:rPr>
            </w:pPr>
            <w:r w:rsidRPr="00CE7044">
              <w:rPr>
                <w:sz w:val="16"/>
                <w:szCs w:val="16"/>
              </w:rPr>
              <w:t>12,698</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6A25EFB3" w14:textId="749DD301" w:rsidR="00CE7044" w:rsidRPr="00CE7044" w:rsidRDefault="00CE7044" w:rsidP="00CE7044">
            <w:pPr>
              <w:pStyle w:val="TableText"/>
              <w:jc w:val="right"/>
              <w:rPr>
                <w:sz w:val="16"/>
                <w:szCs w:val="16"/>
              </w:rPr>
            </w:pPr>
            <w:r w:rsidRPr="00CE7044">
              <w:rPr>
                <w:sz w:val="16"/>
                <w:szCs w:val="16"/>
              </w:rPr>
              <w:t>12,024</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4C6986AF" w14:textId="628CF8E0" w:rsidR="00CE7044" w:rsidRPr="00CE7044" w:rsidRDefault="00CE7044" w:rsidP="00CE7044">
            <w:pPr>
              <w:pStyle w:val="TableText"/>
              <w:jc w:val="right"/>
              <w:rPr>
                <w:sz w:val="16"/>
                <w:szCs w:val="16"/>
              </w:rPr>
            </w:pPr>
            <w:r w:rsidRPr="00CE7044">
              <w:rPr>
                <w:sz w:val="16"/>
                <w:szCs w:val="16"/>
              </w:rPr>
              <w:t>7,397</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0760CD8E" w14:textId="5BCE38D0" w:rsidR="00CE7044" w:rsidRPr="00CE7044" w:rsidRDefault="00CE7044" w:rsidP="00CE7044">
            <w:pPr>
              <w:pStyle w:val="TableText"/>
              <w:jc w:val="right"/>
              <w:rPr>
                <w:sz w:val="16"/>
                <w:szCs w:val="16"/>
              </w:rPr>
            </w:pPr>
            <w:r w:rsidRPr="00CE7044">
              <w:rPr>
                <w:sz w:val="16"/>
                <w:szCs w:val="16"/>
              </w:rPr>
              <w:t>10,604</w:t>
            </w:r>
          </w:p>
        </w:tc>
        <w:tc>
          <w:tcPr>
            <w:tcW w:w="972" w:type="dxa"/>
            <w:tcBorders>
              <w:top w:val="single" w:sz="4" w:space="0" w:color="A6A6A6" w:themeColor="background1" w:themeShade="A6"/>
              <w:left w:val="nil"/>
              <w:bottom w:val="single" w:sz="4" w:space="0" w:color="A6A6A6" w:themeColor="background1" w:themeShade="A6"/>
              <w:right w:val="nil"/>
            </w:tcBorders>
          </w:tcPr>
          <w:p w14:paraId="27BA7C3B" w14:textId="21F1495F" w:rsidR="00CE7044" w:rsidRPr="00CE7044" w:rsidRDefault="00CE7044" w:rsidP="00CE7044">
            <w:pPr>
              <w:pStyle w:val="TableText"/>
              <w:jc w:val="right"/>
              <w:rPr>
                <w:sz w:val="16"/>
                <w:szCs w:val="16"/>
              </w:rPr>
            </w:pPr>
            <w:r w:rsidRPr="00CE7044">
              <w:rPr>
                <w:sz w:val="16"/>
                <w:szCs w:val="16"/>
              </w:rPr>
              <w:t>14,312</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383CAD63" w14:textId="3875C9EA" w:rsidR="00CE7044" w:rsidRPr="00CE7044" w:rsidRDefault="00CE7044" w:rsidP="00CE7044">
            <w:pPr>
              <w:pStyle w:val="TableText"/>
              <w:jc w:val="right"/>
              <w:rPr>
                <w:sz w:val="16"/>
                <w:szCs w:val="16"/>
              </w:rPr>
            </w:pPr>
            <w:r w:rsidRPr="00CE7044">
              <w:rPr>
                <w:sz w:val="16"/>
                <w:szCs w:val="16"/>
              </w:rPr>
              <w:t>14,151</w:t>
            </w:r>
          </w:p>
        </w:tc>
        <w:tc>
          <w:tcPr>
            <w:tcW w:w="972" w:type="dxa"/>
            <w:tcBorders>
              <w:top w:val="single" w:sz="4" w:space="0" w:color="A6A6A6" w:themeColor="background1" w:themeShade="A6"/>
              <w:left w:val="nil"/>
              <w:bottom w:val="single" w:sz="4" w:space="0" w:color="A6A6A6" w:themeColor="background1" w:themeShade="A6"/>
              <w:right w:val="nil"/>
            </w:tcBorders>
          </w:tcPr>
          <w:p w14:paraId="677E1A57" w14:textId="19CFD925" w:rsidR="00CE7044" w:rsidRPr="00CE7044" w:rsidRDefault="00CE7044" w:rsidP="00CE7044">
            <w:pPr>
              <w:pStyle w:val="TableText"/>
              <w:jc w:val="right"/>
              <w:rPr>
                <w:sz w:val="16"/>
                <w:szCs w:val="16"/>
              </w:rPr>
            </w:pPr>
            <w:r w:rsidRPr="00CE7044">
              <w:rPr>
                <w:sz w:val="16"/>
                <w:szCs w:val="16"/>
              </w:rPr>
              <w:t>14,924</w:t>
            </w:r>
          </w:p>
        </w:tc>
      </w:tr>
      <w:tr w:rsidR="00CE7044" w14:paraId="11D2A639" w14:textId="6BC5590A" w:rsidTr="00F036B5">
        <w:tc>
          <w:tcPr>
            <w:tcW w:w="1276" w:type="dxa"/>
            <w:gridSpan w:val="2"/>
            <w:tcBorders>
              <w:top w:val="single" w:sz="4" w:space="0" w:color="A6A6A6" w:themeColor="background1" w:themeShade="A6"/>
              <w:left w:val="nil"/>
              <w:bottom w:val="single" w:sz="4" w:space="0" w:color="A6A6A6" w:themeColor="background1" w:themeShade="A6"/>
              <w:right w:val="nil"/>
            </w:tcBorders>
          </w:tcPr>
          <w:p w14:paraId="182C2604" w14:textId="77777777" w:rsidR="00CE7044" w:rsidRDefault="00CE7044" w:rsidP="00CE7044">
            <w:pPr>
              <w:pStyle w:val="TableText"/>
              <w:ind w:right="-154"/>
              <w:rPr>
                <w:sz w:val="16"/>
                <w:szCs w:val="18"/>
              </w:rPr>
            </w:pPr>
            <w:r w:rsidRPr="008D5FB2">
              <w:rPr>
                <w:sz w:val="16"/>
                <w:szCs w:val="18"/>
              </w:rPr>
              <w:t>Asian</w:t>
            </w:r>
          </w:p>
        </w:tc>
        <w:tc>
          <w:tcPr>
            <w:tcW w:w="972" w:type="dxa"/>
            <w:tcBorders>
              <w:top w:val="single" w:sz="4" w:space="0" w:color="A6A6A6" w:themeColor="background1" w:themeShade="A6"/>
              <w:left w:val="nil"/>
              <w:bottom w:val="single" w:sz="4" w:space="0" w:color="A6A6A6" w:themeColor="background1" w:themeShade="A6"/>
              <w:right w:val="nil"/>
            </w:tcBorders>
          </w:tcPr>
          <w:p w14:paraId="70BB32FA" w14:textId="48BABE62" w:rsidR="00CE7044" w:rsidRPr="00CE7044" w:rsidRDefault="00CE7044" w:rsidP="00CE7044">
            <w:pPr>
              <w:pStyle w:val="TableText"/>
              <w:jc w:val="right"/>
              <w:rPr>
                <w:sz w:val="16"/>
                <w:szCs w:val="16"/>
              </w:rPr>
            </w:pPr>
            <w:r w:rsidRPr="00CE7044">
              <w:rPr>
                <w:sz w:val="16"/>
                <w:szCs w:val="16"/>
              </w:rPr>
              <w:t>6,048</w:t>
            </w:r>
          </w:p>
        </w:tc>
        <w:tc>
          <w:tcPr>
            <w:tcW w:w="972" w:type="dxa"/>
            <w:tcBorders>
              <w:top w:val="single" w:sz="4" w:space="0" w:color="A6A6A6" w:themeColor="background1" w:themeShade="A6"/>
              <w:left w:val="nil"/>
              <w:bottom w:val="single" w:sz="4" w:space="0" w:color="A6A6A6" w:themeColor="background1" w:themeShade="A6"/>
              <w:right w:val="nil"/>
            </w:tcBorders>
          </w:tcPr>
          <w:p w14:paraId="589FA49E" w14:textId="43D8850D" w:rsidR="00CE7044" w:rsidRPr="00CE7044" w:rsidRDefault="00CE7044" w:rsidP="00CE7044">
            <w:pPr>
              <w:pStyle w:val="TableText"/>
              <w:jc w:val="right"/>
              <w:rPr>
                <w:sz w:val="16"/>
                <w:szCs w:val="16"/>
              </w:rPr>
            </w:pPr>
            <w:r w:rsidRPr="00CE7044">
              <w:rPr>
                <w:sz w:val="16"/>
                <w:szCs w:val="16"/>
              </w:rPr>
              <w:t>5,601</w:t>
            </w:r>
          </w:p>
        </w:tc>
        <w:tc>
          <w:tcPr>
            <w:tcW w:w="972" w:type="dxa"/>
            <w:tcBorders>
              <w:top w:val="single" w:sz="4" w:space="0" w:color="A6A6A6" w:themeColor="background1" w:themeShade="A6"/>
              <w:left w:val="nil"/>
              <w:bottom w:val="single" w:sz="4" w:space="0" w:color="A6A6A6" w:themeColor="background1" w:themeShade="A6"/>
              <w:right w:val="nil"/>
            </w:tcBorders>
          </w:tcPr>
          <w:p w14:paraId="7F7B2EB7" w14:textId="7E2F55A2" w:rsidR="00CE7044" w:rsidRPr="00CE7044" w:rsidRDefault="00CE7044" w:rsidP="00CE7044">
            <w:pPr>
              <w:pStyle w:val="TableText"/>
              <w:jc w:val="right"/>
              <w:rPr>
                <w:sz w:val="16"/>
                <w:szCs w:val="16"/>
              </w:rPr>
            </w:pPr>
            <w:r w:rsidRPr="00CE7044">
              <w:rPr>
                <w:sz w:val="16"/>
                <w:szCs w:val="16"/>
              </w:rPr>
              <w:t>4,018</w:t>
            </w:r>
          </w:p>
        </w:tc>
        <w:tc>
          <w:tcPr>
            <w:tcW w:w="972" w:type="dxa"/>
            <w:tcBorders>
              <w:top w:val="single" w:sz="4" w:space="0" w:color="A6A6A6" w:themeColor="background1" w:themeShade="A6"/>
              <w:left w:val="nil"/>
              <w:bottom w:val="single" w:sz="4" w:space="0" w:color="A6A6A6" w:themeColor="background1" w:themeShade="A6"/>
              <w:right w:val="nil"/>
            </w:tcBorders>
          </w:tcPr>
          <w:p w14:paraId="33BC2335" w14:textId="6FACB73A" w:rsidR="00CE7044" w:rsidRPr="00CE7044" w:rsidRDefault="00CE7044" w:rsidP="00CE7044">
            <w:pPr>
              <w:pStyle w:val="TableText"/>
              <w:jc w:val="right"/>
              <w:rPr>
                <w:sz w:val="16"/>
                <w:szCs w:val="16"/>
              </w:rPr>
            </w:pPr>
            <w:r w:rsidRPr="00CE7044">
              <w:rPr>
                <w:sz w:val="16"/>
                <w:szCs w:val="16"/>
              </w:rPr>
              <w:t>4,999</w:t>
            </w:r>
          </w:p>
        </w:tc>
        <w:tc>
          <w:tcPr>
            <w:tcW w:w="972" w:type="dxa"/>
            <w:tcBorders>
              <w:top w:val="single" w:sz="4" w:space="0" w:color="A6A6A6" w:themeColor="background1" w:themeShade="A6"/>
              <w:left w:val="nil"/>
              <w:bottom w:val="single" w:sz="4" w:space="0" w:color="A6A6A6" w:themeColor="background1" w:themeShade="A6"/>
              <w:right w:val="nil"/>
            </w:tcBorders>
          </w:tcPr>
          <w:p w14:paraId="539F847D" w14:textId="63F296D0" w:rsidR="00CE7044" w:rsidRPr="00CE7044" w:rsidRDefault="00CE7044" w:rsidP="00CE7044">
            <w:pPr>
              <w:pStyle w:val="TableText"/>
              <w:jc w:val="right"/>
              <w:rPr>
                <w:sz w:val="16"/>
                <w:szCs w:val="16"/>
              </w:rPr>
            </w:pPr>
            <w:r w:rsidRPr="00CE7044">
              <w:rPr>
                <w:sz w:val="16"/>
                <w:szCs w:val="16"/>
              </w:rPr>
              <w:t>6,902</w:t>
            </w:r>
          </w:p>
        </w:tc>
        <w:tc>
          <w:tcPr>
            <w:tcW w:w="972" w:type="dxa"/>
            <w:tcBorders>
              <w:top w:val="single" w:sz="4" w:space="0" w:color="A6A6A6" w:themeColor="background1" w:themeShade="A6"/>
              <w:left w:val="nil"/>
              <w:bottom w:val="single" w:sz="4" w:space="0" w:color="A6A6A6" w:themeColor="background1" w:themeShade="A6"/>
              <w:right w:val="nil"/>
            </w:tcBorders>
          </w:tcPr>
          <w:p w14:paraId="29AAA041" w14:textId="03DF009D" w:rsidR="00CE7044" w:rsidRPr="00CE7044" w:rsidRDefault="00CE7044" w:rsidP="00CE7044">
            <w:pPr>
              <w:pStyle w:val="TableText"/>
              <w:jc w:val="right"/>
              <w:rPr>
                <w:sz w:val="16"/>
                <w:szCs w:val="16"/>
              </w:rPr>
            </w:pPr>
            <w:r w:rsidRPr="00CE7044">
              <w:rPr>
                <w:sz w:val="16"/>
                <w:szCs w:val="16"/>
              </w:rPr>
              <w:t>6,755</w:t>
            </w:r>
          </w:p>
        </w:tc>
        <w:tc>
          <w:tcPr>
            <w:tcW w:w="972" w:type="dxa"/>
            <w:tcBorders>
              <w:top w:val="single" w:sz="4" w:space="0" w:color="A6A6A6" w:themeColor="background1" w:themeShade="A6"/>
              <w:left w:val="nil"/>
              <w:bottom w:val="single" w:sz="4" w:space="0" w:color="A6A6A6" w:themeColor="background1" w:themeShade="A6"/>
              <w:right w:val="nil"/>
            </w:tcBorders>
          </w:tcPr>
          <w:p w14:paraId="0CF5C1E2" w14:textId="1D2736EB" w:rsidR="00CE7044" w:rsidRPr="00CE7044" w:rsidRDefault="00CE7044" w:rsidP="00CE7044">
            <w:pPr>
              <w:pStyle w:val="TableText"/>
              <w:jc w:val="right"/>
              <w:rPr>
                <w:sz w:val="16"/>
                <w:szCs w:val="16"/>
              </w:rPr>
            </w:pPr>
            <w:r w:rsidRPr="00CE7044">
              <w:rPr>
                <w:sz w:val="16"/>
                <w:szCs w:val="16"/>
              </w:rPr>
              <w:t>6,.498</w:t>
            </w:r>
          </w:p>
        </w:tc>
      </w:tr>
      <w:tr w:rsidR="00CE7044" w14:paraId="6EC58DD1" w14:textId="4B1BA848" w:rsidTr="00F036B5">
        <w:tc>
          <w:tcPr>
            <w:tcW w:w="1276" w:type="dxa"/>
            <w:gridSpan w:val="2"/>
            <w:tcBorders>
              <w:top w:val="single" w:sz="4" w:space="0" w:color="A6A6A6" w:themeColor="background1" w:themeShade="A6"/>
              <w:left w:val="nil"/>
              <w:bottom w:val="single" w:sz="4" w:space="0" w:color="A6A6A6" w:themeColor="background1" w:themeShade="A6"/>
              <w:right w:val="nil"/>
            </w:tcBorders>
          </w:tcPr>
          <w:p w14:paraId="593F8C8E" w14:textId="5513465D" w:rsidR="00CE7044" w:rsidRDefault="00CE7044" w:rsidP="00CE7044">
            <w:pPr>
              <w:pStyle w:val="TableText"/>
              <w:ind w:right="-154"/>
              <w:rPr>
                <w:sz w:val="16"/>
                <w:szCs w:val="18"/>
              </w:rPr>
            </w:pPr>
            <w:r w:rsidRPr="00874C6C">
              <w:rPr>
                <w:sz w:val="16"/>
                <w:szCs w:val="18"/>
              </w:rPr>
              <w:t xml:space="preserve">Non-Māori non-Pacific non-Asian </w:t>
            </w:r>
          </w:p>
        </w:tc>
        <w:tc>
          <w:tcPr>
            <w:tcW w:w="972" w:type="dxa"/>
            <w:tcBorders>
              <w:top w:val="single" w:sz="4" w:space="0" w:color="A6A6A6" w:themeColor="background1" w:themeShade="A6"/>
              <w:left w:val="nil"/>
              <w:bottom w:val="single" w:sz="4" w:space="0" w:color="A6A6A6" w:themeColor="background1" w:themeShade="A6"/>
              <w:right w:val="nil"/>
            </w:tcBorders>
          </w:tcPr>
          <w:p w14:paraId="76001819" w14:textId="395D59FA" w:rsidR="00CE7044" w:rsidRPr="00CE7044" w:rsidRDefault="00CE7044" w:rsidP="00CE7044">
            <w:pPr>
              <w:pStyle w:val="TableText"/>
              <w:jc w:val="right"/>
              <w:rPr>
                <w:sz w:val="16"/>
                <w:szCs w:val="16"/>
              </w:rPr>
            </w:pPr>
            <w:r w:rsidRPr="00CE7044">
              <w:rPr>
                <w:sz w:val="16"/>
                <w:szCs w:val="16"/>
              </w:rPr>
              <w:t>5,378</w:t>
            </w:r>
          </w:p>
        </w:tc>
        <w:tc>
          <w:tcPr>
            <w:tcW w:w="972" w:type="dxa"/>
            <w:tcBorders>
              <w:top w:val="single" w:sz="4" w:space="0" w:color="A6A6A6" w:themeColor="background1" w:themeShade="A6"/>
              <w:left w:val="nil"/>
              <w:bottom w:val="single" w:sz="4" w:space="0" w:color="A6A6A6" w:themeColor="background1" w:themeShade="A6"/>
              <w:right w:val="nil"/>
            </w:tcBorders>
          </w:tcPr>
          <w:p w14:paraId="7CA9623A" w14:textId="519D66EF" w:rsidR="00CE7044" w:rsidRPr="00CE7044" w:rsidRDefault="00CE7044" w:rsidP="00CE7044">
            <w:pPr>
              <w:pStyle w:val="TableText"/>
              <w:jc w:val="right"/>
              <w:rPr>
                <w:sz w:val="16"/>
                <w:szCs w:val="16"/>
              </w:rPr>
            </w:pPr>
            <w:r w:rsidRPr="00CE7044">
              <w:rPr>
                <w:sz w:val="16"/>
                <w:szCs w:val="16"/>
              </w:rPr>
              <w:t>4,970</w:t>
            </w:r>
          </w:p>
        </w:tc>
        <w:tc>
          <w:tcPr>
            <w:tcW w:w="972" w:type="dxa"/>
            <w:tcBorders>
              <w:top w:val="single" w:sz="4" w:space="0" w:color="A6A6A6" w:themeColor="background1" w:themeShade="A6"/>
              <w:left w:val="nil"/>
              <w:bottom w:val="single" w:sz="4" w:space="0" w:color="A6A6A6" w:themeColor="background1" w:themeShade="A6"/>
              <w:right w:val="nil"/>
            </w:tcBorders>
          </w:tcPr>
          <w:p w14:paraId="092A41AF" w14:textId="1A5D27A1" w:rsidR="00CE7044" w:rsidRPr="00CE7044" w:rsidRDefault="00CE7044" w:rsidP="00CE7044">
            <w:pPr>
              <w:pStyle w:val="TableText"/>
              <w:jc w:val="right"/>
              <w:rPr>
                <w:sz w:val="16"/>
                <w:szCs w:val="16"/>
              </w:rPr>
            </w:pPr>
            <w:r w:rsidRPr="00CE7044">
              <w:rPr>
                <w:sz w:val="16"/>
                <w:szCs w:val="16"/>
              </w:rPr>
              <w:t>3,680</w:t>
            </w:r>
          </w:p>
        </w:tc>
        <w:tc>
          <w:tcPr>
            <w:tcW w:w="972" w:type="dxa"/>
            <w:tcBorders>
              <w:top w:val="single" w:sz="4" w:space="0" w:color="A6A6A6" w:themeColor="background1" w:themeShade="A6"/>
              <w:left w:val="nil"/>
              <w:bottom w:val="single" w:sz="4" w:space="0" w:color="A6A6A6" w:themeColor="background1" w:themeShade="A6"/>
              <w:right w:val="nil"/>
            </w:tcBorders>
          </w:tcPr>
          <w:p w14:paraId="35269EBB" w14:textId="00350285" w:rsidR="00CE7044" w:rsidRPr="00CE7044" w:rsidRDefault="00CE7044" w:rsidP="00CE7044">
            <w:pPr>
              <w:pStyle w:val="TableText"/>
              <w:jc w:val="right"/>
              <w:rPr>
                <w:sz w:val="16"/>
                <w:szCs w:val="16"/>
              </w:rPr>
            </w:pPr>
            <w:r w:rsidRPr="00CE7044">
              <w:rPr>
                <w:sz w:val="16"/>
                <w:szCs w:val="16"/>
              </w:rPr>
              <w:t>4,723</w:t>
            </w:r>
          </w:p>
        </w:tc>
        <w:tc>
          <w:tcPr>
            <w:tcW w:w="972" w:type="dxa"/>
            <w:tcBorders>
              <w:top w:val="single" w:sz="4" w:space="0" w:color="A6A6A6" w:themeColor="background1" w:themeShade="A6"/>
              <w:left w:val="nil"/>
              <w:bottom w:val="single" w:sz="4" w:space="0" w:color="A6A6A6" w:themeColor="background1" w:themeShade="A6"/>
              <w:right w:val="nil"/>
            </w:tcBorders>
          </w:tcPr>
          <w:p w14:paraId="25A442B4" w14:textId="176C0A46" w:rsidR="00CE7044" w:rsidRPr="00CE7044" w:rsidRDefault="00CE7044" w:rsidP="00CE7044">
            <w:pPr>
              <w:pStyle w:val="TableText"/>
              <w:jc w:val="right"/>
              <w:rPr>
                <w:sz w:val="16"/>
                <w:szCs w:val="16"/>
              </w:rPr>
            </w:pPr>
            <w:r w:rsidRPr="00CE7044">
              <w:rPr>
                <w:sz w:val="16"/>
                <w:szCs w:val="16"/>
              </w:rPr>
              <w:t>6,219</w:t>
            </w:r>
          </w:p>
        </w:tc>
        <w:tc>
          <w:tcPr>
            <w:tcW w:w="972" w:type="dxa"/>
            <w:tcBorders>
              <w:top w:val="single" w:sz="4" w:space="0" w:color="A6A6A6" w:themeColor="background1" w:themeShade="A6"/>
              <w:left w:val="nil"/>
              <w:bottom w:val="single" w:sz="4" w:space="0" w:color="A6A6A6" w:themeColor="background1" w:themeShade="A6"/>
              <w:right w:val="nil"/>
            </w:tcBorders>
          </w:tcPr>
          <w:p w14:paraId="299FB3E8" w14:textId="0111DA82" w:rsidR="00CE7044" w:rsidRPr="00CE7044" w:rsidRDefault="00CE7044" w:rsidP="00CE7044">
            <w:pPr>
              <w:pStyle w:val="TableText"/>
              <w:jc w:val="right"/>
              <w:rPr>
                <w:sz w:val="16"/>
                <w:szCs w:val="16"/>
              </w:rPr>
            </w:pPr>
            <w:r w:rsidRPr="00CE7044">
              <w:rPr>
                <w:sz w:val="16"/>
                <w:szCs w:val="16"/>
              </w:rPr>
              <w:t>5,656</w:t>
            </w:r>
          </w:p>
        </w:tc>
        <w:tc>
          <w:tcPr>
            <w:tcW w:w="972" w:type="dxa"/>
            <w:tcBorders>
              <w:top w:val="single" w:sz="4" w:space="0" w:color="A6A6A6" w:themeColor="background1" w:themeShade="A6"/>
              <w:left w:val="nil"/>
              <w:bottom w:val="single" w:sz="4" w:space="0" w:color="A6A6A6" w:themeColor="background1" w:themeShade="A6"/>
              <w:right w:val="nil"/>
            </w:tcBorders>
          </w:tcPr>
          <w:p w14:paraId="7F13C04C" w14:textId="24F86B15" w:rsidR="00CE7044" w:rsidRPr="00CE7044" w:rsidRDefault="00CE7044" w:rsidP="00CE7044">
            <w:pPr>
              <w:pStyle w:val="TableText"/>
              <w:jc w:val="right"/>
              <w:rPr>
                <w:sz w:val="16"/>
                <w:szCs w:val="16"/>
              </w:rPr>
            </w:pPr>
            <w:r w:rsidRPr="00CE7044">
              <w:rPr>
                <w:sz w:val="16"/>
                <w:szCs w:val="16"/>
              </w:rPr>
              <w:t>5,537</w:t>
            </w:r>
          </w:p>
        </w:tc>
      </w:tr>
    </w:tbl>
    <w:p w14:paraId="3CA72616" w14:textId="77777777" w:rsidR="00F036B5" w:rsidRDefault="00F036B5" w:rsidP="00F036B5">
      <w:pPr>
        <w:pStyle w:val="Source"/>
      </w:pPr>
      <w:r>
        <w:t>Source: National Minimum Dataset and Stats NZ Population</w:t>
      </w:r>
    </w:p>
    <w:p w14:paraId="736CF075" w14:textId="1E9F9D1C" w:rsidR="00F036B5" w:rsidRPr="007066BD" w:rsidRDefault="00F036B5" w:rsidP="007066BD">
      <w:pPr>
        <w:pStyle w:val="Note"/>
      </w:pPr>
      <w:r w:rsidRPr="007066BD">
        <w:t>* At the time of publication, the most up-to-date data available is for the 12 months to March 2025. We have used 12 months of data to take account of seasonal fluctuations in the rate.</w:t>
      </w:r>
    </w:p>
    <w:p w14:paraId="7C02FA08" w14:textId="77777777" w:rsidR="00F036B5" w:rsidRDefault="00F036B5" w:rsidP="00F036B5"/>
    <w:p w14:paraId="114CAF61" w14:textId="3551A9DF" w:rsidR="00CE7044" w:rsidRDefault="00F036B5" w:rsidP="00F036B5">
      <w:r w:rsidRPr="00F036B5">
        <w:rPr>
          <w:b/>
          <w:bCs/>
        </w:rPr>
        <w:t>Comment</w:t>
      </w:r>
      <w:r>
        <w:t>: See below for commentary on ASH results for both children aged 0–4 years and adults aged 45–64 years.</w:t>
      </w:r>
    </w:p>
    <w:p w14:paraId="4223F3BD" w14:textId="77777777" w:rsidR="00CE7044" w:rsidRDefault="00CE7044" w:rsidP="00CE7044"/>
    <w:p w14:paraId="0E271E18" w14:textId="77777777" w:rsidR="00CE7044" w:rsidRDefault="00CE7044" w:rsidP="00CE7044">
      <w:pPr>
        <w:keepNext/>
      </w:pPr>
    </w:p>
    <w:p w14:paraId="4ACAA3B2" w14:textId="77777777" w:rsidR="00A52F16" w:rsidRDefault="00A52F16" w:rsidP="00CE7044">
      <w:pPr>
        <w:keepNext/>
        <w:sectPr w:rsidR="00A52F16" w:rsidSect="00372F5E">
          <w:pgSz w:w="11907" w:h="16840" w:code="9"/>
          <w:pgMar w:top="1418" w:right="1701" w:bottom="1134" w:left="1843" w:header="284" w:footer="425" w:gutter="284"/>
          <w:cols w:space="720"/>
        </w:sectPr>
      </w:pPr>
    </w:p>
    <w:p w14:paraId="62B1B7AD" w14:textId="5C41D324" w:rsidR="00A52F16" w:rsidRDefault="00A52F16" w:rsidP="001B731A">
      <w:pPr>
        <w:pStyle w:val="Heading4"/>
        <w:spacing w:before="0"/>
      </w:pPr>
      <w:r w:rsidRPr="00A52F16">
        <w:t>Reduce ambulatory sensitive hospitalisations (ASH) for adults aged 45–64 years</w:t>
      </w:r>
    </w:p>
    <w:p w14:paraId="40E2698F" w14:textId="756C6F4D" w:rsidR="00A52F16" w:rsidRDefault="00A52F16"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8</w:t>
      </w:r>
      <w:r w:rsidR="0020298F">
        <w:rPr>
          <w:noProof/>
        </w:rPr>
        <w:fldChar w:fldCharType="end"/>
      </w:r>
      <w:r w:rsidRPr="004E7589">
        <w:t xml:space="preserve">: </w:t>
      </w:r>
      <w:r w:rsidRPr="00A52F16">
        <w:t>Ambulatory sensitive hospitalisations (ASH) for adults aged 45–64 years</w:t>
      </w:r>
    </w:p>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165"/>
        <w:gridCol w:w="108"/>
        <w:gridCol w:w="972"/>
        <w:gridCol w:w="972"/>
        <w:gridCol w:w="973"/>
        <w:gridCol w:w="972"/>
        <w:gridCol w:w="973"/>
        <w:gridCol w:w="972"/>
        <w:gridCol w:w="956"/>
        <w:gridCol w:w="17"/>
      </w:tblGrid>
      <w:tr w:rsidR="00A52F16" w:rsidRPr="00A52F16" w14:paraId="2CECB706" w14:textId="77777777" w:rsidTr="00095C1D">
        <w:trPr>
          <w:gridAfter w:val="1"/>
          <w:wAfter w:w="17" w:type="dxa"/>
        </w:trPr>
        <w:tc>
          <w:tcPr>
            <w:tcW w:w="1165" w:type="dxa"/>
            <w:tcBorders>
              <w:top w:val="single" w:sz="4" w:space="0" w:color="A6A6A6" w:themeColor="background1" w:themeShade="A6"/>
              <w:left w:val="nil"/>
              <w:bottom w:val="single" w:sz="4" w:space="0" w:color="A6A6A6" w:themeColor="background1" w:themeShade="A6"/>
              <w:right w:val="nil"/>
            </w:tcBorders>
            <w:hideMark/>
          </w:tcPr>
          <w:p w14:paraId="674DC567" w14:textId="77777777" w:rsidR="00A52F16" w:rsidRPr="00A52F16" w:rsidRDefault="00A52F16" w:rsidP="00A52F16">
            <w:pPr>
              <w:pStyle w:val="TableText"/>
              <w:rPr>
                <w:b/>
                <w:bCs/>
                <w:szCs w:val="18"/>
              </w:rPr>
            </w:pPr>
            <w:r w:rsidRPr="00A52F16">
              <w:rPr>
                <w:b/>
                <w:bCs/>
                <w:szCs w:val="18"/>
              </w:rPr>
              <w:t>Indicator description</w:t>
            </w:r>
          </w:p>
        </w:tc>
        <w:tc>
          <w:tcPr>
            <w:tcW w:w="6898" w:type="dxa"/>
            <w:gridSpan w:val="8"/>
            <w:tcBorders>
              <w:top w:val="single" w:sz="4" w:space="0" w:color="A6A6A6" w:themeColor="background1" w:themeShade="A6"/>
              <w:left w:val="nil"/>
              <w:bottom w:val="single" w:sz="4" w:space="0" w:color="A6A6A6" w:themeColor="background1" w:themeShade="A6"/>
              <w:right w:val="nil"/>
            </w:tcBorders>
            <w:hideMark/>
          </w:tcPr>
          <w:p w14:paraId="2D9AF66E" w14:textId="1778F3F7" w:rsidR="00A52F16" w:rsidRPr="00A52F16" w:rsidRDefault="00A52F16" w:rsidP="00A52F16">
            <w:pPr>
              <w:pStyle w:val="TableText"/>
              <w:rPr>
                <w:szCs w:val="18"/>
              </w:rPr>
            </w:pPr>
            <w:r w:rsidRPr="00A52F16">
              <w:rPr>
                <w:szCs w:val="18"/>
              </w:rPr>
              <w:t>Rate of hospital admissions for adults aged 45–64 years for an illness that might have been prevented or better managed in the community.</w:t>
            </w:r>
          </w:p>
        </w:tc>
      </w:tr>
      <w:tr w:rsidR="00A52F16" w:rsidRPr="00A52F16" w14:paraId="7F0D5F52" w14:textId="77777777" w:rsidTr="008D3845">
        <w:trPr>
          <w:gridAfter w:val="1"/>
          <w:wAfter w:w="17" w:type="dxa"/>
        </w:trPr>
        <w:tc>
          <w:tcPr>
            <w:tcW w:w="1165" w:type="dxa"/>
            <w:tcBorders>
              <w:top w:val="single" w:sz="4" w:space="0" w:color="A6A6A6" w:themeColor="background1" w:themeShade="A6"/>
              <w:left w:val="nil"/>
              <w:bottom w:val="nil"/>
              <w:right w:val="nil"/>
            </w:tcBorders>
            <w:hideMark/>
          </w:tcPr>
          <w:p w14:paraId="10362B96" w14:textId="77777777" w:rsidR="00A52F16" w:rsidRPr="00A52F16" w:rsidRDefault="00A52F16" w:rsidP="00A52F16">
            <w:pPr>
              <w:pStyle w:val="TableText"/>
              <w:rPr>
                <w:b/>
                <w:bCs/>
                <w:szCs w:val="18"/>
              </w:rPr>
            </w:pPr>
            <w:r w:rsidRPr="00A52F16">
              <w:rPr>
                <w:b/>
                <w:bCs/>
                <w:szCs w:val="18"/>
              </w:rPr>
              <w:t>Baseline data</w:t>
            </w:r>
          </w:p>
        </w:tc>
        <w:tc>
          <w:tcPr>
            <w:tcW w:w="6898" w:type="dxa"/>
            <w:gridSpan w:val="8"/>
            <w:tcBorders>
              <w:top w:val="single" w:sz="4" w:space="0" w:color="A6A6A6" w:themeColor="background1" w:themeShade="A6"/>
              <w:left w:val="nil"/>
              <w:bottom w:val="nil"/>
              <w:right w:val="nil"/>
            </w:tcBorders>
            <w:hideMark/>
          </w:tcPr>
          <w:p w14:paraId="0932DB22" w14:textId="64BA3CC4" w:rsidR="00A52F16" w:rsidRPr="00A52F16" w:rsidRDefault="00A52F16" w:rsidP="00A52F16">
            <w:pPr>
              <w:pStyle w:val="TableText"/>
              <w:rPr>
                <w:szCs w:val="18"/>
              </w:rPr>
            </w:pPr>
            <w:r w:rsidRPr="00A52F16">
              <w:rPr>
                <w:szCs w:val="18"/>
              </w:rPr>
              <w:t>48,340 ambulatory sensitive hospital admissions for adults aged 45–64 years (3,892 per 100,000 adults aged 45–64 years).</w:t>
            </w:r>
          </w:p>
        </w:tc>
      </w:tr>
      <w:tr w:rsidR="008D3845" w14:paraId="0849294F" w14:textId="77777777" w:rsidTr="008D3845">
        <w:tc>
          <w:tcPr>
            <w:tcW w:w="8080" w:type="dxa"/>
            <w:gridSpan w:val="10"/>
            <w:tcBorders>
              <w:top w:val="nil"/>
              <w:left w:val="nil"/>
              <w:bottom w:val="nil"/>
              <w:right w:val="nil"/>
            </w:tcBorders>
            <w:shd w:val="clear" w:color="auto" w:fill="F2F2F2" w:themeFill="background1" w:themeFillShade="F2"/>
          </w:tcPr>
          <w:p w14:paraId="78163DAE" w14:textId="43E626E2" w:rsidR="008D3845" w:rsidRPr="00215354" w:rsidRDefault="008D3845" w:rsidP="008D3845">
            <w:pPr>
              <w:pStyle w:val="TableText"/>
              <w:rPr>
                <w:b/>
                <w:bCs/>
                <w:sz w:val="16"/>
                <w:szCs w:val="18"/>
              </w:rPr>
            </w:pPr>
            <w:r w:rsidRPr="00A52F16">
              <w:rPr>
                <w:b/>
                <w:bCs/>
              </w:rPr>
              <w:t>Results (Age-standardised ASH rate per 100,000 adults aged 45–64 years for 12-months ending 31 March*)</w:t>
            </w:r>
          </w:p>
        </w:tc>
      </w:tr>
      <w:tr w:rsidR="00215354" w14:paraId="5D872368" w14:textId="0D67A1C1" w:rsidTr="007D31C4">
        <w:tc>
          <w:tcPr>
            <w:tcW w:w="1273" w:type="dxa"/>
            <w:gridSpan w:val="2"/>
            <w:tcBorders>
              <w:top w:val="nil"/>
              <w:left w:val="nil"/>
              <w:bottom w:val="nil"/>
              <w:right w:val="nil"/>
            </w:tcBorders>
            <w:shd w:val="clear" w:color="auto" w:fill="D9D9D9" w:themeFill="background1" w:themeFillShade="D9"/>
          </w:tcPr>
          <w:p w14:paraId="530A2DA6" w14:textId="77777777" w:rsidR="00215354" w:rsidRPr="004F1B86" w:rsidRDefault="00215354" w:rsidP="00215354">
            <w:pPr>
              <w:pStyle w:val="TableText"/>
              <w:rPr>
                <w:b/>
                <w:bCs/>
                <w:sz w:val="16"/>
                <w:szCs w:val="16"/>
              </w:rPr>
            </w:pPr>
          </w:p>
        </w:tc>
        <w:tc>
          <w:tcPr>
            <w:tcW w:w="972" w:type="dxa"/>
            <w:tcBorders>
              <w:top w:val="nil"/>
              <w:left w:val="nil"/>
              <w:bottom w:val="nil"/>
              <w:right w:val="nil"/>
            </w:tcBorders>
            <w:shd w:val="clear" w:color="auto" w:fill="D9D9D9" w:themeFill="background1" w:themeFillShade="D9"/>
            <w:hideMark/>
          </w:tcPr>
          <w:p w14:paraId="48860FB2" w14:textId="06995312" w:rsidR="00215354" w:rsidRPr="00215354" w:rsidRDefault="00215354" w:rsidP="00215354">
            <w:pPr>
              <w:pStyle w:val="TableText"/>
              <w:jc w:val="right"/>
              <w:rPr>
                <w:b/>
                <w:bCs/>
                <w:sz w:val="16"/>
                <w:szCs w:val="18"/>
              </w:rPr>
            </w:pPr>
            <w:r w:rsidRPr="00215354">
              <w:rPr>
                <w:b/>
                <w:bCs/>
                <w:sz w:val="16"/>
                <w:szCs w:val="18"/>
              </w:rPr>
              <w:t>Baseline</w:t>
            </w:r>
            <w:r w:rsidRPr="00215354">
              <w:rPr>
                <w:b/>
                <w:bCs/>
                <w:sz w:val="16"/>
                <w:szCs w:val="18"/>
              </w:rPr>
              <w:br/>
              <w:t>(12</w:t>
            </w:r>
            <w:r w:rsidRPr="00215354">
              <w:rPr>
                <w:b/>
                <w:bCs/>
                <w:sz w:val="16"/>
                <w:szCs w:val="18"/>
              </w:rPr>
              <w:br/>
              <w:t>months</w:t>
            </w:r>
            <w:r w:rsidRPr="00215354">
              <w:rPr>
                <w:b/>
                <w:bCs/>
                <w:sz w:val="16"/>
                <w:szCs w:val="18"/>
              </w:rPr>
              <w:br/>
              <w:t>to March</w:t>
            </w:r>
            <w:r w:rsidRPr="00215354">
              <w:rPr>
                <w:b/>
                <w:bCs/>
                <w:sz w:val="16"/>
                <w:szCs w:val="18"/>
              </w:rPr>
              <w:br/>
              <w:t>2019)</w:t>
            </w:r>
          </w:p>
        </w:tc>
        <w:tc>
          <w:tcPr>
            <w:tcW w:w="972" w:type="dxa"/>
            <w:tcBorders>
              <w:top w:val="nil"/>
              <w:left w:val="nil"/>
              <w:bottom w:val="nil"/>
              <w:right w:val="nil"/>
            </w:tcBorders>
            <w:shd w:val="clear" w:color="auto" w:fill="D9D9D9" w:themeFill="background1" w:themeFillShade="D9"/>
            <w:hideMark/>
          </w:tcPr>
          <w:p w14:paraId="5A150A10" w14:textId="46FD66EC" w:rsidR="00215354" w:rsidRPr="00215354" w:rsidRDefault="00215354" w:rsidP="00215354">
            <w:pPr>
              <w:pStyle w:val="TableText"/>
              <w:jc w:val="right"/>
              <w:rPr>
                <w:b/>
                <w:bCs/>
                <w:sz w:val="16"/>
                <w:szCs w:val="18"/>
              </w:rPr>
            </w:pPr>
            <w:r w:rsidRPr="00215354">
              <w:rPr>
                <w:b/>
                <w:bCs/>
                <w:sz w:val="16"/>
                <w:szCs w:val="18"/>
              </w:rPr>
              <w:br/>
              <w:t>(12</w:t>
            </w:r>
            <w:r w:rsidRPr="00215354">
              <w:rPr>
                <w:b/>
                <w:bCs/>
                <w:sz w:val="16"/>
                <w:szCs w:val="18"/>
              </w:rPr>
              <w:br/>
              <w:t>months</w:t>
            </w:r>
            <w:r w:rsidRPr="00215354">
              <w:rPr>
                <w:b/>
                <w:bCs/>
                <w:sz w:val="16"/>
                <w:szCs w:val="18"/>
              </w:rPr>
              <w:br/>
              <w:t>to March</w:t>
            </w:r>
            <w:r w:rsidRPr="00215354">
              <w:rPr>
                <w:b/>
                <w:bCs/>
                <w:sz w:val="16"/>
                <w:szCs w:val="18"/>
              </w:rPr>
              <w:br/>
              <w:t>2020)</w:t>
            </w:r>
          </w:p>
        </w:tc>
        <w:tc>
          <w:tcPr>
            <w:tcW w:w="973" w:type="dxa"/>
            <w:tcBorders>
              <w:top w:val="nil"/>
              <w:left w:val="nil"/>
              <w:bottom w:val="nil"/>
              <w:right w:val="nil"/>
            </w:tcBorders>
            <w:shd w:val="clear" w:color="auto" w:fill="D9D9D9" w:themeFill="background1" w:themeFillShade="D9"/>
            <w:hideMark/>
          </w:tcPr>
          <w:p w14:paraId="742FDEF4" w14:textId="0F02AADA" w:rsidR="00215354" w:rsidRPr="00215354" w:rsidRDefault="00215354" w:rsidP="00215354">
            <w:pPr>
              <w:pStyle w:val="TableText"/>
              <w:jc w:val="right"/>
              <w:rPr>
                <w:b/>
                <w:bCs/>
                <w:sz w:val="16"/>
                <w:szCs w:val="18"/>
              </w:rPr>
            </w:pPr>
            <w:r w:rsidRPr="00215354">
              <w:rPr>
                <w:b/>
                <w:bCs/>
                <w:sz w:val="16"/>
                <w:szCs w:val="18"/>
              </w:rPr>
              <w:br/>
              <w:t>(12</w:t>
            </w:r>
            <w:r w:rsidRPr="00215354">
              <w:rPr>
                <w:b/>
                <w:bCs/>
                <w:sz w:val="16"/>
                <w:szCs w:val="18"/>
              </w:rPr>
              <w:br/>
              <w:t>months</w:t>
            </w:r>
            <w:r w:rsidRPr="00215354">
              <w:rPr>
                <w:b/>
                <w:bCs/>
                <w:sz w:val="16"/>
                <w:szCs w:val="18"/>
              </w:rPr>
              <w:br/>
              <w:t>to March</w:t>
            </w:r>
            <w:r w:rsidRPr="00215354">
              <w:rPr>
                <w:b/>
                <w:bCs/>
                <w:sz w:val="16"/>
                <w:szCs w:val="18"/>
              </w:rPr>
              <w:br/>
              <w:t>2021)</w:t>
            </w:r>
          </w:p>
        </w:tc>
        <w:tc>
          <w:tcPr>
            <w:tcW w:w="972" w:type="dxa"/>
            <w:tcBorders>
              <w:top w:val="nil"/>
              <w:left w:val="nil"/>
              <w:bottom w:val="nil"/>
              <w:right w:val="nil"/>
            </w:tcBorders>
            <w:shd w:val="clear" w:color="auto" w:fill="D9D9D9" w:themeFill="background1" w:themeFillShade="D9"/>
            <w:hideMark/>
          </w:tcPr>
          <w:p w14:paraId="6B8919FE" w14:textId="50D2A542" w:rsidR="00215354" w:rsidRPr="00215354" w:rsidRDefault="00215354" w:rsidP="00215354">
            <w:pPr>
              <w:pStyle w:val="TableText"/>
              <w:jc w:val="right"/>
              <w:rPr>
                <w:b/>
                <w:bCs/>
                <w:sz w:val="16"/>
                <w:szCs w:val="18"/>
              </w:rPr>
            </w:pPr>
            <w:r w:rsidRPr="00215354">
              <w:rPr>
                <w:b/>
                <w:bCs/>
                <w:sz w:val="16"/>
                <w:szCs w:val="18"/>
              </w:rPr>
              <w:br/>
              <w:t>(12</w:t>
            </w:r>
            <w:r w:rsidRPr="00215354">
              <w:rPr>
                <w:b/>
                <w:bCs/>
                <w:sz w:val="16"/>
                <w:szCs w:val="18"/>
              </w:rPr>
              <w:br/>
              <w:t>months</w:t>
            </w:r>
            <w:r w:rsidRPr="00215354">
              <w:rPr>
                <w:b/>
                <w:bCs/>
                <w:sz w:val="16"/>
                <w:szCs w:val="18"/>
              </w:rPr>
              <w:br/>
              <w:t>to March</w:t>
            </w:r>
            <w:r w:rsidRPr="00215354">
              <w:rPr>
                <w:b/>
                <w:bCs/>
                <w:sz w:val="16"/>
                <w:szCs w:val="18"/>
              </w:rPr>
              <w:br/>
              <w:t>2022)</w:t>
            </w:r>
          </w:p>
        </w:tc>
        <w:tc>
          <w:tcPr>
            <w:tcW w:w="973" w:type="dxa"/>
            <w:tcBorders>
              <w:top w:val="nil"/>
              <w:left w:val="nil"/>
              <w:bottom w:val="nil"/>
              <w:right w:val="nil"/>
            </w:tcBorders>
            <w:shd w:val="clear" w:color="auto" w:fill="D9D9D9" w:themeFill="background1" w:themeFillShade="D9"/>
          </w:tcPr>
          <w:p w14:paraId="05B72016" w14:textId="66669CF5" w:rsidR="00215354" w:rsidRPr="00215354" w:rsidRDefault="00215354" w:rsidP="00215354">
            <w:pPr>
              <w:pStyle w:val="TableText"/>
              <w:jc w:val="right"/>
              <w:rPr>
                <w:b/>
                <w:bCs/>
                <w:sz w:val="16"/>
                <w:szCs w:val="18"/>
              </w:rPr>
            </w:pPr>
            <w:r w:rsidRPr="00215354">
              <w:rPr>
                <w:b/>
                <w:bCs/>
                <w:sz w:val="16"/>
                <w:szCs w:val="18"/>
              </w:rPr>
              <w:br/>
              <w:t>(12</w:t>
            </w:r>
            <w:r w:rsidRPr="00215354">
              <w:rPr>
                <w:b/>
                <w:bCs/>
                <w:sz w:val="16"/>
                <w:szCs w:val="18"/>
              </w:rPr>
              <w:br/>
              <w:t>months</w:t>
            </w:r>
            <w:r w:rsidRPr="00215354">
              <w:rPr>
                <w:b/>
                <w:bCs/>
                <w:sz w:val="16"/>
                <w:szCs w:val="18"/>
              </w:rPr>
              <w:br/>
              <w:t>to March</w:t>
            </w:r>
            <w:r w:rsidRPr="00215354">
              <w:rPr>
                <w:b/>
                <w:bCs/>
                <w:sz w:val="16"/>
                <w:szCs w:val="18"/>
              </w:rPr>
              <w:br/>
              <w:t>2023)</w:t>
            </w:r>
          </w:p>
        </w:tc>
        <w:tc>
          <w:tcPr>
            <w:tcW w:w="972" w:type="dxa"/>
            <w:tcBorders>
              <w:top w:val="nil"/>
              <w:left w:val="nil"/>
              <w:bottom w:val="nil"/>
              <w:right w:val="nil"/>
            </w:tcBorders>
            <w:shd w:val="clear" w:color="auto" w:fill="D9D9D9" w:themeFill="background1" w:themeFillShade="D9"/>
            <w:hideMark/>
          </w:tcPr>
          <w:p w14:paraId="5D569461" w14:textId="231C7CED" w:rsidR="00215354" w:rsidRPr="00215354" w:rsidRDefault="00215354" w:rsidP="00215354">
            <w:pPr>
              <w:pStyle w:val="TableText"/>
              <w:jc w:val="right"/>
              <w:rPr>
                <w:b/>
                <w:bCs/>
                <w:sz w:val="16"/>
                <w:szCs w:val="18"/>
              </w:rPr>
            </w:pPr>
            <w:r w:rsidRPr="00215354">
              <w:rPr>
                <w:b/>
                <w:bCs/>
                <w:sz w:val="16"/>
                <w:szCs w:val="18"/>
              </w:rPr>
              <w:br/>
              <w:t>(12</w:t>
            </w:r>
            <w:r w:rsidRPr="00215354">
              <w:rPr>
                <w:b/>
                <w:bCs/>
                <w:sz w:val="16"/>
                <w:szCs w:val="18"/>
              </w:rPr>
              <w:br/>
              <w:t>months</w:t>
            </w:r>
            <w:r w:rsidRPr="00215354">
              <w:rPr>
                <w:b/>
                <w:bCs/>
                <w:sz w:val="16"/>
                <w:szCs w:val="18"/>
              </w:rPr>
              <w:br/>
              <w:t>to March</w:t>
            </w:r>
            <w:r w:rsidRPr="00215354">
              <w:rPr>
                <w:b/>
                <w:bCs/>
                <w:sz w:val="16"/>
                <w:szCs w:val="18"/>
              </w:rPr>
              <w:br/>
              <w:t>2024)</w:t>
            </w:r>
          </w:p>
        </w:tc>
        <w:tc>
          <w:tcPr>
            <w:tcW w:w="973" w:type="dxa"/>
            <w:gridSpan w:val="2"/>
            <w:tcBorders>
              <w:top w:val="nil"/>
              <w:left w:val="nil"/>
              <w:bottom w:val="nil"/>
              <w:right w:val="nil"/>
            </w:tcBorders>
            <w:shd w:val="clear" w:color="auto" w:fill="D9D9D9" w:themeFill="background1" w:themeFillShade="D9"/>
          </w:tcPr>
          <w:p w14:paraId="5BB50E3D" w14:textId="32DD8AC9" w:rsidR="00215354" w:rsidRPr="00215354" w:rsidRDefault="00215354" w:rsidP="00215354">
            <w:pPr>
              <w:pStyle w:val="TableText"/>
              <w:jc w:val="right"/>
              <w:rPr>
                <w:b/>
                <w:bCs/>
                <w:sz w:val="16"/>
                <w:szCs w:val="18"/>
              </w:rPr>
            </w:pPr>
            <w:r w:rsidRPr="00215354">
              <w:rPr>
                <w:b/>
                <w:bCs/>
                <w:sz w:val="16"/>
                <w:szCs w:val="18"/>
              </w:rPr>
              <w:br/>
              <w:t>(12</w:t>
            </w:r>
            <w:r w:rsidRPr="00215354">
              <w:rPr>
                <w:b/>
                <w:bCs/>
                <w:sz w:val="16"/>
                <w:szCs w:val="18"/>
              </w:rPr>
              <w:br/>
              <w:t>months</w:t>
            </w:r>
            <w:r w:rsidRPr="00215354">
              <w:rPr>
                <w:b/>
                <w:bCs/>
                <w:sz w:val="16"/>
                <w:szCs w:val="18"/>
              </w:rPr>
              <w:br/>
              <w:t>to March</w:t>
            </w:r>
            <w:r w:rsidRPr="00215354">
              <w:rPr>
                <w:b/>
                <w:bCs/>
                <w:sz w:val="16"/>
                <w:szCs w:val="18"/>
              </w:rPr>
              <w:br/>
              <w:t>2025)*</w:t>
            </w:r>
          </w:p>
        </w:tc>
      </w:tr>
      <w:tr w:rsidR="001B731A" w14:paraId="27D2F326" w14:textId="4BF0274B" w:rsidTr="007D31C4">
        <w:tc>
          <w:tcPr>
            <w:tcW w:w="1273" w:type="dxa"/>
            <w:gridSpan w:val="2"/>
            <w:tcBorders>
              <w:top w:val="nil"/>
              <w:left w:val="nil"/>
              <w:bottom w:val="single" w:sz="4" w:space="0" w:color="A6A6A6" w:themeColor="background1" w:themeShade="A6"/>
              <w:right w:val="nil"/>
            </w:tcBorders>
            <w:hideMark/>
          </w:tcPr>
          <w:p w14:paraId="24662247" w14:textId="77777777" w:rsidR="001B731A" w:rsidRPr="004F1B86" w:rsidRDefault="001B731A" w:rsidP="001B731A">
            <w:pPr>
              <w:pStyle w:val="TableText"/>
              <w:ind w:right="-154"/>
              <w:rPr>
                <w:sz w:val="16"/>
                <w:szCs w:val="16"/>
              </w:rPr>
            </w:pPr>
            <w:r w:rsidRPr="004F1B86">
              <w:rPr>
                <w:sz w:val="16"/>
                <w:szCs w:val="16"/>
              </w:rPr>
              <w:t>All Ethnicities</w:t>
            </w:r>
          </w:p>
        </w:tc>
        <w:tc>
          <w:tcPr>
            <w:tcW w:w="972" w:type="dxa"/>
            <w:tcBorders>
              <w:top w:val="nil"/>
              <w:left w:val="nil"/>
              <w:bottom w:val="single" w:sz="4" w:space="0" w:color="A6A6A6" w:themeColor="background1" w:themeShade="A6"/>
              <w:right w:val="nil"/>
            </w:tcBorders>
            <w:hideMark/>
          </w:tcPr>
          <w:p w14:paraId="7D3DBAEE" w14:textId="5FA4E8CC" w:rsidR="001B731A" w:rsidRPr="00224C32" w:rsidRDefault="001B731A" w:rsidP="001B731A">
            <w:pPr>
              <w:pStyle w:val="TableText"/>
              <w:jc w:val="right"/>
              <w:rPr>
                <w:spacing w:val="-2"/>
                <w:sz w:val="16"/>
              </w:rPr>
            </w:pPr>
            <w:r>
              <w:rPr>
                <w:spacing w:val="-2"/>
                <w:sz w:val="16"/>
              </w:rPr>
              <w:t>3,892</w:t>
            </w:r>
          </w:p>
        </w:tc>
        <w:tc>
          <w:tcPr>
            <w:tcW w:w="972" w:type="dxa"/>
            <w:tcBorders>
              <w:top w:val="nil"/>
              <w:left w:val="nil"/>
              <w:bottom w:val="single" w:sz="4" w:space="0" w:color="A6A6A6" w:themeColor="background1" w:themeShade="A6"/>
              <w:right w:val="nil"/>
            </w:tcBorders>
            <w:hideMark/>
          </w:tcPr>
          <w:p w14:paraId="4439450E" w14:textId="5DD74936" w:rsidR="001B731A" w:rsidRPr="00224C32" w:rsidRDefault="001B731A" w:rsidP="001B731A">
            <w:pPr>
              <w:pStyle w:val="TableText"/>
              <w:jc w:val="right"/>
              <w:rPr>
                <w:spacing w:val="-2"/>
                <w:sz w:val="16"/>
              </w:rPr>
            </w:pPr>
            <w:r w:rsidRPr="00224C32">
              <w:rPr>
                <w:spacing w:val="-2"/>
                <w:sz w:val="16"/>
              </w:rPr>
              <w:t>3,816</w:t>
            </w:r>
          </w:p>
        </w:tc>
        <w:tc>
          <w:tcPr>
            <w:tcW w:w="973" w:type="dxa"/>
            <w:tcBorders>
              <w:top w:val="nil"/>
              <w:left w:val="nil"/>
              <w:bottom w:val="single" w:sz="4" w:space="0" w:color="A6A6A6" w:themeColor="background1" w:themeShade="A6"/>
              <w:right w:val="nil"/>
            </w:tcBorders>
            <w:hideMark/>
          </w:tcPr>
          <w:p w14:paraId="641B0905" w14:textId="26F0EFB3" w:rsidR="001B731A" w:rsidRPr="00215354" w:rsidRDefault="001B731A" w:rsidP="001B731A">
            <w:pPr>
              <w:pStyle w:val="TableText"/>
              <w:jc w:val="right"/>
              <w:rPr>
                <w:sz w:val="16"/>
                <w:szCs w:val="18"/>
              </w:rPr>
            </w:pPr>
            <w:r>
              <w:rPr>
                <w:spacing w:val="-2"/>
                <w:sz w:val="16"/>
              </w:rPr>
              <w:t>3,496</w:t>
            </w:r>
          </w:p>
        </w:tc>
        <w:tc>
          <w:tcPr>
            <w:tcW w:w="972" w:type="dxa"/>
            <w:tcBorders>
              <w:top w:val="nil"/>
              <w:left w:val="nil"/>
              <w:bottom w:val="single" w:sz="4" w:space="0" w:color="A6A6A6" w:themeColor="background1" w:themeShade="A6"/>
              <w:right w:val="nil"/>
            </w:tcBorders>
            <w:hideMark/>
          </w:tcPr>
          <w:p w14:paraId="7C35E3F9" w14:textId="1D18035B" w:rsidR="001B731A" w:rsidRPr="00215354" w:rsidRDefault="001B731A" w:rsidP="001B731A">
            <w:pPr>
              <w:pStyle w:val="TableText"/>
              <w:jc w:val="right"/>
              <w:rPr>
                <w:sz w:val="16"/>
                <w:szCs w:val="18"/>
              </w:rPr>
            </w:pPr>
            <w:r>
              <w:rPr>
                <w:spacing w:val="-2"/>
                <w:sz w:val="16"/>
              </w:rPr>
              <w:t>3,594</w:t>
            </w:r>
          </w:p>
        </w:tc>
        <w:tc>
          <w:tcPr>
            <w:tcW w:w="973" w:type="dxa"/>
            <w:tcBorders>
              <w:top w:val="nil"/>
              <w:left w:val="nil"/>
              <w:bottom w:val="single" w:sz="4" w:space="0" w:color="A6A6A6" w:themeColor="background1" w:themeShade="A6"/>
              <w:right w:val="nil"/>
            </w:tcBorders>
          </w:tcPr>
          <w:p w14:paraId="3A77BB86" w14:textId="2AF5590A" w:rsidR="001B731A" w:rsidRPr="00215354" w:rsidRDefault="001B731A" w:rsidP="001B731A">
            <w:pPr>
              <w:pStyle w:val="TableText"/>
              <w:jc w:val="right"/>
              <w:rPr>
                <w:sz w:val="16"/>
                <w:szCs w:val="18"/>
              </w:rPr>
            </w:pPr>
            <w:r>
              <w:rPr>
                <w:spacing w:val="-2"/>
                <w:sz w:val="16"/>
              </w:rPr>
              <w:t>3,693</w:t>
            </w:r>
          </w:p>
        </w:tc>
        <w:tc>
          <w:tcPr>
            <w:tcW w:w="972" w:type="dxa"/>
            <w:tcBorders>
              <w:top w:val="nil"/>
              <w:left w:val="nil"/>
              <w:bottom w:val="single" w:sz="4" w:space="0" w:color="A6A6A6" w:themeColor="background1" w:themeShade="A6"/>
              <w:right w:val="nil"/>
            </w:tcBorders>
            <w:hideMark/>
          </w:tcPr>
          <w:p w14:paraId="1E61C518" w14:textId="51D26CEF" w:rsidR="001B731A" w:rsidRPr="00215354" w:rsidRDefault="001B731A" w:rsidP="001B731A">
            <w:pPr>
              <w:pStyle w:val="TableText"/>
              <w:jc w:val="right"/>
              <w:rPr>
                <w:sz w:val="16"/>
                <w:szCs w:val="18"/>
              </w:rPr>
            </w:pPr>
            <w:r>
              <w:rPr>
                <w:spacing w:val="-2"/>
                <w:sz w:val="16"/>
              </w:rPr>
              <w:t>3,849</w:t>
            </w:r>
          </w:p>
        </w:tc>
        <w:tc>
          <w:tcPr>
            <w:tcW w:w="973" w:type="dxa"/>
            <w:gridSpan w:val="2"/>
            <w:tcBorders>
              <w:top w:val="nil"/>
              <w:left w:val="nil"/>
              <w:bottom w:val="single" w:sz="4" w:space="0" w:color="A6A6A6" w:themeColor="background1" w:themeShade="A6"/>
              <w:right w:val="nil"/>
            </w:tcBorders>
          </w:tcPr>
          <w:p w14:paraId="57204468" w14:textId="62D1A49B" w:rsidR="001B731A" w:rsidRPr="00224C32" w:rsidRDefault="001B731A" w:rsidP="001B731A">
            <w:pPr>
              <w:pStyle w:val="TableText"/>
              <w:jc w:val="right"/>
              <w:rPr>
                <w:spacing w:val="-2"/>
                <w:sz w:val="16"/>
              </w:rPr>
            </w:pPr>
            <w:r>
              <w:rPr>
                <w:spacing w:val="-2"/>
                <w:sz w:val="16"/>
              </w:rPr>
              <w:t>3,795</w:t>
            </w:r>
          </w:p>
        </w:tc>
      </w:tr>
      <w:tr w:rsidR="001B731A" w14:paraId="339DE287" w14:textId="0BED33A9" w:rsidTr="00095C1D">
        <w:tc>
          <w:tcPr>
            <w:tcW w:w="1273" w:type="dxa"/>
            <w:gridSpan w:val="2"/>
            <w:tcBorders>
              <w:top w:val="single" w:sz="4" w:space="0" w:color="A6A6A6" w:themeColor="background1" w:themeShade="A6"/>
              <w:left w:val="nil"/>
              <w:bottom w:val="single" w:sz="4" w:space="0" w:color="A6A6A6" w:themeColor="background1" w:themeShade="A6"/>
              <w:right w:val="nil"/>
            </w:tcBorders>
            <w:hideMark/>
          </w:tcPr>
          <w:p w14:paraId="62C6D2F1" w14:textId="77777777" w:rsidR="001B731A" w:rsidRPr="004F1B86" w:rsidRDefault="001B731A" w:rsidP="001B731A">
            <w:pPr>
              <w:pStyle w:val="TableText"/>
              <w:ind w:right="-154"/>
              <w:rPr>
                <w:sz w:val="16"/>
                <w:szCs w:val="16"/>
              </w:rPr>
            </w:pPr>
            <w:r w:rsidRPr="004F1B86">
              <w:rPr>
                <w:sz w:val="16"/>
                <w:szCs w:val="16"/>
              </w:rPr>
              <w:t>Māori</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0097551A" w14:textId="0ECFFD92" w:rsidR="001B731A" w:rsidRPr="00224C32" w:rsidRDefault="001B731A" w:rsidP="001B731A">
            <w:pPr>
              <w:pStyle w:val="TableText"/>
              <w:jc w:val="right"/>
              <w:rPr>
                <w:spacing w:val="-2"/>
                <w:sz w:val="16"/>
              </w:rPr>
            </w:pPr>
            <w:r>
              <w:rPr>
                <w:spacing w:val="-2"/>
                <w:sz w:val="16"/>
              </w:rPr>
              <w:t>7,465</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48A868FD" w14:textId="09E76C54" w:rsidR="001B731A" w:rsidRPr="00224C32" w:rsidRDefault="001B731A" w:rsidP="001B731A">
            <w:pPr>
              <w:pStyle w:val="TableText"/>
              <w:jc w:val="right"/>
              <w:rPr>
                <w:spacing w:val="-2"/>
                <w:sz w:val="16"/>
              </w:rPr>
            </w:pPr>
            <w:r>
              <w:rPr>
                <w:spacing w:val="-2"/>
                <w:sz w:val="16"/>
              </w:rPr>
              <w:t>7,498</w:t>
            </w:r>
          </w:p>
        </w:tc>
        <w:tc>
          <w:tcPr>
            <w:tcW w:w="973" w:type="dxa"/>
            <w:tcBorders>
              <w:top w:val="single" w:sz="4" w:space="0" w:color="A6A6A6" w:themeColor="background1" w:themeShade="A6"/>
              <w:left w:val="nil"/>
              <w:bottom w:val="single" w:sz="4" w:space="0" w:color="A6A6A6" w:themeColor="background1" w:themeShade="A6"/>
              <w:right w:val="nil"/>
            </w:tcBorders>
            <w:hideMark/>
          </w:tcPr>
          <w:p w14:paraId="7FD081A2" w14:textId="69EA4FF8" w:rsidR="001B731A" w:rsidRPr="00224C32" w:rsidRDefault="001B731A" w:rsidP="001B731A">
            <w:pPr>
              <w:pStyle w:val="TableText"/>
              <w:jc w:val="right"/>
              <w:rPr>
                <w:spacing w:val="-2"/>
                <w:sz w:val="16"/>
              </w:rPr>
            </w:pPr>
            <w:r>
              <w:rPr>
                <w:spacing w:val="-2"/>
                <w:sz w:val="16"/>
              </w:rPr>
              <w:t>6,677</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7D0A1357" w14:textId="02127E3B" w:rsidR="001B731A" w:rsidRPr="00224C32" w:rsidRDefault="001B731A" w:rsidP="001B731A">
            <w:pPr>
              <w:pStyle w:val="TableText"/>
              <w:jc w:val="right"/>
              <w:rPr>
                <w:spacing w:val="-2"/>
                <w:sz w:val="16"/>
              </w:rPr>
            </w:pPr>
            <w:r>
              <w:rPr>
                <w:spacing w:val="-2"/>
                <w:sz w:val="16"/>
              </w:rPr>
              <w:t>6,792</w:t>
            </w:r>
          </w:p>
        </w:tc>
        <w:tc>
          <w:tcPr>
            <w:tcW w:w="973" w:type="dxa"/>
            <w:tcBorders>
              <w:top w:val="single" w:sz="4" w:space="0" w:color="A6A6A6" w:themeColor="background1" w:themeShade="A6"/>
              <w:left w:val="nil"/>
              <w:bottom w:val="single" w:sz="4" w:space="0" w:color="A6A6A6" w:themeColor="background1" w:themeShade="A6"/>
              <w:right w:val="nil"/>
            </w:tcBorders>
          </w:tcPr>
          <w:p w14:paraId="0694FB9A" w14:textId="6B498C00" w:rsidR="001B731A" w:rsidRPr="00224C32" w:rsidRDefault="001B731A" w:rsidP="001B731A">
            <w:pPr>
              <w:pStyle w:val="TableText"/>
              <w:jc w:val="right"/>
              <w:rPr>
                <w:spacing w:val="-2"/>
                <w:sz w:val="16"/>
              </w:rPr>
            </w:pPr>
            <w:r>
              <w:rPr>
                <w:spacing w:val="-2"/>
                <w:sz w:val="16"/>
              </w:rPr>
              <w:t>6,976</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1C84F453" w14:textId="595E8ED8" w:rsidR="001B731A" w:rsidRPr="00224C32" w:rsidRDefault="001B731A" w:rsidP="001B731A">
            <w:pPr>
              <w:pStyle w:val="TableText"/>
              <w:jc w:val="right"/>
              <w:rPr>
                <w:spacing w:val="-2"/>
                <w:sz w:val="16"/>
              </w:rPr>
            </w:pPr>
            <w:r>
              <w:rPr>
                <w:spacing w:val="-2"/>
                <w:sz w:val="16"/>
              </w:rPr>
              <w:t>7,265</w:t>
            </w:r>
          </w:p>
        </w:tc>
        <w:tc>
          <w:tcPr>
            <w:tcW w:w="973" w:type="dxa"/>
            <w:gridSpan w:val="2"/>
            <w:tcBorders>
              <w:top w:val="single" w:sz="4" w:space="0" w:color="A6A6A6" w:themeColor="background1" w:themeShade="A6"/>
              <w:left w:val="nil"/>
              <w:bottom w:val="single" w:sz="4" w:space="0" w:color="A6A6A6" w:themeColor="background1" w:themeShade="A6"/>
              <w:right w:val="nil"/>
            </w:tcBorders>
          </w:tcPr>
          <w:p w14:paraId="25E380C2" w14:textId="1ECC68A6" w:rsidR="001B731A" w:rsidRPr="00224C32" w:rsidRDefault="001B731A" w:rsidP="001B731A">
            <w:pPr>
              <w:pStyle w:val="TableText"/>
              <w:jc w:val="right"/>
              <w:rPr>
                <w:spacing w:val="-2"/>
                <w:sz w:val="16"/>
              </w:rPr>
            </w:pPr>
            <w:r w:rsidRPr="00224C32">
              <w:rPr>
                <w:spacing w:val="-2"/>
                <w:sz w:val="16"/>
              </w:rPr>
              <w:t>7,155</w:t>
            </w:r>
          </w:p>
        </w:tc>
      </w:tr>
      <w:tr w:rsidR="001B731A" w14:paraId="14F46A1A" w14:textId="23CF6C51" w:rsidTr="00095C1D">
        <w:tc>
          <w:tcPr>
            <w:tcW w:w="1273" w:type="dxa"/>
            <w:gridSpan w:val="2"/>
            <w:tcBorders>
              <w:top w:val="single" w:sz="4" w:space="0" w:color="A6A6A6" w:themeColor="background1" w:themeShade="A6"/>
              <w:left w:val="nil"/>
              <w:bottom w:val="single" w:sz="4" w:space="0" w:color="A6A6A6" w:themeColor="background1" w:themeShade="A6"/>
              <w:right w:val="nil"/>
            </w:tcBorders>
            <w:hideMark/>
          </w:tcPr>
          <w:p w14:paraId="4B082EBB" w14:textId="77777777" w:rsidR="001B731A" w:rsidRPr="004F1B86" w:rsidRDefault="001B731A" w:rsidP="001B731A">
            <w:pPr>
              <w:pStyle w:val="TableText"/>
              <w:ind w:right="-154"/>
              <w:rPr>
                <w:sz w:val="16"/>
                <w:szCs w:val="16"/>
              </w:rPr>
            </w:pPr>
            <w:r w:rsidRPr="004F1B86">
              <w:rPr>
                <w:sz w:val="16"/>
                <w:szCs w:val="16"/>
              </w:rPr>
              <w:t>Pacific peoples</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13F5A609" w14:textId="3A929D35" w:rsidR="001B731A" w:rsidRPr="00224C32" w:rsidRDefault="001B731A" w:rsidP="001B731A">
            <w:pPr>
              <w:pStyle w:val="TableText"/>
              <w:jc w:val="right"/>
              <w:rPr>
                <w:spacing w:val="-2"/>
                <w:sz w:val="16"/>
              </w:rPr>
            </w:pPr>
            <w:r>
              <w:rPr>
                <w:spacing w:val="-2"/>
                <w:sz w:val="16"/>
              </w:rPr>
              <w:t>8,644</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51EF6289" w14:textId="66FCE06C" w:rsidR="001B731A" w:rsidRPr="00224C32" w:rsidRDefault="001B731A" w:rsidP="001B731A">
            <w:pPr>
              <w:pStyle w:val="TableText"/>
              <w:jc w:val="right"/>
              <w:rPr>
                <w:spacing w:val="-2"/>
                <w:sz w:val="16"/>
              </w:rPr>
            </w:pPr>
            <w:r>
              <w:rPr>
                <w:spacing w:val="-2"/>
                <w:sz w:val="16"/>
              </w:rPr>
              <w:t>8,347</w:t>
            </w:r>
          </w:p>
        </w:tc>
        <w:tc>
          <w:tcPr>
            <w:tcW w:w="973" w:type="dxa"/>
            <w:tcBorders>
              <w:top w:val="single" w:sz="4" w:space="0" w:color="A6A6A6" w:themeColor="background1" w:themeShade="A6"/>
              <w:left w:val="nil"/>
              <w:bottom w:val="single" w:sz="4" w:space="0" w:color="A6A6A6" w:themeColor="background1" w:themeShade="A6"/>
              <w:right w:val="nil"/>
            </w:tcBorders>
            <w:hideMark/>
          </w:tcPr>
          <w:p w14:paraId="67A4159B" w14:textId="7416F5F7" w:rsidR="001B731A" w:rsidRPr="00224C32" w:rsidRDefault="001B731A" w:rsidP="001B731A">
            <w:pPr>
              <w:pStyle w:val="TableText"/>
              <w:jc w:val="right"/>
              <w:rPr>
                <w:spacing w:val="-2"/>
                <w:sz w:val="16"/>
              </w:rPr>
            </w:pPr>
            <w:r w:rsidRPr="00224C32">
              <w:rPr>
                <w:spacing w:val="-2"/>
                <w:sz w:val="16"/>
              </w:rPr>
              <w:t>7,151</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1CDDD478" w14:textId="4B172932" w:rsidR="001B731A" w:rsidRPr="00224C32" w:rsidRDefault="001B731A" w:rsidP="001B731A">
            <w:pPr>
              <w:pStyle w:val="TableText"/>
              <w:jc w:val="right"/>
              <w:rPr>
                <w:spacing w:val="-2"/>
                <w:sz w:val="16"/>
              </w:rPr>
            </w:pPr>
            <w:r>
              <w:rPr>
                <w:spacing w:val="-2"/>
                <w:sz w:val="16"/>
              </w:rPr>
              <w:t>7,063</w:t>
            </w:r>
          </w:p>
        </w:tc>
        <w:tc>
          <w:tcPr>
            <w:tcW w:w="973" w:type="dxa"/>
            <w:tcBorders>
              <w:top w:val="single" w:sz="4" w:space="0" w:color="A6A6A6" w:themeColor="background1" w:themeShade="A6"/>
              <w:left w:val="nil"/>
              <w:bottom w:val="single" w:sz="4" w:space="0" w:color="A6A6A6" w:themeColor="background1" w:themeShade="A6"/>
              <w:right w:val="nil"/>
            </w:tcBorders>
          </w:tcPr>
          <w:p w14:paraId="052CCE6C" w14:textId="19E158F7" w:rsidR="001B731A" w:rsidRPr="00224C32" w:rsidRDefault="001B731A" w:rsidP="001B731A">
            <w:pPr>
              <w:pStyle w:val="TableText"/>
              <w:jc w:val="right"/>
              <w:rPr>
                <w:spacing w:val="-2"/>
                <w:sz w:val="16"/>
              </w:rPr>
            </w:pPr>
            <w:r w:rsidRPr="00224C32">
              <w:rPr>
                <w:spacing w:val="-2"/>
                <w:sz w:val="16"/>
              </w:rPr>
              <w:t>7,510</w:t>
            </w:r>
          </w:p>
        </w:tc>
        <w:tc>
          <w:tcPr>
            <w:tcW w:w="972" w:type="dxa"/>
            <w:tcBorders>
              <w:top w:val="single" w:sz="4" w:space="0" w:color="A6A6A6" w:themeColor="background1" w:themeShade="A6"/>
              <w:left w:val="nil"/>
              <w:bottom w:val="single" w:sz="4" w:space="0" w:color="A6A6A6" w:themeColor="background1" w:themeShade="A6"/>
              <w:right w:val="nil"/>
            </w:tcBorders>
            <w:hideMark/>
          </w:tcPr>
          <w:p w14:paraId="22F7BC02" w14:textId="34683F1C" w:rsidR="001B731A" w:rsidRPr="00224C32" w:rsidRDefault="001B731A" w:rsidP="001B731A">
            <w:pPr>
              <w:pStyle w:val="TableText"/>
              <w:jc w:val="right"/>
              <w:rPr>
                <w:spacing w:val="-2"/>
                <w:sz w:val="16"/>
              </w:rPr>
            </w:pPr>
            <w:r w:rsidRPr="00224C32">
              <w:rPr>
                <w:spacing w:val="-2"/>
                <w:sz w:val="16"/>
              </w:rPr>
              <w:t>8,188</w:t>
            </w:r>
          </w:p>
        </w:tc>
        <w:tc>
          <w:tcPr>
            <w:tcW w:w="973" w:type="dxa"/>
            <w:gridSpan w:val="2"/>
            <w:tcBorders>
              <w:top w:val="single" w:sz="4" w:space="0" w:color="A6A6A6" w:themeColor="background1" w:themeShade="A6"/>
              <w:left w:val="nil"/>
              <w:bottom w:val="single" w:sz="4" w:space="0" w:color="A6A6A6" w:themeColor="background1" w:themeShade="A6"/>
              <w:right w:val="nil"/>
            </w:tcBorders>
          </w:tcPr>
          <w:p w14:paraId="677B3118" w14:textId="132FB11D" w:rsidR="001B731A" w:rsidRPr="00224C32" w:rsidRDefault="001B731A" w:rsidP="001B731A">
            <w:pPr>
              <w:pStyle w:val="TableText"/>
              <w:jc w:val="right"/>
              <w:rPr>
                <w:spacing w:val="-2"/>
                <w:sz w:val="16"/>
              </w:rPr>
            </w:pPr>
            <w:r>
              <w:rPr>
                <w:spacing w:val="-2"/>
                <w:sz w:val="16"/>
              </w:rPr>
              <w:t>7,928</w:t>
            </w:r>
          </w:p>
        </w:tc>
      </w:tr>
      <w:tr w:rsidR="001B731A" w14:paraId="057171E0" w14:textId="7C176578" w:rsidTr="00095C1D">
        <w:tc>
          <w:tcPr>
            <w:tcW w:w="1273" w:type="dxa"/>
            <w:gridSpan w:val="2"/>
            <w:tcBorders>
              <w:top w:val="single" w:sz="4" w:space="0" w:color="A6A6A6" w:themeColor="background1" w:themeShade="A6"/>
              <w:left w:val="nil"/>
              <w:bottom w:val="single" w:sz="4" w:space="0" w:color="A6A6A6" w:themeColor="background1" w:themeShade="A6"/>
              <w:right w:val="nil"/>
            </w:tcBorders>
          </w:tcPr>
          <w:p w14:paraId="7F9724F5" w14:textId="77777777" w:rsidR="001B731A" w:rsidRPr="004F1B86" w:rsidRDefault="001B731A" w:rsidP="001B731A">
            <w:pPr>
              <w:pStyle w:val="TableText"/>
              <w:ind w:right="-154"/>
              <w:rPr>
                <w:sz w:val="16"/>
                <w:szCs w:val="16"/>
              </w:rPr>
            </w:pPr>
            <w:r w:rsidRPr="004F1B86">
              <w:rPr>
                <w:sz w:val="16"/>
                <w:szCs w:val="16"/>
              </w:rPr>
              <w:t>Asian</w:t>
            </w:r>
          </w:p>
        </w:tc>
        <w:tc>
          <w:tcPr>
            <w:tcW w:w="972" w:type="dxa"/>
            <w:tcBorders>
              <w:top w:val="single" w:sz="4" w:space="0" w:color="A6A6A6" w:themeColor="background1" w:themeShade="A6"/>
              <w:left w:val="nil"/>
              <w:bottom w:val="single" w:sz="4" w:space="0" w:color="A6A6A6" w:themeColor="background1" w:themeShade="A6"/>
              <w:right w:val="nil"/>
            </w:tcBorders>
          </w:tcPr>
          <w:p w14:paraId="6471D013" w14:textId="4D64D6EB" w:rsidR="001B731A" w:rsidRPr="00224C32" w:rsidRDefault="001B731A" w:rsidP="001B731A">
            <w:pPr>
              <w:pStyle w:val="TableText"/>
              <w:jc w:val="right"/>
              <w:rPr>
                <w:spacing w:val="-2"/>
                <w:sz w:val="16"/>
              </w:rPr>
            </w:pPr>
            <w:r>
              <w:rPr>
                <w:spacing w:val="-2"/>
                <w:sz w:val="16"/>
              </w:rPr>
              <w:t>2,405</w:t>
            </w:r>
          </w:p>
        </w:tc>
        <w:tc>
          <w:tcPr>
            <w:tcW w:w="972" w:type="dxa"/>
            <w:tcBorders>
              <w:top w:val="single" w:sz="4" w:space="0" w:color="A6A6A6" w:themeColor="background1" w:themeShade="A6"/>
              <w:left w:val="nil"/>
              <w:bottom w:val="single" w:sz="4" w:space="0" w:color="A6A6A6" w:themeColor="background1" w:themeShade="A6"/>
              <w:right w:val="nil"/>
            </w:tcBorders>
          </w:tcPr>
          <w:p w14:paraId="7D485984" w14:textId="7C13351E" w:rsidR="001B731A" w:rsidRPr="00224C32" w:rsidRDefault="001B731A" w:rsidP="001B731A">
            <w:pPr>
              <w:pStyle w:val="TableText"/>
              <w:jc w:val="right"/>
              <w:rPr>
                <w:spacing w:val="-2"/>
                <w:sz w:val="16"/>
              </w:rPr>
            </w:pPr>
            <w:r w:rsidRPr="00224C32">
              <w:rPr>
                <w:spacing w:val="-2"/>
                <w:sz w:val="16"/>
              </w:rPr>
              <w:t>2,261</w:t>
            </w:r>
          </w:p>
        </w:tc>
        <w:tc>
          <w:tcPr>
            <w:tcW w:w="973" w:type="dxa"/>
            <w:tcBorders>
              <w:top w:val="single" w:sz="4" w:space="0" w:color="A6A6A6" w:themeColor="background1" w:themeShade="A6"/>
              <w:left w:val="nil"/>
              <w:bottom w:val="single" w:sz="4" w:space="0" w:color="A6A6A6" w:themeColor="background1" w:themeShade="A6"/>
              <w:right w:val="nil"/>
            </w:tcBorders>
          </w:tcPr>
          <w:p w14:paraId="5B9F1D61" w14:textId="2B4250CD" w:rsidR="001B731A" w:rsidRPr="00224C32" w:rsidRDefault="001B731A" w:rsidP="001B731A">
            <w:pPr>
              <w:pStyle w:val="TableText"/>
              <w:jc w:val="right"/>
              <w:rPr>
                <w:spacing w:val="-2"/>
                <w:sz w:val="16"/>
              </w:rPr>
            </w:pPr>
            <w:r>
              <w:rPr>
                <w:spacing w:val="-2"/>
                <w:sz w:val="16"/>
              </w:rPr>
              <w:t>2,056</w:t>
            </w:r>
          </w:p>
        </w:tc>
        <w:tc>
          <w:tcPr>
            <w:tcW w:w="972" w:type="dxa"/>
            <w:tcBorders>
              <w:top w:val="single" w:sz="4" w:space="0" w:color="A6A6A6" w:themeColor="background1" w:themeShade="A6"/>
              <w:left w:val="nil"/>
              <w:bottom w:val="single" w:sz="4" w:space="0" w:color="A6A6A6" w:themeColor="background1" w:themeShade="A6"/>
              <w:right w:val="nil"/>
            </w:tcBorders>
          </w:tcPr>
          <w:p w14:paraId="0236F8F8" w14:textId="0A80ADDB" w:rsidR="001B731A" w:rsidRPr="00224C32" w:rsidRDefault="001B731A" w:rsidP="001B731A">
            <w:pPr>
              <w:pStyle w:val="TableText"/>
              <w:jc w:val="right"/>
              <w:rPr>
                <w:spacing w:val="-2"/>
                <w:sz w:val="16"/>
              </w:rPr>
            </w:pPr>
            <w:r>
              <w:rPr>
                <w:spacing w:val="-2"/>
                <w:sz w:val="16"/>
              </w:rPr>
              <w:t>2,200</w:t>
            </w:r>
          </w:p>
        </w:tc>
        <w:tc>
          <w:tcPr>
            <w:tcW w:w="973" w:type="dxa"/>
            <w:tcBorders>
              <w:top w:val="single" w:sz="4" w:space="0" w:color="A6A6A6" w:themeColor="background1" w:themeShade="A6"/>
              <w:left w:val="nil"/>
              <w:bottom w:val="single" w:sz="4" w:space="0" w:color="A6A6A6" w:themeColor="background1" w:themeShade="A6"/>
              <w:right w:val="nil"/>
            </w:tcBorders>
          </w:tcPr>
          <w:p w14:paraId="11F9F6B2" w14:textId="0D0AFCF9" w:rsidR="001B731A" w:rsidRPr="00224C32" w:rsidRDefault="001B731A" w:rsidP="001B731A">
            <w:pPr>
              <w:pStyle w:val="TableText"/>
              <w:jc w:val="right"/>
              <w:rPr>
                <w:spacing w:val="-2"/>
                <w:sz w:val="16"/>
              </w:rPr>
            </w:pPr>
            <w:r w:rsidRPr="00224C32">
              <w:rPr>
                <w:spacing w:val="-2"/>
                <w:sz w:val="16"/>
              </w:rPr>
              <w:t>2,156</w:t>
            </w:r>
          </w:p>
        </w:tc>
        <w:tc>
          <w:tcPr>
            <w:tcW w:w="972" w:type="dxa"/>
            <w:tcBorders>
              <w:top w:val="single" w:sz="4" w:space="0" w:color="A6A6A6" w:themeColor="background1" w:themeShade="A6"/>
              <w:left w:val="nil"/>
              <w:bottom w:val="single" w:sz="4" w:space="0" w:color="A6A6A6" w:themeColor="background1" w:themeShade="A6"/>
              <w:right w:val="nil"/>
            </w:tcBorders>
          </w:tcPr>
          <w:p w14:paraId="3D79D1C6" w14:textId="4659F6EB" w:rsidR="001B731A" w:rsidRPr="00224C32" w:rsidRDefault="001B731A" w:rsidP="001B731A">
            <w:pPr>
              <w:pStyle w:val="TableText"/>
              <w:jc w:val="right"/>
              <w:rPr>
                <w:spacing w:val="-2"/>
                <w:sz w:val="16"/>
              </w:rPr>
            </w:pPr>
            <w:r>
              <w:rPr>
                <w:spacing w:val="-2"/>
                <w:sz w:val="16"/>
              </w:rPr>
              <w:t>2,449</w:t>
            </w:r>
          </w:p>
        </w:tc>
        <w:tc>
          <w:tcPr>
            <w:tcW w:w="973" w:type="dxa"/>
            <w:gridSpan w:val="2"/>
            <w:tcBorders>
              <w:top w:val="single" w:sz="4" w:space="0" w:color="A6A6A6" w:themeColor="background1" w:themeShade="A6"/>
              <w:left w:val="nil"/>
              <w:bottom w:val="single" w:sz="4" w:space="0" w:color="A6A6A6" w:themeColor="background1" w:themeShade="A6"/>
              <w:right w:val="nil"/>
            </w:tcBorders>
          </w:tcPr>
          <w:p w14:paraId="289CA12F" w14:textId="504E30E8" w:rsidR="001B731A" w:rsidRPr="00224C32" w:rsidRDefault="001B731A" w:rsidP="001B731A">
            <w:pPr>
              <w:pStyle w:val="TableText"/>
              <w:jc w:val="right"/>
              <w:rPr>
                <w:spacing w:val="-2"/>
                <w:sz w:val="16"/>
              </w:rPr>
            </w:pPr>
            <w:r>
              <w:rPr>
                <w:spacing w:val="-2"/>
                <w:sz w:val="16"/>
              </w:rPr>
              <w:t>2,096</w:t>
            </w:r>
          </w:p>
        </w:tc>
      </w:tr>
      <w:tr w:rsidR="001B731A" w14:paraId="78C2A7A6" w14:textId="1BE053D4" w:rsidTr="00095C1D">
        <w:tc>
          <w:tcPr>
            <w:tcW w:w="1273" w:type="dxa"/>
            <w:gridSpan w:val="2"/>
            <w:tcBorders>
              <w:top w:val="single" w:sz="4" w:space="0" w:color="A6A6A6" w:themeColor="background1" w:themeShade="A6"/>
              <w:left w:val="nil"/>
              <w:bottom w:val="single" w:sz="4" w:space="0" w:color="A6A6A6" w:themeColor="background1" w:themeShade="A6"/>
              <w:right w:val="nil"/>
            </w:tcBorders>
          </w:tcPr>
          <w:p w14:paraId="6C2A42CA" w14:textId="2558A734" w:rsidR="001B731A" w:rsidRPr="004F1B86" w:rsidRDefault="001B731A" w:rsidP="001B731A">
            <w:pPr>
              <w:pStyle w:val="TableText"/>
              <w:ind w:right="-154"/>
              <w:rPr>
                <w:sz w:val="16"/>
                <w:szCs w:val="16"/>
              </w:rPr>
            </w:pPr>
            <w:r w:rsidRPr="004F1B86">
              <w:rPr>
                <w:sz w:val="16"/>
                <w:szCs w:val="16"/>
              </w:rPr>
              <w:t xml:space="preserve">Non-Māori non-Pacific non-Asian </w:t>
            </w:r>
          </w:p>
        </w:tc>
        <w:tc>
          <w:tcPr>
            <w:tcW w:w="972" w:type="dxa"/>
            <w:tcBorders>
              <w:top w:val="single" w:sz="4" w:space="0" w:color="A6A6A6" w:themeColor="background1" w:themeShade="A6"/>
              <w:left w:val="nil"/>
              <w:bottom w:val="single" w:sz="4" w:space="0" w:color="A6A6A6" w:themeColor="background1" w:themeShade="A6"/>
              <w:right w:val="nil"/>
            </w:tcBorders>
          </w:tcPr>
          <w:p w14:paraId="2C5123DD" w14:textId="26B92980" w:rsidR="001B731A" w:rsidRPr="00224C32" w:rsidRDefault="001B731A" w:rsidP="001B731A">
            <w:pPr>
              <w:pStyle w:val="TableText"/>
              <w:jc w:val="right"/>
              <w:rPr>
                <w:spacing w:val="-2"/>
                <w:sz w:val="16"/>
              </w:rPr>
            </w:pPr>
            <w:r w:rsidRPr="00224C32">
              <w:rPr>
                <w:spacing w:val="-2"/>
                <w:sz w:val="16"/>
              </w:rPr>
              <w:t>3,173</w:t>
            </w:r>
          </w:p>
        </w:tc>
        <w:tc>
          <w:tcPr>
            <w:tcW w:w="972" w:type="dxa"/>
            <w:tcBorders>
              <w:top w:val="single" w:sz="4" w:space="0" w:color="A6A6A6" w:themeColor="background1" w:themeShade="A6"/>
              <w:left w:val="nil"/>
              <w:bottom w:val="single" w:sz="4" w:space="0" w:color="A6A6A6" w:themeColor="background1" w:themeShade="A6"/>
              <w:right w:val="nil"/>
            </w:tcBorders>
          </w:tcPr>
          <w:p w14:paraId="3FD99F17" w14:textId="660391C3" w:rsidR="001B731A" w:rsidRPr="00224C32" w:rsidRDefault="001B731A" w:rsidP="001B731A">
            <w:pPr>
              <w:pStyle w:val="TableText"/>
              <w:jc w:val="right"/>
              <w:rPr>
                <w:spacing w:val="-2"/>
                <w:sz w:val="16"/>
              </w:rPr>
            </w:pPr>
            <w:r>
              <w:rPr>
                <w:spacing w:val="-2"/>
                <w:sz w:val="16"/>
              </w:rPr>
              <w:t>3,095</w:t>
            </w:r>
          </w:p>
        </w:tc>
        <w:tc>
          <w:tcPr>
            <w:tcW w:w="973" w:type="dxa"/>
            <w:tcBorders>
              <w:top w:val="single" w:sz="4" w:space="0" w:color="A6A6A6" w:themeColor="background1" w:themeShade="A6"/>
              <w:left w:val="nil"/>
              <w:bottom w:val="single" w:sz="4" w:space="0" w:color="A6A6A6" w:themeColor="background1" w:themeShade="A6"/>
              <w:right w:val="nil"/>
            </w:tcBorders>
          </w:tcPr>
          <w:p w14:paraId="1AB90BFA" w14:textId="24B86812" w:rsidR="001B731A" w:rsidRPr="00224C32" w:rsidRDefault="001B731A" w:rsidP="001B731A">
            <w:pPr>
              <w:pStyle w:val="TableText"/>
              <w:jc w:val="right"/>
              <w:rPr>
                <w:spacing w:val="-2"/>
                <w:sz w:val="16"/>
              </w:rPr>
            </w:pPr>
            <w:r>
              <w:rPr>
                <w:spacing w:val="-2"/>
                <w:sz w:val="16"/>
              </w:rPr>
              <w:t>2,893</w:t>
            </w:r>
          </w:p>
        </w:tc>
        <w:tc>
          <w:tcPr>
            <w:tcW w:w="972" w:type="dxa"/>
            <w:tcBorders>
              <w:top w:val="single" w:sz="4" w:space="0" w:color="A6A6A6" w:themeColor="background1" w:themeShade="A6"/>
              <w:left w:val="nil"/>
              <w:bottom w:val="single" w:sz="4" w:space="0" w:color="A6A6A6" w:themeColor="background1" w:themeShade="A6"/>
              <w:right w:val="nil"/>
            </w:tcBorders>
          </w:tcPr>
          <w:p w14:paraId="480D2866" w14:textId="4D96FBE1" w:rsidR="001B731A" w:rsidRPr="00224C32" w:rsidRDefault="001B731A" w:rsidP="001B731A">
            <w:pPr>
              <w:pStyle w:val="TableText"/>
              <w:jc w:val="right"/>
              <w:rPr>
                <w:spacing w:val="-2"/>
                <w:sz w:val="16"/>
              </w:rPr>
            </w:pPr>
            <w:r w:rsidRPr="00224C32">
              <w:rPr>
                <w:spacing w:val="-2"/>
                <w:sz w:val="16"/>
              </w:rPr>
              <w:t>2,971</w:t>
            </w:r>
          </w:p>
        </w:tc>
        <w:tc>
          <w:tcPr>
            <w:tcW w:w="973" w:type="dxa"/>
            <w:tcBorders>
              <w:top w:val="single" w:sz="4" w:space="0" w:color="A6A6A6" w:themeColor="background1" w:themeShade="A6"/>
              <w:left w:val="nil"/>
              <w:bottom w:val="single" w:sz="4" w:space="0" w:color="A6A6A6" w:themeColor="background1" w:themeShade="A6"/>
              <w:right w:val="nil"/>
            </w:tcBorders>
          </w:tcPr>
          <w:p w14:paraId="3BD39BD5" w14:textId="0CB87C14" w:rsidR="001B731A" w:rsidRPr="00224C32" w:rsidRDefault="001B731A" w:rsidP="001B731A">
            <w:pPr>
              <w:pStyle w:val="TableText"/>
              <w:jc w:val="right"/>
              <w:rPr>
                <w:spacing w:val="-2"/>
                <w:sz w:val="16"/>
              </w:rPr>
            </w:pPr>
            <w:r>
              <w:rPr>
                <w:spacing w:val="-2"/>
                <w:sz w:val="16"/>
              </w:rPr>
              <w:t>3,028</w:t>
            </w:r>
          </w:p>
        </w:tc>
        <w:tc>
          <w:tcPr>
            <w:tcW w:w="972" w:type="dxa"/>
            <w:tcBorders>
              <w:top w:val="single" w:sz="4" w:space="0" w:color="A6A6A6" w:themeColor="background1" w:themeShade="A6"/>
              <w:left w:val="nil"/>
              <w:bottom w:val="single" w:sz="4" w:space="0" w:color="A6A6A6" w:themeColor="background1" w:themeShade="A6"/>
              <w:right w:val="nil"/>
            </w:tcBorders>
          </w:tcPr>
          <w:p w14:paraId="400E1EDC" w14:textId="79CDC3C2" w:rsidR="001B731A" w:rsidRPr="00224C32" w:rsidRDefault="001B731A" w:rsidP="001B731A">
            <w:pPr>
              <w:pStyle w:val="TableText"/>
              <w:jc w:val="right"/>
              <w:rPr>
                <w:spacing w:val="-2"/>
                <w:sz w:val="16"/>
              </w:rPr>
            </w:pPr>
            <w:r>
              <w:rPr>
                <w:spacing w:val="-2"/>
                <w:sz w:val="16"/>
              </w:rPr>
              <w:t>3,063</w:t>
            </w:r>
          </w:p>
        </w:tc>
        <w:tc>
          <w:tcPr>
            <w:tcW w:w="973" w:type="dxa"/>
            <w:gridSpan w:val="2"/>
            <w:tcBorders>
              <w:top w:val="single" w:sz="4" w:space="0" w:color="A6A6A6" w:themeColor="background1" w:themeShade="A6"/>
              <w:left w:val="nil"/>
              <w:bottom w:val="single" w:sz="4" w:space="0" w:color="A6A6A6" w:themeColor="background1" w:themeShade="A6"/>
              <w:right w:val="nil"/>
            </w:tcBorders>
          </w:tcPr>
          <w:p w14:paraId="07FCB7FF" w14:textId="420AB9AA" w:rsidR="001B731A" w:rsidRPr="00224C32" w:rsidRDefault="001B731A" w:rsidP="001B731A">
            <w:pPr>
              <w:pStyle w:val="TableText"/>
              <w:jc w:val="right"/>
              <w:rPr>
                <w:spacing w:val="-2"/>
                <w:sz w:val="16"/>
              </w:rPr>
            </w:pPr>
            <w:r w:rsidRPr="00224C32">
              <w:rPr>
                <w:spacing w:val="-2"/>
                <w:sz w:val="16"/>
              </w:rPr>
              <w:t>3,135</w:t>
            </w:r>
          </w:p>
        </w:tc>
      </w:tr>
    </w:tbl>
    <w:p w14:paraId="72F5A9C1" w14:textId="6D777183" w:rsidR="001B731A" w:rsidRPr="00224C32" w:rsidRDefault="00215354" w:rsidP="00224C32">
      <w:pPr>
        <w:pStyle w:val="Source"/>
      </w:pPr>
      <w:r w:rsidRPr="00224C32">
        <w:t>Source: National Minimum Dataset and Stats NZ Population</w:t>
      </w:r>
    </w:p>
    <w:p w14:paraId="554DFB92" w14:textId="22412480" w:rsidR="001B731A" w:rsidRPr="00570333" w:rsidRDefault="001B731A" w:rsidP="00570333">
      <w:pPr>
        <w:pStyle w:val="Note"/>
      </w:pPr>
      <w:r w:rsidRPr="00570333">
        <w:t>* At the time of publication, the most up-to-date data available is for the 12 months to March 2025. We have used 12 months of data to take account of seasonal fluctuations.</w:t>
      </w:r>
    </w:p>
    <w:p w14:paraId="077E12FB" w14:textId="77777777" w:rsidR="009736D4" w:rsidRDefault="009736D4" w:rsidP="00095C1D">
      <w:pPr>
        <w:ind w:right="-285"/>
      </w:pPr>
    </w:p>
    <w:p w14:paraId="2BB8E84E" w14:textId="77777777" w:rsidR="001B731A" w:rsidRDefault="001B731A" w:rsidP="00095C1D">
      <w:pPr>
        <w:ind w:right="-285"/>
      </w:pPr>
      <w:r w:rsidRPr="009736D4">
        <w:rPr>
          <w:b/>
          <w:bCs/>
        </w:rPr>
        <w:t>Comment</w:t>
      </w:r>
      <w:r>
        <w:t>: Ambulatory sensitive hospitalisations are a group of mostly acute admissions that are considered potentially reducible through prophylactic or therapeutic interventions delivered in a primary care setting.</w:t>
      </w:r>
    </w:p>
    <w:p w14:paraId="6AA35AEE" w14:textId="77777777" w:rsidR="001B731A" w:rsidRDefault="001B731A" w:rsidP="001B731A"/>
    <w:p w14:paraId="06C79BD5" w14:textId="29E70F6E" w:rsidR="001B731A" w:rsidRDefault="001B731A" w:rsidP="001B731A">
      <w:r>
        <w:t>Rate of child ASH admissions: As a likely consequence of COVID-19, the rate of child ASH admissions was relatively low for the years ending March 2021 and March 2022. The rate increased between March 2022 and March 2023, and is now higher than the rate in March 2019, before the COVID-19 pandemic.</w:t>
      </w:r>
    </w:p>
    <w:p w14:paraId="32B200BD" w14:textId="77777777" w:rsidR="001B731A" w:rsidRDefault="001B731A" w:rsidP="001B731A">
      <w:r>
        <w:t xml:space="preserve"> </w:t>
      </w:r>
    </w:p>
    <w:p w14:paraId="71D31BA3" w14:textId="77777777" w:rsidR="001B731A" w:rsidRDefault="001B731A" w:rsidP="001B731A">
      <w:r>
        <w:t>Rate of adult ASH admissions: As a likely consequence of COVID-19, the rate of adult ASH admissions decreased for the years ending March 2021 and March 2022. The rate increased between March 2022 and March 2023 and is now close to the rate in March 2019, before the COVID-19 pandemic.</w:t>
      </w:r>
    </w:p>
    <w:p w14:paraId="7A12331F" w14:textId="77777777" w:rsidR="001B731A" w:rsidRDefault="001B731A" w:rsidP="001B731A"/>
    <w:p w14:paraId="4AD83945" w14:textId="77777777" w:rsidR="001B731A" w:rsidRDefault="001B731A" w:rsidP="001B731A">
      <w:r>
        <w:t>For both child ASH admissions and adult ASH admissions, the rates have remained reasonably stagnant since this increase in the years to March 2025. The higher rates for</w:t>
      </w:r>
    </w:p>
    <w:p w14:paraId="6419EC0C" w14:textId="77777777" w:rsidR="001B731A" w:rsidRDefault="001B731A" w:rsidP="001B731A">
      <w:r>
        <w:t>Māori and Pacific peoples remain concerning and are a key focus for improvement.</w:t>
      </w:r>
    </w:p>
    <w:p w14:paraId="60676C0C" w14:textId="77777777" w:rsidR="001B731A" w:rsidRDefault="001B731A" w:rsidP="001B731A"/>
    <w:p w14:paraId="0AAAEB12" w14:textId="77777777" w:rsidR="009736D4" w:rsidRDefault="001B731A" w:rsidP="001B731A">
      <w:pPr>
        <w:sectPr w:rsidR="009736D4" w:rsidSect="006D69D2">
          <w:pgSz w:w="11907" w:h="16840" w:code="9"/>
          <w:pgMar w:top="1418" w:right="1701" w:bottom="1134" w:left="1843" w:header="284" w:footer="425" w:gutter="284"/>
          <w:cols w:space="720"/>
        </w:sectPr>
      </w:pPr>
      <w:r>
        <w:t>The ASH rates reported are sourced from a live dataset, the National Minimum Dataset. Districts can retrospectively update records in the system. This includes adding, amending, or removing records in earlier years. As a result, the rates presented here may differ from rates presented in other reports, including past annual reports.</w:t>
      </w:r>
    </w:p>
    <w:p w14:paraId="2FFED25A" w14:textId="77777777" w:rsidR="00372F5E" w:rsidRDefault="009736D4" w:rsidP="009736D4">
      <w:pPr>
        <w:pStyle w:val="Heading4"/>
        <w:spacing w:before="0"/>
      </w:pPr>
      <w:r w:rsidRPr="009736D4">
        <w:t>Patients could get primary care when wanted</w:t>
      </w:r>
    </w:p>
    <w:p w14:paraId="6B4ED326" w14:textId="0DD9AABA" w:rsidR="009736D4" w:rsidRDefault="009736D4"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9</w:t>
      </w:r>
      <w:r w:rsidR="0020298F">
        <w:rPr>
          <w:noProof/>
        </w:rPr>
        <w:fldChar w:fldCharType="end"/>
      </w:r>
      <w:r w:rsidRPr="004E7589">
        <w:t>:</w:t>
      </w:r>
      <w:r w:rsidRPr="009736D4">
        <w:t xml:space="preserve"> Patients were able to get healthcare from a general practitioner or nurse every time they wanted to</w:t>
      </w:r>
    </w:p>
    <w:tbl>
      <w:tblPr>
        <w:tblStyle w:val="TableGrid"/>
        <w:tblW w:w="822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418"/>
        <w:gridCol w:w="567"/>
        <w:gridCol w:w="1247"/>
        <w:gridCol w:w="1247"/>
        <w:gridCol w:w="1248"/>
        <w:gridCol w:w="1247"/>
        <w:gridCol w:w="1248"/>
      </w:tblGrid>
      <w:tr w:rsidR="009736D4" w:rsidRPr="00A52F16" w14:paraId="09566653" w14:textId="77777777" w:rsidTr="009736D4">
        <w:tc>
          <w:tcPr>
            <w:tcW w:w="1418" w:type="dxa"/>
            <w:tcBorders>
              <w:top w:val="single" w:sz="4" w:space="0" w:color="A6A6A6" w:themeColor="background1" w:themeShade="A6"/>
              <w:left w:val="nil"/>
              <w:bottom w:val="single" w:sz="4" w:space="0" w:color="A6A6A6" w:themeColor="background1" w:themeShade="A6"/>
              <w:right w:val="nil"/>
            </w:tcBorders>
            <w:hideMark/>
          </w:tcPr>
          <w:p w14:paraId="344C6580" w14:textId="551E32EE" w:rsidR="009736D4" w:rsidRPr="009736D4" w:rsidRDefault="009736D4" w:rsidP="009736D4">
            <w:pPr>
              <w:pStyle w:val="TableText"/>
              <w:rPr>
                <w:b/>
                <w:bCs/>
              </w:rPr>
            </w:pPr>
            <w:r w:rsidRPr="009736D4">
              <w:rPr>
                <w:b/>
                <w:bCs/>
              </w:rPr>
              <w:t>Indicator description</w:t>
            </w:r>
          </w:p>
        </w:tc>
        <w:tc>
          <w:tcPr>
            <w:tcW w:w="6804" w:type="dxa"/>
            <w:gridSpan w:val="6"/>
            <w:tcBorders>
              <w:top w:val="single" w:sz="4" w:space="0" w:color="A6A6A6" w:themeColor="background1" w:themeShade="A6"/>
              <w:left w:val="nil"/>
              <w:bottom w:val="single" w:sz="4" w:space="0" w:color="A6A6A6" w:themeColor="background1" w:themeShade="A6"/>
              <w:right w:val="nil"/>
            </w:tcBorders>
            <w:hideMark/>
          </w:tcPr>
          <w:p w14:paraId="71DEBF1B" w14:textId="1B8B21AF" w:rsidR="009736D4" w:rsidRPr="009736D4" w:rsidRDefault="009736D4" w:rsidP="009736D4">
            <w:pPr>
              <w:pStyle w:val="TableText"/>
            </w:pPr>
            <w:r w:rsidRPr="009736D4">
              <w:t>The percentage of patients who were able to get healthcare from a general practitioner (GP) or nurse every time they wanted to in the last 12 months.</w:t>
            </w:r>
          </w:p>
        </w:tc>
      </w:tr>
      <w:tr w:rsidR="009736D4" w:rsidRPr="00A52F16" w14:paraId="1EC2D108" w14:textId="77777777" w:rsidTr="009736D4">
        <w:tc>
          <w:tcPr>
            <w:tcW w:w="1418" w:type="dxa"/>
            <w:tcBorders>
              <w:top w:val="single" w:sz="4" w:space="0" w:color="A6A6A6" w:themeColor="background1" w:themeShade="A6"/>
              <w:left w:val="nil"/>
              <w:bottom w:val="single" w:sz="2" w:space="0" w:color="A6A6A6" w:themeColor="background1" w:themeShade="A6"/>
              <w:right w:val="nil"/>
            </w:tcBorders>
            <w:hideMark/>
          </w:tcPr>
          <w:p w14:paraId="52A026D6" w14:textId="009A7CCC" w:rsidR="009736D4" w:rsidRPr="009736D4" w:rsidRDefault="009736D4" w:rsidP="009736D4">
            <w:pPr>
              <w:pStyle w:val="TableText"/>
              <w:rPr>
                <w:b/>
                <w:bCs/>
              </w:rPr>
            </w:pPr>
            <w:r w:rsidRPr="009736D4">
              <w:rPr>
                <w:b/>
                <w:bCs/>
              </w:rPr>
              <w:t>Baseline data</w:t>
            </w:r>
            <w:r>
              <w:rPr>
                <w:b/>
                <w:bCs/>
              </w:rPr>
              <w:t xml:space="preserve"> </w:t>
            </w:r>
            <w:r>
              <w:rPr>
                <w:b/>
                <w:bCs/>
              </w:rPr>
              <w:br/>
            </w:r>
            <w:r w:rsidRPr="009736D4">
              <w:rPr>
                <w:b/>
                <w:bCs/>
              </w:rPr>
              <w:t>(Q4 2021)</w:t>
            </w:r>
          </w:p>
        </w:tc>
        <w:tc>
          <w:tcPr>
            <w:tcW w:w="6804" w:type="dxa"/>
            <w:gridSpan w:val="6"/>
            <w:tcBorders>
              <w:top w:val="single" w:sz="4" w:space="0" w:color="A6A6A6" w:themeColor="background1" w:themeShade="A6"/>
              <w:left w:val="nil"/>
              <w:bottom w:val="single" w:sz="2" w:space="0" w:color="A6A6A6" w:themeColor="background1" w:themeShade="A6"/>
              <w:right w:val="nil"/>
            </w:tcBorders>
            <w:hideMark/>
          </w:tcPr>
          <w:p w14:paraId="64FED1C8" w14:textId="7A6EB8DC" w:rsidR="009736D4" w:rsidRPr="009736D4" w:rsidRDefault="009736D4" w:rsidP="009736D4">
            <w:pPr>
              <w:pStyle w:val="TableText"/>
            </w:pPr>
            <w:r w:rsidRPr="009736D4">
              <w:t>81.8% of people reported No (most positive response) to the question, ‘In the last 12 months, was there ever a time when you wanted health care from a GP or nurse, but you could not get it?’</w:t>
            </w:r>
          </w:p>
        </w:tc>
      </w:tr>
      <w:tr w:rsidR="009736D4" w:rsidRPr="00A52F16" w14:paraId="76A85C51" w14:textId="77777777" w:rsidTr="007D31C4">
        <w:tc>
          <w:tcPr>
            <w:tcW w:w="1418" w:type="dxa"/>
            <w:tcBorders>
              <w:top w:val="single" w:sz="4" w:space="0" w:color="A6A6A6" w:themeColor="background1" w:themeShade="A6"/>
              <w:left w:val="nil"/>
              <w:bottom w:val="nil"/>
              <w:right w:val="nil"/>
            </w:tcBorders>
          </w:tcPr>
          <w:p w14:paraId="66C2AF32" w14:textId="04B6C08B" w:rsidR="009736D4" w:rsidRPr="009736D4" w:rsidRDefault="009736D4" w:rsidP="009736D4">
            <w:pPr>
              <w:pStyle w:val="TableText"/>
              <w:rPr>
                <w:b/>
                <w:bCs/>
              </w:rPr>
            </w:pPr>
            <w:r w:rsidRPr="009736D4">
              <w:rPr>
                <w:b/>
                <w:bCs/>
              </w:rPr>
              <w:t>Result</w:t>
            </w:r>
          </w:p>
        </w:tc>
        <w:tc>
          <w:tcPr>
            <w:tcW w:w="6804" w:type="dxa"/>
            <w:gridSpan w:val="6"/>
            <w:tcBorders>
              <w:top w:val="single" w:sz="4" w:space="0" w:color="A6A6A6" w:themeColor="background1" w:themeShade="A6"/>
              <w:left w:val="nil"/>
              <w:bottom w:val="nil"/>
              <w:right w:val="nil"/>
            </w:tcBorders>
          </w:tcPr>
          <w:p w14:paraId="55C80D05" w14:textId="72054845" w:rsidR="009736D4" w:rsidRPr="009736D4" w:rsidRDefault="009736D4" w:rsidP="009736D4">
            <w:pPr>
              <w:pStyle w:val="TableText"/>
            </w:pPr>
            <w:r w:rsidRPr="009736D4">
              <w:t>The percentage of patients who were able to get healthcare from a general practitioner (GP) or nurse every time they wanted to in the last 12 months.</w:t>
            </w:r>
          </w:p>
        </w:tc>
      </w:tr>
      <w:tr w:rsidR="009736D4" w:rsidRPr="00CE7044" w14:paraId="4D652032" w14:textId="77777777" w:rsidTr="007D31C4">
        <w:tc>
          <w:tcPr>
            <w:tcW w:w="1985" w:type="dxa"/>
            <w:gridSpan w:val="2"/>
            <w:tcBorders>
              <w:top w:val="nil"/>
              <w:left w:val="nil"/>
              <w:bottom w:val="nil"/>
              <w:right w:val="nil"/>
            </w:tcBorders>
            <w:shd w:val="clear" w:color="auto" w:fill="D9D9D9" w:themeFill="background1" w:themeFillShade="D9"/>
          </w:tcPr>
          <w:p w14:paraId="63048087" w14:textId="77777777" w:rsidR="009736D4" w:rsidRPr="00CE7044" w:rsidRDefault="009736D4">
            <w:pPr>
              <w:pStyle w:val="TableText"/>
              <w:rPr>
                <w:b/>
                <w:bCs/>
                <w:sz w:val="16"/>
                <w:szCs w:val="16"/>
              </w:rPr>
            </w:pPr>
          </w:p>
        </w:tc>
        <w:tc>
          <w:tcPr>
            <w:tcW w:w="1247" w:type="dxa"/>
            <w:tcBorders>
              <w:top w:val="nil"/>
              <w:left w:val="nil"/>
              <w:bottom w:val="nil"/>
              <w:right w:val="nil"/>
            </w:tcBorders>
            <w:shd w:val="clear" w:color="auto" w:fill="D9D9D9" w:themeFill="background1" w:themeFillShade="D9"/>
            <w:vAlign w:val="bottom"/>
            <w:hideMark/>
          </w:tcPr>
          <w:p w14:paraId="3EC39AE0" w14:textId="77777777" w:rsidR="009736D4" w:rsidRPr="00CE7044" w:rsidRDefault="009736D4">
            <w:pPr>
              <w:pStyle w:val="TableText"/>
              <w:jc w:val="right"/>
              <w:rPr>
                <w:b/>
                <w:bCs/>
                <w:sz w:val="16"/>
                <w:szCs w:val="18"/>
              </w:rPr>
            </w:pPr>
            <w:r w:rsidRPr="00CE7044">
              <w:rPr>
                <w:b/>
                <w:bCs/>
                <w:sz w:val="16"/>
                <w:szCs w:val="18"/>
              </w:rPr>
              <w:t>Q4 2023/24 (Baseline)</w:t>
            </w:r>
          </w:p>
        </w:tc>
        <w:tc>
          <w:tcPr>
            <w:tcW w:w="1247" w:type="dxa"/>
            <w:tcBorders>
              <w:top w:val="nil"/>
              <w:left w:val="nil"/>
              <w:bottom w:val="nil"/>
              <w:right w:val="nil"/>
            </w:tcBorders>
            <w:shd w:val="clear" w:color="auto" w:fill="D9D9D9" w:themeFill="background1" w:themeFillShade="D9"/>
            <w:vAlign w:val="bottom"/>
            <w:hideMark/>
          </w:tcPr>
          <w:p w14:paraId="7119696D" w14:textId="77777777" w:rsidR="009736D4" w:rsidRPr="00CE7044" w:rsidRDefault="009736D4">
            <w:pPr>
              <w:pStyle w:val="TableText"/>
              <w:jc w:val="right"/>
              <w:rPr>
                <w:b/>
                <w:bCs/>
                <w:sz w:val="16"/>
                <w:szCs w:val="18"/>
              </w:rPr>
            </w:pPr>
          </w:p>
          <w:p w14:paraId="76EE6392" w14:textId="77777777" w:rsidR="009736D4" w:rsidRPr="00CE7044" w:rsidRDefault="009736D4">
            <w:pPr>
              <w:pStyle w:val="TableText"/>
              <w:jc w:val="right"/>
              <w:rPr>
                <w:b/>
                <w:bCs/>
                <w:sz w:val="16"/>
                <w:szCs w:val="18"/>
              </w:rPr>
            </w:pPr>
            <w:r w:rsidRPr="00CE7044">
              <w:rPr>
                <w:b/>
                <w:bCs/>
                <w:sz w:val="16"/>
                <w:szCs w:val="18"/>
              </w:rPr>
              <w:t>Q1 2024/25</w:t>
            </w:r>
          </w:p>
        </w:tc>
        <w:tc>
          <w:tcPr>
            <w:tcW w:w="1248" w:type="dxa"/>
            <w:tcBorders>
              <w:top w:val="nil"/>
              <w:left w:val="nil"/>
              <w:bottom w:val="nil"/>
              <w:right w:val="nil"/>
            </w:tcBorders>
            <w:shd w:val="clear" w:color="auto" w:fill="D9D9D9" w:themeFill="background1" w:themeFillShade="D9"/>
            <w:vAlign w:val="bottom"/>
            <w:hideMark/>
          </w:tcPr>
          <w:p w14:paraId="326EC450" w14:textId="77777777" w:rsidR="009736D4" w:rsidRPr="00CE7044" w:rsidRDefault="009736D4">
            <w:pPr>
              <w:pStyle w:val="TableText"/>
              <w:jc w:val="right"/>
              <w:rPr>
                <w:b/>
                <w:bCs/>
                <w:sz w:val="16"/>
                <w:szCs w:val="18"/>
              </w:rPr>
            </w:pPr>
          </w:p>
          <w:p w14:paraId="5E6DF6AB" w14:textId="77777777" w:rsidR="009736D4" w:rsidRPr="00CE7044" w:rsidRDefault="009736D4">
            <w:pPr>
              <w:pStyle w:val="TableText"/>
              <w:jc w:val="right"/>
              <w:rPr>
                <w:b/>
                <w:bCs/>
                <w:sz w:val="16"/>
                <w:szCs w:val="18"/>
              </w:rPr>
            </w:pPr>
            <w:r w:rsidRPr="00CE7044">
              <w:rPr>
                <w:b/>
                <w:bCs/>
                <w:sz w:val="16"/>
                <w:szCs w:val="18"/>
              </w:rPr>
              <w:t>Q2 2024/25</w:t>
            </w:r>
          </w:p>
        </w:tc>
        <w:tc>
          <w:tcPr>
            <w:tcW w:w="1247" w:type="dxa"/>
            <w:tcBorders>
              <w:top w:val="nil"/>
              <w:left w:val="nil"/>
              <w:bottom w:val="nil"/>
              <w:right w:val="nil"/>
            </w:tcBorders>
            <w:shd w:val="clear" w:color="auto" w:fill="D9D9D9" w:themeFill="background1" w:themeFillShade="D9"/>
            <w:vAlign w:val="bottom"/>
            <w:hideMark/>
          </w:tcPr>
          <w:p w14:paraId="3B9CF482" w14:textId="77777777" w:rsidR="009736D4" w:rsidRPr="00CE7044" w:rsidRDefault="009736D4">
            <w:pPr>
              <w:pStyle w:val="TableText"/>
              <w:jc w:val="right"/>
              <w:rPr>
                <w:b/>
                <w:bCs/>
                <w:sz w:val="16"/>
                <w:szCs w:val="18"/>
              </w:rPr>
            </w:pPr>
          </w:p>
          <w:p w14:paraId="0F5CF8C5" w14:textId="77777777" w:rsidR="009736D4" w:rsidRPr="00CE7044" w:rsidRDefault="009736D4">
            <w:pPr>
              <w:pStyle w:val="TableText"/>
              <w:jc w:val="right"/>
              <w:rPr>
                <w:b/>
                <w:bCs/>
                <w:sz w:val="16"/>
                <w:szCs w:val="18"/>
              </w:rPr>
            </w:pPr>
            <w:r w:rsidRPr="00CE7044">
              <w:rPr>
                <w:b/>
                <w:bCs/>
                <w:sz w:val="16"/>
                <w:szCs w:val="18"/>
              </w:rPr>
              <w:t>Q3 2024/25</w:t>
            </w:r>
          </w:p>
        </w:tc>
        <w:tc>
          <w:tcPr>
            <w:tcW w:w="1248" w:type="dxa"/>
            <w:tcBorders>
              <w:top w:val="nil"/>
              <w:left w:val="nil"/>
              <w:bottom w:val="nil"/>
              <w:right w:val="nil"/>
            </w:tcBorders>
            <w:shd w:val="clear" w:color="auto" w:fill="D9D9D9" w:themeFill="background1" w:themeFillShade="D9"/>
            <w:vAlign w:val="bottom"/>
          </w:tcPr>
          <w:p w14:paraId="7CC0535D" w14:textId="77777777" w:rsidR="009736D4" w:rsidRPr="00CE7044" w:rsidRDefault="009736D4">
            <w:pPr>
              <w:pStyle w:val="TableText"/>
              <w:jc w:val="right"/>
              <w:rPr>
                <w:b/>
                <w:bCs/>
                <w:sz w:val="16"/>
                <w:szCs w:val="18"/>
              </w:rPr>
            </w:pPr>
          </w:p>
          <w:p w14:paraId="794B00A8" w14:textId="77777777" w:rsidR="009736D4" w:rsidRPr="00CE7044" w:rsidRDefault="009736D4">
            <w:pPr>
              <w:pStyle w:val="TableText"/>
              <w:jc w:val="right"/>
              <w:rPr>
                <w:b/>
                <w:bCs/>
                <w:sz w:val="16"/>
                <w:szCs w:val="18"/>
              </w:rPr>
            </w:pPr>
            <w:r w:rsidRPr="00CE7044">
              <w:rPr>
                <w:b/>
                <w:bCs/>
                <w:sz w:val="16"/>
                <w:szCs w:val="18"/>
              </w:rPr>
              <w:t>Q4 2024/25</w:t>
            </w:r>
          </w:p>
        </w:tc>
      </w:tr>
      <w:tr w:rsidR="009736D4" w:rsidRPr="005737C7" w14:paraId="1CA27EBC" w14:textId="77777777" w:rsidTr="007D31C4">
        <w:tc>
          <w:tcPr>
            <w:tcW w:w="1985" w:type="dxa"/>
            <w:gridSpan w:val="2"/>
            <w:tcBorders>
              <w:top w:val="nil"/>
              <w:left w:val="nil"/>
              <w:bottom w:val="single" w:sz="4" w:space="0" w:color="A6A6A6" w:themeColor="background1" w:themeShade="A6"/>
              <w:right w:val="nil"/>
            </w:tcBorders>
            <w:hideMark/>
          </w:tcPr>
          <w:p w14:paraId="3B90FF0C" w14:textId="13E32B85" w:rsidR="009736D4" w:rsidRPr="009736D4" w:rsidRDefault="009736D4" w:rsidP="009736D4">
            <w:pPr>
              <w:pStyle w:val="TableText"/>
              <w:rPr>
                <w:sz w:val="16"/>
                <w:szCs w:val="18"/>
              </w:rPr>
            </w:pPr>
            <w:r w:rsidRPr="009736D4">
              <w:rPr>
                <w:sz w:val="16"/>
                <w:szCs w:val="18"/>
              </w:rPr>
              <w:t>All ethnicities</w:t>
            </w:r>
          </w:p>
        </w:tc>
        <w:tc>
          <w:tcPr>
            <w:tcW w:w="1247" w:type="dxa"/>
            <w:tcBorders>
              <w:top w:val="nil"/>
              <w:left w:val="nil"/>
              <w:bottom w:val="single" w:sz="4" w:space="0" w:color="A6A6A6" w:themeColor="background1" w:themeShade="A6"/>
              <w:right w:val="nil"/>
            </w:tcBorders>
            <w:hideMark/>
          </w:tcPr>
          <w:p w14:paraId="449543E1" w14:textId="3A829554" w:rsidR="009736D4" w:rsidRPr="009736D4" w:rsidRDefault="009736D4" w:rsidP="009736D4">
            <w:pPr>
              <w:pStyle w:val="TableText"/>
              <w:jc w:val="right"/>
              <w:rPr>
                <w:sz w:val="16"/>
                <w:szCs w:val="18"/>
              </w:rPr>
            </w:pPr>
            <w:r w:rsidRPr="009736D4">
              <w:rPr>
                <w:sz w:val="16"/>
                <w:szCs w:val="18"/>
              </w:rPr>
              <w:t>81.8%</w:t>
            </w:r>
          </w:p>
        </w:tc>
        <w:tc>
          <w:tcPr>
            <w:tcW w:w="1247" w:type="dxa"/>
            <w:tcBorders>
              <w:top w:val="nil"/>
              <w:left w:val="nil"/>
              <w:bottom w:val="single" w:sz="4" w:space="0" w:color="A6A6A6" w:themeColor="background1" w:themeShade="A6"/>
              <w:right w:val="nil"/>
            </w:tcBorders>
            <w:hideMark/>
          </w:tcPr>
          <w:p w14:paraId="2D59E462" w14:textId="3BB4366C" w:rsidR="009736D4" w:rsidRPr="009736D4" w:rsidRDefault="009736D4" w:rsidP="009736D4">
            <w:pPr>
              <w:pStyle w:val="TableText"/>
              <w:jc w:val="right"/>
              <w:rPr>
                <w:sz w:val="16"/>
                <w:szCs w:val="18"/>
              </w:rPr>
            </w:pPr>
            <w:r w:rsidRPr="009736D4">
              <w:rPr>
                <w:sz w:val="16"/>
                <w:szCs w:val="18"/>
              </w:rPr>
              <w:t>78.4%</w:t>
            </w:r>
          </w:p>
        </w:tc>
        <w:tc>
          <w:tcPr>
            <w:tcW w:w="1248" w:type="dxa"/>
            <w:tcBorders>
              <w:top w:val="nil"/>
              <w:left w:val="nil"/>
              <w:bottom w:val="single" w:sz="4" w:space="0" w:color="A6A6A6" w:themeColor="background1" w:themeShade="A6"/>
              <w:right w:val="nil"/>
            </w:tcBorders>
            <w:hideMark/>
          </w:tcPr>
          <w:p w14:paraId="6C9B4EAD" w14:textId="7B5109EE" w:rsidR="009736D4" w:rsidRPr="009736D4" w:rsidRDefault="009736D4" w:rsidP="009736D4">
            <w:pPr>
              <w:pStyle w:val="TableText"/>
              <w:jc w:val="right"/>
              <w:rPr>
                <w:sz w:val="16"/>
                <w:szCs w:val="18"/>
              </w:rPr>
            </w:pPr>
            <w:r w:rsidRPr="009736D4">
              <w:rPr>
                <w:sz w:val="16"/>
                <w:szCs w:val="18"/>
              </w:rPr>
              <w:t>77.3%</w:t>
            </w:r>
          </w:p>
        </w:tc>
        <w:tc>
          <w:tcPr>
            <w:tcW w:w="1247" w:type="dxa"/>
            <w:tcBorders>
              <w:top w:val="nil"/>
              <w:left w:val="nil"/>
              <w:bottom w:val="single" w:sz="4" w:space="0" w:color="A6A6A6" w:themeColor="background1" w:themeShade="A6"/>
              <w:right w:val="nil"/>
            </w:tcBorders>
            <w:hideMark/>
          </w:tcPr>
          <w:p w14:paraId="1D264334" w14:textId="142C894C" w:rsidR="009736D4" w:rsidRPr="009736D4" w:rsidRDefault="009736D4" w:rsidP="009736D4">
            <w:pPr>
              <w:pStyle w:val="TableText"/>
              <w:jc w:val="right"/>
              <w:rPr>
                <w:sz w:val="16"/>
                <w:szCs w:val="18"/>
              </w:rPr>
            </w:pPr>
            <w:r w:rsidRPr="009736D4">
              <w:rPr>
                <w:sz w:val="16"/>
                <w:szCs w:val="18"/>
              </w:rPr>
              <w:t>78.4%</w:t>
            </w:r>
          </w:p>
        </w:tc>
        <w:tc>
          <w:tcPr>
            <w:tcW w:w="1248" w:type="dxa"/>
            <w:tcBorders>
              <w:top w:val="nil"/>
              <w:left w:val="nil"/>
              <w:bottom w:val="single" w:sz="4" w:space="0" w:color="A6A6A6" w:themeColor="background1" w:themeShade="A6"/>
              <w:right w:val="nil"/>
            </w:tcBorders>
          </w:tcPr>
          <w:p w14:paraId="5FECDB36" w14:textId="788764EF" w:rsidR="009736D4" w:rsidRPr="009736D4" w:rsidRDefault="009736D4" w:rsidP="009736D4">
            <w:pPr>
              <w:pStyle w:val="TableText"/>
              <w:jc w:val="right"/>
              <w:rPr>
                <w:sz w:val="16"/>
                <w:szCs w:val="18"/>
              </w:rPr>
            </w:pPr>
            <w:r w:rsidRPr="009736D4">
              <w:rPr>
                <w:sz w:val="16"/>
                <w:szCs w:val="18"/>
              </w:rPr>
              <w:t>79.5%</w:t>
            </w:r>
          </w:p>
        </w:tc>
      </w:tr>
      <w:tr w:rsidR="009736D4" w:rsidRPr="005737C7" w14:paraId="50714534" w14:textId="77777777">
        <w:tc>
          <w:tcPr>
            <w:tcW w:w="1985" w:type="dxa"/>
            <w:gridSpan w:val="2"/>
            <w:tcBorders>
              <w:top w:val="single" w:sz="4" w:space="0" w:color="A6A6A6" w:themeColor="background1" w:themeShade="A6"/>
              <w:left w:val="nil"/>
              <w:bottom w:val="single" w:sz="4" w:space="0" w:color="A6A6A6" w:themeColor="background1" w:themeShade="A6"/>
              <w:right w:val="nil"/>
            </w:tcBorders>
            <w:hideMark/>
          </w:tcPr>
          <w:p w14:paraId="20E4BD27" w14:textId="6AF4B1B0" w:rsidR="009736D4" w:rsidRPr="009736D4" w:rsidRDefault="009736D4" w:rsidP="009736D4">
            <w:pPr>
              <w:pStyle w:val="TableText"/>
              <w:rPr>
                <w:sz w:val="16"/>
                <w:szCs w:val="18"/>
              </w:rPr>
            </w:pPr>
            <w:r w:rsidRPr="009736D4">
              <w:rPr>
                <w:sz w:val="16"/>
                <w:szCs w:val="18"/>
              </w:rPr>
              <w:t>Māori</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02394642" w14:textId="7EF660A2" w:rsidR="009736D4" w:rsidRPr="009736D4" w:rsidRDefault="009736D4" w:rsidP="009736D4">
            <w:pPr>
              <w:pStyle w:val="TableText"/>
              <w:jc w:val="right"/>
              <w:rPr>
                <w:sz w:val="16"/>
                <w:szCs w:val="18"/>
              </w:rPr>
            </w:pPr>
            <w:r w:rsidRPr="009736D4">
              <w:rPr>
                <w:sz w:val="16"/>
                <w:szCs w:val="18"/>
              </w:rPr>
              <w:t>74.9%</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6A48F138" w14:textId="353B6CD6" w:rsidR="009736D4" w:rsidRPr="009736D4" w:rsidRDefault="009736D4" w:rsidP="009736D4">
            <w:pPr>
              <w:pStyle w:val="TableText"/>
              <w:jc w:val="right"/>
              <w:rPr>
                <w:sz w:val="16"/>
                <w:szCs w:val="18"/>
              </w:rPr>
            </w:pPr>
            <w:r w:rsidRPr="009736D4">
              <w:rPr>
                <w:sz w:val="16"/>
                <w:szCs w:val="18"/>
              </w:rPr>
              <w:t>72.9%</w:t>
            </w:r>
          </w:p>
        </w:tc>
        <w:tc>
          <w:tcPr>
            <w:tcW w:w="1248" w:type="dxa"/>
            <w:tcBorders>
              <w:top w:val="single" w:sz="4" w:space="0" w:color="A6A6A6" w:themeColor="background1" w:themeShade="A6"/>
              <w:left w:val="nil"/>
              <w:bottom w:val="single" w:sz="4" w:space="0" w:color="A6A6A6" w:themeColor="background1" w:themeShade="A6"/>
              <w:right w:val="nil"/>
            </w:tcBorders>
            <w:hideMark/>
          </w:tcPr>
          <w:p w14:paraId="0B5AE7BD" w14:textId="614A8CDD" w:rsidR="009736D4" w:rsidRPr="009736D4" w:rsidRDefault="009736D4" w:rsidP="009736D4">
            <w:pPr>
              <w:pStyle w:val="TableText"/>
              <w:jc w:val="right"/>
              <w:rPr>
                <w:sz w:val="16"/>
                <w:szCs w:val="18"/>
              </w:rPr>
            </w:pPr>
            <w:r w:rsidRPr="009736D4">
              <w:rPr>
                <w:sz w:val="16"/>
                <w:szCs w:val="18"/>
              </w:rPr>
              <w:t>72.4%</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3978E17A" w14:textId="30306D83" w:rsidR="009736D4" w:rsidRPr="009736D4" w:rsidRDefault="009736D4" w:rsidP="009736D4">
            <w:pPr>
              <w:pStyle w:val="TableText"/>
              <w:jc w:val="right"/>
              <w:rPr>
                <w:sz w:val="16"/>
                <w:szCs w:val="18"/>
              </w:rPr>
            </w:pPr>
            <w:r w:rsidRPr="009736D4">
              <w:rPr>
                <w:sz w:val="16"/>
                <w:szCs w:val="18"/>
              </w:rPr>
              <w:t>73.6%</w:t>
            </w:r>
          </w:p>
        </w:tc>
        <w:tc>
          <w:tcPr>
            <w:tcW w:w="1248" w:type="dxa"/>
            <w:tcBorders>
              <w:top w:val="single" w:sz="4" w:space="0" w:color="A6A6A6" w:themeColor="background1" w:themeShade="A6"/>
              <w:left w:val="nil"/>
              <w:bottom w:val="single" w:sz="4" w:space="0" w:color="A6A6A6" w:themeColor="background1" w:themeShade="A6"/>
              <w:right w:val="nil"/>
            </w:tcBorders>
          </w:tcPr>
          <w:p w14:paraId="6D6ED86A" w14:textId="2F184F40" w:rsidR="009736D4" w:rsidRPr="009736D4" w:rsidRDefault="009736D4" w:rsidP="009736D4">
            <w:pPr>
              <w:pStyle w:val="TableText"/>
              <w:jc w:val="right"/>
              <w:rPr>
                <w:sz w:val="16"/>
                <w:szCs w:val="18"/>
              </w:rPr>
            </w:pPr>
            <w:r w:rsidRPr="009736D4">
              <w:rPr>
                <w:sz w:val="16"/>
                <w:szCs w:val="18"/>
              </w:rPr>
              <w:t>73.8%</w:t>
            </w:r>
          </w:p>
        </w:tc>
      </w:tr>
      <w:tr w:rsidR="009736D4" w:rsidRPr="005737C7" w14:paraId="48A7EB68" w14:textId="77777777">
        <w:tc>
          <w:tcPr>
            <w:tcW w:w="1985" w:type="dxa"/>
            <w:gridSpan w:val="2"/>
            <w:tcBorders>
              <w:top w:val="single" w:sz="4" w:space="0" w:color="A6A6A6" w:themeColor="background1" w:themeShade="A6"/>
              <w:left w:val="nil"/>
              <w:bottom w:val="single" w:sz="4" w:space="0" w:color="A6A6A6" w:themeColor="background1" w:themeShade="A6"/>
              <w:right w:val="nil"/>
            </w:tcBorders>
            <w:hideMark/>
          </w:tcPr>
          <w:p w14:paraId="2478CEE8" w14:textId="2207D351" w:rsidR="009736D4" w:rsidRPr="009736D4" w:rsidRDefault="009736D4" w:rsidP="009736D4">
            <w:pPr>
              <w:pStyle w:val="TableText"/>
              <w:rPr>
                <w:sz w:val="16"/>
                <w:szCs w:val="18"/>
              </w:rPr>
            </w:pPr>
            <w:r w:rsidRPr="009736D4">
              <w:rPr>
                <w:sz w:val="16"/>
                <w:szCs w:val="18"/>
              </w:rPr>
              <w:t>Pacific peoples</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49A66D27" w14:textId="12A7CD45" w:rsidR="009736D4" w:rsidRPr="009736D4" w:rsidRDefault="009736D4" w:rsidP="009736D4">
            <w:pPr>
              <w:pStyle w:val="TableText"/>
              <w:jc w:val="right"/>
              <w:rPr>
                <w:sz w:val="16"/>
                <w:szCs w:val="18"/>
              </w:rPr>
            </w:pPr>
            <w:r w:rsidRPr="009736D4">
              <w:rPr>
                <w:sz w:val="16"/>
                <w:szCs w:val="18"/>
              </w:rPr>
              <w:t>77.6%</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10B646F7" w14:textId="59181D0A" w:rsidR="009736D4" w:rsidRPr="009736D4" w:rsidRDefault="009736D4" w:rsidP="009736D4">
            <w:pPr>
              <w:pStyle w:val="TableText"/>
              <w:jc w:val="right"/>
              <w:rPr>
                <w:sz w:val="16"/>
                <w:szCs w:val="18"/>
              </w:rPr>
            </w:pPr>
            <w:r w:rsidRPr="009736D4">
              <w:rPr>
                <w:sz w:val="16"/>
                <w:szCs w:val="18"/>
              </w:rPr>
              <w:t>75.2%</w:t>
            </w:r>
          </w:p>
        </w:tc>
        <w:tc>
          <w:tcPr>
            <w:tcW w:w="1248" w:type="dxa"/>
            <w:tcBorders>
              <w:top w:val="single" w:sz="4" w:space="0" w:color="A6A6A6" w:themeColor="background1" w:themeShade="A6"/>
              <w:left w:val="nil"/>
              <w:bottom w:val="single" w:sz="4" w:space="0" w:color="A6A6A6" w:themeColor="background1" w:themeShade="A6"/>
              <w:right w:val="nil"/>
            </w:tcBorders>
            <w:hideMark/>
          </w:tcPr>
          <w:p w14:paraId="3BCD2462" w14:textId="7433B584" w:rsidR="009736D4" w:rsidRPr="009736D4" w:rsidRDefault="009736D4" w:rsidP="009736D4">
            <w:pPr>
              <w:pStyle w:val="TableText"/>
              <w:jc w:val="right"/>
              <w:rPr>
                <w:sz w:val="16"/>
                <w:szCs w:val="18"/>
              </w:rPr>
            </w:pPr>
            <w:r w:rsidRPr="009736D4">
              <w:rPr>
                <w:sz w:val="16"/>
                <w:szCs w:val="18"/>
              </w:rPr>
              <w:t>73.8%</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47F99559" w14:textId="45421398" w:rsidR="009736D4" w:rsidRPr="009736D4" w:rsidRDefault="009736D4" w:rsidP="009736D4">
            <w:pPr>
              <w:pStyle w:val="TableText"/>
              <w:jc w:val="right"/>
              <w:rPr>
                <w:sz w:val="16"/>
                <w:szCs w:val="18"/>
              </w:rPr>
            </w:pPr>
            <w:r w:rsidRPr="009736D4">
              <w:rPr>
                <w:sz w:val="16"/>
                <w:szCs w:val="18"/>
              </w:rPr>
              <w:t>78.1%</w:t>
            </w:r>
          </w:p>
        </w:tc>
        <w:tc>
          <w:tcPr>
            <w:tcW w:w="1248" w:type="dxa"/>
            <w:tcBorders>
              <w:top w:val="single" w:sz="4" w:space="0" w:color="A6A6A6" w:themeColor="background1" w:themeShade="A6"/>
              <w:left w:val="nil"/>
              <w:bottom w:val="single" w:sz="4" w:space="0" w:color="A6A6A6" w:themeColor="background1" w:themeShade="A6"/>
              <w:right w:val="nil"/>
            </w:tcBorders>
          </w:tcPr>
          <w:p w14:paraId="4CE357B0" w14:textId="1827699B" w:rsidR="009736D4" w:rsidRPr="009736D4" w:rsidRDefault="009736D4" w:rsidP="009736D4">
            <w:pPr>
              <w:pStyle w:val="TableText"/>
              <w:jc w:val="right"/>
              <w:rPr>
                <w:sz w:val="16"/>
                <w:szCs w:val="18"/>
              </w:rPr>
            </w:pPr>
            <w:r w:rsidRPr="009736D4">
              <w:rPr>
                <w:sz w:val="16"/>
                <w:szCs w:val="18"/>
              </w:rPr>
              <w:t>77.1%</w:t>
            </w:r>
          </w:p>
        </w:tc>
      </w:tr>
      <w:tr w:rsidR="009736D4" w:rsidRPr="005737C7" w14:paraId="4C8C9487" w14:textId="77777777">
        <w:tc>
          <w:tcPr>
            <w:tcW w:w="1985" w:type="dxa"/>
            <w:gridSpan w:val="2"/>
            <w:tcBorders>
              <w:top w:val="single" w:sz="4" w:space="0" w:color="A6A6A6" w:themeColor="background1" w:themeShade="A6"/>
              <w:left w:val="nil"/>
              <w:bottom w:val="single" w:sz="4" w:space="0" w:color="A6A6A6" w:themeColor="background1" w:themeShade="A6"/>
              <w:right w:val="nil"/>
            </w:tcBorders>
          </w:tcPr>
          <w:p w14:paraId="6CFEC0E8" w14:textId="336C343A" w:rsidR="009736D4" w:rsidRPr="009736D4" w:rsidRDefault="009736D4" w:rsidP="009736D4">
            <w:pPr>
              <w:pStyle w:val="TableText"/>
              <w:rPr>
                <w:sz w:val="16"/>
                <w:szCs w:val="18"/>
              </w:rPr>
            </w:pPr>
            <w:r w:rsidRPr="009736D4">
              <w:rPr>
                <w:sz w:val="16"/>
                <w:szCs w:val="18"/>
              </w:rPr>
              <w:t>Non-Māori non-Pacific</w:t>
            </w:r>
          </w:p>
        </w:tc>
        <w:tc>
          <w:tcPr>
            <w:tcW w:w="1247" w:type="dxa"/>
            <w:tcBorders>
              <w:top w:val="single" w:sz="4" w:space="0" w:color="A6A6A6" w:themeColor="background1" w:themeShade="A6"/>
              <w:left w:val="nil"/>
              <w:bottom w:val="single" w:sz="4" w:space="0" w:color="A6A6A6" w:themeColor="background1" w:themeShade="A6"/>
              <w:right w:val="nil"/>
            </w:tcBorders>
          </w:tcPr>
          <w:p w14:paraId="043B731B" w14:textId="30A44BAA" w:rsidR="009736D4" w:rsidRPr="009736D4" w:rsidRDefault="009736D4" w:rsidP="009736D4">
            <w:pPr>
              <w:pStyle w:val="TableText"/>
              <w:jc w:val="right"/>
              <w:rPr>
                <w:sz w:val="16"/>
                <w:szCs w:val="18"/>
              </w:rPr>
            </w:pPr>
            <w:r w:rsidRPr="009736D4">
              <w:rPr>
                <w:sz w:val="16"/>
                <w:szCs w:val="18"/>
              </w:rPr>
              <w:t>82.9%</w:t>
            </w:r>
          </w:p>
        </w:tc>
        <w:tc>
          <w:tcPr>
            <w:tcW w:w="1247" w:type="dxa"/>
            <w:tcBorders>
              <w:top w:val="single" w:sz="4" w:space="0" w:color="A6A6A6" w:themeColor="background1" w:themeShade="A6"/>
              <w:left w:val="nil"/>
              <w:bottom w:val="single" w:sz="4" w:space="0" w:color="A6A6A6" w:themeColor="background1" w:themeShade="A6"/>
              <w:right w:val="nil"/>
            </w:tcBorders>
          </w:tcPr>
          <w:p w14:paraId="77BB78CB" w14:textId="19FF0669" w:rsidR="009736D4" w:rsidRPr="009736D4" w:rsidRDefault="009736D4" w:rsidP="009736D4">
            <w:pPr>
              <w:pStyle w:val="TableText"/>
              <w:jc w:val="right"/>
              <w:rPr>
                <w:sz w:val="16"/>
                <w:szCs w:val="18"/>
              </w:rPr>
            </w:pPr>
            <w:r w:rsidRPr="009736D4">
              <w:rPr>
                <w:sz w:val="16"/>
                <w:szCs w:val="18"/>
              </w:rPr>
              <w:t>79.4%</w:t>
            </w:r>
          </w:p>
        </w:tc>
        <w:tc>
          <w:tcPr>
            <w:tcW w:w="1248" w:type="dxa"/>
            <w:tcBorders>
              <w:top w:val="single" w:sz="4" w:space="0" w:color="A6A6A6" w:themeColor="background1" w:themeShade="A6"/>
              <w:left w:val="nil"/>
              <w:bottom w:val="single" w:sz="4" w:space="0" w:color="A6A6A6" w:themeColor="background1" w:themeShade="A6"/>
              <w:right w:val="nil"/>
            </w:tcBorders>
          </w:tcPr>
          <w:p w14:paraId="6E160778" w14:textId="5B34850C" w:rsidR="009736D4" w:rsidRPr="009736D4" w:rsidRDefault="009736D4" w:rsidP="009736D4">
            <w:pPr>
              <w:pStyle w:val="TableText"/>
              <w:jc w:val="right"/>
              <w:rPr>
                <w:sz w:val="16"/>
                <w:szCs w:val="18"/>
              </w:rPr>
            </w:pPr>
            <w:r w:rsidRPr="009736D4">
              <w:rPr>
                <w:sz w:val="16"/>
                <w:szCs w:val="18"/>
              </w:rPr>
              <w:t>78.2%</w:t>
            </w:r>
          </w:p>
        </w:tc>
        <w:tc>
          <w:tcPr>
            <w:tcW w:w="1247" w:type="dxa"/>
            <w:tcBorders>
              <w:top w:val="single" w:sz="4" w:space="0" w:color="A6A6A6" w:themeColor="background1" w:themeShade="A6"/>
              <w:left w:val="nil"/>
              <w:bottom w:val="single" w:sz="4" w:space="0" w:color="A6A6A6" w:themeColor="background1" w:themeShade="A6"/>
              <w:right w:val="nil"/>
            </w:tcBorders>
          </w:tcPr>
          <w:p w14:paraId="5E296D05" w14:textId="3CFEC897" w:rsidR="009736D4" w:rsidRPr="009736D4" w:rsidRDefault="009736D4" w:rsidP="009736D4">
            <w:pPr>
              <w:pStyle w:val="TableText"/>
              <w:jc w:val="right"/>
              <w:rPr>
                <w:sz w:val="16"/>
                <w:szCs w:val="18"/>
              </w:rPr>
            </w:pPr>
            <w:r w:rsidRPr="009736D4">
              <w:rPr>
                <w:sz w:val="16"/>
                <w:szCs w:val="18"/>
              </w:rPr>
              <w:t>79.2%</w:t>
            </w:r>
          </w:p>
        </w:tc>
        <w:tc>
          <w:tcPr>
            <w:tcW w:w="1248" w:type="dxa"/>
            <w:tcBorders>
              <w:top w:val="single" w:sz="4" w:space="0" w:color="A6A6A6" w:themeColor="background1" w:themeShade="A6"/>
              <w:left w:val="nil"/>
              <w:bottom w:val="single" w:sz="4" w:space="0" w:color="A6A6A6" w:themeColor="background1" w:themeShade="A6"/>
              <w:right w:val="nil"/>
            </w:tcBorders>
          </w:tcPr>
          <w:p w14:paraId="76483E57" w14:textId="72554743" w:rsidR="009736D4" w:rsidRPr="009736D4" w:rsidRDefault="009736D4" w:rsidP="009736D4">
            <w:pPr>
              <w:pStyle w:val="TableText"/>
              <w:jc w:val="right"/>
              <w:rPr>
                <w:sz w:val="16"/>
                <w:szCs w:val="18"/>
              </w:rPr>
            </w:pPr>
            <w:r w:rsidRPr="009736D4">
              <w:rPr>
                <w:sz w:val="16"/>
                <w:szCs w:val="18"/>
              </w:rPr>
              <w:t>80.6%</w:t>
            </w:r>
          </w:p>
        </w:tc>
      </w:tr>
      <w:tr w:rsidR="009736D4" w:rsidRPr="005737C7" w14:paraId="7F5DE8D9" w14:textId="77777777">
        <w:tc>
          <w:tcPr>
            <w:tcW w:w="1985" w:type="dxa"/>
            <w:gridSpan w:val="2"/>
            <w:tcBorders>
              <w:top w:val="single" w:sz="4" w:space="0" w:color="A6A6A6" w:themeColor="background1" w:themeShade="A6"/>
              <w:left w:val="nil"/>
              <w:bottom w:val="single" w:sz="4" w:space="0" w:color="A6A6A6" w:themeColor="background1" w:themeShade="A6"/>
              <w:right w:val="nil"/>
            </w:tcBorders>
          </w:tcPr>
          <w:p w14:paraId="482AE1E0" w14:textId="104253EC" w:rsidR="009736D4" w:rsidRPr="009736D4" w:rsidRDefault="009736D4" w:rsidP="009736D4">
            <w:pPr>
              <w:pStyle w:val="TableText"/>
              <w:rPr>
                <w:sz w:val="16"/>
                <w:szCs w:val="18"/>
              </w:rPr>
            </w:pPr>
            <w:r w:rsidRPr="009736D4">
              <w:rPr>
                <w:sz w:val="16"/>
                <w:szCs w:val="18"/>
              </w:rPr>
              <w:t>Asian</w:t>
            </w:r>
          </w:p>
        </w:tc>
        <w:tc>
          <w:tcPr>
            <w:tcW w:w="1247" w:type="dxa"/>
            <w:tcBorders>
              <w:top w:val="single" w:sz="4" w:space="0" w:color="A6A6A6" w:themeColor="background1" w:themeShade="A6"/>
              <w:left w:val="nil"/>
              <w:bottom w:val="single" w:sz="4" w:space="0" w:color="A6A6A6" w:themeColor="background1" w:themeShade="A6"/>
              <w:right w:val="nil"/>
            </w:tcBorders>
          </w:tcPr>
          <w:p w14:paraId="30281841" w14:textId="44ADB556" w:rsidR="009736D4" w:rsidRPr="009736D4" w:rsidRDefault="009736D4" w:rsidP="009736D4">
            <w:pPr>
              <w:pStyle w:val="TableText"/>
              <w:jc w:val="right"/>
              <w:rPr>
                <w:sz w:val="16"/>
                <w:szCs w:val="18"/>
              </w:rPr>
            </w:pPr>
            <w:r w:rsidRPr="009736D4">
              <w:rPr>
                <w:sz w:val="16"/>
                <w:szCs w:val="18"/>
              </w:rPr>
              <w:t>81.4%</w:t>
            </w:r>
          </w:p>
        </w:tc>
        <w:tc>
          <w:tcPr>
            <w:tcW w:w="1247" w:type="dxa"/>
            <w:tcBorders>
              <w:top w:val="single" w:sz="4" w:space="0" w:color="A6A6A6" w:themeColor="background1" w:themeShade="A6"/>
              <w:left w:val="nil"/>
              <w:bottom w:val="single" w:sz="4" w:space="0" w:color="A6A6A6" w:themeColor="background1" w:themeShade="A6"/>
              <w:right w:val="nil"/>
            </w:tcBorders>
          </w:tcPr>
          <w:p w14:paraId="0D375334" w14:textId="7967F539" w:rsidR="009736D4" w:rsidRPr="009736D4" w:rsidRDefault="009736D4" w:rsidP="009736D4">
            <w:pPr>
              <w:pStyle w:val="TableText"/>
              <w:jc w:val="right"/>
              <w:rPr>
                <w:sz w:val="16"/>
                <w:szCs w:val="18"/>
              </w:rPr>
            </w:pPr>
            <w:r w:rsidRPr="009736D4">
              <w:rPr>
                <w:sz w:val="16"/>
                <w:szCs w:val="18"/>
              </w:rPr>
              <w:t>78.2%</w:t>
            </w:r>
          </w:p>
        </w:tc>
        <w:tc>
          <w:tcPr>
            <w:tcW w:w="1248" w:type="dxa"/>
            <w:tcBorders>
              <w:top w:val="single" w:sz="4" w:space="0" w:color="A6A6A6" w:themeColor="background1" w:themeShade="A6"/>
              <w:left w:val="nil"/>
              <w:bottom w:val="single" w:sz="4" w:space="0" w:color="A6A6A6" w:themeColor="background1" w:themeShade="A6"/>
              <w:right w:val="nil"/>
            </w:tcBorders>
          </w:tcPr>
          <w:p w14:paraId="1E7FA059" w14:textId="01332481" w:rsidR="009736D4" w:rsidRPr="009736D4" w:rsidRDefault="009736D4" w:rsidP="009736D4">
            <w:pPr>
              <w:pStyle w:val="TableText"/>
              <w:jc w:val="right"/>
              <w:rPr>
                <w:sz w:val="16"/>
                <w:szCs w:val="18"/>
              </w:rPr>
            </w:pPr>
            <w:r w:rsidRPr="009736D4">
              <w:rPr>
                <w:sz w:val="16"/>
                <w:szCs w:val="18"/>
              </w:rPr>
              <w:t>76.1%</w:t>
            </w:r>
          </w:p>
        </w:tc>
        <w:tc>
          <w:tcPr>
            <w:tcW w:w="1247" w:type="dxa"/>
            <w:tcBorders>
              <w:top w:val="single" w:sz="4" w:space="0" w:color="A6A6A6" w:themeColor="background1" w:themeShade="A6"/>
              <w:left w:val="nil"/>
              <w:bottom w:val="single" w:sz="4" w:space="0" w:color="A6A6A6" w:themeColor="background1" w:themeShade="A6"/>
              <w:right w:val="nil"/>
            </w:tcBorders>
          </w:tcPr>
          <w:p w14:paraId="2137417D" w14:textId="4371C0C1" w:rsidR="009736D4" w:rsidRPr="009736D4" w:rsidRDefault="009736D4" w:rsidP="009736D4">
            <w:pPr>
              <w:pStyle w:val="TableText"/>
              <w:jc w:val="right"/>
              <w:rPr>
                <w:sz w:val="16"/>
                <w:szCs w:val="18"/>
              </w:rPr>
            </w:pPr>
            <w:r w:rsidRPr="009736D4">
              <w:rPr>
                <w:sz w:val="16"/>
                <w:szCs w:val="18"/>
              </w:rPr>
              <w:t>80.8%</w:t>
            </w:r>
          </w:p>
        </w:tc>
        <w:tc>
          <w:tcPr>
            <w:tcW w:w="1248" w:type="dxa"/>
            <w:tcBorders>
              <w:top w:val="single" w:sz="4" w:space="0" w:color="A6A6A6" w:themeColor="background1" w:themeShade="A6"/>
              <w:left w:val="nil"/>
              <w:bottom w:val="single" w:sz="4" w:space="0" w:color="A6A6A6" w:themeColor="background1" w:themeShade="A6"/>
              <w:right w:val="nil"/>
            </w:tcBorders>
          </w:tcPr>
          <w:p w14:paraId="5FD81301" w14:textId="5E424577" w:rsidR="009736D4" w:rsidRPr="009736D4" w:rsidRDefault="009736D4" w:rsidP="009736D4">
            <w:pPr>
              <w:pStyle w:val="TableText"/>
              <w:jc w:val="right"/>
              <w:rPr>
                <w:sz w:val="16"/>
                <w:szCs w:val="18"/>
              </w:rPr>
            </w:pPr>
            <w:r w:rsidRPr="009736D4">
              <w:rPr>
                <w:sz w:val="16"/>
                <w:szCs w:val="18"/>
              </w:rPr>
              <w:t>81.7%</w:t>
            </w:r>
          </w:p>
        </w:tc>
      </w:tr>
      <w:tr w:rsidR="009736D4" w:rsidRPr="005737C7" w14:paraId="65C4D087" w14:textId="77777777">
        <w:tc>
          <w:tcPr>
            <w:tcW w:w="1985" w:type="dxa"/>
            <w:gridSpan w:val="2"/>
            <w:tcBorders>
              <w:top w:val="single" w:sz="4" w:space="0" w:color="A6A6A6" w:themeColor="background1" w:themeShade="A6"/>
              <w:left w:val="nil"/>
              <w:bottom w:val="single" w:sz="4" w:space="0" w:color="A6A6A6" w:themeColor="background1" w:themeShade="A6"/>
              <w:right w:val="nil"/>
            </w:tcBorders>
          </w:tcPr>
          <w:p w14:paraId="3759A761" w14:textId="2F6FC577" w:rsidR="009736D4" w:rsidRPr="009736D4" w:rsidRDefault="009736D4" w:rsidP="009736D4">
            <w:pPr>
              <w:pStyle w:val="TableText"/>
              <w:rPr>
                <w:sz w:val="16"/>
                <w:szCs w:val="18"/>
              </w:rPr>
            </w:pPr>
            <w:r w:rsidRPr="009736D4">
              <w:rPr>
                <w:sz w:val="16"/>
                <w:szCs w:val="18"/>
              </w:rPr>
              <w:t>European/Other</w:t>
            </w:r>
          </w:p>
        </w:tc>
        <w:tc>
          <w:tcPr>
            <w:tcW w:w="1247" w:type="dxa"/>
            <w:tcBorders>
              <w:top w:val="single" w:sz="4" w:space="0" w:color="A6A6A6" w:themeColor="background1" w:themeShade="A6"/>
              <w:left w:val="nil"/>
              <w:bottom w:val="single" w:sz="4" w:space="0" w:color="A6A6A6" w:themeColor="background1" w:themeShade="A6"/>
              <w:right w:val="nil"/>
            </w:tcBorders>
          </w:tcPr>
          <w:p w14:paraId="05770790" w14:textId="6DF73AE6" w:rsidR="009736D4" w:rsidRPr="009736D4" w:rsidRDefault="009736D4" w:rsidP="009736D4">
            <w:pPr>
              <w:pStyle w:val="TableText"/>
              <w:jc w:val="right"/>
              <w:rPr>
                <w:sz w:val="16"/>
                <w:szCs w:val="18"/>
              </w:rPr>
            </w:pPr>
            <w:r w:rsidRPr="009736D4">
              <w:rPr>
                <w:sz w:val="16"/>
                <w:szCs w:val="18"/>
              </w:rPr>
              <w:t>83.1%</w:t>
            </w:r>
          </w:p>
        </w:tc>
        <w:tc>
          <w:tcPr>
            <w:tcW w:w="1247" w:type="dxa"/>
            <w:tcBorders>
              <w:top w:val="single" w:sz="4" w:space="0" w:color="A6A6A6" w:themeColor="background1" w:themeShade="A6"/>
              <w:left w:val="nil"/>
              <w:bottom w:val="single" w:sz="4" w:space="0" w:color="A6A6A6" w:themeColor="background1" w:themeShade="A6"/>
              <w:right w:val="nil"/>
            </w:tcBorders>
          </w:tcPr>
          <w:p w14:paraId="4269D230" w14:textId="409B6D22" w:rsidR="009736D4" w:rsidRPr="009736D4" w:rsidRDefault="009736D4" w:rsidP="009736D4">
            <w:pPr>
              <w:pStyle w:val="TableText"/>
              <w:jc w:val="right"/>
              <w:rPr>
                <w:sz w:val="16"/>
                <w:szCs w:val="18"/>
              </w:rPr>
            </w:pPr>
            <w:r w:rsidRPr="009736D4">
              <w:rPr>
                <w:sz w:val="16"/>
                <w:szCs w:val="18"/>
              </w:rPr>
              <w:t>79.5%</w:t>
            </w:r>
          </w:p>
        </w:tc>
        <w:tc>
          <w:tcPr>
            <w:tcW w:w="1248" w:type="dxa"/>
            <w:tcBorders>
              <w:top w:val="single" w:sz="4" w:space="0" w:color="A6A6A6" w:themeColor="background1" w:themeShade="A6"/>
              <w:left w:val="nil"/>
              <w:bottom w:val="single" w:sz="4" w:space="0" w:color="A6A6A6" w:themeColor="background1" w:themeShade="A6"/>
              <w:right w:val="nil"/>
            </w:tcBorders>
          </w:tcPr>
          <w:p w14:paraId="70B16216" w14:textId="25B69AA1" w:rsidR="009736D4" w:rsidRPr="009736D4" w:rsidRDefault="009736D4" w:rsidP="009736D4">
            <w:pPr>
              <w:pStyle w:val="TableText"/>
              <w:jc w:val="right"/>
              <w:rPr>
                <w:sz w:val="16"/>
                <w:szCs w:val="18"/>
              </w:rPr>
            </w:pPr>
            <w:r w:rsidRPr="009736D4">
              <w:rPr>
                <w:sz w:val="16"/>
                <w:szCs w:val="18"/>
              </w:rPr>
              <w:t>78.5%</w:t>
            </w:r>
          </w:p>
        </w:tc>
        <w:tc>
          <w:tcPr>
            <w:tcW w:w="1247" w:type="dxa"/>
            <w:tcBorders>
              <w:top w:val="single" w:sz="4" w:space="0" w:color="A6A6A6" w:themeColor="background1" w:themeShade="A6"/>
              <w:left w:val="nil"/>
              <w:bottom w:val="single" w:sz="4" w:space="0" w:color="A6A6A6" w:themeColor="background1" w:themeShade="A6"/>
              <w:right w:val="nil"/>
            </w:tcBorders>
          </w:tcPr>
          <w:p w14:paraId="600CE059" w14:textId="6956CDD4" w:rsidR="009736D4" w:rsidRPr="009736D4" w:rsidRDefault="009736D4" w:rsidP="009736D4">
            <w:pPr>
              <w:pStyle w:val="TableText"/>
              <w:jc w:val="right"/>
              <w:rPr>
                <w:sz w:val="16"/>
                <w:szCs w:val="18"/>
              </w:rPr>
            </w:pPr>
            <w:r w:rsidRPr="009736D4">
              <w:rPr>
                <w:sz w:val="16"/>
                <w:szCs w:val="18"/>
              </w:rPr>
              <w:t>79.0%</w:t>
            </w:r>
          </w:p>
        </w:tc>
        <w:tc>
          <w:tcPr>
            <w:tcW w:w="1248" w:type="dxa"/>
            <w:tcBorders>
              <w:top w:val="single" w:sz="4" w:space="0" w:color="A6A6A6" w:themeColor="background1" w:themeShade="A6"/>
              <w:left w:val="nil"/>
              <w:bottom w:val="single" w:sz="4" w:space="0" w:color="A6A6A6" w:themeColor="background1" w:themeShade="A6"/>
              <w:right w:val="nil"/>
            </w:tcBorders>
          </w:tcPr>
          <w:p w14:paraId="6907A7FF" w14:textId="422338D3" w:rsidR="009736D4" w:rsidRPr="009736D4" w:rsidRDefault="009736D4" w:rsidP="009736D4">
            <w:pPr>
              <w:pStyle w:val="TableText"/>
              <w:jc w:val="right"/>
              <w:rPr>
                <w:sz w:val="16"/>
                <w:szCs w:val="18"/>
              </w:rPr>
            </w:pPr>
            <w:r w:rsidRPr="009736D4">
              <w:rPr>
                <w:sz w:val="16"/>
                <w:szCs w:val="18"/>
              </w:rPr>
              <w:t>80.5%</w:t>
            </w:r>
          </w:p>
        </w:tc>
      </w:tr>
    </w:tbl>
    <w:p w14:paraId="72A6E55C" w14:textId="77777777" w:rsidR="009736D4" w:rsidRDefault="009736D4" w:rsidP="009736D4">
      <w:pPr>
        <w:pStyle w:val="Source"/>
      </w:pPr>
      <w:r>
        <w:t>Source: Adult primary care patient experience survey</w:t>
      </w:r>
    </w:p>
    <w:p w14:paraId="07B9E712" w14:textId="77777777" w:rsidR="009736D4" w:rsidRPr="00570333" w:rsidRDefault="009736D4" w:rsidP="00570333">
      <w:pPr>
        <w:pStyle w:val="Note"/>
      </w:pPr>
      <w:r w:rsidRPr="00570333">
        <w:t>Notes: The results are weighted.</w:t>
      </w:r>
    </w:p>
    <w:p w14:paraId="67D1624F" w14:textId="77777777" w:rsidR="009736D4" w:rsidRPr="008C239B" w:rsidRDefault="009736D4" w:rsidP="009736D4">
      <w:pPr>
        <w:rPr>
          <w:sz w:val="17"/>
          <w:szCs w:val="17"/>
        </w:rPr>
      </w:pPr>
    </w:p>
    <w:p w14:paraId="01E25FB4" w14:textId="20C95BBF" w:rsidR="009736D4" w:rsidRDefault="009736D4" w:rsidP="003C6894">
      <w:pPr>
        <w:pStyle w:val="Note"/>
      </w:pPr>
      <w:r>
        <w:t>The survey uses a prioritised classification of ethnicity. This means that people who report identification with more than one ethnic group are counted only in one of those groups, in the prioritised order of Māori, Pacific peoples, Asian, and European/Other.</w:t>
      </w:r>
    </w:p>
    <w:p w14:paraId="590407BC" w14:textId="77777777" w:rsidR="009736D4" w:rsidRDefault="009736D4" w:rsidP="003C6894">
      <w:pPr>
        <w:pStyle w:val="Note"/>
      </w:pPr>
    </w:p>
    <w:p w14:paraId="647E3EC6" w14:textId="77777777" w:rsidR="009736D4" w:rsidRDefault="009736D4" w:rsidP="003C6894">
      <w:pPr>
        <w:pStyle w:val="Note"/>
      </w:pPr>
      <w:r>
        <w:t>The 2023/24 results reported here differ from those published in the Ministry’s Annual Report for the year ended 30 June 2024 as a result of technical and reporting errors. The differences are not considered significant.</w:t>
      </w:r>
    </w:p>
    <w:p w14:paraId="2B9D6F6D" w14:textId="77777777" w:rsidR="009736D4" w:rsidRDefault="009736D4" w:rsidP="009736D4"/>
    <w:p w14:paraId="10D41BCF" w14:textId="4516A7C1" w:rsidR="009736D4" w:rsidRDefault="009736D4" w:rsidP="009736D4">
      <w:r w:rsidRPr="009736D4">
        <w:rPr>
          <w:b/>
          <w:bCs/>
        </w:rPr>
        <w:t>Comment</w:t>
      </w:r>
      <w:r>
        <w:t>: The percentage of people who can get primary healthcare when they wanted it has seen little change year-on-year, and levels remain lower than at the baseline period of Q4 2021. Māori are statistically more likely to report that they</w:t>
      </w:r>
    </w:p>
    <w:p w14:paraId="343B7E29" w14:textId="77777777" w:rsidR="009736D4" w:rsidRDefault="009736D4" w:rsidP="009736D4">
      <w:r>
        <w:t>were not able to get primary care when they wanted to, when compared to European/ Other for each quarter.</w:t>
      </w:r>
    </w:p>
    <w:p w14:paraId="3E4E2B33" w14:textId="77777777" w:rsidR="009736D4" w:rsidRDefault="009736D4" w:rsidP="009736D4"/>
    <w:p w14:paraId="6963B9F1" w14:textId="77777777" w:rsidR="009736D4" w:rsidRDefault="009736D4" w:rsidP="009736D4">
      <w:r>
        <w:t>The Adult primary care patient experience survey, on which these results are based, runs every quarter in August, November, February and May of each financial year.</w:t>
      </w:r>
    </w:p>
    <w:p w14:paraId="600CFFA1" w14:textId="77777777" w:rsidR="00224C32" w:rsidRDefault="00224C32" w:rsidP="009736D4"/>
    <w:p w14:paraId="18D368D8" w14:textId="2D1B3B89" w:rsidR="009736D4" w:rsidRPr="009736D4" w:rsidRDefault="009736D4" w:rsidP="009736D4">
      <w:pPr>
        <w:sectPr w:rsidR="009736D4" w:rsidRPr="009736D4" w:rsidSect="006D69D2">
          <w:pgSz w:w="11907" w:h="16840" w:code="9"/>
          <w:pgMar w:top="1418" w:right="1701" w:bottom="1134" w:left="1843" w:header="284" w:footer="425" w:gutter="284"/>
          <w:cols w:space="720"/>
        </w:sectPr>
      </w:pPr>
      <w:r>
        <w:t>Results can be found on the Health Quality &amp; Safety Commission website.</w:t>
      </w:r>
      <w:r>
        <w:rPr>
          <w:rStyle w:val="FootnoteReference"/>
        </w:rPr>
        <w:footnoteReference w:id="25"/>
      </w:r>
      <w:r>
        <w:t xml:space="preserve"> The dashboard for the Adult primary care patient experience survey can also be found at this website.</w:t>
      </w:r>
      <w:r>
        <w:rPr>
          <w:rStyle w:val="FootnoteReference"/>
        </w:rPr>
        <w:footnoteReference w:id="26"/>
      </w:r>
    </w:p>
    <w:p w14:paraId="558AAA12" w14:textId="77777777" w:rsidR="006C48BA" w:rsidRDefault="006C48BA" w:rsidP="006C48BA">
      <w:pPr>
        <w:pStyle w:val="Heading3"/>
        <w:spacing w:before="0"/>
      </w:pPr>
      <w:r>
        <w:t>Detailed results by quarter</w:t>
      </w:r>
    </w:p>
    <w:p w14:paraId="20AAF13A" w14:textId="77777777" w:rsidR="006C48BA" w:rsidRDefault="006C48BA" w:rsidP="006C48BA">
      <w:r>
        <w:t>The table below shows results for the response No (most positive response) to the question, ‘In the last 12 months, was there ever a time when you wanted health care from a GP or nurse, but you could not get it?’</w:t>
      </w:r>
    </w:p>
    <w:p w14:paraId="09C811DE" w14:textId="77777777" w:rsidR="006C48BA" w:rsidRDefault="006C48BA" w:rsidP="006C48BA"/>
    <w:p w14:paraId="38359FCE" w14:textId="58F50B3F" w:rsidR="009B1A7E" w:rsidRDefault="006C48BA" w:rsidP="006C48BA">
      <w:r>
        <w:t>Results (The percentage of patients who were able to get healthcare from a general practitioner (GP) or nurse every time they wanted to in the last 12 months).</w:t>
      </w:r>
    </w:p>
    <w:p w14:paraId="7D2F5E8D" w14:textId="77777777" w:rsidR="006C48BA" w:rsidRDefault="006C48BA" w:rsidP="006C48BA"/>
    <w:tbl>
      <w:tblPr>
        <w:tblStyle w:val="TableGrid"/>
        <w:tblW w:w="0" w:type="auto"/>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2122"/>
        <w:gridCol w:w="1486"/>
        <w:gridCol w:w="1487"/>
        <w:gridCol w:w="1487"/>
        <w:gridCol w:w="1487"/>
      </w:tblGrid>
      <w:tr w:rsidR="006C48BA" w:rsidRPr="006C48BA" w14:paraId="67C6B7FB" w14:textId="77777777" w:rsidTr="007D31C4">
        <w:tc>
          <w:tcPr>
            <w:tcW w:w="2122" w:type="dxa"/>
            <w:tcBorders>
              <w:top w:val="nil"/>
              <w:left w:val="nil"/>
              <w:bottom w:val="nil"/>
              <w:right w:val="nil"/>
            </w:tcBorders>
            <w:shd w:val="clear" w:color="auto" w:fill="D9D9D9" w:themeFill="background1" w:themeFillShade="D9"/>
            <w:hideMark/>
          </w:tcPr>
          <w:p w14:paraId="53A40B53" w14:textId="6CF4A34D" w:rsidR="006C48BA" w:rsidRPr="006C48BA" w:rsidRDefault="006C48BA" w:rsidP="00135D44">
            <w:pPr>
              <w:pStyle w:val="TableText"/>
              <w:spacing w:before="40" w:after="40"/>
              <w:rPr>
                <w:rFonts w:cs="Segoe UI"/>
                <w:b/>
                <w:bCs/>
                <w:sz w:val="16"/>
                <w:szCs w:val="16"/>
              </w:rPr>
            </w:pPr>
            <w:r w:rsidRPr="006C48BA">
              <w:rPr>
                <w:rFonts w:cs="Segoe UI"/>
                <w:b/>
                <w:bCs/>
                <w:sz w:val="16"/>
                <w:szCs w:val="16"/>
              </w:rPr>
              <w:t>2020/21</w:t>
            </w:r>
          </w:p>
        </w:tc>
        <w:tc>
          <w:tcPr>
            <w:tcW w:w="1486" w:type="dxa"/>
            <w:tcBorders>
              <w:top w:val="nil"/>
              <w:left w:val="nil"/>
              <w:bottom w:val="nil"/>
              <w:right w:val="nil"/>
            </w:tcBorders>
            <w:shd w:val="clear" w:color="auto" w:fill="D9D9D9" w:themeFill="background1" w:themeFillShade="D9"/>
            <w:hideMark/>
          </w:tcPr>
          <w:p w14:paraId="575361B7" w14:textId="59E80F7E"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Q1</w:t>
            </w:r>
          </w:p>
        </w:tc>
        <w:tc>
          <w:tcPr>
            <w:tcW w:w="1487" w:type="dxa"/>
            <w:tcBorders>
              <w:top w:val="nil"/>
              <w:left w:val="nil"/>
              <w:bottom w:val="nil"/>
              <w:right w:val="nil"/>
            </w:tcBorders>
            <w:shd w:val="clear" w:color="auto" w:fill="D9D9D9" w:themeFill="background1" w:themeFillShade="D9"/>
            <w:hideMark/>
          </w:tcPr>
          <w:p w14:paraId="34D89F45" w14:textId="4AFB4BD2"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Q2</w:t>
            </w:r>
          </w:p>
        </w:tc>
        <w:tc>
          <w:tcPr>
            <w:tcW w:w="1487" w:type="dxa"/>
            <w:tcBorders>
              <w:top w:val="nil"/>
              <w:left w:val="nil"/>
              <w:bottom w:val="nil"/>
              <w:right w:val="nil"/>
            </w:tcBorders>
            <w:shd w:val="clear" w:color="auto" w:fill="D9D9D9" w:themeFill="background1" w:themeFillShade="D9"/>
            <w:hideMark/>
          </w:tcPr>
          <w:p w14:paraId="7562E238" w14:textId="68A594ED"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Q3</w:t>
            </w:r>
          </w:p>
        </w:tc>
        <w:tc>
          <w:tcPr>
            <w:tcW w:w="1487" w:type="dxa"/>
            <w:tcBorders>
              <w:top w:val="nil"/>
              <w:left w:val="nil"/>
              <w:bottom w:val="nil"/>
              <w:right w:val="nil"/>
            </w:tcBorders>
            <w:shd w:val="clear" w:color="auto" w:fill="D9D9D9" w:themeFill="background1" w:themeFillShade="D9"/>
            <w:hideMark/>
          </w:tcPr>
          <w:p w14:paraId="6D8D7B79" w14:textId="00E6828F" w:rsidR="006C48BA" w:rsidRPr="007D31C4" w:rsidRDefault="006C48BA" w:rsidP="00135D44">
            <w:pPr>
              <w:pStyle w:val="TableText"/>
              <w:spacing w:before="40" w:after="40"/>
              <w:jc w:val="right"/>
              <w:rPr>
                <w:rFonts w:cs="Segoe UI"/>
                <w:b/>
                <w:bCs/>
                <w:sz w:val="16"/>
                <w:szCs w:val="16"/>
              </w:rPr>
            </w:pPr>
            <w:r w:rsidRPr="007D31C4">
              <w:rPr>
                <w:rFonts w:cs="Segoe UI"/>
                <w:b/>
                <w:bCs/>
                <w:sz w:val="16"/>
                <w:szCs w:val="16"/>
              </w:rPr>
              <w:t>Q4 baseline</w:t>
            </w:r>
          </w:p>
        </w:tc>
      </w:tr>
      <w:tr w:rsidR="006C48BA" w:rsidRPr="006C48BA" w14:paraId="6BA5D442" w14:textId="77777777" w:rsidTr="007D31C4">
        <w:tc>
          <w:tcPr>
            <w:tcW w:w="2122" w:type="dxa"/>
            <w:tcBorders>
              <w:top w:val="nil"/>
              <w:left w:val="nil"/>
              <w:bottom w:val="single" w:sz="4" w:space="0" w:color="A6A6A6" w:themeColor="background1" w:themeShade="A6"/>
              <w:right w:val="nil"/>
            </w:tcBorders>
            <w:hideMark/>
          </w:tcPr>
          <w:p w14:paraId="4D8D0F18" w14:textId="666DECA4" w:rsidR="006C48BA" w:rsidRPr="006C48BA" w:rsidRDefault="006C48BA" w:rsidP="00135D44">
            <w:pPr>
              <w:pStyle w:val="TableText"/>
              <w:spacing w:before="40" w:after="40"/>
              <w:rPr>
                <w:rFonts w:cs="Segoe UI"/>
                <w:sz w:val="16"/>
                <w:szCs w:val="16"/>
              </w:rPr>
            </w:pPr>
            <w:r w:rsidRPr="006C48BA">
              <w:rPr>
                <w:rFonts w:cs="Segoe UI"/>
                <w:sz w:val="16"/>
                <w:szCs w:val="16"/>
              </w:rPr>
              <w:t>All ethnicities</w:t>
            </w:r>
          </w:p>
        </w:tc>
        <w:tc>
          <w:tcPr>
            <w:tcW w:w="1486" w:type="dxa"/>
            <w:tcBorders>
              <w:top w:val="nil"/>
              <w:left w:val="nil"/>
              <w:bottom w:val="single" w:sz="4" w:space="0" w:color="A6A6A6" w:themeColor="background1" w:themeShade="A6"/>
              <w:right w:val="nil"/>
            </w:tcBorders>
            <w:hideMark/>
          </w:tcPr>
          <w:p w14:paraId="3788EFAD" w14:textId="327135C3" w:rsidR="006C48BA" w:rsidRPr="006C48BA" w:rsidRDefault="006C48BA" w:rsidP="00135D44">
            <w:pPr>
              <w:pStyle w:val="TableText"/>
              <w:spacing w:before="40" w:after="40"/>
              <w:jc w:val="right"/>
              <w:rPr>
                <w:rFonts w:cs="Segoe UI"/>
                <w:sz w:val="16"/>
                <w:szCs w:val="16"/>
              </w:rPr>
            </w:pPr>
            <w:r w:rsidRPr="006C48BA">
              <w:rPr>
                <w:rFonts w:cs="Segoe UI"/>
                <w:sz w:val="16"/>
                <w:szCs w:val="16"/>
              </w:rPr>
              <w:t>82.4%</w:t>
            </w:r>
          </w:p>
        </w:tc>
        <w:tc>
          <w:tcPr>
            <w:tcW w:w="1487" w:type="dxa"/>
            <w:tcBorders>
              <w:top w:val="nil"/>
              <w:left w:val="nil"/>
              <w:bottom w:val="single" w:sz="4" w:space="0" w:color="A6A6A6" w:themeColor="background1" w:themeShade="A6"/>
              <w:right w:val="nil"/>
            </w:tcBorders>
            <w:hideMark/>
          </w:tcPr>
          <w:p w14:paraId="1B5F7F2A" w14:textId="71BD5047" w:rsidR="006C48BA" w:rsidRPr="006C48BA" w:rsidRDefault="006C48BA" w:rsidP="00135D44">
            <w:pPr>
              <w:pStyle w:val="TableText"/>
              <w:spacing w:before="40" w:after="40"/>
              <w:jc w:val="right"/>
              <w:rPr>
                <w:rFonts w:cs="Segoe UI"/>
                <w:sz w:val="16"/>
                <w:szCs w:val="16"/>
              </w:rPr>
            </w:pPr>
            <w:r w:rsidRPr="006C48BA">
              <w:rPr>
                <w:rFonts w:cs="Segoe UI"/>
                <w:sz w:val="16"/>
                <w:szCs w:val="16"/>
              </w:rPr>
              <w:t>80.7%</w:t>
            </w:r>
          </w:p>
        </w:tc>
        <w:tc>
          <w:tcPr>
            <w:tcW w:w="1487" w:type="dxa"/>
            <w:tcBorders>
              <w:top w:val="nil"/>
              <w:left w:val="nil"/>
              <w:bottom w:val="single" w:sz="4" w:space="0" w:color="A6A6A6" w:themeColor="background1" w:themeShade="A6"/>
              <w:right w:val="nil"/>
            </w:tcBorders>
            <w:hideMark/>
          </w:tcPr>
          <w:p w14:paraId="399E3464" w14:textId="349E272E" w:rsidR="006C48BA" w:rsidRPr="006C48BA" w:rsidRDefault="006C48BA" w:rsidP="00135D44">
            <w:pPr>
              <w:pStyle w:val="TableText"/>
              <w:spacing w:before="40" w:after="40"/>
              <w:jc w:val="right"/>
              <w:rPr>
                <w:rFonts w:cs="Segoe UI"/>
                <w:sz w:val="16"/>
                <w:szCs w:val="16"/>
              </w:rPr>
            </w:pPr>
            <w:r w:rsidRPr="006C48BA">
              <w:rPr>
                <w:rFonts w:cs="Segoe UI"/>
                <w:sz w:val="16"/>
                <w:szCs w:val="16"/>
              </w:rPr>
              <w:t>80.7%</w:t>
            </w:r>
          </w:p>
        </w:tc>
        <w:tc>
          <w:tcPr>
            <w:tcW w:w="1487" w:type="dxa"/>
            <w:tcBorders>
              <w:top w:val="nil"/>
              <w:left w:val="nil"/>
              <w:bottom w:val="single" w:sz="4" w:space="0" w:color="A6A6A6" w:themeColor="background1" w:themeShade="A6"/>
              <w:right w:val="nil"/>
            </w:tcBorders>
            <w:hideMark/>
          </w:tcPr>
          <w:p w14:paraId="054CBAC5" w14:textId="0B1ABC2A" w:rsidR="006C48BA" w:rsidRPr="006C48BA" w:rsidRDefault="006C48BA" w:rsidP="00135D44">
            <w:pPr>
              <w:pStyle w:val="TableText"/>
              <w:spacing w:before="40" w:after="40"/>
              <w:jc w:val="right"/>
              <w:rPr>
                <w:rFonts w:cs="Segoe UI"/>
                <w:sz w:val="16"/>
                <w:szCs w:val="16"/>
              </w:rPr>
            </w:pPr>
            <w:r w:rsidRPr="006C48BA">
              <w:rPr>
                <w:rFonts w:cs="Segoe UI"/>
                <w:sz w:val="16"/>
                <w:szCs w:val="16"/>
              </w:rPr>
              <w:t>81.8%</w:t>
            </w:r>
          </w:p>
        </w:tc>
      </w:tr>
      <w:tr w:rsidR="006C48BA" w:rsidRPr="006C48BA" w14:paraId="4E4FD68F"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53CCC6C3" w14:textId="7E9D9CA9" w:rsidR="006C48BA" w:rsidRPr="006C48BA" w:rsidRDefault="006C48BA" w:rsidP="00135D44">
            <w:pPr>
              <w:pStyle w:val="TableText"/>
              <w:spacing w:before="40" w:after="40"/>
              <w:rPr>
                <w:rFonts w:cs="Segoe UI"/>
                <w:sz w:val="16"/>
                <w:szCs w:val="16"/>
              </w:rPr>
            </w:pPr>
            <w:r w:rsidRPr="006C48BA">
              <w:rPr>
                <w:rFonts w:cs="Segoe UI"/>
                <w:sz w:val="16"/>
                <w:szCs w:val="16"/>
              </w:rPr>
              <w:t>Māori</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71F1F822" w14:textId="505C18C7" w:rsidR="006C48BA" w:rsidRPr="006C48BA" w:rsidRDefault="006C48BA" w:rsidP="00135D44">
            <w:pPr>
              <w:pStyle w:val="TableText"/>
              <w:spacing w:before="40" w:after="40"/>
              <w:jc w:val="right"/>
              <w:rPr>
                <w:rFonts w:cs="Segoe UI"/>
                <w:sz w:val="16"/>
                <w:szCs w:val="16"/>
              </w:rPr>
            </w:pPr>
            <w:r w:rsidRPr="006C48BA">
              <w:rPr>
                <w:rFonts w:cs="Segoe UI"/>
                <w:sz w:val="16"/>
                <w:szCs w:val="16"/>
              </w:rPr>
              <w:t>76.9%</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6AC933A0" w14:textId="4CC54229" w:rsidR="006C48BA" w:rsidRPr="006C48BA" w:rsidRDefault="006C48BA" w:rsidP="00135D44">
            <w:pPr>
              <w:pStyle w:val="TableText"/>
              <w:spacing w:before="40" w:after="40"/>
              <w:jc w:val="right"/>
              <w:rPr>
                <w:rFonts w:cs="Segoe UI"/>
                <w:sz w:val="16"/>
                <w:szCs w:val="16"/>
              </w:rPr>
            </w:pPr>
            <w:r w:rsidRPr="006C48BA">
              <w:rPr>
                <w:rFonts w:cs="Segoe UI"/>
                <w:sz w:val="16"/>
                <w:szCs w:val="16"/>
              </w:rPr>
              <w:t>74.3%</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43CE63F5" w14:textId="6BD67984" w:rsidR="006C48BA" w:rsidRPr="006C48BA" w:rsidRDefault="006C48BA" w:rsidP="00135D44">
            <w:pPr>
              <w:pStyle w:val="TableText"/>
              <w:spacing w:before="40" w:after="40"/>
              <w:jc w:val="right"/>
              <w:rPr>
                <w:rFonts w:cs="Segoe UI"/>
                <w:sz w:val="16"/>
                <w:szCs w:val="16"/>
              </w:rPr>
            </w:pPr>
            <w:r w:rsidRPr="006C48BA">
              <w:rPr>
                <w:rFonts w:cs="Segoe UI"/>
                <w:sz w:val="16"/>
                <w:szCs w:val="16"/>
              </w:rPr>
              <w:t>74.4%</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5FDD77F5" w14:textId="19B0E3F5" w:rsidR="006C48BA" w:rsidRPr="006C48BA" w:rsidRDefault="006C48BA" w:rsidP="00135D44">
            <w:pPr>
              <w:pStyle w:val="TableText"/>
              <w:spacing w:before="40" w:after="40"/>
              <w:jc w:val="right"/>
              <w:rPr>
                <w:rFonts w:cs="Segoe UI"/>
                <w:sz w:val="16"/>
                <w:szCs w:val="16"/>
              </w:rPr>
            </w:pPr>
            <w:r w:rsidRPr="006C48BA">
              <w:rPr>
                <w:rFonts w:cs="Segoe UI"/>
                <w:sz w:val="16"/>
                <w:szCs w:val="16"/>
              </w:rPr>
              <w:t>74.9%</w:t>
            </w:r>
          </w:p>
        </w:tc>
      </w:tr>
      <w:tr w:rsidR="006C48BA" w:rsidRPr="006C48BA" w14:paraId="6F0CC66D"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67E6FCA5" w14:textId="75D7345B" w:rsidR="006C48BA" w:rsidRPr="006C48BA" w:rsidRDefault="006C48BA" w:rsidP="00135D44">
            <w:pPr>
              <w:pStyle w:val="TableText"/>
              <w:spacing w:before="40" w:after="40"/>
              <w:rPr>
                <w:rFonts w:cs="Segoe UI"/>
                <w:sz w:val="16"/>
                <w:szCs w:val="16"/>
              </w:rPr>
            </w:pPr>
            <w:r w:rsidRPr="006C48BA">
              <w:rPr>
                <w:rFonts w:cs="Segoe UI"/>
                <w:sz w:val="16"/>
                <w:szCs w:val="16"/>
              </w:rPr>
              <w:t>Pacific peoples</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237737D6" w14:textId="1AF30B6F" w:rsidR="006C48BA" w:rsidRPr="006C48BA" w:rsidRDefault="006C48BA" w:rsidP="00135D44">
            <w:pPr>
              <w:pStyle w:val="TableText"/>
              <w:spacing w:before="40" w:after="40"/>
              <w:jc w:val="right"/>
              <w:rPr>
                <w:rFonts w:cs="Segoe UI"/>
                <w:sz w:val="16"/>
                <w:szCs w:val="16"/>
              </w:rPr>
            </w:pPr>
            <w:r w:rsidRPr="006C48BA">
              <w:rPr>
                <w:rFonts w:cs="Segoe UI"/>
                <w:sz w:val="16"/>
                <w:szCs w:val="16"/>
              </w:rPr>
              <w:t>79.6%</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2FA5C3D1" w14:textId="1BCBB500" w:rsidR="006C48BA" w:rsidRPr="006C48BA" w:rsidRDefault="006C48BA" w:rsidP="00135D44">
            <w:pPr>
              <w:pStyle w:val="TableText"/>
              <w:spacing w:before="40" w:after="40"/>
              <w:jc w:val="right"/>
              <w:rPr>
                <w:rFonts w:cs="Segoe UI"/>
                <w:sz w:val="16"/>
                <w:szCs w:val="16"/>
              </w:rPr>
            </w:pPr>
            <w:r w:rsidRPr="006C48BA">
              <w:rPr>
                <w:rFonts w:cs="Segoe UI"/>
                <w:sz w:val="16"/>
                <w:szCs w:val="16"/>
              </w:rPr>
              <w:t>74.7%</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0555EFD0" w14:textId="17CE50BB" w:rsidR="006C48BA" w:rsidRPr="006C48BA" w:rsidRDefault="006C48BA" w:rsidP="00135D44">
            <w:pPr>
              <w:pStyle w:val="TableText"/>
              <w:spacing w:before="40" w:after="40"/>
              <w:jc w:val="right"/>
              <w:rPr>
                <w:rFonts w:cs="Segoe UI"/>
                <w:sz w:val="16"/>
                <w:szCs w:val="16"/>
              </w:rPr>
            </w:pPr>
            <w:r w:rsidRPr="006C48BA">
              <w:rPr>
                <w:rFonts w:cs="Segoe UI"/>
                <w:sz w:val="16"/>
                <w:szCs w:val="16"/>
              </w:rPr>
              <w:t>79.5%</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4CDDAB98" w14:textId="38A978F4" w:rsidR="006C48BA" w:rsidRPr="006C48BA" w:rsidRDefault="006C48BA" w:rsidP="00135D44">
            <w:pPr>
              <w:pStyle w:val="TableText"/>
              <w:spacing w:before="40" w:after="40"/>
              <w:jc w:val="right"/>
              <w:rPr>
                <w:rFonts w:cs="Segoe UI"/>
                <w:sz w:val="16"/>
                <w:szCs w:val="16"/>
              </w:rPr>
            </w:pPr>
            <w:r w:rsidRPr="006C48BA">
              <w:rPr>
                <w:rFonts w:cs="Segoe UI"/>
                <w:sz w:val="16"/>
                <w:szCs w:val="16"/>
              </w:rPr>
              <w:t>77.6%</w:t>
            </w:r>
          </w:p>
        </w:tc>
      </w:tr>
      <w:tr w:rsidR="006C48BA" w:rsidRPr="006C48BA" w14:paraId="006D9E36"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58252621" w14:textId="719BDB34" w:rsidR="006C48BA" w:rsidRPr="006C48BA" w:rsidRDefault="006C48BA" w:rsidP="00135D44">
            <w:pPr>
              <w:pStyle w:val="TableText"/>
              <w:spacing w:before="40" w:after="40"/>
              <w:rPr>
                <w:rFonts w:cs="Segoe UI"/>
                <w:sz w:val="16"/>
                <w:szCs w:val="16"/>
              </w:rPr>
            </w:pPr>
            <w:r w:rsidRPr="006C48BA">
              <w:rPr>
                <w:rFonts w:cs="Segoe UI"/>
                <w:sz w:val="16"/>
                <w:szCs w:val="16"/>
              </w:rPr>
              <w:t>Non-Māori non-Pacific</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2434946F" w14:textId="2CA0CC94" w:rsidR="006C48BA" w:rsidRPr="006C48BA" w:rsidRDefault="006C48BA" w:rsidP="00135D44">
            <w:pPr>
              <w:pStyle w:val="TableText"/>
              <w:spacing w:before="40" w:after="40"/>
              <w:jc w:val="right"/>
              <w:rPr>
                <w:rFonts w:cs="Segoe UI"/>
                <w:sz w:val="16"/>
                <w:szCs w:val="16"/>
              </w:rPr>
            </w:pPr>
            <w:r w:rsidRPr="006C48BA">
              <w:rPr>
                <w:rFonts w:cs="Segoe UI"/>
                <w:sz w:val="16"/>
                <w:szCs w:val="16"/>
              </w:rPr>
              <w:t>83.4%</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102F3501" w14:textId="19C4B389" w:rsidR="006C48BA" w:rsidRPr="006C48BA" w:rsidRDefault="006C48BA" w:rsidP="00135D44">
            <w:pPr>
              <w:pStyle w:val="TableText"/>
              <w:spacing w:before="40" w:after="40"/>
              <w:jc w:val="right"/>
              <w:rPr>
                <w:rFonts w:cs="Segoe UI"/>
                <w:sz w:val="16"/>
                <w:szCs w:val="16"/>
              </w:rPr>
            </w:pPr>
            <w:r w:rsidRPr="006C48BA">
              <w:rPr>
                <w:rFonts w:cs="Segoe UI"/>
                <w:sz w:val="16"/>
                <w:szCs w:val="16"/>
              </w:rPr>
              <w:t>82.0%</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E111032" w14:textId="68B297D4" w:rsidR="006C48BA" w:rsidRPr="006C48BA" w:rsidRDefault="006C48BA" w:rsidP="00135D44">
            <w:pPr>
              <w:pStyle w:val="TableText"/>
              <w:spacing w:before="40" w:after="40"/>
              <w:jc w:val="right"/>
              <w:rPr>
                <w:rFonts w:cs="Segoe UI"/>
                <w:sz w:val="16"/>
                <w:szCs w:val="16"/>
              </w:rPr>
            </w:pPr>
            <w:r w:rsidRPr="006C48BA">
              <w:rPr>
                <w:rFonts w:cs="Segoe UI"/>
                <w:sz w:val="16"/>
                <w:szCs w:val="16"/>
              </w:rPr>
              <w:t>81.7%</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6FA74E24" w14:textId="534DB86A" w:rsidR="006C48BA" w:rsidRPr="006C48BA" w:rsidRDefault="006C48BA" w:rsidP="00135D44">
            <w:pPr>
              <w:pStyle w:val="TableText"/>
              <w:spacing w:before="40" w:after="40"/>
              <w:jc w:val="right"/>
              <w:rPr>
                <w:rFonts w:cs="Segoe UI"/>
                <w:sz w:val="16"/>
                <w:szCs w:val="16"/>
              </w:rPr>
            </w:pPr>
            <w:r w:rsidRPr="006C48BA">
              <w:rPr>
                <w:rFonts w:cs="Segoe UI"/>
                <w:sz w:val="16"/>
                <w:szCs w:val="16"/>
              </w:rPr>
              <w:t>82.9%</w:t>
            </w:r>
          </w:p>
        </w:tc>
      </w:tr>
      <w:tr w:rsidR="006C48BA" w:rsidRPr="006C48BA" w14:paraId="7A14494D" w14:textId="77777777" w:rsidTr="006C48BA">
        <w:tc>
          <w:tcPr>
            <w:tcW w:w="2122" w:type="dxa"/>
            <w:tcBorders>
              <w:top w:val="single" w:sz="4" w:space="0" w:color="A6A6A6" w:themeColor="background1" w:themeShade="A6"/>
              <w:left w:val="nil"/>
              <w:bottom w:val="single" w:sz="4" w:space="0" w:color="A6A6A6" w:themeColor="background1" w:themeShade="A6"/>
              <w:right w:val="nil"/>
            </w:tcBorders>
          </w:tcPr>
          <w:p w14:paraId="4AAA7DB5" w14:textId="67A8A9ED" w:rsidR="006C48BA" w:rsidRPr="006C48BA" w:rsidRDefault="006C48BA" w:rsidP="00135D44">
            <w:pPr>
              <w:pStyle w:val="TableText"/>
              <w:spacing w:before="40" w:after="40"/>
              <w:rPr>
                <w:rFonts w:cs="Segoe UI"/>
                <w:sz w:val="16"/>
                <w:szCs w:val="16"/>
              </w:rPr>
            </w:pPr>
            <w:r w:rsidRPr="006C48BA">
              <w:rPr>
                <w:rFonts w:cs="Segoe UI"/>
                <w:sz w:val="16"/>
                <w:szCs w:val="16"/>
              </w:rPr>
              <w:t>Asian</w:t>
            </w:r>
          </w:p>
        </w:tc>
        <w:tc>
          <w:tcPr>
            <w:tcW w:w="1486" w:type="dxa"/>
            <w:tcBorders>
              <w:top w:val="single" w:sz="4" w:space="0" w:color="A6A6A6" w:themeColor="background1" w:themeShade="A6"/>
              <w:left w:val="nil"/>
              <w:bottom w:val="single" w:sz="4" w:space="0" w:color="A6A6A6" w:themeColor="background1" w:themeShade="A6"/>
              <w:right w:val="nil"/>
            </w:tcBorders>
          </w:tcPr>
          <w:p w14:paraId="09A552DD" w14:textId="4C8BC6C2" w:rsidR="006C48BA" w:rsidRPr="006C48BA" w:rsidRDefault="006C48BA" w:rsidP="00135D44">
            <w:pPr>
              <w:pStyle w:val="TableText"/>
              <w:spacing w:before="40" w:after="40"/>
              <w:jc w:val="right"/>
              <w:rPr>
                <w:rFonts w:cs="Segoe UI"/>
                <w:sz w:val="16"/>
                <w:szCs w:val="16"/>
              </w:rPr>
            </w:pPr>
            <w:r w:rsidRPr="006C48BA">
              <w:rPr>
                <w:rFonts w:cs="Segoe UI"/>
                <w:sz w:val="16"/>
                <w:szCs w:val="16"/>
              </w:rPr>
              <w:t>85.5%</w:t>
            </w:r>
          </w:p>
        </w:tc>
        <w:tc>
          <w:tcPr>
            <w:tcW w:w="1487" w:type="dxa"/>
            <w:tcBorders>
              <w:top w:val="single" w:sz="4" w:space="0" w:color="A6A6A6" w:themeColor="background1" w:themeShade="A6"/>
              <w:left w:val="nil"/>
              <w:bottom w:val="single" w:sz="4" w:space="0" w:color="A6A6A6" w:themeColor="background1" w:themeShade="A6"/>
              <w:right w:val="nil"/>
            </w:tcBorders>
          </w:tcPr>
          <w:p w14:paraId="26688E0D" w14:textId="2954DC44" w:rsidR="006C48BA" w:rsidRPr="006C48BA" w:rsidRDefault="006C48BA" w:rsidP="00135D44">
            <w:pPr>
              <w:pStyle w:val="TableText"/>
              <w:spacing w:before="40" w:after="40"/>
              <w:jc w:val="right"/>
              <w:rPr>
                <w:rFonts w:cs="Segoe UI"/>
                <w:sz w:val="16"/>
                <w:szCs w:val="16"/>
              </w:rPr>
            </w:pPr>
            <w:r w:rsidRPr="006C48BA">
              <w:rPr>
                <w:rFonts w:cs="Segoe UI"/>
                <w:sz w:val="16"/>
                <w:szCs w:val="16"/>
              </w:rPr>
              <w:t>81.2%</w:t>
            </w:r>
          </w:p>
        </w:tc>
        <w:tc>
          <w:tcPr>
            <w:tcW w:w="1487" w:type="dxa"/>
            <w:tcBorders>
              <w:top w:val="single" w:sz="4" w:space="0" w:color="A6A6A6" w:themeColor="background1" w:themeShade="A6"/>
              <w:left w:val="nil"/>
              <w:bottom w:val="single" w:sz="4" w:space="0" w:color="A6A6A6" w:themeColor="background1" w:themeShade="A6"/>
              <w:right w:val="nil"/>
            </w:tcBorders>
          </w:tcPr>
          <w:p w14:paraId="141E512E" w14:textId="3792E3BC" w:rsidR="006C48BA" w:rsidRPr="006C48BA" w:rsidRDefault="006C48BA" w:rsidP="00135D44">
            <w:pPr>
              <w:pStyle w:val="TableText"/>
              <w:spacing w:before="40" w:after="40"/>
              <w:jc w:val="right"/>
              <w:rPr>
                <w:rFonts w:cs="Segoe UI"/>
                <w:sz w:val="16"/>
                <w:szCs w:val="16"/>
              </w:rPr>
            </w:pPr>
            <w:r w:rsidRPr="006C48BA">
              <w:rPr>
                <w:rFonts w:cs="Segoe UI"/>
                <w:sz w:val="16"/>
                <w:szCs w:val="16"/>
              </w:rPr>
              <w:t>81.9%</w:t>
            </w:r>
          </w:p>
        </w:tc>
        <w:tc>
          <w:tcPr>
            <w:tcW w:w="1487" w:type="dxa"/>
            <w:tcBorders>
              <w:top w:val="single" w:sz="4" w:space="0" w:color="A6A6A6" w:themeColor="background1" w:themeShade="A6"/>
              <w:left w:val="nil"/>
              <w:bottom w:val="single" w:sz="4" w:space="0" w:color="A6A6A6" w:themeColor="background1" w:themeShade="A6"/>
              <w:right w:val="nil"/>
            </w:tcBorders>
          </w:tcPr>
          <w:p w14:paraId="6A1D1DFC" w14:textId="193784A2" w:rsidR="006C48BA" w:rsidRPr="006C48BA" w:rsidRDefault="006C48BA" w:rsidP="00135D44">
            <w:pPr>
              <w:pStyle w:val="TableText"/>
              <w:spacing w:before="40" w:after="40"/>
              <w:jc w:val="right"/>
              <w:rPr>
                <w:rFonts w:cs="Segoe UI"/>
                <w:sz w:val="16"/>
                <w:szCs w:val="16"/>
              </w:rPr>
            </w:pPr>
            <w:r w:rsidRPr="006C48BA">
              <w:rPr>
                <w:rFonts w:cs="Segoe UI"/>
                <w:sz w:val="16"/>
                <w:szCs w:val="16"/>
              </w:rPr>
              <w:t>81.4%</w:t>
            </w:r>
          </w:p>
        </w:tc>
      </w:tr>
      <w:tr w:rsidR="006C48BA" w:rsidRPr="006C48BA" w14:paraId="33B08BD9" w14:textId="77777777" w:rsidTr="007D31C4">
        <w:tc>
          <w:tcPr>
            <w:tcW w:w="2122" w:type="dxa"/>
            <w:tcBorders>
              <w:top w:val="single" w:sz="4" w:space="0" w:color="A6A6A6" w:themeColor="background1" w:themeShade="A6"/>
              <w:left w:val="nil"/>
              <w:bottom w:val="nil"/>
              <w:right w:val="nil"/>
            </w:tcBorders>
          </w:tcPr>
          <w:p w14:paraId="4DAA1BBF" w14:textId="01E7EC75" w:rsidR="006C48BA" w:rsidRPr="006C48BA" w:rsidRDefault="006C48BA" w:rsidP="00135D44">
            <w:pPr>
              <w:pStyle w:val="TableText"/>
              <w:spacing w:before="40" w:after="40"/>
              <w:rPr>
                <w:rFonts w:cs="Segoe UI"/>
                <w:sz w:val="16"/>
                <w:szCs w:val="16"/>
              </w:rPr>
            </w:pPr>
            <w:r w:rsidRPr="006C48BA">
              <w:rPr>
                <w:rFonts w:cs="Segoe UI"/>
                <w:sz w:val="16"/>
                <w:szCs w:val="16"/>
              </w:rPr>
              <w:t>European/Other</w:t>
            </w:r>
          </w:p>
        </w:tc>
        <w:tc>
          <w:tcPr>
            <w:tcW w:w="1486" w:type="dxa"/>
            <w:tcBorders>
              <w:top w:val="single" w:sz="4" w:space="0" w:color="A6A6A6" w:themeColor="background1" w:themeShade="A6"/>
              <w:left w:val="nil"/>
              <w:bottom w:val="nil"/>
              <w:right w:val="nil"/>
            </w:tcBorders>
          </w:tcPr>
          <w:p w14:paraId="11F74934" w14:textId="3967016C" w:rsidR="006C48BA" w:rsidRPr="006C48BA" w:rsidRDefault="006C48BA" w:rsidP="00135D44">
            <w:pPr>
              <w:pStyle w:val="TableText"/>
              <w:spacing w:before="40" w:after="40"/>
              <w:jc w:val="right"/>
              <w:rPr>
                <w:rFonts w:cs="Segoe UI"/>
                <w:sz w:val="16"/>
                <w:szCs w:val="16"/>
              </w:rPr>
            </w:pPr>
            <w:r w:rsidRPr="006C48BA">
              <w:rPr>
                <w:rFonts w:cs="Segoe UI"/>
                <w:sz w:val="16"/>
                <w:szCs w:val="16"/>
              </w:rPr>
              <w:t>83.1%</w:t>
            </w:r>
          </w:p>
        </w:tc>
        <w:tc>
          <w:tcPr>
            <w:tcW w:w="1487" w:type="dxa"/>
            <w:tcBorders>
              <w:top w:val="single" w:sz="4" w:space="0" w:color="A6A6A6" w:themeColor="background1" w:themeShade="A6"/>
              <w:left w:val="nil"/>
              <w:bottom w:val="nil"/>
              <w:right w:val="nil"/>
            </w:tcBorders>
          </w:tcPr>
          <w:p w14:paraId="56C0090F" w14:textId="3FAE5990" w:rsidR="006C48BA" w:rsidRPr="006C48BA" w:rsidRDefault="006C48BA" w:rsidP="00135D44">
            <w:pPr>
              <w:pStyle w:val="TableText"/>
              <w:spacing w:before="40" w:after="40"/>
              <w:jc w:val="right"/>
              <w:rPr>
                <w:rFonts w:cs="Segoe UI"/>
                <w:sz w:val="16"/>
                <w:szCs w:val="16"/>
              </w:rPr>
            </w:pPr>
            <w:r w:rsidRPr="006C48BA">
              <w:rPr>
                <w:rFonts w:cs="Segoe UI"/>
                <w:sz w:val="16"/>
                <w:szCs w:val="16"/>
              </w:rPr>
              <w:t>82.1%</w:t>
            </w:r>
          </w:p>
        </w:tc>
        <w:tc>
          <w:tcPr>
            <w:tcW w:w="1487" w:type="dxa"/>
            <w:tcBorders>
              <w:top w:val="single" w:sz="4" w:space="0" w:color="A6A6A6" w:themeColor="background1" w:themeShade="A6"/>
              <w:left w:val="nil"/>
              <w:bottom w:val="nil"/>
              <w:right w:val="nil"/>
            </w:tcBorders>
          </w:tcPr>
          <w:p w14:paraId="202874FE" w14:textId="1EAEC52D" w:rsidR="006C48BA" w:rsidRPr="006C48BA" w:rsidRDefault="006C48BA" w:rsidP="00135D44">
            <w:pPr>
              <w:pStyle w:val="TableText"/>
              <w:spacing w:before="40" w:after="40"/>
              <w:jc w:val="right"/>
              <w:rPr>
                <w:rFonts w:cs="Segoe UI"/>
                <w:sz w:val="16"/>
                <w:szCs w:val="16"/>
              </w:rPr>
            </w:pPr>
            <w:r w:rsidRPr="006C48BA">
              <w:rPr>
                <w:rFonts w:cs="Segoe UI"/>
                <w:sz w:val="16"/>
                <w:szCs w:val="16"/>
              </w:rPr>
              <w:t>81.7%</w:t>
            </w:r>
          </w:p>
        </w:tc>
        <w:tc>
          <w:tcPr>
            <w:tcW w:w="1487" w:type="dxa"/>
            <w:tcBorders>
              <w:top w:val="single" w:sz="4" w:space="0" w:color="A6A6A6" w:themeColor="background1" w:themeShade="A6"/>
              <w:left w:val="nil"/>
              <w:bottom w:val="nil"/>
              <w:right w:val="nil"/>
            </w:tcBorders>
          </w:tcPr>
          <w:p w14:paraId="4B1D075E" w14:textId="31CF1D59" w:rsidR="006C48BA" w:rsidRPr="006C48BA" w:rsidRDefault="006C48BA" w:rsidP="00135D44">
            <w:pPr>
              <w:pStyle w:val="TableText"/>
              <w:spacing w:before="40" w:after="40"/>
              <w:jc w:val="right"/>
              <w:rPr>
                <w:rFonts w:cs="Segoe UI"/>
                <w:sz w:val="16"/>
                <w:szCs w:val="16"/>
              </w:rPr>
            </w:pPr>
            <w:r w:rsidRPr="006C48BA">
              <w:rPr>
                <w:rFonts w:cs="Segoe UI"/>
                <w:sz w:val="16"/>
                <w:szCs w:val="16"/>
              </w:rPr>
              <w:t>83.1%</w:t>
            </w:r>
          </w:p>
        </w:tc>
      </w:tr>
      <w:tr w:rsidR="006C48BA" w:rsidRPr="006C48BA" w14:paraId="02508073" w14:textId="77777777" w:rsidTr="007D31C4">
        <w:tc>
          <w:tcPr>
            <w:tcW w:w="2122" w:type="dxa"/>
            <w:tcBorders>
              <w:top w:val="nil"/>
              <w:left w:val="nil"/>
              <w:bottom w:val="nil"/>
              <w:right w:val="nil"/>
            </w:tcBorders>
            <w:shd w:val="clear" w:color="auto" w:fill="D9D9D9" w:themeFill="background1" w:themeFillShade="D9"/>
            <w:hideMark/>
          </w:tcPr>
          <w:p w14:paraId="085B3D16" w14:textId="7EBB64C9" w:rsidR="006C48BA" w:rsidRPr="006C48BA" w:rsidRDefault="006C48BA" w:rsidP="00135D44">
            <w:pPr>
              <w:pStyle w:val="TableText"/>
              <w:spacing w:before="40" w:after="40"/>
              <w:rPr>
                <w:rFonts w:cs="Segoe UI"/>
                <w:b/>
                <w:bCs/>
                <w:sz w:val="16"/>
                <w:szCs w:val="16"/>
              </w:rPr>
            </w:pPr>
            <w:r w:rsidRPr="006C48BA">
              <w:rPr>
                <w:rFonts w:cs="Segoe UI"/>
                <w:b/>
                <w:bCs/>
                <w:sz w:val="16"/>
                <w:szCs w:val="16"/>
              </w:rPr>
              <w:t>2021/22</w:t>
            </w:r>
          </w:p>
        </w:tc>
        <w:tc>
          <w:tcPr>
            <w:tcW w:w="1486" w:type="dxa"/>
            <w:tcBorders>
              <w:top w:val="nil"/>
              <w:left w:val="nil"/>
              <w:bottom w:val="nil"/>
              <w:right w:val="nil"/>
            </w:tcBorders>
            <w:shd w:val="clear" w:color="auto" w:fill="D9D9D9" w:themeFill="background1" w:themeFillShade="D9"/>
            <w:hideMark/>
          </w:tcPr>
          <w:p w14:paraId="2F4322B3" w14:textId="568B80A9"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Q1</w:t>
            </w:r>
          </w:p>
        </w:tc>
        <w:tc>
          <w:tcPr>
            <w:tcW w:w="1487" w:type="dxa"/>
            <w:tcBorders>
              <w:top w:val="nil"/>
              <w:left w:val="nil"/>
              <w:bottom w:val="nil"/>
              <w:right w:val="nil"/>
            </w:tcBorders>
            <w:shd w:val="clear" w:color="auto" w:fill="D9D9D9" w:themeFill="background1" w:themeFillShade="D9"/>
            <w:hideMark/>
          </w:tcPr>
          <w:p w14:paraId="3D970ABA" w14:textId="17E277D8"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Q2</w:t>
            </w:r>
          </w:p>
        </w:tc>
        <w:tc>
          <w:tcPr>
            <w:tcW w:w="1487" w:type="dxa"/>
            <w:tcBorders>
              <w:top w:val="nil"/>
              <w:left w:val="nil"/>
              <w:bottom w:val="nil"/>
              <w:right w:val="nil"/>
            </w:tcBorders>
            <w:shd w:val="clear" w:color="auto" w:fill="D9D9D9" w:themeFill="background1" w:themeFillShade="D9"/>
            <w:hideMark/>
          </w:tcPr>
          <w:p w14:paraId="66834DA8" w14:textId="6A304A03"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Q3</w:t>
            </w:r>
          </w:p>
        </w:tc>
        <w:tc>
          <w:tcPr>
            <w:tcW w:w="1487" w:type="dxa"/>
            <w:tcBorders>
              <w:top w:val="nil"/>
              <w:left w:val="nil"/>
              <w:bottom w:val="nil"/>
              <w:right w:val="nil"/>
            </w:tcBorders>
            <w:shd w:val="clear" w:color="auto" w:fill="D9D9D9" w:themeFill="background1" w:themeFillShade="D9"/>
            <w:hideMark/>
          </w:tcPr>
          <w:p w14:paraId="56472482" w14:textId="2585AA60" w:rsidR="006C48BA" w:rsidRPr="007D31C4" w:rsidRDefault="006C48BA" w:rsidP="00135D44">
            <w:pPr>
              <w:pStyle w:val="TableText"/>
              <w:spacing w:before="40" w:after="40"/>
              <w:jc w:val="right"/>
              <w:rPr>
                <w:rFonts w:cs="Segoe UI"/>
                <w:b/>
                <w:bCs/>
                <w:sz w:val="16"/>
                <w:szCs w:val="16"/>
              </w:rPr>
            </w:pPr>
            <w:r w:rsidRPr="007D31C4">
              <w:rPr>
                <w:rFonts w:cs="Segoe UI"/>
                <w:b/>
                <w:bCs/>
                <w:sz w:val="16"/>
                <w:szCs w:val="16"/>
              </w:rPr>
              <w:t>Q4</w:t>
            </w:r>
          </w:p>
        </w:tc>
      </w:tr>
      <w:tr w:rsidR="006C48BA" w:rsidRPr="006C48BA" w14:paraId="52AE7958" w14:textId="77777777" w:rsidTr="007D31C4">
        <w:tc>
          <w:tcPr>
            <w:tcW w:w="2122" w:type="dxa"/>
            <w:tcBorders>
              <w:top w:val="nil"/>
              <w:left w:val="nil"/>
              <w:bottom w:val="single" w:sz="4" w:space="0" w:color="A6A6A6" w:themeColor="background1" w:themeShade="A6"/>
              <w:right w:val="nil"/>
            </w:tcBorders>
            <w:hideMark/>
          </w:tcPr>
          <w:p w14:paraId="655C5A7F" w14:textId="76C8E269" w:rsidR="006C48BA" w:rsidRPr="006C48BA" w:rsidRDefault="006C48BA" w:rsidP="00135D44">
            <w:pPr>
              <w:pStyle w:val="TableText"/>
              <w:spacing w:before="40" w:after="40"/>
              <w:rPr>
                <w:rFonts w:cs="Segoe UI"/>
                <w:sz w:val="16"/>
                <w:szCs w:val="16"/>
              </w:rPr>
            </w:pPr>
            <w:r w:rsidRPr="006C48BA">
              <w:rPr>
                <w:rFonts w:cs="Segoe UI"/>
                <w:sz w:val="16"/>
                <w:szCs w:val="16"/>
              </w:rPr>
              <w:t>All ethnicities</w:t>
            </w:r>
          </w:p>
        </w:tc>
        <w:tc>
          <w:tcPr>
            <w:tcW w:w="1486" w:type="dxa"/>
            <w:tcBorders>
              <w:top w:val="nil"/>
              <w:left w:val="nil"/>
              <w:bottom w:val="single" w:sz="4" w:space="0" w:color="A6A6A6" w:themeColor="background1" w:themeShade="A6"/>
              <w:right w:val="nil"/>
            </w:tcBorders>
            <w:hideMark/>
          </w:tcPr>
          <w:p w14:paraId="2308A61D" w14:textId="69BDDDCD" w:rsidR="006C48BA" w:rsidRPr="006C48BA" w:rsidRDefault="006C48BA" w:rsidP="00135D44">
            <w:pPr>
              <w:pStyle w:val="TableText"/>
              <w:spacing w:before="40" w:after="40"/>
              <w:jc w:val="right"/>
              <w:rPr>
                <w:rFonts w:cs="Segoe UI"/>
                <w:sz w:val="16"/>
                <w:szCs w:val="16"/>
              </w:rPr>
            </w:pPr>
            <w:r w:rsidRPr="006C48BA">
              <w:rPr>
                <w:rFonts w:cs="Segoe UI"/>
                <w:sz w:val="16"/>
                <w:szCs w:val="16"/>
              </w:rPr>
              <w:t>80.0%</w:t>
            </w:r>
          </w:p>
        </w:tc>
        <w:tc>
          <w:tcPr>
            <w:tcW w:w="1487" w:type="dxa"/>
            <w:tcBorders>
              <w:top w:val="nil"/>
              <w:left w:val="nil"/>
              <w:bottom w:val="single" w:sz="4" w:space="0" w:color="A6A6A6" w:themeColor="background1" w:themeShade="A6"/>
              <w:right w:val="nil"/>
            </w:tcBorders>
            <w:hideMark/>
          </w:tcPr>
          <w:p w14:paraId="1DD96733" w14:textId="08866A36" w:rsidR="006C48BA" w:rsidRPr="006C48BA" w:rsidRDefault="006C48BA" w:rsidP="00135D44">
            <w:pPr>
              <w:pStyle w:val="TableText"/>
              <w:spacing w:before="40" w:after="40"/>
              <w:jc w:val="right"/>
              <w:rPr>
                <w:rFonts w:cs="Segoe UI"/>
                <w:sz w:val="16"/>
                <w:szCs w:val="16"/>
              </w:rPr>
            </w:pPr>
            <w:r w:rsidRPr="006C48BA">
              <w:rPr>
                <w:rFonts w:cs="Segoe UI"/>
                <w:sz w:val="16"/>
                <w:szCs w:val="16"/>
              </w:rPr>
              <w:t>80.0%</w:t>
            </w:r>
          </w:p>
        </w:tc>
        <w:tc>
          <w:tcPr>
            <w:tcW w:w="1487" w:type="dxa"/>
            <w:tcBorders>
              <w:top w:val="nil"/>
              <w:left w:val="nil"/>
              <w:bottom w:val="single" w:sz="4" w:space="0" w:color="A6A6A6" w:themeColor="background1" w:themeShade="A6"/>
              <w:right w:val="nil"/>
            </w:tcBorders>
            <w:hideMark/>
          </w:tcPr>
          <w:p w14:paraId="3858E000" w14:textId="0A3552C9" w:rsidR="006C48BA" w:rsidRPr="006C48BA" w:rsidRDefault="006C48BA" w:rsidP="00135D44">
            <w:pPr>
              <w:pStyle w:val="TableText"/>
              <w:spacing w:before="40" w:after="40"/>
              <w:jc w:val="right"/>
              <w:rPr>
                <w:rFonts w:cs="Segoe UI"/>
                <w:sz w:val="16"/>
                <w:szCs w:val="16"/>
              </w:rPr>
            </w:pPr>
            <w:r w:rsidRPr="006C48BA">
              <w:rPr>
                <w:rFonts w:cs="Segoe UI"/>
                <w:sz w:val="16"/>
                <w:szCs w:val="16"/>
              </w:rPr>
              <w:t>78.7%</w:t>
            </w:r>
          </w:p>
        </w:tc>
        <w:tc>
          <w:tcPr>
            <w:tcW w:w="1487" w:type="dxa"/>
            <w:tcBorders>
              <w:top w:val="nil"/>
              <w:left w:val="nil"/>
              <w:bottom w:val="single" w:sz="4" w:space="0" w:color="A6A6A6" w:themeColor="background1" w:themeShade="A6"/>
              <w:right w:val="nil"/>
            </w:tcBorders>
            <w:hideMark/>
          </w:tcPr>
          <w:p w14:paraId="44963CFC" w14:textId="62F134F0" w:rsidR="006C48BA" w:rsidRPr="006C48BA" w:rsidRDefault="006C48BA" w:rsidP="00135D44">
            <w:pPr>
              <w:pStyle w:val="TableText"/>
              <w:spacing w:before="40" w:after="40"/>
              <w:jc w:val="right"/>
              <w:rPr>
                <w:rFonts w:cs="Segoe UI"/>
                <w:sz w:val="16"/>
                <w:szCs w:val="16"/>
              </w:rPr>
            </w:pPr>
            <w:r w:rsidRPr="006C48BA">
              <w:rPr>
                <w:rFonts w:cs="Segoe UI"/>
                <w:sz w:val="16"/>
                <w:szCs w:val="16"/>
              </w:rPr>
              <w:t>78.4%</w:t>
            </w:r>
          </w:p>
        </w:tc>
      </w:tr>
      <w:tr w:rsidR="006C48BA" w:rsidRPr="006C48BA" w14:paraId="012EA3E4"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0A721118" w14:textId="4CC8DA5B" w:rsidR="006C48BA" w:rsidRPr="006C48BA" w:rsidRDefault="006C48BA" w:rsidP="00135D44">
            <w:pPr>
              <w:pStyle w:val="TableText"/>
              <w:spacing w:before="40" w:after="40"/>
              <w:rPr>
                <w:rFonts w:cs="Segoe UI"/>
                <w:sz w:val="16"/>
                <w:szCs w:val="16"/>
              </w:rPr>
            </w:pPr>
            <w:r w:rsidRPr="006C48BA">
              <w:rPr>
                <w:rFonts w:cs="Segoe UI"/>
                <w:sz w:val="16"/>
                <w:szCs w:val="16"/>
              </w:rPr>
              <w:t>Māori</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55067D51" w14:textId="1D008687" w:rsidR="006C48BA" w:rsidRPr="006C48BA" w:rsidRDefault="006C48BA" w:rsidP="00135D44">
            <w:pPr>
              <w:pStyle w:val="TableText"/>
              <w:spacing w:before="40" w:after="40"/>
              <w:jc w:val="right"/>
              <w:rPr>
                <w:rFonts w:cs="Segoe UI"/>
                <w:sz w:val="16"/>
                <w:szCs w:val="16"/>
              </w:rPr>
            </w:pPr>
            <w:r w:rsidRPr="006C48BA">
              <w:rPr>
                <w:rFonts w:cs="Segoe UI"/>
                <w:sz w:val="16"/>
                <w:szCs w:val="16"/>
              </w:rPr>
              <w:t>73.9%</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5025DB8" w14:textId="7E772CD1" w:rsidR="006C48BA" w:rsidRPr="006C48BA" w:rsidRDefault="006C48BA" w:rsidP="00135D44">
            <w:pPr>
              <w:pStyle w:val="TableText"/>
              <w:spacing w:before="40" w:after="40"/>
              <w:jc w:val="right"/>
              <w:rPr>
                <w:rFonts w:cs="Segoe UI"/>
                <w:sz w:val="16"/>
                <w:szCs w:val="16"/>
              </w:rPr>
            </w:pPr>
            <w:r w:rsidRPr="006C48BA">
              <w:rPr>
                <w:rFonts w:cs="Segoe UI"/>
                <w:sz w:val="16"/>
                <w:szCs w:val="16"/>
              </w:rPr>
              <w:t>75.5%</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6D25F1D" w14:textId="29F7B337" w:rsidR="006C48BA" w:rsidRPr="006C48BA" w:rsidRDefault="006C48BA" w:rsidP="00135D44">
            <w:pPr>
              <w:pStyle w:val="TableText"/>
              <w:spacing w:before="40" w:after="40"/>
              <w:jc w:val="right"/>
              <w:rPr>
                <w:rFonts w:cs="Segoe UI"/>
                <w:sz w:val="16"/>
                <w:szCs w:val="16"/>
              </w:rPr>
            </w:pPr>
            <w:r w:rsidRPr="006C48BA">
              <w:rPr>
                <w:rFonts w:cs="Segoe UI"/>
                <w:sz w:val="16"/>
                <w:szCs w:val="16"/>
              </w:rPr>
              <w:t>72.9%</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F97E4BA" w14:textId="7227585D" w:rsidR="006C48BA" w:rsidRPr="006C48BA" w:rsidRDefault="006C48BA" w:rsidP="00135D44">
            <w:pPr>
              <w:pStyle w:val="TableText"/>
              <w:spacing w:before="40" w:after="40"/>
              <w:jc w:val="right"/>
              <w:rPr>
                <w:rFonts w:cs="Segoe UI"/>
                <w:sz w:val="16"/>
                <w:szCs w:val="16"/>
              </w:rPr>
            </w:pPr>
            <w:r w:rsidRPr="006C48BA">
              <w:rPr>
                <w:rFonts w:cs="Segoe UI"/>
                <w:sz w:val="16"/>
                <w:szCs w:val="16"/>
              </w:rPr>
              <w:t>72.9%</w:t>
            </w:r>
          </w:p>
        </w:tc>
      </w:tr>
      <w:tr w:rsidR="006C48BA" w:rsidRPr="006C48BA" w14:paraId="407697B6"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75522017" w14:textId="48268886" w:rsidR="006C48BA" w:rsidRPr="006C48BA" w:rsidRDefault="006C48BA" w:rsidP="00135D44">
            <w:pPr>
              <w:pStyle w:val="TableText"/>
              <w:spacing w:before="40" w:after="40"/>
              <w:rPr>
                <w:rFonts w:cs="Segoe UI"/>
                <w:sz w:val="16"/>
                <w:szCs w:val="16"/>
              </w:rPr>
            </w:pPr>
            <w:r w:rsidRPr="006C48BA">
              <w:rPr>
                <w:rFonts w:cs="Segoe UI"/>
                <w:sz w:val="16"/>
                <w:szCs w:val="16"/>
              </w:rPr>
              <w:t>Pacific peoples</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6AA61062" w14:textId="67C6B87F" w:rsidR="006C48BA" w:rsidRPr="006C48BA" w:rsidRDefault="006C48BA" w:rsidP="00135D44">
            <w:pPr>
              <w:pStyle w:val="TableText"/>
              <w:spacing w:before="40" w:after="40"/>
              <w:jc w:val="right"/>
              <w:rPr>
                <w:rFonts w:cs="Segoe UI"/>
                <w:sz w:val="16"/>
                <w:szCs w:val="16"/>
              </w:rPr>
            </w:pPr>
            <w:r w:rsidRPr="006C48BA">
              <w:rPr>
                <w:rFonts w:cs="Segoe UI"/>
                <w:sz w:val="16"/>
                <w:szCs w:val="16"/>
              </w:rPr>
              <w:t>77.6%</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FCF78E8" w14:textId="2FD99AA2" w:rsidR="006C48BA" w:rsidRPr="006C48BA" w:rsidRDefault="006C48BA" w:rsidP="00135D44">
            <w:pPr>
              <w:pStyle w:val="TableText"/>
              <w:spacing w:before="40" w:after="40"/>
              <w:jc w:val="right"/>
              <w:rPr>
                <w:rFonts w:cs="Segoe UI"/>
                <w:sz w:val="16"/>
                <w:szCs w:val="16"/>
              </w:rPr>
            </w:pPr>
            <w:r w:rsidRPr="006C48BA">
              <w:rPr>
                <w:rFonts w:cs="Segoe UI"/>
                <w:sz w:val="16"/>
                <w:szCs w:val="16"/>
              </w:rPr>
              <w:t>78.9%</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555E5F68" w14:textId="15C82651" w:rsidR="006C48BA" w:rsidRPr="006C48BA" w:rsidRDefault="006C48BA" w:rsidP="00135D44">
            <w:pPr>
              <w:pStyle w:val="TableText"/>
              <w:spacing w:before="40" w:after="40"/>
              <w:jc w:val="right"/>
              <w:rPr>
                <w:rFonts w:cs="Segoe UI"/>
                <w:sz w:val="16"/>
                <w:szCs w:val="16"/>
              </w:rPr>
            </w:pPr>
            <w:r w:rsidRPr="006C48BA">
              <w:rPr>
                <w:rFonts w:cs="Segoe UI"/>
                <w:sz w:val="16"/>
                <w:szCs w:val="16"/>
              </w:rPr>
              <w:t>77.1%</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207EEDD4" w14:textId="5C2CD814" w:rsidR="006C48BA" w:rsidRPr="006C48BA" w:rsidRDefault="006C48BA" w:rsidP="00135D44">
            <w:pPr>
              <w:pStyle w:val="TableText"/>
              <w:spacing w:before="40" w:after="40"/>
              <w:jc w:val="right"/>
              <w:rPr>
                <w:rFonts w:cs="Segoe UI"/>
                <w:sz w:val="16"/>
                <w:szCs w:val="16"/>
              </w:rPr>
            </w:pPr>
            <w:r w:rsidRPr="006C48BA">
              <w:rPr>
                <w:rFonts w:cs="Segoe UI"/>
                <w:sz w:val="16"/>
                <w:szCs w:val="16"/>
              </w:rPr>
              <w:t>75.2%</w:t>
            </w:r>
          </w:p>
        </w:tc>
      </w:tr>
      <w:tr w:rsidR="006C48BA" w:rsidRPr="006C48BA" w14:paraId="33CDEA5F"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20A6F5B7" w14:textId="6F2BCE28" w:rsidR="006C48BA" w:rsidRPr="006C48BA" w:rsidRDefault="006C48BA" w:rsidP="00135D44">
            <w:pPr>
              <w:pStyle w:val="TableText"/>
              <w:spacing w:before="40" w:after="40"/>
              <w:rPr>
                <w:rFonts w:cs="Segoe UI"/>
                <w:sz w:val="16"/>
                <w:szCs w:val="16"/>
              </w:rPr>
            </w:pPr>
            <w:r w:rsidRPr="006C48BA">
              <w:rPr>
                <w:rFonts w:cs="Segoe UI"/>
                <w:sz w:val="16"/>
                <w:szCs w:val="16"/>
              </w:rPr>
              <w:t>Non-Māori non-Pacific</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402D23BB" w14:textId="12278589" w:rsidR="006C48BA" w:rsidRPr="006C48BA" w:rsidRDefault="006C48BA" w:rsidP="00135D44">
            <w:pPr>
              <w:pStyle w:val="TableText"/>
              <w:spacing w:before="40" w:after="40"/>
              <w:jc w:val="right"/>
              <w:rPr>
                <w:rFonts w:cs="Segoe UI"/>
                <w:sz w:val="16"/>
                <w:szCs w:val="16"/>
              </w:rPr>
            </w:pPr>
            <w:r w:rsidRPr="006C48BA">
              <w:rPr>
                <w:rFonts w:cs="Segoe UI"/>
                <w:sz w:val="16"/>
                <w:szCs w:val="16"/>
              </w:rPr>
              <w:t>81.1%</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1EC083E5" w14:textId="1130FB63" w:rsidR="006C48BA" w:rsidRPr="006C48BA" w:rsidRDefault="006C48BA" w:rsidP="00135D44">
            <w:pPr>
              <w:pStyle w:val="TableText"/>
              <w:spacing w:before="40" w:after="40"/>
              <w:jc w:val="right"/>
              <w:rPr>
                <w:rFonts w:cs="Segoe UI"/>
                <w:sz w:val="16"/>
                <w:szCs w:val="16"/>
              </w:rPr>
            </w:pPr>
            <w:r w:rsidRPr="006C48BA">
              <w:rPr>
                <w:rFonts w:cs="Segoe UI"/>
                <w:sz w:val="16"/>
                <w:szCs w:val="16"/>
              </w:rPr>
              <w:t>80.8%</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5A909C31" w14:textId="76E567FB" w:rsidR="006C48BA" w:rsidRPr="006C48BA" w:rsidRDefault="006C48BA" w:rsidP="00135D44">
            <w:pPr>
              <w:pStyle w:val="TableText"/>
              <w:spacing w:before="40" w:after="40"/>
              <w:jc w:val="right"/>
              <w:rPr>
                <w:rFonts w:cs="Segoe UI"/>
                <w:sz w:val="16"/>
                <w:szCs w:val="16"/>
              </w:rPr>
            </w:pPr>
            <w:r w:rsidRPr="006C48BA">
              <w:rPr>
                <w:rFonts w:cs="Segoe UI"/>
                <w:sz w:val="16"/>
                <w:szCs w:val="16"/>
              </w:rPr>
              <w:t>79.6%</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8C4DFE2" w14:textId="0E0725F6" w:rsidR="006C48BA" w:rsidRPr="006C48BA" w:rsidRDefault="006C48BA" w:rsidP="00135D44">
            <w:pPr>
              <w:pStyle w:val="TableText"/>
              <w:spacing w:before="40" w:after="40"/>
              <w:jc w:val="right"/>
              <w:rPr>
                <w:rFonts w:cs="Segoe UI"/>
                <w:sz w:val="16"/>
                <w:szCs w:val="16"/>
              </w:rPr>
            </w:pPr>
            <w:r w:rsidRPr="006C48BA">
              <w:rPr>
                <w:rFonts w:cs="Segoe UI"/>
                <w:sz w:val="16"/>
                <w:szCs w:val="16"/>
              </w:rPr>
              <w:t>79.4%</w:t>
            </w:r>
          </w:p>
        </w:tc>
      </w:tr>
      <w:tr w:rsidR="006C48BA" w:rsidRPr="006C48BA" w14:paraId="64ABB3F7" w14:textId="77777777" w:rsidTr="006C48BA">
        <w:tc>
          <w:tcPr>
            <w:tcW w:w="2122" w:type="dxa"/>
            <w:tcBorders>
              <w:top w:val="single" w:sz="4" w:space="0" w:color="A6A6A6" w:themeColor="background1" w:themeShade="A6"/>
              <w:left w:val="nil"/>
              <w:bottom w:val="single" w:sz="4" w:space="0" w:color="A6A6A6" w:themeColor="background1" w:themeShade="A6"/>
              <w:right w:val="nil"/>
            </w:tcBorders>
          </w:tcPr>
          <w:p w14:paraId="6EE997FD" w14:textId="4347F448" w:rsidR="006C48BA" w:rsidRPr="006C48BA" w:rsidRDefault="006C48BA" w:rsidP="00135D44">
            <w:pPr>
              <w:pStyle w:val="TableText"/>
              <w:spacing w:before="40" w:after="40"/>
              <w:rPr>
                <w:rFonts w:cs="Segoe UI"/>
                <w:sz w:val="16"/>
                <w:szCs w:val="16"/>
              </w:rPr>
            </w:pPr>
            <w:r w:rsidRPr="006C48BA">
              <w:rPr>
                <w:rFonts w:cs="Segoe UI"/>
                <w:sz w:val="16"/>
                <w:szCs w:val="16"/>
              </w:rPr>
              <w:t>Asian</w:t>
            </w:r>
          </w:p>
        </w:tc>
        <w:tc>
          <w:tcPr>
            <w:tcW w:w="1486" w:type="dxa"/>
            <w:tcBorders>
              <w:top w:val="single" w:sz="4" w:space="0" w:color="A6A6A6" w:themeColor="background1" w:themeShade="A6"/>
              <w:left w:val="nil"/>
              <w:bottom w:val="single" w:sz="4" w:space="0" w:color="A6A6A6" w:themeColor="background1" w:themeShade="A6"/>
              <w:right w:val="nil"/>
            </w:tcBorders>
          </w:tcPr>
          <w:p w14:paraId="1278BA07" w14:textId="3A73448D" w:rsidR="006C48BA" w:rsidRPr="006C48BA" w:rsidRDefault="006C48BA" w:rsidP="00135D44">
            <w:pPr>
              <w:pStyle w:val="TableText"/>
              <w:spacing w:before="40" w:after="40"/>
              <w:jc w:val="right"/>
              <w:rPr>
                <w:rFonts w:cs="Segoe UI"/>
                <w:sz w:val="16"/>
                <w:szCs w:val="16"/>
              </w:rPr>
            </w:pPr>
            <w:r w:rsidRPr="006C48BA">
              <w:rPr>
                <w:rFonts w:cs="Segoe UI"/>
                <w:sz w:val="16"/>
                <w:szCs w:val="16"/>
              </w:rPr>
              <w:t>78.5%</w:t>
            </w:r>
          </w:p>
        </w:tc>
        <w:tc>
          <w:tcPr>
            <w:tcW w:w="1487" w:type="dxa"/>
            <w:tcBorders>
              <w:top w:val="single" w:sz="4" w:space="0" w:color="A6A6A6" w:themeColor="background1" w:themeShade="A6"/>
              <w:left w:val="nil"/>
              <w:bottom w:val="single" w:sz="4" w:space="0" w:color="A6A6A6" w:themeColor="background1" w:themeShade="A6"/>
              <w:right w:val="nil"/>
            </w:tcBorders>
          </w:tcPr>
          <w:p w14:paraId="3C854E6C" w14:textId="73199941" w:rsidR="006C48BA" w:rsidRPr="006C48BA" w:rsidRDefault="006C48BA" w:rsidP="00135D44">
            <w:pPr>
              <w:pStyle w:val="TableText"/>
              <w:spacing w:before="40" w:after="40"/>
              <w:jc w:val="right"/>
              <w:rPr>
                <w:rFonts w:cs="Segoe UI"/>
                <w:sz w:val="16"/>
                <w:szCs w:val="16"/>
              </w:rPr>
            </w:pPr>
            <w:r w:rsidRPr="006C48BA">
              <w:rPr>
                <w:rFonts w:cs="Segoe UI"/>
                <w:sz w:val="16"/>
                <w:szCs w:val="16"/>
              </w:rPr>
              <w:t>80.0%</w:t>
            </w:r>
          </w:p>
        </w:tc>
        <w:tc>
          <w:tcPr>
            <w:tcW w:w="1487" w:type="dxa"/>
            <w:tcBorders>
              <w:top w:val="single" w:sz="4" w:space="0" w:color="A6A6A6" w:themeColor="background1" w:themeShade="A6"/>
              <w:left w:val="nil"/>
              <w:bottom w:val="single" w:sz="4" w:space="0" w:color="A6A6A6" w:themeColor="background1" w:themeShade="A6"/>
              <w:right w:val="nil"/>
            </w:tcBorders>
          </w:tcPr>
          <w:p w14:paraId="611E61B2" w14:textId="3819501E" w:rsidR="006C48BA" w:rsidRPr="006C48BA" w:rsidRDefault="006C48BA" w:rsidP="00135D44">
            <w:pPr>
              <w:pStyle w:val="TableText"/>
              <w:spacing w:before="40" w:after="40"/>
              <w:jc w:val="right"/>
              <w:rPr>
                <w:rFonts w:cs="Segoe UI"/>
                <w:sz w:val="16"/>
                <w:szCs w:val="16"/>
              </w:rPr>
            </w:pPr>
            <w:r w:rsidRPr="006C48BA">
              <w:rPr>
                <w:rFonts w:cs="Segoe UI"/>
                <w:sz w:val="16"/>
                <w:szCs w:val="16"/>
              </w:rPr>
              <w:t>80.6%</w:t>
            </w:r>
          </w:p>
        </w:tc>
        <w:tc>
          <w:tcPr>
            <w:tcW w:w="1487" w:type="dxa"/>
            <w:tcBorders>
              <w:top w:val="single" w:sz="4" w:space="0" w:color="A6A6A6" w:themeColor="background1" w:themeShade="A6"/>
              <w:left w:val="nil"/>
              <w:bottom w:val="single" w:sz="4" w:space="0" w:color="A6A6A6" w:themeColor="background1" w:themeShade="A6"/>
              <w:right w:val="nil"/>
            </w:tcBorders>
          </w:tcPr>
          <w:p w14:paraId="6596C90C" w14:textId="3E237254" w:rsidR="006C48BA" w:rsidRPr="006C48BA" w:rsidRDefault="006C48BA" w:rsidP="00135D44">
            <w:pPr>
              <w:pStyle w:val="TableText"/>
              <w:spacing w:before="40" w:after="40"/>
              <w:jc w:val="right"/>
              <w:rPr>
                <w:rFonts w:cs="Segoe UI"/>
                <w:sz w:val="16"/>
                <w:szCs w:val="16"/>
              </w:rPr>
            </w:pPr>
            <w:r w:rsidRPr="006C48BA">
              <w:rPr>
                <w:rFonts w:cs="Segoe UI"/>
                <w:sz w:val="16"/>
                <w:szCs w:val="16"/>
              </w:rPr>
              <w:t>78.2%</w:t>
            </w:r>
          </w:p>
        </w:tc>
      </w:tr>
      <w:tr w:rsidR="006C48BA" w:rsidRPr="006C48BA" w14:paraId="275CF44E" w14:textId="77777777" w:rsidTr="007D31C4">
        <w:tc>
          <w:tcPr>
            <w:tcW w:w="2122" w:type="dxa"/>
            <w:tcBorders>
              <w:top w:val="single" w:sz="4" w:space="0" w:color="A6A6A6" w:themeColor="background1" w:themeShade="A6"/>
              <w:left w:val="nil"/>
              <w:bottom w:val="nil"/>
              <w:right w:val="nil"/>
            </w:tcBorders>
          </w:tcPr>
          <w:p w14:paraId="5B7C5018" w14:textId="70E5DBC7" w:rsidR="006C48BA" w:rsidRPr="006C48BA" w:rsidRDefault="006C48BA" w:rsidP="00135D44">
            <w:pPr>
              <w:pStyle w:val="TableText"/>
              <w:spacing w:before="40" w:after="40"/>
              <w:rPr>
                <w:rFonts w:cs="Segoe UI"/>
                <w:sz w:val="16"/>
                <w:szCs w:val="16"/>
              </w:rPr>
            </w:pPr>
            <w:r w:rsidRPr="006C48BA">
              <w:rPr>
                <w:rFonts w:cs="Segoe UI"/>
                <w:sz w:val="16"/>
                <w:szCs w:val="16"/>
              </w:rPr>
              <w:t>European/Other</w:t>
            </w:r>
          </w:p>
        </w:tc>
        <w:tc>
          <w:tcPr>
            <w:tcW w:w="1486" w:type="dxa"/>
            <w:tcBorders>
              <w:top w:val="single" w:sz="4" w:space="0" w:color="A6A6A6" w:themeColor="background1" w:themeShade="A6"/>
              <w:left w:val="nil"/>
              <w:bottom w:val="nil"/>
              <w:right w:val="nil"/>
            </w:tcBorders>
          </w:tcPr>
          <w:p w14:paraId="4B197E10" w14:textId="3D2D4446" w:rsidR="006C48BA" w:rsidRPr="006C48BA" w:rsidRDefault="006C48BA" w:rsidP="00135D44">
            <w:pPr>
              <w:pStyle w:val="TableText"/>
              <w:spacing w:before="40" w:after="40"/>
              <w:jc w:val="right"/>
              <w:rPr>
                <w:rFonts w:cs="Segoe UI"/>
                <w:sz w:val="16"/>
                <w:szCs w:val="16"/>
              </w:rPr>
            </w:pPr>
            <w:r w:rsidRPr="006C48BA">
              <w:rPr>
                <w:rFonts w:cs="Segoe UI"/>
                <w:sz w:val="16"/>
                <w:szCs w:val="16"/>
              </w:rPr>
              <w:t>81.4%</w:t>
            </w:r>
          </w:p>
        </w:tc>
        <w:tc>
          <w:tcPr>
            <w:tcW w:w="1487" w:type="dxa"/>
            <w:tcBorders>
              <w:top w:val="single" w:sz="4" w:space="0" w:color="A6A6A6" w:themeColor="background1" w:themeShade="A6"/>
              <w:left w:val="nil"/>
              <w:bottom w:val="nil"/>
              <w:right w:val="nil"/>
            </w:tcBorders>
          </w:tcPr>
          <w:p w14:paraId="2C060162" w14:textId="0CA10953" w:rsidR="006C48BA" w:rsidRPr="006C48BA" w:rsidRDefault="006C48BA" w:rsidP="00135D44">
            <w:pPr>
              <w:pStyle w:val="TableText"/>
              <w:spacing w:before="40" w:after="40"/>
              <w:jc w:val="right"/>
              <w:rPr>
                <w:rFonts w:cs="Segoe UI"/>
                <w:sz w:val="16"/>
                <w:szCs w:val="16"/>
              </w:rPr>
            </w:pPr>
            <w:r w:rsidRPr="006C48BA">
              <w:rPr>
                <w:rFonts w:cs="Segoe UI"/>
                <w:sz w:val="16"/>
                <w:szCs w:val="16"/>
              </w:rPr>
              <w:t>80.9%</w:t>
            </w:r>
          </w:p>
        </w:tc>
        <w:tc>
          <w:tcPr>
            <w:tcW w:w="1487" w:type="dxa"/>
            <w:tcBorders>
              <w:top w:val="single" w:sz="4" w:space="0" w:color="A6A6A6" w:themeColor="background1" w:themeShade="A6"/>
              <w:left w:val="nil"/>
              <w:bottom w:val="nil"/>
              <w:right w:val="nil"/>
            </w:tcBorders>
          </w:tcPr>
          <w:p w14:paraId="7D6FD0B5" w14:textId="18EF6B1A" w:rsidR="006C48BA" w:rsidRPr="006C48BA" w:rsidRDefault="006C48BA" w:rsidP="00135D44">
            <w:pPr>
              <w:pStyle w:val="TableText"/>
              <w:spacing w:before="40" w:after="40"/>
              <w:jc w:val="right"/>
              <w:rPr>
                <w:rFonts w:cs="Segoe UI"/>
                <w:sz w:val="16"/>
                <w:szCs w:val="16"/>
              </w:rPr>
            </w:pPr>
            <w:r w:rsidRPr="006C48BA">
              <w:rPr>
                <w:rFonts w:cs="Segoe UI"/>
                <w:sz w:val="16"/>
                <w:szCs w:val="16"/>
              </w:rPr>
              <w:t>79.5%</w:t>
            </w:r>
          </w:p>
        </w:tc>
        <w:tc>
          <w:tcPr>
            <w:tcW w:w="1487" w:type="dxa"/>
            <w:tcBorders>
              <w:top w:val="single" w:sz="4" w:space="0" w:color="A6A6A6" w:themeColor="background1" w:themeShade="A6"/>
              <w:left w:val="nil"/>
              <w:bottom w:val="nil"/>
              <w:right w:val="nil"/>
            </w:tcBorders>
          </w:tcPr>
          <w:p w14:paraId="45A6B43A" w14:textId="33EC95E5" w:rsidR="006C48BA" w:rsidRPr="006C48BA" w:rsidRDefault="006C48BA" w:rsidP="00135D44">
            <w:pPr>
              <w:pStyle w:val="TableText"/>
              <w:spacing w:before="40" w:after="40"/>
              <w:jc w:val="right"/>
              <w:rPr>
                <w:rFonts w:cs="Segoe UI"/>
                <w:sz w:val="16"/>
                <w:szCs w:val="16"/>
              </w:rPr>
            </w:pPr>
            <w:r w:rsidRPr="006C48BA">
              <w:rPr>
                <w:rFonts w:cs="Segoe UI"/>
                <w:sz w:val="16"/>
                <w:szCs w:val="16"/>
              </w:rPr>
              <w:t>79.5%</w:t>
            </w:r>
          </w:p>
        </w:tc>
      </w:tr>
      <w:tr w:rsidR="006C48BA" w:rsidRPr="006C48BA" w14:paraId="6AEADBF5" w14:textId="77777777" w:rsidTr="007D31C4">
        <w:tc>
          <w:tcPr>
            <w:tcW w:w="2122" w:type="dxa"/>
            <w:tcBorders>
              <w:top w:val="nil"/>
              <w:left w:val="nil"/>
              <w:bottom w:val="nil"/>
              <w:right w:val="nil"/>
            </w:tcBorders>
            <w:shd w:val="clear" w:color="auto" w:fill="D9D9D9" w:themeFill="background1" w:themeFillShade="D9"/>
            <w:hideMark/>
          </w:tcPr>
          <w:p w14:paraId="7DA50F5B" w14:textId="12216570" w:rsidR="006C48BA" w:rsidRPr="006C48BA" w:rsidRDefault="006C48BA" w:rsidP="00135D44">
            <w:pPr>
              <w:pStyle w:val="TableText"/>
              <w:spacing w:before="40" w:after="40"/>
              <w:rPr>
                <w:rFonts w:cs="Segoe UI"/>
                <w:b/>
                <w:bCs/>
                <w:sz w:val="16"/>
                <w:szCs w:val="16"/>
              </w:rPr>
            </w:pPr>
            <w:r w:rsidRPr="006C48BA">
              <w:rPr>
                <w:rFonts w:cs="Segoe UI"/>
                <w:b/>
                <w:bCs/>
                <w:sz w:val="16"/>
                <w:szCs w:val="16"/>
              </w:rPr>
              <w:t>2022/23</w:t>
            </w:r>
          </w:p>
        </w:tc>
        <w:tc>
          <w:tcPr>
            <w:tcW w:w="1486" w:type="dxa"/>
            <w:tcBorders>
              <w:top w:val="nil"/>
              <w:left w:val="nil"/>
              <w:bottom w:val="nil"/>
              <w:right w:val="nil"/>
            </w:tcBorders>
            <w:shd w:val="clear" w:color="auto" w:fill="D9D9D9" w:themeFill="background1" w:themeFillShade="D9"/>
            <w:hideMark/>
          </w:tcPr>
          <w:p w14:paraId="404B15E3" w14:textId="1772ADF9"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Q1</w:t>
            </w:r>
          </w:p>
        </w:tc>
        <w:tc>
          <w:tcPr>
            <w:tcW w:w="1487" w:type="dxa"/>
            <w:tcBorders>
              <w:top w:val="nil"/>
              <w:left w:val="nil"/>
              <w:bottom w:val="nil"/>
              <w:right w:val="nil"/>
            </w:tcBorders>
            <w:shd w:val="clear" w:color="auto" w:fill="D9D9D9" w:themeFill="background1" w:themeFillShade="D9"/>
            <w:hideMark/>
          </w:tcPr>
          <w:p w14:paraId="1B937AD0" w14:textId="0D62BC14"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Q2</w:t>
            </w:r>
          </w:p>
        </w:tc>
        <w:tc>
          <w:tcPr>
            <w:tcW w:w="1487" w:type="dxa"/>
            <w:tcBorders>
              <w:top w:val="nil"/>
              <w:left w:val="nil"/>
              <w:bottom w:val="nil"/>
              <w:right w:val="nil"/>
            </w:tcBorders>
            <w:shd w:val="clear" w:color="auto" w:fill="D9D9D9" w:themeFill="background1" w:themeFillShade="D9"/>
            <w:hideMark/>
          </w:tcPr>
          <w:p w14:paraId="03DB2CC5" w14:textId="71245EFA"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Q3</w:t>
            </w:r>
          </w:p>
        </w:tc>
        <w:tc>
          <w:tcPr>
            <w:tcW w:w="1487" w:type="dxa"/>
            <w:tcBorders>
              <w:top w:val="nil"/>
              <w:left w:val="nil"/>
              <w:bottom w:val="nil"/>
              <w:right w:val="nil"/>
            </w:tcBorders>
            <w:shd w:val="clear" w:color="auto" w:fill="D9D9D9" w:themeFill="background1" w:themeFillShade="D9"/>
            <w:hideMark/>
          </w:tcPr>
          <w:p w14:paraId="0A5145AE" w14:textId="46D0913D" w:rsidR="006C48BA" w:rsidRPr="007D31C4" w:rsidRDefault="006C48BA" w:rsidP="00135D44">
            <w:pPr>
              <w:pStyle w:val="TableText"/>
              <w:spacing w:before="40" w:after="40"/>
              <w:jc w:val="right"/>
              <w:rPr>
                <w:rFonts w:cs="Segoe UI"/>
                <w:b/>
                <w:bCs/>
                <w:sz w:val="16"/>
                <w:szCs w:val="16"/>
              </w:rPr>
            </w:pPr>
            <w:r w:rsidRPr="007D31C4">
              <w:rPr>
                <w:rFonts w:cs="Segoe UI"/>
                <w:b/>
                <w:bCs/>
                <w:sz w:val="16"/>
                <w:szCs w:val="16"/>
              </w:rPr>
              <w:t>Q4</w:t>
            </w:r>
          </w:p>
        </w:tc>
      </w:tr>
      <w:tr w:rsidR="006C48BA" w:rsidRPr="006C48BA" w14:paraId="28B0B89C" w14:textId="77777777" w:rsidTr="007D31C4">
        <w:tc>
          <w:tcPr>
            <w:tcW w:w="2122" w:type="dxa"/>
            <w:tcBorders>
              <w:top w:val="nil"/>
              <w:left w:val="nil"/>
              <w:bottom w:val="single" w:sz="4" w:space="0" w:color="A6A6A6" w:themeColor="background1" w:themeShade="A6"/>
              <w:right w:val="nil"/>
            </w:tcBorders>
            <w:hideMark/>
          </w:tcPr>
          <w:p w14:paraId="4F05253D" w14:textId="7BF6F4DD" w:rsidR="006C48BA" w:rsidRPr="006C48BA" w:rsidRDefault="006C48BA" w:rsidP="00135D44">
            <w:pPr>
              <w:pStyle w:val="TableText"/>
              <w:spacing w:before="40" w:after="40"/>
              <w:rPr>
                <w:rFonts w:cs="Segoe UI"/>
                <w:sz w:val="16"/>
                <w:szCs w:val="16"/>
              </w:rPr>
            </w:pPr>
            <w:r w:rsidRPr="006C48BA">
              <w:rPr>
                <w:rFonts w:cs="Segoe UI"/>
                <w:sz w:val="16"/>
                <w:szCs w:val="16"/>
              </w:rPr>
              <w:t>All ethnicities</w:t>
            </w:r>
          </w:p>
        </w:tc>
        <w:tc>
          <w:tcPr>
            <w:tcW w:w="1486" w:type="dxa"/>
            <w:tcBorders>
              <w:top w:val="nil"/>
              <w:left w:val="nil"/>
              <w:bottom w:val="single" w:sz="4" w:space="0" w:color="A6A6A6" w:themeColor="background1" w:themeShade="A6"/>
              <w:right w:val="nil"/>
            </w:tcBorders>
            <w:hideMark/>
          </w:tcPr>
          <w:p w14:paraId="137269E8" w14:textId="05BFEE33" w:rsidR="006C48BA" w:rsidRPr="006C48BA" w:rsidRDefault="006C48BA" w:rsidP="00135D44">
            <w:pPr>
              <w:pStyle w:val="TableText"/>
              <w:spacing w:before="40" w:after="40"/>
              <w:jc w:val="right"/>
              <w:rPr>
                <w:rFonts w:cs="Segoe UI"/>
                <w:sz w:val="16"/>
                <w:szCs w:val="16"/>
              </w:rPr>
            </w:pPr>
            <w:r w:rsidRPr="006C48BA">
              <w:rPr>
                <w:rFonts w:cs="Segoe UI"/>
                <w:sz w:val="16"/>
                <w:szCs w:val="16"/>
              </w:rPr>
              <w:t>77.2%</w:t>
            </w:r>
          </w:p>
        </w:tc>
        <w:tc>
          <w:tcPr>
            <w:tcW w:w="1487" w:type="dxa"/>
            <w:tcBorders>
              <w:top w:val="nil"/>
              <w:left w:val="nil"/>
              <w:bottom w:val="single" w:sz="4" w:space="0" w:color="A6A6A6" w:themeColor="background1" w:themeShade="A6"/>
              <w:right w:val="nil"/>
            </w:tcBorders>
            <w:hideMark/>
          </w:tcPr>
          <w:p w14:paraId="2755AD78" w14:textId="3E5074E4" w:rsidR="006C48BA" w:rsidRPr="006C48BA" w:rsidRDefault="006C48BA" w:rsidP="00135D44">
            <w:pPr>
              <w:pStyle w:val="TableText"/>
              <w:spacing w:before="40" w:after="40"/>
              <w:jc w:val="right"/>
              <w:rPr>
                <w:rFonts w:cs="Segoe UI"/>
                <w:sz w:val="16"/>
                <w:szCs w:val="16"/>
              </w:rPr>
            </w:pPr>
            <w:r w:rsidRPr="006C48BA">
              <w:rPr>
                <w:rFonts w:cs="Segoe UI"/>
                <w:sz w:val="16"/>
                <w:szCs w:val="16"/>
              </w:rPr>
              <w:t>75.6%</w:t>
            </w:r>
          </w:p>
        </w:tc>
        <w:tc>
          <w:tcPr>
            <w:tcW w:w="1487" w:type="dxa"/>
            <w:tcBorders>
              <w:top w:val="nil"/>
              <w:left w:val="nil"/>
              <w:bottom w:val="single" w:sz="4" w:space="0" w:color="A6A6A6" w:themeColor="background1" w:themeShade="A6"/>
              <w:right w:val="nil"/>
            </w:tcBorders>
            <w:hideMark/>
          </w:tcPr>
          <w:p w14:paraId="1CEC9350" w14:textId="52CD6EDF" w:rsidR="006C48BA" w:rsidRPr="006C48BA" w:rsidRDefault="006C48BA" w:rsidP="00135D44">
            <w:pPr>
              <w:pStyle w:val="TableText"/>
              <w:spacing w:before="40" w:after="40"/>
              <w:jc w:val="right"/>
              <w:rPr>
                <w:rFonts w:cs="Segoe UI"/>
                <w:sz w:val="16"/>
                <w:szCs w:val="16"/>
              </w:rPr>
            </w:pPr>
            <w:r w:rsidRPr="006C48BA">
              <w:rPr>
                <w:rFonts w:cs="Segoe UI"/>
                <w:sz w:val="16"/>
                <w:szCs w:val="16"/>
              </w:rPr>
              <w:t>75.5%</w:t>
            </w:r>
          </w:p>
        </w:tc>
        <w:tc>
          <w:tcPr>
            <w:tcW w:w="1487" w:type="dxa"/>
            <w:tcBorders>
              <w:top w:val="nil"/>
              <w:left w:val="nil"/>
              <w:bottom w:val="single" w:sz="4" w:space="0" w:color="A6A6A6" w:themeColor="background1" w:themeShade="A6"/>
              <w:right w:val="nil"/>
            </w:tcBorders>
            <w:hideMark/>
          </w:tcPr>
          <w:p w14:paraId="3ADC18D0" w14:textId="1B728DE4" w:rsidR="006C48BA" w:rsidRPr="006C48BA" w:rsidRDefault="006C48BA" w:rsidP="00135D44">
            <w:pPr>
              <w:pStyle w:val="TableText"/>
              <w:spacing w:before="40" w:after="40"/>
              <w:jc w:val="right"/>
              <w:rPr>
                <w:rFonts w:cs="Segoe UI"/>
                <w:sz w:val="16"/>
                <w:szCs w:val="16"/>
              </w:rPr>
            </w:pPr>
            <w:r w:rsidRPr="006C48BA">
              <w:rPr>
                <w:rFonts w:cs="Segoe UI"/>
                <w:sz w:val="16"/>
                <w:szCs w:val="16"/>
              </w:rPr>
              <w:t>77.3%</w:t>
            </w:r>
          </w:p>
        </w:tc>
      </w:tr>
      <w:tr w:rsidR="006C48BA" w:rsidRPr="006C48BA" w14:paraId="744C2D6B"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1EA6F25E" w14:textId="45899590" w:rsidR="006C48BA" w:rsidRPr="006C48BA" w:rsidRDefault="006C48BA" w:rsidP="00135D44">
            <w:pPr>
              <w:pStyle w:val="TableText"/>
              <w:spacing w:before="40" w:after="40"/>
              <w:rPr>
                <w:rFonts w:cs="Segoe UI"/>
                <w:sz w:val="16"/>
                <w:szCs w:val="16"/>
              </w:rPr>
            </w:pPr>
            <w:r w:rsidRPr="006C48BA">
              <w:rPr>
                <w:rFonts w:cs="Segoe UI"/>
                <w:sz w:val="16"/>
                <w:szCs w:val="16"/>
              </w:rPr>
              <w:t>Māori</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05ACD4BF" w14:textId="6B3A2DF7" w:rsidR="006C48BA" w:rsidRPr="006C48BA" w:rsidRDefault="006C48BA" w:rsidP="00135D44">
            <w:pPr>
              <w:pStyle w:val="TableText"/>
              <w:spacing w:before="40" w:after="40"/>
              <w:jc w:val="right"/>
              <w:rPr>
                <w:rFonts w:cs="Segoe UI"/>
                <w:sz w:val="16"/>
                <w:szCs w:val="16"/>
              </w:rPr>
            </w:pPr>
            <w:r w:rsidRPr="006C48BA">
              <w:rPr>
                <w:rFonts w:cs="Segoe UI"/>
                <w:sz w:val="16"/>
                <w:szCs w:val="16"/>
              </w:rPr>
              <w:t>72.6%</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526A59A2" w14:textId="1D9A86AF" w:rsidR="006C48BA" w:rsidRPr="006C48BA" w:rsidRDefault="006C48BA" w:rsidP="00135D44">
            <w:pPr>
              <w:pStyle w:val="TableText"/>
              <w:spacing w:before="40" w:after="40"/>
              <w:jc w:val="right"/>
              <w:rPr>
                <w:rFonts w:cs="Segoe UI"/>
                <w:sz w:val="16"/>
                <w:szCs w:val="16"/>
              </w:rPr>
            </w:pPr>
            <w:r w:rsidRPr="006C48BA">
              <w:rPr>
                <w:rFonts w:cs="Segoe UI"/>
                <w:sz w:val="16"/>
                <w:szCs w:val="16"/>
              </w:rPr>
              <w:t>70.4%</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54FD892C" w14:textId="0D122E5B" w:rsidR="006C48BA" w:rsidRPr="006C48BA" w:rsidRDefault="006C48BA" w:rsidP="00135D44">
            <w:pPr>
              <w:pStyle w:val="TableText"/>
              <w:spacing w:before="40" w:after="40"/>
              <w:jc w:val="right"/>
              <w:rPr>
                <w:rFonts w:cs="Segoe UI"/>
                <w:sz w:val="16"/>
                <w:szCs w:val="16"/>
              </w:rPr>
            </w:pPr>
            <w:r w:rsidRPr="006C48BA">
              <w:rPr>
                <w:rFonts w:cs="Segoe UI"/>
                <w:sz w:val="16"/>
                <w:szCs w:val="16"/>
              </w:rPr>
              <w:t>68.8%</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1D84375A" w14:textId="5C8AA2C3" w:rsidR="006C48BA" w:rsidRPr="006C48BA" w:rsidRDefault="006C48BA" w:rsidP="00135D44">
            <w:pPr>
              <w:pStyle w:val="TableText"/>
              <w:spacing w:before="40" w:after="40"/>
              <w:jc w:val="right"/>
              <w:rPr>
                <w:rFonts w:cs="Segoe UI"/>
                <w:sz w:val="16"/>
                <w:szCs w:val="16"/>
              </w:rPr>
            </w:pPr>
            <w:r w:rsidRPr="006C48BA">
              <w:rPr>
                <w:rFonts w:cs="Segoe UI"/>
                <w:sz w:val="16"/>
                <w:szCs w:val="16"/>
              </w:rPr>
              <w:t>72.4%</w:t>
            </w:r>
          </w:p>
        </w:tc>
      </w:tr>
      <w:tr w:rsidR="006C48BA" w:rsidRPr="006C48BA" w14:paraId="54A1842D"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297744C7" w14:textId="18DC3D65" w:rsidR="006C48BA" w:rsidRPr="006C48BA" w:rsidRDefault="006C48BA" w:rsidP="00135D44">
            <w:pPr>
              <w:pStyle w:val="TableText"/>
              <w:spacing w:before="40" w:after="40"/>
              <w:rPr>
                <w:rFonts w:cs="Segoe UI"/>
                <w:sz w:val="16"/>
                <w:szCs w:val="16"/>
              </w:rPr>
            </w:pPr>
            <w:r w:rsidRPr="006C48BA">
              <w:rPr>
                <w:rFonts w:cs="Segoe UI"/>
                <w:sz w:val="16"/>
                <w:szCs w:val="16"/>
              </w:rPr>
              <w:t>Pacific peoples</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5F965724" w14:textId="376A4079" w:rsidR="006C48BA" w:rsidRPr="006C48BA" w:rsidRDefault="006C48BA" w:rsidP="00135D44">
            <w:pPr>
              <w:pStyle w:val="TableText"/>
              <w:spacing w:before="40" w:after="40"/>
              <w:jc w:val="right"/>
              <w:rPr>
                <w:rFonts w:cs="Segoe UI"/>
                <w:sz w:val="16"/>
                <w:szCs w:val="16"/>
              </w:rPr>
            </w:pPr>
            <w:r w:rsidRPr="006C48BA">
              <w:rPr>
                <w:rFonts w:cs="Segoe UI"/>
                <w:sz w:val="16"/>
                <w:szCs w:val="16"/>
              </w:rPr>
              <w:t>73.5%</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2599D98B" w14:textId="433DE891" w:rsidR="006C48BA" w:rsidRPr="006C48BA" w:rsidRDefault="006C48BA" w:rsidP="00135D44">
            <w:pPr>
              <w:pStyle w:val="TableText"/>
              <w:spacing w:before="40" w:after="40"/>
              <w:jc w:val="right"/>
              <w:rPr>
                <w:rFonts w:cs="Segoe UI"/>
                <w:sz w:val="16"/>
                <w:szCs w:val="16"/>
              </w:rPr>
            </w:pPr>
            <w:r w:rsidRPr="006C48BA">
              <w:rPr>
                <w:rFonts w:cs="Segoe UI"/>
                <w:sz w:val="16"/>
                <w:szCs w:val="16"/>
              </w:rPr>
              <w:t>71.4%</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1A3B7EB1" w14:textId="2DAE9D9C" w:rsidR="006C48BA" w:rsidRPr="006C48BA" w:rsidRDefault="006C48BA" w:rsidP="00135D44">
            <w:pPr>
              <w:pStyle w:val="TableText"/>
              <w:spacing w:before="40" w:after="40"/>
              <w:jc w:val="right"/>
              <w:rPr>
                <w:rFonts w:cs="Segoe UI"/>
                <w:sz w:val="16"/>
                <w:szCs w:val="16"/>
              </w:rPr>
            </w:pPr>
            <w:r w:rsidRPr="006C48BA">
              <w:rPr>
                <w:rFonts w:cs="Segoe UI"/>
                <w:sz w:val="16"/>
                <w:szCs w:val="16"/>
              </w:rPr>
              <w:t>73.8%</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77813EE" w14:textId="3DFCC2E8" w:rsidR="006C48BA" w:rsidRPr="006C48BA" w:rsidRDefault="006C48BA" w:rsidP="00135D44">
            <w:pPr>
              <w:pStyle w:val="TableText"/>
              <w:spacing w:before="40" w:after="40"/>
              <w:jc w:val="right"/>
              <w:rPr>
                <w:rFonts w:cs="Segoe UI"/>
                <w:sz w:val="16"/>
                <w:szCs w:val="16"/>
              </w:rPr>
            </w:pPr>
            <w:r w:rsidRPr="006C48BA">
              <w:rPr>
                <w:rFonts w:cs="Segoe UI"/>
                <w:sz w:val="16"/>
                <w:szCs w:val="16"/>
              </w:rPr>
              <w:t>73.8%</w:t>
            </w:r>
          </w:p>
        </w:tc>
      </w:tr>
      <w:tr w:rsidR="006C48BA" w:rsidRPr="006C48BA" w14:paraId="191588F4"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53588FC8" w14:textId="11B9AC5A" w:rsidR="006C48BA" w:rsidRPr="006C48BA" w:rsidRDefault="006C48BA" w:rsidP="00135D44">
            <w:pPr>
              <w:pStyle w:val="TableText"/>
              <w:spacing w:before="40" w:after="40"/>
              <w:rPr>
                <w:rFonts w:cs="Segoe UI"/>
                <w:sz w:val="16"/>
                <w:szCs w:val="16"/>
              </w:rPr>
            </w:pPr>
            <w:r w:rsidRPr="006C48BA">
              <w:rPr>
                <w:rFonts w:cs="Segoe UI"/>
                <w:sz w:val="16"/>
                <w:szCs w:val="16"/>
              </w:rPr>
              <w:t>Non-Māori non-Pacific</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0790D8E8" w14:textId="288F3043" w:rsidR="006C48BA" w:rsidRPr="006C48BA" w:rsidRDefault="006C48BA" w:rsidP="00135D44">
            <w:pPr>
              <w:pStyle w:val="TableText"/>
              <w:spacing w:before="40" w:after="40"/>
              <w:jc w:val="right"/>
              <w:rPr>
                <w:rFonts w:cs="Segoe UI"/>
                <w:sz w:val="16"/>
                <w:szCs w:val="16"/>
              </w:rPr>
            </w:pPr>
            <w:r w:rsidRPr="006C48BA">
              <w:rPr>
                <w:rFonts w:cs="Segoe UI"/>
                <w:sz w:val="16"/>
                <w:szCs w:val="16"/>
              </w:rPr>
              <w:t>78.1%</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5ADDE950" w14:textId="35EE47D5" w:rsidR="006C48BA" w:rsidRPr="006C48BA" w:rsidRDefault="006C48BA" w:rsidP="00135D44">
            <w:pPr>
              <w:pStyle w:val="TableText"/>
              <w:spacing w:before="40" w:after="40"/>
              <w:jc w:val="right"/>
              <w:rPr>
                <w:rFonts w:cs="Segoe UI"/>
                <w:sz w:val="16"/>
                <w:szCs w:val="16"/>
              </w:rPr>
            </w:pPr>
            <w:r w:rsidRPr="006C48BA">
              <w:rPr>
                <w:rFonts w:cs="Segoe UI"/>
                <w:sz w:val="16"/>
                <w:szCs w:val="16"/>
              </w:rPr>
              <w:t>76.7%</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0E4C8246" w14:textId="5C033B69" w:rsidR="006C48BA" w:rsidRPr="006C48BA" w:rsidRDefault="006C48BA" w:rsidP="00135D44">
            <w:pPr>
              <w:pStyle w:val="TableText"/>
              <w:spacing w:before="40" w:after="40"/>
              <w:jc w:val="right"/>
              <w:rPr>
                <w:rFonts w:cs="Segoe UI"/>
                <w:sz w:val="16"/>
                <w:szCs w:val="16"/>
              </w:rPr>
            </w:pPr>
            <w:r w:rsidRPr="006C48BA">
              <w:rPr>
                <w:rFonts w:cs="Segoe UI"/>
                <w:sz w:val="16"/>
                <w:szCs w:val="16"/>
              </w:rPr>
              <w:t>76.6%</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282E7399" w14:textId="59D37D52" w:rsidR="006C48BA" w:rsidRPr="006C48BA" w:rsidRDefault="006C48BA" w:rsidP="00135D44">
            <w:pPr>
              <w:pStyle w:val="TableText"/>
              <w:spacing w:before="40" w:after="40"/>
              <w:jc w:val="right"/>
              <w:rPr>
                <w:rFonts w:cs="Segoe UI"/>
                <w:sz w:val="16"/>
                <w:szCs w:val="16"/>
              </w:rPr>
            </w:pPr>
            <w:r w:rsidRPr="006C48BA">
              <w:rPr>
                <w:rFonts w:cs="Segoe UI"/>
                <w:sz w:val="16"/>
                <w:szCs w:val="16"/>
              </w:rPr>
              <w:t>78.2%</w:t>
            </w:r>
          </w:p>
        </w:tc>
      </w:tr>
      <w:tr w:rsidR="006C48BA" w:rsidRPr="006C48BA" w14:paraId="7FAF25CF" w14:textId="77777777" w:rsidTr="006C48BA">
        <w:tc>
          <w:tcPr>
            <w:tcW w:w="2122" w:type="dxa"/>
            <w:tcBorders>
              <w:top w:val="single" w:sz="4" w:space="0" w:color="A6A6A6" w:themeColor="background1" w:themeShade="A6"/>
              <w:left w:val="nil"/>
              <w:bottom w:val="single" w:sz="4" w:space="0" w:color="A6A6A6" w:themeColor="background1" w:themeShade="A6"/>
              <w:right w:val="nil"/>
            </w:tcBorders>
          </w:tcPr>
          <w:p w14:paraId="4AED484A" w14:textId="217B90AE" w:rsidR="006C48BA" w:rsidRPr="006C48BA" w:rsidRDefault="006C48BA" w:rsidP="00135D44">
            <w:pPr>
              <w:pStyle w:val="TableText"/>
              <w:spacing w:before="40" w:after="40"/>
              <w:rPr>
                <w:rFonts w:cs="Segoe UI"/>
                <w:sz w:val="16"/>
                <w:szCs w:val="16"/>
              </w:rPr>
            </w:pPr>
            <w:r w:rsidRPr="006C48BA">
              <w:rPr>
                <w:rFonts w:cs="Segoe UI"/>
                <w:sz w:val="16"/>
                <w:szCs w:val="16"/>
              </w:rPr>
              <w:t>Asian</w:t>
            </w:r>
          </w:p>
        </w:tc>
        <w:tc>
          <w:tcPr>
            <w:tcW w:w="1486" w:type="dxa"/>
            <w:tcBorders>
              <w:top w:val="single" w:sz="4" w:space="0" w:color="A6A6A6" w:themeColor="background1" w:themeShade="A6"/>
              <w:left w:val="nil"/>
              <w:bottom w:val="single" w:sz="4" w:space="0" w:color="A6A6A6" w:themeColor="background1" w:themeShade="A6"/>
              <w:right w:val="nil"/>
            </w:tcBorders>
          </w:tcPr>
          <w:p w14:paraId="0BFB1C66" w14:textId="1C6A1E2F" w:rsidR="006C48BA" w:rsidRPr="006C48BA" w:rsidRDefault="006C48BA" w:rsidP="00135D44">
            <w:pPr>
              <w:pStyle w:val="TableText"/>
              <w:spacing w:before="40" w:after="40"/>
              <w:jc w:val="right"/>
              <w:rPr>
                <w:rFonts w:cs="Segoe UI"/>
                <w:sz w:val="16"/>
                <w:szCs w:val="16"/>
              </w:rPr>
            </w:pPr>
            <w:r w:rsidRPr="006C48BA">
              <w:rPr>
                <w:rFonts w:cs="Segoe UI"/>
                <w:sz w:val="16"/>
                <w:szCs w:val="16"/>
              </w:rPr>
              <w:t>76.7%</w:t>
            </w:r>
          </w:p>
        </w:tc>
        <w:tc>
          <w:tcPr>
            <w:tcW w:w="1487" w:type="dxa"/>
            <w:tcBorders>
              <w:top w:val="single" w:sz="4" w:space="0" w:color="A6A6A6" w:themeColor="background1" w:themeShade="A6"/>
              <w:left w:val="nil"/>
              <w:bottom w:val="single" w:sz="4" w:space="0" w:color="A6A6A6" w:themeColor="background1" w:themeShade="A6"/>
              <w:right w:val="nil"/>
            </w:tcBorders>
          </w:tcPr>
          <w:p w14:paraId="3B7D1C8B" w14:textId="2E14A2AE" w:rsidR="006C48BA" w:rsidRPr="006C48BA" w:rsidRDefault="006C48BA" w:rsidP="00135D44">
            <w:pPr>
              <w:pStyle w:val="TableText"/>
              <w:spacing w:before="40" w:after="40"/>
              <w:jc w:val="right"/>
              <w:rPr>
                <w:rFonts w:cs="Segoe UI"/>
                <w:sz w:val="16"/>
                <w:szCs w:val="16"/>
              </w:rPr>
            </w:pPr>
            <w:r w:rsidRPr="006C48BA">
              <w:rPr>
                <w:rFonts w:cs="Segoe UI"/>
                <w:sz w:val="16"/>
                <w:szCs w:val="16"/>
              </w:rPr>
              <w:t>75.8%</w:t>
            </w:r>
          </w:p>
        </w:tc>
        <w:tc>
          <w:tcPr>
            <w:tcW w:w="1487" w:type="dxa"/>
            <w:tcBorders>
              <w:top w:val="single" w:sz="4" w:space="0" w:color="A6A6A6" w:themeColor="background1" w:themeShade="A6"/>
              <w:left w:val="nil"/>
              <w:bottom w:val="single" w:sz="4" w:space="0" w:color="A6A6A6" w:themeColor="background1" w:themeShade="A6"/>
              <w:right w:val="nil"/>
            </w:tcBorders>
          </w:tcPr>
          <w:p w14:paraId="49BCCFC5" w14:textId="68B1AA20" w:rsidR="006C48BA" w:rsidRPr="006C48BA" w:rsidRDefault="006C48BA" w:rsidP="00135D44">
            <w:pPr>
              <w:pStyle w:val="TableText"/>
              <w:spacing w:before="40" w:after="40"/>
              <w:jc w:val="right"/>
              <w:rPr>
                <w:rFonts w:cs="Segoe UI"/>
                <w:sz w:val="16"/>
                <w:szCs w:val="16"/>
              </w:rPr>
            </w:pPr>
            <w:r w:rsidRPr="006C48BA">
              <w:rPr>
                <w:rFonts w:cs="Segoe UI"/>
                <w:sz w:val="16"/>
                <w:szCs w:val="16"/>
              </w:rPr>
              <w:t>78.5%</w:t>
            </w:r>
          </w:p>
        </w:tc>
        <w:tc>
          <w:tcPr>
            <w:tcW w:w="1487" w:type="dxa"/>
            <w:tcBorders>
              <w:top w:val="single" w:sz="4" w:space="0" w:color="A6A6A6" w:themeColor="background1" w:themeShade="A6"/>
              <w:left w:val="nil"/>
              <w:bottom w:val="single" w:sz="4" w:space="0" w:color="A6A6A6" w:themeColor="background1" w:themeShade="A6"/>
              <w:right w:val="nil"/>
            </w:tcBorders>
          </w:tcPr>
          <w:p w14:paraId="6B7B9926" w14:textId="02D88151" w:rsidR="006C48BA" w:rsidRPr="006C48BA" w:rsidRDefault="006C48BA" w:rsidP="00135D44">
            <w:pPr>
              <w:pStyle w:val="TableText"/>
              <w:spacing w:before="40" w:after="40"/>
              <w:jc w:val="right"/>
              <w:rPr>
                <w:rFonts w:cs="Segoe UI"/>
                <w:sz w:val="16"/>
                <w:szCs w:val="16"/>
              </w:rPr>
            </w:pPr>
            <w:r w:rsidRPr="006C48BA">
              <w:rPr>
                <w:rFonts w:cs="Segoe UI"/>
                <w:sz w:val="16"/>
                <w:szCs w:val="16"/>
              </w:rPr>
              <w:t>76.1%</w:t>
            </w:r>
          </w:p>
        </w:tc>
      </w:tr>
      <w:tr w:rsidR="006C48BA" w:rsidRPr="006C48BA" w14:paraId="5C0594D7" w14:textId="77777777" w:rsidTr="007D31C4">
        <w:tc>
          <w:tcPr>
            <w:tcW w:w="2122" w:type="dxa"/>
            <w:tcBorders>
              <w:top w:val="single" w:sz="4" w:space="0" w:color="A6A6A6" w:themeColor="background1" w:themeShade="A6"/>
              <w:left w:val="nil"/>
              <w:bottom w:val="nil"/>
              <w:right w:val="nil"/>
            </w:tcBorders>
          </w:tcPr>
          <w:p w14:paraId="51AB024C" w14:textId="46E5C549" w:rsidR="006C48BA" w:rsidRPr="006C48BA" w:rsidRDefault="006C48BA" w:rsidP="00135D44">
            <w:pPr>
              <w:pStyle w:val="TableText"/>
              <w:spacing w:before="40" w:after="40"/>
              <w:rPr>
                <w:rFonts w:cs="Segoe UI"/>
                <w:sz w:val="16"/>
                <w:szCs w:val="16"/>
              </w:rPr>
            </w:pPr>
            <w:r w:rsidRPr="006C48BA">
              <w:rPr>
                <w:rFonts w:cs="Segoe UI"/>
                <w:sz w:val="16"/>
                <w:szCs w:val="16"/>
              </w:rPr>
              <w:t>European/Other</w:t>
            </w:r>
          </w:p>
        </w:tc>
        <w:tc>
          <w:tcPr>
            <w:tcW w:w="1486" w:type="dxa"/>
            <w:tcBorders>
              <w:top w:val="single" w:sz="4" w:space="0" w:color="A6A6A6" w:themeColor="background1" w:themeShade="A6"/>
              <w:left w:val="nil"/>
              <w:bottom w:val="nil"/>
              <w:right w:val="nil"/>
            </w:tcBorders>
          </w:tcPr>
          <w:p w14:paraId="2883FD98" w14:textId="77CE5896" w:rsidR="006C48BA" w:rsidRPr="006C48BA" w:rsidRDefault="006C48BA" w:rsidP="00135D44">
            <w:pPr>
              <w:pStyle w:val="TableText"/>
              <w:spacing w:before="40" w:after="40"/>
              <w:jc w:val="right"/>
              <w:rPr>
                <w:rFonts w:cs="Segoe UI"/>
                <w:sz w:val="16"/>
                <w:szCs w:val="16"/>
              </w:rPr>
            </w:pPr>
            <w:r w:rsidRPr="006C48BA">
              <w:rPr>
                <w:rFonts w:cs="Segoe UI"/>
                <w:sz w:val="16"/>
                <w:szCs w:val="16"/>
              </w:rPr>
              <w:t>78.3%</w:t>
            </w:r>
          </w:p>
        </w:tc>
        <w:tc>
          <w:tcPr>
            <w:tcW w:w="1487" w:type="dxa"/>
            <w:tcBorders>
              <w:top w:val="single" w:sz="4" w:space="0" w:color="A6A6A6" w:themeColor="background1" w:themeShade="A6"/>
              <w:left w:val="nil"/>
              <w:bottom w:val="nil"/>
              <w:right w:val="nil"/>
            </w:tcBorders>
          </w:tcPr>
          <w:p w14:paraId="6AA47DD8" w14:textId="422965E2" w:rsidR="006C48BA" w:rsidRPr="006C48BA" w:rsidRDefault="006C48BA" w:rsidP="00135D44">
            <w:pPr>
              <w:pStyle w:val="TableText"/>
              <w:spacing w:before="40" w:after="40"/>
              <w:jc w:val="right"/>
              <w:rPr>
                <w:rFonts w:cs="Segoe UI"/>
                <w:sz w:val="16"/>
                <w:szCs w:val="16"/>
              </w:rPr>
            </w:pPr>
            <w:r w:rsidRPr="006C48BA">
              <w:rPr>
                <w:rFonts w:cs="Segoe UI"/>
                <w:sz w:val="16"/>
                <w:szCs w:val="16"/>
              </w:rPr>
              <w:t>76.8%</w:t>
            </w:r>
          </w:p>
        </w:tc>
        <w:tc>
          <w:tcPr>
            <w:tcW w:w="1487" w:type="dxa"/>
            <w:tcBorders>
              <w:top w:val="single" w:sz="4" w:space="0" w:color="A6A6A6" w:themeColor="background1" w:themeShade="A6"/>
              <w:left w:val="nil"/>
              <w:bottom w:val="nil"/>
              <w:right w:val="nil"/>
            </w:tcBorders>
          </w:tcPr>
          <w:p w14:paraId="437CA834" w14:textId="49365E73" w:rsidR="006C48BA" w:rsidRPr="006C48BA" w:rsidRDefault="006C48BA" w:rsidP="00135D44">
            <w:pPr>
              <w:pStyle w:val="TableText"/>
              <w:spacing w:before="40" w:after="40"/>
              <w:jc w:val="right"/>
              <w:rPr>
                <w:rFonts w:cs="Segoe UI"/>
                <w:sz w:val="16"/>
                <w:szCs w:val="16"/>
              </w:rPr>
            </w:pPr>
            <w:r w:rsidRPr="006C48BA">
              <w:rPr>
                <w:rFonts w:cs="Segoe UI"/>
                <w:sz w:val="16"/>
                <w:szCs w:val="16"/>
              </w:rPr>
              <w:t>76.3%</w:t>
            </w:r>
          </w:p>
        </w:tc>
        <w:tc>
          <w:tcPr>
            <w:tcW w:w="1487" w:type="dxa"/>
            <w:tcBorders>
              <w:top w:val="single" w:sz="4" w:space="0" w:color="A6A6A6" w:themeColor="background1" w:themeShade="A6"/>
              <w:left w:val="nil"/>
              <w:bottom w:val="nil"/>
              <w:right w:val="nil"/>
            </w:tcBorders>
          </w:tcPr>
          <w:p w14:paraId="204D997A" w14:textId="45D24954" w:rsidR="006C48BA" w:rsidRPr="006C48BA" w:rsidRDefault="006C48BA" w:rsidP="00135D44">
            <w:pPr>
              <w:pStyle w:val="TableText"/>
              <w:spacing w:before="40" w:after="40"/>
              <w:jc w:val="right"/>
              <w:rPr>
                <w:rFonts w:cs="Segoe UI"/>
                <w:sz w:val="16"/>
                <w:szCs w:val="16"/>
              </w:rPr>
            </w:pPr>
            <w:r w:rsidRPr="006C48BA">
              <w:rPr>
                <w:rFonts w:cs="Segoe UI"/>
                <w:sz w:val="16"/>
                <w:szCs w:val="16"/>
              </w:rPr>
              <w:t>78.5%</w:t>
            </w:r>
          </w:p>
        </w:tc>
      </w:tr>
      <w:tr w:rsidR="006C48BA" w:rsidRPr="006C48BA" w14:paraId="17D6E585" w14:textId="77777777" w:rsidTr="007D31C4">
        <w:tc>
          <w:tcPr>
            <w:tcW w:w="2122" w:type="dxa"/>
            <w:tcBorders>
              <w:top w:val="nil"/>
              <w:left w:val="nil"/>
              <w:bottom w:val="nil"/>
              <w:right w:val="nil"/>
            </w:tcBorders>
            <w:shd w:val="clear" w:color="auto" w:fill="D9D9D9" w:themeFill="background1" w:themeFillShade="D9"/>
            <w:hideMark/>
          </w:tcPr>
          <w:p w14:paraId="6A33C058" w14:textId="0901570E" w:rsidR="006C48BA" w:rsidRPr="006C48BA" w:rsidRDefault="006C48BA" w:rsidP="00135D44">
            <w:pPr>
              <w:pStyle w:val="TableText"/>
              <w:spacing w:before="40" w:after="40"/>
              <w:rPr>
                <w:rFonts w:cs="Segoe UI"/>
                <w:b/>
                <w:bCs/>
                <w:sz w:val="16"/>
                <w:szCs w:val="16"/>
              </w:rPr>
            </w:pPr>
            <w:r w:rsidRPr="006C48BA">
              <w:rPr>
                <w:rFonts w:cs="Segoe UI"/>
                <w:b/>
                <w:bCs/>
                <w:sz w:val="16"/>
                <w:szCs w:val="16"/>
              </w:rPr>
              <w:t>2023/24</w:t>
            </w:r>
          </w:p>
        </w:tc>
        <w:tc>
          <w:tcPr>
            <w:tcW w:w="1486" w:type="dxa"/>
            <w:tcBorders>
              <w:top w:val="nil"/>
              <w:left w:val="nil"/>
              <w:bottom w:val="nil"/>
              <w:right w:val="nil"/>
            </w:tcBorders>
            <w:shd w:val="clear" w:color="auto" w:fill="D9D9D9" w:themeFill="background1" w:themeFillShade="D9"/>
            <w:hideMark/>
          </w:tcPr>
          <w:p w14:paraId="5E66E9A7" w14:textId="1AF8C6A4"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Q1</w:t>
            </w:r>
          </w:p>
        </w:tc>
        <w:tc>
          <w:tcPr>
            <w:tcW w:w="1487" w:type="dxa"/>
            <w:tcBorders>
              <w:top w:val="nil"/>
              <w:left w:val="nil"/>
              <w:bottom w:val="nil"/>
              <w:right w:val="nil"/>
            </w:tcBorders>
            <w:shd w:val="clear" w:color="auto" w:fill="D9D9D9" w:themeFill="background1" w:themeFillShade="D9"/>
            <w:hideMark/>
          </w:tcPr>
          <w:p w14:paraId="2D1E84E9" w14:textId="13E9D1A3"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Q2</w:t>
            </w:r>
          </w:p>
        </w:tc>
        <w:tc>
          <w:tcPr>
            <w:tcW w:w="1487" w:type="dxa"/>
            <w:tcBorders>
              <w:top w:val="nil"/>
              <w:left w:val="nil"/>
              <w:bottom w:val="nil"/>
              <w:right w:val="nil"/>
            </w:tcBorders>
            <w:shd w:val="clear" w:color="auto" w:fill="D9D9D9" w:themeFill="background1" w:themeFillShade="D9"/>
            <w:hideMark/>
          </w:tcPr>
          <w:p w14:paraId="06DD9EF0" w14:textId="2CEF7DD5"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Q3</w:t>
            </w:r>
          </w:p>
        </w:tc>
        <w:tc>
          <w:tcPr>
            <w:tcW w:w="1487" w:type="dxa"/>
            <w:tcBorders>
              <w:top w:val="nil"/>
              <w:left w:val="nil"/>
              <w:bottom w:val="nil"/>
              <w:right w:val="nil"/>
            </w:tcBorders>
            <w:shd w:val="clear" w:color="auto" w:fill="D9D9D9" w:themeFill="background1" w:themeFillShade="D9"/>
            <w:hideMark/>
          </w:tcPr>
          <w:p w14:paraId="7F270AD1" w14:textId="7A6D2610" w:rsidR="006C48BA" w:rsidRPr="007D31C4" w:rsidRDefault="006C48BA" w:rsidP="00135D44">
            <w:pPr>
              <w:pStyle w:val="TableText"/>
              <w:spacing w:before="40" w:after="40"/>
              <w:jc w:val="right"/>
              <w:rPr>
                <w:rFonts w:cs="Segoe UI"/>
                <w:b/>
                <w:bCs/>
                <w:sz w:val="16"/>
                <w:szCs w:val="16"/>
              </w:rPr>
            </w:pPr>
            <w:r w:rsidRPr="007D31C4">
              <w:rPr>
                <w:rFonts w:cs="Segoe UI"/>
                <w:b/>
                <w:bCs/>
                <w:sz w:val="16"/>
                <w:szCs w:val="16"/>
              </w:rPr>
              <w:t>Q4</w:t>
            </w:r>
          </w:p>
        </w:tc>
      </w:tr>
      <w:tr w:rsidR="006C48BA" w:rsidRPr="006C48BA" w14:paraId="0682515A" w14:textId="77777777" w:rsidTr="007D31C4">
        <w:tc>
          <w:tcPr>
            <w:tcW w:w="2122" w:type="dxa"/>
            <w:tcBorders>
              <w:top w:val="nil"/>
              <w:left w:val="nil"/>
              <w:bottom w:val="single" w:sz="4" w:space="0" w:color="A6A6A6" w:themeColor="background1" w:themeShade="A6"/>
              <w:right w:val="nil"/>
            </w:tcBorders>
            <w:hideMark/>
          </w:tcPr>
          <w:p w14:paraId="2A2FE0E1" w14:textId="47CF4C19" w:rsidR="006C48BA" w:rsidRPr="006C48BA" w:rsidRDefault="006C48BA" w:rsidP="00135D44">
            <w:pPr>
              <w:pStyle w:val="TableText"/>
              <w:spacing w:before="40" w:after="40"/>
              <w:rPr>
                <w:rFonts w:cs="Segoe UI"/>
                <w:sz w:val="16"/>
                <w:szCs w:val="16"/>
              </w:rPr>
            </w:pPr>
            <w:r w:rsidRPr="006C48BA">
              <w:rPr>
                <w:rFonts w:cs="Segoe UI"/>
                <w:sz w:val="16"/>
                <w:szCs w:val="16"/>
              </w:rPr>
              <w:t>All ethnicities</w:t>
            </w:r>
          </w:p>
        </w:tc>
        <w:tc>
          <w:tcPr>
            <w:tcW w:w="1486" w:type="dxa"/>
            <w:tcBorders>
              <w:top w:val="nil"/>
              <w:left w:val="nil"/>
              <w:bottom w:val="single" w:sz="4" w:space="0" w:color="A6A6A6" w:themeColor="background1" w:themeShade="A6"/>
              <w:right w:val="nil"/>
            </w:tcBorders>
            <w:hideMark/>
          </w:tcPr>
          <w:p w14:paraId="09D2EF1C" w14:textId="054D4E70" w:rsidR="006C48BA" w:rsidRPr="006C48BA" w:rsidRDefault="006C48BA" w:rsidP="00135D44">
            <w:pPr>
              <w:pStyle w:val="TableText"/>
              <w:spacing w:before="40" w:after="40"/>
              <w:jc w:val="right"/>
              <w:rPr>
                <w:rFonts w:cs="Segoe UI"/>
                <w:sz w:val="16"/>
                <w:szCs w:val="16"/>
              </w:rPr>
            </w:pPr>
            <w:r w:rsidRPr="006C48BA">
              <w:rPr>
                <w:rFonts w:cs="Segoe UI"/>
                <w:sz w:val="16"/>
                <w:szCs w:val="16"/>
              </w:rPr>
              <w:t>74.9%</w:t>
            </w:r>
          </w:p>
        </w:tc>
        <w:tc>
          <w:tcPr>
            <w:tcW w:w="1487" w:type="dxa"/>
            <w:tcBorders>
              <w:top w:val="nil"/>
              <w:left w:val="nil"/>
              <w:bottom w:val="single" w:sz="4" w:space="0" w:color="A6A6A6" w:themeColor="background1" w:themeShade="A6"/>
              <w:right w:val="nil"/>
            </w:tcBorders>
            <w:hideMark/>
          </w:tcPr>
          <w:p w14:paraId="7C2BB0B4" w14:textId="460309B4" w:rsidR="006C48BA" w:rsidRPr="006C48BA" w:rsidRDefault="006C48BA" w:rsidP="00135D44">
            <w:pPr>
              <w:pStyle w:val="TableText"/>
              <w:spacing w:before="40" w:after="40"/>
              <w:jc w:val="right"/>
              <w:rPr>
                <w:rFonts w:cs="Segoe UI"/>
                <w:sz w:val="16"/>
                <w:szCs w:val="16"/>
              </w:rPr>
            </w:pPr>
            <w:r w:rsidRPr="006C48BA">
              <w:rPr>
                <w:rFonts w:cs="Segoe UI"/>
                <w:sz w:val="16"/>
                <w:szCs w:val="16"/>
              </w:rPr>
              <w:t>75.6%</w:t>
            </w:r>
          </w:p>
        </w:tc>
        <w:tc>
          <w:tcPr>
            <w:tcW w:w="1487" w:type="dxa"/>
            <w:tcBorders>
              <w:top w:val="nil"/>
              <w:left w:val="nil"/>
              <w:bottom w:val="single" w:sz="4" w:space="0" w:color="A6A6A6" w:themeColor="background1" w:themeShade="A6"/>
              <w:right w:val="nil"/>
            </w:tcBorders>
            <w:hideMark/>
          </w:tcPr>
          <w:p w14:paraId="3326D7B0" w14:textId="4D3D0B40" w:rsidR="006C48BA" w:rsidRPr="006C48BA" w:rsidRDefault="006C48BA" w:rsidP="00135D44">
            <w:pPr>
              <w:pStyle w:val="TableText"/>
              <w:spacing w:before="40" w:after="40"/>
              <w:jc w:val="right"/>
              <w:rPr>
                <w:rFonts w:cs="Segoe UI"/>
                <w:sz w:val="16"/>
                <w:szCs w:val="16"/>
              </w:rPr>
            </w:pPr>
            <w:r w:rsidRPr="006C48BA">
              <w:rPr>
                <w:rFonts w:cs="Segoe UI"/>
                <w:sz w:val="16"/>
                <w:szCs w:val="16"/>
              </w:rPr>
              <w:t>77.2%</w:t>
            </w:r>
          </w:p>
        </w:tc>
        <w:tc>
          <w:tcPr>
            <w:tcW w:w="1487" w:type="dxa"/>
            <w:tcBorders>
              <w:top w:val="nil"/>
              <w:left w:val="nil"/>
              <w:bottom w:val="single" w:sz="4" w:space="0" w:color="A6A6A6" w:themeColor="background1" w:themeShade="A6"/>
              <w:right w:val="nil"/>
            </w:tcBorders>
            <w:hideMark/>
          </w:tcPr>
          <w:p w14:paraId="742D3CCC" w14:textId="300A4B0C" w:rsidR="006C48BA" w:rsidRPr="006C48BA" w:rsidRDefault="006C48BA" w:rsidP="00135D44">
            <w:pPr>
              <w:pStyle w:val="TableText"/>
              <w:spacing w:before="40" w:after="40"/>
              <w:jc w:val="right"/>
              <w:rPr>
                <w:rFonts w:cs="Segoe UI"/>
                <w:sz w:val="16"/>
                <w:szCs w:val="16"/>
              </w:rPr>
            </w:pPr>
            <w:r w:rsidRPr="006C48BA">
              <w:rPr>
                <w:rFonts w:cs="Segoe UI"/>
                <w:sz w:val="16"/>
                <w:szCs w:val="16"/>
              </w:rPr>
              <w:t>78.4%</w:t>
            </w:r>
          </w:p>
        </w:tc>
      </w:tr>
      <w:tr w:rsidR="006C48BA" w:rsidRPr="006C48BA" w14:paraId="5E85E926"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5077AB42" w14:textId="631F9FF5" w:rsidR="006C48BA" w:rsidRPr="006C48BA" w:rsidRDefault="006C48BA" w:rsidP="00135D44">
            <w:pPr>
              <w:pStyle w:val="TableText"/>
              <w:spacing w:before="40" w:after="40"/>
              <w:rPr>
                <w:rFonts w:cs="Segoe UI"/>
                <w:sz w:val="16"/>
                <w:szCs w:val="16"/>
              </w:rPr>
            </w:pPr>
            <w:r w:rsidRPr="006C48BA">
              <w:rPr>
                <w:rFonts w:cs="Segoe UI"/>
                <w:sz w:val="16"/>
                <w:szCs w:val="16"/>
              </w:rPr>
              <w:t>Māori</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19F1DA58" w14:textId="249D18F4" w:rsidR="006C48BA" w:rsidRPr="006C48BA" w:rsidRDefault="006C48BA" w:rsidP="00135D44">
            <w:pPr>
              <w:pStyle w:val="TableText"/>
              <w:spacing w:before="40" w:after="40"/>
              <w:jc w:val="right"/>
              <w:rPr>
                <w:rFonts w:cs="Segoe UI"/>
                <w:sz w:val="16"/>
                <w:szCs w:val="16"/>
              </w:rPr>
            </w:pPr>
            <w:r w:rsidRPr="006C48BA">
              <w:rPr>
                <w:rFonts w:cs="Segoe UI"/>
                <w:sz w:val="16"/>
                <w:szCs w:val="16"/>
              </w:rPr>
              <w:t>69.7%</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6E5233DD" w14:textId="70F33BFA" w:rsidR="006C48BA" w:rsidRPr="006C48BA" w:rsidRDefault="006C48BA" w:rsidP="00135D44">
            <w:pPr>
              <w:pStyle w:val="TableText"/>
              <w:spacing w:before="40" w:after="40"/>
              <w:jc w:val="right"/>
              <w:rPr>
                <w:rFonts w:cs="Segoe UI"/>
                <w:sz w:val="16"/>
                <w:szCs w:val="16"/>
              </w:rPr>
            </w:pPr>
            <w:r w:rsidRPr="006C48BA">
              <w:rPr>
                <w:rFonts w:cs="Segoe UI"/>
                <w:sz w:val="16"/>
                <w:szCs w:val="16"/>
              </w:rPr>
              <w:t>70.7%</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629C9394" w14:textId="401C8B5C" w:rsidR="006C48BA" w:rsidRPr="006C48BA" w:rsidRDefault="006C48BA" w:rsidP="00135D44">
            <w:pPr>
              <w:pStyle w:val="TableText"/>
              <w:spacing w:before="40" w:after="40"/>
              <w:jc w:val="right"/>
              <w:rPr>
                <w:rFonts w:cs="Segoe UI"/>
                <w:sz w:val="16"/>
                <w:szCs w:val="16"/>
              </w:rPr>
            </w:pPr>
            <w:r w:rsidRPr="006C48BA">
              <w:rPr>
                <w:rFonts w:cs="Segoe UI"/>
                <w:sz w:val="16"/>
                <w:szCs w:val="16"/>
              </w:rPr>
              <w:t>72.8%</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2BD67CFE" w14:textId="0429AB19" w:rsidR="006C48BA" w:rsidRPr="006C48BA" w:rsidRDefault="006C48BA" w:rsidP="00135D44">
            <w:pPr>
              <w:pStyle w:val="TableText"/>
              <w:spacing w:before="40" w:after="40"/>
              <w:jc w:val="right"/>
              <w:rPr>
                <w:rFonts w:cs="Segoe UI"/>
                <w:sz w:val="16"/>
                <w:szCs w:val="16"/>
              </w:rPr>
            </w:pPr>
            <w:r w:rsidRPr="006C48BA">
              <w:rPr>
                <w:rFonts w:cs="Segoe UI"/>
                <w:sz w:val="16"/>
                <w:szCs w:val="16"/>
              </w:rPr>
              <w:t>73.6%</w:t>
            </w:r>
          </w:p>
        </w:tc>
      </w:tr>
      <w:tr w:rsidR="006C48BA" w:rsidRPr="006C48BA" w14:paraId="0AEAC65C"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524E3E94" w14:textId="7B1B2DDB" w:rsidR="006C48BA" w:rsidRPr="006C48BA" w:rsidRDefault="006C48BA" w:rsidP="00135D44">
            <w:pPr>
              <w:pStyle w:val="TableText"/>
              <w:spacing w:before="40" w:after="40"/>
              <w:rPr>
                <w:rFonts w:cs="Segoe UI"/>
                <w:sz w:val="16"/>
                <w:szCs w:val="16"/>
              </w:rPr>
            </w:pPr>
            <w:r w:rsidRPr="006C48BA">
              <w:rPr>
                <w:rFonts w:cs="Segoe UI"/>
                <w:sz w:val="16"/>
                <w:szCs w:val="16"/>
              </w:rPr>
              <w:t>Pacific peoples</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1EC3A390" w14:textId="11114749" w:rsidR="006C48BA" w:rsidRPr="006C48BA" w:rsidRDefault="006C48BA" w:rsidP="00135D44">
            <w:pPr>
              <w:pStyle w:val="TableText"/>
              <w:spacing w:before="40" w:after="40"/>
              <w:jc w:val="right"/>
              <w:rPr>
                <w:rFonts w:cs="Segoe UI"/>
                <w:sz w:val="16"/>
                <w:szCs w:val="16"/>
              </w:rPr>
            </w:pPr>
            <w:r w:rsidRPr="006C48BA">
              <w:rPr>
                <w:rFonts w:cs="Segoe UI"/>
                <w:sz w:val="16"/>
                <w:szCs w:val="16"/>
              </w:rPr>
              <w:t>70.4%</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52667F16" w14:textId="17418F70" w:rsidR="006C48BA" w:rsidRPr="006C48BA" w:rsidRDefault="006C48BA" w:rsidP="00135D44">
            <w:pPr>
              <w:pStyle w:val="TableText"/>
              <w:spacing w:before="40" w:after="40"/>
              <w:jc w:val="right"/>
              <w:rPr>
                <w:rFonts w:cs="Segoe UI"/>
                <w:sz w:val="16"/>
                <w:szCs w:val="16"/>
              </w:rPr>
            </w:pPr>
            <w:r w:rsidRPr="006C48BA">
              <w:rPr>
                <w:rFonts w:cs="Segoe UI"/>
                <w:sz w:val="16"/>
                <w:szCs w:val="16"/>
              </w:rPr>
              <w:t>73.6%</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41265C8A" w14:textId="32E3A5E6" w:rsidR="006C48BA" w:rsidRPr="006C48BA" w:rsidRDefault="006C48BA" w:rsidP="00135D44">
            <w:pPr>
              <w:pStyle w:val="TableText"/>
              <w:spacing w:before="40" w:after="40"/>
              <w:jc w:val="right"/>
              <w:rPr>
                <w:rFonts w:cs="Segoe UI"/>
                <w:sz w:val="16"/>
                <w:szCs w:val="16"/>
              </w:rPr>
            </w:pPr>
            <w:r w:rsidRPr="006C48BA">
              <w:rPr>
                <w:rFonts w:cs="Segoe UI"/>
                <w:sz w:val="16"/>
                <w:szCs w:val="16"/>
              </w:rPr>
              <w:t>76.3%</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7B8E309" w14:textId="22500952" w:rsidR="006C48BA" w:rsidRPr="006C48BA" w:rsidRDefault="006C48BA" w:rsidP="00135D44">
            <w:pPr>
              <w:pStyle w:val="TableText"/>
              <w:spacing w:before="40" w:after="40"/>
              <w:jc w:val="right"/>
              <w:rPr>
                <w:rFonts w:cs="Segoe UI"/>
                <w:sz w:val="16"/>
                <w:szCs w:val="16"/>
              </w:rPr>
            </w:pPr>
            <w:r w:rsidRPr="006C48BA">
              <w:rPr>
                <w:rFonts w:cs="Segoe UI"/>
                <w:sz w:val="16"/>
                <w:szCs w:val="16"/>
              </w:rPr>
              <w:t>78.1%</w:t>
            </w:r>
          </w:p>
        </w:tc>
      </w:tr>
      <w:tr w:rsidR="006C48BA" w:rsidRPr="006C48BA" w14:paraId="5FA7FF9D"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6BC87516" w14:textId="6BCCA77A" w:rsidR="006C48BA" w:rsidRPr="006C48BA" w:rsidRDefault="006C48BA" w:rsidP="00135D44">
            <w:pPr>
              <w:pStyle w:val="TableText"/>
              <w:spacing w:before="40" w:after="40"/>
              <w:rPr>
                <w:rFonts w:cs="Segoe UI"/>
                <w:sz w:val="16"/>
                <w:szCs w:val="16"/>
              </w:rPr>
            </w:pPr>
            <w:r w:rsidRPr="006C48BA">
              <w:rPr>
                <w:rFonts w:cs="Segoe UI"/>
                <w:sz w:val="16"/>
                <w:szCs w:val="16"/>
              </w:rPr>
              <w:t>Non-Māori non-Pacific</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0440B9A4" w14:textId="6E78A9CE" w:rsidR="006C48BA" w:rsidRPr="006C48BA" w:rsidRDefault="006C48BA" w:rsidP="00135D44">
            <w:pPr>
              <w:pStyle w:val="TableText"/>
              <w:spacing w:before="40" w:after="40"/>
              <w:jc w:val="right"/>
              <w:rPr>
                <w:rFonts w:cs="Segoe UI"/>
                <w:sz w:val="16"/>
                <w:szCs w:val="16"/>
              </w:rPr>
            </w:pPr>
            <w:r w:rsidRPr="006C48BA">
              <w:rPr>
                <w:rFonts w:cs="Segoe UI"/>
                <w:sz w:val="16"/>
                <w:szCs w:val="16"/>
              </w:rPr>
              <w:t>76.1%</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421E8ABD" w14:textId="60C8DCEF" w:rsidR="006C48BA" w:rsidRPr="006C48BA" w:rsidRDefault="006C48BA" w:rsidP="00135D44">
            <w:pPr>
              <w:pStyle w:val="TableText"/>
              <w:spacing w:before="40" w:after="40"/>
              <w:jc w:val="right"/>
              <w:rPr>
                <w:rFonts w:cs="Segoe UI"/>
                <w:sz w:val="16"/>
                <w:szCs w:val="16"/>
              </w:rPr>
            </w:pPr>
            <w:r w:rsidRPr="006C48BA">
              <w:rPr>
                <w:rFonts w:cs="Segoe UI"/>
                <w:sz w:val="16"/>
                <w:szCs w:val="16"/>
              </w:rPr>
              <w:t>76.5%</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28BD5D69" w14:textId="23B1CC98" w:rsidR="006C48BA" w:rsidRPr="006C48BA" w:rsidRDefault="006C48BA" w:rsidP="00135D44">
            <w:pPr>
              <w:pStyle w:val="TableText"/>
              <w:spacing w:before="40" w:after="40"/>
              <w:jc w:val="right"/>
              <w:rPr>
                <w:rFonts w:cs="Segoe UI"/>
                <w:sz w:val="16"/>
                <w:szCs w:val="16"/>
              </w:rPr>
            </w:pPr>
            <w:r w:rsidRPr="006C48BA">
              <w:rPr>
                <w:rFonts w:cs="Segoe UI"/>
                <w:sz w:val="16"/>
                <w:szCs w:val="16"/>
              </w:rPr>
              <w:t>78.0%</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03B55C71" w14:textId="398CDA23" w:rsidR="006C48BA" w:rsidRPr="006C48BA" w:rsidRDefault="006C48BA" w:rsidP="00135D44">
            <w:pPr>
              <w:pStyle w:val="TableText"/>
              <w:spacing w:before="40" w:after="40"/>
              <w:jc w:val="right"/>
              <w:rPr>
                <w:rFonts w:cs="Segoe UI"/>
                <w:sz w:val="16"/>
                <w:szCs w:val="16"/>
              </w:rPr>
            </w:pPr>
            <w:r w:rsidRPr="006C48BA">
              <w:rPr>
                <w:rFonts w:cs="Segoe UI"/>
                <w:sz w:val="16"/>
                <w:szCs w:val="16"/>
              </w:rPr>
              <w:t>79.2%</w:t>
            </w:r>
          </w:p>
        </w:tc>
      </w:tr>
      <w:tr w:rsidR="006C48BA" w:rsidRPr="006C48BA" w14:paraId="0DE3A079" w14:textId="77777777" w:rsidTr="006C48BA">
        <w:tc>
          <w:tcPr>
            <w:tcW w:w="2122" w:type="dxa"/>
            <w:tcBorders>
              <w:top w:val="single" w:sz="4" w:space="0" w:color="A6A6A6" w:themeColor="background1" w:themeShade="A6"/>
              <w:left w:val="nil"/>
              <w:bottom w:val="single" w:sz="4" w:space="0" w:color="A6A6A6" w:themeColor="background1" w:themeShade="A6"/>
              <w:right w:val="nil"/>
            </w:tcBorders>
          </w:tcPr>
          <w:p w14:paraId="09337D29" w14:textId="6B9950D8" w:rsidR="006C48BA" w:rsidRPr="006C48BA" w:rsidRDefault="006C48BA" w:rsidP="00135D44">
            <w:pPr>
              <w:pStyle w:val="TableText"/>
              <w:spacing w:before="40" w:after="40"/>
              <w:rPr>
                <w:rFonts w:cs="Segoe UI"/>
                <w:sz w:val="16"/>
                <w:szCs w:val="16"/>
              </w:rPr>
            </w:pPr>
            <w:r w:rsidRPr="006C48BA">
              <w:rPr>
                <w:rFonts w:cs="Segoe UI"/>
                <w:sz w:val="16"/>
                <w:szCs w:val="16"/>
              </w:rPr>
              <w:t>Asian</w:t>
            </w:r>
          </w:p>
        </w:tc>
        <w:tc>
          <w:tcPr>
            <w:tcW w:w="1486" w:type="dxa"/>
            <w:tcBorders>
              <w:top w:val="single" w:sz="4" w:space="0" w:color="A6A6A6" w:themeColor="background1" w:themeShade="A6"/>
              <w:left w:val="nil"/>
              <w:bottom w:val="single" w:sz="4" w:space="0" w:color="A6A6A6" w:themeColor="background1" w:themeShade="A6"/>
              <w:right w:val="nil"/>
            </w:tcBorders>
          </w:tcPr>
          <w:p w14:paraId="175533D0" w14:textId="73BF7064" w:rsidR="006C48BA" w:rsidRPr="006C48BA" w:rsidRDefault="006C48BA" w:rsidP="00135D44">
            <w:pPr>
              <w:pStyle w:val="TableText"/>
              <w:spacing w:before="40" w:after="40"/>
              <w:jc w:val="right"/>
              <w:rPr>
                <w:rFonts w:cs="Segoe UI"/>
                <w:sz w:val="16"/>
                <w:szCs w:val="16"/>
              </w:rPr>
            </w:pPr>
            <w:r w:rsidRPr="006C48BA">
              <w:rPr>
                <w:rFonts w:cs="Segoe UI"/>
                <w:sz w:val="16"/>
                <w:szCs w:val="16"/>
              </w:rPr>
              <w:t>77.1%</w:t>
            </w:r>
          </w:p>
        </w:tc>
        <w:tc>
          <w:tcPr>
            <w:tcW w:w="1487" w:type="dxa"/>
            <w:tcBorders>
              <w:top w:val="single" w:sz="4" w:space="0" w:color="A6A6A6" w:themeColor="background1" w:themeShade="A6"/>
              <w:left w:val="nil"/>
              <w:bottom w:val="single" w:sz="4" w:space="0" w:color="A6A6A6" w:themeColor="background1" w:themeShade="A6"/>
              <w:right w:val="nil"/>
            </w:tcBorders>
          </w:tcPr>
          <w:p w14:paraId="3AB16298" w14:textId="1247AB56" w:rsidR="006C48BA" w:rsidRPr="006C48BA" w:rsidRDefault="006C48BA" w:rsidP="00135D44">
            <w:pPr>
              <w:pStyle w:val="TableText"/>
              <w:spacing w:before="40" w:after="40"/>
              <w:jc w:val="right"/>
              <w:rPr>
                <w:rFonts w:cs="Segoe UI"/>
                <w:sz w:val="16"/>
                <w:szCs w:val="16"/>
              </w:rPr>
            </w:pPr>
            <w:r w:rsidRPr="006C48BA">
              <w:rPr>
                <w:rFonts w:cs="Segoe UI"/>
                <w:sz w:val="16"/>
                <w:szCs w:val="16"/>
              </w:rPr>
              <w:t>78.6%</w:t>
            </w:r>
          </w:p>
        </w:tc>
        <w:tc>
          <w:tcPr>
            <w:tcW w:w="1487" w:type="dxa"/>
            <w:tcBorders>
              <w:top w:val="single" w:sz="4" w:space="0" w:color="A6A6A6" w:themeColor="background1" w:themeShade="A6"/>
              <w:left w:val="nil"/>
              <w:bottom w:val="single" w:sz="4" w:space="0" w:color="A6A6A6" w:themeColor="background1" w:themeShade="A6"/>
              <w:right w:val="nil"/>
            </w:tcBorders>
          </w:tcPr>
          <w:p w14:paraId="42202541" w14:textId="6284B138" w:rsidR="006C48BA" w:rsidRPr="006C48BA" w:rsidRDefault="006C48BA" w:rsidP="00135D44">
            <w:pPr>
              <w:pStyle w:val="TableText"/>
              <w:spacing w:before="40" w:after="40"/>
              <w:jc w:val="right"/>
              <w:rPr>
                <w:rFonts w:cs="Segoe UI"/>
                <w:sz w:val="16"/>
                <w:szCs w:val="16"/>
              </w:rPr>
            </w:pPr>
            <w:r w:rsidRPr="006C48BA">
              <w:rPr>
                <w:rFonts w:cs="Segoe UI"/>
                <w:sz w:val="16"/>
                <w:szCs w:val="16"/>
              </w:rPr>
              <w:t>78.5%</w:t>
            </w:r>
          </w:p>
        </w:tc>
        <w:tc>
          <w:tcPr>
            <w:tcW w:w="1487" w:type="dxa"/>
            <w:tcBorders>
              <w:top w:val="single" w:sz="4" w:space="0" w:color="A6A6A6" w:themeColor="background1" w:themeShade="A6"/>
              <w:left w:val="nil"/>
              <w:bottom w:val="single" w:sz="4" w:space="0" w:color="A6A6A6" w:themeColor="background1" w:themeShade="A6"/>
              <w:right w:val="nil"/>
            </w:tcBorders>
          </w:tcPr>
          <w:p w14:paraId="664205C1" w14:textId="178FAD47" w:rsidR="006C48BA" w:rsidRPr="006C48BA" w:rsidRDefault="006C48BA" w:rsidP="00135D44">
            <w:pPr>
              <w:pStyle w:val="TableText"/>
              <w:spacing w:before="40" w:after="40"/>
              <w:jc w:val="right"/>
              <w:rPr>
                <w:rFonts w:cs="Segoe UI"/>
                <w:sz w:val="16"/>
                <w:szCs w:val="16"/>
              </w:rPr>
            </w:pPr>
            <w:r w:rsidRPr="006C48BA">
              <w:rPr>
                <w:rFonts w:cs="Segoe UI"/>
                <w:sz w:val="16"/>
                <w:szCs w:val="16"/>
              </w:rPr>
              <w:t>80.8%</w:t>
            </w:r>
          </w:p>
        </w:tc>
      </w:tr>
      <w:tr w:rsidR="006C48BA" w:rsidRPr="006C48BA" w14:paraId="7E3D9A44" w14:textId="77777777" w:rsidTr="007D31C4">
        <w:tc>
          <w:tcPr>
            <w:tcW w:w="2122" w:type="dxa"/>
            <w:tcBorders>
              <w:top w:val="single" w:sz="4" w:space="0" w:color="A6A6A6" w:themeColor="background1" w:themeShade="A6"/>
              <w:left w:val="nil"/>
              <w:bottom w:val="nil"/>
              <w:right w:val="nil"/>
            </w:tcBorders>
          </w:tcPr>
          <w:p w14:paraId="16B13AAA" w14:textId="7DF740E6" w:rsidR="006C48BA" w:rsidRPr="006C48BA" w:rsidRDefault="006C48BA" w:rsidP="00135D44">
            <w:pPr>
              <w:pStyle w:val="TableText"/>
              <w:spacing w:before="40" w:after="40"/>
              <w:rPr>
                <w:rFonts w:cs="Segoe UI"/>
                <w:sz w:val="16"/>
                <w:szCs w:val="16"/>
              </w:rPr>
            </w:pPr>
            <w:r w:rsidRPr="006C48BA">
              <w:rPr>
                <w:rFonts w:cs="Segoe UI"/>
                <w:sz w:val="16"/>
                <w:szCs w:val="16"/>
              </w:rPr>
              <w:t>European/Other</w:t>
            </w:r>
          </w:p>
        </w:tc>
        <w:tc>
          <w:tcPr>
            <w:tcW w:w="1486" w:type="dxa"/>
            <w:tcBorders>
              <w:top w:val="single" w:sz="4" w:space="0" w:color="A6A6A6" w:themeColor="background1" w:themeShade="A6"/>
              <w:left w:val="nil"/>
              <w:bottom w:val="nil"/>
              <w:right w:val="nil"/>
            </w:tcBorders>
          </w:tcPr>
          <w:p w14:paraId="28245BC8" w14:textId="1181BC08" w:rsidR="006C48BA" w:rsidRPr="006C48BA" w:rsidRDefault="006C48BA" w:rsidP="00135D44">
            <w:pPr>
              <w:pStyle w:val="TableText"/>
              <w:spacing w:before="40" w:after="40"/>
              <w:jc w:val="right"/>
              <w:rPr>
                <w:rFonts w:cs="Segoe UI"/>
                <w:sz w:val="16"/>
                <w:szCs w:val="16"/>
              </w:rPr>
            </w:pPr>
            <w:r w:rsidRPr="006C48BA">
              <w:rPr>
                <w:rFonts w:cs="Segoe UI"/>
                <w:sz w:val="16"/>
                <w:szCs w:val="16"/>
              </w:rPr>
              <w:t>75.9%</w:t>
            </w:r>
          </w:p>
        </w:tc>
        <w:tc>
          <w:tcPr>
            <w:tcW w:w="1487" w:type="dxa"/>
            <w:tcBorders>
              <w:top w:val="single" w:sz="4" w:space="0" w:color="A6A6A6" w:themeColor="background1" w:themeShade="A6"/>
              <w:left w:val="nil"/>
              <w:bottom w:val="nil"/>
              <w:right w:val="nil"/>
            </w:tcBorders>
          </w:tcPr>
          <w:p w14:paraId="15E1E133" w14:textId="391737C7" w:rsidR="006C48BA" w:rsidRPr="006C48BA" w:rsidRDefault="006C48BA" w:rsidP="00135D44">
            <w:pPr>
              <w:pStyle w:val="TableText"/>
              <w:spacing w:before="40" w:after="40"/>
              <w:jc w:val="right"/>
              <w:rPr>
                <w:rFonts w:cs="Segoe UI"/>
                <w:sz w:val="16"/>
                <w:szCs w:val="16"/>
              </w:rPr>
            </w:pPr>
            <w:r w:rsidRPr="006C48BA">
              <w:rPr>
                <w:rFonts w:cs="Segoe UI"/>
                <w:sz w:val="16"/>
                <w:szCs w:val="16"/>
              </w:rPr>
              <w:t>76.2%</w:t>
            </w:r>
          </w:p>
        </w:tc>
        <w:tc>
          <w:tcPr>
            <w:tcW w:w="1487" w:type="dxa"/>
            <w:tcBorders>
              <w:top w:val="single" w:sz="4" w:space="0" w:color="A6A6A6" w:themeColor="background1" w:themeShade="A6"/>
              <w:left w:val="nil"/>
              <w:bottom w:val="nil"/>
              <w:right w:val="nil"/>
            </w:tcBorders>
          </w:tcPr>
          <w:p w14:paraId="15891754" w14:textId="4AC3A1F6" w:rsidR="006C48BA" w:rsidRPr="006C48BA" w:rsidRDefault="006C48BA" w:rsidP="00135D44">
            <w:pPr>
              <w:pStyle w:val="TableText"/>
              <w:spacing w:before="40" w:after="40"/>
              <w:jc w:val="right"/>
              <w:rPr>
                <w:rFonts w:cs="Segoe UI"/>
                <w:sz w:val="16"/>
                <w:szCs w:val="16"/>
              </w:rPr>
            </w:pPr>
            <w:r w:rsidRPr="006C48BA">
              <w:rPr>
                <w:rFonts w:cs="Segoe UI"/>
                <w:sz w:val="16"/>
                <w:szCs w:val="16"/>
              </w:rPr>
              <w:t>78.0%</w:t>
            </w:r>
          </w:p>
        </w:tc>
        <w:tc>
          <w:tcPr>
            <w:tcW w:w="1487" w:type="dxa"/>
            <w:tcBorders>
              <w:top w:val="single" w:sz="4" w:space="0" w:color="A6A6A6" w:themeColor="background1" w:themeShade="A6"/>
              <w:left w:val="nil"/>
              <w:bottom w:val="nil"/>
              <w:right w:val="nil"/>
            </w:tcBorders>
          </w:tcPr>
          <w:p w14:paraId="4750B507" w14:textId="4E293DF2" w:rsidR="006C48BA" w:rsidRPr="006C48BA" w:rsidRDefault="006C48BA" w:rsidP="00135D44">
            <w:pPr>
              <w:pStyle w:val="TableText"/>
              <w:spacing w:before="40" w:after="40"/>
              <w:jc w:val="right"/>
              <w:rPr>
                <w:rFonts w:cs="Segoe UI"/>
                <w:sz w:val="16"/>
                <w:szCs w:val="16"/>
              </w:rPr>
            </w:pPr>
            <w:r w:rsidRPr="006C48BA">
              <w:rPr>
                <w:rFonts w:cs="Segoe UI"/>
                <w:sz w:val="16"/>
                <w:szCs w:val="16"/>
              </w:rPr>
              <w:t>79.0%</w:t>
            </w:r>
          </w:p>
        </w:tc>
      </w:tr>
      <w:tr w:rsidR="006C48BA" w:rsidRPr="006C48BA" w14:paraId="10C8FEFF" w14:textId="77777777" w:rsidTr="007D31C4">
        <w:tc>
          <w:tcPr>
            <w:tcW w:w="2122" w:type="dxa"/>
            <w:tcBorders>
              <w:top w:val="nil"/>
              <w:left w:val="nil"/>
              <w:bottom w:val="nil"/>
              <w:right w:val="nil"/>
            </w:tcBorders>
            <w:shd w:val="clear" w:color="auto" w:fill="D9D9D9" w:themeFill="background1" w:themeFillShade="D9"/>
            <w:hideMark/>
          </w:tcPr>
          <w:p w14:paraId="58546AE9" w14:textId="1DDBA58A" w:rsidR="006C48BA" w:rsidRPr="006C48BA" w:rsidRDefault="006C48BA" w:rsidP="00135D44">
            <w:pPr>
              <w:pStyle w:val="TableText"/>
              <w:spacing w:before="40" w:after="40"/>
              <w:rPr>
                <w:rFonts w:cs="Segoe UI"/>
                <w:b/>
                <w:bCs/>
                <w:sz w:val="16"/>
                <w:szCs w:val="16"/>
              </w:rPr>
            </w:pPr>
            <w:r w:rsidRPr="006C48BA">
              <w:rPr>
                <w:rFonts w:cs="Segoe UI"/>
                <w:b/>
                <w:bCs/>
                <w:sz w:val="16"/>
                <w:szCs w:val="16"/>
              </w:rPr>
              <w:t>2024/25</w:t>
            </w:r>
          </w:p>
        </w:tc>
        <w:tc>
          <w:tcPr>
            <w:tcW w:w="1486" w:type="dxa"/>
            <w:tcBorders>
              <w:top w:val="nil"/>
              <w:left w:val="nil"/>
              <w:bottom w:val="nil"/>
              <w:right w:val="nil"/>
            </w:tcBorders>
            <w:shd w:val="clear" w:color="auto" w:fill="D9D9D9" w:themeFill="background1" w:themeFillShade="D9"/>
            <w:hideMark/>
          </w:tcPr>
          <w:p w14:paraId="3996474F" w14:textId="1FEA3C9B"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Q1</w:t>
            </w:r>
          </w:p>
        </w:tc>
        <w:tc>
          <w:tcPr>
            <w:tcW w:w="1487" w:type="dxa"/>
            <w:tcBorders>
              <w:top w:val="nil"/>
              <w:left w:val="nil"/>
              <w:bottom w:val="nil"/>
              <w:right w:val="nil"/>
            </w:tcBorders>
            <w:shd w:val="clear" w:color="auto" w:fill="D9D9D9" w:themeFill="background1" w:themeFillShade="D9"/>
            <w:hideMark/>
          </w:tcPr>
          <w:p w14:paraId="553A734C" w14:textId="0EC6183F"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Q2</w:t>
            </w:r>
          </w:p>
        </w:tc>
        <w:tc>
          <w:tcPr>
            <w:tcW w:w="1487" w:type="dxa"/>
            <w:tcBorders>
              <w:top w:val="nil"/>
              <w:left w:val="nil"/>
              <w:bottom w:val="nil"/>
              <w:right w:val="nil"/>
            </w:tcBorders>
            <w:shd w:val="clear" w:color="auto" w:fill="D9D9D9" w:themeFill="background1" w:themeFillShade="D9"/>
            <w:hideMark/>
          </w:tcPr>
          <w:p w14:paraId="3E65FD08" w14:textId="7BB6395A" w:rsidR="006C48BA" w:rsidRPr="006C48BA" w:rsidRDefault="006C48BA" w:rsidP="00135D44">
            <w:pPr>
              <w:pStyle w:val="TableText"/>
              <w:spacing w:before="40" w:after="40"/>
              <w:jc w:val="right"/>
              <w:rPr>
                <w:rFonts w:cs="Segoe UI"/>
                <w:b/>
                <w:bCs/>
                <w:sz w:val="16"/>
                <w:szCs w:val="16"/>
              </w:rPr>
            </w:pPr>
            <w:r w:rsidRPr="006C48BA">
              <w:rPr>
                <w:rFonts w:cs="Segoe UI"/>
                <w:b/>
                <w:bCs/>
                <w:sz w:val="16"/>
                <w:szCs w:val="16"/>
              </w:rPr>
              <w:t>Q3</w:t>
            </w:r>
          </w:p>
        </w:tc>
        <w:tc>
          <w:tcPr>
            <w:tcW w:w="1487" w:type="dxa"/>
            <w:tcBorders>
              <w:top w:val="nil"/>
              <w:left w:val="nil"/>
              <w:bottom w:val="nil"/>
              <w:right w:val="nil"/>
            </w:tcBorders>
            <w:shd w:val="clear" w:color="auto" w:fill="D9D9D9" w:themeFill="background1" w:themeFillShade="D9"/>
            <w:hideMark/>
          </w:tcPr>
          <w:p w14:paraId="69A8EE40" w14:textId="12A05ED7" w:rsidR="006C48BA" w:rsidRPr="007D31C4" w:rsidRDefault="006C48BA" w:rsidP="00135D44">
            <w:pPr>
              <w:pStyle w:val="TableText"/>
              <w:spacing w:before="40" w:after="40"/>
              <w:jc w:val="right"/>
              <w:rPr>
                <w:rFonts w:cs="Segoe UI"/>
                <w:b/>
                <w:bCs/>
                <w:sz w:val="16"/>
                <w:szCs w:val="16"/>
              </w:rPr>
            </w:pPr>
            <w:r w:rsidRPr="007D31C4">
              <w:rPr>
                <w:rFonts w:cs="Segoe UI"/>
                <w:b/>
                <w:bCs/>
                <w:sz w:val="16"/>
                <w:szCs w:val="16"/>
              </w:rPr>
              <w:t>Q4</w:t>
            </w:r>
          </w:p>
        </w:tc>
      </w:tr>
      <w:tr w:rsidR="006C48BA" w:rsidRPr="006C48BA" w14:paraId="4D02BAC4" w14:textId="77777777" w:rsidTr="007D31C4">
        <w:tc>
          <w:tcPr>
            <w:tcW w:w="2122" w:type="dxa"/>
            <w:tcBorders>
              <w:top w:val="nil"/>
              <w:left w:val="nil"/>
              <w:bottom w:val="single" w:sz="4" w:space="0" w:color="A6A6A6" w:themeColor="background1" w:themeShade="A6"/>
              <w:right w:val="nil"/>
            </w:tcBorders>
            <w:hideMark/>
          </w:tcPr>
          <w:p w14:paraId="09EB25C7" w14:textId="4E24A19A" w:rsidR="006C48BA" w:rsidRPr="006C48BA" w:rsidRDefault="006C48BA" w:rsidP="00135D44">
            <w:pPr>
              <w:pStyle w:val="TableText"/>
              <w:spacing w:before="40" w:after="40"/>
              <w:rPr>
                <w:rFonts w:cs="Segoe UI"/>
                <w:sz w:val="16"/>
                <w:szCs w:val="16"/>
              </w:rPr>
            </w:pPr>
            <w:r w:rsidRPr="006C48BA">
              <w:rPr>
                <w:rFonts w:cs="Segoe UI"/>
                <w:sz w:val="16"/>
                <w:szCs w:val="16"/>
              </w:rPr>
              <w:t>All ethnicities</w:t>
            </w:r>
          </w:p>
        </w:tc>
        <w:tc>
          <w:tcPr>
            <w:tcW w:w="1486" w:type="dxa"/>
            <w:tcBorders>
              <w:top w:val="nil"/>
              <w:left w:val="nil"/>
              <w:bottom w:val="single" w:sz="4" w:space="0" w:color="A6A6A6" w:themeColor="background1" w:themeShade="A6"/>
              <w:right w:val="nil"/>
            </w:tcBorders>
            <w:hideMark/>
          </w:tcPr>
          <w:p w14:paraId="1D14EC0E" w14:textId="4F4DA67A" w:rsidR="006C48BA" w:rsidRPr="006C48BA" w:rsidRDefault="006C48BA" w:rsidP="00135D44">
            <w:pPr>
              <w:pStyle w:val="TableText"/>
              <w:spacing w:before="40" w:after="40"/>
              <w:jc w:val="right"/>
              <w:rPr>
                <w:rFonts w:cs="Segoe UI"/>
                <w:sz w:val="16"/>
                <w:szCs w:val="16"/>
              </w:rPr>
            </w:pPr>
            <w:r w:rsidRPr="006C48BA">
              <w:rPr>
                <w:rFonts w:cs="Segoe UI"/>
                <w:sz w:val="16"/>
                <w:szCs w:val="16"/>
              </w:rPr>
              <w:t>76.3%</w:t>
            </w:r>
          </w:p>
        </w:tc>
        <w:tc>
          <w:tcPr>
            <w:tcW w:w="1487" w:type="dxa"/>
            <w:tcBorders>
              <w:top w:val="nil"/>
              <w:left w:val="nil"/>
              <w:bottom w:val="single" w:sz="4" w:space="0" w:color="A6A6A6" w:themeColor="background1" w:themeShade="A6"/>
              <w:right w:val="nil"/>
            </w:tcBorders>
            <w:hideMark/>
          </w:tcPr>
          <w:p w14:paraId="46B0A7BB" w14:textId="08664A61" w:rsidR="006C48BA" w:rsidRPr="006C48BA" w:rsidRDefault="006C48BA" w:rsidP="00135D44">
            <w:pPr>
              <w:pStyle w:val="TableText"/>
              <w:spacing w:before="40" w:after="40"/>
              <w:jc w:val="right"/>
              <w:rPr>
                <w:rFonts w:cs="Segoe UI"/>
                <w:sz w:val="16"/>
                <w:szCs w:val="16"/>
              </w:rPr>
            </w:pPr>
            <w:r w:rsidRPr="006C48BA">
              <w:rPr>
                <w:rFonts w:cs="Segoe UI"/>
                <w:sz w:val="16"/>
                <w:szCs w:val="16"/>
              </w:rPr>
              <w:t>76.9%</w:t>
            </w:r>
          </w:p>
        </w:tc>
        <w:tc>
          <w:tcPr>
            <w:tcW w:w="1487" w:type="dxa"/>
            <w:tcBorders>
              <w:top w:val="nil"/>
              <w:left w:val="nil"/>
              <w:bottom w:val="single" w:sz="4" w:space="0" w:color="A6A6A6" w:themeColor="background1" w:themeShade="A6"/>
              <w:right w:val="nil"/>
            </w:tcBorders>
            <w:hideMark/>
          </w:tcPr>
          <w:p w14:paraId="021F9830" w14:textId="4F6EC09A" w:rsidR="006C48BA" w:rsidRPr="006C48BA" w:rsidRDefault="006C48BA" w:rsidP="00135D44">
            <w:pPr>
              <w:pStyle w:val="TableText"/>
              <w:spacing w:before="40" w:after="40"/>
              <w:jc w:val="right"/>
              <w:rPr>
                <w:rFonts w:cs="Segoe UI"/>
                <w:sz w:val="16"/>
                <w:szCs w:val="16"/>
              </w:rPr>
            </w:pPr>
            <w:r w:rsidRPr="006C48BA">
              <w:rPr>
                <w:rFonts w:cs="Segoe UI"/>
                <w:sz w:val="16"/>
                <w:szCs w:val="16"/>
              </w:rPr>
              <w:t>77.9%</w:t>
            </w:r>
          </w:p>
        </w:tc>
        <w:tc>
          <w:tcPr>
            <w:tcW w:w="1487" w:type="dxa"/>
            <w:tcBorders>
              <w:top w:val="nil"/>
              <w:left w:val="nil"/>
              <w:bottom w:val="single" w:sz="4" w:space="0" w:color="A6A6A6" w:themeColor="background1" w:themeShade="A6"/>
              <w:right w:val="nil"/>
            </w:tcBorders>
            <w:hideMark/>
          </w:tcPr>
          <w:p w14:paraId="111E2875" w14:textId="31ACE091" w:rsidR="006C48BA" w:rsidRPr="006C48BA" w:rsidRDefault="006C48BA" w:rsidP="00135D44">
            <w:pPr>
              <w:pStyle w:val="TableText"/>
              <w:spacing w:before="40" w:after="40"/>
              <w:jc w:val="right"/>
              <w:rPr>
                <w:rFonts w:cs="Segoe UI"/>
                <w:sz w:val="16"/>
                <w:szCs w:val="16"/>
              </w:rPr>
            </w:pPr>
            <w:r w:rsidRPr="006C48BA">
              <w:rPr>
                <w:rFonts w:cs="Segoe UI"/>
                <w:sz w:val="16"/>
                <w:szCs w:val="16"/>
              </w:rPr>
              <w:t>79.5%</w:t>
            </w:r>
          </w:p>
        </w:tc>
      </w:tr>
      <w:tr w:rsidR="006C48BA" w:rsidRPr="006C48BA" w14:paraId="66FA9F00"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7CC3CCC3" w14:textId="59C74901" w:rsidR="006C48BA" w:rsidRPr="006C48BA" w:rsidRDefault="006C48BA" w:rsidP="00135D44">
            <w:pPr>
              <w:pStyle w:val="TableText"/>
              <w:spacing w:before="40" w:after="40"/>
              <w:rPr>
                <w:rFonts w:cs="Segoe UI"/>
                <w:sz w:val="16"/>
                <w:szCs w:val="16"/>
              </w:rPr>
            </w:pPr>
            <w:r w:rsidRPr="006C48BA">
              <w:rPr>
                <w:rFonts w:cs="Segoe UI"/>
                <w:sz w:val="16"/>
                <w:szCs w:val="16"/>
              </w:rPr>
              <w:t>Māori</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7E9353B1" w14:textId="74B49055" w:rsidR="006C48BA" w:rsidRPr="006C48BA" w:rsidRDefault="006C48BA" w:rsidP="00135D44">
            <w:pPr>
              <w:pStyle w:val="TableText"/>
              <w:spacing w:before="40" w:after="40"/>
              <w:jc w:val="right"/>
              <w:rPr>
                <w:rFonts w:cs="Segoe UI"/>
                <w:sz w:val="16"/>
                <w:szCs w:val="16"/>
              </w:rPr>
            </w:pPr>
            <w:r w:rsidRPr="006C48BA">
              <w:rPr>
                <w:rFonts w:cs="Segoe UI"/>
                <w:sz w:val="16"/>
                <w:szCs w:val="16"/>
              </w:rPr>
              <w:t>72.1%</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4FE9B11" w14:textId="23E34385" w:rsidR="006C48BA" w:rsidRPr="006C48BA" w:rsidRDefault="006C48BA" w:rsidP="00135D44">
            <w:pPr>
              <w:pStyle w:val="TableText"/>
              <w:spacing w:before="40" w:after="40"/>
              <w:jc w:val="right"/>
              <w:rPr>
                <w:rFonts w:cs="Segoe UI"/>
                <w:sz w:val="16"/>
                <w:szCs w:val="16"/>
              </w:rPr>
            </w:pPr>
            <w:r w:rsidRPr="006C48BA">
              <w:rPr>
                <w:rFonts w:cs="Segoe UI"/>
                <w:sz w:val="16"/>
                <w:szCs w:val="16"/>
              </w:rPr>
              <w:t>72.0%</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668FDF6C" w14:textId="4136F0E4" w:rsidR="006C48BA" w:rsidRPr="006C48BA" w:rsidRDefault="006C48BA" w:rsidP="00135D44">
            <w:pPr>
              <w:pStyle w:val="TableText"/>
              <w:spacing w:before="40" w:after="40"/>
              <w:jc w:val="right"/>
              <w:rPr>
                <w:rFonts w:cs="Segoe UI"/>
                <w:sz w:val="16"/>
                <w:szCs w:val="16"/>
              </w:rPr>
            </w:pPr>
            <w:r w:rsidRPr="006C48BA">
              <w:rPr>
                <w:rFonts w:cs="Segoe UI"/>
                <w:sz w:val="16"/>
                <w:szCs w:val="16"/>
              </w:rPr>
              <w:t>73.5%</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387B2301" w14:textId="4A75A6A9" w:rsidR="006C48BA" w:rsidRPr="006C48BA" w:rsidRDefault="006C48BA" w:rsidP="00135D44">
            <w:pPr>
              <w:pStyle w:val="TableText"/>
              <w:spacing w:before="40" w:after="40"/>
              <w:jc w:val="right"/>
              <w:rPr>
                <w:rFonts w:cs="Segoe UI"/>
                <w:sz w:val="16"/>
                <w:szCs w:val="16"/>
              </w:rPr>
            </w:pPr>
            <w:r w:rsidRPr="006C48BA">
              <w:rPr>
                <w:rFonts w:cs="Segoe UI"/>
                <w:sz w:val="16"/>
                <w:szCs w:val="16"/>
              </w:rPr>
              <w:t>73.8%</w:t>
            </w:r>
          </w:p>
        </w:tc>
      </w:tr>
      <w:tr w:rsidR="006C48BA" w:rsidRPr="006C48BA" w14:paraId="41FEBA6F"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37B2A156" w14:textId="50FC6289" w:rsidR="006C48BA" w:rsidRPr="006C48BA" w:rsidRDefault="006C48BA" w:rsidP="00135D44">
            <w:pPr>
              <w:pStyle w:val="TableText"/>
              <w:spacing w:before="40" w:after="40"/>
              <w:rPr>
                <w:rFonts w:cs="Segoe UI"/>
                <w:sz w:val="16"/>
                <w:szCs w:val="16"/>
              </w:rPr>
            </w:pPr>
            <w:r w:rsidRPr="006C48BA">
              <w:rPr>
                <w:rFonts w:cs="Segoe UI"/>
                <w:sz w:val="16"/>
                <w:szCs w:val="16"/>
              </w:rPr>
              <w:t>Pacific peoples</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5AE42E04" w14:textId="71F12F91" w:rsidR="006C48BA" w:rsidRPr="006C48BA" w:rsidRDefault="006C48BA" w:rsidP="00135D44">
            <w:pPr>
              <w:pStyle w:val="TableText"/>
              <w:spacing w:before="40" w:after="40"/>
              <w:jc w:val="right"/>
              <w:rPr>
                <w:rFonts w:cs="Segoe UI"/>
                <w:sz w:val="16"/>
                <w:szCs w:val="16"/>
              </w:rPr>
            </w:pPr>
            <w:r w:rsidRPr="006C48BA">
              <w:rPr>
                <w:rFonts w:cs="Segoe UI"/>
                <w:sz w:val="16"/>
                <w:szCs w:val="16"/>
              </w:rPr>
              <w:t>74.9%</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7EC63E1E" w14:textId="34598F6B" w:rsidR="006C48BA" w:rsidRPr="006C48BA" w:rsidRDefault="006C48BA" w:rsidP="00135D44">
            <w:pPr>
              <w:pStyle w:val="TableText"/>
              <w:spacing w:before="40" w:after="40"/>
              <w:jc w:val="right"/>
              <w:rPr>
                <w:rFonts w:cs="Segoe UI"/>
                <w:sz w:val="16"/>
                <w:szCs w:val="16"/>
              </w:rPr>
            </w:pPr>
            <w:r w:rsidRPr="006C48BA">
              <w:rPr>
                <w:rFonts w:cs="Segoe UI"/>
                <w:sz w:val="16"/>
                <w:szCs w:val="16"/>
              </w:rPr>
              <w:t>74.5%</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164A0FF8" w14:textId="27951E9C" w:rsidR="006C48BA" w:rsidRPr="006C48BA" w:rsidRDefault="006C48BA" w:rsidP="00135D44">
            <w:pPr>
              <w:pStyle w:val="TableText"/>
              <w:spacing w:before="40" w:after="40"/>
              <w:jc w:val="right"/>
              <w:rPr>
                <w:rFonts w:cs="Segoe UI"/>
                <w:sz w:val="16"/>
                <w:szCs w:val="16"/>
              </w:rPr>
            </w:pPr>
            <w:r w:rsidRPr="006C48BA">
              <w:rPr>
                <w:rFonts w:cs="Segoe UI"/>
                <w:sz w:val="16"/>
                <w:szCs w:val="16"/>
              </w:rPr>
              <w:t>77.4%</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3253555E" w14:textId="641D5EE6" w:rsidR="006C48BA" w:rsidRPr="006C48BA" w:rsidRDefault="006C48BA" w:rsidP="00135D44">
            <w:pPr>
              <w:pStyle w:val="TableText"/>
              <w:spacing w:before="40" w:after="40"/>
              <w:jc w:val="right"/>
              <w:rPr>
                <w:rFonts w:cs="Segoe UI"/>
                <w:sz w:val="16"/>
                <w:szCs w:val="16"/>
              </w:rPr>
            </w:pPr>
            <w:r w:rsidRPr="006C48BA">
              <w:rPr>
                <w:rFonts w:cs="Segoe UI"/>
                <w:sz w:val="16"/>
                <w:szCs w:val="16"/>
              </w:rPr>
              <w:t>77.1%</w:t>
            </w:r>
          </w:p>
        </w:tc>
      </w:tr>
      <w:tr w:rsidR="006C48BA" w:rsidRPr="006C48BA" w14:paraId="0DD75C3A" w14:textId="77777777" w:rsidTr="006C48BA">
        <w:tc>
          <w:tcPr>
            <w:tcW w:w="2122" w:type="dxa"/>
            <w:tcBorders>
              <w:top w:val="single" w:sz="4" w:space="0" w:color="A6A6A6" w:themeColor="background1" w:themeShade="A6"/>
              <w:left w:val="nil"/>
              <w:bottom w:val="single" w:sz="4" w:space="0" w:color="A6A6A6" w:themeColor="background1" w:themeShade="A6"/>
              <w:right w:val="nil"/>
            </w:tcBorders>
            <w:hideMark/>
          </w:tcPr>
          <w:p w14:paraId="64431282" w14:textId="708D03E8" w:rsidR="006C48BA" w:rsidRPr="006C48BA" w:rsidRDefault="006C48BA" w:rsidP="00135D44">
            <w:pPr>
              <w:pStyle w:val="TableText"/>
              <w:spacing w:before="40" w:after="40"/>
              <w:rPr>
                <w:rFonts w:cs="Segoe UI"/>
                <w:sz w:val="16"/>
                <w:szCs w:val="16"/>
              </w:rPr>
            </w:pPr>
            <w:r w:rsidRPr="006C48BA">
              <w:rPr>
                <w:rFonts w:cs="Segoe UI"/>
                <w:sz w:val="16"/>
                <w:szCs w:val="16"/>
              </w:rPr>
              <w:t>Non-Māori non-Pacific</w:t>
            </w:r>
          </w:p>
        </w:tc>
        <w:tc>
          <w:tcPr>
            <w:tcW w:w="1486" w:type="dxa"/>
            <w:tcBorders>
              <w:top w:val="single" w:sz="4" w:space="0" w:color="A6A6A6" w:themeColor="background1" w:themeShade="A6"/>
              <w:left w:val="nil"/>
              <w:bottom w:val="single" w:sz="4" w:space="0" w:color="A6A6A6" w:themeColor="background1" w:themeShade="A6"/>
              <w:right w:val="nil"/>
            </w:tcBorders>
            <w:hideMark/>
          </w:tcPr>
          <w:p w14:paraId="7C29EB6D" w14:textId="48E4BCC7" w:rsidR="006C48BA" w:rsidRPr="006C48BA" w:rsidRDefault="006C48BA" w:rsidP="00135D44">
            <w:pPr>
              <w:pStyle w:val="TableText"/>
              <w:spacing w:before="40" w:after="40"/>
              <w:jc w:val="right"/>
              <w:rPr>
                <w:rFonts w:cs="Segoe UI"/>
                <w:sz w:val="16"/>
                <w:szCs w:val="16"/>
              </w:rPr>
            </w:pPr>
            <w:r w:rsidRPr="006C48BA">
              <w:rPr>
                <w:rFonts w:cs="Segoe UI"/>
                <w:sz w:val="16"/>
                <w:szCs w:val="16"/>
              </w:rPr>
              <w:t>77.1%</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6F39AB82" w14:textId="2D55C3D6" w:rsidR="006C48BA" w:rsidRPr="006C48BA" w:rsidRDefault="006C48BA" w:rsidP="00135D44">
            <w:pPr>
              <w:pStyle w:val="TableText"/>
              <w:spacing w:before="40" w:after="40"/>
              <w:jc w:val="right"/>
              <w:rPr>
                <w:rFonts w:cs="Segoe UI"/>
                <w:sz w:val="16"/>
                <w:szCs w:val="16"/>
              </w:rPr>
            </w:pPr>
            <w:r w:rsidRPr="006C48BA">
              <w:rPr>
                <w:rFonts w:cs="Segoe UI"/>
                <w:sz w:val="16"/>
                <w:szCs w:val="16"/>
              </w:rPr>
              <w:t>77.8%</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12757E42" w14:textId="08B8416E" w:rsidR="006C48BA" w:rsidRPr="006C48BA" w:rsidRDefault="006C48BA" w:rsidP="00135D44">
            <w:pPr>
              <w:pStyle w:val="TableText"/>
              <w:spacing w:before="40" w:after="40"/>
              <w:jc w:val="right"/>
              <w:rPr>
                <w:rFonts w:cs="Segoe UI"/>
                <w:sz w:val="16"/>
                <w:szCs w:val="16"/>
              </w:rPr>
            </w:pPr>
            <w:r w:rsidRPr="006C48BA">
              <w:rPr>
                <w:rFonts w:cs="Segoe UI"/>
                <w:sz w:val="16"/>
                <w:szCs w:val="16"/>
              </w:rPr>
              <w:t>78.7%</w:t>
            </w:r>
          </w:p>
        </w:tc>
        <w:tc>
          <w:tcPr>
            <w:tcW w:w="1487" w:type="dxa"/>
            <w:tcBorders>
              <w:top w:val="single" w:sz="4" w:space="0" w:color="A6A6A6" w:themeColor="background1" w:themeShade="A6"/>
              <w:left w:val="nil"/>
              <w:bottom w:val="single" w:sz="4" w:space="0" w:color="A6A6A6" w:themeColor="background1" w:themeShade="A6"/>
              <w:right w:val="nil"/>
            </w:tcBorders>
            <w:hideMark/>
          </w:tcPr>
          <w:p w14:paraId="40797056" w14:textId="28E0FBCB" w:rsidR="006C48BA" w:rsidRPr="006C48BA" w:rsidRDefault="006C48BA" w:rsidP="00135D44">
            <w:pPr>
              <w:pStyle w:val="TableText"/>
              <w:spacing w:before="40" w:after="40"/>
              <w:jc w:val="right"/>
              <w:rPr>
                <w:rFonts w:cs="Segoe UI"/>
                <w:sz w:val="16"/>
                <w:szCs w:val="16"/>
              </w:rPr>
            </w:pPr>
            <w:r w:rsidRPr="006C48BA">
              <w:rPr>
                <w:rFonts w:cs="Segoe UI"/>
                <w:sz w:val="16"/>
                <w:szCs w:val="16"/>
              </w:rPr>
              <w:t>80.6%</w:t>
            </w:r>
          </w:p>
        </w:tc>
      </w:tr>
      <w:tr w:rsidR="006C48BA" w:rsidRPr="006C48BA" w14:paraId="4929DC9E" w14:textId="77777777" w:rsidTr="006C48BA">
        <w:tc>
          <w:tcPr>
            <w:tcW w:w="2122" w:type="dxa"/>
            <w:tcBorders>
              <w:top w:val="single" w:sz="4" w:space="0" w:color="A6A6A6" w:themeColor="background1" w:themeShade="A6"/>
              <w:left w:val="nil"/>
              <w:bottom w:val="single" w:sz="4" w:space="0" w:color="A6A6A6" w:themeColor="background1" w:themeShade="A6"/>
              <w:right w:val="nil"/>
            </w:tcBorders>
          </w:tcPr>
          <w:p w14:paraId="19F9CD67" w14:textId="5A2D9145" w:rsidR="006C48BA" w:rsidRPr="006C48BA" w:rsidRDefault="006C48BA" w:rsidP="00135D44">
            <w:pPr>
              <w:pStyle w:val="TableText"/>
              <w:spacing w:before="40" w:after="40"/>
              <w:rPr>
                <w:rFonts w:cs="Segoe UI"/>
                <w:sz w:val="16"/>
                <w:szCs w:val="16"/>
              </w:rPr>
            </w:pPr>
            <w:r w:rsidRPr="006C48BA">
              <w:rPr>
                <w:rFonts w:cs="Segoe UI"/>
                <w:sz w:val="16"/>
                <w:szCs w:val="16"/>
              </w:rPr>
              <w:t>Asian</w:t>
            </w:r>
          </w:p>
        </w:tc>
        <w:tc>
          <w:tcPr>
            <w:tcW w:w="1486" w:type="dxa"/>
            <w:tcBorders>
              <w:top w:val="single" w:sz="4" w:space="0" w:color="A6A6A6" w:themeColor="background1" w:themeShade="A6"/>
              <w:left w:val="nil"/>
              <w:bottom w:val="single" w:sz="4" w:space="0" w:color="A6A6A6" w:themeColor="background1" w:themeShade="A6"/>
              <w:right w:val="nil"/>
            </w:tcBorders>
          </w:tcPr>
          <w:p w14:paraId="1F49A1F7" w14:textId="075E7EA0" w:rsidR="006C48BA" w:rsidRPr="006C48BA" w:rsidRDefault="006C48BA" w:rsidP="00135D44">
            <w:pPr>
              <w:pStyle w:val="TableText"/>
              <w:spacing w:before="40" w:after="40"/>
              <w:jc w:val="right"/>
              <w:rPr>
                <w:rFonts w:cs="Segoe UI"/>
                <w:sz w:val="16"/>
                <w:szCs w:val="16"/>
              </w:rPr>
            </w:pPr>
            <w:r w:rsidRPr="006C48BA">
              <w:rPr>
                <w:rFonts w:cs="Segoe UI"/>
                <w:sz w:val="16"/>
                <w:szCs w:val="16"/>
              </w:rPr>
              <w:t>79.1%</w:t>
            </w:r>
          </w:p>
        </w:tc>
        <w:tc>
          <w:tcPr>
            <w:tcW w:w="1487" w:type="dxa"/>
            <w:tcBorders>
              <w:top w:val="single" w:sz="4" w:space="0" w:color="A6A6A6" w:themeColor="background1" w:themeShade="A6"/>
              <w:left w:val="nil"/>
              <w:bottom w:val="single" w:sz="4" w:space="0" w:color="A6A6A6" w:themeColor="background1" w:themeShade="A6"/>
              <w:right w:val="nil"/>
            </w:tcBorders>
          </w:tcPr>
          <w:p w14:paraId="66D74763" w14:textId="781F23D2" w:rsidR="006C48BA" w:rsidRPr="006C48BA" w:rsidRDefault="006C48BA" w:rsidP="00135D44">
            <w:pPr>
              <w:pStyle w:val="TableText"/>
              <w:spacing w:before="40" w:after="40"/>
              <w:jc w:val="right"/>
              <w:rPr>
                <w:rFonts w:cs="Segoe UI"/>
                <w:sz w:val="16"/>
                <w:szCs w:val="16"/>
              </w:rPr>
            </w:pPr>
            <w:r w:rsidRPr="006C48BA">
              <w:rPr>
                <w:rFonts w:cs="Segoe UI"/>
                <w:sz w:val="16"/>
                <w:szCs w:val="16"/>
              </w:rPr>
              <w:t>79.4%</w:t>
            </w:r>
          </w:p>
        </w:tc>
        <w:tc>
          <w:tcPr>
            <w:tcW w:w="1487" w:type="dxa"/>
            <w:tcBorders>
              <w:top w:val="single" w:sz="4" w:space="0" w:color="A6A6A6" w:themeColor="background1" w:themeShade="A6"/>
              <w:left w:val="nil"/>
              <w:bottom w:val="single" w:sz="4" w:space="0" w:color="A6A6A6" w:themeColor="background1" w:themeShade="A6"/>
              <w:right w:val="nil"/>
            </w:tcBorders>
          </w:tcPr>
          <w:p w14:paraId="6BDA85D1" w14:textId="7C8F1B78" w:rsidR="006C48BA" w:rsidRPr="006C48BA" w:rsidRDefault="006C48BA" w:rsidP="00135D44">
            <w:pPr>
              <w:pStyle w:val="TableText"/>
              <w:spacing w:before="40" w:after="40"/>
              <w:jc w:val="right"/>
              <w:rPr>
                <w:rFonts w:cs="Segoe UI"/>
                <w:sz w:val="16"/>
                <w:szCs w:val="16"/>
              </w:rPr>
            </w:pPr>
            <w:r w:rsidRPr="006C48BA">
              <w:rPr>
                <w:rFonts w:cs="Segoe UI"/>
                <w:sz w:val="16"/>
                <w:szCs w:val="16"/>
              </w:rPr>
              <w:t>79.9%</w:t>
            </w:r>
          </w:p>
        </w:tc>
        <w:tc>
          <w:tcPr>
            <w:tcW w:w="1487" w:type="dxa"/>
            <w:tcBorders>
              <w:top w:val="single" w:sz="4" w:space="0" w:color="A6A6A6" w:themeColor="background1" w:themeShade="A6"/>
              <w:left w:val="nil"/>
              <w:bottom w:val="single" w:sz="4" w:space="0" w:color="A6A6A6" w:themeColor="background1" w:themeShade="A6"/>
              <w:right w:val="nil"/>
            </w:tcBorders>
          </w:tcPr>
          <w:p w14:paraId="394C8F7F" w14:textId="2484421B" w:rsidR="006C48BA" w:rsidRPr="006C48BA" w:rsidRDefault="006C48BA" w:rsidP="00135D44">
            <w:pPr>
              <w:pStyle w:val="TableText"/>
              <w:spacing w:before="40" w:after="40"/>
              <w:jc w:val="right"/>
              <w:rPr>
                <w:rFonts w:cs="Segoe UI"/>
                <w:sz w:val="16"/>
                <w:szCs w:val="16"/>
              </w:rPr>
            </w:pPr>
            <w:r w:rsidRPr="006C48BA">
              <w:rPr>
                <w:rFonts w:cs="Segoe UI"/>
                <w:sz w:val="16"/>
                <w:szCs w:val="16"/>
              </w:rPr>
              <w:t>81.7%</w:t>
            </w:r>
          </w:p>
        </w:tc>
      </w:tr>
      <w:tr w:rsidR="006C48BA" w:rsidRPr="006C48BA" w14:paraId="361A846A" w14:textId="77777777" w:rsidTr="006C48BA">
        <w:tc>
          <w:tcPr>
            <w:tcW w:w="2122" w:type="dxa"/>
            <w:tcBorders>
              <w:top w:val="single" w:sz="4" w:space="0" w:color="A6A6A6" w:themeColor="background1" w:themeShade="A6"/>
              <w:left w:val="nil"/>
              <w:bottom w:val="single" w:sz="4" w:space="0" w:color="A6A6A6" w:themeColor="background1" w:themeShade="A6"/>
              <w:right w:val="nil"/>
            </w:tcBorders>
          </w:tcPr>
          <w:p w14:paraId="66017F4D" w14:textId="7E0CF52D" w:rsidR="006C48BA" w:rsidRPr="006C48BA" w:rsidRDefault="006C48BA" w:rsidP="00135D44">
            <w:pPr>
              <w:pStyle w:val="TableText"/>
              <w:spacing w:before="40" w:after="40"/>
              <w:rPr>
                <w:rFonts w:cs="Segoe UI"/>
                <w:sz w:val="16"/>
                <w:szCs w:val="16"/>
              </w:rPr>
            </w:pPr>
            <w:r w:rsidRPr="006C48BA">
              <w:rPr>
                <w:rFonts w:cs="Segoe UI"/>
                <w:sz w:val="16"/>
                <w:szCs w:val="16"/>
              </w:rPr>
              <w:t>European/Other</w:t>
            </w:r>
          </w:p>
        </w:tc>
        <w:tc>
          <w:tcPr>
            <w:tcW w:w="1486" w:type="dxa"/>
            <w:tcBorders>
              <w:top w:val="single" w:sz="4" w:space="0" w:color="A6A6A6" w:themeColor="background1" w:themeShade="A6"/>
              <w:left w:val="nil"/>
              <w:bottom w:val="single" w:sz="4" w:space="0" w:color="A6A6A6" w:themeColor="background1" w:themeShade="A6"/>
              <w:right w:val="nil"/>
            </w:tcBorders>
          </w:tcPr>
          <w:p w14:paraId="627D8802" w14:textId="320B52E5" w:rsidR="006C48BA" w:rsidRPr="006C48BA" w:rsidRDefault="006C48BA" w:rsidP="00135D44">
            <w:pPr>
              <w:pStyle w:val="TableText"/>
              <w:spacing w:before="40" w:after="40"/>
              <w:jc w:val="right"/>
              <w:rPr>
                <w:rFonts w:cs="Segoe UI"/>
                <w:sz w:val="16"/>
                <w:szCs w:val="16"/>
              </w:rPr>
            </w:pPr>
            <w:r w:rsidRPr="006C48BA">
              <w:rPr>
                <w:rFonts w:cs="Segoe UI"/>
                <w:sz w:val="16"/>
                <w:szCs w:val="16"/>
              </w:rPr>
              <w:t>76.8%</w:t>
            </w:r>
          </w:p>
        </w:tc>
        <w:tc>
          <w:tcPr>
            <w:tcW w:w="1487" w:type="dxa"/>
            <w:tcBorders>
              <w:top w:val="single" w:sz="4" w:space="0" w:color="A6A6A6" w:themeColor="background1" w:themeShade="A6"/>
              <w:left w:val="nil"/>
              <w:bottom w:val="single" w:sz="4" w:space="0" w:color="A6A6A6" w:themeColor="background1" w:themeShade="A6"/>
              <w:right w:val="nil"/>
            </w:tcBorders>
          </w:tcPr>
          <w:p w14:paraId="04D7A92B" w14:textId="4CE98924" w:rsidR="006C48BA" w:rsidRPr="006C48BA" w:rsidRDefault="006C48BA" w:rsidP="00135D44">
            <w:pPr>
              <w:pStyle w:val="TableText"/>
              <w:spacing w:before="40" w:after="40"/>
              <w:jc w:val="right"/>
              <w:rPr>
                <w:rFonts w:cs="Segoe UI"/>
                <w:sz w:val="16"/>
                <w:szCs w:val="16"/>
              </w:rPr>
            </w:pPr>
            <w:r w:rsidRPr="006C48BA">
              <w:rPr>
                <w:rFonts w:cs="Segoe UI"/>
                <w:sz w:val="16"/>
                <w:szCs w:val="16"/>
              </w:rPr>
              <w:t>77.6%</w:t>
            </w:r>
          </w:p>
        </w:tc>
        <w:tc>
          <w:tcPr>
            <w:tcW w:w="1487" w:type="dxa"/>
            <w:tcBorders>
              <w:top w:val="single" w:sz="4" w:space="0" w:color="A6A6A6" w:themeColor="background1" w:themeShade="A6"/>
              <w:left w:val="nil"/>
              <w:bottom w:val="single" w:sz="4" w:space="0" w:color="A6A6A6" w:themeColor="background1" w:themeShade="A6"/>
              <w:right w:val="nil"/>
            </w:tcBorders>
          </w:tcPr>
          <w:p w14:paraId="6081946F" w14:textId="2D93FCDE" w:rsidR="006C48BA" w:rsidRPr="006C48BA" w:rsidRDefault="006C48BA" w:rsidP="00135D44">
            <w:pPr>
              <w:pStyle w:val="TableText"/>
              <w:spacing w:before="40" w:after="40"/>
              <w:jc w:val="right"/>
              <w:rPr>
                <w:rFonts w:cs="Segoe UI"/>
                <w:sz w:val="16"/>
                <w:szCs w:val="16"/>
              </w:rPr>
            </w:pPr>
            <w:r w:rsidRPr="006C48BA">
              <w:rPr>
                <w:rFonts w:cs="Segoe UI"/>
                <w:sz w:val="16"/>
                <w:szCs w:val="16"/>
              </w:rPr>
              <w:t>78.5%</w:t>
            </w:r>
          </w:p>
        </w:tc>
        <w:tc>
          <w:tcPr>
            <w:tcW w:w="1487" w:type="dxa"/>
            <w:tcBorders>
              <w:top w:val="single" w:sz="4" w:space="0" w:color="A6A6A6" w:themeColor="background1" w:themeShade="A6"/>
              <w:left w:val="nil"/>
              <w:bottom w:val="single" w:sz="4" w:space="0" w:color="A6A6A6" w:themeColor="background1" w:themeShade="A6"/>
              <w:right w:val="nil"/>
            </w:tcBorders>
          </w:tcPr>
          <w:p w14:paraId="662860E8" w14:textId="603E1E57" w:rsidR="006C48BA" w:rsidRPr="006C48BA" w:rsidRDefault="006C48BA" w:rsidP="00135D44">
            <w:pPr>
              <w:pStyle w:val="TableText"/>
              <w:spacing w:before="40" w:after="40"/>
              <w:jc w:val="right"/>
              <w:rPr>
                <w:rFonts w:cs="Segoe UI"/>
                <w:sz w:val="16"/>
                <w:szCs w:val="16"/>
              </w:rPr>
            </w:pPr>
            <w:r w:rsidRPr="006C48BA">
              <w:rPr>
                <w:rFonts w:cs="Segoe UI"/>
                <w:sz w:val="16"/>
                <w:szCs w:val="16"/>
              </w:rPr>
              <w:t>80.5%</w:t>
            </w:r>
          </w:p>
        </w:tc>
      </w:tr>
    </w:tbl>
    <w:p w14:paraId="64D01D17" w14:textId="77777777" w:rsidR="009B1A7E" w:rsidRDefault="009B1A7E" w:rsidP="009B1A7E"/>
    <w:p w14:paraId="41C26339" w14:textId="77777777" w:rsidR="006D69D2" w:rsidRDefault="00135D44" w:rsidP="00135D44">
      <w:pPr>
        <w:pStyle w:val="Heading4"/>
        <w:spacing w:before="0"/>
      </w:pPr>
      <w:r w:rsidRPr="00135D44">
        <w:t>Patients are involved in decisions about treatment and care</w:t>
      </w:r>
    </w:p>
    <w:p w14:paraId="581A5D41" w14:textId="4576A8D1" w:rsidR="00135D44" w:rsidRDefault="00135D44" w:rsidP="004364A7">
      <w:pPr>
        <w:pStyle w:val="Table"/>
      </w:pPr>
      <w:r w:rsidRPr="004E7589">
        <w:t xml:space="preserve">Table </w:t>
      </w:r>
      <w:r w:rsidR="0020298F">
        <w:fldChar w:fldCharType="begin"/>
      </w:r>
      <w:r w:rsidR="0020298F">
        <w:instrText xml:space="preserve"> SEQ Table \* ARABIC </w:instrText>
      </w:r>
      <w:r w:rsidR="0020298F">
        <w:fldChar w:fldCharType="separate"/>
      </w:r>
      <w:r w:rsidR="0020298F">
        <w:rPr>
          <w:noProof/>
        </w:rPr>
        <w:t>10</w:t>
      </w:r>
      <w:r w:rsidR="0020298F">
        <w:rPr>
          <w:noProof/>
        </w:rPr>
        <w:fldChar w:fldCharType="end"/>
      </w:r>
      <w:r w:rsidRPr="004E7589">
        <w:t>:</w:t>
      </w:r>
      <w:r w:rsidRPr="009736D4">
        <w:t xml:space="preserve"> </w:t>
      </w:r>
      <w:r w:rsidRPr="00135D44">
        <w:t>Patients were involved as much as they wanted to be in making decisions about their treatment and care</w:t>
      </w:r>
    </w:p>
    <w:tbl>
      <w:tblPr>
        <w:tblStyle w:val="TableGrid"/>
        <w:tblW w:w="822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1418"/>
        <w:gridCol w:w="567"/>
        <w:gridCol w:w="1247"/>
        <w:gridCol w:w="1247"/>
        <w:gridCol w:w="1248"/>
        <w:gridCol w:w="1247"/>
        <w:gridCol w:w="1248"/>
      </w:tblGrid>
      <w:tr w:rsidR="00135D44" w:rsidRPr="00A52F16" w14:paraId="21FEDEC4" w14:textId="77777777">
        <w:tc>
          <w:tcPr>
            <w:tcW w:w="1418" w:type="dxa"/>
            <w:tcBorders>
              <w:top w:val="single" w:sz="4" w:space="0" w:color="A6A6A6" w:themeColor="background1" w:themeShade="A6"/>
              <w:left w:val="nil"/>
              <w:bottom w:val="single" w:sz="4" w:space="0" w:color="A6A6A6" w:themeColor="background1" w:themeShade="A6"/>
              <w:right w:val="nil"/>
            </w:tcBorders>
            <w:hideMark/>
          </w:tcPr>
          <w:p w14:paraId="3935E7E9" w14:textId="77777777" w:rsidR="00135D44" w:rsidRPr="009736D4" w:rsidRDefault="00135D44" w:rsidP="00135D44">
            <w:pPr>
              <w:pStyle w:val="TableText"/>
              <w:rPr>
                <w:b/>
                <w:bCs/>
              </w:rPr>
            </w:pPr>
            <w:r w:rsidRPr="009736D4">
              <w:rPr>
                <w:b/>
                <w:bCs/>
              </w:rPr>
              <w:t>Indicator description</w:t>
            </w:r>
          </w:p>
        </w:tc>
        <w:tc>
          <w:tcPr>
            <w:tcW w:w="6804" w:type="dxa"/>
            <w:gridSpan w:val="6"/>
            <w:tcBorders>
              <w:top w:val="single" w:sz="4" w:space="0" w:color="A6A6A6" w:themeColor="background1" w:themeShade="A6"/>
              <w:left w:val="nil"/>
              <w:bottom w:val="single" w:sz="4" w:space="0" w:color="A6A6A6" w:themeColor="background1" w:themeShade="A6"/>
              <w:right w:val="nil"/>
            </w:tcBorders>
            <w:hideMark/>
          </w:tcPr>
          <w:p w14:paraId="640EAC8F" w14:textId="055914CE" w:rsidR="00135D44" w:rsidRPr="00135D44" w:rsidRDefault="00135D44" w:rsidP="00135D44">
            <w:pPr>
              <w:pStyle w:val="TableText"/>
            </w:pPr>
            <w:r w:rsidRPr="00135D44">
              <w:t>The percentage of patients who reported being involved in decisions about treatment and care during their most recent appointment about their own health.</w:t>
            </w:r>
          </w:p>
        </w:tc>
      </w:tr>
      <w:tr w:rsidR="00135D44" w:rsidRPr="00A52F16" w14:paraId="03EBA78C" w14:textId="77777777">
        <w:tc>
          <w:tcPr>
            <w:tcW w:w="1418" w:type="dxa"/>
            <w:tcBorders>
              <w:top w:val="single" w:sz="4" w:space="0" w:color="A6A6A6" w:themeColor="background1" w:themeShade="A6"/>
              <w:left w:val="nil"/>
              <w:bottom w:val="single" w:sz="2" w:space="0" w:color="A6A6A6" w:themeColor="background1" w:themeShade="A6"/>
              <w:right w:val="nil"/>
            </w:tcBorders>
            <w:hideMark/>
          </w:tcPr>
          <w:p w14:paraId="49B4BF7F" w14:textId="77777777" w:rsidR="00135D44" w:rsidRPr="009736D4" w:rsidRDefault="00135D44" w:rsidP="00135D44">
            <w:pPr>
              <w:pStyle w:val="TableText"/>
              <w:rPr>
                <w:b/>
                <w:bCs/>
              </w:rPr>
            </w:pPr>
            <w:r w:rsidRPr="009736D4">
              <w:rPr>
                <w:b/>
                <w:bCs/>
              </w:rPr>
              <w:t>Baseline data</w:t>
            </w:r>
            <w:r>
              <w:rPr>
                <w:b/>
                <w:bCs/>
              </w:rPr>
              <w:t xml:space="preserve"> </w:t>
            </w:r>
            <w:r>
              <w:rPr>
                <w:b/>
                <w:bCs/>
              </w:rPr>
              <w:br/>
            </w:r>
            <w:r w:rsidRPr="009736D4">
              <w:rPr>
                <w:b/>
                <w:bCs/>
              </w:rPr>
              <w:t>(Q4 2021)</w:t>
            </w:r>
          </w:p>
        </w:tc>
        <w:tc>
          <w:tcPr>
            <w:tcW w:w="6804" w:type="dxa"/>
            <w:gridSpan w:val="6"/>
            <w:tcBorders>
              <w:top w:val="single" w:sz="4" w:space="0" w:color="A6A6A6" w:themeColor="background1" w:themeShade="A6"/>
              <w:left w:val="nil"/>
              <w:bottom w:val="single" w:sz="2" w:space="0" w:color="A6A6A6" w:themeColor="background1" w:themeShade="A6"/>
              <w:right w:val="nil"/>
            </w:tcBorders>
            <w:hideMark/>
          </w:tcPr>
          <w:p w14:paraId="3623511D" w14:textId="55B1FCB2" w:rsidR="00135D44" w:rsidRPr="00135D44" w:rsidRDefault="00135D44" w:rsidP="00135D44">
            <w:pPr>
              <w:pStyle w:val="TableText"/>
            </w:pPr>
            <w:r w:rsidRPr="00135D44">
              <w:t>87.6% of patients reported Yes, definitely (most positive response) to the question, ‘Did the healthcare professional involve you as much as you wanted to be in making decisions about your treatment and care?’</w:t>
            </w:r>
          </w:p>
        </w:tc>
      </w:tr>
      <w:tr w:rsidR="00135D44" w:rsidRPr="00A52F16" w14:paraId="41E87E94" w14:textId="77777777" w:rsidTr="007D31C4">
        <w:tc>
          <w:tcPr>
            <w:tcW w:w="1418" w:type="dxa"/>
            <w:tcBorders>
              <w:top w:val="single" w:sz="4" w:space="0" w:color="A6A6A6" w:themeColor="background1" w:themeShade="A6"/>
              <w:left w:val="nil"/>
              <w:bottom w:val="nil"/>
              <w:right w:val="nil"/>
            </w:tcBorders>
          </w:tcPr>
          <w:p w14:paraId="02874974" w14:textId="77777777" w:rsidR="00135D44" w:rsidRPr="009736D4" w:rsidRDefault="00135D44" w:rsidP="00135D44">
            <w:pPr>
              <w:pStyle w:val="TableText"/>
              <w:rPr>
                <w:b/>
                <w:bCs/>
              </w:rPr>
            </w:pPr>
            <w:r w:rsidRPr="009736D4">
              <w:rPr>
                <w:b/>
                <w:bCs/>
              </w:rPr>
              <w:t>Result</w:t>
            </w:r>
          </w:p>
        </w:tc>
        <w:tc>
          <w:tcPr>
            <w:tcW w:w="6804" w:type="dxa"/>
            <w:gridSpan w:val="6"/>
            <w:tcBorders>
              <w:top w:val="single" w:sz="4" w:space="0" w:color="A6A6A6" w:themeColor="background1" w:themeShade="A6"/>
              <w:left w:val="nil"/>
              <w:bottom w:val="nil"/>
              <w:right w:val="nil"/>
            </w:tcBorders>
          </w:tcPr>
          <w:p w14:paraId="1B19A555" w14:textId="0E01C44F" w:rsidR="00135D44" w:rsidRPr="00135D44" w:rsidRDefault="00135D44" w:rsidP="00135D44">
            <w:pPr>
              <w:pStyle w:val="TableText"/>
            </w:pPr>
            <w:r w:rsidRPr="00135D44">
              <w:t>The percentage of patients who reported being involved in decisions about treatment and care during their most recent appointment about their own health.</w:t>
            </w:r>
          </w:p>
        </w:tc>
      </w:tr>
      <w:tr w:rsidR="00135D44" w:rsidRPr="00135D44" w14:paraId="2E9CF4FF" w14:textId="77777777" w:rsidTr="007D31C4">
        <w:tc>
          <w:tcPr>
            <w:tcW w:w="1985" w:type="dxa"/>
            <w:gridSpan w:val="2"/>
            <w:tcBorders>
              <w:top w:val="nil"/>
              <w:left w:val="nil"/>
              <w:bottom w:val="nil"/>
              <w:right w:val="nil"/>
            </w:tcBorders>
            <w:shd w:val="clear" w:color="auto" w:fill="D9D9D9" w:themeFill="background1" w:themeFillShade="D9"/>
          </w:tcPr>
          <w:p w14:paraId="0F4CD64D" w14:textId="77777777" w:rsidR="00135D44" w:rsidRPr="00135D44" w:rsidRDefault="00135D44" w:rsidP="00135D44">
            <w:pPr>
              <w:pStyle w:val="TableText"/>
              <w:rPr>
                <w:b/>
                <w:bCs/>
                <w:sz w:val="16"/>
                <w:szCs w:val="16"/>
              </w:rPr>
            </w:pPr>
          </w:p>
        </w:tc>
        <w:tc>
          <w:tcPr>
            <w:tcW w:w="1247" w:type="dxa"/>
            <w:tcBorders>
              <w:top w:val="nil"/>
              <w:left w:val="nil"/>
              <w:bottom w:val="nil"/>
              <w:right w:val="nil"/>
            </w:tcBorders>
            <w:shd w:val="clear" w:color="auto" w:fill="D9D9D9" w:themeFill="background1" w:themeFillShade="D9"/>
            <w:vAlign w:val="bottom"/>
            <w:hideMark/>
          </w:tcPr>
          <w:p w14:paraId="11C5F5FB" w14:textId="7D89296C" w:rsidR="00135D44" w:rsidRPr="00135D44" w:rsidRDefault="00135D44" w:rsidP="00135D44">
            <w:pPr>
              <w:pStyle w:val="TableText"/>
              <w:jc w:val="right"/>
              <w:rPr>
                <w:b/>
                <w:bCs/>
                <w:sz w:val="16"/>
                <w:szCs w:val="18"/>
              </w:rPr>
            </w:pPr>
            <w:r w:rsidRPr="00135D44">
              <w:rPr>
                <w:b/>
                <w:bCs/>
                <w:sz w:val="16"/>
                <w:szCs w:val="18"/>
              </w:rPr>
              <w:t>Q4 2021</w:t>
            </w:r>
            <w:r w:rsidRPr="00135D44">
              <w:rPr>
                <w:b/>
                <w:bCs/>
                <w:sz w:val="16"/>
                <w:szCs w:val="18"/>
              </w:rPr>
              <w:br/>
              <w:t>(Baseline)</w:t>
            </w:r>
          </w:p>
        </w:tc>
        <w:tc>
          <w:tcPr>
            <w:tcW w:w="1247" w:type="dxa"/>
            <w:tcBorders>
              <w:top w:val="nil"/>
              <w:left w:val="nil"/>
              <w:bottom w:val="nil"/>
              <w:right w:val="nil"/>
            </w:tcBorders>
            <w:shd w:val="clear" w:color="auto" w:fill="D9D9D9" w:themeFill="background1" w:themeFillShade="D9"/>
            <w:vAlign w:val="bottom"/>
            <w:hideMark/>
          </w:tcPr>
          <w:p w14:paraId="3E221671" w14:textId="77777777" w:rsidR="00135D44" w:rsidRPr="00135D44" w:rsidRDefault="00135D44" w:rsidP="00135D44">
            <w:pPr>
              <w:pStyle w:val="TableText"/>
              <w:jc w:val="right"/>
              <w:rPr>
                <w:b/>
                <w:bCs/>
                <w:sz w:val="16"/>
                <w:szCs w:val="18"/>
              </w:rPr>
            </w:pPr>
          </w:p>
          <w:p w14:paraId="5CA3AF26" w14:textId="3CC3C9E3" w:rsidR="00135D44" w:rsidRPr="00135D44" w:rsidRDefault="00135D44" w:rsidP="00135D44">
            <w:pPr>
              <w:pStyle w:val="TableText"/>
              <w:jc w:val="right"/>
              <w:rPr>
                <w:b/>
                <w:bCs/>
                <w:sz w:val="16"/>
                <w:szCs w:val="18"/>
              </w:rPr>
            </w:pPr>
            <w:r w:rsidRPr="00135D44">
              <w:rPr>
                <w:b/>
                <w:bCs/>
                <w:sz w:val="16"/>
                <w:szCs w:val="18"/>
              </w:rPr>
              <w:t>Q4 2022</w:t>
            </w:r>
          </w:p>
        </w:tc>
        <w:tc>
          <w:tcPr>
            <w:tcW w:w="1248" w:type="dxa"/>
            <w:tcBorders>
              <w:top w:val="nil"/>
              <w:left w:val="nil"/>
              <w:bottom w:val="nil"/>
              <w:right w:val="nil"/>
            </w:tcBorders>
            <w:shd w:val="clear" w:color="auto" w:fill="D9D9D9" w:themeFill="background1" w:themeFillShade="D9"/>
            <w:vAlign w:val="bottom"/>
            <w:hideMark/>
          </w:tcPr>
          <w:p w14:paraId="287E9585" w14:textId="77777777" w:rsidR="00135D44" w:rsidRPr="00135D44" w:rsidRDefault="00135D44" w:rsidP="00135D44">
            <w:pPr>
              <w:pStyle w:val="TableText"/>
              <w:jc w:val="right"/>
              <w:rPr>
                <w:b/>
                <w:bCs/>
                <w:sz w:val="16"/>
                <w:szCs w:val="18"/>
              </w:rPr>
            </w:pPr>
          </w:p>
          <w:p w14:paraId="572472A6" w14:textId="1B3AC62B" w:rsidR="00135D44" w:rsidRPr="00135D44" w:rsidRDefault="00135D44" w:rsidP="00135D44">
            <w:pPr>
              <w:pStyle w:val="TableText"/>
              <w:jc w:val="right"/>
              <w:rPr>
                <w:b/>
                <w:bCs/>
                <w:sz w:val="16"/>
                <w:szCs w:val="18"/>
              </w:rPr>
            </w:pPr>
            <w:r w:rsidRPr="00135D44">
              <w:rPr>
                <w:b/>
                <w:bCs/>
                <w:sz w:val="16"/>
                <w:szCs w:val="18"/>
              </w:rPr>
              <w:t>Q4 2023</w:t>
            </w:r>
          </w:p>
        </w:tc>
        <w:tc>
          <w:tcPr>
            <w:tcW w:w="1247" w:type="dxa"/>
            <w:tcBorders>
              <w:top w:val="nil"/>
              <w:left w:val="nil"/>
              <w:bottom w:val="nil"/>
              <w:right w:val="nil"/>
            </w:tcBorders>
            <w:shd w:val="clear" w:color="auto" w:fill="D9D9D9" w:themeFill="background1" w:themeFillShade="D9"/>
            <w:vAlign w:val="bottom"/>
            <w:hideMark/>
          </w:tcPr>
          <w:p w14:paraId="479CFA57" w14:textId="77777777" w:rsidR="00135D44" w:rsidRPr="00135D44" w:rsidRDefault="00135D44" w:rsidP="00135D44">
            <w:pPr>
              <w:pStyle w:val="TableText"/>
              <w:jc w:val="right"/>
              <w:rPr>
                <w:b/>
                <w:bCs/>
                <w:sz w:val="16"/>
                <w:szCs w:val="18"/>
              </w:rPr>
            </w:pPr>
          </w:p>
          <w:p w14:paraId="724A3B33" w14:textId="6C3CBAB0" w:rsidR="00135D44" w:rsidRPr="00135D44" w:rsidRDefault="00135D44" w:rsidP="00135D44">
            <w:pPr>
              <w:pStyle w:val="TableText"/>
              <w:jc w:val="right"/>
              <w:rPr>
                <w:b/>
                <w:bCs/>
                <w:sz w:val="16"/>
                <w:szCs w:val="18"/>
              </w:rPr>
            </w:pPr>
            <w:r w:rsidRPr="00135D44">
              <w:rPr>
                <w:b/>
                <w:bCs/>
                <w:sz w:val="16"/>
                <w:szCs w:val="18"/>
              </w:rPr>
              <w:t>Q4 2024</w:t>
            </w:r>
          </w:p>
        </w:tc>
        <w:tc>
          <w:tcPr>
            <w:tcW w:w="1248" w:type="dxa"/>
            <w:tcBorders>
              <w:top w:val="nil"/>
              <w:left w:val="nil"/>
              <w:bottom w:val="nil"/>
              <w:right w:val="nil"/>
            </w:tcBorders>
            <w:shd w:val="clear" w:color="auto" w:fill="D9D9D9" w:themeFill="background1" w:themeFillShade="D9"/>
            <w:vAlign w:val="bottom"/>
          </w:tcPr>
          <w:p w14:paraId="64C321BA" w14:textId="77777777" w:rsidR="00135D44" w:rsidRPr="00135D44" w:rsidRDefault="00135D44" w:rsidP="00135D44">
            <w:pPr>
              <w:pStyle w:val="TableText"/>
              <w:jc w:val="right"/>
              <w:rPr>
                <w:b/>
                <w:bCs/>
                <w:sz w:val="16"/>
                <w:szCs w:val="18"/>
              </w:rPr>
            </w:pPr>
          </w:p>
          <w:p w14:paraId="0D346896" w14:textId="2CF1C519" w:rsidR="00135D44" w:rsidRPr="00135D44" w:rsidRDefault="00135D44" w:rsidP="00135D44">
            <w:pPr>
              <w:pStyle w:val="TableText"/>
              <w:jc w:val="right"/>
              <w:rPr>
                <w:b/>
                <w:bCs/>
                <w:sz w:val="16"/>
                <w:szCs w:val="18"/>
              </w:rPr>
            </w:pPr>
            <w:r w:rsidRPr="00135D44">
              <w:rPr>
                <w:b/>
                <w:bCs/>
                <w:sz w:val="16"/>
                <w:szCs w:val="18"/>
              </w:rPr>
              <w:t>Q4 2025</w:t>
            </w:r>
          </w:p>
        </w:tc>
      </w:tr>
      <w:tr w:rsidR="00135D44" w:rsidRPr="005737C7" w14:paraId="00EEFAA0" w14:textId="77777777" w:rsidTr="007D31C4">
        <w:tc>
          <w:tcPr>
            <w:tcW w:w="1985" w:type="dxa"/>
            <w:gridSpan w:val="2"/>
            <w:tcBorders>
              <w:top w:val="nil"/>
              <w:left w:val="nil"/>
              <w:bottom w:val="single" w:sz="4" w:space="0" w:color="A6A6A6" w:themeColor="background1" w:themeShade="A6"/>
              <w:right w:val="nil"/>
            </w:tcBorders>
            <w:hideMark/>
          </w:tcPr>
          <w:p w14:paraId="566F9E72" w14:textId="77777777" w:rsidR="00135D44" w:rsidRPr="009736D4" w:rsidRDefault="00135D44" w:rsidP="00135D44">
            <w:pPr>
              <w:pStyle w:val="TableText"/>
              <w:rPr>
                <w:sz w:val="16"/>
                <w:szCs w:val="18"/>
              </w:rPr>
            </w:pPr>
            <w:r w:rsidRPr="009736D4">
              <w:rPr>
                <w:sz w:val="16"/>
                <w:szCs w:val="18"/>
              </w:rPr>
              <w:t>All ethnicities</w:t>
            </w:r>
          </w:p>
        </w:tc>
        <w:tc>
          <w:tcPr>
            <w:tcW w:w="1247" w:type="dxa"/>
            <w:tcBorders>
              <w:top w:val="nil"/>
              <w:left w:val="nil"/>
              <w:bottom w:val="single" w:sz="4" w:space="0" w:color="A6A6A6" w:themeColor="background1" w:themeShade="A6"/>
              <w:right w:val="nil"/>
            </w:tcBorders>
            <w:hideMark/>
          </w:tcPr>
          <w:p w14:paraId="131E6404" w14:textId="26885CE3" w:rsidR="00135D44" w:rsidRPr="00135D44" w:rsidRDefault="00135D44" w:rsidP="00135D44">
            <w:pPr>
              <w:pStyle w:val="TableText"/>
              <w:jc w:val="right"/>
              <w:rPr>
                <w:sz w:val="16"/>
                <w:szCs w:val="18"/>
              </w:rPr>
            </w:pPr>
            <w:r w:rsidRPr="00135D44">
              <w:rPr>
                <w:sz w:val="16"/>
                <w:szCs w:val="18"/>
              </w:rPr>
              <w:t>87.6%</w:t>
            </w:r>
          </w:p>
        </w:tc>
        <w:tc>
          <w:tcPr>
            <w:tcW w:w="1247" w:type="dxa"/>
            <w:tcBorders>
              <w:top w:val="nil"/>
              <w:left w:val="nil"/>
              <w:bottom w:val="single" w:sz="4" w:space="0" w:color="A6A6A6" w:themeColor="background1" w:themeShade="A6"/>
              <w:right w:val="nil"/>
            </w:tcBorders>
            <w:hideMark/>
          </w:tcPr>
          <w:p w14:paraId="0FEFB6D0" w14:textId="7ED35DBD" w:rsidR="00135D44" w:rsidRPr="00135D44" w:rsidRDefault="00135D44" w:rsidP="00135D44">
            <w:pPr>
              <w:pStyle w:val="TableText"/>
              <w:jc w:val="right"/>
              <w:rPr>
                <w:sz w:val="16"/>
                <w:szCs w:val="18"/>
              </w:rPr>
            </w:pPr>
            <w:r w:rsidRPr="00135D44">
              <w:rPr>
                <w:sz w:val="16"/>
                <w:szCs w:val="18"/>
              </w:rPr>
              <w:t>87.0%</w:t>
            </w:r>
          </w:p>
        </w:tc>
        <w:tc>
          <w:tcPr>
            <w:tcW w:w="1248" w:type="dxa"/>
            <w:tcBorders>
              <w:top w:val="nil"/>
              <w:left w:val="nil"/>
              <w:bottom w:val="single" w:sz="4" w:space="0" w:color="A6A6A6" w:themeColor="background1" w:themeShade="A6"/>
              <w:right w:val="nil"/>
            </w:tcBorders>
            <w:hideMark/>
          </w:tcPr>
          <w:p w14:paraId="7A44F65E" w14:textId="201346ED" w:rsidR="00135D44" w:rsidRPr="00135D44" w:rsidRDefault="00135D44" w:rsidP="00135D44">
            <w:pPr>
              <w:pStyle w:val="TableText"/>
              <w:jc w:val="right"/>
              <w:rPr>
                <w:sz w:val="16"/>
                <w:szCs w:val="18"/>
              </w:rPr>
            </w:pPr>
            <w:r w:rsidRPr="00135D44">
              <w:rPr>
                <w:sz w:val="16"/>
                <w:szCs w:val="18"/>
              </w:rPr>
              <w:t>86.7%</w:t>
            </w:r>
          </w:p>
        </w:tc>
        <w:tc>
          <w:tcPr>
            <w:tcW w:w="1247" w:type="dxa"/>
            <w:tcBorders>
              <w:top w:val="nil"/>
              <w:left w:val="nil"/>
              <w:bottom w:val="single" w:sz="4" w:space="0" w:color="A6A6A6" w:themeColor="background1" w:themeShade="A6"/>
              <w:right w:val="nil"/>
            </w:tcBorders>
            <w:hideMark/>
          </w:tcPr>
          <w:p w14:paraId="42AC65D1" w14:textId="4924D89D" w:rsidR="00135D44" w:rsidRPr="00135D44" w:rsidRDefault="00135D44" w:rsidP="00135D44">
            <w:pPr>
              <w:pStyle w:val="TableText"/>
              <w:jc w:val="right"/>
              <w:rPr>
                <w:sz w:val="16"/>
                <w:szCs w:val="18"/>
              </w:rPr>
            </w:pPr>
            <w:r w:rsidRPr="00135D44">
              <w:rPr>
                <w:sz w:val="16"/>
                <w:szCs w:val="18"/>
              </w:rPr>
              <w:t>90.3%</w:t>
            </w:r>
          </w:p>
        </w:tc>
        <w:tc>
          <w:tcPr>
            <w:tcW w:w="1248" w:type="dxa"/>
            <w:tcBorders>
              <w:top w:val="nil"/>
              <w:left w:val="nil"/>
              <w:bottom w:val="single" w:sz="4" w:space="0" w:color="A6A6A6" w:themeColor="background1" w:themeShade="A6"/>
              <w:right w:val="nil"/>
            </w:tcBorders>
          </w:tcPr>
          <w:p w14:paraId="6ACACB87" w14:textId="29D69AD9" w:rsidR="00135D44" w:rsidRPr="00135D44" w:rsidRDefault="00135D44" w:rsidP="00135D44">
            <w:pPr>
              <w:pStyle w:val="TableText"/>
              <w:jc w:val="right"/>
              <w:rPr>
                <w:sz w:val="16"/>
                <w:szCs w:val="18"/>
              </w:rPr>
            </w:pPr>
            <w:r w:rsidRPr="00135D44">
              <w:rPr>
                <w:sz w:val="16"/>
                <w:szCs w:val="18"/>
              </w:rPr>
              <w:t>90.1%</w:t>
            </w:r>
          </w:p>
        </w:tc>
      </w:tr>
      <w:tr w:rsidR="00135D44" w:rsidRPr="005737C7" w14:paraId="5756F4E2" w14:textId="77777777">
        <w:tc>
          <w:tcPr>
            <w:tcW w:w="1985" w:type="dxa"/>
            <w:gridSpan w:val="2"/>
            <w:tcBorders>
              <w:top w:val="single" w:sz="4" w:space="0" w:color="A6A6A6" w:themeColor="background1" w:themeShade="A6"/>
              <w:left w:val="nil"/>
              <w:bottom w:val="single" w:sz="4" w:space="0" w:color="A6A6A6" w:themeColor="background1" w:themeShade="A6"/>
              <w:right w:val="nil"/>
            </w:tcBorders>
            <w:hideMark/>
          </w:tcPr>
          <w:p w14:paraId="6B1173E9" w14:textId="77777777" w:rsidR="00135D44" w:rsidRPr="009736D4" w:rsidRDefault="00135D44" w:rsidP="00135D44">
            <w:pPr>
              <w:pStyle w:val="TableText"/>
              <w:rPr>
                <w:sz w:val="16"/>
                <w:szCs w:val="18"/>
              </w:rPr>
            </w:pPr>
            <w:r w:rsidRPr="009736D4">
              <w:rPr>
                <w:sz w:val="16"/>
                <w:szCs w:val="18"/>
              </w:rPr>
              <w:t>Māori</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17989CCC" w14:textId="61687A76" w:rsidR="00135D44" w:rsidRPr="00135D44" w:rsidRDefault="00135D44" w:rsidP="00135D44">
            <w:pPr>
              <w:pStyle w:val="TableText"/>
              <w:jc w:val="right"/>
              <w:rPr>
                <w:sz w:val="16"/>
                <w:szCs w:val="18"/>
              </w:rPr>
            </w:pPr>
            <w:r w:rsidRPr="00135D44">
              <w:rPr>
                <w:sz w:val="16"/>
                <w:szCs w:val="18"/>
              </w:rPr>
              <w:t>85.2%</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54C3F362" w14:textId="24FE5016" w:rsidR="00135D44" w:rsidRPr="00135D44" w:rsidRDefault="00135D44" w:rsidP="00135D44">
            <w:pPr>
              <w:pStyle w:val="TableText"/>
              <w:jc w:val="right"/>
              <w:rPr>
                <w:sz w:val="16"/>
                <w:szCs w:val="18"/>
              </w:rPr>
            </w:pPr>
            <w:r w:rsidRPr="00135D44">
              <w:rPr>
                <w:sz w:val="16"/>
                <w:szCs w:val="18"/>
              </w:rPr>
              <w:t>85.1%</w:t>
            </w:r>
          </w:p>
        </w:tc>
        <w:tc>
          <w:tcPr>
            <w:tcW w:w="1248" w:type="dxa"/>
            <w:tcBorders>
              <w:top w:val="single" w:sz="4" w:space="0" w:color="A6A6A6" w:themeColor="background1" w:themeShade="A6"/>
              <w:left w:val="nil"/>
              <w:bottom w:val="single" w:sz="4" w:space="0" w:color="A6A6A6" w:themeColor="background1" w:themeShade="A6"/>
              <w:right w:val="nil"/>
            </w:tcBorders>
            <w:hideMark/>
          </w:tcPr>
          <w:p w14:paraId="7C5CD60F" w14:textId="4E7C5805" w:rsidR="00135D44" w:rsidRPr="00135D44" w:rsidRDefault="00135D44" w:rsidP="00135D44">
            <w:pPr>
              <w:pStyle w:val="TableText"/>
              <w:jc w:val="right"/>
              <w:rPr>
                <w:sz w:val="16"/>
                <w:szCs w:val="18"/>
              </w:rPr>
            </w:pPr>
            <w:r w:rsidRPr="00135D44">
              <w:rPr>
                <w:sz w:val="16"/>
                <w:szCs w:val="18"/>
              </w:rPr>
              <w:t>85.8%</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108CE707" w14:textId="08C48770" w:rsidR="00135D44" w:rsidRPr="00135D44" w:rsidRDefault="00135D44" w:rsidP="00135D44">
            <w:pPr>
              <w:pStyle w:val="TableText"/>
              <w:jc w:val="right"/>
              <w:rPr>
                <w:sz w:val="16"/>
                <w:szCs w:val="18"/>
              </w:rPr>
            </w:pPr>
            <w:r w:rsidRPr="00135D44">
              <w:rPr>
                <w:sz w:val="16"/>
                <w:szCs w:val="18"/>
              </w:rPr>
              <w:t>88.9%</w:t>
            </w:r>
          </w:p>
        </w:tc>
        <w:tc>
          <w:tcPr>
            <w:tcW w:w="1248" w:type="dxa"/>
            <w:tcBorders>
              <w:top w:val="single" w:sz="4" w:space="0" w:color="A6A6A6" w:themeColor="background1" w:themeShade="A6"/>
              <w:left w:val="nil"/>
              <w:bottom w:val="single" w:sz="4" w:space="0" w:color="A6A6A6" w:themeColor="background1" w:themeShade="A6"/>
              <w:right w:val="nil"/>
            </w:tcBorders>
          </w:tcPr>
          <w:p w14:paraId="0887A87A" w14:textId="0AB6AA94" w:rsidR="00135D44" w:rsidRPr="00135D44" w:rsidRDefault="00135D44" w:rsidP="00135D44">
            <w:pPr>
              <w:pStyle w:val="TableText"/>
              <w:jc w:val="right"/>
              <w:rPr>
                <w:sz w:val="16"/>
                <w:szCs w:val="18"/>
              </w:rPr>
            </w:pPr>
            <w:r w:rsidRPr="00135D44">
              <w:rPr>
                <w:sz w:val="16"/>
                <w:szCs w:val="18"/>
              </w:rPr>
              <w:t>88.9%</w:t>
            </w:r>
          </w:p>
        </w:tc>
      </w:tr>
      <w:tr w:rsidR="00135D44" w:rsidRPr="005737C7" w14:paraId="17100572" w14:textId="77777777">
        <w:tc>
          <w:tcPr>
            <w:tcW w:w="1985" w:type="dxa"/>
            <w:gridSpan w:val="2"/>
            <w:tcBorders>
              <w:top w:val="single" w:sz="4" w:space="0" w:color="A6A6A6" w:themeColor="background1" w:themeShade="A6"/>
              <w:left w:val="nil"/>
              <w:bottom w:val="single" w:sz="4" w:space="0" w:color="A6A6A6" w:themeColor="background1" w:themeShade="A6"/>
              <w:right w:val="nil"/>
            </w:tcBorders>
            <w:hideMark/>
          </w:tcPr>
          <w:p w14:paraId="3DFD7484" w14:textId="77777777" w:rsidR="00135D44" w:rsidRPr="009736D4" w:rsidRDefault="00135D44" w:rsidP="00135D44">
            <w:pPr>
              <w:pStyle w:val="TableText"/>
              <w:rPr>
                <w:sz w:val="16"/>
                <w:szCs w:val="18"/>
              </w:rPr>
            </w:pPr>
            <w:r w:rsidRPr="009736D4">
              <w:rPr>
                <w:sz w:val="16"/>
                <w:szCs w:val="18"/>
              </w:rPr>
              <w:t>Pacific peoples</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3F6BD3CE" w14:textId="3CD0AD52" w:rsidR="00135D44" w:rsidRPr="00135D44" w:rsidRDefault="00135D44" w:rsidP="00135D44">
            <w:pPr>
              <w:pStyle w:val="TableText"/>
              <w:jc w:val="right"/>
              <w:rPr>
                <w:sz w:val="16"/>
                <w:szCs w:val="18"/>
              </w:rPr>
            </w:pPr>
            <w:r w:rsidRPr="00135D44">
              <w:rPr>
                <w:sz w:val="16"/>
                <w:szCs w:val="18"/>
              </w:rPr>
              <w:t>87.1%</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26A9563C" w14:textId="0F3D92DB" w:rsidR="00135D44" w:rsidRPr="00135D44" w:rsidRDefault="00135D44" w:rsidP="00135D44">
            <w:pPr>
              <w:pStyle w:val="TableText"/>
              <w:jc w:val="right"/>
              <w:rPr>
                <w:sz w:val="16"/>
                <w:szCs w:val="18"/>
              </w:rPr>
            </w:pPr>
            <w:r w:rsidRPr="00135D44">
              <w:rPr>
                <w:sz w:val="16"/>
                <w:szCs w:val="18"/>
              </w:rPr>
              <w:t>86.6%</w:t>
            </w:r>
          </w:p>
        </w:tc>
        <w:tc>
          <w:tcPr>
            <w:tcW w:w="1248" w:type="dxa"/>
            <w:tcBorders>
              <w:top w:val="single" w:sz="4" w:space="0" w:color="A6A6A6" w:themeColor="background1" w:themeShade="A6"/>
              <w:left w:val="nil"/>
              <w:bottom w:val="single" w:sz="4" w:space="0" w:color="A6A6A6" w:themeColor="background1" w:themeShade="A6"/>
              <w:right w:val="nil"/>
            </w:tcBorders>
            <w:hideMark/>
          </w:tcPr>
          <w:p w14:paraId="495E11D0" w14:textId="1779D24E" w:rsidR="00135D44" w:rsidRPr="00135D44" w:rsidRDefault="00135D44" w:rsidP="00135D44">
            <w:pPr>
              <w:pStyle w:val="TableText"/>
              <w:jc w:val="right"/>
              <w:rPr>
                <w:sz w:val="16"/>
                <w:szCs w:val="18"/>
              </w:rPr>
            </w:pPr>
            <w:r w:rsidRPr="00135D44">
              <w:rPr>
                <w:sz w:val="16"/>
                <w:szCs w:val="18"/>
              </w:rPr>
              <w:t>85.2%</w:t>
            </w:r>
          </w:p>
        </w:tc>
        <w:tc>
          <w:tcPr>
            <w:tcW w:w="1247" w:type="dxa"/>
            <w:tcBorders>
              <w:top w:val="single" w:sz="4" w:space="0" w:color="A6A6A6" w:themeColor="background1" w:themeShade="A6"/>
              <w:left w:val="nil"/>
              <w:bottom w:val="single" w:sz="4" w:space="0" w:color="A6A6A6" w:themeColor="background1" w:themeShade="A6"/>
              <w:right w:val="nil"/>
            </w:tcBorders>
            <w:hideMark/>
          </w:tcPr>
          <w:p w14:paraId="38DE467C" w14:textId="20414107" w:rsidR="00135D44" w:rsidRPr="00135D44" w:rsidRDefault="00135D44" w:rsidP="00135D44">
            <w:pPr>
              <w:pStyle w:val="TableText"/>
              <w:jc w:val="right"/>
              <w:rPr>
                <w:sz w:val="16"/>
                <w:szCs w:val="18"/>
              </w:rPr>
            </w:pPr>
            <w:r w:rsidRPr="00135D44">
              <w:rPr>
                <w:sz w:val="16"/>
                <w:szCs w:val="18"/>
              </w:rPr>
              <w:t>89.2%</w:t>
            </w:r>
          </w:p>
        </w:tc>
        <w:tc>
          <w:tcPr>
            <w:tcW w:w="1248" w:type="dxa"/>
            <w:tcBorders>
              <w:top w:val="single" w:sz="4" w:space="0" w:color="A6A6A6" w:themeColor="background1" w:themeShade="A6"/>
              <w:left w:val="nil"/>
              <w:bottom w:val="single" w:sz="4" w:space="0" w:color="A6A6A6" w:themeColor="background1" w:themeShade="A6"/>
              <w:right w:val="nil"/>
            </w:tcBorders>
          </w:tcPr>
          <w:p w14:paraId="4242C86E" w14:textId="7AE781EA" w:rsidR="00135D44" w:rsidRPr="00135D44" w:rsidRDefault="00135D44" w:rsidP="00135D44">
            <w:pPr>
              <w:pStyle w:val="TableText"/>
              <w:jc w:val="right"/>
              <w:rPr>
                <w:sz w:val="16"/>
                <w:szCs w:val="18"/>
              </w:rPr>
            </w:pPr>
            <w:r w:rsidRPr="00135D44">
              <w:rPr>
                <w:sz w:val="16"/>
                <w:szCs w:val="18"/>
              </w:rPr>
              <w:t>90.2%</w:t>
            </w:r>
          </w:p>
        </w:tc>
      </w:tr>
      <w:tr w:rsidR="00135D44" w:rsidRPr="005737C7" w14:paraId="51512861" w14:textId="77777777">
        <w:tc>
          <w:tcPr>
            <w:tcW w:w="1985" w:type="dxa"/>
            <w:gridSpan w:val="2"/>
            <w:tcBorders>
              <w:top w:val="single" w:sz="4" w:space="0" w:color="A6A6A6" w:themeColor="background1" w:themeShade="A6"/>
              <w:left w:val="nil"/>
              <w:bottom w:val="single" w:sz="4" w:space="0" w:color="A6A6A6" w:themeColor="background1" w:themeShade="A6"/>
              <w:right w:val="nil"/>
            </w:tcBorders>
          </w:tcPr>
          <w:p w14:paraId="5CADA5F4" w14:textId="77777777" w:rsidR="00135D44" w:rsidRPr="009736D4" w:rsidRDefault="00135D44" w:rsidP="00135D44">
            <w:pPr>
              <w:pStyle w:val="TableText"/>
              <w:rPr>
                <w:sz w:val="16"/>
                <w:szCs w:val="18"/>
              </w:rPr>
            </w:pPr>
            <w:r w:rsidRPr="009736D4">
              <w:rPr>
                <w:sz w:val="16"/>
                <w:szCs w:val="18"/>
              </w:rPr>
              <w:t>Non-Māori non-Pacific</w:t>
            </w:r>
          </w:p>
        </w:tc>
        <w:tc>
          <w:tcPr>
            <w:tcW w:w="1247" w:type="dxa"/>
            <w:tcBorders>
              <w:top w:val="single" w:sz="4" w:space="0" w:color="A6A6A6" w:themeColor="background1" w:themeShade="A6"/>
              <w:left w:val="nil"/>
              <w:bottom w:val="single" w:sz="4" w:space="0" w:color="A6A6A6" w:themeColor="background1" w:themeShade="A6"/>
              <w:right w:val="nil"/>
            </w:tcBorders>
          </w:tcPr>
          <w:p w14:paraId="0CC45CAF" w14:textId="44A5923A" w:rsidR="00135D44" w:rsidRPr="00135D44" w:rsidRDefault="00135D44" w:rsidP="00135D44">
            <w:pPr>
              <w:pStyle w:val="TableText"/>
              <w:jc w:val="right"/>
              <w:rPr>
                <w:sz w:val="16"/>
                <w:szCs w:val="18"/>
              </w:rPr>
            </w:pPr>
            <w:r w:rsidRPr="00135D44">
              <w:rPr>
                <w:sz w:val="16"/>
                <w:szCs w:val="18"/>
              </w:rPr>
              <w:t>88.0%</w:t>
            </w:r>
          </w:p>
        </w:tc>
        <w:tc>
          <w:tcPr>
            <w:tcW w:w="1247" w:type="dxa"/>
            <w:tcBorders>
              <w:top w:val="single" w:sz="4" w:space="0" w:color="A6A6A6" w:themeColor="background1" w:themeShade="A6"/>
              <w:left w:val="nil"/>
              <w:bottom w:val="single" w:sz="4" w:space="0" w:color="A6A6A6" w:themeColor="background1" w:themeShade="A6"/>
              <w:right w:val="nil"/>
            </w:tcBorders>
          </w:tcPr>
          <w:p w14:paraId="64244D49" w14:textId="3506634B" w:rsidR="00135D44" w:rsidRPr="00135D44" w:rsidRDefault="00135D44" w:rsidP="00135D44">
            <w:pPr>
              <w:pStyle w:val="TableText"/>
              <w:jc w:val="right"/>
              <w:rPr>
                <w:sz w:val="16"/>
                <w:szCs w:val="18"/>
              </w:rPr>
            </w:pPr>
            <w:r w:rsidRPr="00135D44">
              <w:rPr>
                <w:sz w:val="16"/>
                <w:szCs w:val="18"/>
              </w:rPr>
              <w:t>87.3%</w:t>
            </w:r>
          </w:p>
        </w:tc>
        <w:tc>
          <w:tcPr>
            <w:tcW w:w="1248" w:type="dxa"/>
            <w:tcBorders>
              <w:top w:val="single" w:sz="4" w:space="0" w:color="A6A6A6" w:themeColor="background1" w:themeShade="A6"/>
              <w:left w:val="nil"/>
              <w:bottom w:val="single" w:sz="4" w:space="0" w:color="A6A6A6" w:themeColor="background1" w:themeShade="A6"/>
              <w:right w:val="nil"/>
            </w:tcBorders>
          </w:tcPr>
          <w:p w14:paraId="5FB5CDB2" w14:textId="3938F77D" w:rsidR="00135D44" w:rsidRPr="00135D44" w:rsidRDefault="00135D44" w:rsidP="00135D44">
            <w:pPr>
              <w:pStyle w:val="TableText"/>
              <w:jc w:val="right"/>
              <w:rPr>
                <w:sz w:val="16"/>
                <w:szCs w:val="18"/>
              </w:rPr>
            </w:pPr>
            <w:r w:rsidRPr="00135D44">
              <w:rPr>
                <w:sz w:val="16"/>
                <w:szCs w:val="18"/>
              </w:rPr>
              <w:t>86.9%</w:t>
            </w:r>
          </w:p>
        </w:tc>
        <w:tc>
          <w:tcPr>
            <w:tcW w:w="1247" w:type="dxa"/>
            <w:tcBorders>
              <w:top w:val="single" w:sz="4" w:space="0" w:color="A6A6A6" w:themeColor="background1" w:themeShade="A6"/>
              <w:left w:val="nil"/>
              <w:bottom w:val="single" w:sz="4" w:space="0" w:color="A6A6A6" w:themeColor="background1" w:themeShade="A6"/>
              <w:right w:val="nil"/>
            </w:tcBorders>
          </w:tcPr>
          <w:p w14:paraId="5CA1203F" w14:textId="6949E9DD" w:rsidR="00135D44" w:rsidRPr="00135D44" w:rsidRDefault="00135D44" w:rsidP="00135D44">
            <w:pPr>
              <w:pStyle w:val="TableText"/>
              <w:jc w:val="right"/>
              <w:rPr>
                <w:sz w:val="16"/>
                <w:szCs w:val="18"/>
              </w:rPr>
            </w:pPr>
            <w:r w:rsidRPr="00135D44">
              <w:rPr>
                <w:sz w:val="16"/>
                <w:szCs w:val="18"/>
              </w:rPr>
              <w:t>90.6%</w:t>
            </w:r>
          </w:p>
        </w:tc>
        <w:tc>
          <w:tcPr>
            <w:tcW w:w="1248" w:type="dxa"/>
            <w:tcBorders>
              <w:top w:val="single" w:sz="4" w:space="0" w:color="A6A6A6" w:themeColor="background1" w:themeShade="A6"/>
              <w:left w:val="nil"/>
              <w:bottom w:val="single" w:sz="4" w:space="0" w:color="A6A6A6" w:themeColor="background1" w:themeShade="A6"/>
              <w:right w:val="nil"/>
            </w:tcBorders>
          </w:tcPr>
          <w:p w14:paraId="2C5EF105" w14:textId="60FAC249" w:rsidR="00135D44" w:rsidRPr="00135D44" w:rsidRDefault="00135D44" w:rsidP="00135D44">
            <w:pPr>
              <w:pStyle w:val="TableText"/>
              <w:jc w:val="right"/>
              <w:rPr>
                <w:sz w:val="16"/>
                <w:szCs w:val="18"/>
              </w:rPr>
            </w:pPr>
            <w:r w:rsidRPr="00135D44">
              <w:rPr>
                <w:sz w:val="16"/>
                <w:szCs w:val="18"/>
              </w:rPr>
              <w:t>90.4%</w:t>
            </w:r>
          </w:p>
        </w:tc>
      </w:tr>
      <w:tr w:rsidR="00135D44" w:rsidRPr="005737C7" w14:paraId="0AEEBA6C" w14:textId="77777777">
        <w:tc>
          <w:tcPr>
            <w:tcW w:w="1985" w:type="dxa"/>
            <w:gridSpan w:val="2"/>
            <w:tcBorders>
              <w:top w:val="single" w:sz="4" w:space="0" w:color="A6A6A6" w:themeColor="background1" w:themeShade="A6"/>
              <w:left w:val="nil"/>
              <w:bottom w:val="single" w:sz="4" w:space="0" w:color="A6A6A6" w:themeColor="background1" w:themeShade="A6"/>
              <w:right w:val="nil"/>
            </w:tcBorders>
          </w:tcPr>
          <w:p w14:paraId="3186E9BB" w14:textId="77777777" w:rsidR="00135D44" w:rsidRPr="009736D4" w:rsidRDefault="00135D44" w:rsidP="00135D44">
            <w:pPr>
              <w:pStyle w:val="TableText"/>
              <w:rPr>
                <w:sz w:val="16"/>
                <w:szCs w:val="18"/>
              </w:rPr>
            </w:pPr>
            <w:r w:rsidRPr="009736D4">
              <w:rPr>
                <w:sz w:val="16"/>
                <w:szCs w:val="18"/>
              </w:rPr>
              <w:t>Asian</w:t>
            </w:r>
          </w:p>
        </w:tc>
        <w:tc>
          <w:tcPr>
            <w:tcW w:w="1247" w:type="dxa"/>
            <w:tcBorders>
              <w:top w:val="single" w:sz="4" w:space="0" w:color="A6A6A6" w:themeColor="background1" w:themeShade="A6"/>
              <w:left w:val="nil"/>
              <w:bottom w:val="single" w:sz="4" w:space="0" w:color="A6A6A6" w:themeColor="background1" w:themeShade="A6"/>
              <w:right w:val="nil"/>
            </w:tcBorders>
          </w:tcPr>
          <w:p w14:paraId="1FC17245" w14:textId="02A00384" w:rsidR="00135D44" w:rsidRPr="00135D44" w:rsidRDefault="00135D44" w:rsidP="00135D44">
            <w:pPr>
              <w:pStyle w:val="TableText"/>
              <w:jc w:val="right"/>
              <w:rPr>
                <w:sz w:val="16"/>
                <w:szCs w:val="18"/>
              </w:rPr>
            </w:pPr>
            <w:r w:rsidRPr="00135D44">
              <w:rPr>
                <w:sz w:val="16"/>
                <w:szCs w:val="18"/>
              </w:rPr>
              <w:t>85.6%</w:t>
            </w:r>
          </w:p>
        </w:tc>
        <w:tc>
          <w:tcPr>
            <w:tcW w:w="1247" w:type="dxa"/>
            <w:tcBorders>
              <w:top w:val="single" w:sz="4" w:space="0" w:color="A6A6A6" w:themeColor="background1" w:themeShade="A6"/>
              <w:left w:val="nil"/>
              <w:bottom w:val="single" w:sz="4" w:space="0" w:color="A6A6A6" w:themeColor="background1" w:themeShade="A6"/>
              <w:right w:val="nil"/>
            </w:tcBorders>
          </w:tcPr>
          <w:p w14:paraId="5B49718B" w14:textId="35CC05BC" w:rsidR="00135D44" w:rsidRPr="00135D44" w:rsidRDefault="00135D44" w:rsidP="00135D44">
            <w:pPr>
              <w:pStyle w:val="TableText"/>
              <w:jc w:val="right"/>
              <w:rPr>
                <w:sz w:val="16"/>
                <w:szCs w:val="18"/>
              </w:rPr>
            </w:pPr>
            <w:r w:rsidRPr="00135D44">
              <w:rPr>
                <w:sz w:val="16"/>
                <w:szCs w:val="18"/>
              </w:rPr>
              <w:t>85.9%</w:t>
            </w:r>
          </w:p>
        </w:tc>
        <w:tc>
          <w:tcPr>
            <w:tcW w:w="1248" w:type="dxa"/>
            <w:tcBorders>
              <w:top w:val="single" w:sz="4" w:space="0" w:color="A6A6A6" w:themeColor="background1" w:themeShade="A6"/>
              <w:left w:val="nil"/>
              <w:bottom w:val="single" w:sz="4" w:space="0" w:color="A6A6A6" w:themeColor="background1" w:themeShade="A6"/>
              <w:right w:val="nil"/>
            </w:tcBorders>
          </w:tcPr>
          <w:p w14:paraId="2B95CF58" w14:textId="23B359F2" w:rsidR="00135D44" w:rsidRPr="00135D44" w:rsidRDefault="00135D44" w:rsidP="00135D44">
            <w:pPr>
              <w:pStyle w:val="TableText"/>
              <w:jc w:val="right"/>
              <w:rPr>
                <w:sz w:val="16"/>
                <w:szCs w:val="18"/>
              </w:rPr>
            </w:pPr>
            <w:r w:rsidRPr="00135D44">
              <w:rPr>
                <w:sz w:val="16"/>
                <w:szCs w:val="18"/>
              </w:rPr>
              <w:t>84.4%</w:t>
            </w:r>
          </w:p>
        </w:tc>
        <w:tc>
          <w:tcPr>
            <w:tcW w:w="1247" w:type="dxa"/>
            <w:tcBorders>
              <w:top w:val="single" w:sz="4" w:space="0" w:color="A6A6A6" w:themeColor="background1" w:themeShade="A6"/>
              <w:left w:val="nil"/>
              <w:bottom w:val="single" w:sz="4" w:space="0" w:color="A6A6A6" w:themeColor="background1" w:themeShade="A6"/>
              <w:right w:val="nil"/>
            </w:tcBorders>
          </w:tcPr>
          <w:p w14:paraId="2D402163" w14:textId="1BE6BE08" w:rsidR="00135D44" w:rsidRPr="00135D44" w:rsidRDefault="00135D44" w:rsidP="00135D44">
            <w:pPr>
              <w:pStyle w:val="TableText"/>
              <w:jc w:val="right"/>
              <w:rPr>
                <w:sz w:val="16"/>
                <w:szCs w:val="18"/>
              </w:rPr>
            </w:pPr>
            <w:r w:rsidRPr="00135D44">
              <w:rPr>
                <w:sz w:val="16"/>
                <w:szCs w:val="18"/>
              </w:rPr>
              <w:t>90.5%</w:t>
            </w:r>
          </w:p>
        </w:tc>
        <w:tc>
          <w:tcPr>
            <w:tcW w:w="1248" w:type="dxa"/>
            <w:tcBorders>
              <w:top w:val="single" w:sz="4" w:space="0" w:color="A6A6A6" w:themeColor="background1" w:themeShade="A6"/>
              <w:left w:val="nil"/>
              <w:bottom w:val="single" w:sz="4" w:space="0" w:color="A6A6A6" w:themeColor="background1" w:themeShade="A6"/>
              <w:right w:val="nil"/>
            </w:tcBorders>
          </w:tcPr>
          <w:p w14:paraId="104D9235" w14:textId="06695E7F" w:rsidR="00135D44" w:rsidRPr="00135D44" w:rsidRDefault="00135D44" w:rsidP="00135D44">
            <w:pPr>
              <w:pStyle w:val="TableText"/>
              <w:jc w:val="right"/>
              <w:rPr>
                <w:sz w:val="16"/>
                <w:szCs w:val="18"/>
              </w:rPr>
            </w:pPr>
            <w:r w:rsidRPr="00135D44">
              <w:rPr>
                <w:sz w:val="16"/>
                <w:szCs w:val="18"/>
              </w:rPr>
              <w:t>90.3%</w:t>
            </w:r>
          </w:p>
        </w:tc>
      </w:tr>
      <w:tr w:rsidR="00135D44" w:rsidRPr="005737C7" w14:paraId="757D97BF" w14:textId="77777777">
        <w:tc>
          <w:tcPr>
            <w:tcW w:w="1985" w:type="dxa"/>
            <w:gridSpan w:val="2"/>
            <w:tcBorders>
              <w:top w:val="single" w:sz="4" w:space="0" w:color="A6A6A6" w:themeColor="background1" w:themeShade="A6"/>
              <w:left w:val="nil"/>
              <w:bottom w:val="single" w:sz="4" w:space="0" w:color="A6A6A6" w:themeColor="background1" w:themeShade="A6"/>
              <w:right w:val="nil"/>
            </w:tcBorders>
          </w:tcPr>
          <w:p w14:paraId="0372796F" w14:textId="77777777" w:rsidR="00135D44" w:rsidRPr="009736D4" w:rsidRDefault="00135D44" w:rsidP="00135D44">
            <w:pPr>
              <w:pStyle w:val="TableText"/>
              <w:rPr>
                <w:sz w:val="16"/>
                <w:szCs w:val="18"/>
              </w:rPr>
            </w:pPr>
            <w:r w:rsidRPr="009736D4">
              <w:rPr>
                <w:sz w:val="16"/>
                <w:szCs w:val="18"/>
              </w:rPr>
              <w:t>European/Other</w:t>
            </w:r>
          </w:p>
        </w:tc>
        <w:tc>
          <w:tcPr>
            <w:tcW w:w="1247" w:type="dxa"/>
            <w:tcBorders>
              <w:top w:val="single" w:sz="4" w:space="0" w:color="A6A6A6" w:themeColor="background1" w:themeShade="A6"/>
              <w:left w:val="nil"/>
              <w:bottom w:val="single" w:sz="4" w:space="0" w:color="A6A6A6" w:themeColor="background1" w:themeShade="A6"/>
              <w:right w:val="nil"/>
            </w:tcBorders>
          </w:tcPr>
          <w:p w14:paraId="59A953A4" w14:textId="22FAF9C6" w:rsidR="00135D44" w:rsidRPr="00135D44" w:rsidRDefault="00135D44" w:rsidP="00135D44">
            <w:pPr>
              <w:pStyle w:val="TableText"/>
              <w:jc w:val="right"/>
              <w:rPr>
                <w:sz w:val="16"/>
                <w:szCs w:val="18"/>
              </w:rPr>
            </w:pPr>
            <w:r w:rsidRPr="00135D44">
              <w:rPr>
                <w:sz w:val="16"/>
                <w:szCs w:val="18"/>
              </w:rPr>
              <w:t>88.3%</w:t>
            </w:r>
          </w:p>
        </w:tc>
        <w:tc>
          <w:tcPr>
            <w:tcW w:w="1247" w:type="dxa"/>
            <w:tcBorders>
              <w:top w:val="single" w:sz="4" w:space="0" w:color="A6A6A6" w:themeColor="background1" w:themeShade="A6"/>
              <w:left w:val="nil"/>
              <w:bottom w:val="single" w:sz="4" w:space="0" w:color="A6A6A6" w:themeColor="background1" w:themeShade="A6"/>
              <w:right w:val="nil"/>
            </w:tcBorders>
          </w:tcPr>
          <w:p w14:paraId="4FFA9CE2" w14:textId="5000F777" w:rsidR="00135D44" w:rsidRPr="00135D44" w:rsidRDefault="00135D44" w:rsidP="00135D44">
            <w:pPr>
              <w:pStyle w:val="TableText"/>
              <w:jc w:val="right"/>
              <w:rPr>
                <w:sz w:val="16"/>
                <w:szCs w:val="18"/>
              </w:rPr>
            </w:pPr>
            <w:r w:rsidRPr="00135D44">
              <w:rPr>
                <w:sz w:val="16"/>
                <w:szCs w:val="18"/>
              </w:rPr>
              <w:t>87.5%</w:t>
            </w:r>
          </w:p>
        </w:tc>
        <w:tc>
          <w:tcPr>
            <w:tcW w:w="1248" w:type="dxa"/>
            <w:tcBorders>
              <w:top w:val="single" w:sz="4" w:space="0" w:color="A6A6A6" w:themeColor="background1" w:themeShade="A6"/>
              <w:left w:val="nil"/>
              <w:bottom w:val="single" w:sz="4" w:space="0" w:color="A6A6A6" w:themeColor="background1" w:themeShade="A6"/>
              <w:right w:val="nil"/>
            </w:tcBorders>
          </w:tcPr>
          <w:p w14:paraId="5C616FED" w14:textId="522C9325" w:rsidR="00135D44" w:rsidRPr="00135D44" w:rsidRDefault="00135D44" w:rsidP="00135D44">
            <w:pPr>
              <w:pStyle w:val="TableText"/>
              <w:jc w:val="right"/>
              <w:rPr>
                <w:sz w:val="16"/>
                <w:szCs w:val="18"/>
              </w:rPr>
            </w:pPr>
            <w:r w:rsidRPr="00135D44">
              <w:rPr>
                <w:sz w:val="16"/>
                <w:szCs w:val="18"/>
              </w:rPr>
              <w:t>87.2%</w:t>
            </w:r>
          </w:p>
        </w:tc>
        <w:tc>
          <w:tcPr>
            <w:tcW w:w="1247" w:type="dxa"/>
            <w:tcBorders>
              <w:top w:val="single" w:sz="4" w:space="0" w:color="A6A6A6" w:themeColor="background1" w:themeShade="A6"/>
              <w:left w:val="nil"/>
              <w:bottom w:val="single" w:sz="4" w:space="0" w:color="A6A6A6" w:themeColor="background1" w:themeShade="A6"/>
              <w:right w:val="nil"/>
            </w:tcBorders>
          </w:tcPr>
          <w:p w14:paraId="210FD188" w14:textId="44BE09AD" w:rsidR="00135D44" w:rsidRPr="00135D44" w:rsidRDefault="00135D44" w:rsidP="00135D44">
            <w:pPr>
              <w:pStyle w:val="TableText"/>
              <w:jc w:val="right"/>
              <w:rPr>
                <w:sz w:val="16"/>
                <w:szCs w:val="18"/>
              </w:rPr>
            </w:pPr>
            <w:r w:rsidRPr="00135D44">
              <w:rPr>
                <w:sz w:val="16"/>
                <w:szCs w:val="18"/>
              </w:rPr>
              <w:t>90.6%</w:t>
            </w:r>
          </w:p>
        </w:tc>
        <w:tc>
          <w:tcPr>
            <w:tcW w:w="1248" w:type="dxa"/>
            <w:tcBorders>
              <w:top w:val="single" w:sz="4" w:space="0" w:color="A6A6A6" w:themeColor="background1" w:themeShade="A6"/>
              <w:left w:val="nil"/>
              <w:bottom w:val="single" w:sz="4" w:space="0" w:color="A6A6A6" w:themeColor="background1" w:themeShade="A6"/>
              <w:right w:val="nil"/>
            </w:tcBorders>
          </w:tcPr>
          <w:p w14:paraId="76E62099" w14:textId="35673D07" w:rsidR="00135D44" w:rsidRPr="00135D44" w:rsidRDefault="00135D44" w:rsidP="00135D44">
            <w:pPr>
              <w:pStyle w:val="TableText"/>
              <w:jc w:val="right"/>
              <w:rPr>
                <w:sz w:val="16"/>
                <w:szCs w:val="18"/>
              </w:rPr>
            </w:pPr>
            <w:r w:rsidRPr="00135D44">
              <w:rPr>
                <w:sz w:val="16"/>
                <w:szCs w:val="18"/>
              </w:rPr>
              <w:t>90.4%</w:t>
            </w:r>
          </w:p>
        </w:tc>
      </w:tr>
    </w:tbl>
    <w:p w14:paraId="37B9D396" w14:textId="77777777" w:rsidR="00135D44" w:rsidRDefault="00135D44" w:rsidP="00135D44">
      <w:pPr>
        <w:pStyle w:val="Source"/>
      </w:pPr>
      <w:r>
        <w:t>Source: Adult primary care patient experience survey</w:t>
      </w:r>
    </w:p>
    <w:p w14:paraId="6EF6F3E9" w14:textId="77777777" w:rsidR="00135D44" w:rsidRDefault="00135D44" w:rsidP="00135D44">
      <w:pPr>
        <w:pStyle w:val="Heading4"/>
      </w:pPr>
      <w:r>
        <w:t>Detailed results by quarter</w:t>
      </w:r>
    </w:p>
    <w:p w14:paraId="557DB083" w14:textId="77777777" w:rsidR="00135D44" w:rsidRDefault="00135D44" w:rsidP="00135D44">
      <w:r>
        <w:t>The table below shows results for the response ‘Yes, definitely’ (most positive response) to the question, ‘Did the healthcare professional involve you as much as you wanted to be in making decisions about your treatment and care?‘</w:t>
      </w:r>
    </w:p>
    <w:p w14:paraId="43DCAC12" w14:textId="77777777" w:rsidR="00135D44" w:rsidRDefault="00135D44" w:rsidP="00135D44"/>
    <w:p w14:paraId="60ECBC18" w14:textId="72C10B93" w:rsidR="00135D44" w:rsidRDefault="00135D44" w:rsidP="00135D44">
      <w:r>
        <w:t>Results (The percentage of patients who reported being involved in decisions about treatment and care during their most recent appointment about their own health).</w:t>
      </w:r>
    </w:p>
    <w:p w14:paraId="05D5C413" w14:textId="77777777" w:rsidR="00135D44" w:rsidRDefault="00135D44" w:rsidP="00135D44"/>
    <w:tbl>
      <w:tblPr>
        <w:tblStyle w:val="TableGrid"/>
        <w:tblW w:w="822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ayout w:type="fixed"/>
        <w:tblLook w:val="04A0" w:firstRow="1" w:lastRow="0" w:firstColumn="1" w:lastColumn="0" w:noHBand="0" w:noVBand="1"/>
      </w:tblPr>
      <w:tblGrid>
        <w:gridCol w:w="1985"/>
        <w:gridCol w:w="1559"/>
        <w:gridCol w:w="1559"/>
        <w:gridCol w:w="1559"/>
        <w:gridCol w:w="1560"/>
      </w:tblGrid>
      <w:tr w:rsidR="00135D44" w:rsidRPr="00135D44" w14:paraId="64F7FB62" w14:textId="77777777" w:rsidTr="007D31C4">
        <w:tc>
          <w:tcPr>
            <w:tcW w:w="1985" w:type="dxa"/>
            <w:tcBorders>
              <w:top w:val="nil"/>
              <w:left w:val="nil"/>
              <w:bottom w:val="nil"/>
              <w:right w:val="nil"/>
            </w:tcBorders>
            <w:shd w:val="clear" w:color="auto" w:fill="D9D9D9" w:themeFill="background1" w:themeFillShade="D9"/>
          </w:tcPr>
          <w:p w14:paraId="78A3615C" w14:textId="4BB0C67C" w:rsidR="00135D44" w:rsidRPr="00135D44" w:rsidRDefault="00135D44" w:rsidP="00135D44">
            <w:pPr>
              <w:pStyle w:val="TableText"/>
              <w:rPr>
                <w:b/>
                <w:bCs/>
                <w:sz w:val="16"/>
                <w:szCs w:val="18"/>
              </w:rPr>
            </w:pPr>
            <w:r w:rsidRPr="00135D44">
              <w:rPr>
                <w:b/>
                <w:bCs/>
                <w:sz w:val="16"/>
                <w:szCs w:val="18"/>
              </w:rPr>
              <w:t>2020/21</w:t>
            </w:r>
          </w:p>
        </w:tc>
        <w:tc>
          <w:tcPr>
            <w:tcW w:w="1559" w:type="dxa"/>
            <w:tcBorders>
              <w:top w:val="nil"/>
              <w:left w:val="nil"/>
              <w:bottom w:val="nil"/>
              <w:right w:val="nil"/>
            </w:tcBorders>
            <w:shd w:val="clear" w:color="auto" w:fill="D9D9D9" w:themeFill="background1" w:themeFillShade="D9"/>
            <w:hideMark/>
          </w:tcPr>
          <w:p w14:paraId="2EDAF8FD" w14:textId="47F8D861" w:rsidR="00135D44" w:rsidRPr="00135D44" w:rsidRDefault="00135D44" w:rsidP="00135D44">
            <w:pPr>
              <w:pStyle w:val="TableText"/>
              <w:jc w:val="right"/>
              <w:rPr>
                <w:b/>
                <w:bCs/>
                <w:sz w:val="16"/>
                <w:szCs w:val="18"/>
              </w:rPr>
            </w:pPr>
            <w:r w:rsidRPr="00135D44">
              <w:rPr>
                <w:b/>
                <w:bCs/>
                <w:sz w:val="16"/>
                <w:szCs w:val="18"/>
              </w:rPr>
              <w:t>Q1</w:t>
            </w:r>
          </w:p>
        </w:tc>
        <w:tc>
          <w:tcPr>
            <w:tcW w:w="1559" w:type="dxa"/>
            <w:tcBorders>
              <w:top w:val="nil"/>
              <w:left w:val="nil"/>
              <w:bottom w:val="nil"/>
              <w:right w:val="nil"/>
            </w:tcBorders>
            <w:shd w:val="clear" w:color="auto" w:fill="D9D9D9" w:themeFill="background1" w:themeFillShade="D9"/>
            <w:hideMark/>
          </w:tcPr>
          <w:p w14:paraId="7F047844" w14:textId="693A8128" w:rsidR="00135D44" w:rsidRPr="00135D44" w:rsidRDefault="00135D44" w:rsidP="00135D44">
            <w:pPr>
              <w:pStyle w:val="TableText"/>
              <w:jc w:val="right"/>
              <w:rPr>
                <w:b/>
                <w:bCs/>
                <w:sz w:val="16"/>
                <w:szCs w:val="18"/>
              </w:rPr>
            </w:pPr>
            <w:r w:rsidRPr="00135D44">
              <w:rPr>
                <w:b/>
                <w:bCs/>
                <w:sz w:val="16"/>
                <w:szCs w:val="18"/>
              </w:rPr>
              <w:t>Q2</w:t>
            </w:r>
          </w:p>
        </w:tc>
        <w:tc>
          <w:tcPr>
            <w:tcW w:w="1559" w:type="dxa"/>
            <w:tcBorders>
              <w:top w:val="nil"/>
              <w:left w:val="nil"/>
              <w:bottom w:val="nil"/>
              <w:right w:val="nil"/>
            </w:tcBorders>
            <w:shd w:val="clear" w:color="auto" w:fill="D9D9D9" w:themeFill="background1" w:themeFillShade="D9"/>
            <w:hideMark/>
          </w:tcPr>
          <w:p w14:paraId="71C24A71" w14:textId="4E9CB340" w:rsidR="00135D44" w:rsidRPr="00135D44" w:rsidRDefault="00135D44" w:rsidP="00135D44">
            <w:pPr>
              <w:pStyle w:val="TableText"/>
              <w:jc w:val="right"/>
              <w:rPr>
                <w:b/>
                <w:bCs/>
                <w:sz w:val="16"/>
                <w:szCs w:val="18"/>
              </w:rPr>
            </w:pPr>
            <w:r w:rsidRPr="00135D44">
              <w:rPr>
                <w:b/>
                <w:bCs/>
                <w:sz w:val="16"/>
                <w:szCs w:val="18"/>
              </w:rPr>
              <w:t>Q3</w:t>
            </w:r>
          </w:p>
        </w:tc>
        <w:tc>
          <w:tcPr>
            <w:tcW w:w="1560" w:type="dxa"/>
            <w:tcBorders>
              <w:top w:val="nil"/>
              <w:left w:val="nil"/>
              <w:bottom w:val="nil"/>
              <w:right w:val="nil"/>
            </w:tcBorders>
            <w:shd w:val="clear" w:color="auto" w:fill="D9D9D9" w:themeFill="background1" w:themeFillShade="D9"/>
            <w:hideMark/>
          </w:tcPr>
          <w:p w14:paraId="5BA4BEB4" w14:textId="3BF0AA41" w:rsidR="00135D44" w:rsidRPr="00135D44" w:rsidRDefault="00135D44" w:rsidP="00135D44">
            <w:pPr>
              <w:pStyle w:val="TableText"/>
              <w:jc w:val="right"/>
              <w:rPr>
                <w:b/>
                <w:bCs/>
                <w:sz w:val="16"/>
                <w:szCs w:val="18"/>
              </w:rPr>
            </w:pPr>
            <w:r w:rsidRPr="00135D44">
              <w:rPr>
                <w:b/>
                <w:bCs/>
                <w:sz w:val="16"/>
                <w:szCs w:val="18"/>
              </w:rPr>
              <w:t>Q4 (baseline)</w:t>
            </w:r>
          </w:p>
        </w:tc>
      </w:tr>
      <w:tr w:rsidR="00135D44" w:rsidRPr="00135D44" w14:paraId="307019D5" w14:textId="77777777" w:rsidTr="007D31C4">
        <w:tc>
          <w:tcPr>
            <w:tcW w:w="1985" w:type="dxa"/>
            <w:tcBorders>
              <w:top w:val="nil"/>
              <w:left w:val="nil"/>
              <w:bottom w:val="single" w:sz="4" w:space="0" w:color="A6A6A6" w:themeColor="background1" w:themeShade="A6"/>
              <w:right w:val="nil"/>
            </w:tcBorders>
            <w:hideMark/>
          </w:tcPr>
          <w:p w14:paraId="1873D6B7" w14:textId="5F1515BE" w:rsidR="00135D44" w:rsidRPr="00135D44" w:rsidRDefault="00135D44" w:rsidP="00135D44">
            <w:pPr>
              <w:pStyle w:val="TableText"/>
              <w:rPr>
                <w:sz w:val="16"/>
                <w:szCs w:val="18"/>
              </w:rPr>
            </w:pPr>
            <w:r w:rsidRPr="00135D44">
              <w:rPr>
                <w:sz w:val="16"/>
                <w:szCs w:val="18"/>
              </w:rPr>
              <w:t>All ethnicities</w:t>
            </w:r>
          </w:p>
        </w:tc>
        <w:tc>
          <w:tcPr>
            <w:tcW w:w="1559" w:type="dxa"/>
            <w:tcBorders>
              <w:top w:val="nil"/>
              <w:left w:val="nil"/>
              <w:bottom w:val="single" w:sz="4" w:space="0" w:color="A6A6A6" w:themeColor="background1" w:themeShade="A6"/>
              <w:right w:val="nil"/>
            </w:tcBorders>
            <w:hideMark/>
          </w:tcPr>
          <w:p w14:paraId="2F00E47A" w14:textId="029E4698" w:rsidR="00135D44" w:rsidRPr="00135D44" w:rsidRDefault="00135D44" w:rsidP="00135D44">
            <w:pPr>
              <w:pStyle w:val="TableText"/>
              <w:jc w:val="right"/>
              <w:rPr>
                <w:sz w:val="16"/>
                <w:szCs w:val="18"/>
              </w:rPr>
            </w:pPr>
            <w:r w:rsidRPr="00135D44">
              <w:rPr>
                <w:sz w:val="16"/>
                <w:szCs w:val="18"/>
              </w:rPr>
              <w:t>86.2%</w:t>
            </w:r>
          </w:p>
        </w:tc>
        <w:tc>
          <w:tcPr>
            <w:tcW w:w="1559" w:type="dxa"/>
            <w:tcBorders>
              <w:top w:val="nil"/>
              <w:left w:val="nil"/>
              <w:bottom w:val="single" w:sz="4" w:space="0" w:color="A6A6A6" w:themeColor="background1" w:themeShade="A6"/>
              <w:right w:val="nil"/>
            </w:tcBorders>
            <w:hideMark/>
          </w:tcPr>
          <w:p w14:paraId="5049E66C" w14:textId="5C05D2C1" w:rsidR="00135D44" w:rsidRPr="00135D44" w:rsidRDefault="00135D44" w:rsidP="00135D44">
            <w:pPr>
              <w:pStyle w:val="TableText"/>
              <w:jc w:val="right"/>
              <w:rPr>
                <w:sz w:val="16"/>
                <w:szCs w:val="18"/>
              </w:rPr>
            </w:pPr>
            <w:r w:rsidRPr="00135D44">
              <w:rPr>
                <w:sz w:val="16"/>
                <w:szCs w:val="18"/>
              </w:rPr>
              <w:t>85.6%</w:t>
            </w:r>
          </w:p>
        </w:tc>
        <w:tc>
          <w:tcPr>
            <w:tcW w:w="1559" w:type="dxa"/>
            <w:tcBorders>
              <w:top w:val="nil"/>
              <w:left w:val="nil"/>
              <w:bottom w:val="single" w:sz="4" w:space="0" w:color="A6A6A6" w:themeColor="background1" w:themeShade="A6"/>
              <w:right w:val="nil"/>
            </w:tcBorders>
            <w:hideMark/>
          </w:tcPr>
          <w:p w14:paraId="3E19AFBA" w14:textId="66A4DFE5" w:rsidR="00135D44" w:rsidRPr="00135D44" w:rsidRDefault="00135D44" w:rsidP="00135D44">
            <w:pPr>
              <w:pStyle w:val="TableText"/>
              <w:jc w:val="right"/>
              <w:rPr>
                <w:sz w:val="16"/>
                <w:szCs w:val="18"/>
              </w:rPr>
            </w:pPr>
            <w:r w:rsidRPr="00135D44">
              <w:rPr>
                <w:sz w:val="16"/>
                <w:szCs w:val="18"/>
              </w:rPr>
              <w:t>86.5%</w:t>
            </w:r>
          </w:p>
        </w:tc>
        <w:tc>
          <w:tcPr>
            <w:tcW w:w="1560" w:type="dxa"/>
            <w:tcBorders>
              <w:top w:val="nil"/>
              <w:left w:val="nil"/>
              <w:bottom w:val="single" w:sz="4" w:space="0" w:color="A6A6A6" w:themeColor="background1" w:themeShade="A6"/>
              <w:right w:val="nil"/>
            </w:tcBorders>
            <w:hideMark/>
          </w:tcPr>
          <w:p w14:paraId="7A773B06" w14:textId="2F073F4B" w:rsidR="00135D44" w:rsidRPr="00135D44" w:rsidRDefault="00135D44" w:rsidP="00135D44">
            <w:pPr>
              <w:pStyle w:val="TableText"/>
              <w:jc w:val="right"/>
              <w:rPr>
                <w:sz w:val="16"/>
                <w:szCs w:val="18"/>
              </w:rPr>
            </w:pPr>
            <w:r w:rsidRPr="00135D44">
              <w:rPr>
                <w:sz w:val="16"/>
                <w:szCs w:val="18"/>
              </w:rPr>
              <w:t>87.6%</w:t>
            </w:r>
          </w:p>
        </w:tc>
      </w:tr>
      <w:tr w:rsidR="00135D44" w:rsidRPr="00135D44" w14:paraId="5EF3C73C" w14:textId="77777777" w:rsidTr="00135D44">
        <w:tc>
          <w:tcPr>
            <w:tcW w:w="1985" w:type="dxa"/>
            <w:tcBorders>
              <w:top w:val="single" w:sz="4" w:space="0" w:color="A6A6A6" w:themeColor="background1" w:themeShade="A6"/>
              <w:left w:val="nil"/>
              <w:bottom w:val="single" w:sz="4" w:space="0" w:color="A6A6A6" w:themeColor="background1" w:themeShade="A6"/>
              <w:right w:val="nil"/>
            </w:tcBorders>
            <w:hideMark/>
          </w:tcPr>
          <w:p w14:paraId="579BD259" w14:textId="49887C8A" w:rsidR="00135D44" w:rsidRPr="00135D44" w:rsidRDefault="00135D44" w:rsidP="00135D44">
            <w:pPr>
              <w:pStyle w:val="TableText"/>
              <w:rPr>
                <w:sz w:val="16"/>
                <w:szCs w:val="18"/>
              </w:rPr>
            </w:pPr>
            <w:r w:rsidRPr="00135D44">
              <w:rPr>
                <w:sz w:val="16"/>
                <w:szCs w:val="18"/>
              </w:rPr>
              <w:t>Māori</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0FE19599" w14:textId="75A397AB" w:rsidR="00135D44" w:rsidRPr="00135D44" w:rsidRDefault="00135D44" w:rsidP="00135D44">
            <w:pPr>
              <w:pStyle w:val="TableText"/>
              <w:jc w:val="right"/>
              <w:rPr>
                <w:sz w:val="16"/>
                <w:szCs w:val="18"/>
              </w:rPr>
            </w:pPr>
            <w:r w:rsidRPr="00135D44">
              <w:rPr>
                <w:sz w:val="16"/>
                <w:szCs w:val="18"/>
              </w:rPr>
              <w:t>83.8%</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5C34CC52" w14:textId="7DD9F2D5" w:rsidR="00135D44" w:rsidRPr="00135D44" w:rsidRDefault="00135D44" w:rsidP="00135D44">
            <w:pPr>
              <w:pStyle w:val="TableText"/>
              <w:jc w:val="right"/>
              <w:rPr>
                <w:sz w:val="16"/>
                <w:szCs w:val="18"/>
              </w:rPr>
            </w:pPr>
            <w:r w:rsidRPr="00135D44">
              <w:rPr>
                <w:sz w:val="16"/>
                <w:szCs w:val="18"/>
              </w:rPr>
              <w:t>83.9%</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708F5967" w14:textId="6C81170B" w:rsidR="00135D44" w:rsidRPr="00135D44" w:rsidRDefault="00135D44" w:rsidP="00135D44">
            <w:pPr>
              <w:pStyle w:val="TableText"/>
              <w:jc w:val="right"/>
              <w:rPr>
                <w:sz w:val="16"/>
                <w:szCs w:val="18"/>
              </w:rPr>
            </w:pPr>
            <w:r w:rsidRPr="00135D44">
              <w:rPr>
                <w:sz w:val="16"/>
                <w:szCs w:val="18"/>
              </w:rPr>
              <w:t>84.5%</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4665A8AC" w14:textId="3F6D2C62" w:rsidR="00135D44" w:rsidRPr="00135D44" w:rsidRDefault="00135D44" w:rsidP="00135D44">
            <w:pPr>
              <w:pStyle w:val="TableText"/>
              <w:jc w:val="right"/>
              <w:rPr>
                <w:sz w:val="16"/>
                <w:szCs w:val="18"/>
              </w:rPr>
            </w:pPr>
            <w:r w:rsidRPr="00135D44">
              <w:rPr>
                <w:sz w:val="16"/>
                <w:szCs w:val="18"/>
              </w:rPr>
              <w:t>85.2%</w:t>
            </w:r>
          </w:p>
        </w:tc>
      </w:tr>
      <w:tr w:rsidR="00135D44" w:rsidRPr="00135D44" w14:paraId="3D1B9C95" w14:textId="77777777" w:rsidTr="00135D44">
        <w:tc>
          <w:tcPr>
            <w:tcW w:w="1985" w:type="dxa"/>
            <w:tcBorders>
              <w:top w:val="single" w:sz="4" w:space="0" w:color="A6A6A6" w:themeColor="background1" w:themeShade="A6"/>
              <w:left w:val="nil"/>
              <w:bottom w:val="single" w:sz="4" w:space="0" w:color="A6A6A6" w:themeColor="background1" w:themeShade="A6"/>
              <w:right w:val="nil"/>
            </w:tcBorders>
            <w:hideMark/>
          </w:tcPr>
          <w:p w14:paraId="492F42DB" w14:textId="4312C3F5" w:rsidR="00135D44" w:rsidRPr="00135D44" w:rsidRDefault="00135D44" w:rsidP="00135D44">
            <w:pPr>
              <w:pStyle w:val="TableText"/>
              <w:rPr>
                <w:sz w:val="16"/>
                <w:szCs w:val="18"/>
              </w:rPr>
            </w:pPr>
            <w:r w:rsidRPr="00135D44">
              <w:rPr>
                <w:sz w:val="16"/>
                <w:szCs w:val="18"/>
              </w:rPr>
              <w:t>Pacific peoples</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3524A147" w14:textId="5906F237" w:rsidR="00135D44" w:rsidRPr="00135D44" w:rsidRDefault="00135D44" w:rsidP="00135D44">
            <w:pPr>
              <w:pStyle w:val="TableText"/>
              <w:jc w:val="right"/>
              <w:rPr>
                <w:sz w:val="16"/>
                <w:szCs w:val="18"/>
              </w:rPr>
            </w:pPr>
            <w:r w:rsidRPr="00135D44">
              <w:rPr>
                <w:sz w:val="16"/>
                <w:szCs w:val="18"/>
              </w:rPr>
              <w:t>85.5%</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594BF2D7" w14:textId="2BADA0D0" w:rsidR="00135D44" w:rsidRPr="00135D44" w:rsidRDefault="00135D44" w:rsidP="00135D44">
            <w:pPr>
              <w:pStyle w:val="TableText"/>
              <w:jc w:val="right"/>
              <w:rPr>
                <w:sz w:val="16"/>
                <w:szCs w:val="18"/>
              </w:rPr>
            </w:pPr>
            <w:r w:rsidRPr="00135D44">
              <w:rPr>
                <w:sz w:val="16"/>
                <w:szCs w:val="18"/>
              </w:rPr>
              <w:t>83.2%</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51AFF7F9" w14:textId="5945A063" w:rsidR="00135D44" w:rsidRPr="00135D44" w:rsidRDefault="00135D44" w:rsidP="00135D44">
            <w:pPr>
              <w:pStyle w:val="TableText"/>
              <w:jc w:val="right"/>
              <w:rPr>
                <w:sz w:val="16"/>
                <w:szCs w:val="18"/>
              </w:rPr>
            </w:pPr>
            <w:r w:rsidRPr="00135D44">
              <w:rPr>
                <w:sz w:val="16"/>
                <w:szCs w:val="18"/>
              </w:rPr>
              <w:t>84.3%</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66C8EB70" w14:textId="718E4605" w:rsidR="00135D44" w:rsidRPr="00135D44" w:rsidRDefault="00135D44" w:rsidP="00135D44">
            <w:pPr>
              <w:pStyle w:val="TableText"/>
              <w:jc w:val="right"/>
              <w:rPr>
                <w:sz w:val="16"/>
                <w:szCs w:val="18"/>
              </w:rPr>
            </w:pPr>
            <w:r w:rsidRPr="00135D44">
              <w:rPr>
                <w:sz w:val="16"/>
                <w:szCs w:val="18"/>
              </w:rPr>
              <w:t>87.1%</w:t>
            </w:r>
          </w:p>
        </w:tc>
      </w:tr>
      <w:tr w:rsidR="00135D44" w:rsidRPr="00135D44" w14:paraId="6206E9C4" w14:textId="77777777" w:rsidTr="00135D44">
        <w:tc>
          <w:tcPr>
            <w:tcW w:w="1985" w:type="dxa"/>
            <w:tcBorders>
              <w:top w:val="single" w:sz="4" w:space="0" w:color="A6A6A6" w:themeColor="background1" w:themeShade="A6"/>
              <w:left w:val="nil"/>
              <w:bottom w:val="single" w:sz="4" w:space="0" w:color="A6A6A6" w:themeColor="background1" w:themeShade="A6"/>
              <w:right w:val="nil"/>
            </w:tcBorders>
          </w:tcPr>
          <w:p w14:paraId="6752C6B6" w14:textId="6309A8ED" w:rsidR="00135D44" w:rsidRPr="00135D44" w:rsidRDefault="00135D44" w:rsidP="00135D44">
            <w:pPr>
              <w:pStyle w:val="TableText"/>
              <w:rPr>
                <w:sz w:val="16"/>
                <w:szCs w:val="18"/>
              </w:rPr>
            </w:pPr>
            <w:r w:rsidRPr="00135D44">
              <w:rPr>
                <w:sz w:val="16"/>
                <w:szCs w:val="18"/>
              </w:rPr>
              <w:t>Non-Māori non-Pacific</w:t>
            </w:r>
          </w:p>
        </w:tc>
        <w:tc>
          <w:tcPr>
            <w:tcW w:w="1559" w:type="dxa"/>
            <w:tcBorders>
              <w:top w:val="single" w:sz="4" w:space="0" w:color="A6A6A6" w:themeColor="background1" w:themeShade="A6"/>
              <w:left w:val="nil"/>
              <w:bottom w:val="single" w:sz="4" w:space="0" w:color="A6A6A6" w:themeColor="background1" w:themeShade="A6"/>
              <w:right w:val="nil"/>
            </w:tcBorders>
          </w:tcPr>
          <w:p w14:paraId="6D9E1200" w14:textId="6A467F25" w:rsidR="00135D44" w:rsidRPr="00135D44" w:rsidRDefault="00135D44" w:rsidP="00135D44">
            <w:pPr>
              <w:pStyle w:val="TableText"/>
              <w:jc w:val="right"/>
              <w:rPr>
                <w:sz w:val="16"/>
                <w:szCs w:val="18"/>
              </w:rPr>
            </w:pPr>
            <w:r w:rsidRPr="00135D44">
              <w:rPr>
                <w:sz w:val="16"/>
                <w:szCs w:val="18"/>
              </w:rPr>
              <w:t>86.6%</w:t>
            </w:r>
          </w:p>
        </w:tc>
        <w:tc>
          <w:tcPr>
            <w:tcW w:w="1559" w:type="dxa"/>
            <w:tcBorders>
              <w:top w:val="single" w:sz="4" w:space="0" w:color="A6A6A6" w:themeColor="background1" w:themeShade="A6"/>
              <w:left w:val="nil"/>
              <w:bottom w:val="single" w:sz="4" w:space="0" w:color="A6A6A6" w:themeColor="background1" w:themeShade="A6"/>
              <w:right w:val="nil"/>
            </w:tcBorders>
          </w:tcPr>
          <w:p w14:paraId="64257AB1" w14:textId="6B22F557" w:rsidR="00135D44" w:rsidRPr="00135D44" w:rsidRDefault="00135D44" w:rsidP="00135D44">
            <w:pPr>
              <w:pStyle w:val="TableText"/>
              <w:jc w:val="right"/>
              <w:rPr>
                <w:sz w:val="16"/>
                <w:szCs w:val="18"/>
              </w:rPr>
            </w:pPr>
            <w:r w:rsidRPr="00135D44">
              <w:rPr>
                <w:sz w:val="16"/>
                <w:szCs w:val="18"/>
              </w:rPr>
              <w:t>86.0%</w:t>
            </w:r>
          </w:p>
        </w:tc>
        <w:tc>
          <w:tcPr>
            <w:tcW w:w="1559" w:type="dxa"/>
            <w:tcBorders>
              <w:top w:val="single" w:sz="4" w:space="0" w:color="A6A6A6" w:themeColor="background1" w:themeShade="A6"/>
              <w:left w:val="nil"/>
              <w:bottom w:val="single" w:sz="4" w:space="0" w:color="A6A6A6" w:themeColor="background1" w:themeShade="A6"/>
              <w:right w:val="nil"/>
            </w:tcBorders>
          </w:tcPr>
          <w:p w14:paraId="0CE0B956" w14:textId="090B3BCB" w:rsidR="00135D44" w:rsidRPr="00135D44" w:rsidRDefault="00135D44" w:rsidP="00135D44">
            <w:pPr>
              <w:pStyle w:val="TableText"/>
              <w:jc w:val="right"/>
              <w:rPr>
                <w:sz w:val="16"/>
                <w:szCs w:val="18"/>
              </w:rPr>
            </w:pPr>
            <w:r w:rsidRPr="00135D44">
              <w:rPr>
                <w:sz w:val="16"/>
                <w:szCs w:val="18"/>
              </w:rPr>
              <w:t>86.9%</w:t>
            </w:r>
          </w:p>
        </w:tc>
        <w:tc>
          <w:tcPr>
            <w:tcW w:w="1560" w:type="dxa"/>
            <w:tcBorders>
              <w:top w:val="single" w:sz="4" w:space="0" w:color="A6A6A6" w:themeColor="background1" w:themeShade="A6"/>
              <w:left w:val="nil"/>
              <w:bottom w:val="single" w:sz="4" w:space="0" w:color="A6A6A6" w:themeColor="background1" w:themeShade="A6"/>
              <w:right w:val="nil"/>
            </w:tcBorders>
          </w:tcPr>
          <w:p w14:paraId="2432D456" w14:textId="4CCAAF13" w:rsidR="00135D44" w:rsidRPr="00135D44" w:rsidRDefault="00135D44" w:rsidP="00135D44">
            <w:pPr>
              <w:pStyle w:val="TableText"/>
              <w:jc w:val="right"/>
              <w:rPr>
                <w:sz w:val="16"/>
                <w:szCs w:val="18"/>
              </w:rPr>
            </w:pPr>
            <w:r w:rsidRPr="00135D44">
              <w:rPr>
                <w:sz w:val="16"/>
                <w:szCs w:val="18"/>
              </w:rPr>
              <w:t>88.0%</w:t>
            </w:r>
          </w:p>
        </w:tc>
      </w:tr>
      <w:tr w:rsidR="00135D44" w:rsidRPr="00135D44" w14:paraId="2285E832" w14:textId="77777777" w:rsidTr="00135D44">
        <w:tc>
          <w:tcPr>
            <w:tcW w:w="1985" w:type="dxa"/>
            <w:tcBorders>
              <w:top w:val="single" w:sz="4" w:space="0" w:color="A6A6A6" w:themeColor="background1" w:themeShade="A6"/>
              <w:left w:val="nil"/>
              <w:bottom w:val="single" w:sz="4" w:space="0" w:color="A6A6A6" w:themeColor="background1" w:themeShade="A6"/>
              <w:right w:val="nil"/>
            </w:tcBorders>
          </w:tcPr>
          <w:p w14:paraId="3E42FD83" w14:textId="41AE1212" w:rsidR="00135D44" w:rsidRPr="00135D44" w:rsidRDefault="00135D44" w:rsidP="00135D44">
            <w:pPr>
              <w:pStyle w:val="TableText"/>
              <w:rPr>
                <w:sz w:val="16"/>
                <w:szCs w:val="18"/>
              </w:rPr>
            </w:pPr>
            <w:r w:rsidRPr="00135D44">
              <w:rPr>
                <w:sz w:val="16"/>
                <w:szCs w:val="18"/>
              </w:rPr>
              <w:t>Asian</w:t>
            </w:r>
          </w:p>
        </w:tc>
        <w:tc>
          <w:tcPr>
            <w:tcW w:w="1559" w:type="dxa"/>
            <w:tcBorders>
              <w:top w:val="single" w:sz="4" w:space="0" w:color="A6A6A6" w:themeColor="background1" w:themeShade="A6"/>
              <w:left w:val="nil"/>
              <w:bottom w:val="single" w:sz="4" w:space="0" w:color="A6A6A6" w:themeColor="background1" w:themeShade="A6"/>
              <w:right w:val="nil"/>
            </w:tcBorders>
          </w:tcPr>
          <w:p w14:paraId="2B04675A" w14:textId="3F09D53C" w:rsidR="00135D44" w:rsidRPr="00135D44" w:rsidRDefault="00135D44" w:rsidP="00135D44">
            <w:pPr>
              <w:pStyle w:val="TableText"/>
              <w:jc w:val="right"/>
              <w:rPr>
                <w:sz w:val="16"/>
                <w:szCs w:val="18"/>
              </w:rPr>
            </w:pPr>
            <w:r w:rsidRPr="00135D44">
              <w:rPr>
                <w:sz w:val="16"/>
                <w:szCs w:val="18"/>
              </w:rPr>
              <w:t>85.9%</w:t>
            </w:r>
          </w:p>
        </w:tc>
        <w:tc>
          <w:tcPr>
            <w:tcW w:w="1559" w:type="dxa"/>
            <w:tcBorders>
              <w:top w:val="single" w:sz="4" w:space="0" w:color="A6A6A6" w:themeColor="background1" w:themeShade="A6"/>
              <w:left w:val="nil"/>
              <w:bottom w:val="single" w:sz="4" w:space="0" w:color="A6A6A6" w:themeColor="background1" w:themeShade="A6"/>
              <w:right w:val="nil"/>
            </w:tcBorders>
          </w:tcPr>
          <w:p w14:paraId="62FDBC96" w14:textId="592BD716" w:rsidR="00135D44" w:rsidRPr="00135D44" w:rsidRDefault="00135D44" w:rsidP="00135D44">
            <w:pPr>
              <w:pStyle w:val="TableText"/>
              <w:jc w:val="right"/>
              <w:rPr>
                <w:sz w:val="16"/>
                <w:szCs w:val="18"/>
              </w:rPr>
            </w:pPr>
            <w:r w:rsidRPr="00135D44">
              <w:rPr>
                <w:sz w:val="16"/>
                <w:szCs w:val="18"/>
              </w:rPr>
              <w:t>84.6%</w:t>
            </w:r>
          </w:p>
        </w:tc>
        <w:tc>
          <w:tcPr>
            <w:tcW w:w="1559" w:type="dxa"/>
            <w:tcBorders>
              <w:top w:val="single" w:sz="4" w:space="0" w:color="A6A6A6" w:themeColor="background1" w:themeShade="A6"/>
              <w:left w:val="nil"/>
              <w:bottom w:val="single" w:sz="4" w:space="0" w:color="A6A6A6" w:themeColor="background1" w:themeShade="A6"/>
              <w:right w:val="nil"/>
            </w:tcBorders>
          </w:tcPr>
          <w:p w14:paraId="3B38BEFA" w14:textId="23ED8C2B" w:rsidR="00135D44" w:rsidRPr="00135D44" w:rsidRDefault="00135D44" w:rsidP="00135D44">
            <w:pPr>
              <w:pStyle w:val="TableText"/>
              <w:jc w:val="right"/>
              <w:rPr>
                <w:sz w:val="16"/>
                <w:szCs w:val="18"/>
              </w:rPr>
            </w:pPr>
            <w:r w:rsidRPr="00135D44">
              <w:rPr>
                <w:sz w:val="16"/>
                <w:szCs w:val="18"/>
              </w:rPr>
              <w:t>84.9%</w:t>
            </w:r>
          </w:p>
        </w:tc>
        <w:tc>
          <w:tcPr>
            <w:tcW w:w="1560" w:type="dxa"/>
            <w:tcBorders>
              <w:top w:val="single" w:sz="4" w:space="0" w:color="A6A6A6" w:themeColor="background1" w:themeShade="A6"/>
              <w:left w:val="nil"/>
              <w:bottom w:val="single" w:sz="4" w:space="0" w:color="A6A6A6" w:themeColor="background1" w:themeShade="A6"/>
              <w:right w:val="nil"/>
            </w:tcBorders>
          </w:tcPr>
          <w:p w14:paraId="0B0359A9" w14:textId="54956B68" w:rsidR="00135D44" w:rsidRPr="00135D44" w:rsidRDefault="00135D44" w:rsidP="00135D44">
            <w:pPr>
              <w:pStyle w:val="TableText"/>
              <w:jc w:val="right"/>
              <w:rPr>
                <w:sz w:val="16"/>
                <w:szCs w:val="18"/>
              </w:rPr>
            </w:pPr>
            <w:r w:rsidRPr="00135D44">
              <w:rPr>
                <w:sz w:val="16"/>
                <w:szCs w:val="18"/>
              </w:rPr>
              <w:t>85.6%</w:t>
            </w:r>
          </w:p>
        </w:tc>
      </w:tr>
      <w:tr w:rsidR="00135D44" w:rsidRPr="00135D44" w14:paraId="1CC5FE7F" w14:textId="77777777" w:rsidTr="00135D44">
        <w:tc>
          <w:tcPr>
            <w:tcW w:w="1985" w:type="dxa"/>
            <w:tcBorders>
              <w:top w:val="single" w:sz="4" w:space="0" w:color="A6A6A6" w:themeColor="background1" w:themeShade="A6"/>
              <w:left w:val="nil"/>
              <w:bottom w:val="single" w:sz="4" w:space="0" w:color="A6A6A6" w:themeColor="background1" w:themeShade="A6"/>
              <w:right w:val="nil"/>
            </w:tcBorders>
          </w:tcPr>
          <w:p w14:paraId="06297D04" w14:textId="3F480D23" w:rsidR="00135D44" w:rsidRPr="00135D44" w:rsidRDefault="00135D44" w:rsidP="00135D44">
            <w:pPr>
              <w:pStyle w:val="TableText"/>
              <w:rPr>
                <w:sz w:val="16"/>
                <w:szCs w:val="18"/>
              </w:rPr>
            </w:pPr>
            <w:r w:rsidRPr="00135D44">
              <w:rPr>
                <w:sz w:val="16"/>
                <w:szCs w:val="18"/>
              </w:rPr>
              <w:t>European/Other</w:t>
            </w:r>
          </w:p>
        </w:tc>
        <w:tc>
          <w:tcPr>
            <w:tcW w:w="1559" w:type="dxa"/>
            <w:tcBorders>
              <w:top w:val="single" w:sz="4" w:space="0" w:color="A6A6A6" w:themeColor="background1" w:themeShade="A6"/>
              <w:left w:val="nil"/>
              <w:bottom w:val="single" w:sz="4" w:space="0" w:color="A6A6A6" w:themeColor="background1" w:themeShade="A6"/>
              <w:right w:val="nil"/>
            </w:tcBorders>
          </w:tcPr>
          <w:p w14:paraId="00ADB46F" w14:textId="31BE3C4D" w:rsidR="00135D44" w:rsidRPr="00135D44" w:rsidRDefault="00135D44" w:rsidP="00135D44">
            <w:pPr>
              <w:pStyle w:val="TableText"/>
              <w:jc w:val="right"/>
              <w:rPr>
                <w:sz w:val="16"/>
                <w:szCs w:val="18"/>
              </w:rPr>
            </w:pPr>
            <w:r w:rsidRPr="00135D44">
              <w:rPr>
                <w:sz w:val="16"/>
                <w:szCs w:val="18"/>
              </w:rPr>
              <w:t>86.7%</w:t>
            </w:r>
          </w:p>
        </w:tc>
        <w:tc>
          <w:tcPr>
            <w:tcW w:w="1559" w:type="dxa"/>
            <w:tcBorders>
              <w:top w:val="single" w:sz="4" w:space="0" w:color="A6A6A6" w:themeColor="background1" w:themeShade="A6"/>
              <w:left w:val="nil"/>
              <w:bottom w:val="single" w:sz="4" w:space="0" w:color="A6A6A6" w:themeColor="background1" w:themeShade="A6"/>
              <w:right w:val="nil"/>
            </w:tcBorders>
          </w:tcPr>
          <w:p w14:paraId="22EFBFB9" w14:textId="53B40F24" w:rsidR="00135D44" w:rsidRPr="00135D44" w:rsidRDefault="00135D44" w:rsidP="00135D44">
            <w:pPr>
              <w:pStyle w:val="TableText"/>
              <w:jc w:val="right"/>
              <w:rPr>
                <w:sz w:val="16"/>
                <w:szCs w:val="18"/>
              </w:rPr>
            </w:pPr>
            <w:r w:rsidRPr="00135D44">
              <w:rPr>
                <w:sz w:val="16"/>
                <w:szCs w:val="18"/>
              </w:rPr>
              <w:t>86.2%</w:t>
            </w:r>
          </w:p>
        </w:tc>
        <w:tc>
          <w:tcPr>
            <w:tcW w:w="1559" w:type="dxa"/>
            <w:tcBorders>
              <w:top w:val="single" w:sz="4" w:space="0" w:color="A6A6A6" w:themeColor="background1" w:themeShade="A6"/>
              <w:left w:val="nil"/>
              <w:bottom w:val="single" w:sz="4" w:space="0" w:color="A6A6A6" w:themeColor="background1" w:themeShade="A6"/>
              <w:right w:val="nil"/>
            </w:tcBorders>
          </w:tcPr>
          <w:p w14:paraId="629AD4ED" w14:textId="0245CA35" w:rsidR="00135D44" w:rsidRPr="00135D44" w:rsidRDefault="00135D44" w:rsidP="00135D44">
            <w:pPr>
              <w:pStyle w:val="TableText"/>
              <w:jc w:val="right"/>
              <w:rPr>
                <w:sz w:val="16"/>
                <w:szCs w:val="18"/>
              </w:rPr>
            </w:pPr>
            <w:r w:rsidRPr="00135D44">
              <w:rPr>
                <w:sz w:val="16"/>
                <w:szCs w:val="18"/>
              </w:rPr>
              <w:t>87.2%</w:t>
            </w:r>
          </w:p>
        </w:tc>
        <w:tc>
          <w:tcPr>
            <w:tcW w:w="1560" w:type="dxa"/>
            <w:tcBorders>
              <w:top w:val="single" w:sz="4" w:space="0" w:color="A6A6A6" w:themeColor="background1" w:themeShade="A6"/>
              <w:left w:val="nil"/>
              <w:bottom w:val="single" w:sz="4" w:space="0" w:color="A6A6A6" w:themeColor="background1" w:themeShade="A6"/>
              <w:right w:val="nil"/>
            </w:tcBorders>
          </w:tcPr>
          <w:p w14:paraId="68E780B1" w14:textId="047881EF" w:rsidR="00135D44" w:rsidRPr="00135D44" w:rsidRDefault="00135D44" w:rsidP="00135D44">
            <w:pPr>
              <w:pStyle w:val="TableText"/>
              <w:jc w:val="right"/>
              <w:rPr>
                <w:sz w:val="16"/>
                <w:szCs w:val="18"/>
              </w:rPr>
            </w:pPr>
            <w:r w:rsidRPr="00135D44">
              <w:rPr>
                <w:sz w:val="16"/>
                <w:szCs w:val="18"/>
              </w:rPr>
              <w:t>88.3%</w:t>
            </w:r>
          </w:p>
        </w:tc>
      </w:tr>
    </w:tbl>
    <w:p w14:paraId="33F13651" w14:textId="77777777" w:rsidR="00135D44" w:rsidRDefault="00135D44" w:rsidP="00135D44"/>
    <w:p w14:paraId="47BDA00F" w14:textId="77777777" w:rsidR="00135D44" w:rsidRDefault="00135D44" w:rsidP="00135D44">
      <w:pPr>
        <w:sectPr w:rsidR="00135D44" w:rsidSect="006D69D2">
          <w:pgSz w:w="11907" w:h="16840" w:code="9"/>
          <w:pgMar w:top="1418" w:right="1701" w:bottom="1134" w:left="1843" w:header="284" w:footer="425" w:gutter="284"/>
          <w:cols w:space="720"/>
        </w:sectPr>
      </w:pPr>
    </w:p>
    <w:tbl>
      <w:tblPr>
        <w:tblStyle w:val="TableGrid"/>
        <w:tblW w:w="7797"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ayout w:type="fixed"/>
        <w:tblLook w:val="04A0" w:firstRow="1" w:lastRow="0" w:firstColumn="1" w:lastColumn="0" w:noHBand="0" w:noVBand="1"/>
      </w:tblPr>
      <w:tblGrid>
        <w:gridCol w:w="2127"/>
        <w:gridCol w:w="992"/>
        <w:gridCol w:w="1559"/>
        <w:gridCol w:w="1559"/>
        <w:gridCol w:w="1560"/>
      </w:tblGrid>
      <w:tr w:rsidR="00135D44" w:rsidRPr="00135D44" w14:paraId="5B027BC5" w14:textId="77777777" w:rsidTr="00224C32">
        <w:tc>
          <w:tcPr>
            <w:tcW w:w="2127" w:type="dxa"/>
            <w:tcBorders>
              <w:top w:val="nil"/>
              <w:left w:val="nil"/>
              <w:bottom w:val="nil"/>
              <w:right w:val="nil"/>
            </w:tcBorders>
            <w:shd w:val="clear" w:color="auto" w:fill="D9D9D9" w:themeFill="background1" w:themeFillShade="D9"/>
          </w:tcPr>
          <w:p w14:paraId="50B24919" w14:textId="72097FA6" w:rsidR="00135D44" w:rsidRPr="00135D44" w:rsidRDefault="00135D44" w:rsidP="00135D44">
            <w:pPr>
              <w:pStyle w:val="TableText"/>
              <w:rPr>
                <w:b/>
                <w:bCs/>
              </w:rPr>
            </w:pPr>
            <w:r w:rsidRPr="00135D44">
              <w:rPr>
                <w:b/>
                <w:bCs/>
                <w:sz w:val="16"/>
                <w:szCs w:val="18"/>
              </w:rPr>
              <w:t>2021/22</w:t>
            </w:r>
          </w:p>
        </w:tc>
        <w:tc>
          <w:tcPr>
            <w:tcW w:w="992" w:type="dxa"/>
            <w:tcBorders>
              <w:top w:val="nil"/>
              <w:left w:val="nil"/>
              <w:bottom w:val="nil"/>
              <w:right w:val="nil"/>
            </w:tcBorders>
            <w:shd w:val="clear" w:color="auto" w:fill="D9D9D9" w:themeFill="background1" w:themeFillShade="D9"/>
            <w:hideMark/>
          </w:tcPr>
          <w:p w14:paraId="62AB2244" w14:textId="608ECFAF" w:rsidR="00135D44" w:rsidRPr="00135D44" w:rsidRDefault="00135D44" w:rsidP="00135D44">
            <w:pPr>
              <w:pStyle w:val="TableText"/>
              <w:jc w:val="right"/>
              <w:rPr>
                <w:b/>
                <w:bCs/>
                <w:sz w:val="16"/>
                <w:szCs w:val="18"/>
              </w:rPr>
            </w:pPr>
            <w:r w:rsidRPr="00135D44">
              <w:rPr>
                <w:b/>
                <w:bCs/>
                <w:sz w:val="16"/>
                <w:szCs w:val="18"/>
              </w:rPr>
              <w:t>Q1</w:t>
            </w:r>
          </w:p>
        </w:tc>
        <w:tc>
          <w:tcPr>
            <w:tcW w:w="1559" w:type="dxa"/>
            <w:tcBorders>
              <w:top w:val="nil"/>
              <w:left w:val="nil"/>
              <w:bottom w:val="nil"/>
              <w:right w:val="nil"/>
            </w:tcBorders>
            <w:shd w:val="clear" w:color="auto" w:fill="D9D9D9" w:themeFill="background1" w:themeFillShade="D9"/>
            <w:hideMark/>
          </w:tcPr>
          <w:p w14:paraId="5A4E70E7" w14:textId="77D7425D" w:rsidR="00135D44" w:rsidRPr="00135D44" w:rsidRDefault="00135D44" w:rsidP="00135D44">
            <w:pPr>
              <w:pStyle w:val="TableText"/>
              <w:jc w:val="right"/>
              <w:rPr>
                <w:b/>
                <w:bCs/>
                <w:sz w:val="16"/>
                <w:szCs w:val="18"/>
              </w:rPr>
            </w:pPr>
            <w:r w:rsidRPr="00135D44">
              <w:rPr>
                <w:b/>
                <w:bCs/>
                <w:sz w:val="16"/>
                <w:szCs w:val="18"/>
              </w:rPr>
              <w:t>Q2</w:t>
            </w:r>
          </w:p>
        </w:tc>
        <w:tc>
          <w:tcPr>
            <w:tcW w:w="1559" w:type="dxa"/>
            <w:tcBorders>
              <w:top w:val="nil"/>
              <w:left w:val="nil"/>
              <w:bottom w:val="nil"/>
              <w:right w:val="nil"/>
            </w:tcBorders>
            <w:shd w:val="clear" w:color="auto" w:fill="D9D9D9" w:themeFill="background1" w:themeFillShade="D9"/>
            <w:hideMark/>
          </w:tcPr>
          <w:p w14:paraId="0E4E44D5" w14:textId="32AE7DA1" w:rsidR="00135D44" w:rsidRPr="00135D44" w:rsidRDefault="00135D44" w:rsidP="00135D44">
            <w:pPr>
              <w:pStyle w:val="TableText"/>
              <w:jc w:val="right"/>
              <w:rPr>
                <w:b/>
                <w:bCs/>
                <w:sz w:val="16"/>
                <w:szCs w:val="18"/>
              </w:rPr>
            </w:pPr>
            <w:r w:rsidRPr="00135D44">
              <w:rPr>
                <w:b/>
                <w:bCs/>
                <w:sz w:val="16"/>
                <w:szCs w:val="18"/>
              </w:rPr>
              <w:t>Q3</w:t>
            </w:r>
          </w:p>
        </w:tc>
        <w:tc>
          <w:tcPr>
            <w:tcW w:w="1560" w:type="dxa"/>
            <w:tcBorders>
              <w:top w:val="nil"/>
              <w:left w:val="nil"/>
              <w:bottom w:val="nil"/>
              <w:right w:val="nil"/>
            </w:tcBorders>
            <w:shd w:val="clear" w:color="auto" w:fill="D9D9D9" w:themeFill="background1" w:themeFillShade="D9"/>
            <w:hideMark/>
          </w:tcPr>
          <w:p w14:paraId="6BB35CF8" w14:textId="5083B203" w:rsidR="00135D44" w:rsidRPr="00135D44" w:rsidRDefault="00135D44" w:rsidP="00135D44">
            <w:pPr>
              <w:pStyle w:val="TableText"/>
              <w:jc w:val="right"/>
              <w:rPr>
                <w:b/>
                <w:bCs/>
                <w:sz w:val="16"/>
                <w:szCs w:val="18"/>
              </w:rPr>
            </w:pPr>
            <w:r w:rsidRPr="00135D44">
              <w:rPr>
                <w:b/>
                <w:bCs/>
                <w:sz w:val="16"/>
                <w:szCs w:val="18"/>
              </w:rPr>
              <w:t>Q4</w:t>
            </w:r>
          </w:p>
        </w:tc>
      </w:tr>
      <w:tr w:rsidR="00135D44" w:rsidRPr="00135D44" w14:paraId="6467C1A3" w14:textId="77777777" w:rsidTr="00224C32">
        <w:tc>
          <w:tcPr>
            <w:tcW w:w="2127" w:type="dxa"/>
            <w:tcBorders>
              <w:top w:val="nil"/>
              <w:left w:val="nil"/>
              <w:bottom w:val="single" w:sz="4" w:space="0" w:color="A6A6A6" w:themeColor="background1" w:themeShade="A6"/>
              <w:right w:val="nil"/>
            </w:tcBorders>
            <w:hideMark/>
          </w:tcPr>
          <w:p w14:paraId="09532124" w14:textId="294E8C6D" w:rsidR="00135D44" w:rsidRPr="00135D44" w:rsidRDefault="00135D44" w:rsidP="00135D44">
            <w:pPr>
              <w:pStyle w:val="TableText"/>
              <w:rPr>
                <w:rFonts w:cs="Segoe UI"/>
                <w:sz w:val="16"/>
                <w:szCs w:val="16"/>
              </w:rPr>
            </w:pPr>
            <w:r w:rsidRPr="00135D44">
              <w:rPr>
                <w:rFonts w:cs="Segoe UI"/>
                <w:w w:val="90"/>
                <w:sz w:val="16"/>
                <w:szCs w:val="16"/>
              </w:rPr>
              <w:t>All</w:t>
            </w:r>
            <w:r w:rsidRPr="00135D44">
              <w:rPr>
                <w:rFonts w:cs="Segoe UI"/>
                <w:spacing w:val="-1"/>
                <w:w w:val="90"/>
                <w:sz w:val="16"/>
                <w:szCs w:val="16"/>
              </w:rPr>
              <w:t xml:space="preserve"> </w:t>
            </w:r>
            <w:r w:rsidRPr="00135D44">
              <w:rPr>
                <w:rFonts w:cs="Segoe UI"/>
                <w:spacing w:val="-2"/>
                <w:sz w:val="16"/>
                <w:szCs w:val="16"/>
              </w:rPr>
              <w:t>ethnicities</w:t>
            </w:r>
          </w:p>
        </w:tc>
        <w:tc>
          <w:tcPr>
            <w:tcW w:w="992" w:type="dxa"/>
            <w:tcBorders>
              <w:top w:val="nil"/>
              <w:left w:val="nil"/>
              <w:bottom w:val="single" w:sz="4" w:space="0" w:color="A6A6A6" w:themeColor="background1" w:themeShade="A6"/>
              <w:right w:val="nil"/>
            </w:tcBorders>
            <w:hideMark/>
          </w:tcPr>
          <w:p w14:paraId="552B1D1F" w14:textId="276F33BE" w:rsidR="00135D44" w:rsidRPr="00135D44" w:rsidRDefault="00135D44" w:rsidP="00135D44">
            <w:pPr>
              <w:pStyle w:val="TableText"/>
              <w:jc w:val="right"/>
              <w:rPr>
                <w:rFonts w:cs="Segoe UI"/>
                <w:spacing w:val="-2"/>
                <w:sz w:val="16"/>
                <w:szCs w:val="16"/>
              </w:rPr>
            </w:pPr>
            <w:r w:rsidRPr="00135D44">
              <w:rPr>
                <w:rFonts w:cs="Segoe UI"/>
                <w:spacing w:val="-2"/>
                <w:sz w:val="16"/>
                <w:szCs w:val="16"/>
              </w:rPr>
              <w:t>87.1%</w:t>
            </w:r>
          </w:p>
        </w:tc>
        <w:tc>
          <w:tcPr>
            <w:tcW w:w="1559" w:type="dxa"/>
            <w:tcBorders>
              <w:top w:val="nil"/>
              <w:left w:val="nil"/>
              <w:bottom w:val="single" w:sz="4" w:space="0" w:color="A6A6A6" w:themeColor="background1" w:themeShade="A6"/>
              <w:right w:val="nil"/>
            </w:tcBorders>
            <w:hideMark/>
          </w:tcPr>
          <w:p w14:paraId="72090D31" w14:textId="36C30B6D" w:rsidR="00135D44" w:rsidRPr="00135D44" w:rsidRDefault="00135D44" w:rsidP="00135D44">
            <w:pPr>
              <w:pStyle w:val="TableText"/>
              <w:jc w:val="right"/>
              <w:rPr>
                <w:rFonts w:cs="Segoe UI"/>
                <w:spacing w:val="-2"/>
                <w:sz w:val="16"/>
                <w:szCs w:val="16"/>
              </w:rPr>
            </w:pPr>
            <w:r w:rsidRPr="00135D44">
              <w:rPr>
                <w:rFonts w:cs="Segoe UI"/>
                <w:spacing w:val="-2"/>
                <w:sz w:val="16"/>
                <w:szCs w:val="16"/>
              </w:rPr>
              <w:t>86.0%</w:t>
            </w:r>
          </w:p>
        </w:tc>
        <w:tc>
          <w:tcPr>
            <w:tcW w:w="1559" w:type="dxa"/>
            <w:tcBorders>
              <w:top w:val="nil"/>
              <w:left w:val="nil"/>
              <w:bottom w:val="single" w:sz="4" w:space="0" w:color="A6A6A6" w:themeColor="background1" w:themeShade="A6"/>
              <w:right w:val="nil"/>
            </w:tcBorders>
            <w:hideMark/>
          </w:tcPr>
          <w:p w14:paraId="604C1652" w14:textId="79457AC6" w:rsidR="00135D44" w:rsidRPr="00135D44" w:rsidRDefault="00135D44" w:rsidP="00135D44">
            <w:pPr>
              <w:pStyle w:val="TableText"/>
              <w:jc w:val="right"/>
              <w:rPr>
                <w:rFonts w:cs="Segoe UI"/>
                <w:spacing w:val="-2"/>
                <w:sz w:val="16"/>
                <w:szCs w:val="16"/>
              </w:rPr>
            </w:pPr>
            <w:r w:rsidRPr="00135D44">
              <w:rPr>
                <w:rFonts w:cs="Segoe UI"/>
                <w:spacing w:val="-2"/>
                <w:sz w:val="16"/>
                <w:szCs w:val="16"/>
              </w:rPr>
              <w:t>85.9%</w:t>
            </w:r>
          </w:p>
        </w:tc>
        <w:tc>
          <w:tcPr>
            <w:tcW w:w="1560" w:type="dxa"/>
            <w:tcBorders>
              <w:top w:val="nil"/>
              <w:left w:val="nil"/>
              <w:bottom w:val="single" w:sz="4" w:space="0" w:color="A6A6A6" w:themeColor="background1" w:themeShade="A6"/>
              <w:right w:val="nil"/>
            </w:tcBorders>
            <w:hideMark/>
          </w:tcPr>
          <w:p w14:paraId="62013C00" w14:textId="5906A118" w:rsidR="00135D44" w:rsidRPr="00135D44" w:rsidRDefault="00135D44" w:rsidP="00135D44">
            <w:pPr>
              <w:pStyle w:val="TableText"/>
              <w:jc w:val="right"/>
              <w:rPr>
                <w:rFonts w:cs="Segoe UI"/>
                <w:spacing w:val="-2"/>
                <w:sz w:val="16"/>
                <w:szCs w:val="16"/>
              </w:rPr>
            </w:pPr>
            <w:r w:rsidRPr="00135D44">
              <w:rPr>
                <w:rFonts w:cs="Segoe UI"/>
                <w:spacing w:val="-2"/>
                <w:sz w:val="16"/>
                <w:szCs w:val="16"/>
              </w:rPr>
              <w:t>87.0%</w:t>
            </w:r>
          </w:p>
        </w:tc>
      </w:tr>
      <w:tr w:rsidR="00135D44" w:rsidRPr="00135D44" w14:paraId="7ABCCD6F"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7B7C6ACB" w14:textId="4F2F638C" w:rsidR="00135D44" w:rsidRPr="00135D44" w:rsidRDefault="00135D44" w:rsidP="00135D44">
            <w:pPr>
              <w:pStyle w:val="TableText"/>
              <w:rPr>
                <w:rFonts w:cs="Segoe UI"/>
                <w:sz w:val="16"/>
                <w:szCs w:val="16"/>
              </w:rPr>
            </w:pPr>
            <w:r w:rsidRPr="00135D44">
              <w:rPr>
                <w:rFonts w:cs="Segoe UI"/>
                <w:spacing w:val="-2"/>
                <w:sz w:val="16"/>
                <w:szCs w:val="16"/>
              </w:rPr>
              <w:t>Māori</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6F19F31E" w14:textId="00946AF2" w:rsidR="00135D44" w:rsidRPr="00135D44" w:rsidRDefault="00135D44" w:rsidP="00135D44">
            <w:pPr>
              <w:pStyle w:val="TableText"/>
              <w:jc w:val="right"/>
              <w:rPr>
                <w:rFonts w:cs="Segoe UI"/>
                <w:spacing w:val="-2"/>
                <w:sz w:val="16"/>
                <w:szCs w:val="16"/>
              </w:rPr>
            </w:pPr>
            <w:r w:rsidRPr="00135D44">
              <w:rPr>
                <w:rFonts w:cs="Segoe UI"/>
                <w:spacing w:val="-2"/>
                <w:sz w:val="16"/>
                <w:szCs w:val="16"/>
              </w:rPr>
              <w:t>85.7%</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5190AC06" w14:textId="5D5E82BE" w:rsidR="00135D44" w:rsidRPr="00135D44" w:rsidRDefault="00135D44" w:rsidP="00135D44">
            <w:pPr>
              <w:pStyle w:val="TableText"/>
              <w:jc w:val="right"/>
              <w:rPr>
                <w:rFonts w:cs="Segoe UI"/>
                <w:spacing w:val="-2"/>
                <w:sz w:val="16"/>
                <w:szCs w:val="16"/>
              </w:rPr>
            </w:pPr>
            <w:r w:rsidRPr="00135D44">
              <w:rPr>
                <w:rFonts w:cs="Segoe UI"/>
                <w:spacing w:val="-2"/>
                <w:sz w:val="16"/>
                <w:szCs w:val="16"/>
              </w:rPr>
              <w:t>84.7%</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36245233" w14:textId="2EF5272C" w:rsidR="00135D44" w:rsidRPr="00135D44" w:rsidRDefault="00135D44" w:rsidP="00135D44">
            <w:pPr>
              <w:pStyle w:val="TableText"/>
              <w:jc w:val="right"/>
              <w:rPr>
                <w:rFonts w:cs="Segoe UI"/>
                <w:spacing w:val="-2"/>
                <w:sz w:val="16"/>
                <w:szCs w:val="16"/>
              </w:rPr>
            </w:pPr>
            <w:r w:rsidRPr="00135D44">
              <w:rPr>
                <w:rFonts w:cs="Segoe UI"/>
                <w:spacing w:val="-2"/>
                <w:sz w:val="16"/>
                <w:szCs w:val="16"/>
              </w:rPr>
              <w:t>84.2%</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2A723736" w14:textId="495D3B6B" w:rsidR="00135D44" w:rsidRPr="00135D44" w:rsidRDefault="00135D44" w:rsidP="00135D44">
            <w:pPr>
              <w:pStyle w:val="TableText"/>
              <w:jc w:val="right"/>
              <w:rPr>
                <w:rFonts w:cs="Segoe UI"/>
                <w:spacing w:val="-2"/>
                <w:sz w:val="16"/>
                <w:szCs w:val="16"/>
              </w:rPr>
            </w:pPr>
            <w:r w:rsidRPr="00135D44">
              <w:rPr>
                <w:rFonts w:cs="Segoe UI"/>
                <w:spacing w:val="-2"/>
                <w:sz w:val="16"/>
                <w:szCs w:val="16"/>
              </w:rPr>
              <w:t>85.1%</w:t>
            </w:r>
          </w:p>
        </w:tc>
      </w:tr>
      <w:tr w:rsidR="00135D44" w:rsidRPr="00135D44" w14:paraId="319F6FBA"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38220BB8" w14:textId="33505524" w:rsidR="00135D44" w:rsidRPr="00135D44" w:rsidRDefault="00135D44" w:rsidP="00135D44">
            <w:pPr>
              <w:pStyle w:val="TableText"/>
              <w:rPr>
                <w:rFonts w:cs="Segoe UI"/>
                <w:sz w:val="16"/>
                <w:szCs w:val="16"/>
              </w:rPr>
            </w:pPr>
            <w:r w:rsidRPr="00135D44">
              <w:rPr>
                <w:rFonts w:cs="Segoe UI"/>
                <w:w w:val="105"/>
                <w:sz w:val="16"/>
                <w:szCs w:val="16"/>
              </w:rPr>
              <w:t>Pacific</w:t>
            </w:r>
            <w:r w:rsidRPr="00135D44">
              <w:rPr>
                <w:rFonts w:cs="Segoe UI"/>
                <w:spacing w:val="-6"/>
                <w:w w:val="105"/>
                <w:sz w:val="16"/>
                <w:szCs w:val="16"/>
              </w:rPr>
              <w:t xml:space="preserve"> </w:t>
            </w:r>
            <w:r w:rsidRPr="00135D44">
              <w:rPr>
                <w:rFonts w:cs="Segoe UI"/>
                <w:spacing w:val="-2"/>
                <w:w w:val="105"/>
                <w:sz w:val="16"/>
                <w:szCs w:val="16"/>
              </w:rPr>
              <w:t>peoples</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0D285702" w14:textId="29C9ECB1" w:rsidR="00135D44" w:rsidRPr="00135D44" w:rsidRDefault="00135D44" w:rsidP="00135D44">
            <w:pPr>
              <w:pStyle w:val="TableText"/>
              <w:jc w:val="right"/>
              <w:rPr>
                <w:rFonts w:cs="Segoe UI"/>
                <w:spacing w:val="-2"/>
                <w:sz w:val="16"/>
                <w:szCs w:val="16"/>
              </w:rPr>
            </w:pPr>
            <w:r w:rsidRPr="00135D44">
              <w:rPr>
                <w:rFonts w:cs="Segoe UI"/>
                <w:spacing w:val="-2"/>
                <w:sz w:val="16"/>
                <w:szCs w:val="16"/>
              </w:rPr>
              <w:t>86.4%</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5F9E8DF0" w14:textId="44ABE22D" w:rsidR="00135D44" w:rsidRPr="00135D44" w:rsidRDefault="00135D44" w:rsidP="00135D44">
            <w:pPr>
              <w:pStyle w:val="TableText"/>
              <w:jc w:val="right"/>
              <w:rPr>
                <w:rFonts w:cs="Segoe UI"/>
                <w:spacing w:val="-2"/>
                <w:sz w:val="16"/>
                <w:szCs w:val="16"/>
              </w:rPr>
            </w:pPr>
            <w:r w:rsidRPr="00135D44">
              <w:rPr>
                <w:rFonts w:cs="Segoe UI"/>
                <w:spacing w:val="-2"/>
                <w:sz w:val="16"/>
                <w:szCs w:val="16"/>
              </w:rPr>
              <w:t>87.6%</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60B82274" w14:textId="4917C708" w:rsidR="00135D44" w:rsidRPr="00135D44" w:rsidRDefault="00135D44" w:rsidP="00135D44">
            <w:pPr>
              <w:pStyle w:val="TableText"/>
              <w:jc w:val="right"/>
              <w:rPr>
                <w:rFonts w:cs="Segoe UI"/>
                <w:spacing w:val="-2"/>
                <w:sz w:val="16"/>
                <w:szCs w:val="16"/>
              </w:rPr>
            </w:pPr>
            <w:r w:rsidRPr="00135D44">
              <w:rPr>
                <w:rFonts w:cs="Segoe UI"/>
                <w:spacing w:val="-2"/>
                <w:sz w:val="16"/>
                <w:szCs w:val="16"/>
              </w:rPr>
              <w:t>84.0%</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130E960F" w14:textId="6F48F011" w:rsidR="00135D44" w:rsidRPr="00135D44" w:rsidRDefault="00135D44" w:rsidP="00135D44">
            <w:pPr>
              <w:pStyle w:val="TableText"/>
              <w:jc w:val="right"/>
              <w:rPr>
                <w:rFonts w:cs="Segoe UI"/>
                <w:spacing w:val="-2"/>
                <w:sz w:val="16"/>
                <w:szCs w:val="16"/>
              </w:rPr>
            </w:pPr>
            <w:r w:rsidRPr="00135D44">
              <w:rPr>
                <w:rFonts w:cs="Segoe UI"/>
                <w:spacing w:val="-2"/>
                <w:sz w:val="16"/>
                <w:szCs w:val="16"/>
              </w:rPr>
              <w:t>86.6%</w:t>
            </w:r>
          </w:p>
        </w:tc>
      </w:tr>
      <w:tr w:rsidR="00135D44" w:rsidRPr="00135D44" w14:paraId="65FA9CEB"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4C8E07D7" w14:textId="04127433" w:rsidR="00135D44" w:rsidRPr="00135D44" w:rsidRDefault="00135D44" w:rsidP="00135D44">
            <w:pPr>
              <w:pStyle w:val="TableText"/>
              <w:rPr>
                <w:rFonts w:cs="Segoe UI"/>
                <w:sz w:val="16"/>
                <w:szCs w:val="16"/>
              </w:rPr>
            </w:pPr>
            <w:r w:rsidRPr="00135D44">
              <w:rPr>
                <w:rFonts w:cs="Segoe UI"/>
                <w:sz w:val="16"/>
                <w:szCs w:val="16"/>
              </w:rPr>
              <w:t>Non-Māori</w:t>
            </w:r>
            <w:r w:rsidRPr="00135D44">
              <w:rPr>
                <w:rFonts w:cs="Segoe UI"/>
                <w:spacing w:val="7"/>
                <w:sz w:val="16"/>
                <w:szCs w:val="16"/>
              </w:rPr>
              <w:t xml:space="preserve"> </w:t>
            </w:r>
            <w:r w:rsidRPr="00135D44">
              <w:rPr>
                <w:rFonts w:cs="Segoe UI"/>
                <w:sz w:val="16"/>
                <w:szCs w:val="16"/>
              </w:rPr>
              <w:t>non-</w:t>
            </w:r>
            <w:r w:rsidRPr="00135D44">
              <w:rPr>
                <w:rFonts w:cs="Segoe UI"/>
                <w:spacing w:val="-2"/>
                <w:sz w:val="16"/>
                <w:szCs w:val="16"/>
              </w:rPr>
              <w:t>Pacific</w:t>
            </w:r>
          </w:p>
        </w:tc>
        <w:tc>
          <w:tcPr>
            <w:tcW w:w="992" w:type="dxa"/>
            <w:tcBorders>
              <w:top w:val="single" w:sz="4" w:space="0" w:color="A6A6A6" w:themeColor="background1" w:themeShade="A6"/>
              <w:left w:val="nil"/>
              <w:bottom w:val="single" w:sz="4" w:space="0" w:color="A6A6A6" w:themeColor="background1" w:themeShade="A6"/>
              <w:right w:val="nil"/>
            </w:tcBorders>
          </w:tcPr>
          <w:p w14:paraId="7FCF91B4" w14:textId="53B92E82" w:rsidR="00135D44" w:rsidRPr="00135D44" w:rsidRDefault="00135D44" w:rsidP="00135D44">
            <w:pPr>
              <w:pStyle w:val="TableText"/>
              <w:jc w:val="right"/>
              <w:rPr>
                <w:rFonts w:cs="Segoe UI"/>
                <w:spacing w:val="-2"/>
                <w:sz w:val="16"/>
                <w:szCs w:val="16"/>
              </w:rPr>
            </w:pPr>
            <w:r w:rsidRPr="00135D44">
              <w:rPr>
                <w:rFonts w:cs="Segoe UI"/>
                <w:spacing w:val="-2"/>
                <w:sz w:val="16"/>
                <w:szCs w:val="16"/>
              </w:rPr>
              <w:t>87.3%</w:t>
            </w:r>
          </w:p>
        </w:tc>
        <w:tc>
          <w:tcPr>
            <w:tcW w:w="1559" w:type="dxa"/>
            <w:tcBorders>
              <w:top w:val="single" w:sz="4" w:space="0" w:color="A6A6A6" w:themeColor="background1" w:themeShade="A6"/>
              <w:left w:val="nil"/>
              <w:bottom w:val="single" w:sz="4" w:space="0" w:color="A6A6A6" w:themeColor="background1" w:themeShade="A6"/>
              <w:right w:val="nil"/>
            </w:tcBorders>
          </w:tcPr>
          <w:p w14:paraId="591594FC" w14:textId="0BBE0F33" w:rsidR="00135D44" w:rsidRPr="00135D44" w:rsidRDefault="00135D44" w:rsidP="00135D44">
            <w:pPr>
              <w:pStyle w:val="TableText"/>
              <w:jc w:val="right"/>
              <w:rPr>
                <w:rFonts w:cs="Segoe UI"/>
                <w:spacing w:val="-2"/>
                <w:sz w:val="16"/>
                <w:szCs w:val="16"/>
              </w:rPr>
            </w:pPr>
            <w:r w:rsidRPr="00135D44">
              <w:rPr>
                <w:rFonts w:cs="Segoe UI"/>
                <w:spacing w:val="-2"/>
                <w:sz w:val="16"/>
                <w:szCs w:val="16"/>
              </w:rPr>
              <w:t>86.2%</w:t>
            </w:r>
          </w:p>
        </w:tc>
        <w:tc>
          <w:tcPr>
            <w:tcW w:w="1559" w:type="dxa"/>
            <w:tcBorders>
              <w:top w:val="single" w:sz="4" w:space="0" w:color="A6A6A6" w:themeColor="background1" w:themeShade="A6"/>
              <w:left w:val="nil"/>
              <w:bottom w:val="single" w:sz="4" w:space="0" w:color="A6A6A6" w:themeColor="background1" w:themeShade="A6"/>
              <w:right w:val="nil"/>
            </w:tcBorders>
          </w:tcPr>
          <w:p w14:paraId="2C016549" w14:textId="31326981" w:rsidR="00135D44" w:rsidRPr="00135D44" w:rsidRDefault="00135D44" w:rsidP="00135D44">
            <w:pPr>
              <w:pStyle w:val="TableText"/>
              <w:jc w:val="right"/>
              <w:rPr>
                <w:rFonts w:cs="Segoe UI"/>
                <w:spacing w:val="-2"/>
                <w:sz w:val="16"/>
                <w:szCs w:val="16"/>
              </w:rPr>
            </w:pPr>
            <w:r w:rsidRPr="00135D44">
              <w:rPr>
                <w:rFonts w:cs="Segoe UI"/>
                <w:spacing w:val="-2"/>
                <w:sz w:val="16"/>
                <w:szCs w:val="16"/>
              </w:rPr>
              <w:t>86.2%</w:t>
            </w:r>
          </w:p>
        </w:tc>
        <w:tc>
          <w:tcPr>
            <w:tcW w:w="1560" w:type="dxa"/>
            <w:tcBorders>
              <w:top w:val="single" w:sz="4" w:space="0" w:color="A6A6A6" w:themeColor="background1" w:themeShade="A6"/>
              <w:left w:val="nil"/>
              <w:bottom w:val="single" w:sz="4" w:space="0" w:color="A6A6A6" w:themeColor="background1" w:themeShade="A6"/>
              <w:right w:val="nil"/>
            </w:tcBorders>
          </w:tcPr>
          <w:p w14:paraId="4C975DE9" w14:textId="69717CE5" w:rsidR="00135D44" w:rsidRPr="00135D44" w:rsidRDefault="00135D44" w:rsidP="00135D44">
            <w:pPr>
              <w:pStyle w:val="TableText"/>
              <w:jc w:val="right"/>
              <w:rPr>
                <w:rFonts w:cs="Segoe UI"/>
                <w:spacing w:val="-2"/>
                <w:sz w:val="16"/>
                <w:szCs w:val="16"/>
              </w:rPr>
            </w:pPr>
            <w:r w:rsidRPr="00135D44">
              <w:rPr>
                <w:rFonts w:cs="Segoe UI"/>
                <w:spacing w:val="-2"/>
                <w:sz w:val="16"/>
                <w:szCs w:val="16"/>
              </w:rPr>
              <w:t>87.3%</w:t>
            </w:r>
          </w:p>
        </w:tc>
      </w:tr>
      <w:tr w:rsidR="00135D44" w:rsidRPr="00135D44" w14:paraId="105E392D"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5A62C514" w14:textId="16B6CBDA" w:rsidR="00135D44" w:rsidRPr="00135D44" w:rsidRDefault="00135D44" w:rsidP="00135D44">
            <w:pPr>
              <w:pStyle w:val="TableText"/>
              <w:rPr>
                <w:rFonts w:cs="Segoe UI"/>
                <w:sz w:val="16"/>
                <w:szCs w:val="16"/>
              </w:rPr>
            </w:pPr>
            <w:r w:rsidRPr="00135D44">
              <w:rPr>
                <w:rFonts w:cs="Segoe UI"/>
                <w:spacing w:val="-2"/>
                <w:w w:val="105"/>
                <w:sz w:val="16"/>
                <w:szCs w:val="16"/>
              </w:rPr>
              <w:t>Asian</w:t>
            </w:r>
          </w:p>
        </w:tc>
        <w:tc>
          <w:tcPr>
            <w:tcW w:w="992" w:type="dxa"/>
            <w:tcBorders>
              <w:top w:val="single" w:sz="4" w:space="0" w:color="A6A6A6" w:themeColor="background1" w:themeShade="A6"/>
              <w:left w:val="nil"/>
              <w:bottom w:val="single" w:sz="4" w:space="0" w:color="A6A6A6" w:themeColor="background1" w:themeShade="A6"/>
              <w:right w:val="nil"/>
            </w:tcBorders>
          </w:tcPr>
          <w:p w14:paraId="1A2F64B6" w14:textId="7516DFDC" w:rsidR="00135D44" w:rsidRPr="00135D44" w:rsidRDefault="00135D44" w:rsidP="00135D44">
            <w:pPr>
              <w:pStyle w:val="TableText"/>
              <w:jc w:val="right"/>
              <w:rPr>
                <w:rFonts w:cs="Segoe UI"/>
                <w:spacing w:val="-2"/>
                <w:sz w:val="16"/>
                <w:szCs w:val="16"/>
              </w:rPr>
            </w:pPr>
            <w:r w:rsidRPr="00135D44">
              <w:rPr>
                <w:rFonts w:cs="Segoe UI"/>
                <w:spacing w:val="-2"/>
                <w:sz w:val="16"/>
                <w:szCs w:val="16"/>
              </w:rPr>
              <w:t>84.1%</w:t>
            </w:r>
          </w:p>
        </w:tc>
        <w:tc>
          <w:tcPr>
            <w:tcW w:w="1559" w:type="dxa"/>
            <w:tcBorders>
              <w:top w:val="single" w:sz="4" w:space="0" w:color="A6A6A6" w:themeColor="background1" w:themeShade="A6"/>
              <w:left w:val="nil"/>
              <w:bottom w:val="single" w:sz="4" w:space="0" w:color="A6A6A6" w:themeColor="background1" w:themeShade="A6"/>
              <w:right w:val="nil"/>
            </w:tcBorders>
          </w:tcPr>
          <w:p w14:paraId="273768CB" w14:textId="7FAE520F" w:rsidR="00135D44" w:rsidRPr="00135D44" w:rsidRDefault="00135D44" w:rsidP="00135D44">
            <w:pPr>
              <w:pStyle w:val="TableText"/>
              <w:jc w:val="right"/>
              <w:rPr>
                <w:rFonts w:cs="Segoe UI"/>
                <w:spacing w:val="-2"/>
                <w:sz w:val="16"/>
                <w:szCs w:val="16"/>
              </w:rPr>
            </w:pPr>
            <w:r w:rsidRPr="00135D44">
              <w:rPr>
                <w:rFonts w:cs="Segoe UI"/>
                <w:spacing w:val="-2"/>
                <w:sz w:val="16"/>
                <w:szCs w:val="16"/>
              </w:rPr>
              <w:t>83.9%</w:t>
            </w:r>
          </w:p>
        </w:tc>
        <w:tc>
          <w:tcPr>
            <w:tcW w:w="1559" w:type="dxa"/>
            <w:tcBorders>
              <w:top w:val="single" w:sz="4" w:space="0" w:color="A6A6A6" w:themeColor="background1" w:themeShade="A6"/>
              <w:left w:val="nil"/>
              <w:bottom w:val="single" w:sz="4" w:space="0" w:color="A6A6A6" w:themeColor="background1" w:themeShade="A6"/>
              <w:right w:val="nil"/>
            </w:tcBorders>
          </w:tcPr>
          <w:p w14:paraId="13BC02F3" w14:textId="52D9C458" w:rsidR="00135D44" w:rsidRPr="00135D44" w:rsidRDefault="00135D44" w:rsidP="00135D44">
            <w:pPr>
              <w:pStyle w:val="TableText"/>
              <w:jc w:val="right"/>
              <w:rPr>
                <w:rFonts w:cs="Segoe UI"/>
                <w:spacing w:val="-2"/>
                <w:sz w:val="16"/>
                <w:szCs w:val="16"/>
              </w:rPr>
            </w:pPr>
            <w:r w:rsidRPr="00135D44">
              <w:rPr>
                <w:rFonts w:cs="Segoe UI"/>
                <w:spacing w:val="-2"/>
                <w:sz w:val="16"/>
                <w:szCs w:val="16"/>
              </w:rPr>
              <w:t>84.0%</w:t>
            </w:r>
          </w:p>
        </w:tc>
        <w:tc>
          <w:tcPr>
            <w:tcW w:w="1560" w:type="dxa"/>
            <w:tcBorders>
              <w:top w:val="single" w:sz="4" w:space="0" w:color="A6A6A6" w:themeColor="background1" w:themeShade="A6"/>
              <w:left w:val="nil"/>
              <w:bottom w:val="single" w:sz="4" w:space="0" w:color="A6A6A6" w:themeColor="background1" w:themeShade="A6"/>
              <w:right w:val="nil"/>
            </w:tcBorders>
          </w:tcPr>
          <w:p w14:paraId="2EC9D788" w14:textId="5FE81CE5" w:rsidR="00135D44" w:rsidRPr="00135D44" w:rsidRDefault="00135D44" w:rsidP="00135D44">
            <w:pPr>
              <w:pStyle w:val="TableText"/>
              <w:jc w:val="right"/>
              <w:rPr>
                <w:rFonts w:cs="Segoe UI"/>
                <w:spacing w:val="-2"/>
                <w:sz w:val="16"/>
                <w:szCs w:val="16"/>
              </w:rPr>
            </w:pPr>
            <w:r w:rsidRPr="00135D44">
              <w:rPr>
                <w:rFonts w:cs="Segoe UI"/>
                <w:spacing w:val="-2"/>
                <w:sz w:val="16"/>
                <w:szCs w:val="16"/>
              </w:rPr>
              <w:t>85.9%</w:t>
            </w:r>
          </w:p>
        </w:tc>
      </w:tr>
      <w:tr w:rsidR="00135D44" w:rsidRPr="00135D44" w14:paraId="62646877" w14:textId="77777777" w:rsidTr="00224C32">
        <w:tc>
          <w:tcPr>
            <w:tcW w:w="2127" w:type="dxa"/>
            <w:tcBorders>
              <w:top w:val="single" w:sz="4" w:space="0" w:color="A6A6A6" w:themeColor="background1" w:themeShade="A6"/>
              <w:left w:val="nil"/>
              <w:bottom w:val="nil"/>
              <w:right w:val="nil"/>
            </w:tcBorders>
          </w:tcPr>
          <w:p w14:paraId="09C432BE" w14:textId="0C765D4F" w:rsidR="00135D44" w:rsidRPr="00135D44" w:rsidRDefault="00135D44" w:rsidP="00135D44">
            <w:pPr>
              <w:pStyle w:val="TableText"/>
              <w:rPr>
                <w:rFonts w:cs="Segoe UI"/>
                <w:sz w:val="16"/>
                <w:szCs w:val="16"/>
              </w:rPr>
            </w:pPr>
            <w:r w:rsidRPr="00135D44">
              <w:rPr>
                <w:rFonts w:cs="Segoe UI"/>
                <w:spacing w:val="-2"/>
                <w:sz w:val="16"/>
                <w:szCs w:val="16"/>
              </w:rPr>
              <w:t>European/Other</w:t>
            </w:r>
          </w:p>
        </w:tc>
        <w:tc>
          <w:tcPr>
            <w:tcW w:w="992" w:type="dxa"/>
            <w:tcBorders>
              <w:top w:val="single" w:sz="4" w:space="0" w:color="A6A6A6" w:themeColor="background1" w:themeShade="A6"/>
              <w:left w:val="nil"/>
              <w:bottom w:val="nil"/>
              <w:right w:val="nil"/>
            </w:tcBorders>
          </w:tcPr>
          <w:p w14:paraId="46DB49C3" w14:textId="2911347E" w:rsidR="00135D44" w:rsidRPr="00135D44" w:rsidRDefault="00135D44" w:rsidP="00135D44">
            <w:pPr>
              <w:pStyle w:val="TableText"/>
              <w:jc w:val="right"/>
              <w:rPr>
                <w:rFonts w:cs="Segoe UI"/>
                <w:spacing w:val="-2"/>
                <w:sz w:val="16"/>
                <w:szCs w:val="16"/>
              </w:rPr>
            </w:pPr>
            <w:r w:rsidRPr="00135D44">
              <w:rPr>
                <w:rFonts w:cs="Segoe UI"/>
                <w:spacing w:val="-2"/>
                <w:sz w:val="16"/>
                <w:szCs w:val="16"/>
              </w:rPr>
              <w:t>87.7%</w:t>
            </w:r>
          </w:p>
        </w:tc>
        <w:tc>
          <w:tcPr>
            <w:tcW w:w="1559" w:type="dxa"/>
            <w:tcBorders>
              <w:top w:val="single" w:sz="4" w:space="0" w:color="A6A6A6" w:themeColor="background1" w:themeShade="A6"/>
              <w:left w:val="nil"/>
              <w:bottom w:val="nil"/>
              <w:right w:val="nil"/>
            </w:tcBorders>
          </w:tcPr>
          <w:p w14:paraId="65A99428" w14:textId="6556A99E" w:rsidR="00135D44" w:rsidRPr="00135D44" w:rsidRDefault="00135D44" w:rsidP="00135D44">
            <w:pPr>
              <w:pStyle w:val="TableText"/>
              <w:jc w:val="right"/>
              <w:rPr>
                <w:rFonts w:cs="Segoe UI"/>
                <w:spacing w:val="-2"/>
                <w:sz w:val="16"/>
                <w:szCs w:val="16"/>
              </w:rPr>
            </w:pPr>
            <w:r w:rsidRPr="00135D44">
              <w:rPr>
                <w:rFonts w:cs="Segoe UI"/>
                <w:spacing w:val="-2"/>
                <w:sz w:val="16"/>
                <w:szCs w:val="16"/>
              </w:rPr>
              <w:t>86.4%</w:t>
            </w:r>
          </w:p>
        </w:tc>
        <w:tc>
          <w:tcPr>
            <w:tcW w:w="1559" w:type="dxa"/>
            <w:tcBorders>
              <w:top w:val="single" w:sz="4" w:space="0" w:color="A6A6A6" w:themeColor="background1" w:themeShade="A6"/>
              <w:left w:val="nil"/>
              <w:bottom w:val="nil"/>
              <w:right w:val="nil"/>
            </w:tcBorders>
          </w:tcPr>
          <w:p w14:paraId="35A5A5F6" w14:textId="06E9C9B0" w:rsidR="00135D44" w:rsidRPr="00135D44" w:rsidRDefault="00135D44" w:rsidP="00135D44">
            <w:pPr>
              <w:pStyle w:val="TableText"/>
              <w:jc w:val="right"/>
              <w:rPr>
                <w:rFonts w:cs="Segoe UI"/>
                <w:spacing w:val="-2"/>
                <w:sz w:val="16"/>
                <w:szCs w:val="16"/>
              </w:rPr>
            </w:pPr>
            <w:r w:rsidRPr="00135D44">
              <w:rPr>
                <w:rFonts w:cs="Segoe UI"/>
                <w:spacing w:val="-2"/>
                <w:sz w:val="16"/>
                <w:szCs w:val="16"/>
              </w:rPr>
              <w:t>86.5%</w:t>
            </w:r>
          </w:p>
        </w:tc>
        <w:tc>
          <w:tcPr>
            <w:tcW w:w="1560" w:type="dxa"/>
            <w:tcBorders>
              <w:top w:val="single" w:sz="4" w:space="0" w:color="A6A6A6" w:themeColor="background1" w:themeShade="A6"/>
              <w:left w:val="nil"/>
              <w:bottom w:val="nil"/>
              <w:right w:val="nil"/>
            </w:tcBorders>
          </w:tcPr>
          <w:p w14:paraId="2EDCA9A2" w14:textId="44593D91" w:rsidR="00135D44" w:rsidRPr="00135D44" w:rsidRDefault="00135D44" w:rsidP="00135D44">
            <w:pPr>
              <w:pStyle w:val="TableText"/>
              <w:jc w:val="right"/>
              <w:rPr>
                <w:rFonts w:cs="Segoe UI"/>
                <w:spacing w:val="-2"/>
                <w:sz w:val="16"/>
                <w:szCs w:val="16"/>
              </w:rPr>
            </w:pPr>
            <w:r w:rsidRPr="00135D44">
              <w:rPr>
                <w:rFonts w:cs="Segoe UI"/>
                <w:spacing w:val="-2"/>
                <w:sz w:val="16"/>
                <w:szCs w:val="16"/>
              </w:rPr>
              <w:t>87.5%</w:t>
            </w:r>
          </w:p>
        </w:tc>
      </w:tr>
      <w:tr w:rsidR="00135D44" w:rsidRPr="00135D44" w14:paraId="08CCB797" w14:textId="77777777" w:rsidTr="00224C32">
        <w:tc>
          <w:tcPr>
            <w:tcW w:w="2127" w:type="dxa"/>
            <w:tcBorders>
              <w:top w:val="nil"/>
              <w:left w:val="nil"/>
              <w:bottom w:val="nil"/>
              <w:right w:val="nil"/>
            </w:tcBorders>
            <w:shd w:val="clear" w:color="auto" w:fill="D9D9D9" w:themeFill="background1" w:themeFillShade="D9"/>
          </w:tcPr>
          <w:p w14:paraId="757384D6" w14:textId="26E4EC96" w:rsidR="00135D44" w:rsidRPr="00135D44" w:rsidRDefault="00135D44" w:rsidP="00135D44">
            <w:pPr>
              <w:pStyle w:val="TableText"/>
              <w:rPr>
                <w:rFonts w:cs="Segoe UI"/>
                <w:b/>
                <w:bCs/>
                <w:sz w:val="16"/>
                <w:szCs w:val="16"/>
              </w:rPr>
            </w:pPr>
            <w:r w:rsidRPr="00135D44">
              <w:rPr>
                <w:rFonts w:cs="Segoe UI"/>
                <w:b/>
                <w:bCs/>
                <w:spacing w:val="-2"/>
                <w:sz w:val="16"/>
                <w:szCs w:val="16"/>
              </w:rPr>
              <w:t>2022/23</w:t>
            </w:r>
          </w:p>
        </w:tc>
        <w:tc>
          <w:tcPr>
            <w:tcW w:w="992" w:type="dxa"/>
            <w:tcBorders>
              <w:top w:val="nil"/>
              <w:left w:val="nil"/>
              <w:bottom w:val="nil"/>
              <w:right w:val="nil"/>
            </w:tcBorders>
            <w:shd w:val="clear" w:color="auto" w:fill="D9D9D9" w:themeFill="background1" w:themeFillShade="D9"/>
            <w:hideMark/>
          </w:tcPr>
          <w:p w14:paraId="6BBBF8D4" w14:textId="511EEF91"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Q1</w:t>
            </w:r>
          </w:p>
        </w:tc>
        <w:tc>
          <w:tcPr>
            <w:tcW w:w="1559" w:type="dxa"/>
            <w:tcBorders>
              <w:top w:val="nil"/>
              <w:left w:val="nil"/>
              <w:bottom w:val="nil"/>
              <w:right w:val="nil"/>
            </w:tcBorders>
            <w:shd w:val="clear" w:color="auto" w:fill="D9D9D9" w:themeFill="background1" w:themeFillShade="D9"/>
            <w:hideMark/>
          </w:tcPr>
          <w:p w14:paraId="2545DD38" w14:textId="6FAD3869"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Q2</w:t>
            </w:r>
          </w:p>
        </w:tc>
        <w:tc>
          <w:tcPr>
            <w:tcW w:w="1559" w:type="dxa"/>
            <w:tcBorders>
              <w:top w:val="nil"/>
              <w:left w:val="nil"/>
              <w:bottom w:val="nil"/>
              <w:right w:val="nil"/>
            </w:tcBorders>
            <w:shd w:val="clear" w:color="auto" w:fill="D9D9D9" w:themeFill="background1" w:themeFillShade="D9"/>
            <w:hideMark/>
          </w:tcPr>
          <w:p w14:paraId="04447F18" w14:textId="0E7B7229"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Q3</w:t>
            </w:r>
          </w:p>
        </w:tc>
        <w:tc>
          <w:tcPr>
            <w:tcW w:w="1560" w:type="dxa"/>
            <w:tcBorders>
              <w:top w:val="nil"/>
              <w:left w:val="nil"/>
              <w:bottom w:val="nil"/>
              <w:right w:val="nil"/>
            </w:tcBorders>
            <w:shd w:val="clear" w:color="auto" w:fill="D9D9D9" w:themeFill="background1" w:themeFillShade="D9"/>
            <w:hideMark/>
          </w:tcPr>
          <w:p w14:paraId="52CC75B6" w14:textId="4B3FBD86"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Q4</w:t>
            </w:r>
          </w:p>
        </w:tc>
      </w:tr>
      <w:tr w:rsidR="00135D44" w:rsidRPr="00135D44" w14:paraId="58597ED1" w14:textId="77777777" w:rsidTr="00224C32">
        <w:tc>
          <w:tcPr>
            <w:tcW w:w="2127" w:type="dxa"/>
            <w:tcBorders>
              <w:top w:val="nil"/>
              <w:left w:val="nil"/>
              <w:bottom w:val="single" w:sz="4" w:space="0" w:color="A6A6A6" w:themeColor="background1" w:themeShade="A6"/>
              <w:right w:val="nil"/>
            </w:tcBorders>
            <w:hideMark/>
          </w:tcPr>
          <w:p w14:paraId="30ABC19F" w14:textId="7E590DFF" w:rsidR="00135D44" w:rsidRPr="00135D44" w:rsidRDefault="00135D44" w:rsidP="00135D44">
            <w:pPr>
              <w:pStyle w:val="TableText"/>
              <w:rPr>
                <w:rFonts w:cs="Segoe UI"/>
                <w:sz w:val="16"/>
                <w:szCs w:val="16"/>
              </w:rPr>
            </w:pPr>
            <w:r w:rsidRPr="00135D44">
              <w:rPr>
                <w:rFonts w:cs="Segoe UI"/>
                <w:w w:val="90"/>
                <w:sz w:val="16"/>
                <w:szCs w:val="16"/>
              </w:rPr>
              <w:t>All</w:t>
            </w:r>
            <w:r w:rsidRPr="00135D44">
              <w:rPr>
                <w:rFonts w:cs="Segoe UI"/>
                <w:spacing w:val="-1"/>
                <w:w w:val="90"/>
                <w:sz w:val="16"/>
                <w:szCs w:val="16"/>
              </w:rPr>
              <w:t xml:space="preserve"> </w:t>
            </w:r>
            <w:r w:rsidRPr="00135D44">
              <w:rPr>
                <w:rFonts w:cs="Segoe UI"/>
                <w:spacing w:val="-2"/>
                <w:sz w:val="16"/>
                <w:szCs w:val="16"/>
              </w:rPr>
              <w:t>ethnicities</w:t>
            </w:r>
          </w:p>
        </w:tc>
        <w:tc>
          <w:tcPr>
            <w:tcW w:w="992" w:type="dxa"/>
            <w:tcBorders>
              <w:top w:val="nil"/>
              <w:left w:val="nil"/>
              <w:bottom w:val="single" w:sz="4" w:space="0" w:color="A6A6A6" w:themeColor="background1" w:themeShade="A6"/>
              <w:right w:val="nil"/>
            </w:tcBorders>
            <w:hideMark/>
          </w:tcPr>
          <w:p w14:paraId="482FB938" w14:textId="3B0B0B8B" w:rsidR="00135D44" w:rsidRPr="00135D44" w:rsidRDefault="00135D44" w:rsidP="00135D44">
            <w:pPr>
              <w:pStyle w:val="TableText"/>
              <w:jc w:val="right"/>
              <w:rPr>
                <w:rFonts w:cs="Segoe UI"/>
                <w:spacing w:val="-2"/>
                <w:sz w:val="16"/>
                <w:szCs w:val="16"/>
              </w:rPr>
            </w:pPr>
            <w:r w:rsidRPr="00135D44">
              <w:rPr>
                <w:rFonts w:cs="Segoe UI"/>
                <w:spacing w:val="-2"/>
                <w:sz w:val="16"/>
                <w:szCs w:val="16"/>
              </w:rPr>
              <w:t>85.8%</w:t>
            </w:r>
          </w:p>
        </w:tc>
        <w:tc>
          <w:tcPr>
            <w:tcW w:w="1559" w:type="dxa"/>
            <w:tcBorders>
              <w:top w:val="nil"/>
              <w:left w:val="nil"/>
              <w:bottom w:val="single" w:sz="4" w:space="0" w:color="A6A6A6" w:themeColor="background1" w:themeShade="A6"/>
              <w:right w:val="nil"/>
            </w:tcBorders>
            <w:hideMark/>
          </w:tcPr>
          <w:p w14:paraId="69E1659E" w14:textId="2B064FAB" w:rsidR="00135D44" w:rsidRPr="00135D44" w:rsidRDefault="00135D44" w:rsidP="00135D44">
            <w:pPr>
              <w:pStyle w:val="TableText"/>
              <w:jc w:val="right"/>
              <w:rPr>
                <w:rFonts w:cs="Segoe UI"/>
                <w:spacing w:val="-2"/>
                <w:sz w:val="16"/>
                <w:szCs w:val="16"/>
              </w:rPr>
            </w:pPr>
            <w:r w:rsidRPr="00135D44">
              <w:rPr>
                <w:rFonts w:cs="Segoe UI"/>
                <w:spacing w:val="-2"/>
                <w:sz w:val="16"/>
                <w:szCs w:val="16"/>
              </w:rPr>
              <w:t>86.1%</w:t>
            </w:r>
          </w:p>
        </w:tc>
        <w:tc>
          <w:tcPr>
            <w:tcW w:w="1559" w:type="dxa"/>
            <w:tcBorders>
              <w:top w:val="nil"/>
              <w:left w:val="nil"/>
              <w:bottom w:val="single" w:sz="4" w:space="0" w:color="A6A6A6" w:themeColor="background1" w:themeShade="A6"/>
              <w:right w:val="nil"/>
            </w:tcBorders>
            <w:hideMark/>
          </w:tcPr>
          <w:p w14:paraId="07045B28" w14:textId="0F8E095C" w:rsidR="00135D44" w:rsidRPr="00135D44" w:rsidRDefault="00135D44" w:rsidP="00135D44">
            <w:pPr>
              <w:pStyle w:val="TableText"/>
              <w:jc w:val="right"/>
              <w:rPr>
                <w:rFonts w:cs="Segoe UI"/>
                <w:spacing w:val="-2"/>
                <w:sz w:val="16"/>
                <w:szCs w:val="16"/>
              </w:rPr>
            </w:pPr>
            <w:r w:rsidRPr="00135D44">
              <w:rPr>
                <w:rFonts w:cs="Segoe UI"/>
                <w:spacing w:val="-2"/>
                <w:sz w:val="16"/>
                <w:szCs w:val="16"/>
              </w:rPr>
              <w:t>85.9%</w:t>
            </w:r>
          </w:p>
        </w:tc>
        <w:tc>
          <w:tcPr>
            <w:tcW w:w="1560" w:type="dxa"/>
            <w:tcBorders>
              <w:top w:val="nil"/>
              <w:left w:val="nil"/>
              <w:bottom w:val="single" w:sz="4" w:space="0" w:color="A6A6A6" w:themeColor="background1" w:themeShade="A6"/>
              <w:right w:val="nil"/>
            </w:tcBorders>
            <w:hideMark/>
          </w:tcPr>
          <w:p w14:paraId="4D29D191" w14:textId="2FC75F0B" w:rsidR="00135D44" w:rsidRPr="00135D44" w:rsidRDefault="00135D44" w:rsidP="00135D44">
            <w:pPr>
              <w:pStyle w:val="TableText"/>
              <w:jc w:val="right"/>
              <w:rPr>
                <w:rFonts w:cs="Segoe UI"/>
                <w:spacing w:val="-2"/>
                <w:sz w:val="16"/>
                <w:szCs w:val="16"/>
              </w:rPr>
            </w:pPr>
            <w:r w:rsidRPr="00135D44">
              <w:rPr>
                <w:rFonts w:cs="Segoe UI"/>
                <w:spacing w:val="-2"/>
                <w:sz w:val="16"/>
                <w:szCs w:val="16"/>
              </w:rPr>
              <w:t>86.7%</w:t>
            </w:r>
          </w:p>
        </w:tc>
      </w:tr>
      <w:tr w:rsidR="00135D44" w:rsidRPr="00135D44" w14:paraId="220A828B"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7C62FB47" w14:textId="28BEA288" w:rsidR="00135D44" w:rsidRPr="00135D44" w:rsidRDefault="00135D44" w:rsidP="00135D44">
            <w:pPr>
              <w:pStyle w:val="TableText"/>
              <w:rPr>
                <w:rFonts w:cs="Segoe UI"/>
                <w:sz w:val="16"/>
                <w:szCs w:val="16"/>
              </w:rPr>
            </w:pPr>
            <w:r w:rsidRPr="00135D44">
              <w:rPr>
                <w:rFonts w:cs="Segoe UI"/>
                <w:spacing w:val="-2"/>
                <w:sz w:val="16"/>
                <w:szCs w:val="16"/>
              </w:rPr>
              <w:t>Māori</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7C4ECD72" w14:textId="7D268F95" w:rsidR="00135D44" w:rsidRPr="00135D44" w:rsidRDefault="00135D44" w:rsidP="00135D44">
            <w:pPr>
              <w:pStyle w:val="TableText"/>
              <w:jc w:val="right"/>
              <w:rPr>
                <w:rFonts w:cs="Segoe UI"/>
                <w:spacing w:val="-2"/>
                <w:sz w:val="16"/>
                <w:szCs w:val="16"/>
              </w:rPr>
            </w:pPr>
            <w:r w:rsidRPr="00135D44">
              <w:rPr>
                <w:rFonts w:cs="Segoe UI"/>
                <w:spacing w:val="-2"/>
                <w:sz w:val="16"/>
                <w:szCs w:val="16"/>
              </w:rPr>
              <w:t>85.2%</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762C9BF3" w14:textId="2120BAFA" w:rsidR="00135D44" w:rsidRPr="00135D44" w:rsidRDefault="00135D44" w:rsidP="00135D44">
            <w:pPr>
              <w:pStyle w:val="TableText"/>
              <w:jc w:val="right"/>
              <w:rPr>
                <w:rFonts w:cs="Segoe UI"/>
                <w:spacing w:val="-2"/>
                <w:sz w:val="16"/>
                <w:szCs w:val="16"/>
              </w:rPr>
            </w:pPr>
            <w:r w:rsidRPr="00135D44">
              <w:rPr>
                <w:rFonts w:cs="Segoe UI"/>
                <w:spacing w:val="-2"/>
                <w:sz w:val="16"/>
                <w:szCs w:val="16"/>
              </w:rPr>
              <w:t>84.4%</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2867BE21" w14:textId="618B9607" w:rsidR="00135D44" w:rsidRPr="00135D44" w:rsidRDefault="00135D44" w:rsidP="00135D44">
            <w:pPr>
              <w:pStyle w:val="TableText"/>
              <w:jc w:val="right"/>
              <w:rPr>
                <w:rFonts w:cs="Segoe UI"/>
                <w:spacing w:val="-2"/>
                <w:sz w:val="16"/>
                <w:szCs w:val="16"/>
              </w:rPr>
            </w:pPr>
            <w:r w:rsidRPr="00135D44">
              <w:rPr>
                <w:rFonts w:cs="Segoe UI"/>
                <w:spacing w:val="-2"/>
                <w:sz w:val="16"/>
                <w:szCs w:val="16"/>
              </w:rPr>
              <w:t>85.8%</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2EF5AD6A" w14:textId="11576A99" w:rsidR="00135D44" w:rsidRPr="00135D44" w:rsidRDefault="00135D44" w:rsidP="00135D44">
            <w:pPr>
              <w:pStyle w:val="TableText"/>
              <w:jc w:val="right"/>
              <w:rPr>
                <w:rFonts w:cs="Segoe UI"/>
                <w:spacing w:val="-2"/>
                <w:sz w:val="16"/>
                <w:szCs w:val="16"/>
              </w:rPr>
            </w:pPr>
            <w:r w:rsidRPr="00135D44">
              <w:rPr>
                <w:rFonts w:cs="Segoe UI"/>
                <w:spacing w:val="-2"/>
                <w:sz w:val="16"/>
                <w:szCs w:val="16"/>
              </w:rPr>
              <w:t>85.8%</w:t>
            </w:r>
          </w:p>
        </w:tc>
      </w:tr>
      <w:tr w:rsidR="00135D44" w:rsidRPr="00135D44" w14:paraId="5C5EF10F"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083EC978" w14:textId="00E4246E" w:rsidR="00135D44" w:rsidRPr="00135D44" w:rsidRDefault="00135D44" w:rsidP="00135D44">
            <w:pPr>
              <w:pStyle w:val="TableText"/>
              <w:rPr>
                <w:rFonts w:cs="Segoe UI"/>
                <w:sz w:val="16"/>
                <w:szCs w:val="16"/>
              </w:rPr>
            </w:pPr>
            <w:r w:rsidRPr="00135D44">
              <w:rPr>
                <w:rFonts w:cs="Segoe UI"/>
                <w:w w:val="105"/>
                <w:sz w:val="16"/>
                <w:szCs w:val="16"/>
              </w:rPr>
              <w:t>Pacific</w:t>
            </w:r>
            <w:r w:rsidRPr="00135D44">
              <w:rPr>
                <w:rFonts w:cs="Segoe UI"/>
                <w:spacing w:val="-6"/>
                <w:w w:val="105"/>
                <w:sz w:val="16"/>
                <w:szCs w:val="16"/>
              </w:rPr>
              <w:t xml:space="preserve"> </w:t>
            </w:r>
            <w:r w:rsidRPr="00135D44">
              <w:rPr>
                <w:rFonts w:cs="Segoe UI"/>
                <w:spacing w:val="-2"/>
                <w:w w:val="105"/>
                <w:sz w:val="16"/>
                <w:szCs w:val="16"/>
              </w:rPr>
              <w:t>peoples</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6BC3B232" w14:textId="495A1ADC" w:rsidR="00135D44" w:rsidRPr="00135D44" w:rsidRDefault="00135D44" w:rsidP="00135D44">
            <w:pPr>
              <w:pStyle w:val="TableText"/>
              <w:jc w:val="right"/>
              <w:rPr>
                <w:rFonts w:cs="Segoe UI"/>
                <w:spacing w:val="-2"/>
                <w:sz w:val="16"/>
                <w:szCs w:val="16"/>
              </w:rPr>
            </w:pPr>
            <w:r w:rsidRPr="00135D44">
              <w:rPr>
                <w:rFonts w:cs="Segoe UI"/>
                <w:spacing w:val="-2"/>
                <w:sz w:val="16"/>
                <w:szCs w:val="16"/>
              </w:rPr>
              <w:t>84.3%</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4D980B72" w14:textId="48725C48" w:rsidR="00135D44" w:rsidRPr="00135D44" w:rsidRDefault="00135D44" w:rsidP="00135D44">
            <w:pPr>
              <w:pStyle w:val="TableText"/>
              <w:jc w:val="right"/>
              <w:rPr>
                <w:rFonts w:cs="Segoe UI"/>
                <w:spacing w:val="-2"/>
                <w:sz w:val="16"/>
                <w:szCs w:val="16"/>
              </w:rPr>
            </w:pPr>
            <w:r w:rsidRPr="00135D44">
              <w:rPr>
                <w:rFonts w:cs="Segoe UI"/>
                <w:spacing w:val="-2"/>
                <w:sz w:val="16"/>
                <w:szCs w:val="16"/>
              </w:rPr>
              <w:t>84.9%</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5CFBE1D0" w14:textId="69FC0C6F" w:rsidR="00135D44" w:rsidRPr="00135D44" w:rsidRDefault="00135D44" w:rsidP="00135D44">
            <w:pPr>
              <w:pStyle w:val="TableText"/>
              <w:jc w:val="right"/>
              <w:rPr>
                <w:rFonts w:cs="Segoe UI"/>
                <w:spacing w:val="-2"/>
                <w:sz w:val="16"/>
                <w:szCs w:val="16"/>
              </w:rPr>
            </w:pPr>
            <w:r w:rsidRPr="00135D44">
              <w:rPr>
                <w:rFonts w:cs="Segoe UI"/>
                <w:spacing w:val="-2"/>
                <w:sz w:val="16"/>
                <w:szCs w:val="16"/>
              </w:rPr>
              <w:t>86.0%</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4612DAC1" w14:textId="1898CAE7" w:rsidR="00135D44" w:rsidRPr="00135D44" w:rsidRDefault="00135D44" w:rsidP="00135D44">
            <w:pPr>
              <w:pStyle w:val="TableText"/>
              <w:jc w:val="right"/>
              <w:rPr>
                <w:rFonts w:cs="Segoe UI"/>
                <w:spacing w:val="-2"/>
                <w:sz w:val="16"/>
                <w:szCs w:val="16"/>
              </w:rPr>
            </w:pPr>
            <w:r w:rsidRPr="00135D44">
              <w:rPr>
                <w:rFonts w:cs="Segoe UI"/>
                <w:spacing w:val="-2"/>
                <w:sz w:val="16"/>
                <w:szCs w:val="16"/>
              </w:rPr>
              <w:t>85.2%</w:t>
            </w:r>
          </w:p>
        </w:tc>
      </w:tr>
      <w:tr w:rsidR="00135D44" w:rsidRPr="00135D44" w14:paraId="60E150BC"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4152A936" w14:textId="54DB1652" w:rsidR="00135D44" w:rsidRPr="00135D44" w:rsidRDefault="00135D44" w:rsidP="00135D44">
            <w:pPr>
              <w:pStyle w:val="TableText"/>
              <w:rPr>
                <w:rFonts w:cs="Segoe UI"/>
                <w:sz w:val="16"/>
                <w:szCs w:val="16"/>
              </w:rPr>
            </w:pPr>
            <w:r w:rsidRPr="00135D44">
              <w:rPr>
                <w:rFonts w:cs="Segoe UI"/>
                <w:sz w:val="16"/>
                <w:szCs w:val="16"/>
              </w:rPr>
              <w:t>Non-Māori</w:t>
            </w:r>
            <w:r w:rsidRPr="00135D44">
              <w:rPr>
                <w:rFonts w:cs="Segoe UI"/>
                <w:spacing w:val="7"/>
                <w:sz w:val="16"/>
                <w:szCs w:val="16"/>
              </w:rPr>
              <w:t xml:space="preserve"> </w:t>
            </w:r>
            <w:r w:rsidRPr="00135D44">
              <w:rPr>
                <w:rFonts w:cs="Segoe UI"/>
                <w:sz w:val="16"/>
                <w:szCs w:val="16"/>
              </w:rPr>
              <w:t>non-</w:t>
            </w:r>
            <w:r w:rsidRPr="00135D44">
              <w:rPr>
                <w:rFonts w:cs="Segoe UI"/>
                <w:spacing w:val="-2"/>
                <w:sz w:val="16"/>
                <w:szCs w:val="16"/>
              </w:rPr>
              <w:t>Pacific</w:t>
            </w:r>
          </w:p>
        </w:tc>
        <w:tc>
          <w:tcPr>
            <w:tcW w:w="992" w:type="dxa"/>
            <w:tcBorders>
              <w:top w:val="single" w:sz="4" w:space="0" w:color="A6A6A6" w:themeColor="background1" w:themeShade="A6"/>
              <w:left w:val="nil"/>
              <w:bottom w:val="single" w:sz="4" w:space="0" w:color="A6A6A6" w:themeColor="background1" w:themeShade="A6"/>
              <w:right w:val="nil"/>
            </w:tcBorders>
          </w:tcPr>
          <w:p w14:paraId="1B325183" w14:textId="7692DC7A" w:rsidR="00135D44" w:rsidRPr="00135D44" w:rsidRDefault="00135D44" w:rsidP="00135D44">
            <w:pPr>
              <w:pStyle w:val="TableText"/>
              <w:jc w:val="right"/>
              <w:rPr>
                <w:rFonts w:cs="Segoe UI"/>
                <w:spacing w:val="-2"/>
                <w:sz w:val="16"/>
                <w:szCs w:val="16"/>
              </w:rPr>
            </w:pPr>
            <w:r w:rsidRPr="00135D44">
              <w:rPr>
                <w:rFonts w:cs="Segoe UI"/>
                <w:spacing w:val="-2"/>
                <w:sz w:val="16"/>
                <w:szCs w:val="16"/>
              </w:rPr>
              <w:t>86.1%</w:t>
            </w:r>
          </w:p>
        </w:tc>
        <w:tc>
          <w:tcPr>
            <w:tcW w:w="1559" w:type="dxa"/>
            <w:tcBorders>
              <w:top w:val="single" w:sz="4" w:space="0" w:color="A6A6A6" w:themeColor="background1" w:themeShade="A6"/>
              <w:left w:val="nil"/>
              <w:bottom w:val="single" w:sz="4" w:space="0" w:color="A6A6A6" w:themeColor="background1" w:themeShade="A6"/>
              <w:right w:val="nil"/>
            </w:tcBorders>
          </w:tcPr>
          <w:p w14:paraId="746DE0B5" w14:textId="443946CE" w:rsidR="00135D44" w:rsidRPr="00135D44" w:rsidRDefault="00135D44" w:rsidP="00135D44">
            <w:pPr>
              <w:pStyle w:val="TableText"/>
              <w:jc w:val="right"/>
              <w:rPr>
                <w:rFonts w:cs="Segoe UI"/>
                <w:spacing w:val="-2"/>
                <w:sz w:val="16"/>
                <w:szCs w:val="16"/>
              </w:rPr>
            </w:pPr>
            <w:r w:rsidRPr="00135D44">
              <w:rPr>
                <w:rFonts w:cs="Segoe UI"/>
                <w:spacing w:val="-2"/>
                <w:sz w:val="16"/>
                <w:szCs w:val="16"/>
              </w:rPr>
              <w:t>86.4%</w:t>
            </w:r>
          </w:p>
        </w:tc>
        <w:tc>
          <w:tcPr>
            <w:tcW w:w="1559" w:type="dxa"/>
            <w:tcBorders>
              <w:top w:val="single" w:sz="4" w:space="0" w:color="A6A6A6" w:themeColor="background1" w:themeShade="A6"/>
              <w:left w:val="nil"/>
              <w:bottom w:val="single" w:sz="4" w:space="0" w:color="A6A6A6" w:themeColor="background1" w:themeShade="A6"/>
              <w:right w:val="nil"/>
            </w:tcBorders>
          </w:tcPr>
          <w:p w14:paraId="365282F4" w14:textId="0BF001A9" w:rsidR="00135D44" w:rsidRPr="00135D44" w:rsidRDefault="00135D44" w:rsidP="00135D44">
            <w:pPr>
              <w:pStyle w:val="TableText"/>
              <w:jc w:val="right"/>
              <w:rPr>
                <w:rFonts w:cs="Segoe UI"/>
                <w:spacing w:val="-2"/>
                <w:sz w:val="16"/>
                <w:szCs w:val="16"/>
              </w:rPr>
            </w:pPr>
            <w:r w:rsidRPr="00135D44">
              <w:rPr>
                <w:rFonts w:cs="Segoe UI"/>
                <w:spacing w:val="-2"/>
                <w:sz w:val="16"/>
                <w:szCs w:val="16"/>
              </w:rPr>
              <w:t>85.9%</w:t>
            </w:r>
          </w:p>
        </w:tc>
        <w:tc>
          <w:tcPr>
            <w:tcW w:w="1560" w:type="dxa"/>
            <w:tcBorders>
              <w:top w:val="single" w:sz="4" w:space="0" w:color="A6A6A6" w:themeColor="background1" w:themeShade="A6"/>
              <w:left w:val="nil"/>
              <w:bottom w:val="single" w:sz="4" w:space="0" w:color="A6A6A6" w:themeColor="background1" w:themeShade="A6"/>
              <w:right w:val="nil"/>
            </w:tcBorders>
          </w:tcPr>
          <w:p w14:paraId="1676A695" w14:textId="6BDC7602" w:rsidR="00135D44" w:rsidRPr="00135D44" w:rsidRDefault="00135D44" w:rsidP="00135D44">
            <w:pPr>
              <w:pStyle w:val="TableText"/>
              <w:jc w:val="right"/>
              <w:rPr>
                <w:rFonts w:cs="Segoe UI"/>
                <w:spacing w:val="-2"/>
                <w:sz w:val="16"/>
                <w:szCs w:val="16"/>
              </w:rPr>
            </w:pPr>
            <w:r w:rsidRPr="00135D44">
              <w:rPr>
                <w:rFonts w:cs="Segoe UI"/>
                <w:spacing w:val="-2"/>
                <w:sz w:val="16"/>
                <w:szCs w:val="16"/>
              </w:rPr>
              <w:t>86.9%</w:t>
            </w:r>
          </w:p>
        </w:tc>
      </w:tr>
      <w:tr w:rsidR="00135D44" w:rsidRPr="00135D44" w14:paraId="74A48A57"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3EE31563" w14:textId="6510C361" w:rsidR="00135D44" w:rsidRPr="00135D44" w:rsidRDefault="00135D44" w:rsidP="00135D44">
            <w:pPr>
              <w:pStyle w:val="TableText"/>
              <w:rPr>
                <w:rFonts w:cs="Segoe UI"/>
                <w:sz w:val="16"/>
                <w:szCs w:val="16"/>
              </w:rPr>
            </w:pPr>
            <w:r w:rsidRPr="00135D44">
              <w:rPr>
                <w:rFonts w:cs="Segoe UI"/>
                <w:spacing w:val="-2"/>
                <w:w w:val="105"/>
                <w:sz w:val="16"/>
                <w:szCs w:val="16"/>
              </w:rPr>
              <w:t>Asian</w:t>
            </w:r>
          </w:p>
        </w:tc>
        <w:tc>
          <w:tcPr>
            <w:tcW w:w="992" w:type="dxa"/>
            <w:tcBorders>
              <w:top w:val="single" w:sz="4" w:space="0" w:color="A6A6A6" w:themeColor="background1" w:themeShade="A6"/>
              <w:left w:val="nil"/>
              <w:bottom w:val="single" w:sz="4" w:space="0" w:color="A6A6A6" w:themeColor="background1" w:themeShade="A6"/>
              <w:right w:val="nil"/>
            </w:tcBorders>
          </w:tcPr>
          <w:p w14:paraId="28B84FAF" w14:textId="3E83E407" w:rsidR="00135D44" w:rsidRPr="00135D44" w:rsidRDefault="00135D44" w:rsidP="00135D44">
            <w:pPr>
              <w:pStyle w:val="TableText"/>
              <w:jc w:val="right"/>
              <w:rPr>
                <w:rFonts w:cs="Segoe UI"/>
                <w:spacing w:val="-2"/>
                <w:sz w:val="16"/>
                <w:szCs w:val="16"/>
              </w:rPr>
            </w:pPr>
            <w:r w:rsidRPr="00135D44">
              <w:rPr>
                <w:rFonts w:cs="Segoe UI"/>
                <w:spacing w:val="-2"/>
                <w:sz w:val="16"/>
                <w:szCs w:val="16"/>
              </w:rPr>
              <w:t>83.6%</w:t>
            </w:r>
          </w:p>
        </w:tc>
        <w:tc>
          <w:tcPr>
            <w:tcW w:w="1559" w:type="dxa"/>
            <w:tcBorders>
              <w:top w:val="single" w:sz="4" w:space="0" w:color="A6A6A6" w:themeColor="background1" w:themeShade="A6"/>
              <w:left w:val="nil"/>
              <w:bottom w:val="single" w:sz="4" w:space="0" w:color="A6A6A6" w:themeColor="background1" w:themeShade="A6"/>
              <w:right w:val="nil"/>
            </w:tcBorders>
          </w:tcPr>
          <w:p w14:paraId="41D5A273" w14:textId="11FCDE74" w:rsidR="00135D44" w:rsidRPr="00135D44" w:rsidRDefault="00135D44" w:rsidP="00135D44">
            <w:pPr>
              <w:pStyle w:val="TableText"/>
              <w:jc w:val="right"/>
              <w:rPr>
                <w:rFonts w:cs="Segoe UI"/>
                <w:spacing w:val="-2"/>
                <w:sz w:val="16"/>
                <w:szCs w:val="16"/>
              </w:rPr>
            </w:pPr>
            <w:r w:rsidRPr="00135D44">
              <w:rPr>
                <w:rFonts w:cs="Segoe UI"/>
                <w:spacing w:val="-2"/>
                <w:sz w:val="16"/>
                <w:szCs w:val="16"/>
              </w:rPr>
              <w:t>84.4%</w:t>
            </w:r>
          </w:p>
        </w:tc>
        <w:tc>
          <w:tcPr>
            <w:tcW w:w="1559" w:type="dxa"/>
            <w:tcBorders>
              <w:top w:val="single" w:sz="4" w:space="0" w:color="A6A6A6" w:themeColor="background1" w:themeShade="A6"/>
              <w:left w:val="nil"/>
              <w:bottom w:val="single" w:sz="4" w:space="0" w:color="A6A6A6" w:themeColor="background1" w:themeShade="A6"/>
              <w:right w:val="nil"/>
            </w:tcBorders>
          </w:tcPr>
          <w:p w14:paraId="3BC5E042" w14:textId="619CE028" w:rsidR="00135D44" w:rsidRPr="00135D44" w:rsidRDefault="00135D44" w:rsidP="00135D44">
            <w:pPr>
              <w:pStyle w:val="TableText"/>
              <w:jc w:val="right"/>
              <w:rPr>
                <w:rFonts w:cs="Segoe UI"/>
                <w:spacing w:val="-2"/>
                <w:sz w:val="16"/>
                <w:szCs w:val="16"/>
              </w:rPr>
            </w:pPr>
            <w:r w:rsidRPr="00135D44">
              <w:rPr>
                <w:rFonts w:cs="Segoe UI"/>
                <w:spacing w:val="-2"/>
                <w:sz w:val="16"/>
                <w:szCs w:val="16"/>
              </w:rPr>
              <w:t>85.2%</w:t>
            </w:r>
          </w:p>
        </w:tc>
        <w:tc>
          <w:tcPr>
            <w:tcW w:w="1560" w:type="dxa"/>
            <w:tcBorders>
              <w:top w:val="single" w:sz="4" w:space="0" w:color="A6A6A6" w:themeColor="background1" w:themeShade="A6"/>
              <w:left w:val="nil"/>
              <w:bottom w:val="single" w:sz="4" w:space="0" w:color="A6A6A6" w:themeColor="background1" w:themeShade="A6"/>
              <w:right w:val="nil"/>
            </w:tcBorders>
          </w:tcPr>
          <w:p w14:paraId="31390C95" w14:textId="57778DAB" w:rsidR="00135D44" w:rsidRPr="00135D44" w:rsidRDefault="00135D44" w:rsidP="00135D44">
            <w:pPr>
              <w:pStyle w:val="TableText"/>
              <w:jc w:val="right"/>
              <w:rPr>
                <w:rFonts w:cs="Segoe UI"/>
                <w:spacing w:val="-2"/>
                <w:sz w:val="16"/>
                <w:szCs w:val="16"/>
              </w:rPr>
            </w:pPr>
            <w:r w:rsidRPr="00135D44">
              <w:rPr>
                <w:rFonts w:cs="Segoe UI"/>
                <w:spacing w:val="-2"/>
                <w:sz w:val="16"/>
                <w:szCs w:val="16"/>
              </w:rPr>
              <w:t>84.4%</w:t>
            </w:r>
          </w:p>
        </w:tc>
      </w:tr>
      <w:tr w:rsidR="00135D44" w:rsidRPr="00135D44" w14:paraId="7BDE999A" w14:textId="77777777" w:rsidTr="00224C32">
        <w:tc>
          <w:tcPr>
            <w:tcW w:w="2127" w:type="dxa"/>
            <w:tcBorders>
              <w:top w:val="single" w:sz="4" w:space="0" w:color="A6A6A6" w:themeColor="background1" w:themeShade="A6"/>
              <w:left w:val="nil"/>
              <w:bottom w:val="nil"/>
              <w:right w:val="nil"/>
            </w:tcBorders>
          </w:tcPr>
          <w:p w14:paraId="675C201E" w14:textId="515A7610" w:rsidR="00135D44" w:rsidRPr="00135D44" w:rsidRDefault="00135D44" w:rsidP="00135D44">
            <w:pPr>
              <w:pStyle w:val="TableText"/>
              <w:rPr>
                <w:rFonts w:cs="Segoe UI"/>
                <w:sz w:val="16"/>
                <w:szCs w:val="16"/>
              </w:rPr>
            </w:pPr>
            <w:r w:rsidRPr="00135D44">
              <w:rPr>
                <w:rFonts w:cs="Segoe UI"/>
                <w:spacing w:val="-2"/>
                <w:sz w:val="16"/>
                <w:szCs w:val="16"/>
              </w:rPr>
              <w:t>European/Other</w:t>
            </w:r>
          </w:p>
        </w:tc>
        <w:tc>
          <w:tcPr>
            <w:tcW w:w="992" w:type="dxa"/>
            <w:tcBorders>
              <w:top w:val="single" w:sz="4" w:space="0" w:color="A6A6A6" w:themeColor="background1" w:themeShade="A6"/>
              <w:left w:val="nil"/>
              <w:bottom w:val="nil"/>
              <w:right w:val="nil"/>
            </w:tcBorders>
          </w:tcPr>
          <w:p w14:paraId="54490A1F" w14:textId="69281F11" w:rsidR="00135D44" w:rsidRPr="00135D44" w:rsidRDefault="00135D44" w:rsidP="00135D44">
            <w:pPr>
              <w:pStyle w:val="TableText"/>
              <w:jc w:val="right"/>
              <w:rPr>
                <w:rFonts w:cs="Segoe UI"/>
                <w:spacing w:val="-2"/>
                <w:sz w:val="16"/>
                <w:szCs w:val="16"/>
              </w:rPr>
            </w:pPr>
            <w:r w:rsidRPr="00135D44">
              <w:rPr>
                <w:rFonts w:cs="Segoe UI"/>
                <w:spacing w:val="-2"/>
                <w:sz w:val="16"/>
                <w:szCs w:val="16"/>
              </w:rPr>
              <w:t>86.4%</w:t>
            </w:r>
          </w:p>
        </w:tc>
        <w:tc>
          <w:tcPr>
            <w:tcW w:w="1559" w:type="dxa"/>
            <w:tcBorders>
              <w:top w:val="single" w:sz="4" w:space="0" w:color="A6A6A6" w:themeColor="background1" w:themeShade="A6"/>
              <w:left w:val="nil"/>
              <w:bottom w:val="nil"/>
              <w:right w:val="nil"/>
            </w:tcBorders>
          </w:tcPr>
          <w:p w14:paraId="11161E55" w14:textId="0C2C4D99" w:rsidR="00135D44" w:rsidRPr="00135D44" w:rsidRDefault="00135D44" w:rsidP="00135D44">
            <w:pPr>
              <w:pStyle w:val="TableText"/>
              <w:jc w:val="right"/>
              <w:rPr>
                <w:rFonts w:cs="Segoe UI"/>
                <w:spacing w:val="-2"/>
                <w:sz w:val="16"/>
                <w:szCs w:val="16"/>
              </w:rPr>
            </w:pPr>
            <w:r w:rsidRPr="00135D44">
              <w:rPr>
                <w:rFonts w:cs="Segoe UI"/>
                <w:spacing w:val="-2"/>
                <w:sz w:val="16"/>
                <w:szCs w:val="16"/>
              </w:rPr>
              <w:t>86.7%</w:t>
            </w:r>
          </w:p>
        </w:tc>
        <w:tc>
          <w:tcPr>
            <w:tcW w:w="1559" w:type="dxa"/>
            <w:tcBorders>
              <w:top w:val="single" w:sz="4" w:space="0" w:color="A6A6A6" w:themeColor="background1" w:themeShade="A6"/>
              <w:left w:val="nil"/>
              <w:bottom w:val="nil"/>
              <w:right w:val="nil"/>
            </w:tcBorders>
          </w:tcPr>
          <w:p w14:paraId="189658E8" w14:textId="794B4ED0" w:rsidR="00135D44" w:rsidRPr="00135D44" w:rsidRDefault="00135D44" w:rsidP="00135D44">
            <w:pPr>
              <w:pStyle w:val="TableText"/>
              <w:jc w:val="right"/>
              <w:rPr>
                <w:rFonts w:cs="Segoe UI"/>
                <w:spacing w:val="-2"/>
                <w:sz w:val="16"/>
                <w:szCs w:val="16"/>
              </w:rPr>
            </w:pPr>
            <w:r w:rsidRPr="00135D44">
              <w:rPr>
                <w:rFonts w:cs="Segoe UI"/>
                <w:spacing w:val="-2"/>
                <w:sz w:val="16"/>
                <w:szCs w:val="16"/>
              </w:rPr>
              <w:t>86.0%</w:t>
            </w:r>
          </w:p>
        </w:tc>
        <w:tc>
          <w:tcPr>
            <w:tcW w:w="1560" w:type="dxa"/>
            <w:tcBorders>
              <w:top w:val="single" w:sz="4" w:space="0" w:color="A6A6A6" w:themeColor="background1" w:themeShade="A6"/>
              <w:left w:val="nil"/>
              <w:bottom w:val="nil"/>
              <w:right w:val="nil"/>
            </w:tcBorders>
          </w:tcPr>
          <w:p w14:paraId="5ADD6E55" w14:textId="100325E1" w:rsidR="00135D44" w:rsidRPr="00135D44" w:rsidRDefault="00135D44" w:rsidP="00135D44">
            <w:pPr>
              <w:pStyle w:val="TableText"/>
              <w:jc w:val="right"/>
              <w:rPr>
                <w:rFonts w:cs="Segoe UI"/>
                <w:spacing w:val="-2"/>
                <w:sz w:val="16"/>
                <w:szCs w:val="16"/>
              </w:rPr>
            </w:pPr>
            <w:r w:rsidRPr="00135D44">
              <w:rPr>
                <w:rFonts w:cs="Segoe UI"/>
                <w:spacing w:val="-2"/>
                <w:sz w:val="16"/>
                <w:szCs w:val="16"/>
              </w:rPr>
              <w:t>87.2%</w:t>
            </w:r>
          </w:p>
        </w:tc>
      </w:tr>
      <w:tr w:rsidR="00135D44" w:rsidRPr="00135D44" w14:paraId="346194A4" w14:textId="77777777" w:rsidTr="00224C32">
        <w:tc>
          <w:tcPr>
            <w:tcW w:w="2127" w:type="dxa"/>
            <w:tcBorders>
              <w:top w:val="nil"/>
              <w:left w:val="nil"/>
              <w:bottom w:val="nil"/>
              <w:right w:val="nil"/>
            </w:tcBorders>
            <w:shd w:val="clear" w:color="auto" w:fill="D9D9D9" w:themeFill="background1" w:themeFillShade="D9"/>
          </w:tcPr>
          <w:p w14:paraId="49909E59" w14:textId="61F874FB" w:rsidR="00135D44" w:rsidRPr="00135D44" w:rsidRDefault="00135D44" w:rsidP="00135D44">
            <w:pPr>
              <w:pStyle w:val="TableText"/>
              <w:rPr>
                <w:rFonts w:cs="Segoe UI"/>
                <w:b/>
                <w:bCs/>
                <w:sz w:val="16"/>
                <w:szCs w:val="16"/>
              </w:rPr>
            </w:pPr>
            <w:r w:rsidRPr="00135D44">
              <w:rPr>
                <w:rFonts w:cs="Segoe UI"/>
                <w:b/>
                <w:bCs/>
                <w:spacing w:val="-2"/>
                <w:sz w:val="16"/>
                <w:szCs w:val="16"/>
              </w:rPr>
              <w:t>2023/24</w:t>
            </w:r>
          </w:p>
        </w:tc>
        <w:tc>
          <w:tcPr>
            <w:tcW w:w="992" w:type="dxa"/>
            <w:tcBorders>
              <w:top w:val="nil"/>
              <w:left w:val="nil"/>
              <w:bottom w:val="nil"/>
              <w:right w:val="nil"/>
            </w:tcBorders>
            <w:shd w:val="clear" w:color="auto" w:fill="D9D9D9" w:themeFill="background1" w:themeFillShade="D9"/>
            <w:hideMark/>
          </w:tcPr>
          <w:p w14:paraId="4C179905" w14:textId="64C32D4D"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Q1</w:t>
            </w:r>
          </w:p>
        </w:tc>
        <w:tc>
          <w:tcPr>
            <w:tcW w:w="1559" w:type="dxa"/>
            <w:tcBorders>
              <w:top w:val="nil"/>
              <w:left w:val="nil"/>
              <w:bottom w:val="nil"/>
              <w:right w:val="nil"/>
            </w:tcBorders>
            <w:shd w:val="clear" w:color="auto" w:fill="D9D9D9" w:themeFill="background1" w:themeFillShade="D9"/>
            <w:hideMark/>
          </w:tcPr>
          <w:p w14:paraId="405622BE" w14:textId="5B425CF2"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Q2</w:t>
            </w:r>
          </w:p>
        </w:tc>
        <w:tc>
          <w:tcPr>
            <w:tcW w:w="1559" w:type="dxa"/>
            <w:tcBorders>
              <w:top w:val="nil"/>
              <w:left w:val="nil"/>
              <w:bottom w:val="nil"/>
              <w:right w:val="nil"/>
            </w:tcBorders>
            <w:shd w:val="clear" w:color="auto" w:fill="D9D9D9" w:themeFill="background1" w:themeFillShade="D9"/>
            <w:hideMark/>
          </w:tcPr>
          <w:p w14:paraId="437FA944" w14:textId="13D62EEE"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Q3</w:t>
            </w:r>
          </w:p>
        </w:tc>
        <w:tc>
          <w:tcPr>
            <w:tcW w:w="1560" w:type="dxa"/>
            <w:tcBorders>
              <w:top w:val="nil"/>
              <w:left w:val="nil"/>
              <w:bottom w:val="nil"/>
              <w:right w:val="nil"/>
            </w:tcBorders>
            <w:shd w:val="clear" w:color="auto" w:fill="D9D9D9" w:themeFill="background1" w:themeFillShade="D9"/>
            <w:hideMark/>
          </w:tcPr>
          <w:p w14:paraId="138D722B" w14:textId="2E2F55AE"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Q4</w:t>
            </w:r>
          </w:p>
        </w:tc>
      </w:tr>
      <w:tr w:rsidR="00135D44" w:rsidRPr="00135D44" w14:paraId="659ADD1D" w14:textId="77777777" w:rsidTr="00224C32">
        <w:tc>
          <w:tcPr>
            <w:tcW w:w="2127" w:type="dxa"/>
            <w:tcBorders>
              <w:top w:val="nil"/>
              <w:left w:val="nil"/>
              <w:bottom w:val="single" w:sz="4" w:space="0" w:color="A6A6A6" w:themeColor="background1" w:themeShade="A6"/>
              <w:right w:val="nil"/>
            </w:tcBorders>
            <w:hideMark/>
          </w:tcPr>
          <w:p w14:paraId="1E903A30" w14:textId="5E460629" w:rsidR="00135D44" w:rsidRPr="00135D44" w:rsidRDefault="00135D44" w:rsidP="00135D44">
            <w:pPr>
              <w:pStyle w:val="TableText"/>
              <w:rPr>
                <w:rFonts w:cs="Segoe UI"/>
                <w:sz w:val="16"/>
                <w:szCs w:val="16"/>
              </w:rPr>
            </w:pPr>
            <w:r w:rsidRPr="00135D44">
              <w:rPr>
                <w:rFonts w:cs="Segoe UI"/>
                <w:w w:val="90"/>
                <w:sz w:val="16"/>
                <w:szCs w:val="16"/>
              </w:rPr>
              <w:t>All</w:t>
            </w:r>
            <w:r w:rsidRPr="00135D44">
              <w:rPr>
                <w:rFonts w:cs="Segoe UI"/>
                <w:spacing w:val="-1"/>
                <w:w w:val="90"/>
                <w:sz w:val="16"/>
                <w:szCs w:val="16"/>
              </w:rPr>
              <w:t xml:space="preserve"> </w:t>
            </w:r>
            <w:r w:rsidRPr="00135D44">
              <w:rPr>
                <w:rFonts w:cs="Segoe UI"/>
                <w:spacing w:val="-2"/>
                <w:sz w:val="16"/>
                <w:szCs w:val="16"/>
              </w:rPr>
              <w:t>ethnicities</w:t>
            </w:r>
          </w:p>
        </w:tc>
        <w:tc>
          <w:tcPr>
            <w:tcW w:w="992" w:type="dxa"/>
            <w:tcBorders>
              <w:top w:val="nil"/>
              <w:left w:val="nil"/>
              <w:bottom w:val="single" w:sz="4" w:space="0" w:color="A6A6A6" w:themeColor="background1" w:themeShade="A6"/>
              <w:right w:val="nil"/>
            </w:tcBorders>
            <w:hideMark/>
          </w:tcPr>
          <w:p w14:paraId="1E14F86A" w14:textId="788FE766" w:rsidR="00135D44" w:rsidRPr="00135D44" w:rsidRDefault="00135D44" w:rsidP="00135D44">
            <w:pPr>
              <w:pStyle w:val="TableText"/>
              <w:jc w:val="right"/>
              <w:rPr>
                <w:rFonts w:cs="Segoe UI"/>
                <w:spacing w:val="-2"/>
                <w:sz w:val="16"/>
                <w:szCs w:val="16"/>
              </w:rPr>
            </w:pPr>
            <w:r w:rsidRPr="00135D44">
              <w:rPr>
                <w:rFonts w:cs="Segoe UI"/>
                <w:spacing w:val="-2"/>
                <w:sz w:val="16"/>
                <w:szCs w:val="16"/>
              </w:rPr>
              <w:t>89.3%</w:t>
            </w:r>
          </w:p>
        </w:tc>
        <w:tc>
          <w:tcPr>
            <w:tcW w:w="1559" w:type="dxa"/>
            <w:tcBorders>
              <w:top w:val="nil"/>
              <w:left w:val="nil"/>
              <w:bottom w:val="single" w:sz="4" w:space="0" w:color="A6A6A6" w:themeColor="background1" w:themeShade="A6"/>
              <w:right w:val="nil"/>
            </w:tcBorders>
            <w:hideMark/>
          </w:tcPr>
          <w:p w14:paraId="258ABE18" w14:textId="66A67A8D" w:rsidR="00135D44" w:rsidRPr="00135D44" w:rsidRDefault="00135D44" w:rsidP="00135D44">
            <w:pPr>
              <w:pStyle w:val="TableText"/>
              <w:jc w:val="right"/>
              <w:rPr>
                <w:rFonts w:cs="Segoe UI"/>
                <w:spacing w:val="-2"/>
                <w:sz w:val="16"/>
                <w:szCs w:val="16"/>
              </w:rPr>
            </w:pPr>
            <w:r w:rsidRPr="00135D44">
              <w:rPr>
                <w:rFonts w:cs="Segoe UI"/>
                <w:spacing w:val="-2"/>
                <w:sz w:val="16"/>
                <w:szCs w:val="16"/>
              </w:rPr>
              <w:t>89.4%</w:t>
            </w:r>
          </w:p>
        </w:tc>
        <w:tc>
          <w:tcPr>
            <w:tcW w:w="1559" w:type="dxa"/>
            <w:tcBorders>
              <w:top w:val="nil"/>
              <w:left w:val="nil"/>
              <w:bottom w:val="single" w:sz="4" w:space="0" w:color="A6A6A6" w:themeColor="background1" w:themeShade="A6"/>
              <w:right w:val="nil"/>
            </w:tcBorders>
            <w:hideMark/>
          </w:tcPr>
          <w:p w14:paraId="56AB726A" w14:textId="0CB29F79" w:rsidR="00135D44" w:rsidRPr="00135D44" w:rsidRDefault="00135D44" w:rsidP="00135D44">
            <w:pPr>
              <w:pStyle w:val="TableText"/>
              <w:jc w:val="right"/>
              <w:rPr>
                <w:rFonts w:cs="Segoe UI"/>
                <w:spacing w:val="-2"/>
                <w:sz w:val="16"/>
                <w:szCs w:val="16"/>
              </w:rPr>
            </w:pPr>
            <w:r w:rsidRPr="00135D44">
              <w:rPr>
                <w:rFonts w:cs="Segoe UI"/>
                <w:spacing w:val="-2"/>
                <w:sz w:val="16"/>
                <w:szCs w:val="16"/>
              </w:rPr>
              <w:t>90.0%</w:t>
            </w:r>
          </w:p>
        </w:tc>
        <w:tc>
          <w:tcPr>
            <w:tcW w:w="1560" w:type="dxa"/>
            <w:tcBorders>
              <w:top w:val="nil"/>
              <w:left w:val="nil"/>
              <w:bottom w:val="single" w:sz="4" w:space="0" w:color="A6A6A6" w:themeColor="background1" w:themeShade="A6"/>
              <w:right w:val="nil"/>
            </w:tcBorders>
            <w:hideMark/>
          </w:tcPr>
          <w:p w14:paraId="0A51223B" w14:textId="0325F9C4" w:rsidR="00135D44" w:rsidRPr="00135D44" w:rsidRDefault="00135D44" w:rsidP="00135D44">
            <w:pPr>
              <w:pStyle w:val="TableText"/>
              <w:jc w:val="right"/>
              <w:rPr>
                <w:rFonts w:cs="Segoe UI"/>
                <w:spacing w:val="-2"/>
                <w:sz w:val="16"/>
                <w:szCs w:val="16"/>
              </w:rPr>
            </w:pPr>
            <w:r w:rsidRPr="00135D44">
              <w:rPr>
                <w:rFonts w:cs="Segoe UI"/>
                <w:spacing w:val="-2"/>
                <w:sz w:val="16"/>
                <w:szCs w:val="16"/>
              </w:rPr>
              <w:t>90.3%</w:t>
            </w:r>
          </w:p>
        </w:tc>
      </w:tr>
      <w:tr w:rsidR="00135D44" w:rsidRPr="00135D44" w14:paraId="2655A8DC"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01219DC5" w14:textId="7FD81A5B" w:rsidR="00135D44" w:rsidRPr="00135D44" w:rsidRDefault="00135D44" w:rsidP="00135D44">
            <w:pPr>
              <w:pStyle w:val="TableText"/>
              <w:rPr>
                <w:rFonts w:cs="Segoe UI"/>
                <w:sz w:val="16"/>
                <w:szCs w:val="16"/>
              </w:rPr>
            </w:pPr>
            <w:r w:rsidRPr="00135D44">
              <w:rPr>
                <w:rFonts w:cs="Segoe UI"/>
                <w:spacing w:val="-2"/>
                <w:sz w:val="16"/>
                <w:szCs w:val="16"/>
              </w:rPr>
              <w:t>Māori</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01AE4831" w14:textId="3B7DE9F2" w:rsidR="00135D44" w:rsidRPr="00135D44" w:rsidRDefault="00135D44" w:rsidP="00135D44">
            <w:pPr>
              <w:pStyle w:val="TableText"/>
              <w:jc w:val="right"/>
              <w:rPr>
                <w:rFonts w:cs="Segoe UI"/>
                <w:spacing w:val="-2"/>
                <w:sz w:val="16"/>
                <w:szCs w:val="16"/>
              </w:rPr>
            </w:pPr>
            <w:r w:rsidRPr="00135D44">
              <w:rPr>
                <w:rFonts w:cs="Segoe UI"/>
                <w:spacing w:val="-2"/>
                <w:sz w:val="16"/>
                <w:szCs w:val="16"/>
              </w:rPr>
              <w:t>86.3%</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16142711" w14:textId="49BFC5CF" w:rsidR="00135D44" w:rsidRPr="00135D44" w:rsidRDefault="00135D44" w:rsidP="00135D44">
            <w:pPr>
              <w:pStyle w:val="TableText"/>
              <w:jc w:val="right"/>
              <w:rPr>
                <w:rFonts w:cs="Segoe UI"/>
                <w:spacing w:val="-2"/>
                <w:sz w:val="16"/>
                <w:szCs w:val="16"/>
              </w:rPr>
            </w:pPr>
            <w:r w:rsidRPr="00135D44">
              <w:rPr>
                <w:rFonts w:cs="Segoe UI"/>
                <w:spacing w:val="-2"/>
                <w:sz w:val="16"/>
                <w:szCs w:val="16"/>
              </w:rPr>
              <w:t>88.5%</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1E2B7D0C" w14:textId="746E5D8D" w:rsidR="00135D44" w:rsidRPr="00135D44" w:rsidRDefault="00135D44" w:rsidP="00135D44">
            <w:pPr>
              <w:pStyle w:val="TableText"/>
              <w:jc w:val="right"/>
              <w:rPr>
                <w:rFonts w:cs="Segoe UI"/>
                <w:spacing w:val="-2"/>
                <w:sz w:val="16"/>
                <w:szCs w:val="16"/>
              </w:rPr>
            </w:pPr>
            <w:r w:rsidRPr="00135D44">
              <w:rPr>
                <w:rFonts w:cs="Segoe UI"/>
                <w:spacing w:val="-2"/>
                <w:sz w:val="16"/>
                <w:szCs w:val="16"/>
              </w:rPr>
              <w:t>88.9%</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0568F397" w14:textId="4EFE51D3" w:rsidR="00135D44" w:rsidRPr="00135D44" w:rsidRDefault="00135D44" w:rsidP="00135D44">
            <w:pPr>
              <w:pStyle w:val="TableText"/>
              <w:jc w:val="right"/>
              <w:rPr>
                <w:rFonts w:cs="Segoe UI"/>
                <w:spacing w:val="-2"/>
                <w:sz w:val="16"/>
                <w:szCs w:val="16"/>
              </w:rPr>
            </w:pPr>
            <w:r w:rsidRPr="00135D44">
              <w:rPr>
                <w:rFonts w:cs="Segoe UI"/>
                <w:spacing w:val="-2"/>
                <w:sz w:val="16"/>
                <w:szCs w:val="16"/>
              </w:rPr>
              <w:t>88.9%</w:t>
            </w:r>
          </w:p>
        </w:tc>
      </w:tr>
      <w:tr w:rsidR="00135D44" w:rsidRPr="00135D44" w14:paraId="4A956B1B"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3F3BB635" w14:textId="4C7D6E55" w:rsidR="00135D44" w:rsidRPr="00135D44" w:rsidRDefault="00135D44" w:rsidP="00135D44">
            <w:pPr>
              <w:pStyle w:val="TableText"/>
              <w:rPr>
                <w:rFonts w:cs="Segoe UI"/>
                <w:sz w:val="16"/>
                <w:szCs w:val="16"/>
              </w:rPr>
            </w:pPr>
            <w:r w:rsidRPr="00135D44">
              <w:rPr>
                <w:rFonts w:cs="Segoe UI"/>
                <w:w w:val="105"/>
                <w:sz w:val="16"/>
                <w:szCs w:val="16"/>
              </w:rPr>
              <w:t>Pacific</w:t>
            </w:r>
            <w:r w:rsidRPr="00135D44">
              <w:rPr>
                <w:rFonts w:cs="Segoe UI"/>
                <w:spacing w:val="-6"/>
                <w:w w:val="105"/>
                <w:sz w:val="16"/>
                <w:szCs w:val="16"/>
              </w:rPr>
              <w:t xml:space="preserve"> </w:t>
            </w:r>
            <w:r w:rsidRPr="00135D44">
              <w:rPr>
                <w:rFonts w:cs="Segoe UI"/>
                <w:spacing w:val="-2"/>
                <w:w w:val="105"/>
                <w:sz w:val="16"/>
                <w:szCs w:val="16"/>
              </w:rPr>
              <w:t>peoples</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70C9ECE0" w14:textId="7838B9BB" w:rsidR="00135D44" w:rsidRPr="00135D44" w:rsidRDefault="00135D44" w:rsidP="00135D44">
            <w:pPr>
              <w:pStyle w:val="TableText"/>
              <w:jc w:val="right"/>
              <w:rPr>
                <w:rFonts w:cs="Segoe UI"/>
                <w:spacing w:val="-2"/>
                <w:sz w:val="16"/>
                <w:szCs w:val="16"/>
              </w:rPr>
            </w:pPr>
            <w:r w:rsidRPr="00135D44">
              <w:rPr>
                <w:rFonts w:cs="Segoe UI"/>
                <w:spacing w:val="-2"/>
                <w:sz w:val="16"/>
                <w:szCs w:val="16"/>
              </w:rPr>
              <w:t>86.2%</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0D9138D3" w14:textId="5B9CBABB" w:rsidR="00135D44" w:rsidRPr="00135D44" w:rsidRDefault="00135D44" w:rsidP="00135D44">
            <w:pPr>
              <w:pStyle w:val="TableText"/>
              <w:jc w:val="right"/>
              <w:rPr>
                <w:rFonts w:cs="Segoe UI"/>
                <w:spacing w:val="-2"/>
                <w:sz w:val="16"/>
                <w:szCs w:val="16"/>
              </w:rPr>
            </w:pPr>
            <w:r w:rsidRPr="00135D44">
              <w:rPr>
                <w:rFonts w:cs="Segoe UI"/>
                <w:spacing w:val="-2"/>
                <w:sz w:val="16"/>
                <w:szCs w:val="16"/>
              </w:rPr>
              <w:t>89.8%</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173DBC6A" w14:textId="763DCAEA" w:rsidR="00135D44" w:rsidRPr="00135D44" w:rsidRDefault="00135D44" w:rsidP="00135D44">
            <w:pPr>
              <w:pStyle w:val="TableText"/>
              <w:jc w:val="right"/>
              <w:rPr>
                <w:rFonts w:cs="Segoe UI"/>
                <w:spacing w:val="-2"/>
                <w:sz w:val="16"/>
                <w:szCs w:val="16"/>
              </w:rPr>
            </w:pPr>
            <w:r w:rsidRPr="00135D44">
              <w:rPr>
                <w:rFonts w:cs="Segoe UI"/>
                <w:spacing w:val="-2"/>
                <w:sz w:val="16"/>
                <w:szCs w:val="16"/>
              </w:rPr>
              <w:t>88.9%</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3671E61B" w14:textId="46D0E64B" w:rsidR="00135D44" w:rsidRPr="00135D44" w:rsidRDefault="00135D44" w:rsidP="00135D44">
            <w:pPr>
              <w:pStyle w:val="TableText"/>
              <w:jc w:val="right"/>
              <w:rPr>
                <w:rFonts w:cs="Segoe UI"/>
                <w:spacing w:val="-2"/>
                <w:sz w:val="16"/>
                <w:szCs w:val="16"/>
              </w:rPr>
            </w:pPr>
            <w:r w:rsidRPr="00135D44">
              <w:rPr>
                <w:rFonts w:cs="Segoe UI"/>
                <w:spacing w:val="-2"/>
                <w:sz w:val="16"/>
                <w:szCs w:val="16"/>
              </w:rPr>
              <w:t>89.2%</w:t>
            </w:r>
          </w:p>
        </w:tc>
      </w:tr>
      <w:tr w:rsidR="00135D44" w:rsidRPr="00135D44" w14:paraId="7062A1D9"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613AC7B8" w14:textId="76F58D2A" w:rsidR="00135D44" w:rsidRPr="00135D44" w:rsidRDefault="00135D44" w:rsidP="00135D44">
            <w:pPr>
              <w:pStyle w:val="TableText"/>
              <w:rPr>
                <w:rFonts w:cs="Segoe UI"/>
                <w:sz w:val="16"/>
                <w:szCs w:val="16"/>
              </w:rPr>
            </w:pPr>
            <w:r w:rsidRPr="00135D44">
              <w:rPr>
                <w:rFonts w:cs="Segoe UI"/>
                <w:sz w:val="16"/>
                <w:szCs w:val="16"/>
              </w:rPr>
              <w:t>Non-Māori</w:t>
            </w:r>
            <w:r w:rsidRPr="00135D44">
              <w:rPr>
                <w:rFonts w:cs="Segoe UI"/>
                <w:spacing w:val="7"/>
                <w:sz w:val="16"/>
                <w:szCs w:val="16"/>
              </w:rPr>
              <w:t xml:space="preserve"> </w:t>
            </w:r>
            <w:r w:rsidRPr="00135D44">
              <w:rPr>
                <w:rFonts w:cs="Segoe UI"/>
                <w:sz w:val="16"/>
                <w:szCs w:val="16"/>
              </w:rPr>
              <w:t>non-</w:t>
            </w:r>
            <w:r w:rsidRPr="00135D44">
              <w:rPr>
                <w:rFonts w:cs="Segoe UI"/>
                <w:spacing w:val="-2"/>
                <w:sz w:val="16"/>
                <w:szCs w:val="16"/>
              </w:rPr>
              <w:t>Pacific</w:t>
            </w:r>
          </w:p>
        </w:tc>
        <w:tc>
          <w:tcPr>
            <w:tcW w:w="992" w:type="dxa"/>
            <w:tcBorders>
              <w:top w:val="single" w:sz="4" w:space="0" w:color="A6A6A6" w:themeColor="background1" w:themeShade="A6"/>
              <w:left w:val="nil"/>
              <w:bottom w:val="single" w:sz="4" w:space="0" w:color="A6A6A6" w:themeColor="background1" w:themeShade="A6"/>
              <w:right w:val="nil"/>
            </w:tcBorders>
          </w:tcPr>
          <w:p w14:paraId="270CC0AD" w14:textId="321BC98C" w:rsidR="00135D44" w:rsidRPr="00135D44" w:rsidRDefault="00135D44" w:rsidP="00135D44">
            <w:pPr>
              <w:pStyle w:val="TableText"/>
              <w:jc w:val="right"/>
              <w:rPr>
                <w:rFonts w:cs="Segoe UI"/>
                <w:spacing w:val="-2"/>
                <w:sz w:val="16"/>
                <w:szCs w:val="16"/>
              </w:rPr>
            </w:pPr>
            <w:r w:rsidRPr="00135D44">
              <w:rPr>
                <w:rFonts w:cs="Segoe UI"/>
                <w:spacing w:val="-2"/>
                <w:sz w:val="16"/>
                <w:szCs w:val="16"/>
              </w:rPr>
              <w:t>90.0%</w:t>
            </w:r>
          </w:p>
        </w:tc>
        <w:tc>
          <w:tcPr>
            <w:tcW w:w="1559" w:type="dxa"/>
            <w:tcBorders>
              <w:top w:val="single" w:sz="4" w:space="0" w:color="A6A6A6" w:themeColor="background1" w:themeShade="A6"/>
              <w:left w:val="nil"/>
              <w:bottom w:val="single" w:sz="4" w:space="0" w:color="A6A6A6" w:themeColor="background1" w:themeShade="A6"/>
              <w:right w:val="nil"/>
            </w:tcBorders>
          </w:tcPr>
          <w:p w14:paraId="2F4876BA" w14:textId="4D4DA324" w:rsidR="00135D44" w:rsidRPr="00135D44" w:rsidRDefault="00135D44" w:rsidP="00135D44">
            <w:pPr>
              <w:pStyle w:val="TableText"/>
              <w:jc w:val="right"/>
              <w:rPr>
                <w:rFonts w:cs="Segoe UI"/>
                <w:spacing w:val="-2"/>
                <w:sz w:val="16"/>
                <w:szCs w:val="16"/>
              </w:rPr>
            </w:pPr>
            <w:r w:rsidRPr="00135D44">
              <w:rPr>
                <w:rFonts w:cs="Segoe UI"/>
                <w:spacing w:val="-2"/>
                <w:sz w:val="16"/>
                <w:szCs w:val="16"/>
              </w:rPr>
              <w:t>89.5%</w:t>
            </w:r>
          </w:p>
        </w:tc>
        <w:tc>
          <w:tcPr>
            <w:tcW w:w="1559" w:type="dxa"/>
            <w:tcBorders>
              <w:top w:val="single" w:sz="4" w:space="0" w:color="A6A6A6" w:themeColor="background1" w:themeShade="A6"/>
              <w:left w:val="nil"/>
              <w:bottom w:val="single" w:sz="4" w:space="0" w:color="A6A6A6" w:themeColor="background1" w:themeShade="A6"/>
              <w:right w:val="nil"/>
            </w:tcBorders>
          </w:tcPr>
          <w:p w14:paraId="09FF9B29" w14:textId="4559552A" w:rsidR="00135D44" w:rsidRPr="00135D44" w:rsidRDefault="00135D44" w:rsidP="00135D44">
            <w:pPr>
              <w:pStyle w:val="TableText"/>
              <w:jc w:val="right"/>
              <w:rPr>
                <w:rFonts w:cs="Segoe UI"/>
                <w:spacing w:val="-2"/>
                <w:sz w:val="16"/>
                <w:szCs w:val="16"/>
              </w:rPr>
            </w:pPr>
            <w:r w:rsidRPr="00135D44">
              <w:rPr>
                <w:rFonts w:cs="Segoe UI"/>
                <w:spacing w:val="-2"/>
                <w:sz w:val="16"/>
                <w:szCs w:val="16"/>
              </w:rPr>
              <w:t>90.3%</w:t>
            </w:r>
          </w:p>
        </w:tc>
        <w:tc>
          <w:tcPr>
            <w:tcW w:w="1560" w:type="dxa"/>
            <w:tcBorders>
              <w:top w:val="single" w:sz="4" w:space="0" w:color="A6A6A6" w:themeColor="background1" w:themeShade="A6"/>
              <w:left w:val="nil"/>
              <w:bottom w:val="single" w:sz="4" w:space="0" w:color="A6A6A6" w:themeColor="background1" w:themeShade="A6"/>
              <w:right w:val="nil"/>
            </w:tcBorders>
          </w:tcPr>
          <w:p w14:paraId="2DF0225A" w14:textId="1BB52FC1" w:rsidR="00135D44" w:rsidRPr="00135D44" w:rsidRDefault="00135D44" w:rsidP="00135D44">
            <w:pPr>
              <w:pStyle w:val="TableText"/>
              <w:jc w:val="right"/>
              <w:rPr>
                <w:rFonts w:cs="Segoe UI"/>
                <w:spacing w:val="-2"/>
                <w:sz w:val="16"/>
                <w:szCs w:val="16"/>
              </w:rPr>
            </w:pPr>
            <w:r w:rsidRPr="00135D44">
              <w:rPr>
                <w:rFonts w:cs="Segoe UI"/>
                <w:spacing w:val="-2"/>
                <w:sz w:val="16"/>
                <w:szCs w:val="16"/>
              </w:rPr>
              <w:t>90.6%</w:t>
            </w:r>
          </w:p>
        </w:tc>
      </w:tr>
      <w:tr w:rsidR="00135D44" w:rsidRPr="00135D44" w14:paraId="09712618"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12E7E2CB" w14:textId="3FD9399C" w:rsidR="00135D44" w:rsidRPr="00135D44" w:rsidRDefault="00135D44" w:rsidP="00135D44">
            <w:pPr>
              <w:pStyle w:val="TableText"/>
              <w:rPr>
                <w:rFonts w:cs="Segoe UI"/>
                <w:sz w:val="16"/>
                <w:szCs w:val="16"/>
              </w:rPr>
            </w:pPr>
            <w:r w:rsidRPr="00135D44">
              <w:rPr>
                <w:rFonts w:cs="Segoe UI"/>
                <w:spacing w:val="-2"/>
                <w:w w:val="105"/>
                <w:sz w:val="16"/>
                <w:szCs w:val="16"/>
              </w:rPr>
              <w:t>Asian</w:t>
            </w:r>
          </w:p>
        </w:tc>
        <w:tc>
          <w:tcPr>
            <w:tcW w:w="992" w:type="dxa"/>
            <w:tcBorders>
              <w:top w:val="single" w:sz="4" w:space="0" w:color="A6A6A6" w:themeColor="background1" w:themeShade="A6"/>
              <w:left w:val="nil"/>
              <w:bottom w:val="single" w:sz="4" w:space="0" w:color="A6A6A6" w:themeColor="background1" w:themeShade="A6"/>
              <w:right w:val="nil"/>
            </w:tcBorders>
          </w:tcPr>
          <w:p w14:paraId="64F43B05" w14:textId="5F71474B" w:rsidR="00135D44" w:rsidRPr="00135D44" w:rsidRDefault="00135D44" w:rsidP="00135D44">
            <w:pPr>
              <w:pStyle w:val="TableText"/>
              <w:jc w:val="right"/>
              <w:rPr>
                <w:rFonts w:cs="Segoe UI"/>
                <w:spacing w:val="-2"/>
                <w:sz w:val="16"/>
                <w:szCs w:val="16"/>
              </w:rPr>
            </w:pPr>
            <w:r w:rsidRPr="00135D44">
              <w:rPr>
                <w:rFonts w:cs="Segoe UI"/>
                <w:spacing w:val="-2"/>
                <w:sz w:val="16"/>
                <w:szCs w:val="16"/>
              </w:rPr>
              <w:t>88.6%</w:t>
            </w:r>
          </w:p>
        </w:tc>
        <w:tc>
          <w:tcPr>
            <w:tcW w:w="1559" w:type="dxa"/>
            <w:tcBorders>
              <w:top w:val="single" w:sz="4" w:space="0" w:color="A6A6A6" w:themeColor="background1" w:themeShade="A6"/>
              <w:left w:val="nil"/>
              <w:bottom w:val="single" w:sz="4" w:space="0" w:color="A6A6A6" w:themeColor="background1" w:themeShade="A6"/>
              <w:right w:val="nil"/>
            </w:tcBorders>
          </w:tcPr>
          <w:p w14:paraId="08890E47" w14:textId="1575BF8A" w:rsidR="00135D44" w:rsidRPr="00135D44" w:rsidRDefault="00135D44" w:rsidP="00135D44">
            <w:pPr>
              <w:pStyle w:val="TableText"/>
              <w:jc w:val="right"/>
              <w:rPr>
                <w:rFonts w:cs="Segoe UI"/>
                <w:spacing w:val="-2"/>
                <w:sz w:val="16"/>
                <w:szCs w:val="16"/>
              </w:rPr>
            </w:pPr>
            <w:r w:rsidRPr="00135D44">
              <w:rPr>
                <w:rFonts w:cs="Segoe UI"/>
                <w:spacing w:val="-2"/>
                <w:sz w:val="16"/>
                <w:szCs w:val="16"/>
              </w:rPr>
              <w:t>88.2%</w:t>
            </w:r>
          </w:p>
        </w:tc>
        <w:tc>
          <w:tcPr>
            <w:tcW w:w="1559" w:type="dxa"/>
            <w:tcBorders>
              <w:top w:val="single" w:sz="4" w:space="0" w:color="A6A6A6" w:themeColor="background1" w:themeShade="A6"/>
              <w:left w:val="nil"/>
              <w:bottom w:val="single" w:sz="4" w:space="0" w:color="A6A6A6" w:themeColor="background1" w:themeShade="A6"/>
              <w:right w:val="nil"/>
            </w:tcBorders>
          </w:tcPr>
          <w:p w14:paraId="0CF57D02" w14:textId="353CCE08" w:rsidR="00135D44" w:rsidRPr="00135D44" w:rsidRDefault="00135D44" w:rsidP="00135D44">
            <w:pPr>
              <w:pStyle w:val="TableText"/>
              <w:jc w:val="right"/>
              <w:rPr>
                <w:rFonts w:cs="Segoe UI"/>
                <w:spacing w:val="-2"/>
                <w:sz w:val="16"/>
                <w:szCs w:val="16"/>
              </w:rPr>
            </w:pPr>
            <w:r w:rsidRPr="00135D44">
              <w:rPr>
                <w:rFonts w:cs="Segoe UI"/>
                <w:spacing w:val="-2"/>
                <w:sz w:val="16"/>
                <w:szCs w:val="16"/>
              </w:rPr>
              <w:t>90.2%</w:t>
            </w:r>
          </w:p>
        </w:tc>
        <w:tc>
          <w:tcPr>
            <w:tcW w:w="1560" w:type="dxa"/>
            <w:tcBorders>
              <w:top w:val="single" w:sz="4" w:space="0" w:color="A6A6A6" w:themeColor="background1" w:themeShade="A6"/>
              <w:left w:val="nil"/>
              <w:bottom w:val="single" w:sz="4" w:space="0" w:color="A6A6A6" w:themeColor="background1" w:themeShade="A6"/>
              <w:right w:val="nil"/>
            </w:tcBorders>
          </w:tcPr>
          <w:p w14:paraId="40C96695" w14:textId="66AED8C4" w:rsidR="00135D44" w:rsidRPr="00135D44" w:rsidRDefault="00135D44" w:rsidP="00135D44">
            <w:pPr>
              <w:pStyle w:val="TableText"/>
              <w:jc w:val="right"/>
              <w:rPr>
                <w:rFonts w:cs="Segoe UI"/>
                <w:spacing w:val="-2"/>
                <w:sz w:val="16"/>
                <w:szCs w:val="16"/>
              </w:rPr>
            </w:pPr>
            <w:r w:rsidRPr="00135D44">
              <w:rPr>
                <w:rFonts w:cs="Segoe UI"/>
                <w:spacing w:val="-2"/>
                <w:sz w:val="16"/>
                <w:szCs w:val="16"/>
              </w:rPr>
              <w:t>90.5%</w:t>
            </w:r>
          </w:p>
        </w:tc>
      </w:tr>
      <w:tr w:rsidR="00135D44" w:rsidRPr="00135D44" w14:paraId="7CC8365C" w14:textId="77777777" w:rsidTr="00224C32">
        <w:tc>
          <w:tcPr>
            <w:tcW w:w="2127" w:type="dxa"/>
            <w:tcBorders>
              <w:top w:val="single" w:sz="4" w:space="0" w:color="A6A6A6" w:themeColor="background1" w:themeShade="A6"/>
              <w:left w:val="nil"/>
              <w:bottom w:val="nil"/>
              <w:right w:val="nil"/>
            </w:tcBorders>
          </w:tcPr>
          <w:p w14:paraId="54CF1087" w14:textId="1CC2ABD7" w:rsidR="00135D44" w:rsidRPr="00135D44" w:rsidRDefault="00135D44" w:rsidP="00135D44">
            <w:pPr>
              <w:pStyle w:val="TableText"/>
              <w:rPr>
                <w:rFonts w:cs="Segoe UI"/>
                <w:sz w:val="16"/>
                <w:szCs w:val="16"/>
              </w:rPr>
            </w:pPr>
            <w:r w:rsidRPr="00135D44">
              <w:rPr>
                <w:rFonts w:cs="Segoe UI"/>
                <w:spacing w:val="-2"/>
                <w:sz w:val="16"/>
                <w:szCs w:val="16"/>
              </w:rPr>
              <w:t>European/Other</w:t>
            </w:r>
          </w:p>
        </w:tc>
        <w:tc>
          <w:tcPr>
            <w:tcW w:w="992" w:type="dxa"/>
            <w:tcBorders>
              <w:top w:val="single" w:sz="4" w:space="0" w:color="A6A6A6" w:themeColor="background1" w:themeShade="A6"/>
              <w:left w:val="nil"/>
              <w:bottom w:val="nil"/>
              <w:right w:val="nil"/>
            </w:tcBorders>
          </w:tcPr>
          <w:p w14:paraId="26B9F285" w14:textId="09846FC0" w:rsidR="00135D44" w:rsidRPr="00135D44" w:rsidRDefault="00135D44" w:rsidP="00135D44">
            <w:pPr>
              <w:pStyle w:val="TableText"/>
              <w:jc w:val="right"/>
              <w:rPr>
                <w:rFonts w:cs="Segoe UI"/>
                <w:spacing w:val="-2"/>
                <w:sz w:val="16"/>
                <w:szCs w:val="16"/>
              </w:rPr>
            </w:pPr>
            <w:r w:rsidRPr="00135D44">
              <w:rPr>
                <w:rFonts w:cs="Segoe UI"/>
                <w:spacing w:val="-2"/>
                <w:sz w:val="16"/>
                <w:szCs w:val="16"/>
              </w:rPr>
              <w:t>90.2%</w:t>
            </w:r>
          </w:p>
        </w:tc>
        <w:tc>
          <w:tcPr>
            <w:tcW w:w="1559" w:type="dxa"/>
            <w:tcBorders>
              <w:top w:val="single" w:sz="4" w:space="0" w:color="A6A6A6" w:themeColor="background1" w:themeShade="A6"/>
              <w:left w:val="nil"/>
              <w:bottom w:val="nil"/>
              <w:right w:val="nil"/>
            </w:tcBorders>
          </w:tcPr>
          <w:p w14:paraId="4699AC3C" w14:textId="31161E3A" w:rsidR="00135D44" w:rsidRPr="00135D44" w:rsidRDefault="00135D44" w:rsidP="00135D44">
            <w:pPr>
              <w:pStyle w:val="TableText"/>
              <w:jc w:val="right"/>
              <w:rPr>
                <w:rFonts w:cs="Segoe UI"/>
                <w:spacing w:val="-2"/>
                <w:sz w:val="16"/>
                <w:szCs w:val="16"/>
              </w:rPr>
            </w:pPr>
            <w:r w:rsidRPr="00135D44">
              <w:rPr>
                <w:rFonts w:cs="Segoe UI"/>
                <w:spacing w:val="-2"/>
                <w:sz w:val="16"/>
                <w:szCs w:val="16"/>
              </w:rPr>
              <w:t>89.7%</w:t>
            </w:r>
          </w:p>
        </w:tc>
        <w:tc>
          <w:tcPr>
            <w:tcW w:w="1559" w:type="dxa"/>
            <w:tcBorders>
              <w:top w:val="single" w:sz="4" w:space="0" w:color="A6A6A6" w:themeColor="background1" w:themeShade="A6"/>
              <w:left w:val="nil"/>
              <w:bottom w:val="nil"/>
              <w:right w:val="nil"/>
            </w:tcBorders>
          </w:tcPr>
          <w:p w14:paraId="1071646C" w14:textId="6278C98B" w:rsidR="00135D44" w:rsidRPr="00135D44" w:rsidRDefault="00135D44" w:rsidP="00135D44">
            <w:pPr>
              <w:pStyle w:val="TableText"/>
              <w:jc w:val="right"/>
              <w:rPr>
                <w:rFonts w:cs="Segoe UI"/>
                <w:spacing w:val="-2"/>
                <w:sz w:val="16"/>
                <w:szCs w:val="16"/>
              </w:rPr>
            </w:pPr>
            <w:r w:rsidRPr="00135D44">
              <w:rPr>
                <w:rFonts w:cs="Segoe UI"/>
                <w:spacing w:val="-2"/>
                <w:sz w:val="16"/>
                <w:szCs w:val="16"/>
              </w:rPr>
              <w:t>90.3%</w:t>
            </w:r>
          </w:p>
        </w:tc>
        <w:tc>
          <w:tcPr>
            <w:tcW w:w="1560" w:type="dxa"/>
            <w:tcBorders>
              <w:top w:val="single" w:sz="4" w:space="0" w:color="A6A6A6" w:themeColor="background1" w:themeShade="A6"/>
              <w:left w:val="nil"/>
              <w:bottom w:val="nil"/>
              <w:right w:val="nil"/>
            </w:tcBorders>
          </w:tcPr>
          <w:p w14:paraId="692648EA" w14:textId="6BEBAA53" w:rsidR="00135D44" w:rsidRPr="00135D44" w:rsidRDefault="00135D44" w:rsidP="00135D44">
            <w:pPr>
              <w:pStyle w:val="TableText"/>
              <w:jc w:val="right"/>
              <w:rPr>
                <w:rFonts w:cs="Segoe UI"/>
                <w:spacing w:val="-2"/>
                <w:sz w:val="16"/>
                <w:szCs w:val="16"/>
              </w:rPr>
            </w:pPr>
            <w:r w:rsidRPr="00135D44">
              <w:rPr>
                <w:rFonts w:cs="Segoe UI"/>
                <w:spacing w:val="-2"/>
                <w:sz w:val="16"/>
                <w:szCs w:val="16"/>
              </w:rPr>
              <w:t>90.6%</w:t>
            </w:r>
          </w:p>
        </w:tc>
      </w:tr>
      <w:tr w:rsidR="00135D44" w:rsidRPr="00135D44" w14:paraId="07FDDFD3" w14:textId="77777777" w:rsidTr="00224C32">
        <w:tc>
          <w:tcPr>
            <w:tcW w:w="2127" w:type="dxa"/>
            <w:tcBorders>
              <w:top w:val="nil"/>
              <w:left w:val="nil"/>
              <w:bottom w:val="nil"/>
              <w:right w:val="nil"/>
            </w:tcBorders>
            <w:shd w:val="clear" w:color="auto" w:fill="D9D9D9" w:themeFill="background1" w:themeFillShade="D9"/>
          </w:tcPr>
          <w:p w14:paraId="27DA6335" w14:textId="44F087EE" w:rsidR="00135D44" w:rsidRPr="00135D44" w:rsidRDefault="00135D44" w:rsidP="00135D44">
            <w:pPr>
              <w:pStyle w:val="TableText"/>
              <w:rPr>
                <w:rFonts w:cs="Segoe UI"/>
                <w:b/>
                <w:bCs/>
                <w:sz w:val="16"/>
                <w:szCs w:val="16"/>
              </w:rPr>
            </w:pPr>
            <w:r w:rsidRPr="00135D44">
              <w:rPr>
                <w:rFonts w:cs="Segoe UI"/>
                <w:b/>
                <w:bCs/>
                <w:spacing w:val="-2"/>
                <w:sz w:val="16"/>
                <w:szCs w:val="16"/>
              </w:rPr>
              <w:t>2024/25</w:t>
            </w:r>
          </w:p>
        </w:tc>
        <w:tc>
          <w:tcPr>
            <w:tcW w:w="992" w:type="dxa"/>
            <w:tcBorders>
              <w:top w:val="nil"/>
              <w:left w:val="nil"/>
              <w:bottom w:val="nil"/>
              <w:right w:val="nil"/>
            </w:tcBorders>
            <w:shd w:val="clear" w:color="auto" w:fill="D9D9D9" w:themeFill="background1" w:themeFillShade="D9"/>
            <w:hideMark/>
          </w:tcPr>
          <w:p w14:paraId="001C9E6E" w14:textId="1EBB18CA"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Q1</w:t>
            </w:r>
          </w:p>
        </w:tc>
        <w:tc>
          <w:tcPr>
            <w:tcW w:w="1559" w:type="dxa"/>
            <w:tcBorders>
              <w:top w:val="nil"/>
              <w:left w:val="nil"/>
              <w:bottom w:val="nil"/>
              <w:right w:val="nil"/>
            </w:tcBorders>
            <w:shd w:val="clear" w:color="auto" w:fill="D9D9D9" w:themeFill="background1" w:themeFillShade="D9"/>
            <w:hideMark/>
          </w:tcPr>
          <w:p w14:paraId="64F6A1F3" w14:textId="09032260"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Q2</w:t>
            </w:r>
          </w:p>
        </w:tc>
        <w:tc>
          <w:tcPr>
            <w:tcW w:w="1559" w:type="dxa"/>
            <w:tcBorders>
              <w:top w:val="nil"/>
              <w:left w:val="nil"/>
              <w:bottom w:val="nil"/>
              <w:right w:val="nil"/>
            </w:tcBorders>
            <w:shd w:val="clear" w:color="auto" w:fill="D9D9D9" w:themeFill="background1" w:themeFillShade="D9"/>
            <w:hideMark/>
          </w:tcPr>
          <w:p w14:paraId="64AFC5C3" w14:textId="3B74567B"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Q3</w:t>
            </w:r>
          </w:p>
        </w:tc>
        <w:tc>
          <w:tcPr>
            <w:tcW w:w="1560" w:type="dxa"/>
            <w:tcBorders>
              <w:top w:val="nil"/>
              <w:left w:val="nil"/>
              <w:bottom w:val="nil"/>
              <w:right w:val="nil"/>
            </w:tcBorders>
            <w:shd w:val="clear" w:color="auto" w:fill="D9D9D9" w:themeFill="background1" w:themeFillShade="D9"/>
            <w:hideMark/>
          </w:tcPr>
          <w:p w14:paraId="4642B3F0" w14:textId="52C4D9BA" w:rsidR="00135D44" w:rsidRPr="00135D44" w:rsidRDefault="00135D44" w:rsidP="00135D44">
            <w:pPr>
              <w:pStyle w:val="TableText"/>
              <w:jc w:val="right"/>
              <w:rPr>
                <w:rFonts w:cs="Segoe UI"/>
                <w:b/>
                <w:bCs/>
                <w:spacing w:val="-2"/>
                <w:sz w:val="16"/>
                <w:szCs w:val="16"/>
              </w:rPr>
            </w:pPr>
            <w:r w:rsidRPr="00135D44">
              <w:rPr>
                <w:rFonts w:cs="Segoe UI"/>
                <w:b/>
                <w:bCs/>
                <w:spacing w:val="-2"/>
                <w:sz w:val="16"/>
                <w:szCs w:val="16"/>
              </w:rPr>
              <w:t>Q4</w:t>
            </w:r>
          </w:p>
        </w:tc>
      </w:tr>
      <w:tr w:rsidR="00135D44" w:rsidRPr="00135D44" w14:paraId="0333E0FF" w14:textId="77777777" w:rsidTr="00224C32">
        <w:tc>
          <w:tcPr>
            <w:tcW w:w="2127" w:type="dxa"/>
            <w:tcBorders>
              <w:top w:val="nil"/>
              <w:left w:val="nil"/>
              <w:bottom w:val="single" w:sz="4" w:space="0" w:color="A6A6A6" w:themeColor="background1" w:themeShade="A6"/>
              <w:right w:val="nil"/>
            </w:tcBorders>
            <w:hideMark/>
          </w:tcPr>
          <w:p w14:paraId="318048C4" w14:textId="3C54E17D" w:rsidR="00135D44" w:rsidRPr="00135D44" w:rsidRDefault="00135D44" w:rsidP="00135D44">
            <w:pPr>
              <w:pStyle w:val="TableText"/>
              <w:rPr>
                <w:rFonts w:cs="Segoe UI"/>
                <w:sz w:val="16"/>
                <w:szCs w:val="16"/>
              </w:rPr>
            </w:pPr>
            <w:r w:rsidRPr="00135D44">
              <w:rPr>
                <w:rFonts w:cs="Segoe UI"/>
                <w:w w:val="90"/>
                <w:sz w:val="16"/>
                <w:szCs w:val="16"/>
              </w:rPr>
              <w:t>All</w:t>
            </w:r>
            <w:r w:rsidRPr="00135D44">
              <w:rPr>
                <w:rFonts w:cs="Segoe UI"/>
                <w:spacing w:val="-1"/>
                <w:w w:val="90"/>
                <w:sz w:val="16"/>
                <w:szCs w:val="16"/>
              </w:rPr>
              <w:t xml:space="preserve"> </w:t>
            </w:r>
            <w:r w:rsidRPr="00135D44">
              <w:rPr>
                <w:rFonts w:cs="Segoe UI"/>
                <w:spacing w:val="-2"/>
                <w:sz w:val="16"/>
                <w:szCs w:val="16"/>
              </w:rPr>
              <w:t>ethnicities</w:t>
            </w:r>
          </w:p>
        </w:tc>
        <w:tc>
          <w:tcPr>
            <w:tcW w:w="992" w:type="dxa"/>
            <w:tcBorders>
              <w:top w:val="nil"/>
              <w:left w:val="nil"/>
              <w:bottom w:val="single" w:sz="4" w:space="0" w:color="A6A6A6" w:themeColor="background1" w:themeShade="A6"/>
              <w:right w:val="nil"/>
            </w:tcBorders>
            <w:hideMark/>
          </w:tcPr>
          <w:p w14:paraId="21745A00" w14:textId="0DBFAF4E" w:rsidR="00135D44" w:rsidRPr="00135D44" w:rsidRDefault="00135D44" w:rsidP="00135D44">
            <w:pPr>
              <w:pStyle w:val="TableText"/>
              <w:jc w:val="right"/>
              <w:rPr>
                <w:rFonts w:cs="Segoe UI"/>
                <w:spacing w:val="-2"/>
                <w:sz w:val="16"/>
                <w:szCs w:val="16"/>
              </w:rPr>
            </w:pPr>
            <w:r w:rsidRPr="00135D44">
              <w:rPr>
                <w:rFonts w:cs="Segoe UI"/>
                <w:spacing w:val="-2"/>
                <w:sz w:val="16"/>
                <w:szCs w:val="16"/>
              </w:rPr>
              <w:t>89.6%</w:t>
            </w:r>
          </w:p>
        </w:tc>
        <w:tc>
          <w:tcPr>
            <w:tcW w:w="1559" w:type="dxa"/>
            <w:tcBorders>
              <w:top w:val="nil"/>
              <w:left w:val="nil"/>
              <w:bottom w:val="single" w:sz="4" w:space="0" w:color="A6A6A6" w:themeColor="background1" w:themeShade="A6"/>
              <w:right w:val="nil"/>
            </w:tcBorders>
            <w:hideMark/>
          </w:tcPr>
          <w:p w14:paraId="07AD80D4" w14:textId="72509C86" w:rsidR="00135D44" w:rsidRPr="00135D44" w:rsidRDefault="00135D44" w:rsidP="00135D44">
            <w:pPr>
              <w:pStyle w:val="TableText"/>
              <w:jc w:val="right"/>
              <w:rPr>
                <w:rFonts w:cs="Segoe UI"/>
                <w:spacing w:val="-2"/>
                <w:sz w:val="16"/>
                <w:szCs w:val="16"/>
              </w:rPr>
            </w:pPr>
            <w:r w:rsidRPr="00135D44">
              <w:rPr>
                <w:rFonts w:cs="Segoe UI"/>
                <w:spacing w:val="-2"/>
                <w:sz w:val="16"/>
                <w:szCs w:val="16"/>
              </w:rPr>
              <w:t>89.6%</w:t>
            </w:r>
          </w:p>
        </w:tc>
        <w:tc>
          <w:tcPr>
            <w:tcW w:w="1559" w:type="dxa"/>
            <w:tcBorders>
              <w:top w:val="nil"/>
              <w:left w:val="nil"/>
              <w:bottom w:val="single" w:sz="4" w:space="0" w:color="A6A6A6" w:themeColor="background1" w:themeShade="A6"/>
              <w:right w:val="nil"/>
            </w:tcBorders>
            <w:hideMark/>
          </w:tcPr>
          <w:p w14:paraId="2633FBCA" w14:textId="07FD6BB7" w:rsidR="00135D44" w:rsidRPr="00135D44" w:rsidRDefault="00135D44" w:rsidP="00135D44">
            <w:pPr>
              <w:pStyle w:val="TableText"/>
              <w:jc w:val="right"/>
              <w:rPr>
                <w:rFonts w:cs="Segoe UI"/>
                <w:spacing w:val="-2"/>
                <w:sz w:val="16"/>
                <w:szCs w:val="16"/>
              </w:rPr>
            </w:pPr>
            <w:r w:rsidRPr="00135D44">
              <w:rPr>
                <w:rFonts w:cs="Segoe UI"/>
                <w:spacing w:val="-2"/>
                <w:sz w:val="16"/>
                <w:szCs w:val="16"/>
              </w:rPr>
              <w:t>89.9%</w:t>
            </w:r>
          </w:p>
        </w:tc>
        <w:tc>
          <w:tcPr>
            <w:tcW w:w="1560" w:type="dxa"/>
            <w:tcBorders>
              <w:top w:val="nil"/>
              <w:left w:val="nil"/>
              <w:bottom w:val="single" w:sz="4" w:space="0" w:color="A6A6A6" w:themeColor="background1" w:themeShade="A6"/>
              <w:right w:val="nil"/>
            </w:tcBorders>
            <w:hideMark/>
          </w:tcPr>
          <w:p w14:paraId="334F45C2" w14:textId="1ECD0065" w:rsidR="00135D44" w:rsidRPr="00135D44" w:rsidRDefault="00135D44" w:rsidP="00135D44">
            <w:pPr>
              <w:pStyle w:val="TableText"/>
              <w:jc w:val="right"/>
              <w:rPr>
                <w:rFonts w:cs="Segoe UI"/>
                <w:spacing w:val="-2"/>
                <w:sz w:val="16"/>
                <w:szCs w:val="16"/>
              </w:rPr>
            </w:pPr>
            <w:r w:rsidRPr="00135D44">
              <w:rPr>
                <w:rFonts w:cs="Segoe UI"/>
                <w:spacing w:val="-2"/>
                <w:sz w:val="16"/>
                <w:szCs w:val="16"/>
              </w:rPr>
              <w:t>90.1%</w:t>
            </w:r>
          </w:p>
        </w:tc>
      </w:tr>
      <w:tr w:rsidR="00135D44" w:rsidRPr="00135D44" w14:paraId="06F472EA"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784B4EFB" w14:textId="21F6B29C" w:rsidR="00135D44" w:rsidRPr="00135D44" w:rsidRDefault="00135D44" w:rsidP="00135D44">
            <w:pPr>
              <w:pStyle w:val="TableText"/>
              <w:rPr>
                <w:rFonts w:cs="Segoe UI"/>
                <w:sz w:val="16"/>
                <w:szCs w:val="16"/>
              </w:rPr>
            </w:pPr>
            <w:r w:rsidRPr="00135D44">
              <w:rPr>
                <w:rFonts w:cs="Segoe UI"/>
                <w:spacing w:val="-2"/>
                <w:sz w:val="16"/>
                <w:szCs w:val="16"/>
              </w:rPr>
              <w:t>Māori</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7C21E3CD" w14:textId="6D751BA3" w:rsidR="00135D44" w:rsidRPr="00135D44" w:rsidRDefault="00135D44" w:rsidP="00135D44">
            <w:pPr>
              <w:pStyle w:val="TableText"/>
              <w:jc w:val="right"/>
              <w:rPr>
                <w:rFonts w:cs="Segoe UI"/>
                <w:spacing w:val="-2"/>
                <w:sz w:val="16"/>
                <w:szCs w:val="16"/>
              </w:rPr>
            </w:pPr>
            <w:r w:rsidRPr="00135D44">
              <w:rPr>
                <w:rFonts w:cs="Segoe UI"/>
                <w:spacing w:val="-2"/>
                <w:sz w:val="16"/>
                <w:szCs w:val="16"/>
              </w:rPr>
              <w:t>87.1%</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3B2D208A" w14:textId="0DDC280B" w:rsidR="00135D44" w:rsidRPr="00135D44" w:rsidRDefault="00135D44" w:rsidP="00135D44">
            <w:pPr>
              <w:pStyle w:val="TableText"/>
              <w:jc w:val="right"/>
              <w:rPr>
                <w:rFonts w:cs="Segoe UI"/>
                <w:spacing w:val="-2"/>
                <w:sz w:val="16"/>
                <w:szCs w:val="16"/>
              </w:rPr>
            </w:pPr>
            <w:r w:rsidRPr="00135D44">
              <w:rPr>
                <w:rFonts w:cs="Segoe UI"/>
                <w:spacing w:val="-2"/>
                <w:sz w:val="16"/>
                <w:szCs w:val="16"/>
              </w:rPr>
              <w:t>88.7%</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4D462BB8" w14:textId="52D7DD2C" w:rsidR="00135D44" w:rsidRPr="00135D44" w:rsidRDefault="00135D44" w:rsidP="00135D44">
            <w:pPr>
              <w:pStyle w:val="TableText"/>
              <w:jc w:val="right"/>
              <w:rPr>
                <w:rFonts w:cs="Segoe UI"/>
                <w:spacing w:val="-2"/>
                <w:sz w:val="16"/>
                <w:szCs w:val="16"/>
              </w:rPr>
            </w:pPr>
            <w:r w:rsidRPr="00135D44">
              <w:rPr>
                <w:rFonts w:cs="Segoe UI"/>
                <w:spacing w:val="-2"/>
                <w:sz w:val="16"/>
                <w:szCs w:val="16"/>
              </w:rPr>
              <w:t>88.8%</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180806AA" w14:textId="2300C74C" w:rsidR="00135D44" w:rsidRPr="00135D44" w:rsidRDefault="00135D44" w:rsidP="00135D44">
            <w:pPr>
              <w:pStyle w:val="TableText"/>
              <w:jc w:val="right"/>
              <w:rPr>
                <w:rFonts w:cs="Segoe UI"/>
                <w:spacing w:val="-2"/>
                <w:sz w:val="16"/>
                <w:szCs w:val="16"/>
              </w:rPr>
            </w:pPr>
            <w:r w:rsidRPr="00135D44">
              <w:rPr>
                <w:rFonts w:cs="Segoe UI"/>
                <w:spacing w:val="-2"/>
                <w:sz w:val="16"/>
                <w:szCs w:val="16"/>
              </w:rPr>
              <w:t>88.9%</w:t>
            </w:r>
          </w:p>
        </w:tc>
      </w:tr>
      <w:tr w:rsidR="00135D44" w:rsidRPr="00135D44" w14:paraId="0AE63232" w14:textId="77777777" w:rsidTr="00224C32">
        <w:tc>
          <w:tcPr>
            <w:tcW w:w="2127" w:type="dxa"/>
            <w:tcBorders>
              <w:top w:val="single" w:sz="4" w:space="0" w:color="A6A6A6" w:themeColor="background1" w:themeShade="A6"/>
              <w:left w:val="nil"/>
              <w:bottom w:val="single" w:sz="4" w:space="0" w:color="A6A6A6" w:themeColor="background1" w:themeShade="A6"/>
              <w:right w:val="nil"/>
            </w:tcBorders>
            <w:hideMark/>
          </w:tcPr>
          <w:p w14:paraId="6AE93599" w14:textId="10D8341A" w:rsidR="00135D44" w:rsidRPr="00135D44" w:rsidRDefault="00135D44" w:rsidP="00135D44">
            <w:pPr>
              <w:pStyle w:val="TableText"/>
              <w:rPr>
                <w:rFonts w:cs="Segoe UI"/>
                <w:sz w:val="16"/>
                <w:szCs w:val="16"/>
              </w:rPr>
            </w:pPr>
            <w:r w:rsidRPr="00135D44">
              <w:rPr>
                <w:rFonts w:cs="Segoe UI"/>
                <w:w w:val="105"/>
                <w:sz w:val="16"/>
                <w:szCs w:val="16"/>
              </w:rPr>
              <w:t>Pacific</w:t>
            </w:r>
            <w:r w:rsidRPr="00135D44">
              <w:rPr>
                <w:rFonts w:cs="Segoe UI"/>
                <w:spacing w:val="-6"/>
                <w:w w:val="105"/>
                <w:sz w:val="16"/>
                <w:szCs w:val="16"/>
              </w:rPr>
              <w:t xml:space="preserve"> </w:t>
            </w:r>
            <w:r w:rsidRPr="00135D44">
              <w:rPr>
                <w:rFonts w:cs="Segoe UI"/>
                <w:spacing w:val="-2"/>
                <w:w w:val="105"/>
                <w:sz w:val="16"/>
                <w:szCs w:val="16"/>
              </w:rPr>
              <w:t>peoples</w:t>
            </w:r>
          </w:p>
        </w:tc>
        <w:tc>
          <w:tcPr>
            <w:tcW w:w="992" w:type="dxa"/>
            <w:tcBorders>
              <w:top w:val="single" w:sz="4" w:space="0" w:color="A6A6A6" w:themeColor="background1" w:themeShade="A6"/>
              <w:left w:val="nil"/>
              <w:bottom w:val="single" w:sz="4" w:space="0" w:color="A6A6A6" w:themeColor="background1" w:themeShade="A6"/>
              <w:right w:val="nil"/>
            </w:tcBorders>
            <w:hideMark/>
          </w:tcPr>
          <w:p w14:paraId="0FBA3070" w14:textId="0D815DAA" w:rsidR="00135D44" w:rsidRPr="00135D44" w:rsidRDefault="00135D44" w:rsidP="00135D44">
            <w:pPr>
              <w:pStyle w:val="TableText"/>
              <w:jc w:val="right"/>
              <w:rPr>
                <w:rFonts w:cs="Segoe UI"/>
                <w:spacing w:val="-2"/>
                <w:sz w:val="16"/>
                <w:szCs w:val="16"/>
              </w:rPr>
            </w:pPr>
            <w:r w:rsidRPr="00135D44">
              <w:rPr>
                <w:rFonts w:cs="Segoe UI"/>
                <w:spacing w:val="-2"/>
                <w:sz w:val="16"/>
                <w:szCs w:val="16"/>
              </w:rPr>
              <w:t>89.8%</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74E0E3EB" w14:textId="237B1AD9" w:rsidR="00135D44" w:rsidRPr="00135D44" w:rsidRDefault="00135D44" w:rsidP="00135D44">
            <w:pPr>
              <w:pStyle w:val="TableText"/>
              <w:jc w:val="right"/>
              <w:rPr>
                <w:rFonts w:cs="Segoe UI"/>
                <w:spacing w:val="-2"/>
                <w:sz w:val="16"/>
                <w:szCs w:val="16"/>
              </w:rPr>
            </w:pPr>
            <w:r w:rsidRPr="00135D44">
              <w:rPr>
                <w:rFonts w:cs="Segoe UI"/>
                <w:spacing w:val="-2"/>
                <w:sz w:val="16"/>
                <w:szCs w:val="16"/>
              </w:rPr>
              <w:t>89.8%</w:t>
            </w:r>
          </w:p>
        </w:tc>
        <w:tc>
          <w:tcPr>
            <w:tcW w:w="1559" w:type="dxa"/>
            <w:tcBorders>
              <w:top w:val="single" w:sz="4" w:space="0" w:color="A6A6A6" w:themeColor="background1" w:themeShade="A6"/>
              <w:left w:val="nil"/>
              <w:bottom w:val="single" w:sz="4" w:space="0" w:color="A6A6A6" w:themeColor="background1" w:themeShade="A6"/>
              <w:right w:val="nil"/>
            </w:tcBorders>
            <w:hideMark/>
          </w:tcPr>
          <w:p w14:paraId="7294A727" w14:textId="57AC07F8" w:rsidR="00135D44" w:rsidRPr="00135D44" w:rsidRDefault="00135D44" w:rsidP="00135D44">
            <w:pPr>
              <w:pStyle w:val="TableText"/>
              <w:jc w:val="right"/>
              <w:rPr>
                <w:rFonts w:cs="Segoe UI"/>
                <w:spacing w:val="-2"/>
                <w:sz w:val="16"/>
                <w:szCs w:val="16"/>
              </w:rPr>
            </w:pPr>
            <w:r w:rsidRPr="00135D44">
              <w:rPr>
                <w:rFonts w:cs="Segoe UI"/>
                <w:spacing w:val="-2"/>
                <w:sz w:val="16"/>
                <w:szCs w:val="16"/>
              </w:rPr>
              <w:t>89.7%</w:t>
            </w:r>
          </w:p>
        </w:tc>
        <w:tc>
          <w:tcPr>
            <w:tcW w:w="1560" w:type="dxa"/>
            <w:tcBorders>
              <w:top w:val="single" w:sz="4" w:space="0" w:color="A6A6A6" w:themeColor="background1" w:themeShade="A6"/>
              <w:left w:val="nil"/>
              <w:bottom w:val="single" w:sz="4" w:space="0" w:color="A6A6A6" w:themeColor="background1" w:themeShade="A6"/>
              <w:right w:val="nil"/>
            </w:tcBorders>
            <w:hideMark/>
          </w:tcPr>
          <w:p w14:paraId="4BDD7BE1" w14:textId="7B6B9D13" w:rsidR="00135D44" w:rsidRPr="00135D44" w:rsidRDefault="00135D44" w:rsidP="00135D44">
            <w:pPr>
              <w:pStyle w:val="TableText"/>
              <w:jc w:val="right"/>
              <w:rPr>
                <w:rFonts w:cs="Segoe UI"/>
                <w:spacing w:val="-2"/>
                <w:sz w:val="16"/>
                <w:szCs w:val="16"/>
              </w:rPr>
            </w:pPr>
            <w:r w:rsidRPr="00135D44">
              <w:rPr>
                <w:rFonts w:cs="Segoe UI"/>
                <w:spacing w:val="-2"/>
                <w:sz w:val="16"/>
                <w:szCs w:val="16"/>
              </w:rPr>
              <w:t>90.2%</w:t>
            </w:r>
          </w:p>
        </w:tc>
      </w:tr>
      <w:tr w:rsidR="00135D44" w:rsidRPr="00135D44" w14:paraId="7E1B7930"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3C205845" w14:textId="48B1E912" w:rsidR="00135D44" w:rsidRPr="00135D44" w:rsidRDefault="00135D44" w:rsidP="00135D44">
            <w:pPr>
              <w:pStyle w:val="TableText"/>
              <w:rPr>
                <w:rFonts w:cs="Segoe UI"/>
                <w:sz w:val="16"/>
                <w:szCs w:val="16"/>
              </w:rPr>
            </w:pPr>
            <w:r w:rsidRPr="00135D44">
              <w:rPr>
                <w:rFonts w:cs="Segoe UI"/>
                <w:sz w:val="16"/>
                <w:szCs w:val="16"/>
              </w:rPr>
              <w:t>Non-Māori</w:t>
            </w:r>
            <w:r w:rsidRPr="00135D44">
              <w:rPr>
                <w:rFonts w:cs="Segoe UI"/>
                <w:spacing w:val="7"/>
                <w:sz w:val="16"/>
                <w:szCs w:val="16"/>
              </w:rPr>
              <w:t xml:space="preserve"> </w:t>
            </w:r>
            <w:r w:rsidRPr="00135D44">
              <w:rPr>
                <w:rFonts w:cs="Segoe UI"/>
                <w:sz w:val="16"/>
                <w:szCs w:val="16"/>
              </w:rPr>
              <w:t>non-</w:t>
            </w:r>
            <w:r w:rsidRPr="00135D44">
              <w:rPr>
                <w:rFonts w:cs="Segoe UI"/>
                <w:spacing w:val="-2"/>
                <w:sz w:val="16"/>
                <w:szCs w:val="16"/>
              </w:rPr>
              <w:t>Pacific</w:t>
            </w:r>
          </w:p>
        </w:tc>
        <w:tc>
          <w:tcPr>
            <w:tcW w:w="992" w:type="dxa"/>
            <w:tcBorders>
              <w:top w:val="single" w:sz="4" w:space="0" w:color="A6A6A6" w:themeColor="background1" w:themeShade="A6"/>
              <w:left w:val="nil"/>
              <w:bottom w:val="single" w:sz="4" w:space="0" w:color="A6A6A6" w:themeColor="background1" w:themeShade="A6"/>
              <w:right w:val="nil"/>
            </w:tcBorders>
          </w:tcPr>
          <w:p w14:paraId="3FE71A12" w14:textId="030A3EBB" w:rsidR="00135D44" w:rsidRPr="00135D44" w:rsidRDefault="00135D44" w:rsidP="00135D44">
            <w:pPr>
              <w:pStyle w:val="TableText"/>
              <w:jc w:val="right"/>
              <w:rPr>
                <w:rFonts w:cs="Segoe UI"/>
                <w:spacing w:val="-2"/>
                <w:sz w:val="16"/>
                <w:szCs w:val="16"/>
              </w:rPr>
            </w:pPr>
            <w:r w:rsidRPr="00135D44">
              <w:rPr>
                <w:rFonts w:cs="Segoe UI"/>
                <w:spacing w:val="-2"/>
                <w:sz w:val="16"/>
                <w:szCs w:val="16"/>
              </w:rPr>
              <w:t>90.0%</w:t>
            </w:r>
          </w:p>
        </w:tc>
        <w:tc>
          <w:tcPr>
            <w:tcW w:w="1559" w:type="dxa"/>
            <w:tcBorders>
              <w:top w:val="single" w:sz="4" w:space="0" w:color="A6A6A6" w:themeColor="background1" w:themeShade="A6"/>
              <w:left w:val="nil"/>
              <w:bottom w:val="single" w:sz="4" w:space="0" w:color="A6A6A6" w:themeColor="background1" w:themeShade="A6"/>
              <w:right w:val="nil"/>
            </w:tcBorders>
          </w:tcPr>
          <w:p w14:paraId="1FDFF790" w14:textId="3B4518C4" w:rsidR="00135D44" w:rsidRPr="00135D44" w:rsidRDefault="00135D44" w:rsidP="00135D44">
            <w:pPr>
              <w:pStyle w:val="TableText"/>
              <w:jc w:val="right"/>
              <w:rPr>
                <w:rFonts w:cs="Segoe UI"/>
                <w:spacing w:val="-2"/>
                <w:sz w:val="16"/>
                <w:szCs w:val="16"/>
              </w:rPr>
            </w:pPr>
            <w:r w:rsidRPr="00135D44">
              <w:rPr>
                <w:rFonts w:cs="Segoe UI"/>
                <w:spacing w:val="-2"/>
                <w:sz w:val="16"/>
                <w:szCs w:val="16"/>
              </w:rPr>
              <w:t>89.8%</w:t>
            </w:r>
          </w:p>
        </w:tc>
        <w:tc>
          <w:tcPr>
            <w:tcW w:w="1559" w:type="dxa"/>
            <w:tcBorders>
              <w:top w:val="single" w:sz="4" w:space="0" w:color="A6A6A6" w:themeColor="background1" w:themeShade="A6"/>
              <w:left w:val="nil"/>
              <w:bottom w:val="single" w:sz="4" w:space="0" w:color="A6A6A6" w:themeColor="background1" w:themeShade="A6"/>
              <w:right w:val="nil"/>
            </w:tcBorders>
          </w:tcPr>
          <w:p w14:paraId="6E290CAD" w14:textId="2F913EAA" w:rsidR="00135D44" w:rsidRPr="00135D44" w:rsidRDefault="00135D44" w:rsidP="00135D44">
            <w:pPr>
              <w:pStyle w:val="TableText"/>
              <w:jc w:val="right"/>
              <w:rPr>
                <w:rFonts w:cs="Segoe UI"/>
                <w:spacing w:val="-2"/>
                <w:sz w:val="16"/>
                <w:szCs w:val="16"/>
              </w:rPr>
            </w:pPr>
            <w:r w:rsidRPr="00135D44">
              <w:rPr>
                <w:rFonts w:cs="Segoe UI"/>
                <w:spacing w:val="-2"/>
                <w:sz w:val="16"/>
                <w:szCs w:val="16"/>
              </w:rPr>
              <w:t>90.2%</w:t>
            </w:r>
          </w:p>
        </w:tc>
        <w:tc>
          <w:tcPr>
            <w:tcW w:w="1560" w:type="dxa"/>
            <w:tcBorders>
              <w:top w:val="single" w:sz="4" w:space="0" w:color="A6A6A6" w:themeColor="background1" w:themeShade="A6"/>
              <w:left w:val="nil"/>
              <w:bottom w:val="single" w:sz="4" w:space="0" w:color="A6A6A6" w:themeColor="background1" w:themeShade="A6"/>
              <w:right w:val="nil"/>
            </w:tcBorders>
          </w:tcPr>
          <w:p w14:paraId="37D83FFC" w14:textId="7BC7900E" w:rsidR="00135D44" w:rsidRPr="00135D44" w:rsidRDefault="00135D44" w:rsidP="00135D44">
            <w:pPr>
              <w:pStyle w:val="TableText"/>
              <w:jc w:val="right"/>
              <w:rPr>
                <w:rFonts w:cs="Segoe UI"/>
                <w:spacing w:val="-2"/>
                <w:sz w:val="16"/>
                <w:szCs w:val="16"/>
              </w:rPr>
            </w:pPr>
            <w:r w:rsidRPr="00135D44">
              <w:rPr>
                <w:rFonts w:cs="Segoe UI"/>
                <w:spacing w:val="-2"/>
                <w:sz w:val="16"/>
                <w:szCs w:val="16"/>
              </w:rPr>
              <w:t>90.4%</w:t>
            </w:r>
          </w:p>
        </w:tc>
      </w:tr>
      <w:tr w:rsidR="00135D44" w:rsidRPr="00135D44" w14:paraId="55080905"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7F05340C" w14:textId="22C887F1" w:rsidR="00135D44" w:rsidRPr="00135D44" w:rsidRDefault="00135D44" w:rsidP="00135D44">
            <w:pPr>
              <w:pStyle w:val="TableText"/>
              <w:rPr>
                <w:rFonts w:cs="Segoe UI"/>
                <w:sz w:val="16"/>
                <w:szCs w:val="16"/>
              </w:rPr>
            </w:pPr>
            <w:r w:rsidRPr="00135D44">
              <w:rPr>
                <w:rFonts w:cs="Segoe UI"/>
                <w:spacing w:val="-2"/>
                <w:w w:val="105"/>
                <w:sz w:val="16"/>
                <w:szCs w:val="16"/>
              </w:rPr>
              <w:t>Asian</w:t>
            </w:r>
          </w:p>
        </w:tc>
        <w:tc>
          <w:tcPr>
            <w:tcW w:w="992" w:type="dxa"/>
            <w:tcBorders>
              <w:top w:val="single" w:sz="4" w:space="0" w:color="A6A6A6" w:themeColor="background1" w:themeShade="A6"/>
              <w:left w:val="nil"/>
              <w:bottom w:val="single" w:sz="4" w:space="0" w:color="A6A6A6" w:themeColor="background1" w:themeShade="A6"/>
              <w:right w:val="nil"/>
            </w:tcBorders>
          </w:tcPr>
          <w:p w14:paraId="05AABC41" w14:textId="51794CDB" w:rsidR="00135D44" w:rsidRPr="00135D44" w:rsidRDefault="00135D44" w:rsidP="00135D44">
            <w:pPr>
              <w:pStyle w:val="TableText"/>
              <w:jc w:val="right"/>
              <w:rPr>
                <w:rFonts w:cs="Segoe UI"/>
                <w:spacing w:val="-2"/>
                <w:sz w:val="16"/>
                <w:szCs w:val="16"/>
              </w:rPr>
            </w:pPr>
            <w:r w:rsidRPr="00135D44">
              <w:rPr>
                <w:rFonts w:cs="Segoe UI"/>
                <w:spacing w:val="-2"/>
                <w:sz w:val="16"/>
                <w:szCs w:val="16"/>
              </w:rPr>
              <w:t>90.3%</w:t>
            </w:r>
          </w:p>
        </w:tc>
        <w:tc>
          <w:tcPr>
            <w:tcW w:w="1559" w:type="dxa"/>
            <w:tcBorders>
              <w:top w:val="single" w:sz="4" w:space="0" w:color="A6A6A6" w:themeColor="background1" w:themeShade="A6"/>
              <w:left w:val="nil"/>
              <w:bottom w:val="single" w:sz="4" w:space="0" w:color="A6A6A6" w:themeColor="background1" w:themeShade="A6"/>
              <w:right w:val="nil"/>
            </w:tcBorders>
          </w:tcPr>
          <w:p w14:paraId="0204C1E3" w14:textId="7EE634C4" w:rsidR="00135D44" w:rsidRPr="00135D44" w:rsidRDefault="00135D44" w:rsidP="00135D44">
            <w:pPr>
              <w:pStyle w:val="TableText"/>
              <w:jc w:val="right"/>
              <w:rPr>
                <w:rFonts w:cs="Segoe UI"/>
                <w:spacing w:val="-2"/>
                <w:sz w:val="16"/>
                <w:szCs w:val="16"/>
              </w:rPr>
            </w:pPr>
            <w:r w:rsidRPr="00135D44">
              <w:rPr>
                <w:rFonts w:cs="Segoe UI"/>
                <w:spacing w:val="-2"/>
                <w:sz w:val="16"/>
                <w:szCs w:val="16"/>
              </w:rPr>
              <w:t>88.4%</w:t>
            </w:r>
          </w:p>
        </w:tc>
        <w:tc>
          <w:tcPr>
            <w:tcW w:w="1559" w:type="dxa"/>
            <w:tcBorders>
              <w:top w:val="single" w:sz="4" w:space="0" w:color="A6A6A6" w:themeColor="background1" w:themeShade="A6"/>
              <w:left w:val="nil"/>
              <w:bottom w:val="single" w:sz="4" w:space="0" w:color="A6A6A6" w:themeColor="background1" w:themeShade="A6"/>
              <w:right w:val="nil"/>
            </w:tcBorders>
          </w:tcPr>
          <w:p w14:paraId="0B8EE4C1" w14:textId="24341BC2" w:rsidR="00135D44" w:rsidRPr="00135D44" w:rsidRDefault="00135D44" w:rsidP="00135D44">
            <w:pPr>
              <w:pStyle w:val="TableText"/>
              <w:jc w:val="right"/>
              <w:rPr>
                <w:rFonts w:cs="Segoe UI"/>
                <w:spacing w:val="-2"/>
                <w:sz w:val="16"/>
                <w:szCs w:val="16"/>
              </w:rPr>
            </w:pPr>
            <w:r w:rsidRPr="00135D44">
              <w:rPr>
                <w:rFonts w:cs="Segoe UI"/>
                <w:spacing w:val="-2"/>
                <w:sz w:val="16"/>
                <w:szCs w:val="16"/>
              </w:rPr>
              <w:t>89.0%</w:t>
            </w:r>
          </w:p>
        </w:tc>
        <w:tc>
          <w:tcPr>
            <w:tcW w:w="1560" w:type="dxa"/>
            <w:tcBorders>
              <w:top w:val="single" w:sz="4" w:space="0" w:color="A6A6A6" w:themeColor="background1" w:themeShade="A6"/>
              <w:left w:val="nil"/>
              <w:bottom w:val="single" w:sz="4" w:space="0" w:color="A6A6A6" w:themeColor="background1" w:themeShade="A6"/>
              <w:right w:val="nil"/>
            </w:tcBorders>
          </w:tcPr>
          <w:p w14:paraId="03EA77F1" w14:textId="390668B3" w:rsidR="00135D44" w:rsidRPr="00135D44" w:rsidRDefault="00135D44" w:rsidP="00135D44">
            <w:pPr>
              <w:pStyle w:val="TableText"/>
              <w:jc w:val="right"/>
              <w:rPr>
                <w:rFonts w:cs="Segoe UI"/>
                <w:spacing w:val="-2"/>
                <w:sz w:val="16"/>
                <w:szCs w:val="16"/>
              </w:rPr>
            </w:pPr>
            <w:r w:rsidRPr="00135D44">
              <w:rPr>
                <w:rFonts w:cs="Segoe UI"/>
                <w:spacing w:val="-2"/>
                <w:sz w:val="16"/>
                <w:szCs w:val="16"/>
              </w:rPr>
              <w:t>90.3%</w:t>
            </w:r>
          </w:p>
        </w:tc>
      </w:tr>
      <w:tr w:rsidR="00135D44" w:rsidRPr="00135D44" w14:paraId="2D3861A7" w14:textId="77777777" w:rsidTr="00224C32">
        <w:tc>
          <w:tcPr>
            <w:tcW w:w="2127" w:type="dxa"/>
            <w:tcBorders>
              <w:top w:val="single" w:sz="4" w:space="0" w:color="A6A6A6" w:themeColor="background1" w:themeShade="A6"/>
              <w:left w:val="nil"/>
              <w:bottom w:val="single" w:sz="4" w:space="0" w:color="A6A6A6" w:themeColor="background1" w:themeShade="A6"/>
              <w:right w:val="nil"/>
            </w:tcBorders>
          </w:tcPr>
          <w:p w14:paraId="304EE368" w14:textId="716E62AB" w:rsidR="00135D44" w:rsidRPr="00135D44" w:rsidRDefault="00135D44" w:rsidP="00135D44">
            <w:pPr>
              <w:pStyle w:val="TableText"/>
              <w:rPr>
                <w:rFonts w:cs="Segoe UI"/>
                <w:sz w:val="16"/>
                <w:szCs w:val="16"/>
              </w:rPr>
            </w:pPr>
            <w:r w:rsidRPr="00135D44">
              <w:rPr>
                <w:rFonts w:cs="Segoe UI"/>
                <w:spacing w:val="-2"/>
                <w:sz w:val="16"/>
                <w:szCs w:val="16"/>
              </w:rPr>
              <w:t>European/Other</w:t>
            </w:r>
          </w:p>
        </w:tc>
        <w:tc>
          <w:tcPr>
            <w:tcW w:w="992" w:type="dxa"/>
            <w:tcBorders>
              <w:top w:val="single" w:sz="4" w:space="0" w:color="A6A6A6" w:themeColor="background1" w:themeShade="A6"/>
              <w:left w:val="nil"/>
              <w:bottom w:val="single" w:sz="4" w:space="0" w:color="A6A6A6" w:themeColor="background1" w:themeShade="A6"/>
              <w:right w:val="nil"/>
            </w:tcBorders>
          </w:tcPr>
          <w:p w14:paraId="5D76D084" w14:textId="5D0C34BF" w:rsidR="00135D44" w:rsidRPr="00135D44" w:rsidRDefault="00135D44" w:rsidP="00135D44">
            <w:pPr>
              <w:pStyle w:val="TableText"/>
              <w:jc w:val="right"/>
              <w:rPr>
                <w:rFonts w:cs="Segoe UI"/>
                <w:sz w:val="16"/>
                <w:szCs w:val="16"/>
              </w:rPr>
            </w:pPr>
            <w:r w:rsidRPr="00135D44">
              <w:rPr>
                <w:rFonts w:cs="Segoe UI"/>
                <w:spacing w:val="-2"/>
                <w:sz w:val="16"/>
                <w:szCs w:val="16"/>
              </w:rPr>
              <w:t>90.0%</w:t>
            </w:r>
          </w:p>
        </w:tc>
        <w:tc>
          <w:tcPr>
            <w:tcW w:w="1559" w:type="dxa"/>
            <w:tcBorders>
              <w:top w:val="single" w:sz="4" w:space="0" w:color="A6A6A6" w:themeColor="background1" w:themeShade="A6"/>
              <w:left w:val="nil"/>
              <w:bottom w:val="single" w:sz="4" w:space="0" w:color="A6A6A6" w:themeColor="background1" w:themeShade="A6"/>
              <w:right w:val="nil"/>
            </w:tcBorders>
          </w:tcPr>
          <w:p w14:paraId="322A3996" w14:textId="00B30D9D" w:rsidR="00135D44" w:rsidRPr="00135D44" w:rsidRDefault="00135D44" w:rsidP="00135D44">
            <w:pPr>
              <w:pStyle w:val="TableText"/>
              <w:jc w:val="right"/>
              <w:rPr>
                <w:rFonts w:cs="Segoe UI"/>
                <w:sz w:val="16"/>
                <w:szCs w:val="16"/>
              </w:rPr>
            </w:pPr>
            <w:r w:rsidRPr="00135D44">
              <w:rPr>
                <w:rFonts w:cs="Segoe UI"/>
                <w:spacing w:val="-2"/>
                <w:sz w:val="16"/>
                <w:szCs w:val="16"/>
              </w:rPr>
              <w:t>90.0%</w:t>
            </w:r>
          </w:p>
        </w:tc>
        <w:tc>
          <w:tcPr>
            <w:tcW w:w="1559" w:type="dxa"/>
            <w:tcBorders>
              <w:top w:val="single" w:sz="4" w:space="0" w:color="A6A6A6" w:themeColor="background1" w:themeShade="A6"/>
              <w:left w:val="nil"/>
              <w:bottom w:val="single" w:sz="4" w:space="0" w:color="A6A6A6" w:themeColor="background1" w:themeShade="A6"/>
              <w:right w:val="nil"/>
            </w:tcBorders>
          </w:tcPr>
          <w:p w14:paraId="18EFFCF9" w14:textId="47D75CFB" w:rsidR="00135D44" w:rsidRPr="00135D44" w:rsidRDefault="00135D44" w:rsidP="00135D44">
            <w:pPr>
              <w:pStyle w:val="TableText"/>
              <w:jc w:val="right"/>
              <w:rPr>
                <w:rFonts w:cs="Segoe UI"/>
                <w:sz w:val="16"/>
                <w:szCs w:val="16"/>
              </w:rPr>
            </w:pPr>
            <w:r w:rsidRPr="00135D44">
              <w:rPr>
                <w:rFonts w:cs="Segoe UI"/>
                <w:spacing w:val="-2"/>
                <w:sz w:val="16"/>
                <w:szCs w:val="16"/>
              </w:rPr>
              <w:t>90.4%</w:t>
            </w:r>
          </w:p>
        </w:tc>
        <w:tc>
          <w:tcPr>
            <w:tcW w:w="1560" w:type="dxa"/>
            <w:tcBorders>
              <w:top w:val="single" w:sz="4" w:space="0" w:color="A6A6A6" w:themeColor="background1" w:themeShade="A6"/>
              <w:left w:val="nil"/>
              <w:bottom w:val="single" w:sz="4" w:space="0" w:color="A6A6A6" w:themeColor="background1" w:themeShade="A6"/>
              <w:right w:val="nil"/>
            </w:tcBorders>
          </w:tcPr>
          <w:p w14:paraId="49C888E4" w14:textId="02754CDC" w:rsidR="00135D44" w:rsidRPr="00135D44" w:rsidRDefault="00135D44" w:rsidP="00135D44">
            <w:pPr>
              <w:pStyle w:val="TableText"/>
              <w:jc w:val="right"/>
              <w:rPr>
                <w:rFonts w:cs="Segoe UI"/>
                <w:sz w:val="16"/>
                <w:szCs w:val="16"/>
              </w:rPr>
            </w:pPr>
            <w:r w:rsidRPr="00135D44">
              <w:rPr>
                <w:rFonts w:cs="Segoe UI"/>
                <w:spacing w:val="-2"/>
                <w:sz w:val="16"/>
                <w:szCs w:val="16"/>
              </w:rPr>
              <w:t>90.4%</w:t>
            </w:r>
          </w:p>
        </w:tc>
      </w:tr>
    </w:tbl>
    <w:p w14:paraId="5E08FB67" w14:textId="77777777" w:rsidR="00135D44" w:rsidRDefault="00135D44" w:rsidP="00135D44"/>
    <w:p w14:paraId="561EBB0C" w14:textId="77777777" w:rsidR="00135D44" w:rsidRDefault="00135D44" w:rsidP="00135D44">
      <w:pPr>
        <w:ind w:firstLine="567"/>
        <w:sectPr w:rsidR="00135D44" w:rsidSect="006D69D2">
          <w:pgSz w:w="11907" w:h="16840" w:code="9"/>
          <w:pgMar w:top="1418" w:right="1701" w:bottom="1134" w:left="1843" w:header="284" w:footer="425" w:gutter="284"/>
          <w:cols w:space="720"/>
        </w:sectPr>
      </w:pPr>
    </w:p>
    <w:p w14:paraId="16E6F5FA" w14:textId="77777777" w:rsidR="00135D44" w:rsidRDefault="00135D44" w:rsidP="00135D44">
      <w:pPr>
        <w:pStyle w:val="Heading4"/>
        <w:spacing w:before="0"/>
      </w:pPr>
      <w:r>
        <w:t>Survey size and response rate</w:t>
      </w:r>
    </w:p>
    <w:p w14:paraId="67BCEEB6" w14:textId="1148E62C" w:rsidR="00135D44" w:rsidRDefault="00135D44" w:rsidP="00135D44">
      <w:pPr>
        <w:ind w:right="-1"/>
      </w:pPr>
      <w:r>
        <w:t>Approximately 205,000 to 225,000 patients are invited to participate in the Adult primary care patient experience survey each survey wave. The following table sets out the response rate and the number of responses for the last four survey waves.</w:t>
      </w:r>
    </w:p>
    <w:p w14:paraId="4889EFAD" w14:textId="77777777" w:rsidR="00135D44" w:rsidRDefault="00135D44" w:rsidP="00135D44"/>
    <w:tbl>
      <w:tblPr>
        <w:tblStyle w:val="TableGrid"/>
        <w:tblW w:w="7939"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single" w:sz="4" w:space="0" w:color="A6A6A6" w:themeColor="background1" w:themeShade="A6"/>
        </w:tblBorders>
        <w:tblLayout w:type="fixed"/>
        <w:tblLook w:val="04A0" w:firstRow="1" w:lastRow="0" w:firstColumn="1" w:lastColumn="0" w:noHBand="0" w:noVBand="1"/>
      </w:tblPr>
      <w:tblGrid>
        <w:gridCol w:w="2552"/>
        <w:gridCol w:w="2410"/>
        <w:gridCol w:w="2977"/>
      </w:tblGrid>
      <w:tr w:rsidR="00135D44" w:rsidRPr="00135D44" w14:paraId="5BCE5E1E" w14:textId="77777777" w:rsidTr="007D31C4">
        <w:tc>
          <w:tcPr>
            <w:tcW w:w="2552" w:type="dxa"/>
            <w:tcBorders>
              <w:top w:val="nil"/>
              <w:left w:val="nil"/>
              <w:bottom w:val="nil"/>
              <w:right w:val="nil"/>
            </w:tcBorders>
            <w:shd w:val="clear" w:color="auto" w:fill="D9D9D9" w:themeFill="background1" w:themeFillShade="D9"/>
          </w:tcPr>
          <w:p w14:paraId="71348240" w14:textId="00714E8C" w:rsidR="00135D44" w:rsidRPr="00135D44" w:rsidRDefault="00135D44" w:rsidP="00135D44">
            <w:pPr>
              <w:pStyle w:val="TableText"/>
              <w:rPr>
                <w:b/>
                <w:bCs/>
                <w:sz w:val="16"/>
                <w:szCs w:val="18"/>
              </w:rPr>
            </w:pPr>
          </w:p>
        </w:tc>
        <w:tc>
          <w:tcPr>
            <w:tcW w:w="2410" w:type="dxa"/>
            <w:tcBorders>
              <w:top w:val="nil"/>
              <w:left w:val="nil"/>
              <w:bottom w:val="nil"/>
              <w:right w:val="nil"/>
            </w:tcBorders>
            <w:shd w:val="clear" w:color="auto" w:fill="D9D9D9" w:themeFill="background1" w:themeFillShade="D9"/>
            <w:hideMark/>
          </w:tcPr>
          <w:p w14:paraId="0675C697" w14:textId="2706D0CE" w:rsidR="00135D44" w:rsidRPr="00135D44" w:rsidRDefault="00135D44" w:rsidP="00135D44">
            <w:pPr>
              <w:pStyle w:val="TableText"/>
              <w:jc w:val="right"/>
              <w:rPr>
                <w:b/>
                <w:bCs/>
                <w:sz w:val="16"/>
                <w:szCs w:val="18"/>
              </w:rPr>
            </w:pPr>
            <w:r w:rsidRPr="00135D44">
              <w:rPr>
                <w:b/>
                <w:bCs/>
                <w:sz w:val="16"/>
                <w:szCs w:val="18"/>
              </w:rPr>
              <w:t>Response count</w:t>
            </w:r>
          </w:p>
        </w:tc>
        <w:tc>
          <w:tcPr>
            <w:tcW w:w="2977" w:type="dxa"/>
            <w:tcBorders>
              <w:top w:val="nil"/>
              <w:left w:val="nil"/>
              <w:bottom w:val="nil"/>
              <w:right w:val="nil"/>
            </w:tcBorders>
            <w:shd w:val="clear" w:color="auto" w:fill="D9D9D9" w:themeFill="background1" w:themeFillShade="D9"/>
            <w:hideMark/>
          </w:tcPr>
          <w:p w14:paraId="6F5053B6" w14:textId="5257A10F" w:rsidR="00135D44" w:rsidRPr="00135D44" w:rsidRDefault="00135D44" w:rsidP="008D3845">
            <w:pPr>
              <w:pStyle w:val="TableText"/>
              <w:jc w:val="right"/>
              <w:rPr>
                <w:b/>
                <w:bCs/>
                <w:sz w:val="16"/>
                <w:szCs w:val="18"/>
              </w:rPr>
            </w:pPr>
            <w:r w:rsidRPr="00135D44">
              <w:rPr>
                <w:b/>
                <w:bCs/>
                <w:sz w:val="16"/>
                <w:szCs w:val="18"/>
              </w:rPr>
              <w:t>Response rate</w:t>
            </w:r>
          </w:p>
        </w:tc>
      </w:tr>
      <w:tr w:rsidR="00135D44" w:rsidRPr="00135D44" w14:paraId="467D987A" w14:textId="77777777" w:rsidTr="007D31C4">
        <w:tc>
          <w:tcPr>
            <w:tcW w:w="2552" w:type="dxa"/>
            <w:tcBorders>
              <w:top w:val="nil"/>
              <w:left w:val="nil"/>
              <w:bottom w:val="single" w:sz="4" w:space="0" w:color="A6A6A6" w:themeColor="background1" w:themeShade="A6"/>
              <w:right w:val="nil"/>
            </w:tcBorders>
            <w:hideMark/>
          </w:tcPr>
          <w:p w14:paraId="16FD8A5B" w14:textId="265BB664" w:rsidR="00135D44" w:rsidRPr="00135D44" w:rsidRDefault="00135D44" w:rsidP="00135D44">
            <w:pPr>
              <w:pStyle w:val="TableText"/>
              <w:rPr>
                <w:sz w:val="16"/>
                <w:szCs w:val="18"/>
              </w:rPr>
            </w:pPr>
            <w:r w:rsidRPr="00135D44">
              <w:rPr>
                <w:sz w:val="16"/>
                <w:szCs w:val="18"/>
              </w:rPr>
              <w:t>Q1 2024/25 August 2024</w:t>
            </w:r>
          </w:p>
        </w:tc>
        <w:tc>
          <w:tcPr>
            <w:tcW w:w="2410" w:type="dxa"/>
            <w:tcBorders>
              <w:top w:val="nil"/>
              <w:left w:val="nil"/>
              <w:bottom w:val="single" w:sz="4" w:space="0" w:color="A6A6A6" w:themeColor="background1" w:themeShade="A6"/>
              <w:right w:val="nil"/>
            </w:tcBorders>
            <w:hideMark/>
          </w:tcPr>
          <w:p w14:paraId="17B1764A" w14:textId="30CD2464" w:rsidR="00135D44" w:rsidRPr="00135D44" w:rsidRDefault="00135D44" w:rsidP="00135D44">
            <w:pPr>
              <w:pStyle w:val="TableText"/>
              <w:jc w:val="right"/>
              <w:rPr>
                <w:sz w:val="16"/>
                <w:szCs w:val="18"/>
              </w:rPr>
            </w:pPr>
            <w:r w:rsidRPr="00135D44">
              <w:rPr>
                <w:sz w:val="16"/>
                <w:szCs w:val="18"/>
              </w:rPr>
              <w:t>31,931</w:t>
            </w:r>
          </w:p>
        </w:tc>
        <w:tc>
          <w:tcPr>
            <w:tcW w:w="2977" w:type="dxa"/>
            <w:tcBorders>
              <w:top w:val="nil"/>
              <w:left w:val="nil"/>
              <w:bottom w:val="single" w:sz="4" w:space="0" w:color="A6A6A6" w:themeColor="background1" w:themeShade="A6"/>
              <w:right w:val="nil"/>
            </w:tcBorders>
            <w:hideMark/>
          </w:tcPr>
          <w:p w14:paraId="0E13B553" w14:textId="37821AD2" w:rsidR="00135D44" w:rsidRPr="00135D44" w:rsidRDefault="00135D44" w:rsidP="008D3845">
            <w:pPr>
              <w:pStyle w:val="TableText"/>
              <w:jc w:val="right"/>
              <w:rPr>
                <w:sz w:val="16"/>
                <w:szCs w:val="18"/>
              </w:rPr>
            </w:pPr>
            <w:r w:rsidRPr="00135D44">
              <w:rPr>
                <w:sz w:val="16"/>
                <w:szCs w:val="18"/>
              </w:rPr>
              <w:t>14.6%</w:t>
            </w:r>
          </w:p>
        </w:tc>
      </w:tr>
      <w:tr w:rsidR="00135D44" w:rsidRPr="00135D44" w14:paraId="722E37B6" w14:textId="77777777" w:rsidTr="00135D44">
        <w:tc>
          <w:tcPr>
            <w:tcW w:w="2552" w:type="dxa"/>
            <w:tcBorders>
              <w:top w:val="single" w:sz="4" w:space="0" w:color="A6A6A6" w:themeColor="background1" w:themeShade="A6"/>
              <w:left w:val="nil"/>
              <w:bottom w:val="single" w:sz="4" w:space="0" w:color="A6A6A6" w:themeColor="background1" w:themeShade="A6"/>
              <w:right w:val="nil"/>
            </w:tcBorders>
            <w:hideMark/>
          </w:tcPr>
          <w:p w14:paraId="5B4F50A4" w14:textId="1296C6DE" w:rsidR="00135D44" w:rsidRPr="00135D44" w:rsidRDefault="00135D44" w:rsidP="00135D44">
            <w:pPr>
              <w:pStyle w:val="TableText"/>
              <w:rPr>
                <w:sz w:val="16"/>
                <w:szCs w:val="18"/>
              </w:rPr>
            </w:pPr>
            <w:r w:rsidRPr="00135D44">
              <w:rPr>
                <w:sz w:val="16"/>
                <w:szCs w:val="18"/>
              </w:rPr>
              <w:t>Q2 2024/25 November 2024</w:t>
            </w:r>
          </w:p>
        </w:tc>
        <w:tc>
          <w:tcPr>
            <w:tcW w:w="2410" w:type="dxa"/>
            <w:tcBorders>
              <w:top w:val="single" w:sz="4" w:space="0" w:color="A6A6A6" w:themeColor="background1" w:themeShade="A6"/>
              <w:left w:val="nil"/>
              <w:bottom w:val="single" w:sz="4" w:space="0" w:color="A6A6A6" w:themeColor="background1" w:themeShade="A6"/>
              <w:right w:val="nil"/>
            </w:tcBorders>
            <w:hideMark/>
          </w:tcPr>
          <w:p w14:paraId="0CD598FF" w14:textId="71467E3B" w:rsidR="00135D44" w:rsidRPr="00135D44" w:rsidRDefault="00135D44" w:rsidP="00135D44">
            <w:pPr>
              <w:pStyle w:val="TableText"/>
              <w:jc w:val="right"/>
              <w:rPr>
                <w:sz w:val="16"/>
                <w:szCs w:val="18"/>
              </w:rPr>
            </w:pPr>
            <w:r w:rsidRPr="00135D44">
              <w:rPr>
                <w:sz w:val="16"/>
                <w:szCs w:val="18"/>
              </w:rPr>
              <w:t>32,277</w:t>
            </w:r>
          </w:p>
        </w:tc>
        <w:tc>
          <w:tcPr>
            <w:tcW w:w="2977" w:type="dxa"/>
            <w:tcBorders>
              <w:top w:val="single" w:sz="4" w:space="0" w:color="A6A6A6" w:themeColor="background1" w:themeShade="A6"/>
              <w:left w:val="nil"/>
              <w:bottom w:val="single" w:sz="4" w:space="0" w:color="A6A6A6" w:themeColor="background1" w:themeShade="A6"/>
              <w:right w:val="nil"/>
            </w:tcBorders>
            <w:hideMark/>
          </w:tcPr>
          <w:p w14:paraId="795B13F3" w14:textId="2E295EDB" w:rsidR="00135D44" w:rsidRPr="00135D44" w:rsidRDefault="00135D44" w:rsidP="008D3845">
            <w:pPr>
              <w:pStyle w:val="TableText"/>
              <w:jc w:val="right"/>
              <w:rPr>
                <w:sz w:val="16"/>
                <w:szCs w:val="18"/>
              </w:rPr>
            </w:pPr>
            <w:r w:rsidRPr="00135D44">
              <w:rPr>
                <w:sz w:val="16"/>
                <w:szCs w:val="18"/>
              </w:rPr>
              <w:t>14.4%</w:t>
            </w:r>
          </w:p>
        </w:tc>
      </w:tr>
      <w:tr w:rsidR="00135D44" w:rsidRPr="00135D44" w14:paraId="6656A24D" w14:textId="77777777" w:rsidTr="00135D44">
        <w:trPr>
          <w:trHeight w:val="63"/>
        </w:trPr>
        <w:tc>
          <w:tcPr>
            <w:tcW w:w="2552" w:type="dxa"/>
            <w:tcBorders>
              <w:top w:val="single" w:sz="4" w:space="0" w:color="A6A6A6" w:themeColor="background1" w:themeShade="A6"/>
              <w:left w:val="nil"/>
              <w:bottom w:val="single" w:sz="4" w:space="0" w:color="A6A6A6" w:themeColor="background1" w:themeShade="A6"/>
              <w:right w:val="nil"/>
            </w:tcBorders>
            <w:hideMark/>
          </w:tcPr>
          <w:p w14:paraId="721C3C86" w14:textId="2B60B9F7" w:rsidR="00135D44" w:rsidRPr="00135D44" w:rsidRDefault="00135D44" w:rsidP="00135D44">
            <w:pPr>
              <w:pStyle w:val="TableText"/>
              <w:rPr>
                <w:sz w:val="16"/>
                <w:szCs w:val="18"/>
              </w:rPr>
            </w:pPr>
            <w:r w:rsidRPr="00135D44">
              <w:rPr>
                <w:sz w:val="16"/>
                <w:szCs w:val="18"/>
              </w:rPr>
              <w:t>Q3 2024/25 February 2025</w:t>
            </w:r>
          </w:p>
        </w:tc>
        <w:tc>
          <w:tcPr>
            <w:tcW w:w="2410" w:type="dxa"/>
            <w:tcBorders>
              <w:top w:val="single" w:sz="4" w:space="0" w:color="A6A6A6" w:themeColor="background1" w:themeShade="A6"/>
              <w:left w:val="nil"/>
              <w:bottom w:val="single" w:sz="4" w:space="0" w:color="A6A6A6" w:themeColor="background1" w:themeShade="A6"/>
              <w:right w:val="nil"/>
            </w:tcBorders>
            <w:hideMark/>
          </w:tcPr>
          <w:p w14:paraId="404ACC5A" w14:textId="5C9AD600" w:rsidR="00135D44" w:rsidRPr="00135D44" w:rsidRDefault="00135D44" w:rsidP="00135D44">
            <w:pPr>
              <w:pStyle w:val="TableText"/>
              <w:jc w:val="right"/>
              <w:rPr>
                <w:sz w:val="16"/>
                <w:szCs w:val="18"/>
              </w:rPr>
            </w:pPr>
            <w:r w:rsidRPr="00135D44">
              <w:rPr>
                <w:sz w:val="16"/>
                <w:szCs w:val="18"/>
              </w:rPr>
              <w:t>32,441</w:t>
            </w:r>
          </w:p>
        </w:tc>
        <w:tc>
          <w:tcPr>
            <w:tcW w:w="2977" w:type="dxa"/>
            <w:tcBorders>
              <w:top w:val="single" w:sz="4" w:space="0" w:color="A6A6A6" w:themeColor="background1" w:themeShade="A6"/>
              <w:left w:val="nil"/>
              <w:bottom w:val="single" w:sz="4" w:space="0" w:color="A6A6A6" w:themeColor="background1" w:themeShade="A6"/>
              <w:right w:val="nil"/>
            </w:tcBorders>
            <w:hideMark/>
          </w:tcPr>
          <w:p w14:paraId="108E7349" w14:textId="09EDDEA1" w:rsidR="00135D44" w:rsidRPr="00135D44" w:rsidRDefault="00135D44" w:rsidP="008D3845">
            <w:pPr>
              <w:pStyle w:val="TableText"/>
              <w:jc w:val="right"/>
              <w:rPr>
                <w:sz w:val="16"/>
                <w:szCs w:val="18"/>
              </w:rPr>
            </w:pPr>
            <w:r w:rsidRPr="00135D44">
              <w:rPr>
                <w:sz w:val="16"/>
                <w:szCs w:val="18"/>
              </w:rPr>
              <w:t>14.8%</w:t>
            </w:r>
          </w:p>
        </w:tc>
      </w:tr>
      <w:tr w:rsidR="00135D44" w:rsidRPr="00135D44" w14:paraId="22B31C24" w14:textId="77777777" w:rsidTr="00135D44">
        <w:tc>
          <w:tcPr>
            <w:tcW w:w="2552" w:type="dxa"/>
            <w:tcBorders>
              <w:top w:val="single" w:sz="4" w:space="0" w:color="A6A6A6" w:themeColor="background1" w:themeShade="A6"/>
              <w:left w:val="nil"/>
              <w:bottom w:val="single" w:sz="4" w:space="0" w:color="A6A6A6" w:themeColor="background1" w:themeShade="A6"/>
              <w:right w:val="nil"/>
            </w:tcBorders>
          </w:tcPr>
          <w:p w14:paraId="249D5963" w14:textId="7B45969D" w:rsidR="00135D44" w:rsidRPr="00135D44" w:rsidRDefault="00135D44" w:rsidP="00135D44">
            <w:pPr>
              <w:pStyle w:val="TableText"/>
              <w:rPr>
                <w:sz w:val="16"/>
                <w:szCs w:val="18"/>
              </w:rPr>
            </w:pPr>
            <w:r w:rsidRPr="00135D44">
              <w:rPr>
                <w:sz w:val="16"/>
                <w:szCs w:val="18"/>
              </w:rPr>
              <w:t>Q4 2024/25 May 2025</w:t>
            </w:r>
          </w:p>
        </w:tc>
        <w:tc>
          <w:tcPr>
            <w:tcW w:w="2410" w:type="dxa"/>
            <w:tcBorders>
              <w:top w:val="single" w:sz="4" w:space="0" w:color="A6A6A6" w:themeColor="background1" w:themeShade="A6"/>
              <w:left w:val="nil"/>
              <w:bottom w:val="single" w:sz="4" w:space="0" w:color="A6A6A6" w:themeColor="background1" w:themeShade="A6"/>
              <w:right w:val="nil"/>
            </w:tcBorders>
          </w:tcPr>
          <w:p w14:paraId="437AF6A4" w14:textId="74338498" w:rsidR="00135D44" w:rsidRPr="00135D44" w:rsidRDefault="00135D44" w:rsidP="00135D44">
            <w:pPr>
              <w:pStyle w:val="TableText"/>
              <w:jc w:val="right"/>
              <w:rPr>
                <w:sz w:val="16"/>
                <w:szCs w:val="18"/>
              </w:rPr>
            </w:pPr>
            <w:r w:rsidRPr="00135D44">
              <w:rPr>
                <w:sz w:val="16"/>
                <w:szCs w:val="18"/>
              </w:rPr>
              <w:t>35,030</w:t>
            </w:r>
          </w:p>
        </w:tc>
        <w:tc>
          <w:tcPr>
            <w:tcW w:w="2977" w:type="dxa"/>
            <w:tcBorders>
              <w:top w:val="single" w:sz="4" w:space="0" w:color="A6A6A6" w:themeColor="background1" w:themeShade="A6"/>
              <w:left w:val="nil"/>
              <w:bottom w:val="single" w:sz="4" w:space="0" w:color="A6A6A6" w:themeColor="background1" w:themeShade="A6"/>
              <w:right w:val="nil"/>
            </w:tcBorders>
          </w:tcPr>
          <w:p w14:paraId="5F54DCF3" w14:textId="0745134B" w:rsidR="00135D44" w:rsidRPr="00135D44" w:rsidRDefault="00135D44" w:rsidP="008D3845">
            <w:pPr>
              <w:pStyle w:val="TableText"/>
              <w:jc w:val="right"/>
              <w:rPr>
                <w:sz w:val="16"/>
                <w:szCs w:val="18"/>
              </w:rPr>
            </w:pPr>
            <w:r w:rsidRPr="00135D44">
              <w:rPr>
                <w:sz w:val="16"/>
                <w:szCs w:val="18"/>
              </w:rPr>
              <w:t>14.9%</w:t>
            </w:r>
          </w:p>
        </w:tc>
      </w:tr>
    </w:tbl>
    <w:p w14:paraId="27A09080" w14:textId="77777777" w:rsidR="00135D44" w:rsidRDefault="00135D44" w:rsidP="00135D44"/>
    <w:p w14:paraId="4DDAC8E6" w14:textId="77777777" w:rsidR="00135D44" w:rsidRDefault="00135D44" w:rsidP="00135D44">
      <w:r w:rsidRPr="00135D44">
        <w:t>The ‘Response included’ column shows the total number of respondents to the survey. The results are weighted. Weighting adjusts for under- or over-representation in responses by age, gender, Health NZ district, and ethnic group and means the results account for differences in responses within a local population.</w:t>
      </w:r>
    </w:p>
    <w:p w14:paraId="5FCA08F9" w14:textId="77777777" w:rsidR="001E4A54" w:rsidRDefault="001E4A54" w:rsidP="00135D44"/>
    <w:p w14:paraId="47E9F32E" w14:textId="77777777" w:rsidR="001E4A54" w:rsidRDefault="001E4A54" w:rsidP="00135D44"/>
    <w:p w14:paraId="75231342" w14:textId="77777777" w:rsidR="001E4A54" w:rsidRDefault="001E4A54" w:rsidP="00135D44">
      <w:pPr>
        <w:sectPr w:rsidR="001E4A54" w:rsidSect="006D69D2">
          <w:pgSz w:w="11907" w:h="16840" w:code="9"/>
          <w:pgMar w:top="1418" w:right="1701" w:bottom="1134" w:left="1843" w:header="284" w:footer="425" w:gutter="284"/>
          <w:cols w:space="720"/>
        </w:sectPr>
      </w:pPr>
    </w:p>
    <w:p w14:paraId="627A04FE" w14:textId="77777777" w:rsidR="001E4A54" w:rsidRDefault="001E4A54" w:rsidP="001E4A54">
      <w:pPr>
        <w:pStyle w:val="Heading1"/>
        <w:spacing w:before="0"/>
      </w:pPr>
      <w:bookmarkStart w:id="16" w:name="_Toc211863450"/>
      <w:r>
        <w:t>Section 2: Assessment of operations – Te aromatawai o ngā whakahaere</w:t>
      </w:r>
      <w:bookmarkEnd w:id="16"/>
    </w:p>
    <w:p w14:paraId="6FF8DA17" w14:textId="77777777" w:rsidR="001E4A54" w:rsidRDefault="001E4A54" w:rsidP="001E4A54"/>
    <w:p w14:paraId="5AEADDE4" w14:textId="77777777" w:rsidR="001E4A54" w:rsidRDefault="001E4A54" w:rsidP="001E4A54">
      <w:r>
        <w:t>This section provides an overview of the Ministry’s operations for the year ended 30 June 2025. It covers:</w:t>
      </w:r>
    </w:p>
    <w:p w14:paraId="7F4F56CE" w14:textId="2D46D184" w:rsidR="001E4A54" w:rsidRDefault="001E4A54" w:rsidP="001E4A54">
      <w:pPr>
        <w:pStyle w:val="Number"/>
        <w:numPr>
          <w:ilvl w:val="0"/>
          <w:numId w:val="33"/>
        </w:numPr>
      </w:pPr>
      <w:r>
        <w:t>the Ministry’s implementation of the Government priorities, including:</w:t>
      </w:r>
    </w:p>
    <w:p w14:paraId="21C21B04" w14:textId="480F0D8F" w:rsidR="001E4A54" w:rsidRDefault="001E4A54" w:rsidP="00A34B11">
      <w:pPr>
        <w:pStyle w:val="Bullet"/>
        <w:ind w:left="993" w:hanging="426"/>
      </w:pPr>
      <w:r>
        <w:t>Government targets for health</w:t>
      </w:r>
    </w:p>
    <w:p w14:paraId="2E933DCC" w14:textId="7250A302" w:rsidR="001E4A54" w:rsidRDefault="001E4A54" w:rsidP="00A34B11">
      <w:pPr>
        <w:pStyle w:val="Bullet"/>
        <w:ind w:left="993" w:hanging="426"/>
      </w:pPr>
      <w:r>
        <w:t>other Government and ministerial priorities</w:t>
      </w:r>
    </w:p>
    <w:p w14:paraId="33D92752" w14:textId="0F8BC47E" w:rsidR="001E4A54" w:rsidRDefault="001E4A54" w:rsidP="00A34B11">
      <w:pPr>
        <w:pStyle w:val="Bullet"/>
        <w:ind w:left="993" w:hanging="426"/>
      </w:pPr>
      <w:r>
        <w:t>major spending decision from Budget 2024: COVID-19 and Pandemic Preparedness – Maintaining</w:t>
      </w:r>
      <w:r w:rsidR="00A34B11">
        <w:t xml:space="preserve"> </w:t>
      </w:r>
      <w:r>
        <w:t>Essential Health Services and Critical Surveillance Infrastructure</w:t>
      </w:r>
    </w:p>
    <w:p w14:paraId="2CC652E7" w14:textId="4E9C740C" w:rsidR="001E4A54" w:rsidRDefault="001E4A54" w:rsidP="00A34B11">
      <w:pPr>
        <w:pStyle w:val="Bullet"/>
        <w:ind w:left="993" w:hanging="426"/>
      </w:pPr>
      <w:r>
        <w:t>other significant Budget decisions from Budget 2024 and Budget 2025</w:t>
      </w:r>
    </w:p>
    <w:p w14:paraId="4F6720CA" w14:textId="61A2C26A" w:rsidR="001E4A54" w:rsidRDefault="001E4A54" w:rsidP="00A34B11">
      <w:pPr>
        <w:pStyle w:val="Bullet"/>
        <w:ind w:left="993" w:hanging="426"/>
      </w:pPr>
      <w:r>
        <w:t>baseline savings in 2024/25</w:t>
      </w:r>
    </w:p>
    <w:p w14:paraId="4261BA0D" w14:textId="2AAB7EEE" w:rsidR="001E4A54" w:rsidRDefault="001E4A54" w:rsidP="00A34B11">
      <w:pPr>
        <w:pStyle w:val="Number"/>
        <w:numPr>
          <w:ilvl w:val="0"/>
          <w:numId w:val="33"/>
        </w:numPr>
      </w:pPr>
      <w:r>
        <w:t>a summary of the Ministry’s key activities, services, and key work programmes delivered during the year and what they achieved</w:t>
      </w:r>
    </w:p>
    <w:p w14:paraId="3A2B684E" w14:textId="08B24237" w:rsidR="001E4A54" w:rsidRDefault="001E4A54" w:rsidP="00A34B11">
      <w:pPr>
        <w:pStyle w:val="Number"/>
        <w:numPr>
          <w:ilvl w:val="0"/>
          <w:numId w:val="33"/>
        </w:numPr>
      </w:pPr>
      <w:r>
        <w:t>year-end performance reporting on appropriations.</w:t>
      </w:r>
    </w:p>
    <w:p w14:paraId="63E3E1B8" w14:textId="77777777" w:rsidR="001E4A54" w:rsidRDefault="001E4A54" w:rsidP="00A34B11">
      <w:pPr>
        <w:pStyle w:val="Heading2"/>
      </w:pPr>
      <w:bookmarkStart w:id="17" w:name="_Toc211863451"/>
      <w:r>
        <w:t>Implementing the Government’s priorities</w:t>
      </w:r>
      <w:bookmarkEnd w:id="17"/>
    </w:p>
    <w:p w14:paraId="38574EC6" w14:textId="77777777" w:rsidR="001E4A54" w:rsidRDefault="001E4A54" w:rsidP="00A34B11">
      <w:pPr>
        <w:pStyle w:val="Heading3"/>
      </w:pPr>
      <w:r>
        <w:t>Government targets for health</w:t>
      </w:r>
    </w:p>
    <w:p w14:paraId="0875D03C" w14:textId="77777777" w:rsidR="001E4A54" w:rsidRDefault="001E4A54" w:rsidP="001E4A54">
      <w:r>
        <w:t>Cabinet has approved nine Government targets, which focus the public sector</w:t>
      </w:r>
    </w:p>
    <w:p w14:paraId="2AC23A28" w14:textId="77777777" w:rsidR="001E4A54" w:rsidRDefault="001E4A54" w:rsidP="001E4A54">
      <w:r>
        <w:t>on achieving improved results in health, education, law and order, work, housing and the environment.</w:t>
      </w:r>
    </w:p>
    <w:p w14:paraId="614E1C4E" w14:textId="77777777" w:rsidR="00A34B11" w:rsidRDefault="00A34B11" w:rsidP="001E4A54"/>
    <w:p w14:paraId="783DD862" w14:textId="246F5296" w:rsidR="001E4A54" w:rsidRDefault="001E4A54" w:rsidP="001E4A54">
      <w:r>
        <w:t>The Ministry plays a central role in supporting the Government’s focus on delivering timely, quality healthcare for all New Zealanders. In 2024/25, we worked closely with Health NZ to establish and implement the health target programme, which includes two of the nine Government targets that focus the public sector on achieving improved results in health:</w:t>
      </w:r>
      <w:r w:rsidR="00A34B11">
        <w:rPr>
          <w:rStyle w:val="FootnoteReference"/>
        </w:rPr>
        <w:footnoteReference w:id="27"/>
      </w:r>
    </w:p>
    <w:p w14:paraId="77A32F38" w14:textId="65BF841C" w:rsidR="001E4A54" w:rsidRDefault="001E4A54" w:rsidP="00A34B11">
      <w:pPr>
        <w:pStyle w:val="Bullet"/>
      </w:pPr>
      <w:r>
        <w:t>shorter stays in emergency departments: 95% of patients to be admitted, discharged, or transferred from an emergency department within six hours</w:t>
      </w:r>
    </w:p>
    <w:p w14:paraId="4A576EDB" w14:textId="41066925" w:rsidR="001E4A54" w:rsidRDefault="001E4A54" w:rsidP="00A34B11">
      <w:pPr>
        <w:pStyle w:val="Bullet"/>
      </w:pPr>
      <w:r>
        <w:t>shorter wait times for treatment: 95% of people wait less than four months for elective treatment.</w:t>
      </w:r>
    </w:p>
    <w:p w14:paraId="4943E101" w14:textId="77777777" w:rsidR="00A34B11" w:rsidRDefault="00A34B11" w:rsidP="001E4A54"/>
    <w:p w14:paraId="63755ACA" w14:textId="0A9AD3D2" w:rsidR="00A34B11" w:rsidRDefault="001E4A54" w:rsidP="00A34B11">
      <w:r>
        <w:t>Delivery of these targets is the responsibility of the Minister of Health, the Ministry, and Health NZ. We contribute data and narrative reporting to the Government target programme, including supplementary analysis and advice on lead, lag, and</w:t>
      </w:r>
      <w:r w:rsidR="00A34B11">
        <w:t xml:space="preserve"> balancing measures. In addition, we work with other agencies, such as Te Puni Kōkiri, to support their contributions to the targets.</w:t>
      </w:r>
    </w:p>
    <w:p w14:paraId="17D47088" w14:textId="77777777" w:rsidR="00A34B11" w:rsidRDefault="00A34B11" w:rsidP="00A34B11"/>
    <w:p w14:paraId="2828DE30" w14:textId="2C995E04" w:rsidR="00A34B11" w:rsidRDefault="00A34B11" w:rsidP="00A34B11">
      <w:r>
        <w:t>For the latest quarterly updates on all Government targets, including those led by other agencies, please refer to the Department of the Prime Minister and Cabinet’s (DPMC’s) Government Targets webpage.</w:t>
      </w:r>
      <w:r>
        <w:rPr>
          <w:rStyle w:val="FootnoteReference"/>
        </w:rPr>
        <w:footnoteReference w:id="28"/>
      </w:r>
    </w:p>
    <w:p w14:paraId="42E09301" w14:textId="77777777" w:rsidR="00A34B11" w:rsidRDefault="00A34B11" w:rsidP="00A34B11">
      <w:pPr>
        <w:pStyle w:val="Heading3"/>
      </w:pPr>
      <w:r>
        <w:t>Health targets and mental health and addiction targets</w:t>
      </w:r>
    </w:p>
    <w:p w14:paraId="6C269811" w14:textId="345D9623" w:rsidR="00A34B11" w:rsidRDefault="00A34B11" w:rsidP="00A34B11">
      <w:r>
        <w:t>The two Government targets (discussed above) are part of a broader suite of five health targets published in the GPS, aimed at improving access, equity, and outcomes across the health system. The Ministry led work on target definitions, balancing measures, clinical risk management, and reporting expectations. We provided weekly advice to the Minister of Health during the target programme’s establishment and have continued to do so following implementation.</w:t>
      </w:r>
    </w:p>
    <w:p w14:paraId="3BC06253" w14:textId="77777777" w:rsidR="00A34B11" w:rsidRDefault="00A34B11" w:rsidP="00A34B11"/>
    <w:p w14:paraId="1FA4B997" w14:textId="77777777" w:rsidR="00A34B11" w:rsidRDefault="00A34B11" w:rsidP="00A34B11">
      <w:r>
        <w:t>We also report on delivery progress and achievability through monthly and quarterly performance reporting. Our monitoring includes assessments to identify risks such as gaming or unintended consequences, and we independently verify Health NZ’s public reporting to ensure accuracy.</w:t>
      </w:r>
    </w:p>
    <w:p w14:paraId="433DC8DA" w14:textId="77777777" w:rsidR="00A34B11" w:rsidRDefault="00A34B11" w:rsidP="00A34B11"/>
    <w:p w14:paraId="112633A6" w14:textId="6EF88796" w:rsidR="00A34B11" w:rsidRDefault="00A34B11" w:rsidP="00A34B11">
      <w:r>
        <w:t>In July 2024, the Minister for Mental Health announced five mental health and addiction targets to improve outcomes for people with mental health and addiction needs and support people to stay well. These targets focus on faster access to primary and specialist services, shorter stays in emergency departments, workforce growth, and a stronger focus on prevention and early intervention. The Ministry contributed to the development and implementation of these targets through policy advice, monitoring frameworks, and coordination with Health NZ. We also supported improvements in data collection, quality, and completeness, recognising that some measures are new, and monitoring will become more robust over time.</w:t>
      </w:r>
    </w:p>
    <w:p w14:paraId="0CBB000A" w14:textId="77777777" w:rsidR="00A34B11" w:rsidRDefault="00A34B11" w:rsidP="00A34B11"/>
    <w:p w14:paraId="01983263" w14:textId="77777777" w:rsidR="00A34B11" w:rsidRDefault="00A34B11" w:rsidP="00A34B11">
      <w:r>
        <w:t>Monitoring of both the health targets and mental health and addiction targets sits within the Ministry’s broader suite of health system performance monitoring. In 2024/25, we strengthened our monitoring function as outlined in Section 1.</w:t>
      </w:r>
    </w:p>
    <w:p w14:paraId="17BC58D1" w14:textId="77777777" w:rsidR="000C72DB" w:rsidRDefault="000C72DB" w:rsidP="00A34B11"/>
    <w:p w14:paraId="6AF3C65C" w14:textId="77777777" w:rsidR="000C72DB" w:rsidRDefault="000C72DB" w:rsidP="00A34B11"/>
    <w:p w14:paraId="46D1B397" w14:textId="4AE27308" w:rsidR="00A34B11" w:rsidRDefault="00A34B11" w:rsidP="00A34B11">
      <w:r>
        <w:t>Health NZ publishes results for both sets of targets every quarter. To view the results, please visit its website.</w:t>
      </w:r>
      <w:r>
        <w:rPr>
          <w:rStyle w:val="FootnoteReference"/>
        </w:rPr>
        <w:footnoteReference w:id="29"/>
      </w:r>
      <w:r w:rsidRPr="00A34B11">
        <w:rPr>
          <w:vertAlign w:val="superscript"/>
        </w:rPr>
        <w:t>,</w:t>
      </w:r>
      <w:r>
        <w:rPr>
          <w:rStyle w:val="FootnoteReference"/>
        </w:rPr>
        <w:footnoteReference w:id="30"/>
      </w:r>
    </w:p>
    <w:p w14:paraId="75E38776" w14:textId="77777777" w:rsidR="00A34B11" w:rsidRDefault="00A34B11" w:rsidP="00A34B11">
      <w:pPr>
        <w:pStyle w:val="Heading3"/>
      </w:pPr>
      <w:r>
        <w:t>Other Government and ministerial priorities</w:t>
      </w:r>
    </w:p>
    <w:p w14:paraId="04B13CF7" w14:textId="26E27C47" w:rsidR="00A34B11" w:rsidRDefault="00A34B11" w:rsidP="00A34B11">
      <w:r>
        <w:t>In 2024/25, a key Government priority was putting patients first and ensuring access to timely, quality healthcare for all New Zealanders. The funding in Vote Health delivers on this focus, ensuring faster treatment, shorter wait times, and a health system that puts patients first. Alongside work on the Government’s five health targets and five mental health and addiction targets (above), many of our activities contributed to this Government priority, as well as to the broader delivery of other Government and ministerial priorities.</w:t>
      </w:r>
    </w:p>
    <w:p w14:paraId="2B95F755" w14:textId="77777777" w:rsidR="00A34B11" w:rsidRDefault="00A34B11" w:rsidP="00A34B11"/>
    <w:p w14:paraId="1E7C8575" w14:textId="77777777" w:rsidR="00A34B11" w:rsidRDefault="00A34B11" w:rsidP="00A34B11">
      <w:r>
        <w:t>The following are some of the key initiatives we progressed during the year.</w:t>
      </w:r>
    </w:p>
    <w:p w14:paraId="2CCE3EC2" w14:textId="77777777" w:rsidR="00A34B11" w:rsidRDefault="00A34B11" w:rsidP="00A34B11">
      <w:pPr>
        <w:pStyle w:val="Bullet"/>
      </w:pPr>
      <w:r w:rsidRPr="00A34B11">
        <w:rPr>
          <w:b/>
          <w:bCs/>
        </w:rPr>
        <w:t>Rollout of cancer and non-cancer medicines</w:t>
      </w:r>
      <w:r>
        <w:t>: We worked closely with Pharmac, Health NZ, and the Cancer Control Agency – Te Aho o Te Kahu to support the implementation of the Government’s new medicines programme. This included an additional $604 million in funding to Pharmac for about 26 cancer medicines (either as new medicines or to widen access) and about 28 other medicines over the next four years. For more information on this initiative, see Health NZ’s 2024/25 Annual Report.</w:t>
      </w:r>
    </w:p>
    <w:p w14:paraId="32F1D3AE" w14:textId="53247DC7" w:rsidR="00A34B11" w:rsidRDefault="00A34B11" w:rsidP="00A34B11">
      <w:pPr>
        <w:pStyle w:val="Bullet"/>
      </w:pPr>
      <w:r w:rsidRPr="00A34B11">
        <w:rPr>
          <w:b/>
          <w:bCs/>
        </w:rPr>
        <w:t>Review of the End of Life Choice Act 2019</w:t>
      </w:r>
      <w:r>
        <w:t>: The Ministry completed the first review of the End of Life Choice Act 2019 as required under this legislation. This two-part review included an assessment of the operation of the Act and an online public engagement process to gather views on potential changes. The final report identified areas where the Act is working well and recommended changes to improve the operation and effectiveness of the Act in achieving its purpose. Government parties agreed that any proposed changes to the Act will be progressed through members’ bills. For final reports, please visit the Ministry’s website.</w:t>
      </w:r>
      <w:r>
        <w:rPr>
          <w:rStyle w:val="FootnoteReference"/>
        </w:rPr>
        <w:footnoteReference w:id="31"/>
      </w:r>
    </w:p>
    <w:p w14:paraId="26F8B03F" w14:textId="3FEA2814" w:rsidR="00A34B11" w:rsidRDefault="00A34B11" w:rsidP="00A34B11">
      <w:pPr>
        <w:pStyle w:val="Bullet"/>
      </w:pPr>
      <w:r w:rsidRPr="00A34B11">
        <w:rPr>
          <w:b/>
          <w:bCs/>
        </w:rPr>
        <w:t>Rural Health Roadshow</w:t>
      </w:r>
      <w:r>
        <w:t>: The Ministry and Health NZ supported the Associate Minister of Health with responsibility for Rural Health during the Rural Health Roadshow. This provided an opportunity for communities and rural health professionals to share their experiences and insights on accessing healthcare in their area. It built on the Rural Health Strategy, published by the Ministry in 2023, which sets the direction for improving health outcomes for people living in rural communities.</w:t>
      </w:r>
    </w:p>
    <w:p w14:paraId="6ABE3846" w14:textId="77777777" w:rsidR="00044AE9" w:rsidRDefault="00044AE9" w:rsidP="00044AE9"/>
    <w:p w14:paraId="2D8E35EF" w14:textId="77777777" w:rsidR="00A34B11" w:rsidRDefault="00A34B11" w:rsidP="00044AE9">
      <w:r w:rsidRPr="00044AE9">
        <w:t>We report on progress on other Government or ministerial priorities in Section 1. For example, we supported Health NZ through changes to governance and accountability that allowed it to focus on delivering the basics (under ‘Priority 2: Drive system performance’), provided oversight of the Health Infrastructure</w:t>
      </w:r>
      <w:r>
        <w:t xml:space="preserve"> Investment Plan (under ‘Priority 2: Drive system performance’), and worked to reduce smoking rates and harm from smoking (under ‘Priority 3: Be the Government’s primary advisor on health’).</w:t>
      </w:r>
    </w:p>
    <w:p w14:paraId="013645EF" w14:textId="77777777" w:rsidR="00667FCB" w:rsidRDefault="00667FCB" w:rsidP="00667FCB">
      <w:pPr>
        <w:pStyle w:val="Heading3"/>
      </w:pPr>
      <w:r>
        <w:t>Major spending decision from Budget 2024: COVID-19 and pandemic preparedness</w:t>
      </w:r>
    </w:p>
    <w:p w14:paraId="2F4D979A" w14:textId="77777777" w:rsidR="00667FCB" w:rsidRDefault="00667FCB" w:rsidP="00667FCB">
      <w:r>
        <w:t>Cabinet has established an enduring system for monitoring and reporting on major operating spending decisions of government. Across the public service, 11 major spending decisions are subject to additional reporting requirements.</w:t>
      </w:r>
    </w:p>
    <w:p w14:paraId="21CCAF75" w14:textId="77777777" w:rsidR="00667FCB" w:rsidRDefault="00667FCB" w:rsidP="00667FCB"/>
    <w:p w14:paraId="229F0519" w14:textId="77777777" w:rsidR="00667FCB" w:rsidRDefault="00667FCB" w:rsidP="00667FCB">
      <w:r>
        <w:t xml:space="preserve">In Budget 2024, we received $232.152 million over four years to support COVID-19 and pandemic preparedness activities. In December 2024, the Ministry published its reporting intentions for this major spending decision, COVID-19 and Pandemic Preparedness – Maintaining Essential Health Services and Critical Surveillance Infrastructure. The initiative aims to: </w:t>
      </w:r>
    </w:p>
    <w:p w14:paraId="74F971B3" w14:textId="08FB88C4" w:rsidR="00667FCB" w:rsidRDefault="00667FCB" w:rsidP="00667FCB">
      <w:pPr>
        <w:pStyle w:val="Bullet"/>
      </w:pPr>
      <w:r>
        <w:t>deliver COVID-19 vaccines, including support for polymerase chain reaction (PCR) testing and processing services</w:t>
      </w:r>
    </w:p>
    <w:p w14:paraId="208BCAE1" w14:textId="6E9CF26D" w:rsidR="00667FCB" w:rsidRDefault="00667FCB" w:rsidP="00667FCB">
      <w:pPr>
        <w:pStyle w:val="Bullet"/>
      </w:pPr>
      <w:r>
        <w:t>maintain critical surveillance infrastructure to support pandemic preparedness for future outbreaks.</w:t>
      </w:r>
    </w:p>
    <w:p w14:paraId="2DF2CE1D" w14:textId="77777777" w:rsidR="00667FCB" w:rsidRDefault="00667FCB" w:rsidP="00667FCB">
      <w:r>
        <w:t xml:space="preserve"> </w:t>
      </w:r>
    </w:p>
    <w:p w14:paraId="56DA0719" w14:textId="77777777" w:rsidR="00667FCB" w:rsidRDefault="00667FCB" w:rsidP="00667FCB">
      <w:r>
        <w:t>The total funding allocation consists of:</w:t>
      </w:r>
    </w:p>
    <w:p w14:paraId="054F3EC0" w14:textId="58E67950" w:rsidR="00667FCB" w:rsidRDefault="00667FCB" w:rsidP="00667FCB">
      <w:pPr>
        <w:pStyle w:val="Bullet"/>
      </w:pPr>
      <w:r>
        <w:t>$193.912 million over four years to support the operational delivery of COVID-19 vaccines, including contributions for PCR testing and processing services, which are the responsibility of Health NZ</w:t>
      </w:r>
    </w:p>
    <w:p w14:paraId="0E091208" w14:textId="0A68B9D0" w:rsidR="00667FCB" w:rsidRDefault="00667FCB" w:rsidP="00667FCB">
      <w:pPr>
        <w:pStyle w:val="Bullet"/>
      </w:pPr>
      <w:r>
        <w:t>$38.240 million over four years to maintain critical surveillance infrastructure, such as wastewater testing and whole genome sequencing, delivered by the Institute for Public Health and Forensic Science Limited (PHF Science), formerly known as the Institute of Environmental Science and Research (ESR).</w:t>
      </w:r>
    </w:p>
    <w:p w14:paraId="03509981" w14:textId="77777777" w:rsidR="00667FCB" w:rsidRDefault="00667FCB" w:rsidP="00667FCB"/>
    <w:p w14:paraId="0D0577CE" w14:textId="6EAD2425" w:rsidR="00667FCB" w:rsidRDefault="00667FCB" w:rsidP="00667FCB">
      <w:r>
        <w:t>Progress reporting includes data on the number of COVID-19 vaccines administered within specified periods, the volume of PCR tests conducted and processed by Health NZ laboratories, and performance across five surveillance services funded through PHF Science.</w:t>
      </w:r>
    </w:p>
    <w:p w14:paraId="788EAB43" w14:textId="77777777" w:rsidR="00667FCB" w:rsidRDefault="00667FCB" w:rsidP="00667FCB"/>
    <w:p w14:paraId="30F6F425" w14:textId="6BBBD3CB" w:rsidR="00A34B11" w:rsidRDefault="00667FCB" w:rsidP="00667FCB">
      <w:r>
        <w:t>Further details and the latest results are available on the Ministry’s website.</w:t>
      </w:r>
      <w:r>
        <w:rPr>
          <w:rStyle w:val="FootnoteReference"/>
        </w:rPr>
        <w:footnoteReference w:id="32"/>
      </w:r>
    </w:p>
    <w:p w14:paraId="796B696C" w14:textId="77777777" w:rsidR="00FA65F7" w:rsidRDefault="00FA65F7" w:rsidP="00FA65F7">
      <w:pPr>
        <w:pStyle w:val="Heading3"/>
      </w:pPr>
      <w:r>
        <w:t>Other significant Budget decisions from Budget 2024 and Budget 2025</w:t>
      </w:r>
    </w:p>
    <w:p w14:paraId="28B84707" w14:textId="77777777" w:rsidR="00FA65F7" w:rsidRDefault="00FA65F7" w:rsidP="00FA65F7">
      <w:r>
        <w:t>This section outlines progress against Budget decisions that we consider ‘significant’ because they are important to the delivery of the Government’s priorities, important to Parliament and the public, or are material decisions for the Ministry.</w:t>
      </w:r>
    </w:p>
    <w:p w14:paraId="40899582" w14:textId="77777777" w:rsidR="00FA65F7" w:rsidRDefault="00FA65F7" w:rsidP="00FA65F7">
      <w:pPr>
        <w:pStyle w:val="Heading4"/>
      </w:pPr>
      <w:r>
        <w:t>Crown response to the Royal Commission of Inquiry into Historical Abuse in State Care (Budget 2025)</w:t>
      </w:r>
    </w:p>
    <w:p w14:paraId="79397E61" w14:textId="77777777" w:rsidR="00FA65F7" w:rsidRDefault="00FA65F7" w:rsidP="00FA65F7">
      <w:r>
        <w:t>Cabinet approved Budget initiatives associated with the Crown Response to the Royal Commission of Inquiry into Historical Abuse in State Care package across various Votes for inclusion in the 2025 Budget package.</w:t>
      </w:r>
    </w:p>
    <w:p w14:paraId="21EDD696" w14:textId="77777777" w:rsidR="00FA65F7" w:rsidRDefault="00FA65F7" w:rsidP="00FA65F7"/>
    <w:p w14:paraId="2C53B729" w14:textId="19981EC3" w:rsidR="00FA65F7" w:rsidRDefault="00FA65F7" w:rsidP="00FA65F7">
      <w:r>
        <w:t>As part of this package, the Addressing the Wrongs of the Past – Redress for Abuse in Care initiative provides funding to the Ministry to enable the Government’s response to the Royal Commission of Inquiry’s recommendations for redress. Funding allows for an uplift in processing capacity and will provide support services and other redress improvements.</w:t>
      </w:r>
    </w:p>
    <w:p w14:paraId="7BC5F586" w14:textId="77777777" w:rsidR="00FA65F7" w:rsidRDefault="00FA65F7" w:rsidP="00FA65F7"/>
    <w:p w14:paraId="22A67850" w14:textId="77777777" w:rsidR="00FA65F7" w:rsidRDefault="00FA65F7" w:rsidP="00FA65F7">
      <w:r>
        <w:t>We report on this work in Section 1 under ‘Priority 3: Be the Government’s primary advisor on health’, as well as in this section under ‘Year-end performance information on appropriations’.</w:t>
      </w:r>
    </w:p>
    <w:p w14:paraId="7EB2CE42" w14:textId="77777777" w:rsidR="00FA65F7" w:rsidRDefault="00FA65F7" w:rsidP="00FA65F7"/>
    <w:p w14:paraId="6762556C" w14:textId="4553878D" w:rsidR="00FA65F7" w:rsidRDefault="00FA65F7" w:rsidP="00FA65F7">
      <w:r>
        <w:t>Our Historic Abuse Resolution Service administers claims relating to allegations of abuse in state-run psychiatric facilities before 1993. For further information, please refer to the Ministry’s website.</w:t>
      </w:r>
      <w:r>
        <w:rPr>
          <w:rStyle w:val="FootnoteReference"/>
        </w:rPr>
        <w:footnoteReference w:id="33"/>
      </w:r>
    </w:p>
    <w:p w14:paraId="79D2886B" w14:textId="77777777" w:rsidR="00FA65F7" w:rsidRDefault="00FA65F7" w:rsidP="00FA65F7">
      <w:pPr>
        <w:pStyle w:val="Heading4"/>
      </w:pPr>
      <w:r>
        <w:t>Delivering Quality and Timely Primary Care – Next Steps and Implementation (Budget 2025)</w:t>
      </w:r>
    </w:p>
    <w:p w14:paraId="4D11C0D4" w14:textId="77777777" w:rsidR="00FA65F7" w:rsidRDefault="00FA65F7" w:rsidP="00FA65F7">
      <w:r>
        <w:t>In March 2025, Cabinet agreed to a package of primary care initiatives over a 10-year period. This includes increasing and retaining doctors in primary care, increasing and bonding nurses in primary care, 24/7 digital access to primary care, and improving access to urgent and after-hours care.</w:t>
      </w:r>
    </w:p>
    <w:p w14:paraId="080179E2" w14:textId="77777777" w:rsidR="00FA65F7" w:rsidRDefault="00FA65F7" w:rsidP="00FA65F7"/>
    <w:p w14:paraId="3D1F68AC" w14:textId="77777777" w:rsidR="00FA65F7" w:rsidRDefault="00FA65F7" w:rsidP="00FA65F7">
      <w:r>
        <w:t>The Primary Care Tactical Action Plan is the first step toward delivering quality and</w:t>
      </w:r>
    </w:p>
    <w:p w14:paraId="78FF5849" w14:textId="77777777" w:rsidR="00FA65F7" w:rsidRDefault="00FA65F7" w:rsidP="00FA65F7">
      <w:r>
        <w:t>timely primary care. It starts with changes to grow and retain the primary care workforce and to improve access and choice for all by providing digital 24/7 care and consistent urgent care.</w:t>
      </w:r>
    </w:p>
    <w:p w14:paraId="0AA6523A" w14:textId="77777777" w:rsidR="00FA65F7" w:rsidRDefault="00FA65F7" w:rsidP="00FA65F7"/>
    <w:p w14:paraId="76EAE57F" w14:textId="2A30CF69" w:rsidR="00FA65F7" w:rsidRDefault="00FA65F7" w:rsidP="00FA65F7">
      <w:r>
        <w:t>We outline the Ministry’s work on the Primary Care Tactical Action Plan in Section 1 under ‘Priority 3: Be the Government’s primary advisor on health’. For information on the primary care announcements, please refer to the Ministry’s website.</w:t>
      </w:r>
      <w:r>
        <w:rPr>
          <w:rStyle w:val="FootnoteReference"/>
        </w:rPr>
        <w:footnoteReference w:id="34"/>
      </w:r>
    </w:p>
    <w:p w14:paraId="2C733871" w14:textId="77777777" w:rsidR="00FA65F7" w:rsidRDefault="00FA65F7" w:rsidP="00FA65F7">
      <w:pPr>
        <w:pStyle w:val="Heading4"/>
      </w:pPr>
      <w:r>
        <w:t>Prescribing Length Increase from 3 Months to 12 Months (Budget 2025)</w:t>
      </w:r>
    </w:p>
    <w:p w14:paraId="1D40B65E" w14:textId="77777777" w:rsidR="00FA65F7" w:rsidRDefault="00FA65F7" w:rsidP="00FA65F7">
      <w:r>
        <w:t>This initiative provides funding to increase the maximum prescription length in the Medicines Regulations 1984 from 3 months to 12 months. It allows patients to continue accessing their medicines without needing to interact as frequently with their prescriber.</w:t>
      </w:r>
    </w:p>
    <w:p w14:paraId="56A0F9C1" w14:textId="5FB71CD8" w:rsidR="00FA65F7" w:rsidRDefault="00FA65F7" w:rsidP="00FA65F7">
      <w:r>
        <w:t>We are working on amendments to the Medicines Regulations 1984 to implement Cabinet’s decisions, made in May 2025, to increase the maximum prescription length. The Ministry is also working closely with Pharmac and Health NZ on the operational changes required to implement this policy, including changes to the Pharmaceutical Schedule and updates to prescribing and dispensing software. For more information, please refer to the Ministry’s website.</w:t>
      </w:r>
      <w:r>
        <w:rPr>
          <w:rStyle w:val="FootnoteReference"/>
        </w:rPr>
        <w:footnoteReference w:id="35"/>
      </w:r>
    </w:p>
    <w:p w14:paraId="080FDC4B" w14:textId="77777777" w:rsidR="00FA65F7" w:rsidRDefault="00FA65F7" w:rsidP="00FA65F7">
      <w:pPr>
        <w:pStyle w:val="Heading4"/>
      </w:pPr>
      <w:r>
        <w:t>Transition to a Multi-Agency Response to 111 Mental Distress Calls (Budget 2025)</w:t>
      </w:r>
    </w:p>
    <w:p w14:paraId="1683720E" w14:textId="75BB588B" w:rsidR="00FA65F7" w:rsidRDefault="00FA65F7" w:rsidP="00FA65F7">
      <w:r>
        <w:t>This initiative provides funding to support the beginning of a five-year transition from a Police-led to a multi-agency response for people calling 111 in mental distress. It includes funding to boost mental health and addiction telehealth capacity and expand co-response teams. The initiative will help ensure more people with mental health concerns and those in distress due to a broad range of social issues who are presenting via 111 receive the support they need.</w:t>
      </w:r>
      <w:r>
        <w:rPr>
          <w:rStyle w:val="FootnoteReference"/>
        </w:rPr>
        <w:footnoteReference w:id="36"/>
      </w:r>
    </w:p>
    <w:p w14:paraId="61A6D28C" w14:textId="77777777" w:rsidR="00FA65F7" w:rsidRDefault="00FA65F7" w:rsidP="00FA65F7"/>
    <w:p w14:paraId="4BBB46F8" w14:textId="2F40BD31" w:rsidR="00FA65F7" w:rsidRDefault="00FA65F7" w:rsidP="00FA65F7">
      <w:r>
        <w:t>Budget 2025 funding enables the implementation of 10 new co-response teams over the next four years, expanded availability of the Earlier Mental Health Response telehealth line, and increased capacity across mental health and addiction telehealth services by up to 20,000 contacts each year. Additional funding supported security staffing in smaller emergency departments and a growth in the number of psychology internships and psychiatry registrar positions.</w:t>
      </w:r>
    </w:p>
    <w:p w14:paraId="7FE89F72" w14:textId="77777777" w:rsidR="00FA65F7" w:rsidRDefault="00FA65F7" w:rsidP="00FA65F7"/>
    <w:p w14:paraId="6A9E87A9" w14:textId="77777777" w:rsidR="00FA65F7" w:rsidRDefault="00FA65F7" w:rsidP="00FA65F7">
      <w:r>
        <w:t>Achieving the Budget funding required a joined-up approach with Police, including the analysis of over 300 calls to 111 to understand caller needs. Health NZ is now leading an implementation plan.</w:t>
      </w:r>
    </w:p>
    <w:p w14:paraId="1E6E68D2" w14:textId="77777777" w:rsidR="00FA65F7" w:rsidRDefault="00FA65F7" w:rsidP="00FA65F7">
      <w:pPr>
        <w:pStyle w:val="Heading3"/>
      </w:pPr>
      <w:r>
        <w:t>Baseline savings in 2024/25</w:t>
      </w:r>
    </w:p>
    <w:p w14:paraId="0B1A74D5" w14:textId="2CBB99F4" w:rsidR="00FA65F7" w:rsidRDefault="00FA65F7" w:rsidP="00FA65F7">
      <w:r>
        <w:t>All departments are required to set out the amount saved in their Budget 2024 Initial Baseline Exercise (IBE) and how they achieved these savings, including contractor and consultant savings.</w:t>
      </w:r>
    </w:p>
    <w:p w14:paraId="18931D69" w14:textId="77777777" w:rsidR="00FA65F7" w:rsidRDefault="00FA65F7" w:rsidP="00FA65F7"/>
    <w:p w14:paraId="445A2AB6" w14:textId="38E9D393" w:rsidR="00FA65F7" w:rsidRDefault="00FA65F7" w:rsidP="00FA65F7">
      <w:r>
        <w:t>Our baseline was reduced by $12.6 million in 2024/25 because of the Budget 2024 IBE. In 2024, we assessed the Ministry’s priorities, resources, and structures to identify opportunities to achieve these savings, as well as to confirm areas where changes were necessary to enable us to deliver on our new role in the health system. This resulted in an organisational restructure, which better aligned the Ministry to deliver Government priorities. Savings were also found by reducing office space and scrutinising expenditure categories.</w:t>
      </w:r>
    </w:p>
    <w:p w14:paraId="5E3E29F5" w14:textId="77777777" w:rsidR="00FA65F7" w:rsidRDefault="00FA65F7" w:rsidP="00FA65F7"/>
    <w:p w14:paraId="5225651A" w14:textId="77777777" w:rsidR="00FA65F7" w:rsidRDefault="00FA65F7" w:rsidP="00FA65F7">
      <w:r>
        <w:t>For non-departmental expenditure, no baseline savings were applied to Vote Health appropriations.</w:t>
      </w:r>
    </w:p>
    <w:p w14:paraId="7FA4803E" w14:textId="77777777" w:rsidR="00FA65F7" w:rsidRDefault="00FA65F7" w:rsidP="00FA65F7">
      <w:pPr>
        <w:pStyle w:val="Heading4"/>
      </w:pPr>
      <w:r>
        <w:t>Reduction in expenditure on contractors and consultants</w:t>
      </w:r>
    </w:p>
    <w:p w14:paraId="68E3B5F9" w14:textId="77777777" w:rsidR="00FA65F7" w:rsidRDefault="00FA65F7" w:rsidP="00FA65F7">
      <w:r>
        <w:t>The Ministry’s contractor and consultant expenditure in 2024/25 was $13.711 million, which represents 11% of total department workforce expenditure in 2024/25. This compares with expenditure of $46.945 million and $18.536 million for 2022/23 and 2023/24 respectively, which represents 34% and 14% of total departmental workforce expenditure in these years.</w:t>
      </w:r>
    </w:p>
    <w:p w14:paraId="426FB934" w14:textId="77777777" w:rsidR="00256314" w:rsidRDefault="00256314" w:rsidP="00FA65F7">
      <w:pPr>
        <w:pStyle w:val="Heading2"/>
        <w:sectPr w:rsidR="00256314" w:rsidSect="006D69D2">
          <w:pgSz w:w="11907" w:h="16840" w:code="9"/>
          <w:pgMar w:top="1418" w:right="1701" w:bottom="1134" w:left="1843" w:header="284" w:footer="425" w:gutter="284"/>
          <w:cols w:space="720"/>
        </w:sectPr>
      </w:pPr>
    </w:p>
    <w:p w14:paraId="25B9829E" w14:textId="77777777" w:rsidR="00FA65F7" w:rsidRDefault="00FA65F7" w:rsidP="00256314">
      <w:pPr>
        <w:pStyle w:val="Heading2"/>
        <w:spacing w:before="0"/>
      </w:pPr>
      <w:bookmarkStart w:id="18" w:name="_Toc211863452"/>
      <w:r>
        <w:t>Assessment of operations</w:t>
      </w:r>
      <w:bookmarkEnd w:id="18"/>
    </w:p>
    <w:p w14:paraId="7020CB37" w14:textId="05B74F07" w:rsidR="00FA65F7" w:rsidRDefault="00FA65F7" w:rsidP="00FA65F7">
      <w:r>
        <w:t>To meet the requirements of section 45(2) of the Public Finance Act 1989, the following assessment of operations outlines the Ministry’s deliverables and achievements during 2024/25. It complements the multi- year overview provided in Section 1.</w:t>
      </w:r>
    </w:p>
    <w:p w14:paraId="3520F671" w14:textId="77777777" w:rsidR="00FA65F7" w:rsidRDefault="00FA65F7" w:rsidP="00FA65F7"/>
    <w:p w14:paraId="73F9AF7C" w14:textId="3CD2183B" w:rsidR="00FA65F7" w:rsidRDefault="00FA65F7" w:rsidP="00FA65F7">
      <w:r>
        <w:t xml:space="preserve">In 2024/25, we delivered a programme of work that aligned with our core responsibilities of policy, monitoring, and regulation, as well as supporting the Government’s priorities and our </w:t>
      </w:r>
      <w:r w:rsidRPr="00FA65F7">
        <w:rPr>
          <w:i/>
          <w:iCs/>
        </w:rPr>
        <w:t>Strategic Intentions 2024–2028</w:t>
      </w:r>
      <w:r>
        <w:t>. These activities laid the foundation for a more resilient, responsive, and future-focused health system.</w:t>
      </w:r>
    </w:p>
    <w:p w14:paraId="6D9E031A" w14:textId="77777777" w:rsidR="00FA65F7" w:rsidRDefault="00FA65F7" w:rsidP="00FA65F7"/>
    <w:p w14:paraId="4CCE1D29" w14:textId="77777777" w:rsidR="00FA65F7" w:rsidRDefault="00FA65F7" w:rsidP="00FA65F7">
      <w:r>
        <w:t>As the Government’s lead advisor on health, we focused on the Government priority of putting patients first and enabling timely access to quality healthcare. Our work covered strategic leadership, system oversight and regulatory stewardship, in collaboration with Health NZ, other agencies, iwi, and communities.</w:t>
      </w:r>
    </w:p>
    <w:p w14:paraId="6563A285" w14:textId="77777777" w:rsidR="00FA65F7" w:rsidRDefault="00FA65F7" w:rsidP="00FA65F7"/>
    <w:p w14:paraId="1A418424" w14:textId="77777777" w:rsidR="00FA65F7" w:rsidRDefault="00FA65F7" w:rsidP="00FA65F7">
      <w:r>
        <w:t xml:space="preserve">We aligned our work with the GPS, which outlines the Government’s expectations and priorities, including setting five health targets and five mental health and addiction targets. The GPS guided our ministerial advice, priority setting, and performance reporting. We supported the Minister of Health in his consideration of whether to approve the </w:t>
      </w:r>
      <w:r w:rsidRPr="00FA65F7">
        <w:rPr>
          <w:i/>
          <w:iCs/>
        </w:rPr>
        <w:t>New Zealand Health Plan – Te Pae Waenga</w:t>
      </w:r>
      <w:r>
        <w:t>, the three-year plan for Health NZ that gives effect to the GPS.</w:t>
      </w:r>
    </w:p>
    <w:p w14:paraId="5E770F2D" w14:textId="77777777" w:rsidR="00FA65F7" w:rsidRDefault="00FA65F7" w:rsidP="00FA65F7">
      <w:r>
        <w:t xml:space="preserve"> </w:t>
      </w:r>
    </w:p>
    <w:p w14:paraId="188E10BC" w14:textId="77777777" w:rsidR="00FA65F7" w:rsidRDefault="00FA65F7" w:rsidP="00FA65F7">
      <w:r>
        <w:t>Key achievements on strategies and legislative reforms included:</w:t>
      </w:r>
    </w:p>
    <w:p w14:paraId="1D24B88B" w14:textId="4BE81909" w:rsidR="00FA65F7" w:rsidRDefault="00FA65F7" w:rsidP="00FA65F7">
      <w:pPr>
        <w:pStyle w:val="Bullet"/>
      </w:pPr>
      <w:r>
        <w:t xml:space="preserve">the updated </w:t>
      </w:r>
      <w:r w:rsidRPr="00FA65F7">
        <w:rPr>
          <w:i/>
          <w:iCs/>
        </w:rPr>
        <w:t>New Zealand Pandemic Plan</w:t>
      </w:r>
    </w:p>
    <w:p w14:paraId="24C86179" w14:textId="278A342E" w:rsidR="00FA65F7" w:rsidRPr="00FA65F7" w:rsidRDefault="00FA65F7" w:rsidP="00FA65F7">
      <w:pPr>
        <w:pStyle w:val="Bullet"/>
        <w:rPr>
          <w:i/>
          <w:iCs/>
        </w:rPr>
      </w:pPr>
      <w:r w:rsidRPr="00FA65F7">
        <w:rPr>
          <w:i/>
          <w:iCs/>
        </w:rPr>
        <w:t>Strategic Approach to Immunisation in New Zealand 2025–2030</w:t>
      </w:r>
    </w:p>
    <w:p w14:paraId="3650228B" w14:textId="3B8ED941" w:rsidR="00FA65F7" w:rsidRPr="00FA65F7" w:rsidRDefault="00FA65F7" w:rsidP="00FA65F7">
      <w:pPr>
        <w:pStyle w:val="Bullet"/>
        <w:rPr>
          <w:i/>
          <w:iCs/>
        </w:rPr>
      </w:pPr>
      <w:r w:rsidRPr="00FA65F7">
        <w:rPr>
          <w:i/>
          <w:iCs/>
        </w:rPr>
        <w:t>Public Health Surveillance Strategy 2025–2030</w:t>
      </w:r>
    </w:p>
    <w:p w14:paraId="3B4A0231" w14:textId="6C28FAAC" w:rsidR="00FA65F7" w:rsidRDefault="00FA65F7" w:rsidP="00FA65F7">
      <w:pPr>
        <w:pStyle w:val="Bullet"/>
      </w:pPr>
      <w:r>
        <w:t xml:space="preserve">the revised </w:t>
      </w:r>
      <w:r w:rsidRPr="00FA65F7">
        <w:rPr>
          <w:i/>
          <w:iCs/>
        </w:rPr>
        <w:t>Strategy to Prevent and Minimise Gambling Harm 2025/26 to 2027/28</w:t>
      </w:r>
    </w:p>
    <w:p w14:paraId="2142E785" w14:textId="6C7668A6" w:rsidR="00FA65F7" w:rsidRDefault="00FA65F7" w:rsidP="00FA65F7">
      <w:pPr>
        <w:pStyle w:val="Bullet"/>
      </w:pPr>
      <w:r w:rsidRPr="00FA65F7">
        <w:rPr>
          <w:i/>
          <w:iCs/>
        </w:rPr>
        <w:t>Suicide Prevention Action Plan 2025– 2029</w:t>
      </w:r>
      <w:r>
        <w:t>.</w:t>
      </w:r>
    </w:p>
    <w:p w14:paraId="5E28EB8D" w14:textId="77777777" w:rsidR="00FA65F7" w:rsidRDefault="00FA65F7" w:rsidP="00FA65F7"/>
    <w:p w14:paraId="2D92E4A8" w14:textId="54B8DACF" w:rsidR="00FA65F7" w:rsidRDefault="00FA65F7" w:rsidP="00FA65F7">
      <w:r>
        <w:t>We led targeted engagement to refresh the strategic framework to improve Māori health outcomes, supported the Crown in meeting its obligations under Te Tiriti o Waitangi,</w:t>
      </w:r>
      <w:r w:rsidR="00256314">
        <w:t xml:space="preserve"> </w:t>
      </w:r>
      <w:r>
        <w:t>and led Māori–Crown relations across the health sector. This included progressing four Māori–Crown Relationship Agreements and supporting six Iwi–Crown Accords and two emerging IMPBs to complete their formal recognition. We continued to lead the Crown’s response to the Waitangi Tribunal’s Health Services and Outcomes Inquiry (Wai 2575), and reported on 20 Treaty settlement commitments via Te Haeata, with most either on track (55%) or complete (15%) as at 30 June 2025.</w:t>
      </w:r>
    </w:p>
    <w:p w14:paraId="20FF8060" w14:textId="77777777" w:rsidR="00256314" w:rsidRDefault="00256314" w:rsidP="00FA65F7"/>
    <w:p w14:paraId="775ABAA6" w14:textId="77777777" w:rsidR="00FA65F7" w:rsidRDefault="00FA65F7" w:rsidP="00FA65F7">
      <w:r>
        <w:t>We matured our monitoring approach throughout 2024/25. This included refocusing our monitoring approach for Health NZ to drive improvements in health service delivery, as outlined in the Health Delivery Plan. Key areas of work included monitoring progress against the health targets and mental health and addiction targets, supporting the process to reinstate the Health NZ Board, and developing better reporting tools and a new monitoring plan for Health NZ.</w:t>
      </w:r>
    </w:p>
    <w:p w14:paraId="07615D8E" w14:textId="77777777" w:rsidR="00256314" w:rsidRDefault="00256314" w:rsidP="00FA65F7"/>
    <w:p w14:paraId="6EB7664B" w14:textId="77777777" w:rsidR="00FA65F7" w:rsidRDefault="00FA65F7" w:rsidP="00FA65F7">
      <w:r>
        <w:t>We strengthened our focus on financial monitoring to support the long-term fiscal sustainability of Health NZ. This included new monthly performance reporting</w:t>
      </w:r>
    </w:p>
    <w:p w14:paraId="67216DD2" w14:textId="0CDC2BFB" w:rsidR="00FA65F7" w:rsidRDefault="00FA65F7" w:rsidP="00FA65F7">
      <w:r>
        <w:t>and engaging Deloitte to undertake an independent review of Health NZ’s 2023/24 financial performance. We also provided independent advice on investment proposals and supported the plan for the implementation of the Health Infrastructure Plan.</w:t>
      </w:r>
    </w:p>
    <w:p w14:paraId="649D8FC7" w14:textId="77777777" w:rsidR="00A34B11" w:rsidRDefault="00A34B11" w:rsidP="00FA65F7"/>
    <w:p w14:paraId="5C9E0342" w14:textId="77777777" w:rsidR="00256314" w:rsidRDefault="00256314" w:rsidP="00256314">
      <w:r>
        <w:t>We advanced key policy initiatives, including by:</w:t>
      </w:r>
    </w:p>
    <w:p w14:paraId="34EFEE84" w14:textId="5F92E54F" w:rsidR="00256314" w:rsidRDefault="00256314" w:rsidP="00256314">
      <w:pPr>
        <w:pStyle w:val="Bullet"/>
      </w:pPr>
      <w:r>
        <w:t>supporting the development of the Primary Care Tactical Action Plan</w:t>
      </w:r>
    </w:p>
    <w:p w14:paraId="739E1B3C" w14:textId="7907359E" w:rsidR="00256314" w:rsidRDefault="00256314" w:rsidP="00256314">
      <w:pPr>
        <w:pStyle w:val="Bullet"/>
      </w:pPr>
      <w:r>
        <w:t>leading work on the proposed new medical school at the University of Waikato</w:t>
      </w:r>
    </w:p>
    <w:p w14:paraId="1387D279" w14:textId="49B560BC" w:rsidR="00256314" w:rsidRDefault="00256314" w:rsidP="00256314">
      <w:pPr>
        <w:pStyle w:val="Bullet"/>
      </w:pPr>
      <w:r>
        <w:t>progressing a review of health workforce regulation and public consultation</w:t>
      </w:r>
    </w:p>
    <w:p w14:paraId="5CA2213B" w14:textId="761A4A69" w:rsidR="00256314" w:rsidRDefault="00256314" w:rsidP="00256314">
      <w:pPr>
        <w:pStyle w:val="Bullet"/>
      </w:pPr>
      <w:r>
        <w:t>developing policy for the Medical Products Bill, the Medicines Amendment Bill, and the Mental Health Bill</w:t>
      </w:r>
    </w:p>
    <w:p w14:paraId="52E1B3E4" w14:textId="1198EF6E" w:rsidR="00256314" w:rsidRDefault="00256314" w:rsidP="00256314">
      <w:pPr>
        <w:pStyle w:val="Bullet"/>
      </w:pPr>
      <w:r>
        <w:t>supporting the passage of the Smokefree Environments and Regulated Products Amendment Bill (No 2)</w:t>
      </w:r>
    </w:p>
    <w:p w14:paraId="37BF1B67" w14:textId="5532691B" w:rsidR="00256314" w:rsidRDefault="00256314" w:rsidP="00256314">
      <w:pPr>
        <w:pStyle w:val="Bullet"/>
      </w:pPr>
      <w:r>
        <w:t>leading the development of a revitalised Fetal Alcohol Spectrum Disorder Action Plan.</w:t>
      </w:r>
    </w:p>
    <w:p w14:paraId="6912096D" w14:textId="77777777" w:rsidR="00256314" w:rsidRDefault="00256314" w:rsidP="00256314"/>
    <w:p w14:paraId="398B15A3" w14:textId="09F7234D" w:rsidR="00256314" w:rsidRDefault="00256314" w:rsidP="00256314">
      <w:r>
        <w:t>We contributed to the Government’s response to the Royal Commission of Inquiry into Abuse in Care, including the establishment of a new multi-category appropriation in Budget 2025.</w:t>
      </w:r>
    </w:p>
    <w:p w14:paraId="5437338D" w14:textId="77777777" w:rsidR="00256314" w:rsidRDefault="00256314" w:rsidP="00256314"/>
    <w:p w14:paraId="27C9D22D" w14:textId="74008D3C" w:rsidR="00256314" w:rsidRDefault="00256314" w:rsidP="00256314">
      <w:r>
        <w:t>Future-focused initiatives that we progressed included:</w:t>
      </w:r>
    </w:p>
    <w:p w14:paraId="0490D886" w14:textId="5A87899D" w:rsidR="00256314" w:rsidRDefault="00256314" w:rsidP="00256314">
      <w:pPr>
        <w:pStyle w:val="Bullet"/>
      </w:pPr>
      <w:r>
        <w:t>publishing New Zealand’s first Health National Adaptation Plan</w:t>
      </w:r>
    </w:p>
    <w:p w14:paraId="43CF4DCB" w14:textId="3948F324" w:rsidR="00256314" w:rsidRDefault="00256314" w:rsidP="00256314">
      <w:pPr>
        <w:pStyle w:val="Bullet"/>
      </w:pPr>
      <w:r>
        <w:t>launching a cross-sector Precision Health work programme</w:t>
      </w:r>
    </w:p>
    <w:p w14:paraId="02E838AB" w14:textId="4A0E2A65" w:rsidR="00256314" w:rsidRDefault="00256314" w:rsidP="00256314">
      <w:pPr>
        <w:pStyle w:val="Bullet"/>
      </w:pPr>
      <w:r>
        <w:t>initiating the Child and Youth Mental Health Study</w:t>
      </w:r>
    </w:p>
    <w:p w14:paraId="21D2BC62" w14:textId="0BC659BA" w:rsidR="00256314" w:rsidRDefault="00256314" w:rsidP="00256314">
      <w:pPr>
        <w:pStyle w:val="Bullet"/>
      </w:pPr>
      <w:r>
        <w:t>funding eight new research projects through the Research and Evaluation Fund</w:t>
      </w:r>
    </w:p>
    <w:p w14:paraId="2C91C14A" w14:textId="1714233F" w:rsidR="00256314" w:rsidRDefault="00256314" w:rsidP="00256314">
      <w:pPr>
        <w:pStyle w:val="Bullet"/>
      </w:pPr>
      <w:r>
        <w:t>publishing the latest results of the New Zealand Health Survey and most recent Health and Independence Report.</w:t>
      </w:r>
    </w:p>
    <w:p w14:paraId="6EB0FB83" w14:textId="7A98DEE1" w:rsidR="00256314" w:rsidRDefault="00256314" w:rsidP="00256314"/>
    <w:p w14:paraId="232A64C6" w14:textId="2C1CE2D5" w:rsidR="00256314" w:rsidRDefault="00256314" w:rsidP="00256314">
      <w:r>
        <w:t>We established a dedicated Regulatory Stewardship function and developed the Ministry’s first two-year Regulatory Stewardship Strategy. Key deliverables included the completion of maturity assessments across all 14 regulatory regimes, the launch of a programme of regime reviews, and the development of new guidance to improve regulatory governance and risk management. We also progressed applications for the regulation of new health professions under the HPCA Act and significantly improved Medsafe’s medicine evaluation timeframes.</w:t>
      </w:r>
    </w:p>
    <w:p w14:paraId="2F4FC4DC" w14:textId="77777777" w:rsidR="00256314" w:rsidRDefault="00256314" w:rsidP="00256314"/>
    <w:p w14:paraId="4A9FECF5" w14:textId="09C002D5" w:rsidR="00256314" w:rsidRDefault="00256314" w:rsidP="00256314">
      <w:r>
        <w:t>Internally, we strengthened our capability to deliver on Government priorities and our own strategic priorities by investing in people, systems, and processes. This included implementing a modern payroll and human resource information system platform and introducing a 90-day priority- led business planning cycle. Structural changes to the Executive Leadership Group were designed to ensure an organisational structure, operating model, and leadership function that set the Ministry up for success.</w:t>
      </w:r>
    </w:p>
    <w:p w14:paraId="7F0772C4" w14:textId="77777777" w:rsidR="00256314" w:rsidRDefault="00256314" w:rsidP="00256314"/>
    <w:p w14:paraId="3AE9EDE7" w14:textId="74525335" w:rsidR="00256314" w:rsidRDefault="00256314" w:rsidP="00256314">
      <w:r>
        <w:t>Together, the activities in 2024/25 demonstrate the Ministry’s operations funded through appropriations. We give further details on the activities and their associated funding in the next section on year-end performance information on the Ministry’s appropriations.</w:t>
      </w:r>
    </w:p>
    <w:p w14:paraId="5320E4AB" w14:textId="77777777" w:rsidR="00256314" w:rsidRDefault="00256314" w:rsidP="00256314">
      <w:pPr>
        <w:sectPr w:rsidR="00256314" w:rsidSect="006D69D2">
          <w:pgSz w:w="11907" w:h="16840" w:code="9"/>
          <w:pgMar w:top="1418" w:right="1701" w:bottom="1134" w:left="1843" w:header="284" w:footer="425" w:gutter="284"/>
          <w:cols w:space="720"/>
        </w:sectPr>
      </w:pPr>
    </w:p>
    <w:p w14:paraId="3EC56EBD" w14:textId="77777777" w:rsidR="00256314" w:rsidRDefault="00256314" w:rsidP="00256314">
      <w:pPr>
        <w:pStyle w:val="Heading2"/>
        <w:spacing w:before="0"/>
      </w:pPr>
      <w:bookmarkStart w:id="19" w:name="_Toc211863453"/>
      <w:r>
        <w:t>Year-end performance information on appropriations</w:t>
      </w:r>
      <w:bookmarkEnd w:id="19"/>
    </w:p>
    <w:p w14:paraId="67C8CDAD" w14:textId="77777777" w:rsidR="004D7333" w:rsidRDefault="00256314" w:rsidP="004D7333">
      <w:pPr>
        <w:pStyle w:val="Heading3"/>
      </w:pPr>
      <w:r>
        <w:t xml:space="preserve">Our statement of service performance policies and significant judgements </w:t>
      </w:r>
    </w:p>
    <w:p w14:paraId="33D34ECB" w14:textId="72BA151C" w:rsidR="00256314" w:rsidRDefault="00256314" w:rsidP="00256314">
      <w:r>
        <w:t>This statement outlines the policies and key judgements the Ministry used to prepare and select service performance information for Vote Health.</w:t>
      </w:r>
    </w:p>
    <w:p w14:paraId="5DD59128" w14:textId="77777777" w:rsidR="004D7333" w:rsidRDefault="004D7333" w:rsidP="00256314"/>
    <w:p w14:paraId="4C8289C0" w14:textId="7CBA7005" w:rsidR="00256314" w:rsidRDefault="00256314" w:rsidP="00256314">
      <w:r w:rsidRPr="00044AE9">
        <w:t>For information on the Ministry as the reporting entity, see note 1 to the financial statements on page 78.</w:t>
      </w:r>
    </w:p>
    <w:p w14:paraId="47154449" w14:textId="77777777" w:rsidR="004D7333" w:rsidRDefault="004D7333" w:rsidP="00256314"/>
    <w:p w14:paraId="52B201AB" w14:textId="176873D8" w:rsidR="00256314" w:rsidRDefault="00256314" w:rsidP="00256314">
      <w:r>
        <w:t>The Ministry is the chief steward of New Zealand’s health system and the</w:t>
      </w:r>
      <w:r w:rsidR="004D7333">
        <w:t xml:space="preserve"> </w:t>
      </w:r>
      <w:r>
        <w:t>Government’s main advisor on health policy, strategic direction, regulation, and system monitoring. ‘Section 1: Progress on strategic intentions’ (pages 6 to 37), explains our role and purpose, and presents our performance story on key strategic priorities.</w:t>
      </w:r>
    </w:p>
    <w:p w14:paraId="7DA68334" w14:textId="77777777" w:rsidR="004D7333" w:rsidRDefault="004D7333" w:rsidP="00256314"/>
    <w:p w14:paraId="47C67456" w14:textId="156D4E15" w:rsidR="00256314" w:rsidRDefault="00256314" w:rsidP="00256314">
      <w:r>
        <w:t>The ‘Results of outcome measures and system measures’ section (pages 23 to 37) and this section (pages 45 to 58) contain the Ministry’s service performance information. It includes performance</w:t>
      </w:r>
      <w:r w:rsidR="004D7333">
        <w:t xml:space="preserve"> </w:t>
      </w:r>
      <w:r>
        <w:t>measures and results for each appropriation that the Ministry is accountable for and that is funded under Vote Health.</w:t>
      </w:r>
    </w:p>
    <w:p w14:paraId="2369F324" w14:textId="77777777" w:rsidR="00256314" w:rsidRDefault="00256314" w:rsidP="004D7333">
      <w:pPr>
        <w:pStyle w:val="Heading4"/>
      </w:pPr>
      <w:r>
        <w:t>Additional disclosures</w:t>
      </w:r>
    </w:p>
    <w:p w14:paraId="77177702" w14:textId="77777777" w:rsidR="00256314" w:rsidRDefault="00256314" w:rsidP="004D7333">
      <w:pPr>
        <w:pStyle w:val="Heading5"/>
      </w:pPr>
      <w:r>
        <w:t>Reporting service performance information</w:t>
      </w:r>
    </w:p>
    <w:p w14:paraId="5A3D89E0" w14:textId="77777777" w:rsidR="00256314" w:rsidRDefault="00256314" w:rsidP="00256314">
      <w:r>
        <w:t>The Ministry prepares its Statement of Service Performance in line with the Public Finance Act 1989 and the PBE FRS 48 standard for public benefit entities. Under this standard, the Ministry must disclose key judgements that significantly influence how service performance information is selected, measured, aggregated and presented.</w:t>
      </w:r>
    </w:p>
    <w:p w14:paraId="613A9DC4" w14:textId="77777777" w:rsidR="00256314" w:rsidRDefault="00256314" w:rsidP="004D7333">
      <w:pPr>
        <w:pStyle w:val="Heading5"/>
      </w:pPr>
      <w:r>
        <w:t>Selection of measures</w:t>
      </w:r>
    </w:p>
    <w:p w14:paraId="02A339CE" w14:textId="48583C81" w:rsidR="00256314" w:rsidRDefault="00256314" w:rsidP="00256314">
      <w:r>
        <w:t>In 2024/25, performance measures within the Stewardship of the New Zealand health system multi-category appropriation (MCA) were updated to enhance clarity, relevance,</w:t>
      </w:r>
      <w:r w:rsidR="004D7333">
        <w:t xml:space="preserve"> </w:t>
      </w:r>
      <w:r>
        <w:t>and alignment with the Ministry’s stewardship role. These changes were made to ensure continued coverage of key areas of work.</w:t>
      </w:r>
    </w:p>
    <w:p w14:paraId="7502BD3F" w14:textId="77777777" w:rsidR="004D7333" w:rsidRDefault="004D7333" w:rsidP="00256314"/>
    <w:p w14:paraId="4AED3747" w14:textId="7C160D22" w:rsidR="00256314" w:rsidRDefault="00256314" w:rsidP="00256314">
      <w:r>
        <w:t>Key updates were as follows:</w:t>
      </w:r>
    </w:p>
    <w:p w14:paraId="096E756B" w14:textId="49E144E3" w:rsidR="00256314" w:rsidRDefault="00256314" w:rsidP="004D7333">
      <w:pPr>
        <w:pStyle w:val="Bullet"/>
      </w:pPr>
      <w:r w:rsidRPr="004D7333">
        <w:rPr>
          <w:b/>
          <w:bCs/>
        </w:rPr>
        <w:t>Overarching Stewardship of the New Zealand health system MCA</w:t>
      </w:r>
      <w:r>
        <w:t>: Measures were replaced to better reflect the Ministry’s organisational priorities.</w:t>
      </w:r>
    </w:p>
    <w:p w14:paraId="6D9B2D16" w14:textId="7E142145" w:rsidR="00256314" w:rsidRDefault="00256314" w:rsidP="004D7333">
      <w:pPr>
        <w:pStyle w:val="Bullet"/>
      </w:pPr>
      <w:r w:rsidRPr="004D7333">
        <w:rPr>
          <w:b/>
          <w:bCs/>
        </w:rPr>
        <w:t>Equity, Evidence and Outcomes</w:t>
      </w:r>
      <w:r>
        <w:t>: Six measures were replaced with more informative indicators that better reflect the Ministry’s stewardship responsibilities and provide balanced coverage across this category.</w:t>
      </w:r>
    </w:p>
    <w:p w14:paraId="751D8D11" w14:textId="631107F4" w:rsidR="00256314" w:rsidRDefault="00256314" w:rsidP="004D7333">
      <w:pPr>
        <w:pStyle w:val="Bullet"/>
      </w:pPr>
      <w:r w:rsidRPr="004D7333">
        <w:rPr>
          <w:b/>
          <w:bCs/>
        </w:rPr>
        <w:t>Policy Advice and Related Services</w:t>
      </w:r>
      <w:r>
        <w:t>: Wording of measures related to the Minister for Mental Health was aligned with that of measures for the Minister of Health, and grammatical corrections were made to improve clarity.</w:t>
      </w:r>
    </w:p>
    <w:p w14:paraId="09B9AA8F" w14:textId="4141622A" w:rsidR="00256314" w:rsidRDefault="00256314" w:rsidP="004D7333">
      <w:pPr>
        <w:pStyle w:val="Bullet"/>
      </w:pPr>
      <w:r w:rsidRPr="004D7333">
        <w:rPr>
          <w:b/>
          <w:bCs/>
        </w:rPr>
        <w:t>Public Health and Population Health Leadership</w:t>
      </w:r>
      <w:r>
        <w:t>: Performance measures were refined to better capture departmental activities. Measures that expired (by 30 June 2025) were replaced to maintain timely reporting on key areas.</w:t>
      </w:r>
    </w:p>
    <w:p w14:paraId="32D0DA49" w14:textId="672407F6" w:rsidR="00256314" w:rsidRDefault="00256314" w:rsidP="004D7333">
      <w:pPr>
        <w:pStyle w:val="Bullet"/>
      </w:pPr>
      <w:r w:rsidRPr="004D7333">
        <w:rPr>
          <w:b/>
          <w:bCs/>
        </w:rPr>
        <w:t>Regulatory and Enforcement Services</w:t>
      </w:r>
      <w:r>
        <w:t>: Discontinued measures were replaced with more informative ones that ensure balanced coverage and reinforce the Ministry’s stewardship role.</w:t>
      </w:r>
    </w:p>
    <w:p w14:paraId="0E967601" w14:textId="77777777" w:rsidR="004D7333" w:rsidRDefault="004D7333" w:rsidP="004D7333"/>
    <w:p w14:paraId="1152EE0D" w14:textId="7051D648" w:rsidR="00256314" w:rsidRDefault="00256314" w:rsidP="004D7333">
      <w:r>
        <w:t>Measures were also created as part of two newly established appropriations in Vote Health 2024/25:</w:t>
      </w:r>
    </w:p>
    <w:p w14:paraId="0AF70B0D" w14:textId="6BF7F1A2" w:rsidR="00256314" w:rsidRDefault="00256314" w:rsidP="004D7333">
      <w:pPr>
        <w:pStyle w:val="Bullet"/>
      </w:pPr>
      <w:r w:rsidRPr="004D7333">
        <w:rPr>
          <w:b/>
          <w:bCs/>
        </w:rPr>
        <w:t>Strengthening Pacific Health Systems</w:t>
      </w:r>
      <w:r>
        <w:t>: The Ministry partners with the Ministry of Foreign Affairs and Trade to deliver the Polynesian Health Corridors programme. The measure reflects the Ministry’s role in the delivery of a five-year programme focused on supporting the development of public health systems in the Pacific.</w:t>
      </w:r>
    </w:p>
    <w:p w14:paraId="634A098E" w14:textId="0853FA0D" w:rsidR="004D7333" w:rsidRDefault="004D7333" w:rsidP="004D7333">
      <w:pPr>
        <w:pStyle w:val="Bullet"/>
      </w:pPr>
      <w:r w:rsidRPr="004D7333">
        <w:rPr>
          <w:b/>
          <w:bCs/>
        </w:rPr>
        <w:t>Redress for Abuse in Care MCA</w:t>
      </w:r>
      <w:r>
        <w:t>: This MCA was established following the Government’s decision to respond to the Royal Commission of Inquiry into Abuse in Care’s recommendations for redress. The Ministry has aligned the performance information with that of other agencies receiving funding for Redress for Abuse in Care, such as the Ministry of Education, Ministry of Social Development, and Oranga Tamariki.</w:t>
      </w:r>
    </w:p>
    <w:p w14:paraId="2B5570A8" w14:textId="77777777" w:rsidR="004D7333" w:rsidRDefault="004D7333" w:rsidP="004D7333"/>
    <w:p w14:paraId="2A5D8812" w14:textId="1BF165A4" w:rsidR="004D7333" w:rsidRDefault="004D7333" w:rsidP="004D7333">
      <w:r>
        <w:t>For full information on the 2024/25 performance measures, and any adjustments to them, see the Vote Health Estimates of Appropriations 2024/25</w:t>
      </w:r>
      <w:r>
        <w:rPr>
          <w:rStyle w:val="FootnoteReference"/>
        </w:rPr>
        <w:footnoteReference w:id="37"/>
      </w:r>
      <w:r>
        <w:t xml:space="preserve"> and Supplementary Estimates of Appropriations 2024/25.</w:t>
      </w:r>
      <w:r>
        <w:rPr>
          <w:rStyle w:val="FootnoteReference"/>
        </w:rPr>
        <w:footnoteReference w:id="38"/>
      </w:r>
    </w:p>
    <w:p w14:paraId="6139DB33" w14:textId="77777777" w:rsidR="004D7333" w:rsidRDefault="004D7333" w:rsidP="004D7333">
      <w:pPr>
        <w:pStyle w:val="Heading5"/>
      </w:pPr>
      <w:r>
        <w:t>Judgements on measures</w:t>
      </w:r>
    </w:p>
    <w:p w14:paraId="2704855E" w14:textId="6205C4B2" w:rsidR="004D7333" w:rsidRDefault="004D7333" w:rsidP="004D7333">
      <w:r>
        <w:t>For the 2024/25 reporting period, revised reporting requirements specify that the measurement bases or evaluation methods used for assessing performance are to be made available to annual report users.</w:t>
      </w:r>
      <w:r>
        <w:rPr>
          <w:rStyle w:val="FootnoteReference"/>
        </w:rPr>
        <w:footnoteReference w:id="39"/>
      </w:r>
      <w:r>
        <w:t xml:space="preserve"> To align with the updated guidance, we provided additional information for selected performance measures where we considered there was room for confusion or misinterpretation. We focused on measures with complex methodologies or those that readers may not readily understand.</w:t>
      </w:r>
    </w:p>
    <w:p w14:paraId="4D8BD6A7" w14:textId="77777777" w:rsidR="004D7333" w:rsidRDefault="004D7333" w:rsidP="004D7333"/>
    <w:p w14:paraId="737D2CE7" w14:textId="77777777" w:rsidR="004D7333" w:rsidRDefault="004D7333" w:rsidP="004D7333">
      <w:r>
        <w:t>To ensure transparency, we applied a targeted approach by embedding clarifying commentary directly within the notes that accompany each relevant measure result. This allowed us to provide context where needed without overloading the report.</w:t>
      </w:r>
    </w:p>
    <w:p w14:paraId="24309E3E" w14:textId="77777777" w:rsidR="004D7333" w:rsidRDefault="004D7333" w:rsidP="004D7333">
      <w:r>
        <w:t xml:space="preserve"> </w:t>
      </w:r>
    </w:p>
    <w:p w14:paraId="783381F8" w14:textId="77777777" w:rsidR="004D7333" w:rsidRDefault="004D7333" w:rsidP="004D7333">
      <w:r>
        <w:t>Some explanations applied to multiple measures:</w:t>
      </w:r>
    </w:p>
    <w:p w14:paraId="6B0DF1F0" w14:textId="2FA82764" w:rsidR="004D7333" w:rsidRDefault="004D7333" w:rsidP="004D7333">
      <w:pPr>
        <w:pStyle w:val="Bullet"/>
      </w:pPr>
      <w:r w:rsidRPr="00044AE9">
        <w:rPr>
          <w:b/>
          <w:bCs/>
        </w:rPr>
        <w:t>Ministerial satisfaction surveys</w:t>
      </w:r>
      <w:r>
        <w:t>: All ministerial satisfaction surveys are measured using survey guidelines from the DPMC.</w:t>
      </w:r>
      <w:r>
        <w:rPr>
          <w:rStyle w:val="FootnoteReference"/>
        </w:rPr>
        <w:footnoteReference w:id="40"/>
      </w:r>
    </w:p>
    <w:p w14:paraId="1107854B" w14:textId="58320C9B" w:rsidR="004D7333" w:rsidRDefault="004D7333" w:rsidP="004D7333">
      <w:pPr>
        <w:pStyle w:val="Bullet"/>
      </w:pPr>
      <w:r w:rsidRPr="00044AE9">
        <w:rPr>
          <w:b/>
          <w:bCs/>
        </w:rPr>
        <w:t>Quality of policy advice</w:t>
      </w:r>
      <w:r>
        <w:t>: To assess the quality of policy papers and the relevant research and evidence used to inform them, we commission the New Zealand Institute of Economic Research to assess the quality of papers using the DPMC’s Policy Quality Framework.</w:t>
      </w:r>
      <w:r>
        <w:rPr>
          <w:rStyle w:val="FootnoteReference"/>
        </w:rPr>
        <w:footnoteReference w:id="41"/>
      </w:r>
    </w:p>
    <w:p w14:paraId="68914085" w14:textId="77777777" w:rsidR="004D7333" w:rsidRDefault="004D7333" w:rsidP="004D7333">
      <w:pPr>
        <w:pStyle w:val="Heading5"/>
      </w:pPr>
      <w:r>
        <w:t>Aggregation of service performance information</w:t>
      </w:r>
    </w:p>
    <w:p w14:paraId="276529F3" w14:textId="77777777" w:rsidR="004D7333" w:rsidRDefault="004D7333" w:rsidP="004D7333">
      <w:r>
        <w:t>The level of aggregation used by the Ministry is as follows:</w:t>
      </w:r>
    </w:p>
    <w:p w14:paraId="6F071DE0" w14:textId="66C93434" w:rsidR="004D7333" w:rsidRDefault="004D7333" w:rsidP="004D7333">
      <w:pPr>
        <w:pStyle w:val="Bullet"/>
      </w:pPr>
      <w:r>
        <w:t>Reporting against the Strategic Intentions (grouping activities under ‘Progress on strategic intentions’ within each strategic priority listed)</w:t>
      </w:r>
    </w:p>
    <w:p w14:paraId="7F1208F7" w14:textId="59EB91EA" w:rsidR="004D7333" w:rsidRDefault="004D7333" w:rsidP="004D7333">
      <w:pPr>
        <w:pStyle w:val="Letter"/>
        <w:tabs>
          <w:tab w:val="left" w:pos="709"/>
        </w:tabs>
        <w:ind w:hanging="850"/>
      </w:pPr>
      <w:r>
        <w:t>Reporting on non-financial performance measures</w:t>
      </w:r>
    </w:p>
    <w:p w14:paraId="71EEEFD4" w14:textId="0C75D1C6" w:rsidR="004D7333" w:rsidRDefault="004D7333" w:rsidP="004D7333">
      <w:pPr>
        <w:pStyle w:val="Roman"/>
        <w:ind w:left="1134" w:hanging="425"/>
      </w:pPr>
      <w:r>
        <w:t>Vote Health Estimates of Appropriation 2024/25 and Supplementary Estimates of Appropriation 2024/25</w:t>
      </w:r>
    </w:p>
    <w:p w14:paraId="76737AD8" w14:textId="436824F1" w:rsidR="004D7333" w:rsidRDefault="004D7333" w:rsidP="004D7333">
      <w:pPr>
        <w:pStyle w:val="Letter"/>
        <w:tabs>
          <w:tab w:val="left" w:pos="709"/>
        </w:tabs>
        <w:spacing w:before="90"/>
        <w:ind w:hanging="850"/>
      </w:pPr>
      <w:r>
        <w:t>Departmental agency reporting</w:t>
      </w:r>
    </w:p>
    <w:p w14:paraId="0DFAE830" w14:textId="5E1FFAB7" w:rsidR="004D7333" w:rsidRDefault="004D7333" w:rsidP="004D7333">
      <w:pPr>
        <w:pStyle w:val="Roman"/>
        <w:ind w:left="1134" w:hanging="425"/>
      </w:pPr>
      <w:r>
        <w:tab/>
        <w:t>The Cancer Control Agency – Te Aho o Te Kahu annual report is attached and audited alongside the Ministry of Health annual report.</w:t>
      </w:r>
    </w:p>
    <w:p w14:paraId="69D99DAF" w14:textId="77777777" w:rsidR="009D1B19" w:rsidRDefault="009D1B19" w:rsidP="009D1B19">
      <w:pPr>
        <w:pStyle w:val="Heading3"/>
      </w:pPr>
      <w:r>
        <w:t>Performance of the Ministry of Health</w:t>
      </w:r>
    </w:p>
    <w:p w14:paraId="5C833D28" w14:textId="77777777" w:rsidR="009D1B19" w:rsidRDefault="009D1B19" w:rsidP="009D1B19">
      <w:r>
        <w:t>This section details the performance of the Ministry against our output measures and targets specified in Vote Health – Estimates of Appropriations 2024/25 and (where updated) in Vote Health – Supplementary Estimates of Appropriation 2024/25.</w:t>
      </w:r>
    </w:p>
    <w:p w14:paraId="4FAE6315" w14:textId="77777777" w:rsidR="009D1B19" w:rsidRDefault="009D1B19" w:rsidP="009D1B19"/>
    <w:p w14:paraId="31CE07AA" w14:textId="77777777" w:rsidR="009D1B19" w:rsidRDefault="009D1B19" w:rsidP="009D1B19">
      <w:r>
        <w:t>This section focuses on our performance, measured by four output classes and the subcategories that come under them, that we are responsible for:</w:t>
      </w:r>
    </w:p>
    <w:p w14:paraId="4808E052" w14:textId="568D26F0" w:rsidR="009D1B19" w:rsidRDefault="009D1B19" w:rsidP="009D1B19">
      <w:pPr>
        <w:pStyle w:val="Bullet"/>
      </w:pPr>
      <w:r>
        <w:t>Stewardship of the New Zealand health system MCA</w:t>
      </w:r>
    </w:p>
    <w:p w14:paraId="17928248" w14:textId="35F400F0" w:rsidR="009D1B19" w:rsidRDefault="009D1B19" w:rsidP="009D1B19">
      <w:pPr>
        <w:pStyle w:val="Dash"/>
      </w:pPr>
      <w:r>
        <w:t>Equity, Evidence and Outcomes</w:t>
      </w:r>
    </w:p>
    <w:p w14:paraId="6A9CCB7C" w14:textId="3B9A68C2" w:rsidR="009D1B19" w:rsidRDefault="009D1B19" w:rsidP="009D1B19">
      <w:pPr>
        <w:pStyle w:val="Dash"/>
      </w:pPr>
      <w:r>
        <w:t>Policy Advice and Related Services</w:t>
      </w:r>
    </w:p>
    <w:p w14:paraId="1C375141" w14:textId="15149C77" w:rsidR="009D1B19" w:rsidRDefault="009D1B19" w:rsidP="009D1B19">
      <w:pPr>
        <w:pStyle w:val="Dash"/>
      </w:pPr>
      <w:r>
        <w:t>Public health and population health leadership</w:t>
      </w:r>
    </w:p>
    <w:p w14:paraId="1134F219" w14:textId="2487E3EA" w:rsidR="009D1B19" w:rsidRDefault="009D1B19" w:rsidP="009D1B19">
      <w:pPr>
        <w:pStyle w:val="Dash"/>
      </w:pPr>
      <w:r>
        <w:t>Regulatory and Enforcement Services</w:t>
      </w:r>
    </w:p>
    <w:p w14:paraId="37386780" w14:textId="701C0A3F" w:rsidR="009D1B19" w:rsidRDefault="009D1B19" w:rsidP="009D1B19">
      <w:pPr>
        <w:pStyle w:val="Dash"/>
      </w:pPr>
      <w:r>
        <w:t>Sector Performance and Monitoring</w:t>
      </w:r>
    </w:p>
    <w:p w14:paraId="09E758BE" w14:textId="41AD3ED0" w:rsidR="009D1B19" w:rsidRDefault="009D1B19" w:rsidP="009D1B19">
      <w:pPr>
        <w:pStyle w:val="Bullet"/>
      </w:pPr>
      <w:r>
        <w:t>Ministry of Health – Capital Expenditure Permanent Legislative Authority</w:t>
      </w:r>
    </w:p>
    <w:p w14:paraId="0B443031" w14:textId="3F05330F" w:rsidR="009D1B19" w:rsidRDefault="009D1B19" w:rsidP="009D1B19">
      <w:pPr>
        <w:pStyle w:val="Bullet"/>
      </w:pPr>
      <w:r>
        <w:t>Strengthening Pacific Health Systems</w:t>
      </w:r>
    </w:p>
    <w:p w14:paraId="51F97FFF" w14:textId="0C8A429C" w:rsidR="009D1B19" w:rsidRDefault="009D1B19" w:rsidP="009D1B19">
      <w:pPr>
        <w:pStyle w:val="Bullet"/>
      </w:pPr>
      <w:r>
        <w:t>Redress for Abuse in Care MCA.</w:t>
      </w:r>
    </w:p>
    <w:p w14:paraId="6BB03C51" w14:textId="2F2A0FF2" w:rsidR="009D1B19" w:rsidRDefault="009D1B19" w:rsidP="009D1B19"/>
    <w:p w14:paraId="6306D1BB" w14:textId="77777777" w:rsidR="009D1B19" w:rsidRDefault="009D1B19" w:rsidP="009D1B19">
      <w:r>
        <w:t>The 2024/25 actual results are reported against each measure’s budget standard (target) for 2024/25 as a measure for the actual performance. Where applicable, we compare our actual performance this year against the output measures and results from last year (2023/24).</w:t>
      </w:r>
    </w:p>
    <w:p w14:paraId="6F98B674" w14:textId="17A8D8C4" w:rsidR="00FA65F7" w:rsidRDefault="009D1B19" w:rsidP="009D1B19">
      <w:r>
        <w:t>Within each output class in this section, we use the following symbols to provide a quick check for the results:</w:t>
      </w:r>
    </w:p>
    <w:p w14:paraId="64C09BCE" w14:textId="77777777" w:rsidR="009D1B19" w:rsidRDefault="009D1B19" w:rsidP="009D1B19"/>
    <w:tbl>
      <w:tblPr>
        <w:tblW w:w="3969" w:type="dxa"/>
        <w:shd w:val="clear" w:color="auto" w:fill="D9D9D9" w:themeFill="background1" w:themeFillShade="D9"/>
        <w:tblLayout w:type="fixed"/>
        <w:tblCellMar>
          <w:left w:w="0" w:type="dxa"/>
          <w:right w:w="0" w:type="dxa"/>
        </w:tblCellMar>
        <w:tblLook w:val="01E0" w:firstRow="1" w:lastRow="1" w:firstColumn="1" w:lastColumn="1" w:noHBand="0" w:noVBand="0"/>
      </w:tblPr>
      <w:tblGrid>
        <w:gridCol w:w="2694"/>
        <w:gridCol w:w="1275"/>
      </w:tblGrid>
      <w:tr w:rsidR="009D1B19" w14:paraId="6B7799C4" w14:textId="77777777" w:rsidTr="009D1B19">
        <w:trPr>
          <w:trHeight w:val="1021"/>
        </w:trPr>
        <w:tc>
          <w:tcPr>
            <w:tcW w:w="2694" w:type="dxa"/>
            <w:shd w:val="clear" w:color="auto" w:fill="D9D9D9" w:themeFill="background1" w:themeFillShade="D9"/>
            <w:hideMark/>
          </w:tcPr>
          <w:p w14:paraId="3087688B" w14:textId="75AAC76B" w:rsidR="009D1B19" w:rsidRPr="00AF5E3F" w:rsidRDefault="009D1B19">
            <w:pPr>
              <w:pStyle w:val="TableText"/>
              <w:ind w:left="57"/>
              <w:rPr>
                <w:lang w:val="en-GB"/>
              </w:rPr>
            </w:pPr>
            <w:r w:rsidRPr="00AF5E3F">
              <w:rPr>
                <w:lang w:val="en-GB"/>
              </w:rPr>
              <w:t xml:space="preserve">Met or exceeded the </w:t>
            </w:r>
            <w:r>
              <w:rPr>
                <w:lang w:val="en-GB"/>
              </w:rPr>
              <w:t>target</w:t>
            </w:r>
          </w:p>
          <w:p w14:paraId="55C26566" w14:textId="68B189E7" w:rsidR="009D1B19" w:rsidRDefault="009D1B19">
            <w:pPr>
              <w:pStyle w:val="TableText"/>
              <w:ind w:left="57"/>
              <w:rPr>
                <w:lang w:val="en-GB"/>
              </w:rPr>
            </w:pPr>
            <w:r w:rsidRPr="00AF5E3F">
              <w:rPr>
                <w:lang w:val="en-GB"/>
              </w:rPr>
              <w:t xml:space="preserve">Did not meet the </w:t>
            </w:r>
            <w:r>
              <w:rPr>
                <w:lang w:val="en-GB"/>
              </w:rPr>
              <w:t>target</w:t>
            </w:r>
            <w:r w:rsidRPr="00AF5E3F">
              <w:rPr>
                <w:lang w:val="en-GB"/>
              </w:rPr>
              <w:t xml:space="preserve"> </w:t>
            </w:r>
          </w:p>
          <w:p w14:paraId="1DB8F025" w14:textId="05C0B773" w:rsidR="009D1B19" w:rsidRDefault="009D1B19">
            <w:pPr>
              <w:pStyle w:val="TableText"/>
              <w:ind w:left="57"/>
              <w:rPr>
                <w:lang w:val="en-GB"/>
              </w:rPr>
            </w:pPr>
            <w:r w:rsidRPr="00AF5E3F">
              <w:rPr>
                <w:lang w:val="en-GB"/>
              </w:rPr>
              <w:t xml:space="preserve">Not available </w:t>
            </w:r>
            <w:r>
              <w:rPr>
                <w:lang w:val="en-GB"/>
              </w:rPr>
              <w:t>|</w:t>
            </w:r>
            <w:r w:rsidRPr="00AF5E3F">
              <w:rPr>
                <w:lang w:val="en-GB"/>
              </w:rPr>
              <w:t xml:space="preserve"> Not assessed</w:t>
            </w:r>
          </w:p>
        </w:tc>
        <w:tc>
          <w:tcPr>
            <w:tcW w:w="1275" w:type="dxa"/>
            <w:shd w:val="clear" w:color="auto" w:fill="D9D9D9" w:themeFill="background1" w:themeFillShade="D9"/>
            <w:hideMark/>
          </w:tcPr>
          <w:p w14:paraId="5AE1791B" w14:textId="77777777" w:rsidR="009D1B19" w:rsidRPr="009D1B19" w:rsidRDefault="009D1B19">
            <w:pPr>
              <w:spacing w:before="60" w:after="60"/>
              <w:ind w:left="-1" w:firstLine="1"/>
              <w:jc w:val="center"/>
              <w:rPr>
                <w:b/>
                <w:bCs/>
                <w:lang w:val="en-GB"/>
              </w:rPr>
            </w:pPr>
            <w:r w:rsidRPr="009D1B19">
              <w:rPr>
                <w:rFonts w:ascii="Wingdings" w:eastAsia="Wingdings" w:hAnsi="Wingdings" w:cs="Wingdings"/>
                <w:b/>
                <w:lang w:val="en-GB"/>
              </w:rPr>
              <w:sym w:font="Wingdings" w:char="F0FC"/>
            </w:r>
          </w:p>
          <w:p w14:paraId="16EFED75" w14:textId="77777777" w:rsidR="009D1B19" w:rsidRPr="009D1B19" w:rsidRDefault="009D1B19">
            <w:pPr>
              <w:spacing w:before="60" w:after="60"/>
              <w:jc w:val="center"/>
              <w:rPr>
                <w:b/>
                <w:bCs/>
                <w:lang w:val="en-GB"/>
              </w:rPr>
            </w:pPr>
            <w:r w:rsidRPr="009D1B19">
              <w:rPr>
                <w:rFonts w:ascii="Wingdings" w:eastAsia="Wingdings" w:hAnsi="Wingdings" w:cs="Wingdings"/>
                <w:b/>
                <w:lang w:val="en-GB"/>
              </w:rPr>
              <w:sym w:font="Wingdings" w:char="F0FB"/>
            </w:r>
          </w:p>
          <w:p w14:paraId="0D756385" w14:textId="77777777" w:rsidR="009D1B19" w:rsidRPr="009D1B19" w:rsidRDefault="009D1B19">
            <w:pPr>
              <w:pStyle w:val="TableText"/>
              <w:jc w:val="center"/>
              <w:rPr>
                <w:lang w:val="en-GB"/>
              </w:rPr>
            </w:pPr>
            <w:r w:rsidRPr="009D1B19">
              <w:rPr>
                <w:lang w:val="en-GB"/>
              </w:rPr>
              <w:t>NA</w:t>
            </w:r>
          </w:p>
        </w:tc>
      </w:tr>
    </w:tbl>
    <w:p w14:paraId="779B82BE" w14:textId="77777777" w:rsidR="009D1B19" w:rsidRDefault="009D1B19" w:rsidP="009D1B19">
      <w:pPr>
        <w:pStyle w:val="Heading5"/>
      </w:pPr>
      <w:r>
        <w:t>Forty-one non-financial performance measures</w:t>
      </w:r>
    </w:p>
    <w:p w14:paraId="06B48120" w14:textId="77777777" w:rsidR="00A34B11" w:rsidRDefault="009D1B19" w:rsidP="009D1B19">
      <w:r>
        <w:t>Results for 2024/25 show that of the Ministry’s 41 non-financial performance measures, 33 have met or exceeded the budget standard.</w:t>
      </w:r>
    </w:p>
    <w:p w14:paraId="503637DD" w14:textId="2F61313E" w:rsidR="009D1B19" w:rsidRDefault="009D1B19" w:rsidP="009D1B19">
      <w:pPr>
        <w:pStyle w:val="Heading4"/>
      </w:pPr>
      <w:r w:rsidRPr="009D1B19">
        <w:t>Stewardship of the New Zealand health system MCA</w:t>
      </w:r>
    </w:p>
    <w:p w14:paraId="2FC55A95" w14:textId="79FCB925" w:rsidR="009D1B19" w:rsidRDefault="009D1B19" w:rsidP="009D1B19">
      <w:r w:rsidRPr="009D1B19">
        <w:t>The single overarching purpose of this appropriation is to enable the Ministry to discharge its role as the chief steward of New Zealand’s health system and principal advisor to the Minister of Health.</w:t>
      </w:r>
    </w:p>
    <w:p w14:paraId="123BE613" w14:textId="77777777" w:rsidR="009D1B19" w:rsidRDefault="009D1B19" w:rsidP="009D1B19"/>
    <w:tbl>
      <w:tblPr>
        <w:tblStyle w:val="TableGrid"/>
        <w:tblW w:w="7938"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969"/>
        <w:gridCol w:w="851"/>
        <w:gridCol w:w="1134"/>
        <w:gridCol w:w="1134"/>
        <w:gridCol w:w="850"/>
      </w:tblGrid>
      <w:tr w:rsidR="009D1B19" w:rsidRPr="0064064F" w14:paraId="791BBAC3" w14:textId="77777777" w:rsidTr="00445E27">
        <w:tc>
          <w:tcPr>
            <w:tcW w:w="7938" w:type="dxa"/>
            <w:gridSpan w:val="5"/>
            <w:tcBorders>
              <w:top w:val="nil"/>
              <w:left w:val="nil"/>
              <w:bottom w:val="nil"/>
              <w:right w:val="nil"/>
            </w:tcBorders>
            <w:shd w:val="clear" w:color="auto" w:fill="D9D9D9" w:themeFill="background1" w:themeFillShade="D9"/>
            <w:hideMark/>
          </w:tcPr>
          <w:p w14:paraId="28AFBE14" w14:textId="77777777" w:rsidR="009D1B19" w:rsidRPr="0064064F" w:rsidRDefault="009D1B19">
            <w:pPr>
              <w:pStyle w:val="TableText"/>
              <w:rPr>
                <w:b/>
                <w:bCs/>
                <w:sz w:val="16"/>
                <w:szCs w:val="16"/>
              </w:rPr>
            </w:pPr>
            <w:r w:rsidRPr="0064064F">
              <w:rPr>
                <w:b/>
                <w:bCs/>
                <w:sz w:val="16"/>
                <w:szCs w:val="16"/>
              </w:rPr>
              <w:t>Performance assessment</w:t>
            </w:r>
          </w:p>
        </w:tc>
      </w:tr>
      <w:tr w:rsidR="009D1B19" w:rsidRPr="00C83D9B" w14:paraId="26409736" w14:textId="77777777" w:rsidTr="00445E27">
        <w:tc>
          <w:tcPr>
            <w:tcW w:w="3969" w:type="dxa"/>
            <w:tcBorders>
              <w:top w:val="nil"/>
              <w:left w:val="nil"/>
              <w:bottom w:val="nil"/>
              <w:right w:val="nil"/>
            </w:tcBorders>
            <w:shd w:val="clear" w:color="auto" w:fill="F2F2F2" w:themeFill="background1" w:themeFillShade="F2"/>
            <w:vAlign w:val="bottom"/>
            <w:hideMark/>
          </w:tcPr>
          <w:p w14:paraId="37D8BF34" w14:textId="77777777" w:rsidR="009D1B19" w:rsidRPr="00C83D9B" w:rsidRDefault="009D1B19">
            <w:pPr>
              <w:pStyle w:val="TableText"/>
              <w:rPr>
                <w:b/>
                <w:bCs/>
                <w:sz w:val="16"/>
                <w:szCs w:val="16"/>
              </w:rPr>
            </w:pPr>
            <w:r w:rsidRPr="00C83D9B">
              <w:rPr>
                <w:b/>
                <w:bCs/>
                <w:sz w:val="16"/>
                <w:szCs w:val="16"/>
              </w:rPr>
              <w:t>Performance measure</w:t>
            </w:r>
          </w:p>
        </w:tc>
        <w:tc>
          <w:tcPr>
            <w:tcW w:w="851" w:type="dxa"/>
            <w:tcBorders>
              <w:top w:val="nil"/>
              <w:left w:val="nil"/>
              <w:bottom w:val="nil"/>
              <w:right w:val="nil"/>
            </w:tcBorders>
            <w:shd w:val="clear" w:color="auto" w:fill="F2F2F2" w:themeFill="background1" w:themeFillShade="F2"/>
            <w:vAlign w:val="bottom"/>
            <w:hideMark/>
          </w:tcPr>
          <w:p w14:paraId="112C0B2E" w14:textId="77777777" w:rsidR="009D1B19" w:rsidRPr="00C83D9B" w:rsidRDefault="009D1B19">
            <w:pPr>
              <w:pStyle w:val="TableText"/>
              <w:jc w:val="right"/>
              <w:rPr>
                <w:b/>
                <w:bCs/>
                <w:sz w:val="16"/>
                <w:szCs w:val="16"/>
              </w:rPr>
            </w:pPr>
            <w:r w:rsidRPr="00C83D9B">
              <w:rPr>
                <w:b/>
                <w:bCs/>
                <w:sz w:val="16"/>
                <w:szCs w:val="16"/>
              </w:rPr>
              <w:t>Actual</w:t>
            </w:r>
          </w:p>
          <w:p w14:paraId="61B59CA8" w14:textId="3C6CD5DA" w:rsidR="009D1B19" w:rsidRPr="00C83D9B" w:rsidRDefault="009D1B19">
            <w:pPr>
              <w:pStyle w:val="TableText"/>
              <w:jc w:val="right"/>
              <w:rPr>
                <w:b/>
                <w:bCs/>
                <w:sz w:val="16"/>
                <w:szCs w:val="16"/>
              </w:rPr>
            </w:pPr>
            <w:r w:rsidRPr="00C83D9B">
              <w:rPr>
                <w:b/>
                <w:bCs/>
                <w:sz w:val="16"/>
                <w:szCs w:val="16"/>
              </w:rPr>
              <w:t>202</w:t>
            </w:r>
            <w:r>
              <w:rPr>
                <w:b/>
                <w:bCs/>
                <w:sz w:val="16"/>
                <w:szCs w:val="16"/>
              </w:rPr>
              <w:t>3</w:t>
            </w:r>
            <w:r w:rsidRPr="00C83D9B">
              <w:rPr>
                <w:b/>
                <w:bCs/>
                <w:sz w:val="16"/>
                <w:szCs w:val="16"/>
              </w:rPr>
              <w:t>/2</w:t>
            </w:r>
            <w:r>
              <w:rPr>
                <w:b/>
                <w:bCs/>
                <w:sz w:val="16"/>
                <w:szCs w:val="16"/>
              </w:rPr>
              <w:t>4</w:t>
            </w:r>
          </w:p>
        </w:tc>
        <w:tc>
          <w:tcPr>
            <w:tcW w:w="1134" w:type="dxa"/>
            <w:tcBorders>
              <w:top w:val="nil"/>
              <w:left w:val="nil"/>
              <w:bottom w:val="nil"/>
              <w:right w:val="nil"/>
            </w:tcBorders>
            <w:shd w:val="clear" w:color="auto" w:fill="F2F2F2" w:themeFill="background1" w:themeFillShade="F2"/>
            <w:vAlign w:val="bottom"/>
            <w:hideMark/>
          </w:tcPr>
          <w:p w14:paraId="0F47B4AC" w14:textId="77777777" w:rsidR="009D1B19" w:rsidRPr="00C83D9B" w:rsidRDefault="009D1B19">
            <w:pPr>
              <w:pStyle w:val="TableText"/>
              <w:jc w:val="right"/>
              <w:rPr>
                <w:b/>
                <w:bCs/>
                <w:sz w:val="16"/>
                <w:szCs w:val="16"/>
              </w:rPr>
            </w:pPr>
            <w:r w:rsidRPr="00C83D9B">
              <w:rPr>
                <w:b/>
                <w:bCs/>
                <w:sz w:val="16"/>
                <w:szCs w:val="16"/>
              </w:rPr>
              <w:t>Budget Standard</w:t>
            </w:r>
          </w:p>
          <w:p w14:paraId="4CEAE394" w14:textId="36E64BD1" w:rsidR="009D1B19" w:rsidRPr="00C83D9B" w:rsidRDefault="009D1B19">
            <w:pPr>
              <w:pStyle w:val="TableText"/>
              <w:jc w:val="right"/>
              <w:rPr>
                <w:b/>
                <w:bCs/>
                <w:sz w:val="16"/>
                <w:szCs w:val="16"/>
              </w:rPr>
            </w:pPr>
            <w:r w:rsidRPr="00C83D9B">
              <w:rPr>
                <w:b/>
                <w:bCs/>
                <w:sz w:val="16"/>
                <w:szCs w:val="16"/>
              </w:rPr>
              <w:t>202</w:t>
            </w:r>
            <w:r>
              <w:rPr>
                <w:b/>
                <w:bCs/>
                <w:sz w:val="16"/>
                <w:szCs w:val="16"/>
              </w:rPr>
              <w:t>4</w:t>
            </w:r>
            <w:r w:rsidRPr="00C83D9B">
              <w:rPr>
                <w:b/>
                <w:bCs/>
                <w:sz w:val="16"/>
                <w:szCs w:val="16"/>
              </w:rPr>
              <w:t>/2</w:t>
            </w:r>
            <w:r>
              <w:rPr>
                <w:b/>
                <w:bCs/>
                <w:sz w:val="16"/>
                <w:szCs w:val="16"/>
              </w:rPr>
              <w:t>5</w:t>
            </w:r>
          </w:p>
        </w:tc>
        <w:tc>
          <w:tcPr>
            <w:tcW w:w="1134" w:type="dxa"/>
            <w:tcBorders>
              <w:top w:val="nil"/>
              <w:left w:val="nil"/>
              <w:bottom w:val="nil"/>
              <w:right w:val="nil"/>
            </w:tcBorders>
            <w:shd w:val="clear" w:color="auto" w:fill="F2F2F2" w:themeFill="background1" w:themeFillShade="F2"/>
            <w:vAlign w:val="bottom"/>
            <w:hideMark/>
          </w:tcPr>
          <w:p w14:paraId="6A298E56" w14:textId="77777777" w:rsidR="009D1B19" w:rsidRPr="00C83D9B" w:rsidRDefault="009D1B19">
            <w:pPr>
              <w:pStyle w:val="TableText"/>
              <w:jc w:val="right"/>
              <w:rPr>
                <w:b/>
                <w:bCs/>
                <w:sz w:val="16"/>
                <w:szCs w:val="16"/>
              </w:rPr>
            </w:pPr>
            <w:r w:rsidRPr="00C83D9B">
              <w:rPr>
                <w:b/>
                <w:bCs/>
                <w:sz w:val="16"/>
                <w:szCs w:val="16"/>
              </w:rPr>
              <w:t>Actual</w:t>
            </w:r>
          </w:p>
          <w:p w14:paraId="574676D2" w14:textId="5CFAC203" w:rsidR="009D1B19" w:rsidRPr="00C83D9B" w:rsidRDefault="009D1B19">
            <w:pPr>
              <w:pStyle w:val="TableText"/>
              <w:jc w:val="right"/>
              <w:rPr>
                <w:b/>
                <w:bCs/>
                <w:sz w:val="16"/>
                <w:szCs w:val="16"/>
              </w:rPr>
            </w:pPr>
            <w:r w:rsidRPr="00C83D9B">
              <w:rPr>
                <w:b/>
                <w:bCs/>
                <w:sz w:val="16"/>
                <w:szCs w:val="16"/>
              </w:rPr>
              <w:t>202</w:t>
            </w:r>
            <w:r>
              <w:rPr>
                <w:b/>
                <w:bCs/>
                <w:sz w:val="16"/>
                <w:szCs w:val="16"/>
              </w:rPr>
              <w:t>4</w:t>
            </w:r>
            <w:r w:rsidRPr="00C83D9B">
              <w:rPr>
                <w:b/>
                <w:bCs/>
                <w:sz w:val="16"/>
                <w:szCs w:val="16"/>
              </w:rPr>
              <w:t>/2</w:t>
            </w:r>
            <w:r>
              <w:rPr>
                <w:b/>
                <w:bCs/>
                <w:sz w:val="16"/>
                <w:szCs w:val="16"/>
              </w:rPr>
              <w:t>5</w:t>
            </w:r>
          </w:p>
        </w:tc>
        <w:tc>
          <w:tcPr>
            <w:tcW w:w="850" w:type="dxa"/>
            <w:tcBorders>
              <w:top w:val="nil"/>
              <w:left w:val="nil"/>
              <w:bottom w:val="nil"/>
              <w:right w:val="nil"/>
            </w:tcBorders>
            <w:shd w:val="clear" w:color="auto" w:fill="F2F2F2" w:themeFill="background1" w:themeFillShade="F2"/>
            <w:vAlign w:val="bottom"/>
            <w:hideMark/>
          </w:tcPr>
          <w:p w14:paraId="4549409D" w14:textId="77777777" w:rsidR="009D1B19" w:rsidRPr="00C83D9B" w:rsidRDefault="009D1B19" w:rsidP="00044AE9">
            <w:pPr>
              <w:pStyle w:val="TableText"/>
              <w:ind w:right="57"/>
              <w:jc w:val="right"/>
              <w:rPr>
                <w:b/>
                <w:bCs/>
                <w:sz w:val="16"/>
                <w:szCs w:val="16"/>
              </w:rPr>
            </w:pPr>
            <w:r w:rsidRPr="00C83D9B">
              <w:rPr>
                <w:b/>
                <w:bCs/>
                <w:sz w:val="16"/>
                <w:szCs w:val="16"/>
              </w:rPr>
              <w:t xml:space="preserve">At a </w:t>
            </w:r>
            <w:r w:rsidRPr="00C83D9B">
              <w:rPr>
                <w:b/>
                <w:bCs/>
                <w:sz w:val="16"/>
                <w:szCs w:val="16"/>
              </w:rPr>
              <w:br/>
              <w:t>glance</w:t>
            </w:r>
          </w:p>
        </w:tc>
      </w:tr>
      <w:tr w:rsidR="009D1B19" w:rsidRPr="00C83D9B" w14:paraId="72BB2533" w14:textId="77777777" w:rsidTr="000C72DB">
        <w:tc>
          <w:tcPr>
            <w:tcW w:w="3969" w:type="dxa"/>
            <w:tcBorders>
              <w:top w:val="nil"/>
              <w:left w:val="nil"/>
              <w:bottom w:val="single" w:sz="4" w:space="0" w:color="A6A6A6" w:themeColor="background1" w:themeShade="A6"/>
              <w:right w:val="nil"/>
            </w:tcBorders>
            <w:hideMark/>
          </w:tcPr>
          <w:p w14:paraId="16F5B3BC" w14:textId="7C00E358" w:rsidR="009D1B19" w:rsidRPr="00C83D9B" w:rsidRDefault="009D1B19" w:rsidP="008C6ECB">
            <w:pPr>
              <w:pStyle w:val="TableText"/>
              <w:rPr>
                <w:sz w:val="16"/>
                <w:szCs w:val="16"/>
              </w:rPr>
            </w:pPr>
            <w:r>
              <w:rPr>
                <w:sz w:val="16"/>
              </w:rPr>
              <w:t>Ministerial</w:t>
            </w:r>
            <w:r>
              <w:rPr>
                <w:spacing w:val="-1"/>
                <w:sz w:val="16"/>
              </w:rPr>
              <w:t xml:space="preserve"> </w:t>
            </w:r>
            <w:r>
              <w:rPr>
                <w:sz w:val="16"/>
              </w:rPr>
              <w:t>satisfaction</w:t>
            </w:r>
            <w:r>
              <w:rPr>
                <w:spacing w:val="-1"/>
                <w:sz w:val="16"/>
              </w:rPr>
              <w:t xml:space="preserve"> </w:t>
            </w:r>
            <w:r>
              <w:rPr>
                <w:sz w:val="16"/>
              </w:rPr>
              <w:t>with</w:t>
            </w:r>
            <w:r>
              <w:rPr>
                <w:spacing w:val="-1"/>
                <w:sz w:val="16"/>
              </w:rPr>
              <w:t xml:space="preserve"> </w:t>
            </w:r>
            <w:r>
              <w:rPr>
                <w:sz w:val="16"/>
              </w:rPr>
              <w:t>the</w:t>
            </w:r>
            <w:r>
              <w:rPr>
                <w:spacing w:val="-1"/>
                <w:sz w:val="16"/>
              </w:rPr>
              <w:t xml:space="preserve"> </w:t>
            </w:r>
            <w:r>
              <w:rPr>
                <w:sz w:val="16"/>
              </w:rPr>
              <w:t>quality</w:t>
            </w:r>
            <w:r>
              <w:rPr>
                <w:spacing w:val="-1"/>
                <w:sz w:val="16"/>
              </w:rPr>
              <w:t xml:space="preserve"> </w:t>
            </w:r>
            <w:r>
              <w:rPr>
                <w:sz w:val="16"/>
              </w:rPr>
              <w:t xml:space="preserve">of </w:t>
            </w:r>
            <w:r>
              <w:rPr>
                <w:w w:val="105"/>
                <w:sz w:val="16"/>
              </w:rPr>
              <w:t>system performance advice (Note 1)</w:t>
            </w:r>
          </w:p>
        </w:tc>
        <w:tc>
          <w:tcPr>
            <w:tcW w:w="851" w:type="dxa"/>
            <w:tcBorders>
              <w:top w:val="nil"/>
              <w:left w:val="nil"/>
              <w:bottom w:val="single" w:sz="4" w:space="0" w:color="A6A6A6" w:themeColor="background1" w:themeShade="A6"/>
              <w:right w:val="nil"/>
            </w:tcBorders>
            <w:hideMark/>
          </w:tcPr>
          <w:p w14:paraId="6AFCE0DA" w14:textId="39AC6163" w:rsidR="009D1B19" w:rsidRPr="00C83D9B" w:rsidRDefault="009D1B19" w:rsidP="008C6ECB">
            <w:pPr>
              <w:pStyle w:val="TableText"/>
              <w:jc w:val="right"/>
              <w:rPr>
                <w:sz w:val="16"/>
                <w:szCs w:val="16"/>
              </w:rPr>
            </w:pPr>
            <w:r>
              <w:rPr>
                <w:sz w:val="16"/>
              </w:rPr>
              <w:t>New</w:t>
            </w:r>
            <w:r>
              <w:rPr>
                <w:spacing w:val="1"/>
                <w:sz w:val="16"/>
              </w:rPr>
              <w:t xml:space="preserve"> </w:t>
            </w:r>
            <w:r>
              <w:rPr>
                <w:spacing w:val="-2"/>
                <w:sz w:val="16"/>
              </w:rPr>
              <w:t>measure</w:t>
            </w:r>
          </w:p>
        </w:tc>
        <w:tc>
          <w:tcPr>
            <w:tcW w:w="1134" w:type="dxa"/>
            <w:tcBorders>
              <w:top w:val="nil"/>
              <w:left w:val="nil"/>
              <w:bottom w:val="single" w:sz="4" w:space="0" w:color="A6A6A6" w:themeColor="background1" w:themeShade="A6"/>
              <w:right w:val="nil"/>
            </w:tcBorders>
            <w:hideMark/>
          </w:tcPr>
          <w:p w14:paraId="024AF5D3" w14:textId="7B0F8DAB" w:rsidR="009D1B19" w:rsidRPr="00C83D9B" w:rsidRDefault="009D1B19" w:rsidP="008C6ECB">
            <w:pPr>
              <w:pStyle w:val="TableText"/>
              <w:jc w:val="right"/>
              <w:rPr>
                <w:sz w:val="16"/>
                <w:szCs w:val="16"/>
              </w:rPr>
            </w:pPr>
            <w:r>
              <w:rPr>
                <w:spacing w:val="-4"/>
                <w:w w:val="105"/>
                <w:sz w:val="16"/>
              </w:rPr>
              <w:t>Equal</w:t>
            </w:r>
            <w:r>
              <w:rPr>
                <w:spacing w:val="-11"/>
                <w:w w:val="105"/>
                <w:sz w:val="16"/>
              </w:rPr>
              <w:t xml:space="preserve"> </w:t>
            </w:r>
            <w:r>
              <w:rPr>
                <w:spacing w:val="-4"/>
                <w:w w:val="105"/>
                <w:sz w:val="16"/>
              </w:rPr>
              <w:t>to</w:t>
            </w:r>
            <w:r>
              <w:rPr>
                <w:spacing w:val="-11"/>
                <w:w w:val="105"/>
                <w:sz w:val="16"/>
              </w:rPr>
              <w:t xml:space="preserve"> </w:t>
            </w:r>
            <w:r>
              <w:rPr>
                <w:spacing w:val="-4"/>
                <w:w w:val="105"/>
                <w:sz w:val="16"/>
              </w:rPr>
              <w:t xml:space="preserve">or </w:t>
            </w:r>
            <w:r>
              <w:rPr>
                <w:w w:val="105"/>
                <w:sz w:val="16"/>
              </w:rPr>
              <w:t>greater</w:t>
            </w:r>
            <w:r>
              <w:rPr>
                <w:spacing w:val="-14"/>
                <w:w w:val="105"/>
                <w:sz w:val="16"/>
              </w:rPr>
              <w:t xml:space="preserve"> </w:t>
            </w:r>
            <w:r>
              <w:rPr>
                <w:w w:val="105"/>
                <w:sz w:val="16"/>
              </w:rPr>
              <w:t>than 4 out of 5</w:t>
            </w:r>
          </w:p>
        </w:tc>
        <w:tc>
          <w:tcPr>
            <w:tcW w:w="1134" w:type="dxa"/>
            <w:tcBorders>
              <w:top w:val="nil"/>
              <w:left w:val="nil"/>
              <w:bottom w:val="single" w:sz="4" w:space="0" w:color="A6A6A6" w:themeColor="background1" w:themeShade="A6"/>
              <w:right w:val="nil"/>
            </w:tcBorders>
            <w:shd w:val="clear" w:color="auto" w:fill="auto"/>
            <w:hideMark/>
          </w:tcPr>
          <w:p w14:paraId="00EDF9CE" w14:textId="1B932A46" w:rsidR="009D1B19" w:rsidRDefault="009D1B19" w:rsidP="008C6ECB">
            <w:pPr>
              <w:pStyle w:val="TableParagraph"/>
              <w:tabs>
                <w:tab w:val="left" w:pos="1322"/>
              </w:tabs>
              <w:spacing w:before="0"/>
              <w:ind w:left="-3"/>
              <w:jc w:val="left"/>
              <w:rPr>
                <w:sz w:val="2"/>
              </w:rPr>
            </w:pPr>
            <w:r>
              <w:rPr>
                <w:sz w:val="2"/>
              </w:rPr>
              <w:tab/>
            </w:r>
          </w:p>
          <w:p w14:paraId="10C53F0D" w14:textId="4494F28E" w:rsidR="009D1B19" w:rsidRPr="00C83D9B" w:rsidRDefault="009D1B19" w:rsidP="008C6ECB">
            <w:pPr>
              <w:pStyle w:val="TableText"/>
              <w:jc w:val="right"/>
              <w:rPr>
                <w:sz w:val="16"/>
                <w:szCs w:val="16"/>
              </w:rPr>
            </w:pPr>
            <w:r>
              <w:rPr>
                <w:spacing w:val="-10"/>
                <w:sz w:val="16"/>
              </w:rPr>
              <w:t>4</w:t>
            </w:r>
          </w:p>
        </w:tc>
        <w:tc>
          <w:tcPr>
            <w:tcW w:w="850" w:type="dxa"/>
            <w:tcBorders>
              <w:top w:val="nil"/>
              <w:left w:val="nil"/>
              <w:bottom w:val="single" w:sz="4" w:space="0" w:color="A6A6A6" w:themeColor="background1" w:themeShade="A6"/>
              <w:right w:val="nil"/>
            </w:tcBorders>
            <w:shd w:val="clear" w:color="auto" w:fill="auto"/>
            <w:hideMark/>
          </w:tcPr>
          <w:p w14:paraId="7A108D52" w14:textId="77777777" w:rsidR="009D1B19" w:rsidRPr="009D1B19" w:rsidRDefault="009D1B19" w:rsidP="00044AE9">
            <w:pPr>
              <w:pStyle w:val="TableText"/>
              <w:ind w:right="57"/>
              <w:jc w:val="right"/>
              <w:rPr>
                <w:rFonts w:ascii="Wingdings" w:hAnsi="Wingdings"/>
                <w:sz w:val="20"/>
              </w:rPr>
            </w:pPr>
            <w:r w:rsidRPr="009D1B19">
              <w:rPr>
                <w:rFonts w:ascii="Wingdings" w:hAnsi="Wingdings"/>
                <w:sz w:val="20"/>
              </w:rPr>
              <w:t>ü</w:t>
            </w:r>
          </w:p>
          <w:p w14:paraId="680A6B16" w14:textId="2722C6DB" w:rsidR="009D1B19" w:rsidRPr="009D1B19" w:rsidRDefault="009D1B19" w:rsidP="00044AE9">
            <w:pPr>
              <w:pStyle w:val="TableText"/>
              <w:ind w:right="57"/>
              <w:jc w:val="right"/>
              <w:rPr>
                <w:sz w:val="20"/>
              </w:rPr>
            </w:pPr>
          </w:p>
        </w:tc>
      </w:tr>
      <w:tr w:rsidR="009D1B19" w:rsidRPr="00C83D9B" w14:paraId="3C85A28C" w14:textId="77777777" w:rsidTr="000C72DB">
        <w:tc>
          <w:tcPr>
            <w:tcW w:w="3969" w:type="dxa"/>
            <w:tcBorders>
              <w:top w:val="single" w:sz="4" w:space="0" w:color="A6A6A6" w:themeColor="background1" w:themeShade="A6"/>
              <w:left w:val="nil"/>
              <w:bottom w:val="single" w:sz="4" w:space="0" w:color="A6A6A6" w:themeColor="background1" w:themeShade="A6"/>
              <w:right w:val="nil"/>
            </w:tcBorders>
          </w:tcPr>
          <w:p w14:paraId="108EF92F" w14:textId="498E8BBB" w:rsidR="009D1B19" w:rsidRPr="00C83D9B" w:rsidRDefault="009D1B19" w:rsidP="008C6ECB">
            <w:pPr>
              <w:pStyle w:val="TableText"/>
              <w:rPr>
                <w:sz w:val="16"/>
                <w:szCs w:val="16"/>
              </w:rPr>
            </w:pPr>
            <w:r>
              <w:rPr>
                <w:w w:val="105"/>
                <w:sz w:val="16"/>
              </w:rPr>
              <w:t xml:space="preserve">Ministerial satisfaction with how the </w:t>
            </w:r>
            <w:r>
              <w:rPr>
                <w:sz w:val="16"/>
              </w:rPr>
              <w:t xml:space="preserve">Ministry of Health supports them to set and </w:t>
            </w:r>
            <w:r>
              <w:rPr>
                <w:w w:val="105"/>
                <w:sz w:val="16"/>
              </w:rPr>
              <w:t>maintain</w:t>
            </w:r>
            <w:r>
              <w:rPr>
                <w:spacing w:val="-2"/>
                <w:w w:val="105"/>
                <w:sz w:val="16"/>
              </w:rPr>
              <w:t xml:space="preserve"> </w:t>
            </w:r>
            <w:r>
              <w:rPr>
                <w:w w:val="105"/>
                <w:sz w:val="16"/>
              </w:rPr>
              <w:t>strategic</w:t>
            </w:r>
            <w:r>
              <w:rPr>
                <w:spacing w:val="-2"/>
                <w:w w:val="105"/>
                <w:sz w:val="16"/>
              </w:rPr>
              <w:t xml:space="preserve"> </w:t>
            </w:r>
            <w:r>
              <w:rPr>
                <w:w w:val="105"/>
                <w:sz w:val="16"/>
              </w:rPr>
              <w:t>direction</w:t>
            </w:r>
            <w:r>
              <w:rPr>
                <w:spacing w:val="-2"/>
                <w:w w:val="105"/>
                <w:sz w:val="16"/>
              </w:rPr>
              <w:t xml:space="preserve"> </w:t>
            </w:r>
            <w:r>
              <w:rPr>
                <w:w w:val="105"/>
                <w:sz w:val="16"/>
              </w:rPr>
              <w:t>for</w:t>
            </w:r>
            <w:r>
              <w:rPr>
                <w:spacing w:val="-2"/>
                <w:w w:val="105"/>
                <w:sz w:val="16"/>
              </w:rPr>
              <w:t xml:space="preserve"> </w:t>
            </w:r>
            <w:r>
              <w:rPr>
                <w:w w:val="105"/>
                <w:sz w:val="16"/>
              </w:rPr>
              <w:t>the</w:t>
            </w:r>
            <w:r>
              <w:rPr>
                <w:spacing w:val="-2"/>
                <w:w w:val="105"/>
                <w:sz w:val="16"/>
              </w:rPr>
              <w:t xml:space="preserve"> </w:t>
            </w:r>
            <w:r>
              <w:rPr>
                <w:w w:val="105"/>
                <w:sz w:val="16"/>
              </w:rPr>
              <w:t>health system (Note 1)</w:t>
            </w:r>
          </w:p>
        </w:tc>
        <w:tc>
          <w:tcPr>
            <w:tcW w:w="851" w:type="dxa"/>
            <w:tcBorders>
              <w:top w:val="single" w:sz="4" w:space="0" w:color="A6A6A6" w:themeColor="background1" w:themeShade="A6"/>
              <w:left w:val="nil"/>
              <w:bottom w:val="single" w:sz="4" w:space="0" w:color="A6A6A6" w:themeColor="background1" w:themeShade="A6"/>
              <w:right w:val="nil"/>
            </w:tcBorders>
          </w:tcPr>
          <w:p w14:paraId="57FA4A07" w14:textId="3BA20F5F" w:rsidR="009D1B19" w:rsidRPr="00C83D9B" w:rsidRDefault="009D1B19" w:rsidP="008C6ECB">
            <w:pPr>
              <w:pStyle w:val="TableText"/>
              <w:jc w:val="right"/>
              <w:rPr>
                <w:sz w:val="16"/>
                <w:szCs w:val="16"/>
              </w:rPr>
            </w:pPr>
            <w:r>
              <w:rPr>
                <w:sz w:val="16"/>
              </w:rPr>
              <w:t>New</w:t>
            </w:r>
            <w:r>
              <w:rPr>
                <w:spacing w:val="1"/>
                <w:sz w:val="16"/>
              </w:rPr>
              <w:t xml:space="preserve"> </w:t>
            </w:r>
            <w:r>
              <w:rPr>
                <w:spacing w:val="-2"/>
                <w:sz w:val="16"/>
              </w:rPr>
              <w:t>measure</w:t>
            </w:r>
          </w:p>
        </w:tc>
        <w:tc>
          <w:tcPr>
            <w:tcW w:w="1134" w:type="dxa"/>
            <w:tcBorders>
              <w:top w:val="single" w:sz="4" w:space="0" w:color="A6A6A6" w:themeColor="background1" w:themeShade="A6"/>
              <w:left w:val="nil"/>
              <w:bottom w:val="single" w:sz="4" w:space="0" w:color="A6A6A6" w:themeColor="background1" w:themeShade="A6"/>
              <w:right w:val="nil"/>
            </w:tcBorders>
          </w:tcPr>
          <w:p w14:paraId="37F6D319" w14:textId="202D22E3" w:rsidR="009D1B19" w:rsidRPr="00C83D9B" w:rsidRDefault="009D1B19" w:rsidP="008C6ECB">
            <w:pPr>
              <w:pStyle w:val="TableText"/>
              <w:jc w:val="right"/>
              <w:rPr>
                <w:sz w:val="16"/>
                <w:szCs w:val="16"/>
              </w:rPr>
            </w:pPr>
            <w:r>
              <w:rPr>
                <w:spacing w:val="-2"/>
                <w:sz w:val="16"/>
              </w:rPr>
              <w:t>Equal</w:t>
            </w:r>
            <w:r>
              <w:rPr>
                <w:spacing w:val="-17"/>
                <w:sz w:val="16"/>
              </w:rPr>
              <w:t xml:space="preserve"> </w:t>
            </w:r>
            <w:r>
              <w:rPr>
                <w:spacing w:val="-2"/>
                <w:sz w:val="16"/>
              </w:rPr>
              <w:t>to</w:t>
            </w:r>
            <w:r>
              <w:rPr>
                <w:spacing w:val="-15"/>
                <w:sz w:val="16"/>
              </w:rPr>
              <w:t xml:space="preserve"> </w:t>
            </w:r>
            <w:r>
              <w:rPr>
                <w:spacing w:val="-2"/>
                <w:sz w:val="16"/>
              </w:rPr>
              <w:t xml:space="preserve">or </w:t>
            </w:r>
            <w:r>
              <w:rPr>
                <w:spacing w:val="-2"/>
                <w:w w:val="105"/>
                <w:sz w:val="16"/>
              </w:rPr>
              <w:t>greater</w:t>
            </w:r>
            <w:r>
              <w:rPr>
                <w:spacing w:val="-18"/>
                <w:w w:val="105"/>
                <w:sz w:val="16"/>
              </w:rPr>
              <w:t xml:space="preserve"> </w:t>
            </w:r>
            <w:r>
              <w:rPr>
                <w:spacing w:val="-2"/>
                <w:w w:val="105"/>
                <w:sz w:val="16"/>
              </w:rPr>
              <w:t xml:space="preserve">than </w:t>
            </w:r>
            <w:r>
              <w:rPr>
                <w:w w:val="105"/>
                <w:sz w:val="16"/>
              </w:rPr>
              <w:t>4 out of 5</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130D36C8" w14:textId="62EAA206" w:rsidR="009D1B19" w:rsidRPr="00C83D9B" w:rsidRDefault="009D1B19" w:rsidP="008C6ECB">
            <w:pPr>
              <w:pStyle w:val="TableText"/>
              <w:jc w:val="right"/>
              <w:rPr>
                <w:sz w:val="16"/>
                <w:szCs w:val="16"/>
              </w:rPr>
            </w:pPr>
            <w:r>
              <w:rPr>
                <w:spacing w:val="-10"/>
                <w:sz w:val="16"/>
              </w:rPr>
              <w:t>3</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1387B96B" w14:textId="5C4284AE" w:rsidR="009D1B19" w:rsidRPr="008E1523" w:rsidRDefault="009D1B19" w:rsidP="00044AE9">
            <w:pPr>
              <w:pStyle w:val="TableText"/>
              <w:ind w:right="57"/>
              <w:jc w:val="right"/>
              <w:rPr>
                <w:rFonts w:ascii="Wingdings" w:hAnsi="Wingdings"/>
                <w:sz w:val="20"/>
              </w:rPr>
            </w:pPr>
            <w:r w:rsidRPr="008E1523">
              <w:rPr>
                <w:rFonts w:ascii="Wingdings" w:eastAsia="Wingdings" w:hAnsi="Wingdings" w:cs="Wingdings"/>
                <w:sz w:val="20"/>
              </w:rPr>
              <w:t>û</w:t>
            </w:r>
          </w:p>
          <w:p w14:paraId="7CFB622E" w14:textId="7C338277" w:rsidR="009D1B19" w:rsidRPr="009D1B19" w:rsidRDefault="009D1B19" w:rsidP="00044AE9">
            <w:pPr>
              <w:pStyle w:val="TableText"/>
              <w:ind w:right="57"/>
              <w:jc w:val="right"/>
              <w:rPr>
                <w:rFonts w:ascii="Wingdings" w:hAnsi="Wingdings"/>
                <w:sz w:val="20"/>
              </w:rPr>
            </w:pPr>
          </w:p>
          <w:p w14:paraId="52F28282" w14:textId="77777777" w:rsidR="009D1B19" w:rsidRPr="009D1B19" w:rsidRDefault="009D1B19" w:rsidP="00044AE9">
            <w:pPr>
              <w:pStyle w:val="TableText"/>
              <w:ind w:right="57"/>
              <w:jc w:val="right"/>
              <w:rPr>
                <w:rFonts w:ascii="Wingdings" w:hAnsi="Wingdings"/>
                <w:sz w:val="20"/>
              </w:rPr>
            </w:pPr>
          </w:p>
        </w:tc>
      </w:tr>
    </w:tbl>
    <w:p w14:paraId="62DD4738" w14:textId="20544DEF" w:rsidR="009D1B19" w:rsidRPr="009D1B19" w:rsidRDefault="009D1B19" w:rsidP="009D1B19">
      <w:pPr>
        <w:pStyle w:val="Note"/>
      </w:pPr>
      <w:r w:rsidRPr="00C95714">
        <w:rPr>
          <w:b/>
          <w:bCs/>
        </w:rPr>
        <w:t>Note 1</w:t>
      </w:r>
      <w:r w:rsidRPr="009D1B19">
        <w:t>: The survey was completed by Hon Simeon Brown, who was appointed Minister of Health in January 2025.</w:t>
      </w:r>
    </w:p>
    <w:p w14:paraId="3163DEE8" w14:textId="77777777" w:rsidR="009D1B19" w:rsidRDefault="009D1B19" w:rsidP="009D1B19"/>
    <w:p w14:paraId="4F7DD0F0" w14:textId="77777777" w:rsidR="009D1B19" w:rsidRPr="009D1B19" w:rsidRDefault="009D1B19" w:rsidP="009D1B19"/>
    <w:p w14:paraId="5B7299BF" w14:textId="77777777" w:rsidR="009D1B19" w:rsidRDefault="009D1B19" w:rsidP="009D1B19"/>
    <w:p w14:paraId="3C957B8F" w14:textId="77777777" w:rsidR="00617EC3" w:rsidRDefault="00617EC3" w:rsidP="00617EC3">
      <w:pPr>
        <w:pStyle w:val="Heading4"/>
        <w:sectPr w:rsidR="00617EC3" w:rsidSect="006D69D2">
          <w:pgSz w:w="11907" w:h="16840" w:code="9"/>
          <w:pgMar w:top="1418" w:right="1701" w:bottom="1134" w:left="1843" w:header="284" w:footer="425" w:gutter="284"/>
          <w:cols w:space="720"/>
        </w:sectPr>
      </w:pPr>
    </w:p>
    <w:p w14:paraId="691E15B8" w14:textId="77777777" w:rsidR="009D1B19" w:rsidRDefault="009D1B19" w:rsidP="00617EC3">
      <w:pPr>
        <w:pStyle w:val="Heading4"/>
        <w:spacing w:before="0"/>
      </w:pPr>
      <w:r>
        <w:t>Equity, Evidence and Outcomes</w:t>
      </w:r>
    </w:p>
    <w:p w14:paraId="3F49F593" w14:textId="77777777" w:rsidR="009D1B19" w:rsidRDefault="009D1B19" w:rsidP="009D1B19">
      <w:r>
        <w:t>This category is limited to health science research, leadership, analysis and publishing quality evidence, data, and insights.</w:t>
      </w:r>
    </w:p>
    <w:p w14:paraId="620CBA63" w14:textId="77777777" w:rsidR="00617EC3" w:rsidRDefault="00617EC3" w:rsidP="009D1B19"/>
    <w:tbl>
      <w:tblPr>
        <w:tblStyle w:val="TableGrid"/>
        <w:tblW w:w="7938"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3455"/>
        <w:gridCol w:w="1201"/>
        <w:gridCol w:w="1202"/>
        <w:gridCol w:w="1202"/>
        <w:gridCol w:w="878"/>
      </w:tblGrid>
      <w:tr w:rsidR="00617EC3" w:rsidRPr="0064064F" w14:paraId="234D70CF" w14:textId="77777777" w:rsidTr="00445E27">
        <w:tc>
          <w:tcPr>
            <w:tcW w:w="7938" w:type="dxa"/>
            <w:gridSpan w:val="5"/>
            <w:tcBorders>
              <w:top w:val="nil"/>
              <w:left w:val="nil"/>
              <w:bottom w:val="nil"/>
              <w:right w:val="nil"/>
            </w:tcBorders>
            <w:shd w:val="clear" w:color="auto" w:fill="D9D9D9" w:themeFill="background1" w:themeFillShade="D9"/>
            <w:hideMark/>
          </w:tcPr>
          <w:p w14:paraId="445C4846" w14:textId="77777777" w:rsidR="00617EC3" w:rsidRPr="0064064F" w:rsidRDefault="00617EC3">
            <w:pPr>
              <w:pStyle w:val="TableText"/>
              <w:rPr>
                <w:b/>
                <w:bCs/>
                <w:sz w:val="16"/>
                <w:szCs w:val="18"/>
              </w:rPr>
            </w:pPr>
            <w:r w:rsidRPr="0064064F">
              <w:rPr>
                <w:b/>
                <w:bCs/>
                <w:sz w:val="16"/>
                <w:szCs w:val="18"/>
              </w:rPr>
              <w:t>Performance assessment</w:t>
            </w:r>
          </w:p>
        </w:tc>
      </w:tr>
      <w:tr w:rsidR="00A573AD" w14:paraId="76EE8C84" w14:textId="77777777" w:rsidTr="00445E27">
        <w:tc>
          <w:tcPr>
            <w:tcW w:w="3455" w:type="dxa"/>
            <w:tcBorders>
              <w:top w:val="nil"/>
              <w:left w:val="nil"/>
              <w:bottom w:val="nil"/>
              <w:right w:val="nil"/>
            </w:tcBorders>
            <w:shd w:val="clear" w:color="auto" w:fill="F2F2F2" w:themeFill="background1" w:themeFillShade="F2"/>
            <w:vAlign w:val="bottom"/>
            <w:hideMark/>
          </w:tcPr>
          <w:p w14:paraId="6CED84B2" w14:textId="77777777" w:rsidR="00617EC3" w:rsidRDefault="00617EC3" w:rsidP="00617EC3">
            <w:pPr>
              <w:pStyle w:val="TableText"/>
              <w:rPr>
                <w:b/>
                <w:bCs/>
                <w:sz w:val="16"/>
                <w:szCs w:val="16"/>
              </w:rPr>
            </w:pPr>
            <w:r>
              <w:rPr>
                <w:b/>
                <w:bCs/>
                <w:sz w:val="16"/>
                <w:szCs w:val="16"/>
              </w:rPr>
              <w:t>Performance measure</w:t>
            </w:r>
          </w:p>
        </w:tc>
        <w:tc>
          <w:tcPr>
            <w:tcW w:w="1201" w:type="dxa"/>
            <w:tcBorders>
              <w:top w:val="nil"/>
              <w:left w:val="nil"/>
              <w:bottom w:val="nil"/>
              <w:right w:val="nil"/>
            </w:tcBorders>
            <w:shd w:val="clear" w:color="auto" w:fill="F2F2F2" w:themeFill="background1" w:themeFillShade="F2"/>
            <w:vAlign w:val="bottom"/>
            <w:hideMark/>
          </w:tcPr>
          <w:p w14:paraId="21C0429E" w14:textId="77777777" w:rsidR="00617EC3" w:rsidRDefault="00617EC3" w:rsidP="00617EC3">
            <w:pPr>
              <w:pStyle w:val="TableText"/>
              <w:jc w:val="right"/>
              <w:rPr>
                <w:b/>
                <w:bCs/>
                <w:sz w:val="16"/>
                <w:szCs w:val="16"/>
              </w:rPr>
            </w:pPr>
            <w:r w:rsidRPr="00617EC3">
              <w:rPr>
                <w:b/>
                <w:bCs/>
                <w:sz w:val="16"/>
                <w:szCs w:val="16"/>
              </w:rPr>
              <w:t xml:space="preserve">Actual </w:t>
            </w:r>
          </w:p>
          <w:p w14:paraId="377528D1" w14:textId="3D1D2279" w:rsidR="00617EC3" w:rsidRDefault="00617EC3" w:rsidP="00617EC3">
            <w:pPr>
              <w:pStyle w:val="TableText"/>
              <w:jc w:val="right"/>
              <w:rPr>
                <w:b/>
                <w:bCs/>
                <w:sz w:val="16"/>
                <w:szCs w:val="16"/>
              </w:rPr>
            </w:pPr>
            <w:r w:rsidRPr="00617EC3">
              <w:rPr>
                <w:b/>
                <w:bCs/>
                <w:sz w:val="16"/>
                <w:szCs w:val="16"/>
              </w:rPr>
              <w:t>2023/24</w:t>
            </w:r>
          </w:p>
        </w:tc>
        <w:tc>
          <w:tcPr>
            <w:tcW w:w="1202" w:type="dxa"/>
            <w:tcBorders>
              <w:top w:val="nil"/>
              <w:left w:val="nil"/>
              <w:bottom w:val="nil"/>
              <w:right w:val="nil"/>
            </w:tcBorders>
            <w:shd w:val="clear" w:color="auto" w:fill="F2F2F2" w:themeFill="background1" w:themeFillShade="F2"/>
            <w:vAlign w:val="bottom"/>
            <w:hideMark/>
          </w:tcPr>
          <w:p w14:paraId="2CAC9632" w14:textId="77777777" w:rsidR="00617EC3" w:rsidRPr="00617EC3" w:rsidRDefault="00617EC3" w:rsidP="00617EC3">
            <w:pPr>
              <w:pStyle w:val="TableText"/>
              <w:jc w:val="right"/>
              <w:rPr>
                <w:b/>
                <w:bCs/>
                <w:sz w:val="16"/>
                <w:szCs w:val="16"/>
              </w:rPr>
            </w:pPr>
            <w:r w:rsidRPr="00617EC3">
              <w:rPr>
                <w:b/>
                <w:bCs/>
                <w:sz w:val="16"/>
                <w:szCs w:val="16"/>
              </w:rPr>
              <w:t>Budget standard</w:t>
            </w:r>
          </w:p>
          <w:p w14:paraId="6661E2CF" w14:textId="740AD76D" w:rsidR="00617EC3" w:rsidRDefault="00617EC3" w:rsidP="00617EC3">
            <w:pPr>
              <w:pStyle w:val="TableText"/>
              <w:jc w:val="right"/>
              <w:rPr>
                <w:b/>
                <w:bCs/>
                <w:sz w:val="16"/>
                <w:szCs w:val="16"/>
              </w:rPr>
            </w:pPr>
            <w:r w:rsidRPr="00617EC3">
              <w:rPr>
                <w:b/>
                <w:bCs/>
                <w:sz w:val="16"/>
                <w:szCs w:val="16"/>
              </w:rPr>
              <w:t>2024/25</w:t>
            </w:r>
          </w:p>
        </w:tc>
        <w:tc>
          <w:tcPr>
            <w:tcW w:w="1202" w:type="dxa"/>
            <w:tcBorders>
              <w:top w:val="nil"/>
              <w:left w:val="nil"/>
              <w:bottom w:val="nil"/>
              <w:right w:val="nil"/>
            </w:tcBorders>
            <w:shd w:val="clear" w:color="auto" w:fill="F2F2F2" w:themeFill="background1" w:themeFillShade="F2"/>
            <w:vAlign w:val="bottom"/>
            <w:hideMark/>
          </w:tcPr>
          <w:p w14:paraId="3CCA14AD" w14:textId="77777777" w:rsidR="00617EC3" w:rsidRDefault="00617EC3" w:rsidP="00617EC3">
            <w:pPr>
              <w:pStyle w:val="TableText"/>
              <w:jc w:val="right"/>
              <w:rPr>
                <w:b/>
                <w:bCs/>
                <w:sz w:val="16"/>
                <w:szCs w:val="16"/>
              </w:rPr>
            </w:pPr>
            <w:r w:rsidRPr="00617EC3">
              <w:rPr>
                <w:b/>
                <w:bCs/>
                <w:sz w:val="16"/>
                <w:szCs w:val="16"/>
              </w:rPr>
              <w:t>Actual</w:t>
            </w:r>
          </w:p>
          <w:p w14:paraId="458CDB1C" w14:textId="2F880FC8" w:rsidR="00617EC3" w:rsidRDefault="00617EC3" w:rsidP="00617EC3">
            <w:pPr>
              <w:pStyle w:val="TableText"/>
              <w:jc w:val="right"/>
              <w:rPr>
                <w:b/>
                <w:bCs/>
                <w:sz w:val="16"/>
                <w:szCs w:val="16"/>
              </w:rPr>
            </w:pPr>
            <w:r w:rsidRPr="00617EC3">
              <w:rPr>
                <w:b/>
                <w:bCs/>
                <w:sz w:val="16"/>
                <w:szCs w:val="16"/>
              </w:rPr>
              <w:t>2024/25</w:t>
            </w:r>
          </w:p>
        </w:tc>
        <w:tc>
          <w:tcPr>
            <w:tcW w:w="878" w:type="dxa"/>
            <w:tcBorders>
              <w:top w:val="nil"/>
              <w:left w:val="nil"/>
              <w:bottom w:val="nil"/>
              <w:right w:val="nil"/>
            </w:tcBorders>
            <w:shd w:val="clear" w:color="auto" w:fill="F2F2F2" w:themeFill="background1" w:themeFillShade="F2"/>
            <w:vAlign w:val="bottom"/>
            <w:hideMark/>
          </w:tcPr>
          <w:p w14:paraId="47BE9F35" w14:textId="67C865E3" w:rsidR="00617EC3" w:rsidRDefault="00617EC3" w:rsidP="00044AE9">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A573AD" w14:paraId="3FA03811" w14:textId="77777777" w:rsidTr="000C72DB">
        <w:tc>
          <w:tcPr>
            <w:tcW w:w="3455" w:type="dxa"/>
            <w:tcBorders>
              <w:top w:val="nil"/>
              <w:left w:val="nil"/>
              <w:bottom w:val="single" w:sz="4" w:space="0" w:color="A6A6A6" w:themeColor="background1" w:themeShade="A6"/>
              <w:right w:val="nil"/>
            </w:tcBorders>
          </w:tcPr>
          <w:p w14:paraId="3891A31B" w14:textId="09866D3B" w:rsidR="00617EC3" w:rsidRPr="00617EC3" w:rsidRDefault="00617EC3" w:rsidP="008C6ECB">
            <w:pPr>
              <w:pStyle w:val="TableText"/>
              <w:rPr>
                <w:sz w:val="16"/>
                <w:szCs w:val="16"/>
              </w:rPr>
            </w:pPr>
            <w:r w:rsidRPr="00617EC3">
              <w:rPr>
                <w:sz w:val="16"/>
                <w:szCs w:val="16"/>
              </w:rPr>
              <w:t>The New Zealand Health Survey, which is used in the Ministry’s monitoring function, and supports the development of health policy and strategy, and</w:t>
            </w:r>
            <w:r>
              <w:rPr>
                <w:sz w:val="16"/>
                <w:szCs w:val="16"/>
              </w:rPr>
              <w:t xml:space="preserve"> </w:t>
            </w:r>
            <w:r w:rsidRPr="00617EC3">
              <w:rPr>
                <w:sz w:val="16"/>
                <w:szCs w:val="16"/>
              </w:rPr>
              <w:t>design of health services is published no later than 1 December, free from significant error (Note 1)</w:t>
            </w:r>
          </w:p>
        </w:tc>
        <w:tc>
          <w:tcPr>
            <w:tcW w:w="1201" w:type="dxa"/>
            <w:tcBorders>
              <w:top w:val="nil"/>
              <w:left w:val="nil"/>
              <w:bottom w:val="single" w:sz="4" w:space="0" w:color="A6A6A6" w:themeColor="background1" w:themeShade="A6"/>
              <w:right w:val="nil"/>
            </w:tcBorders>
          </w:tcPr>
          <w:p w14:paraId="462B2617" w14:textId="122B3E3B" w:rsidR="00617EC3" w:rsidRPr="00617EC3" w:rsidRDefault="00617EC3" w:rsidP="008C6ECB">
            <w:pPr>
              <w:pStyle w:val="TableText"/>
              <w:jc w:val="right"/>
              <w:rPr>
                <w:sz w:val="16"/>
                <w:szCs w:val="16"/>
              </w:rPr>
            </w:pPr>
            <w:r w:rsidRPr="00617EC3">
              <w:rPr>
                <w:sz w:val="16"/>
                <w:szCs w:val="16"/>
              </w:rPr>
              <w:t xml:space="preserve">New </w:t>
            </w:r>
            <w:r w:rsidR="00044AE9">
              <w:rPr>
                <w:sz w:val="16"/>
                <w:szCs w:val="16"/>
              </w:rPr>
              <w:br/>
            </w:r>
            <w:r w:rsidRPr="00617EC3">
              <w:rPr>
                <w:sz w:val="16"/>
                <w:szCs w:val="16"/>
              </w:rPr>
              <w:t>measure</w:t>
            </w:r>
          </w:p>
        </w:tc>
        <w:tc>
          <w:tcPr>
            <w:tcW w:w="1202" w:type="dxa"/>
            <w:tcBorders>
              <w:top w:val="nil"/>
              <w:left w:val="nil"/>
              <w:bottom w:val="single" w:sz="4" w:space="0" w:color="A6A6A6" w:themeColor="background1" w:themeShade="A6"/>
              <w:right w:val="nil"/>
            </w:tcBorders>
          </w:tcPr>
          <w:p w14:paraId="00610DB0" w14:textId="3EC0BD21" w:rsidR="00617EC3" w:rsidRPr="00617EC3" w:rsidRDefault="00617EC3" w:rsidP="008C6ECB">
            <w:pPr>
              <w:pStyle w:val="TableText"/>
              <w:jc w:val="right"/>
              <w:rPr>
                <w:sz w:val="16"/>
                <w:szCs w:val="16"/>
              </w:rPr>
            </w:pPr>
            <w:r w:rsidRPr="00617EC3">
              <w:rPr>
                <w:sz w:val="16"/>
                <w:szCs w:val="16"/>
              </w:rPr>
              <w:t>Achieved</w:t>
            </w:r>
          </w:p>
        </w:tc>
        <w:tc>
          <w:tcPr>
            <w:tcW w:w="1202" w:type="dxa"/>
            <w:tcBorders>
              <w:top w:val="nil"/>
              <w:left w:val="nil"/>
              <w:bottom w:val="single" w:sz="4" w:space="0" w:color="A6A6A6" w:themeColor="background1" w:themeShade="A6"/>
              <w:right w:val="nil"/>
            </w:tcBorders>
            <w:shd w:val="clear" w:color="auto" w:fill="auto"/>
          </w:tcPr>
          <w:p w14:paraId="2656B76F" w14:textId="25B32D40" w:rsidR="00617EC3" w:rsidRPr="00617EC3" w:rsidRDefault="00617EC3" w:rsidP="008C6ECB">
            <w:pPr>
              <w:pStyle w:val="TableText"/>
              <w:jc w:val="right"/>
              <w:rPr>
                <w:sz w:val="16"/>
                <w:szCs w:val="16"/>
              </w:rPr>
            </w:pPr>
            <w:r w:rsidRPr="00617EC3">
              <w:rPr>
                <w:sz w:val="16"/>
                <w:szCs w:val="16"/>
              </w:rPr>
              <w:t>Achieved</w:t>
            </w:r>
          </w:p>
        </w:tc>
        <w:tc>
          <w:tcPr>
            <w:tcW w:w="878" w:type="dxa"/>
            <w:tcBorders>
              <w:top w:val="nil"/>
              <w:left w:val="nil"/>
              <w:bottom w:val="single" w:sz="4" w:space="0" w:color="A6A6A6" w:themeColor="background1" w:themeShade="A6"/>
              <w:right w:val="nil"/>
            </w:tcBorders>
            <w:shd w:val="clear" w:color="auto" w:fill="auto"/>
          </w:tcPr>
          <w:p w14:paraId="7CF78B19" w14:textId="2CC19597" w:rsidR="00617EC3" w:rsidRPr="00617EC3" w:rsidRDefault="00617EC3" w:rsidP="00044AE9">
            <w:pPr>
              <w:pStyle w:val="TableText"/>
              <w:ind w:right="57"/>
              <w:jc w:val="right"/>
              <w:rPr>
                <w:sz w:val="16"/>
                <w:szCs w:val="16"/>
              </w:rPr>
            </w:pPr>
            <w:r w:rsidRPr="00D07A7A">
              <w:rPr>
                <w:rFonts w:ascii="Wingdings" w:hAnsi="Wingdings"/>
                <w:sz w:val="20"/>
              </w:rPr>
              <w:t>ü</w:t>
            </w:r>
          </w:p>
        </w:tc>
      </w:tr>
      <w:tr w:rsidR="00A573AD" w14:paraId="1D5F49B3" w14:textId="77777777" w:rsidTr="000C72DB">
        <w:tc>
          <w:tcPr>
            <w:tcW w:w="3455" w:type="dxa"/>
            <w:tcBorders>
              <w:top w:val="single" w:sz="4" w:space="0" w:color="A6A6A6" w:themeColor="background1" w:themeShade="A6"/>
              <w:left w:val="nil"/>
              <w:bottom w:val="single" w:sz="4" w:space="0" w:color="A6A6A6" w:themeColor="background1" w:themeShade="A6"/>
              <w:right w:val="nil"/>
            </w:tcBorders>
          </w:tcPr>
          <w:p w14:paraId="0093B2EE" w14:textId="180E3E93" w:rsidR="00617EC3" w:rsidRPr="00617EC3" w:rsidRDefault="00617EC3" w:rsidP="008C6ECB">
            <w:pPr>
              <w:pStyle w:val="TableText"/>
              <w:rPr>
                <w:sz w:val="16"/>
                <w:szCs w:val="16"/>
              </w:rPr>
            </w:pPr>
            <w:r w:rsidRPr="00617EC3">
              <w:rPr>
                <w:sz w:val="16"/>
                <w:szCs w:val="16"/>
              </w:rPr>
              <w:t>Health and Independence Report is published annually by December (Note 2)</w:t>
            </w:r>
          </w:p>
        </w:tc>
        <w:tc>
          <w:tcPr>
            <w:tcW w:w="1201" w:type="dxa"/>
            <w:tcBorders>
              <w:top w:val="single" w:sz="4" w:space="0" w:color="A6A6A6" w:themeColor="background1" w:themeShade="A6"/>
              <w:left w:val="nil"/>
              <w:bottom w:val="single" w:sz="4" w:space="0" w:color="A6A6A6" w:themeColor="background1" w:themeShade="A6"/>
              <w:right w:val="nil"/>
            </w:tcBorders>
          </w:tcPr>
          <w:p w14:paraId="3D440444" w14:textId="7DBF521E" w:rsidR="00617EC3" w:rsidRPr="00617EC3" w:rsidRDefault="00617EC3" w:rsidP="008C6ECB">
            <w:pPr>
              <w:pStyle w:val="TableText"/>
              <w:jc w:val="right"/>
              <w:rPr>
                <w:sz w:val="16"/>
                <w:szCs w:val="16"/>
              </w:rPr>
            </w:pPr>
            <w:r w:rsidRPr="00617EC3">
              <w:rPr>
                <w:sz w:val="16"/>
                <w:szCs w:val="16"/>
              </w:rPr>
              <w:t>Achieved</w:t>
            </w:r>
          </w:p>
        </w:tc>
        <w:tc>
          <w:tcPr>
            <w:tcW w:w="1202" w:type="dxa"/>
            <w:tcBorders>
              <w:top w:val="single" w:sz="4" w:space="0" w:color="A6A6A6" w:themeColor="background1" w:themeShade="A6"/>
              <w:left w:val="nil"/>
              <w:bottom w:val="single" w:sz="4" w:space="0" w:color="A6A6A6" w:themeColor="background1" w:themeShade="A6"/>
              <w:right w:val="nil"/>
            </w:tcBorders>
          </w:tcPr>
          <w:p w14:paraId="75647A32" w14:textId="2FBE4CA0" w:rsidR="00617EC3" w:rsidRPr="00617EC3" w:rsidRDefault="00617EC3" w:rsidP="008C6ECB">
            <w:pPr>
              <w:pStyle w:val="TableText"/>
              <w:jc w:val="right"/>
              <w:rPr>
                <w:sz w:val="16"/>
                <w:szCs w:val="16"/>
              </w:rPr>
            </w:pPr>
            <w:r w:rsidRPr="00617EC3">
              <w:rPr>
                <w:sz w:val="16"/>
                <w:szCs w:val="16"/>
              </w:rPr>
              <w:t>Achieved</w:t>
            </w:r>
          </w:p>
        </w:tc>
        <w:tc>
          <w:tcPr>
            <w:tcW w:w="1202" w:type="dxa"/>
            <w:tcBorders>
              <w:top w:val="single" w:sz="4" w:space="0" w:color="A6A6A6" w:themeColor="background1" w:themeShade="A6"/>
              <w:left w:val="nil"/>
              <w:bottom w:val="single" w:sz="4" w:space="0" w:color="A6A6A6" w:themeColor="background1" w:themeShade="A6"/>
              <w:right w:val="nil"/>
            </w:tcBorders>
            <w:shd w:val="clear" w:color="auto" w:fill="auto"/>
          </w:tcPr>
          <w:p w14:paraId="2AB0BF22" w14:textId="328E5631" w:rsidR="00617EC3" w:rsidRPr="00617EC3" w:rsidRDefault="00617EC3" w:rsidP="008C6ECB">
            <w:pPr>
              <w:pStyle w:val="TableText"/>
              <w:jc w:val="right"/>
              <w:rPr>
                <w:sz w:val="16"/>
                <w:szCs w:val="16"/>
              </w:rPr>
            </w:pPr>
            <w:r w:rsidRPr="00617EC3">
              <w:rPr>
                <w:sz w:val="16"/>
                <w:szCs w:val="16"/>
              </w:rPr>
              <w:t>Achieved</w:t>
            </w:r>
          </w:p>
        </w:tc>
        <w:tc>
          <w:tcPr>
            <w:tcW w:w="878" w:type="dxa"/>
            <w:tcBorders>
              <w:top w:val="single" w:sz="4" w:space="0" w:color="A6A6A6" w:themeColor="background1" w:themeShade="A6"/>
              <w:left w:val="nil"/>
              <w:bottom w:val="single" w:sz="4" w:space="0" w:color="A6A6A6" w:themeColor="background1" w:themeShade="A6"/>
              <w:right w:val="nil"/>
            </w:tcBorders>
            <w:shd w:val="clear" w:color="auto" w:fill="auto"/>
          </w:tcPr>
          <w:p w14:paraId="59A155A4" w14:textId="751A4DDA" w:rsidR="00617EC3" w:rsidRPr="00617EC3" w:rsidRDefault="00617EC3" w:rsidP="00044AE9">
            <w:pPr>
              <w:pStyle w:val="TableText"/>
              <w:ind w:right="57"/>
              <w:jc w:val="right"/>
              <w:rPr>
                <w:sz w:val="16"/>
                <w:szCs w:val="16"/>
              </w:rPr>
            </w:pPr>
            <w:r w:rsidRPr="00D07A7A">
              <w:rPr>
                <w:rFonts w:ascii="Wingdings" w:hAnsi="Wingdings"/>
                <w:sz w:val="20"/>
              </w:rPr>
              <w:t>ü</w:t>
            </w:r>
          </w:p>
        </w:tc>
      </w:tr>
      <w:tr w:rsidR="00A573AD" w14:paraId="18DAC1C5" w14:textId="77777777" w:rsidTr="000C72DB">
        <w:tc>
          <w:tcPr>
            <w:tcW w:w="3455" w:type="dxa"/>
            <w:tcBorders>
              <w:top w:val="single" w:sz="4" w:space="0" w:color="A6A6A6" w:themeColor="background1" w:themeShade="A6"/>
              <w:left w:val="nil"/>
              <w:bottom w:val="single" w:sz="4" w:space="0" w:color="A6A6A6" w:themeColor="background1" w:themeShade="A6"/>
              <w:right w:val="nil"/>
            </w:tcBorders>
          </w:tcPr>
          <w:p w14:paraId="6B9B18B0" w14:textId="75833CE7" w:rsidR="00617EC3" w:rsidRPr="00617EC3" w:rsidRDefault="00617EC3" w:rsidP="008C6ECB">
            <w:pPr>
              <w:pStyle w:val="TableText"/>
              <w:rPr>
                <w:sz w:val="16"/>
                <w:szCs w:val="16"/>
              </w:rPr>
            </w:pPr>
            <w:r w:rsidRPr="00617EC3">
              <w:rPr>
                <w:sz w:val="16"/>
                <w:szCs w:val="16"/>
              </w:rPr>
              <w:t>Average score on the extent to which policy advice is informed by relevant research and evidence, attained from a sample of the Ministry’s written policy advice as assessed using the agreed DPMC Framework (Note 3)</w:t>
            </w:r>
          </w:p>
        </w:tc>
        <w:tc>
          <w:tcPr>
            <w:tcW w:w="1201" w:type="dxa"/>
            <w:tcBorders>
              <w:top w:val="single" w:sz="4" w:space="0" w:color="A6A6A6" w:themeColor="background1" w:themeShade="A6"/>
              <w:left w:val="nil"/>
              <w:bottom w:val="single" w:sz="4" w:space="0" w:color="A6A6A6" w:themeColor="background1" w:themeShade="A6"/>
              <w:right w:val="nil"/>
            </w:tcBorders>
          </w:tcPr>
          <w:p w14:paraId="380F0EC6" w14:textId="1FFF0BE4" w:rsidR="00617EC3" w:rsidRPr="00617EC3" w:rsidRDefault="00617EC3" w:rsidP="008C6ECB">
            <w:pPr>
              <w:pStyle w:val="TableText"/>
              <w:jc w:val="right"/>
              <w:rPr>
                <w:sz w:val="16"/>
                <w:szCs w:val="16"/>
              </w:rPr>
            </w:pPr>
            <w:r w:rsidRPr="00617EC3">
              <w:rPr>
                <w:sz w:val="16"/>
                <w:szCs w:val="16"/>
              </w:rPr>
              <w:t xml:space="preserve">New </w:t>
            </w:r>
            <w:r w:rsidR="00044AE9">
              <w:rPr>
                <w:sz w:val="16"/>
                <w:szCs w:val="16"/>
              </w:rPr>
              <w:br/>
            </w:r>
            <w:r w:rsidRPr="00617EC3">
              <w:rPr>
                <w:sz w:val="16"/>
                <w:szCs w:val="16"/>
              </w:rPr>
              <w:t>measure</w:t>
            </w:r>
          </w:p>
        </w:tc>
        <w:tc>
          <w:tcPr>
            <w:tcW w:w="1202" w:type="dxa"/>
            <w:tcBorders>
              <w:top w:val="single" w:sz="4" w:space="0" w:color="A6A6A6" w:themeColor="background1" w:themeShade="A6"/>
              <w:left w:val="nil"/>
              <w:bottom w:val="single" w:sz="4" w:space="0" w:color="A6A6A6" w:themeColor="background1" w:themeShade="A6"/>
              <w:right w:val="nil"/>
            </w:tcBorders>
          </w:tcPr>
          <w:p w14:paraId="34B69F11" w14:textId="623A04D1" w:rsidR="00617EC3" w:rsidRPr="00617EC3" w:rsidRDefault="00617EC3" w:rsidP="008C6ECB">
            <w:pPr>
              <w:pStyle w:val="TableParagraph"/>
              <w:spacing w:before="60" w:after="60"/>
              <w:ind w:left="316" w:firstLine="25"/>
              <w:rPr>
                <w:sz w:val="16"/>
                <w:szCs w:val="16"/>
              </w:rPr>
            </w:pPr>
            <w:r w:rsidRPr="00617EC3">
              <w:rPr>
                <w:rFonts w:ascii="Segoe UI" w:eastAsia="Times New Roman" w:hAnsi="Segoe UI" w:cs="Times New Roman"/>
                <w:sz w:val="16"/>
                <w:szCs w:val="16"/>
                <w:lang w:val="en-NZ" w:eastAsia="en-GB"/>
              </w:rPr>
              <w:t>Greater than 3.2</w:t>
            </w:r>
            <w:r>
              <w:rPr>
                <w:rFonts w:ascii="Segoe UI" w:eastAsia="Times New Roman" w:hAnsi="Segoe UI" w:cs="Times New Roman"/>
                <w:sz w:val="16"/>
                <w:szCs w:val="16"/>
                <w:lang w:val="en-NZ" w:eastAsia="en-GB"/>
              </w:rPr>
              <w:t xml:space="preserve"> </w:t>
            </w:r>
            <w:r w:rsidRPr="00617EC3">
              <w:rPr>
                <w:sz w:val="16"/>
                <w:szCs w:val="16"/>
              </w:rPr>
              <w:t>out of 5</w:t>
            </w:r>
          </w:p>
        </w:tc>
        <w:tc>
          <w:tcPr>
            <w:tcW w:w="1202" w:type="dxa"/>
            <w:tcBorders>
              <w:top w:val="single" w:sz="4" w:space="0" w:color="A6A6A6" w:themeColor="background1" w:themeShade="A6"/>
              <w:left w:val="nil"/>
              <w:bottom w:val="single" w:sz="4" w:space="0" w:color="A6A6A6" w:themeColor="background1" w:themeShade="A6"/>
              <w:right w:val="nil"/>
            </w:tcBorders>
            <w:shd w:val="clear" w:color="auto" w:fill="auto"/>
          </w:tcPr>
          <w:p w14:paraId="5D01208C" w14:textId="4CEB18DB" w:rsidR="00617EC3" w:rsidRPr="00617EC3" w:rsidRDefault="00617EC3" w:rsidP="008C6ECB">
            <w:pPr>
              <w:pStyle w:val="TableText"/>
              <w:jc w:val="right"/>
              <w:rPr>
                <w:sz w:val="16"/>
                <w:szCs w:val="16"/>
              </w:rPr>
            </w:pPr>
            <w:r w:rsidRPr="00617EC3">
              <w:rPr>
                <w:sz w:val="16"/>
                <w:szCs w:val="16"/>
              </w:rPr>
              <w:t>3.56</w:t>
            </w:r>
          </w:p>
        </w:tc>
        <w:tc>
          <w:tcPr>
            <w:tcW w:w="878" w:type="dxa"/>
            <w:tcBorders>
              <w:top w:val="single" w:sz="4" w:space="0" w:color="A6A6A6" w:themeColor="background1" w:themeShade="A6"/>
              <w:left w:val="nil"/>
              <w:bottom w:val="single" w:sz="4" w:space="0" w:color="A6A6A6" w:themeColor="background1" w:themeShade="A6"/>
              <w:right w:val="nil"/>
            </w:tcBorders>
            <w:shd w:val="clear" w:color="auto" w:fill="auto"/>
          </w:tcPr>
          <w:p w14:paraId="37ECF75F" w14:textId="0E3C1558" w:rsidR="00617EC3" w:rsidRPr="00617EC3" w:rsidRDefault="00617EC3" w:rsidP="00044AE9">
            <w:pPr>
              <w:pStyle w:val="TableText"/>
              <w:ind w:right="57"/>
              <w:jc w:val="right"/>
              <w:rPr>
                <w:sz w:val="16"/>
                <w:szCs w:val="16"/>
              </w:rPr>
            </w:pPr>
            <w:r w:rsidRPr="00D07A7A">
              <w:rPr>
                <w:rFonts w:ascii="Wingdings" w:hAnsi="Wingdings"/>
                <w:sz w:val="20"/>
              </w:rPr>
              <w:t>ü</w:t>
            </w:r>
          </w:p>
        </w:tc>
      </w:tr>
      <w:tr w:rsidR="00A573AD" w14:paraId="5E3079E8" w14:textId="77777777" w:rsidTr="000C72DB">
        <w:tc>
          <w:tcPr>
            <w:tcW w:w="3455" w:type="dxa"/>
            <w:tcBorders>
              <w:top w:val="single" w:sz="4" w:space="0" w:color="A6A6A6" w:themeColor="background1" w:themeShade="A6"/>
              <w:left w:val="nil"/>
              <w:bottom w:val="single" w:sz="4" w:space="0" w:color="A6A6A6" w:themeColor="background1" w:themeShade="A6"/>
              <w:right w:val="nil"/>
            </w:tcBorders>
          </w:tcPr>
          <w:p w14:paraId="1B485645" w14:textId="46C47044" w:rsidR="00617EC3" w:rsidRPr="00617EC3" w:rsidRDefault="00617EC3" w:rsidP="008C6ECB">
            <w:pPr>
              <w:pStyle w:val="TableText"/>
              <w:rPr>
                <w:sz w:val="16"/>
                <w:szCs w:val="16"/>
              </w:rPr>
            </w:pPr>
            <w:r w:rsidRPr="00617EC3">
              <w:rPr>
                <w:sz w:val="16"/>
                <w:szCs w:val="16"/>
              </w:rPr>
              <w:t>Child and Youth Mental Health and Addiction Prevalence Survey project meets project milestones, including setting up governance and advisory arrangements and commencing the tender process by June 2025 (Note 4)</w:t>
            </w:r>
          </w:p>
        </w:tc>
        <w:tc>
          <w:tcPr>
            <w:tcW w:w="1201" w:type="dxa"/>
            <w:tcBorders>
              <w:top w:val="single" w:sz="4" w:space="0" w:color="A6A6A6" w:themeColor="background1" w:themeShade="A6"/>
              <w:left w:val="nil"/>
              <w:bottom w:val="single" w:sz="4" w:space="0" w:color="A6A6A6" w:themeColor="background1" w:themeShade="A6"/>
              <w:right w:val="nil"/>
            </w:tcBorders>
          </w:tcPr>
          <w:p w14:paraId="41225548" w14:textId="1677F4FC" w:rsidR="00617EC3" w:rsidRPr="00617EC3" w:rsidRDefault="00617EC3" w:rsidP="008C6ECB">
            <w:pPr>
              <w:pStyle w:val="TableText"/>
              <w:jc w:val="right"/>
              <w:rPr>
                <w:sz w:val="16"/>
                <w:szCs w:val="16"/>
              </w:rPr>
            </w:pPr>
            <w:r w:rsidRPr="00617EC3">
              <w:rPr>
                <w:sz w:val="16"/>
                <w:szCs w:val="16"/>
              </w:rPr>
              <w:t xml:space="preserve">New </w:t>
            </w:r>
            <w:r w:rsidR="00044AE9">
              <w:rPr>
                <w:sz w:val="16"/>
                <w:szCs w:val="16"/>
              </w:rPr>
              <w:br/>
            </w:r>
            <w:r w:rsidRPr="00617EC3">
              <w:rPr>
                <w:sz w:val="16"/>
                <w:szCs w:val="16"/>
              </w:rPr>
              <w:t>measure</w:t>
            </w:r>
          </w:p>
        </w:tc>
        <w:tc>
          <w:tcPr>
            <w:tcW w:w="1202" w:type="dxa"/>
            <w:tcBorders>
              <w:top w:val="single" w:sz="4" w:space="0" w:color="A6A6A6" w:themeColor="background1" w:themeShade="A6"/>
              <w:left w:val="nil"/>
              <w:bottom w:val="single" w:sz="4" w:space="0" w:color="A6A6A6" w:themeColor="background1" w:themeShade="A6"/>
              <w:right w:val="nil"/>
            </w:tcBorders>
          </w:tcPr>
          <w:p w14:paraId="5D2E782E" w14:textId="5DAEA03E" w:rsidR="00617EC3" w:rsidRPr="00617EC3" w:rsidRDefault="00617EC3" w:rsidP="008C6ECB">
            <w:pPr>
              <w:pStyle w:val="TableText"/>
              <w:jc w:val="right"/>
              <w:rPr>
                <w:sz w:val="16"/>
                <w:szCs w:val="16"/>
              </w:rPr>
            </w:pPr>
            <w:r w:rsidRPr="00617EC3">
              <w:rPr>
                <w:sz w:val="16"/>
                <w:szCs w:val="16"/>
              </w:rPr>
              <w:t>Achieved</w:t>
            </w:r>
          </w:p>
        </w:tc>
        <w:tc>
          <w:tcPr>
            <w:tcW w:w="1202" w:type="dxa"/>
            <w:tcBorders>
              <w:top w:val="single" w:sz="4" w:space="0" w:color="A6A6A6" w:themeColor="background1" w:themeShade="A6"/>
              <w:left w:val="nil"/>
              <w:bottom w:val="single" w:sz="4" w:space="0" w:color="A6A6A6" w:themeColor="background1" w:themeShade="A6"/>
              <w:right w:val="nil"/>
            </w:tcBorders>
            <w:shd w:val="clear" w:color="auto" w:fill="auto"/>
          </w:tcPr>
          <w:p w14:paraId="5AC5726C" w14:textId="0F4644E4" w:rsidR="00617EC3" w:rsidRPr="00617EC3" w:rsidRDefault="00617EC3" w:rsidP="008C6ECB">
            <w:pPr>
              <w:pStyle w:val="TableText"/>
              <w:jc w:val="right"/>
              <w:rPr>
                <w:sz w:val="16"/>
                <w:szCs w:val="16"/>
              </w:rPr>
            </w:pPr>
            <w:r w:rsidRPr="00617EC3">
              <w:rPr>
                <w:sz w:val="16"/>
                <w:szCs w:val="16"/>
              </w:rPr>
              <w:t>Achieved</w:t>
            </w:r>
          </w:p>
        </w:tc>
        <w:tc>
          <w:tcPr>
            <w:tcW w:w="878" w:type="dxa"/>
            <w:tcBorders>
              <w:top w:val="single" w:sz="4" w:space="0" w:color="A6A6A6" w:themeColor="background1" w:themeShade="A6"/>
              <w:left w:val="nil"/>
              <w:bottom w:val="single" w:sz="4" w:space="0" w:color="A6A6A6" w:themeColor="background1" w:themeShade="A6"/>
              <w:right w:val="nil"/>
            </w:tcBorders>
            <w:shd w:val="clear" w:color="auto" w:fill="auto"/>
          </w:tcPr>
          <w:p w14:paraId="63C380C9" w14:textId="7FF02F0E" w:rsidR="00617EC3" w:rsidRPr="00617EC3" w:rsidRDefault="00617EC3" w:rsidP="00044AE9">
            <w:pPr>
              <w:pStyle w:val="TableText"/>
              <w:ind w:right="57"/>
              <w:jc w:val="right"/>
              <w:rPr>
                <w:sz w:val="16"/>
                <w:szCs w:val="16"/>
              </w:rPr>
            </w:pPr>
            <w:r w:rsidRPr="00D07A7A">
              <w:rPr>
                <w:rFonts w:ascii="Wingdings" w:hAnsi="Wingdings"/>
                <w:sz w:val="20"/>
              </w:rPr>
              <w:t>ü</w:t>
            </w:r>
          </w:p>
        </w:tc>
      </w:tr>
    </w:tbl>
    <w:p w14:paraId="6355DD08" w14:textId="47E89DD2" w:rsidR="00617EC3" w:rsidRDefault="00617EC3" w:rsidP="00617EC3">
      <w:pPr>
        <w:pStyle w:val="Note"/>
      </w:pPr>
      <w:r w:rsidRPr="00C95714">
        <w:rPr>
          <w:b/>
          <w:bCs/>
        </w:rPr>
        <w:t>Note 1</w:t>
      </w:r>
      <w:r>
        <w:t>: A significant error is one that changes the meaning of a public statistic. These errors must be communicated to users as soon as they are identified due to their importance. Minor inaccuracies, routine updates, or revisions made to reflect more complete data are not considered significant. Significant errors found within the financial year materially affect the result of this measure. Each year, any significant errors are reported in the New Zealand Health Survey Methodology report. The latest results of the New Zealand Health Survey were published on 19 November 2024.</w:t>
      </w:r>
      <w:r>
        <w:rPr>
          <w:rStyle w:val="FootnoteReference"/>
        </w:rPr>
        <w:footnoteReference w:id="42"/>
      </w:r>
    </w:p>
    <w:p w14:paraId="4E2E8910" w14:textId="1F578865" w:rsidR="00617EC3" w:rsidRDefault="00617EC3" w:rsidP="00617EC3">
      <w:pPr>
        <w:pStyle w:val="Note"/>
      </w:pPr>
      <w:r w:rsidRPr="00C95714">
        <w:rPr>
          <w:b/>
          <w:bCs/>
        </w:rPr>
        <w:t>Note 2</w:t>
      </w:r>
      <w:r>
        <w:t>: The Health and Independence Report was published on 28 August 2024.</w:t>
      </w:r>
      <w:r>
        <w:rPr>
          <w:rStyle w:val="FootnoteReference"/>
        </w:rPr>
        <w:footnoteReference w:id="43"/>
      </w:r>
    </w:p>
    <w:p w14:paraId="6A4D0240" w14:textId="77777777" w:rsidR="00617EC3" w:rsidRDefault="00617EC3" w:rsidP="00617EC3">
      <w:pPr>
        <w:pStyle w:val="Note"/>
      </w:pPr>
      <w:r w:rsidRPr="00C95714">
        <w:rPr>
          <w:b/>
          <w:bCs/>
        </w:rPr>
        <w:t>Note 3</w:t>
      </w:r>
      <w:r>
        <w:t>: A total of 50 papers were independently assessed. Of these, 34 were identified as papers that require data and evidence, and were assessed on this basis using the agreed DPMC Framework.</w:t>
      </w:r>
    </w:p>
    <w:p w14:paraId="4AEEE062" w14:textId="77777777" w:rsidR="00617EC3" w:rsidRDefault="00617EC3" w:rsidP="00617EC3">
      <w:pPr>
        <w:pStyle w:val="Note"/>
      </w:pPr>
      <w:r w:rsidRPr="00C95714">
        <w:rPr>
          <w:b/>
          <w:bCs/>
        </w:rPr>
        <w:t>Note 4</w:t>
      </w:r>
      <w:r>
        <w:t>: The Child and Youth Mental Health and Addiction Prevalence Survey has been renamed the Child and Youth Mental Health Study.</w:t>
      </w:r>
    </w:p>
    <w:p w14:paraId="5A936F08" w14:textId="77777777" w:rsidR="001E3B9F" w:rsidRDefault="001E3B9F" w:rsidP="001E3B9F"/>
    <w:p w14:paraId="65177B78" w14:textId="77777777" w:rsidR="001E3B9F" w:rsidRDefault="001E3B9F" w:rsidP="001E3B9F">
      <w:pPr>
        <w:sectPr w:rsidR="001E3B9F" w:rsidSect="006D69D2">
          <w:pgSz w:w="11907" w:h="16840" w:code="9"/>
          <w:pgMar w:top="1418" w:right="1701" w:bottom="1134" w:left="1843" w:header="284" w:footer="425" w:gutter="284"/>
          <w:cols w:space="720"/>
        </w:sectPr>
      </w:pPr>
    </w:p>
    <w:p w14:paraId="1FE76AED" w14:textId="77777777" w:rsidR="001E3B9F" w:rsidRDefault="001E3B9F" w:rsidP="001E3B9F">
      <w:pPr>
        <w:pStyle w:val="Heading4"/>
        <w:spacing w:before="0"/>
      </w:pPr>
      <w:r>
        <w:t>Policy Advice and Related Services</w:t>
      </w:r>
    </w:p>
    <w:p w14:paraId="6F54F6FA" w14:textId="59923DFE" w:rsidR="001E3B9F" w:rsidRDefault="001E3B9F" w:rsidP="001E3B9F">
      <w:r>
        <w:t>This category is limited to the provision of policy advice (including second opinion advice and contributions to policy advice led by other agencies) and other support to Ministers in discharging their policy decision-making and other portfolio responsibilities relating to health.</w:t>
      </w:r>
    </w:p>
    <w:p w14:paraId="249CF8BE" w14:textId="77777777" w:rsidR="001E3B9F" w:rsidRDefault="001E3B9F" w:rsidP="001E3B9F"/>
    <w:tbl>
      <w:tblPr>
        <w:tblStyle w:val="TableGrid"/>
        <w:tblW w:w="8086"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686"/>
        <w:gridCol w:w="992"/>
        <w:gridCol w:w="1275"/>
        <w:gridCol w:w="1277"/>
        <w:gridCol w:w="848"/>
        <w:gridCol w:w="8"/>
      </w:tblGrid>
      <w:tr w:rsidR="008D3845" w14:paraId="16265443" w14:textId="77777777" w:rsidTr="00044AE9">
        <w:trPr>
          <w:gridAfter w:val="1"/>
          <w:wAfter w:w="8" w:type="dxa"/>
          <w:trHeight w:val="375"/>
        </w:trPr>
        <w:tc>
          <w:tcPr>
            <w:tcW w:w="8078" w:type="dxa"/>
            <w:gridSpan w:val="5"/>
            <w:tcBorders>
              <w:top w:val="nil"/>
              <w:left w:val="nil"/>
              <w:bottom w:val="nil"/>
              <w:right w:val="nil"/>
            </w:tcBorders>
            <w:shd w:val="clear" w:color="auto" w:fill="D9D9D9" w:themeFill="background1" w:themeFillShade="D9"/>
            <w:vAlign w:val="bottom"/>
          </w:tcPr>
          <w:p w14:paraId="5BB6FD75" w14:textId="3F41E88D" w:rsidR="008D3845" w:rsidRPr="00617EC3" w:rsidRDefault="008D3845" w:rsidP="00E34871">
            <w:pPr>
              <w:pStyle w:val="TableText"/>
              <w:rPr>
                <w:b/>
                <w:bCs/>
                <w:sz w:val="16"/>
                <w:szCs w:val="16"/>
              </w:rPr>
            </w:pPr>
            <w:r w:rsidRPr="0064064F">
              <w:rPr>
                <w:b/>
                <w:bCs/>
                <w:sz w:val="16"/>
                <w:szCs w:val="18"/>
              </w:rPr>
              <w:t>Performance assessment</w:t>
            </w:r>
          </w:p>
        </w:tc>
      </w:tr>
      <w:tr w:rsidR="00A573AD" w14:paraId="73A646F3" w14:textId="77777777" w:rsidTr="00044AE9">
        <w:trPr>
          <w:trHeight w:val="990"/>
        </w:trPr>
        <w:tc>
          <w:tcPr>
            <w:tcW w:w="3686" w:type="dxa"/>
            <w:tcBorders>
              <w:top w:val="nil"/>
              <w:left w:val="nil"/>
              <w:bottom w:val="nil"/>
              <w:right w:val="nil"/>
            </w:tcBorders>
            <w:shd w:val="clear" w:color="auto" w:fill="F2F2F2" w:themeFill="background1" w:themeFillShade="F2"/>
            <w:vAlign w:val="bottom"/>
            <w:hideMark/>
          </w:tcPr>
          <w:p w14:paraId="62238DB6" w14:textId="77777777" w:rsidR="001E3B9F" w:rsidRDefault="001E3B9F" w:rsidP="00E34871">
            <w:pPr>
              <w:pStyle w:val="TableText"/>
              <w:rPr>
                <w:b/>
                <w:bCs/>
                <w:sz w:val="16"/>
                <w:szCs w:val="16"/>
              </w:rPr>
            </w:pPr>
            <w:r>
              <w:rPr>
                <w:b/>
                <w:bCs/>
                <w:sz w:val="16"/>
                <w:szCs w:val="16"/>
              </w:rPr>
              <w:t>Performance measure</w:t>
            </w:r>
          </w:p>
        </w:tc>
        <w:tc>
          <w:tcPr>
            <w:tcW w:w="992" w:type="dxa"/>
            <w:tcBorders>
              <w:top w:val="nil"/>
              <w:left w:val="nil"/>
              <w:bottom w:val="nil"/>
              <w:right w:val="nil"/>
            </w:tcBorders>
            <w:shd w:val="clear" w:color="auto" w:fill="F2F2F2" w:themeFill="background1" w:themeFillShade="F2"/>
            <w:vAlign w:val="bottom"/>
            <w:hideMark/>
          </w:tcPr>
          <w:p w14:paraId="090061A7" w14:textId="77777777" w:rsidR="001E3B9F" w:rsidRDefault="001E3B9F" w:rsidP="00E34871">
            <w:pPr>
              <w:pStyle w:val="TableText"/>
              <w:jc w:val="right"/>
              <w:rPr>
                <w:b/>
                <w:bCs/>
                <w:sz w:val="16"/>
                <w:szCs w:val="16"/>
              </w:rPr>
            </w:pPr>
            <w:r w:rsidRPr="00617EC3">
              <w:rPr>
                <w:b/>
                <w:bCs/>
                <w:sz w:val="16"/>
                <w:szCs w:val="16"/>
              </w:rPr>
              <w:t xml:space="preserve">Actual </w:t>
            </w:r>
          </w:p>
          <w:p w14:paraId="6EAEF1AC" w14:textId="77777777" w:rsidR="001E3B9F" w:rsidRDefault="001E3B9F" w:rsidP="00E34871">
            <w:pPr>
              <w:pStyle w:val="TableText"/>
              <w:jc w:val="right"/>
              <w:rPr>
                <w:b/>
                <w:bCs/>
                <w:sz w:val="16"/>
                <w:szCs w:val="16"/>
              </w:rPr>
            </w:pPr>
            <w:r w:rsidRPr="00617EC3">
              <w:rPr>
                <w:b/>
                <w:bCs/>
                <w:sz w:val="16"/>
                <w:szCs w:val="16"/>
              </w:rPr>
              <w:t>2023/24</w:t>
            </w:r>
          </w:p>
        </w:tc>
        <w:tc>
          <w:tcPr>
            <w:tcW w:w="1275" w:type="dxa"/>
            <w:tcBorders>
              <w:top w:val="nil"/>
              <w:left w:val="nil"/>
              <w:bottom w:val="nil"/>
              <w:right w:val="nil"/>
            </w:tcBorders>
            <w:shd w:val="clear" w:color="auto" w:fill="F2F2F2" w:themeFill="background1" w:themeFillShade="F2"/>
            <w:vAlign w:val="bottom"/>
            <w:hideMark/>
          </w:tcPr>
          <w:p w14:paraId="487A418E" w14:textId="77777777" w:rsidR="001E3B9F" w:rsidRPr="00617EC3" w:rsidRDefault="001E3B9F" w:rsidP="00E34871">
            <w:pPr>
              <w:pStyle w:val="TableText"/>
              <w:jc w:val="right"/>
              <w:rPr>
                <w:b/>
                <w:bCs/>
                <w:sz w:val="16"/>
                <w:szCs w:val="16"/>
              </w:rPr>
            </w:pPr>
            <w:r w:rsidRPr="00617EC3">
              <w:rPr>
                <w:b/>
                <w:bCs/>
                <w:sz w:val="16"/>
                <w:szCs w:val="16"/>
              </w:rPr>
              <w:t>Budget standard</w:t>
            </w:r>
          </w:p>
          <w:p w14:paraId="1531B7FC" w14:textId="77777777" w:rsidR="001E3B9F" w:rsidRDefault="001E3B9F" w:rsidP="00E34871">
            <w:pPr>
              <w:pStyle w:val="TableText"/>
              <w:jc w:val="right"/>
              <w:rPr>
                <w:b/>
                <w:bCs/>
                <w:sz w:val="16"/>
                <w:szCs w:val="16"/>
              </w:rPr>
            </w:pPr>
            <w:r w:rsidRPr="00617EC3">
              <w:rPr>
                <w:b/>
                <w:bCs/>
                <w:sz w:val="16"/>
                <w:szCs w:val="16"/>
              </w:rPr>
              <w:t>2024/25</w:t>
            </w:r>
          </w:p>
        </w:tc>
        <w:tc>
          <w:tcPr>
            <w:tcW w:w="1277" w:type="dxa"/>
            <w:tcBorders>
              <w:top w:val="nil"/>
              <w:left w:val="nil"/>
              <w:bottom w:val="nil"/>
              <w:right w:val="nil"/>
            </w:tcBorders>
            <w:shd w:val="clear" w:color="auto" w:fill="F2F2F2" w:themeFill="background1" w:themeFillShade="F2"/>
            <w:vAlign w:val="bottom"/>
            <w:hideMark/>
          </w:tcPr>
          <w:p w14:paraId="2F6BF865" w14:textId="77777777" w:rsidR="001E3B9F" w:rsidRDefault="001E3B9F" w:rsidP="00E34871">
            <w:pPr>
              <w:pStyle w:val="TableText"/>
              <w:jc w:val="right"/>
              <w:rPr>
                <w:b/>
                <w:bCs/>
                <w:sz w:val="16"/>
                <w:szCs w:val="16"/>
              </w:rPr>
            </w:pPr>
            <w:r w:rsidRPr="00617EC3">
              <w:rPr>
                <w:b/>
                <w:bCs/>
                <w:sz w:val="16"/>
                <w:szCs w:val="16"/>
              </w:rPr>
              <w:t>Actual</w:t>
            </w:r>
          </w:p>
          <w:p w14:paraId="5C24F6DC" w14:textId="77777777" w:rsidR="001E3B9F" w:rsidRDefault="001E3B9F" w:rsidP="00E34871">
            <w:pPr>
              <w:pStyle w:val="TableText"/>
              <w:jc w:val="right"/>
              <w:rPr>
                <w:b/>
                <w:bCs/>
                <w:sz w:val="16"/>
                <w:szCs w:val="16"/>
              </w:rPr>
            </w:pPr>
            <w:r w:rsidRPr="00617EC3">
              <w:rPr>
                <w:b/>
                <w:bCs/>
                <w:sz w:val="16"/>
                <w:szCs w:val="16"/>
              </w:rPr>
              <w:t>2024/25</w:t>
            </w:r>
          </w:p>
        </w:tc>
        <w:tc>
          <w:tcPr>
            <w:tcW w:w="856" w:type="dxa"/>
            <w:gridSpan w:val="2"/>
            <w:tcBorders>
              <w:top w:val="nil"/>
              <w:left w:val="nil"/>
              <w:bottom w:val="nil"/>
              <w:right w:val="nil"/>
            </w:tcBorders>
            <w:shd w:val="clear" w:color="auto" w:fill="F2F2F2" w:themeFill="background1" w:themeFillShade="F2"/>
            <w:vAlign w:val="bottom"/>
            <w:hideMark/>
          </w:tcPr>
          <w:p w14:paraId="111F2A4B" w14:textId="77777777" w:rsidR="001E3B9F" w:rsidRDefault="001E3B9F" w:rsidP="00E34871">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A573AD" w14:paraId="1643F605" w14:textId="77777777" w:rsidTr="000C72DB">
        <w:tc>
          <w:tcPr>
            <w:tcW w:w="3686" w:type="dxa"/>
            <w:tcBorders>
              <w:top w:val="nil"/>
              <w:left w:val="nil"/>
              <w:bottom w:val="single" w:sz="4" w:space="0" w:color="A6A6A6" w:themeColor="background1" w:themeShade="A6"/>
              <w:right w:val="nil"/>
            </w:tcBorders>
          </w:tcPr>
          <w:p w14:paraId="4CFCD1F6" w14:textId="52509BED" w:rsidR="00A573AD" w:rsidRPr="00617EC3" w:rsidRDefault="00A573AD" w:rsidP="00E34871">
            <w:pPr>
              <w:pStyle w:val="TableText"/>
              <w:rPr>
                <w:sz w:val="16"/>
                <w:szCs w:val="16"/>
              </w:rPr>
            </w:pPr>
            <w:r w:rsidRPr="00A573AD">
              <w:rPr>
                <w:sz w:val="16"/>
                <w:szCs w:val="16"/>
              </w:rPr>
              <w:t>Percentage of Ministerial letter response provided to the Minister within agreed timeframes (Note 1)</w:t>
            </w:r>
          </w:p>
        </w:tc>
        <w:tc>
          <w:tcPr>
            <w:tcW w:w="992" w:type="dxa"/>
            <w:tcBorders>
              <w:top w:val="nil"/>
              <w:left w:val="nil"/>
              <w:bottom w:val="single" w:sz="4" w:space="0" w:color="A6A6A6" w:themeColor="background1" w:themeShade="A6"/>
              <w:right w:val="nil"/>
            </w:tcBorders>
          </w:tcPr>
          <w:p w14:paraId="1A0FA39C" w14:textId="0861A109" w:rsidR="00A573AD" w:rsidRPr="00617EC3" w:rsidRDefault="00A573AD" w:rsidP="00E34871">
            <w:pPr>
              <w:pStyle w:val="TableText"/>
              <w:jc w:val="right"/>
              <w:rPr>
                <w:sz w:val="16"/>
                <w:szCs w:val="16"/>
              </w:rPr>
            </w:pPr>
            <w:r w:rsidRPr="00A573AD">
              <w:rPr>
                <w:sz w:val="16"/>
                <w:szCs w:val="16"/>
              </w:rPr>
              <w:t>99.5%</w:t>
            </w:r>
          </w:p>
        </w:tc>
        <w:tc>
          <w:tcPr>
            <w:tcW w:w="1275" w:type="dxa"/>
            <w:tcBorders>
              <w:top w:val="nil"/>
              <w:left w:val="nil"/>
              <w:bottom w:val="single" w:sz="4" w:space="0" w:color="A6A6A6" w:themeColor="background1" w:themeShade="A6"/>
              <w:right w:val="nil"/>
            </w:tcBorders>
          </w:tcPr>
          <w:p w14:paraId="650457F5" w14:textId="246B91D7" w:rsidR="00A573AD" w:rsidRPr="00617EC3" w:rsidRDefault="00A573AD" w:rsidP="00E34871">
            <w:pPr>
              <w:pStyle w:val="TableText"/>
              <w:jc w:val="right"/>
              <w:rPr>
                <w:sz w:val="16"/>
                <w:szCs w:val="16"/>
              </w:rPr>
            </w:pPr>
            <w:r w:rsidRPr="00A573AD">
              <w:rPr>
                <w:sz w:val="16"/>
                <w:szCs w:val="16"/>
              </w:rPr>
              <w:t>95%</w:t>
            </w:r>
          </w:p>
        </w:tc>
        <w:tc>
          <w:tcPr>
            <w:tcW w:w="1277" w:type="dxa"/>
            <w:tcBorders>
              <w:top w:val="nil"/>
              <w:left w:val="nil"/>
              <w:bottom w:val="single" w:sz="4" w:space="0" w:color="A6A6A6" w:themeColor="background1" w:themeShade="A6"/>
              <w:right w:val="nil"/>
            </w:tcBorders>
            <w:shd w:val="clear" w:color="auto" w:fill="auto"/>
          </w:tcPr>
          <w:p w14:paraId="72AF4C5C" w14:textId="0B062DE7" w:rsidR="00A573AD" w:rsidRPr="00617EC3" w:rsidRDefault="00A573AD" w:rsidP="00E34871">
            <w:pPr>
              <w:pStyle w:val="TableText"/>
              <w:jc w:val="right"/>
              <w:rPr>
                <w:sz w:val="16"/>
                <w:szCs w:val="16"/>
              </w:rPr>
            </w:pPr>
            <w:r w:rsidRPr="00A573AD">
              <w:rPr>
                <w:sz w:val="16"/>
                <w:szCs w:val="16"/>
              </w:rPr>
              <w:t>98.3%</w:t>
            </w:r>
          </w:p>
        </w:tc>
        <w:tc>
          <w:tcPr>
            <w:tcW w:w="856" w:type="dxa"/>
            <w:gridSpan w:val="2"/>
            <w:tcBorders>
              <w:top w:val="nil"/>
              <w:left w:val="nil"/>
              <w:bottom w:val="single" w:sz="4" w:space="0" w:color="A6A6A6" w:themeColor="background1" w:themeShade="A6"/>
              <w:right w:val="nil"/>
            </w:tcBorders>
            <w:shd w:val="clear" w:color="auto" w:fill="auto"/>
          </w:tcPr>
          <w:p w14:paraId="4A115703" w14:textId="3341766A"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0EC92B87"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4841CED2" w14:textId="797ABB3F" w:rsidR="00A573AD" w:rsidRPr="00617EC3" w:rsidRDefault="00A573AD" w:rsidP="00E34871">
            <w:pPr>
              <w:pStyle w:val="TableText"/>
              <w:rPr>
                <w:sz w:val="16"/>
                <w:szCs w:val="16"/>
              </w:rPr>
            </w:pPr>
            <w:r w:rsidRPr="00A573AD">
              <w:rPr>
                <w:sz w:val="16"/>
                <w:szCs w:val="16"/>
              </w:rPr>
              <w:t>Percentage of Written Parliamentary Question responses provided to the Minister within agreed timeframes (Note 2)</w:t>
            </w:r>
          </w:p>
        </w:tc>
        <w:tc>
          <w:tcPr>
            <w:tcW w:w="992" w:type="dxa"/>
            <w:tcBorders>
              <w:top w:val="single" w:sz="4" w:space="0" w:color="A6A6A6" w:themeColor="background1" w:themeShade="A6"/>
              <w:left w:val="nil"/>
              <w:bottom w:val="single" w:sz="4" w:space="0" w:color="A6A6A6" w:themeColor="background1" w:themeShade="A6"/>
              <w:right w:val="nil"/>
            </w:tcBorders>
          </w:tcPr>
          <w:p w14:paraId="1FA82030" w14:textId="15AAA889" w:rsidR="00A573AD" w:rsidRPr="00617EC3" w:rsidRDefault="00A573AD" w:rsidP="00E34871">
            <w:pPr>
              <w:pStyle w:val="TableText"/>
              <w:jc w:val="right"/>
              <w:rPr>
                <w:sz w:val="16"/>
                <w:szCs w:val="16"/>
              </w:rPr>
            </w:pPr>
            <w:r w:rsidRPr="00A573AD">
              <w:rPr>
                <w:sz w:val="16"/>
                <w:szCs w:val="16"/>
              </w:rPr>
              <w:t>99.7%</w:t>
            </w:r>
          </w:p>
        </w:tc>
        <w:tc>
          <w:tcPr>
            <w:tcW w:w="1275" w:type="dxa"/>
            <w:tcBorders>
              <w:top w:val="single" w:sz="4" w:space="0" w:color="A6A6A6" w:themeColor="background1" w:themeShade="A6"/>
              <w:left w:val="nil"/>
              <w:bottom w:val="single" w:sz="4" w:space="0" w:color="A6A6A6" w:themeColor="background1" w:themeShade="A6"/>
              <w:right w:val="nil"/>
            </w:tcBorders>
          </w:tcPr>
          <w:p w14:paraId="0FE7995F" w14:textId="4F1039CE" w:rsidR="00A573AD" w:rsidRPr="00617EC3" w:rsidRDefault="00A573AD" w:rsidP="00E34871">
            <w:pPr>
              <w:pStyle w:val="TableText"/>
              <w:jc w:val="right"/>
              <w:rPr>
                <w:sz w:val="16"/>
                <w:szCs w:val="16"/>
              </w:rPr>
            </w:pPr>
            <w:r w:rsidRPr="00A573AD">
              <w:rPr>
                <w:sz w:val="16"/>
                <w:szCs w:val="16"/>
              </w:rPr>
              <w:t>95%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42F39360" w14:textId="3C8669DB" w:rsidR="00A573AD" w:rsidRPr="00617EC3" w:rsidRDefault="00A573AD" w:rsidP="00E34871">
            <w:pPr>
              <w:pStyle w:val="TableText"/>
              <w:jc w:val="right"/>
              <w:rPr>
                <w:sz w:val="16"/>
                <w:szCs w:val="16"/>
              </w:rPr>
            </w:pPr>
            <w:r w:rsidRPr="00A573AD">
              <w:rPr>
                <w:sz w:val="16"/>
                <w:szCs w:val="16"/>
              </w:rPr>
              <w:t>99.8%</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156996C1" w14:textId="716891F4"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260838B9"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5697A379" w14:textId="746E4C28" w:rsidR="00A573AD" w:rsidRPr="00617EC3" w:rsidRDefault="00A573AD" w:rsidP="00E34871">
            <w:pPr>
              <w:pStyle w:val="TableText"/>
              <w:rPr>
                <w:sz w:val="16"/>
                <w:szCs w:val="16"/>
              </w:rPr>
            </w:pPr>
            <w:r w:rsidRPr="00A573AD">
              <w:rPr>
                <w:sz w:val="16"/>
                <w:szCs w:val="16"/>
              </w:rPr>
              <w:t>Percentage of Ministerial Official Information Act request responses provided to the Minister within agreed timeframes (Note 3)</w:t>
            </w:r>
          </w:p>
        </w:tc>
        <w:tc>
          <w:tcPr>
            <w:tcW w:w="992" w:type="dxa"/>
            <w:tcBorders>
              <w:top w:val="single" w:sz="4" w:space="0" w:color="A6A6A6" w:themeColor="background1" w:themeShade="A6"/>
              <w:left w:val="nil"/>
              <w:bottom w:val="single" w:sz="4" w:space="0" w:color="A6A6A6" w:themeColor="background1" w:themeShade="A6"/>
              <w:right w:val="nil"/>
            </w:tcBorders>
          </w:tcPr>
          <w:p w14:paraId="12673319" w14:textId="0B97BE1E" w:rsidR="00A573AD" w:rsidRPr="00617EC3" w:rsidRDefault="00A573AD" w:rsidP="00E34871">
            <w:pPr>
              <w:pStyle w:val="TableText"/>
              <w:jc w:val="right"/>
              <w:rPr>
                <w:sz w:val="16"/>
                <w:szCs w:val="16"/>
              </w:rPr>
            </w:pPr>
            <w:r w:rsidRPr="00A573AD">
              <w:rPr>
                <w:sz w:val="16"/>
                <w:szCs w:val="16"/>
              </w:rPr>
              <w:t>99.4%</w:t>
            </w:r>
          </w:p>
        </w:tc>
        <w:tc>
          <w:tcPr>
            <w:tcW w:w="1275" w:type="dxa"/>
            <w:tcBorders>
              <w:top w:val="single" w:sz="4" w:space="0" w:color="A6A6A6" w:themeColor="background1" w:themeShade="A6"/>
              <w:left w:val="nil"/>
              <w:bottom w:val="single" w:sz="4" w:space="0" w:color="A6A6A6" w:themeColor="background1" w:themeShade="A6"/>
              <w:right w:val="nil"/>
            </w:tcBorders>
          </w:tcPr>
          <w:p w14:paraId="1C200D44" w14:textId="57654A48" w:rsidR="00A573AD" w:rsidRPr="00A573AD" w:rsidRDefault="00A573AD" w:rsidP="00E34871">
            <w:pPr>
              <w:pStyle w:val="TableParagraph"/>
              <w:spacing w:before="60" w:after="60"/>
              <w:ind w:left="316" w:firstLine="25"/>
              <w:rPr>
                <w:rFonts w:ascii="Segoe UI" w:eastAsia="Times New Roman" w:hAnsi="Segoe UI" w:cs="Times New Roman"/>
                <w:sz w:val="16"/>
                <w:szCs w:val="16"/>
                <w:lang w:val="en-NZ" w:eastAsia="en-GB"/>
              </w:rPr>
            </w:pPr>
            <w:r w:rsidRPr="00A573AD">
              <w:rPr>
                <w:rFonts w:ascii="Segoe UI" w:eastAsia="Times New Roman" w:hAnsi="Segoe UI" w:cs="Times New Roman"/>
                <w:sz w:val="16"/>
                <w:szCs w:val="16"/>
                <w:lang w:val="en-NZ" w:eastAsia="en-GB"/>
              </w:rPr>
              <w:t>95%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14A9B29C" w14:textId="63DF8DA3" w:rsidR="00A573AD" w:rsidRPr="00617EC3" w:rsidRDefault="00A573AD" w:rsidP="00E34871">
            <w:pPr>
              <w:pStyle w:val="TableText"/>
              <w:jc w:val="right"/>
              <w:rPr>
                <w:sz w:val="16"/>
                <w:szCs w:val="16"/>
              </w:rPr>
            </w:pPr>
            <w:r w:rsidRPr="00A573AD">
              <w:rPr>
                <w:sz w:val="16"/>
                <w:szCs w:val="16"/>
              </w:rPr>
              <w:t>98.8%</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4D35DA65" w14:textId="53B4287D"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781F0867"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2474D77E" w14:textId="466C8681" w:rsidR="00A573AD" w:rsidRPr="00617EC3" w:rsidRDefault="00A573AD" w:rsidP="00E34871">
            <w:pPr>
              <w:pStyle w:val="TableText"/>
              <w:rPr>
                <w:sz w:val="16"/>
                <w:szCs w:val="16"/>
              </w:rPr>
            </w:pPr>
            <w:r w:rsidRPr="00A573AD">
              <w:rPr>
                <w:sz w:val="16"/>
                <w:szCs w:val="16"/>
              </w:rPr>
              <w:t>Percentage of Ministerial Letter responses provided to the Minister that required no substantive amendments (Note 4)</w:t>
            </w:r>
          </w:p>
        </w:tc>
        <w:tc>
          <w:tcPr>
            <w:tcW w:w="992" w:type="dxa"/>
            <w:tcBorders>
              <w:top w:val="single" w:sz="4" w:space="0" w:color="A6A6A6" w:themeColor="background1" w:themeShade="A6"/>
              <w:left w:val="nil"/>
              <w:bottom w:val="single" w:sz="4" w:space="0" w:color="A6A6A6" w:themeColor="background1" w:themeShade="A6"/>
              <w:right w:val="nil"/>
            </w:tcBorders>
          </w:tcPr>
          <w:p w14:paraId="317BBEC9" w14:textId="12498C1F" w:rsidR="00A573AD" w:rsidRPr="00617EC3" w:rsidRDefault="00A573AD" w:rsidP="00E34871">
            <w:pPr>
              <w:pStyle w:val="TableText"/>
              <w:jc w:val="right"/>
              <w:rPr>
                <w:sz w:val="16"/>
                <w:szCs w:val="16"/>
              </w:rPr>
            </w:pPr>
            <w:r w:rsidRPr="00A573AD">
              <w:rPr>
                <w:sz w:val="16"/>
                <w:szCs w:val="16"/>
              </w:rPr>
              <w:t>100%</w:t>
            </w:r>
          </w:p>
        </w:tc>
        <w:tc>
          <w:tcPr>
            <w:tcW w:w="1275" w:type="dxa"/>
            <w:tcBorders>
              <w:top w:val="single" w:sz="4" w:space="0" w:color="A6A6A6" w:themeColor="background1" w:themeShade="A6"/>
              <w:left w:val="nil"/>
              <w:bottom w:val="single" w:sz="4" w:space="0" w:color="A6A6A6" w:themeColor="background1" w:themeShade="A6"/>
              <w:right w:val="nil"/>
            </w:tcBorders>
          </w:tcPr>
          <w:p w14:paraId="7352FFD4" w14:textId="2A9135F0" w:rsidR="00A573AD" w:rsidRPr="00617EC3" w:rsidRDefault="00A573AD" w:rsidP="00E34871">
            <w:pPr>
              <w:pStyle w:val="TableText"/>
              <w:jc w:val="right"/>
              <w:rPr>
                <w:sz w:val="16"/>
                <w:szCs w:val="16"/>
              </w:rPr>
            </w:pPr>
            <w:r w:rsidRPr="00A573AD">
              <w:rPr>
                <w:sz w:val="16"/>
                <w:szCs w:val="16"/>
              </w:rPr>
              <w:t>95%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522D6DE9" w14:textId="1FCF0644" w:rsidR="00A573AD" w:rsidRPr="00617EC3" w:rsidRDefault="00A573AD" w:rsidP="00E34871">
            <w:pPr>
              <w:pStyle w:val="TableText"/>
              <w:jc w:val="right"/>
              <w:rPr>
                <w:sz w:val="16"/>
                <w:szCs w:val="16"/>
              </w:rPr>
            </w:pPr>
            <w:r w:rsidRPr="00A573AD">
              <w:rPr>
                <w:sz w:val="16"/>
                <w:szCs w:val="16"/>
              </w:rPr>
              <w:t>100%</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33DE7443" w14:textId="41821E26"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5C38DAD7"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21A8F943" w14:textId="4C70D2F6" w:rsidR="00A573AD" w:rsidRPr="00617EC3" w:rsidRDefault="00A573AD" w:rsidP="00E34871">
            <w:pPr>
              <w:pStyle w:val="TableText"/>
              <w:rPr>
                <w:sz w:val="16"/>
                <w:szCs w:val="16"/>
              </w:rPr>
            </w:pPr>
            <w:r w:rsidRPr="00A573AD">
              <w:rPr>
                <w:sz w:val="16"/>
                <w:szCs w:val="16"/>
              </w:rPr>
              <w:t>Percentage of Written Parliamentary Question responses provided to the Minister that required no substantive amendments (Note 4)</w:t>
            </w:r>
          </w:p>
        </w:tc>
        <w:tc>
          <w:tcPr>
            <w:tcW w:w="992" w:type="dxa"/>
            <w:tcBorders>
              <w:top w:val="single" w:sz="4" w:space="0" w:color="A6A6A6" w:themeColor="background1" w:themeShade="A6"/>
              <w:left w:val="nil"/>
              <w:bottom w:val="single" w:sz="4" w:space="0" w:color="A6A6A6" w:themeColor="background1" w:themeShade="A6"/>
              <w:right w:val="nil"/>
            </w:tcBorders>
          </w:tcPr>
          <w:p w14:paraId="6A6F3F1A" w14:textId="64301C84" w:rsidR="00A573AD" w:rsidRPr="00617EC3" w:rsidRDefault="00A573AD" w:rsidP="00E34871">
            <w:pPr>
              <w:pStyle w:val="TableText"/>
              <w:jc w:val="right"/>
              <w:rPr>
                <w:sz w:val="16"/>
                <w:szCs w:val="16"/>
              </w:rPr>
            </w:pPr>
            <w:r w:rsidRPr="00A573AD">
              <w:rPr>
                <w:sz w:val="16"/>
                <w:szCs w:val="16"/>
              </w:rPr>
              <w:t>100%</w:t>
            </w:r>
          </w:p>
        </w:tc>
        <w:tc>
          <w:tcPr>
            <w:tcW w:w="1275" w:type="dxa"/>
            <w:tcBorders>
              <w:top w:val="single" w:sz="4" w:space="0" w:color="A6A6A6" w:themeColor="background1" w:themeShade="A6"/>
              <w:left w:val="nil"/>
              <w:bottom w:val="single" w:sz="4" w:space="0" w:color="A6A6A6" w:themeColor="background1" w:themeShade="A6"/>
              <w:right w:val="nil"/>
            </w:tcBorders>
          </w:tcPr>
          <w:p w14:paraId="48D4B863" w14:textId="24C2EE8A" w:rsidR="00A573AD" w:rsidRPr="00617EC3" w:rsidRDefault="00A573AD" w:rsidP="00E34871">
            <w:pPr>
              <w:pStyle w:val="TableText"/>
              <w:jc w:val="right"/>
              <w:rPr>
                <w:sz w:val="16"/>
                <w:szCs w:val="16"/>
              </w:rPr>
            </w:pPr>
            <w:r w:rsidRPr="00A573AD">
              <w:rPr>
                <w:sz w:val="16"/>
                <w:szCs w:val="16"/>
              </w:rPr>
              <w:t>95%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23B2960B" w14:textId="6545DDE7" w:rsidR="00A573AD" w:rsidRPr="00617EC3" w:rsidRDefault="00A573AD" w:rsidP="00E34871">
            <w:pPr>
              <w:pStyle w:val="TableText"/>
              <w:jc w:val="right"/>
              <w:rPr>
                <w:sz w:val="16"/>
                <w:szCs w:val="16"/>
              </w:rPr>
            </w:pPr>
            <w:r w:rsidRPr="00A573AD">
              <w:rPr>
                <w:sz w:val="16"/>
                <w:szCs w:val="16"/>
              </w:rPr>
              <w:t>100%</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1532E2F0" w14:textId="37CB705F"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1845E3D0"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4A3C7AA6" w14:textId="1F5A07E1" w:rsidR="00A573AD" w:rsidRPr="00617EC3" w:rsidRDefault="00A573AD" w:rsidP="00E34871">
            <w:pPr>
              <w:pStyle w:val="TableText"/>
              <w:rPr>
                <w:sz w:val="16"/>
                <w:szCs w:val="16"/>
              </w:rPr>
            </w:pPr>
            <w:r w:rsidRPr="00A573AD">
              <w:rPr>
                <w:sz w:val="16"/>
                <w:szCs w:val="16"/>
              </w:rPr>
              <w:t>Percentage of Ministerial Official Information Act request responses provided to the Minister that required no substantive amendments (Note 4)</w:t>
            </w:r>
          </w:p>
        </w:tc>
        <w:tc>
          <w:tcPr>
            <w:tcW w:w="992" w:type="dxa"/>
            <w:tcBorders>
              <w:top w:val="single" w:sz="4" w:space="0" w:color="A6A6A6" w:themeColor="background1" w:themeShade="A6"/>
              <w:left w:val="nil"/>
              <w:bottom w:val="single" w:sz="4" w:space="0" w:color="A6A6A6" w:themeColor="background1" w:themeShade="A6"/>
              <w:right w:val="nil"/>
            </w:tcBorders>
          </w:tcPr>
          <w:p w14:paraId="0D3A1B5C" w14:textId="445EC27B" w:rsidR="00A573AD" w:rsidRPr="00617EC3" w:rsidRDefault="00A573AD" w:rsidP="00E34871">
            <w:pPr>
              <w:pStyle w:val="TableText"/>
              <w:jc w:val="right"/>
              <w:rPr>
                <w:sz w:val="16"/>
                <w:szCs w:val="16"/>
              </w:rPr>
            </w:pPr>
            <w:r w:rsidRPr="00A573AD">
              <w:rPr>
                <w:sz w:val="16"/>
                <w:szCs w:val="16"/>
              </w:rPr>
              <w:t>100%</w:t>
            </w:r>
          </w:p>
        </w:tc>
        <w:tc>
          <w:tcPr>
            <w:tcW w:w="1275" w:type="dxa"/>
            <w:tcBorders>
              <w:top w:val="single" w:sz="4" w:space="0" w:color="A6A6A6" w:themeColor="background1" w:themeShade="A6"/>
              <w:left w:val="nil"/>
              <w:bottom w:val="single" w:sz="4" w:space="0" w:color="A6A6A6" w:themeColor="background1" w:themeShade="A6"/>
              <w:right w:val="nil"/>
            </w:tcBorders>
          </w:tcPr>
          <w:p w14:paraId="09383EDD" w14:textId="0257C12E" w:rsidR="00A573AD" w:rsidRPr="00617EC3" w:rsidRDefault="00A573AD" w:rsidP="00E34871">
            <w:pPr>
              <w:pStyle w:val="TableText"/>
              <w:jc w:val="right"/>
              <w:rPr>
                <w:sz w:val="16"/>
                <w:szCs w:val="16"/>
              </w:rPr>
            </w:pPr>
            <w:r w:rsidRPr="00A573AD">
              <w:rPr>
                <w:sz w:val="16"/>
                <w:szCs w:val="16"/>
              </w:rPr>
              <w:t>95%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4DD05EBB" w14:textId="7B9AA2AD" w:rsidR="00A573AD" w:rsidRPr="00617EC3" w:rsidRDefault="00A573AD" w:rsidP="00E34871">
            <w:pPr>
              <w:pStyle w:val="TableText"/>
              <w:jc w:val="right"/>
              <w:rPr>
                <w:sz w:val="16"/>
                <w:szCs w:val="16"/>
              </w:rPr>
            </w:pPr>
            <w:r w:rsidRPr="00A573AD">
              <w:rPr>
                <w:sz w:val="16"/>
                <w:szCs w:val="16"/>
              </w:rPr>
              <w:t>100%</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4DCEF97C" w14:textId="12A2BAD1"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253C7581"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3411C1EF" w14:textId="5BECF46A" w:rsidR="00A573AD" w:rsidRPr="00617EC3" w:rsidRDefault="00A573AD" w:rsidP="00E34871">
            <w:pPr>
              <w:pStyle w:val="TableText"/>
              <w:rPr>
                <w:sz w:val="16"/>
                <w:szCs w:val="16"/>
              </w:rPr>
            </w:pPr>
            <w:r w:rsidRPr="00A573AD">
              <w:rPr>
                <w:sz w:val="16"/>
                <w:szCs w:val="16"/>
              </w:rPr>
              <w:t>Average score attained from a sample of the Ministry’s written policy advice as assessed using the agreed DPMC Framework</w:t>
            </w:r>
          </w:p>
        </w:tc>
        <w:tc>
          <w:tcPr>
            <w:tcW w:w="992" w:type="dxa"/>
            <w:tcBorders>
              <w:top w:val="single" w:sz="4" w:space="0" w:color="A6A6A6" w:themeColor="background1" w:themeShade="A6"/>
              <w:left w:val="nil"/>
              <w:bottom w:val="single" w:sz="4" w:space="0" w:color="A6A6A6" w:themeColor="background1" w:themeShade="A6"/>
              <w:right w:val="nil"/>
            </w:tcBorders>
          </w:tcPr>
          <w:p w14:paraId="2849C6D7" w14:textId="765FC40D" w:rsidR="00A573AD" w:rsidRPr="00617EC3" w:rsidRDefault="00A573AD" w:rsidP="00E34871">
            <w:pPr>
              <w:pStyle w:val="TableText"/>
              <w:jc w:val="right"/>
              <w:rPr>
                <w:sz w:val="16"/>
                <w:szCs w:val="16"/>
              </w:rPr>
            </w:pPr>
            <w:r w:rsidRPr="00A573AD">
              <w:rPr>
                <w:sz w:val="16"/>
                <w:szCs w:val="16"/>
              </w:rPr>
              <w:t>3.55</w:t>
            </w:r>
          </w:p>
        </w:tc>
        <w:tc>
          <w:tcPr>
            <w:tcW w:w="1275" w:type="dxa"/>
            <w:tcBorders>
              <w:top w:val="single" w:sz="4" w:space="0" w:color="A6A6A6" w:themeColor="background1" w:themeShade="A6"/>
              <w:left w:val="nil"/>
              <w:bottom w:val="single" w:sz="4" w:space="0" w:color="A6A6A6" w:themeColor="background1" w:themeShade="A6"/>
              <w:right w:val="nil"/>
            </w:tcBorders>
          </w:tcPr>
          <w:p w14:paraId="315DF7DA" w14:textId="31463AE5" w:rsidR="00A573AD" w:rsidRPr="00617EC3" w:rsidRDefault="00A573AD" w:rsidP="00E34871">
            <w:pPr>
              <w:pStyle w:val="TableText"/>
              <w:jc w:val="right"/>
              <w:rPr>
                <w:sz w:val="16"/>
                <w:szCs w:val="16"/>
              </w:rPr>
            </w:pPr>
            <w:r w:rsidRPr="00A573AD">
              <w:rPr>
                <w:sz w:val="16"/>
                <w:szCs w:val="16"/>
              </w:rPr>
              <w:t xml:space="preserve">Greater </w:t>
            </w:r>
            <w:r w:rsidR="00044AE9">
              <w:rPr>
                <w:sz w:val="16"/>
                <w:szCs w:val="16"/>
              </w:rPr>
              <w:t xml:space="preserve"> </w:t>
            </w:r>
            <w:r w:rsidRPr="00A573AD">
              <w:rPr>
                <w:sz w:val="16"/>
                <w:szCs w:val="16"/>
              </w:rPr>
              <w:t>than 3.2</w:t>
            </w:r>
            <w:r w:rsidR="00044AE9">
              <w:rPr>
                <w:sz w:val="16"/>
                <w:szCs w:val="16"/>
              </w:rPr>
              <w:t xml:space="preserve"> </w:t>
            </w:r>
            <w:r>
              <w:rPr>
                <w:sz w:val="16"/>
                <w:szCs w:val="16"/>
              </w:rPr>
              <w:t xml:space="preserve"> </w:t>
            </w:r>
            <w:r w:rsidRPr="00A573AD">
              <w:rPr>
                <w:sz w:val="16"/>
                <w:szCs w:val="16"/>
              </w:rPr>
              <w:t>out of 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7CFA468D" w14:textId="5FCC9B0C" w:rsidR="00A573AD" w:rsidRPr="00617EC3" w:rsidRDefault="00A573AD" w:rsidP="00E34871">
            <w:pPr>
              <w:pStyle w:val="TableText"/>
              <w:jc w:val="right"/>
              <w:rPr>
                <w:sz w:val="16"/>
                <w:szCs w:val="16"/>
              </w:rPr>
            </w:pPr>
            <w:r w:rsidRPr="00A573AD">
              <w:rPr>
                <w:sz w:val="16"/>
                <w:szCs w:val="16"/>
              </w:rPr>
              <w:t>3.53</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28717FB1" w14:textId="07E59049"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4D111261"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44E598F5" w14:textId="2C6970C2" w:rsidR="00A573AD" w:rsidRPr="00617EC3" w:rsidRDefault="00A573AD" w:rsidP="00E34871">
            <w:pPr>
              <w:pStyle w:val="TableText"/>
              <w:rPr>
                <w:sz w:val="16"/>
                <w:szCs w:val="16"/>
              </w:rPr>
            </w:pPr>
            <w:r w:rsidRPr="00A573AD">
              <w:rPr>
                <w:sz w:val="16"/>
                <w:szCs w:val="16"/>
              </w:rPr>
              <w:t>Ministerial satisfaction with the policy advice service (Note 5)</w:t>
            </w:r>
          </w:p>
        </w:tc>
        <w:tc>
          <w:tcPr>
            <w:tcW w:w="992" w:type="dxa"/>
            <w:tcBorders>
              <w:top w:val="single" w:sz="4" w:space="0" w:color="A6A6A6" w:themeColor="background1" w:themeShade="A6"/>
              <w:left w:val="nil"/>
              <w:bottom w:val="single" w:sz="4" w:space="0" w:color="A6A6A6" w:themeColor="background1" w:themeShade="A6"/>
              <w:right w:val="nil"/>
            </w:tcBorders>
          </w:tcPr>
          <w:p w14:paraId="3729C4A6" w14:textId="4764FCB1" w:rsidR="00A573AD" w:rsidRPr="00617EC3" w:rsidRDefault="00A573AD" w:rsidP="00E34871">
            <w:pPr>
              <w:pStyle w:val="TableText"/>
              <w:jc w:val="right"/>
              <w:rPr>
                <w:sz w:val="16"/>
                <w:szCs w:val="16"/>
              </w:rPr>
            </w:pPr>
            <w:r w:rsidRPr="00A573AD">
              <w:rPr>
                <w:sz w:val="16"/>
                <w:szCs w:val="16"/>
              </w:rPr>
              <w:t>4.27</w:t>
            </w:r>
          </w:p>
        </w:tc>
        <w:tc>
          <w:tcPr>
            <w:tcW w:w="1275" w:type="dxa"/>
            <w:tcBorders>
              <w:top w:val="single" w:sz="4" w:space="0" w:color="A6A6A6" w:themeColor="background1" w:themeShade="A6"/>
              <w:left w:val="nil"/>
              <w:bottom w:val="single" w:sz="4" w:space="0" w:color="A6A6A6" w:themeColor="background1" w:themeShade="A6"/>
              <w:right w:val="nil"/>
            </w:tcBorders>
          </w:tcPr>
          <w:p w14:paraId="5869DF62" w14:textId="74B9E186" w:rsidR="00A573AD" w:rsidRPr="00617EC3" w:rsidRDefault="00A573AD" w:rsidP="00E34871">
            <w:pPr>
              <w:pStyle w:val="TableText"/>
              <w:jc w:val="right"/>
              <w:rPr>
                <w:sz w:val="16"/>
                <w:szCs w:val="16"/>
              </w:rPr>
            </w:pPr>
            <w:r w:rsidRPr="00A573AD">
              <w:rPr>
                <w:sz w:val="16"/>
                <w:szCs w:val="16"/>
              </w:rPr>
              <w:t>Equal</w:t>
            </w:r>
            <w:r>
              <w:rPr>
                <w:sz w:val="16"/>
                <w:szCs w:val="16"/>
              </w:rPr>
              <w:t xml:space="preserve"> </w:t>
            </w:r>
            <w:r w:rsidRPr="00A573AD">
              <w:rPr>
                <w:sz w:val="16"/>
                <w:szCs w:val="16"/>
              </w:rPr>
              <w:t xml:space="preserve">to </w:t>
            </w:r>
            <w:r w:rsidR="00044AE9">
              <w:rPr>
                <w:sz w:val="16"/>
                <w:szCs w:val="16"/>
              </w:rPr>
              <w:t xml:space="preserve"> </w:t>
            </w:r>
            <w:r w:rsidRPr="00A573AD">
              <w:rPr>
                <w:sz w:val="16"/>
                <w:szCs w:val="16"/>
              </w:rPr>
              <w:t>or greater</w:t>
            </w:r>
            <w:r w:rsidR="00044AE9">
              <w:rPr>
                <w:sz w:val="16"/>
                <w:szCs w:val="16"/>
              </w:rPr>
              <w:t xml:space="preserve"> </w:t>
            </w:r>
            <w:r w:rsidRPr="00A573AD">
              <w:rPr>
                <w:sz w:val="16"/>
                <w:szCs w:val="16"/>
              </w:rPr>
              <w:t xml:space="preserve">than </w:t>
            </w:r>
            <w:r w:rsidR="00044AE9">
              <w:rPr>
                <w:sz w:val="16"/>
                <w:szCs w:val="16"/>
              </w:rPr>
              <w:br/>
            </w:r>
            <w:r w:rsidRPr="00A573AD">
              <w:rPr>
                <w:sz w:val="16"/>
                <w:szCs w:val="16"/>
              </w:rPr>
              <w:t>4</w:t>
            </w:r>
            <w:r w:rsidR="00044AE9">
              <w:rPr>
                <w:sz w:val="16"/>
                <w:szCs w:val="16"/>
              </w:rPr>
              <w:t xml:space="preserve"> </w:t>
            </w:r>
            <w:r w:rsidRPr="00A573AD">
              <w:rPr>
                <w:sz w:val="16"/>
                <w:szCs w:val="16"/>
              </w:rPr>
              <w:t>out of 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70AB8C96" w14:textId="271C233C" w:rsidR="00A573AD" w:rsidRPr="00617EC3" w:rsidRDefault="00A573AD" w:rsidP="00E34871">
            <w:pPr>
              <w:pStyle w:val="TableText"/>
              <w:jc w:val="right"/>
              <w:rPr>
                <w:sz w:val="16"/>
                <w:szCs w:val="16"/>
              </w:rPr>
            </w:pPr>
            <w:r w:rsidRPr="00A573AD">
              <w:rPr>
                <w:sz w:val="16"/>
                <w:szCs w:val="16"/>
              </w:rPr>
              <w:t>4</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003D5C78" w14:textId="0CDD0861"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18790C55"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6755168A" w14:textId="64178BAE" w:rsidR="00A573AD" w:rsidRPr="00617EC3" w:rsidRDefault="00A573AD" w:rsidP="00E34871">
            <w:pPr>
              <w:pStyle w:val="TableText"/>
              <w:rPr>
                <w:sz w:val="16"/>
                <w:szCs w:val="16"/>
              </w:rPr>
            </w:pPr>
            <w:r w:rsidRPr="00A573AD">
              <w:rPr>
                <w:sz w:val="16"/>
                <w:szCs w:val="16"/>
              </w:rPr>
              <w:t>Minister for Mental Health: Ministerial satisfaction with the policy advice service</w:t>
            </w:r>
          </w:p>
        </w:tc>
        <w:tc>
          <w:tcPr>
            <w:tcW w:w="992" w:type="dxa"/>
            <w:tcBorders>
              <w:top w:val="single" w:sz="4" w:space="0" w:color="A6A6A6" w:themeColor="background1" w:themeShade="A6"/>
              <w:left w:val="nil"/>
              <w:bottom w:val="single" w:sz="4" w:space="0" w:color="A6A6A6" w:themeColor="background1" w:themeShade="A6"/>
              <w:right w:val="nil"/>
            </w:tcBorders>
          </w:tcPr>
          <w:p w14:paraId="464EA584" w14:textId="455F6EBC" w:rsidR="00A573AD" w:rsidRPr="00617EC3" w:rsidRDefault="00A573AD" w:rsidP="00E34871">
            <w:pPr>
              <w:pStyle w:val="TableText"/>
              <w:jc w:val="right"/>
              <w:rPr>
                <w:sz w:val="16"/>
                <w:szCs w:val="16"/>
              </w:rPr>
            </w:pPr>
            <w:r w:rsidRPr="00A573AD">
              <w:rPr>
                <w:sz w:val="16"/>
                <w:szCs w:val="16"/>
              </w:rPr>
              <w:t xml:space="preserve">New </w:t>
            </w:r>
            <w:r>
              <w:rPr>
                <w:sz w:val="16"/>
                <w:szCs w:val="16"/>
              </w:rPr>
              <w:br/>
            </w:r>
            <w:r w:rsidRPr="00A573AD">
              <w:rPr>
                <w:sz w:val="16"/>
                <w:szCs w:val="16"/>
              </w:rPr>
              <w:t>measure</w:t>
            </w:r>
          </w:p>
        </w:tc>
        <w:tc>
          <w:tcPr>
            <w:tcW w:w="1275" w:type="dxa"/>
            <w:tcBorders>
              <w:top w:val="single" w:sz="4" w:space="0" w:color="A6A6A6" w:themeColor="background1" w:themeShade="A6"/>
              <w:left w:val="nil"/>
              <w:bottom w:val="single" w:sz="4" w:space="0" w:color="A6A6A6" w:themeColor="background1" w:themeShade="A6"/>
              <w:right w:val="nil"/>
            </w:tcBorders>
          </w:tcPr>
          <w:p w14:paraId="52309CAF" w14:textId="01C804B0" w:rsidR="00A573AD" w:rsidRPr="00A573AD" w:rsidRDefault="00A573AD" w:rsidP="00E34871">
            <w:pPr>
              <w:pStyle w:val="TableText"/>
              <w:jc w:val="right"/>
              <w:rPr>
                <w:sz w:val="16"/>
                <w:szCs w:val="16"/>
              </w:rPr>
            </w:pPr>
            <w:r w:rsidRPr="00A573AD">
              <w:rPr>
                <w:sz w:val="16"/>
                <w:szCs w:val="16"/>
              </w:rPr>
              <w:t>Equal to</w:t>
            </w:r>
            <w:r w:rsidR="00044AE9">
              <w:rPr>
                <w:sz w:val="16"/>
                <w:szCs w:val="16"/>
              </w:rPr>
              <w:t xml:space="preserve"> </w:t>
            </w:r>
            <w:r w:rsidRPr="00A573AD">
              <w:rPr>
                <w:sz w:val="16"/>
                <w:szCs w:val="16"/>
              </w:rPr>
              <w:t xml:space="preserve"> or greater</w:t>
            </w:r>
            <w:r w:rsidR="00044AE9">
              <w:rPr>
                <w:sz w:val="16"/>
                <w:szCs w:val="16"/>
              </w:rPr>
              <w:t xml:space="preserve"> </w:t>
            </w:r>
            <w:r w:rsidRPr="00A573AD">
              <w:rPr>
                <w:sz w:val="16"/>
                <w:szCs w:val="16"/>
              </w:rPr>
              <w:t xml:space="preserve">than </w:t>
            </w:r>
            <w:r w:rsidR="00044AE9">
              <w:rPr>
                <w:sz w:val="16"/>
                <w:szCs w:val="16"/>
              </w:rPr>
              <w:br/>
            </w:r>
            <w:r w:rsidRPr="00A573AD">
              <w:rPr>
                <w:sz w:val="16"/>
                <w:szCs w:val="16"/>
              </w:rPr>
              <w:t>4</w:t>
            </w:r>
            <w:r w:rsidR="00044AE9">
              <w:rPr>
                <w:sz w:val="16"/>
                <w:szCs w:val="16"/>
              </w:rPr>
              <w:t xml:space="preserve"> </w:t>
            </w:r>
            <w:r w:rsidRPr="00A573AD">
              <w:rPr>
                <w:sz w:val="16"/>
                <w:szCs w:val="16"/>
              </w:rPr>
              <w:t>out of 5</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2DF7B659" w14:textId="7373A526" w:rsidR="00A573AD" w:rsidRPr="00617EC3" w:rsidRDefault="00A573AD" w:rsidP="00E34871">
            <w:pPr>
              <w:pStyle w:val="TableText"/>
              <w:jc w:val="right"/>
              <w:rPr>
                <w:sz w:val="16"/>
                <w:szCs w:val="16"/>
              </w:rPr>
            </w:pPr>
            <w:r w:rsidRPr="00A573AD">
              <w:rPr>
                <w:sz w:val="16"/>
                <w:szCs w:val="16"/>
              </w:rPr>
              <w:t>4</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131B46D5" w14:textId="16972C23" w:rsidR="00A573AD" w:rsidRPr="00617EC3" w:rsidRDefault="00A573AD" w:rsidP="00E34871">
            <w:pPr>
              <w:pStyle w:val="TableText"/>
              <w:ind w:right="57"/>
              <w:jc w:val="right"/>
              <w:rPr>
                <w:sz w:val="16"/>
                <w:szCs w:val="16"/>
              </w:rPr>
            </w:pPr>
            <w:r w:rsidRPr="0005266E">
              <w:rPr>
                <w:rFonts w:ascii="Wingdings" w:hAnsi="Wingdings"/>
                <w:sz w:val="20"/>
              </w:rPr>
              <w:t>ü</w:t>
            </w:r>
          </w:p>
        </w:tc>
      </w:tr>
      <w:tr w:rsidR="00A573AD" w14:paraId="0A9BECB3" w14:textId="77777777" w:rsidTr="000C72DB">
        <w:tc>
          <w:tcPr>
            <w:tcW w:w="3686" w:type="dxa"/>
            <w:tcBorders>
              <w:top w:val="single" w:sz="4" w:space="0" w:color="A6A6A6" w:themeColor="background1" w:themeShade="A6"/>
              <w:left w:val="nil"/>
              <w:bottom w:val="single" w:sz="4" w:space="0" w:color="A6A6A6" w:themeColor="background1" w:themeShade="A6"/>
              <w:right w:val="nil"/>
            </w:tcBorders>
          </w:tcPr>
          <w:p w14:paraId="2487BBD6" w14:textId="76567DCE" w:rsidR="00A573AD" w:rsidRPr="00617EC3" w:rsidRDefault="00A573AD" w:rsidP="00E34871">
            <w:pPr>
              <w:pStyle w:val="TableText"/>
              <w:rPr>
                <w:sz w:val="16"/>
                <w:szCs w:val="16"/>
              </w:rPr>
            </w:pPr>
            <w:r w:rsidRPr="00A573AD">
              <w:rPr>
                <w:sz w:val="16"/>
                <w:szCs w:val="16"/>
              </w:rPr>
              <w:t>Quality of policy advice papers - 85% score 3 or higher and 25% score 4 or higher (Note 6)</w:t>
            </w:r>
          </w:p>
        </w:tc>
        <w:tc>
          <w:tcPr>
            <w:tcW w:w="992" w:type="dxa"/>
            <w:tcBorders>
              <w:top w:val="single" w:sz="4" w:space="0" w:color="A6A6A6" w:themeColor="background1" w:themeShade="A6"/>
              <w:left w:val="nil"/>
              <w:bottom w:val="single" w:sz="4" w:space="0" w:color="A6A6A6" w:themeColor="background1" w:themeShade="A6"/>
              <w:right w:val="nil"/>
            </w:tcBorders>
          </w:tcPr>
          <w:p w14:paraId="063DBD37" w14:textId="3693A003" w:rsidR="00A573AD" w:rsidRPr="00617EC3" w:rsidRDefault="00A573AD" w:rsidP="00E34871">
            <w:pPr>
              <w:pStyle w:val="TableText"/>
              <w:jc w:val="right"/>
              <w:rPr>
                <w:sz w:val="16"/>
                <w:szCs w:val="16"/>
              </w:rPr>
            </w:pPr>
            <w:r w:rsidRPr="00A573AD">
              <w:rPr>
                <w:sz w:val="16"/>
                <w:szCs w:val="16"/>
              </w:rPr>
              <w:t>Achieved</w:t>
            </w:r>
          </w:p>
        </w:tc>
        <w:tc>
          <w:tcPr>
            <w:tcW w:w="1275" w:type="dxa"/>
            <w:tcBorders>
              <w:top w:val="single" w:sz="4" w:space="0" w:color="A6A6A6" w:themeColor="background1" w:themeShade="A6"/>
              <w:left w:val="nil"/>
              <w:bottom w:val="single" w:sz="4" w:space="0" w:color="A6A6A6" w:themeColor="background1" w:themeShade="A6"/>
              <w:right w:val="nil"/>
            </w:tcBorders>
          </w:tcPr>
          <w:p w14:paraId="09908A80" w14:textId="586E5AA5" w:rsidR="00A573AD" w:rsidRPr="00A573AD" w:rsidRDefault="00A573AD" w:rsidP="00E34871">
            <w:pPr>
              <w:pStyle w:val="TableText"/>
              <w:jc w:val="right"/>
              <w:rPr>
                <w:sz w:val="16"/>
                <w:szCs w:val="16"/>
              </w:rPr>
            </w:pPr>
            <w:r w:rsidRPr="00A573AD">
              <w:rPr>
                <w:sz w:val="16"/>
                <w:szCs w:val="16"/>
              </w:rPr>
              <w:t>Achieved</w:t>
            </w:r>
          </w:p>
        </w:tc>
        <w:tc>
          <w:tcPr>
            <w:tcW w:w="1277" w:type="dxa"/>
            <w:tcBorders>
              <w:top w:val="single" w:sz="4" w:space="0" w:color="A6A6A6" w:themeColor="background1" w:themeShade="A6"/>
              <w:left w:val="nil"/>
              <w:bottom w:val="single" w:sz="4" w:space="0" w:color="A6A6A6" w:themeColor="background1" w:themeShade="A6"/>
              <w:right w:val="nil"/>
            </w:tcBorders>
            <w:shd w:val="clear" w:color="auto" w:fill="auto"/>
          </w:tcPr>
          <w:p w14:paraId="20DCDAC7" w14:textId="312D3650" w:rsidR="00A573AD" w:rsidRPr="00A573AD" w:rsidRDefault="00A573AD" w:rsidP="00E34871">
            <w:pPr>
              <w:pStyle w:val="TableText"/>
              <w:jc w:val="right"/>
              <w:rPr>
                <w:sz w:val="16"/>
                <w:szCs w:val="16"/>
              </w:rPr>
            </w:pPr>
            <w:r w:rsidRPr="00A573AD">
              <w:rPr>
                <w:sz w:val="16"/>
                <w:szCs w:val="16"/>
              </w:rPr>
              <w:t>96%</w:t>
            </w:r>
            <w:r>
              <w:rPr>
                <w:sz w:val="16"/>
                <w:szCs w:val="16"/>
              </w:rPr>
              <w:t xml:space="preserve"> </w:t>
            </w:r>
            <w:r w:rsidRPr="00A573AD">
              <w:rPr>
                <w:sz w:val="16"/>
                <w:szCs w:val="16"/>
              </w:rPr>
              <w:t xml:space="preserve">scored </w:t>
            </w:r>
            <w:r>
              <w:rPr>
                <w:sz w:val="16"/>
                <w:szCs w:val="16"/>
              </w:rPr>
              <w:br/>
            </w:r>
            <w:r w:rsidRPr="00A573AD">
              <w:rPr>
                <w:sz w:val="16"/>
                <w:szCs w:val="16"/>
              </w:rPr>
              <w:t>3 or</w:t>
            </w:r>
            <w:r>
              <w:rPr>
                <w:sz w:val="16"/>
                <w:szCs w:val="16"/>
              </w:rPr>
              <w:t xml:space="preserve"> </w:t>
            </w:r>
            <w:r w:rsidRPr="00A573AD">
              <w:rPr>
                <w:sz w:val="16"/>
                <w:szCs w:val="16"/>
              </w:rPr>
              <w:t>higher</w:t>
            </w:r>
          </w:p>
          <w:p w14:paraId="091E07BA" w14:textId="5FCDCE6C" w:rsidR="00A573AD" w:rsidRPr="00617EC3" w:rsidRDefault="00A573AD" w:rsidP="00E34871">
            <w:pPr>
              <w:pStyle w:val="TableText"/>
              <w:jc w:val="right"/>
              <w:rPr>
                <w:sz w:val="16"/>
                <w:szCs w:val="16"/>
              </w:rPr>
            </w:pPr>
            <w:r w:rsidRPr="00A573AD">
              <w:rPr>
                <w:sz w:val="16"/>
                <w:szCs w:val="16"/>
              </w:rPr>
              <w:t>32% scored</w:t>
            </w:r>
            <w:r>
              <w:rPr>
                <w:sz w:val="16"/>
                <w:szCs w:val="16"/>
              </w:rPr>
              <w:br/>
            </w:r>
            <w:r w:rsidRPr="00A573AD">
              <w:rPr>
                <w:sz w:val="16"/>
                <w:szCs w:val="16"/>
              </w:rPr>
              <w:t>4 or higher</w:t>
            </w:r>
          </w:p>
        </w:tc>
        <w:tc>
          <w:tcPr>
            <w:tcW w:w="856" w:type="dxa"/>
            <w:gridSpan w:val="2"/>
            <w:tcBorders>
              <w:top w:val="single" w:sz="4" w:space="0" w:color="A6A6A6" w:themeColor="background1" w:themeShade="A6"/>
              <w:left w:val="nil"/>
              <w:bottom w:val="single" w:sz="4" w:space="0" w:color="A6A6A6" w:themeColor="background1" w:themeShade="A6"/>
              <w:right w:val="nil"/>
            </w:tcBorders>
            <w:shd w:val="clear" w:color="auto" w:fill="auto"/>
          </w:tcPr>
          <w:p w14:paraId="601B1906" w14:textId="4084E559" w:rsidR="00A573AD" w:rsidRPr="00617EC3" w:rsidRDefault="00A573AD" w:rsidP="00E34871">
            <w:pPr>
              <w:pStyle w:val="TableText"/>
              <w:ind w:right="57"/>
              <w:jc w:val="right"/>
              <w:rPr>
                <w:sz w:val="16"/>
                <w:szCs w:val="16"/>
              </w:rPr>
            </w:pPr>
            <w:r w:rsidRPr="0005266E">
              <w:rPr>
                <w:rFonts w:ascii="Wingdings" w:hAnsi="Wingdings"/>
                <w:sz w:val="20"/>
              </w:rPr>
              <w:t>ü</w:t>
            </w:r>
          </w:p>
        </w:tc>
      </w:tr>
    </w:tbl>
    <w:p w14:paraId="2CFA3C0D" w14:textId="77777777" w:rsidR="00A573AD" w:rsidRDefault="00A573AD" w:rsidP="00E34871">
      <w:pPr>
        <w:pStyle w:val="Note"/>
        <w:ind w:right="-1"/>
      </w:pPr>
      <w:r w:rsidRPr="00C95714">
        <w:rPr>
          <w:b/>
          <w:bCs/>
        </w:rPr>
        <w:t>Note 1</w:t>
      </w:r>
      <w:r>
        <w:t>: The agreed timeline for Ministerial letters depends on the Minister and level of priority. It is generally between 5 and 20 working days.</w:t>
      </w:r>
    </w:p>
    <w:p w14:paraId="16DE7E57" w14:textId="77777777" w:rsidR="00A573AD" w:rsidRDefault="00A573AD" w:rsidP="00E34871">
      <w:pPr>
        <w:pStyle w:val="Note"/>
        <w:ind w:right="-1"/>
      </w:pPr>
      <w:r w:rsidRPr="00C95714">
        <w:rPr>
          <w:b/>
          <w:bCs/>
        </w:rPr>
        <w:t>Note 2</w:t>
      </w:r>
      <w:r>
        <w:t>: The agreed timeline for Written Parliamentary Questions is six working days from receipt to lodging.</w:t>
      </w:r>
    </w:p>
    <w:p w14:paraId="70A18B3F" w14:textId="77777777" w:rsidR="00A573AD" w:rsidRDefault="00A573AD" w:rsidP="00E34871">
      <w:pPr>
        <w:pStyle w:val="Note"/>
        <w:ind w:right="-1"/>
      </w:pPr>
      <w:r w:rsidRPr="00C95714">
        <w:rPr>
          <w:b/>
          <w:bCs/>
        </w:rPr>
        <w:t>Note 3</w:t>
      </w:r>
      <w:r>
        <w:t>: The agreed timeline for Official Information Act responses to the Minister is no later than 20 working days. An alternative timeframe may be agreed on an ad hoc basis, in which case this is recorded.</w:t>
      </w:r>
    </w:p>
    <w:p w14:paraId="2C110F85" w14:textId="77777777" w:rsidR="00A573AD" w:rsidRDefault="00A573AD" w:rsidP="00E34871">
      <w:pPr>
        <w:pStyle w:val="Note"/>
        <w:ind w:right="-1"/>
      </w:pPr>
      <w:r w:rsidRPr="00C95714">
        <w:rPr>
          <w:b/>
          <w:bCs/>
        </w:rPr>
        <w:t>Note 4</w:t>
      </w:r>
      <w:r>
        <w:t>: Substantive amendments are changes required by the Minister (not private secretaries or ministerial advisors). Substantive errors are considered as follows: addressed to wrong Minister; full redraft/ major wording changes; incorrect content or advice; does not answer question/request.</w:t>
      </w:r>
    </w:p>
    <w:p w14:paraId="258D38FC" w14:textId="77777777" w:rsidR="00A573AD" w:rsidRDefault="00A573AD" w:rsidP="00E34871">
      <w:pPr>
        <w:pStyle w:val="Note"/>
        <w:ind w:right="-1"/>
      </w:pPr>
      <w:r w:rsidRPr="00C95714">
        <w:rPr>
          <w:b/>
          <w:bCs/>
        </w:rPr>
        <w:t>Note 5</w:t>
      </w:r>
      <w:r>
        <w:t>: The survey was completed by Hon Simeon Brown, who was appointed Minister of Health in January 2025.</w:t>
      </w:r>
    </w:p>
    <w:p w14:paraId="4CD887B9" w14:textId="48C581E2" w:rsidR="00E34871" w:rsidRPr="00E34871" w:rsidRDefault="00A573AD" w:rsidP="00E34871">
      <w:pPr>
        <w:pStyle w:val="Note"/>
        <w:ind w:right="-1"/>
      </w:pPr>
      <w:r w:rsidRPr="00C95714">
        <w:rPr>
          <w:b/>
          <w:bCs/>
        </w:rPr>
        <w:t>Note 6</w:t>
      </w:r>
      <w:r>
        <w:t>: A total of 50 papers were independently assessed.</w:t>
      </w:r>
    </w:p>
    <w:p w14:paraId="311BC928" w14:textId="77777777" w:rsidR="00A573AD" w:rsidRPr="00E34871" w:rsidRDefault="00A573AD" w:rsidP="00E34871">
      <w:pPr>
        <w:pStyle w:val="Heading4"/>
      </w:pPr>
      <w:r w:rsidRPr="00E34871">
        <w:t>Public Health and Population Health Leadership</w:t>
      </w:r>
    </w:p>
    <w:p w14:paraId="1200D61B" w14:textId="77777777" w:rsidR="00A573AD" w:rsidRDefault="00A573AD" w:rsidP="00A573AD">
      <w:r>
        <w:t>This category is limited to providing leadership on policy, strategy, regulatory, intelligence, surveillance and monitoring related to public and population health.</w:t>
      </w:r>
    </w:p>
    <w:p w14:paraId="1A423455" w14:textId="77777777" w:rsidR="00C95714" w:rsidRDefault="00C95714" w:rsidP="00C95714"/>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828"/>
        <w:gridCol w:w="850"/>
        <w:gridCol w:w="1276"/>
        <w:gridCol w:w="1134"/>
        <w:gridCol w:w="992"/>
      </w:tblGrid>
      <w:tr w:rsidR="008D3845" w14:paraId="022D7E09" w14:textId="77777777" w:rsidTr="00445E27">
        <w:trPr>
          <w:trHeight w:val="368"/>
        </w:trPr>
        <w:tc>
          <w:tcPr>
            <w:tcW w:w="8080" w:type="dxa"/>
            <w:gridSpan w:val="5"/>
            <w:tcBorders>
              <w:top w:val="nil"/>
              <w:left w:val="nil"/>
              <w:bottom w:val="nil"/>
              <w:right w:val="nil"/>
            </w:tcBorders>
            <w:shd w:val="clear" w:color="auto" w:fill="D9D9D9" w:themeFill="background1" w:themeFillShade="D9"/>
            <w:vAlign w:val="bottom"/>
          </w:tcPr>
          <w:p w14:paraId="651F708B" w14:textId="61B573C8" w:rsidR="008D3845" w:rsidRPr="00617EC3" w:rsidRDefault="008D3845" w:rsidP="008D3845">
            <w:pPr>
              <w:pStyle w:val="TableText"/>
              <w:rPr>
                <w:b/>
                <w:bCs/>
                <w:sz w:val="16"/>
                <w:szCs w:val="16"/>
              </w:rPr>
            </w:pPr>
            <w:r w:rsidRPr="0064064F">
              <w:rPr>
                <w:b/>
                <w:bCs/>
                <w:sz w:val="16"/>
                <w:szCs w:val="18"/>
              </w:rPr>
              <w:t>Performance assessment</w:t>
            </w:r>
          </w:p>
        </w:tc>
      </w:tr>
      <w:tr w:rsidR="00C95714" w14:paraId="219A1C3C" w14:textId="77777777" w:rsidTr="00445E27">
        <w:trPr>
          <w:trHeight w:val="990"/>
        </w:trPr>
        <w:tc>
          <w:tcPr>
            <w:tcW w:w="3828" w:type="dxa"/>
            <w:tcBorders>
              <w:top w:val="nil"/>
              <w:left w:val="nil"/>
              <w:bottom w:val="nil"/>
              <w:right w:val="nil"/>
            </w:tcBorders>
            <w:shd w:val="clear" w:color="auto" w:fill="F2F2F2" w:themeFill="background1" w:themeFillShade="F2"/>
            <w:vAlign w:val="bottom"/>
            <w:hideMark/>
          </w:tcPr>
          <w:p w14:paraId="0D53D45E" w14:textId="77777777" w:rsidR="00C95714" w:rsidRDefault="00C95714">
            <w:pPr>
              <w:pStyle w:val="TableText"/>
              <w:rPr>
                <w:b/>
                <w:bCs/>
                <w:sz w:val="16"/>
                <w:szCs w:val="16"/>
              </w:rPr>
            </w:pPr>
            <w:r>
              <w:rPr>
                <w:b/>
                <w:bCs/>
                <w:sz w:val="16"/>
                <w:szCs w:val="16"/>
              </w:rPr>
              <w:t>Performance measure</w:t>
            </w:r>
          </w:p>
        </w:tc>
        <w:tc>
          <w:tcPr>
            <w:tcW w:w="850" w:type="dxa"/>
            <w:tcBorders>
              <w:top w:val="nil"/>
              <w:left w:val="nil"/>
              <w:bottom w:val="nil"/>
              <w:right w:val="nil"/>
            </w:tcBorders>
            <w:shd w:val="clear" w:color="auto" w:fill="F2F2F2" w:themeFill="background1" w:themeFillShade="F2"/>
            <w:vAlign w:val="bottom"/>
            <w:hideMark/>
          </w:tcPr>
          <w:p w14:paraId="6406C3F5" w14:textId="77777777" w:rsidR="00C95714" w:rsidRDefault="00C95714">
            <w:pPr>
              <w:pStyle w:val="TableText"/>
              <w:jc w:val="right"/>
              <w:rPr>
                <w:b/>
                <w:bCs/>
                <w:sz w:val="16"/>
                <w:szCs w:val="16"/>
              </w:rPr>
            </w:pPr>
            <w:r w:rsidRPr="00617EC3">
              <w:rPr>
                <w:b/>
                <w:bCs/>
                <w:sz w:val="16"/>
                <w:szCs w:val="16"/>
              </w:rPr>
              <w:t xml:space="preserve">Actual </w:t>
            </w:r>
          </w:p>
          <w:p w14:paraId="7298757A" w14:textId="77777777" w:rsidR="00C95714" w:rsidRDefault="00C95714">
            <w:pPr>
              <w:pStyle w:val="TableText"/>
              <w:jc w:val="right"/>
              <w:rPr>
                <w:b/>
                <w:bCs/>
                <w:sz w:val="16"/>
                <w:szCs w:val="16"/>
              </w:rPr>
            </w:pPr>
            <w:r w:rsidRPr="00617EC3">
              <w:rPr>
                <w:b/>
                <w:bCs/>
                <w:sz w:val="16"/>
                <w:szCs w:val="16"/>
              </w:rPr>
              <w:t>2023/24</w:t>
            </w:r>
          </w:p>
        </w:tc>
        <w:tc>
          <w:tcPr>
            <w:tcW w:w="1276" w:type="dxa"/>
            <w:tcBorders>
              <w:top w:val="nil"/>
              <w:left w:val="nil"/>
              <w:bottom w:val="nil"/>
              <w:right w:val="nil"/>
            </w:tcBorders>
            <w:shd w:val="clear" w:color="auto" w:fill="F2F2F2" w:themeFill="background1" w:themeFillShade="F2"/>
            <w:vAlign w:val="bottom"/>
            <w:hideMark/>
          </w:tcPr>
          <w:p w14:paraId="5DDFC39A" w14:textId="77777777" w:rsidR="00C95714" w:rsidRPr="00617EC3" w:rsidRDefault="00C95714">
            <w:pPr>
              <w:pStyle w:val="TableText"/>
              <w:jc w:val="right"/>
              <w:rPr>
                <w:b/>
                <w:bCs/>
                <w:sz w:val="16"/>
                <w:szCs w:val="16"/>
              </w:rPr>
            </w:pPr>
            <w:r w:rsidRPr="00617EC3">
              <w:rPr>
                <w:b/>
                <w:bCs/>
                <w:sz w:val="16"/>
                <w:szCs w:val="16"/>
              </w:rPr>
              <w:t>Budget standard</w:t>
            </w:r>
          </w:p>
          <w:p w14:paraId="6C5FD591" w14:textId="77777777" w:rsidR="00C95714" w:rsidRDefault="00C95714">
            <w:pPr>
              <w:pStyle w:val="TableText"/>
              <w:jc w:val="right"/>
              <w:rPr>
                <w:b/>
                <w:bCs/>
                <w:sz w:val="16"/>
                <w:szCs w:val="16"/>
              </w:rPr>
            </w:pPr>
            <w:r w:rsidRPr="00617EC3">
              <w:rPr>
                <w:b/>
                <w:bCs/>
                <w:sz w:val="16"/>
                <w:szCs w:val="16"/>
              </w:rPr>
              <w:t>2024/25</w:t>
            </w:r>
          </w:p>
        </w:tc>
        <w:tc>
          <w:tcPr>
            <w:tcW w:w="1134" w:type="dxa"/>
            <w:tcBorders>
              <w:top w:val="nil"/>
              <w:left w:val="nil"/>
              <w:bottom w:val="nil"/>
              <w:right w:val="nil"/>
            </w:tcBorders>
            <w:shd w:val="clear" w:color="auto" w:fill="F2F2F2" w:themeFill="background1" w:themeFillShade="F2"/>
            <w:vAlign w:val="bottom"/>
            <w:hideMark/>
          </w:tcPr>
          <w:p w14:paraId="339107B9" w14:textId="77777777" w:rsidR="00C95714" w:rsidRDefault="00C95714">
            <w:pPr>
              <w:pStyle w:val="TableText"/>
              <w:jc w:val="right"/>
              <w:rPr>
                <w:b/>
                <w:bCs/>
                <w:sz w:val="16"/>
                <w:szCs w:val="16"/>
              </w:rPr>
            </w:pPr>
            <w:r w:rsidRPr="00617EC3">
              <w:rPr>
                <w:b/>
                <w:bCs/>
                <w:sz w:val="16"/>
                <w:szCs w:val="16"/>
              </w:rPr>
              <w:t>Actual</w:t>
            </w:r>
          </w:p>
          <w:p w14:paraId="5DE21B59" w14:textId="77777777" w:rsidR="00C95714" w:rsidRDefault="00C95714">
            <w:pPr>
              <w:pStyle w:val="TableText"/>
              <w:jc w:val="right"/>
              <w:rPr>
                <w:b/>
                <w:bCs/>
                <w:sz w:val="16"/>
                <w:szCs w:val="16"/>
              </w:rPr>
            </w:pPr>
            <w:r w:rsidRPr="00617EC3">
              <w:rPr>
                <w:b/>
                <w:bCs/>
                <w:sz w:val="16"/>
                <w:szCs w:val="16"/>
              </w:rPr>
              <w:t>2024/25</w:t>
            </w:r>
          </w:p>
        </w:tc>
        <w:tc>
          <w:tcPr>
            <w:tcW w:w="992" w:type="dxa"/>
            <w:tcBorders>
              <w:top w:val="nil"/>
              <w:left w:val="nil"/>
              <w:bottom w:val="nil"/>
              <w:right w:val="nil"/>
            </w:tcBorders>
            <w:shd w:val="clear" w:color="auto" w:fill="F2F2F2" w:themeFill="background1" w:themeFillShade="F2"/>
            <w:vAlign w:val="bottom"/>
            <w:hideMark/>
          </w:tcPr>
          <w:p w14:paraId="464008B0" w14:textId="77777777" w:rsidR="00C95714" w:rsidRDefault="00C95714" w:rsidP="00E34871">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C95714" w14:paraId="3BB57940" w14:textId="77777777" w:rsidTr="000C72DB">
        <w:tc>
          <w:tcPr>
            <w:tcW w:w="3828" w:type="dxa"/>
            <w:tcBorders>
              <w:top w:val="nil"/>
              <w:left w:val="nil"/>
              <w:bottom w:val="single" w:sz="4" w:space="0" w:color="A6A6A6" w:themeColor="background1" w:themeShade="A6"/>
              <w:right w:val="nil"/>
            </w:tcBorders>
          </w:tcPr>
          <w:p w14:paraId="3039EA89" w14:textId="2DC4415E" w:rsidR="00C95714" w:rsidRPr="00617EC3" w:rsidRDefault="00C95714" w:rsidP="008C6ECB">
            <w:pPr>
              <w:pStyle w:val="TableText"/>
              <w:rPr>
                <w:sz w:val="16"/>
                <w:szCs w:val="16"/>
              </w:rPr>
            </w:pPr>
            <w:r w:rsidRPr="00C95714">
              <w:rPr>
                <w:sz w:val="16"/>
                <w:szCs w:val="16"/>
              </w:rPr>
              <w:t>Ministerial satisfaction with how the Ministry provided leadership on policy, strategy, the strengthening of regulatory practice, surveillance and monitoring of public and population health (Note 1)</w:t>
            </w:r>
          </w:p>
        </w:tc>
        <w:tc>
          <w:tcPr>
            <w:tcW w:w="850" w:type="dxa"/>
            <w:tcBorders>
              <w:top w:val="nil"/>
              <w:left w:val="nil"/>
              <w:bottom w:val="single" w:sz="4" w:space="0" w:color="A6A6A6" w:themeColor="background1" w:themeShade="A6"/>
              <w:right w:val="nil"/>
            </w:tcBorders>
          </w:tcPr>
          <w:p w14:paraId="38E76136" w14:textId="2A970458"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4</w:t>
            </w:r>
          </w:p>
        </w:tc>
        <w:tc>
          <w:tcPr>
            <w:tcW w:w="1276" w:type="dxa"/>
            <w:tcBorders>
              <w:top w:val="nil"/>
              <w:left w:val="nil"/>
              <w:bottom w:val="single" w:sz="4" w:space="0" w:color="A6A6A6" w:themeColor="background1" w:themeShade="A6"/>
              <w:right w:val="nil"/>
            </w:tcBorders>
          </w:tcPr>
          <w:p w14:paraId="1F892D7C" w14:textId="4F0B7C5D" w:rsidR="00C95714" w:rsidRPr="00C95714" w:rsidRDefault="00C95714" w:rsidP="008C6ECB">
            <w:pPr>
              <w:pStyle w:val="TableParagraph"/>
              <w:spacing w:before="60" w:after="60"/>
              <w:ind w:left="179"/>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Equal to or greater</w:t>
            </w:r>
            <w:r>
              <w:rPr>
                <w:rFonts w:ascii="Segoe UI" w:eastAsia="Times New Roman" w:hAnsi="Segoe UI" w:cs="Times New Roman"/>
                <w:sz w:val="16"/>
                <w:szCs w:val="16"/>
                <w:lang w:val="en-NZ" w:eastAsia="en-GB"/>
              </w:rPr>
              <w:t xml:space="preserve"> </w:t>
            </w:r>
            <w:r w:rsidRPr="00C95714">
              <w:rPr>
                <w:rFonts w:ascii="Segoe UI" w:eastAsia="Times New Roman" w:hAnsi="Segoe UI" w:cs="Times New Roman"/>
                <w:sz w:val="16"/>
                <w:szCs w:val="16"/>
                <w:lang w:val="en-NZ" w:eastAsia="en-GB"/>
              </w:rPr>
              <w:t>than</w:t>
            </w:r>
            <w:r>
              <w:rPr>
                <w:rFonts w:ascii="Segoe UI" w:eastAsia="Times New Roman" w:hAnsi="Segoe UI" w:cs="Times New Roman"/>
                <w:sz w:val="16"/>
                <w:szCs w:val="16"/>
                <w:lang w:val="en-NZ" w:eastAsia="en-GB"/>
              </w:rPr>
              <w:br/>
            </w:r>
            <w:r w:rsidRPr="00C95714">
              <w:rPr>
                <w:rFonts w:ascii="Segoe UI" w:eastAsia="Times New Roman" w:hAnsi="Segoe UI" w:cs="Times New Roman"/>
                <w:sz w:val="16"/>
                <w:szCs w:val="16"/>
                <w:lang w:val="en-NZ" w:eastAsia="en-GB"/>
              </w:rPr>
              <w:t xml:space="preserve"> 4 out of 5</w:t>
            </w:r>
          </w:p>
        </w:tc>
        <w:tc>
          <w:tcPr>
            <w:tcW w:w="1134" w:type="dxa"/>
            <w:tcBorders>
              <w:top w:val="nil"/>
              <w:left w:val="nil"/>
              <w:bottom w:val="single" w:sz="4" w:space="0" w:color="A6A6A6" w:themeColor="background1" w:themeShade="A6"/>
              <w:right w:val="nil"/>
            </w:tcBorders>
            <w:shd w:val="clear" w:color="auto" w:fill="auto"/>
          </w:tcPr>
          <w:p w14:paraId="6CA2B1DB" w14:textId="346B7372" w:rsidR="00C95714" w:rsidRPr="00C95714" w:rsidRDefault="00C95714" w:rsidP="008C6ECB">
            <w:pPr>
              <w:pStyle w:val="TableParagraph"/>
              <w:spacing w:before="60" w:after="60"/>
              <w:ind w:left="316" w:firstLine="25"/>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4</w:t>
            </w:r>
          </w:p>
        </w:tc>
        <w:tc>
          <w:tcPr>
            <w:tcW w:w="992" w:type="dxa"/>
            <w:tcBorders>
              <w:top w:val="nil"/>
              <w:left w:val="nil"/>
              <w:bottom w:val="single" w:sz="4" w:space="0" w:color="A6A6A6" w:themeColor="background1" w:themeShade="A6"/>
              <w:right w:val="nil"/>
            </w:tcBorders>
            <w:shd w:val="clear" w:color="auto" w:fill="auto"/>
          </w:tcPr>
          <w:p w14:paraId="388E0729" w14:textId="5FD924F6" w:rsidR="00C95714" w:rsidRPr="00617EC3" w:rsidRDefault="00C95714" w:rsidP="00E34871">
            <w:pPr>
              <w:pStyle w:val="TableText"/>
              <w:ind w:right="57"/>
              <w:jc w:val="right"/>
              <w:rPr>
                <w:sz w:val="16"/>
                <w:szCs w:val="16"/>
              </w:rPr>
            </w:pPr>
            <w:r w:rsidRPr="0005266E">
              <w:rPr>
                <w:rFonts w:ascii="Wingdings" w:hAnsi="Wingdings"/>
                <w:sz w:val="20"/>
              </w:rPr>
              <w:t>ü</w:t>
            </w:r>
          </w:p>
        </w:tc>
      </w:tr>
      <w:tr w:rsidR="00C95714" w14:paraId="194D19C7"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3BF95F6C" w14:textId="5D0C7D40" w:rsidR="00C95714" w:rsidRPr="00617EC3" w:rsidRDefault="00C95714" w:rsidP="008C6ECB">
            <w:pPr>
              <w:pStyle w:val="TableText"/>
              <w:rPr>
                <w:sz w:val="16"/>
                <w:szCs w:val="16"/>
              </w:rPr>
            </w:pPr>
            <w:r w:rsidRPr="00C95714">
              <w:rPr>
                <w:sz w:val="16"/>
                <w:szCs w:val="16"/>
              </w:rPr>
              <w:t>Annual work programme is developed and agreed with the public health advisory committee chair, Public Health Agency in the Ministry of Health – Manatū Hauora and the Minister. All reports are delivered on time</w:t>
            </w:r>
          </w:p>
        </w:tc>
        <w:tc>
          <w:tcPr>
            <w:tcW w:w="850" w:type="dxa"/>
            <w:tcBorders>
              <w:top w:val="single" w:sz="4" w:space="0" w:color="A6A6A6" w:themeColor="background1" w:themeShade="A6"/>
              <w:left w:val="nil"/>
              <w:bottom w:val="single" w:sz="4" w:space="0" w:color="A6A6A6" w:themeColor="background1" w:themeShade="A6"/>
              <w:right w:val="nil"/>
            </w:tcBorders>
          </w:tcPr>
          <w:p w14:paraId="68CE7D89" w14:textId="27C7DAD2"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54B2DFAA" w14:textId="39225FCA" w:rsidR="00C95714" w:rsidRPr="00C95714" w:rsidRDefault="00C95714" w:rsidP="008C6ECB">
            <w:pPr>
              <w:pStyle w:val="TableParagraph"/>
              <w:spacing w:before="60" w:after="60"/>
              <w:ind w:left="316" w:firstLine="25"/>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6D3B5000" w14:textId="76C19661"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992" w:type="dxa"/>
            <w:tcBorders>
              <w:top w:val="single" w:sz="4" w:space="0" w:color="A6A6A6" w:themeColor="background1" w:themeShade="A6"/>
              <w:left w:val="nil"/>
              <w:bottom w:val="single" w:sz="4" w:space="0" w:color="A6A6A6" w:themeColor="background1" w:themeShade="A6"/>
              <w:right w:val="nil"/>
            </w:tcBorders>
            <w:shd w:val="clear" w:color="auto" w:fill="auto"/>
          </w:tcPr>
          <w:p w14:paraId="177908A3" w14:textId="286BCEF4" w:rsidR="00C95714" w:rsidRPr="00617EC3" w:rsidRDefault="00C95714" w:rsidP="00E34871">
            <w:pPr>
              <w:pStyle w:val="TableText"/>
              <w:ind w:right="57"/>
              <w:jc w:val="right"/>
              <w:rPr>
                <w:sz w:val="16"/>
                <w:szCs w:val="16"/>
              </w:rPr>
            </w:pPr>
            <w:r w:rsidRPr="0005266E">
              <w:rPr>
                <w:rFonts w:ascii="Wingdings" w:hAnsi="Wingdings"/>
                <w:sz w:val="20"/>
              </w:rPr>
              <w:t>ü</w:t>
            </w:r>
          </w:p>
        </w:tc>
      </w:tr>
      <w:tr w:rsidR="00C95714" w14:paraId="69D8D4BF"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3DE2A27D" w14:textId="432DF2BE" w:rsidR="00C95714" w:rsidRPr="00617EC3" w:rsidRDefault="00C95714" w:rsidP="008C6ECB">
            <w:pPr>
              <w:pStyle w:val="TableText"/>
              <w:rPr>
                <w:sz w:val="16"/>
                <w:szCs w:val="16"/>
              </w:rPr>
            </w:pPr>
            <w:r w:rsidRPr="00C95714">
              <w:rPr>
                <w:sz w:val="16"/>
                <w:szCs w:val="16"/>
              </w:rPr>
              <w:t>Delivery of a report that provides a range of options on how to optimally implement and arrange existing laboratory capabilities and capacities of the functions needed to deliver a lead public health laboratory service by 30 June 2025 (Note 2)</w:t>
            </w:r>
          </w:p>
        </w:tc>
        <w:tc>
          <w:tcPr>
            <w:tcW w:w="850" w:type="dxa"/>
            <w:tcBorders>
              <w:top w:val="single" w:sz="4" w:space="0" w:color="A6A6A6" w:themeColor="background1" w:themeShade="A6"/>
              <w:left w:val="nil"/>
              <w:bottom w:val="single" w:sz="4" w:space="0" w:color="A6A6A6" w:themeColor="background1" w:themeShade="A6"/>
              <w:right w:val="nil"/>
            </w:tcBorders>
          </w:tcPr>
          <w:p w14:paraId="3A805BEB" w14:textId="7BB30ACF"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69531D49" w14:textId="1EB2A5E8" w:rsidR="00C95714" w:rsidRPr="00A573AD" w:rsidRDefault="00C95714" w:rsidP="008C6ECB">
            <w:pPr>
              <w:pStyle w:val="TableParagraph"/>
              <w:spacing w:before="60" w:after="60"/>
              <w:ind w:left="316" w:firstLine="25"/>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34976E55" w14:textId="5380CE78"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 xml:space="preserve">Not </w:t>
            </w:r>
            <w:r>
              <w:rPr>
                <w:rFonts w:ascii="Segoe UI" w:eastAsia="Times New Roman" w:hAnsi="Segoe UI" w:cs="Times New Roman"/>
                <w:sz w:val="16"/>
                <w:szCs w:val="16"/>
                <w:lang w:val="en-NZ" w:eastAsia="en-GB"/>
              </w:rPr>
              <w:br/>
            </w:r>
            <w:r w:rsidRPr="00C95714">
              <w:rPr>
                <w:rFonts w:ascii="Segoe UI" w:eastAsia="Times New Roman" w:hAnsi="Segoe UI" w:cs="Times New Roman"/>
                <w:sz w:val="16"/>
                <w:szCs w:val="16"/>
                <w:lang w:val="en-NZ" w:eastAsia="en-GB"/>
              </w:rPr>
              <w:t>achieved</w:t>
            </w:r>
          </w:p>
        </w:tc>
        <w:tc>
          <w:tcPr>
            <w:tcW w:w="992" w:type="dxa"/>
            <w:tcBorders>
              <w:top w:val="single" w:sz="4" w:space="0" w:color="A6A6A6" w:themeColor="background1" w:themeShade="A6"/>
              <w:left w:val="nil"/>
              <w:bottom w:val="single" w:sz="4" w:space="0" w:color="A6A6A6" w:themeColor="background1" w:themeShade="A6"/>
              <w:right w:val="nil"/>
            </w:tcBorders>
            <w:shd w:val="clear" w:color="auto" w:fill="auto"/>
          </w:tcPr>
          <w:p w14:paraId="036A81AE" w14:textId="77777777" w:rsidR="00E34871" w:rsidRPr="008E1523" w:rsidRDefault="00E34871" w:rsidP="00E34871">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3070938A" w14:textId="751DADEC" w:rsidR="00C95714" w:rsidRPr="00617EC3" w:rsidRDefault="00C95714" w:rsidP="00E34871">
            <w:pPr>
              <w:pStyle w:val="TableText"/>
              <w:ind w:right="57"/>
              <w:jc w:val="right"/>
              <w:rPr>
                <w:sz w:val="16"/>
                <w:szCs w:val="16"/>
              </w:rPr>
            </w:pPr>
          </w:p>
        </w:tc>
      </w:tr>
      <w:tr w:rsidR="00C95714" w14:paraId="6DB7E35C"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3E668565" w14:textId="54C62B7A" w:rsidR="00C95714" w:rsidRPr="00617EC3" w:rsidRDefault="00C95714" w:rsidP="008C6ECB">
            <w:pPr>
              <w:pStyle w:val="TableText"/>
              <w:rPr>
                <w:sz w:val="16"/>
                <w:szCs w:val="16"/>
              </w:rPr>
            </w:pPr>
            <w:r w:rsidRPr="00C95714">
              <w:rPr>
                <w:sz w:val="16"/>
                <w:szCs w:val="16"/>
              </w:rPr>
              <w:t>Complete an investigation and report on the value of establishing and maintaining a directory of surveillance activities and information repositories within New Zealand including where this is best located by 30 June 2025</w:t>
            </w:r>
          </w:p>
        </w:tc>
        <w:tc>
          <w:tcPr>
            <w:tcW w:w="850" w:type="dxa"/>
            <w:tcBorders>
              <w:top w:val="single" w:sz="4" w:space="0" w:color="A6A6A6" w:themeColor="background1" w:themeShade="A6"/>
              <w:left w:val="nil"/>
              <w:bottom w:val="single" w:sz="4" w:space="0" w:color="A6A6A6" w:themeColor="background1" w:themeShade="A6"/>
              <w:right w:val="nil"/>
            </w:tcBorders>
          </w:tcPr>
          <w:p w14:paraId="7E183DA4" w14:textId="210CA1CE"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0301C780" w14:textId="7CA81E72"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764F23FB" w14:textId="58A4E79C"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992" w:type="dxa"/>
            <w:tcBorders>
              <w:top w:val="single" w:sz="4" w:space="0" w:color="A6A6A6" w:themeColor="background1" w:themeShade="A6"/>
              <w:left w:val="nil"/>
              <w:bottom w:val="single" w:sz="4" w:space="0" w:color="A6A6A6" w:themeColor="background1" w:themeShade="A6"/>
              <w:right w:val="nil"/>
            </w:tcBorders>
            <w:shd w:val="clear" w:color="auto" w:fill="auto"/>
          </w:tcPr>
          <w:p w14:paraId="55245403" w14:textId="4AEF3B76" w:rsidR="00C95714" w:rsidRPr="00617EC3" w:rsidRDefault="00C95714" w:rsidP="00E34871">
            <w:pPr>
              <w:pStyle w:val="TableText"/>
              <w:ind w:right="57"/>
              <w:jc w:val="right"/>
              <w:rPr>
                <w:sz w:val="16"/>
                <w:szCs w:val="16"/>
              </w:rPr>
            </w:pPr>
            <w:r w:rsidRPr="0005266E">
              <w:rPr>
                <w:rFonts w:ascii="Wingdings" w:hAnsi="Wingdings"/>
                <w:sz w:val="20"/>
              </w:rPr>
              <w:t>ü</w:t>
            </w:r>
          </w:p>
        </w:tc>
      </w:tr>
      <w:tr w:rsidR="00C95714" w14:paraId="361E757C"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429A2C52" w14:textId="517ED9F6" w:rsidR="00C95714" w:rsidRPr="00617EC3" w:rsidRDefault="00C95714" w:rsidP="008C6ECB">
            <w:pPr>
              <w:pStyle w:val="TableText"/>
              <w:rPr>
                <w:sz w:val="16"/>
                <w:szCs w:val="16"/>
              </w:rPr>
            </w:pPr>
            <w:r w:rsidRPr="00C95714">
              <w:rPr>
                <w:sz w:val="16"/>
                <w:szCs w:val="16"/>
              </w:rPr>
              <w:t>Obtain full legislative compliance to the Civil Defence and Emergency Management Plan Order (2015) for the Ministry of Health by 30 June 2025 (Note 3)</w:t>
            </w:r>
          </w:p>
        </w:tc>
        <w:tc>
          <w:tcPr>
            <w:tcW w:w="850" w:type="dxa"/>
            <w:tcBorders>
              <w:top w:val="single" w:sz="4" w:space="0" w:color="A6A6A6" w:themeColor="background1" w:themeShade="A6"/>
              <w:left w:val="nil"/>
              <w:bottom w:val="single" w:sz="4" w:space="0" w:color="A6A6A6" w:themeColor="background1" w:themeShade="A6"/>
              <w:right w:val="nil"/>
            </w:tcBorders>
          </w:tcPr>
          <w:p w14:paraId="2FA30ED8" w14:textId="4956309A"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1D7D5222" w14:textId="0A935120"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6BC497C6" w14:textId="0C547215"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 xml:space="preserve">Not </w:t>
            </w:r>
            <w:r>
              <w:rPr>
                <w:rFonts w:ascii="Segoe UI" w:eastAsia="Times New Roman" w:hAnsi="Segoe UI" w:cs="Times New Roman"/>
                <w:sz w:val="16"/>
                <w:szCs w:val="16"/>
                <w:lang w:val="en-NZ" w:eastAsia="en-GB"/>
              </w:rPr>
              <w:br/>
            </w:r>
            <w:r w:rsidRPr="00C95714">
              <w:rPr>
                <w:rFonts w:ascii="Segoe UI" w:eastAsia="Times New Roman" w:hAnsi="Segoe UI" w:cs="Times New Roman"/>
                <w:sz w:val="16"/>
                <w:szCs w:val="16"/>
                <w:lang w:val="en-NZ" w:eastAsia="en-GB"/>
              </w:rPr>
              <w:t>achieved</w:t>
            </w:r>
          </w:p>
        </w:tc>
        <w:tc>
          <w:tcPr>
            <w:tcW w:w="992" w:type="dxa"/>
            <w:tcBorders>
              <w:top w:val="single" w:sz="4" w:space="0" w:color="A6A6A6" w:themeColor="background1" w:themeShade="A6"/>
              <w:left w:val="nil"/>
              <w:bottom w:val="single" w:sz="4" w:space="0" w:color="A6A6A6" w:themeColor="background1" w:themeShade="A6"/>
              <w:right w:val="nil"/>
            </w:tcBorders>
            <w:shd w:val="clear" w:color="auto" w:fill="auto"/>
          </w:tcPr>
          <w:p w14:paraId="27FDAA48" w14:textId="77777777" w:rsidR="00E34871" w:rsidRPr="008E1523" w:rsidRDefault="00E34871" w:rsidP="00E34871">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6FFF7453" w14:textId="23AF2403" w:rsidR="00C95714" w:rsidRPr="00617EC3" w:rsidRDefault="00C95714" w:rsidP="00E34871">
            <w:pPr>
              <w:pStyle w:val="TableText"/>
              <w:ind w:right="57"/>
              <w:jc w:val="right"/>
              <w:rPr>
                <w:sz w:val="16"/>
                <w:szCs w:val="16"/>
              </w:rPr>
            </w:pPr>
          </w:p>
        </w:tc>
      </w:tr>
      <w:tr w:rsidR="00C95714" w14:paraId="17A17868"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498DEE16" w14:textId="0A7C88C3" w:rsidR="00C95714" w:rsidRPr="00617EC3" w:rsidRDefault="00C95714" w:rsidP="008C6ECB">
            <w:pPr>
              <w:pStyle w:val="TableText"/>
              <w:rPr>
                <w:sz w:val="16"/>
                <w:szCs w:val="16"/>
              </w:rPr>
            </w:pPr>
            <w:r w:rsidRPr="00C95714">
              <w:rPr>
                <w:sz w:val="16"/>
                <w:szCs w:val="16"/>
              </w:rPr>
              <w:t>Develop a Public Health Monitoring and Assurance Framework for Crown Entities and public health programmes by September 2024</w:t>
            </w:r>
          </w:p>
        </w:tc>
        <w:tc>
          <w:tcPr>
            <w:tcW w:w="850" w:type="dxa"/>
            <w:tcBorders>
              <w:top w:val="single" w:sz="4" w:space="0" w:color="A6A6A6" w:themeColor="background1" w:themeShade="A6"/>
              <w:left w:val="nil"/>
              <w:bottom w:val="single" w:sz="4" w:space="0" w:color="A6A6A6" w:themeColor="background1" w:themeShade="A6"/>
              <w:right w:val="nil"/>
            </w:tcBorders>
          </w:tcPr>
          <w:p w14:paraId="64F3AC3D" w14:textId="0941AD2C"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73238FBA" w14:textId="379D2642"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364DBE2B" w14:textId="22D19170" w:rsidR="00C95714" w:rsidRPr="00C95714" w:rsidRDefault="00C95714"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992" w:type="dxa"/>
            <w:tcBorders>
              <w:top w:val="single" w:sz="4" w:space="0" w:color="A6A6A6" w:themeColor="background1" w:themeShade="A6"/>
              <w:left w:val="nil"/>
              <w:bottom w:val="single" w:sz="4" w:space="0" w:color="A6A6A6" w:themeColor="background1" w:themeShade="A6"/>
              <w:right w:val="nil"/>
            </w:tcBorders>
            <w:shd w:val="clear" w:color="auto" w:fill="auto"/>
          </w:tcPr>
          <w:p w14:paraId="5F854B2A" w14:textId="56C8E905" w:rsidR="00C95714" w:rsidRPr="00617EC3" w:rsidRDefault="00C95714" w:rsidP="00E34871">
            <w:pPr>
              <w:pStyle w:val="TableText"/>
              <w:ind w:right="57"/>
              <w:jc w:val="right"/>
              <w:rPr>
                <w:sz w:val="16"/>
                <w:szCs w:val="16"/>
              </w:rPr>
            </w:pPr>
            <w:r w:rsidRPr="0005266E">
              <w:rPr>
                <w:rFonts w:ascii="Wingdings" w:hAnsi="Wingdings"/>
                <w:sz w:val="20"/>
              </w:rPr>
              <w:t>ü</w:t>
            </w:r>
          </w:p>
        </w:tc>
      </w:tr>
    </w:tbl>
    <w:p w14:paraId="17A776AE" w14:textId="77777777" w:rsidR="00C95714" w:rsidRDefault="00C95714" w:rsidP="00C95714">
      <w:pPr>
        <w:pStyle w:val="Note"/>
      </w:pPr>
      <w:r w:rsidRPr="00C95714">
        <w:rPr>
          <w:b/>
          <w:bCs/>
        </w:rPr>
        <w:t>Note 1</w:t>
      </w:r>
      <w:r>
        <w:t>: The survey was completed by Hon Simeon Brown, who was appointed Minister of Health in January 2025.</w:t>
      </w:r>
    </w:p>
    <w:p w14:paraId="7B3A4313" w14:textId="44DA8715" w:rsidR="00C95714" w:rsidRDefault="00C95714" w:rsidP="00C95714">
      <w:pPr>
        <w:pStyle w:val="Note"/>
      </w:pPr>
      <w:r w:rsidRPr="00C95714">
        <w:rPr>
          <w:b/>
          <w:bCs/>
        </w:rPr>
        <w:t>Note 2</w:t>
      </w:r>
      <w:r>
        <w:t>: This was partially achieved. Progressing this work was delayed due to other competing priorities. However, significant progress has been made on the Strengthening Laboratories for Public Health work programme, including identifying priority actions.</w:t>
      </w:r>
    </w:p>
    <w:p w14:paraId="30636CB5" w14:textId="05969A9F" w:rsidR="00A573AD" w:rsidRDefault="00C95714" w:rsidP="00C95714">
      <w:pPr>
        <w:pStyle w:val="Note"/>
      </w:pPr>
      <w:r w:rsidRPr="00C95714">
        <w:rPr>
          <w:b/>
          <w:bCs/>
        </w:rPr>
        <w:t>Note 3</w:t>
      </w:r>
      <w:r>
        <w:t>: As a result of reduced capacity due to internal resignations and the impacts of changes in the wider All-of-Government Emergency Management system reform, this measure did not meet the budget standard. This measure is assessed based on findings against Core Standards and criteria for evaluation as described in</w:t>
      </w:r>
      <w:r w:rsidR="003D421F">
        <w:t xml:space="preserve"> </w:t>
      </w:r>
      <w:r>
        <w:t>the Emergency Management Assurance Framework.</w:t>
      </w:r>
    </w:p>
    <w:p w14:paraId="07B4297C" w14:textId="77777777" w:rsidR="00A573AD" w:rsidRDefault="00A573AD" w:rsidP="001E3B9F"/>
    <w:p w14:paraId="4D090569" w14:textId="77777777" w:rsidR="00A573AD" w:rsidRDefault="00A573AD" w:rsidP="001E3B9F"/>
    <w:p w14:paraId="240EDE64" w14:textId="3A98189C" w:rsidR="00A573AD" w:rsidRPr="001E3B9F" w:rsidRDefault="00A573AD" w:rsidP="001E3B9F">
      <w:pPr>
        <w:sectPr w:rsidR="00A573AD" w:rsidRPr="001E3B9F" w:rsidSect="006D69D2">
          <w:pgSz w:w="11907" w:h="16840" w:code="9"/>
          <w:pgMar w:top="1418" w:right="1701" w:bottom="1134" w:left="1843" w:header="284" w:footer="425" w:gutter="284"/>
          <w:cols w:space="720"/>
        </w:sectPr>
      </w:pPr>
    </w:p>
    <w:p w14:paraId="00ECA933" w14:textId="77777777" w:rsidR="003D421F" w:rsidRPr="003D421F" w:rsidRDefault="003D421F" w:rsidP="00E34871">
      <w:pPr>
        <w:pStyle w:val="Heading4"/>
        <w:spacing w:before="0"/>
        <w:rPr>
          <w:w w:val="105"/>
        </w:rPr>
      </w:pPr>
      <w:r w:rsidRPr="003D421F">
        <w:rPr>
          <w:w w:val="105"/>
        </w:rPr>
        <w:t>Regulatory and Enforcement Services</w:t>
      </w:r>
    </w:p>
    <w:p w14:paraId="1A34C742" w14:textId="77777777" w:rsidR="00CD2EBB" w:rsidRDefault="003D421F" w:rsidP="00445E27">
      <w:pPr>
        <w:rPr>
          <w:w w:val="105"/>
        </w:rPr>
      </w:pPr>
      <w:r w:rsidRPr="003D421F">
        <w:rPr>
          <w:w w:val="105"/>
        </w:rPr>
        <w:t>This category is limited to implementing, enforcing, and administering health-related legislation and regulations, and provision of regulatory advice to the sector and to Ministers, and support services for committees appointed by the Minister under statute.</w:t>
      </w:r>
    </w:p>
    <w:p w14:paraId="483AB047" w14:textId="77777777" w:rsidR="003D421F" w:rsidRDefault="003D421F" w:rsidP="003D421F"/>
    <w:tbl>
      <w:tblPr>
        <w:tblStyle w:val="TableGrid"/>
        <w:tblW w:w="7938"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828"/>
        <w:gridCol w:w="850"/>
        <w:gridCol w:w="1276"/>
        <w:gridCol w:w="1134"/>
        <w:gridCol w:w="850"/>
      </w:tblGrid>
      <w:tr w:rsidR="008D3845" w14:paraId="3BCC4FF2" w14:textId="77777777" w:rsidTr="00445E27">
        <w:trPr>
          <w:trHeight w:val="279"/>
        </w:trPr>
        <w:tc>
          <w:tcPr>
            <w:tcW w:w="7938" w:type="dxa"/>
            <w:gridSpan w:val="5"/>
            <w:tcBorders>
              <w:top w:val="nil"/>
              <w:left w:val="nil"/>
              <w:bottom w:val="nil"/>
              <w:right w:val="nil"/>
            </w:tcBorders>
            <w:shd w:val="clear" w:color="auto" w:fill="D9D9D9" w:themeFill="background1" w:themeFillShade="D9"/>
            <w:vAlign w:val="bottom"/>
          </w:tcPr>
          <w:p w14:paraId="1F3127B0" w14:textId="26D85A7B" w:rsidR="008D3845" w:rsidRPr="00617EC3" w:rsidRDefault="008D3845" w:rsidP="008D3845">
            <w:pPr>
              <w:pStyle w:val="TableText"/>
              <w:rPr>
                <w:b/>
                <w:bCs/>
                <w:sz w:val="16"/>
                <w:szCs w:val="16"/>
              </w:rPr>
            </w:pPr>
            <w:r w:rsidRPr="0064064F">
              <w:rPr>
                <w:b/>
                <w:bCs/>
                <w:sz w:val="16"/>
                <w:szCs w:val="18"/>
              </w:rPr>
              <w:t>Performance assessment</w:t>
            </w:r>
          </w:p>
        </w:tc>
      </w:tr>
      <w:tr w:rsidR="003D421F" w14:paraId="6ABD6727" w14:textId="77777777" w:rsidTr="00445E27">
        <w:trPr>
          <w:trHeight w:val="990"/>
        </w:trPr>
        <w:tc>
          <w:tcPr>
            <w:tcW w:w="3828" w:type="dxa"/>
            <w:tcBorders>
              <w:top w:val="nil"/>
              <w:left w:val="nil"/>
              <w:bottom w:val="nil"/>
              <w:right w:val="nil"/>
            </w:tcBorders>
            <w:shd w:val="clear" w:color="auto" w:fill="F2F2F2" w:themeFill="background1" w:themeFillShade="F2"/>
            <w:vAlign w:val="bottom"/>
            <w:hideMark/>
          </w:tcPr>
          <w:p w14:paraId="5698F78B" w14:textId="77777777" w:rsidR="003D421F" w:rsidRDefault="003D421F">
            <w:pPr>
              <w:pStyle w:val="TableText"/>
              <w:rPr>
                <w:b/>
                <w:bCs/>
                <w:sz w:val="16"/>
                <w:szCs w:val="16"/>
              </w:rPr>
            </w:pPr>
            <w:r>
              <w:rPr>
                <w:b/>
                <w:bCs/>
                <w:sz w:val="16"/>
                <w:szCs w:val="16"/>
              </w:rPr>
              <w:t>Performance measure</w:t>
            </w:r>
          </w:p>
        </w:tc>
        <w:tc>
          <w:tcPr>
            <w:tcW w:w="850" w:type="dxa"/>
            <w:tcBorders>
              <w:top w:val="nil"/>
              <w:left w:val="nil"/>
              <w:bottom w:val="nil"/>
              <w:right w:val="nil"/>
            </w:tcBorders>
            <w:shd w:val="clear" w:color="auto" w:fill="F2F2F2" w:themeFill="background1" w:themeFillShade="F2"/>
            <w:vAlign w:val="bottom"/>
            <w:hideMark/>
          </w:tcPr>
          <w:p w14:paraId="455D6C8F" w14:textId="77777777" w:rsidR="003D421F" w:rsidRDefault="003D421F">
            <w:pPr>
              <w:pStyle w:val="TableText"/>
              <w:jc w:val="right"/>
              <w:rPr>
                <w:b/>
                <w:bCs/>
                <w:sz w:val="16"/>
                <w:szCs w:val="16"/>
              </w:rPr>
            </w:pPr>
            <w:r w:rsidRPr="00617EC3">
              <w:rPr>
                <w:b/>
                <w:bCs/>
                <w:sz w:val="16"/>
                <w:szCs w:val="16"/>
              </w:rPr>
              <w:t xml:space="preserve">Actual </w:t>
            </w:r>
          </w:p>
          <w:p w14:paraId="2C1A745B" w14:textId="77777777" w:rsidR="003D421F" w:rsidRDefault="003D421F">
            <w:pPr>
              <w:pStyle w:val="TableText"/>
              <w:jc w:val="right"/>
              <w:rPr>
                <w:b/>
                <w:bCs/>
                <w:sz w:val="16"/>
                <w:szCs w:val="16"/>
              </w:rPr>
            </w:pPr>
            <w:r w:rsidRPr="00617EC3">
              <w:rPr>
                <w:b/>
                <w:bCs/>
                <w:sz w:val="16"/>
                <w:szCs w:val="16"/>
              </w:rPr>
              <w:t>2023/24</w:t>
            </w:r>
          </w:p>
        </w:tc>
        <w:tc>
          <w:tcPr>
            <w:tcW w:w="1276" w:type="dxa"/>
            <w:tcBorders>
              <w:top w:val="nil"/>
              <w:left w:val="nil"/>
              <w:bottom w:val="nil"/>
              <w:right w:val="nil"/>
            </w:tcBorders>
            <w:shd w:val="clear" w:color="auto" w:fill="F2F2F2" w:themeFill="background1" w:themeFillShade="F2"/>
            <w:vAlign w:val="bottom"/>
            <w:hideMark/>
          </w:tcPr>
          <w:p w14:paraId="0DEE88B3" w14:textId="77777777" w:rsidR="003D421F" w:rsidRPr="00617EC3" w:rsidRDefault="003D421F">
            <w:pPr>
              <w:pStyle w:val="TableText"/>
              <w:jc w:val="right"/>
              <w:rPr>
                <w:b/>
                <w:bCs/>
                <w:sz w:val="16"/>
                <w:szCs w:val="16"/>
              </w:rPr>
            </w:pPr>
            <w:r w:rsidRPr="00617EC3">
              <w:rPr>
                <w:b/>
                <w:bCs/>
                <w:sz w:val="16"/>
                <w:szCs w:val="16"/>
              </w:rPr>
              <w:t>Budget standard</w:t>
            </w:r>
          </w:p>
          <w:p w14:paraId="12FEF300" w14:textId="77777777" w:rsidR="003D421F" w:rsidRDefault="003D421F">
            <w:pPr>
              <w:pStyle w:val="TableText"/>
              <w:jc w:val="right"/>
              <w:rPr>
                <w:b/>
                <w:bCs/>
                <w:sz w:val="16"/>
                <w:szCs w:val="16"/>
              </w:rPr>
            </w:pPr>
            <w:r w:rsidRPr="00617EC3">
              <w:rPr>
                <w:b/>
                <w:bCs/>
                <w:sz w:val="16"/>
                <w:szCs w:val="16"/>
              </w:rPr>
              <w:t>2024/25</w:t>
            </w:r>
          </w:p>
        </w:tc>
        <w:tc>
          <w:tcPr>
            <w:tcW w:w="1134" w:type="dxa"/>
            <w:tcBorders>
              <w:top w:val="nil"/>
              <w:left w:val="nil"/>
              <w:bottom w:val="nil"/>
              <w:right w:val="nil"/>
            </w:tcBorders>
            <w:shd w:val="clear" w:color="auto" w:fill="F2F2F2" w:themeFill="background1" w:themeFillShade="F2"/>
            <w:vAlign w:val="bottom"/>
            <w:hideMark/>
          </w:tcPr>
          <w:p w14:paraId="59BD14C6" w14:textId="77777777" w:rsidR="003D421F" w:rsidRDefault="003D421F">
            <w:pPr>
              <w:pStyle w:val="TableText"/>
              <w:jc w:val="right"/>
              <w:rPr>
                <w:b/>
                <w:bCs/>
                <w:sz w:val="16"/>
                <w:szCs w:val="16"/>
              </w:rPr>
            </w:pPr>
            <w:r w:rsidRPr="00617EC3">
              <w:rPr>
                <w:b/>
                <w:bCs/>
                <w:sz w:val="16"/>
                <w:szCs w:val="16"/>
              </w:rPr>
              <w:t>Actual</w:t>
            </w:r>
          </w:p>
          <w:p w14:paraId="45D2DE99" w14:textId="77777777" w:rsidR="003D421F" w:rsidRDefault="003D421F">
            <w:pPr>
              <w:pStyle w:val="TableText"/>
              <w:jc w:val="right"/>
              <w:rPr>
                <w:b/>
                <w:bCs/>
                <w:sz w:val="16"/>
                <w:szCs w:val="16"/>
              </w:rPr>
            </w:pPr>
            <w:r w:rsidRPr="00617EC3">
              <w:rPr>
                <w:b/>
                <w:bCs/>
                <w:sz w:val="16"/>
                <w:szCs w:val="16"/>
              </w:rPr>
              <w:t>2024/25</w:t>
            </w:r>
          </w:p>
        </w:tc>
        <w:tc>
          <w:tcPr>
            <w:tcW w:w="850" w:type="dxa"/>
            <w:tcBorders>
              <w:top w:val="nil"/>
              <w:left w:val="nil"/>
              <w:bottom w:val="nil"/>
              <w:right w:val="nil"/>
            </w:tcBorders>
            <w:shd w:val="clear" w:color="auto" w:fill="F2F2F2" w:themeFill="background1" w:themeFillShade="F2"/>
            <w:vAlign w:val="bottom"/>
            <w:hideMark/>
          </w:tcPr>
          <w:p w14:paraId="45B27849" w14:textId="77777777" w:rsidR="003D421F" w:rsidRDefault="003D421F" w:rsidP="00E34871">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3D421F" w14:paraId="2A84BD52" w14:textId="77777777" w:rsidTr="000C72DB">
        <w:tc>
          <w:tcPr>
            <w:tcW w:w="3828" w:type="dxa"/>
            <w:tcBorders>
              <w:top w:val="nil"/>
              <w:left w:val="nil"/>
              <w:bottom w:val="single" w:sz="4" w:space="0" w:color="A6A6A6" w:themeColor="background1" w:themeShade="A6"/>
              <w:right w:val="nil"/>
            </w:tcBorders>
          </w:tcPr>
          <w:p w14:paraId="7F2B2CD0" w14:textId="64B61CFC" w:rsidR="003D421F" w:rsidRPr="00617EC3" w:rsidRDefault="003D421F" w:rsidP="008C6ECB">
            <w:pPr>
              <w:pStyle w:val="TableText"/>
              <w:rPr>
                <w:sz w:val="16"/>
                <w:szCs w:val="16"/>
              </w:rPr>
            </w:pPr>
            <w:r w:rsidRPr="003D421F">
              <w:rPr>
                <w:sz w:val="16"/>
                <w:szCs w:val="16"/>
              </w:rPr>
              <w:t>Developing a monitoring and reporting framework for the Vaping Regulatory Authority (VRA) by 30 June 2025</w:t>
            </w:r>
          </w:p>
        </w:tc>
        <w:tc>
          <w:tcPr>
            <w:tcW w:w="850" w:type="dxa"/>
            <w:tcBorders>
              <w:top w:val="nil"/>
              <w:left w:val="nil"/>
              <w:bottom w:val="single" w:sz="4" w:space="0" w:color="A6A6A6" w:themeColor="background1" w:themeShade="A6"/>
              <w:right w:val="nil"/>
            </w:tcBorders>
          </w:tcPr>
          <w:p w14:paraId="36632C1D" w14:textId="7692B468"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New measure</w:t>
            </w:r>
          </w:p>
        </w:tc>
        <w:tc>
          <w:tcPr>
            <w:tcW w:w="1276" w:type="dxa"/>
            <w:tcBorders>
              <w:top w:val="nil"/>
              <w:left w:val="nil"/>
              <w:bottom w:val="single" w:sz="4" w:space="0" w:color="A6A6A6" w:themeColor="background1" w:themeShade="A6"/>
              <w:right w:val="nil"/>
            </w:tcBorders>
          </w:tcPr>
          <w:p w14:paraId="15A01474" w14:textId="751FED2B" w:rsidR="003D421F" w:rsidRPr="00C95714" w:rsidRDefault="003D421F" w:rsidP="008C6ECB">
            <w:pPr>
              <w:pStyle w:val="TableParagraph"/>
              <w:spacing w:before="60" w:after="60"/>
              <w:ind w:left="179"/>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1134" w:type="dxa"/>
            <w:tcBorders>
              <w:top w:val="nil"/>
              <w:left w:val="nil"/>
              <w:bottom w:val="single" w:sz="4" w:space="0" w:color="A6A6A6" w:themeColor="background1" w:themeShade="A6"/>
              <w:right w:val="nil"/>
            </w:tcBorders>
            <w:shd w:val="clear" w:color="auto" w:fill="auto"/>
          </w:tcPr>
          <w:p w14:paraId="393D574B" w14:textId="64DA8055" w:rsidR="003D421F" w:rsidRPr="00C95714" w:rsidRDefault="003D421F" w:rsidP="008C6ECB">
            <w:pPr>
              <w:pStyle w:val="TableParagraph"/>
              <w:spacing w:before="60" w:after="60"/>
              <w:ind w:left="177"/>
              <w:rPr>
                <w:rFonts w:ascii="Segoe UI" w:eastAsia="Times New Roman" w:hAnsi="Segoe UI" w:cs="Times New Roman"/>
                <w:sz w:val="16"/>
                <w:szCs w:val="16"/>
                <w:lang w:val="en-NZ" w:eastAsia="en-GB"/>
              </w:rPr>
            </w:pPr>
            <w:r w:rsidRPr="00C95714">
              <w:rPr>
                <w:rFonts w:ascii="Segoe UI" w:eastAsia="Times New Roman" w:hAnsi="Segoe UI" w:cs="Times New Roman"/>
                <w:sz w:val="16"/>
                <w:szCs w:val="16"/>
                <w:lang w:val="en-NZ" w:eastAsia="en-GB"/>
              </w:rPr>
              <w:t>Achieved</w:t>
            </w:r>
          </w:p>
        </w:tc>
        <w:tc>
          <w:tcPr>
            <w:tcW w:w="850" w:type="dxa"/>
            <w:tcBorders>
              <w:top w:val="nil"/>
              <w:left w:val="nil"/>
              <w:bottom w:val="single" w:sz="4" w:space="0" w:color="A6A6A6" w:themeColor="background1" w:themeShade="A6"/>
              <w:right w:val="nil"/>
            </w:tcBorders>
            <w:shd w:val="clear" w:color="auto" w:fill="auto"/>
          </w:tcPr>
          <w:p w14:paraId="014AB815" w14:textId="463FF325" w:rsidR="003D421F" w:rsidRPr="00617EC3" w:rsidRDefault="003D421F" w:rsidP="00E34871">
            <w:pPr>
              <w:pStyle w:val="TableText"/>
              <w:ind w:right="57"/>
              <w:jc w:val="right"/>
              <w:rPr>
                <w:sz w:val="16"/>
                <w:szCs w:val="16"/>
              </w:rPr>
            </w:pPr>
            <w:r w:rsidRPr="0005266E">
              <w:rPr>
                <w:rFonts w:ascii="Wingdings" w:hAnsi="Wingdings"/>
                <w:sz w:val="20"/>
              </w:rPr>
              <w:t>ü</w:t>
            </w:r>
          </w:p>
        </w:tc>
      </w:tr>
      <w:tr w:rsidR="003D421F" w14:paraId="3FB69819"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415FB567" w14:textId="3982D467" w:rsidR="003D421F" w:rsidRPr="00617EC3" w:rsidRDefault="003D421F" w:rsidP="008C6ECB">
            <w:pPr>
              <w:pStyle w:val="TableText"/>
              <w:rPr>
                <w:sz w:val="16"/>
                <w:szCs w:val="16"/>
              </w:rPr>
            </w:pPr>
            <w:r w:rsidRPr="003D421F">
              <w:rPr>
                <w:sz w:val="16"/>
                <w:szCs w:val="16"/>
              </w:rPr>
              <w:t>The percentage of high priority incident notifications relating to medicines and medical devices that undergo an initial evaluation within 5 working days (Note 1)</w:t>
            </w:r>
          </w:p>
        </w:tc>
        <w:tc>
          <w:tcPr>
            <w:tcW w:w="850" w:type="dxa"/>
            <w:tcBorders>
              <w:top w:val="single" w:sz="4" w:space="0" w:color="A6A6A6" w:themeColor="background1" w:themeShade="A6"/>
              <w:left w:val="nil"/>
              <w:bottom w:val="single" w:sz="4" w:space="0" w:color="A6A6A6" w:themeColor="background1" w:themeShade="A6"/>
              <w:right w:val="nil"/>
            </w:tcBorders>
          </w:tcPr>
          <w:p w14:paraId="0FBF01C2" w14:textId="34FCCCCE"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100%</w:t>
            </w:r>
          </w:p>
        </w:tc>
        <w:tc>
          <w:tcPr>
            <w:tcW w:w="1276" w:type="dxa"/>
            <w:tcBorders>
              <w:top w:val="single" w:sz="4" w:space="0" w:color="A6A6A6" w:themeColor="background1" w:themeShade="A6"/>
              <w:left w:val="nil"/>
              <w:bottom w:val="single" w:sz="4" w:space="0" w:color="A6A6A6" w:themeColor="background1" w:themeShade="A6"/>
              <w:right w:val="nil"/>
            </w:tcBorders>
          </w:tcPr>
          <w:p w14:paraId="2DB3164A" w14:textId="6149D5DF" w:rsidR="003D421F" w:rsidRPr="00C95714" w:rsidRDefault="003D421F" w:rsidP="008C6ECB">
            <w:pPr>
              <w:pStyle w:val="TableParagraph"/>
              <w:spacing w:before="60" w:after="60"/>
              <w:ind w:left="316" w:firstLine="25"/>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4A6AF22B" w14:textId="689EC073"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92.3%</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03D93AEF" w14:textId="1E5F9EB9" w:rsidR="003D421F" w:rsidRPr="00617EC3" w:rsidRDefault="003D421F" w:rsidP="00E34871">
            <w:pPr>
              <w:pStyle w:val="TableText"/>
              <w:ind w:right="57"/>
              <w:jc w:val="right"/>
              <w:rPr>
                <w:sz w:val="16"/>
                <w:szCs w:val="16"/>
              </w:rPr>
            </w:pPr>
            <w:r w:rsidRPr="0005266E">
              <w:rPr>
                <w:rFonts w:ascii="Wingdings" w:hAnsi="Wingdings"/>
                <w:sz w:val="20"/>
              </w:rPr>
              <w:t>ü</w:t>
            </w:r>
          </w:p>
        </w:tc>
      </w:tr>
      <w:tr w:rsidR="003D421F" w14:paraId="3AB94979"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5AF5D68A" w14:textId="6B1B39A0" w:rsidR="003D421F" w:rsidRPr="00617EC3" w:rsidRDefault="003D421F" w:rsidP="008C6ECB">
            <w:pPr>
              <w:pStyle w:val="TableText"/>
              <w:rPr>
                <w:sz w:val="16"/>
                <w:szCs w:val="16"/>
              </w:rPr>
            </w:pPr>
            <w:r w:rsidRPr="003D421F">
              <w:rPr>
                <w:sz w:val="16"/>
                <w:szCs w:val="16"/>
              </w:rPr>
              <w:t>The percentage of all certificates issued to providers under the Health and Disability Services (Safety) Act 2001 within target timeframes</w:t>
            </w:r>
          </w:p>
        </w:tc>
        <w:tc>
          <w:tcPr>
            <w:tcW w:w="850" w:type="dxa"/>
            <w:tcBorders>
              <w:top w:val="single" w:sz="4" w:space="0" w:color="A6A6A6" w:themeColor="background1" w:themeShade="A6"/>
              <w:left w:val="nil"/>
              <w:bottom w:val="single" w:sz="4" w:space="0" w:color="A6A6A6" w:themeColor="background1" w:themeShade="A6"/>
              <w:right w:val="nil"/>
            </w:tcBorders>
          </w:tcPr>
          <w:p w14:paraId="243455B5" w14:textId="2D49DFF5"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91%</w:t>
            </w:r>
          </w:p>
        </w:tc>
        <w:tc>
          <w:tcPr>
            <w:tcW w:w="1276" w:type="dxa"/>
            <w:tcBorders>
              <w:top w:val="single" w:sz="4" w:space="0" w:color="A6A6A6" w:themeColor="background1" w:themeShade="A6"/>
              <w:left w:val="nil"/>
              <w:bottom w:val="single" w:sz="4" w:space="0" w:color="A6A6A6" w:themeColor="background1" w:themeShade="A6"/>
              <w:right w:val="nil"/>
            </w:tcBorders>
          </w:tcPr>
          <w:p w14:paraId="06C8D7F9" w14:textId="06218E3A" w:rsidR="003D421F" w:rsidRPr="00A573AD" w:rsidRDefault="003D421F" w:rsidP="008C6ECB">
            <w:pPr>
              <w:pStyle w:val="TableParagraph"/>
              <w:spacing w:before="60" w:after="60"/>
              <w:ind w:left="316" w:firstLine="25"/>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62122F6A" w14:textId="505A00D7"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97%</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6EB1EC0B" w14:textId="5558CF3C" w:rsidR="003D421F" w:rsidRPr="00617EC3" w:rsidRDefault="003D421F" w:rsidP="00E34871">
            <w:pPr>
              <w:pStyle w:val="TableText"/>
              <w:ind w:right="57"/>
              <w:jc w:val="right"/>
              <w:rPr>
                <w:sz w:val="16"/>
                <w:szCs w:val="16"/>
              </w:rPr>
            </w:pPr>
            <w:r w:rsidRPr="0005266E">
              <w:rPr>
                <w:rFonts w:ascii="Wingdings" w:hAnsi="Wingdings"/>
                <w:sz w:val="20"/>
              </w:rPr>
              <w:t>ü</w:t>
            </w:r>
          </w:p>
        </w:tc>
      </w:tr>
      <w:tr w:rsidR="003D421F" w14:paraId="3E23090D"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71447AF3" w14:textId="0E7E9089" w:rsidR="003D421F" w:rsidRPr="00617EC3" w:rsidRDefault="003D421F" w:rsidP="008C6ECB">
            <w:pPr>
              <w:pStyle w:val="TableText"/>
              <w:rPr>
                <w:sz w:val="16"/>
                <w:szCs w:val="16"/>
              </w:rPr>
            </w:pPr>
            <w:r w:rsidRPr="003D421F">
              <w:rPr>
                <w:sz w:val="16"/>
                <w:szCs w:val="16"/>
              </w:rPr>
              <w:t>Percentage of licences and authorities issued under the Medicines Act 1981 and Misuse of Drugs Act 1975 within target timeframes (Note 2)</w:t>
            </w:r>
          </w:p>
        </w:tc>
        <w:tc>
          <w:tcPr>
            <w:tcW w:w="850" w:type="dxa"/>
            <w:tcBorders>
              <w:top w:val="single" w:sz="4" w:space="0" w:color="A6A6A6" w:themeColor="background1" w:themeShade="A6"/>
              <w:left w:val="nil"/>
              <w:bottom w:val="single" w:sz="4" w:space="0" w:color="A6A6A6" w:themeColor="background1" w:themeShade="A6"/>
              <w:right w:val="nil"/>
            </w:tcBorders>
          </w:tcPr>
          <w:p w14:paraId="6B2DADDE" w14:textId="27DF13AB"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79%</w:t>
            </w:r>
          </w:p>
        </w:tc>
        <w:tc>
          <w:tcPr>
            <w:tcW w:w="1276" w:type="dxa"/>
            <w:tcBorders>
              <w:top w:val="single" w:sz="4" w:space="0" w:color="A6A6A6" w:themeColor="background1" w:themeShade="A6"/>
              <w:left w:val="nil"/>
              <w:bottom w:val="single" w:sz="4" w:space="0" w:color="A6A6A6" w:themeColor="background1" w:themeShade="A6"/>
              <w:right w:val="nil"/>
            </w:tcBorders>
          </w:tcPr>
          <w:p w14:paraId="52740593" w14:textId="34025F9D"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4806AFD8" w14:textId="5A1AD15E"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82%</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497A5D3A" w14:textId="77777777" w:rsidR="00E34871" w:rsidRPr="008E1523" w:rsidRDefault="00E34871" w:rsidP="00E34871">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4394CA55" w14:textId="40B9B740" w:rsidR="003D421F" w:rsidRPr="00617EC3" w:rsidRDefault="003D421F" w:rsidP="00E34871">
            <w:pPr>
              <w:pStyle w:val="TableText"/>
              <w:ind w:right="57"/>
              <w:jc w:val="right"/>
              <w:rPr>
                <w:sz w:val="16"/>
                <w:szCs w:val="16"/>
              </w:rPr>
            </w:pPr>
          </w:p>
        </w:tc>
      </w:tr>
      <w:tr w:rsidR="003D421F" w14:paraId="5208EC2F"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611F2052" w14:textId="287B9058" w:rsidR="003D421F" w:rsidRPr="00617EC3" w:rsidRDefault="003D421F" w:rsidP="008C6ECB">
            <w:pPr>
              <w:pStyle w:val="TableText"/>
              <w:rPr>
                <w:sz w:val="16"/>
                <w:szCs w:val="16"/>
              </w:rPr>
            </w:pPr>
            <w:r w:rsidRPr="003D421F">
              <w:rPr>
                <w:sz w:val="16"/>
                <w:szCs w:val="16"/>
              </w:rPr>
              <w:t>The percentage of all licences and consents issued to radiation users under the Radiation Safety Act 2016 within 10 working days of accepting the application (Note 3)</w:t>
            </w:r>
          </w:p>
        </w:tc>
        <w:tc>
          <w:tcPr>
            <w:tcW w:w="850" w:type="dxa"/>
            <w:tcBorders>
              <w:top w:val="single" w:sz="4" w:space="0" w:color="A6A6A6" w:themeColor="background1" w:themeShade="A6"/>
              <w:left w:val="nil"/>
              <w:bottom w:val="single" w:sz="4" w:space="0" w:color="A6A6A6" w:themeColor="background1" w:themeShade="A6"/>
              <w:right w:val="nil"/>
            </w:tcBorders>
          </w:tcPr>
          <w:p w14:paraId="0227D983" w14:textId="51DED9FD"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86%</w:t>
            </w:r>
          </w:p>
        </w:tc>
        <w:tc>
          <w:tcPr>
            <w:tcW w:w="1276" w:type="dxa"/>
            <w:tcBorders>
              <w:top w:val="single" w:sz="4" w:space="0" w:color="A6A6A6" w:themeColor="background1" w:themeShade="A6"/>
              <w:left w:val="nil"/>
              <w:bottom w:val="single" w:sz="4" w:space="0" w:color="A6A6A6" w:themeColor="background1" w:themeShade="A6"/>
              <w:right w:val="nil"/>
            </w:tcBorders>
          </w:tcPr>
          <w:p w14:paraId="4DD02365" w14:textId="6D5DACC1"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44EACB5C" w14:textId="3DB94CE4"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87.4%</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76576870" w14:textId="77777777" w:rsidR="00E34871" w:rsidRPr="008E1523" w:rsidRDefault="00E34871" w:rsidP="00E34871">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7E8867F4" w14:textId="77777777" w:rsidR="003D421F" w:rsidRPr="00617EC3" w:rsidRDefault="003D421F" w:rsidP="00E34871">
            <w:pPr>
              <w:pStyle w:val="TableText"/>
              <w:ind w:right="57"/>
              <w:jc w:val="right"/>
              <w:rPr>
                <w:sz w:val="16"/>
                <w:szCs w:val="16"/>
              </w:rPr>
            </w:pPr>
          </w:p>
        </w:tc>
      </w:tr>
      <w:tr w:rsidR="003D421F" w14:paraId="75AD2FC2"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3B599A52" w14:textId="275D38C4" w:rsidR="003D421F" w:rsidRPr="00617EC3" w:rsidRDefault="003D421F" w:rsidP="008C6ECB">
            <w:pPr>
              <w:pStyle w:val="TableText"/>
              <w:rPr>
                <w:sz w:val="16"/>
                <w:szCs w:val="16"/>
              </w:rPr>
            </w:pPr>
            <w:r w:rsidRPr="003D421F">
              <w:rPr>
                <w:sz w:val="16"/>
                <w:szCs w:val="16"/>
              </w:rPr>
              <w:t>The percentage of all New Medicines Applications (for ministerial consent to market) that receive an initial assessment within 200 days</w:t>
            </w:r>
          </w:p>
        </w:tc>
        <w:tc>
          <w:tcPr>
            <w:tcW w:w="850" w:type="dxa"/>
            <w:tcBorders>
              <w:top w:val="single" w:sz="4" w:space="0" w:color="A6A6A6" w:themeColor="background1" w:themeShade="A6"/>
              <w:left w:val="nil"/>
              <w:bottom w:val="single" w:sz="4" w:space="0" w:color="A6A6A6" w:themeColor="background1" w:themeShade="A6"/>
              <w:right w:val="nil"/>
            </w:tcBorders>
          </w:tcPr>
          <w:p w14:paraId="77820E0F" w14:textId="08C7AC82"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88%</w:t>
            </w:r>
          </w:p>
        </w:tc>
        <w:tc>
          <w:tcPr>
            <w:tcW w:w="1276" w:type="dxa"/>
            <w:tcBorders>
              <w:top w:val="single" w:sz="4" w:space="0" w:color="A6A6A6" w:themeColor="background1" w:themeShade="A6"/>
              <w:left w:val="nil"/>
              <w:bottom w:val="single" w:sz="4" w:space="0" w:color="A6A6A6" w:themeColor="background1" w:themeShade="A6"/>
              <w:right w:val="nil"/>
            </w:tcBorders>
          </w:tcPr>
          <w:p w14:paraId="53624039" w14:textId="6F31BD5B"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80%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7B469E66" w14:textId="623A4CDC"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93.3%</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5F37AB22" w14:textId="02BE7332" w:rsidR="003D421F" w:rsidRPr="00617EC3" w:rsidRDefault="003D421F" w:rsidP="00E34871">
            <w:pPr>
              <w:pStyle w:val="TableText"/>
              <w:ind w:right="57"/>
              <w:jc w:val="right"/>
              <w:rPr>
                <w:sz w:val="16"/>
                <w:szCs w:val="16"/>
              </w:rPr>
            </w:pPr>
            <w:r w:rsidRPr="00EC1BD0">
              <w:rPr>
                <w:rFonts w:ascii="Wingdings" w:hAnsi="Wingdings"/>
                <w:sz w:val="20"/>
              </w:rPr>
              <w:t>ü</w:t>
            </w:r>
          </w:p>
        </w:tc>
      </w:tr>
      <w:tr w:rsidR="003D421F" w14:paraId="0AE3C962"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605C0E19" w14:textId="3E5784E7" w:rsidR="003D421F" w:rsidRPr="00617EC3" w:rsidRDefault="003D421F" w:rsidP="008C6ECB">
            <w:pPr>
              <w:pStyle w:val="TableText"/>
              <w:rPr>
                <w:sz w:val="16"/>
                <w:szCs w:val="16"/>
              </w:rPr>
            </w:pPr>
            <w:r w:rsidRPr="003D421F">
              <w:rPr>
                <w:sz w:val="16"/>
                <w:szCs w:val="16"/>
              </w:rPr>
              <w:t>Mean rating for statutory committee satisfaction with the secretariat services provided by the Ministry (Note 4)</w:t>
            </w:r>
          </w:p>
        </w:tc>
        <w:tc>
          <w:tcPr>
            <w:tcW w:w="850" w:type="dxa"/>
            <w:tcBorders>
              <w:top w:val="single" w:sz="4" w:space="0" w:color="A6A6A6" w:themeColor="background1" w:themeShade="A6"/>
              <w:left w:val="nil"/>
              <w:bottom w:val="single" w:sz="4" w:space="0" w:color="A6A6A6" w:themeColor="background1" w:themeShade="A6"/>
              <w:right w:val="nil"/>
            </w:tcBorders>
          </w:tcPr>
          <w:p w14:paraId="4695B67D" w14:textId="71A3770D"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4.36</w:t>
            </w:r>
          </w:p>
        </w:tc>
        <w:tc>
          <w:tcPr>
            <w:tcW w:w="1276" w:type="dxa"/>
            <w:tcBorders>
              <w:top w:val="single" w:sz="4" w:space="0" w:color="A6A6A6" w:themeColor="background1" w:themeShade="A6"/>
              <w:left w:val="nil"/>
              <w:bottom w:val="single" w:sz="4" w:space="0" w:color="A6A6A6" w:themeColor="background1" w:themeShade="A6"/>
              <w:right w:val="nil"/>
            </w:tcBorders>
          </w:tcPr>
          <w:p w14:paraId="7886B857" w14:textId="13514C80"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 xml:space="preserve">4 out of 5 </w:t>
            </w:r>
            <w:r>
              <w:rPr>
                <w:rFonts w:ascii="Segoe UI" w:eastAsia="Times New Roman" w:hAnsi="Segoe UI" w:cs="Times New Roman"/>
                <w:sz w:val="16"/>
                <w:szCs w:val="16"/>
                <w:lang w:val="en-NZ" w:eastAsia="en-GB"/>
              </w:rPr>
              <w:br/>
            </w:r>
            <w:r w:rsidRPr="003D421F">
              <w:rPr>
                <w:rFonts w:ascii="Segoe UI" w:eastAsia="Times New Roman" w:hAnsi="Segoe UI" w:cs="Times New Roman"/>
                <w:sz w:val="16"/>
                <w:szCs w:val="16"/>
                <w:lang w:val="en-NZ" w:eastAsia="en-GB"/>
              </w:rPr>
              <w:t>or greater</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635AE720" w14:textId="54C6FC92"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4.04</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3161AAD7" w14:textId="5F55FBEF" w:rsidR="003D421F" w:rsidRPr="00617EC3" w:rsidRDefault="003D421F" w:rsidP="00E34871">
            <w:pPr>
              <w:pStyle w:val="TableText"/>
              <w:ind w:right="57"/>
              <w:jc w:val="right"/>
              <w:rPr>
                <w:sz w:val="16"/>
                <w:szCs w:val="16"/>
              </w:rPr>
            </w:pPr>
            <w:r w:rsidRPr="00EC1BD0">
              <w:rPr>
                <w:rFonts w:ascii="Wingdings" w:hAnsi="Wingdings"/>
                <w:sz w:val="20"/>
              </w:rPr>
              <w:t>ü</w:t>
            </w:r>
          </w:p>
        </w:tc>
      </w:tr>
      <w:tr w:rsidR="003D421F" w14:paraId="722EFE10"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2BEE40D0" w14:textId="3E92799E" w:rsidR="003D421F" w:rsidRPr="00617EC3" w:rsidRDefault="003D421F" w:rsidP="008C6ECB">
            <w:pPr>
              <w:pStyle w:val="TableText"/>
              <w:rPr>
                <w:sz w:val="16"/>
                <w:szCs w:val="16"/>
              </w:rPr>
            </w:pPr>
            <w:r w:rsidRPr="003D421F">
              <w:rPr>
                <w:sz w:val="16"/>
                <w:szCs w:val="16"/>
              </w:rPr>
              <w:t>The percentage of District Mental Health Inspectors’ monthly reports, on their duties undertaken, sent to the Director of Mental Health, within one month after completion (Note 5)</w:t>
            </w:r>
          </w:p>
        </w:tc>
        <w:tc>
          <w:tcPr>
            <w:tcW w:w="850" w:type="dxa"/>
            <w:tcBorders>
              <w:top w:val="single" w:sz="4" w:space="0" w:color="A6A6A6" w:themeColor="background1" w:themeShade="A6"/>
              <w:left w:val="nil"/>
              <w:bottom w:val="single" w:sz="4" w:space="0" w:color="A6A6A6" w:themeColor="background1" w:themeShade="A6"/>
              <w:right w:val="nil"/>
            </w:tcBorders>
          </w:tcPr>
          <w:p w14:paraId="6E392C4C" w14:textId="70D4514A"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95.6%</w:t>
            </w:r>
          </w:p>
        </w:tc>
        <w:tc>
          <w:tcPr>
            <w:tcW w:w="1276" w:type="dxa"/>
            <w:tcBorders>
              <w:top w:val="single" w:sz="4" w:space="0" w:color="A6A6A6" w:themeColor="background1" w:themeShade="A6"/>
              <w:left w:val="nil"/>
              <w:bottom w:val="single" w:sz="4" w:space="0" w:color="A6A6A6" w:themeColor="background1" w:themeShade="A6"/>
              <w:right w:val="nil"/>
            </w:tcBorders>
          </w:tcPr>
          <w:p w14:paraId="22655D6B" w14:textId="1C3F8570"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25BD8473" w14:textId="4BEECF69"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92.8%</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728EFA8E" w14:textId="00AEF791" w:rsidR="003D421F" w:rsidRPr="00617EC3" w:rsidRDefault="003D421F" w:rsidP="00E34871">
            <w:pPr>
              <w:pStyle w:val="TableText"/>
              <w:ind w:right="57"/>
              <w:jc w:val="right"/>
              <w:rPr>
                <w:sz w:val="16"/>
                <w:szCs w:val="16"/>
              </w:rPr>
            </w:pPr>
            <w:r w:rsidRPr="00EC1BD0">
              <w:rPr>
                <w:rFonts w:ascii="Wingdings" w:hAnsi="Wingdings"/>
                <w:sz w:val="20"/>
              </w:rPr>
              <w:t>ü</w:t>
            </w:r>
          </w:p>
        </w:tc>
      </w:tr>
      <w:tr w:rsidR="003D421F" w14:paraId="2AFD7569"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51AD282F" w14:textId="14508B3A" w:rsidR="003D421F" w:rsidRPr="00617EC3" w:rsidRDefault="003D421F" w:rsidP="008C6ECB">
            <w:pPr>
              <w:pStyle w:val="TableText"/>
              <w:rPr>
                <w:sz w:val="16"/>
                <w:szCs w:val="16"/>
              </w:rPr>
            </w:pPr>
            <w:r w:rsidRPr="003D421F">
              <w:rPr>
                <w:sz w:val="16"/>
                <w:szCs w:val="16"/>
              </w:rPr>
              <w:t>The start of the Mental Health Tribunal reviews are held within 28 days of receipt of the applications</w:t>
            </w:r>
          </w:p>
        </w:tc>
        <w:tc>
          <w:tcPr>
            <w:tcW w:w="850" w:type="dxa"/>
            <w:tcBorders>
              <w:top w:val="single" w:sz="4" w:space="0" w:color="A6A6A6" w:themeColor="background1" w:themeShade="A6"/>
              <w:left w:val="nil"/>
              <w:bottom w:val="single" w:sz="4" w:space="0" w:color="A6A6A6" w:themeColor="background1" w:themeShade="A6"/>
              <w:right w:val="nil"/>
            </w:tcBorders>
          </w:tcPr>
          <w:p w14:paraId="7AEB86D6" w14:textId="2397D20D"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98.9%</w:t>
            </w:r>
          </w:p>
        </w:tc>
        <w:tc>
          <w:tcPr>
            <w:tcW w:w="1276" w:type="dxa"/>
            <w:tcBorders>
              <w:top w:val="single" w:sz="4" w:space="0" w:color="A6A6A6" w:themeColor="background1" w:themeShade="A6"/>
              <w:left w:val="nil"/>
              <w:bottom w:val="single" w:sz="4" w:space="0" w:color="A6A6A6" w:themeColor="background1" w:themeShade="A6"/>
              <w:right w:val="nil"/>
            </w:tcBorders>
          </w:tcPr>
          <w:p w14:paraId="38A0B1EF" w14:textId="12620D93"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80%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07D6F0C6" w14:textId="56AF7381"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100%</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5BDF9254" w14:textId="535C23D5" w:rsidR="003D421F" w:rsidRPr="00617EC3" w:rsidRDefault="003D421F" w:rsidP="00E34871">
            <w:pPr>
              <w:pStyle w:val="TableText"/>
              <w:ind w:right="57"/>
              <w:jc w:val="right"/>
              <w:rPr>
                <w:sz w:val="16"/>
                <w:szCs w:val="16"/>
              </w:rPr>
            </w:pPr>
            <w:r w:rsidRPr="00EC1BD0">
              <w:rPr>
                <w:rFonts w:ascii="Wingdings" w:hAnsi="Wingdings"/>
                <w:sz w:val="20"/>
              </w:rPr>
              <w:t>ü</w:t>
            </w:r>
          </w:p>
        </w:tc>
      </w:tr>
      <w:tr w:rsidR="003D421F" w14:paraId="1A97C198"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74E3CB4E" w14:textId="70F9E7F7" w:rsidR="003D421F" w:rsidRPr="00617EC3" w:rsidRDefault="003D421F" w:rsidP="008C6ECB">
            <w:pPr>
              <w:pStyle w:val="TableText"/>
              <w:rPr>
                <w:sz w:val="16"/>
                <w:szCs w:val="16"/>
              </w:rPr>
            </w:pPr>
            <w:r w:rsidRPr="003D421F">
              <w:rPr>
                <w:sz w:val="16"/>
                <w:szCs w:val="16"/>
              </w:rPr>
              <w:t>Annual Ministry of Health Regulatory Maturity Assessment reflects improved maturity (Note 6)</w:t>
            </w:r>
          </w:p>
        </w:tc>
        <w:tc>
          <w:tcPr>
            <w:tcW w:w="850" w:type="dxa"/>
            <w:tcBorders>
              <w:top w:val="single" w:sz="4" w:space="0" w:color="A6A6A6" w:themeColor="background1" w:themeShade="A6"/>
              <w:left w:val="nil"/>
              <w:bottom w:val="single" w:sz="4" w:space="0" w:color="A6A6A6" w:themeColor="background1" w:themeShade="A6"/>
              <w:right w:val="nil"/>
            </w:tcBorders>
          </w:tcPr>
          <w:p w14:paraId="61FB6D10" w14:textId="23EEF10F"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0593F73A" w14:textId="30F0949B"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 xml:space="preserve">Baseline </w:t>
            </w:r>
            <w:r>
              <w:rPr>
                <w:rFonts w:ascii="Segoe UI" w:eastAsia="Times New Roman" w:hAnsi="Segoe UI" w:cs="Times New Roman"/>
                <w:sz w:val="16"/>
                <w:szCs w:val="16"/>
                <w:lang w:val="en-NZ" w:eastAsia="en-GB"/>
              </w:rPr>
              <w:br/>
            </w:r>
            <w:r w:rsidRPr="003D421F">
              <w:rPr>
                <w:rFonts w:ascii="Segoe UI" w:eastAsia="Times New Roman" w:hAnsi="Segoe UI" w:cs="Times New Roman"/>
                <w:sz w:val="16"/>
                <w:szCs w:val="16"/>
                <w:lang w:val="en-NZ" w:eastAsia="en-GB"/>
              </w:rPr>
              <w:t>score 96</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18801B94" w14:textId="1817B5FC" w:rsidR="003D421F" w:rsidRPr="00C95714" w:rsidRDefault="003D421F"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96</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05AEB664" w14:textId="10D77807" w:rsidR="003D421F" w:rsidRPr="00617EC3" w:rsidRDefault="003D421F" w:rsidP="00E34871">
            <w:pPr>
              <w:pStyle w:val="TableText"/>
              <w:ind w:right="57"/>
              <w:jc w:val="right"/>
              <w:rPr>
                <w:sz w:val="16"/>
                <w:szCs w:val="16"/>
              </w:rPr>
            </w:pPr>
            <w:r w:rsidRPr="00EC1BD0">
              <w:rPr>
                <w:rFonts w:ascii="Wingdings" w:hAnsi="Wingdings"/>
                <w:sz w:val="20"/>
              </w:rPr>
              <w:t>ü</w:t>
            </w:r>
          </w:p>
        </w:tc>
      </w:tr>
    </w:tbl>
    <w:p w14:paraId="2A7E74C5" w14:textId="77777777" w:rsidR="00ED442B" w:rsidRPr="00ED442B" w:rsidRDefault="00ED442B" w:rsidP="00ED442B">
      <w:pPr>
        <w:pStyle w:val="Note"/>
        <w:rPr>
          <w:w w:val="105"/>
        </w:rPr>
      </w:pPr>
      <w:r w:rsidRPr="00ED442B">
        <w:rPr>
          <w:b/>
          <w:bCs/>
          <w:w w:val="105"/>
        </w:rPr>
        <w:t>Note 1:</w:t>
      </w:r>
      <w:r w:rsidRPr="00ED442B">
        <w:rPr>
          <w:w w:val="105"/>
        </w:rPr>
        <w:t xml:space="preserve"> The result is calculated by dividing the number of high priority incidents receiving an initial evaluation within five working days of receipt against the total number of high priority incidents received in the year to date.</w:t>
      </w:r>
    </w:p>
    <w:p w14:paraId="50527CE3" w14:textId="77777777" w:rsidR="00ED442B" w:rsidRPr="00ED442B" w:rsidRDefault="00ED442B" w:rsidP="00ED442B">
      <w:pPr>
        <w:pStyle w:val="Note"/>
        <w:rPr>
          <w:w w:val="105"/>
        </w:rPr>
      </w:pPr>
      <w:r w:rsidRPr="00ED442B">
        <w:rPr>
          <w:b/>
          <w:bCs/>
          <w:w w:val="105"/>
        </w:rPr>
        <w:t>Note 2:</w:t>
      </w:r>
      <w:r w:rsidRPr="00ED442B">
        <w:rPr>
          <w:w w:val="105"/>
        </w:rPr>
        <w:t xml:space="preserve"> Changes to pharmacy licensing rules, following a court decision, have slowed down performance. Since October 2024, we have been using a new ownership test that has lengthened the time taken to process and assess applications. The result is calculated by dividing the number of licences and authorities issued within the agreed timeframe in a particular quarter by the total number of licences and authorities issued in that quarter.</w:t>
      </w:r>
    </w:p>
    <w:p w14:paraId="078DE9B5" w14:textId="77777777" w:rsidR="00ED442B" w:rsidRPr="00ED442B" w:rsidRDefault="00ED442B" w:rsidP="00ED442B">
      <w:pPr>
        <w:pStyle w:val="Note"/>
        <w:rPr>
          <w:w w:val="105"/>
        </w:rPr>
      </w:pPr>
      <w:r w:rsidRPr="00ED442B">
        <w:rPr>
          <w:b/>
          <w:bCs/>
          <w:w w:val="105"/>
        </w:rPr>
        <w:t>Note 3:</w:t>
      </w:r>
      <w:r w:rsidRPr="00ED442B">
        <w:rPr>
          <w:w w:val="105"/>
        </w:rPr>
        <w:t xml:space="preserve"> The result is calculated by dividing the number of authorisations issued on time by the total number of accepted applications. Authorisations are source licences, use licences, and consents issued by the Director for Radiation Safety under the Radiation Safety Act 2016.</w:t>
      </w:r>
    </w:p>
    <w:p w14:paraId="6E3BCAFD" w14:textId="15960F75" w:rsidR="00ED442B" w:rsidRPr="00ED442B" w:rsidRDefault="00ED442B" w:rsidP="00ED442B">
      <w:pPr>
        <w:pStyle w:val="Note"/>
        <w:rPr>
          <w:w w:val="105"/>
        </w:rPr>
      </w:pPr>
      <w:r w:rsidRPr="00ED442B">
        <w:rPr>
          <w:b/>
          <w:bCs/>
          <w:w w:val="105"/>
        </w:rPr>
        <w:t>Note 4:</w:t>
      </w:r>
      <w:r w:rsidRPr="00ED442B">
        <w:rPr>
          <w:w w:val="105"/>
        </w:rPr>
        <w:t xml:space="preserve"> Satisfaction is measured by surveying ethics committee board members who receive services from the Ministry. The survey was open to all board members</w:t>
      </w:r>
      <w:r>
        <w:rPr>
          <w:w w:val="105"/>
        </w:rPr>
        <w:t xml:space="preserve"> </w:t>
      </w:r>
      <w:r w:rsidRPr="00ED442B">
        <w:rPr>
          <w:w w:val="105"/>
        </w:rPr>
        <w:t>from 20 June 2025 to 25 July 2025. The final result is the average of all responses (ie, 28 responses) received.</w:t>
      </w:r>
    </w:p>
    <w:p w14:paraId="702F3F6C" w14:textId="62F39564" w:rsidR="00ED442B" w:rsidRPr="00ED442B" w:rsidRDefault="00ED442B" w:rsidP="00ED442B">
      <w:pPr>
        <w:pStyle w:val="Note"/>
        <w:rPr>
          <w:w w:val="105"/>
        </w:rPr>
      </w:pPr>
      <w:r w:rsidRPr="00ED442B">
        <w:rPr>
          <w:b/>
          <w:bCs/>
          <w:w w:val="105"/>
        </w:rPr>
        <w:t>Note 5</w:t>
      </w:r>
      <w:r w:rsidRPr="00ED442B">
        <w:rPr>
          <w:w w:val="105"/>
        </w:rPr>
        <w:t>: While compiling this year’s results, we noticed a calculation error resulting in undercounting by a few percentage points that affects previous years’ results. The differences are not meaningful in terms of performance information.</w:t>
      </w:r>
    </w:p>
    <w:p w14:paraId="65961884" w14:textId="05DF7FCB" w:rsidR="00ED442B" w:rsidRDefault="00ED442B" w:rsidP="00ED442B">
      <w:pPr>
        <w:pStyle w:val="Note"/>
        <w:rPr>
          <w:w w:val="105"/>
        </w:rPr>
      </w:pPr>
      <w:r w:rsidRPr="00ED442B">
        <w:rPr>
          <w:b/>
          <w:bCs/>
          <w:w w:val="105"/>
        </w:rPr>
        <w:t>Note 6</w:t>
      </w:r>
      <w:r w:rsidRPr="00ED442B">
        <w:rPr>
          <w:w w:val="105"/>
        </w:rPr>
        <w:t>: Using the Ministry of Business, Innovation and Employment’s Regulatory Stewardship Maturity Assessment model, we assess this measure annually for each regulatory regime in the Ministry.</w:t>
      </w:r>
      <w:r w:rsidR="007A1871">
        <w:rPr>
          <w:w w:val="105"/>
        </w:rPr>
        <w:t xml:space="preserve"> </w:t>
      </w:r>
      <w:r w:rsidRPr="00ED442B">
        <w:rPr>
          <w:w w:val="105"/>
        </w:rPr>
        <w:t>Methodology for calculating outcome assesses 13 regimes against 4 good regulatory practice criteria, assigning a maturity level from 1 to 4. The sum of all regimes is captured for this measure. The target is for the aggregate maturity across all Ministry regimes to improve from one year to the next.</w:t>
      </w:r>
      <w:r w:rsidR="007A1871">
        <w:rPr>
          <w:rStyle w:val="FootnoteReference"/>
          <w:w w:val="105"/>
        </w:rPr>
        <w:footnoteReference w:id="44"/>
      </w:r>
    </w:p>
    <w:p w14:paraId="2B29EB73" w14:textId="77777777" w:rsidR="007A1871" w:rsidRDefault="007A1871" w:rsidP="007A1871"/>
    <w:p w14:paraId="3EC2F50F" w14:textId="77777777" w:rsidR="007A1871" w:rsidRDefault="007A1871" w:rsidP="007A1871">
      <w:pPr>
        <w:sectPr w:rsidR="007A1871" w:rsidSect="006D69D2">
          <w:pgSz w:w="11907" w:h="16840" w:code="9"/>
          <w:pgMar w:top="1418" w:right="1701" w:bottom="1134" w:left="1843" w:header="284" w:footer="425" w:gutter="284"/>
          <w:cols w:space="720"/>
        </w:sectPr>
      </w:pPr>
    </w:p>
    <w:p w14:paraId="47325FF9" w14:textId="77777777" w:rsidR="007A1871" w:rsidRDefault="007A1871" w:rsidP="007A1871">
      <w:pPr>
        <w:pStyle w:val="Heading4"/>
        <w:spacing w:before="0"/>
      </w:pPr>
      <w:r>
        <w:t>Sector Performance and Monitoring</w:t>
      </w:r>
    </w:p>
    <w:p w14:paraId="1379B289" w14:textId="7298B1DD" w:rsidR="007A1871" w:rsidRDefault="007A1871" w:rsidP="007A1871">
      <w:r>
        <w:t>This category is intended to advise and provide assurance on health sector planning and system performance, including the GPS and the New Zealand Health Plan; and monitoring and supporting the governance of health sector Crown entities.</w:t>
      </w:r>
    </w:p>
    <w:p w14:paraId="6B96C6E4" w14:textId="77777777" w:rsidR="007A1871" w:rsidRDefault="007A1871" w:rsidP="007A1871"/>
    <w:tbl>
      <w:tblPr>
        <w:tblStyle w:val="TableGrid"/>
        <w:tblW w:w="7938"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828"/>
        <w:gridCol w:w="850"/>
        <w:gridCol w:w="1276"/>
        <w:gridCol w:w="1134"/>
        <w:gridCol w:w="850"/>
      </w:tblGrid>
      <w:tr w:rsidR="008D3845" w14:paraId="79325F36" w14:textId="77777777" w:rsidTr="00445E27">
        <w:trPr>
          <w:trHeight w:val="371"/>
        </w:trPr>
        <w:tc>
          <w:tcPr>
            <w:tcW w:w="7938" w:type="dxa"/>
            <w:gridSpan w:val="5"/>
            <w:tcBorders>
              <w:top w:val="nil"/>
              <w:left w:val="nil"/>
              <w:bottom w:val="nil"/>
              <w:right w:val="nil"/>
            </w:tcBorders>
            <w:shd w:val="clear" w:color="auto" w:fill="D9D9D9" w:themeFill="background1" w:themeFillShade="D9"/>
            <w:vAlign w:val="bottom"/>
          </w:tcPr>
          <w:p w14:paraId="221776B9" w14:textId="27733494" w:rsidR="008D3845" w:rsidRPr="00617EC3" w:rsidRDefault="008D3845" w:rsidP="008D3845">
            <w:pPr>
              <w:pStyle w:val="TableText"/>
              <w:rPr>
                <w:b/>
                <w:bCs/>
                <w:sz w:val="16"/>
                <w:szCs w:val="16"/>
              </w:rPr>
            </w:pPr>
            <w:r w:rsidRPr="0064064F">
              <w:rPr>
                <w:b/>
                <w:bCs/>
                <w:sz w:val="16"/>
                <w:szCs w:val="18"/>
              </w:rPr>
              <w:t>Performance assessment</w:t>
            </w:r>
          </w:p>
        </w:tc>
      </w:tr>
      <w:tr w:rsidR="007A1871" w14:paraId="1EE74D76" w14:textId="77777777" w:rsidTr="00445E27">
        <w:trPr>
          <w:trHeight w:val="990"/>
        </w:trPr>
        <w:tc>
          <w:tcPr>
            <w:tcW w:w="3828" w:type="dxa"/>
            <w:tcBorders>
              <w:top w:val="nil"/>
              <w:left w:val="nil"/>
              <w:bottom w:val="nil"/>
              <w:right w:val="nil"/>
            </w:tcBorders>
            <w:shd w:val="clear" w:color="auto" w:fill="F2F2F2" w:themeFill="background1" w:themeFillShade="F2"/>
            <w:vAlign w:val="bottom"/>
            <w:hideMark/>
          </w:tcPr>
          <w:p w14:paraId="11EE33F5" w14:textId="77777777" w:rsidR="007A1871" w:rsidRDefault="007A1871">
            <w:pPr>
              <w:pStyle w:val="TableText"/>
              <w:rPr>
                <w:b/>
                <w:bCs/>
                <w:sz w:val="16"/>
                <w:szCs w:val="16"/>
              </w:rPr>
            </w:pPr>
            <w:r>
              <w:rPr>
                <w:b/>
                <w:bCs/>
                <w:sz w:val="16"/>
                <w:szCs w:val="16"/>
              </w:rPr>
              <w:t>Performance measure</w:t>
            </w:r>
          </w:p>
        </w:tc>
        <w:tc>
          <w:tcPr>
            <w:tcW w:w="850" w:type="dxa"/>
            <w:tcBorders>
              <w:top w:val="nil"/>
              <w:left w:val="nil"/>
              <w:bottom w:val="nil"/>
              <w:right w:val="nil"/>
            </w:tcBorders>
            <w:shd w:val="clear" w:color="auto" w:fill="F2F2F2" w:themeFill="background1" w:themeFillShade="F2"/>
            <w:vAlign w:val="bottom"/>
            <w:hideMark/>
          </w:tcPr>
          <w:p w14:paraId="7A4BE796" w14:textId="77777777" w:rsidR="007A1871" w:rsidRDefault="007A1871">
            <w:pPr>
              <w:pStyle w:val="TableText"/>
              <w:jc w:val="right"/>
              <w:rPr>
                <w:b/>
                <w:bCs/>
                <w:sz w:val="16"/>
                <w:szCs w:val="16"/>
              </w:rPr>
            </w:pPr>
            <w:r w:rsidRPr="00617EC3">
              <w:rPr>
                <w:b/>
                <w:bCs/>
                <w:sz w:val="16"/>
                <w:szCs w:val="16"/>
              </w:rPr>
              <w:t xml:space="preserve">Actual </w:t>
            </w:r>
          </w:p>
          <w:p w14:paraId="4D005E6D" w14:textId="77777777" w:rsidR="007A1871" w:rsidRDefault="007A1871">
            <w:pPr>
              <w:pStyle w:val="TableText"/>
              <w:jc w:val="right"/>
              <w:rPr>
                <w:b/>
                <w:bCs/>
                <w:sz w:val="16"/>
                <w:szCs w:val="16"/>
              </w:rPr>
            </w:pPr>
            <w:r w:rsidRPr="00617EC3">
              <w:rPr>
                <w:b/>
                <w:bCs/>
                <w:sz w:val="16"/>
                <w:szCs w:val="16"/>
              </w:rPr>
              <w:t>2023/24</w:t>
            </w:r>
          </w:p>
        </w:tc>
        <w:tc>
          <w:tcPr>
            <w:tcW w:w="1276" w:type="dxa"/>
            <w:tcBorders>
              <w:top w:val="nil"/>
              <w:left w:val="nil"/>
              <w:bottom w:val="nil"/>
              <w:right w:val="nil"/>
            </w:tcBorders>
            <w:shd w:val="clear" w:color="auto" w:fill="F2F2F2" w:themeFill="background1" w:themeFillShade="F2"/>
            <w:vAlign w:val="bottom"/>
            <w:hideMark/>
          </w:tcPr>
          <w:p w14:paraId="22335C08" w14:textId="77777777" w:rsidR="007A1871" w:rsidRPr="00617EC3" w:rsidRDefault="007A1871">
            <w:pPr>
              <w:pStyle w:val="TableText"/>
              <w:jc w:val="right"/>
              <w:rPr>
                <w:b/>
                <w:bCs/>
                <w:sz w:val="16"/>
                <w:szCs w:val="16"/>
              </w:rPr>
            </w:pPr>
            <w:r w:rsidRPr="00617EC3">
              <w:rPr>
                <w:b/>
                <w:bCs/>
                <w:sz w:val="16"/>
                <w:szCs w:val="16"/>
              </w:rPr>
              <w:t>Budget standard</w:t>
            </w:r>
          </w:p>
          <w:p w14:paraId="275E6FFB" w14:textId="77777777" w:rsidR="007A1871" w:rsidRDefault="007A1871">
            <w:pPr>
              <w:pStyle w:val="TableText"/>
              <w:jc w:val="right"/>
              <w:rPr>
                <w:b/>
                <w:bCs/>
                <w:sz w:val="16"/>
                <w:szCs w:val="16"/>
              </w:rPr>
            </w:pPr>
            <w:r w:rsidRPr="00617EC3">
              <w:rPr>
                <w:b/>
                <w:bCs/>
                <w:sz w:val="16"/>
                <w:szCs w:val="16"/>
              </w:rPr>
              <w:t>2024/25</w:t>
            </w:r>
          </w:p>
        </w:tc>
        <w:tc>
          <w:tcPr>
            <w:tcW w:w="1134" w:type="dxa"/>
            <w:tcBorders>
              <w:top w:val="nil"/>
              <w:left w:val="nil"/>
              <w:bottom w:val="nil"/>
              <w:right w:val="nil"/>
            </w:tcBorders>
            <w:shd w:val="clear" w:color="auto" w:fill="F2F2F2" w:themeFill="background1" w:themeFillShade="F2"/>
            <w:vAlign w:val="bottom"/>
            <w:hideMark/>
          </w:tcPr>
          <w:p w14:paraId="6CFAB830" w14:textId="77777777" w:rsidR="007A1871" w:rsidRDefault="007A1871">
            <w:pPr>
              <w:pStyle w:val="TableText"/>
              <w:jc w:val="right"/>
              <w:rPr>
                <w:b/>
                <w:bCs/>
                <w:sz w:val="16"/>
                <w:szCs w:val="16"/>
              </w:rPr>
            </w:pPr>
            <w:r w:rsidRPr="00617EC3">
              <w:rPr>
                <w:b/>
                <w:bCs/>
                <w:sz w:val="16"/>
                <w:szCs w:val="16"/>
              </w:rPr>
              <w:t>Actual</w:t>
            </w:r>
          </w:p>
          <w:p w14:paraId="6978F8A1" w14:textId="77777777" w:rsidR="007A1871" w:rsidRDefault="007A1871">
            <w:pPr>
              <w:pStyle w:val="TableText"/>
              <w:jc w:val="right"/>
              <w:rPr>
                <w:b/>
                <w:bCs/>
                <w:sz w:val="16"/>
                <w:szCs w:val="16"/>
              </w:rPr>
            </w:pPr>
            <w:r w:rsidRPr="00617EC3">
              <w:rPr>
                <w:b/>
                <w:bCs/>
                <w:sz w:val="16"/>
                <w:szCs w:val="16"/>
              </w:rPr>
              <w:t>2024/25</w:t>
            </w:r>
          </w:p>
        </w:tc>
        <w:tc>
          <w:tcPr>
            <w:tcW w:w="850" w:type="dxa"/>
            <w:tcBorders>
              <w:top w:val="nil"/>
              <w:left w:val="nil"/>
              <w:bottom w:val="nil"/>
              <w:right w:val="nil"/>
            </w:tcBorders>
            <w:shd w:val="clear" w:color="auto" w:fill="F2F2F2" w:themeFill="background1" w:themeFillShade="F2"/>
            <w:vAlign w:val="bottom"/>
            <w:hideMark/>
          </w:tcPr>
          <w:p w14:paraId="60E7279B" w14:textId="77777777" w:rsidR="007A1871" w:rsidRDefault="007A1871" w:rsidP="00E34871">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7A1871" w14:paraId="6D36DA59" w14:textId="77777777" w:rsidTr="000C72DB">
        <w:tc>
          <w:tcPr>
            <w:tcW w:w="3828" w:type="dxa"/>
            <w:tcBorders>
              <w:top w:val="nil"/>
              <w:left w:val="nil"/>
              <w:bottom w:val="single" w:sz="4" w:space="0" w:color="A6A6A6" w:themeColor="background1" w:themeShade="A6"/>
              <w:right w:val="nil"/>
            </w:tcBorders>
          </w:tcPr>
          <w:p w14:paraId="2A936DC7" w14:textId="24AB00FF" w:rsidR="007A1871" w:rsidRPr="00617EC3" w:rsidRDefault="007A1871" w:rsidP="008C6ECB">
            <w:pPr>
              <w:pStyle w:val="TableText"/>
              <w:rPr>
                <w:sz w:val="16"/>
                <w:szCs w:val="16"/>
              </w:rPr>
            </w:pPr>
            <w:r w:rsidRPr="007A1871">
              <w:rPr>
                <w:sz w:val="16"/>
                <w:szCs w:val="16"/>
              </w:rPr>
              <w:t>The percentage of appointments to health Crown entity boards where advice is presented to the Minister at least one month prior to the current appointee’s term expiring</w:t>
            </w:r>
          </w:p>
        </w:tc>
        <w:tc>
          <w:tcPr>
            <w:tcW w:w="850" w:type="dxa"/>
            <w:tcBorders>
              <w:top w:val="nil"/>
              <w:left w:val="nil"/>
              <w:bottom w:val="single" w:sz="4" w:space="0" w:color="A6A6A6" w:themeColor="background1" w:themeShade="A6"/>
              <w:right w:val="nil"/>
            </w:tcBorders>
          </w:tcPr>
          <w:p w14:paraId="74E730D3" w14:textId="51E7E3A0" w:rsidR="007A1871" w:rsidRPr="00C95714" w:rsidRDefault="007A1871" w:rsidP="008C6ECB">
            <w:pPr>
              <w:pStyle w:val="TableParagraph"/>
              <w:spacing w:before="60" w:after="60"/>
              <w:ind w:left="-106"/>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100%</w:t>
            </w:r>
          </w:p>
        </w:tc>
        <w:tc>
          <w:tcPr>
            <w:tcW w:w="1276" w:type="dxa"/>
            <w:tcBorders>
              <w:top w:val="nil"/>
              <w:left w:val="nil"/>
              <w:bottom w:val="single" w:sz="4" w:space="0" w:color="A6A6A6" w:themeColor="background1" w:themeShade="A6"/>
              <w:right w:val="nil"/>
            </w:tcBorders>
          </w:tcPr>
          <w:p w14:paraId="6448FE12" w14:textId="785B61F8"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r>
              <w:rPr>
                <w:rFonts w:ascii="Segoe UI" w:eastAsia="Times New Roman" w:hAnsi="Segoe UI" w:cs="Times New Roman"/>
                <w:sz w:val="16"/>
                <w:szCs w:val="16"/>
                <w:lang w:val="en-NZ" w:eastAsia="en-GB"/>
              </w:rPr>
              <w:t>95</w:t>
            </w:r>
            <w:r w:rsidRPr="003D421F">
              <w:rPr>
                <w:rFonts w:ascii="Segoe UI" w:eastAsia="Times New Roman" w:hAnsi="Segoe UI" w:cs="Times New Roman"/>
                <w:sz w:val="16"/>
                <w:szCs w:val="16"/>
                <w:lang w:val="en-NZ" w:eastAsia="en-GB"/>
              </w:rPr>
              <w:t>%</w:t>
            </w:r>
          </w:p>
        </w:tc>
        <w:tc>
          <w:tcPr>
            <w:tcW w:w="1134" w:type="dxa"/>
            <w:tcBorders>
              <w:top w:val="nil"/>
              <w:left w:val="nil"/>
              <w:bottom w:val="single" w:sz="4" w:space="0" w:color="A6A6A6" w:themeColor="background1" w:themeShade="A6"/>
              <w:right w:val="nil"/>
            </w:tcBorders>
            <w:shd w:val="clear" w:color="auto" w:fill="auto"/>
          </w:tcPr>
          <w:p w14:paraId="5F47D646" w14:textId="4814577A" w:rsidR="007A1871" w:rsidRPr="00C95714" w:rsidRDefault="007A1871" w:rsidP="008C6ECB">
            <w:pPr>
              <w:pStyle w:val="TableParagraph"/>
              <w:spacing w:before="60" w:after="60"/>
              <w:ind w:left="177"/>
              <w:rPr>
                <w:rFonts w:ascii="Segoe UI" w:eastAsia="Times New Roman" w:hAnsi="Segoe UI" w:cs="Times New Roman"/>
                <w:sz w:val="16"/>
                <w:szCs w:val="16"/>
                <w:lang w:val="en-NZ" w:eastAsia="en-GB"/>
              </w:rPr>
            </w:pPr>
            <w:r w:rsidRPr="003D421F">
              <w:rPr>
                <w:rFonts w:ascii="Segoe UI" w:eastAsia="Times New Roman" w:hAnsi="Segoe UI" w:cs="Times New Roman"/>
                <w:sz w:val="16"/>
                <w:szCs w:val="16"/>
                <w:lang w:val="en-NZ" w:eastAsia="en-GB"/>
              </w:rPr>
              <w:t>100%</w:t>
            </w:r>
          </w:p>
        </w:tc>
        <w:tc>
          <w:tcPr>
            <w:tcW w:w="850" w:type="dxa"/>
            <w:tcBorders>
              <w:top w:val="nil"/>
              <w:left w:val="nil"/>
              <w:bottom w:val="single" w:sz="4" w:space="0" w:color="A6A6A6" w:themeColor="background1" w:themeShade="A6"/>
              <w:right w:val="nil"/>
            </w:tcBorders>
            <w:shd w:val="clear" w:color="auto" w:fill="auto"/>
          </w:tcPr>
          <w:p w14:paraId="61F41E2F" w14:textId="77777777" w:rsidR="007A1871" w:rsidRPr="00617EC3" w:rsidRDefault="007A1871" w:rsidP="00E34871">
            <w:pPr>
              <w:pStyle w:val="TableText"/>
              <w:ind w:right="57"/>
              <w:jc w:val="right"/>
              <w:rPr>
                <w:sz w:val="16"/>
                <w:szCs w:val="16"/>
              </w:rPr>
            </w:pPr>
            <w:r w:rsidRPr="0005266E">
              <w:rPr>
                <w:rFonts w:ascii="Wingdings" w:hAnsi="Wingdings"/>
                <w:sz w:val="20"/>
              </w:rPr>
              <w:t>ü</w:t>
            </w:r>
          </w:p>
        </w:tc>
      </w:tr>
      <w:tr w:rsidR="007A1871" w14:paraId="4C9BE931"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6C636A09" w14:textId="15CE54DC" w:rsidR="007A1871" w:rsidRPr="00617EC3" w:rsidRDefault="007A1871" w:rsidP="008C6ECB">
            <w:pPr>
              <w:pStyle w:val="TableText"/>
              <w:rPr>
                <w:sz w:val="16"/>
                <w:szCs w:val="16"/>
              </w:rPr>
            </w:pPr>
            <w:r w:rsidRPr="007A1871">
              <w:rPr>
                <w:sz w:val="16"/>
                <w:szCs w:val="16"/>
              </w:rPr>
              <w:t>The percentage of quarterly monitoring reports about Crown entities provided to the Minister within agreed timeframes (Note 1)</w:t>
            </w:r>
          </w:p>
        </w:tc>
        <w:tc>
          <w:tcPr>
            <w:tcW w:w="850" w:type="dxa"/>
            <w:tcBorders>
              <w:top w:val="single" w:sz="4" w:space="0" w:color="A6A6A6" w:themeColor="background1" w:themeShade="A6"/>
              <w:left w:val="nil"/>
              <w:bottom w:val="single" w:sz="4" w:space="0" w:color="A6A6A6" w:themeColor="background1" w:themeShade="A6"/>
              <w:right w:val="nil"/>
            </w:tcBorders>
          </w:tcPr>
          <w:p w14:paraId="3CE7D614" w14:textId="5BBCD913"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100%</w:t>
            </w:r>
          </w:p>
        </w:tc>
        <w:tc>
          <w:tcPr>
            <w:tcW w:w="1276" w:type="dxa"/>
            <w:tcBorders>
              <w:top w:val="single" w:sz="4" w:space="0" w:color="A6A6A6" w:themeColor="background1" w:themeShade="A6"/>
              <w:left w:val="nil"/>
              <w:bottom w:val="single" w:sz="4" w:space="0" w:color="A6A6A6" w:themeColor="background1" w:themeShade="A6"/>
              <w:right w:val="nil"/>
            </w:tcBorders>
          </w:tcPr>
          <w:p w14:paraId="250C8C04" w14:textId="76E0A389" w:rsidR="007A1871" w:rsidRPr="00C95714" w:rsidRDefault="007A1871" w:rsidP="008C6ECB">
            <w:pPr>
              <w:pStyle w:val="TableParagraph"/>
              <w:spacing w:before="60" w:after="60"/>
              <w:ind w:left="179" w:firstLine="25"/>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100%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6D644B9E" w14:textId="22EEC5B8"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75%</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5A175E30" w14:textId="77777777" w:rsidR="00E34871" w:rsidRPr="008E1523" w:rsidRDefault="00E34871" w:rsidP="00E34871">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3BB5E841" w14:textId="64CA650C" w:rsidR="007A1871" w:rsidRPr="00617EC3" w:rsidRDefault="007A1871" w:rsidP="00E34871">
            <w:pPr>
              <w:pStyle w:val="TableText"/>
              <w:ind w:right="57"/>
              <w:jc w:val="right"/>
              <w:rPr>
                <w:sz w:val="16"/>
                <w:szCs w:val="16"/>
              </w:rPr>
            </w:pPr>
          </w:p>
        </w:tc>
      </w:tr>
      <w:tr w:rsidR="007A1871" w14:paraId="5467AEA7"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144DE601" w14:textId="601C391B" w:rsidR="007A1871" w:rsidRPr="00617EC3" w:rsidRDefault="007A1871" w:rsidP="008C6ECB">
            <w:pPr>
              <w:pStyle w:val="TableText"/>
              <w:rPr>
                <w:sz w:val="16"/>
                <w:szCs w:val="16"/>
              </w:rPr>
            </w:pPr>
            <w:r w:rsidRPr="007A1871">
              <w:rPr>
                <w:sz w:val="16"/>
                <w:szCs w:val="16"/>
              </w:rPr>
              <w:t>The percentage of quarterly monitoring reports about mental health and addiction provided to the Minister for Mental Health within agreed timeframes</w:t>
            </w:r>
          </w:p>
        </w:tc>
        <w:tc>
          <w:tcPr>
            <w:tcW w:w="850" w:type="dxa"/>
            <w:tcBorders>
              <w:top w:val="single" w:sz="4" w:space="0" w:color="A6A6A6" w:themeColor="background1" w:themeShade="A6"/>
              <w:left w:val="nil"/>
              <w:bottom w:val="single" w:sz="4" w:space="0" w:color="A6A6A6" w:themeColor="background1" w:themeShade="A6"/>
              <w:right w:val="nil"/>
            </w:tcBorders>
          </w:tcPr>
          <w:p w14:paraId="0B7D68BE" w14:textId="3D23DC91" w:rsidR="007A1871" w:rsidRPr="00C95714" w:rsidRDefault="007A1871" w:rsidP="008C6ECB">
            <w:pPr>
              <w:pStyle w:val="TableParagraph"/>
              <w:spacing w:before="60" w:after="60"/>
              <w:ind w:left="31" w:hanging="31"/>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6527F339" w14:textId="23D16D69" w:rsidR="007A1871" w:rsidRPr="00A573AD" w:rsidRDefault="007A1871" w:rsidP="008C6ECB">
            <w:pPr>
              <w:pStyle w:val="TableParagraph"/>
              <w:spacing w:before="60" w:after="60"/>
              <w:ind w:left="179" w:firstLine="25"/>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100%</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48AAC65F" w14:textId="345F1A9B"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100%</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5A88FD3B" w14:textId="77777777" w:rsidR="007A1871" w:rsidRPr="00617EC3" w:rsidRDefault="007A1871" w:rsidP="00E34871">
            <w:pPr>
              <w:pStyle w:val="TableText"/>
              <w:ind w:right="57"/>
              <w:jc w:val="right"/>
              <w:rPr>
                <w:sz w:val="16"/>
                <w:szCs w:val="16"/>
              </w:rPr>
            </w:pPr>
            <w:r w:rsidRPr="0005266E">
              <w:rPr>
                <w:rFonts w:ascii="Wingdings" w:hAnsi="Wingdings"/>
                <w:sz w:val="20"/>
              </w:rPr>
              <w:t>ü</w:t>
            </w:r>
          </w:p>
        </w:tc>
      </w:tr>
      <w:tr w:rsidR="007A1871" w14:paraId="4BB42318"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480E46C0" w14:textId="77777777" w:rsidR="007A1871" w:rsidRPr="007A1871" w:rsidRDefault="007A1871" w:rsidP="008C6ECB">
            <w:pPr>
              <w:pStyle w:val="TableText"/>
              <w:rPr>
                <w:sz w:val="16"/>
                <w:szCs w:val="16"/>
              </w:rPr>
            </w:pPr>
            <w:r w:rsidRPr="007A1871">
              <w:rPr>
                <w:sz w:val="16"/>
                <w:szCs w:val="16"/>
              </w:rPr>
              <w:t>Develop a monitoring plan for Health New Zealand by 30 June 2025 that assures progress against the</w:t>
            </w:r>
          </w:p>
          <w:p w14:paraId="28A41DED" w14:textId="66BD027F" w:rsidR="007A1871" w:rsidRPr="00617EC3" w:rsidRDefault="007A1871" w:rsidP="008C6ECB">
            <w:pPr>
              <w:pStyle w:val="TableText"/>
              <w:rPr>
                <w:sz w:val="16"/>
                <w:szCs w:val="16"/>
              </w:rPr>
            </w:pPr>
            <w:r w:rsidRPr="007A1871">
              <w:rPr>
                <w:sz w:val="16"/>
                <w:szCs w:val="16"/>
              </w:rPr>
              <w:t>Health Delivery Plan and other key Ministerial priorities and keep this updated over time (Note 2)</w:t>
            </w:r>
          </w:p>
        </w:tc>
        <w:tc>
          <w:tcPr>
            <w:tcW w:w="850" w:type="dxa"/>
            <w:tcBorders>
              <w:top w:val="single" w:sz="4" w:space="0" w:color="A6A6A6" w:themeColor="background1" w:themeShade="A6"/>
              <w:left w:val="nil"/>
              <w:bottom w:val="single" w:sz="4" w:space="0" w:color="A6A6A6" w:themeColor="background1" w:themeShade="A6"/>
              <w:right w:val="nil"/>
            </w:tcBorders>
          </w:tcPr>
          <w:p w14:paraId="3B1CDE19" w14:textId="3F8C6E65" w:rsidR="007A1871" w:rsidRPr="00C95714" w:rsidRDefault="007A1871" w:rsidP="008C6ECB">
            <w:pPr>
              <w:pStyle w:val="TableParagraph"/>
              <w:spacing w:before="60" w:after="60"/>
              <w:ind w:left="31" w:hanging="31"/>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5D81261E" w14:textId="0973FA7A" w:rsidR="007A1871" w:rsidRPr="00C95714" w:rsidRDefault="007A1871" w:rsidP="008C6ECB">
            <w:pPr>
              <w:pStyle w:val="TableParagraph"/>
              <w:spacing w:before="60" w:after="60"/>
              <w:ind w:left="31" w:hanging="31"/>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Achieved</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3EA04037" w14:textId="415CCF5F"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Not achieved</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4D854129" w14:textId="77777777" w:rsidR="00E34871" w:rsidRPr="008E1523" w:rsidRDefault="00E34871" w:rsidP="00E34871">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24CC465D" w14:textId="77777777" w:rsidR="007A1871" w:rsidRPr="00617EC3" w:rsidRDefault="007A1871" w:rsidP="00E34871">
            <w:pPr>
              <w:pStyle w:val="TableText"/>
              <w:ind w:right="57"/>
              <w:jc w:val="right"/>
              <w:rPr>
                <w:sz w:val="16"/>
                <w:szCs w:val="16"/>
              </w:rPr>
            </w:pPr>
          </w:p>
        </w:tc>
      </w:tr>
      <w:tr w:rsidR="007D31C4" w14:paraId="04188035" w14:textId="77777777" w:rsidTr="000C72DB">
        <w:tc>
          <w:tcPr>
            <w:tcW w:w="3828" w:type="dxa"/>
            <w:tcBorders>
              <w:top w:val="single" w:sz="4" w:space="0" w:color="A6A6A6" w:themeColor="background1" w:themeShade="A6"/>
              <w:left w:val="nil"/>
              <w:bottom w:val="single" w:sz="4" w:space="0" w:color="A6A6A6" w:themeColor="background1" w:themeShade="A6"/>
              <w:right w:val="nil"/>
            </w:tcBorders>
          </w:tcPr>
          <w:p w14:paraId="58B32A3B" w14:textId="69407B9D" w:rsidR="007A1871" w:rsidRPr="00617EC3" w:rsidRDefault="007A1871" w:rsidP="008C6ECB">
            <w:pPr>
              <w:pStyle w:val="TableText"/>
              <w:rPr>
                <w:sz w:val="16"/>
                <w:szCs w:val="16"/>
              </w:rPr>
            </w:pPr>
            <w:r w:rsidRPr="007A1871">
              <w:rPr>
                <w:sz w:val="16"/>
                <w:szCs w:val="16"/>
              </w:rPr>
              <w:t>Ministerial satisfaction with the advice provided on governance matters for Crown entities (Note 3)</w:t>
            </w:r>
          </w:p>
        </w:tc>
        <w:tc>
          <w:tcPr>
            <w:tcW w:w="850" w:type="dxa"/>
            <w:tcBorders>
              <w:top w:val="single" w:sz="4" w:space="0" w:color="A6A6A6" w:themeColor="background1" w:themeShade="A6"/>
              <w:left w:val="nil"/>
              <w:bottom w:val="single" w:sz="4" w:space="0" w:color="A6A6A6" w:themeColor="background1" w:themeShade="A6"/>
              <w:right w:val="nil"/>
            </w:tcBorders>
          </w:tcPr>
          <w:p w14:paraId="6C680374" w14:textId="208C3A11" w:rsidR="007A1871" w:rsidRPr="00C95714" w:rsidRDefault="007A1871" w:rsidP="008C6ECB">
            <w:pPr>
              <w:pStyle w:val="TableParagraph"/>
              <w:spacing w:before="60" w:after="60"/>
              <w:ind w:left="31" w:hanging="31"/>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New measure</w:t>
            </w:r>
          </w:p>
        </w:tc>
        <w:tc>
          <w:tcPr>
            <w:tcW w:w="1276" w:type="dxa"/>
            <w:tcBorders>
              <w:top w:val="single" w:sz="4" w:space="0" w:color="A6A6A6" w:themeColor="background1" w:themeShade="A6"/>
              <w:left w:val="nil"/>
              <w:bottom w:val="single" w:sz="4" w:space="0" w:color="A6A6A6" w:themeColor="background1" w:themeShade="A6"/>
              <w:right w:val="nil"/>
            </w:tcBorders>
          </w:tcPr>
          <w:p w14:paraId="6D597A2A" w14:textId="05D0A9EA" w:rsidR="007A1871" w:rsidRPr="00C95714" w:rsidRDefault="007A1871" w:rsidP="008C6ECB">
            <w:pPr>
              <w:pStyle w:val="TableParagraph"/>
              <w:spacing w:before="60" w:after="60"/>
              <w:ind w:left="31" w:hanging="31"/>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 xml:space="preserve">Equal to or greater than </w:t>
            </w:r>
            <w:r>
              <w:rPr>
                <w:rFonts w:ascii="Segoe UI" w:eastAsia="Times New Roman" w:hAnsi="Segoe UI" w:cs="Times New Roman"/>
                <w:sz w:val="16"/>
                <w:szCs w:val="16"/>
                <w:lang w:val="en-NZ" w:eastAsia="en-GB"/>
              </w:rPr>
              <w:br/>
            </w:r>
            <w:r w:rsidRPr="007A1871">
              <w:rPr>
                <w:rFonts w:ascii="Segoe UI" w:eastAsia="Times New Roman" w:hAnsi="Segoe UI" w:cs="Times New Roman"/>
                <w:sz w:val="16"/>
                <w:szCs w:val="16"/>
                <w:lang w:val="en-NZ" w:eastAsia="en-GB"/>
              </w:rPr>
              <w:t>4 out</w:t>
            </w:r>
            <w:r>
              <w:rPr>
                <w:rFonts w:ascii="Segoe UI" w:eastAsia="Times New Roman" w:hAnsi="Segoe UI" w:cs="Times New Roman"/>
                <w:sz w:val="16"/>
                <w:szCs w:val="16"/>
                <w:lang w:val="en-NZ" w:eastAsia="en-GB"/>
              </w:rPr>
              <w:t xml:space="preserve"> </w:t>
            </w:r>
            <w:r w:rsidRPr="007A1871">
              <w:rPr>
                <w:rFonts w:ascii="Segoe UI" w:eastAsia="Times New Roman" w:hAnsi="Segoe UI" w:cs="Times New Roman"/>
                <w:sz w:val="16"/>
                <w:szCs w:val="16"/>
                <w:lang w:val="en-NZ" w:eastAsia="en-GB"/>
              </w:rPr>
              <w:t>of 5</w:t>
            </w:r>
          </w:p>
        </w:tc>
        <w:tc>
          <w:tcPr>
            <w:tcW w:w="1134" w:type="dxa"/>
            <w:tcBorders>
              <w:top w:val="single" w:sz="4" w:space="0" w:color="A6A6A6" w:themeColor="background1" w:themeShade="A6"/>
              <w:left w:val="nil"/>
              <w:bottom w:val="single" w:sz="4" w:space="0" w:color="A6A6A6" w:themeColor="background1" w:themeShade="A6"/>
              <w:right w:val="nil"/>
            </w:tcBorders>
            <w:shd w:val="clear" w:color="auto" w:fill="auto"/>
          </w:tcPr>
          <w:p w14:paraId="1CB0955F" w14:textId="1E9710FF"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r w:rsidRPr="007A1871">
              <w:rPr>
                <w:rFonts w:ascii="Segoe UI" w:eastAsia="Times New Roman" w:hAnsi="Segoe UI" w:cs="Times New Roman"/>
                <w:sz w:val="16"/>
                <w:szCs w:val="16"/>
                <w:lang w:val="en-NZ" w:eastAsia="en-GB"/>
              </w:rPr>
              <w:t>3</w:t>
            </w:r>
          </w:p>
        </w:tc>
        <w:tc>
          <w:tcPr>
            <w:tcW w:w="850" w:type="dxa"/>
            <w:tcBorders>
              <w:top w:val="single" w:sz="4" w:space="0" w:color="A6A6A6" w:themeColor="background1" w:themeShade="A6"/>
              <w:left w:val="nil"/>
              <w:bottom w:val="single" w:sz="4" w:space="0" w:color="A6A6A6" w:themeColor="background1" w:themeShade="A6"/>
              <w:right w:val="nil"/>
            </w:tcBorders>
            <w:shd w:val="clear" w:color="auto" w:fill="auto"/>
          </w:tcPr>
          <w:p w14:paraId="0C21A70D" w14:textId="77777777" w:rsidR="00E34871" w:rsidRPr="008E1523" w:rsidRDefault="00E34871" w:rsidP="00E34871">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3D5F1795" w14:textId="77777777" w:rsidR="007A1871" w:rsidRPr="00617EC3" w:rsidRDefault="007A1871" w:rsidP="00E34871">
            <w:pPr>
              <w:pStyle w:val="TableText"/>
              <w:ind w:right="57"/>
              <w:jc w:val="right"/>
              <w:rPr>
                <w:sz w:val="16"/>
                <w:szCs w:val="16"/>
              </w:rPr>
            </w:pPr>
          </w:p>
        </w:tc>
      </w:tr>
    </w:tbl>
    <w:p w14:paraId="4A605580" w14:textId="77777777" w:rsidR="007A1871" w:rsidRDefault="007A1871" w:rsidP="007A1871">
      <w:pPr>
        <w:pStyle w:val="Note"/>
      </w:pPr>
      <w:r w:rsidRPr="007A1871">
        <w:rPr>
          <w:b/>
          <w:bCs/>
        </w:rPr>
        <w:t>Note 1</w:t>
      </w:r>
      <w:r>
        <w:t>: Three reports were provided later than the target date.</w:t>
      </w:r>
    </w:p>
    <w:p w14:paraId="25FD2408" w14:textId="16250760" w:rsidR="007A1871" w:rsidRDefault="007A1871" w:rsidP="007A1871">
      <w:pPr>
        <w:pStyle w:val="Note"/>
      </w:pPr>
      <w:r w:rsidRPr="007A1871">
        <w:rPr>
          <w:b/>
          <w:bCs/>
        </w:rPr>
        <w:t>Note 2</w:t>
      </w:r>
      <w:r>
        <w:t>: A detailed monitoring plan for Health NZ has been developed. It is focused on driving implementation of new ministerial priorities and builds on the monitoring plan used in 2024/25. We have also strengthened our focus on financial monitoring and developed new templated monthly performance reporting across financial, non-financial (targets and health services), and capital (infrastructure) performance. These monthly performance reporting templates have been developed by the Ministry and the Health Assurance Unit, and ensure monitoring oversight of progress against the Health Delivery Plan and other key ministerial priorities. They have been socialised with Health NZ, and new financial reporting began in July 2025, with non- financial reporting to follow.</w:t>
      </w:r>
    </w:p>
    <w:p w14:paraId="133C8C4B" w14:textId="6C6A003E" w:rsidR="007A1871" w:rsidRDefault="007A1871" w:rsidP="007A1871">
      <w:pPr>
        <w:pStyle w:val="Note"/>
      </w:pPr>
      <w:r>
        <w:t>We have recorded a ‘not achieved’ result for this measure as we have deferred socialisation of the monitoring plan, and ministerial approval, to prioritise the establishment of consistent templated monthly performance reporting.</w:t>
      </w:r>
    </w:p>
    <w:p w14:paraId="7E598DE2" w14:textId="14DED3EB" w:rsidR="007A1871" w:rsidRPr="007A1871" w:rsidRDefault="007A1871" w:rsidP="007A1871">
      <w:pPr>
        <w:pStyle w:val="Note"/>
      </w:pPr>
      <w:r w:rsidRPr="007A1871">
        <w:rPr>
          <w:b/>
          <w:bCs/>
        </w:rPr>
        <w:t>Note 3</w:t>
      </w:r>
      <w:r>
        <w:t>: The survey was completed by Minister Brown who became Minister of Health in January 2025.</w:t>
      </w:r>
    </w:p>
    <w:p w14:paraId="0380CA1E" w14:textId="77777777" w:rsidR="003D421F" w:rsidRDefault="003D421F" w:rsidP="003D421F">
      <w:pPr>
        <w:rPr>
          <w:w w:val="105"/>
        </w:rPr>
      </w:pPr>
    </w:p>
    <w:p w14:paraId="69765D12" w14:textId="1223B0A5" w:rsidR="003D421F" w:rsidRDefault="003D421F" w:rsidP="003D421F">
      <w:pPr>
        <w:rPr>
          <w:w w:val="105"/>
        </w:rPr>
        <w:sectPr w:rsidR="003D421F" w:rsidSect="006D69D2">
          <w:pgSz w:w="11907" w:h="16840" w:code="9"/>
          <w:pgMar w:top="1418" w:right="1701" w:bottom="1134" w:left="1843" w:header="284" w:footer="425" w:gutter="284"/>
          <w:cols w:space="720"/>
        </w:sectPr>
      </w:pPr>
    </w:p>
    <w:tbl>
      <w:tblPr>
        <w:tblStyle w:val="TableGrid"/>
        <w:tblW w:w="8273"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119"/>
        <w:gridCol w:w="1288"/>
        <w:gridCol w:w="1289"/>
        <w:gridCol w:w="1288"/>
        <w:gridCol w:w="1289"/>
      </w:tblGrid>
      <w:tr w:rsidR="00445E27" w14:paraId="7C29FD3D" w14:textId="77777777" w:rsidTr="00445E27">
        <w:trPr>
          <w:trHeight w:val="292"/>
        </w:trPr>
        <w:tc>
          <w:tcPr>
            <w:tcW w:w="8273" w:type="dxa"/>
            <w:gridSpan w:val="5"/>
            <w:tcBorders>
              <w:top w:val="nil"/>
              <w:left w:val="nil"/>
              <w:bottom w:val="nil"/>
              <w:right w:val="nil"/>
            </w:tcBorders>
            <w:shd w:val="clear" w:color="auto" w:fill="D9D9D9" w:themeFill="background1" w:themeFillShade="D9"/>
            <w:vAlign w:val="bottom"/>
          </w:tcPr>
          <w:p w14:paraId="0FC46381" w14:textId="1537709B" w:rsidR="00445E27" w:rsidRPr="00617EC3" w:rsidRDefault="00445E27" w:rsidP="00445E27">
            <w:pPr>
              <w:pStyle w:val="TableText"/>
              <w:rPr>
                <w:b/>
                <w:bCs/>
                <w:sz w:val="16"/>
                <w:szCs w:val="16"/>
              </w:rPr>
            </w:pPr>
            <w:r w:rsidRPr="0064064F">
              <w:rPr>
                <w:b/>
                <w:bCs/>
                <w:sz w:val="16"/>
                <w:szCs w:val="18"/>
              </w:rPr>
              <w:t>Financial performance</w:t>
            </w:r>
          </w:p>
        </w:tc>
      </w:tr>
      <w:tr w:rsidR="00445E27" w14:paraId="59FA3F67" w14:textId="77777777" w:rsidTr="00445E27">
        <w:trPr>
          <w:trHeight w:val="990"/>
        </w:trPr>
        <w:tc>
          <w:tcPr>
            <w:tcW w:w="3119" w:type="dxa"/>
            <w:tcBorders>
              <w:top w:val="nil"/>
              <w:left w:val="nil"/>
              <w:bottom w:val="nil"/>
              <w:right w:val="nil"/>
            </w:tcBorders>
            <w:shd w:val="clear" w:color="auto" w:fill="F2F2F2" w:themeFill="background1" w:themeFillShade="F2"/>
            <w:vAlign w:val="bottom"/>
            <w:hideMark/>
          </w:tcPr>
          <w:p w14:paraId="69D75705" w14:textId="357D7453" w:rsidR="007A1871" w:rsidRDefault="007A1871">
            <w:pPr>
              <w:pStyle w:val="TableText"/>
              <w:rPr>
                <w:b/>
                <w:bCs/>
                <w:sz w:val="16"/>
                <w:szCs w:val="16"/>
              </w:rPr>
            </w:pPr>
            <w:r w:rsidRPr="007A1871">
              <w:rPr>
                <w:b/>
                <w:bCs/>
                <w:sz w:val="16"/>
                <w:szCs w:val="16"/>
              </w:rPr>
              <w:t>Stewardship of the New Zealand health system</w:t>
            </w:r>
          </w:p>
        </w:tc>
        <w:tc>
          <w:tcPr>
            <w:tcW w:w="1288" w:type="dxa"/>
            <w:tcBorders>
              <w:top w:val="nil"/>
              <w:left w:val="nil"/>
              <w:bottom w:val="nil"/>
              <w:right w:val="nil"/>
            </w:tcBorders>
            <w:shd w:val="clear" w:color="auto" w:fill="F2F2F2" w:themeFill="background1" w:themeFillShade="F2"/>
            <w:vAlign w:val="bottom"/>
            <w:hideMark/>
          </w:tcPr>
          <w:p w14:paraId="0532484A" w14:textId="77777777" w:rsidR="007A1871" w:rsidRDefault="007A1871">
            <w:pPr>
              <w:pStyle w:val="TableText"/>
              <w:jc w:val="right"/>
              <w:rPr>
                <w:b/>
                <w:bCs/>
                <w:sz w:val="16"/>
                <w:szCs w:val="16"/>
              </w:rPr>
            </w:pPr>
            <w:r w:rsidRPr="00617EC3">
              <w:rPr>
                <w:b/>
                <w:bCs/>
                <w:sz w:val="16"/>
                <w:szCs w:val="16"/>
              </w:rPr>
              <w:t xml:space="preserve">Actual </w:t>
            </w:r>
          </w:p>
          <w:p w14:paraId="5E457BFA" w14:textId="77777777" w:rsidR="007A1871" w:rsidRDefault="007A1871">
            <w:pPr>
              <w:pStyle w:val="TableText"/>
              <w:jc w:val="right"/>
              <w:rPr>
                <w:b/>
                <w:bCs/>
                <w:sz w:val="16"/>
                <w:szCs w:val="16"/>
              </w:rPr>
            </w:pPr>
            <w:r w:rsidRPr="00617EC3">
              <w:rPr>
                <w:b/>
                <w:bCs/>
                <w:sz w:val="16"/>
                <w:szCs w:val="16"/>
              </w:rPr>
              <w:t>2023/24</w:t>
            </w:r>
          </w:p>
          <w:p w14:paraId="750C00D1" w14:textId="770E39E6" w:rsidR="007A1871" w:rsidRDefault="007A1871">
            <w:pPr>
              <w:pStyle w:val="TableText"/>
              <w:jc w:val="right"/>
              <w:rPr>
                <w:b/>
                <w:bCs/>
                <w:sz w:val="16"/>
                <w:szCs w:val="16"/>
              </w:rPr>
            </w:pPr>
            <w:r>
              <w:rPr>
                <w:b/>
                <w:bCs/>
                <w:sz w:val="16"/>
                <w:szCs w:val="16"/>
              </w:rPr>
              <w:t>$000</w:t>
            </w:r>
          </w:p>
        </w:tc>
        <w:tc>
          <w:tcPr>
            <w:tcW w:w="1289" w:type="dxa"/>
            <w:tcBorders>
              <w:top w:val="nil"/>
              <w:left w:val="nil"/>
              <w:bottom w:val="nil"/>
              <w:right w:val="nil"/>
            </w:tcBorders>
            <w:shd w:val="clear" w:color="auto" w:fill="F2F2F2" w:themeFill="background1" w:themeFillShade="F2"/>
            <w:vAlign w:val="bottom"/>
            <w:hideMark/>
          </w:tcPr>
          <w:p w14:paraId="1B116907" w14:textId="77777777" w:rsidR="007A1871" w:rsidRDefault="007A1871">
            <w:pPr>
              <w:pStyle w:val="TableText"/>
              <w:jc w:val="right"/>
              <w:rPr>
                <w:b/>
                <w:bCs/>
                <w:sz w:val="16"/>
                <w:szCs w:val="16"/>
              </w:rPr>
            </w:pPr>
            <w:r>
              <w:rPr>
                <w:b/>
                <w:bCs/>
                <w:sz w:val="16"/>
                <w:szCs w:val="16"/>
              </w:rPr>
              <w:t>Main estimates</w:t>
            </w:r>
          </w:p>
          <w:p w14:paraId="7065C3D2" w14:textId="77777777" w:rsidR="007A1871" w:rsidRDefault="007A1871">
            <w:pPr>
              <w:pStyle w:val="TableText"/>
              <w:jc w:val="right"/>
              <w:rPr>
                <w:b/>
                <w:bCs/>
                <w:sz w:val="16"/>
                <w:szCs w:val="16"/>
              </w:rPr>
            </w:pPr>
            <w:r w:rsidRPr="00617EC3">
              <w:rPr>
                <w:b/>
                <w:bCs/>
                <w:sz w:val="16"/>
                <w:szCs w:val="16"/>
              </w:rPr>
              <w:t>2024/25</w:t>
            </w:r>
          </w:p>
          <w:p w14:paraId="4FDD9815" w14:textId="236E7B09" w:rsidR="007A1871" w:rsidRDefault="007A1871">
            <w:pPr>
              <w:pStyle w:val="TableText"/>
              <w:jc w:val="right"/>
              <w:rPr>
                <w:b/>
                <w:bCs/>
                <w:sz w:val="16"/>
                <w:szCs w:val="16"/>
              </w:rPr>
            </w:pPr>
            <w:r>
              <w:rPr>
                <w:b/>
                <w:bCs/>
                <w:sz w:val="16"/>
                <w:szCs w:val="16"/>
              </w:rPr>
              <w:t>$000</w:t>
            </w:r>
          </w:p>
        </w:tc>
        <w:tc>
          <w:tcPr>
            <w:tcW w:w="1288" w:type="dxa"/>
            <w:tcBorders>
              <w:top w:val="nil"/>
              <w:left w:val="nil"/>
              <w:bottom w:val="nil"/>
              <w:right w:val="nil"/>
            </w:tcBorders>
            <w:shd w:val="clear" w:color="auto" w:fill="F2F2F2" w:themeFill="background1" w:themeFillShade="F2"/>
            <w:vAlign w:val="bottom"/>
            <w:hideMark/>
          </w:tcPr>
          <w:p w14:paraId="03202E68" w14:textId="253CF2DC" w:rsidR="007A1871" w:rsidRDefault="007A1871">
            <w:pPr>
              <w:pStyle w:val="TableText"/>
              <w:jc w:val="right"/>
              <w:rPr>
                <w:b/>
                <w:bCs/>
                <w:sz w:val="16"/>
                <w:szCs w:val="16"/>
              </w:rPr>
            </w:pPr>
            <w:r w:rsidRPr="007A1871">
              <w:rPr>
                <w:b/>
                <w:bCs/>
                <w:sz w:val="16"/>
                <w:szCs w:val="16"/>
              </w:rPr>
              <w:t>Voted appropriation</w:t>
            </w:r>
          </w:p>
          <w:p w14:paraId="10844316" w14:textId="77777777" w:rsidR="007A1871" w:rsidRDefault="007A1871">
            <w:pPr>
              <w:pStyle w:val="TableText"/>
              <w:jc w:val="right"/>
              <w:rPr>
                <w:b/>
                <w:bCs/>
                <w:sz w:val="16"/>
                <w:szCs w:val="16"/>
              </w:rPr>
            </w:pPr>
            <w:r w:rsidRPr="00617EC3">
              <w:rPr>
                <w:b/>
                <w:bCs/>
                <w:sz w:val="16"/>
                <w:szCs w:val="16"/>
              </w:rPr>
              <w:t>2024/25</w:t>
            </w:r>
          </w:p>
          <w:p w14:paraId="04A0F7EB" w14:textId="69BC0F67" w:rsidR="007A1871" w:rsidRDefault="007A1871">
            <w:pPr>
              <w:pStyle w:val="TableText"/>
              <w:jc w:val="right"/>
              <w:rPr>
                <w:b/>
                <w:bCs/>
                <w:sz w:val="16"/>
                <w:szCs w:val="16"/>
              </w:rPr>
            </w:pPr>
            <w:r>
              <w:rPr>
                <w:b/>
                <w:bCs/>
                <w:sz w:val="16"/>
                <w:szCs w:val="16"/>
              </w:rPr>
              <w:t>$000</w:t>
            </w:r>
          </w:p>
        </w:tc>
        <w:tc>
          <w:tcPr>
            <w:tcW w:w="1289" w:type="dxa"/>
            <w:tcBorders>
              <w:top w:val="nil"/>
              <w:left w:val="nil"/>
              <w:bottom w:val="nil"/>
              <w:right w:val="nil"/>
            </w:tcBorders>
            <w:shd w:val="clear" w:color="auto" w:fill="F2F2F2" w:themeFill="background1" w:themeFillShade="F2"/>
            <w:vAlign w:val="bottom"/>
            <w:hideMark/>
          </w:tcPr>
          <w:p w14:paraId="0CAC8B16" w14:textId="77777777" w:rsidR="007A1871" w:rsidRDefault="007A1871" w:rsidP="007A1871">
            <w:pPr>
              <w:pStyle w:val="TableText"/>
              <w:jc w:val="right"/>
              <w:rPr>
                <w:b/>
                <w:bCs/>
                <w:sz w:val="16"/>
                <w:szCs w:val="16"/>
              </w:rPr>
            </w:pPr>
            <w:r w:rsidRPr="00617EC3">
              <w:rPr>
                <w:b/>
                <w:bCs/>
                <w:sz w:val="16"/>
                <w:szCs w:val="16"/>
              </w:rPr>
              <w:t xml:space="preserve">Actual </w:t>
            </w:r>
          </w:p>
          <w:p w14:paraId="52608A9B" w14:textId="3BD780F1" w:rsidR="007A1871" w:rsidRDefault="007A1871" w:rsidP="007A1871">
            <w:pPr>
              <w:pStyle w:val="TableText"/>
              <w:jc w:val="right"/>
              <w:rPr>
                <w:b/>
                <w:bCs/>
                <w:sz w:val="16"/>
                <w:szCs w:val="16"/>
              </w:rPr>
            </w:pPr>
            <w:r w:rsidRPr="00617EC3">
              <w:rPr>
                <w:b/>
                <w:bCs/>
                <w:sz w:val="16"/>
                <w:szCs w:val="16"/>
              </w:rPr>
              <w:t>202</w:t>
            </w:r>
            <w:r>
              <w:rPr>
                <w:b/>
                <w:bCs/>
                <w:sz w:val="16"/>
                <w:szCs w:val="16"/>
              </w:rPr>
              <w:t>4</w:t>
            </w:r>
            <w:r w:rsidRPr="00617EC3">
              <w:rPr>
                <w:b/>
                <w:bCs/>
                <w:sz w:val="16"/>
                <w:szCs w:val="16"/>
              </w:rPr>
              <w:t>/2</w:t>
            </w:r>
            <w:r>
              <w:rPr>
                <w:b/>
                <w:bCs/>
                <w:sz w:val="16"/>
                <w:szCs w:val="16"/>
              </w:rPr>
              <w:t>5</w:t>
            </w:r>
          </w:p>
          <w:p w14:paraId="2E53A553" w14:textId="5CB23E50" w:rsidR="007A1871" w:rsidRDefault="007A1871" w:rsidP="007A1871">
            <w:pPr>
              <w:pStyle w:val="TableText"/>
              <w:jc w:val="right"/>
              <w:rPr>
                <w:b/>
                <w:bCs/>
                <w:sz w:val="16"/>
                <w:szCs w:val="16"/>
              </w:rPr>
            </w:pPr>
            <w:r>
              <w:rPr>
                <w:b/>
                <w:bCs/>
                <w:sz w:val="16"/>
                <w:szCs w:val="16"/>
              </w:rPr>
              <w:t>$000</w:t>
            </w:r>
          </w:p>
        </w:tc>
      </w:tr>
      <w:tr w:rsidR="007A1871" w14:paraId="0DE1D93B" w14:textId="77777777" w:rsidTr="000C72DB">
        <w:tc>
          <w:tcPr>
            <w:tcW w:w="3119" w:type="dxa"/>
            <w:tcBorders>
              <w:top w:val="nil"/>
              <w:left w:val="nil"/>
              <w:bottom w:val="single" w:sz="4" w:space="0" w:color="A6A6A6" w:themeColor="background1" w:themeShade="A6"/>
              <w:right w:val="nil"/>
            </w:tcBorders>
          </w:tcPr>
          <w:p w14:paraId="705F3057" w14:textId="28F99DC0" w:rsidR="007A1871" w:rsidRPr="007A1871" w:rsidRDefault="007A1871" w:rsidP="008C6ECB">
            <w:pPr>
              <w:pStyle w:val="TableText"/>
              <w:rPr>
                <w:b/>
                <w:bCs/>
                <w:sz w:val="16"/>
                <w:szCs w:val="16"/>
              </w:rPr>
            </w:pPr>
            <w:r w:rsidRPr="007A1871">
              <w:rPr>
                <w:b/>
                <w:bCs/>
                <w:sz w:val="16"/>
                <w:szCs w:val="16"/>
              </w:rPr>
              <w:t>Departmental output expense</w:t>
            </w:r>
          </w:p>
        </w:tc>
        <w:tc>
          <w:tcPr>
            <w:tcW w:w="1288" w:type="dxa"/>
            <w:tcBorders>
              <w:top w:val="nil"/>
              <w:left w:val="nil"/>
              <w:bottom w:val="single" w:sz="4" w:space="0" w:color="A6A6A6" w:themeColor="background1" w:themeShade="A6"/>
              <w:right w:val="nil"/>
            </w:tcBorders>
          </w:tcPr>
          <w:p w14:paraId="0ECE5A91" w14:textId="46F38E54" w:rsidR="007A1871" w:rsidRPr="00C95714" w:rsidRDefault="007A1871" w:rsidP="008C6ECB">
            <w:pPr>
              <w:pStyle w:val="TableParagraph"/>
              <w:spacing w:before="60" w:after="60"/>
              <w:ind w:left="-106"/>
              <w:rPr>
                <w:rFonts w:ascii="Segoe UI" w:eastAsia="Times New Roman" w:hAnsi="Segoe UI" w:cs="Times New Roman"/>
                <w:sz w:val="16"/>
                <w:szCs w:val="16"/>
                <w:lang w:val="en-NZ" w:eastAsia="en-GB"/>
              </w:rPr>
            </w:pPr>
          </w:p>
        </w:tc>
        <w:tc>
          <w:tcPr>
            <w:tcW w:w="1289" w:type="dxa"/>
            <w:tcBorders>
              <w:top w:val="nil"/>
              <w:left w:val="nil"/>
              <w:bottom w:val="single" w:sz="4" w:space="0" w:color="A6A6A6" w:themeColor="background1" w:themeShade="A6"/>
              <w:right w:val="nil"/>
            </w:tcBorders>
          </w:tcPr>
          <w:p w14:paraId="1D7521F4" w14:textId="19B81B14"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p>
        </w:tc>
        <w:tc>
          <w:tcPr>
            <w:tcW w:w="1288" w:type="dxa"/>
            <w:tcBorders>
              <w:top w:val="nil"/>
              <w:left w:val="nil"/>
              <w:bottom w:val="single" w:sz="4" w:space="0" w:color="A6A6A6" w:themeColor="background1" w:themeShade="A6"/>
              <w:right w:val="nil"/>
            </w:tcBorders>
            <w:shd w:val="clear" w:color="auto" w:fill="FFFFFF" w:themeFill="background1"/>
          </w:tcPr>
          <w:p w14:paraId="31A446BD" w14:textId="6753ED01" w:rsidR="007A1871" w:rsidRPr="00C95714" w:rsidRDefault="007A1871" w:rsidP="008C6ECB">
            <w:pPr>
              <w:pStyle w:val="TableParagraph"/>
              <w:spacing w:before="60" w:after="60"/>
              <w:ind w:left="177"/>
              <w:rPr>
                <w:rFonts w:ascii="Segoe UI" w:eastAsia="Times New Roman" w:hAnsi="Segoe UI" w:cs="Times New Roman"/>
                <w:sz w:val="16"/>
                <w:szCs w:val="16"/>
                <w:lang w:val="en-NZ" w:eastAsia="en-GB"/>
              </w:rPr>
            </w:pPr>
          </w:p>
        </w:tc>
        <w:tc>
          <w:tcPr>
            <w:tcW w:w="1289" w:type="dxa"/>
            <w:tcBorders>
              <w:top w:val="nil"/>
              <w:left w:val="nil"/>
              <w:bottom w:val="single" w:sz="4" w:space="0" w:color="A6A6A6" w:themeColor="background1" w:themeShade="A6"/>
              <w:right w:val="nil"/>
            </w:tcBorders>
            <w:shd w:val="clear" w:color="auto" w:fill="auto"/>
          </w:tcPr>
          <w:p w14:paraId="063A83E0" w14:textId="396EB649" w:rsidR="007A1871" w:rsidRPr="00617EC3" w:rsidRDefault="007A1871" w:rsidP="008C6ECB">
            <w:pPr>
              <w:pStyle w:val="TableText"/>
              <w:jc w:val="right"/>
              <w:rPr>
                <w:sz w:val="16"/>
                <w:szCs w:val="16"/>
              </w:rPr>
            </w:pPr>
          </w:p>
        </w:tc>
      </w:tr>
      <w:tr w:rsidR="007A1871" w14:paraId="25EE5B21"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2C577065" w14:textId="0B258647" w:rsidR="007A1871" w:rsidRPr="007A1871" w:rsidRDefault="007A1871" w:rsidP="008C6ECB">
            <w:pPr>
              <w:pStyle w:val="TableText"/>
              <w:rPr>
                <w:b/>
                <w:bCs/>
                <w:sz w:val="16"/>
                <w:szCs w:val="16"/>
              </w:rPr>
            </w:pPr>
            <w:r w:rsidRPr="007A1871">
              <w:rPr>
                <w:b/>
                <w:bCs/>
                <w:sz w:val="16"/>
                <w:szCs w:val="16"/>
              </w:rPr>
              <w:t>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317FA2DE" w14:textId="46A202CE"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p>
        </w:tc>
        <w:tc>
          <w:tcPr>
            <w:tcW w:w="1289" w:type="dxa"/>
            <w:tcBorders>
              <w:top w:val="single" w:sz="4" w:space="0" w:color="A6A6A6" w:themeColor="background1" w:themeShade="A6"/>
              <w:left w:val="nil"/>
              <w:bottom w:val="single" w:sz="4" w:space="0" w:color="A6A6A6" w:themeColor="background1" w:themeShade="A6"/>
              <w:right w:val="nil"/>
            </w:tcBorders>
          </w:tcPr>
          <w:p w14:paraId="0897DFC4" w14:textId="77F9D65F" w:rsidR="007A1871" w:rsidRPr="00C95714" w:rsidRDefault="007A1871" w:rsidP="008C6ECB">
            <w:pPr>
              <w:pStyle w:val="TableParagraph"/>
              <w:spacing w:before="60" w:after="60"/>
              <w:ind w:left="179" w:firstLine="25"/>
              <w:rPr>
                <w:rFonts w:ascii="Segoe UI" w:eastAsia="Times New Roman" w:hAnsi="Segoe UI" w:cs="Times New Roman"/>
                <w:sz w:val="16"/>
                <w:szCs w:val="16"/>
                <w:lang w:val="en-NZ" w:eastAsia="en-GB"/>
              </w:rPr>
            </w:pP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45700FC2" w14:textId="32C62EB0" w:rsidR="007A1871" w:rsidRPr="00C95714" w:rsidRDefault="007A1871" w:rsidP="008C6ECB">
            <w:pPr>
              <w:pStyle w:val="TableParagraph"/>
              <w:spacing w:before="60" w:after="60"/>
              <w:ind w:left="179"/>
              <w:rPr>
                <w:rFonts w:ascii="Segoe UI" w:eastAsia="Times New Roman" w:hAnsi="Segoe UI" w:cs="Times New Roman"/>
                <w:sz w:val="16"/>
                <w:szCs w:val="16"/>
                <w:lang w:val="en-NZ" w:eastAsia="en-GB"/>
              </w:rPr>
            </w:pP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77197019" w14:textId="77777777" w:rsidR="007A1871" w:rsidRPr="00617EC3" w:rsidRDefault="007A1871" w:rsidP="008C6ECB">
            <w:pPr>
              <w:pStyle w:val="TableText"/>
              <w:jc w:val="right"/>
              <w:rPr>
                <w:sz w:val="16"/>
                <w:szCs w:val="16"/>
              </w:rPr>
            </w:pPr>
          </w:p>
        </w:tc>
      </w:tr>
      <w:tr w:rsidR="007A1871" w:rsidRPr="007A1871" w14:paraId="5372D2B6"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442AD821" w14:textId="399CF5C2" w:rsidR="007A1871" w:rsidRPr="007A1871" w:rsidRDefault="007A1871" w:rsidP="008C6ECB">
            <w:pPr>
              <w:pStyle w:val="TableText"/>
              <w:rPr>
                <w:sz w:val="16"/>
                <w:szCs w:val="16"/>
              </w:rPr>
            </w:pPr>
            <w:r w:rsidRPr="007A1871">
              <w:rPr>
                <w:sz w:val="16"/>
                <w:szCs w:val="16"/>
              </w:rPr>
              <w:t>Crown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3AB24D58" w14:textId="770EA3C9" w:rsidR="007A1871" w:rsidRPr="007A1871" w:rsidRDefault="007A1871" w:rsidP="008C6ECB">
            <w:pPr>
              <w:pStyle w:val="TableText"/>
              <w:jc w:val="right"/>
              <w:rPr>
                <w:sz w:val="16"/>
                <w:szCs w:val="16"/>
              </w:rPr>
            </w:pPr>
            <w:r w:rsidRPr="007A1871">
              <w:rPr>
                <w:sz w:val="16"/>
                <w:szCs w:val="16"/>
              </w:rPr>
              <w:t>254,065</w:t>
            </w:r>
          </w:p>
        </w:tc>
        <w:tc>
          <w:tcPr>
            <w:tcW w:w="1289" w:type="dxa"/>
            <w:tcBorders>
              <w:top w:val="single" w:sz="4" w:space="0" w:color="A6A6A6" w:themeColor="background1" w:themeShade="A6"/>
              <w:left w:val="nil"/>
              <w:bottom w:val="single" w:sz="4" w:space="0" w:color="A6A6A6" w:themeColor="background1" w:themeShade="A6"/>
              <w:right w:val="nil"/>
            </w:tcBorders>
          </w:tcPr>
          <w:p w14:paraId="654DFD43" w14:textId="07AE3F4C" w:rsidR="007A1871" w:rsidRPr="007A1871" w:rsidRDefault="007A1871" w:rsidP="008C6ECB">
            <w:pPr>
              <w:pStyle w:val="TableText"/>
              <w:jc w:val="right"/>
              <w:rPr>
                <w:sz w:val="16"/>
                <w:szCs w:val="16"/>
              </w:rPr>
            </w:pPr>
            <w:r w:rsidRPr="007A1871">
              <w:rPr>
                <w:sz w:val="16"/>
                <w:szCs w:val="16"/>
              </w:rPr>
              <w:t>206,261</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7BF9DA70" w14:textId="42BF0207" w:rsidR="007A1871" w:rsidRPr="007A1871" w:rsidRDefault="007A1871" w:rsidP="008C6ECB">
            <w:pPr>
              <w:pStyle w:val="TableText"/>
              <w:jc w:val="right"/>
              <w:rPr>
                <w:sz w:val="16"/>
                <w:szCs w:val="16"/>
              </w:rPr>
            </w:pPr>
            <w:r w:rsidRPr="007A1871">
              <w:rPr>
                <w:sz w:val="16"/>
                <w:szCs w:val="16"/>
              </w:rPr>
              <w:t>209,897</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3B3DF87E" w14:textId="34BDA1F5" w:rsidR="007A1871" w:rsidRPr="007A1871" w:rsidRDefault="007A1871" w:rsidP="008C6ECB">
            <w:pPr>
              <w:pStyle w:val="TableText"/>
              <w:jc w:val="right"/>
              <w:rPr>
                <w:sz w:val="16"/>
                <w:szCs w:val="16"/>
              </w:rPr>
            </w:pPr>
            <w:r w:rsidRPr="007A1871">
              <w:rPr>
                <w:sz w:val="16"/>
                <w:szCs w:val="16"/>
              </w:rPr>
              <w:t>209,897</w:t>
            </w:r>
          </w:p>
        </w:tc>
      </w:tr>
      <w:tr w:rsidR="007A1871" w:rsidRPr="007A1871" w14:paraId="170DB894"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690DA574" w14:textId="558CF482" w:rsidR="007A1871" w:rsidRPr="007A1871" w:rsidRDefault="007A1871" w:rsidP="008C6ECB">
            <w:pPr>
              <w:pStyle w:val="TableText"/>
              <w:rPr>
                <w:sz w:val="16"/>
                <w:szCs w:val="16"/>
              </w:rPr>
            </w:pPr>
            <w:r w:rsidRPr="007A1871">
              <w:rPr>
                <w:sz w:val="16"/>
                <w:szCs w:val="16"/>
              </w:rPr>
              <w:t>Other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4B91434F" w14:textId="69FAFE8E" w:rsidR="007A1871" w:rsidRPr="007A1871" w:rsidRDefault="007A1871" w:rsidP="008C6ECB">
            <w:pPr>
              <w:pStyle w:val="TableText"/>
              <w:jc w:val="right"/>
              <w:rPr>
                <w:sz w:val="16"/>
                <w:szCs w:val="16"/>
              </w:rPr>
            </w:pPr>
            <w:r w:rsidRPr="007A1871">
              <w:rPr>
                <w:sz w:val="16"/>
                <w:szCs w:val="16"/>
              </w:rPr>
              <w:t>29,857</w:t>
            </w:r>
          </w:p>
        </w:tc>
        <w:tc>
          <w:tcPr>
            <w:tcW w:w="1289" w:type="dxa"/>
            <w:tcBorders>
              <w:top w:val="single" w:sz="4" w:space="0" w:color="A6A6A6" w:themeColor="background1" w:themeShade="A6"/>
              <w:left w:val="nil"/>
              <w:bottom w:val="single" w:sz="4" w:space="0" w:color="A6A6A6" w:themeColor="background1" w:themeShade="A6"/>
              <w:right w:val="nil"/>
            </w:tcBorders>
          </w:tcPr>
          <w:p w14:paraId="1ED00452" w14:textId="5D048386" w:rsidR="007A1871" w:rsidRPr="007A1871" w:rsidRDefault="007A1871" w:rsidP="008C6ECB">
            <w:pPr>
              <w:pStyle w:val="TableText"/>
              <w:jc w:val="right"/>
              <w:rPr>
                <w:sz w:val="16"/>
                <w:szCs w:val="16"/>
              </w:rPr>
            </w:pPr>
            <w:r w:rsidRPr="007A1871">
              <w:rPr>
                <w:sz w:val="16"/>
                <w:szCs w:val="16"/>
              </w:rPr>
              <w:t>22,302</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2D42705E" w14:textId="113681C7" w:rsidR="007A1871" w:rsidRPr="007A1871" w:rsidRDefault="007A1871" w:rsidP="008C6ECB">
            <w:pPr>
              <w:pStyle w:val="TableText"/>
              <w:jc w:val="right"/>
              <w:rPr>
                <w:sz w:val="16"/>
                <w:szCs w:val="16"/>
              </w:rPr>
            </w:pPr>
            <w:r w:rsidRPr="007A1871">
              <w:rPr>
                <w:sz w:val="16"/>
                <w:szCs w:val="16"/>
              </w:rPr>
              <w:t>25,927</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68DD90ED" w14:textId="731D5774" w:rsidR="007A1871" w:rsidRPr="007A1871" w:rsidRDefault="007A1871" w:rsidP="008C6ECB">
            <w:pPr>
              <w:pStyle w:val="TableText"/>
              <w:jc w:val="right"/>
              <w:rPr>
                <w:sz w:val="16"/>
                <w:szCs w:val="16"/>
              </w:rPr>
            </w:pPr>
            <w:r w:rsidRPr="007A1871">
              <w:rPr>
                <w:sz w:val="16"/>
                <w:szCs w:val="16"/>
              </w:rPr>
              <w:t>27,464</w:t>
            </w:r>
          </w:p>
        </w:tc>
      </w:tr>
      <w:tr w:rsidR="007A1871" w14:paraId="6CAE9A9D"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046ECF80" w14:textId="1B8D01AF" w:rsidR="007A1871" w:rsidRPr="007A1871" w:rsidRDefault="007A1871" w:rsidP="008C6ECB">
            <w:pPr>
              <w:pStyle w:val="TableText"/>
              <w:rPr>
                <w:b/>
                <w:bCs/>
                <w:sz w:val="16"/>
                <w:szCs w:val="16"/>
              </w:rPr>
            </w:pPr>
            <w:r w:rsidRPr="007A1871">
              <w:rPr>
                <w:b/>
                <w:bCs/>
                <w:sz w:val="16"/>
                <w:szCs w:val="16"/>
              </w:rPr>
              <w:t>Total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2A1B0ACA" w14:textId="47B0E4C4" w:rsidR="007A1871" w:rsidRPr="007A1871" w:rsidRDefault="007A1871" w:rsidP="008C6ECB">
            <w:pPr>
              <w:pStyle w:val="TableText"/>
              <w:jc w:val="right"/>
              <w:rPr>
                <w:b/>
                <w:bCs/>
                <w:sz w:val="16"/>
                <w:szCs w:val="16"/>
              </w:rPr>
            </w:pPr>
            <w:r w:rsidRPr="007A1871">
              <w:rPr>
                <w:b/>
                <w:bCs/>
                <w:sz w:val="16"/>
                <w:szCs w:val="16"/>
              </w:rPr>
              <w:t>283,922</w:t>
            </w:r>
          </w:p>
        </w:tc>
        <w:tc>
          <w:tcPr>
            <w:tcW w:w="1289" w:type="dxa"/>
            <w:tcBorders>
              <w:top w:val="single" w:sz="4" w:space="0" w:color="A6A6A6" w:themeColor="background1" w:themeShade="A6"/>
              <w:left w:val="nil"/>
              <w:bottom w:val="single" w:sz="4" w:space="0" w:color="A6A6A6" w:themeColor="background1" w:themeShade="A6"/>
              <w:right w:val="nil"/>
            </w:tcBorders>
          </w:tcPr>
          <w:p w14:paraId="6A799E14" w14:textId="68451522" w:rsidR="007A1871" w:rsidRPr="007A1871" w:rsidRDefault="007A1871" w:rsidP="008C6ECB">
            <w:pPr>
              <w:pStyle w:val="TableText"/>
              <w:jc w:val="right"/>
              <w:rPr>
                <w:b/>
                <w:bCs/>
                <w:sz w:val="16"/>
                <w:szCs w:val="16"/>
              </w:rPr>
            </w:pPr>
            <w:r w:rsidRPr="007A1871">
              <w:rPr>
                <w:b/>
                <w:bCs/>
                <w:sz w:val="16"/>
                <w:szCs w:val="16"/>
              </w:rPr>
              <w:t>228,563</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56B25608" w14:textId="3D48A2B4" w:rsidR="007A1871" w:rsidRPr="007A1871" w:rsidRDefault="007A1871" w:rsidP="008C6ECB">
            <w:pPr>
              <w:pStyle w:val="TableText"/>
              <w:jc w:val="right"/>
              <w:rPr>
                <w:b/>
                <w:bCs/>
                <w:sz w:val="16"/>
                <w:szCs w:val="16"/>
              </w:rPr>
            </w:pPr>
            <w:r w:rsidRPr="007A1871">
              <w:rPr>
                <w:b/>
                <w:bCs/>
                <w:sz w:val="16"/>
                <w:szCs w:val="16"/>
              </w:rPr>
              <w:t>235,824</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129B58E9" w14:textId="269695B4" w:rsidR="007A1871" w:rsidRPr="007A1871" w:rsidRDefault="007A1871" w:rsidP="008C6ECB">
            <w:pPr>
              <w:pStyle w:val="TableText"/>
              <w:jc w:val="right"/>
              <w:rPr>
                <w:b/>
                <w:bCs/>
                <w:sz w:val="16"/>
                <w:szCs w:val="16"/>
              </w:rPr>
            </w:pPr>
            <w:r w:rsidRPr="007A1871">
              <w:rPr>
                <w:b/>
                <w:bCs/>
                <w:sz w:val="16"/>
                <w:szCs w:val="16"/>
              </w:rPr>
              <w:t>237,361</w:t>
            </w:r>
          </w:p>
        </w:tc>
      </w:tr>
      <w:tr w:rsidR="007A1871" w14:paraId="1D224513"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63678191" w14:textId="0B8663FB" w:rsidR="007A1871" w:rsidRPr="007A1871" w:rsidRDefault="007A1871" w:rsidP="008C6ECB">
            <w:pPr>
              <w:pStyle w:val="TableText"/>
              <w:rPr>
                <w:b/>
                <w:bCs/>
                <w:sz w:val="16"/>
                <w:szCs w:val="16"/>
              </w:rPr>
            </w:pPr>
            <w:r w:rsidRPr="007A1871">
              <w:rPr>
                <w:b/>
                <w:bCs/>
                <w:sz w:val="16"/>
                <w:szCs w:val="16"/>
              </w:rPr>
              <w:t>Expenses by output category</w:t>
            </w:r>
          </w:p>
        </w:tc>
        <w:tc>
          <w:tcPr>
            <w:tcW w:w="1288" w:type="dxa"/>
            <w:tcBorders>
              <w:top w:val="single" w:sz="4" w:space="0" w:color="A6A6A6" w:themeColor="background1" w:themeShade="A6"/>
              <w:left w:val="nil"/>
              <w:bottom w:val="single" w:sz="4" w:space="0" w:color="A6A6A6" w:themeColor="background1" w:themeShade="A6"/>
              <w:right w:val="nil"/>
            </w:tcBorders>
          </w:tcPr>
          <w:p w14:paraId="14E282E7" w14:textId="77777777" w:rsidR="007A1871" w:rsidRPr="00C95714" w:rsidRDefault="007A1871" w:rsidP="008C6ECB">
            <w:pPr>
              <w:pStyle w:val="TableText"/>
              <w:jc w:val="right"/>
              <w:rPr>
                <w:sz w:val="16"/>
                <w:szCs w:val="16"/>
              </w:rPr>
            </w:pPr>
          </w:p>
        </w:tc>
        <w:tc>
          <w:tcPr>
            <w:tcW w:w="1289" w:type="dxa"/>
            <w:tcBorders>
              <w:top w:val="single" w:sz="4" w:space="0" w:color="A6A6A6" w:themeColor="background1" w:themeShade="A6"/>
              <w:left w:val="nil"/>
              <w:bottom w:val="single" w:sz="4" w:space="0" w:color="A6A6A6" w:themeColor="background1" w:themeShade="A6"/>
              <w:right w:val="nil"/>
            </w:tcBorders>
          </w:tcPr>
          <w:p w14:paraId="50C4889F" w14:textId="77777777" w:rsidR="007A1871" w:rsidRPr="00C95714" w:rsidRDefault="007A1871" w:rsidP="008C6ECB">
            <w:pPr>
              <w:pStyle w:val="TableText"/>
              <w:jc w:val="right"/>
              <w:rPr>
                <w:sz w:val="16"/>
                <w:szCs w:val="16"/>
              </w:rPr>
            </w:pP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EBA1827" w14:textId="77777777" w:rsidR="007A1871" w:rsidRPr="00C95714" w:rsidRDefault="007A1871" w:rsidP="008C6ECB">
            <w:pPr>
              <w:pStyle w:val="TableText"/>
              <w:jc w:val="right"/>
              <w:rPr>
                <w:sz w:val="16"/>
                <w:szCs w:val="16"/>
              </w:rPr>
            </w:pP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643D4238" w14:textId="77777777" w:rsidR="007A1871" w:rsidRPr="00617EC3" w:rsidRDefault="007A1871" w:rsidP="008C6ECB">
            <w:pPr>
              <w:pStyle w:val="TableText"/>
              <w:jc w:val="right"/>
              <w:rPr>
                <w:sz w:val="16"/>
                <w:szCs w:val="16"/>
              </w:rPr>
            </w:pPr>
          </w:p>
        </w:tc>
      </w:tr>
      <w:tr w:rsidR="007A1871" w:rsidRPr="007A1871" w14:paraId="0D78B99F"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471464B0" w14:textId="3DB639A6" w:rsidR="007A1871" w:rsidRPr="007A1871" w:rsidRDefault="007A1871" w:rsidP="008C6ECB">
            <w:pPr>
              <w:pStyle w:val="TableText"/>
              <w:rPr>
                <w:sz w:val="16"/>
                <w:szCs w:val="16"/>
              </w:rPr>
            </w:pPr>
            <w:r w:rsidRPr="007A1871">
              <w:rPr>
                <w:sz w:val="16"/>
                <w:szCs w:val="16"/>
              </w:rPr>
              <w:t>Equity, evidence and outcomes</w:t>
            </w:r>
          </w:p>
        </w:tc>
        <w:tc>
          <w:tcPr>
            <w:tcW w:w="1288" w:type="dxa"/>
            <w:tcBorders>
              <w:top w:val="single" w:sz="4" w:space="0" w:color="A6A6A6" w:themeColor="background1" w:themeShade="A6"/>
              <w:left w:val="nil"/>
              <w:bottom w:val="single" w:sz="4" w:space="0" w:color="A6A6A6" w:themeColor="background1" w:themeShade="A6"/>
              <w:right w:val="nil"/>
            </w:tcBorders>
          </w:tcPr>
          <w:p w14:paraId="74678562" w14:textId="06DCB90C" w:rsidR="007A1871" w:rsidRPr="007A1871" w:rsidRDefault="007A1871" w:rsidP="008C6ECB">
            <w:pPr>
              <w:pStyle w:val="TableText"/>
              <w:jc w:val="right"/>
              <w:rPr>
                <w:sz w:val="16"/>
                <w:szCs w:val="16"/>
              </w:rPr>
            </w:pPr>
            <w:r w:rsidRPr="007A1871">
              <w:rPr>
                <w:sz w:val="16"/>
                <w:szCs w:val="16"/>
              </w:rPr>
              <w:t>23,432</w:t>
            </w:r>
          </w:p>
        </w:tc>
        <w:tc>
          <w:tcPr>
            <w:tcW w:w="1289" w:type="dxa"/>
            <w:tcBorders>
              <w:top w:val="single" w:sz="4" w:space="0" w:color="A6A6A6" w:themeColor="background1" w:themeShade="A6"/>
              <w:left w:val="nil"/>
              <w:bottom w:val="single" w:sz="4" w:space="0" w:color="A6A6A6" w:themeColor="background1" w:themeShade="A6"/>
              <w:right w:val="nil"/>
            </w:tcBorders>
          </w:tcPr>
          <w:p w14:paraId="4274EB73" w14:textId="5CB3A865" w:rsidR="007A1871" w:rsidRPr="007A1871" w:rsidRDefault="007A1871" w:rsidP="008C6ECB">
            <w:pPr>
              <w:pStyle w:val="TableText"/>
              <w:jc w:val="right"/>
              <w:rPr>
                <w:sz w:val="16"/>
                <w:szCs w:val="16"/>
              </w:rPr>
            </w:pPr>
            <w:r w:rsidRPr="007A1871">
              <w:rPr>
                <w:sz w:val="16"/>
                <w:szCs w:val="16"/>
              </w:rPr>
              <w:t>16,620</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A797585" w14:textId="73501CE1" w:rsidR="007A1871" w:rsidRPr="007A1871" w:rsidRDefault="007A1871" w:rsidP="008C6ECB">
            <w:pPr>
              <w:pStyle w:val="TableText"/>
              <w:jc w:val="right"/>
              <w:rPr>
                <w:sz w:val="16"/>
                <w:szCs w:val="16"/>
              </w:rPr>
            </w:pPr>
            <w:r w:rsidRPr="007A1871">
              <w:rPr>
                <w:sz w:val="16"/>
                <w:szCs w:val="16"/>
              </w:rPr>
              <w:t>40,302</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409E2185" w14:textId="6370DD0C" w:rsidR="007A1871" w:rsidRPr="007A1871" w:rsidRDefault="007A1871" w:rsidP="008C6ECB">
            <w:pPr>
              <w:pStyle w:val="TableText"/>
              <w:jc w:val="right"/>
              <w:rPr>
                <w:sz w:val="16"/>
                <w:szCs w:val="16"/>
              </w:rPr>
            </w:pPr>
            <w:r w:rsidRPr="007A1871">
              <w:rPr>
                <w:sz w:val="16"/>
                <w:szCs w:val="16"/>
              </w:rPr>
              <w:t>36,594</w:t>
            </w:r>
          </w:p>
        </w:tc>
      </w:tr>
      <w:tr w:rsidR="007A1871" w:rsidRPr="007A1871" w14:paraId="2F627F6A"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7B336524" w14:textId="12CE6841" w:rsidR="007A1871" w:rsidRPr="007A1871" w:rsidRDefault="007A1871" w:rsidP="008C6ECB">
            <w:pPr>
              <w:pStyle w:val="TableText"/>
              <w:rPr>
                <w:sz w:val="16"/>
                <w:szCs w:val="16"/>
              </w:rPr>
            </w:pPr>
            <w:r w:rsidRPr="007A1871">
              <w:rPr>
                <w:sz w:val="16"/>
                <w:szCs w:val="16"/>
              </w:rPr>
              <w:t>Policy advice and related services</w:t>
            </w:r>
          </w:p>
        </w:tc>
        <w:tc>
          <w:tcPr>
            <w:tcW w:w="1288" w:type="dxa"/>
            <w:tcBorders>
              <w:top w:val="single" w:sz="4" w:space="0" w:color="A6A6A6" w:themeColor="background1" w:themeShade="A6"/>
              <w:left w:val="nil"/>
              <w:bottom w:val="single" w:sz="4" w:space="0" w:color="A6A6A6" w:themeColor="background1" w:themeShade="A6"/>
              <w:right w:val="nil"/>
            </w:tcBorders>
          </w:tcPr>
          <w:p w14:paraId="7DBC0DF6" w14:textId="7BDCF231" w:rsidR="007A1871" w:rsidRPr="007A1871" w:rsidRDefault="007A1871" w:rsidP="008C6ECB">
            <w:pPr>
              <w:pStyle w:val="TableText"/>
              <w:jc w:val="right"/>
              <w:rPr>
                <w:sz w:val="16"/>
                <w:szCs w:val="16"/>
              </w:rPr>
            </w:pPr>
            <w:r w:rsidRPr="007A1871">
              <w:rPr>
                <w:sz w:val="16"/>
                <w:szCs w:val="16"/>
              </w:rPr>
              <w:t>43,456</w:t>
            </w:r>
          </w:p>
        </w:tc>
        <w:tc>
          <w:tcPr>
            <w:tcW w:w="1289" w:type="dxa"/>
            <w:tcBorders>
              <w:top w:val="single" w:sz="4" w:space="0" w:color="A6A6A6" w:themeColor="background1" w:themeShade="A6"/>
              <w:left w:val="nil"/>
              <w:bottom w:val="single" w:sz="4" w:space="0" w:color="A6A6A6" w:themeColor="background1" w:themeShade="A6"/>
              <w:right w:val="nil"/>
            </w:tcBorders>
          </w:tcPr>
          <w:p w14:paraId="3270882F" w14:textId="66444406" w:rsidR="007A1871" w:rsidRPr="007A1871" w:rsidRDefault="007A1871" w:rsidP="008C6ECB">
            <w:pPr>
              <w:pStyle w:val="TableText"/>
              <w:jc w:val="right"/>
              <w:rPr>
                <w:sz w:val="16"/>
                <w:szCs w:val="16"/>
              </w:rPr>
            </w:pPr>
            <w:r w:rsidRPr="007A1871">
              <w:rPr>
                <w:sz w:val="16"/>
                <w:szCs w:val="16"/>
              </w:rPr>
              <w:t>39,791</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2225499E" w14:textId="63F28EB1" w:rsidR="007A1871" w:rsidRPr="007A1871" w:rsidRDefault="007A1871" w:rsidP="008C6ECB">
            <w:pPr>
              <w:pStyle w:val="TableText"/>
              <w:jc w:val="right"/>
              <w:rPr>
                <w:sz w:val="16"/>
                <w:szCs w:val="16"/>
              </w:rPr>
            </w:pPr>
            <w:r w:rsidRPr="007A1871">
              <w:rPr>
                <w:sz w:val="16"/>
                <w:szCs w:val="16"/>
              </w:rPr>
              <w:t>38,609</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0B860460" w14:textId="6B590772" w:rsidR="007A1871" w:rsidRPr="007A1871" w:rsidRDefault="007A1871" w:rsidP="008C6ECB">
            <w:pPr>
              <w:pStyle w:val="TableText"/>
              <w:jc w:val="right"/>
              <w:rPr>
                <w:sz w:val="16"/>
                <w:szCs w:val="16"/>
              </w:rPr>
            </w:pPr>
            <w:r w:rsidRPr="007A1871">
              <w:rPr>
                <w:sz w:val="16"/>
                <w:szCs w:val="16"/>
              </w:rPr>
              <w:t>36,489</w:t>
            </w:r>
          </w:p>
        </w:tc>
      </w:tr>
      <w:tr w:rsidR="007A1871" w:rsidRPr="007A1871" w14:paraId="3FA0CDE3"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4BEE06CF" w14:textId="13823C04" w:rsidR="007A1871" w:rsidRPr="007A1871" w:rsidRDefault="007A1871" w:rsidP="008C6ECB">
            <w:pPr>
              <w:pStyle w:val="TableText"/>
              <w:rPr>
                <w:sz w:val="16"/>
                <w:szCs w:val="16"/>
              </w:rPr>
            </w:pPr>
            <w:r w:rsidRPr="007A1871">
              <w:rPr>
                <w:sz w:val="16"/>
                <w:szCs w:val="16"/>
              </w:rPr>
              <w:t>Public health and population health leadership</w:t>
            </w:r>
          </w:p>
        </w:tc>
        <w:tc>
          <w:tcPr>
            <w:tcW w:w="1288" w:type="dxa"/>
            <w:tcBorders>
              <w:top w:val="single" w:sz="4" w:space="0" w:color="A6A6A6" w:themeColor="background1" w:themeShade="A6"/>
              <w:left w:val="nil"/>
              <w:bottom w:val="single" w:sz="4" w:space="0" w:color="A6A6A6" w:themeColor="background1" w:themeShade="A6"/>
              <w:right w:val="nil"/>
            </w:tcBorders>
          </w:tcPr>
          <w:p w14:paraId="058817FB" w14:textId="517F96E0" w:rsidR="007A1871" w:rsidRPr="007A1871" w:rsidRDefault="007A1871" w:rsidP="008C6ECB">
            <w:pPr>
              <w:pStyle w:val="TableText"/>
              <w:jc w:val="right"/>
              <w:rPr>
                <w:sz w:val="16"/>
                <w:szCs w:val="16"/>
              </w:rPr>
            </w:pPr>
            <w:r w:rsidRPr="007A1871">
              <w:rPr>
                <w:sz w:val="16"/>
                <w:szCs w:val="16"/>
              </w:rPr>
              <w:t>125,443</w:t>
            </w:r>
          </w:p>
        </w:tc>
        <w:tc>
          <w:tcPr>
            <w:tcW w:w="1289" w:type="dxa"/>
            <w:tcBorders>
              <w:top w:val="single" w:sz="4" w:space="0" w:color="A6A6A6" w:themeColor="background1" w:themeShade="A6"/>
              <w:left w:val="nil"/>
              <w:bottom w:val="single" w:sz="4" w:space="0" w:color="A6A6A6" w:themeColor="background1" w:themeShade="A6"/>
              <w:right w:val="nil"/>
            </w:tcBorders>
          </w:tcPr>
          <w:p w14:paraId="510CB76C" w14:textId="26CBEFF6" w:rsidR="007A1871" w:rsidRPr="007A1871" w:rsidRDefault="007A1871" w:rsidP="008C6ECB">
            <w:pPr>
              <w:pStyle w:val="TableText"/>
              <w:jc w:val="right"/>
              <w:rPr>
                <w:sz w:val="16"/>
                <w:szCs w:val="16"/>
              </w:rPr>
            </w:pPr>
            <w:r w:rsidRPr="007A1871">
              <w:rPr>
                <w:sz w:val="16"/>
                <w:szCs w:val="16"/>
              </w:rPr>
              <w:t>103,743</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FE58FC2" w14:textId="78C16903" w:rsidR="007A1871" w:rsidRPr="007A1871" w:rsidRDefault="007A1871" w:rsidP="008C6ECB">
            <w:pPr>
              <w:pStyle w:val="TableText"/>
              <w:jc w:val="right"/>
              <w:rPr>
                <w:sz w:val="16"/>
                <w:szCs w:val="16"/>
              </w:rPr>
            </w:pPr>
            <w:r w:rsidRPr="007A1871">
              <w:rPr>
                <w:sz w:val="16"/>
                <w:szCs w:val="16"/>
              </w:rPr>
              <w:t>87,515</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54C90A66" w14:textId="2EE67E38" w:rsidR="007A1871" w:rsidRPr="007A1871" w:rsidRDefault="007A1871" w:rsidP="008C6ECB">
            <w:pPr>
              <w:pStyle w:val="TableText"/>
              <w:jc w:val="right"/>
              <w:rPr>
                <w:sz w:val="16"/>
                <w:szCs w:val="16"/>
              </w:rPr>
            </w:pPr>
            <w:r w:rsidRPr="007A1871">
              <w:rPr>
                <w:sz w:val="16"/>
                <w:szCs w:val="16"/>
              </w:rPr>
              <w:t>88,610</w:t>
            </w:r>
          </w:p>
        </w:tc>
      </w:tr>
      <w:tr w:rsidR="007A1871" w:rsidRPr="007A1871" w14:paraId="3B52B462"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047C84CC" w14:textId="064513FD" w:rsidR="007A1871" w:rsidRPr="007A1871" w:rsidRDefault="007A1871" w:rsidP="008C6ECB">
            <w:pPr>
              <w:pStyle w:val="TableText"/>
              <w:rPr>
                <w:sz w:val="16"/>
                <w:szCs w:val="16"/>
              </w:rPr>
            </w:pPr>
            <w:r w:rsidRPr="007A1871">
              <w:rPr>
                <w:sz w:val="16"/>
                <w:szCs w:val="16"/>
              </w:rPr>
              <w:t>Regulatory and enforcement services</w:t>
            </w:r>
          </w:p>
        </w:tc>
        <w:tc>
          <w:tcPr>
            <w:tcW w:w="1288" w:type="dxa"/>
            <w:tcBorders>
              <w:top w:val="single" w:sz="4" w:space="0" w:color="A6A6A6" w:themeColor="background1" w:themeShade="A6"/>
              <w:left w:val="nil"/>
              <w:bottom w:val="single" w:sz="4" w:space="0" w:color="A6A6A6" w:themeColor="background1" w:themeShade="A6"/>
              <w:right w:val="nil"/>
            </w:tcBorders>
          </w:tcPr>
          <w:p w14:paraId="37FF3B76" w14:textId="5B84F3FF" w:rsidR="007A1871" w:rsidRPr="007A1871" w:rsidRDefault="007A1871" w:rsidP="008C6ECB">
            <w:pPr>
              <w:pStyle w:val="TableText"/>
              <w:jc w:val="right"/>
              <w:rPr>
                <w:sz w:val="16"/>
                <w:szCs w:val="16"/>
              </w:rPr>
            </w:pPr>
            <w:r w:rsidRPr="007A1871">
              <w:rPr>
                <w:sz w:val="16"/>
                <w:szCs w:val="16"/>
              </w:rPr>
              <w:t>61,814</w:t>
            </w:r>
          </w:p>
        </w:tc>
        <w:tc>
          <w:tcPr>
            <w:tcW w:w="1289" w:type="dxa"/>
            <w:tcBorders>
              <w:top w:val="single" w:sz="4" w:space="0" w:color="A6A6A6" w:themeColor="background1" w:themeShade="A6"/>
              <w:left w:val="nil"/>
              <w:bottom w:val="single" w:sz="4" w:space="0" w:color="A6A6A6" w:themeColor="background1" w:themeShade="A6"/>
              <w:right w:val="nil"/>
            </w:tcBorders>
          </w:tcPr>
          <w:p w14:paraId="5598DDEE" w14:textId="16916CAF" w:rsidR="007A1871" w:rsidRPr="007A1871" w:rsidRDefault="007A1871" w:rsidP="008C6ECB">
            <w:pPr>
              <w:pStyle w:val="TableText"/>
              <w:jc w:val="right"/>
              <w:rPr>
                <w:sz w:val="16"/>
                <w:szCs w:val="16"/>
              </w:rPr>
            </w:pPr>
            <w:r w:rsidRPr="007A1871">
              <w:rPr>
                <w:sz w:val="16"/>
                <w:szCs w:val="16"/>
              </w:rPr>
              <w:t>53,274</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486D8E9" w14:textId="64033064" w:rsidR="007A1871" w:rsidRPr="007A1871" w:rsidRDefault="007A1871" w:rsidP="008C6ECB">
            <w:pPr>
              <w:pStyle w:val="TableText"/>
              <w:jc w:val="right"/>
              <w:rPr>
                <w:sz w:val="16"/>
                <w:szCs w:val="16"/>
              </w:rPr>
            </w:pPr>
            <w:r w:rsidRPr="007A1871">
              <w:rPr>
                <w:sz w:val="16"/>
                <w:szCs w:val="16"/>
              </w:rPr>
              <w:t>46,786</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243C609A" w14:textId="69645CB8" w:rsidR="007A1871" w:rsidRPr="007A1871" w:rsidRDefault="007A1871" w:rsidP="008C6ECB">
            <w:pPr>
              <w:pStyle w:val="TableText"/>
              <w:jc w:val="right"/>
              <w:rPr>
                <w:sz w:val="16"/>
                <w:szCs w:val="16"/>
              </w:rPr>
            </w:pPr>
            <w:r w:rsidRPr="007A1871">
              <w:rPr>
                <w:sz w:val="16"/>
                <w:szCs w:val="16"/>
              </w:rPr>
              <w:t>45,866</w:t>
            </w:r>
          </w:p>
        </w:tc>
      </w:tr>
      <w:tr w:rsidR="007A1871" w:rsidRPr="007A1871" w14:paraId="4A2364AA"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1B8CC9A8" w14:textId="231C7CAC" w:rsidR="007A1871" w:rsidRPr="007A1871" w:rsidRDefault="007A1871" w:rsidP="008C6ECB">
            <w:pPr>
              <w:pStyle w:val="TableText"/>
              <w:rPr>
                <w:sz w:val="16"/>
                <w:szCs w:val="16"/>
              </w:rPr>
            </w:pPr>
            <w:r w:rsidRPr="007A1871">
              <w:rPr>
                <w:sz w:val="16"/>
                <w:szCs w:val="16"/>
              </w:rPr>
              <w:t>Sector performance and monitoring</w:t>
            </w:r>
          </w:p>
        </w:tc>
        <w:tc>
          <w:tcPr>
            <w:tcW w:w="1288" w:type="dxa"/>
            <w:tcBorders>
              <w:top w:val="single" w:sz="4" w:space="0" w:color="A6A6A6" w:themeColor="background1" w:themeShade="A6"/>
              <w:left w:val="nil"/>
              <w:bottom w:val="single" w:sz="4" w:space="0" w:color="A6A6A6" w:themeColor="background1" w:themeShade="A6"/>
              <w:right w:val="nil"/>
            </w:tcBorders>
          </w:tcPr>
          <w:p w14:paraId="0320F4A6" w14:textId="4A45EA5E" w:rsidR="007A1871" w:rsidRPr="007A1871" w:rsidRDefault="007A1871" w:rsidP="008C6ECB">
            <w:pPr>
              <w:pStyle w:val="TableText"/>
              <w:jc w:val="right"/>
              <w:rPr>
                <w:sz w:val="16"/>
                <w:szCs w:val="16"/>
              </w:rPr>
            </w:pPr>
            <w:r w:rsidRPr="007A1871">
              <w:rPr>
                <w:sz w:val="16"/>
                <w:szCs w:val="16"/>
              </w:rPr>
              <w:t>14,925</w:t>
            </w:r>
          </w:p>
        </w:tc>
        <w:tc>
          <w:tcPr>
            <w:tcW w:w="1289" w:type="dxa"/>
            <w:tcBorders>
              <w:top w:val="single" w:sz="4" w:space="0" w:color="A6A6A6" w:themeColor="background1" w:themeShade="A6"/>
              <w:left w:val="nil"/>
              <w:bottom w:val="single" w:sz="4" w:space="0" w:color="A6A6A6" w:themeColor="background1" w:themeShade="A6"/>
              <w:right w:val="nil"/>
            </w:tcBorders>
          </w:tcPr>
          <w:p w14:paraId="225623C7" w14:textId="773CE4B9" w:rsidR="007A1871" w:rsidRPr="007A1871" w:rsidRDefault="007A1871" w:rsidP="008C6ECB">
            <w:pPr>
              <w:pStyle w:val="TableText"/>
              <w:jc w:val="right"/>
              <w:rPr>
                <w:sz w:val="16"/>
                <w:szCs w:val="16"/>
              </w:rPr>
            </w:pPr>
            <w:r w:rsidRPr="007A1871">
              <w:rPr>
                <w:sz w:val="16"/>
                <w:szCs w:val="16"/>
              </w:rPr>
              <w:t>15,135</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5DA747DC" w14:textId="761F7F78" w:rsidR="007A1871" w:rsidRPr="007A1871" w:rsidRDefault="007A1871" w:rsidP="008C6ECB">
            <w:pPr>
              <w:pStyle w:val="TableText"/>
              <w:jc w:val="right"/>
              <w:rPr>
                <w:sz w:val="16"/>
                <w:szCs w:val="16"/>
              </w:rPr>
            </w:pPr>
            <w:r w:rsidRPr="007A1871">
              <w:rPr>
                <w:sz w:val="16"/>
                <w:szCs w:val="16"/>
              </w:rPr>
              <w:t>22,612</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757CA719" w14:textId="316A1EF2" w:rsidR="007A1871" w:rsidRPr="007A1871" w:rsidRDefault="007A1871" w:rsidP="008C6ECB">
            <w:pPr>
              <w:pStyle w:val="TableText"/>
              <w:jc w:val="right"/>
              <w:rPr>
                <w:sz w:val="16"/>
                <w:szCs w:val="16"/>
              </w:rPr>
            </w:pPr>
            <w:r w:rsidRPr="007A1871">
              <w:rPr>
                <w:sz w:val="16"/>
                <w:szCs w:val="16"/>
              </w:rPr>
              <w:t>20,624</w:t>
            </w:r>
          </w:p>
        </w:tc>
      </w:tr>
      <w:tr w:rsidR="007A1871" w14:paraId="275E68EE"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58B31ED0" w14:textId="16E788F6" w:rsidR="007A1871" w:rsidRPr="007A1871" w:rsidRDefault="007A1871" w:rsidP="008C6ECB">
            <w:pPr>
              <w:pStyle w:val="TableText"/>
              <w:rPr>
                <w:b/>
                <w:bCs/>
                <w:sz w:val="16"/>
                <w:szCs w:val="16"/>
              </w:rPr>
            </w:pPr>
            <w:r w:rsidRPr="007A1871">
              <w:rPr>
                <w:b/>
                <w:bCs/>
                <w:sz w:val="16"/>
                <w:szCs w:val="16"/>
              </w:rPr>
              <w:t>Total expense</w:t>
            </w:r>
          </w:p>
        </w:tc>
        <w:tc>
          <w:tcPr>
            <w:tcW w:w="1288" w:type="dxa"/>
            <w:tcBorders>
              <w:top w:val="single" w:sz="4" w:space="0" w:color="A6A6A6" w:themeColor="background1" w:themeShade="A6"/>
              <w:left w:val="nil"/>
              <w:bottom w:val="single" w:sz="4" w:space="0" w:color="A6A6A6" w:themeColor="background1" w:themeShade="A6"/>
              <w:right w:val="nil"/>
            </w:tcBorders>
          </w:tcPr>
          <w:p w14:paraId="6AB1EFE5" w14:textId="4F320999" w:rsidR="007A1871" w:rsidRPr="007A1871" w:rsidRDefault="007A1871" w:rsidP="008C6ECB">
            <w:pPr>
              <w:pStyle w:val="TableText"/>
              <w:jc w:val="right"/>
              <w:rPr>
                <w:b/>
                <w:bCs/>
                <w:sz w:val="16"/>
                <w:szCs w:val="16"/>
              </w:rPr>
            </w:pPr>
            <w:r w:rsidRPr="007A1871">
              <w:rPr>
                <w:b/>
                <w:bCs/>
                <w:sz w:val="16"/>
                <w:szCs w:val="16"/>
              </w:rPr>
              <w:t>269,070</w:t>
            </w:r>
          </w:p>
        </w:tc>
        <w:tc>
          <w:tcPr>
            <w:tcW w:w="1289" w:type="dxa"/>
            <w:tcBorders>
              <w:top w:val="single" w:sz="4" w:space="0" w:color="A6A6A6" w:themeColor="background1" w:themeShade="A6"/>
              <w:left w:val="nil"/>
              <w:bottom w:val="single" w:sz="4" w:space="0" w:color="A6A6A6" w:themeColor="background1" w:themeShade="A6"/>
              <w:right w:val="nil"/>
            </w:tcBorders>
          </w:tcPr>
          <w:p w14:paraId="474D1855" w14:textId="4DA70AB2" w:rsidR="007A1871" w:rsidRPr="007A1871" w:rsidRDefault="007A1871" w:rsidP="008C6ECB">
            <w:pPr>
              <w:pStyle w:val="TableText"/>
              <w:jc w:val="right"/>
              <w:rPr>
                <w:b/>
                <w:bCs/>
                <w:sz w:val="16"/>
                <w:szCs w:val="16"/>
              </w:rPr>
            </w:pPr>
            <w:r w:rsidRPr="007A1871">
              <w:rPr>
                <w:b/>
                <w:bCs/>
                <w:sz w:val="16"/>
                <w:szCs w:val="16"/>
              </w:rPr>
              <w:t>228,563</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73AB3D2F" w14:textId="1C523FE2" w:rsidR="007A1871" w:rsidRPr="007A1871" w:rsidRDefault="007A1871" w:rsidP="008C6ECB">
            <w:pPr>
              <w:pStyle w:val="TableText"/>
              <w:jc w:val="right"/>
              <w:rPr>
                <w:b/>
                <w:bCs/>
                <w:sz w:val="16"/>
                <w:szCs w:val="16"/>
              </w:rPr>
            </w:pPr>
            <w:r w:rsidRPr="007A1871">
              <w:rPr>
                <w:b/>
                <w:bCs/>
                <w:sz w:val="16"/>
                <w:szCs w:val="16"/>
              </w:rPr>
              <w:t>235,824</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0B5718C8" w14:textId="1A698630" w:rsidR="007A1871" w:rsidRPr="007A1871" w:rsidRDefault="007A1871" w:rsidP="008C6ECB">
            <w:pPr>
              <w:pStyle w:val="TableText"/>
              <w:jc w:val="right"/>
              <w:rPr>
                <w:b/>
                <w:bCs/>
                <w:sz w:val="16"/>
                <w:szCs w:val="16"/>
              </w:rPr>
            </w:pPr>
            <w:r w:rsidRPr="007A1871">
              <w:rPr>
                <w:b/>
                <w:bCs/>
                <w:sz w:val="16"/>
                <w:szCs w:val="16"/>
              </w:rPr>
              <w:t>228,183</w:t>
            </w:r>
          </w:p>
        </w:tc>
      </w:tr>
      <w:tr w:rsidR="007A1871" w14:paraId="7123959E"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7FEB1F60" w14:textId="4B7DFADE" w:rsidR="007A1871" w:rsidRPr="007A1871" w:rsidRDefault="007A1871" w:rsidP="008C6ECB">
            <w:pPr>
              <w:pStyle w:val="TableText"/>
              <w:rPr>
                <w:b/>
                <w:bCs/>
                <w:sz w:val="16"/>
                <w:szCs w:val="16"/>
              </w:rPr>
            </w:pPr>
            <w:r w:rsidRPr="007A1871">
              <w:rPr>
                <w:b/>
                <w:bCs/>
                <w:sz w:val="16"/>
                <w:szCs w:val="16"/>
              </w:rPr>
              <w:t>Net surplus/(deficit)</w:t>
            </w:r>
          </w:p>
        </w:tc>
        <w:tc>
          <w:tcPr>
            <w:tcW w:w="1288" w:type="dxa"/>
            <w:tcBorders>
              <w:top w:val="single" w:sz="4" w:space="0" w:color="A6A6A6" w:themeColor="background1" w:themeShade="A6"/>
              <w:left w:val="nil"/>
              <w:bottom w:val="single" w:sz="4" w:space="0" w:color="A6A6A6" w:themeColor="background1" w:themeShade="A6"/>
              <w:right w:val="nil"/>
            </w:tcBorders>
          </w:tcPr>
          <w:p w14:paraId="7A1FA3E7" w14:textId="5D4DA50B" w:rsidR="007A1871" w:rsidRPr="007A1871" w:rsidRDefault="007A1871" w:rsidP="008C6ECB">
            <w:pPr>
              <w:pStyle w:val="TableText"/>
              <w:jc w:val="right"/>
              <w:rPr>
                <w:b/>
                <w:bCs/>
                <w:sz w:val="16"/>
                <w:szCs w:val="16"/>
              </w:rPr>
            </w:pPr>
            <w:r w:rsidRPr="007A1871">
              <w:rPr>
                <w:b/>
                <w:bCs/>
                <w:sz w:val="16"/>
                <w:szCs w:val="16"/>
              </w:rPr>
              <w:t>14,852</w:t>
            </w:r>
          </w:p>
        </w:tc>
        <w:tc>
          <w:tcPr>
            <w:tcW w:w="1289" w:type="dxa"/>
            <w:tcBorders>
              <w:top w:val="single" w:sz="4" w:space="0" w:color="A6A6A6" w:themeColor="background1" w:themeShade="A6"/>
              <w:left w:val="nil"/>
              <w:bottom w:val="single" w:sz="4" w:space="0" w:color="A6A6A6" w:themeColor="background1" w:themeShade="A6"/>
              <w:right w:val="nil"/>
            </w:tcBorders>
          </w:tcPr>
          <w:p w14:paraId="2ADFC2D7" w14:textId="06C18D63" w:rsidR="007A1871" w:rsidRPr="007A1871" w:rsidRDefault="007A1871" w:rsidP="008C6ECB">
            <w:pPr>
              <w:pStyle w:val="TableText"/>
              <w:jc w:val="right"/>
              <w:rPr>
                <w:b/>
                <w:bCs/>
                <w:sz w:val="16"/>
                <w:szCs w:val="16"/>
              </w:rPr>
            </w:pPr>
            <w:r w:rsidRPr="007A1871">
              <w:rPr>
                <w:b/>
                <w:bCs/>
                <w:sz w:val="16"/>
                <w:szCs w:val="16"/>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5427790" w14:textId="4A59C224" w:rsidR="007A1871" w:rsidRPr="007A1871" w:rsidRDefault="007A1871" w:rsidP="008C6ECB">
            <w:pPr>
              <w:pStyle w:val="TableText"/>
              <w:jc w:val="right"/>
              <w:rPr>
                <w:b/>
                <w:bCs/>
                <w:sz w:val="16"/>
                <w:szCs w:val="16"/>
              </w:rPr>
            </w:pPr>
            <w:r w:rsidRPr="007A1871">
              <w:rPr>
                <w:b/>
                <w:bCs/>
                <w:sz w:val="16"/>
                <w:szCs w:val="16"/>
              </w:rPr>
              <w:t>-</w:t>
            </w:r>
          </w:p>
        </w:tc>
        <w:tc>
          <w:tcPr>
            <w:tcW w:w="1289" w:type="dxa"/>
            <w:tcBorders>
              <w:top w:val="single" w:sz="4" w:space="0" w:color="A6A6A6" w:themeColor="background1" w:themeShade="A6"/>
              <w:left w:val="nil"/>
              <w:bottom w:val="single" w:sz="4" w:space="0" w:color="A6A6A6" w:themeColor="background1" w:themeShade="A6"/>
              <w:right w:val="nil"/>
            </w:tcBorders>
            <w:shd w:val="clear" w:color="auto" w:fill="auto"/>
          </w:tcPr>
          <w:p w14:paraId="41F1B7C3" w14:textId="7079BB3D" w:rsidR="007A1871" w:rsidRPr="007A1871" w:rsidRDefault="007A1871" w:rsidP="008C6ECB">
            <w:pPr>
              <w:pStyle w:val="TableText"/>
              <w:jc w:val="right"/>
              <w:rPr>
                <w:b/>
                <w:bCs/>
                <w:sz w:val="16"/>
                <w:szCs w:val="16"/>
              </w:rPr>
            </w:pPr>
            <w:r w:rsidRPr="007A1871">
              <w:rPr>
                <w:b/>
                <w:bCs/>
                <w:sz w:val="16"/>
                <w:szCs w:val="16"/>
              </w:rPr>
              <w:t>9,178</w:t>
            </w:r>
          </w:p>
        </w:tc>
      </w:tr>
    </w:tbl>
    <w:p w14:paraId="4C580B49" w14:textId="77777777" w:rsidR="007A1871" w:rsidRDefault="007A1871" w:rsidP="007A1871">
      <w:pPr>
        <w:rPr>
          <w:w w:val="105"/>
        </w:rPr>
      </w:pPr>
    </w:p>
    <w:p w14:paraId="5CABCA7C" w14:textId="6F7DE8C7" w:rsidR="007A1871" w:rsidRDefault="007A1871" w:rsidP="007A1871">
      <w:pPr>
        <w:rPr>
          <w:w w:val="105"/>
        </w:rPr>
      </w:pPr>
      <w:r w:rsidRPr="007A1871">
        <w:rPr>
          <w:w w:val="105"/>
        </w:rPr>
        <w:t>The variance of the actual spend against the Stewardship of the New Zealand health system appropriation reflects underspends across all but one category of the MCA. The underspend represents delays in recruitment following the organisations restructure in September 2025.</w:t>
      </w:r>
    </w:p>
    <w:p w14:paraId="207C25C9" w14:textId="77777777" w:rsidR="007A1871" w:rsidRPr="007A1871" w:rsidRDefault="007A1871" w:rsidP="007A1871">
      <w:pPr>
        <w:rPr>
          <w:w w:val="105"/>
        </w:rPr>
      </w:pPr>
    </w:p>
    <w:p w14:paraId="21D9FDB1" w14:textId="77777777" w:rsidR="00CD2EBB" w:rsidRDefault="007A1871" w:rsidP="007A1871">
      <w:pPr>
        <w:rPr>
          <w:w w:val="105"/>
        </w:rPr>
      </w:pPr>
      <w:r w:rsidRPr="007A1871">
        <w:rPr>
          <w:w w:val="105"/>
        </w:rPr>
        <w:t>In-principle expense transfer totalling $7.637 million has been approved to be carried over into the 2025/26 financial year.</w:t>
      </w:r>
    </w:p>
    <w:p w14:paraId="13077000" w14:textId="77777777" w:rsidR="00483C9C" w:rsidRDefault="00483C9C" w:rsidP="007A1871">
      <w:pPr>
        <w:rPr>
          <w:w w:val="105"/>
        </w:rPr>
      </w:pPr>
    </w:p>
    <w:p w14:paraId="1F607250" w14:textId="77777777" w:rsidR="00483C9C" w:rsidRDefault="00483C9C" w:rsidP="007A1871">
      <w:pPr>
        <w:rPr>
          <w:w w:val="105"/>
        </w:rPr>
        <w:sectPr w:rsidR="00483C9C" w:rsidSect="00483C9C">
          <w:pgSz w:w="11907" w:h="16840" w:code="9"/>
          <w:pgMar w:top="1418" w:right="1701" w:bottom="1134" w:left="1843" w:header="284" w:footer="425" w:gutter="284"/>
          <w:cols w:space="720"/>
        </w:sectPr>
      </w:pPr>
    </w:p>
    <w:p w14:paraId="473215EB" w14:textId="77777777" w:rsidR="00483C9C" w:rsidRPr="00483C9C" w:rsidRDefault="00483C9C" w:rsidP="00483C9C">
      <w:pPr>
        <w:pStyle w:val="Heading4"/>
        <w:spacing w:before="0"/>
        <w:rPr>
          <w:w w:val="105"/>
        </w:rPr>
      </w:pPr>
      <w:r w:rsidRPr="00483C9C">
        <w:rPr>
          <w:w w:val="105"/>
        </w:rPr>
        <w:t>Strengthening Pacific Health Systems</w:t>
      </w:r>
    </w:p>
    <w:p w14:paraId="3A622820" w14:textId="77777777" w:rsidR="00483C9C" w:rsidRDefault="00483C9C" w:rsidP="00483C9C">
      <w:pPr>
        <w:rPr>
          <w:w w:val="105"/>
        </w:rPr>
      </w:pPr>
      <w:r w:rsidRPr="00483C9C">
        <w:rPr>
          <w:w w:val="105"/>
        </w:rPr>
        <w:t>This appropriation is limited to supporting the development of public health systems in the Pacific. This appropriation is intended to support the development of public health systems in the Pacific.</w:t>
      </w:r>
    </w:p>
    <w:p w14:paraId="3CEF32A3" w14:textId="77777777" w:rsidR="00483C9C" w:rsidRDefault="00483C9C" w:rsidP="00483C9C"/>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828"/>
        <w:gridCol w:w="850"/>
        <w:gridCol w:w="1276"/>
        <w:gridCol w:w="1134"/>
        <w:gridCol w:w="992"/>
      </w:tblGrid>
      <w:tr w:rsidR="00445E27" w14:paraId="286F64E4" w14:textId="77777777" w:rsidTr="00445E27">
        <w:trPr>
          <w:trHeight w:val="229"/>
        </w:trPr>
        <w:tc>
          <w:tcPr>
            <w:tcW w:w="8080" w:type="dxa"/>
            <w:gridSpan w:val="5"/>
            <w:tcBorders>
              <w:top w:val="nil"/>
              <w:left w:val="nil"/>
              <w:bottom w:val="nil"/>
              <w:right w:val="nil"/>
            </w:tcBorders>
            <w:shd w:val="clear" w:color="auto" w:fill="D9D9D9" w:themeFill="background1" w:themeFillShade="D9"/>
            <w:vAlign w:val="bottom"/>
          </w:tcPr>
          <w:p w14:paraId="21F0A825" w14:textId="28D4216B" w:rsidR="00445E27" w:rsidRPr="00617EC3" w:rsidRDefault="00445E27" w:rsidP="00445E27">
            <w:pPr>
              <w:pStyle w:val="TableText"/>
              <w:rPr>
                <w:b/>
                <w:bCs/>
                <w:sz w:val="16"/>
                <w:szCs w:val="16"/>
              </w:rPr>
            </w:pPr>
            <w:r w:rsidRPr="0064064F">
              <w:rPr>
                <w:b/>
                <w:bCs/>
                <w:sz w:val="16"/>
                <w:szCs w:val="18"/>
              </w:rPr>
              <w:t>Performance assessment</w:t>
            </w:r>
          </w:p>
        </w:tc>
      </w:tr>
      <w:tr w:rsidR="00483C9C" w14:paraId="6D7AB731" w14:textId="77777777" w:rsidTr="00445E27">
        <w:trPr>
          <w:trHeight w:val="990"/>
        </w:trPr>
        <w:tc>
          <w:tcPr>
            <w:tcW w:w="3828" w:type="dxa"/>
            <w:tcBorders>
              <w:top w:val="nil"/>
              <w:left w:val="nil"/>
              <w:bottom w:val="nil"/>
              <w:right w:val="nil"/>
            </w:tcBorders>
            <w:shd w:val="clear" w:color="auto" w:fill="F2F2F2" w:themeFill="background1" w:themeFillShade="F2"/>
            <w:vAlign w:val="bottom"/>
            <w:hideMark/>
          </w:tcPr>
          <w:p w14:paraId="3507FAAD" w14:textId="77777777" w:rsidR="00483C9C" w:rsidRDefault="00483C9C">
            <w:pPr>
              <w:pStyle w:val="TableText"/>
              <w:rPr>
                <w:b/>
                <w:bCs/>
                <w:sz w:val="16"/>
                <w:szCs w:val="16"/>
              </w:rPr>
            </w:pPr>
            <w:r>
              <w:rPr>
                <w:b/>
                <w:bCs/>
                <w:sz w:val="16"/>
                <w:szCs w:val="16"/>
              </w:rPr>
              <w:t>Performance measure</w:t>
            </w:r>
          </w:p>
        </w:tc>
        <w:tc>
          <w:tcPr>
            <w:tcW w:w="850" w:type="dxa"/>
            <w:tcBorders>
              <w:top w:val="nil"/>
              <w:left w:val="nil"/>
              <w:bottom w:val="nil"/>
              <w:right w:val="nil"/>
            </w:tcBorders>
            <w:shd w:val="clear" w:color="auto" w:fill="F2F2F2" w:themeFill="background1" w:themeFillShade="F2"/>
            <w:vAlign w:val="bottom"/>
            <w:hideMark/>
          </w:tcPr>
          <w:p w14:paraId="0E288AFA" w14:textId="77777777" w:rsidR="00483C9C" w:rsidRDefault="00483C9C">
            <w:pPr>
              <w:pStyle w:val="TableText"/>
              <w:jc w:val="right"/>
              <w:rPr>
                <w:b/>
                <w:bCs/>
                <w:sz w:val="16"/>
                <w:szCs w:val="16"/>
              </w:rPr>
            </w:pPr>
            <w:r w:rsidRPr="00617EC3">
              <w:rPr>
                <w:b/>
                <w:bCs/>
                <w:sz w:val="16"/>
                <w:szCs w:val="16"/>
              </w:rPr>
              <w:t xml:space="preserve">Actual </w:t>
            </w:r>
          </w:p>
          <w:p w14:paraId="44686147" w14:textId="77777777" w:rsidR="00483C9C" w:rsidRDefault="00483C9C">
            <w:pPr>
              <w:pStyle w:val="TableText"/>
              <w:jc w:val="right"/>
              <w:rPr>
                <w:b/>
                <w:bCs/>
                <w:sz w:val="16"/>
                <w:szCs w:val="16"/>
              </w:rPr>
            </w:pPr>
            <w:r w:rsidRPr="00617EC3">
              <w:rPr>
                <w:b/>
                <w:bCs/>
                <w:sz w:val="16"/>
                <w:szCs w:val="16"/>
              </w:rPr>
              <w:t>2023/24</w:t>
            </w:r>
          </w:p>
        </w:tc>
        <w:tc>
          <w:tcPr>
            <w:tcW w:w="1276" w:type="dxa"/>
            <w:tcBorders>
              <w:top w:val="nil"/>
              <w:left w:val="nil"/>
              <w:bottom w:val="nil"/>
              <w:right w:val="nil"/>
            </w:tcBorders>
            <w:shd w:val="clear" w:color="auto" w:fill="F2F2F2" w:themeFill="background1" w:themeFillShade="F2"/>
            <w:vAlign w:val="bottom"/>
            <w:hideMark/>
          </w:tcPr>
          <w:p w14:paraId="7368AD11" w14:textId="77777777" w:rsidR="00483C9C" w:rsidRPr="00617EC3" w:rsidRDefault="00483C9C">
            <w:pPr>
              <w:pStyle w:val="TableText"/>
              <w:jc w:val="right"/>
              <w:rPr>
                <w:b/>
                <w:bCs/>
                <w:sz w:val="16"/>
                <w:szCs w:val="16"/>
              </w:rPr>
            </w:pPr>
            <w:r w:rsidRPr="00617EC3">
              <w:rPr>
                <w:b/>
                <w:bCs/>
                <w:sz w:val="16"/>
                <w:szCs w:val="16"/>
              </w:rPr>
              <w:t>Budget standard</w:t>
            </w:r>
          </w:p>
          <w:p w14:paraId="11C461EF" w14:textId="77777777" w:rsidR="00483C9C" w:rsidRDefault="00483C9C">
            <w:pPr>
              <w:pStyle w:val="TableText"/>
              <w:jc w:val="right"/>
              <w:rPr>
                <w:b/>
                <w:bCs/>
                <w:sz w:val="16"/>
                <w:szCs w:val="16"/>
              </w:rPr>
            </w:pPr>
            <w:r w:rsidRPr="00617EC3">
              <w:rPr>
                <w:b/>
                <w:bCs/>
                <w:sz w:val="16"/>
                <w:szCs w:val="16"/>
              </w:rPr>
              <w:t>2024/25</w:t>
            </w:r>
          </w:p>
        </w:tc>
        <w:tc>
          <w:tcPr>
            <w:tcW w:w="1134" w:type="dxa"/>
            <w:tcBorders>
              <w:top w:val="nil"/>
              <w:left w:val="nil"/>
              <w:bottom w:val="nil"/>
              <w:right w:val="nil"/>
            </w:tcBorders>
            <w:shd w:val="clear" w:color="auto" w:fill="F2F2F2" w:themeFill="background1" w:themeFillShade="F2"/>
            <w:vAlign w:val="bottom"/>
            <w:hideMark/>
          </w:tcPr>
          <w:p w14:paraId="35EDD1EF" w14:textId="77777777" w:rsidR="00483C9C" w:rsidRDefault="00483C9C">
            <w:pPr>
              <w:pStyle w:val="TableText"/>
              <w:jc w:val="right"/>
              <w:rPr>
                <w:b/>
                <w:bCs/>
                <w:sz w:val="16"/>
                <w:szCs w:val="16"/>
              </w:rPr>
            </w:pPr>
            <w:r w:rsidRPr="00617EC3">
              <w:rPr>
                <w:b/>
                <w:bCs/>
                <w:sz w:val="16"/>
                <w:szCs w:val="16"/>
              </w:rPr>
              <w:t>Actual</w:t>
            </w:r>
          </w:p>
          <w:p w14:paraId="7F9B9BEE" w14:textId="77777777" w:rsidR="00483C9C" w:rsidRDefault="00483C9C">
            <w:pPr>
              <w:pStyle w:val="TableText"/>
              <w:jc w:val="right"/>
              <w:rPr>
                <w:b/>
                <w:bCs/>
                <w:sz w:val="16"/>
                <w:szCs w:val="16"/>
              </w:rPr>
            </w:pPr>
            <w:r w:rsidRPr="00617EC3">
              <w:rPr>
                <w:b/>
                <w:bCs/>
                <w:sz w:val="16"/>
                <w:szCs w:val="16"/>
              </w:rPr>
              <w:t>2024/25</w:t>
            </w:r>
          </w:p>
        </w:tc>
        <w:tc>
          <w:tcPr>
            <w:tcW w:w="992" w:type="dxa"/>
            <w:tcBorders>
              <w:top w:val="nil"/>
              <w:left w:val="nil"/>
              <w:bottom w:val="nil"/>
              <w:right w:val="nil"/>
            </w:tcBorders>
            <w:shd w:val="clear" w:color="auto" w:fill="F2F2F2" w:themeFill="background1" w:themeFillShade="F2"/>
            <w:vAlign w:val="bottom"/>
            <w:hideMark/>
          </w:tcPr>
          <w:p w14:paraId="0FB9FF10" w14:textId="77777777" w:rsidR="00483C9C" w:rsidRDefault="00483C9C">
            <w:pPr>
              <w:pStyle w:val="TableText"/>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483C9C" w14:paraId="3BFC2FB5" w14:textId="77777777" w:rsidTr="000C72DB">
        <w:tc>
          <w:tcPr>
            <w:tcW w:w="3828" w:type="dxa"/>
            <w:tcBorders>
              <w:top w:val="nil"/>
              <w:left w:val="nil"/>
              <w:bottom w:val="single" w:sz="4" w:space="0" w:color="A6A6A6" w:themeColor="background1" w:themeShade="A6"/>
              <w:right w:val="nil"/>
            </w:tcBorders>
          </w:tcPr>
          <w:p w14:paraId="17D2BD5A" w14:textId="575819CB" w:rsidR="00483C9C" w:rsidRPr="00617EC3" w:rsidRDefault="00483C9C" w:rsidP="008C6ECB">
            <w:pPr>
              <w:pStyle w:val="TableText"/>
              <w:rPr>
                <w:sz w:val="16"/>
                <w:szCs w:val="16"/>
              </w:rPr>
            </w:pPr>
            <w:r w:rsidRPr="00483C9C">
              <w:rPr>
                <w:sz w:val="16"/>
                <w:szCs w:val="16"/>
              </w:rPr>
              <w:t>Annual costed workplan activities for the Polynesian Health Corridors Programme are delivered to an acceptable standard as agreed by the New Zealand Ministry of Foreign Affairs and Trade and Public Health Agency Programme Delivery Steering Committee (Note 1)</w:t>
            </w:r>
          </w:p>
        </w:tc>
        <w:tc>
          <w:tcPr>
            <w:tcW w:w="850" w:type="dxa"/>
            <w:tcBorders>
              <w:top w:val="nil"/>
              <w:left w:val="nil"/>
              <w:bottom w:val="single" w:sz="4" w:space="0" w:color="A6A6A6" w:themeColor="background1" w:themeShade="A6"/>
              <w:right w:val="nil"/>
            </w:tcBorders>
          </w:tcPr>
          <w:p w14:paraId="0AB6E490" w14:textId="1D1B264D" w:rsidR="00483C9C" w:rsidRPr="00C95714" w:rsidRDefault="00483C9C" w:rsidP="008C6ECB">
            <w:pPr>
              <w:pStyle w:val="TableParagraph"/>
              <w:spacing w:before="60" w:after="60"/>
              <w:ind w:left="-106"/>
              <w:rPr>
                <w:rFonts w:ascii="Segoe UI" w:eastAsia="Times New Roman" w:hAnsi="Segoe UI" w:cs="Times New Roman"/>
                <w:sz w:val="16"/>
                <w:szCs w:val="16"/>
                <w:lang w:val="en-NZ" w:eastAsia="en-GB"/>
              </w:rPr>
            </w:pPr>
            <w:r w:rsidRPr="00483C9C">
              <w:rPr>
                <w:rFonts w:ascii="Segoe UI" w:eastAsia="Times New Roman" w:hAnsi="Segoe UI" w:cs="Times New Roman"/>
                <w:sz w:val="16"/>
                <w:szCs w:val="16"/>
                <w:lang w:val="en-NZ" w:eastAsia="en-GB"/>
              </w:rPr>
              <w:t>New measure</w:t>
            </w:r>
          </w:p>
        </w:tc>
        <w:tc>
          <w:tcPr>
            <w:tcW w:w="1276" w:type="dxa"/>
            <w:tcBorders>
              <w:top w:val="nil"/>
              <w:left w:val="nil"/>
              <w:bottom w:val="single" w:sz="4" w:space="0" w:color="A6A6A6" w:themeColor="background1" w:themeShade="A6"/>
              <w:right w:val="nil"/>
            </w:tcBorders>
          </w:tcPr>
          <w:p w14:paraId="256B2B00" w14:textId="129CCED7" w:rsidR="00483C9C" w:rsidRPr="00C95714" w:rsidRDefault="00483C9C" w:rsidP="008C6ECB">
            <w:pPr>
              <w:pStyle w:val="TableParagraph"/>
              <w:spacing w:before="60" w:after="60"/>
              <w:ind w:left="179"/>
              <w:rPr>
                <w:rFonts w:ascii="Segoe UI" w:eastAsia="Times New Roman" w:hAnsi="Segoe UI" w:cs="Times New Roman"/>
                <w:sz w:val="16"/>
                <w:szCs w:val="16"/>
                <w:lang w:val="en-NZ" w:eastAsia="en-GB"/>
              </w:rPr>
            </w:pPr>
            <w:r w:rsidRPr="00483C9C">
              <w:rPr>
                <w:rFonts w:ascii="Segoe UI" w:eastAsia="Times New Roman" w:hAnsi="Segoe UI" w:cs="Times New Roman"/>
                <w:sz w:val="16"/>
                <w:szCs w:val="16"/>
                <w:lang w:val="en-NZ" w:eastAsia="en-GB"/>
              </w:rPr>
              <w:t>Achieved</w:t>
            </w:r>
          </w:p>
        </w:tc>
        <w:tc>
          <w:tcPr>
            <w:tcW w:w="1134" w:type="dxa"/>
            <w:tcBorders>
              <w:top w:val="nil"/>
              <w:left w:val="nil"/>
              <w:bottom w:val="single" w:sz="4" w:space="0" w:color="A6A6A6" w:themeColor="background1" w:themeShade="A6"/>
              <w:right w:val="nil"/>
            </w:tcBorders>
            <w:shd w:val="clear" w:color="auto" w:fill="auto"/>
          </w:tcPr>
          <w:p w14:paraId="1B5D6BCE" w14:textId="49A1AB0D" w:rsidR="00483C9C" w:rsidRPr="00C95714" w:rsidRDefault="00483C9C" w:rsidP="008C6ECB">
            <w:pPr>
              <w:pStyle w:val="TableParagraph"/>
              <w:spacing w:before="60" w:after="60"/>
              <w:ind w:left="177"/>
              <w:rPr>
                <w:rFonts w:ascii="Segoe UI" w:eastAsia="Times New Roman" w:hAnsi="Segoe UI" w:cs="Times New Roman"/>
                <w:sz w:val="16"/>
                <w:szCs w:val="16"/>
                <w:lang w:val="en-NZ" w:eastAsia="en-GB"/>
              </w:rPr>
            </w:pPr>
            <w:r w:rsidRPr="00483C9C">
              <w:rPr>
                <w:rFonts w:ascii="Segoe UI" w:eastAsia="Times New Roman" w:hAnsi="Segoe UI" w:cs="Times New Roman"/>
                <w:sz w:val="16"/>
                <w:szCs w:val="16"/>
                <w:lang w:val="en-NZ" w:eastAsia="en-GB"/>
              </w:rPr>
              <w:t>Achieved</w:t>
            </w:r>
          </w:p>
        </w:tc>
        <w:tc>
          <w:tcPr>
            <w:tcW w:w="992" w:type="dxa"/>
            <w:tcBorders>
              <w:top w:val="nil"/>
              <w:left w:val="nil"/>
              <w:bottom w:val="single" w:sz="4" w:space="0" w:color="A6A6A6" w:themeColor="background1" w:themeShade="A6"/>
              <w:right w:val="nil"/>
            </w:tcBorders>
            <w:shd w:val="clear" w:color="auto" w:fill="auto"/>
          </w:tcPr>
          <w:p w14:paraId="69FD7847" w14:textId="77777777" w:rsidR="00483C9C" w:rsidRPr="00617EC3" w:rsidRDefault="00483C9C" w:rsidP="008C6ECB">
            <w:pPr>
              <w:pStyle w:val="TableText"/>
              <w:jc w:val="right"/>
              <w:rPr>
                <w:sz w:val="16"/>
                <w:szCs w:val="16"/>
              </w:rPr>
            </w:pPr>
            <w:r w:rsidRPr="0005266E">
              <w:rPr>
                <w:rFonts w:ascii="Wingdings" w:hAnsi="Wingdings"/>
                <w:sz w:val="20"/>
              </w:rPr>
              <w:t>ü</w:t>
            </w:r>
          </w:p>
        </w:tc>
      </w:tr>
    </w:tbl>
    <w:p w14:paraId="0ACD62F0" w14:textId="77777777" w:rsidR="00483C9C" w:rsidRPr="00E34871" w:rsidRDefault="00483C9C" w:rsidP="00E34871">
      <w:pPr>
        <w:pStyle w:val="Note"/>
      </w:pPr>
      <w:r w:rsidRPr="00E34871">
        <w:rPr>
          <w:b/>
          <w:bCs/>
        </w:rPr>
        <w:t>Note 1</w:t>
      </w:r>
      <w:r w:rsidRPr="00E34871">
        <w:t>: The Programme Delivery Steering Committee has seven members. Decisions, including the approval of costed workplans, are made by consensus. In instances where consensus cannot be reached, the Chair may elect to achieve a decision through majority vote, hold matters over until the next meeting or convene an out-of-session meeting to allow members to consider additional information relevant to the decision.</w:t>
      </w:r>
    </w:p>
    <w:p w14:paraId="71414D31" w14:textId="77777777" w:rsidR="00483C9C" w:rsidRDefault="00483C9C" w:rsidP="00483C9C"/>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119"/>
        <w:gridCol w:w="1288"/>
        <w:gridCol w:w="1289"/>
        <w:gridCol w:w="1288"/>
        <w:gridCol w:w="1096"/>
      </w:tblGrid>
      <w:tr w:rsidR="00445E27" w14:paraId="40A1DE84" w14:textId="77777777" w:rsidTr="00445E27">
        <w:trPr>
          <w:trHeight w:val="249"/>
        </w:trPr>
        <w:tc>
          <w:tcPr>
            <w:tcW w:w="8080" w:type="dxa"/>
            <w:gridSpan w:val="5"/>
            <w:tcBorders>
              <w:top w:val="nil"/>
              <w:left w:val="nil"/>
              <w:bottom w:val="nil"/>
              <w:right w:val="nil"/>
            </w:tcBorders>
            <w:shd w:val="clear" w:color="auto" w:fill="D9D9D9" w:themeFill="background1" w:themeFillShade="D9"/>
            <w:vAlign w:val="bottom"/>
          </w:tcPr>
          <w:p w14:paraId="2F573BE7" w14:textId="0F5CA285" w:rsidR="00445E27" w:rsidRPr="00617EC3" w:rsidRDefault="00445E27" w:rsidP="00445E27">
            <w:pPr>
              <w:pStyle w:val="TableText"/>
              <w:rPr>
                <w:b/>
                <w:bCs/>
                <w:sz w:val="16"/>
                <w:szCs w:val="16"/>
              </w:rPr>
            </w:pPr>
            <w:r w:rsidRPr="0064064F">
              <w:rPr>
                <w:b/>
                <w:bCs/>
                <w:sz w:val="16"/>
                <w:szCs w:val="18"/>
              </w:rPr>
              <w:t>Financial performance</w:t>
            </w:r>
          </w:p>
        </w:tc>
      </w:tr>
      <w:tr w:rsidR="00445E27" w14:paraId="676392B2" w14:textId="77777777" w:rsidTr="00445E27">
        <w:trPr>
          <w:trHeight w:val="990"/>
        </w:trPr>
        <w:tc>
          <w:tcPr>
            <w:tcW w:w="3119" w:type="dxa"/>
            <w:tcBorders>
              <w:top w:val="nil"/>
              <w:left w:val="nil"/>
              <w:bottom w:val="nil"/>
              <w:right w:val="nil"/>
            </w:tcBorders>
            <w:shd w:val="clear" w:color="auto" w:fill="F2F2F2" w:themeFill="background1" w:themeFillShade="F2"/>
            <w:vAlign w:val="bottom"/>
            <w:hideMark/>
          </w:tcPr>
          <w:p w14:paraId="03F3BCED" w14:textId="68F76750" w:rsidR="00483C9C" w:rsidRDefault="00E34871" w:rsidP="00E34871">
            <w:pPr>
              <w:pStyle w:val="TableText"/>
              <w:rPr>
                <w:b/>
                <w:bCs/>
                <w:sz w:val="16"/>
                <w:szCs w:val="16"/>
              </w:rPr>
            </w:pPr>
            <w:r w:rsidRPr="00E34871">
              <w:rPr>
                <w:b/>
                <w:bCs/>
                <w:sz w:val="16"/>
                <w:szCs w:val="16"/>
              </w:rPr>
              <w:t xml:space="preserve">Strengthening Pacific Health Systems </w:t>
            </w:r>
            <w:r>
              <w:rPr>
                <w:b/>
                <w:bCs/>
                <w:sz w:val="16"/>
                <w:szCs w:val="16"/>
              </w:rPr>
              <w:t xml:space="preserve"> </w:t>
            </w:r>
            <w:r w:rsidRPr="00E34871">
              <w:rPr>
                <w:b/>
                <w:bCs/>
                <w:sz w:val="16"/>
                <w:szCs w:val="16"/>
              </w:rPr>
              <w:t>appropriation</w:t>
            </w:r>
          </w:p>
        </w:tc>
        <w:tc>
          <w:tcPr>
            <w:tcW w:w="1288" w:type="dxa"/>
            <w:tcBorders>
              <w:top w:val="nil"/>
              <w:left w:val="nil"/>
              <w:bottom w:val="nil"/>
              <w:right w:val="nil"/>
            </w:tcBorders>
            <w:shd w:val="clear" w:color="auto" w:fill="F2F2F2" w:themeFill="background1" w:themeFillShade="F2"/>
            <w:vAlign w:val="bottom"/>
            <w:hideMark/>
          </w:tcPr>
          <w:p w14:paraId="38A38273" w14:textId="77777777" w:rsidR="00483C9C" w:rsidRDefault="00483C9C">
            <w:pPr>
              <w:pStyle w:val="TableText"/>
              <w:jc w:val="right"/>
              <w:rPr>
                <w:b/>
                <w:bCs/>
                <w:sz w:val="16"/>
                <w:szCs w:val="16"/>
              </w:rPr>
            </w:pPr>
            <w:r w:rsidRPr="00617EC3">
              <w:rPr>
                <w:b/>
                <w:bCs/>
                <w:sz w:val="16"/>
                <w:szCs w:val="16"/>
              </w:rPr>
              <w:t xml:space="preserve">Actual </w:t>
            </w:r>
          </w:p>
          <w:p w14:paraId="73D05203" w14:textId="77777777" w:rsidR="00483C9C" w:rsidRDefault="00483C9C">
            <w:pPr>
              <w:pStyle w:val="TableText"/>
              <w:jc w:val="right"/>
              <w:rPr>
                <w:b/>
                <w:bCs/>
                <w:sz w:val="16"/>
                <w:szCs w:val="16"/>
              </w:rPr>
            </w:pPr>
            <w:r w:rsidRPr="00617EC3">
              <w:rPr>
                <w:b/>
                <w:bCs/>
                <w:sz w:val="16"/>
                <w:szCs w:val="16"/>
              </w:rPr>
              <w:t>2023/24</w:t>
            </w:r>
          </w:p>
          <w:p w14:paraId="19E72DEF" w14:textId="77777777" w:rsidR="00483C9C" w:rsidRDefault="00483C9C">
            <w:pPr>
              <w:pStyle w:val="TableText"/>
              <w:jc w:val="right"/>
              <w:rPr>
                <w:b/>
                <w:bCs/>
                <w:sz w:val="16"/>
                <w:szCs w:val="16"/>
              </w:rPr>
            </w:pPr>
            <w:r>
              <w:rPr>
                <w:b/>
                <w:bCs/>
                <w:sz w:val="16"/>
                <w:szCs w:val="16"/>
              </w:rPr>
              <w:t>$000</w:t>
            </w:r>
          </w:p>
        </w:tc>
        <w:tc>
          <w:tcPr>
            <w:tcW w:w="1289" w:type="dxa"/>
            <w:tcBorders>
              <w:top w:val="nil"/>
              <w:left w:val="nil"/>
              <w:bottom w:val="nil"/>
              <w:right w:val="nil"/>
            </w:tcBorders>
            <w:shd w:val="clear" w:color="auto" w:fill="F2F2F2" w:themeFill="background1" w:themeFillShade="F2"/>
            <w:vAlign w:val="bottom"/>
            <w:hideMark/>
          </w:tcPr>
          <w:p w14:paraId="54D9F294" w14:textId="77777777" w:rsidR="00483C9C" w:rsidRDefault="00483C9C">
            <w:pPr>
              <w:pStyle w:val="TableText"/>
              <w:jc w:val="right"/>
              <w:rPr>
                <w:b/>
                <w:bCs/>
                <w:sz w:val="16"/>
                <w:szCs w:val="16"/>
              </w:rPr>
            </w:pPr>
            <w:r>
              <w:rPr>
                <w:b/>
                <w:bCs/>
                <w:sz w:val="16"/>
                <w:szCs w:val="16"/>
              </w:rPr>
              <w:t>Main estimates</w:t>
            </w:r>
          </w:p>
          <w:p w14:paraId="483BFFEA" w14:textId="77777777" w:rsidR="00483C9C" w:rsidRDefault="00483C9C">
            <w:pPr>
              <w:pStyle w:val="TableText"/>
              <w:jc w:val="right"/>
              <w:rPr>
                <w:b/>
                <w:bCs/>
                <w:sz w:val="16"/>
                <w:szCs w:val="16"/>
              </w:rPr>
            </w:pPr>
            <w:r w:rsidRPr="00617EC3">
              <w:rPr>
                <w:b/>
                <w:bCs/>
                <w:sz w:val="16"/>
                <w:szCs w:val="16"/>
              </w:rPr>
              <w:t>2024/25</w:t>
            </w:r>
          </w:p>
          <w:p w14:paraId="40D5A048" w14:textId="77777777" w:rsidR="00483C9C" w:rsidRDefault="00483C9C">
            <w:pPr>
              <w:pStyle w:val="TableText"/>
              <w:jc w:val="right"/>
              <w:rPr>
                <w:b/>
                <w:bCs/>
                <w:sz w:val="16"/>
                <w:szCs w:val="16"/>
              </w:rPr>
            </w:pPr>
            <w:r>
              <w:rPr>
                <w:b/>
                <w:bCs/>
                <w:sz w:val="16"/>
                <w:szCs w:val="16"/>
              </w:rPr>
              <w:t>$000</w:t>
            </w:r>
          </w:p>
        </w:tc>
        <w:tc>
          <w:tcPr>
            <w:tcW w:w="1288" w:type="dxa"/>
            <w:tcBorders>
              <w:top w:val="nil"/>
              <w:left w:val="nil"/>
              <w:bottom w:val="nil"/>
              <w:right w:val="nil"/>
            </w:tcBorders>
            <w:shd w:val="clear" w:color="auto" w:fill="F2F2F2" w:themeFill="background1" w:themeFillShade="F2"/>
            <w:vAlign w:val="bottom"/>
            <w:hideMark/>
          </w:tcPr>
          <w:p w14:paraId="5E72AFB0" w14:textId="77777777" w:rsidR="00483C9C" w:rsidRDefault="00483C9C">
            <w:pPr>
              <w:pStyle w:val="TableText"/>
              <w:jc w:val="right"/>
              <w:rPr>
                <w:b/>
                <w:bCs/>
                <w:sz w:val="16"/>
                <w:szCs w:val="16"/>
              </w:rPr>
            </w:pPr>
            <w:r w:rsidRPr="007A1871">
              <w:rPr>
                <w:b/>
                <w:bCs/>
                <w:sz w:val="16"/>
                <w:szCs w:val="16"/>
              </w:rPr>
              <w:t>Voted appropriation</w:t>
            </w:r>
          </w:p>
          <w:p w14:paraId="70CAE25A" w14:textId="77777777" w:rsidR="00483C9C" w:rsidRDefault="00483C9C">
            <w:pPr>
              <w:pStyle w:val="TableText"/>
              <w:jc w:val="right"/>
              <w:rPr>
                <w:b/>
                <w:bCs/>
                <w:sz w:val="16"/>
                <w:szCs w:val="16"/>
              </w:rPr>
            </w:pPr>
            <w:r w:rsidRPr="00617EC3">
              <w:rPr>
                <w:b/>
                <w:bCs/>
                <w:sz w:val="16"/>
                <w:szCs w:val="16"/>
              </w:rPr>
              <w:t>2024/25</w:t>
            </w:r>
          </w:p>
          <w:p w14:paraId="325A9AB8" w14:textId="77777777" w:rsidR="00483C9C" w:rsidRDefault="00483C9C">
            <w:pPr>
              <w:pStyle w:val="TableText"/>
              <w:jc w:val="right"/>
              <w:rPr>
                <w:b/>
                <w:bCs/>
                <w:sz w:val="16"/>
                <w:szCs w:val="16"/>
              </w:rPr>
            </w:pPr>
            <w:r>
              <w:rPr>
                <w:b/>
                <w:bCs/>
                <w:sz w:val="16"/>
                <w:szCs w:val="16"/>
              </w:rPr>
              <w:t>$000</w:t>
            </w:r>
          </w:p>
        </w:tc>
        <w:tc>
          <w:tcPr>
            <w:tcW w:w="1096" w:type="dxa"/>
            <w:tcBorders>
              <w:top w:val="nil"/>
              <w:left w:val="nil"/>
              <w:bottom w:val="nil"/>
              <w:right w:val="nil"/>
            </w:tcBorders>
            <w:shd w:val="clear" w:color="auto" w:fill="F2F2F2" w:themeFill="background1" w:themeFillShade="F2"/>
            <w:vAlign w:val="bottom"/>
            <w:hideMark/>
          </w:tcPr>
          <w:p w14:paraId="58EE60C8" w14:textId="77777777" w:rsidR="00483C9C" w:rsidRDefault="00483C9C">
            <w:pPr>
              <w:pStyle w:val="TableText"/>
              <w:jc w:val="right"/>
              <w:rPr>
                <w:b/>
                <w:bCs/>
                <w:sz w:val="16"/>
                <w:szCs w:val="16"/>
              </w:rPr>
            </w:pPr>
            <w:r w:rsidRPr="00617EC3">
              <w:rPr>
                <w:b/>
                <w:bCs/>
                <w:sz w:val="16"/>
                <w:szCs w:val="16"/>
              </w:rPr>
              <w:t xml:space="preserve">Actual </w:t>
            </w:r>
          </w:p>
          <w:p w14:paraId="4C03ADA0" w14:textId="77777777" w:rsidR="00483C9C" w:rsidRDefault="00483C9C">
            <w:pPr>
              <w:pStyle w:val="TableText"/>
              <w:jc w:val="right"/>
              <w:rPr>
                <w:b/>
                <w:bCs/>
                <w:sz w:val="16"/>
                <w:szCs w:val="16"/>
              </w:rPr>
            </w:pPr>
            <w:r w:rsidRPr="00617EC3">
              <w:rPr>
                <w:b/>
                <w:bCs/>
                <w:sz w:val="16"/>
                <w:szCs w:val="16"/>
              </w:rPr>
              <w:t>202</w:t>
            </w:r>
            <w:r>
              <w:rPr>
                <w:b/>
                <w:bCs/>
                <w:sz w:val="16"/>
                <w:szCs w:val="16"/>
              </w:rPr>
              <w:t>4</w:t>
            </w:r>
            <w:r w:rsidRPr="00617EC3">
              <w:rPr>
                <w:b/>
                <w:bCs/>
                <w:sz w:val="16"/>
                <w:szCs w:val="16"/>
              </w:rPr>
              <w:t>/2</w:t>
            </w:r>
            <w:r>
              <w:rPr>
                <w:b/>
                <w:bCs/>
                <w:sz w:val="16"/>
                <w:szCs w:val="16"/>
              </w:rPr>
              <w:t>5</w:t>
            </w:r>
          </w:p>
          <w:p w14:paraId="4428AC37" w14:textId="77777777" w:rsidR="00483C9C" w:rsidRDefault="00483C9C">
            <w:pPr>
              <w:pStyle w:val="TableText"/>
              <w:jc w:val="right"/>
              <w:rPr>
                <w:b/>
                <w:bCs/>
                <w:sz w:val="16"/>
                <w:szCs w:val="16"/>
              </w:rPr>
            </w:pPr>
            <w:r>
              <w:rPr>
                <w:b/>
                <w:bCs/>
                <w:sz w:val="16"/>
                <w:szCs w:val="16"/>
              </w:rPr>
              <w:t>$000</w:t>
            </w:r>
          </w:p>
        </w:tc>
      </w:tr>
      <w:tr w:rsidR="00483C9C" w14:paraId="0F68DFBC" w14:textId="77777777" w:rsidTr="000C72DB">
        <w:tc>
          <w:tcPr>
            <w:tcW w:w="3119" w:type="dxa"/>
            <w:tcBorders>
              <w:top w:val="nil"/>
              <w:left w:val="nil"/>
              <w:bottom w:val="single" w:sz="4" w:space="0" w:color="A6A6A6" w:themeColor="background1" w:themeShade="A6"/>
              <w:right w:val="nil"/>
            </w:tcBorders>
          </w:tcPr>
          <w:p w14:paraId="71FF92E6" w14:textId="77777777" w:rsidR="00483C9C" w:rsidRPr="007A1871" w:rsidRDefault="00483C9C" w:rsidP="008C6ECB">
            <w:pPr>
              <w:pStyle w:val="TableText"/>
              <w:rPr>
                <w:b/>
                <w:bCs/>
                <w:sz w:val="16"/>
                <w:szCs w:val="16"/>
              </w:rPr>
            </w:pPr>
            <w:r w:rsidRPr="007A1871">
              <w:rPr>
                <w:b/>
                <w:bCs/>
                <w:sz w:val="16"/>
                <w:szCs w:val="16"/>
              </w:rPr>
              <w:t>Departmental output expense</w:t>
            </w:r>
          </w:p>
        </w:tc>
        <w:tc>
          <w:tcPr>
            <w:tcW w:w="1288" w:type="dxa"/>
            <w:tcBorders>
              <w:top w:val="nil"/>
              <w:left w:val="nil"/>
              <w:bottom w:val="single" w:sz="4" w:space="0" w:color="A6A6A6" w:themeColor="background1" w:themeShade="A6"/>
              <w:right w:val="nil"/>
            </w:tcBorders>
          </w:tcPr>
          <w:p w14:paraId="74B37265" w14:textId="77777777" w:rsidR="00483C9C" w:rsidRPr="00C95714" w:rsidRDefault="00483C9C" w:rsidP="008C6ECB">
            <w:pPr>
              <w:pStyle w:val="TableParagraph"/>
              <w:spacing w:before="60" w:after="60"/>
              <w:ind w:left="-106"/>
              <w:rPr>
                <w:rFonts w:ascii="Segoe UI" w:eastAsia="Times New Roman" w:hAnsi="Segoe UI" w:cs="Times New Roman"/>
                <w:sz w:val="16"/>
                <w:szCs w:val="16"/>
                <w:lang w:val="en-NZ" w:eastAsia="en-GB"/>
              </w:rPr>
            </w:pPr>
          </w:p>
        </w:tc>
        <w:tc>
          <w:tcPr>
            <w:tcW w:w="1289" w:type="dxa"/>
            <w:tcBorders>
              <w:top w:val="nil"/>
              <w:left w:val="nil"/>
              <w:bottom w:val="single" w:sz="4" w:space="0" w:color="A6A6A6" w:themeColor="background1" w:themeShade="A6"/>
              <w:right w:val="nil"/>
            </w:tcBorders>
          </w:tcPr>
          <w:p w14:paraId="23387BD0" w14:textId="77777777" w:rsidR="00483C9C" w:rsidRPr="00C95714" w:rsidRDefault="00483C9C" w:rsidP="008C6ECB">
            <w:pPr>
              <w:pStyle w:val="TableParagraph"/>
              <w:spacing w:before="60" w:after="60"/>
              <w:ind w:left="179"/>
              <w:rPr>
                <w:rFonts w:ascii="Segoe UI" w:eastAsia="Times New Roman" w:hAnsi="Segoe UI" w:cs="Times New Roman"/>
                <w:sz w:val="16"/>
                <w:szCs w:val="16"/>
                <w:lang w:val="en-NZ" w:eastAsia="en-GB"/>
              </w:rPr>
            </w:pPr>
          </w:p>
        </w:tc>
        <w:tc>
          <w:tcPr>
            <w:tcW w:w="1288" w:type="dxa"/>
            <w:tcBorders>
              <w:top w:val="nil"/>
              <w:left w:val="nil"/>
              <w:bottom w:val="single" w:sz="4" w:space="0" w:color="A6A6A6" w:themeColor="background1" w:themeShade="A6"/>
              <w:right w:val="nil"/>
            </w:tcBorders>
            <w:shd w:val="clear" w:color="auto" w:fill="FFFFFF" w:themeFill="background1"/>
          </w:tcPr>
          <w:p w14:paraId="48F29C6D" w14:textId="77777777" w:rsidR="00483C9C" w:rsidRPr="00C95714" w:rsidRDefault="00483C9C" w:rsidP="008C6ECB">
            <w:pPr>
              <w:pStyle w:val="TableParagraph"/>
              <w:spacing w:before="60" w:after="60"/>
              <w:ind w:left="177"/>
              <w:rPr>
                <w:rFonts w:ascii="Segoe UI" w:eastAsia="Times New Roman" w:hAnsi="Segoe UI" w:cs="Times New Roman"/>
                <w:sz w:val="16"/>
                <w:szCs w:val="16"/>
                <w:lang w:val="en-NZ" w:eastAsia="en-GB"/>
              </w:rPr>
            </w:pPr>
          </w:p>
        </w:tc>
        <w:tc>
          <w:tcPr>
            <w:tcW w:w="1096" w:type="dxa"/>
            <w:tcBorders>
              <w:top w:val="nil"/>
              <w:left w:val="nil"/>
              <w:bottom w:val="single" w:sz="4" w:space="0" w:color="A6A6A6" w:themeColor="background1" w:themeShade="A6"/>
              <w:right w:val="nil"/>
            </w:tcBorders>
            <w:shd w:val="clear" w:color="auto" w:fill="auto"/>
          </w:tcPr>
          <w:p w14:paraId="1E67CE7A" w14:textId="77777777" w:rsidR="00483C9C" w:rsidRPr="00617EC3" w:rsidRDefault="00483C9C" w:rsidP="008C6ECB">
            <w:pPr>
              <w:pStyle w:val="TableText"/>
              <w:jc w:val="right"/>
              <w:rPr>
                <w:sz w:val="16"/>
                <w:szCs w:val="16"/>
              </w:rPr>
            </w:pPr>
          </w:p>
        </w:tc>
      </w:tr>
      <w:tr w:rsidR="00483C9C" w14:paraId="3021B5D4"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455BF8BA" w14:textId="77777777" w:rsidR="00483C9C" w:rsidRPr="007A1871" w:rsidRDefault="00483C9C" w:rsidP="008C6ECB">
            <w:pPr>
              <w:pStyle w:val="TableText"/>
              <w:rPr>
                <w:b/>
                <w:bCs/>
                <w:sz w:val="16"/>
                <w:szCs w:val="16"/>
              </w:rPr>
            </w:pPr>
            <w:r w:rsidRPr="007A1871">
              <w:rPr>
                <w:b/>
                <w:bCs/>
                <w:sz w:val="16"/>
                <w:szCs w:val="16"/>
              </w:rPr>
              <w:t>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7461D1B5" w14:textId="77777777" w:rsidR="00483C9C" w:rsidRPr="00C95714" w:rsidRDefault="00483C9C" w:rsidP="008C6ECB">
            <w:pPr>
              <w:pStyle w:val="TableParagraph"/>
              <w:spacing w:before="60" w:after="60"/>
              <w:ind w:left="179"/>
              <w:rPr>
                <w:rFonts w:ascii="Segoe UI" w:eastAsia="Times New Roman" w:hAnsi="Segoe UI" w:cs="Times New Roman"/>
                <w:sz w:val="16"/>
                <w:szCs w:val="16"/>
                <w:lang w:val="en-NZ" w:eastAsia="en-GB"/>
              </w:rPr>
            </w:pPr>
          </w:p>
        </w:tc>
        <w:tc>
          <w:tcPr>
            <w:tcW w:w="1289" w:type="dxa"/>
            <w:tcBorders>
              <w:top w:val="single" w:sz="4" w:space="0" w:color="A6A6A6" w:themeColor="background1" w:themeShade="A6"/>
              <w:left w:val="nil"/>
              <w:bottom w:val="single" w:sz="4" w:space="0" w:color="A6A6A6" w:themeColor="background1" w:themeShade="A6"/>
              <w:right w:val="nil"/>
            </w:tcBorders>
          </w:tcPr>
          <w:p w14:paraId="67B6FA4C" w14:textId="77777777" w:rsidR="00483C9C" w:rsidRPr="00C95714" w:rsidRDefault="00483C9C" w:rsidP="008C6ECB">
            <w:pPr>
              <w:pStyle w:val="TableParagraph"/>
              <w:spacing w:before="60" w:after="60"/>
              <w:ind w:left="179" w:firstLine="25"/>
              <w:rPr>
                <w:rFonts w:ascii="Segoe UI" w:eastAsia="Times New Roman" w:hAnsi="Segoe UI" w:cs="Times New Roman"/>
                <w:sz w:val="16"/>
                <w:szCs w:val="16"/>
                <w:lang w:val="en-NZ" w:eastAsia="en-GB"/>
              </w:rPr>
            </w:pP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71AD2506" w14:textId="77777777" w:rsidR="00483C9C" w:rsidRPr="00C95714" w:rsidRDefault="00483C9C" w:rsidP="008C6ECB">
            <w:pPr>
              <w:pStyle w:val="TableParagraph"/>
              <w:spacing w:before="60" w:after="60"/>
              <w:ind w:left="179"/>
              <w:rPr>
                <w:rFonts w:ascii="Segoe UI" w:eastAsia="Times New Roman" w:hAnsi="Segoe UI" w:cs="Times New Roman"/>
                <w:sz w:val="16"/>
                <w:szCs w:val="16"/>
                <w:lang w:val="en-NZ" w:eastAsia="en-GB"/>
              </w:rPr>
            </w:pP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1A725B35" w14:textId="77777777" w:rsidR="00483C9C" w:rsidRPr="00617EC3" w:rsidRDefault="00483C9C" w:rsidP="008C6ECB">
            <w:pPr>
              <w:pStyle w:val="TableText"/>
              <w:jc w:val="right"/>
              <w:rPr>
                <w:sz w:val="16"/>
                <w:szCs w:val="16"/>
              </w:rPr>
            </w:pPr>
          </w:p>
        </w:tc>
      </w:tr>
      <w:tr w:rsidR="00483C9C" w:rsidRPr="007A1871" w14:paraId="1B9189D6"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18495AFD" w14:textId="77777777" w:rsidR="00483C9C" w:rsidRPr="007A1871" w:rsidRDefault="00483C9C" w:rsidP="008C6ECB">
            <w:pPr>
              <w:pStyle w:val="TableText"/>
              <w:rPr>
                <w:sz w:val="16"/>
                <w:szCs w:val="16"/>
              </w:rPr>
            </w:pPr>
            <w:r w:rsidRPr="007A1871">
              <w:rPr>
                <w:sz w:val="16"/>
                <w:szCs w:val="16"/>
              </w:rPr>
              <w:t>Crown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51344EA3" w14:textId="39C36448" w:rsidR="00483C9C" w:rsidRPr="007A1871" w:rsidRDefault="00483C9C" w:rsidP="008C6ECB">
            <w:pPr>
              <w:pStyle w:val="TableText"/>
              <w:jc w:val="right"/>
              <w:rPr>
                <w:sz w:val="16"/>
                <w:szCs w:val="16"/>
              </w:rPr>
            </w:pPr>
            <w:r w:rsidRPr="00483C9C">
              <w:rPr>
                <w:sz w:val="16"/>
                <w:szCs w:val="16"/>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5EB99BEE" w14:textId="17EAE3EB" w:rsidR="00483C9C" w:rsidRPr="007A1871" w:rsidRDefault="00483C9C" w:rsidP="008C6ECB">
            <w:pPr>
              <w:pStyle w:val="TableText"/>
              <w:jc w:val="right"/>
              <w:rPr>
                <w:sz w:val="16"/>
                <w:szCs w:val="16"/>
              </w:rPr>
            </w:pPr>
            <w:r w:rsidRPr="00483C9C">
              <w:rPr>
                <w:sz w:val="16"/>
                <w:szCs w:val="16"/>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19FD5B3" w14:textId="293665F8" w:rsidR="00483C9C" w:rsidRPr="007A1871" w:rsidRDefault="00483C9C" w:rsidP="008C6ECB">
            <w:pPr>
              <w:pStyle w:val="TableText"/>
              <w:jc w:val="right"/>
              <w:rPr>
                <w:sz w:val="16"/>
                <w:szCs w:val="16"/>
              </w:rPr>
            </w:pPr>
            <w:r w:rsidRPr="00483C9C">
              <w:rPr>
                <w:sz w:val="16"/>
                <w:szCs w:val="16"/>
              </w:rPr>
              <w:t>–</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3BD5FE82" w14:textId="26F2AC65" w:rsidR="00483C9C" w:rsidRPr="007A1871" w:rsidRDefault="00483C9C" w:rsidP="008C6ECB">
            <w:pPr>
              <w:pStyle w:val="TableText"/>
              <w:jc w:val="right"/>
              <w:rPr>
                <w:sz w:val="16"/>
                <w:szCs w:val="16"/>
              </w:rPr>
            </w:pPr>
            <w:r w:rsidRPr="00483C9C">
              <w:rPr>
                <w:sz w:val="16"/>
                <w:szCs w:val="16"/>
              </w:rPr>
              <w:t>–</w:t>
            </w:r>
          </w:p>
        </w:tc>
      </w:tr>
      <w:tr w:rsidR="00483C9C" w:rsidRPr="007A1871" w14:paraId="0EC62D2A"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39618A98" w14:textId="77777777" w:rsidR="00483C9C" w:rsidRPr="007A1871" w:rsidRDefault="00483C9C" w:rsidP="008C6ECB">
            <w:pPr>
              <w:pStyle w:val="TableText"/>
              <w:rPr>
                <w:sz w:val="16"/>
                <w:szCs w:val="16"/>
              </w:rPr>
            </w:pPr>
            <w:r w:rsidRPr="007A1871">
              <w:rPr>
                <w:sz w:val="16"/>
                <w:szCs w:val="16"/>
              </w:rPr>
              <w:t>Other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6E0EB75E" w14:textId="46CC553D" w:rsidR="00483C9C" w:rsidRPr="007A1871" w:rsidRDefault="00483C9C" w:rsidP="008C6ECB">
            <w:pPr>
              <w:pStyle w:val="TableText"/>
              <w:jc w:val="right"/>
              <w:rPr>
                <w:sz w:val="16"/>
                <w:szCs w:val="16"/>
              </w:rPr>
            </w:pPr>
            <w:r w:rsidRPr="00483C9C">
              <w:rPr>
                <w:sz w:val="16"/>
                <w:szCs w:val="16"/>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459D7C4C" w14:textId="27EEE7FE" w:rsidR="00483C9C" w:rsidRPr="007A1871" w:rsidRDefault="00483C9C" w:rsidP="008C6ECB">
            <w:pPr>
              <w:pStyle w:val="TableText"/>
              <w:jc w:val="right"/>
              <w:rPr>
                <w:sz w:val="16"/>
                <w:szCs w:val="16"/>
              </w:rPr>
            </w:pPr>
            <w:r w:rsidRPr="00483C9C">
              <w:rPr>
                <w:sz w:val="16"/>
                <w:szCs w:val="16"/>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45B63FDC" w14:textId="1346C528" w:rsidR="00483C9C" w:rsidRPr="007A1871" w:rsidRDefault="00483C9C" w:rsidP="008C6ECB">
            <w:pPr>
              <w:pStyle w:val="TableText"/>
              <w:jc w:val="right"/>
              <w:rPr>
                <w:sz w:val="16"/>
                <w:szCs w:val="16"/>
              </w:rPr>
            </w:pPr>
            <w:r w:rsidRPr="00483C9C">
              <w:rPr>
                <w:sz w:val="16"/>
                <w:szCs w:val="16"/>
              </w:rPr>
              <w:t>5,036</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7BBCA300" w14:textId="1D0646C2" w:rsidR="00483C9C" w:rsidRPr="007A1871" w:rsidRDefault="00483C9C" w:rsidP="008C6ECB">
            <w:pPr>
              <w:pStyle w:val="TableText"/>
              <w:jc w:val="right"/>
              <w:rPr>
                <w:sz w:val="16"/>
                <w:szCs w:val="16"/>
              </w:rPr>
            </w:pPr>
            <w:r w:rsidRPr="00483C9C">
              <w:rPr>
                <w:sz w:val="16"/>
                <w:szCs w:val="16"/>
              </w:rPr>
              <w:t>2,244</w:t>
            </w:r>
          </w:p>
        </w:tc>
      </w:tr>
      <w:tr w:rsidR="00483C9C" w14:paraId="23965A89"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63BF68F7" w14:textId="77777777" w:rsidR="00483C9C" w:rsidRPr="00483C9C" w:rsidRDefault="00483C9C" w:rsidP="008C6ECB">
            <w:pPr>
              <w:pStyle w:val="TableText"/>
              <w:rPr>
                <w:b/>
                <w:bCs/>
                <w:sz w:val="16"/>
                <w:szCs w:val="16"/>
              </w:rPr>
            </w:pPr>
            <w:r w:rsidRPr="00483C9C">
              <w:rPr>
                <w:b/>
                <w:bCs/>
                <w:sz w:val="16"/>
                <w:szCs w:val="16"/>
              </w:rPr>
              <w:t>Total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412ABB39" w14:textId="14D52EEF" w:rsidR="00483C9C" w:rsidRPr="00483C9C" w:rsidRDefault="00483C9C" w:rsidP="008C6ECB">
            <w:pPr>
              <w:pStyle w:val="TableText"/>
              <w:jc w:val="right"/>
              <w:rPr>
                <w:sz w:val="16"/>
                <w:szCs w:val="16"/>
              </w:rPr>
            </w:pPr>
            <w:r w:rsidRPr="00483C9C">
              <w:rPr>
                <w:sz w:val="16"/>
                <w:szCs w:val="16"/>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1F5D5E57" w14:textId="517651FA" w:rsidR="00483C9C" w:rsidRPr="00483C9C" w:rsidRDefault="00483C9C" w:rsidP="008C6ECB">
            <w:pPr>
              <w:pStyle w:val="TableText"/>
              <w:jc w:val="right"/>
              <w:rPr>
                <w:sz w:val="16"/>
                <w:szCs w:val="16"/>
              </w:rPr>
            </w:pPr>
            <w:r w:rsidRPr="00483C9C">
              <w:rPr>
                <w:sz w:val="16"/>
                <w:szCs w:val="16"/>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5BF8E0E8" w14:textId="4333C4C7" w:rsidR="00483C9C" w:rsidRPr="00483C9C" w:rsidRDefault="00483C9C" w:rsidP="008C6ECB">
            <w:pPr>
              <w:pStyle w:val="TableText"/>
              <w:jc w:val="right"/>
              <w:rPr>
                <w:sz w:val="16"/>
                <w:szCs w:val="16"/>
              </w:rPr>
            </w:pPr>
            <w:r w:rsidRPr="00483C9C">
              <w:rPr>
                <w:sz w:val="16"/>
                <w:szCs w:val="16"/>
              </w:rPr>
              <w:t>5,036</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75D9120C" w14:textId="3410E1C8" w:rsidR="00483C9C" w:rsidRPr="00483C9C" w:rsidRDefault="00483C9C" w:rsidP="008C6ECB">
            <w:pPr>
              <w:pStyle w:val="TableText"/>
              <w:jc w:val="right"/>
              <w:rPr>
                <w:sz w:val="16"/>
                <w:szCs w:val="16"/>
              </w:rPr>
            </w:pPr>
            <w:r w:rsidRPr="00483C9C">
              <w:rPr>
                <w:sz w:val="16"/>
                <w:szCs w:val="16"/>
              </w:rPr>
              <w:t>2,244</w:t>
            </w:r>
          </w:p>
        </w:tc>
      </w:tr>
      <w:tr w:rsidR="00483C9C" w14:paraId="6E38AE62"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5A1BFD21" w14:textId="395F7439" w:rsidR="00483C9C" w:rsidRPr="00483C9C" w:rsidRDefault="00483C9C" w:rsidP="008C6ECB">
            <w:pPr>
              <w:pStyle w:val="TableText"/>
              <w:rPr>
                <w:b/>
                <w:bCs/>
                <w:sz w:val="16"/>
                <w:szCs w:val="16"/>
              </w:rPr>
            </w:pPr>
            <w:r w:rsidRPr="00483C9C">
              <w:rPr>
                <w:b/>
                <w:bCs/>
                <w:sz w:val="16"/>
                <w:szCs w:val="16"/>
              </w:rPr>
              <w:t>Total expenses</w:t>
            </w:r>
          </w:p>
        </w:tc>
        <w:tc>
          <w:tcPr>
            <w:tcW w:w="1288" w:type="dxa"/>
            <w:tcBorders>
              <w:top w:val="single" w:sz="4" w:space="0" w:color="A6A6A6" w:themeColor="background1" w:themeShade="A6"/>
              <w:left w:val="nil"/>
              <w:bottom w:val="single" w:sz="4" w:space="0" w:color="A6A6A6" w:themeColor="background1" w:themeShade="A6"/>
              <w:right w:val="nil"/>
            </w:tcBorders>
          </w:tcPr>
          <w:p w14:paraId="7ECAC023" w14:textId="06B2872F" w:rsidR="00483C9C" w:rsidRPr="00C95714" w:rsidRDefault="00483C9C" w:rsidP="008C6ECB">
            <w:pPr>
              <w:pStyle w:val="TableText"/>
              <w:jc w:val="right"/>
              <w:rPr>
                <w:sz w:val="16"/>
                <w:szCs w:val="16"/>
              </w:rPr>
            </w:pPr>
            <w:r w:rsidRPr="00483C9C">
              <w:rPr>
                <w:sz w:val="16"/>
                <w:szCs w:val="16"/>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433A0729" w14:textId="09F8BB2B" w:rsidR="00483C9C" w:rsidRPr="00C95714" w:rsidRDefault="00483C9C" w:rsidP="008C6ECB">
            <w:pPr>
              <w:pStyle w:val="TableText"/>
              <w:jc w:val="right"/>
              <w:rPr>
                <w:sz w:val="16"/>
                <w:szCs w:val="16"/>
              </w:rPr>
            </w:pPr>
            <w:r w:rsidRPr="00483C9C">
              <w:rPr>
                <w:sz w:val="16"/>
                <w:szCs w:val="16"/>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243180E5" w14:textId="263110BA" w:rsidR="00483C9C" w:rsidRPr="00C95714" w:rsidRDefault="00483C9C" w:rsidP="008C6ECB">
            <w:pPr>
              <w:pStyle w:val="TableText"/>
              <w:jc w:val="right"/>
              <w:rPr>
                <w:sz w:val="16"/>
                <w:szCs w:val="16"/>
              </w:rPr>
            </w:pPr>
            <w:r w:rsidRPr="00483C9C">
              <w:rPr>
                <w:sz w:val="16"/>
                <w:szCs w:val="16"/>
              </w:rPr>
              <w:t>5,036</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1A2A923B" w14:textId="435B7A93" w:rsidR="00483C9C" w:rsidRPr="00617EC3" w:rsidRDefault="00483C9C" w:rsidP="008C6ECB">
            <w:pPr>
              <w:pStyle w:val="TableText"/>
              <w:jc w:val="right"/>
              <w:rPr>
                <w:sz w:val="16"/>
                <w:szCs w:val="16"/>
              </w:rPr>
            </w:pPr>
            <w:r w:rsidRPr="00483C9C">
              <w:rPr>
                <w:sz w:val="16"/>
                <w:szCs w:val="16"/>
              </w:rPr>
              <w:t>2,244</w:t>
            </w:r>
          </w:p>
        </w:tc>
      </w:tr>
      <w:tr w:rsidR="00483C9C" w:rsidRPr="007A1871" w14:paraId="7634C640"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0F86D459" w14:textId="2DB1876A" w:rsidR="00483C9C" w:rsidRPr="00483C9C" w:rsidRDefault="00483C9C" w:rsidP="008C6ECB">
            <w:pPr>
              <w:pStyle w:val="TableText"/>
              <w:rPr>
                <w:b/>
                <w:bCs/>
                <w:sz w:val="16"/>
                <w:szCs w:val="16"/>
              </w:rPr>
            </w:pPr>
            <w:r w:rsidRPr="00483C9C">
              <w:rPr>
                <w:b/>
                <w:bCs/>
                <w:sz w:val="16"/>
                <w:szCs w:val="16"/>
              </w:rPr>
              <w:t>Net surplus/(deficit)</w:t>
            </w:r>
          </w:p>
        </w:tc>
        <w:tc>
          <w:tcPr>
            <w:tcW w:w="1288" w:type="dxa"/>
            <w:tcBorders>
              <w:top w:val="single" w:sz="4" w:space="0" w:color="A6A6A6" w:themeColor="background1" w:themeShade="A6"/>
              <w:left w:val="nil"/>
              <w:bottom w:val="single" w:sz="4" w:space="0" w:color="A6A6A6" w:themeColor="background1" w:themeShade="A6"/>
              <w:right w:val="nil"/>
            </w:tcBorders>
          </w:tcPr>
          <w:p w14:paraId="428D1FCA" w14:textId="277A2C6D" w:rsidR="00483C9C" w:rsidRPr="007A1871" w:rsidRDefault="00483C9C" w:rsidP="008C6ECB">
            <w:pPr>
              <w:pStyle w:val="TableText"/>
              <w:jc w:val="right"/>
              <w:rPr>
                <w:sz w:val="16"/>
                <w:szCs w:val="16"/>
              </w:rPr>
            </w:pPr>
            <w:r w:rsidRPr="00483C9C">
              <w:rPr>
                <w:sz w:val="16"/>
                <w:szCs w:val="16"/>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3B0970D5" w14:textId="15070EF8" w:rsidR="00483C9C" w:rsidRPr="007A1871" w:rsidRDefault="00483C9C" w:rsidP="008C6ECB">
            <w:pPr>
              <w:pStyle w:val="TableText"/>
              <w:jc w:val="right"/>
              <w:rPr>
                <w:sz w:val="16"/>
                <w:szCs w:val="16"/>
              </w:rPr>
            </w:pPr>
            <w:r w:rsidRPr="00483C9C">
              <w:rPr>
                <w:sz w:val="16"/>
                <w:szCs w:val="16"/>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743A7D28" w14:textId="4AD5EA81" w:rsidR="00483C9C" w:rsidRPr="007A1871" w:rsidRDefault="00483C9C" w:rsidP="008C6ECB">
            <w:pPr>
              <w:pStyle w:val="TableText"/>
              <w:jc w:val="right"/>
              <w:rPr>
                <w:sz w:val="16"/>
                <w:szCs w:val="16"/>
              </w:rPr>
            </w:pPr>
            <w:r w:rsidRPr="00483C9C">
              <w:rPr>
                <w:sz w:val="16"/>
                <w:szCs w:val="16"/>
              </w:rPr>
              <w:t>–</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02E06950" w14:textId="0B92295D" w:rsidR="00483C9C" w:rsidRPr="007A1871" w:rsidRDefault="00483C9C" w:rsidP="008C6ECB">
            <w:pPr>
              <w:pStyle w:val="TableText"/>
              <w:jc w:val="right"/>
              <w:rPr>
                <w:sz w:val="16"/>
                <w:szCs w:val="16"/>
              </w:rPr>
            </w:pPr>
            <w:r w:rsidRPr="00483C9C">
              <w:rPr>
                <w:sz w:val="16"/>
                <w:szCs w:val="16"/>
              </w:rPr>
              <w:t>–</w:t>
            </w:r>
          </w:p>
        </w:tc>
      </w:tr>
    </w:tbl>
    <w:p w14:paraId="558D89E3" w14:textId="77777777" w:rsidR="00483C9C" w:rsidRDefault="00483C9C" w:rsidP="00483C9C"/>
    <w:p w14:paraId="4D186C21" w14:textId="53AE01F2" w:rsidR="00483C9C" w:rsidRDefault="00483C9C" w:rsidP="00483C9C">
      <w:r>
        <w:t>The Strengthening Pacific Health Systems appropriation is a multi-year appropriation (MYA).</w:t>
      </w:r>
    </w:p>
    <w:p w14:paraId="5418F952" w14:textId="77777777" w:rsidR="00483C9C" w:rsidRDefault="00483C9C" w:rsidP="00483C9C"/>
    <w:p w14:paraId="3CF9195C" w14:textId="77777777" w:rsidR="00483C9C" w:rsidRDefault="00483C9C" w:rsidP="00483C9C">
      <w:r>
        <w:t>The variance of the actual spend against the Strengthening Pacific Health Systems final budget is due to delays in establishing the core team for the non-communicable disease programme. The team was only formed in the latter half of the financial year, which impacted the timing and delivery of planned activities. This largely affects the cancer control activity, which is anticipated to increase in the 2025/26 financial year.</w:t>
      </w:r>
    </w:p>
    <w:p w14:paraId="70C31DCC" w14:textId="77777777" w:rsidR="00483C9C" w:rsidRDefault="00483C9C" w:rsidP="00483C9C"/>
    <w:p w14:paraId="567E56CF" w14:textId="77777777" w:rsidR="00483C9C" w:rsidRDefault="00483C9C" w:rsidP="00483C9C">
      <w:r>
        <w:t>As this is an MYA, any underspends are carried over into the 2025/26 financial year.</w:t>
      </w:r>
    </w:p>
    <w:p w14:paraId="56BF0F2E" w14:textId="77777777" w:rsidR="0064064F" w:rsidRDefault="0064064F" w:rsidP="00483C9C"/>
    <w:p w14:paraId="7AB64E52" w14:textId="77777777" w:rsidR="0064064F" w:rsidRDefault="0064064F" w:rsidP="00483C9C">
      <w:pPr>
        <w:sectPr w:rsidR="0064064F" w:rsidSect="00483C9C">
          <w:pgSz w:w="11907" w:h="16840" w:code="9"/>
          <w:pgMar w:top="1418" w:right="1701" w:bottom="1134" w:left="1843" w:header="284" w:footer="425" w:gutter="284"/>
          <w:cols w:space="720"/>
        </w:sectPr>
      </w:pPr>
    </w:p>
    <w:p w14:paraId="0C026EBB" w14:textId="77777777" w:rsidR="0064064F" w:rsidRDefault="0064064F" w:rsidP="0064064F">
      <w:pPr>
        <w:pStyle w:val="Heading4"/>
        <w:spacing w:before="0"/>
      </w:pPr>
      <w:r>
        <w:t>Redress for Abuse in Care MCA</w:t>
      </w:r>
    </w:p>
    <w:p w14:paraId="12240D1C" w14:textId="77777777" w:rsidR="0064064F" w:rsidRDefault="0064064F" w:rsidP="0064064F">
      <w:r>
        <w:t>The single overarching purpose of this appropriation is to enable the Government’s response to redress recommendations made by the Royal Commission of Inquiry into Abuse in Care. This category is limited to responding to, designing, implementing and delivering redress for abuse in care.</w:t>
      </w:r>
    </w:p>
    <w:p w14:paraId="4355BAB5" w14:textId="77777777" w:rsidR="0064064F" w:rsidRDefault="0064064F" w:rsidP="0064064F"/>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828"/>
        <w:gridCol w:w="850"/>
        <w:gridCol w:w="1276"/>
        <w:gridCol w:w="1134"/>
        <w:gridCol w:w="992"/>
      </w:tblGrid>
      <w:tr w:rsidR="00445E27" w14:paraId="37B8928D" w14:textId="77777777" w:rsidTr="00445E27">
        <w:trPr>
          <w:trHeight w:val="233"/>
        </w:trPr>
        <w:tc>
          <w:tcPr>
            <w:tcW w:w="8080" w:type="dxa"/>
            <w:gridSpan w:val="5"/>
            <w:tcBorders>
              <w:top w:val="nil"/>
              <w:left w:val="nil"/>
              <w:bottom w:val="nil"/>
              <w:right w:val="nil"/>
            </w:tcBorders>
            <w:shd w:val="clear" w:color="auto" w:fill="D9D9D9" w:themeFill="background1" w:themeFillShade="D9"/>
            <w:vAlign w:val="bottom"/>
          </w:tcPr>
          <w:p w14:paraId="6B4B02D5" w14:textId="0522583C" w:rsidR="00445E27" w:rsidRPr="00617EC3" w:rsidRDefault="00445E27" w:rsidP="00445E27">
            <w:pPr>
              <w:pStyle w:val="TableText"/>
              <w:rPr>
                <w:b/>
                <w:bCs/>
                <w:sz w:val="16"/>
                <w:szCs w:val="16"/>
              </w:rPr>
            </w:pPr>
            <w:r w:rsidRPr="0064064F">
              <w:rPr>
                <w:b/>
                <w:bCs/>
                <w:sz w:val="16"/>
                <w:szCs w:val="18"/>
              </w:rPr>
              <w:t>Performance assessment</w:t>
            </w:r>
          </w:p>
        </w:tc>
      </w:tr>
      <w:tr w:rsidR="0064064F" w14:paraId="54C3E1C9" w14:textId="77777777" w:rsidTr="00445E27">
        <w:trPr>
          <w:trHeight w:val="990"/>
        </w:trPr>
        <w:tc>
          <w:tcPr>
            <w:tcW w:w="3828" w:type="dxa"/>
            <w:tcBorders>
              <w:top w:val="nil"/>
              <w:left w:val="nil"/>
              <w:bottom w:val="nil"/>
              <w:right w:val="nil"/>
            </w:tcBorders>
            <w:shd w:val="clear" w:color="auto" w:fill="F2F2F2" w:themeFill="background1" w:themeFillShade="F2"/>
            <w:vAlign w:val="bottom"/>
            <w:hideMark/>
          </w:tcPr>
          <w:p w14:paraId="2F20250F" w14:textId="77777777" w:rsidR="0064064F" w:rsidRDefault="0064064F">
            <w:pPr>
              <w:pStyle w:val="TableText"/>
              <w:rPr>
                <w:b/>
                <w:bCs/>
                <w:sz w:val="16"/>
                <w:szCs w:val="16"/>
              </w:rPr>
            </w:pPr>
            <w:r>
              <w:rPr>
                <w:b/>
                <w:bCs/>
                <w:sz w:val="16"/>
                <w:szCs w:val="16"/>
              </w:rPr>
              <w:t>Performance measure</w:t>
            </w:r>
          </w:p>
        </w:tc>
        <w:tc>
          <w:tcPr>
            <w:tcW w:w="850" w:type="dxa"/>
            <w:tcBorders>
              <w:top w:val="nil"/>
              <w:left w:val="nil"/>
              <w:bottom w:val="nil"/>
              <w:right w:val="nil"/>
            </w:tcBorders>
            <w:shd w:val="clear" w:color="auto" w:fill="F2F2F2" w:themeFill="background1" w:themeFillShade="F2"/>
            <w:vAlign w:val="bottom"/>
            <w:hideMark/>
          </w:tcPr>
          <w:p w14:paraId="7F3A8351" w14:textId="77777777" w:rsidR="0064064F" w:rsidRDefault="0064064F">
            <w:pPr>
              <w:pStyle w:val="TableText"/>
              <w:jc w:val="right"/>
              <w:rPr>
                <w:b/>
                <w:bCs/>
                <w:sz w:val="16"/>
                <w:szCs w:val="16"/>
              </w:rPr>
            </w:pPr>
            <w:r w:rsidRPr="00617EC3">
              <w:rPr>
                <w:b/>
                <w:bCs/>
                <w:sz w:val="16"/>
                <w:szCs w:val="16"/>
              </w:rPr>
              <w:t xml:space="preserve">Actual </w:t>
            </w:r>
          </w:p>
          <w:p w14:paraId="02CCB696" w14:textId="77777777" w:rsidR="0064064F" w:rsidRDefault="0064064F">
            <w:pPr>
              <w:pStyle w:val="TableText"/>
              <w:jc w:val="right"/>
              <w:rPr>
                <w:b/>
                <w:bCs/>
                <w:sz w:val="16"/>
                <w:szCs w:val="16"/>
              </w:rPr>
            </w:pPr>
            <w:r w:rsidRPr="00617EC3">
              <w:rPr>
                <w:b/>
                <w:bCs/>
                <w:sz w:val="16"/>
                <w:szCs w:val="16"/>
              </w:rPr>
              <w:t>2023/24</w:t>
            </w:r>
          </w:p>
        </w:tc>
        <w:tc>
          <w:tcPr>
            <w:tcW w:w="1276" w:type="dxa"/>
            <w:tcBorders>
              <w:top w:val="nil"/>
              <w:left w:val="nil"/>
              <w:bottom w:val="nil"/>
              <w:right w:val="nil"/>
            </w:tcBorders>
            <w:shd w:val="clear" w:color="auto" w:fill="F2F2F2" w:themeFill="background1" w:themeFillShade="F2"/>
            <w:vAlign w:val="bottom"/>
            <w:hideMark/>
          </w:tcPr>
          <w:p w14:paraId="02854B39" w14:textId="77777777" w:rsidR="0064064F" w:rsidRPr="00617EC3" w:rsidRDefault="0064064F">
            <w:pPr>
              <w:pStyle w:val="TableText"/>
              <w:jc w:val="right"/>
              <w:rPr>
                <w:b/>
                <w:bCs/>
                <w:sz w:val="16"/>
                <w:szCs w:val="16"/>
              </w:rPr>
            </w:pPr>
            <w:r w:rsidRPr="00617EC3">
              <w:rPr>
                <w:b/>
                <w:bCs/>
                <w:sz w:val="16"/>
                <w:szCs w:val="16"/>
              </w:rPr>
              <w:t>Budget standard</w:t>
            </w:r>
          </w:p>
          <w:p w14:paraId="4EA37C10" w14:textId="77777777" w:rsidR="0064064F" w:rsidRDefault="0064064F">
            <w:pPr>
              <w:pStyle w:val="TableText"/>
              <w:jc w:val="right"/>
              <w:rPr>
                <w:b/>
                <w:bCs/>
                <w:sz w:val="16"/>
                <w:szCs w:val="16"/>
              </w:rPr>
            </w:pPr>
            <w:r w:rsidRPr="00617EC3">
              <w:rPr>
                <w:b/>
                <w:bCs/>
                <w:sz w:val="16"/>
                <w:szCs w:val="16"/>
              </w:rPr>
              <w:t>2024/25</w:t>
            </w:r>
          </w:p>
        </w:tc>
        <w:tc>
          <w:tcPr>
            <w:tcW w:w="1134" w:type="dxa"/>
            <w:tcBorders>
              <w:top w:val="nil"/>
              <w:left w:val="nil"/>
              <w:bottom w:val="nil"/>
              <w:right w:val="nil"/>
            </w:tcBorders>
            <w:shd w:val="clear" w:color="auto" w:fill="F2F2F2" w:themeFill="background1" w:themeFillShade="F2"/>
            <w:vAlign w:val="bottom"/>
            <w:hideMark/>
          </w:tcPr>
          <w:p w14:paraId="70DB3EAE" w14:textId="77777777" w:rsidR="0064064F" w:rsidRDefault="0064064F">
            <w:pPr>
              <w:pStyle w:val="TableText"/>
              <w:jc w:val="right"/>
              <w:rPr>
                <w:b/>
                <w:bCs/>
                <w:sz w:val="16"/>
                <w:szCs w:val="16"/>
              </w:rPr>
            </w:pPr>
            <w:r w:rsidRPr="00617EC3">
              <w:rPr>
                <w:b/>
                <w:bCs/>
                <w:sz w:val="16"/>
                <w:szCs w:val="16"/>
              </w:rPr>
              <w:t>Actual</w:t>
            </w:r>
          </w:p>
          <w:p w14:paraId="26009FB6" w14:textId="77777777" w:rsidR="0064064F" w:rsidRDefault="0064064F">
            <w:pPr>
              <w:pStyle w:val="TableText"/>
              <w:jc w:val="right"/>
              <w:rPr>
                <w:b/>
                <w:bCs/>
                <w:sz w:val="16"/>
                <w:szCs w:val="16"/>
              </w:rPr>
            </w:pPr>
            <w:r w:rsidRPr="00617EC3">
              <w:rPr>
                <w:b/>
                <w:bCs/>
                <w:sz w:val="16"/>
                <w:szCs w:val="16"/>
              </w:rPr>
              <w:t>2024/25</w:t>
            </w:r>
          </w:p>
        </w:tc>
        <w:tc>
          <w:tcPr>
            <w:tcW w:w="992" w:type="dxa"/>
            <w:tcBorders>
              <w:top w:val="nil"/>
              <w:left w:val="nil"/>
              <w:bottom w:val="nil"/>
              <w:right w:val="nil"/>
            </w:tcBorders>
            <w:shd w:val="clear" w:color="auto" w:fill="F2F2F2" w:themeFill="background1" w:themeFillShade="F2"/>
            <w:vAlign w:val="bottom"/>
            <w:hideMark/>
          </w:tcPr>
          <w:p w14:paraId="00FBBE65" w14:textId="77777777" w:rsidR="0064064F" w:rsidRDefault="0064064F" w:rsidP="00E34871">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64064F" w14:paraId="44AECBB0" w14:textId="77777777" w:rsidTr="000C72DB">
        <w:tc>
          <w:tcPr>
            <w:tcW w:w="3828" w:type="dxa"/>
            <w:tcBorders>
              <w:top w:val="nil"/>
              <w:left w:val="nil"/>
              <w:bottom w:val="single" w:sz="4" w:space="0" w:color="A6A6A6" w:themeColor="background1" w:themeShade="A6"/>
              <w:right w:val="nil"/>
            </w:tcBorders>
          </w:tcPr>
          <w:p w14:paraId="79B9C597" w14:textId="258AD22F" w:rsidR="0064064F" w:rsidRPr="00617EC3" w:rsidRDefault="0064064F" w:rsidP="008C6ECB">
            <w:pPr>
              <w:pStyle w:val="TableText"/>
              <w:rPr>
                <w:sz w:val="16"/>
                <w:szCs w:val="16"/>
              </w:rPr>
            </w:pPr>
            <w:r w:rsidRPr="0064064F">
              <w:rPr>
                <w:sz w:val="16"/>
                <w:szCs w:val="16"/>
              </w:rPr>
              <w:t>Institute an updated redress process by June 2026 for people who report harm while in care</w:t>
            </w:r>
          </w:p>
        </w:tc>
        <w:tc>
          <w:tcPr>
            <w:tcW w:w="850" w:type="dxa"/>
            <w:tcBorders>
              <w:top w:val="nil"/>
              <w:left w:val="nil"/>
              <w:bottom w:val="single" w:sz="4" w:space="0" w:color="A6A6A6" w:themeColor="background1" w:themeShade="A6"/>
              <w:right w:val="nil"/>
            </w:tcBorders>
          </w:tcPr>
          <w:p w14:paraId="66DE3AE6" w14:textId="77777777" w:rsidR="0064064F" w:rsidRPr="00C95714" w:rsidRDefault="0064064F" w:rsidP="008C6ECB">
            <w:pPr>
              <w:pStyle w:val="TableParagraph"/>
              <w:spacing w:before="60" w:after="60"/>
              <w:ind w:left="-106"/>
              <w:rPr>
                <w:rFonts w:ascii="Segoe UI" w:eastAsia="Times New Roman" w:hAnsi="Segoe UI" w:cs="Times New Roman"/>
                <w:sz w:val="16"/>
                <w:szCs w:val="16"/>
                <w:lang w:val="en-NZ" w:eastAsia="en-GB"/>
              </w:rPr>
            </w:pPr>
            <w:r w:rsidRPr="00483C9C">
              <w:rPr>
                <w:rFonts w:ascii="Segoe UI" w:eastAsia="Times New Roman" w:hAnsi="Segoe UI" w:cs="Times New Roman"/>
                <w:sz w:val="16"/>
                <w:szCs w:val="16"/>
                <w:lang w:val="en-NZ" w:eastAsia="en-GB"/>
              </w:rPr>
              <w:t>New measure</w:t>
            </w:r>
          </w:p>
        </w:tc>
        <w:tc>
          <w:tcPr>
            <w:tcW w:w="1276" w:type="dxa"/>
            <w:tcBorders>
              <w:top w:val="nil"/>
              <w:left w:val="nil"/>
              <w:bottom w:val="single" w:sz="4" w:space="0" w:color="A6A6A6" w:themeColor="background1" w:themeShade="A6"/>
              <w:right w:val="nil"/>
            </w:tcBorders>
          </w:tcPr>
          <w:p w14:paraId="76866BEF" w14:textId="77777777" w:rsidR="0064064F" w:rsidRPr="00C95714" w:rsidRDefault="0064064F" w:rsidP="008C6ECB">
            <w:pPr>
              <w:pStyle w:val="TableParagraph"/>
              <w:spacing w:before="60" w:after="60"/>
              <w:ind w:left="179"/>
              <w:rPr>
                <w:rFonts w:ascii="Segoe UI" w:eastAsia="Times New Roman" w:hAnsi="Segoe UI" w:cs="Times New Roman"/>
                <w:sz w:val="16"/>
                <w:szCs w:val="16"/>
                <w:lang w:val="en-NZ" w:eastAsia="en-GB"/>
              </w:rPr>
            </w:pPr>
            <w:r w:rsidRPr="00483C9C">
              <w:rPr>
                <w:rFonts w:ascii="Segoe UI" w:eastAsia="Times New Roman" w:hAnsi="Segoe UI" w:cs="Times New Roman"/>
                <w:sz w:val="16"/>
                <w:szCs w:val="16"/>
                <w:lang w:val="en-NZ" w:eastAsia="en-GB"/>
              </w:rPr>
              <w:t>Achieved</w:t>
            </w:r>
          </w:p>
        </w:tc>
        <w:tc>
          <w:tcPr>
            <w:tcW w:w="1134" w:type="dxa"/>
            <w:tcBorders>
              <w:top w:val="nil"/>
              <w:left w:val="nil"/>
              <w:bottom w:val="single" w:sz="4" w:space="0" w:color="A6A6A6" w:themeColor="background1" w:themeShade="A6"/>
              <w:right w:val="nil"/>
            </w:tcBorders>
            <w:shd w:val="clear" w:color="auto" w:fill="auto"/>
          </w:tcPr>
          <w:p w14:paraId="1DE79C9F" w14:textId="77777777" w:rsidR="0064064F" w:rsidRPr="00C95714" w:rsidRDefault="0064064F" w:rsidP="008C6ECB">
            <w:pPr>
              <w:pStyle w:val="TableParagraph"/>
              <w:spacing w:before="60" w:after="60"/>
              <w:ind w:left="177"/>
              <w:rPr>
                <w:rFonts w:ascii="Segoe UI" w:eastAsia="Times New Roman" w:hAnsi="Segoe UI" w:cs="Times New Roman"/>
                <w:sz w:val="16"/>
                <w:szCs w:val="16"/>
                <w:lang w:val="en-NZ" w:eastAsia="en-GB"/>
              </w:rPr>
            </w:pPr>
            <w:r w:rsidRPr="00483C9C">
              <w:rPr>
                <w:rFonts w:ascii="Segoe UI" w:eastAsia="Times New Roman" w:hAnsi="Segoe UI" w:cs="Times New Roman"/>
                <w:sz w:val="16"/>
                <w:szCs w:val="16"/>
                <w:lang w:val="en-NZ" w:eastAsia="en-GB"/>
              </w:rPr>
              <w:t>Achieved</w:t>
            </w:r>
          </w:p>
        </w:tc>
        <w:tc>
          <w:tcPr>
            <w:tcW w:w="992" w:type="dxa"/>
            <w:tcBorders>
              <w:top w:val="nil"/>
              <w:left w:val="nil"/>
              <w:bottom w:val="single" w:sz="4" w:space="0" w:color="A6A6A6" w:themeColor="background1" w:themeShade="A6"/>
              <w:right w:val="nil"/>
            </w:tcBorders>
            <w:shd w:val="clear" w:color="auto" w:fill="auto"/>
          </w:tcPr>
          <w:p w14:paraId="59704FB5" w14:textId="77777777" w:rsidR="0064064F" w:rsidRPr="00617EC3" w:rsidRDefault="0064064F" w:rsidP="00E34871">
            <w:pPr>
              <w:pStyle w:val="TableText"/>
              <w:ind w:right="57"/>
              <w:jc w:val="right"/>
              <w:rPr>
                <w:sz w:val="16"/>
                <w:szCs w:val="16"/>
              </w:rPr>
            </w:pPr>
            <w:r w:rsidRPr="0005266E">
              <w:rPr>
                <w:rFonts w:ascii="Wingdings" w:hAnsi="Wingdings"/>
                <w:sz w:val="20"/>
              </w:rPr>
              <w:t>ü</w:t>
            </w:r>
          </w:p>
        </w:tc>
      </w:tr>
    </w:tbl>
    <w:p w14:paraId="608ADFE5" w14:textId="77777777" w:rsidR="0064064F" w:rsidRDefault="0064064F" w:rsidP="0064064F">
      <w:pPr>
        <w:pStyle w:val="Heading4"/>
      </w:pPr>
      <w:r>
        <w:t>Departmental output expenses</w:t>
      </w:r>
    </w:p>
    <w:p w14:paraId="607CEE47" w14:textId="77777777" w:rsidR="00E34871" w:rsidRDefault="0064064F" w:rsidP="00E34871">
      <w:pPr>
        <w:pStyle w:val="Heading5"/>
      </w:pPr>
      <w:r>
        <w:t xml:space="preserve">Delivering redress for abuse in care </w:t>
      </w:r>
    </w:p>
    <w:p w14:paraId="0468C6F5" w14:textId="3F69FF89" w:rsidR="0064064F" w:rsidRDefault="0064064F" w:rsidP="0064064F">
      <w:r>
        <w:t>This category is limited to responding to, designing, implementing and delivering redress for abuse in care.</w:t>
      </w:r>
    </w:p>
    <w:p w14:paraId="61AA463A" w14:textId="77777777" w:rsidR="0064064F" w:rsidRDefault="0064064F" w:rsidP="0064064F"/>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828"/>
        <w:gridCol w:w="850"/>
        <w:gridCol w:w="1276"/>
        <w:gridCol w:w="1134"/>
        <w:gridCol w:w="992"/>
      </w:tblGrid>
      <w:tr w:rsidR="00445E27" w14:paraId="1BEF10E3" w14:textId="77777777" w:rsidTr="00445E27">
        <w:trPr>
          <w:trHeight w:val="269"/>
        </w:trPr>
        <w:tc>
          <w:tcPr>
            <w:tcW w:w="8080" w:type="dxa"/>
            <w:gridSpan w:val="5"/>
            <w:tcBorders>
              <w:top w:val="nil"/>
              <w:left w:val="nil"/>
              <w:bottom w:val="nil"/>
              <w:right w:val="nil"/>
            </w:tcBorders>
            <w:shd w:val="clear" w:color="auto" w:fill="D9D9D9" w:themeFill="background1" w:themeFillShade="D9"/>
            <w:vAlign w:val="bottom"/>
          </w:tcPr>
          <w:p w14:paraId="477984F9" w14:textId="439CCCBF" w:rsidR="00445E27" w:rsidRPr="00617EC3" w:rsidRDefault="00445E27" w:rsidP="00445E27">
            <w:pPr>
              <w:pStyle w:val="TableText"/>
              <w:rPr>
                <w:b/>
                <w:bCs/>
                <w:sz w:val="16"/>
                <w:szCs w:val="16"/>
              </w:rPr>
            </w:pPr>
            <w:r w:rsidRPr="0064064F">
              <w:rPr>
                <w:b/>
                <w:bCs/>
                <w:sz w:val="16"/>
                <w:szCs w:val="18"/>
              </w:rPr>
              <w:t>Performance assessment</w:t>
            </w:r>
          </w:p>
        </w:tc>
      </w:tr>
      <w:tr w:rsidR="0064064F" w14:paraId="6E089CBB" w14:textId="77777777" w:rsidTr="00445E27">
        <w:trPr>
          <w:trHeight w:val="990"/>
        </w:trPr>
        <w:tc>
          <w:tcPr>
            <w:tcW w:w="3828" w:type="dxa"/>
            <w:tcBorders>
              <w:top w:val="nil"/>
              <w:left w:val="nil"/>
              <w:bottom w:val="nil"/>
              <w:right w:val="nil"/>
            </w:tcBorders>
            <w:shd w:val="clear" w:color="auto" w:fill="F2F2F2" w:themeFill="background1" w:themeFillShade="F2"/>
            <w:vAlign w:val="bottom"/>
            <w:hideMark/>
          </w:tcPr>
          <w:p w14:paraId="102D8D9E" w14:textId="77777777" w:rsidR="0064064F" w:rsidRDefault="0064064F">
            <w:pPr>
              <w:pStyle w:val="TableText"/>
              <w:rPr>
                <w:b/>
                <w:bCs/>
                <w:sz w:val="16"/>
                <w:szCs w:val="16"/>
              </w:rPr>
            </w:pPr>
            <w:r>
              <w:rPr>
                <w:b/>
                <w:bCs/>
                <w:sz w:val="16"/>
                <w:szCs w:val="16"/>
              </w:rPr>
              <w:t>Performance measure</w:t>
            </w:r>
          </w:p>
        </w:tc>
        <w:tc>
          <w:tcPr>
            <w:tcW w:w="850" w:type="dxa"/>
            <w:tcBorders>
              <w:top w:val="nil"/>
              <w:left w:val="nil"/>
              <w:bottom w:val="nil"/>
              <w:right w:val="nil"/>
            </w:tcBorders>
            <w:shd w:val="clear" w:color="auto" w:fill="F2F2F2" w:themeFill="background1" w:themeFillShade="F2"/>
            <w:vAlign w:val="bottom"/>
            <w:hideMark/>
          </w:tcPr>
          <w:p w14:paraId="3E9E9262" w14:textId="77777777" w:rsidR="0064064F" w:rsidRDefault="0064064F">
            <w:pPr>
              <w:pStyle w:val="TableText"/>
              <w:jc w:val="right"/>
              <w:rPr>
                <w:b/>
                <w:bCs/>
                <w:sz w:val="16"/>
                <w:szCs w:val="16"/>
              </w:rPr>
            </w:pPr>
            <w:r w:rsidRPr="00617EC3">
              <w:rPr>
                <w:b/>
                <w:bCs/>
                <w:sz w:val="16"/>
                <w:szCs w:val="16"/>
              </w:rPr>
              <w:t xml:space="preserve">Actual </w:t>
            </w:r>
          </w:p>
          <w:p w14:paraId="646284FA" w14:textId="77777777" w:rsidR="0064064F" w:rsidRDefault="0064064F">
            <w:pPr>
              <w:pStyle w:val="TableText"/>
              <w:jc w:val="right"/>
              <w:rPr>
                <w:b/>
                <w:bCs/>
                <w:sz w:val="16"/>
                <w:szCs w:val="16"/>
              </w:rPr>
            </w:pPr>
            <w:r w:rsidRPr="00617EC3">
              <w:rPr>
                <w:b/>
                <w:bCs/>
                <w:sz w:val="16"/>
                <w:szCs w:val="16"/>
              </w:rPr>
              <w:t>2023/24</w:t>
            </w:r>
          </w:p>
        </w:tc>
        <w:tc>
          <w:tcPr>
            <w:tcW w:w="1276" w:type="dxa"/>
            <w:tcBorders>
              <w:top w:val="nil"/>
              <w:left w:val="nil"/>
              <w:bottom w:val="nil"/>
              <w:right w:val="nil"/>
            </w:tcBorders>
            <w:shd w:val="clear" w:color="auto" w:fill="F2F2F2" w:themeFill="background1" w:themeFillShade="F2"/>
            <w:vAlign w:val="bottom"/>
            <w:hideMark/>
          </w:tcPr>
          <w:p w14:paraId="329460AF" w14:textId="77777777" w:rsidR="0064064F" w:rsidRPr="00617EC3" w:rsidRDefault="0064064F">
            <w:pPr>
              <w:pStyle w:val="TableText"/>
              <w:jc w:val="right"/>
              <w:rPr>
                <w:b/>
                <w:bCs/>
                <w:sz w:val="16"/>
                <w:szCs w:val="16"/>
              </w:rPr>
            </w:pPr>
            <w:r w:rsidRPr="00617EC3">
              <w:rPr>
                <w:b/>
                <w:bCs/>
                <w:sz w:val="16"/>
                <w:szCs w:val="16"/>
              </w:rPr>
              <w:t>Budget standard</w:t>
            </w:r>
          </w:p>
          <w:p w14:paraId="014DE8B4" w14:textId="77777777" w:rsidR="0064064F" w:rsidRDefault="0064064F">
            <w:pPr>
              <w:pStyle w:val="TableText"/>
              <w:jc w:val="right"/>
              <w:rPr>
                <w:b/>
                <w:bCs/>
                <w:sz w:val="16"/>
                <w:szCs w:val="16"/>
              </w:rPr>
            </w:pPr>
            <w:r w:rsidRPr="00617EC3">
              <w:rPr>
                <w:b/>
                <w:bCs/>
                <w:sz w:val="16"/>
                <w:szCs w:val="16"/>
              </w:rPr>
              <w:t>2024/25</w:t>
            </w:r>
          </w:p>
        </w:tc>
        <w:tc>
          <w:tcPr>
            <w:tcW w:w="1134" w:type="dxa"/>
            <w:tcBorders>
              <w:top w:val="nil"/>
              <w:left w:val="nil"/>
              <w:bottom w:val="nil"/>
              <w:right w:val="nil"/>
            </w:tcBorders>
            <w:shd w:val="clear" w:color="auto" w:fill="F2F2F2" w:themeFill="background1" w:themeFillShade="F2"/>
            <w:vAlign w:val="bottom"/>
            <w:hideMark/>
          </w:tcPr>
          <w:p w14:paraId="24E4EDAD" w14:textId="77777777" w:rsidR="0064064F" w:rsidRDefault="0064064F">
            <w:pPr>
              <w:pStyle w:val="TableText"/>
              <w:jc w:val="right"/>
              <w:rPr>
                <w:b/>
                <w:bCs/>
                <w:sz w:val="16"/>
                <w:szCs w:val="16"/>
              </w:rPr>
            </w:pPr>
            <w:r w:rsidRPr="00617EC3">
              <w:rPr>
                <w:b/>
                <w:bCs/>
                <w:sz w:val="16"/>
                <w:szCs w:val="16"/>
              </w:rPr>
              <w:t>Actual</w:t>
            </w:r>
          </w:p>
          <w:p w14:paraId="7D7EC6BC" w14:textId="77777777" w:rsidR="0064064F" w:rsidRDefault="0064064F">
            <w:pPr>
              <w:pStyle w:val="TableText"/>
              <w:jc w:val="right"/>
              <w:rPr>
                <w:b/>
                <w:bCs/>
                <w:sz w:val="16"/>
                <w:szCs w:val="16"/>
              </w:rPr>
            </w:pPr>
            <w:r w:rsidRPr="00617EC3">
              <w:rPr>
                <w:b/>
                <w:bCs/>
                <w:sz w:val="16"/>
                <w:szCs w:val="16"/>
              </w:rPr>
              <w:t>2024/25</w:t>
            </w:r>
          </w:p>
        </w:tc>
        <w:tc>
          <w:tcPr>
            <w:tcW w:w="992" w:type="dxa"/>
            <w:tcBorders>
              <w:top w:val="nil"/>
              <w:left w:val="nil"/>
              <w:bottom w:val="nil"/>
              <w:right w:val="nil"/>
            </w:tcBorders>
            <w:shd w:val="clear" w:color="auto" w:fill="F2F2F2" w:themeFill="background1" w:themeFillShade="F2"/>
            <w:vAlign w:val="bottom"/>
            <w:hideMark/>
          </w:tcPr>
          <w:p w14:paraId="039B0B2E" w14:textId="77777777" w:rsidR="0064064F" w:rsidRDefault="0064064F" w:rsidP="00E34871">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64064F" w14:paraId="45706E5E" w14:textId="77777777" w:rsidTr="000C72DB">
        <w:tc>
          <w:tcPr>
            <w:tcW w:w="3828" w:type="dxa"/>
            <w:tcBorders>
              <w:top w:val="nil"/>
              <w:left w:val="nil"/>
              <w:bottom w:val="single" w:sz="4" w:space="0" w:color="A6A6A6" w:themeColor="background1" w:themeShade="A6"/>
              <w:right w:val="nil"/>
            </w:tcBorders>
          </w:tcPr>
          <w:p w14:paraId="5B71948A" w14:textId="3B6D3A45" w:rsidR="0064064F" w:rsidRPr="00617EC3" w:rsidRDefault="0064064F" w:rsidP="008C6ECB">
            <w:pPr>
              <w:pStyle w:val="TableText"/>
              <w:rPr>
                <w:sz w:val="16"/>
                <w:szCs w:val="16"/>
              </w:rPr>
            </w:pPr>
            <w:r w:rsidRPr="0064064F">
              <w:rPr>
                <w:sz w:val="16"/>
                <w:szCs w:val="16"/>
              </w:rPr>
              <w:t>The percentage of claimants who receive a settlement offer to 30 June 2025 following submission of a claim for a decision (Note 1)</w:t>
            </w:r>
          </w:p>
        </w:tc>
        <w:tc>
          <w:tcPr>
            <w:tcW w:w="850" w:type="dxa"/>
            <w:tcBorders>
              <w:top w:val="nil"/>
              <w:left w:val="nil"/>
              <w:bottom w:val="single" w:sz="4" w:space="0" w:color="A6A6A6" w:themeColor="background1" w:themeShade="A6"/>
              <w:right w:val="nil"/>
            </w:tcBorders>
          </w:tcPr>
          <w:p w14:paraId="2F5C4D79" w14:textId="77777777" w:rsidR="0064064F" w:rsidRPr="00C95714" w:rsidRDefault="0064064F" w:rsidP="008C6ECB">
            <w:pPr>
              <w:pStyle w:val="TableParagraph"/>
              <w:spacing w:before="60" w:after="60"/>
              <w:ind w:left="-106"/>
              <w:rPr>
                <w:rFonts w:ascii="Segoe UI" w:eastAsia="Times New Roman" w:hAnsi="Segoe UI" w:cs="Times New Roman"/>
                <w:sz w:val="16"/>
                <w:szCs w:val="16"/>
                <w:lang w:val="en-NZ" w:eastAsia="en-GB"/>
              </w:rPr>
            </w:pPr>
            <w:r w:rsidRPr="00483C9C">
              <w:rPr>
                <w:rFonts w:ascii="Segoe UI" w:eastAsia="Times New Roman" w:hAnsi="Segoe UI" w:cs="Times New Roman"/>
                <w:sz w:val="16"/>
                <w:szCs w:val="16"/>
                <w:lang w:val="en-NZ" w:eastAsia="en-GB"/>
              </w:rPr>
              <w:t>New measure</w:t>
            </w:r>
          </w:p>
        </w:tc>
        <w:tc>
          <w:tcPr>
            <w:tcW w:w="1276" w:type="dxa"/>
            <w:tcBorders>
              <w:top w:val="nil"/>
              <w:left w:val="nil"/>
              <w:bottom w:val="single" w:sz="4" w:space="0" w:color="A6A6A6" w:themeColor="background1" w:themeShade="A6"/>
              <w:right w:val="nil"/>
            </w:tcBorders>
          </w:tcPr>
          <w:p w14:paraId="0314DE8C" w14:textId="737A03C5" w:rsidR="0064064F" w:rsidRPr="00C95714" w:rsidRDefault="0064064F" w:rsidP="008C6ECB">
            <w:pPr>
              <w:pStyle w:val="TableParagraph"/>
              <w:spacing w:before="60" w:after="60"/>
              <w:ind w:left="179"/>
              <w:rPr>
                <w:rFonts w:ascii="Segoe UI" w:eastAsia="Times New Roman" w:hAnsi="Segoe UI" w:cs="Times New Roman"/>
                <w:sz w:val="16"/>
                <w:szCs w:val="16"/>
                <w:lang w:val="en-NZ" w:eastAsia="en-GB"/>
              </w:rPr>
            </w:pPr>
            <w:r>
              <w:rPr>
                <w:rFonts w:ascii="Segoe UI" w:eastAsia="Times New Roman" w:hAnsi="Segoe UI" w:cs="Times New Roman"/>
                <w:sz w:val="16"/>
                <w:szCs w:val="16"/>
                <w:lang w:val="en-NZ" w:eastAsia="en-GB"/>
              </w:rPr>
              <w:t>80%</w:t>
            </w:r>
          </w:p>
        </w:tc>
        <w:tc>
          <w:tcPr>
            <w:tcW w:w="1134" w:type="dxa"/>
            <w:tcBorders>
              <w:top w:val="nil"/>
              <w:left w:val="nil"/>
              <w:bottom w:val="single" w:sz="4" w:space="0" w:color="A6A6A6" w:themeColor="background1" w:themeShade="A6"/>
              <w:right w:val="nil"/>
            </w:tcBorders>
            <w:shd w:val="clear" w:color="auto" w:fill="auto"/>
          </w:tcPr>
          <w:p w14:paraId="52AA4E31" w14:textId="126B463D" w:rsidR="0064064F" w:rsidRPr="00C95714" w:rsidRDefault="0064064F" w:rsidP="008C6ECB">
            <w:pPr>
              <w:pStyle w:val="TableParagraph"/>
              <w:spacing w:before="60" w:after="60"/>
              <w:ind w:left="177"/>
              <w:rPr>
                <w:rFonts w:ascii="Segoe UI" w:eastAsia="Times New Roman" w:hAnsi="Segoe UI" w:cs="Times New Roman"/>
                <w:sz w:val="16"/>
                <w:szCs w:val="16"/>
                <w:lang w:val="en-NZ" w:eastAsia="en-GB"/>
              </w:rPr>
            </w:pPr>
            <w:r>
              <w:rPr>
                <w:rFonts w:ascii="Segoe UI" w:eastAsia="Times New Roman" w:hAnsi="Segoe UI" w:cs="Times New Roman"/>
                <w:sz w:val="16"/>
                <w:szCs w:val="16"/>
                <w:lang w:val="en-NZ" w:eastAsia="en-GB"/>
              </w:rPr>
              <w:t>82.6%</w:t>
            </w:r>
          </w:p>
        </w:tc>
        <w:tc>
          <w:tcPr>
            <w:tcW w:w="992" w:type="dxa"/>
            <w:tcBorders>
              <w:top w:val="nil"/>
              <w:left w:val="nil"/>
              <w:bottom w:val="single" w:sz="4" w:space="0" w:color="A6A6A6" w:themeColor="background1" w:themeShade="A6"/>
              <w:right w:val="nil"/>
            </w:tcBorders>
            <w:shd w:val="clear" w:color="auto" w:fill="auto"/>
          </w:tcPr>
          <w:p w14:paraId="6A868385" w14:textId="77777777" w:rsidR="0064064F" w:rsidRPr="00617EC3" w:rsidRDefault="0064064F" w:rsidP="00E34871">
            <w:pPr>
              <w:pStyle w:val="TableText"/>
              <w:ind w:right="57"/>
              <w:jc w:val="right"/>
              <w:rPr>
                <w:sz w:val="16"/>
                <w:szCs w:val="16"/>
              </w:rPr>
            </w:pPr>
            <w:r w:rsidRPr="0005266E">
              <w:rPr>
                <w:rFonts w:ascii="Wingdings" w:hAnsi="Wingdings"/>
                <w:sz w:val="20"/>
              </w:rPr>
              <w:t>ü</w:t>
            </w:r>
          </w:p>
        </w:tc>
      </w:tr>
    </w:tbl>
    <w:p w14:paraId="2995CE96" w14:textId="77777777" w:rsidR="0064064F" w:rsidRDefault="0064064F" w:rsidP="0064064F">
      <w:pPr>
        <w:pStyle w:val="Note"/>
      </w:pPr>
      <w:r w:rsidRPr="0064064F">
        <w:rPr>
          <w:b/>
          <w:bCs/>
        </w:rPr>
        <w:t>Note 1</w:t>
      </w:r>
      <w:r w:rsidRPr="0064064F">
        <w:t>: The submission of a claim for a decision is the point at which the Ministry receives the relevant records from either Health NZ or the claimant themselves</w:t>
      </w:r>
    </w:p>
    <w:p w14:paraId="5AA2D3FF" w14:textId="77777777" w:rsidR="0064064F" w:rsidRDefault="0064064F" w:rsidP="0064064F">
      <w:pPr>
        <w:pStyle w:val="Heading4"/>
      </w:pPr>
      <w:r>
        <w:t>Non-Departmental Other Expenses</w:t>
      </w:r>
    </w:p>
    <w:p w14:paraId="33ABBBE6" w14:textId="77777777" w:rsidR="0064064F" w:rsidRDefault="0064064F" w:rsidP="0064064F">
      <w:pPr>
        <w:pStyle w:val="Heading5"/>
      </w:pPr>
      <w:r>
        <w:t>Redress Payments</w:t>
      </w:r>
    </w:p>
    <w:p w14:paraId="5E542D5C" w14:textId="77777777" w:rsidR="0064064F" w:rsidRDefault="0064064F" w:rsidP="0064064F">
      <w:r>
        <w:t>This category is limited to providing financial redress to people who experienced abuse in care.</w:t>
      </w:r>
    </w:p>
    <w:p w14:paraId="75C5260F" w14:textId="77777777" w:rsidR="0064064F" w:rsidRDefault="0064064F" w:rsidP="0064064F"/>
    <w:p w14:paraId="1BF1BB31" w14:textId="77777777" w:rsidR="0064064F" w:rsidRDefault="0064064F" w:rsidP="0064064F">
      <w:r>
        <w:t>An exemption from end-of-year performance information requirements was granted as the Redress Payments category within the MCA is one from which resources will be provided to a person or entity other than a department, a functional chief executive, an Office of Parliament, or a Crown entity under section 15D(2)(b)(ii) of the Public Finance Act 1989. This is because end-of-year performance information for the category is not likely to provide insight into the nature of the transaction giving rise to the expenses.</w:t>
      </w:r>
    </w:p>
    <w:p w14:paraId="59A552E7" w14:textId="77777777" w:rsidR="00791276" w:rsidRDefault="00791276" w:rsidP="0064064F"/>
    <w:p w14:paraId="366A3E3C" w14:textId="77777777" w:rsidR="00791276" w:rsidRDefault="00791276" w:rsidP="0064064F">
      <w:pPr>
        <w:sectPr w:rsidR="00791276" w:rsidSect="00483C9C">
          <w:pgSz w:w="11907" w:h="16840" w:code="9"/>
          <w:pgMar w:top="1418" w:right="1701" w:bottom="1134" w:left="1843" w:header="284" w:footer="425" w:gutter="284"/>
          <w:cols w:space="720"/>
        </w:sectPr>
      </w:pPr>
    </w:p>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119"/>
        <w:gridCol w:w="1288"/>
        <w:gridCol w:w="1289"/>
        <w:gridCol w:w="1288"/>
        <w:gridCol w:w="1096"/>
      </w:tblGrid>
      <w:tr w:rsidR="00445E27" w14:paraId="0B6771C7" w14:textId="77777777" w:rsidTr="00445E27">
        <w:trPr>
          <w:trHeight w:val="420"/>
        </w:trPr>
        <w:tc>
          <w:tcPr>
            <w:tcW w:w="8080" w:type="dxa"/>
            <w:gridSpan w:val="5"/>
            <w:tcBorders>
              <w:top w:val="nil"/>
              <w:left w:val="nil"/>
              <w:bottom w:val="nil"/>
              <w:right w:val="nil"/>
            </w:tcBorders>
            <w:shd w:val="clear" w:color="auto" w:fill="D9D9D9" w:themeFill="background1" w:themeFillShade="D9"/>
            <w:vAlign w:val="bottom"/>
          </w:tcPr>
          <w:p w14:paraId="2B52327B" w14:textId="7D152D8B" w:rsidR="00445E27" w:rsidRPr="00617EC3" w:rsidRDefault="00445E27" w:rsidP="00445E27">
            <w:pPr>
              <w:pStyle w:val="TableText"/>
              <w:rPr>
                <w:b/>
                <w:bCs/>
                <w:sz w:val="16"/>
                <w:szCs w:val="16"/>
              </w:rPr>
            </w:pPr>
            <w:r w:rsidRPr="0064064F">
              <w:rPr>
                <w:b/>
                <w:bCs/>
                <w:sz w:val="16"/>
                <w:szCs w:val="18"/>
              </w:rPr>
              <w:t>Financial performance</w:t>
            </w:r>
          </w:p>
        </w:tc>
      </w:tr>
      <w:tr w:rsidR="00445E27" w14:paraId="5F0C6578" w14:textId="77777777" w:rsidTr="00445E27">
        <w:trPr>
          <w:trHeight w:val="990"/>
        </w:trPr>
        <w:tc>
          <w:tcPr>
            <w:tcW w:w="3119" w:type="dxa"/>
            <w:tcBorders>
              <w:top w:val="nil"/>
              <w:left w:val="nil"/>
              <w:bottom w:val="nil"/>
              <w:right w:val="nil"/>
            </w:tcBorders>
            <w:shd w:val="clear" w:color="auto" w:fill="F2F2F2" w:themeFill="background1" w:themeFillShade="F2"/>
            <w:vAlign w:val="bottom"/>
            <w:hideMark/>
          </w:tcPr>
          <w:p w14:paraId="19835ADD" w14:textId="4E3410FD" w:rsidR="00791276" w:rsidRDefault="00791276">
            <w:pPr>
              <w:pStyle w:val="TableText"/>
              <w:rPr>
                <w:b/>
                <w:bCs/>
                <w:sz w:val="16"/>
                <w:szCs w:val="16"/>
              </w:rPr>
            </w:pPr>
            <w:r w:rsidRPr="00791276">
              <w:rPr>
                <w:b/>
                <w:bCs/>
                <w:sz w:val="16"/>
                <w:szCs w:val="16"/>
              </w:rPr>
              <w:t>Redress for Abuse in Care</w:t>
            </w:r>
          </w:p>
        </w:tc>
        <w:tc>
          <w:tcPr>
            <w:tcW w:w="1288" w:type="dxa"/>
            <w:tcBorders>
              <w:top w:val="nil"/>
              <w:left w:val="nil"/>
              <w:bottom w:val="nil"/>
              <w:right w:val="nil"/>
            </w:tcBorders>
            <w:shd w:val="clear" w:color="auto" w:fill="F2F2F2" w:themeFill="background1" w:themeFillShade="F2"/>
            <w:vAlign w:val="bottom"/>
            <w:hideMark/>
          </w:tcPr>
          <w:p w14:paraId="5F4181BC" w14:textId="77777777" w:rsidR="00791276" w:rsidRDefault="00791276">
            <w:pPr>
              <w:pStyle w:val="TableText"/>
              <w:jc w:val="right"/>
              <w:rPr>
                <w:b/>
                <w:bCs/>
                <w:sz w:val="16"/>
                <w:szCs w:val="16"/>
              </w:rPr>
            </w:pPr>
            <w:r w:rsidRPr="00617EC3">
              <w:rPr>
                <w:b/>
                <w:bCs/>
                <w:sz w:val="16"/>
                <w:szCs w:val="16"/>
              </w:rPr>
              <w:t xml:space="preserve">Actual </w:t>
            </w:r>
          </w:p>
          <w:p w14:paraId="6F1B0500" w14:textId="77777777" w:rsidR="00791276" w:rsidRDefault="00791276">
            <w:pPr>
              <w:pStyle w:val="TableText"/>
              <w:jc w:val="right"/>
              <w:rPr>
                <w:b/>
                <w:bCs/>
                <w:sz w:val="16"/>
                <w:szCs w:val="16"/>
              </w:rPr>
            </w:pPr>
            <w:r w:rsidRPr="00617EC3">
              <w:rPr>
                <w:b/>
                <w:bCs/>
                <w:sz w:val="16"/>
                <w:szCs w:val="16"/>
              </w:rPr>
              <w:t>2023/24</w:t>
            </w:r>
          </w:p>
          <w:p w14:paraId="7A9BCCEE" w14:textId="77777777" w:rsidR="00791276" w:rsidRDefault="00791276">
            <w:pPr>
              <w:pStyle w:val="TableText"/>
              <w:jc w:val="right"/>
              <w:rPr>
                <w:b/>
                <w:bCs/>
                <w:sz w:val="16"/>
                <w:szCs w:val="16"/>
              </w:rPr>
            </w:pPr>
            <w:r>
              <w:rPr>
                <w:b/>
                <w:bCs/>
                <w:sz w:val="16"/>
                <w:szCs w:val="16"/>
              </w:rPr>
              <w:t>$000</w:t>
            </w:r>
          </w:p>
        </w:tc>
        <w:tc>
          <w:tcPr>
            <w:tcW w:w="1289" w:type="dxa"/>
            <w:tcBorders>
              <w:top w:val="nil"/>
              <w:left w:val="nil"/>
              <w:bottom w:val="nil"/>
              <w:right w:val="nil"/>
            </w:tcBorders>
            <w:shd w:val="clear" w:color="auto" w:fill="F2F2F2" w:themeFill="background1" w:themeFillShade="F2"/>
            <w:vAlign w:val="bottom"/>
            <w:hideMark/>
          </w:tcPr>
          <w:p w14:paraId="4611B115" w14:textId="77777777" w:rsidR="00791276" w:rsidRDefault="00791276">
            <w:pPr>
              <w:pStyle w:val="TableText"/>
              <w:jc w:val="right"/>
              <w:rPr>
                <w:b/>
                <w:bCs/>
                <w:sz w:val="16"/>
                <w:szCs w:val="16"/>
              </w:rPr>
            </w:pPr>
            <w:r>
              <w:rPr>
                <w:b/>
                <w:bCs/>
                <w:sz w:val="16"/>
                <w:szCs w:val="16"/>
              </w:rPr>
              <w:t>Main estimates</w:t>
            </w:r>
          </w:p>
          <w:p w14:paraId="2FC35EC0" w14:textId="77777777" w:rsidR="00791276" w:rsidRDefault="00791276">
            <w:pPr>
              <w:pStyle w:val="TableText"/>
              <w:jc w:val="right"/>
              <w:rPr>
                <w:b/>
                <w:bCs/>
                <w:sz w:val="16"/>
                <w:szCs w:val="16"/>
              </w:rPr>
            </w:pPr>
            <w:r w:rsidRPr="00617EC3">
              <w:rPr>
                <w:b/>
                <w:bCs/>
                <w:sz w:val="16"/>
                <w:szCs w:val="16"/>
              </w:rPr>
              <w:t>2024/25</w:t>
            </w:r>
          </w:p>
          <w:p w14:paraId="7516C9B5" w14:textId="77777777" w:rsidR="00791276" w:rsidRDefault="00791276">
            <w:pPr>
              <w:pStyle w:val="TableText"/>
              <w:jc w:val="right"/>
              <w:rPr>
                <w:b/>
                <w:bCs/>
                <w:sz w:val="16"/>
                <w:szCs w:val="16"/>
              </w:rPr>
            </w:pPr>
            <w:r>
              <w:rPr>
                <w:b/>
                <w:bCs/>
                <w:sz w:val="16"/>
                <w:szCs w:val="16"/>
              </w:rPr>
              <w:t>$000</w:t>
            </w:r>
          </w:p>
        </w:tc>
        <w:tc>
          <w:tcPr>
            <w:tcW w:w="1288" w:type="dxa"/>
            <w:tcBorders>
              <w:top w:val="nil"/>
              <w:left w:val="nil"/>
              <w:bottom w:val="nil"/>
              <w:right w:val="nil"/>
            </w:tcBorders>
            <w:shd w:val="clear" w:color="auto" w:fill="F2F2F2" w:themeFill="background1" w:themeFillShade="F2"/>
            <w:vAlign w:val="bottom"/>
            <w:hideMark/>
          </w:tcPr>
          <w:p w14:paraId="06451C6B" w14:textId="77777777" w:rsidR="00791276" w:rsidRDefault="00791276">
            <w:pPr>
              <w:pStyle w:val="TableText"/>
              <w:jc w:val="right"/>
              <w:rPr>
                <w:b/>
                <w:bCs/>
                <w:sz w:val="16"/>
                <w:szCs w:val="16"/>
              </w:rPr>
            </w:pPr>
            <w:r w:rsidRPr="007A1871">
              <w:rPr>
                <w:b/>
                <w:bCs/>
                <w:sz w:val="16"/>
                <w:szCs w:val="16"/>
              </w:rPr>
              <w:t>Voted appropriation</w:t>
            </w:r>
          </w:p>
          <w:p w14:paraId="245FEB7F" w14:textId="77777777" w:rsidR="00791276" w:rsidRDefault="00791276">
            <w:pPr>
              <w:pStyle w:val="TableText"/>
              <w:jc w:val="right"/>
              <w:rPr>
                <w:b/>
                <w:bCs/>
                <w:sz w:val="16"/>
                <w:szCs w:val="16"/>
              </w:rPr>
            </w:pPr>
            <w:r w:rsidRPr="00617EC3">
              <w:rPr>
                <w:b/>
                <w:bCs/>
                <w:sz w:val="16"/>
                <w:szCs w:val="16"/>
              </w:rPr>
              <w:t>2024/25</w:t>
            </w:r>
          </w:p>
          <w:p w14:paraId="0EDA2A93" w14:textId="77777777" w:rsidR="00791276" w:rsidRDefault="00791276">
            <w:pPr>
              <w:pStyle w:val="TableText"/>
              <w:jc w:val="right"/>
              <w:rPr>
                <w:b/>
                <w:bCs/>
                <w:sz w:val="16"/>
                <w:szCs w:val="16"/>
              </w:rPr>
            </w:pPr>
            <w:r>
              <w:rPr>
                <w:b/>
                <w:bCs/>
                <w:sz w:val="16"/>
                <w:szCs w:val="16"/>
              </w:rPr>
              <w:t>$000</w:t>
            </w:r>
          </w:p>
        </w:tc>
        <w:tc>
          <w:tcPr>
            <w:tcW w:w="1096" w:type="dxa"/>
            <w:tcBorders>
              <w:top w:val="nil"/>
              <w:left w:val="nil"/>
              <w:bottom w:val="nil"/>
              <w:right w:val="nil"/>
            </w:tcBorders>
            <w:shd w:val="clear" w:color="auto" w:fill="F2F2F2" w:themeFill="background1" w:themeFillShade="F2"/>
            <w:vAlign w:val="bottom"/>
            <w:hideMark/>
          </w:tcPr>
          <w:p w14:paraId="62A00F29" w14:textId="77777777" w:rsidR="00791276" w:rsidRDefault="00791276">
            <w:pPr>
              <w:pStyle w:val="TableText"/>
              <w:jc w:val="right"/>
              <w:rPr>
                <w:b/>
                <w:bCs/>
                <w:sz w:val="16"/>
                <w:szCs w:val="16"/>
              </w:rPr>
            </w:pPr>
            <w:r w:rsidRPr="00617EC3">
              <w:rPr>
                <w:b/>
                <w:bCs/>
                <w:sz w:val="16"/>
                <w:szCs w:val="16"/>
              </w:rPr>
              <w:t xml:space="preserve">Actual </w:t>
            </w:r>
          </w:p>
          <w:p w14:paraId="317275DB" w14:textId="77777777" w:rsidR="00791276" w:rsidRDefault="00791276">
            <w:pPr>
              <w:pStyle w:val="TableText"/>
              <w:jc w:val="right"/>
              <w:rPr>
                <w:b/>
                <w:bCs/>
                <w:sz w:val="16"/>
                <w:szCs w:val="16"/>
              </w:rPr>
            </w:pPr>
            <w:r w:rsidRPr="00617EC3">
              <w:rPr>
                <w:b/>
                <w:bCs/>
                <w:sz w:val="16"/>
                <w:szCs w:val="16"/>
              </w:rPr>
              <w:t>202</w:t>
            </w:r>
            <w:r>
              <w:rPr>
                <w:b/>
                <w:bCs/>
                <w:sz w:val="16"/>
                <w:szCs w:val="16"/>
              </w:rPr>
              <w:t>4</w:t>
            </w:r>
            <w:r w:rsidRPr="00617EC3">
              <w:rPr>
                <w:b/>
                <w:bCs/>
                <w:sz w:val="16"/>
                <w:szCs w:val="16"/>
              </w:rPr>
              <w:t>/2</w:t>
            </w:r>
            <w:r>
              <w:rPr>
                <w:b/>
                <w:bCs/>
                <w:sz w:val="16"/>
                <w:szCs w:val="16"/>
              </w:rPr>
              <w:t>5</w:t>
            </w:r>
          </w:p>
          <w:p w14:paraId="0F2023DC" w14:textId="77777777" w:rsidR="00791276" w:rsidRDefault="00791276">
            <w:pPr>
              <w:pStyle w:val="TableText"/>
              <w:jc w:val="right"/>
              <w:rPr>
                <w:b/>
                <w:bCs/>
                <w:sz w:val="16"/>
                <w:szCs w:val="16"/>
              </w:rPr>
            </w:pPr>
            <w:r>
              <w:rPr>
                <w:b/>
                <w:bCs/>
                <w:sz w:val="16"/>
                <w:szCs w:val="16"/>
              </w:rPr>
              <w:t>$000</w:t>
            </w:r>
          </w:p>
        </w:tc>
      </w:tr>
      <w:tr w:rsidR="00791276" w14:paraId="27E4EAF2" w14:textId="77777777" w:rsidTr="000C72DB">
        <w:tc>
          <w:tcPr>
            <w:tcW w:w="3119" w:type="dxa"/>
            <w:tcBorders>
              <w:top w:val="nil"/>
              <w:left w:val="nil"/>
              <w:bottom w:val="single" w:sz="4" w:space="0" w:color="A6A6A6" w:themeColor="background1" w:themeShade="A6"/>
              <w:right w:val="nil"/>
            </w:tcBorders>
          </w:tcPr>
          <w:p w14:paraId="799D8F6C" w14:textId="77777777" w:rsidR="00791276" w:rsidRPr="007A1871" w:rsidRDefault="00791276" w:rsidP="008C6ECB">
            <w:pPr>
              <w:pStyle w:val="TableText"/>
              <w:rPr>
                <w:b/>
                <w:bCs/>
                <w:sz w:val="16"/>
                <w:szCs w:val="16"/>
              </w:rPr>
            </w:pPr>
            <w:r w:rsidRPr="007A1871">
              <w:rPr>
                <w:b/>
                <w:bCs/>
                <w:sz w:val="16"/>
                <w:szCs w:val="16"/>
              </w:rPr>
              <w:t>Departmental output expense</w:t>
            </w:r>
          </w:p>
        </w:tc>
        <w:tc>
          <w:tcPr>
            <w:tcW w:w="1288" w:type="dxa"/>
            <w:tcBorders>
              <w:top w:val="nil"/>
              <w:left w:val="nil"/>
              <w:bottom w:val="single" w:sz="4" w:space="0" w:color="A6A6A6" w:themeColor="background1" w:themeShade="A6"/>
              <w:right w:val="nil"/>
            </w:tcBorders>
          </w:tcPr>
          <w:p w14:paraId="2C94127A" w14:textId="77777777" w:rsidR="00791276" w:rsidRPr="00C95714" w:rsidRDefault="00791276" w:rsidP="008C6ECB">
            <w:pPr>
              <w:pStyle w:val="TableParagraph"/>
              <w:spacing w:before="60" w:after="60"/>
              <w:ind w:left="-106"/>
              <w:rPr>
                <w:rFonts w:ascii="Segoe UI" w:eastAsia="Times New Roman" w:hAnsi="Segoe UI" w:cs="Times New Roman"/>
                <w:sz w:val="16"/>
                <w:szCs w:val="16"/>
                <w:lang w:val="en-NZ" w:eastAsia="en-GB"/>
              </w:rPr>
            </w:pPr>
          </w:p>
        </w:tc>
        <w:tc>
          <w:tcPr>
            <w:tcW w:w="1289" w:type="dxa"/>
            <w:tcBorders>
              <w:top w:val="nil"/>
              <w:left w:val="nil"/>
              <w:bottom w:val="single" w:sz="4" w:space="0" w:color="A6A6A6" w:themeColor="background1" w:themeShade="A6"/>
              <w:right w:val="nil"/>
            </w:tcBorders>
          </w:tcPr>
          <w:p w14:paraId="4795B00E" w14:textId="77777777" w:rsidR="00791276" w:rsidRPr="00C95714" w:rsidRDefault="00791276" w:rsidP="008C6ECB">
            <w:pPr>
              <w:pStyle w:val="TableParagraph"/>
              <w:spacing w:before="60" w:after="60"/>
              <w:ind w:left="179"/>
              <w:rPr>
                <w:rFonts w:ascii="Segoe UI" w:eastAsia="Times New Roman" w:hAnsi="Segoe UI" w:cs="Times New Roman"/>
                <w:sz w:val="16"/>
                <w:szCs w:val="16"/>
                <w:lang w:val="en-NZ" w:eastAsia="en-GB"/>
              </w:rPr>
            </w:pPr>
          </w:p>
        </w:tc>
        <w:tc>
          <w:tcPr>
            <w:tcW w:w="1288" w:type="dxa"/>
            <w:tcBorders>
              <w:top w:val="nil"/>
              <w:left w:val="nil"/>
              <w:bottom w:val="single" w:sz="4" w:space="0" w:color="A6A6A6" w:themeColor="background1" w:themeShade="A6"/>
              <w:right w:val="nil"/>
            </w:tcBorders>
            <w:shd w:val="clear" w:color="auto" w:fill="FFFFFF" w:themeFill="background1"/>
          </w:tcPr>
          <w:p w14:paraId="548FEBD7" w14:textId="77777777" w:rsidR="00791276" w:rsidRPr="00C95714" w:rsidRDefault="00791276" w:rsidP="008C6ECB">
            <w:pPr>
              <w:pStyle w:val="TableParagraph"/>
              <w:spacing w:before="60" w:after="60"/>
              <w:ind w:left="177"/>
              <w:rPr>
                <w:rFonts w:ascii="Segoe UI" w:eastAsia="Times New Roman" w:hAnsi="Segoe UI" w:cs="Times New Roman"/>
                <w:sz w:val="16"/>
                <w:szCs w:val="16"/>
                <w:lang w:val="en-NZ" w:eastAsia="en-GB"/>
              </w:rPr>
            </w:pPr>
          </w:p>
        </w:tc>
        <w:tc>
          <w:tcPr>
            <w:tcW w:w="1096" w:type="dxa"/>
            <w:tcBorders>
              <w:top w:val="nil"/>
              <w:left w:val="nil"/>
              <w:bottom w:val="single" w:sz="4" w:space="0" w:color="A6A6A6" w:themeColor="background1" w:themeShade="A6"/>
              <w:right w:val="nil"/>
            </w:tcBorders>
            <w:shd w:val="clear" w:color="auto" w:fill="auto"/>
          </w:tcPr>
          <w:p w14:paraId="30578062" w14:textId="77777777" w:rsidR="00791276" w:rsidRPr="00617EC3" w:rsidRDefault="00791276" w:rsidP="008C6ECB">
            <w:pPr>
              <w:pStyle w:val="TableText"/>
              <w:jc w:val="right"/>
              <w:rPr>
                <w:sz w:val="16"/>
                <w:szCs w:val="16"/>
              </w:rPr>
            </w:pPr>
          </w:p>
        </w:tc>
      </w:tr>
      <w:tr w:rsidR="00310779" w14:paraId="40D6F9FA"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03E1925C" w14:textId="1531DED1" w:rsidR="00310779" w:rsidRPr="007A1871" w:rsidRDefault="00310779" w:rsidP="008C6ECB">
            <w:pPr>
              <w:pStyle w:val="TableText"/>
              <w:rPr>
                <w:b/>
                <w:bCs/>
                <w:sz w:val="16"/>
                <w:szCs w:val="16"/>
              </w:rPr>
            </w:pPr>
            <w:r w:rsidRPr="00310779">
              <w:rPr>
                <w:b/>
                <w:bCs/>
                <w:sz w:val="16"/>
                <w:szCs w:val="16"/>
              </w:rPr>
              <w:t>Delivering Redress for Abuse in Care</w:t>
            </w:r>
          </w:p>
        </w:tc>
        <w:tc>
          <w:tcPr>
            <w:tcW w:w="1288" w:type="dxa"/>
            <w:tcBorders>
              <w:top w:val="single" w:sz="4" w:space="0" w:color="A6A6A6" w:themeColor="background1" w:themeShade="A6"/>
              <w:left w:val="nil"/>
              <w:bottom w:val="single" w:sz="4" w:space="0" w:color="A6A6A6" w:themeColor="background1" w:themeShade="A6"/>
              <w:right w:val="nil"/>
            </w:tcBorders>
          </w:tcPr>
          <w:p w14:paraId="7FB87D74" w14:textId="77777777" w:rsidR="00310779" w:rsidRPr="00C95714" w:rsidRDefault="00310779" w:rsidP="008C6ECB">
            <w:pPr>
              <w:pStyle w:val="TableParagraph"/>
              <w:spacing w:before="60" w:after="60"/>
              <w:ind w:left="-106"/>
              <w:rPr>
                <w:rFonts w:ascii="Segoe UI" w:eastAsia="Times New Roman" w:hAnsi="Segoe UI" w:cs="Times New Roman"/>
                <w:sz w:val="16"/>
                <w:szCs w:val="16"/>
                <w:lang w:val="en-NZ" w:eastAsia="en-GB"/>
              </w:rPr>
            </w:pPr>
          </w:p>
        </w:tc>
        <w:tc>
          <w:tcPr>
            <w:tcW w:w="1289" w:type="dxa"/>
            <w:tcBorders>
              <w:top w:val="single" w:sz="4" w:space="0" w:color="A6A6A6" w:themeColor="background1" w:themeShade="A6"/>
              <w:left w:val="nil"/>
              <w:bottom w:val="single" w:sz="4" w:space="0" w:color="A6A6A6" w:themeColor="background1" w:themeShade="A6"/>
              <w:right w:val="nil"/>
            </w:tcBorders>
          </w:tcPr>
          <w:p w14:paraId="63B1C785" w14:textId="77777777" w:rsidR="00310779" w:rsidRPr="00C95714" w:rsidRDefault="00310779" w:rsidP="008C6ECB">
            <w:pPr>
              <w:pStyle w:val="TableParagraph"/>
              <w:spacing w:before="60" w:after="60"/>
              <w:ind w:left="179"/>
              <w:rPr>
                <w:rFonts w:ascii="Segoe UI" w:eastAsia="Times New Roman" w:hAnsi="Segoe UI" w:cs="Times New Roman"/>
                <w:sz w:val="16"/>
                <w:szCs w:val="16"/>
                <w:lang w:val="en-NZ" w:eastAsia="en-GB"/>
              </w:rPr>
            </w:pP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640273D" w14:textId="77777777" w:rsidR="00310779" w:rsidRPr="00C95714" w:rsidRDefault="00310779" w:rsidP="008C6ECB">
            <w:pPr>
              <w:pStyle w:val="TableParagraph"/>
              <w:spacing w:before="60" w:after="60"/>
              <w:ind w:left="177"/>
              <w:rPr>
                <w:rFonts w:ascii="Segoe UI" w:eastAsia="Times New Roman" w:hAnsi="Segoe UI" w:cs="Times New Roman"/>
                <w:sz w:val="16"/>
                <w:szCs w:val="16"/>
                <w:lang w:val="en-NZ" w:eastAsia="en-GB"/>
              </w:rPr>
            </w:pP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562E148B" w14:textId="77777777" w:rsidR="00310779" w:rsidRPr="00617EC3" w:rsidRDefault="00310779" w:rsidP="008C6ECB">
            <w:pPr>
              <w:pStyle w:val="TableText"/>
              <w:jc w:val="right"/>
              <w:rPr>
                <w:sz w:val="16"/>
                <w:szCs w:val="16"/>
              </w:rPr>
            </w:pPr>
          </w:p>
        </w:tc>
      </w:tr>
      <w:tr w:rsidR="00791276" w14:paraId="6E94456A"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14161A5C" w14:textId="77777777" w:rsidR="00791276" w:rsidRPr="007A1871" w:rsidRDefault="00791276" w:rsidP="008C6ECB">
            <w:pPr>
              <w:pStyle w:val="TableText"/>
              <w:rPr>
                <w:b/>
                <w:bCs/>
                <w:sz w:val="16"/>
                <w:szCs w:val="16"/>
              </w:rPr>
            </w:pPr>
            <w:r w:rsidRPr="007A1871">
              <w:rPr>
                <w:b/>
                <w:bCs/>
                <w:sz w:val="16"/>
                <w:szCs w:val="16"/>
              </w:rPr>
              <w:t>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2EFE0A19" w14:textId="77777777" w:rsidR="00791276" w:rsidRPr="00C95714" w:rsidRDefault="00791276" w:rsidP="008C6ECB">
            <w:pPr>
              <w:pStyle w:val="TableParagraph"/>
              <w:spacing w:before="60" w:after="60"/>
              <w:ind w:left="179"/>
              <w:rPr>
                <w:rFonts w:ascii="Segoe UI" w:eastAsia="Times New Roman" w:hAnsi="Segoe UI" w:cs="Times New Roman"/>
                <w:sz w:val="16"/>
                <w:szCs w:val="16"/>
                <w:lang w:val="en-NZ" w:eastAsia="en-GB"/>
              </w:rPr>
            </w:pPr>
          </w:p>
        </w:tc>
        <w:tc>
          <w:tcPr>
            <w:tcW w:w="1289" w:type="dxa"/>
            <w:tcBorders>
              <w:top w:val="single" w:sz="4" w:space="0" w:color="A6A6A6" w:themeColor="background1" w:themeShade="A6"/>
              <w:left w:val="nil"/>
              <w:bottom w:val="single" w:sz="4" w:space="0" w:color="A6A6A6" w:themeColor="background1" w:themeShade="A6"/>
              <w:right w:val="nil"/>
            </w:tcBorders>
          </w:tcPr>
          <w:p w14:paraId="62D63048" w14:textId="77777777" w:rsidR="00791276" w:rsidRPr="00C95714" w:rsidRDefault="00791276" w:rsidP="008C6ECB">
            <w:pPr>
              <w:pStyle w:val="TableParagraph"/>
              <w:spacing w:before="60" w:after="60"/>
              <w:ind w:left="179" w:firstLine="25"/>
              <w:rPr>
                <w:rFonts w:ascii="Segoe UI" w:eastAsia="Times New Roman" w:hAnsi="Segoe UI" w:cs="Times New Roman"/>
                <w:sz w:val="16"/>
                <w:szCs w:val="16"/>
                <w:lang w:val="en-NZ" w:eastAsia="en-GB"/>
              </w:rPr>
            </w:pP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4E0713C5" w14:textId="77777777" w:rsidR="00791276" w:rsidRPr="00C95714" w:rsidRDefault="00791276" w:rsidP="008C6ECB">
            <w:pPr>
              <w:pStyle w:val="TableParagraph"/>
              <w:spacing w:before="60" w:after="60"/>
              <w:ind w:left="179"/>
              <w:rPr>
                <w:rFonts w:ascii="Segoe UI" w:eastAsia="Times New Roman" w:hAnsi="Segoe UI" w:cs="Times New Roman"/>
                <w:sz w:val="16"/>
                <w:szCs w:val="16"/>
                <w:lang w:val="en-NZ" w:eastAsia="en-GB"/>
              </w:rPr>
            </w:pP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008E4FB3" w14:textId="77777777" w:rsidR="00791276" w:rsidRPr="00617EC3" w:rsidRDefault="00791276" w:rsidP="008C6ECB">
            <w:pPr>
              <w:pStyle w:val="TableText"/>
              <w:jc w:val="right"/>
              <w:rPr>
                <w:sz w:val="16"/>
                <w:szCs w:val="16"/>
              </w:rPr>
            </w:pPr>
          </w:p>
        </w:tc>
      </w:tr>
      <w:tr w:rsidR="00310779" w:rsidRPr="007A1871" w14:paraId="0A0800E3"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4937E6F9" w14:textId="77777777" w:rsidR="00310779" w:rsidRPr="007A1871" w:rsidRDefault="00310779" w:rsidP="008C6ECB">
            <w:pPr>
              <w:pStyle w:val="TableText"/>
              <w:rPr>
                <w:sz w:val="16"/>
                <w:szCs w:val="16"/>
              </w:rPr>
            </w:pPr>
            <w:r w:rsidRPr="007A1871">
              <w:rPr>
                <w:sz w:val="16"/>
                <w:szCs w:val="16"/>
              </w:rPr>
              <w:t>Crown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00A4C064" w14:textId="0EA94C58" w:rsidR="00310779" w:rsidRPr="007A1871"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4B757F50" w14:textId="0FE28E49" w:rsidR="00310779" w:rsidRPr="007A1871"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75A208BC" w14:textId="01793BFC" w:rsidR="00310779" w:rsidRPr="007A1871"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497</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64361672" w14:textId="22FEE9E2" w:rsidR="00310779" w:rsidRPr="00310779"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497</w:t>
            </w:r>
          </w:p>
        </w:tc>
      </w:tr>
      <w:tr w:rsidR="00310779" w:rsidRPr="007A1871" w14:paraId="20ABFC44"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7016C666" w14:textId="77777777" w:rsidR="00310779" w:rsidRPr="007A1871" w:rsidRDefault="00310779" w:rsidP="008C6ECB">
            <w:pPr>
              <w:pStyle w:val="TableText"/>
              <w:rPr>
                <w:sz w:val="16"/>
                <w:szCs w:val="16"/>
              </w:rPr>
            </w:pPr>
            <w:r w:rsidRPr="007A1871">
              <w:rPr>
                <w:sz w:val="16"/>
                <w:szCs w:val="16"/>
              </w:rPr>
              <w:t>Other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34C63144" w14:textId="285F4F32" w:rsidR="00310779" w:rsidRPr="007A1871"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325CBB12" w14:textId="6B6DEE74" w:rsidR="00310779" w:rsidRPr="007A1871"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2A817250" w14:textId="7361C84E" w:rsidR="00310779" w:rsidRPr="007A1871"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430B398F" w14:textId="094E5565" w:rsidR="00310779" w:rsidRPr="00310779"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r>
      <w:tr w:rsidR="00310779" w14:paraId="4E05B3F1"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00F983F7" w14:textId="77777777" w:rsidR="00310779" w:rsidRPr="007A1871" w:rsidRDefault="00310779" w:rsidP="008C6ECB">
            <w:pPr>
              <w:pStyle w:val="TableText"/>
              <w:rPr>
                <w:b/>
                <w:bCs/>
                <w:sz w:val="16"/>
                <w:szCs w:val="16"/>
              </w:rPr>
            </w:pPr>
            <w:r w:rsidRPr="007A1871">
              <w:rPr>
                <w:b/>
                <w:bCs/>
                <w:sz w:val="16"/>
                <w:szCs w:val="16"/>
              </w:rPr>
              <w:t>Total revenue</w:t>
            </w:r>
          </w:p>
        </w:tc>
        <w:tc>
          <w:tcPr>
            <w:tcW w:w="1288" w:type="dxa"/>
            <w:tcBorders>
              <w:top w:val="single" w:sz="4" w:space="0" w:color="A6A6A6" w:themeColor="background1" w:themeShade="A6"/>
              <w:left w:val="nil"/>
              <w:bottom w:val="single" w:sz="4" w:space="0" w:color="A6A6A6" w:themeColor="background1" w:themeShade="A6"/>
              <w:right w:val="nil"/>
            </w:tcBorders>
          </w:tcPr>
          <w:p w14:paraId="7F48443D" w14:textId="1D2EBD50"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126ECA21" w14:textId="252173B1"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F4D1DA5" w14:textId="0F6007AC"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497</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0C770BA0" w14:textId="72131810"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497</w:t>
            </w:r>
          </w:p>
        </w:tc>
      </w:tr>
      <w:tr w:rsidR="00310779" w14:paraId="3BB30DCB"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4F2CBE2E" w14:textId="77777777" w:rsidR="00310779" w:rsidRPr="007A1871" w:rsidRDefault="00310779" w:rsidP="008C6ECB">
            <w:pPr>
              <w:pStyle w:val="TableText"/>
              <w:rPr>
                <w:b/>
                <w:bCs/>
                <w:sz w:val="16"/>
                <w:szCs w:val="16"/>
              </w:rPr>
            </w:pPr>
            <w:r w:rsidRPr="007A1871">
              <w:rPr>
                <w:b/>
                <w:bCs/>
                <w:sz w:val="16"/>
                <w:szCs w:val="16"/>
              </w:rPr>
              <w:t>Total expense</w:t>
            </w:r>
          </w:p>
        </w:tc>
        <w:tc>
          <w:tcPr>
            <w:tcW w:w="1288" w:type="dxa"/>
            <w:tcBorders>
              <w:top w:val="single" w:sz="4" w:space="0" w:color="A6A6A6" w:themeColor="background1" w:themeShade="A6"/>
              <w:left w:val="nil"/>
              <w:bottom w:val="single" w:sz="4" w:space="0" w:color="A6A6A6" w:themeColor="background1" w:themeShade="A6"/>
              <w:right w:val="nil"/>
            </w:tcBorders>
          </w:tcPr>
          <w:p w14:paraId="0288CB99" w14:textId="618F220F"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54F75ABD" w14:textId="4B1A8A3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060DA4F" w14:textId="543547FB"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497</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0EA3C46C" w14:textId="1B174685"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50</w:t>
            </w:r>
          </w:p>
        </w:tc>
      </w:tr>
      <w:tr w:rsidR="00310779" w14:paraId="20ACCDA4"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5F25052D" w14:textId="77777777" w:rsidR="00310779" w:rsidRPr="007A1871" w:rsidRDefault="00310779" w:rsidP="008C6ECB">
            <w:pPr>
              <w:pStyle w:val="TableText"/>
              <w:rPr>
                <w:b/>
                <w:bCs/>
                <w:sz w:val="16"/>
                <w:szCs w:val="16"/>
              </w:rPr>
            </w:pPr>
            <w:r w:rsidRPr="007A1871">
              <w:rPr>
                <w:b/>
                <w:bCs/>
                <w:sz w:val="16"/>
                <w:szCs w:val="16"/>
              </w:rPr>
              <w:t>Net surplus/(deficit)</w:t>
            </w:r>
          </w:p>
        </w:tc>
        <w:tc>
          <w:tcPr>
            <w:tcW w:w="1288" w:type="dxa"/>
            <w:tcBorders>
              <w:top w:val="single" w:sz="4" w:space="0" w:color="A6A6A6" w:themeColor="background1" w:themeShade="A6"/>
              <w:left w:val="nil"/>
              <w:bottom w:val="single" w:sz="4" w:space="0" w:color="A6A6A6" w:themeColor="background1" w:themeShade="A6"/>
              <w:right w:val="nil"/>
            </w:tcBorders>
          </w:tcPr>
          <w:p w14:paraId="2A4486C9" w14:textId="66F92A1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21F39507" w14:textId="7FD0A305"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8A8F660" w14:textId="020B01E3"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250089A2" w14:textId="7B5419BC"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447</w:t>
            </w:r>
          </w:p>
        </w:tc>
      </w:tr>
      <w:tr w:rsidR="00310779" w:rsidRPr="00310779" w14:paraId="53DDF629"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747D0B7C" w14:textId="32BDCCCB" w:rsidR="00310779" w:rsidRPr="00310779" w:rsidRDefault="00310779" w:rsidP="008C6ECB">
            <w:pPr>
              <w:pStyle w:val="TableText"/>
              <w:rPr>
                <w:b/>
                <w:bCs/>
                <w:sz w:val="16"/>
                <w:szCs w:val="16"/>
              </w:rPr>
            </w:pPr>
            <w:r w:rsidRPr="00310779">
              <w:rPr>
                <w:b/>
                <w:bCs/>
                <w:sz w:val="16"/>
                <w:szCs w:val="16"/>
              </w:rPr>
              <w:t>Non-departmental output expense</w:t>
            </w:r>
          </w:p>
        </w:tc>
        <w:tc>
          <w:tcPr>
            <w:tcW w:w="1288" w:type="dxa"/>
            <w:tcBorders>
              <w:top w:val="single" w:sz="4" w:space="0" w:color="A6A6A6" w:themeColor="background1" w:themeShade="A6"/>
              <w:left w:val="nil"/>
              <w:bottom w:val="single" w:sz="4" w:space="0" w:color="A6A6A6" w:themeColor="background1" w:themeShade="A6"/>
              <w:right w:val="nil"/>
            </w:tcBorders>
          </w:tcPr>
          <w:p w14:paraId="7C2E8213"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c>
          <w:tcPr>
            <w:tcW w:w="1289" w:type="dxa"/>
            <w:tcBorders>
              <w:top w:val="single" w:sz="4" w:space="0" w:color="A6A6A6" w:themeColor="background1" w:themeShade="A6"/>
              <w:left w:val="nil"/>
              <w:bottom w:val="single" w:sz="4" w:space="0" w:color="A6A6A6" w:themeColor="background1" w:themeShade="A6"/>
              <w:right w:val="nil"/>
            </w:tcBorders>
          </w:tcPr>
          <w:p w14:paraId="1F411C66"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FEB3485"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1D4AA663"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r>
      <w:tr w:rsidR="00310779" w:rsidRPr="00310779" w14:paraId="715F510F"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28F56F3C" w14:textId="36665CB7" w:rsidR="00310779" w:rsidRPr="00310779" w:rsidRDefault="00310779" w:rsidP="008C6ECB">
            <w:pPr>
              <w:pStyle w:val="TableText"/>
              <w:rPr>
                <w:b/>
                <w:bCs/>
                <w:sz w:val="16"/>
                <w:szCs w:val="16"/>
              </w:rPr>
            </w:pPr>
            <w:r w:rsidRPr="00310779">
              <w:rPr>
                <w:b/>
                <w:bCs/>
                <w:sz w:val="16"/>
                <w:szCs w:val="16"/>
              </w:rPr>
              <w:t>Redress Payments</w:t>
            </w:r>
          </w:p>
        </w:tc>
        <w:tc>
          <w:tcPr>
            <w:tcW w:w="1288" w:type="dxa"/>
            <w:tcBorders>
              <w:top w:val="single" w:sz="4" w:space="0" w:color="A6A6A6" w:themeColor="background1" w:themeShade="A6"/>
              <w:left w:val="nil"/>
              <w:bottom w:val="single" w:sz="4" w:space="0" w:color="A6A6A6" w:themeColor="background1" w:themeShade="A6"/>
              <w:right w:val="nil"/>
            </w:tcBorders>
          </w:tcPr>
          <w:p w14:paraId="6AB92709"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c>
          <w:tcPr>
            <w:tcW w:w="1289" w:type="dxa"/>
            <w:tcBorders>
              <w:top w:val="single" w:sz="4" w:space="0" w:color="A6A6A6" w:themeColor="background1" w:themeShade="A6"/>
              <w:left w:val="nil"/>
              <w:bottom w:val="single" w:sz="4" w:space="0" w:color="A6A6A6" w:themeColor="background1" w:themeShade="A6"/>
              <w:right w:val="nil"/>
            </w:tcBorders>
          </w:tcPr>
          <w:p w14:paraId="5C1B8718"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271A831B"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3F245F0D" w14:textId="77777777"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p>
        </w:tc>
      </w:tr>
      <w:tr w:rsidR="00310779" w14:paraId="260AF024"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5ABAE98C" w14:textId="0FFFB193" w:rsidR="00310779" w:rsidRPr="00310779" w:rsidRDefault="00310779" w:rsidP="008C6ECB">
            <w:pPr>
              <w:pStyle w:val="TableText"/>
              <w:rPr>
                <w:sz w:val="16"/>
                <w:szCs w:val="16"/>
              </w:rPr>
            </w:pPr>
            <w:r w:rsidRPr="00310779">
              <w:rPr>
                <w:sz w:val="16"/>
                <w:szCs w:val="16"/>
              </w:rPr>
              <w:t>Total expenses</w:t>
            </w:r>
          </w:p>
        </w:tc>
        <w:tc>
          <w:tcPr>
            <w:tcW w:w="1288" w:type="dxa"/>
            <w:tcBorders>
              <w:top w:val="single" w:sz="4" w:space="0" w:color="A6A6A6" w:themeColor="background1" w:themeShade="A6"/>
              <w:left w:val="nil"/>
              <w:bottom w:val="single" w:sz="4" w:space="0" w:color="A6A6A6" w:themeColor="background1" w:themeShade="A6"/>
              <w:right w:val="nil"/>
            </w:tcBorders>
          </w:tcPr>
          <w:p w14:paraId="4F9E7F3E" w14:textId="646C2AF2" w:rsidR="00310779" w:rsidRPr="00310779"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0E845022" w14:textId="24B87B2E" w:rsidR="00310779" w:rsidRPr="00310779"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0502DD54" w14:textId="545A5173" w:rsidR="00310779" w:rsidRPr="00310779"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12,573</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59F1A31A" w14:textId="27F39C65" w:rsidR="00310779" w:rsidRPr="00310779" w:rsidRDefault="00310779" w:rsidP="008C6ECB">
            <w:pPr>
              <w:pStyle w:val="TableParagraph"/>
              <w:spacing w:before="60" w:after="60"/>
              <w:ind w:left="179"/>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2,627</w:t>
            </w:r>
          </w:p>
        </w:tc>
      </w:tr>
      <w:tr w:rsidR="00310779" w:rsidRPr="00310779" w14:paraId="10312B07" w14:textId="77777777" w:rsidTr="000C72DB">
        <w:tc>
          <w:tcPr>
            <w:tcW w:w="3119" w:type="dxa"/>
            <w:tcBorders>
              <w:top w:val="single" w:sz="4" w:space="0" w:color="A6A6A6" w:themeColor="background1" w:themeShade="A6"/>
              <w:left w:val="nil"/>
              <w:bottom w:val="single" w:sz="4" w:space="0" w:color="A6A6A6" w:themeColor="background1" w:themeShade="A6"/>
              <w:right w:val="nil"/>
            </w:tcBorders>
          </w:tcPr>
          <w:p w14:paraId="57C095AA" w14:textId="5F4C06C1" w:rsidR="00310779" w:rsidRPr="00310779" w:rsidRDefault="00310779" w:rsidP="008C6ECB">
            <w:pPr>
              <w:pStyle w:val="TableText"/>
              <w:rPr>
                <w:b/>
                <w:bCs/>
                <w:sz w:val="16"/>
                <w:szCs w:val="16"/>
              </w:rPr>
            </w:pPr>
            <w:r w:rsidRPr="00310779">
              <w:rPr>
                <w:b/>
                <w:bCs/>
                <w:sz w:val="16"/>
                <w:szCs w:val="16"/>
              </w:rPr>
              <w:t>Total MCA expenses</w:t>
            </w:r>
          </w:p>
        </w:tc>
        <w:tc>
          <w:tcPr>
            <w:tcW w:w="1288" w:type="dxa"/>
            <w:tcBorders>
              <w:top w:val="single" w:sz="4" w:space="0" w:color="A6A6A6" w:themeColor="background1" w:themeShade="A6"/>
              <w:left w:val="nil"/>
              <w:bottom w:val="single" w:sz="4" w:space="0" w:color="A6A6A6" w:themeColor="background1" w:themeShade="A6"/>
              <w:right w:val="nil"/>
            </w:tcBorders>
          </w:tcPr>
          <w:p w14:paraId="123A7413" w14:textId="47C38C95"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9" w:type="dxa"/>
            <w:tcBorders>
              <w:top w:val="single" w:sz="4" w:space="0" w:color="A6A6A6" w:themeColor="background1" w:themeShade="A6"/>
              <w:left w:val="nil"/>
              <w:bottom w:val="single" w:sz="4" w:space="0" w:color="A6A6A6" w:themeColor="background1" w:themeShade="A6"/>
              <w:right w:val="nil"/>
            </w:tcBorders>
          </w:tcPr>
          <w:p w14:paraId="6783C428" w14:textId="33F50B51"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w:t>
            </w:r>
          </w:p>
        </w:tc>
        <w:tc>
          <w:tcPr>
            <w:tcW w:w="1288"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450928C5" w14:textId="5ABFFE70"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13,070</w:t>
            </w:r>
          </w:p>
        </w:tc>
        <w:tc>
          <w:tcPr>
            <w:tcW w:w="1096" w:type="dxa"/>
            <w:tcBorders>
              <w:top w:val="single" w:sz="4" w:space="0" w:color="A6A6A6" w:themeColor="background1" w:themeShade="A6"/>
              <w:left w:val="nil"/>
              <w:bottom w:val="single" w:sz="4" w:space="0" w:color="A6A6A6" w:themeColor="background1" w:themeShade="A6"/>
              <w:right w:val="nil"/>
            </w:tcBorders>
            <w:shd w:val="clear" w:color="auto" w:fill="auto"/>
          </w:tcPr>
          <w:p w14:paraId="0B6DD92C" w14:textId="1290EAA1" w:rsidR="00310779" w:rsidRPr="00310779" w:rsidRDefault="00310779" w:rsidP="008C6ECB">
            <w:pPr>
              <w:pStyle w:val="TableParagraph"/>
              <w:spacing w:before="60" w:after="60"/>
              <w:ind w:left="179"/>
              <w:rPr>
                <w:rFonts w:ascii="Segoe UI" w:eastAsia="Times New Roman" w:hAnsi="Segoe UI" w:cs="Times New Roman"/>
                <w:b/>
                <w:bCs/>
                <w:sz w:val="16"/>
                <w:szCs w:val="16"/>
                <w:lang w:val="en-NZ" w:eastAsia="en-GB"/>
              </w:rPr>
            </w:pPr>
            <w:r w:rsidRPr="00310779">
              <w:rPr>
                <w:rFonts w:ascii="Segoe UI" w:eastAsia="Times New Roman" w:hAnsi="Segoe UI" w:cs="Times New Roman"/>
                <w:b/>
                <w:bCs/>
                <w:sz w:val="16"/>
                <w:szCs w:val="16"/>
                <w:lang w:val="en-NZ" w:eastAsia="en-GB"/>
              </w:rPr>
              <w:t>2,677</w:t>
            </w:r>
          </w:p>
        </w:tc>
      </w:tr>
    </w:tbl>
    <w:p w14:paraId="2059D27D" w14:textId="77777777" w:rsidR="00791276" w:rsidRDefault="00791276" w:rsidP="00791276">
      <w:pPr>
        <w:rPr>
          <w:w w:val="105"/>
        </w:rPr>
      </w:pPr>
    </w:p>
    <w:p w14:paraId="3E80E3E0" w14:textId="77777777" w:rsidR="00310779" w:rsidRDefault="00310779" w:rsidP="00310779">
      <w:r>
        <w:t>The actual spend is lower than the amount budgeted for, mainly because the budget was based on the full estimated cost, to ensure funding was available for settlements. Some top-up claims were not submitted by 30 June 2025.</w:t>
      </w:r>
    </w:p>
    <w:p w14:paraId="42F99AD1" w14:textId="77777777" w:rsidR="00310779" w:rsidRDefault="00310779" w:rsidP="00310779"/>
    <w:p w14:paraId="1F9828D7" w14:textId="77777777" w:rsidR="00310779" w:rsidRDefault="00310779" w:rsidP="00310779">
      <w:pPr>
        <w:sectPr w:rsidR="00310779" w:rsidSect="00483C9C">
          <w:pgSz w:w="11907" w:h="16840" w:code="9"/>
          <w:pgMar w:top="1418" w:right="1701" w:bottom="1134" w:left="1843" w:header="284" w:footer="425" w:gutter="284"/>
          <w:cols w:space="720"/>
        </w:sectPr>
      </w:pPr>
      <w:r>
        <w:t>An in-principle expense transfer has been approved to carry over the underspends into the 2025/26 financial year.</w:t>
      </w:r>
    </w:p>
    <w:p w14:paraId="73FF67C8" w14:textId="77777777" w:rsidR="00310779" w:rsidRDefault="00310779" w:rsidP="00310779">
      <w:pPr>
        <w:pStyle w:val="Heading4"/>
        <w:spacing w:before="0"/>
      </w:pPr>
      <w:r>
        <w:t>Ministry of Health – Capital Expenditure Permanent Legislative Authority</w:t>
      </w:r>
    </w:p>
    <w:p w14:paraId="266380FE" w14:textId="77777777" w:rsidR="00791276" w:rsidRDefault="00310779" w:rsidP="00310779">
      <w:r>
        <w:t>This appropriation is limited to the purchase or development of assets by and for the use of the Ministry, as authorised by section 24(1) of the Public Finance Act 1989.</w:t>
      </w:r>
    </w:p>
    <w:p w14:paraId="3FA2C23E" w14:textId="77777777" w:rsidR="00310779" w:rsidRDefault="00310779" w:rsidP="00310779"/>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828"/>
        <w:gridCol w:w="850"/>
        <w:gridCol w:w="1276"/>
        <w:gridCol w:w="1134"/>
        <w:gridCol w:w="992"/>
      </w:tblGrid>
      <w:tr w:rsidR="00445E27" w14:paraId="5AA825AA" w14:textId="77777777" w:rsidTr="00445E27">
        <w:trPr>
          <w:trHeight w:val="287"/>
        </w:trPr>
        <w:tc>
          <w:tcPr>
            <w:tcW w:w="8080" w:type="dxa"/>
            <w:gridSpan w:val="5"/>
            <w:tcBorders>
              <w:top w:val="nil"/>
              <w:left w:val="nil"/>
              <w:bottom w:val="nil"/>
              <w:right w:val="nil"/>
            </w:tcBorders>
            <w:shd w:val="clear" w:color="auto" w:fill="D9D9D9" w:themeFill="background1" w:themeFillShade="D9"/>
            <w:vAlign w:val="bottom"/>
          </w:tcPr>
          <w:p w14:paraId="7760E117" w14:textId="137776B1" w:rsidR="00445E27" w:rsidRPr="00617EC3" w:rsidRDefault="00445E27" w:rsidP="00445E27">
            <w:pPr>
              <w:pStyle w:val="TableText"/>
              <w:rPr>
                <w:b/>
                <w:bCs/>
                <w:sz w:val="16"/>
                <w:szCs w:val="16"/>
              </w:rPr>
            </w:pPr>
            <w:r w:rsidRPr="0064064F">
              <w:rPr>
                <w:b/>
                <w:bCs/>
                <w:sz w:val="16"/>
                <w:szCs w:val="18"/>
              </w:rPr>
              <w:t>Performance assessment</w:t>
            </w:r>
          </w:p>
        </w:tc>
      </w:tr>
      <w:tr w:rsidR="00310779" w14:paraId="1080C9E3" w14:textId="77777777" w:rsidTr="00445E27">
        <w:trPr>
          <w:trHeight w:val="990"/>
        </w:trPr>
        <w:tc>
          <w:tcPr>
            <w:tcW w:w="3828" w:type="dxa"/>
            <w:tcBorders>
              <w:top w:val="nil"/>
              <w:left w:val="nil"/>
              <w:bottom w:val="nil"/>
              <w:right w:val="nil"/>
            </w:tcBorders>
            <w:shd w:val="clear" w:color="auto" w:fill="F2F2F2" w:themeFill="background1" w:themeFillShade="F2"/>
            <w:vAlign w:val="bottom"/>
            <w:hideMark/>
          </w:tcPr>
          <w:p w14:paraId="0B984267" w14:textId="77777777" w:rsidR="00310779" w:rsidRDefault="00310779">
            <w:pPr>
              <w:pStyle w:val="TableText"/>
              <w:rPr>
                <w:b/>
                <w:bCs/>
                <w:sz w:val="16"/>
                <w:szCs w:val="16"/>
              </w:rPr>
            </w:pPr>
            <w:r>
              <w:rPr>
                <w:b/>
                <w:bCs/>
                <w:sz w:val="16"/>
                <w:szCs w:val="16"/>
              </w:rPr>
              <w:t>Performance measure</w:t>
            </w:r>
          </w:p>
        </w:tc>
        <w:tc>
          <w:tcPr>
            <w:tcW w:w="850" w:type="dxa"/>
            <w:tcBorders>
              <w:top w:val="nil"/>
              <w:left w:val="nil"/>
              <w:bottom w:val="nil"/>
              <w:right w:val="nil"/>
            </w:tcBorders>
            <w:shd w:val="clear" w:color="auto" w:fill="F2F2F2" w:themeFill="background1" w:themeFillShade="F2"/>
            <w:vAlign w:val="bottom"/>
            <w:hideMark/>
          </w:tcPr>
          <w:p w14:paraId="6B380EE1" w14:textId="77777777" w:rsidR="00310779" w:rsidRDefault="00310779">
            <w:pPr>
              <w:pStyle w:val="TableText"/>
              <w:jc w:val="right"/>
              <w:rPr>
                <w:b/>
                <w:bCs/>
                <w:sz w:val="16"/>
                <w:szCs w:val="16"/>
              </w:rPr>
            </w:pPr>
            <w:r w:rsidRPr="00617EC3">
              <w:rPr>
                <w:b/>
                <w:bCs/>
                <w:sz w:val="16"/>
                <w:szCs w:val="16"/>
              </w:rPr>
              <w:t xml:space="preserve">Actual </w:t>
            </w:r>
          </w:p>
          <w:p w14:paraId="609FC70C" w14:textId="77777777" w:rsidR="00310779" w:rsidRDefault="00310779">
            <w:pPr>
              <w:pStyle w:val="TableText"/>
              <w:jc w:val="right"/>
              <w:rPr>
                <w:b/>
                <w:bCs/>
                <w:sz w:val="16"/>
                <w:szCs w:val="16"/>
              </w:rPr>
            </w:pPr>
            <w:r w:rsidRPr="00617EC3">
              <w:rPr>
                <w:b/>
                <w:bCs/>
                <w:sz w:val="16"/>
                <w:szCs w:val="16"/>
              </w:rPr>
              <w:t>2023/24</w:t>
            </w:r>
          </w:p>
        </w:tc>
        <w:tc>
          <w:tcPr>
            <w:tcW w:w="1276" w:type="dxa"/>
            <w:tcBorders>
              <w:top w:val="nil"/>
              <w:left w:val="nil"/>
              <w:bottom w:val="nil"/>
              <w:right w:val="nil"/>
            </w:tcBorders>
            <w:shd w:val="clear" w:color="auto" w:fill="F2F2F2" w:themeFill="background1" w:themeFillShade="F2"/>
            <w:vAlign w:val="bottom"/>
            <w:hideMark/>
          </w:tcPr>
          <w:p w14:paraId="6CA3F431" w14:textId="77777777" w:rsidR="00310779" w:rsidRPr="00617EC3" w:rsidRDefault="00310779">
            <w:pPr>
              <w:pStyle w:val="TableText"/>
              <w:jc w:val="right"/>
              <w:rPr>
                <w:b/>
                <w:bCs/>
                <w:sz w:val="16"/>
                <w:szCs w:val="16"/>
              </w:rPr>
            </w:pPr>
            <w:r w:rsidRPr="00617EC3">
              <w:rPr>
                <w:b/>
                <w:bCs/>
                <w:sz w:val="16"/>
                <w:szCs w:val="16"/>
              </w:rPr>
              <w:t>Budget standard</w:t>
            </w:r>
          </w:p>
          <w:p w14:paraId="68DBFE06" w14:textId="77777777" w:rsidR="00310779" w:rsidRDefault="00310779">
            <w:pPr>
              <w:pStyle w:val="TableText"/>
              <w:jc w:val="right"/>
              <w:rPr>
                <w:b/>
                <w:bCs/>
                <w:sz w:val="16"/>
                <w:szCs w:val="16"/>
              </w:rPr>
            </w:pPr>
            <w:r w:rsidRPr="00617EC3">
              <w:rPr>
                <w:b/>
                <w:bCs/>
                <w:sz w:val="16"/>
                <w:szCs w:val="16"/>
              </w:rPr>
              <w:t>2024/25</w:t>
            </w:r>
          </w:p>
        </w:tc>
        <w:tc>
          <w:tcPr>
            <w:tcW w:w="1134" w:type="dxa"/>
            <w:tcBorders>
              <w:top w:val="nil"/>
              <w:left w:val="nil"/>
              <w:bottom w:val="nil"/>
              <w:right w:val="nil"/>
            </w:tcBorders>
            <w:shd w:val="clear" w:color="auto" w:fill="F2F2F2" w:themeFill="background1" w:themeFillShade="F2"/>
            <w:vAlign w:val="bottom"/>
            <w:hideMark/>
          </w:tcPr>
          <w:p w14:paraId="5AAD20B1" w14:textId="77777777" w:rsidR="00310779" w:rsidRDefault="00310779">
            <w:pPr>
              <w:pStyle w:val="TableText"/>
              <w:jc w:val="right"/>
              <w:rPr>
                <w:b/>
                <w:bCs/>
                <w:sz w:val="16"/>
                <w:szCs w:val="16"/>
              </w:rPr>
            </w:pPr>
            <w:r w:rsidRPr="00617EC3">
              <w:rPr>
                <w:b/>
                <w:bCs/>
                <w:sz w:val="16"/>
                <w:szCs w:val="16"/>
              </w:rPr>
              <w:t>Actual</w:t>
            </w:r>
          </w:p>
          <w:p w14:paraId="3ECC1173" w14:textId="77777777" w:rsidR="00310779" w:rsidRDefault="00310779">
            <w:pPr>
              <w:pStyle w:val="TableText"/>
              <w:jc w:val="right"/>
              <w:rPr>
                <w:b/>
                <w:bCs/>
                <w:sz w:val="16"/>
                <w:szCs w:val="16"/>
              </w:rPr>
            </w:pPr>
            <w:r w:rsidRPr="00617EC3">
              <w:rPr>
                <w:b/>
                <w:bCs/>
                <w:sz w:val="16"/>
                <w:szCs w:val="16"/>
              </w:rPr>
              <w:t>2024/25</w:t>
            </w:r>
          </w:p>
        </w:tc>
        <w:tc>
          <w:tcPr>
            <w:tcW w:w="992" w:type="dxa"/>
            <w:tcBorders>
              <w:top w:val="nil"/>
              <w:left w:val="nil"/>
              <w:bottom w:val="nil"/>
              <w:right w:val="nil"/>
            </w:tcBorders>
            <w:shd w:val="clear" w:color="auto" w:fill="F2F2F2" w:themeFill="background1" w:themeFillShade="F2"/>
            <w:vAlign w:val="bottom"/>
            <w:hideMark/>
          </w:tcPr>
          <w:p w14:paraId="35C638E0" w14:textId="77777777" w:rsidR="00310779" w:rsidRDefault="00310779" w:rsidP="00E34871">
            <w:pPr>
              <w:pStyle w:val="TableText"/>
              <w:ind w:right="57"/>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310779" w14:paraId="70CC965C" w14:textId="77777777" w:rsidTr="000C72DB">
        <w:tc>
          <w:tcPr>
            <w:tcW w:w="3828" w:type="dxa"/>
            <w:tcBorders>
              <w:top w:val="nil"/>
              <w:left w:val="nil"/>
              <w:bottom w:val="single" w:sz="4" w:space="0" w:color="A6A6A6" w:themeColor="background1" w:themeShade="A6"/>
              <w:right w:val="nil"/>
            </w:tcBorders>
          </w:tcPr>
          <w:p w14:paraId="37CDBB25" w14:textId="7E91254A" w:rsidR="00310779" w:rsidRPr="00617EC3" w:rsidRDefault="00310779" w:rsidP="008C6ECB">
            <w:pPr>
              <w:pStyle w:val="TableText"/>
              <w:rPr>
                <w:sz w:val="16"/>
                <w:szCs w:val="16"/>
              </w:rPr>
            </w:pPr>
            <w:r w:rsidRPr="00310779">
              <w:rPr>
                <w:sz w:val="16"/>
                <w:szCs w:val="16"/>
              </w:rPr>
              <w:t>Expenditure is in accordance with the Ministry of Health’s Annual Capital Plan (Note 1)</w:t>
            </w:r>
          </w:p>
        </w:tc>
        <w:tc>
          <w:tcPr>
            <w:tcW w:w="850" w:type="dxa"/>
            <w:tcBorders>
              <w:top w:val="nil"/>
              <w:left w:val="nil"/>
              <w:bottom w:val="single" w:sz="4" w:space="0" w:color="A6A6A6" w:themeColor="background1" w:themeShade="A6"/>
              <w:right w:val="nil"/>
            </w:tcBorders>
          </w:tcPr>
          <w:p w14:paraId="6A913E53" w14:textId="779919A1" w:rsidR="00310779" w:rsidRPr="00C95714" w:rsidRDefault="00310779" w:rsidP="008C6ECB">
            <w:pPr>
              <w:pStyle w:val="TableParagraph"/>
              <w:spacing w:before="60" w:after="60"/>
              <w:ind w:left="-106"/>
              <w:rPr>
                <w:rFonts w:ascii="Segoe UI" w:eastAsia="Times New Roman" w:hAnsi="Segoe UI" w:cs="Times New Roman"/>
                <w:sz w:val="16"/>
                <w:szCs w:val="16"/>
                <w:lang w:val="en-NZ" w:eastAsia="en-GB"/>
              </w:rPr>
            </w:pPr>
            <w:r>
              <w:rPr>
                <w:rFonts w:ascii="Segoe UI" w:eastAsia="Times New Roman" w:hAnsi="Segoe UI" w:cs="Times New Roman"/>
                <w:sz w:val="16"/>
                <w:szCs w:val="16"/>
                <w:lang w:val="en-NZ" w:eastAsia="en-GB"/>
              </w:rPr>
              <w:t>Achieved</w:t>
            </w:r>
          </w:p>
        </w:tc>
        <w:tc>
          <w:tcPr>
            <w:tcW w:w="1276" w:type="dxa"/>
            <w:tcBorders>
              <w:top w:val="nil"/>
              <w:left w:val="nil"/>
              <w:bottom w:val="single" w:sz="4" w:space="0" w:color="A6A6A6" w:themeColor="background1" w:themeShade="A6"/>
              <w:right w:val="nil"/>
            </w:tcBorders>
          </w:tcPr>
          <w:p w14:paraId="6110E5B8" w14:textId="66A16BCF" w:rsidR="00310779" w:rsidRPr="00C95714" w:rsidRDefault="00310779" w:rsidP="008C6ECB">
            <w:pPr>
              <w:pStyle w:val="TableParagraph"/>
              <w:spacing w:before="60" w:after="60"/>
              <w:ind w:left="179"/>
              <w:rPr>
                <w:rFonts w:ascii="Segoe UI" w:eastAsia="Times New Roman" w:hAnsi="Segoe UI" w:cs="Times New Roman"/>
                <w:sz w:val="16"/>
                <w:szCs w:val="16"/>
                <w:lang w:val="en-NZ" w:eastAsia="en-GB"/>
              </w:rPr>
            </w:pPr>
            <w:r w:rsidRPr="000D59A6">
              <w:rPr>
                <w:rFonts w:ascii="Segoe UI" w:eastAsia="Times New Roman" w:hAnsi="Segoe UI" w:cs="Times New Roman"/>
                <w:sz w:val="16"/>
                <w:szCs w:val="16"/>
                <w:lang w:val="en-NZ" w:eastAsia="en-GB"/>
              </w:rPr>
              <w:t>Achieved</w:t>
            </w:r>
          </w:p>
        </w:tc>
        <w:tc>
          <w:tcPr>
            <w:tcW w:w="1134" w:type="dxa"/>
            <w:tcBorders>
              <w:top w:val="nil"/>
              <w:left w:val="nil"/>
              <w:bottom w:val="single" w:sz="4" w:space="0" w:color="A6A6A6" w:themeColor="background1" w:themeShade="A6"/>
              <w:right w:val="nil"/>
            </w:tcBorders>
            <w:shd w:val="clear" w:color="auto" w:fill="auto"/>
          </w:tcPr>
          <w:p w14:paraId="6049AF70" w14:textId="15247CAB" w:rsidR="00310779" w:rsidRPr="00C95714" w:rsidRDefault="00310779" w:rsidP="008C6ECB">
            <w:pPr>
              <w:pStyle w:val="TableParagraph"/>
              <w:spacing w:before="60" w:after="60"/>
              <w:ind w:left="177"/>
              <w:rPr>
                <w:rFonts w:ascii="Segoe UI" w:eastAsia="Times New Roman" w:hAnsi="Segoe UI" w:cs="Times New Roman"/>
                <w:sz w:val="16"/>
                <w:szCs w:val="16"/>
                <w:lang w:val="en-NZ" w:eastAsia="en-GB"/>
              </w:rPr>
            </w:pPr>
            <w:r w:rsidRPr="000D59A6">
              <w:rPr>
                <w:rFonts w:ascii="Segoe UI" w:eastAsia="Times New Roman" w:hAnsi="Segoe UI" w:cs="Times New Roman"/>
                <w:sz w:val="16"/>
                <w:szCs w:val="16"/>
                <w:lang w:val="en-NZ" w:eastAsia="en-GB"/>
              </w:rPr>
              <w:t>Achieved</w:t>
            </w:r>
          </w:p>
        </w:tc>
        <w:tc>
          <w:tcPr>
            <w:tcW w:w="992" w:type="dxa"/>
            <w:tcBorders>
              <w:top w:val="nil"/>
              <w:left w:val="nil"/>
              <w:bottom w:val="single" w:sz="4" w:space="0" w:color="A6A6A6" w:themeColor="background1" w:themeShade="A6"/>
              <w:right w:val="nil"/>
            </w:tcBorders>
            <w:shd w:val="clear" w:color="auto" w:fill="auto"/>
          </w:tcPr>
          <w:p w14:paraId="05DC559A" w14:textId="77777777" w:rsidR="00310779" w:rsidRPr="00617EC3" w:rsidRDefault="00310779" w:rsidP="00E34871">
            <w:pPr>
              <w:pStyle w:val="TableText"/>
              <w:ind w:right="57"/>
              <w:jc w:val="right"/>
              <w:rPr>
                <w:sz w:val="16"/>
                <w:szCs w:val="16"/>
              </w:rPr>
            </w:pPr>
            <w:r w:rsidRPr="0005266E">
              <w:rPr>
                <w:rFonts w:ascii="Wingdings" w:hAnsi="Wingdings"/>
                <w:sz w:val="20"/>
              </w:rPr>
              <w:t>ü</w:t>
            </w:r>
          </w:p>
        </w:tc>
      </w:tr>
    </w:tbl>
    <w:p w14:paraId="222E4BC4" w14:textId="24CE8678" w:rsidR="00310779" w:rsidRDefault="00310779" w:rsidP="00310779">
      <w:pPr>
        <w:pStyle w:val="Note"/>
      </w:pPr>
      <w:r w:rsidRPr="00310779">
        <w:rPr>
          <w:b/>
          <w:bCs/>
        </w:rPr>
        <w:t>Note 1</w:t>
      </w:r>
      <w:r w:rsidRPr="00310779">
        <w:t>: This measure evaluates how effectively the Ministry manages its capital spending by comparing actual expenditure against the planned budget outlined in the Annual Capital Plan. A project is considered successfully delivered when it is completed, and its costs are on or under budget. Some projects have been deferred, resulting in a budgeted underspend. These deferred projects have been carried forward and are due to be completed in the following financial year.</w:t>
      </w:r>
    </w:p>
    <w:p w14:paraId="31F884B1" w14:textId="77777777" w:rsidR="00310779" w:rsidRDefault="00310779" w:rsidP="00310779"/>
    <w:tbl>
      <w:tblPr>
        <w:tblStyle w:val="TableGrid"/>
        <w:tblW w:w="8080"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119"/>
        <w:gridCol w:w="1288"/>
        <w:gridCol w:w="1289"/>
        <w:gridCol w:w="1288"/>
        <w:gridCol w:w="1096"/>
      </w:tblGrid>
      <w:tr w:rsidR="00445E27" w14:paraId="00A27786" w14:textId="77777777" w:rsidTr="00445E27">
        <w:trPr>
          <w:trHeight w:val="251"/>
        </w:trPr>
        <w:tc>
          <w:tcPr>
            <w:tcW w:w="8080" w:type="dxa"/>
            <w:gridSpan w:val="5"/>
            <w:tcBorders>
              <w:top w:val="nil"/>
              <w:left w:val="nil"/>
              <w:bottom w:val="nil"/>
              <w:right w:val="nil"/>
            </w:tcBorders>
            <w:shd w:val="clear" w:color="auto" w:fill="D9D9D9" w:themeFill="background1" w:themeFillShade="D9"/>
            <w:vAlign w:val="bottom"/>
          </w:tcPr>
          <w:p w14:paraId="39D377AA" w14:textId="20B38769" w:rsidR="00445E27" w:rsidRPr="00617EC3" w:rsidRDefault="00445E27" w:rsidP="00445E27">
            <w:pPr>
              <w:pStyle w:val="TableText"/>
              <w:rPr>
                <w:b/>
                <w:bCs/>
                <w:sz w:val="16"/>
                <w:szCs w:val="16"/>
              </w:rPr>
            </w:pPr>
            <w:r w:rsidRPr="0064064F">
              <w:rPr>
                <w:b/>
                <w:bCs/>
                <w:sz w:val="16"/>
                <w:szCs w:val="18"/>
              </w:rPr>
              <w:t>Financial performance</w:t>
            </w:r>
          </w:p>
        </w:tc>
      </w:tr>
      <w:tr w:rsidR="00445E27" w14:paraId="69263763" w14:textId="77777777" w:rsidTr="00445E27">
        <w:trPr>
          <w:trHeight w:val="990"/>
        </w:trPr>
        <w:tc>
          <w:tcPr>
            <w:tcW w:w="3119" w:type="dxa"/>
            <w:tcBorders>
              <w:top w:val="nil"/>
              <w:left w:val="nil"/>
              <w:bottom w:val="nil"/>
              <w:right w:val="nil"/>
            </w:tcBorders>
            <w:shd w:val="clear" w:color="auto" w:fill="F2F2F2" w:themeFill="background1" w:themeFillShade="F2"/>
            <w:vAlign w:val="bottom"/>
            <w:hideMark/>
          </w:tcPr>
          <w:p w14:paraId="4AE3D0F4" w14:textId="6D456106" w:rsidR="00310779" w:rsidRDefault="00310779">
            <w:pPr>
              <w:pStyle w:val="TableText"/>
              <w:rPr>
                <w:b/>
                <w:bCs/>
                <w:sz w:val="16"/>
                <w:szCs w:val="16"/>
              </w:rPr>
            </w:pPr>
            <w:r w:rsidRPr="00310779">
              <w:rPr>
                <w:b/>
                <w:bCs/>
                <w:sz w:val="16"/>
                <w:szCs w:val="16"/>
              </w:rPr>
              <w:t>Ministry of Health — Capital Expenditure Permanent Legislative Authority</w:t>
            </w:r>
          </w:p>
        </w:tc>
        <w:tc>
          <w:tcPr>
            <w:tcW w:w="1288" w:type="dxa"/>
            <w:tcBorders>
              <w:top w:val="nil"/>
              <w:left w:val="nil"/>
              <w:bottom w:val="nil"/>
              <w:right w:val="nil"/>
            </w:tcBorders>
            <w:shd w:val="clear" w:color="auto" w:fill="F2F2F2" w:themeFill="background1" w:themeFillShade="F2"/>
            <w:vAlign w:val="bottom"/>
            <w:hideMark/>
          </w:tcPr>
          <w:p w14:paraId="20D40F50" w14:textId="77777777" w:rsidR="00310779" w:rsidRDefault="00310779">
            <w:pPr>
              <w:pStyle w:val="TableText"/>
              <w:jc w:val="right"/>
              <w:rPr>
                <w:b/>
                <w:bCs/>
                <w:sz w:val="16"/>
                <w:szCs w:val="16"/>
              </w:rPr>
            </w:pPr>
            <w:r w:rsidRPr="00617EC3">
              <w:rPr>
                <w:b/>
                <w:bCs/>
                <w:sz w:val="16"/>
                <w:szCs w:val="16"/>
              </w:rPr>
              <w:t xml:space="preserve">Actual </w:t>
            </w:r>
          </w:p>
          <w:p w14:paraId="025C2E68" w14:textId="77777777" w:rsidR="00310779" w:rsidRDefault="00310779">
            <w:pPr>
              <w:pStyle w:val="TableText"/>
              <w:jc w:val="right"/>
              <w:rPr>
                <w:b/>
                <w:bCs/>
                <w:sz w:val="16"/>
                <w:szCs w:val="16"/>
              </w:rPr>
            </w:pPr>
            <w:r w:rsidRPr="00617EC3">
              <w:rPr>
                <w:b/>
                <w:bCs/>
                <w:sz w:val="16"/>
                <w:szCs w:val="16"/>
              </w:rPr>
              <w:t>2023/24</w:t>
            </w:r>
          </w:p>
          <w:p w14:paraId="256D040E" w14:textId="77777777" w:rsidR="00310779" w:rsidRDefault="00310779">
            <w:pPr>
              <w:pStyle w:val="TableText"/>
              <w:jc w:val="right"/>
              <w:rPr>
                <w:b/>
                <w:bCs/>
                <w:sz w:val="16"/>
                <w:szCs w:val="16"/>
              </w:rPr>
            </w:pPr>
            <w:r>
              <w:rPr>
                <w:b/>
                <w:bCs/>
                <w:sz w:val="16"/>
                <w:szCs w:val="16"/>
              </w:rPr>
              <w:t>$000</w:t>
            </w:r>
          </w:p>
        </w:tc>
        <w:tc>
          <w:tcPr>
            <w:tcW w:w="1289" w:type="dxa"/>
            <w:tcBorders>
              <w:top w:val="nil"/>
              <w:left w:val="nil"/>
              <w:bottom w:val="nil"/>
              <w:right w:val="nil"/>
            </w:tcBorders>
            <w:shd w:val="clear" w:color="auto" w:fill="F2F2F2" w:themeFill="background1" w:themeFillShade="F2"/>
            <w:vAlign w:val="bottom"/>
            <w:hideMark/>
          </w:tcPr>
          <w:p w14:paraId="6241505F" w14:textId="77777777" w:rsidR="00310779" w:rsidRDefault="00310779">
            <w:pPr>
              <w:pStyle w:val="TableText"/>
              <w:jc w:val="right"/>
              <w:rPr>
                <w:b/>
                <w:bCs/>
                <w:sz w:val="16"/>
                <w:szCs w:val="16"/>
              </w:rPr>
            </w:pPr>
            <w:r>
              <w:rPr>
                <w:b/>
                <w:bCs/>
                <w:sz w:val="16"/>
                <w:szCs w:val="16"/>
              </w:rPr>
              <w:t>Main estimates</w:t>
            </w:r>
          </w:p>
          <w:p w14:paraId="7EB541B2" w14:textId="77777777" w:rsidR="00310779" w:rsidRDefault="00310779">
            <w:pPr>
              <w:pStyle w:val="TableText"/>
              <w:jc w:val="right"/>
              <w:rPr>
                <w:b/>
                <w:bCs/>
                <w:sz w:val="16"/>
                <w:szCs w:val="16"/>
              </w:rPr>
            </w:pPr>
            <w:r w:rsidRPr="00617EC3">
              <w:rPr>
                <w:b/>
                <w:bCs/>
                <w:sz w:val="16"/>
                <w:szCs w:val="16"/>
              </w:rPr>
              <w:t>2024/25</w:t>
            </w:r>
          </w:p>
          <w:p w14:paraId="0AA64D2B" w14:textId="77777777" w:rsidR="00310779" w:rsidRDefault="00310779">
            <w:pPr>
              <w:pStyle w:val="TableText"/>
              <w:jc w:val="right"/>
              <w:rPr>
                <w:b/>
                <w:bCs/>
                <w:sz w:val="16"/>
                <w:szCs w:val="16"/>
              </w:rPr>
            </w:pPr>
            <w:r>
              <w:rPr>
                <w:b/>
                <w:bCs/>
                <w:sz w:val="16"/>
                <w:szCs w:val="16"/>
              </w:rPr>
              <w:t>$000</w:t>
            </w:r>
          </w:p>
        </w:tc>
        <w:tc>
          <w:tcPr>
            <w:tcW w:w="1288" w:type="dxa"/>
            <w:tcBorders>
              <w:top w:val="nil"/>
              <w:left w:val="nil"/>
              <w:bottom w:val="nil"/>
              <w:right w:val="nil"/>
            </w:tcBorders>
            <w:shd w:val="clear" w:color="auto" w:fill="F2F2F2" w:themeFill="background1" w:themeFillShade="F2"/>
            <w:vAlign w:val="bottom"/>
            <w:hideMark/>
          </w:tcPr>
          <w:p w14:paraId="28EB15B5" w14:textId="77777777" w:rsidR="00310779" w:rsidRDefault="00310779">
            <w:pPr>
              <w:pStyle w:val="TableText"/>
              <w:jc w:val="right"/>
              <w:rPr>
                <w:b/>
                <w:bCs/>
                <w:sz w:val="16"/>
                <w:szCs w:val="16"/>
              </w:rPr>
            </w:pPr>
            <w:r w:rsidRPr="007A1871">
              <w:rPr>
                <w:b/>
                <w:bCs/>
                <w:sz w:val="16"/>
                <w:szCs w:val="16"/>
              </w:rPr>
              <w:t>Voted appropriation</w:t>
            </w:r>
          </w:p>
          <w:p w14:paraId="5DAC853D" w14:textId="77777777" w:rsidR="00310779" w:rsidRDefault="00310779">
            <w:pPr>
              <w:pStyle w:val="TableText"/>
              <w:jc w:val="right"/>
              <w:rPr>
                <w:b/>
                <w:bCs/>
                <w:sz w:val="16"/>
                <w:szCs w:val="16"/>
              </w:rPr>
            </w:pPr>
            <w:r w:rsidRPr="00617EC3">
              <w:rPr>
                <w:b/>
                <w:bCs/>
                <w:sz w:val="16"/>
                <w:szCs w:val="16"/>
              </w:rPr>
              <w:t>2024/25</w:t>
            </w:r>
          </w:p>
          <w:p w14:paraId="3E804FC0" w14:textId="77777777" w:rsidR="00310779" w:rsidRDefault="00310779">
            <w:pPr>
              <w:pStyle w:val="TableText"/>
              <w:jc w:val="right"/>
              <w:rPr>
                <w:b/>
                <w:bCs/>
                <w:sz w:val="16"/>
                <w:szCs w:val="16"/>
              </w:rPr>
            </w:pPr>
            <w:r>
              <w:rPr>
                <w:b/>
                <w:bCs/>
                <w:sz w:val="16"/>
                <w:szCs w:val="16"/>
              </w:rPr>
              <w:t>$000</w:t>
            </w:r>
          </w:p>
        </w:tc>
        <w:tc>
          <w:tcPr>
            <w:tcW w:w="1096" w:type="dxa"/>
            <w:tcBorders>
              <w:top w:val="nil"/>
              <w:left w:val="nil"/>
              <w:bottom w:val="nil"/>
              <w:right w:val="nil"/>
            </w:tcBorders>
            <w:shd w:val="clear" w:color="auto" w:fill="F2F2F2" w:themeFill="background1" w:themeFillShade="F2"/>
            <w:vAlign w:val="bottom"/>
            <w:hideMark/>
          </w:tcPr>
          <w:p w14:paraId="5B804361" w14:textId="77777777" w:rsidR="00310779" w:rsidRDefault="00310779">
            <w:pPr>
              <w:pStyle w:val="TableText"/>
              <w:jc w:val="right"/>
              <w:rPr>
                <w:b/>
                <w:bCs/>
                <w:sz w:val="16"/>
                <w:szCs w:val="16"/>
              </w:rPr>
            </w:pPr>
            <w:r w:rsidRPr="00617EC3">
              <w:rPr>
                <w:b/>
                <w:bCs/>
                <w:sz w:val="16"/>
                <w:szCs w:val="16"/>
              </w:rPr>
              <w:t xml:space="preserve">Actual </w:t>
            </w:r>
          </w:p>
          <w:p w14:paraId="62A5B6C7" w14:textId="77777777" w:rsidR="00310779" w:rsidRDefault="00310779">
            <w:pPr>
              <w:pStyle w:val="TableText"/>
              <w:jc w:val="right"/>
              <w:rPr>
                <w:b/>
                <w:bCs/>
                <w:sz w:val="16"/>
                <w:szCs w:val="16"/>
              </w:rPr>
            </w:pPr>
            <w:r w:rsidRPr="00617EC3">
              <w:rPr>
                <w:b/>
                <w:bCs/>
                <w:sz w:val="16"/>
                <w:szCs w:val="16"/>
              </w:rPr>
              <w:t>202</w:t>
            </w:r>
            <w:r>
              <w:rPr>
                <w:b/>
                <w:bCs/>
                <w:sz w:val="16"/>
                <w:szCs w:val="16"/>
              </w:rPr>
              <w:t>4</w:t>
            </w:r>
            <w:r w:rsidRPr="00617EC3">
              <w:rPr>
                <w:b/>
                <w:bCs/>
                <w:sz w:val="16"/>
                <w:szCs w:val="16"/>
              </w:rPr>
              <w:t>/2</w:t>
            </w:r>
            <w:r>
              <w:rPr>
                <w:b/>
                <w:bCs/>
                <w:sz w:val="16"/>
                <w:szCs w:val="16"/>
              </w:rPr>
              <w:t>5</w:t>
            </w:r>
          </w:p>
          <w:p w14:paraId="0A61E8A2" w14:textId="77777777" w:rsidR="00310779" w:rsidRDefault="00310779">
            <w:pPr>
              <w:pStyle w:val="TableText"/>
              <w:jc w:val="right"/>
              <w:rPr>
                <w:b/>
                <w:bCs/>
                <w:sz w:val="16"/>
                <w:szCs w:val="16"/>
              </w:rPr>
            </w:pPr>
            <w:r>
              <w:rPr>
                <w:b/>
                <w:bCs/>
                <w:sz w:val="16"/>
                <w:szCs w:val="16"/>
              </w:rPr>
              <w:t>$000</w:t>
            </w:r>
          </w:p>
        </w:tc>
      </w:tr>
      <w:tr w:rsidR="00310779" w:rsidRPr="00310779" w14:paraId="3D8E8791" w14:textId="77777777" w:rsidTr="000C72DB">
        <w:tc>
          <w:tcPr>
            <w:tcW w:w="3119" w:type="dxa"/>
            <w:tcBorders>
              <w:top w:val="nil"/>
              <w:left w:val="nil"/>
              <w:bottom w:val="single" w:sz="4" w:space="0" w:color="A6A6A6" w:themeColor="background1" w:themeShade="A6"/>
              <w:right w:val="nil"/>
            </w:tcBorders>
          </w:tcPr>
          <w:p w14:paraId="7A27B511" w14:textId="0AFE65C5" w:rsidR="00310779" w:rsidRPr="00310779" w:rsidRDefault="00310779" w:rsidP="008C6ECB">
            <w:pPr>
              <w:pStyle w:val="TableText"/>
              <w:rPr>
                <w:sz w:val="16"/>
                <w:szCs w:val="16"/>
              </w:rPr>
            </w:pPr>
            <w:r w:rsidRPr="00310779">
              <w:rPr>
                <w:sz w:val="16"/>
                <w:szCs w:val="16"/>
              </w:rPr>
              <w:t>Total appropriation</w:t>
            </w:r>
          </w:p>
        </w:tc>
        <w:tc>
          <w:tcPr>
            <w:tcW w:w="1288" w:type="dxa"/>
            <w:tcBorders>
              <w:top w:val="nil"/>
              <w:left w:val="nil"/>
              <w:bottom w:val="single" w:sz="4" w:space="0" w:color="A6A6A6" w:themeColor="background1" w:themeShade="A6"/>
              <w:right w:val="nil"/>
            </w:tcBorders>
          </w:tcPr>
          <w:p w14:paraId="605A40CA" w14:textId="0B2F9067" w:rsidR="00310779" w:rsidRPr="00310779" w:rsidRDefault="00310779" w:rsidP="008C6ECB">
            <w:pPr>
              <w:pStyle w:val="TableParagraph"/>
              <w:spacing w:before="60" w:after="60"/>
              <w:ind w:left="181"/>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2,082</w:t>
            </w:r>
          </w:p>
        </w:tc>
        <w:tc>
          <w:tcPr>
            <w:tcW w:w="1289" w:type="dxa"/>
            <w:tcBorders>
              <w:top w:val="nil"/>
              <w:left w:val="nil"/>
              <w:bottom w:val="single" w:sz="4" w:space="0" w:color="A6A6A6" w:themeColor="background1" w:themeShade="A6"/>
              <w:right w:val="nil"/>
            </w:tcBorders>
          </w:tcPr>
          <w:p w14:paraId="017469B7" w14:textId="3AC37451" w:rsidR="00310779" w:rsidRPr="00310779" w:rsidRDefault="00310779" w:rsidP="008C6ECB">
            <w:pPr>
              <w:pStyle w:val="TableParagraph"/>
              <w:spacing w:before="60" w:after="60"/>
              <w:ind w:left="181"/>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1,600</w:t>
            </w:r>
          </w:p>
        </w:tc>
        <w:tc>
          <w:tcPr>
            <w:tcW w:w="1288" w:type="dxa"/>
            <w:tcBorders>
              <w:top w:val="nil"/>
              <w:left w:val="nil"/>
              <w:bottom w:val="single" w:sz="4" w:space="0" w:color="A6A6A6" w:themeColor="background1" w:themeShade="A6"/>
              <w:right w:val="nil"/>
            </w:tcBorders>
            <w:shd w:val="clear" w:color="auto" w:fill="FFFFFF" w:themeFill="background1"/>
          </w:tcPr>
          <w:p w14:paraId="6A084D45" w14:textId="77522A67" w:rsidR="00310779" w:rsidRPr="00310779" w:rsidRDefault="00310779" w:rsidP="008C6ECB">
            <w:pPr>
              <w:pStyle w:val="TableParagraph"/>
              <w:spacing w:before="60" w:after="60"/>
              <w:ind w:left="181"/>
              <w:rPr>
                <w:rFonts w:ascii="Segoe UI" w:eastAsia="Times New Roman" w:hAnsi="Segoe UI" w:cs="Times New Roman"/>
                <w:sz w:val="16"/>
                <w:szCs w:val="16"/>
                <w:lang w:val="en-NZ" w:eastAsia="en-GB"/>
              </w:rPr>
            </w:pPr>
            <w:r w:rsidRPr="00310779">
              <w:rPr>
                <w:rFonts w:ascii="Segoe UI" w:eastAsia="Times New Roman" w:hAnsi="Segoe UI" w:cs="Times New Roman"/>
                <w:sz w:val="16"/>
                <w:szCs w:val="16"/>
                <w:lang w:val="en-NZ" w:eastAsia="en-GB"/>
              </w:rPr>
              <w:t>500</w:t>
            </w:r>
          </w:p>
        </w:tc>
        <w:tc>
          <w:tcPr>
            <w:tcW w:w="1096" w:type="dxa"/>
            <w:tcBorders>
              <w:top w:val="nil"/>
              <w:left w:val="nil"/>
              <w:bottom w:val="single" w:sz="4" w:space="0" w:color="A6A6A6" w:themeColor="background1" w:themeShade="A6"/>
              <w:right w:val="nil"/>
            </w:tcBorders>
            <w:shd w:val="clear" w:color="auto" w:fill="auto"/>
          </w:tcPr>
          <w:p w14:paraId="5B894E52" w14:textId="2631AF99" w:rsidR="00310779" w:rsidRPr="00310779" w:rsidRDefault="00310779" w:rsidP="008C6ECB">
            <w:pPr>
              <w:pStyle w:val="TableText"/>
              <w:ind w:left="181"/>
              <w:jc w:val="right"/>
              <w:rPr>
                <w:sz w:val="16"/>
                <w:szCs w:val="16"/>
              </w:rPr>
            </w:pPr>
            <w:r w:rsidRPr="00310779">
              <w:rPr>
                <w:sz w:val="16"/>
                <w:szCs w:val="16"/>
              </w:rPr>
              <w:t>248</w:t>
            </w:r>
          </w:p>
        </w:tc>
      </w:tr>
    </w:tbl>
    <w:p w14:paraId="45552969" w14:textId="77777777" w:rsidR="00310779" w:rsidRDefault="00310779" w:rsidP="00310779"/>
    <w:p w14:paraId="18CC479C" w14:textId="408EBC24" w:rsidR="00310779" w:rsidRDefault="00310779" w:rsidP="00310779">
      <w:r w:rsidRPr="00310779">
        <w:t>The capital expenditure permanent legislative authority actuals for 2024/25 were underspent because capital projects were deferred or came in under the estimated cost.</w:t>
      </w:r>
    </w:p>
    <w:p w14:paraId="047AC049" w14:textId="77777777" w:rsidR="008B4762" w:rsidRDefault="008B4762" w:rsidP="00CD79DF">
      <w:pPr>
        <w:pStyle w:val="Heading4"/>
        <w:sectPr w:rsidR="008B4762" w:rsidSect="00483C9C">
          <w:pgSz w:w="11907" w:h="16840" w:code="9"/>
          <w:pgMar w:top="1418" w:right="1701" w:bottom="1134" w:left="1843" w:header="284" w:footer="425" w:gutter="284"/>
          <w:cols w:space="720"/>
        </w:sectPr>
      </w:pPr>
    </w:p>
    <w:p w14:paraId="04FFC5FB" w14:textId="5E5FD00A" w:rsidR="00CD79DF" w:rsidRDefault="00CD79DF" w:rsidP="00CD79DF">
      <w:pPr>
        <w:pStyle w:val="Heading4"/>
      </w:pPr>
      <w:r w:rsidRPr="00CD79DF">
        <w:t>Reconciliation of total appropriations to actual expenses</w:t>
      </w:r>
    </w:p>
    <w:tbl>
      <w:tblPr>
        <w:tblStyle w:val="TableGrid"/>
        <w:tblW w:w="7797"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1134"/>
        <w:gridCol w:w="5103"/>
        <w:gridCol w:w="1560"/>
      </w:tblGrid>
      <w:tr w:rsidR="00CD79DF" w:rsidRPr="009F4927" w14:paraId="5C2DC391" w14:textId="77777777" w:rsidTr="00445E27">
        <w:tc>
          <w:tcPr>
            <w:tcW w:w="7797" w:type="dxa"/>
            <w:gridSpan w:val="3"/>
            <w:tcBorders>
              <w:top w:val="nil"/>
              <w:left w:val="nil"/>
              <w:bottom w:val="nil"/>
              <w:right w:val="nil"/>
            </w:tcBorders>
            <w:shd w:val="clear" w:color="auto" w:fill="D9D9D9" w:themeFill="background1" w:themeFillShade="D9"/>
            <w:hideMark/>
          </w:tcPr>
          <w:p w14:paraId="690411DA" w14:textId="1AD0318E" w:rsidR="00CD79DF" w:rsidRPr="009F4927" w:rsidRDefault="00CD79DF">
            <w:pPr>
              <w:pStyle w:val="TableText"/>
              <w:rPr>
                <w:b/>
                <w:bCs/>
                <w:sz w:val="16"/>
                <w:szCs w:val="18"/>
              </w:rPr>
            </w:pPr>
            <w:r w:rsidRPr="009F4927">
              <w:rPr>
                <w:b/>
                <w:bCs/>
                <w:sz w:val="16"/>
                <w:szCs w:val="18"/>
              </w:rPr>
              <w:t>Reconciliation between total appropriations for departmental expenses and the departmental statement of comprehensive revenue and expense for the year ended 30 June 2025</w:t>
            </w:r>
          </w:p>
        </w:tc>
      </w:tr>
      <w:tr w:rsidR="00CD79DF" w14:paraId="62C1C740" w14:textId="77777777" w:rsidTr="00445E27">
        <w:tc>
          <w:tcPr>
            <w:tcW w:w="1134" w:type="dxa"/>
            <w:tcBorders>
              <w:top w:val="nil"/>
              <w:left w:val="nil"/>
              <w:bottom w:val="nil"/>
              <w:right w:val="nil"/>
            </w:tcBorders>
            <w:shd w:val="clear" w:color="auto" w:fill="F2F2F2" w:themeFill="background1" w:themeFillShade="F2"/>
            <w:vAlign w:val="bottom"/>
            <w:hideMark/>
          </w:tcPr>
          <w:p w14:paraId="62B476AD" w14:textId="77777777" w:rsidR="00CD79DF" w:rsidRDefault="00CD79DF" w:rsidP="007D31C4">
            <w:pPr>
              <w:pStyle w:val="TableText"/>
              <w:ind w:left="-109"/>
              <w:jc w:val="right"/>
              <w:rPr>
                <w:b/>
                <w:bCs/>
                <w:sz w:val="16"/>
                <w:szCs w:val="16"/>
              </w:rPr>
            </w:pPr>
            <w:r>
              <w:rPr>
                <w:b/>
                <w:bCs/>
                <w:sz w:val="16"/>
                <w:szCs w:val="16"/>
              </w:rPr>
              <w:t>Actual</w:t>
            </w:r>
          </w:p>
          <w:p w14:paraId="4039C55B" w14:textId="5501A051" w:rsidR="00CD79DF" w:rsidRDefault="00CD79DF" w:rsidP="007D31C4">
            <w:pPr>
              <w:pStyle w:val="TableText"/>
              <w:ind w:left="-109"/>
              <w:jc w:val="right"/>
              <w:rPr>
                <w:b/>
                <w:bCs/>
                <w:sz w:val="16"/>
                <w:szCs w:val="16"/>
              </w:rPr>
            </w:pPr>
            <w:r>
              <w:rPr>
                <w:b/>
                <w:bCs/>
                <w:sz w:val="16"/>
                <w:szCs w:val="16"/>
              </w:rPr>
              <w:t>2024</w:t>
            </w:r>
          </w:p>
          <w:p w14:paraId="03550D3A" w14:textId="77777777" w:rsidR="00CD79DF" w:rsidRDefault="00CD79DF" w:rsidP="007D31C4">
            <w:pPr>
              <w:pStyle w:val="TableText"/>
              <w:ind w:left="-109"/>
              <w:jc w:val="right"/>
              <w:rPr>
                <w:b/>
                <w:bCs/>
                <w:sz w:val="16"/>
                <w:szCs w:val="16"/>
              </w:rPr>
            </w:pPr>
            <w:r>
              <w:rPr>
                <w:b/>
                <w:bCs/>
                <w:sz w:val="16"/>
                <w:szCs w:val="16"/>
              </w:rPr>
              <w:t>$000</w:t>
            </w:r>
          </w:p>
        </w:tc>
        <w:tc>
          <w:tcPr>
            <w:tcW w:w="5103" w:type="dxa"/>
            <w:tcBorders>
              <w:top w:val="nil"/>
              <w:left w:val="nil"/>
              <w:bottom w:val="nil"/>
              <w:right w:val="nil"/>
            </w:tcBorders>
            <w:shd w:val="clear" w:color="auto" w:fill="F2F2F2" w:themeFill="background1" w:themeFillShade="F2"/>
            <w:vAlign w:val="bottom"/>
          </w:tcPr>
          <w:p w14:paraId="70E92363" w14:textId="77777777" w:rsidR="00CD79DF" w:rsidRDefault="00CD79DF">
            <w:pPr>
              <w:pStyle w:val="TableText"/>
              <w:jc w:val="right"/>
              <w:rPr>
                <w:b/>
                <w:bCs/>
                <w:sz w:val="16"/>
                <w:szCs w:val="16"/>
              </w:rPr>
            </w:pPr>
          </w:p>
        </w:tc>
        <w:tc>
          <w:tcPr>
            <w:tcW w:w="1560" w:type="dxa"/>
            <w:tcBorders>
              <w:top w:val="nil"/>
              <w:left w:val="nil"/>
              <w:bottom w:val="nil"/>
              <w:right w:val="nil"/>
            </w:tcBorders>
            <w:shd w:val="clear" w:color="auto" w:fill="F2F2F2" w:themeFill="background1" w:themeFillShade="F2"/>
            <w:vAlign w:val="bottom"/>
            <w:hideMark/>
          </w:tcPr>
          <w:p w14:paraId="3AFF8B72" w14:textId="77777777" w:rsidR="00CD79DF" w:rsidRDefault="00CD79DF" w:rsidP="007D31C4">
            <w:pPr>
              <w:pStyle w:val="TableText"/>
              <w:jc w:val="right"/>
              <w:rPr>
                <w:b/>
                <w:bCs/>
                <w:sz w:val="16"/>
                <w:szCs w:val="16"/>
              </w:rPr>
            </w:pPr>
            <w:r>
              <w:rPr>
                <w:b/>
                <w:bCs/>
                <w:sz w:val="16"/>
                <w:szCs w:val="16"/>
              </w:rPr>
              <w:t>Actual</w:t>
            </w:r>
          </w:p>
          <w:p w14:paraId="78957658" w14:textId="7AB224C7" w:rsidR="00CD79DF" w:rsidRDefault="00CD79DF" w:rsidP="007D31C4">
            <w:pPr>
              <w:pStyle w:val="TableText"/>
              <w:jc w:val="right"/>
              <w:rPr>
                <w:b/>
                <w:bCs/>
                <w:sz w:val="16"/>
                <w:szCs w:val="16"/>
              </w:rPr>
            </w:pPr>
            <w:r>
              <w:rPr>
                <w:b/>
                <w:bCs/>
                <w:sz w:val="16"/>
                <w:szCs w:val="16"/>
              </w:rPr>
              <w:t>2025</w:t>
            </w:r>
          </w:p>
          <w:p w14:paraId="18E9F752" w14:textId="77777777" w:rsidR="00CD79DF" w:rsidRDefault="00CD79DF" w:rsidP="007D31C4">
            <w:pPr>
              <w:pStyle w:val="TableText"/>
              <w:jc w:val="right"/>
              <w:rPr>
                <w:b/>
                <w:bCs/>
                <w:sz w:val="16"/>
                <w:szCs w:val="16"/>
              </w:rPr>
            </w:pPr>
            <w:r>
              <w:rPr>
                <w:b/>
                <w:bCs/>
                <w:sz w:val="16"/>
                <w:szCs w:val="16"/>
              </w:rPr>
              <w:t>$000</w:t>
            </w:r>
          </w:p>
        </w:tc>
      </w:tr>
      <w:tr w:rsidR="00CD79DF" w14:paraId="69C75C03" w14:textId="77777777" w:rsidTr="000C72DB">
        <w:tc>
          <w:tcPr>
            <w:tcW w:w="1134" w:type="dxa"/>
            <w:tcBorders>
              <w:top w:val="nil"/>
              <w:left w:val="nil"/>
              <w:bottom w:val="single" w:sz="2" w:space="0" w:color="A6A6A6" w:themeColor="background1" w:themeShade="A6"/>
              <w:right w:val="nil"/>
            </w:tcBorders>
            <w:hideMark/>
          </w:tcPr>
          <w:p w14:paraId="3F05C083" w14:textId="4AF08E03" w:rsidR="00CD79DF" w:rsidRPr="008B4762" w:rsidRDefault="00CD79DF" w:rsidP="007D31C4">
            <w:pPr>
              <w:pStyle w:val="TableParagraph"/>
              <w:spacing w:before="60" w:after="60"/>
              <w:ind w:left="-109"/>
              <w:rPr>
                <w:rFonts w:ascii="Segoe UI" w:eastAsia="Times New Roman" w:hAnsi="Segoe UI" w:cs="Times New Roman"/>
                <w:sz w:val="16"/>
                <w:szCs w:val="16"/>
                <w:lang w:val="en-NZ" w:eastAsia="en-GB"/>
              </w:rPr>
            </w:pPr>
            <w:r w:rsidRPr="008B4762">
              <w:rPr>
                <w:rFonts w:ascii="Segoe UI" w:eastAsia="Times New Roman" w:hAnsi="Segoe UI" w:cs="Times New Roman"/>
                <w:sz w:val="16"/>
                <w:szCs w:val="16"/>
                <w:lang w:val="en-NZ" w:eastAsia="en-GB"/>
              </w:rPr>
              <w:t>269,070</w:t>
            </w:r>
          </w:p>
        </w:tc>
        <w:tc>
          <w:tcPr>
            <w:tcW w:w="5103" w:type="dxa"/>
            <w:tcBorders>
              <w:top w:val="nil"/>
              <w:left w:val="nil"/>
              <w:bottom w:val="single" w:sz="2" w:space="0" w:color="A6A6A6" w:themeColor="background1" w:themeShade="A6"/>
              <w:right w:val="nil"/>
            </w:tcBorders>
            <w:hideMark/>
          </w:tcPr>
          <w:p w14:paraId="5AB72865" w14:textId="4BFA6021" w:rsidR="00CD79DF" w:rsidRDefault="00CD79DF" w:rsidP="00CD79DF">
            <w:pPr>
              <w:pStyle w:val="TableText"/>
              <w:rPr>
                <w:sz w:val="16"/>
                <w:szCs w:val="16"/>
              </w:rPr>
            </w:pPr>
            <w:r w:rsidRPr="00CD79DF">
              <w:rPr>
                <w:sz w:val="16"/>
                <w:szCs w:val="16"/>
              </w:rPr>
              <w:t>Total expenses in departmental statement of comprehensive revenue and expense</w:t>
            </w:r>
          </w:p>
        </w:tc>
        <w:tc>
          <w:tcPr>
            <w:tcW w:w="1560" w:type="dxa"/>
            <w:tcBorders>
              <w:top w:val="nil"/>
              <w:left w:val="nil"/>
              <w:bottom w:val="single" w:sz="2" w:space="0" w:color="A6A6A6" w:themeColor="background1" w:themeShade="A6"/>
              <w:right w:val="nil"/>
            </w:tcBorders>
            <w:shd w:val="clear" w:color="auto" w:fill="auto"/>
            <w:hideMark/>
          </w:tcPr>
          <w:p w14:paraId="3F959D7B" w14:textId="2ABF0472" w:rsidR="00CD79DF" w:rsidRPr="008B4762" w:rsidRDefault="00CD79DF" w:rsidP="007D31C4">
            <w:pPr>
              <w:pStyle w:val="TableParagraph"/>
              <w:spacing w:before="60" w:after="60"/>
              <w:ind w:left="181"/>
              <w:rPr>
                <w:rFonts w:ascii="Segoe UI" w:eastAsia="Times New Roman" w:hAnsi="Segoe UI" w:cs="Times New Roman"/>
                <w:sz w:val="16"/>
                <w:szCs w:val="16"/>
                <w:lang w:val="en-NZ" w:eastAsia="en-GB"/>
              </w:rPr>
            </w:pPr>
            <w:r w:rsidRPr="008B4762">
              <w:rPr>
                <w:rFonts w:ascii="Segoe UI" w:eastAsia="Times New Roman" w:hAnsi="Segoe UI" w:cs="Times New Roman"/>
                <w:sz w:val="16"/>
                <w:szCs w:val="16"/>
                <w:lang w:val="en-NZ" w:eastAsia="en-GB"/>
              </w:rPr>
              <w:t>230,477</w:t>
            </w:r>
          </w:p>
        </w:tc>
      </w:tr>
      <w:tr w:rsidR="00CD79DF" w14:paraId="51908EC1" w14:textId="77777777" w:rsidTr="000C72DB">
        <w:tc>
          <w:tcPr>
            <w:tcW w:w="1134" w:type="dxa"/>
            <w:tcBorders>
              <w:top w:val="single" w:sz="2" w:space="0" w:color="A6A6A6" w:themeColor="background1" w:themeShade="A6"/>
              <w:left w:val="nil"/>
              <w:bottom w:val="single" w:sz="4" w:space="0" w:color="A6A6A6" w:themeColor="background1" w:themeShade="A6"/>
              <w:right w:val="nil"/>
            </w:tcBorders>
            <w:hideMark/>
          </w:tcPr>
          <w:p w14:paraId="2021C140" w14:textId="4941FECC" w:rsidR="00CD79DF" w:rsidRPr="008B4762" w:rsidRDefault="00CD79DF" w:rsidP="007D31C4">
            <w:pPr>
              <w:pStyle w:val="TableParagraph"/>
              <w:spacing w:before="60" w:after="60"/>
              <w:ind w:left="-109"/>
              <w:rPr>
                <w:rFonts w:ascii="Segoe UI" w:eastAsia="Times New Roman" w:hAnsi="Segoe UI" w:cs="Times New Roman"/>
                <w:sz w:val="16"/>
                <w:szCs w:val="16"/>
                <w:lang w:val="en-NZ" w:eastAsia="en-GB"/>
              </w:rPr>
            </w:pPr>
            <w:r w:rsidRPr="008B4762">
              <w:rPr>
                <w:rFonts w:ascii="Segoe UI" w:eastAsia="Times New Roman" w:hAnsi="Segoe UI" w:cs="Times New Roman"/>
                <w:sz w:val="16"/>
                <w:szCs w:val="16"/>
                <w:lang w:val="en-NZ" w:eastAsia="en-GB"/>
              </w:rPr>
              <w:t>–</w:t>
            </w:r>
          </w:p>
        </w:tc>
        <w:tc>
          <w:tcPr>
            <w:tcW w:w="5103" w:type="dxa"/>
            <w:tcBorders>
              <w:top w:val="single" w:sz="2" w:space="0" w:color="A6A6A6" w:themeColor="background1" w:themeShade="A6"/>
              <w:left w:val="nil"/>
              <w:bottom w:val="single" w:sz="4" w:space="0" w:color="A6A6A6" w:themeColor="background1" w:themeShade="A6"/>
              <w:right w:val="nil"/>
            </w:tcBorders>
            <w:hideMark/>
          </w:tcPr>
          <w:p w14:paraId="49FF65C7" w14:textId="3388A937" w:rsidR="00CD79DF" w:rsidRDefault="00CD79DF" w:rsidP="00CD79DF">
            <w:pPr>
              <w:pStyle w:val="TableText"/>
              <w:rPr>
                <w:sz w:val="16"/>
                <w:szCs w:val="16"/>
              </w:rPr>
            </w:pPr>
            <w:r w:rsidRPr="00CD79DF">
              <w:rPr>
                <w:sz w:val="16"/>
                <w:szCs w:val="16"/>
              </w:rPr>
              <w:t>Expense incurred for appropriation administered by entities other than the Ministry</w:t>
            </w:r>
          </w:p>
        </w:tc>
        <w:tc>
          <w:tcPr>
            <w:tcW w:w="1560" w:type="dxa"/>
            <w:tcBorders>
              <w:top w:val="single" w:sz="2" w:space="0" w:color="A6A6A6" w:themeColor="background1" w:themeShade="A6"/>
              <w:left w:val="nil"/>
              <w:bottom w:val="single" w:sz="4" w:space="0" w:color="A6A6A6" w:themeColor="background1" w:themeShade="A6"/>
              <w:right w:val="nil"/>
            </w:tcBorders>
            <w:shd w:val="clear" w:color="auto" w:fill="auto"/>
            <w:hideMark/>
          </w:tcPr>
          <w:p w14:paraId="65F05F9A" w14:textId="76985AB7" w:rsidR="00CD79DF" w:rsidRPr="008B4762" w:rsidRDefault="00CD79DF" w:rsidP="007D31C4">
            <w:pPr>
              <w:pStyle w:val="TableParagraph"/>
              <w:spacing w:before="60" w:after="60"/>
              <w:ind w:left="181"/>
              <w:rPr>
                <w:rFonts w:ascii="Segoe UI" w:eastAsia="Times New Roman" w:hAnsi="Segoe UI" w:cs="Times New Roman"/>
                <w:sz w:val="16"/>
                <w:szCs w:val="16"/>
                <w:lang w:val="en-NZ" w:eastAsia="en-GB"/>
              </w:rPr>
            </w:pPr>
            <w:r w:rsidRPr="008B4762">
              <w:rPr>
                <w:rFonts w:ascii="Segoe UI" w:eastAsia="Times New Roman" w:hAnsi="Segoe UI" w:cs="Times New Roman"/>
                <w:sz w:val="16"/>
                <w:szCs w:val="16"/>
                <w:lang w:val="en-NZ" w:eastAsia="en-GB"/>
              </w:rPr>
              <w:t>–</w:t>
            </w:r>
          </w:p>
        </w:tc>
      </w:tr>
      <w:tr w:rsidR="00CD79DF" w:rsidRPr="008B4762" w14:paraId="0591C566" w14:textId="77777777" w:rsidTr="000C72DB">
        <w:tc>
          <w:tcPr>
            <w:tcW w:w="1134" w:type="dxa"/>
            <w:tcBorders>
              <w:top w:val="single" w:sz="4" w:space="0" w:color="A6A6A6" w:themeColor="background1" w:themeShade="A6"/>
              <w:left w:val="nil"/>
              <w:bottom w:val="single" w:sz="4" w:space="0" w:color="A6A6A6" w:themeColor="background1" w:themeShade="A6"/>
              <w:right w:val="nil"/>
            </w:tcBorders>
            <w:hideMark/>
          </w:tcPr>
          <w:p w14:paraId="31C16CF6" w14:textId="2C409CAA" w:rsidR="00CD79DF" w:rsidRPr="008B4762" w:rsidRDefault="00CD79DF" w:rsidP="007D31C4">
            <w:pPr>
              <w:pStyle w:val="TableParagraph"/>
              <w:spacing w:before="60" w:after="60"/>
              <w:ind w:left="-109"/>
              <w:rPr>
                <w:rFonts w:ascii="Segoe UI" w:eastAsia="Times New Roman" w:hAnsi="Segoe UI" w:cs="Times New Roman"/>
                <w:b/>
                <w:bCs/>
                <w:sz w:val="16"/>
                <w:szCs w:val="16"/>
                <w:lang w:val="en-NZ" w:eastAsia="en-GB"/>
              </w:rPr>
            </w:pPr>
            <w:r w:rsidRPr="008B4762">
              <w:rPr>
                <w:rFonts w:ascii="Segoe UI" w:eastAsia="Times New Roman" w:hAnsi="Segoe UI" w:cs="Times New Roman"/>
                <w:b/>
                <w:bCs/>
                <w:sz w:val="16"/>
                <w:szCs w:val="16"/>
                <w:lang w:val="en-NZ" w:eastAsia="en-GB"/>
              </w:rPr>
              <w:t>269,070</w:t>
            </w:r>
          </w:p>
        </w:tc>
        <w:tc>
          <w:tcPr>
            <w:tcW w:w="5103" w:type="dxa"/>
            <w:tcBorders>
              <w:top w:val="single" w:sz="4" w:space="0" w:color="A6A6A6" w:themeColor="background1" w:themeShade="A6"/>
              <w:left w:val="nil"/>
              <w:bottom w:val="single" w:sz="4" w:space="0" w:color="A6A6A6" w:themeColor="background1" w:themeShade="A6"/>
              <w:right w:val="nil"/>
            </w:tcBorders>
            <w:hideMark/>
          </w:tcPr>
          <w:p w14:paraId="647DF3F4" w14:textId="0684E820" w:rsidR="00CD79DF" w:rsidRPr="008B4762" w:rsidRDefault="00CD79DF" w:rsidP="00CD79DF">
            <w:pPr>
              <w:pStyle w:val="TableText"/>
              <w:rPr>
                <w:b/>
                <w:bCs/>
                <w:sz w:val="16"/>
                <w:szCs w:val="16"/>
              </w:rPr>
            </w:pPr>
            <w:r w:rsidRPr="008B4762">
              <w:rPr>
                <w:b/>
                <w:bCs/>
                <w:sz w:val="16"/>
                <w:szCs w:val="16"/>
              </w:rPr>
              <w:t>Total appropriation for departmental expenses</w:t>
            </w:r>
          </w:p>
        </w:tc>
        <w:tc>
          <w:tcPr>
            <w:tcW w:w="1560" w:type="dxa"/>
            <w:tcBorders>
              <w:top w:val="single" w:sz="4" w:space="0" w:color="A6A6A6" w:themeColor="background1" w:themeShade="A6"/>
              <w:left w:val="nil"/>
              <w:bottom w:val="single" w:sz="4" w:space="0" w:color="A6A6A6" w:themeColor="background1" w:themeShade="A6"/>
              <w:right w:val="nil"/>
            </w:tcBorders>
            <w:shd w:val="clear" w:color="auto" w:fill="auto"/>
            <w:hideMark/>
          </w:tcPr>
          <w:p w14:paraId="4F04C8A2" w14:textId="36B573E9" w:rsidR="00CD79DF" w:rsidRPr="008B4762" w:rsidRDefault="00CD79DF" w:rsidP="007D31C4">
            <w:pPr>
              <w:pStyle w:val="TableParagraph"/>
              <w:spacing w:before="60" w:after="60"/>
              <w:ind w:left="181"/>
              <w:rPr>
                <w:rFonts w:ascii="Segoe UI" w:eastAsia="Times New Roman" w:hAnsi="Segoe UI" w:cs="Times New Roman"/>
                <w:b/>
                <w:bCs/>
                <w:sz w:val="16"/>
                <w:szCs w:val="16"/>
                <w:lang w:val="en-NZ" w:eastAsia="en-GB"/>
              </w:rPr>
            </w:pPr>
            <w:r w:rsidRPr="008B4762">
              <w:rPr>
                <w:rFonts w:ascii="Segoe UI" w:eastAsia="Times New Roman" w:hAnsi="Segoe UI" w:cs="Times New Roman"/>
                <w:b/>
                <w:bCs/>
                <w:sz w:val="16"/>
                <w:szCs w:val="16"/>
                <w:lang w:val="en-NZ" w:eastAsia="en-GB"/>
              </w:rPr>
              <w:t>230,477</w:t>
            </w:r>
          </w:p>
        </w:tc>
      </w:tr>
    </w:tbl>
    <w:p w14:paraId="6EA6944E" w14:textId="77777777" w:rsidR="00CD79DF" w:rsidRDefault="00CD79DF" w:rsidP="00CD79DF"/>
    <w:tbl>
      <w:tblPr>
        <w:tblStyle w:val="TableGrid"/>
        <w:tblW w:w="7797"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1220"/>
        <w:gridCol w:w="5030"/>
        <w:gridCol w:w="1547"/>
      </w:tblGrid>
      <w:tr w:rsidR="009F4927" w:rsidRPr="009F4927" w14:paraId="63A116D0" w14:textId="77777777" w:rsidTr="00445E27">
        <w:tc>
          <w:tcPr>
            <w:tcW w:w="7797" w:type="dxa"/>
            <w:gridSpan w:val="3"/>
            <w:tcBorders>
              <w:top w:val="nil"/>
              <w:left w:val="nil"/>
              <w:bottom w:val="nil"/>
              <w:right w:val="nil"/>
            </w:tcBorders>
            <w:shd w:val="clear" w:color="auto" w:fill="D9D9D9" w:themeFill="background1" w:themeFillShade="D9"/>
            <w:hideMark/>
          </w:tcPr>
          <w:p w14:paraId="07946987" w14:textId="709468B5" w:rsidR="009F4927" w:rsidRPr="009F4927" w:rsidRDefault="009F4927">
            <w:pPr>
              <w:pStyle w:val="TableText"/>
              <w:rPr>
                <w:b/>
                <w:bCs/>
                <w:sz w:val="16"/>
                <w:szCs w:val="18"/>
              </w:rPr>
            </w:pPr>
            <w:r w:rsidRPr="009F4927">
              <w:rPr>
                <w:b/>
                <w:bCs/>
                <w:sz w:val="16"/>
                <w:szCs w:val="18"/>
              </w:rPr>
              <w:t>Reconciliation between total appropriations for non-departmental expenses and the schedule of non-departmental expenditure for the year ended 30 June 2024</w:t>
            </w:r>
          </w:p>
        </w:tc>
      </w:tr>
      <w:tr w:rsidR="009F4927" w14:paraId="5175BE9B" w14:textId="77777777" w:rsidTr="00445E27">
        <w:tc>
          <w:tcPr>
            <w:tcW w:w="1220" w:type="dxa"/>
            <w:tcBorders>
              <w:top w:val="nil"/>
              <w:left w:val="nil"/>
              <w:bottom w:val="nil"/>
              <w:right w:val="nil"/>
            </w:tcBorders>
            <w:shd w:val="clear" w:color="auto" w:fill="F2F2F2" w:themeFill="background1" w:themeFillShade="F2"/>
            <w:vAlign w:val="bottom"/>
            <w:hideMark/>
          </w:tcPr>
          <w:p w14:paraId="35F5214D" w14:textId="77777777" w:rsidR="009F4927" w:rsidRDefault="009F4927">
            <w:pPr>
              <w:pStyle w:val="TableText"/>
              <w:jc w:val="right"/>
              <w:rPr>
                <w:b/>
                <w:bCs/>
                <w:sz w:val="16"/>
                <w:szCs w:val="16"/>
              </w:rPr>
            </w:pPr>
            <w:r>
              <w:rPr>
                <w:b/>
                <w:bCs/>
                <w:sz w:val="16"/>
                <w:szCs w:val="16"/>
              </w:rPr>
              <w:t>Actual</w:t>
            </w:r>
          </w:p>
          <w:p w14:paraId="180B447E" w14:textId="77777777" w:rsidR="009F4927" w:rsidRDefault="009F4927">
            <w:pPr>
              <w:pStyle w:val="TableText"/>
              <w:jc w:val="right"/>
              <w:rPr>
                <w:b/>
                <w:bCs/>
                <w:sz w:val="16"/>
                <w:szCs w:val="16"/>
              </w:rPr>
            </w:pPr>
            <w:r>
              <w:rPr>
                <w:b/>
                <w:bCs/>
                <w:sz w:val="16"/>
                <w:szCs w:val="16"/>
              </w:rPr>
              <w:t>2024</w:t>
            </w:r>
          </w:p>
          <w:p w14:paraId="034F4E20" w14:textId="77777777" w:rsidR="009F4927" w:rsidRDefault="009F4927">
            <w:pPr>
              <w:pStyle w:val="TableText"/>
              <w:jc w:val="right"/>
              <w:rPr>
                <w:b/>
                <w:bCs/>
                <w:sz w:val="16"/>
                <w:szCs w:val="16"/>
              </w:rPr>
            </w:pPr>
            <w:r>
              <w:rPr>
                <w:b/>
                <w:bCs/>
                <w:sz w:val="16"/>
                <w:szCs w:val="16"/>
              </w:rPr>
              <w:t>$000</w:t>
            </w:r>
          </w:p>
        </w:tc>
        <w:tc>
          <w:tcPr>
            <w:tcW w:w="5030" w:type="dxa"/>
            <w:tcBorders>
              <w:top w:val="nil"/>
              <w:left w:val="nil"/>
              <w:bottom w:val="nil"/>
              <w:right w:val="nil"/>
            </w:tcBorders>
            <w:shd w:val="clear" w:color="auto" w:fill="F2F2F2" w:themeFill="background1" w:themeFillShade="F2"/>
            <w:vAlign w:val="bottom"/>
          </w:tcPr>
          <w:p w14:paraId="1474C585" w14:textId="77777777" w:rsidR="009F4927" w:rsidRDefault="009F4927">
            <w:pPr>
              <w:pStyle w:val="TableText"/>
              <w:jc w:val="right"/>
              <w:rPr>
                <w:b/>
                <w:bCs/>
                <w:sz w:val="16"/>
                <w:szCs w:val="16"/>
              </w:rPr>
            </w:pPr>
          </w:p>
        </w:tc>
        <w:tc>
          <w:tcPr>
            <w:tcW w:w="1547" w:type="dxa"/>
            <w:tcBorders>
              <w:top w:val="nil"/>
              <w:left w:val="nil"/>
              <w:bottom w:val="nil"/>
              <w:right w:val="nil"/>
            </w:tcBorders>
            <w:shd w:val="clear" w:color="auto" w:fill="F2F2F2" w:themeFill="background1" w:themeFillShade="F2"/>
            <w:vAlign w:val="bottom"/>
            <w:hideMark/>
          </w:tcPr>
          <w:p w14:paraId="5ECA3305" w14:textId="77777777" w:rsidR="009F4927" w:rsidRDefault="009F4927" w:rsidP="007D31C4">
            <w:pPr>
              <w:pStyle w:val="TableText"/>
              <w:jc w:val="right"/>
              <w:rPr>
                <w:b/>
                <w:bCs/>
                <w:sz w:val="16"/>
                <w:szCs w:val="16"/>
              </w:rPr>
            </w:pPr>
            <w:r>
              <w:rPr>
                <w:b/>
                <w:bCs/>
                <w:sz w:val="16"/>
                <w:szCs w:val="16"/>
              </w:rPr>
              <w:t>Actual</w:t>
            </w:r>
          </w:p>
          <w:p w14:paraId="0E141E09" w14:textId="77777777" w:rsidR="009F4927" w:rsidRDefault="009F4927" w:rsidP="007D31C4">
            <w:pPr>
              <w:pStyle w:val="TableText"/>
              <w:jc w:val="right"/>
              <w:rPr>
                <w:b/>
                <w:bCs/>
                <w:sz w:val="16"/>
                <w:szCs w:val="16"/>
              </w:rPr>
            </w:pPr>
            <w:r>
              <w:rPr>
                <w:b/>
                <w:bCs/>
                <w:sz w:val="16"/>
                <w:szCs w:val="16"/>
              </w:rPr>
              <w:t>2025</w:t>
            </w:r>
          </w:p>
          <w:p w14:paraId="34D1033B" w14:textId="77777777" w:rsidR="009F4927" w:rsidRDefault="009F4927" w:rsidP="007D31C4">
            <w:pPr>
              <w:pStyle w:val="TableText"/>
              <w:jc w:val="right"/>
              <w:rPr>
                <w:b/>
                <w:bCs/>
                <w:sz w:val="16"/>
                <w:szCs w:val="16"/>
              </w:rPr>
            </w:pPr>
            <w:r>
              <w:rPr>
                <w:b/>
                <w:bCs/>
                <w:sz w:val="16"/>
                <w:szCs w:val="16"/>
              </w:rPr>
              <w:t>$000</w:t>
            </w:r>
          </w:p>
        </w:tc>
      </w:tr>
      <w:tr w:rsidR="009F4927" w14:paraId="69C47352" w14:textId="77777777" w:rsidTr="000C72DB">
        <w:tc>
          <w:tcPr>
            <w:tcW w:w="1220" w:type="dxa"/>
            <w:tcBorders>
              <w:top w:val="nil"/>
              <w:left w:val="nil"/>
              <w:bottom w:val="single" w:sz="2" w:space="0" w:color="A6A6A6" w:themeColor="background1" w:themeShade="A6"/>
              <w:right w:val="nil"/>
            </w:tcBorders>
            <w:hideMark/>
          </w:tcPr>
          <w:p w14:paraId="2D1E27C9" w14:textId="1C8AA5B1" w:rsidR="009F4927" w:rsidRPr="008B4762" w:rsidRDefault="009F4927" w:rsidP="009F4927">
            <w:pPr>
              <w:pStyle w:val="TableParagraph"/>
              <w:spacing w:before="60" w:after="60"/>
              <w:ind w:left="181"/>
              <w:rPr>
                <w:rFonts w:ascii="Segoe UI" w:eastAsia="Times New Roman" w:hAnsi="Segoe UI" w:cs="Times New Roman"/>
                <w:sz w:val="16"/>
                <w:szCs w:val="16"/>
                <w:lang w:val="en-NZ" w:eastAsia="en-GB"/>
              </w:rPr>
            </w:pPr>
            <w:r w:rsidRPr="009F4927">
              <w:rPr>
                <w:rFonts w:ascii="Segoe UI" w:eastAsia="Times New Roman" w:hAnsi="Segoe UI" w:cs="Times New Roman"/>
                <w:sz w:val="16"/>
                <w:szCs w:val="16"/>
                <w:lang w:val="en-NZ" w:eastAsia="en-GB"/>
              </w:rPr>
              <w:t>29,801,933</w:t>
            </w:r>
          </w:p>
        </w:tc>
        <w:tc>
          <w:tcPr>
            <w:tcW w:w="5030" w:type="dxa"/>
            <w:tcBorders>
              <w:top w:val="nil"/>
              <w:left w:val="nil"/>
              <w:bottom w:val="single" w:sz="2" w:space="0" w:color="A6A6A6" w:themeColor="background1" w:themeShade="A6"/>
              <w:right w:val="nil"/>
            </w:tcBorders>
            <w:hideMark/>
          </w:tcPr>
          <w:p w14:paraId="78E91DF0" w14:textId="3D004582" w:rsidR="009F4927" w:rsidRDefault="009F4927" w:rsidP="009F4927">
            <w:pPr>
              <w:pStyle w:val="TableText"/>
              <w:rPr>
                <w:sz w:val="16"/>
                <w:szCs w:val="16"/>
              </w:rPr>
            </w:pPr>
            <w:r w:rsidRPr="009F4927">
              <w:rPr>
                <w:sz w:val="16"/>
                <w:szCs w:val="16"/>
              </w:rPr>
              <w:t>Total expenses in schedule of non-departmental expenditure</w:t>
            </w:r>
          </w:p>
        </w:tc>
        <w:tc>
          <w:tcPr>
            <w:tcW w:w="1547" w:type="dxa"/>
            <w:tcBorders>
              <w:top w:val="nil"/>
              <w:left w:val="nil"/>
              <w:bottom w:val="single" w:sz="2" w:space="0" w:color="A6A6A6" w:themeColor="background1" w:themeShade="A6"/>
              <w:right w:val="nil"/>
            </w:tcBorders>
            <w:shd w:val="clear" w:color="auto" w:fill="auto"/>
            <w:hideMark/>
          </w:tcPr>
          <w:p w14:paraId="222E6AD0" w14:textId="7140219A" w:rsidR="009F4927" w:rsidRPr="008B4762" w:rsidRDefault="009F4927" w:rsidP="007D31C4">
            <w:pPr>
              <w:pStyle w:val="TableParagraph"/>
              <w:spacing w:before="60" w:after="60"/>
              <w:ind w:left="181"/>
              <w:rPr>
                <w:rFonts w:ascii="Segoe UI" w:eastAsia="Times New Roman" w:hAnsi="Segoe UI" w:cs="Times New Roman"/>
                <w:sz w:val="16"/>
                <w:szCs w:val="16"/>
                <w:lang w:val="en-NZ" w:eastAsia="en-GB"/>
              </w:rPr>
            </w:pPr>
            <w:r w:rsidRPr="009F4927">
              <w:rPr>
                <w:rFonts w:ascii="Segoe UI" w:eastAsia="Times New Roman" w:hAnsi="Segoe UI" w:cs="Times New Roman"/>
                <w:sz w:val="16"/>
                <w:szCs w:val="16"/>
                <w:lang w:val="en-NZ" w:eastAsia="en-GB"/>
              </w:rPr>
              <w:t>29,992,340</w:t>
            </w:r>
          </w:p>
        </w:tc>
      </w:tr>
      <w:tr w:rsidR="009F4927" w14:paraId="643FD3E5" w14:textId="77777777" w:rsidTr="000C72DB">
        <w:tc>
          <w:tcPr>
            <w:tcW w:w="1220" w:type="dxa"/>
            <w:tcBorders>
              <w:top w:val="single" w:sz="2" w:space="0" w:color="A6A6A6" w:themeColor="background1" w:themeShade="A6"/>
              <w:left w:val="nil"/>
              <w:bottom w:val="single" w:sz="4" w:space="0" w:color="A6A6A6" w:themeColor="background1" w:themeShade="A6"/>
              <w:right w:val="nil"/>
            </w:tcBorders>
            <w:hideMark/>
          </w:tcPr>
          <w:p w14:paraId="3088EEC0" w14:textId="2D784457" w:rsidR="009F4927" w:rsidRPr="008B4762" w:rsidRDefault="009F4927" w:rsidP="009F4927">
            <w:pPr>
              <w:pStyle w:val="TableParagraph"/>
              <w:spacing w:before="60" w:after="60"/>
              <w:ind w:left="181"/>
              <w:rPr>
                <w:rFonts w:ascii="Segoe UI" w:eastAsia="Times New Roman" w:hAnsi="Segoe UI" w:cs="Times New Roman"/>
                <w:sz w:val="16"/>
                <w:szCs w:val="16"/>
                <w:lang w:val="en-NZ" w:eastAsia="en-GB"/>
              </w:rPr>
            </w:pPr>
            <w:r w:rsidRPr="009F4927">
              <w:rPr>
                <w:rFonts w:ascii="Segoe UI" w:eastAsia="Times New Roman" w:hAnsi="Segoe UI" w:cs="Times New Roman"/>
                <w:sz w:val="16"/>
                <w:szCs w:val="16"/>
                <w:lang w:val="en-NZ" w:eastAsia="en-GB"/>
              </w:rPr>
              <w:t>(3,886,937)</w:t>
            </w:r>
          </w:p>
        </w:tc>
        <w:tc>
          <w:tcPr>
            <w:tcW w:w="5030" w:type="dxa"/>
            <w:tcBorders>
              <w:top w:val="single" w:sz="2" w:space="0" w:color="A6A6A6" w:themeColor="background1" w:themeShade="A6"/>
              <w:left w:val="nil"/>
              <w:bottom w:val="single" w:sz="4" w:space="0" w:color="A6A6A6" w:themeColor="background1" w:themeShade="A6"/>
              <w:right w:val="nil"/>
            </w:tcBorders>
            <w:hideMark/>
          </w:tcPr>
          <w:p w14:paraId="103C0D0D" w14:textId="55CFC921" w:rsidR="009F4927" w:rsidRDefault="009F4927" w:rsidP="009F4927">
            <w:pPr>
              <w:pStyle w:val="TableText"/>
              <w:rPr>
                <w:sz w:val="16"/>
                <w:szCs w:val="16"/>
              </w:rPr>
            </w:pPr>
            <w:r w:rsidRPr="009F4927">
              <w:rPr>
                <w:sz w:val="16"/>
                <w:szCs w:val="16"/>
              </w:rPr>
              <w:t>GST input expense</w:t>
            </w:r>
          </w:p>
        </w:tc>
        <w:tc>
          <w:tcPr>
            <w:tcW w:w="1547" w:type="dxa"/>
            <w:tcBorders>
              <w:top w:val="single" w:sz="2" w:space="0" w:color="A6A6A6" w:themeColor="background1" w:themeShade="A6"/>
              <w:left w:val="nil"/>
              <w:bottom w:val="single" w:sz="4" w:space="0" w:color="A6A6A6" w:themeColor="background1" w:themeShade="A6"/>
              <w:right w:val="nil"/>
            </w:tcBorders>
            <w:shd w:val="clear" w:color="auto" w:fill="auto"/>
            <w:hideMark/>
          </w:tcPr>
          <w:p w14:paraId="6ACD6245" w14:textId="31A6958A" w:rsidR="009F4927" w:rsidRPr="008B4762" w:rsidRDefault="009F4927" w:rsidP="007D31C4">
            <w:pPr>
              <w:pStyle w:val="TableParagraph"/>
              <w:spacing w:before="60" w:after="60"/>
              <w:ind w:left="181"/>
              <w:rPr>
                <w:rFonts w:ascii="Segoe UI" w:eastAsia="Times New Roman" w:hAnsi="Segoe UI" w:cs="Times New Roman"/>
                <w:sz w:val="16"/>
                <w:szCs w:val="16"/>
                <w:lang w:val="en-NZ" w:eastAsia="en-GB"/>
              </w:rPr>
            </w:pPr>
            <w:r w:rsidRPr="009F4927">
              <w:rPr>
                <w:rFonts w:ascii="Segoe UI" w:eastAsia="Times New Roman" w:hAnsi="Segoe UI" w:cs="Times New Roman"/>
                <w:sz w:val="16"/>
                <w:szCs w:val="16"/>
                <w:lang w:val="en-NZ" w:eastAsia="en-GB"/>
              </w:rPr>
              <w:t>(3,911,041)</w:t>
            </w:r>
          </w:p>
        </w:tc>
      </w:tr>
      <w:tr w:rsidR="009F4927" w:rsidRPr="008B4762" w14:paraId="52C35254" w14:textId="77777777" w:rsidTr="000C72DB">
        <w:tc>
          <w:tcPr>
            <w:tcW w:w="1220" w:type="dxa"/>
            <w:tcBorders>
              <w:top w:val="single" w:sz="4" w:space="0" w:color="A6A6A6" w:themeColor="background1" w:themeShade="A6"/>
              <w:left w:val="nil"/>
              <w:bottom w:val="single" w:sz="4" w:space="0" w:color="A6A6A6" w:themeColor="background1" w:themeShade="A6"/>
              <w:right w:val="nil"/>
            </w:tcBorders>
            <w:hideMark/>
          </w:tcPr>
          <w:p w14:paraId="7FB0E881" w14:textId="052EFE36" w:rsidR="009F4927" w:rsidRPr="009F4927" w:rsidRDefault="009F4927" w:rsidP="009F4927">
            <w:pPr>
              <w:pStyle w:val="TableParagraph"/>
              <w:spacing w:before="60" w:after="60"/>
              <w:ind w:left="181"/>
              <w:rPr>
                <w:rFonts w:ascii="Segoe UI" w:eastAsia="Times New Roman" w:hAnsi="Segoe UI" w:cs="Times New Roman"/>
                <w:b/>
                <w:bCs/>
                <w:sz w:val="16"/>
                <w:szCs w:val="16"/>
                <w:lang w:val="en-NZ" w:eastAsia="en-GB"/>
              </w:rPr>
            </w:pPr>
            <w:r w:rsidRPr="009F4927">
              <w:rPr>
                <w:rFonts w:ascii="Segoe UI" w:eastAsia="Times New Roman" w:hAnsi="Segoe UI" w:cs="Times New Roman"/>
                <w:b/>
                <w:bCs/>
                <w:sz w:val="16"/>
                <w:szCs w:val="16"/>
                <w:lang w:val="en-NZ" w:eastAsia="en-GB"/>
              </w:rPr>
              <w:t>25,914,996</w:t>
            </w:r>
          </w:p>
        </w:tc>
        <w:tc>
          <w:tcPr>
            <w:tcW w:w="5030" w:type="dxa"/>
            <w:tcBorders>
              <w:top w:val="single" w:sz="4" w:space="0" w:color="A6A6A6" w:themeColor="background1" w:themeShade="A6"/>
              <w:left w:val="nil"/>
              <w:bottom w:val="single" w:sz="4" w:space="0" w:color="A6A6A6" w:themeColor="background1" w:themeShade="A6"/>
              <w:right w:val="nil"/>
            </w:tcBorders>
            <w:hideMark/>
          </w:tcPr>
          <w:p w14:paraId="40D4A7C8" w14:textId="57851630" w:rsidR="009F4927" w:rsidRPr="009F4927" w:rsidRDefault="009F4927" w:rsidP="009F4927">
            <w:pPr>
              <w:pStyle w:val="TableText"/>
              <w:rPr>
                <w:b/>
                <w:bCs/>
                <w:sz w:val="16"/>
                <w:szCs w:val="16"/>
              </w:rPr>
            </w:pPr>
            <w:r w:rsidRPr="009F4927">
              <w:rPr>
                <w:b/>
                <w:bCs/>
                <w:sz w:val="16"/>
                <w:szCs w:val="16"/>
              </w:rPr>
              <w:t>Total appropriation for non-departmental expenses</w:t>
            </w:r>
          </w:p>
        </w:tc>
        <w:tc>
          <w:tcPr>
            <w:tcW w:w="1547" w:type="dxa"/>
            <w:tcBorders>
              <w:top w:val="single" w:sz="4" w:space="0" w:color="A6A6A6" w:themeColor="background1" w:themeShade="A6"/>
              <w:left w:val="nil"/>
              <w:bottom w:val="single" w:sz="4" w:space="0" w:color="A6A6A6" w:themeColor="background1" w:themeShade="A6"/>
              <w:right w:val="nil"/>
            </w:tcBorders>
            <w:shd w:val="clear" w:color="auto" w:fill="auto"/>
            <w:hideMark/>
          </w:tcPr>
          <w:p w14:paraId="39357481" w14:textId="1298113F" w:rsidR="009F4927" w:rsidRPr="009F4927" w:rsidRDefault="009F4927" w:rsidP="007D31C4">
            <w:pPr>
              <w:pStyle w:val="TableParagraph"/>
              <w:spacing w:before="60" w:after="60"/>
              <w:ind w:left="181"/>
              <w:rPr>
                <w:rFonts w:ascii="Segoe UI" w:eastAsia="Times New Roman" w:hAnsi="Segoe UI" w:cs="Times New Roman"/>
                <w:b/>
                <w:bCs/>
                <w:sz w:val="16"/>
                <w:szCs w:val="16"/>
                <w:lang w:val="en-NZ" w:eastAsia="en-GB"/>
              </w:rPr>
            </w:pPr>
            <w:r w:rsidRPr="009F4927">
              <w:rPr>
                <w:rFonts w:ascii="Segoe UI" w:eastAsia="Times New Roman" w:hAnsi="Segoe UI" w:cs="Times New Roman"/>
                <w:b/>
                <w:bCs/>
                <w:sz w:val="16"/>
                <w:szCs w:val="16"/>
                <w:lang w:val="en-NZ" w:eastAsia="en-GB"/>
              </w:rPr>
              <w:t>26,081,299</w:t>
            </w:r>
          </w:p>
        </w:tc>
      </w:tr>
    </w:tbl>
    <w:p w14:paraId="4D3DF015" w14:textId="77777777" w:rsidR="009F4927" w:rsidRDefault="009F4927" w:rsidP="00CD79DF"/>
    <w:p w14:paraId="0A7627FA" w14:textId="77777777" w:rsidR="009F4927" w:rsidRDefault="009F4927" w:rsidP="009F4927">
      <w:pPr>
        <w:sectPr w:rsidR="009F4927" w:rsidSect="00483C9C">
          <w:pgSz w:w="11907" w:h="16840" w:code="9"/>
          <w:pgMar w:top="1418" w:right="1701" w:bottom="1134" w:left="1843" w:header="284" w:footer="425" w:gutter="284"/>
          <w:cols w:space="720"/>
        </w:sectPr>
      </w:pPr>
    </w:p>
    <w:p w14:paraId="0C335EF4" w14:textId="4D38136C" w:rsidR="009F4927" w:rsidRDefault="009F4927" w:rsidP="009F4927">
      <w:pPr>
        <w:pStyle w:val="Heading1"/>
        <w:spacing w:before="0"/>
      </w:pPr>
      <w:bookmarkStart w:id="20" w:name="_Toc211863454"/>
      <w:r>
        <w:t>Section 3: Organisational health and capability – Te hauora me te raukaha o ngā whakahaere</w:t>
      </w:r>
      <w:bookmarkEnd w:id="20"/>
    </w:p>
    <w:p w14:paraId="29CE627A" w14:textId="77777777" w:rsidR="009F4927" w:rsidRDefault="009F4927" w:rsidP="003A2378">
      <w:pPr>
        <w:pStyle w:val="Heading2"/>
      </w:pPr>
      <w:bookmarkStart w:id="21" w:name="_Toc211863455"/>
      <w:r>
        <w:t>Our organisational structure</w:t>
      </w:r>
      <w:bookmarkEnd w:id="21"/>
    </w:p>
    <w:p w14:paraId="6DA49FC2" w14:textId="77777777" w:rsidR="009F4927" w:rsidRDefault="009F4927" w:rsidP="009F4927">
      <w:r>
        <w:t>In 2024/25, our organisational structure included the Director-General of Health and Chief Executive, and eight directorates with four layers of management in most areas. Professional leads provided clinical or technical advice to Ministers, the Ministry, and the wider health sector.</w:t>
      </w:r>
    </w:p>
    <w:p w14:paraId="4040A667" w14:textId="675A85A7" w:rsidR="009F4927" w:rsidRDefault="003A2378" w:rsidP="004364A7">
      <w:pPr>
        <w:pStyle w:val="Figure"/>
      </w:pPr>
      <w:r>
        <w:t xml:space="preserve">Figure </w:t>
      </w:r>
      <w:r w:rsidR="00B02CD2">
        <w:fldChar w:fldCharType="begin"/>
      </w:r>
      <w:r w:rsidR="00B02CD2">
        <w:instrText xml:space="preserve"> SEQ Figure \* ARABIC </w:instrText>
      </w:r>
      <w:r w:rsidR="00B02CD2">
        <w:fldChar w:fldCharType="separate"/>
      </w:r>
      <w:r w:rsidR="00B02CD2">
        <w:rPr>
          <w:noProof/>
        </w:rPr>
        <w:t>1</w:t>
      </w:r>
      <w:r w:rsidR="00B02CD2">
        <w:rPr>
          <w:noProof/>
        </w:rPr>
        <w:fldChar w:fldCharType="end"/>
      </w:r>
      <w:r>
        <w:t xml:space="preserve">: </w:t>
      </w:r>
      <w:r w:rsidR="009F4927">
        <w:t>Our structure as at 30 June 2025</w:t>
      </w:r>
    </w:p>
    <w:p w14:paraId="5407EA1B" w14:textId="7C6BA2D5" w:rsidR="003A2378" w:rsidRPr="003A2378" w:rsidRDefault="00F716C0" w:rsidP="003A2378">
      <w:r>
        <w:rPr>
          <w:noProof/>
        </w:rPr>
        <w:drawing>
          <wp:inline distT="0" distB="0" distL="0" distR="0" wp14:anchorId="4852C85A" wp14:editId="68017426">
            <wp:extent cx="5117366" cy="3992880"/>
            <wp:effectExtent l="0" t="0" r="7620" b="7620"/>
            <wp:docPr id="34721663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216633" name="Picture 3">
                      <a:extLst>
                        <a:ext uri="{C183D7F6-B498-43B3-948B-1728B52AA6E4}">
                          <adec:decorative xmlns:adec="http://schemas.microsoft.com/office/drawing/2017/decorative" val="1"/>
                        </a:ext>
                      </a:extLst>
                    </pic:cNvPr>
                    <pic:cNvPicPr>
                      <a:picLocks noChangeAspect="1" noChangeArrowheads="1"/>
                    </pic:cNvPicPr>
                  </pic:nvPicPr>
                  <pic:blipFill rotWithShape="1">
                    <a:blip r:embed="rId23" cstate="print">
                      <a:extLst>
                        <a:ext uri="{28A0092B-C50C-407E-A947-70E740481C1C}">
                          <a14:useLocalDpi xmlns:a14="http://schemas.microsoft.com/office/drawing/2010/main" val="0"/>
                        </a:ext>
                      </a:extLst>
                    </a:blip>
                    <a:srcRect l="9738" t="43297" r="10497" b="12692"/>
                    <a:stretch>
                      <a:fillRect/>
                    </a:stretch>
                  </pic:blipFill>
                  <pic:spPr bwMode="auto">
                    <a:xfrm>
                      <a:off x="0" y="0"/>
                      <a:ext cx="5122343" cy="3996763"/>
                    </a:xfrm>
                    <a:prstGeom prst="rect">
                      <a:avLst/>
                    </a:prstGeom>
                    <a:noFill/>
                    <a:ln>
                      <a:noFill/>
                    </a:ln>
                    <a:extLst>
                      <a:ext uri="{53640926-AAD7-44D8-BBD7-CCE9431645EC}">
                        <a14:shadowObscured xmlns:a14="http://schemas.microsoft.com/office/drawing/2010/main"/>
                      </a:ext>
                    </a:extLst>
                  </pic:spPr>
                </pic:pic>
              </a:graphicData>
            </a:graphic>
          </wp:inline>
        </w:drawing>
      </w:r>
    </w:p>
    <w:p w14:paraId="604DEA53" w14:textId="1CF7849B" w:rsidR="003A2378" w:rsidRPr="003A2378" w:rsidRDefault="003A2378" w:rsidP="003A2378"/>
    <w:p w14:paraId="2D755CCE" w14:textId="381A8054" w:rsidR="009F4927" w:rsidRDefault="009F4927" w:rsidP="009F4927"/>
    <w:p w14:paraId="4225B931" w14:textId="77777777" w:rsidR="00F716C0" w:rsidRDefault="00F716C0" w:rsidP="009F4927">
      <w:pPr>
        <w:sectPr w:rsidR="00F716C0" w:rsidSect="00483C9C">
          <w:pgSz w:w="11907" w:h="16840" w:code="9"/>
          <w:pgMar w:top="1418" w:right="1701" w:bottom="1134" w:left="1843" w:header="284" w:footer="425" w:gutter="284"/>
          <w:cols w:space="720"/>
        </w:sectPr>
      </w:pPr>
    </w:p>
    <w:p w14:paraId="48313401" w14:textId="6B718929" w:rsidR="00F716C0" w:rsidRPr="00F716C0" w:rsidRDefault="00F716C0" w:rsidP="00F716C0">
      <w:pPr>
        <w:rPr>
          <w:b/>
          <w:bCs/>
        </w:rPr>
      </w:pPr>
      <w:r w:rsidRPr="00F716C0">
        <w:rPr>
          <w:b/>
          <w:bCs/>
        </w:rPr>
        <w:t xml:space="preserve">Six directorates focus on the delivery of our core roles and responsibilities </w:t>
      </w:r>
    </w:p>
    <w:p w14:paraId="28668C80" w14:textId="77777777" w:rsidR="00F716C0" w:rsidRDefault="00F716C0" w:rsidP="00F716C0">
      <w:pPr>
        <w:pStyle w:val="Heading3"/>
      </w:pPr>
      <w:r>
        <w:t>Strategy, Policy and Legislation – Te Pou Rautaki</w:t>
      </w:r>
    </w:p>
    <w:p w14:paraId="1426A4D2" w14:textId="6485389D" w:rsidR="00F716C0" w:rsidRDefault="00F716C0" w:rsidP="00F716C0">
      <w:r>
        <w:t>This directorate leads the Ministry’s role as the Government’s primary advisor on health priority setting, strategy and policy. It sets the long-term direction for the health system, and translates strategy into the tools, rules, and requirements needed to achieve it. Its work ensures the Ministry’s advice is future-focused, evidence-based, and aligned with system priorities.</w:t>
      </w:r>
    </w:p>
    <w:p w14:paraId="298DD173" w14:textId="77777777" w:rsidR="00F716C0" w:rsidRDefault="00F716C0" w:rsidP="00F716C0">
      <w:pPr>
        <w:pStyle w:val="Heading3"/>
      </w:pPr>
      <w:r>
        <w:t>Regulation and Monitoring – Te Pou Whakamaru</w:t>
      </w:r>
    </w:p>
    <w:p w14:paraId="2E92AC1C" w14:textId="1DE208AD" w:rsidR="00F716C0" w:rsidRDefault="00F716C0" w:rsidP="00F716C0">
      <w:r>
        <w:t>This directorate brings together two core Ministry functions. First, it ensures public safety and quality by approving, certifying, and licensing responsible authorities, services, products, and providers, and by monitoring compliance. Second, it monitors the performance of the health system and its individual entities, providing insights and advice to Ministers on performance, risks, and opportunities to support accountability and continuous improvement. This directorate includes the New Zealand Medicines and Medical Devices Safety Authority (Medsafe) to regulate therapeutic products.</w:t>
      </w:r>
    </w:p>
    <w:p w14:paraId="4BE18889" w14:textId="77777777" w:rsidR="00F716C0" w:rsidRDefault="00F716C0" w:rsidP="00F716C0">
      <w:pPr>
        <w:pStyle w:val="Heading3"/>
      </w:pPr>
      <w:r>
        <w:t>Public Health Agency – Te Pou Hauora Tūmatanui</w:t>
      </w:r>
    </w:p>
    <w:p w14:paraId="787C7376" w14:textId="07C4A9DB" w:rsidR="00F716C0" w:rsidRDefault="00F716C0" w:rsidP="00F716C0">
      <w:r>
        <w:t>The Public Health Agency is a distinct business unit within the Ministry. It is the Government’s lead advisor on preventing disease, promoting health, and protecting New Zealanders from threats to their health. The agency uses the best available knowledge and expertise to improve health and save lives. It focuses on public health initiatives that deliver the biggest benefits for populations with the greatest health needs.</w:t>
      </w:r>
    </w:p>
    <w:p w14:paraId="497371CE" w14:textId="51F0C3D6" w:rsidR="00F716C0" w:rsidRDefault="00F716C0" w:rsidP="00F716C0">
      <w:pPr>
        <w:pStyle w:val="Heading3"/>
      </w:pPr>
      <w:r>
        <w:t>Māori Health – Te Pou Hauora Māori</w:t>
      </w:r>
    </w:p>
    <w:p w14:paraId="6CE1C7FF" w14:textId="77777777" w:rsidR="00F716C0" w:rsidRDefault="00F716C0" w:rsidP="00F716C0">
      <w:r>
        <w:t>As the Minister of Health’s chief steward for Māori health, Te Pou Hauora Māori exercises the Ministry’s kaitiakitanga function. This role provides assurance that the health system is meeting its obligations under Te Tiriti o Waitangi, addressing Māori health aspirations, and achieving equity for Māori.</w:t>
      </w:r>
    </w:p>
    <w:p w14:paraId="2CC26B83" w14:textId="77777777" w:rsidR="00F716C0" w:rsidRDefault="00F716C0" w:rsidP="00F716C0">
      <w:pPr>
        <w:pStyle w:val="Heading3"/>
      </w:pPr>
      <w:r>
        <w:t>Clinical, Community and Mental Health – Te Pou Whakakaha</w:t>
      </w:r>
    </w:p>
    <w:p w14:paraId="39A34D64" w14:textId="77777777" w:rsidR="00F716C0" w:rsidRDefault="00F716C0" w:rsidP="00F716C0">
      <w:r>
        <w:t>This directorate provides specialist expertise in clinical leadership, mental health, addiction, and suicide prevention. It informs policy and service design through research, insights, and sector networks, with a strong focus on equity and quality. As the Minister for Mental Health’s chief advisor, it leads a whole-of-government approach to mental wellbeing, administers relevant legislation, and provides clinical advice across health portfolios. It also brings a clinical quality and safety lens to performance monitoring of the health system and health entities.</w:t>
      </w:r>
    </w:p>
    <w:p w14:paraId="48DCD623" w14:textId="77777777" w:rsidR="00F716C0" w:rsidRDefault="00F716C0" w:rsidP="00F716C0">
      <w:pPr>
        <w:pStyle w:val="Heading3"/>
      </w:pPr>
      <w:r>
        <w:t>Evidence, Research and Innovation – Te Pou Whakamārama</w:t>
      </w:r>
    </w:p>
    <w:p w14:paraId="31D3410A" w14:textId="77777777" w:rsidR="009F4927" w:rsidRDefault="00F716C0" w:rsidP="00F716C0">
      <w:r>
        <w:t>This directorate provides high-quality analytics, research, science, health economics, and other evidence to support evidence-informed decisions, strategies, and policies. It works across the Ministry to deliver timely, fit-for-purpose evidence and leads the conversation, driving sector-wide programmes and generating evidence aligned with health system priorities and innovation.</w:t>
      </w:r>
    </w:p>
    <w:p w14:paraId="23D667A2" w14:textId="77777777" w:rsidR="00F716C0" w:rsidRDefault="00F716C0" w:rsidP="00F716C0"/>
    <w:p w14:paraId="4AC7C637" w14:textId="7DA7D783" w:rsidR="00F716C0" w:rsidRPr="00F716C0" w:rsidRDefault="00F716C0" w:rsidP="00F716C0">
      <w:pPr>
        <w:rPr>
          <w:b/>
          <w:bCs/>
        </w:rPr>
      </w:pPr>
      <w:r w:rsidRPr="00F716C0">
        <w:rPr>
          <w:b/>
          <w:bCs/>
        </w:rPr>
        <w:t xml:space="preserve">Two directorates consolidate the functions and capabilities needed to run the Ministry as an effective organisation and government department </w:t>
      </w:r>
    </w:p>
    <w:p w14:paraId="0093031D" w14:textId="77777777" w:rsidR="00F716C0" w:rsidRDefault="00F716C0" w:rsidP="00F716C0">
      <w:pPr>
        <w:pStyle w:val="Heading3"/>
      </w:pPr>
      <w:r>
        <w:t>Government and Executive Services – Te Pou Whakatere Kāwanatanga</w:t>
      </w:r>
    </w:p>
    <w:p w14:paraId="30468BCD" w14:textId="1BC7C581" w:rsidR="00F716C0" w:rsidRDefault="00F716C0" w:rsidP="00F716C0">
      <w:r>
        <w:t>This directorate provides expertise and support to the Ministry and Ministers to ensure we operate as a trusted public service agency, upholding the conventions and norms of government. It helps our leaders and people tell the Ministry’s strategic story, protect our reputation and brand, maintain accountability, and champion integrity.</w:t>
      </w:r>
    </w:p>
    <w:p w14:paraId="1D6E024A" w14:textId="77777777" w:rsidR="00F716C0" w:rsidRDefault="00F716C0" w:rsidP="00F716C0">
      <w:pPr>
        <w:pStyle w:val="Heading3"/>
      </w:pPr>
      <w:r>
        <w:t>Corporate Services – Te Pou Tiaki</w:t>
      </w:r>
    </w:p>
    <w:p w14:paraId="5092459C" w14:textId="46624155" w:rsidR="00F716C0" w:rsidRDefault="00F716C0" w:rsidP="00F716C0">
      <w:r>
        <w:t>This directorate underpins the Ministry’s ability to operate effectively and deliver on its strategic priorities. It brings together core functions including people and capability, finance and performance, risk and resilience, and digital and information services. It also ensures the Ministry remains aligned with the direction set by the Public Service Commission and central government.</w:t>
      </w:r>
    </w:p>
    <w:p w14:paraId="16854183" w14:textId="3372A054" w:rsidR="00F716C0" w:rsidRDefault="00F716C0" w:rsidP="00F716C0"/>
    <w:p w14:paraId="112EF37E" w14:textId="2B03B2E7" w:rsidR="00F716C0" w:rsidRPr="00F716C0" w:rsidRDefault="00F716C0" w:rsidP="00F716C0">
      <w:pPr>
        <w:rPr>
          <w:b/>
          <w:bCs/>
        </w:rPr>
      </w:pPr>
      <w:r w:rsidRPr="00F716C0">
        <w:rPr>
          <w:b/>
          <w:bCs/>
        </w:rPr>
        <w:t xml:space="preserve">There were two time-limited offices in the Ministry </w:t>
      </w:r>
    </w:p>
    <w:p w14:paraId="33E2301E" w14:textId="77777777" w:rsidR="00F716C0" w:rsidRDefault="00F716C0" w:rsidP="00F716C0"/>
    <w:p w14:paraId="513FE564" w14:textId="0E1E1A43" w:rsidR="00F716C0" w:rsidRDefault="00F716C0" w:rsidP="00F716C0">
      <w:r>
        <w:t>The System Reform Assurance Office, which was established in 2023, provided independent assurance of health system reform for the Director-General of Health, with a focus on system governance, planning and risk management. The office concluded on 30 June 2025.</w:t>
      </w:r>
    </w:p>
    <w:p w14:paraId="0AC20C8A" w14:textId="77777777" w:rsidR="00F716C0" w:rsidRDefault="00F716C0" w:rsidP="00F716C0"/>
    <w:p w14:paraId="1B500526" w14:textId="77777777" w:rsidR="00F716C0" w:rsidRDefault="00F716C0" w:rsidP="00F716C0">
      <w:r>
        <w:t>Established in 2023, the Transformation Management Office was the vehicle through which we designed and delivered a longer-term programme of work to grow our capability and develop and embed improved ways of working. In 2024, the Transformation Management Office’s key priority shifted to support the Ministry’s organisational change process. Its work concluded on 30 September 2024.</w:t>
      </w:r>
    </w:p>
    <w:p w14:paraId="3B660606" w14:textId="77777777" w:rsidR="00F65F5A" w:rsidRDefault="00F65F5A" w:rsidP="00F716C0">
      <w:pPr>
        <w:pStyle w:val="Heading3"/>
        <w:sectPr w:rsidR="00F65F5A" w:rsidSect="00483C9C">
          <w:pgSz w:w="11907" w:h="16840" w:code="9"/>
          <w:pgMar w:top="1418" w:right="1701" w:bottom="1134" w:left="1843" w:header="284" w:footer="425" w:gutter="284"/>
          <w:cols w:space="720"/>
        </w:sectPr>
      </w:pPr>
    </w:p>
    <w:p w14:paraId="67E231C8" w14:textId="77777777" w:rsidR="00F716C0" w:rsidRDefault="00F716C0" w:rsidP="00F65F5A">
      <w:pPr>
        <w:pStyle w:val="Heading3"/>
        <w:spacing w:before="0"/>
      </w:pPr>
      <w:r>
        <w:t>New Executive Leadership Group structure</w:t>
      </w:r>
    </w:p>
    <w:p w14:paraId="6B9CC196" w14:textId="77777777" w:rsidR="00F716C0" w:rsidRDefault="00F716C0" w:rsidP="00F716C0">
      <w:r>
        <w:t>In mid-July 2025, the Director-General of Health stood up a new Executive Leadership Group structure, moving the organisational structure from eight directorates to six Ministry groups.</w:t>
      </w:r>
    </w:p>
    <w:p w14:paraId="7B110F4C" w14:textId="77777777" w:rsidR="004D2833" w:rsidRDefault="004D2833" w:rsidP="00F716C0"/>
    <w:p w14:paraId="77BB81F6" w14:textId="78C095A7" w:rsidR="00F716C0" w:rsidRDefault="00F716C0" w:rsidP="00F716C0">
      <w:r>
        <w:t>For information about the Ministry groups, Executive Leadership Team, clinical experts, and statutory roles, please refer to the Ministry’s website.</w:t>
      </w:r>
      <w:r>
        <w:rPr>
          <w:rStyle w:val="FootnoteReference"/>
        </w:rPr>
        <w:footnoteReference w:id="45"/>
      </w:r>
    </w:p>
    <w:p w14:paraId="78D8F669" w14:textId="77777777" w:rsidR="00F65F5A" w:rsidRDefault="00F65F5A" w:rsidP="00F716C0"/>
    <w:p w14:paraId="135F3065" w14:textId="77777777" w:rsidR="00F65F5A" w:rsidRDefault="00F65F5A" w:rsidP="00597E8E">
      <w:pPr>
        <w:pStyle w:val="Heading2"/>
        <w:spacing w:before="0"/>
      </w:pPr>
      <w:bookmarkStart w:id="22" w:name="_Toc211863456"/>
      <w:r>
        <w:t>Governance structure</w:t>
      </w:r>
      <w:bookmarkEnd w:id="22"/>
    </w:p>
    <w:p w14:paraId="60A5425D" w14:textId="4A6CB93B" w:rsidR="00F65F5A" w:rsidRDefault="00F65F5A" w:rsidP="00F65F5A">
      <w:r>
        <w:t>Governance enables the Ministry to operate effectively and achieve its core purpose through a framework of leadership, assurance, and decision-making. In 2024/25, our main governance forum was the Executive Governance Team. The Risk and Assurance Committee is an external committee that provided independent advice and assurance to the Director-General of Health.</w:t>
      </w:r>
    </w:p>
    <w:p w14:paraId="7549214D" w14:textId="77777777" w:rsidR="00F65F5A" w:rsidRDefault="00F65F5A" w:rsidP="00F65F5A"/>
    <w:p w14:paraId="3EEFCA12" w14:textId="77777777" w:rsidR="00F65F5A" w:rsidRDefault="00F65F5A" w:rsidP="00F65F5A">
      <w:r>
        <w:t>Work is underway to simplify our governance structures with the aim of reducing confusion, removing barriers, and speeding up workflow.</w:t>
      </w:r>
    </w:p>
    <w:p w14:paraId="6389D818" w14:textId="77777777" w:rsidR="00F65F5A" w:rsidRDefault="00F65F5A" w:rsidP="00F65F5A">
      <w:pPr>
        <w:pStyle w:val="Heading2"/>
      </w:pPr>
      <w:bookmarkStart w:id="23" w:name="_Toc211863457"/>
      <w:r>
        <w:t>Risk and Assurance Committee and risk management</w:t>
      </w:r>
      <w:bookmarkEnd w:id="23"/>
    </w:p>
    <w:p w14:paraId="77D0BE0E" w14:textId="63B28E4D" w:rsidR="00F65F5A" w:rsidRDefault="00F65F5A" w:rsidP="00F65F5A">
      <w:r>
        <w:t>Monitoring risk is an important aspect of how we operate. We are committed to embedding best practice to help us better account for risk in organisational decision- making, preparedness, and resilience. Effective risk management is integrated into our culture, governance arrangements, business planning, and decision-making processes.</w:t>
      </w:r>
    </w:p>
    <w:p w14:paraId="1F56C000" w14:textId="77777777" w:rsidR="00F65F5A" w:rsidRDefault="00F65F5A" w:rsidP="00F65F5A"/>
    <w:p w14:paraId="1E180A16" w14:textId="77777777" w:rsidR="00F65F5A" w:rsidRDefault="00F65F5A" w:rsidP="00F65F5A">
      <w:r>
        <w:t>While managing risk is the responsibility of everyone at the Ministry, our risk and assurance specialists support staff in identifying and managing strategic and operational risks. They also report to the Ministry’s governance groups.</w:t>
      </w:r>
    </w:p>
    <w:p w14:paraId="3D01C941" w14:textId="77777777" w:rsidR="00F65F5A" w:rsidRDefault="00F65F5A" w:rsidP="00F65F5A"/>
    <w:p w14:paraId="1B47B028" w14:textId="0892908B" w:rsidR="00F65F5A" w:rsidRDefault="00F65F5A" w:rsidP="00F65F5A">
      <w:r>
        <w:t xml:space="preserve">Our approach is guided by the Ministry’s organisational risk management policy and framework. This outlines our processes and aligns with the International Organization for Standardization ISO 31000:2018 Risk management – Principles and Guidelines. </w:t>
      </w:r>
    </w:p>
    <w:p w14:paraId="4F434356" w14:textId="77777777" w:rsidR="00F65F5A" w:rsidRDefault="00F65F5A" w:rsidP="00F65F5A"/>
    <w:p w14:paraId="110E8AB0" w14:textId="6E3BD76B" w:rsidR="00F65F5A" w:rsidRDefault="00F65F5A" w:rsidP="00F65F5A">
      <w:r>
        <w:t>The Ministry’s Risk and Assurance team delivers a planned programme of work through the Internal Assurance Plan. This programme is reviewed quarterly to ensure it addresses significant activities and risks. Reviews are reprioritised as needed to reflect current and emerging strategic and operational risks, helping to maintain the confidence of the Ministry’s governance groups that our assurance work remains relevant and fit for purpose.</w:t>
      </w:r>
    </w:p>
    <w:p w14:paraId="65AED569" w14:textId="77777777" w:rsidR="00F65F5A" w:rsidRDefault="00F65F5A" w:rsidP="00F65F5A"/>
    <w:p w14:paraId="75EB4DFD" w14:textId="77777777" w:rsidR="00F65F5A" w:rsidRDefault="00F65F5A" w:rsidP="00F65F5A">
      <w:r>
        <w:t>In addition, the Risk and Assurance Committee provides independent, trusted advice and support to the Director-General of Health on strategic and operational risks and issues across the Ministry.</w:t>
      </w:r>
    </w:p>
    <w:p w14:paraId="5F1BCAC2" w14:textId="77777777" w:rsidR="00F65F5A" w:rsidRPr="004D2833" w:rsidRDefault="00F65F5A" w:rsidP="004D2833">
      <w:pPr>
        <w:pStyle w:val="Heading2"/>
      </w:pPr>
      <w:bookmarkStart w:id="24" w:name="_Toc211863458"/>
      <w:r w:rsidRPr="004D2833">
        <w:t>Our values</w:t>
      </w:r>
      <w:bookmarkEnd w:id="24"/>
    </w:p>
    <w:p w14:paraId="483E6B63" w14:textId="77777777" w:rsidR="00F65F5A" w:rsidRDefault="00F65F5A" w:rsidP="00F65F5A">
      <w:r>
        <w:t>Ngā uaratanga – our values guide our decisions, actions, and behaviours.</w:t>
      </w:r>
    </w:p>
    <w:p w14:paraId="1DAA98EC" w14:textId="769E1667" w:rsidR="00F65F5A" w:rsidRDefault="00F65F5A" w:rsidP="00F65F5A">
      <w:pPr>
        <w:pStyle w:val="Bullet"/>
      </w:pPr>
      <w:r>
        <w:t>Manaakitanga: We show care, inclusion, respect, support, trust and kindness to each other.</w:t>
      </w:r>
    </w:p>
    <w:p w14:paraId="34B9550D" w14:textId="6DC6704C" w:rsidR="00F65F5A" w:rsidRDefault="00F65F5A" w:rsidP="00F65F5A">
      <w:pPr>
        <w:pStyle w:val="Bullet"/>
      </w:pPr>
      <w:r>
        <w:t>Kaitiakitanga: We preserve and maintain an environment that enables the Ministry and our people to thrive.</w:t>
      </w:r>
    </w:p>
    <w:p w14:paraId="450099DB" w14:textId="539C7FDB" w:rsidR="00F65F5A" w:rsidRDefault="00F65F5A" w:rsidP="00F65F5A">
      <w:pPr>
        <w:pStyle w:val="Bullet"/>
      </w:pPr>
      <w:r>
        <w:t>Whakapono: We have trust and faith in each other to do the right thing.</w:t>
      </w:r>
    </w:p>
    <w:p w14:paraId="2111A287" w14:textId="3621C96A" w:rsidR="00F716C0" w:rsidRDefault="00F65F5A" w:rsidP="00F65F5A">
      <w:pPr>
        <w:pStyle w:val="Bullet"/>
      </w:pPr>
      <w:r>
        <w:t>Kōkiri ngātahi: We connect and work together collectively towards a common purpose.</w:t>
      </w:r>
    </w:p>
    <w:p w14:paraId="52F27FCA" w14:textId="77777777" w:rsidR="00F65F5A" w:rsidRDefault="00F65F5A" w:rsidP="00F65F5A">
      <w:pPr>
        <w:pStyle w:val="Heading2"/>
      </w:pPr>
      <w:bookmarkStart w:id="25" w:name="_Toc211863459"/>
      <w:r>
        <w:t>Our people</w:t>
      </w:r>
      <w:bookmarkEnd w:id="25"/>
    </w:p>
    <w:p w14:paraId="1D87313C" w14:textId="3C1D570D" w:rsidR="00F65F5A" w:rsidRDefault="00F65F5A" w:rsidP="00F65F5A">
      <w:r>
        <w:t>Note: This summary reports data as at 30 June 2025. It excludes data from the Cancer Control Agency – Te Aho o Te Kahu.</w:t>
      </w:r>
    </w:p>
    <w:p w14:paraId="18024F87" w14:textId="77777777" w:rsidR="00F65F5A" w:rsidRDefault="00F65F5A" w:rsidP="00F65F5A">
      <w:pPr>
        <w:pStyle w:val="Heading3"/>
      </w:pPr>
      <w:r>
        <w:t>Staff numbers</w:t>
      </w:r>
    </w:p>
    <w:p w14:paraId="728BDF16" w14:textId="2BB1B753" w:rsidR="00F65F5A" w:rsidRDefault="00F65F5A" w:rsidP="00F65F5A">
      <w:r>
        <w:t>Measured by both headcount and full- time equivalent (FTE) staff, the size of our workforce has decreased by 6.1% since 2024. We had 751 staff, down from 800 the previous year.</w:t>
      </w:r>
    </w:p>
    <w:p w14:paraId="38A35855" w14:textId="77777777" w:rsidR="00F65F5A" w:rsidRDefault="00F65F5A" w:rsidP="00F65F5A"/>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2690"/>
        <w:gridCol w:w="2690"/>
        <w:gridCol w:w="2690"/>
      </w:tblGrid>
      <w:tr w:rsidR="00F65F5A" w:rsidRPr="00F65F5A" w14:paraId="221869F0" w14:textId="77777777">
        <w:trPr>
          <w:trHeight w:val="624"/>
        </w:trPr>
        <w:tc>
          <w:tcPr>
            <w:tcW w:w="8070" w:type="dxa"/>
            <w:gridSpan w:val="3"/>
            <w:tcBorders>
              <w:top w:val="nil"/>
              <w:left w:val="nil"/>
              <w:bottom w:val="nil"/>
              <w:right w:val="nil"/>
            </w:tcBorders>
            <w:shd w:val="clear" w:color="auto" w:fill="D9D9D9" w:themeFill="background1" w:themeFillShade="D9"/>
            <w:hideMark/>
          </w:tcPr>
          <w:p w14:paraId="597EC56D" w14:textId="77777777" w:rsidR="00F65F5A" w:rsidRPr="00F65F5A" w:rsidRDefault="00F65F5A">
            <w:pPr>
              <w:pStyle w:val="TableText"/>
              <w:ind w:left="57"/>
              <w:rPr>
                <w:b/>
                <w:bCs/>
                <w:szCs w:val="18"/>
              </w:rPr>
            </w:pPr>
            <w:r w:rsidRPr="00F65F5A">
              <w:rPr>
                <w:b/>
                <w:bCs/>
                <w:szCs w:val="18"/>
              </w:rPr>
              <w:t>Overall headcount and FTEs by year</w:t>
            </w:r>
          </w:p>
          <w:p w14:paraId="6F68C9F3" w14:textId="77777777" w:rsidR="00F65F5A" w:rsidRPr="00F65F5A" w:rsidRDefault="00F65F5A">
            <w:pPr>
              <w:pStyle w:val="TableText"/>
              <w:ind w:left="57"/>
              <w:rPr>
                <w:szCs w:val="18"/>
              </w:rPr>
            </w:pPr>
            <w:r w:rsidRPr="00F65F5A">
              <w:rPr>
                <w:szCs w:val="18"/>
              </w:rPr>
              <w:t>Data as at 30 June each year</w:t>
            </w:r>
          </w:p>
        </w:tc>
      </w:tr>
      <w:tr w:rsidR="00F65F5A" w:rsidRPr="00F65F5A" w14:paraId="18CFDE04" w14:textId="77777777" w:rsidTr="00597E8E">
        <w:trPr>
          <w:trHeight w:val="351"/>
        </w:trPr>
        <w:tc>
          <w:tcPr>
            <w:tcW w:w="2690" w:type="dxa"/>
            <w:tcBorders>
              <w:top w:val="nil"/>
              <w:left w:val="nil"/>
              <w:bottom w:val="nil"/>
              <w:right w:val="nil"/>
            </w:tcBorders>
            <w:shd w:val="clear" w:color="auto" w:fill="F2F2F2" w:themeFill="background1" w:themeFillShade="F2"/>
            <w:hideMark/>
          </w:tcPr>
          <w:p w14:paraId="1DA4DD01" w14:textId="77777777" w:rsidR="00F65F5A" w:rsidRPr="00F65F5A" w:rsidRDefault="00F65F5A">
            <w:pPr>
              <w:pStyle w:val="TableText"/>
              <w:ind w:left="57"/>
              <w:rPr>
                <w:b/>
                <w:bCs/>
                <w:szCs w:val="18"/>
              </w:rPr>
            </w:pPr>
            <w:r w:rsidRPr="00F65F5A">
              <w:rPr>
                <w:b/>
                <w:bCs/>
                <w:szCs w:val="18"/>
              </w:rPr>
              <w:t>Year</w:t>
            </w:r>
          </w:p>
        </w:tc>
        <w:tc>
          <w:tcPr>
            <w:tcW w:w="2690" w:type="dxa"/>
            <w:tcBorders>
              <w:top w:val="nil"/>
              <w:left w:val="nil"/>
              <w:bottom w:val="nil"/>
              <w:right w:val="nil"/>
            </w:tcBorders>
            <w:shd w:val="clear" w:color="auto" w:fill="F2F2F2" w:themeFill="background1" w:themeFillShade="F2"/>
            <w:hideMark/>
          </w:tcPr>
          <w:p w14:paraId="58BF2769" w14:textId="77777777" w:rsidR="00F65F5A" w:rsidRPr="00F65F5A" w:rsidRDefault="00F65F5A">
            <w:pPr>
              <w:pStyle w:val="TableText"/>
              <w:ind w:left="57" w:right="57"/>
              <w:jc w:val="right"/>
              <w:rPr>
                <w:b/>
                <w:bCs/>
                <w:szCs w:val="18"/>
              </w:rPr>
            </w:pPr>
            <w:r w:rsidRPr="00F65F5A">
              <w:rPr>
                <w:b/>
                <w:bCs/>
                <w:szCs w:val="18"/>
              </w:rPr>
              <w:t>Headcount</w:t>
            </w:r>
          </w:p>
        </w:tc>
        <w:tc>
          <w:tcPr>
            <w:tcW w:w="2690" w:type="dxa"/>
            <w:tcBorders>
              <w:top w:val="nil"/>
              <w:left w:val="nil"/>
              <w:bottom w:val="nil"/>
              <w:right w:val="nil"/>
            </w:tcBorders>
            <w:shd w:val="clear" w:color="auto" w:fill="F2F2F2" w:themeFill="background1" w:themeFillShade="F2"/>
            <w:hideMark/>
          </w:tcPr>
          <w:p w14:paraId="3857BBE4" w14:textId="77777777" w:rsidR="00F65F5A" w:rsidRPr="00F65F5A" w:rsidRDefault="00F65F5A" w:rsidP="007D31C4">
            <w:pPr>
              <w:pStyle w:val="TableText"/>
              <w:ind w:left="57" w:right="113"/>
              <w:jc w:val="right"/>
              <w:rPr>
                <w:b/>
                <w:bCs/>
                <w:szCs w:val="18"/>
              </w:rPr>
            </w:pPr>
            <w:r w:rsidRPr="00F65F5A">
              <w:rPr>
                <w:b/>
                <w:bCs/>
                <w:szCs w:val="18"/>
              </w:rPr>
              <w:t>FTE</w:t>
            </w:r>
          </w:p>
        </w:tc>
      </w:tr>
      <w:tr w:rsidR="00F65F5A" w:rsidRPr="00F65F5A" w14:paraId="6F9FB6C3" w14:textId="77777777" w:rsidTr="00597E8E">
        <w:trPr>
          <w:trHeight w:val="344"/>
        </w:trPr>
        <w:tc>
          <w:tcPr>
            <w:tcW w:w="2690" w:type="dxa"/>
            <w:tcBorders>
              <w:top w:val="nil"/>
              <w:left w:val="nil"/>
              <w:bottom w:val="single" w:sz="4" w:space="0" w:color="A6A6A6" w:themeColor="background1" w:themeShade="A6"/>
              <w:right w:val="nil"/>
            </w:tcBorders>
            <w:hideMark/>
          </w:tcPr>
          <w:p w14:paraId="5A9D7639" w14:textId="77777777" w:rsidR="00F65F5A" w:rsidRPr="00F65F5A" w:rsidRDefault="00F65F5A">
            <w:pPr>
              <w:pStyle w:val="TableText"/>
              <w:ind w:left="57"/>
              <w:rPr>
                <w:szCs w:val="18"/>
              </w:rPr>
            </w:pPr>
            <w:r w:rsidRPr="00F65F5A">
              <w:rPr>
                <w:szCs w:val="18"/>
              </w:rPr>
              <w:t>2020</w:t>
            </w:r>
          </w:p>
        </w:tc>
        <w:tc>
          <w:tcPr>
            <w:tcW w:w="2690" w:type="dxa"/>
            <w:tcBorders>
              <w:top w:val="nil"/>
              <w:left w:val="nil"/>
              <w:bottom w:val="single" w:sz="4" w:space="0" w:color="A6A6A6" w:themeColor="background1" w:themeShade="A6"/>
              <w:right w:val="nil"/>
            </w:tcBorders>
            <w:hideMark/>
          </w:tcPr>
          <w:p w14:paraId="65CD4132" w14:textId="77777777" w:rsidR="00F65F5A" w:rsidRPr="00F65F5A" w:rsidRDefault="00F65F5A">
            <w:pPr>
              <w:pStyle w:val="TableText"/>
              <w:ind w:right="57"/>
              <w:jc w:val="right"/>
              <w:rPr>
                <w:szCs w:val="18"/>
              </w:rPr>
            </w:pPr>
            <w:r w:rsidRPr="00F65F5A">
              <w:rPr>
                <w:szCs w:val="18"/>
              </w:rPr>
              <w:t>1,224</w:t>
            </w:r>
          </w:p>
        </w:tc>
        <w:tc>
          <w:tcPr>
            <w:tcW w:w="2690" w:type="dxa"/>
            <w:tcBorders>
              <w:top w:val="nil"/>
              <w:left w:val="nil"/>
              <w:bottom w:val="single" w:sz="4" w:space="0" w:color="A6A6A6" w:themeColor="background1" w:themeShade="A6"/>
              <w:right w:val="nil"/>
            </w:tcBorders>
            <w:hideMark/>
          </w:tcPr>
          <w:p w14:paraId="0E4B08DD" w14:textId="77777777" w:rsidR="00F65F5A" w:rsidRPr="00F65F5A" w:rsidRDefault="00F65F5A" w:rsidP="007D31C4">
            <w:pPr>
              <w:pStyle w:val="TableText"/>
              <w:ind w:right="113"/>
              <w:jc w:val="right"/>
              <w:rPr>
                <w:szCs w:val="18"/>
              </w:rPr>
            </w:pPr>
            <w:r w:rsidRPr="00F65F5A">
              <w:rPr>
                <w:szCs w:val="18"/>
              </w:rPr>
              <w:t>1,186.85</w:t>
            </w:r>
          </w:p>
        </w:tc>
      </w:tr>
      <w:tr w:rsidR="00F65F5A" w:rsidRPr="00F65F5A" w14:paraId="3AC398EB"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5D3344AF" w14:textId="77777777" w:rsidR="00F65F5A" w:rsidRPr="00F65F5A" w:rsidRDefault="00F65F5A">
            <w:pPr>
              <w:pStyle w:val="TableText"/>
              <w:ind w:left="57"/>
              <w:rPr>
                <w:szCs w:val="18"/>
              </w:rPr>
            </w:pPr>
            <w:r w:rsidRPr="00F65F5A">
              <w:rPr>
                <w:szCs w:val="18"/>
              </w:rPr>
              <w:t>2021</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12DED281" w14:textId="77777777" w:rsidR="00F65F5A" w:rsidRPr="00F65F5A" w:rsidRDefault="00F65F5A">
            <w:pPr>
              <w:pStyle w:val="TableText"/>
              <w:ind w:right="57"/>
              <w:jc w:val="right"/>
              <w:rPr>
                <w:szCs w:val="18"/>
              </w:rPr>
            </w:pPr>
            <w:r w:rsidRPr="00F65F5A">
              <w:rPr>
                <w:szCs w:val="18"/>
              </w:rPr>
              <w:t>1,680</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093E6C0B" w14:textId="77777777" w:rsidR="00F65F5A" w:rsidRPr="00F65F5A" w:rsidRDefault="00F65F5A" w:rsidP="007D31C4">
            <w:pPr>
              <w:pStyle w:val="TableText"/>
              <w:ind w:right="113"/>
              <w:jc w:val="right"/>
              <w:rPr>
                <w:szCs w:val="18"/>
              </w:rPr>
            </w:pPr>
            <w:r w:rsidRPr="00F65F5A">
              <w:rPr>
                <w:szCs w:val="18"/>
              </w:rPr>
              <w:t>1,631.46</w:t>
            </w:r>
          </w:p>
        </w:tc>
      </w:tr>
      <w:tr w:rsidR="00F65F5A" w:rsidRPr="00F65F5A" w14:paraId="3FAE9854"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7CCE4EAD" w14:textId="77777777" w:rsidR="00F65F5A" w:rsidRPr="00F65F5A" w:rsidRDefault="00F65F5A">
            <w:pPr>
              <w:pStyle w:val="TableText"/>
              <w:ind w:left="57"/>
              <w:rPr>
                <w:szCs w:val="18"/>
              </w:rPr>
            </w:pPr>
            <w:r w:rsidRPr="00F65F5A">
              <w:rPr>
                <w:szCs w:val="18"/>
              </w:rPr>
              <w:t>2022</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11AD44DA" w14:textId="77777777" w:rsidR="00F65F5A" w:rsidRPr="00F65F5A" w:rsidRDefault="00F65F5A">
            <w:pPr>
              <w:pStyle w:val="TableText"/>
              <w:ind w:right="57"/>
              <w:jc w:val="right"/>
              <w:rPr>
                <w:szCs w:val="18"/>
              </w:rPr>
            </w:pPr>
            <w:r w:rsidRPr="00F65F5A">
              <w:rPr>
                <w:szCs w:val="18"/>
              </w:rPr>
              <w:t>885</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3F37185E" w14:textId="77777777" w:rsidR="00F65F5A" w:rsidRPr="00F65F5A" w:rsidRDefault="00F65F5A" w:rsidP="007D31C4">
            <w:pPr>
              <w:pStyle w:val="TableText"/>
              <w:ind w:right="113"/>
              <w:jc w:val="right"/>
              <w:rPr>
                <w:szCs w:val="18"/>
              </w:rPr>
            </w:pPr>
            <w:r w:rsidRPr="00F65F5A">
              <w:rPr>
                <w:szCs w:val="18"/>
              </w:rPr>
              <w:t>862.82</w:t>
            </w:r>
          </w:p>
        </w:tc>
      </w:tr>
      <w:tr w:rsidR="00F65F5A" w:rsidRPr="00F65F5A" w14:paraId="30526B21"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2816A19D" w14:textId="77777777" w:rsidR="00F65F5A" w:rsidRPr="00F65F5A" w:rsidRDefault="00F65F5A">
            <w:pPr>
              <w:pStyle w:val="TableText"/>
              <w:ind w:left="57"/>
              <w:rPr>
                <w:szCs w:val="18"/>
              </w:rPr>
            </w:pPr>
            <w:r w:rsidRPr="00F65F5A">
              <w:rPr>
                <w:szCs w:val="18"/>
              </w:rPr>
              <w:t>2023</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0742C860" w14:textId="77777777" w:rsidR="00F65F5A" w:rsidRPr="00F65F5A" w:rsidRDefault="00F65F5A">
            <w:pPr>
              <w:pStyle w:val="TableText"/>
              <w:ind w:right="57"/>
              <w:jc w:val="right"/>
              <w:rPr>
                <w:szCs w:val="18"/>
              </w:rPr>
            </w:pPr>
            <w:r w:rsidRPr="00F65F5A">
              <w:rPr>
                <w:szCs w:val="18"/>
              </w:rPr>
              <w:t>754</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280DB12A" w14:textId="77777777" w:rsidR="00F65F5A" w:rsidRPr="00F65F5A" w:rsidRDefault="00F65F5A" w:rsidP="007D31C4">
            <w:pPr>
              <w:pStyle w:val="TableText"/>
              <w:ind w:right="113"/>
              <w:jc w:val="right"/>
              <w:rPr>
                <w:szCs w:val="18"/>
              </w:rPr>
            </w:pPr>
            <w:r w:rsidRPr="00F65F5A">
              <w:rPr>
                <w:szCs w:val="18"/>
              </w:rPr>
              <w:t>729.57</w:t>
            </w:r>
          </w:p>
        </w:tc>
      </w:tr>
      <w:tr w:rsidR="00F65F5A" w:rsidRPr="00F65F5A" w14:paraId="7EBD46CA"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64E4A6C7" w14:textId="77777777" w:rsidR="00F65F5A" w:rsidRPr="00F65F5A" w:rsidRDefault="00F65F5A">
            <w:pPr>
              <w:pStyle w:val="TableText"/>
              <w:ind w:left="57"/>
              <w:rPr>
                <w:szCs w:val="18"/>
              </w:rPr>
            </w:pPr>
            <w:r w:rsidRPr="00F65F5A">
              <w:rPr>
                <w:szCs w:val="18"/>
              </w:rPr>
              <w:t>2024</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32DF1FAC" w14:textId="77777777" w:rsidR="00F65F5A" w:rsidRPr="00F65F5A" w:rsidRDefault="00F65F5A">
            <w:pPr>
              <w:pStyle w:val="TableText"/>
              <w:ind w:right="57"/>
              <w:jc w:val="right"/>
              <w:rPr>
                <w:szCs w:val="18"/>
              </w:rPr>
            </w:pPr>
            <w:r w:rsidRPr="00F65F5A">
              <w:rPr>
                <w:szCs w:val="18"/>
              </w:rPr>
              <w:t>800</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34CEDB3B" w14:textId="77777777" w:rsidR="00F65F5A" w:rsidRPr="00F65F5A" w:rsidRDefault="00F65F5A" w:rsidP="007D31C4">
            <w:pPr>
              <w:pStyle w:val="TableText"/>
              <w:ind w:right="113"/>
              <w:jc w:val="right"/>
              <w:rPr>
                <w:szCs w:val="18"/>
              </w:rPr>
            </w:pPr>
            <w:r w:rsidRPr="00F65F5A">
              <w:rPr>
                <w:szCs w:val="18"/>
              </w:rPr>
              <w:t>777.57</w:t>
            </w:r>
          </w:p>
        </w:tc>
      </w:tr>
      <w:tr w:rsidR="00F65F5A" w:rsidRPr="00F65F5A" w14:paraId="0827DC8C" w14:textId="77777777" w:rsidTr="007B0936">
        <w:trPr>
          <w:trHeight w:val="63"/>
        </w:trPr>
        <w:tc>
          <w:tcPr>
            <w:tcW w:w="2690" w:type="dxa"/>
            <w:tcBorders>
              <w:top w:val="single" w:sz="4" w:space="0" w:color="A6A6A6" w:themeColor="background1" w:themeShade="A6"/>
              <w:left w:val="nil"/>
              <w:bottom w:val="single" w:sz="4" w:space="0" w:color="A6A6A6" w:themeColor="background1" w:themeShade="A6"/>
              <w:right w:val="nil"/>
            </w:tcBorders>
          </w:tcPr>
          <w:p w14:paraId="659810E1" w14:textId="3F4CC1F9" w:rsidR="00F65F5A" w:rsidRPr="00F65F5A" w:rsidRDefault="00F65F5A">
            <w:pPr>
              <w:pStyle w:val="TableText"/>
              <w:ind w:left="57"/>
              <w:rPr>
                <w:szCs w:val="18"/>
              </w:rPr>
            </w:pPr>
            <w:r w:rsidRPr="00F65F5A">
              <w:rPr>
                <w:szCs w:val="18"/>
              </w:rPr>
              <w:t>2025</w:t>
            </w:r>
          </w:p>
        </w:tc>
        <w:tc>
          <w:tcPr>
            <w:tcW w:w="2690" w:type="dxa"/>
            <w:tcBorders>
              <w:top w:val="single" w:sz="4" w:space="0" w:color="A6A6A6" w:themeColor="background1" w:themeShade="A6"/>
              <w:left w:val="nil"/>
              <w:bottom w:val="single" w:sz="4" w:space="0" w:color="A6A6A6" w:themeColor="background1" w:themeShade="A6"/>
              <w:right w:val="nil"/>
            </w:tcBorders>
          </w:tcPr>
          <w:p w14:paraId="15CC79EF" w14:textId="78D32AB1" w:rsidR="00F65F5A" w:rsidRPr="00F65F5A" w:rsidRDefault="00F65F5A">
            <w:pPr>
              <w:pStyle w:val="TableText"/>
              <w:ind w:right="57"/>
              <w:jc w:val="right"/>
              <w:rPr>
                <w:szCs w:val="18"/>
              </w:rPr>
            </w:pPr>
            <w:r w:rsidRPr="00F65F5A">
              <w:rPr>
                <w:szCs w:val="18"/>
              </w:rPr>
              <w:t>751</w:t>
            </w:r>
          </w:p>
        </w:tc>
        <w:tc>
          <w:tcPr>
            <w:tcW w:w="2690" w:type="dxa"/>
            <w:tcBorders>
              <w:top w:val="single" w:sz="4" w:space="0" w:color="A6A6A6" w:themeColor="background1" w:themeShade="A6"/>
              <w:left w:val="nil"/>
              <w:bottom w:val="single" w:sz="4" w:space="0" w:color="A6A6A6" w:themeColor="background1" w:themeShade="A6"/>
              <w:right w:val="nil"/>
            </w:tcBorders>
          </w:tcPr>
          <w:p w14:paraId="606E7268" w14:textId="5EF9C8FE" w:rsidR="00F65F5A" w:rsidRPr="00F65F5A" w:rsidRDefault="00F65F5A" w:rsidP="007D31C4">
            <w:pPr>
              <w:pStyle w:val="TableText"/>
              <w:ind w:right="113"/>
              <w:jc w:val="right"/>
              <w:rPr>
                <w:szCs w:val="18"/>
              </w:rPr>
            </w:pPr>
            <w:r w:rsidRPr="00F65F5A">
              <w:rPr>
                <w:szCs w:val="18"/>
              </w:rPr>
              <w:t>730.93*</w:t>
            </w:r>
          </w:p>
        </w:tc>
      </w:tr>
    </w:tbl>
    <w:p w14:paraId="6EBA4E8C" w14:textId="18AC059A" w:rsidR="00F65F5A" w:rsidRDefault="00F65F5A" w:rsidP="004D2833">
      <w:pPr>
        <w:pStyle w:val="Note"/>
      </w:pPr>
      <w:r>
        <w:t xml:space="preserve">* </w:t>
      </w:r>
      <w:r w:rsidRPr="00F65F5A">
        <w:t>This is our total permanent and fixed-term employee FTE. It excludes employees on parental leave or leave without pay and the Cancer Control Agency – Te Aho o Te Kahu FTE.</w:t>
      </w:r>
    </w:p>
    <w:p w14:paraId="7A94E975" w14:textId="77777777" w:rsidR="00F65F5A" w:rsidRDefault="00F65F5A" w:rsidP="00F65F5A">
      <w:pPr>
        <w:pStyle w:val="Heading3"/>
        <w:sectPr w:rsidR="00F65F5A" w:rsidSect="00483C9C">
          <w:pgSz w:w="11907" w:h="16840" w:code="9"/>
          <w:pgMar w:top="1418" w:right="1701" w:bottom="1134" w:left="1843" w:header="284" w:footer="425" w:gutter="284"/>
          <w:cols w:space="720"/>
        </w:sectPr>
      </w:pPr>
    </w:p>
    <w:p w14:paraId="7377FE5B" w14:textId="77777777" w:rsidR="00F65F5A" w:rsidRDefault="00F65F5A" w:rsidP="00F65F5A">
      <w:pPr>
        <w:pStyle w:val="Heading3"/>
        <w:spacing w:before="0"/>
      </w:pPr>
      <w:r>
        <w:t>Workforce profile</w:t>
      </w:r>
    </w:p>
    <w:p w14:paraId="7DC65495" w14:textId="5D65D015" w:rsidR="00F65F5A" w:rsidRDefault="00F65F5A" w:rsidP="00F65F5A">
      <w:r>
        <w:t>As at 30 June 2025, 22.5% of the Ministry’s workforce had been employed for less than one year, up from 21.3% in 2024.</w:t>
      </w:r>
    </w:p>
    <w:p w14:paraId="12F0080D" w14:textId="77777777" w:rsidR="00F65F5A" w:rsidRDefault="00F65F5A" w:rsidP="00F65F5A"/>
    <w:tbl>
      <w:tblPr>
        <w:tblW w:w="8070" w:type="dxa"/>
        <w:tblInd w:w="7" w:type="dxa"/>
        <w:tblLayout w:type="fixed"/>
        <w:tblCellMar>
          <w:left w:w="0" w:type="dxa"/>
          <w:right w:w="0" w:type="dxa"/>
        </w:tblCellMar>
        <w:tblLook w:val="01E0" w:firstRow="1" w:lastRow="1" w:firstColumn="1" w:lastColumn="1" w:noHBand="0" w:noVBand="0"/>
      </w:tblPr>
      <w:tblGrid>
        <w:gridCol w:w="4035"/>
        <w:gridCol w:w="4035"/>
      </w:tblGrid>
      <w:tr w:rsidR="00F65F5A" w14:paraId="47343F20" w14:textId="77777777">
        <w:trPr>
          <w:trHeight w:val="369"/>
        </w:trPr>
        <w:tc>
          <w:tcPr>
            <w:tcW w:w="4035" w:type="dxa"/>
            <w:shd w:val="clear" w:color="auto" w:fill="D9D9D9" w:themeFill="background1" w:themeFillShade="D9"/>
            <w:hideMark/>
          </w:tcPr>
          <w:p w14:paraId="1D7196F8" w14:textId="77777777" w:rsidR="00F65F5A" w:rsidRDefault="00F65F5A">
            <w:pPr>
              <w:pStyle w:val="TableText"/>
              <w:ind w:left="57"/>
              <w:rPr>
                <w:b/>
                <w:bCs/>
              </w:rPr>
            </w:pPr>
            <w:r>
              <w:rPr>
                <w:b/>
                <w:bCs/>
              </w:rPr>
              <w:t>Length of service</w:t>
            </w:r>
          </w:p>
        </w:tc>
        <w:tc>
          <w:tcPr>
            <w:tcW w:w="4035" w:type="dxa"/>
            <w:shd w:val="clear" w:color="auto" w:fill="D9D9D9" w:themeFill="background1" w:themeFillShade="D9"/>
          </w:tcPr>
          <w:p w14:paraId="29B95D12" w14:textId="77777777" w:rsidR="00F65F5A" w:rsidRDefault="00F65F5A">
            <w:pPr>
              <w:pStyle w:val="TableText"/>
              <w:ind w:left="57"/>
              <w:rPr>
                <w:b/>
                <w:bCs/>
              </w:rPr>
            </w:pPr>
          </w:p>
        </w:tc>
      </w:tr>
      <w:tr w:rsidR="00F65F5A" w14:paraId="3450A246" w14:textId="77777777" w:rsidTr="00597E8E">
        <w:trPr>
          <w:trHeight w:val="351"/>
        </w:trPr>
        <w:tc>
          <w:tcPr>
            <w:tcW w:w="4035" w:type="dxa"/>
            <w:tcBorders>
              <w:top w:val="nil"/>
              <w:left w:val="nil"/>
              <w:right w:val="nil"/>
            </w:tcBorders>
            <w:shd w:val="clear" w:color="auto" w:fill="F2F2F2" w:themeFill="background1" w:themeFillShade="F2"/>
            <w:hideMark/>
          </w:tcPr>
          <w:p w14:paraId="3A668252" w14:textId="77777777" w:rsidR="00F65F5A" w:rsidRDefault="00F65F5A">
            <w:pPr>
              <w:pStyle w:val="TableText"/>
              <w:ind w:left="57"/>
              <w:rPr>
                <w:b/>
                <w:bCs/>
              </w:rPr>
            </w:pPr>
            <w:r>
              <w:rPr>
                <w:b/>
                <w:bCs/>
              </w:rPr>
              <w:t>Length of service</w:t>
            </w:r>
          </w:p>
        </w:tc>
        <w:tc>
          <w:tcPr>
            <w:tcW w:w="4035" w:type="dxa"/>
            <w:tcBorders>
              <w:top w:val="nil"/>
              <w:left w:val="nil"/>
              <w:right w:val="nil"/>
            </w:tcBorders>
            <w:shd w:val="clear" w:color="auto" w:fill="F2F2F2" w:themeFill="background1" w:themeFillShade="F2"/>
            <w:hideMark/>
          </w:tcPr>
          <w:p w14:paraId="09A25983" w14:textId="77777777" w:rsidR="00F65F5A" w:rsidRDefault="00F65F5A" w:rsidP="007D31C4">
            <w:pPr>
              <w:pStyle w:val="TableText"/>
              <w:ind w:left="57" w:right="113"/>
              <w:jc w:val="right"/>
              <w:rPr>
                <w:b/>
                <w:bCs/>
              </w:rPr>
            </w:pPr>
            <w:r>
              <w:rPr>
                <w:b/>
                <w:bCs/>
              </w:rPr>
              <w:t>Percentage</w:t>
            </w:r>
          </w:p>
        </w:tc>
      </w:tr>
      <w:tr w:rsidR="00F65F5A" w14:paraId="01A040D9" w14:textId="77777777" w:rsidTr="00597E8E">
        <w:trPr>
          <w:trHeight w:val="344"/>
        </w:trPr>
        <w:tc>
          <w:tcPr>
            <w:tcW w:w="4035" w:type="dxa"/>
            <w:tcBorders>
              <w:left w:val="nil"/>
              <w:bottom w:val="single" w:sz="4" w:space="0" w:color="A6A6A6" w:themeColor="background1" w:themeShade="A6"/>
              <w:right w:val="nil"/>
            </w:tcBorders>
            <w:hideMark/>
          </w:tcPr>
          <w:p w14:paraId="146E2D4D" w14:textId="77777777" w:rsidR="00F65F5A" w:rsidRPr="00A71D99" w:rsidRDefault="00F65F5A" w:rsidP="00F65F5A">
            <w:pPr>
              <w:pStyle w:val="TableText"/>
              <w:ind w:left="57" w:right="57"/>
            </w:pPr>
            <w:r w:rsidRPr="00A71D99">
              <w:t>Under 1 year</w:t>
            </w:r>
          </w:p>
        </w:tc>
        <w:tc>
          <w:tcPr>
            <w:tcW w:w="4035" w:type="dxa"/>
            <w:tcBorders>
              <w:left w:val="nil"/>
              <w:bottom w:val="single" w:sz="4" w:space="0" w:color="A6A6A6" w:themeColor="background1" w:themeShade="A6"/>
              <w:right w:val="nil"/>
            </w:tcBorders>
            <w:hideMark/>
          </w:tcPr>
          <w:p w14:paraId="61CC9C97" w14:textId="7128134F" w:rsidR="00F65F5A" w:rsidRPr="00F65F5A" w:rsidRDefault="00F65F5A" w:rsidP="007D31C4">
            <w:pPr>
              <w:pStyle w:val="TableText"/>
              <w:ind w:right="113"/>
              <w:jc w:val="right"/>
              <w:rPr>
                <w:szCs w:val="18"/>
              </w:rPr>
            </w:pPr>
            <w:r w:rsidRPr="00F65F5A">
              <w:rPr>
                <w:szCs w:val="18"/>
              </w:rPr>
              <w:t>22.5%</w:t>
            </w:r>
          </w:p>
        </w:tc>
      </w:tr>
      <w:tr w:rsidR="00F65F5A" w14:paraId="38486F62"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7BE47F33" w14:textId="77777777" w:rsidR="00F65F5A" w:rsidRPr="00A71D99" w:rsidRDefault="00F65F5A" w:rsidP="00F65F5A">
            <w:pPr>
              <w:pStyle w:val="TableText"/>
              <w:ind w:left="57" w:right="57"/>
            </w:pPr>
            <w:r w:rsidRPr="00A71D99">
              <w:t>1–5 years</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07F0B47A" w14:textId="3AFEE0B4" w:rsidR="00F65F5A" w:rsidRPr="00F65F5A" w:rsidRDefault="00F65F5A" w:rsidP="007D31C4">
            <w:pPr>
              <w:pStyle w:val="TableText"/>
              <w:ind w:right="113"/>
              <w:jc w:val="right"/>
              <w:rPr>
                <w:szCs w:val="18"/>
              </w:rPr>
            </w:pPr>
            <w:r w:rsidRPr="00F65F5A">
              <w:rPr>
                <w:szCs w:val="18"/>
              </w:rPr>
              <w:t>47.9%</w:t>
            </w:r>
          </w:p>
        </w:tc>
      </w:tr>
      <w:tr w:rsidR="00F65F5A" w14:paraId="2D93A4C3"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4DE5CBE2" w14:textId="77777777" w:rsidR="00F65F5A" w:rsidRPr="00A71D99" w:rsidRDefault="00F65F5A" w:rsidP="00F65F5A">
            <w:pPr>
              <w:pStyle w:val="TableText"/>
              <w:ind w:left="57" w:right="57"/>
            </w:pPr>
            <w:r w:rsidRPr="00A71D99">
              <w:t>5–10 years</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03CB694F" w14:textId="7CBF6E3C" w:rsidR="00F65F5A" w:rsidRPr="00F65F5A" w:rsidRDefault="00F65F5A" w:rsidP="007D31C4">
            <w:pPr>
              <w:pStyle w:val="TableText"/>
              <w:ind w:right="113"/>
              <w:jc w:val="right"/>
              <w:rPr>
                <w:szCs w:val="18"/>
              </w:rPr>
            </w:pPr>
            <w:r w:rsidRPr="00F65F5A">
              <w:rPr>
                <w:szCs w:val="18"/>
              </w:rPr>
              <w:t>14.2%</w:t>
            </w:r>
          </w:p>
        </w:tc>
      </w:tr>
      <w:tr w:rsidR="00F65F5A" w14:paraId="4E92434B"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14249500" w14:textId="77777777" w:rsidR="00F65F5A" w:rsidRPr="00A71D99" w:rsidRDefault="00F65F5A" w:rsidP="00F65F5A">
            <w:pPr>
              <w:pStyle w:val="TableText"/>
              <w:ind w:left="57" w:right="57"/>
            </w:pPr>
            <w:r w:rsidRPr="00A71D99">
              <w:t>10–20 years</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5A74D167" w14:textId="0E5B5483" w:rsidR="00F65F5A" w:rsidRPr="00F65F5A" w:rsidRDefault="00F65F5A" w:rsidP="007D31C4">
            <w:pPr>
              <w:pStyle w:val="TableText"/>
              <w:ind w:right="113"/>
              <w:jc w:val="right"/>
              <w:rPr>
                <w:szCs w:val="18"/>
              </w:rPr>
            </w:pPr>
            <w:r w:rsidRPr="00F65F5A">
              <w:rPr>
                <w:szCs w:val="18"/>
              </w:rPr>
              <w:t>9.7%</w:t>
            </w:r>
          </w:p>
        </w:tc>
      </w:tr>
      <w:tr w:rsidR="00F65F5A" w14:paraId="27B05E2C"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5C2C7D25" w14:textId="77777777" w:rsidR="00F65F5A" w:rsidRPr="00A71D99" w:rsidRDefault="00F65F5A" w:rsidP="00F65F5A">
            <w:pPr>
              <w:pStyle w:val="TableText"/>
              <w:ind w:left="57" w:right="57"/>
            </w:pPr>
            <w:r w:rsidRPr="00A71D99">
              <w:t>Over 20 years</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31C9D9AC" w14:textId="2144D16D" w:rsidR="00F65F5A" w:rsidRPr="00F65F5A" w:rsidRDefault="00F65F5A" w:rsidP="007D31C4">
            <w:pPr>
              <w:pStyle w:val="TableText"/>
              <w:ind w:right="113"/>
              <w:jc w:val="right"/>
              <w:rPr>
                <w:szCs w:val="18"/>
              </w:rPr>
            </w:pPr>
            <w:r w:rsidRPr="00F65F5A">
              <w:rPr>
                <w:szCs w:val="18"/>
              </w:rPr>
              <w:t>5.6%</w:t>
            </w:r>
          </w:p>
        </w:tc>
      </w:tr>
      <w:tr w:rsidR="00F65F5A" w:rsidRPr="00F65F5A" w14:paraId="14948F92"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34198AC9" w14:textId="77777777" w:rsidR="00F65F5A" w:rsidRPr="00F65F5A" w:rsidRDefault="00F65F5A" w:rsidP="00F65F5A">
            <w:pPr>
              <w:pStyle w:val="TableText"/>
              <w:ind w:left="57" w:right="57"/>
              <w:rPr>
                <w:b/>
                <w:bCs/>
              </w:rPr>
            </w:pPr>
            <w:r w:rsidRPr="00F65F5A">
              <w:rPr>
                <w:b/>
                <w:bCs/>
              </w:rPr>
              <w:t>Total</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52EE21D3" w14:textId="24EA332A" w:rsidR="00F65F5A" w:rsidRPr="00F65F5A" w:rsidRDefault="00F65F5A" w:rsidP="007D31C4">
            <w:pPr>
              <w:pStyle w:val="TableText"/>
              <w:ind w:right="113"/>
              <w:jc w:val="right"/>
              <w:rPr>
                <w:b/>
                <w:bCs/>
                <w:szCs w:val="18"/>
              </w:rPr>
            </w:pPr>
            <w:r w:rsidRPr="00F65F5A">
              <w:rPr>
                <w:b/>
                <w:bCs/>
                <w:szCs w:val="18"/>
              </w:rPr>
              <w:t>100 .0%</w:t>
            </w:r>
          </w:p>
        </w:tc>
      </w:tr>
    </w:tbl>
    <w:p w14:paraId="59BFB432" w14:textId="77777777" w:rsidR="00F65F5A" w:rsidRDefault="00F65F5A" w:rsidP="00F65F5A"/>
    <w:p w14:paraId="2E9AEF2A" w14:textId="3D8E5947" w:rsidR="00F65F5A" w:rsidRDefault="00F65F5A" w:rsidP="00F65F5A">
      <w:r w:rsidRPr="00F65F5A">
        <w:t>The average base salary has increased from $136,152 to $138,232, reflecting a rise in overall pay. The proportion of staff earning over $100,000 has grown: 75.1% of staff earned $100,000 or more, up from 72.6% in 2024.</w:t>
      </w:r>
    </w:p>
    <w:p w14:paraId="421649A3" w14:textId="77777777" w:rsidR="00F65F5A" w:rsidRDefault="00F65F5A" w:rsidP="00F65F5A"/>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2225"/>
        <w:gridCol w:w="5845"/>
      </w:tblGrid>
      <w:tr w:rsidR="00F65F5A" w14:paraId="5E0229CD" w14:textId="77777777" w:rsidTr="00597E8E">
        <w:trPr>
          <w:trHeight w:val="369"/>
        </w:trPr>
        <w:tc>
          <w:tcPr>
            <w:tcW w:w="2225" w:type="dxa"/>
            <w:tcBorders>
              <w:top w:val="nil"/>
              <w:left w:val="nil"/>
              <w:bottom w:val="nil"/>
              <w:right w:val="nil"/>
            </w:tcBorders>
            <w:shd w:val="clear" w:color="auto" w:fill="D9D9D9" w:themeFill="background1" w:themeFillShade="D9"/>
            <w:hideMark/>
          </w:tcPr>
          <w:p w14:paraId="03F5F772" w14:textId="77777777" w:rsidR="00F65F5A" w:rsidRDefault="00F65F5A">
            <w:pPr>
              <w:pStyle w:val="TableText"/>
              <w:ind w:left="57" w:right="57"/>
              <w:rPr>
                <w:b/>
                <w:bCs/>
              </w:rPr>
            </w:pPr>
            <w:r>
              <w:rPr>
                <w:b/>
                <w:bCs/>
              </w:rPr>
              <w:t>Average salary</w:t>
            </w:r>
          </w:p>
        </w:tc>
        <w:tc>
          <w:tcPr>
            <w:tcW w:w="5845" w:type="dxa"/>
            <w:tcBorders>
              <w:top w:val="nil"/>
              <w:left w:val="nil"/>
              <w:bottom w:val="nil"/>
              <w:right w:val="nil"/>
            </w:tcBorders>
            <w:shd w:val="clear" w:color="auto" w:fill="D9D9D9" w:themeFill="background1" w:themeFillShade="D9"/>
          </w:tcPr>
          <w:p w14:paraId="0E228983" w14:textId="77777777" w:rsidR="00F65F5A" w:rsidRDefault="00F65F5A">
            <w:pPr>
              <w:pStyle w:val="TableText"/>
              <w:ind w:left="57" w:right="57"/>
              <w:rPr>
                <w:b/>
                <w:bCs/>
              </w:rPr>
            </w:pPr>
          </w:p>
        </w:tc>
      </w:tr>
      <w:tr w:rsidR="00F65F5A" w14:paraId="702B6E42" w14:textId="77777777" w:rsidTr="00597E8E">
        <w:trPr>
          <w:trHeight w:val="344"/>
        </w:trPr>
        <w:tc>
          <w:tcPr>
            <w:tcW w:w="8070" w:type="dxa"/>
            <w:gridSpan w:val="2"/>
            <w:tcBorders>
              <w:top w:val="nil"/>
              <w:left w:val="nil"/>
              <w:bottom w:val="single" w:sz="4" w:space="0" w:color="A6A6A6" w:themeColor="background1" w:themeShade="A6"/>
              <w:right w:val="nil"/>
            </w:tcBorders>
            <w:hideMark/>
          </w:tcPr>
          <w:p w14:paraId="140A74B1" w14:textId="780BD33C" w:rsidR="00F65F5A" w:rsidRDefault="00F65F5A">
            <w:pPr>
              <w:pStyle w:val="TableText"/>
              <w:ind w:left="57" w:right="57"/>
            </w:pPr>
            <w:r>
              <w:t>$</w:t>
            </w:r>
            <w:r w:rsidRPr="00F65F5A">
              <w:t>138,232</w:t>
            </w:r>
          </w:p>
        </w:tc>
      </w:tr>
    </w:tbl>
    <w:p w14:paraId="6D18CBDA" w14:textId="77777777" w:rsidR="00F65F5A" w:rsidRDefault="00F65F5A" w:rsidP="00F65F5A"/>
    <w:tbl>
      <w:tblPr>
        <w:tblW w:w="8070" w:type="dxa"/>
        <w:tblInd w:w="7" w:type="dxa"/>
        <w:tblLayout w:type="fixed"/>
        <w:tblCellMar>
          <w:left w:w="0" w:type="dxa"/>
          <w:right w:w="0" w:type="dxa"/>
        </w:tblCellMar>
        <w:tblLook w:val="01E0" w:firstRow="1" w:lastRow="1" w:firstColumn="1" w:lastColumn="1" w:noHBand="0" w:noVBand="0"/>
      </w:tblPr>
      <w:tblGrid>
        <w:gridCol w:w="4035"/>
        <w:gridCol w:w="4035"/>
      </w:tblGrid>
      <w:tr w:rsidR="00F65F5A" w14:paraId="2869967C" w14:textId="77777777">
        <w:trPr>
          <w:trHeight w:val="385"/>
        </w:trPr>
        <w:tc>
          <w:tcPr>
            <w:tcW w:w="8070" w:type="dxa"/>
            <w:gridSpan w:val="2"/>
            <w:shd w:val="clear" w:color="auto" w:fill="D9D9D9" w:themeFill="background1" w:themeFillShade="D9"/>
            <w:hideMark/>
          </w:tcPr>
          <w:p w14:paraId="6B5148FA" w14:textId="77777777" w:rsidR="00F65F5A" w:rsidRDefault="00F65F5A">
            <w:pPr>
              <w:pStyle w:val="TableText"/>
              <w:ind w:left="57"/>
              <w:rPr>
                <w:b/>
                <w:bCs/>
              </w:rPr>
            </w:pPr>
            <w:r>
              <w:rPr>
                <w:b/>
                <w:bCs/>
              </w:rPr>
              <w:t xml:space="preserve">Percentage of staff paid $100,000 or more </w:t>
            </w:r>
            <w:r>
              <w:rPr>
                <w:b/>
                <w:bCs/>
              </w:rPr>
              <w:br/>
            </w:r>
            <w:r w:rsidRPr="00EF61EC">
              <w:t>Data as at 30 June each year</w:t>
            </w:r>
          </w:p>
        </w:tc>
      </w:tr>
      <w:tr w:rsidR="00F65F5A" w:rsidRPr="00EF61EC" w14:paraId="74B6B97D" w14:textId="77777777" w:rsidTr="00597E8E">
        <w:trPr>
          <w:trHeight w:val="351"/>
        </w:trPr>
        <w:tc>
          <w:tcPr>
            <w:tcW w:w="4035" w:type="dxa"/>
            <w:tcBorders>
              <w:top w:val="nil"/>
              <w:left w:val="nil"/>
              <w:right w:val="nil"/>
            </w:tcBorders>
            <w:shd w:val="clear" w:color="auto" w:fill="F2F2F2" w:themeFill="background1" w:themeFillShade="F2"/>
            <w:hideMark/>
          </w:tcPr>
          <w:p w14:paraId="75BEC9AB" w14:textId="77777777" w:rsidR="00F65F5A" w:rsidRPr="00EF61EC" w:rsidRDefault="00F65F5A">
            <w:pPr>
              <w:pStyle w:val="TableText"/>
              <w:ind w:left="57"/>
              <w:rPr>
                <w:b/>
                <w:bCs/>
              </w:rPr>
            </w:pPr>
            <w:r w:rsidRPr="00EF61EC">
              <w:rPr>
                <w:b/>
                <w:bCs/>
              </w:rPr>
              <w:t>Year</w:t>
            </w:r>
          </w:p>
        </w:tc>
        <w:tc>
          <w:tcPr>
            <w:tcW w:w="4035" w:type="dxa"/>
            <w:tcBorders>
              <w:top w:val="nil"/>
              <w:left w:val="nil"/>
              <w:right w:val="nil"/>
            </w:tcBorders>
            <w:shd w:val="clear" w:color="auto" w:fill="F2F2F2" w:themeFill="background1" w:themeFillShade="F2"/>
            <w:hideMark/>
          </w:tcPr>
          <w:p w14:paraId="334B8EEC" w14:textId="77777777" w:rsidR="00F65F5A" w:rsidRPr="00EF61EC" w:rsidRDefault="00F65F5A" w:rsidP="007D31C4">
            <w:pPr>
              <w:pStyle w:val="TableText"/>
              <w:ind w:right="113"/>
              <w:jc w:val="right"/>
              <w:rPr>
                <w:b/>
                <w:bCs/>
              </w:rPr>
            </w:pPr>
            <w:r w:rsidRPr="00EF61EC">
              <w:rPr>
                <w:b/>
                <w:bCs/>
              </w:rPr>
              <w:t>Percentage</w:t>
            </w:r>
          </w:p>
        </w:tc>
      </w:tr>
      <w:tr w:rsidR="00F65F5A" w:rsidRPr="00EF61EC" w14:paraId="336BA5E2" w14:textId="77777777" w:rsidTr="00597E8E">
        <w:trPr>
          <w:trHeight w:val="351"/>
        </w:trPr>
        <w:tc>
          <w:tcPr>
            <w:tcW w:w="4035" w:type="dxa"/>
            <w:tcBorders>
              <w:left w:val="nil"/>
              <w:bottom w:val="single" w:sz="4" w:space="0" w:color="A6A6A6" w:themeColor="background1" w:themeShade="A6"/>
              <w:right w:val="nil"/>
            </w:tcBorders>
            <w:shd w:val="clear" w:color="auto" w:fill="FFFFFF" w:themeFill="background1"/>
          </w:tcPr>
          <w:p w14:paraId="00E5AA66" w14:textId="2C7096A0" w:rsidR="00F65F5A" w:rsidRPr="00F65F5A" w:rsidRDefault="00F65F5A" w:rsidP="00F65F5A">
            <w:pPr>
              <w:pStyle w:val="TableText"/>
              <w:ind w:left="57" w:right="57"/>
            </w:pPr>
            <w:r w:rsidRPr="00F65F5A">
              <w:t>2020</w:t>
            </w:r>
          </w:p>
        </w:tc>
        <w:tc>
          <w:tcPr>
            <w:tcW w:w="4035" w:type="dxa"/>
            <w:tcBorders>
              <w:left w:val="nil"/>
              <w:bottom w:val="single" w:sz="4" w:space="0" w:color="A6A6A6" w:themeColor="background1" w:themeShade="A6"/>
              <w:right w:val="nil"/>
            </w:tcBorders>
            <w:shd w:val="clear" w:color="auto" w:fill="FFFFFF" w:themeFill="background1"/>
          </w:tcPr>
          <w:p w14:paraId="05C6B71E" w14:textId="70C14FD7" w:rsidR="00F65F5A" w:rsidRPr="00F65F5A" w:rsidRDefault="00F65F5A" w:rsidP="007D31C4">
            <w:pPr>
              <w:pStyle w:val="TableText"/>
              <w:ind w:right="113"/>
              <w:jc w:val="right"/>
            </w:pPr>
            <w:r w:rsidRPr="00F65F5A">
              <w:t>45.4%</w:t>
            </w:r>
          </w:p>
        </w:tc>
      </w:tr>
      <w:tr w:rsidR="00F65F5A" w14:paraId="4EA4E0DF"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20F6F4BC" w14:textId="77777777" w:rsidR="00F65F5A" w:rsidRDefault="00F65F5A" w:rsidP="00F65F5A">
            <w:pPr>
              <w:pStyle w:val="TableText"/>
              <w:ind w:left="57" w:right="57"/>
            </w:pPr>
            <w:r w:rsidRPr="00F65F5A">
              <w:t>2021</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3D17A1BF" w14:textId="77777777" w:rsidR="00F65F5A" w:rsidRPr="00EF61EC" w:rsidRDefault="00F65F5A" w:rsidP="007D31C4">
            <w:pPr>
              <w:pStyle w:val="TableText"/>
              <w:ind w:right="113"/>
              <w:jc w:val="right"/>
            </w:pPr>
            <w:r w:rsidRPr="00EF61EC">
              <w:t>48.5%</w:t>
            </w:r>
          </w:p>
        </w:tc>
      </w:tr>
      <w:tr w:rsidR="00F65F5A" w14:paraId="3D9C10F2"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2653A59A" w14:textId="77777777" w:rsidR="00F65F5A" w:rsidRDefault="00F65F5A" w:rsidP="00F65F5A">
            <w:pPr>
              <w:pStyle w:val="TableText"/>
              <w:ind w:left="57" w:right="57"/>
            </w:pPr>
            <w:r w:rsidRPr="00F65F5A">
              <w:t>2022</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7204CF92" w14:textId="77777777" w:rsidR="00F65F5A" w:rsidRPr="00EF61EC" w:rsidRDefault="00F65F5A" w:rsidP="007D31C4">
            <w:pPr>
              <w:pStyle w:val="TableText"/>
              <w:ind w:right="113"/>
              <w:jc w:val="right"/>
            </w:pPr>
            <w:r w:rsidRPr="00EF61EC">
              <w:t>53.1%</w:t>
            </w:r>
          </w:p>
        </w:tc>
      </w:tr>
      <w:tr w:rsidR="00F65F5A" w14:paraId="6E4CB1C7"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2742E5F6" w14:textId="77777777" w:rsidR="00F65F5A" w:rsidRDefault="00F65F5A" w:rsidP="00F65F5A">
            <w:pPr>
              <w:pStyle w:val="TableText"/>
              <w:ind w:left="57" w:right="57"/>
            </w:pPr>
            <w:r w:rsidRPr="00F65F5A">
              <w:t>2023</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4C7CE43C" w14:textId="77777777" w:rsidR="00F65F5A" w:rsidRPr="00EF61EC" w:rsidRDefault="00F65F5A" w:rsidP="007D31C4">
            <w:pPr>
              <w:pStyle w:val="TableText"/>
              <w:ind w:right="113"/>
              <w:jc w:val="right"/>
            </w:pPr>
            <w:r w:rsidRPr="00EF61EC">
              <w:t>67.2%</w:t>
            </w:r>
          </w:p>
        </w:tc>
      </w:tr>
      <w:tr w:rsidR="00F65F5A" w14:paraId="0D8E9E6A"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tcPr>
          <w:p w14:paraId="0F4D1349" w14:textId="77777777" w:rsidR="00F65F5A" w:rsidRDefault="00F65F5A" w:rsidP="00F65F5A">
            <w:pPr>
              <w:pStyle w:val="TableText"/>
              <w:ind w:left="57" w:right="57"/>
            </w:pPr>
            <w:r w:rsidRPr="00F65F5A">
              <w:t>2024</w:t>
            </w:r>
          </w:p>
        </w:tc>
        <w:tc>
          <w:tcPr>
            <w:tcW w:w="4035" w:type="dxa"/>
            <w:tcBorders>
              <w:top w:val="single" w:sz="4" w:space="0" w:color="A6A6A6" w:themeColor="background1" w:themeShade="A6"/>
              <w:left w:val="nil"/>
              <w:bottom w:val="single" w:sz="4" w:space="0" w:color="A6A6A6" w:themeColor="background1" w:themeShade="A6"/>
              <w:right w:val="nil"/>
            </w:tcBorders>
          </w:tcPr>
          <w:p w14:paraId="1AE991E4" w14:textId="77777777" w:rsidR="00F65F5A" w:rsidRPr="00EF61EC" w:rsidRDefault="00F65F5A" w:rsidP="007D31C4">
            <w:pPr>
              <w:pStyle w:val="TableText"/>
              <w:ind w:right="113"/>
              <w:jc w:val="right"/>
            </w:pPr>
            <w:r w:rsidRPr="00EF61EC">
              <w:t>72.6%</w:t>
            </w:r>
          </w:p>
        </w:tc>
      </w:tr>
      <w:tr w:rsidR="00F65F5A" w14:paraId="480D3493"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tcPr>
          <w:p w14:paraId="581C98D3" w14:textId="5A176FD7" w:rsidR="00F65F5A" w:rsidRPr="00F65F5A" w:rsidRDefault="00F65F5A" w:rsidP="00F65F5A">
            <w:pPr>
              <w:pStyle w:val="TableText"/>
              <w:ind w:left="57" w:right="57"/>
            </w:pPr>
            <w:r>
              <w:t>2025</w:t>
            </w:r>
          </w:p>
        </w:tc>
        <w:tc>
          <w:tcPr>
            <w:tcW w:w="4035" w:type="dxa"/>
            <w:tcBorders>
              <w:top w:val="single" w:sz="4" w:space="0" w:color="A6A6A6" w:themeColor="background1" w:themeShade="A6"/>
              <w:left w:val="nil"/>
              <w:bottom w:val="single" w:sz="4" w:space="0" w:color="A6A6A6" w:themeColor="background1" w:themeShade="A6"/>
              <w:right w:val="nil"/>
            </w:tcBorders>
          </w:tcPr>
          <w:p w14:paraId="5C1FB91B" w14:textId="5648A6C1" w:rsidR="00F65F5A" w:rsidRPr="00EF61EC" w:rsidRDefault="00F65F5A" w:rsidP="007D31C4">
            <w:pPr>
              <w:pStyle w:val="TableText"/>
              <w:ind w:right="113"/>
              <w:jc w:val="right"/>
            </w:pPr>
            <w:r w:rsidRPr="00F65F5A">
              <w:t>75.1%</w:t>
            </w:r>
          </w:p>
        </w:tc>
      </w:tr>
    </w:tbl>
    <w:p w14:paraId="4F4D8508" w14:textId="77777777" w:rsidR="006351E3" w:rsidRDefault="006351E3" w:rsidP="00F65F5A">
      <w:pPr>
        <w:pStyle w:val="Heading3"/>
        <w:sectPr w:rsidR="006351E3" w:rsidSect="00483C9C">
          <w:pgSz w:w="11907" w:h="16840" w:code="9"/>
          <w:pgMar w:top="1418" w:right="1701" w:bottom="1134" w:left="1843" w:header="284" w:footer="425" w:gutter="284"/>
          <w:cols w:space="720"/>
        </w:sectPr>
      </w:pPr>
    </w:p>
    <w:p w14:paraId="391B1A1F" w14:textId="77777777" w:rsidR="00F65F5A" w:rsidRDefault="00F65F5A" w:rsidP="006351E3">
      <w:pPr>
        <w:pStyle w:val="Heading3"/>
        <w:spacing w:before="0"/>
      </w:pPr>
      <w:r>
        <w:t>Gender and ethnicity data, including pay gap</w:t>
      </w:r>
    </w:p>
    <w:p w14:paraId="5FC5FB24" w14:textId="7D37EE5E" w:rsidR="00F65F5A" w:rsidRDefault="00F65F5A" w:rsidP="00F65F5A">
      <w:r>
        <w:t xml:space="preserve">The proportion of staff by gender has remained relatively stable; 68.3% of our people identified as female, compared with 69.6% in 2024. </w:t>
      </w:r>
    </w:p>
    <w:p w14:paraId="25442C73" w14:textId="77777777" w:rsidR="00F65F5A" w:rsidRDefault="00F65F5A" w:rsidP="00F65F5A"/>
    <w:p w14:paraId="51D1CA04" w14:textId="77777777" w:rsidR="00F716C0" w:rsidRDefault="00F65F5A" w:rsidP="00F65F5A">
      <w:r>
        <w:t>Gender distribution across roles remains consistent. For senior managers, 55.3% were female in 2025, compared with 58.9% in 2024. For all other staff, 68.9% were female in 2025, down from 70.4% in 2024.</w:t>
      </w:r>
    </w:p>
    <w:p w14:paraId="31DB647B" w14:textId="77777777" w:rsidR="00F65F5A" w:rsidRDefault="00F65F5A" w:rsidP="00F65F5A"/>
    <w:tbl>
      <w:tblPr>
        <w:tblW w:w="8070" w:type="dxa"/>
        <w:tblInd w:w="7" w:type="dxa"/>
        <w:tblLayout w:type="fixed"/>
        <w:tblCellMar>
          <w:left w:w="0" w:type="dxa"/>
          <w:right w:w="0" w:type="dxa"/>
        </w:tblCellMar>
        <w:tblLook w:val="01E0" w:firstRow="1" w:lastRow="1" w:firstColumn="1" w:lastColumn="1" w:noHBand="0" w:noVBand="0"/>
      </w:tblPr>
      <w:tblGrid>
        <w:gridCol w:w="2018"/>
        <w:gridCol w:w="2017"/>
        <w:gridCol w:w="2017"/>
        <w:gridCol w:w="2018"/>
      </w:tblGrid>
      <w:tr w:rsidR="00F65F5A" w14:paraId="040310B6" w14:textId="77777777">
        <w:trPr>
          <w:trHeight w:val="343"/>
        </w:trPr>
        <w:tc>
          <w:tcPr>
            <w:tcW w:w="8070" w:type="dxa"/>
            <w:gridSpan w:val="4"/>
            <w:shd w:val="clear" w:color="auto" w:fill="D9D9D9" w:themeFill="background1" w:themeFillShade="D9"/>
            <w:hideMark/>
          </w:tcPr>
          <w:p w14:paraId="69A1ECB7" w14:textId="45E03472" w:rsidR="00F65F5A" w:rsidRDefault="00F65F5A">
            <w:pPr>
              <w:pStyle w:val="TableText"/>
              <w:ind w:left="57" w:right="57"/>
              <w:rPr>
                <w:b/>
                <w:bCs/>
                <w:lang w:val="en-GB"/>
              </w:rPr>
            </w:pPr>
            <w:r>
              <w:rPr>
                <w:b/>
                <w:bCs/>
                <w:lang w:val="en-GB"/>
              </w:rPr>
              <w:t>Senior management and staff by gender</w:t>
            </w:r>
          </w:p>
        </w:tc>
      </w:tr>
      <w:tr w:rsidR="00F65F5A" w14:paraId="7C478107" w14:textId="77777777" w:rsidTr="00597E8E">
        <w:trPr>
          <w:trHeight w:val="351"/>
        </w:trPr>
        <w:tc>
          <w:tcPr>
            <w:tcW w:w="2018" w:type="dxa"/>
            <w:tcBorders>
              <w:top w:val="nil"/>
              <w:left w:val="nil"/>
              <w:right w:val="nil"/>
            </w:tcBorders>
            <w:shd w:val="clear" w:color="auto" w:fill="F2F2F2" w:themeFill="background1" w:themeFillShade="F2"/>
          </w:tcPr>
          <w:p w14:paraId="04A4BCA2" w14:textId="77777777" w:rsidR="00F65F5A" w:rsidRDefault="00F65F5A">
            <w:pPr>
              <w:pStyle w:val="TableText"/>
              <w:ind w:left="57" w:right="57"/>
              <w:rPr>
                <w:b/>
                <w:bCs/>
                <w:lang w:val="en-GB"/>
              </w:rPr>
            </w:pPr>
          </w:p>
        </w:tc>
        <w:tc>
          <w:tcPr>
            <w:tcW w:w="2017" w:type="dxa"/>
            <w:tcBorders>
              <w:top w:val="nil"/>
              <w:left w:val="nil"/>
              <w:right w:val="nil"/>
            </w:tcBorders>
            <w:shd w:val="clear" w:color="auto" w:fill="F2F2F2" w:themeFill="background1" w:themeFillShade="F2"/>
            <w:hideMark/>
          </w:tcPr>
          <w:p w14:paraId="3EE55444" w14:textId="77777777" w:rsidR="00F65F5A" w:rsidRDefault="00F65F5A">
            <w:pPr>
              <w:pStyle w:val="TableText"/>
              <w:ind w:left="57" w:right="57"/>
              <w:jc w:val="right"/>
              <w:rPr>
                <w:b/>
                <w:bCs/>
                <w:lang w:val="en-GB"/>
              </w:rPr>
            </w:pPr>
            <w:r>
              <w:rPr>
                <w:b/>
                <w:bCs/>
                <w:lang w:val="en-GB"/>
              </w:rPr>
              <w:t>Female</w:t>
            </w:r>
          </w:p>
        </w:tc>
        <w:tc>
          <w:tcPr>
            <w:tcW w:w="2017" w:type="dxa"/>
            <w:tcBorders>
              <w:top w:val="nil"/>
              <w:left w:val="nil"/>
              <w:right w:val="nil"/>
            </w:tcBorders>
            <w:shd w:val="clear" w:color="auto" w:fill="F2F2F2" w:themeFill="background1" w:themeFillShade="F2"/>
            <w:hideMark/>
          </w:tcPr>
          <w:p w14:paraId="7EDE7E21" w14:textId="77777777" w:rsidR="00F65F5A" w:rsidRDefault="00F65F5A">
            <w:pPr>
              <w:pStyle w:val="TableText"/>
              <w:ind w:left="57" w:right="57"/>
              <w:jc w:val="right"/>
              <w:rPr>
                <w:b/>
                <w:bCs/>
                <w:lang w:val="en-GB"/>
              </w:rPr>
            </w:pPr>
            <w:r>
              <w:rPr>
                <w:b/>
                <w:bCs/>
                <w:lang w:val="en-GB"/>
              </w:rPr>
              <w:t>Male</w:t>
            </w:r>
          </w:p>
        </w:tc>
        <w:tc>
          <w:tcPr>
            <w:tcW w:w="2018" w:type="dxa"/>
            <w:tcBorders>
              <w:top w:val="nil"/>
              <w:left w:val="nil"/>
              <w:right w:val="nil"/>
            </w:tcBorders>
            <w:shd w:val="clear" w:color="auto" w:fill="F2F2F2" w:themeFill="background1" w:themeFillShade="F2"/>
            <w:hideMark/>
          </w:tcPr>
          <w:p w14:paraId="3899B87E" w14:textId="77777777" w:rsidR="00F65F5A" w:rsidRDefault="00F65F5A" w:rsidP="007D31C4">
            <w:pPr>
              <w:pStyle w:val="TableText"/>
              <w:ind w:left="57" w:right="113"/>
              <w:jc w:val="right"/>
              <w:rPr>
                <w:b/>
                <w:bCs/>
                <w:lang w:val="en-GB"/>
              </w:rPr>
            </w:pPr>
            <w:r>
              <w:rPr>
                <w:b/>
                <w:bCs/>
                <w:lang w:val="en-GB"/>
              </w:rPr>
              <w:t>Other</w:t>
            </w:r>
          </w:p>
        </w:tc>
      </w:tr>
      <w:tr w:rsidR="00F65F5A" w14:paraId="1144B8F7" w14:textId="77777777" w:rsidTr="00597E8E">
        <w:trPr>
          <w:trHeight w:val="344"/>
        </w:trPr>
        <w:tc>
          <w:tcPr>
            <w:tcW w:w="2018" w:type="dxa"/>
            <w:tcBorders>
              <w:left w:val="nil"/>
              <w:bottom w:val="single" w:sz="4" w:space="0" w:color="A6A6A6" w:themeColor="background1" w:themeShade="A6"/>
              <w:right w:val="nil"/>
            </w:tcBorders>
            <w:hideMark/>
          </w:tcPr>
          <w:p w14:paraId="5E2DDFC7" w14:textId="77777777" w:rsidR="00F65F5A" w:rsidRDefault="00F65F5A" w:rsidP="00F65F5A">
            <w:pPr>
              <w:pStyle w:val="TableText"/>
              <w:ind w:left="57" w:right="57"/>
              <w:rPr>
                <w:lang w:val="en-GB"/>
              </w:rPr>
            </w:pPr>
            <w:r>
              <w:rPr>
                <w:lang w:val="en-GB"/>
              </w:rPr>
              <w:t>Senior managers</w:t>
            </w:r>
          </w:p>
        </w:tc>
        <w:tc>
          <w:tcPr>
            <w:tcW w:w="2017" w:type="dxa"/>
            <w:tcBorders>
              <w:left w:val="nil"/>
              <w:bottom w:val="single" w:sz="4" w:space="0" w:color="A6A6A6" w:themeColor="background1" w:themeShade="A6"/>
              <w:right w:val="nil"/>
            </w:tcBorders>
            <w:hideMark/>
          </w:tcPr>
          <w:p w14:paraId="20EEC769" w14:textId="4987CC15" w:rsidR="00F65F5A" w:rsidRPr="00F65F5A" w:rsidRDefault="00F65F5A" w:rsidP="00F65F5A">
            <w:pPr>
              <w:pStyle w:val="TableText"/>
              <w:ind w:left="57" w:right="57"/>
              <w:jc w:val="right"/>
              <w:rPr>
                <w:lang w:val="en-GB"/>
              </w:rPr>
            </w:pPr>
            <w:r w:rsidRPr="00F65F5A">
              <w:rPr>
                <w:lang w:val="en-GB"/>
              </w:rPr>
              <w:t>26</w:t>
            </w:r>
          </w:p>
        </w:tc>
        <w:tc>
          <w:tcPr>
            <w:tcW w:w="2017" w:type="dxa"/>
            <w:tcBorders>
              <w:left w:val="nil"/>
              <w:bottom w:val="single" w:sz="4" w:space="0" w:color="A6A6A6" w:themeColor="background1" w:themeShade="A6"/>
              <w:right w:val="nil"/>
            </w:tcBorders>
            <w:hideMark/>
          </w:tcPr>
          <w:p w14:paraId="0364D320" w14:textId="0398BE86" w:rsidR="00F65F5A" w:rsidRPr="00F65F5A" w:rsidRDefault="00F65F5A" w:rsidP="00F65F5A">
            <w:pPr>
              <w:pStyle w:val="TableText"/>
              <w:ind w:left="57" w:right="57"/>
              <w:jc w:val="right"/>
              <w:rPr>
                <w:lang w:val="en-GB"/>
              </w:rPr>
            </w:pPr>
            <w:r w:rsidRPr="00F65F5A">
              <w:rPr>
                <w:lang w:val="en-GB"/>
              </w:rPr>
              <w:t>21</w:t>
            </w:r>
          </w:p>
        </w:tc>
        <w:tc>
          <w:tcPr>
            <w:tcW w:w="2018" w:type="dxa"/>
            <w:tcBorders>
              <w:left w:val="nil"/>
              <w:bottom w:val="single" w:sz="4" w:space="0" w:color="A6A6A6" w:themeColor="background1" w:themeShade="A6"/>
              <w:right w:val="nil"/>
            </w:tcBorders>
            <w:hideMark/>
          </w:tcPr>
          <w:p w14:paraId="4E042D25" w14:textId="2E7C9395" w:rsidR="00F65F5A" w:rsidRPr="00F65F5A" w:rsidRDefault="00F65F5A" w:rsidP="007D31C4">
            <w:pPr>
              <w:pStyle w:val="TableText"/>
              <w:ind w:left="57" w:right="113"/>
              <w:jc w:val="right"/>
              <w:rPr>
                <w:lang w:val="en-GB"/>
              </w:rPr>
            </w:pPr>
            <w:r w:rsidRPr="00F65F5A">
              <w:rPr>
                <w:lang w:val="en-GB"/>
              </w:rPr>
              <w:t>0</w:t>
            </w:r>
          </w:p>
        </w:tc>
      </w:tr>
      <w:tr w:rsidR="00F65F5A" w14:paraId="5E534F2C" w14:textId="77777777">
        <w:trPr>
          <w:trHeight w:val="344"/>
        </w:trPr>
        <w:tc>
          <w:tcPr>
            <w:tcW w:w="2018" w:type="dxa"/>
            <w:tcBorders>
              <w:top w:val="single" w:sz="4" w:space="0" w:color="A6A6A6" w:themeColor="background1" w:themeShade="A6"/>
              <w:left w:val="nil"/>
              <w:bottom w:val="single" w:sz="4" w:space="0" w:color="A6A6A6" w:themeColor="background1" w:themeShade="A6"/>
              <w:right w:val="nil"/>
            </w:tcBorders>
            <w:hideMark/>
          </w:tcPr>
          <w:p w14:paraId="14788B03" w14:textId="77777777" w:rsidR="00F65F5A" w:rsidRDefault="00F65F5A" w:rsidP="00F65F5A">
            <w:pPr>
              <w:pStyle w:val="TableText"/>
              <w:ind w:left="57" w:right="57"/>
              <w:rPr>
                <w:lang w:val="en-GB"/>
              </w:rPr>
            </w:pPr>
            <w:r>
              <w:rPr>
                <w:lang w:val="en-GB"/>
              </w:rPr>
              <w:t>All other staff</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6F79BD2A" w14:textId="523A9F94" w:rsidR="00F65F5A" w:rsidRPr="00F65F5A" w:rsidRDefault="00F65F5A" w:rsidP="00F65F5A">
            <w:pPr>
              <w:pStyle w:val="TableText"/>
              <w:ind w:left="57" w:right="57"/>
              <w:jc w:val="right"/>
              <w:rPr>
                <w:lang w:val="en-GB"/>
              </w:rPr>
            </w:pPr>
            <w:r w:rsidRPr="00F65F5A">
              <w:rPr>
                <w:lang w:val="en-GB"/>
              </w:rPr>
              <w:t>485</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2C5AF49D" w14:textId="24B2D291" w:rsidR="00F65F5A" w:rsidRPr="00F65F5A" w:rsidRDefault="00F65F5A" w:rsidP="00F65F5A">
            <w:pPr>
              <w:pStyle w:val="TableText"/>
              <w:ind w:left="57" w:right="57"/>
              <w:jc w:val="right"/>
              <w:rPr>
                <w:lang w:val="en-GB"/>
              </w:rPr>
            </w:pPr>
            <w:r w:rsidRPr="00F65F5A">
              <w:rPr>
                <w:lang w:val="en-GB"/>
              </w:rPr>
              <w:t>216</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3866E45B" w14:textId="1795B39E" w:rsidR="00F65F5A" w:rsidRPr="00F65F5A" w:rsidRDefault="00F65F5A" w:rsidP="007D31C4">
            <w:pPr>
              <w:pStyle w:val="TableText"/>
              <w:ind w:left="57" w:right="113"/>
              <w:jc w:val="right"/>
              <w:rPr>
                <w:lang w:val="en-GB"/>
              </w:rPr>
            </w:pPr>
            <w:r w:rsidRPr="00F65F5A">
              <w:rPr>
                <w:lang w:val="en-GB"/>
              </w:rPr>
              <w:t>3</w:t>
            </w:r>
          </w:p>
        </w:tc>
      </w:tr>
    </w:tbl>
    <w:p w14:paraId="3D113C34" w14:textId="77777777" w:rsidR="00F65F5A" w:rsidRDefault="00F65F5A" w:rsidP="00F65F5A"/>
    <w:p w14:paraId="62AD74CF" w14:textId="5812FEFF" w:rsidR="007B0936" w:rsidRDefault="007B0936" w:rsidP="007B0936">
      <w:r>
        <w:t>The following tables provide a profile of the Ministry’s workforce in terms of gender, age, salary, and ethnicity as at 30 June 2025. These include an analysis of gender and ethnicity pay gaps.</w:t>
      </w:r>
    </w:p>
    <w:p w14:paraId="33670776" w14:textId="77777777" w:rsidR="007B0936" w:rsidRDefault="007B0936" w:rsidP="007B0936"/>
    <w:p w14:paraId="129600AD" w14:textId="77777777" w:rsidR="007B0936" w:rsidRDefault="007B0936" w:rsidP="007B0936">
      <w:r>
        <w:t>The gender split has remained consistent over recent years. Three staff as at 30 June 2025 have reported their gender as ‘other’. These staff have been excluded from the gender tables below for privacy reasons.</w:t>
      </w:r>
    </w:p>
    <w:p w14:paraId="1FA4B947" w14:textId="77777777" w:rsidR="007B0936" w:rsidRDefault="007B0936" w:rsidP="007B0936">
      <w:r>
        <w:t xml:space="preserve"> </w:t>
      </w:r>
      <w:r>
        <w:tab/>
        <w:t xml:space="preserve"> </w:t>
      </w:r>
    </w:p>
    <w:p w14:paraId="0D6496C3" w14:textId="77777777" w:rsidR="007B0936" w:rsidRDefault="007B0936" w:rsidP="007B0936">
      <w:r>
        <w:t>The gender pay gap decreased to 13.3% from 14.1% in 2024. Most staff are in the</w:t>
      </w:r>
    </w:p>
    <w:p w14:paraId="645288BE" w14:textId="41052646" w:rsidR="007B0936" w:rsidRDefault="007B0936" w:rsidP="007B0936">
      <w:r>
        <w:t>$120,001+ salary band, though females remain overrepresented in lower salary</w:t>
      </w:r>
      <w:r>
        <w:tab/>
      </w:r>
      <w:r>
        <w:tab/>
        <w:t xml:space="preserve"> bands.</w:t>
      </w:r>
    </w:p>
    <w:p w14:paraId="1F2707A3" w14:textId="77777777" w:rsidR="007B0936" w:rsidRDefault="007B0936" w:rsidP="007B0936"/>
    <w:p w14:paraId="4D54BD56" w14:textId="77777777" w:rsidR="007B0936" w:rsidRDefault="007B0936" w:rsidP="007B0936">
      <w:r>
        <w:t>The workforce is well distributed across age groups, with the largest groups being 30–39 years and 40–49 years. Staff under 30 years make up 14.3% of the workforce, with females comprising over 81% of this group.</w:t>
      </w:r>
    </w:p>
    <w:p w14:paraId="46F05DB0" w14:textId="77777777" w:rsidR="007B0936" w:rsidRDefault="007B0936" w:rsidP="007B0936"/>
    <w:p w14:paraId="73890476" w14:textId="77777777" w:rsidR="007B0936" w:rsidRDefault="007B0936" w:rsidP="007B0936">
      <w:r>
        <w:t>European staff remain the largest ethnic group among both senior managers and other staff. The ethnic pay gap has reduced significantly for both Māori and Pacific peoples in 2025, while the pay gap for Asian staff increased to 17.6%.</w:t>
      </w:r>
    </w:p>
    <w:p w14:paraId="5ACEBCB4" w14:textId="77777777" w:rsidR="007B0936" w:rsidRDefault="007B0936" w:rsidP="007B0936"/>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2690"/>
        <w:gridCol w:w="1345"/>
        <w:gridCol w:w="448"/>
        <w:gridCol w:w="1793"/>
        <w:gridCol w:w="1794"/>
      </w:tblGrid>
      <w:tr w:rsidR="007B0936" w:rsidRPr="00A71D99" w14:paraId="48E5AD00" w14:textId="77777777">
        <w:trPr>
          <w:trHeight w:val="385"/>
        </w:trPr>
        <w:tc>
          <w:tcPr>
            <w:tcW w:w="8070" w:type="dxa"/>
            <w:gridSpan w:val="5"/>
            <w:tcBorders>
              <w:top w:val="nil"/>
              <w:left w:val="nil"/>
              <w:bottom w:val="nil"/>
              <w:right w:val="nil"/>
            </w:tcBorders>
            <w:shd w:val="clear" w:color="auto" w:fill="D9D9D9" w:themeFill="background1" w:themeFillShade="D9"/>
            <w:hideMark/>
          </w:tcPr>
          <w:p w14:paraId="502049D3" w14:textId="77777777" w:rsidR="007B0936" w:rsidRDefault="007B0936">
            <w:pPr>
              <w:pStyle w:val="TableText"/>
              <w:ind w:left="57" w:right="57"/>
              <w:rPr>
                <w:b/>
                <w:bCs/>
              </w:rPr>
            </w:pPr>
            <w:r>
              <w:rPr>
                <w:b/>
                <w:bCs/>
              </w:rPr>
              <w:t xml:space="preserve">Gender: year-on-year comparison </w:t>
            </w:r>
          </w:p>
          <w:p w14:paraId="01BCF3E8" w14:textId="77777777" w:rsidR="007B0936" w:rsidRPr="00A71D99" w:rsidRDefault="007B0936">
            <w:pPr>
              <w:pStyle w:val="TableText"/>
              <w:ind w:left="57" w:right="57"/>
            </w:pPr>
            <w:r w:rsidRPr="00A71D99">
              <w:t>Data as at 30 June each year</w:t>
            </w:r>
          </w:p>
        </w:tc>
      </w:tr>
      <w:tr w:rsidR="007B0936" w14:paraId="0763BDA2" w14:textId="77777777" w:rsidTr="00597E8E">
        <w:trPr>
          <w:trHeight w:val="344"/>
        </w:trPr>
        <w:tc>
          <w:tcPr>
            <w:tcW w:w="4035" w:type="dxa"/>
            <w:gridSpan w:val="2"/>
            <w:tcBorders>
              <w:top w:val="nil"/>
              <w:left w:val="nil"/>
              <w:bottom w:val="nil"/>
              <w:right w:val="nil"/>
            </w:tcBorders>
            <w:shd w:val="clear" w:color="auto" w:fill="F2F2F2" w:themeFill="background1" w:themeFillShade="F2"/>
            <w:hideMark/>
          </w:tcPr>
          <w:p w14:paraId="2E2AA8CD" w14:textId="77777777" w:rsidR="007B0936" w:rsidRDefault="007B0936">
            <w:pPr>
              <w:pStyle w:val="TableText"/>
              <w:ind w:left="57" w:right="57"/>
            </w:pPr>
            <w:r>
              <w:rPr>
                <w:b/>
                <w:bCs/>
              </w:rPr>
              <w:t>Year</w:t>
            </w:r>
          </w:p>
        </w:tc>
        <w:tc>
          <w:tcPr>
            <w:tcW w:w="4035" w:type="dxa"/>
            <w:gridSpan w:val="3"/>
            <w:tcBorders>
              <w:top w:val="nil"/>
              <w:left w:val="nil"/>
              <w:bottom w:val="nil"/>
              <w:right w:val="nil"/>
            </w:tcBorders>
            <w:shd w:val="clear" w:color="auto" w:fill="F2F2F2" w:themeFill="background1" w:themeFillShade="F2"/>
            <w:hideMark/>
          </w:tcPr>
          <w:p w14:paraId="359A9C1C" w14:textId="12E0B0E0" w:rsidR="007B0936" w:rsidRDefault="007B0936">
            <w:pPr>
              <w:pStyle w:val="TableText"/>
              <w:ind w:left="57" w:right="57"/>
              <w:jc w:val="center"/>
              <w:rPr>
                <w:b/>
                <w:bCs/>
              </w:rPr>
            </w:pPr>
            <w:r>
              <w:rPr>
                <w:b/>
                <w:bCs/>
              </w:rPr>
              <w:t>Number</w:t>
            </w:r>
          </w:p>
        </w:tc>
      </w:tr>
      <w:tr w:rsidR="007B0936" w14:paraId="02C5D6D3" w14:textId="77777777" w:rsidTr="00597E8E">
        <w:trPr>
          <w:trHeight w:val="344"/>
        </w:trPr>
        <w:tc>
          <w:tcPr>
            <w:tcW w:w="2690" w:type="dxa"/>
            <w:tcBorders>
              <w:top w:val="nil"/>
              <w:left w:val="nil"/>
              <w:bottom w:val="nil"/>
              <w:right w:val="nil"/>
            </w:tcBorders>
            <w:shd w:val="clear" w:color="auto" w:fill="F2F2F2" w:themeFill="background1" w:themeFillShade="F2"/>
          </w:tcPr>
          <w:p w14:paraId="186EB311" w14:textId="77777777" w:rsidR="007B0936" w:rsidRDefault="007B0936" w:rsidP="007B0936">
            <w:pPr>
              <w:pStyle w:val="TableText"/>
              <w:ind w:left="57" w:right="57"/>
            </w:pPr>
          </w:p>
        </w:tc>
        <w:tc>
          <w:tcPr>
            <w:tcW w:w="1793" w:type="dxa"/>
            <w:gridSpan w:val="2"/>
            <w:tcBorders>
              <w:top w:val="nil"/>
              <w:left w:val="nil"/>
              <w:bottom w:val="nil"/>
              <w:right w:val="nil"/>
            </w:tcBorders>
            <w:shd w:val="clear" w:color="auto" w:fill="F2F2F2" w:themeFill="background1" w:themeFillShade="F2"/>
            <w:hideMark/>
          </w:tcPr>
          <w:p w14:paraId="69D84407" w14:textId="701AB12D" w:rsidR="007B0936" w:rsidRPr="007B0936" w:rsidRDefault="007B0936" w:rsidP="007B0936">
            <w:pPr>
              <w:pStyle w:val="TableText"/>
              <w:ind w:left="57" w:right="57"/>
              <w:jc w:val="right"/>
              <w:rPr>
                <w:b/>
                <w:bCs/>
              </w:rPr>
            </w:pPr>
            <w:r w:rsidRPr="007B0936">
              <w:rPr>
                <w:b/>
                <w:bCs/>
              </w:rPr>
              <w:t>Females</w:t>
            </w:r>
          </w:p>
        </w:tc>
        <w:tc>
          <w:tcPr>
            <w:tcW w:w="1793" w:type="dxa"/>
            <w:tcBorders>
              <w:top w:val="nil"/>
              <w:left w:val="nil"/>
              <w:bottom w:val="nil"/>
              <w:right w:val="nil"/>
            </w:tcBorders>
            <w:shd w:val="clear" w:color="auto" w:fill="F2F2F2" w:themeFill="background1" w:themeFillShade="F2"/>
          </w:tcPr>
          <w:p w14:paraId="0877B816" w14:textId="4B0C0555" w:rsidR="007B0936" w:rsidRPr="007B0936" w:rsidRDefault="007B0936" w:rsidP="007B0936">
            <w:pPr>
              <w:pStyle w:val="TableText"/>
              <w:ind w:left="57" w:right="57"/>
              <w:jc w:val="right"/>
              <w:rPr>
                <w:b/>
                <w:bCs/>
              </w:rPr>
            </w:pPr>
            <w:r w:rsidRPr="007B0936">
              <w:rPr>
                <w:b/>
                <w:bCs/>
              </w:rPr>
              <w:t>Males</w:t>
            </w:r>
          </w:p>
        </w:tc>
        <w:tc>
          <w:tcPr>
            <w:tcW w:w="1794" w:type="dxa"/>
            <w:tcBorders>
              <w:top w:val="nil"/>
              <w:left w:val="nil"/>
              <w:bottom w:val="nil"/>
              <w:right w:val="nil"/>
            </w:tcBorders>
            <w:shd w:val="clear" w:color="auto" w:fill="F2F2F2" w:themeFill="background1" w:themeFillShade="F2"/>
            <w:hideMark/>
          </w:tcPr>
          <w:p w14:paraId="28B6AADE" w14:textId="452F62A8" w:rsidR="007B0936" w:rsidRPr="007B0936" w:rsidRDefault="007B0936" w:rsidP="007D31C4">
            <w:pPr>
              <w:pStyle w:val="TableText"/>
              <w:ind w:left="57" w:right="113"/>
              <w:jc w:val="right"/>
              <w:rPr>
                <w:b/>
                <w:bCs/>
              </w:rPr>
            </w:pPr>
            <w:r w:rsidRPr="007B0936">
              <w:rPr>
                <w:b/>
                <w:bCs/>
              </w:rPr>
              <w:t>Total</w:t>
            </w:r>
          </w:p>
        </w:tc>
      </w:tr>
      <w:tr w:rsidR="007B0936" w:rsidRPr="00A71D99" w14:paraId="2B34F5AC" w14:textId="77777777" w:rsidTr="00597E8E">
        <w:trPr>
          <w:trHeight w:val="344"/>
        </w:trPr>
        <w:tc>
          <w:tcPr>
            <w:tcW w:w="2690" w:type="dxa"/>
            <w:tcBorders>
              <w:top w:val="nil"/>
              <w:left w:val="nil"/>
              <w:bottom w:val="single" w:sz="4" w:space="0" w:color="A6A6A6" w:themeColor="background1" w:themeShade="A6"/>
              <w:right w:val="nil"/>
            </w:tcBorders>
            <w:hideMark/>
          </w:tcPr>
          <w:p w14:paraId="429123FE" w14:textId="77777777" w:rsidR="007B0936" w:rsidRPr="00A71D99" w:rsidRDefault="007B0936" w:rsidP="007B0936">
            <w:pPr>
              <w:pStyle w:val="TableText"/>
              <w:ind w:left="57"/>
            </w:pPr>
            <w:r w:rsidRPr="00A71D99">
              <w:t>2020</w:t>
            </w:r>
          </w:p>
        </w:tc>
        <w:tc>
          <w:tcPr>
            <w:tcW w:w="1793" w:type="dxa"/>
            <w:gridSpan w:val="2"/>
            <w:tcBorders>
              <w:top w:val="nil"/>
              <w:left w:val="nil"/>
              <w:bottom w:val="single" w:sz="4" w:space="0" w:color="A6A6A6" w:themeColor="background1" w:themeShade="A6"/>
              <w:right w:val="nil"/>
            </w:tcBorders>
            <w:hideMark/>
          </w:tcPr>
          <w:p w14:paraId="551E98DF" w14:textId="07C9A430" w:rsidR="007B0936" w:rsidRPr="00A71D99" w:rsidRDefault="007B0936" w:rsidP="007B0936">
            <w:pPr>
              <w:pStyle w:val="TableText"/>
              <w:ind w:left="57" w:right="57"/>
              <w:jc w:val="right"/>
            </w:pPr>
            <w:r w:rsidRPr="007B0936">
              <w:t>832</w:t>
            </w:r>
          </w:p>
        </w:tc>
        <w:tc>
          <w:tcPr>
            <w:tcW w:w="1793" w:type="dxa"/>
            <w:tcBorders>
              <w:top w:val="nil"/>
              <w:left w:val="nil"/>
              <w:bottom w:val="single" w:sz="4" w:space="0" w:color="A6A6A6" w:themeColor="background1" w:themeShade="A6"/>
              <w:right w:val="nil"/>
            </w:tcBorders>
          </w:tcPr>
          <w:p w14:paraId="1F3B784E" w14:textId="5DAC814E" w:rsidR="007B0936" w:rsidRPr="00A71D99" w:rsidRDefault="007B0936" w:rsidP="007B0936">
            <w:pPr>
              <w:pStyle w:val="TableText"/>
              <w:ind w:left="57" w:right="57"/>
              <w:jc w:val="right"/>
            </w:pPr>
            <w:r w:rsidRPr="007B0936">
              <w:t>392</w:t>
            </w:r>
          </w:p>
        </w:tc>
        <w:tc>
          <w:tcPr>
            <w:tcW w:w="1794" w:type="dxa"/>
            <w:tcBorders>
              <w:top w:val="nil"/>
              <w:left w:val="nil"/>
              <w:bottom w:val="single" w:sz="4" w:space="0" w:color="A6A6A6" w:themeColor="background1" w:themeShade="A6"/>
              <w:right w:val="nil"/>
            </w:tcBorders>
            <w:hideMark/>
          </w:tcPr>
          <w:p w14:paraId="11DB7570" w14:textId="3EE8925B" w:rsidR="007B0936" w:rsidRPr="00A71D99" w:rsidRDefault="007B0936" w:rsidP="007D31C4">
            <w:pPr>
              <w:pStyle w:val="TableText"/>
              <w:ind w:left="57" w:right="113"/>
              <w:jc w:val="right"/>
            </w:pPr>
            <w:r w:rsidRPr="007B0936">
              <w:t>1,224</w:t>
            </w:r>
          </w:p>
        </w:tc>
      </w:tr>
      <w:tr w:rsidR="007B0936" w:rsidRPr="00A71D99" w14:paraId="4BDEC317" w14:textId="77777777" w:rsidTr="007B0936">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29C192DD" w14:textId="77777777" w:rsidR="007B0936" w:rsidRPr="00A71D99" w:rsidRDefault="007B0936" w:rsidP="007B0936">
            <w:pPr>
              <w:pStyle w:val="TableText"/>
              <w:ind w:left="57"/>
            </w:pPr>
            <w:r w:rsidRPr="00A71D99">
              <w:t>2021</w:t>
            </w:r>
          </w:p>
        </w:tc>
        <w:tc>
          <w:tcPr>
            <w:tcW w:w="1793" w:type="dxa"/>
            <w:gridSpan w:val="2"/>
            <w:tcBorders>
              <w:top w:val="single" w:sz="4" w:space="0" w:color="A6A6A6" w:themeColor="background1" w:themeShade="A6"/>
              <w:left w:val="nil"/>
              <w:bottom w:val="single" w:sz="4" w:space="0" w:color="A6A6A6" w:themeColor="background1" w:themeShade="A6"/>
              <w:right w:val="nil"/>
            </w:tcBorders>
            <w:hideMark/>
          </w:tcPr>
          <w:p w14:paraId="022BF7CA" w14:textId="67676510" w:rsidR="007B0936" w:rsidRPr="00A71D99" w:rsidRDefault="007B0936" w:rsidP="007B0936">
            <w:pPr>
              <w:pStyle w:val="TableText"/>
              <w:ind w:left="57" w:right="57"/>
              <w:jc w:val="right"/>
            </w:pPr>
            <w:r w:rsidRPr="007B0936">
              <w:t>1,126</w:t>
            </w:r>
          </w:p>
        </w:tc>
        <w:tc>
          <w:tcPr>
            <w:tcW w:w="1793" w:type="dxa"/>
            <w:tcBorders>
              <w:top w:val="single" w:sz="4" w:space="0" w:color="A6A6A6" w:themeColor="background1" w:themeShade="A6"/>
              <w:left w:val="nil"/>
              <w:bottom w:val="single" w:sz="4" w:space="0" w:color="A6A6A6" w:themeColor="background1" w:themeShade="A6"/>
              <w:right w:val="nil"/>
            </w:tcBorders>
          </w:tcPr>
          <w:p w14:paraId="08CF178C" w14:textId="049D033D" w:rsidR="007B0936" w:rsidRPr="00A71D99" w:rsidRDefault="007B0936" w:rsidP="007B0936">
            <w:pPr>
              <w:pStyle w:val="TableText"/>
              <w:ind w:left="57" w:right="57"/>
              <w:jc w:val="right"/>
            </w:pPr>
            <w:r w:rsidRPr="007B0936">
              <w:t>554</w:t>
            </w:r>
          </w:p>
        </w:tc>
        <w:tc>
          <w:tcPr>
            <w:tcW w:w="1794" w:type="dxa"/>
            <w:tcBorders>
              <w:top w:val="single" w:sz="4" w:space="0" w:color="A6A6A6" w:themeColor="background1" w:themeShade="A6"/>
              <w:left w:val="nil"/>
              <w:bottom w:val="single" w:sz="4" w:space="0" w:color="A6A6A6" w:themeColor="background1" w:themeShade="A6"/>
              <w:right w:val="nil"/>
            </w:tcBorders>
            <w:hideMark/>
          </w:tcPr>
          <w:p w14:paraId="6BCDA924" w14:textId="76885FE0" w:rsidR="007B0936" w:rsidRPr="00A71D99" w:rsidRDefault="007B0936" w:rsidP="007D31C4">
            <w:pPr>
              <w:pStyle w:val="TableText"/>
              <w:ind w:left="57" w:right="113"/>
              <w:jc w:val="right"/>
            </w:pPr>
            <w:r w:rsidRPr="007B0936">
              <w:t>1,680</w:t>
            </w:r>
          </w:p>
        </w:tc>
      </w:tr>
      <w:tr w:rsidR="007B0936" w:rsidRPr="00A71D99" w14:paraId="59CDD64E" w14:textId="77777777" w:rsidTr="007B0936">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3BEF213F" w14:textId="77777777" w:rsidR="007B0936" w:rsidRPr="00A71D99" w:rsidRDefault="007B0936" w:rsidP="007B0936">
            <w:pPr>
              <w:pStyle w:val="TableText"/>
              <w:ind w:left="57"/>
            </w:pPr>
            <w:r w:rsidRPr="00A71D99">
              <w:t>2022</w:t>
            </w:r>
          </w:p>
        </w:tc>
        <w:tc>
          <w:tcPr>
            <w:tcW w:w="1793" w:type="dxa"/>
            <w:gridSpan w:val="2"/>
            <w:tcBorders>
              <w:top w:val="single" w:sz="4" w:space="0" w:color="A6A6A6" w:themeColor="background1" w:themeShade="A6"/>
              <w:left w:val="nil"/>
              <w:bottom w:val="single" w:sz="4" w:space="0" w:color="A6A6A6" w:themeColor="background1" w:themeShade="A6"/>
              <w:right w:val="nil"/>
            </w:tcBorders>
            <w:hideMark/>
          </w:tcPr>
          <w:p w14:paraId="5FDB4A32" w14:textId="05789B8D" w:rsidR="007B0936" w:rsidRPr="00A71D99" w:rsidRDefault="007B0936" w:rsidP="007B0936">
            <w:pPr>
              <w:pStyle w:val="TableText"/>
              <w:ind w:left="57" w:right="57"/>
              <w:jc w:val="right"/>
            </w:pPr>
            <w:r w:rsidRPr="007B0936">
              <w:t>600</w:t>
            </w:r>
          </w:p>
        </w:tc>
        <w:tc>
          <w:tcPr>
            <w:tcW w:w="1793" w:type="dxa"/>
            <w:tcBorders>
              <w:top w:val="single" w:sz="4" w:space="0" w:color="A6A6A6" w:themeColor="background1" w:themeShade="A6"/>
              <w:left w:val="nil"/>
              <w:bottom w:val="single" w:sz="4" w:space="0" w:color="A6A6A6" w:themeColor="background1" w:themeShade="A6"/>
              <w:right w:val="nil"/>
            </w:tcBorders>
          </w:tcPr>
          <w:p w14:paraId="6C98C71A" w14:textId="7EF43467" w:rsidR="007B0936" w:rsidRPr="00A71D99" w:rsidRDefault="007B0936" w:rsidP="007B0936">
            <w:pPr>
              <w:pStyle w:val="TableText"/>
              <w:ind w:left="57" w:right="57"/>
              <w:jc w:val="right"/>
            </w:pPr>
            <w:r w:rsidRPr="007B0936">
              <w:t>285</w:t>
            </w:r>
          </w:p>
        </w:tc>
        <w:tc>
          <w:tcPr>
            <w:tcW w:w="1794" w:type="dxa"/>
            <w:tcBorders>
              <w:top w:val="single" w:sz="4" w:space="0" w:color="A6A6A6" w:themeColor="background1" w:themeShade="A6"/>
              <w:left w:val="nil"/>
              <w:bottom w:val="single" w:sz="4" w:space="0" w:color="A6A6A6" w:themeColor="background1" w:themeShade="A6"/>
              <w:right w:val="nil"/>
            </w:tcBorders>
            <w:hideMark/>
          </w:tcPr>
          <w:p w14:paraId="7ABA57F9" w14:textId="72C2F91B" w:rsidR="007B0936" w:rsidRPr="00A71D99" w:rsidRDefault="007B0936" w:rsidP="007D31C4">
            <w:pPr>
              <w:pStyle w:val="TableText"/>
              <w:ind w:left="57" w:right="113"/>
              <w:jc w:val="right"/>
            </w:pPr>
            <w:r w:rsidRPr="007B0936">
              <w:t>885</w:t>
            </w:r>
          </w:p>
        </w:tc>
      </w:tr>
      <w:tr w:rsidR="007B0936" w:rsidRPr="00A71D99" w14:paraId="126B8EEA" w14:textId="77777777" w:rsidTr="007B0936">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48A34913" w14:textId="77777777" w:rsidR="007B0936" w:rsidRPr="00A71D99" w:rsidRDefault="007B0936" w:rsidP="007B0936">
            <w:pPr>
              <w:pStyle w:val="TableText"/>
              <w:ind w:left="57"/>
            </w:pPr>
            <w:r w:rsidRPr="00A71D99">
              <w:t>2023</w:t>
            </w:r>
          </w:p>
        </w:tc>
        <w:tc>
          <w:tcPr>
            <w:tcW w:w="1793" w:type="dxa"/>
            <w:gridSpan w:val="2"/>
            <w:tcBorders>
              <w:top w:val="single" w:sz="4" w:space="0" w:color="A6A6A6" w:themeColor="background1" w:themeShade="A6"/>
              <w:left w:val="nil"/>
              <w:bottom w:val="single" w:sz="4" w:space="0" w:color="A6A6A6" w:themeColor="background1" w:themeShade="A6"/>
              <w:right w:val="nil"/>
            </w:tcBorders>
            <w:hideMark/>
          </w:tcPr>
          <w:p w14:paraId="3B373678" w14:textId="4C475DF5" w:rsidR="007B0936" w:rsidRPr="00A71D99" w:rsidRDefault="007B0936" w:rsidP="007B0936">
            <w:pPr>
              <w:pStyle w:val="TableText"/>
              <w:ind w:left="57" w:right="57"/>
              <w:jc w:val="right"/>
            </w:pPr>
            <w:r w:rsidRPr="007B0936">
              <w:t>523</w:t>
            </w:r>
          </w:p>
        </w:tc>
        <w:tc>
          <w:tcPr>
            <w:tcW w:w="1793" w:type="dxa"/>
            <w:tcBorders>
              <w:top w:val="single" w:sz="4" w:space="0" w:color="A6A6A6" w:themeColor="background1" w:themeShade="A6"/>
              <w:left w:val="nil"/>
              <w:bottom w:val="single" w:sz="4" w:space="0" w:color="A6A6A6" w:themeColor="background1" w:themeShade="A6"/>
              <w:right w:val="nil"/>
            </w:tcBorders>
          </w:tcPr>
          <w:p w14:paraId="79D5A5AB" w14:textId="68EC57D1" w:rsidR="007B0936" w:rsidRPr="00A71D99" w:rsidRDefault="007B0936" w:rsidP="007B0936">
            <w:pPr>
              <w:pStyle w:val="TableText"/>
              <w:ind w:left="57" w:right="57"/>
              <w:jc w:val="right"/>
            </w:pPr>
            <w:r w:rsidRPr="007B0936">
              <w:t>231</w:t>
            </w:r>
          </w:p>
        </w:tc>
        <w:tc>
          <w:tcPr>
            <w:tcW w:w="1794" w:type="dxa"/>
            <w:tcBorders>
              <w:top w:val="single" w:sz="4" w:space="0" w:color="A6A6A6" w:themeColor="background1" w:themeShade="A6"/>
              <w:left w:val="nil"/>
              <w:bottom w:val="single" w:sz="4" w:space="0" w:color="A6A6A6" w:themeColor="background1" w:themeShade="A6"/>
              <w:right w:val="nil"/>
            </w:tcBorders>
            <w:hideMark/>
          </w:tcPr>
          <w:p w14:paraId="503167E5" w14:textId="5476646B" w:rsidR="007B0936" w:rsidRPr="00A71D99" w:rsidRDefault="007B0936" w:rsidP="007D31C4">
            <w:pPr>
              <w:pStyle w:val="TableText"/>
              <w:ind w:left="57" w:right="113"/>
              <w:jc w:val="right"/>
            </w:pPr>
            <w:r w:rsidRPr="007B0936">
              <w:t>754</w:t>
            </w:r>
          </w:p>
        </w:tc>
      </w:tr>
      <w:tr w:rsidR="007B0936" w:rsidRPr="00A71D99" w14:paraId="02D7172E" w14:textId="77777777" w:rsidTr="007B0936">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43566EDD" w14:textId="77777777" w:rsidR="007B0936" w:rsidRPr="00A71D99" w:rsidRDefault="007B0936" w:rsidP="007B0936">
            <w:pPr>
              <w:pStyle w:val="TableText"/>
              <w:ind w:left="57"/>
            </w:pPr>
            <w:r w:rsidRPr="00A71D99">
              <w:t>2024</w:t>
            </w:r>
          </w:p>
        </w:tc>
        <w:tc>
          <w:tcPr>
            <w:tcW w:w="1793" w:type="dxa"/>
            <w:gridSpan w:val="2"/>
            <w:tcBorders>
              <w:top w:val="single" w:sz="4" w:space="0" w:color="A6A6A6" w:themeColor="background1" w:themeShade="A6"/>
              <w:left w:val="nil"/>
              <w:bottom w:val="single" w:sz="4" w:space="0" w:color="A6A6A6" w:themeColor="background1" w:themeShade="A6"/>
              <w:right w:val="nil"/>
            </w:tcBorders>
            <w:hideMark/>
          </w:tcPr>
          <w:p w14:paraId="65E7F58A" w14:textId="1578D915" w:rsidR="007B0936" w:rsidRPr="00A71D99" w:rsidRDefault="007B0936" w:rsidP="007B0936">
            <w:pPr>
              <w:pStyle w:val="TableText"/>
              <w:ind w:left="57" w:right="57"/>
              <w:jc w:val="right"/>
            </w:pPr>
            <w:r w:rsidRPr="007B0936">
              <w:t>557</w:t>
            </w:r>
          </w:p>
        </w:tc>
        <w:tc>
          <w:tcPr>
            <w:tcW w:w="1793" w:type="dxa"/>
            <w:tcBorders>
              <w:top w:val="single" w:sz="4" w:space="0" w:color="A6A6A6" w:themeColor="background1" w:themeShade="A6"/>
              <w:left w:val="nil"/>
              <w:bottom w:val="single" w:sz="4" w:space="0" w:color="A6A6A6" w:themeColor="background1" w:themeShade="A6"/>
              <w:right w:val="nil"/>
            </w:tcBorders>
          </w:tcPr>
          <w:p w14:paraId="33768335" w14:textId="582CB380" w:rsidR="007B0936" w:rsidRPr="00A71D99" w:rsidRDefault="007B0936" w:rsidP="007B0936">
            <w:pPr>
              <w:pStyle w:val="TableText"/>
              <w:ind w:left="57" w:right="57"/>
              <w:jc w:val="right"/>
            </w:pPr>
            <w:r w:rsidRPr="007B0936">
              <w:t>243</w:t>
            </w:r>
          </w:p>
        </w:tc>
        <w:tc>
          <w:tcPr>
            <w:tcW w:w="1794" w:type="dxa"/>
            <w:tcBorders>
              <w:top w:val="single" w:sz="4" w:space="0" w:color="A6A6A6" w:themeColor="background1" w:themeShade="A6"/>
              <w:left w:val="nil"/>
              <w:bottom w:val="single" w:sz="4" w:space="0" w:color="A6A6A6" w:themeColor="background1" w:themeShade="A6"/>
              <w:right w:val="nil"/>
            </w:tcBorders>
            <w:hideMark/>
          </w:tcPr>
          <w:p w14:paraId="0EC3A67F" w14:textId="7E65F733" w:rsidR="007B0936" w:rsidRPr="00A71D99" w:rsidRDefault="007B0936" w:rsidP="007D31C4">
            <w:pPr>
              <w:pStyle w:val="TableText"/>
              <w:ind w:left="57" w:right="113"/>
              <w:jc w:val="right"/>
            </w:pPr>
            <w:r w:rsidRPr="007B0936">
              <w:t>800</w:t>
            </w:r>
          </w:p>
        </w:tc>
      </w:tr>
      <w:tr w:rsidR="007B0936" w:rsidRPr="00A71D99" w14:paraId="383FAD64" w14:textId="77777777" w:rsidTr="007B0936">
        <w:trPr>
          <w:trHeight w:val="344"/>
        </w:trPr>
        <w:tc>
          <w:tcPr>
            <w:tcW w:w="2690" w:type="dxa"/>
            <w:tcBorders>
              <w:top w:val="single" w:sz="4" w:space="0" w:color="A6A6A6" w:themeColor="background1" w:themeShade="A6"/>
              <w:left w:val="nil"/>
              <w:bottom w:val="single" w:sz="4" w:space="0" w:color="A6A6A6" w:themeColor="background1" w:themeShade="A6"/>
              <w:right w:val="nil"/>
            </w:tcBorders>
          </w:tcPr>
          <w:p w14:paraId="50C00E73" w14:textId="5F3D095B" w:rsidR="007B0936" w:rsidRPr="00A71D99" w:rsidRDefault="007B0936" w:rsidP="007B0936">
            <w:pPr>
              <w:pStyle w:val="TableText"/>
              <w:ind w:left="57"/>
            </w:pPr>
            <w:r>
              <w:t>2025</w:t>
            </w:r>
          </w:p>
        </w:tc>
        <w:tc>
          <w:tcPr>
            <w:tcW w:w="1793" w:type="dxa"/>
            <w:gridSpan w:val="2"/>
            <w:tcBorders>
              <w:top w:val="single" w:sz="4" w:space="0" w:color="A6A6A6" w:themeColor="background1" w:themeShade="A6"/>
              <w:left w:val="nil"/>
              <w:bottom w:val="single" w:sz="4" w:space="0" w:color="A6A6A6" w:themeColor="background1" w:themeShade="A6"/>
              <w:right w:val="nil"/>
            </w:tcBorders>
          </w:tcPr>
          <w:p w14:paraId="72F71FB3" w14:textId="28C948BA" w:rsidR="007B0936" w:rsidRPr="00A71D99" w:rsidRDefault="007B0936" w:rsidP="007B0936">
            <w:pPr>
              <w:pStyle w:val="TableText"/>
              <w:ind w:left="57" w:right="57"/>
              <w:jc w:val="right"/>
            </w:pPr>
            <w:r w:rsidRPr="007B0936">
              <w:t>511</w:t>
            </w:r>
          </w:p>
        </w:tc>
        <w:tc>
          <w:tcPr>
            <w:tcW w:w="1793" w:type="dxa"/>
            <w:tcBorders>
              <w:top w:val="single" w:sz="4" w:space="0" w:color="A6A6A6" w:themeColor="background1" w:themeShade="A6"/>
              <w:left w:val="nil"/>
              <w:bottom w:val="single" w:sz="4" w:space="0" w:color="A6A6A6" w:themeColor="background1" w:themeShade="A6"/>
              <w:right w:val="nil"/>
            </w:tcBorders>
          </w:tcPr>
          <w:p w14:paraId="29144075" w14:textId="4CF7E24F" w:rsidR="007B0936" w:rsidRPr="00A71D99" w:rsidRDefault="007B0936" w:rsidP="007B0936">
            <w:pPr>
              <w:pStyle w:val="TableText"/>
              <w:ind w:left="57" w:right="57"/>
              <w:jc w:val="right"/>
            </w:pPr>
            <w:r w:rsidRPr="007B0936">
              <w:t>237</w:t>
            </w:r>
          </w:p>
        </w:tc>
        <w:tc>
          <w:tcPr>
            <w:tcW w:w="1794" w:type="dxa"/>
            <w:tcBorders>
              <w:top w:val="single" w:sz="4" w:space="0" w:color="A6A6A6" w:themeColor="background1" w:themeShade="A6"/>
              <w:left w:val="nil"/>
              <w:bottom w:val="single" w:sz="4" w:space="0" w:color="A6A6A6" w:themeColor="background1" w:themeShade="A6"/>
              <w:right w:val="nil"/>
            </w:tcBorders>
          </w:tcPr>
          <w:p w14:paraId="0D8812A3" w14:textId="5CB1C943" w:rsidR="007B0936" w:rsidRPr="00A71D99" w:rsidRDefault="007B0936" w:rsidP="007D31C4">
            <w:pPr>
              <w:pStyle w:val="TableText"/>
              <w:ind w:left="57" w:right="113"/>
              <w:jc w:val="right"/>
            </w:pPr>
            <w:r w:rsidRPr="007B0936">
              <w:t>748</w:t>
            </w:r>
          </w:p>
        </w:tc>
      </w:tr>
    </w:tbl>
    <w:p w14:paraId="785EE8FD" w14:textId="77777777" w:rsidR="007B0936" w:rsidRDefault="007B0936" w:rsidP="007B0936"/>
    <w:p w14:paraId="4136A1BF" w14:textId="77777777" w:rsidR="006351E3" w:rsidRDefault="006351E3" w:rsidP="007B0936"/>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2690"/>
        <w:gridCol w:w="1345"/>
        <w:gridCol w:w="1345"/>
        <w:gridCol w:w="2690"/>
      </w:tblGrid>
      <w:tr w:rsidR="006351E3" w14:paraId="7F43177C" w14:textId="77777777">
        <w:trPr>
          <w:trHeight w:val="385"/>
        </w:trPr>
        <w:tc>
          <w:tcPr>
            <w:tcW w:w="8070" w:type="dxa"/>
            <w:gridSpan w:val="4"/>
            <w:tcBorders>
              <w:top w:val="nil"/>
              <w:left w:val="nil"/>
              <w:bottom w:val="nil"/>
              <w:right w:val="nil"/>
            </w:tcBorders>
            <w:shd w:val="clear" w:color="auto" w:fill="D9D9D9" w:themeFill="background1" w:themeFillShade="D9"/>
            <w:hideMark/>
          </w:tcPr>
          <w:p w14:paraId="16966E51" w14:textId="77777777" w:rsidR="006351E3" w:rsidRDefault="006351E3">
            <w:pPr>
              <w:pStyle w:val="TableText"/>
              <w:ind w:left="57" w:right="57"/>
              <w:rPr>
                <w:b/>
                <w:bCs/>
              </w:rPr>
            </w:pPr>
            <w:bookmarkStart w:id="26" w:name="_Hlk211055880"/>
            <w:r>
              <w:rPr>
                <w:b/>
                <w:bCs/>
              </w:rPr>
              <w:t xml:space="preserve">Gender: year-on-year comparison </w:t>
            </w:r>
          </w:p>
          <w:p w14:paraId="2412C603" w14:textId="77777777" w:rsidR="006351E3" w:rsidRPr="00A71D99" w:rsidRDefault="006351E3">
            <w:pPr>
              <w:pStyle w:val="TableText"/>
              <w:ind w:left="57" w:right="57"/>
            </w:pPr>
            <w:r w:rsidRPr="00A71D99">
              <w:t>Data as at 30 June each year</w:t>
            </w:r>
          </w:p>
        </w:tc>
      </w:tr>
      <w:tr w:rsidR="006351E3" w14:paraId="7AB40235" w14:textId="77777777" w:rsidTr="00597E8E">
        <w:trPr>
          <w:trHeight w:val="344"/>
        </w:trPr>
        <w:tc>
          <w:tcPr>
            <w:tcW w:w="4035" w:type="dxa"/>
            <w:gridSpan w:val="2"/>
            <w:tcBorders>
              <w:top w:val="nil"/>
              <w:left w:val="nil"/>
              <w:bottom w:val="nil"/>
              <w:right w:val="nil"/>
            </w:tcBorders>
            <w:shd w:val="clear" w:color="auto" w:fill="F2F2F2" w:themeFill="background1" w:themeFillShade="F2"/>
            <w:hideMark/>
          </w:tcPr>
          <w:p w14:paraId="4BE8EB4E" w14:textId="77777777" w:rsidR="006351E3" w:rsidRDefault="006351E3">
            <w:pPr>
              <w:pStyle w:val="TableText"/>
              <w:ind w:left="57" w:right="57"/>
            </w:pPr>
            <w:r>
              <w:rPr>
                <w:b/>
                <w:bCs/>
              </w:rPr>
              <w:t>Year</w:t>
            </w:r>
          </w:p>
        </w:tc>
        <w:tc>
          <w:tcPr>
            <w:tcW w:w="4035" w:type="dxa"/>
            <w:gridSpan w:val="2"/>
            <w:tcBorders>
              <w:top w:val="nil"/>
              <w:left w:val="nil"/>
              <w:bottom w:val="nil"/>
              <w:right w:val="nil"/>
            </w:tcBorders>
            <w:shd w:val="clear" w:color="auto" w:fill="F2F2F2" w:themeFill="background1" w:themeFillShade="F2"/>
            <w:hideMark/>
          </w:tcPr>
          <w:p w14:paraId="4197E188" w14:textId="77777777" w:rsidR="006351E3" w:rsidRDefault="006351E3">
            <w:pPr>
              <w:pStyle w:val="TableText"/>
              <w:ind w:left="57" w:right="57"/>
              <w:jc w:val="center"/>
              <w:rPr>
                <w:b/>
                <w:bCs/>
              </w:rPr>
            </w:pPr>
            <w:r>
              <w:rPr>
                <w:b/>
                <w:bCs/>
              </w:rPr>
              <w:t>Percentage</w:t>
            </w:r>
          </w:p>
        </w:tc>
      </w:tr>
      <w:tr w:rsidR="006351E3" w14:paraId="2559A11A" w14:textId="77777777" w:rsidTr="00597E8E">
        <w:trPr>
          <w:trHeight w:val="344"/>
        </w:trPr>
        <w:tc>
          <w:tcPr>
            <w:tcW w:w="2690" w:type="dxa"/>
            <w:tcBorders>
              <w:top w:val="nil"/>
              <w:left w:val="nil"/>
              <w:bottom w:val="nil"/>
              <w:right w:val="nil"/>
            </w:tcBorders>
            <w:shd w:val="clear" w:color="auto" w:fill="F2F2F2" w:themeFill="background1" w:themeFillShade="F2"/>
          </w:tcPr>
          <w:p w14:paraId="66C5A95B" w14:textId="77777777" w:rsidR="006351E3" w:rsidRDefault="006351E3">
            <w:pPr>
              <w:pStyle w:val="TableText"/>
              <w:ind w:left="57" w:right="57"/>
            </w:pPr>
          </w:p>
        </w:tc>
        <w:tc>
          <w:tcPr>
            <w:tcW w:w="2690" w:type="dxa"/>
            <w:gridSpan w:val="2"/>
            <w:tcBorders>
              <w:top w:val="nil"/>
              <w:left w:val="nil"/>
              <w:bottom w:val="nil"/>
              <w:right w:val="nil"/>
            </w:tcBorders>
            <w:shd w:val="clear" w:color="auto" w:fill="F2F2F2" w:themeFill="background1" w:themeFillShade="F2"/>
            <w:hideMark/>
          </w:tcPr>
          <w:p w14:paraId="47FEFCDF" w14:textId="77777777" w:rsidR="006351E3" w:rsidRDefault="006351E3">
            <w:pPr>
              <w:pStyle w:val="TableText"/>
              <w:ind w:left="57" w:right="57"/>
              <w:jc w:val="right"/>
              <w:rPr>
                <w:b/>
                <w:bCs/>
              </w:rPr>
            </w:pPr>
            <w:r>
              <w:rPr>
                <w:b/>
                <w:bCs/>
              </w:rPr>
              <w:t>Females</w:t>
            </w:r>
          </w:p>
        </w:tc>
        <w:tc>
          <w:tcPr>
            <w:tcW w:w="2690" w:type="dxa"/>
            <w:tcBorders>
              <w:top w:val="nil"/>
              <w:left w:val="nil"/>
              <w:bottom w:val="nil"/>
              <w:right w:val="nil"/>
            </w:tcBorders>
            <w:shd w:val="clear" w:color="auto" w:fill="F2F2F2" w:themeFill="background1" w:themeFillShade="F2"/>
            <w:hideMark/>
          </w:tcPr>
          <w:p w14:paraId="1C37D7AC" w14:textId="77777777" w:rsidR="006351E3" w:rsidRDefault="006351E3" w:rsidP="007D31C4">
            <w:pPr>
              <w:pStyle w:val="TableText"/>
              <w:ind w:left="57" w:right="113"/>
              <w:jc w:val="right"/>
              <w:rPr>
                <w:b/>
                <w:bCs/>
              </w:rPr>
            </w:pPr>
            <w:r>
              <w:rPr>
                <w:b/>
                <w:bCs/>
              </w:rPr>
              <w:t>Males</w:t>
            </w:r>
          </w:p>
        </w:tc>
      </w:tr>
      <w:tr w:rsidR="006351E3" w14:paraId="4E5F51C5" w14:textId="77777777" w:rsidTr="00597E8E">
        <w:trPr>
          <w:trHeight w:val="344"/>
        </w:trPr>
        <w:tc>
          <w:tcPr>
            <w:tcW w:w="2690" w:type="dxa"/>
            <w:tcBorders>
              <w:top w:val="nil"/>
              <w:left w:val="nil"/>
              <w:bottom w:val="single" w:sz="4" w:space="0" w:color="A6A6A6" w:themeColor="background1" w:themeShade="A6"/>
              <w:right w:val="nil"/>
            </w:tcBorders>
            <w:hideMark/>
          </w:tcPr>
          <w:p w14:paraId="2EE045A2" w14:textId="77777777" w:rsidR="006351E3" w:rsidRPr="00A71D99" w:rsidRDefault="006351E3" w:rsidP="006351E3">
            <w:pPr>
              <w:pStyle w:val="TableText"/>
              <w:ind w:left="57"/>
            </w:pPr>
            <w:r w:rsidRPr="00A71D99">
              <w:t>2020</w:t>
            </w:r>
          </w:p>
        </w:tc>
        <w:tc>
          <w:tcPr>
            <w:tcW w:w="2690" w:type="dxa"/>
            <w:gridSpan w:val="2"/>
            <w:tcBorders>
              <w:top w:val="nil"/>
              <w:left w:val="nil"/>
              <w:bottom w:val="single" w:sz="4" w:space="0" w:color="A6A6A6" w:themeColor="background1" w:themeShade="A6"/>
              <w:right w:val="nil"/>
            </w:tcBorders>
            <w:hideMark/>
          </w:tcPr>
          <w:p w14:paraId="6CDC1D3C" w14:textId="1163797C" w:rsidR="006351E3" w:rsidRPr="00A71D99" w:rsidRDefault="006351E3" w:rsidP="006351E3">
            <w:pPr>
              <w:pStyle w:val="TableText"/>
              <w:ind w:left="57" w:right="57"/>
              <w:jc w:val="right"/>
            </w:pPr>
            <w:r w:rsidRPr="006351E3">
              <w:t>68.0%</w:t>
            </w:r>
          </w:p>
        </w:tc>
        <w:tc>
          <w:tcPr>
            <w:tcW w:w="2690" w:type="dxa"/>
            <w:tcBorders>
              <w:top w:val="nil"/>
              <w:left w:val="nil"/>
              <w:bottom w:val="single" w:sz="4" w:space="0" w:color="A6A6A6" w:themeColor="background1" w:themeShade="A6"/>
              <w:right w:val="nil"/>
            </w:tcBorders>
            <w:hideMark/>
          </w:tcPr>
          <w:p w14:paraId="535A6847" w14:textId="7C49050F" w:rsidR="006351E3" w:rsidRPr="00A71D99" w:rsidRDefault="006351E3" w:rsidP="007D31C4">
            <w:pPr>
              <w:pStyle w:val="TableText"/>
              <w:ind w:left="57" w:right="113"/>
              <w:jc w:val="right"/>
            </w:pPr>
            <w:r w:rsidRPr="006351E3">
              <w:t>32.0%</w:t>
            </w:r>
          </w:p>
        </w:tc>
      </w:tr>
      <w:tr w:rsidR="006351E3" w14:paraId="58289FBB"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39D0D493" w14:textId="77777777" w:rsidR="006351E3" w:rsidRPr="00A71D99" w:rsidRDefault="006351E3" w:rsidP="006351E3">
            <w:pPr>
              <w:pStyle w:val="TableText"/>
              <w:ind w:left="57"/>
            </w:pPr>
            <w:r w:rsidRPr="00A71D99">
              <w:t>2021</w:t>
            </w:r>
          </w:p>
        </w:tc>
        <w:tc>
          <w:tcPr>
            <w:tcW w:w="2690" w:type="dxa"/>
            <w:gridSpan w:val="2"/>
            <w:tcBorders>
              <w:top w:val="single" w:sz="4" w:space="0" w:color="A6A6A6" w:themeColor="background1" w:themeShade="A6"/>
              <w:left w:val="nil"/>
              <w:bottom w:val="single" w:sz="4" w:space="0" w:color="A6A6A6" w:themeColor="background1" w:themeShade="A6"/>
              <w:right w:val="nil"/>
            </w:tcBorders>
            <w:hideMark/>
          </w:tcPr>
          <w:p w14:paraId="1B77D55C" w14:textId="6B439185" w:rsidR="006351E3" w:rsidRPr="00A71D99" w:rsidRDefault="006351E3" w:rsidP="006351E3">
            <w:pPr>
              <w:pStyle w:val="TableText"/>
              <w:ind w:left="57" w:right="57"/>
              <w:jc w:val="right"/>
            </w:pPr>
            <w:r w:rsidRPr="006351E3">
              <w:t>67.0%</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5F40E89C" w14:textId="204EC89E" w:rsidR="006351E3" w:rsidRPr="00A71D99" w:rsidRDefault="006351E3" w:rsidP="007D31C4">
            <w:pPr>
              <w:pStyle w:val="TableText"/>
              <w:ind w:left="57" w:right="113"/>
              <w:jc w:val="right"/>
            </w:pPr>
            <w:r w:rsidRPr="006351E3">
              <w:t>33.0%</w:t>
            </w:r>
          </w:p>
        </w:tc>
      </w:tr>
      <w:tr w:rsidR="006351E3" w14:paraId="58D1AA8E"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2984BAD4" w14:textId="77777777" w:rsidR="006351E3" w:rsidRPr="00A71D99" w:rsidRDefault="006351E3" w:rsidP="006351E3">
            <w:pPr>
              <w:pStyle w:val="TableText"/>
              <w:ind w:left="57"/>
            </w:pPr>
            <w:r w:rsidRPr="00A71D99">
              <w:t>2022</w:t>
            </w:r>
          </w:p>
        </w:tc>
        <w:tc>
          <w:tcPr>
            <w:tcW w:w="2690" w:type="dxa"/>
            <w:gridSpan w:val="2"/>
            <w:tcBorders>
              <w:top w:val="single" w:sz="4" w:space="0" w:color="A6A6A6" w:themeColor="background1" w:themeShade="A6"/>
              <w:left w:val="nil"/>
              <w:bottom w:val="single" w:sz="4" w:space="0" w:color="A6A6A6" w:themeColor="background1" w:themeShade="A6"/>
              <w:right w:val="nil"/>
            </w:tcBorders>
            <w:hideMark/>
          </w:tcPr>
          <w:p w14:paraId="64000E16" w14:textId="201C4909" w:rsidR="006351E3" w:rsidRPr="00A71D99" w:rsidRDefault="006351E3" w:rsidP="006351E3">
            <w:pPr>
              <w:pStyle w:val="TableText"/>
              <w:ind w:left="57" w:right="57"/>
              <w:jc w:val="right"/>
            </w:pPr>
            <w:r w:rsidRPr="006351E3">
              <w:t>67.8%</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71294F3C" w14:textId="1861CD4E" w:rsidR="006351E3" w:rsidRPr="00A71D99" w:rsidRDefault="006351E3" w:rsidP="007D31C4">
            <w:pPr>
              <w:pStyle w:val="TableText"/>
              <w:ind w:left="57" w:right="113"/>
              <w:jc w:val="right"/>
            </w:pPr>
            <w:r w:rsidRPr="006351E3">
              <w:t>32.2%</w:t>
            </w:r>
          </w:p>
        </w:tc>
      </w:tr>
      <w:tr w:rsidR="006351E3" w14:paraId="6B00C62A"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7E88E9DE" w14:textId="77777777" w:rsidR="006351E3" w:rsidRPr="00A71D99" w:rsidRDefault="006351E3" w:rsidP="006351E3">
            <w:pPr>
              <w:pStyle w:val="TableText"/>
              <w:ind w:left="57"/>
            </w:pPr>
            <w:r w:rsidRPr="00A71D99">
              <w:t>2023</w:t>
            </w:r>
          </w:p>
        </w:tc>
        <w:tc>
          <w:tcPr>
            <w:tcW w:w="2690" w:type="dxa"/>
            <w:gridSpan w:val="2"/>
            <w:tcBorders>
              <w:top w:val="single" w:sz="4" w:space="0" w:color="A6A6A6" w:themeColor="background1" w:themeShade="A6"/>
              <w:left w:val="nil"/>
              <w:bottom w:val="single" w:sz="4" w:space="0" w:color="A6A6A6" w:themeColor="background1" w:themeShade="A6"/>
              <w:right w:val="nil"/>
            </w:tcBorders>
            <w:hideMark/>
          </w:tcPr>
          <w:p w14:paraId="6580D325" w14:textId="60B148A4" w:rsidR="006351E3" w:rsidRPr="00A71D99" w:rsidRDefault="006351E3" w:rsidP="006351E3">
            <w:pPr>
              <w:pStyle w:val="TableText"/>
              <w:ind w:left="57" w:right="57"/>
              <w:jc w:val="right"/>
            </w:pPr>
            <w:r w:rsidRPr="006351E3">
              <w:t>69.4%</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1A31290E" w14:textId="1089BE81" w:rsidR="006351E3" w:rsidRPr="00A71D99" w:rsidRDefault="006351E3" w:rsidP="007D31C4">
            <w:pPr>
              <w:pStyle w:val="TableText"/>
              <w:ind w:left="57" w:right="113"/>
              <w:jc w:val="right"/>
            </w:pPr>
            <w:r w:rsidRPr="006351E3">
              <w:t>30.6%</w:t>
            </w:r>
          </w:p>
        </w:tc>
      </w:tr>
      <w:tr w:rsidR="006351E3" w14:paraId="4A63F9A0"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hideMark/>
          </w:tcPr>
          <w:p w14:paraId="17BF2F6C" w14:textId="77777777" w:rsidR="006351E3" w:rsidRPr="00A71D99" w:rsidRDefault="006351E3" w:rsidP="006351E3">
            <w:pPr>
              <w:pStyle w:val="TableText"/>
              <w:ind w:left="57"/>
            </w:pPr>
            <w:r w:rsidRPr="00A71D99">
              <w:t>2024</w:t>
            </w:r>
          </w:p>
        </w:tc>
        <w:tc>
          <w:tcPr>
            <w:tcW w:w="2690" w:type="dxa"/>
            <w:gridSpan w:val="2"/>
            <w:tcBorders>
              <w:top w:val="single" w:sz="4" w:space="0" w:color="A6A6A6" w:themeColor="background1" w:themeShade="A6"/>
              <w:left w:val="nil"/>
              <w:bottom w:val="single" w:sz="4" w:space="0" w:color="A6A6A6" w:themeColor="background1" w:themeShade="A6"/>
              <w:right w:val="nil"/>
            </w:tcBorders>
            <w:hideMark/>
          </w:tcPr>
          <w:p w14:paraId="1C8B06F2" w14:textId="27FC9E66" w:rsidR="006351E3" w:rsidRPr="00A71D99" w:rsidRDefault="006351E3" w:rsidP="006351E3">
            <w:pPr>
              <w:pStyle w:val="TableText"/>
              <w:ind w:left="57" w:right="57"/>
              <w:jc w:val="right"/>
            </w:pPr>
            <w:r w:rsidRPr="006351E3">
              <w:t>69.6%</w:t>
            </w:r>
          </w:p>
        </w:tc>
        <w:tc>
          <w:tcPr>
            <w:tcW w:w="2690" w:type="dxa"/>
            <w:tcBorders>
              <w:top w:val="single" w:sz="4" w:space="0" w:color="A6A6A6" w:themeColor="background1" w:themeShade="A6"/>
              <w:left w:val="nil"/>
              <w:bottom w:val="single" w:sz="4" w:space="0" w:color="A6A6A6" w:themeColor="background1" w:themeShade="A6"/>
              <w:right w:val="nil"/>
            </w:tcBorders>
            <w:hideMark/>
          </w:tcPr>
          <w:p w14:paraId="1C963B0C" w14:textId="657238E7" w:rsidR="006351E3" w:rsidRPr="00A71D99" w:rsidRDefault="006351E3" w:rsidP="007D31C4">
            <w:pPr>
              <w:pStyle w:val="TableText"/>
              <w:ind w:left="57" w:right="113"/>
              <w:jc w:val="right"/>
            </w:pPr>
            <w:r w:rsidRPr="006351E3">
              <w:t>30.4%</w:t>
            </w:r>
          </w:p>
        </w:tc>
      </w:tr>
      <w:tr w:rsidR="006351E3" w14:paraId="17B99AF0" w14:textId="77777777">
        <w:trPr>
          <w:trHeight w:val="344"/>
        </w:trPr>
        <w:tc>
          <w:tcPr>
            <w:tcW w:w="2690" w:type="dxa"/>
            <w:tcBorders>
              <w:top w:val="single" w:sz="4" w:space="0" w:color="A6A6A6" w:themeColor="background1" w:themeShade="A6"/>
              <w:left w:val="nil"/>
              <w:bottom w:val="single" w:sz="4" w:space="0" w:color="A6A6A6" w:themeColor="background1" w:themeShade="A6"/>
              <w:right w:val="nil"/>
            </w:tcBorders>
          </w:tcPr>
          <w:p w14:paraId="0FC083FA" w14:textId="6B4763E0" w:rsidR="006351E3" w:rsidRPr="00A71D99" w:rsidRDefault="006351E3" w:rsidP="006351E3">
            <w:pPr>
              <w:pStyle w:val="TableText"/>
              <w:ind w:left="57"/>
            </w:pPr>
            <w:r>
              <w:t>2025</w:t>
            </w:r>
          </w:p>
        </w:tc>
        <w:tc>
          <w:tcPr>
            <w:tcW w:w="2690" w:type="dxa"/>
            <w:gridSpan w:val="2"/>
            <w:tcBorders>
              <w:top w:val="single" w:sz="4" w:space="0" w:color="A6A6A6" w:themeColor="background1" w:themeShade="A6"/>
              <w:left w:val="nil"/>
              <w:bottom w:val="single" w:sz="4" w:space="0" w:color="A6A6A6" w:themeColor="background1" w:themeShade="A6"/>
              <w:right w:val="nil"/>
            </w:tcBorders>
          </w:tcPr>
          <w:p w14:paraId="6793BEF9" w14:textId="69FDD899" w:rsidR="006351E3" w:rsidRPr="00A71D99" w:rsidRDefault="006351E3" w:rsidP="006351E3">
            <w:pPr>
              <w:pStyle w:val="TableText"/>
              <w:ind w:left="57" w:right="57"/>
              <w:jc w:val="right"/>
            </w:pPr>
            <w:r w:rsidRPr="006351E3">
              <w:t>68.3%</w:t>
            </w:r>
          </w:p>
        </w:tc>
        <w:tc>
          <w:tcPr>
            <w:tcW w:w="2690" w:type="dxa"/>
            <w:tcBorders>
              <w:top w:val="single" w:sz="4" w:space="0" w:color="A6A6A6" w:themeColor="background1" w:themeShade="A6"/>
              <w:left w:val="nil"/>
              <w:bottom w:val="single" w:sz="4" w:space="0" w:color="A6A6A6" w:themeColor="background1" w:themeShade="A6"/>
              <w:right w:val="nil"/>
            </w:tcBorders>
          </w:tcPr>
          <w:p w14:paraId="2A12364B" w14:textId="4A6B47E3" w:rsidR="006351E3" w:rsidRPr="00A71D99" w:rsidRDefault="006351E3" w:rsidP="007D31C4">
            <w:pPr>
              <w:pStyle w:val="TableText"/>
              <w:ind w:left="57" w:right="113"/>
              <w:jc w:val="right"/>
            </w:pPr>
            <w:r w:rsidRPr="006351E3">
              <w:t>31.7%</w:t>
            </w:r>
          </w:p>
        </w:tc>
      </w:tr>
      <w:bookmarkEnd w:id="26"/>
    </w:tbl>
    <w:p w14:paraId="5763B4D4" w14:textId="77777777" w:rsidR="006351E3" w:rsidRDefault="006351E3" w:rsidP="006351E3"/>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2017"/>
        <w:gridCol w:w="2018"/>
        <w:gridCol w:w="2017"/>
        <w:gridCol w:w="2018"/>
      </w:tblGrid>
      <w:tr w:rsidR="006351E3" w14:paraId="56923A49" w14:textId="77777777">
        <w:trPr>
          <w:trHeight w:val="369"/>
        </w:trPr>
        <w:tc>
          <w:tcPr>
            <w:tcW w:w="8070" w:type="dxa"/>
            <w:gridSpan w:val="4"/>
            <w:tcBorders>
              <w:top w:val="nil"/>
              <w:left w:val="nil"/>
              <w:bottom w:val="nil"/>
              <w:right w:val="nil"/>
            </w:tcBorders>
            <w:shd w:val="clear" w:color="auto" w:fill="D9D9D9" w:themeFill="background1" w:themeFillShade="D9"/>
            <w:hideMark/>
          </w:tcPr>
          <w:p w14:paraId="08CDB480" w14:textId="77777777" w:rsidR="006351E3" w:rsidRDefault="006351E3">
            <w:pPr>
              <w:pStyle w:val="TableText"/>
              <w:ind w:left="57"/>
              <w:rPr>
                <w:b/>
                <w:bCs/>
              </w:rPr>
            </w:pPr>
            <w:r>
              <w:rPr>
                <w:b/>
                <w:bCs/>
              </w:rPr>
              <w:t>Gender and remuneration</w:t>
            </w:r>
          </w:p>
        </w:tc>
      </w:tr>
      <w:tr w:rsidR="006351E3" w14:paraId="59C5900B" w14:textId="77777777" w:rsidTr="00597E8E">
        <w:trPr>
          <w:trHeight w:val="344"/>
        </w:trPr>
        <w:tc>
          <w:tcPr>
            <w:tcW w:w="2017" w:type="dxa"/>
            <w:tcBorders>
              <w:top w:val="nil"/>
              <w:left w:val="nil"/>
              <w:bottom w:val="nil"/>
              <w:right w:val="nil"/>
            </w:tcBorders>
            <w:shd w:val="clear" w:color="auto" w:fill="F2F2F2" w:themeFill="background1" w:themeFillShade="F2"/>
          </w:tcPr>
          <w:p w14:paraId="42D2EDAB" w14:textId="77777777" w:rsidR="006351E3" w:rsidRDefault="006351E3">
            <w:pPr>
              <w:pStyle w:val="TableText"/>
              <w:ind w:left="57"/>
              <w:rPr>
                <w:b/>
                <w:bCs/>
              </w:rPr>
            </w:pPr>
          </w:p>
        </w:tc>
        <w:tc>
          <w:tcPr>
            <w:tcW w:w="2018" w:type="dxa"/>
            <w:tcBorders>
              <w:top w:val="nil"/>
              <w:left w:val="nil"/>
              <w:bottom w:val="nil"/>
              <w:right w:val="nil"/>
            </w:tcBorders>
            <w:shd w:val="clear" w:color="auto" w:fill="F2F2F2" w:themeFill="background1" w:themeFillShade="F2"/>
            <w:hideMark/>
          </w:tcPr>
          <w:p w14:paraId="30F48938" w14:textId="77777777" w:rsidR="006351E3" w:rsidRDefault="006351E3">
            <w:pPr>
              <w:pStyle w:val="TableText"/>
              <w:ind w:left="57" w:right="57"/>
              <w:jc w:val="right"/>
              <w:rPr>
                <w:b/>
                <w:bCs/>
              </w:rPr>
            </w:pPr>
            <w:r>
              <w:rPr>
                <w:b/>
                <w:bCs/>
              </w:rPr>
              <w:t>Female</w:t>
            </w:r>
          </w:p>
        </w:tc>
        <w:tc>
          <w:tcPr>
            <w:tcW w:w="2017" w:type="dxa"/>
            <w:tcBorders>
              <w:top w:val="nil"/>
              <w:left w:val="nil"/>
              <w:bottom w:val="nil"/>
              <w:right w:val="nil"/>
            </w:tcBorders>
            <w:shd w:val="clear" w:color="auto" w:fill="F2F2F2" w:themeFill="background1" w:themeFillShade="F2"/>
            <w:hideMark/>
          </w:tcPr>
          <w:p w14:paraId="304109DA" w14:textId="77777777" w:rsidR="006351E3" w:rsidRDefault="006351E3">
            <w:pPr>
              <w:pStyle w:val="TableText"/>
              <w:ind w:left="57" w:right="57"/>
              <w:jc w:val="right"/>
              <w:rPr>
                <w:b/>
                <w:bCs/>
              </w:rPr>
            </w:pPr>
            <w:r>
              <w:rPr>
                <w:b/>
                <w:bCs/>
              </w:rPr>
              <w:t>Male</w:t>
            </w:r>
          </w:p>
        </w:tc>
        <w:tc>
          <w:tcPr>
            <w:tcW w:w="2018" w:type="dxa"/>
            <w:tcBorders>
              <w:top w:val="nil"/>
              <w:left w:val="nil"/>
              <w:bottom w:val="nil"/>
              <w:right w:val="nil"/>
            </w:tcBorders>
            <w:shd w:val="clear" w:color="auto" w:fill="F2F2F2" w:themeFill="background1" w:themeFillShade="F2"/>
            <w:hideMark/>
          </w:tcPr>
          <w:p w14:paraId="4A23C83C" w14:textId="77777777" w:rsidR="006351E3" w:rsidRDefault="006351E3" w:rsidP="007D31C4">
            <w:pPr>
              <w:pStyle w:val="TableText"/>
              <w:ind w:left="57" w:right="113"/>
              <w:jc w:val="right"/>
              <w:rPr>
                <w:b/>
                <w:bCs/>
              </w:rPr>
            </w:pPr>
            <w:r>
              <w:rPr>
                <w:b/>
                <w:bCs/>
              </w:rPr>
              <w:t>Total</w:t>
            </w:r>
          </w:p>
        </w:tc>
      </w:tr>
      <w:tr w:rsidR="006351E3" w14:paraId="7D81821C" w14:textId="77777777" w:rsidTr="00597E8E">
        <w:trPr>
          <w:trHeight w:val="344"/>
        </w:trPr>
        <w:tc>
          <w:tcPr>
            <w:tcW w:w="2017" w:type="dxa"/>
            <w:tcBorders>
              <w:top w:val="nil"/>
              <w:left w:val="nil"/>
              <w:bottom w:val="single" w:sz="4" w:space="0" w:color="A6A6A6" w:themeColor="background1" w:themeShade="A6"/>
              <w:right w:val="nil"/>
            </w:tcBorders>
            <w:hideMark/>
          </w:tcPr>
          <w:p w14:paraId="664050FD" w14:textId="77777777" w:rsidR="006351E3" w:rsidRPr="00A71D99" w:rsidRDefault="006351E3" w:rsidP="006351E3">
            <w:pPr>
              <w:pStyle w:val="TableText"/>
              <w:ind w:left="57"/>
            </w:pPr>
            <w:r w:rsidRPr="00A71D99">
              <w:t>$60,001–$80,000</w:t>
            </w:r>
          </w:p>
        </w:tc>
        <w:tc>
          <w:tcPr>
            <w:tcW w:w="2018" w:type="dxa"/>
            <w:tcBorders>
              <w:top w:val="nil"/>
              <w:left w:val="nil"/>
              <w:bottom w:val="single" w:sz="4" w:space="0" w:color="A6A6A6" w:themeColor="background1" w:themeShade="A6"/>
              <w:right w:val="nil"/>
            </w:tcBorders>
            <w:hideMark/>
          </w:tcPr>
          <w:p w14:paraId="4C6FE0F0" w14:textId="540D0E85" w:rsidR="006351E3" w:rsidRPr="00A71D99" w:rsidRDefault="006351E3" w:rsidP="006351E3">
            <w:pPr>
              <w:pStyle w:val="TableText"/>
              <w:ind w:left="57" w:right="57"/>
              <w:jc w:val="right"/>
            </w:pPr>
            <w:r w:rsidRPr="006351E3">
              <w:t>60</w:t>
            </w:r>
          </w:p>
        </w:tc>
        <w:tc>
          <w:tcPr>
            <w:tcW w:w="2017" w:type="dxa"/>
            <w:tcBorders>
              <w:top w:val="nil"/>
              <w:left w:val="nil"/>
              <w:bottom w:val="single" w:sz="4" w:space="0" w:color="A6A6A6" w:themeColor="background1" w:themeShade="A6"/>
              <w:right w:val="nil"/>
            </w:tcBorders>
            <w:hideMark/>
          </w:tcPr>
          <w:p w14:paraId="7B1527A8" w14:textId="6AD38D13" w:rsidR="006351E3" w:rsidRPr="00A71D99" w:rsidRDefault="006351E3" w:rsidP="006351E3">
            <w:pPr>
              <w:pStyle w:val="TableText"/>
              <w:ind w:left="57" w:right="57"/>
              <w:jc w:val="right"/>
            </w:pPr>
            <w:r w:rsidRPr="006351E3">
              <w:t>19</w:t>
            </w:r>
          </w:p>
        </w:tc>
        <w:tc>
          <w:tcPr>
            <w:tcW w:w="2018" w:type="dxa"/>
            <w:tcBorders>
              <w:top w:val="nil"/>
              <w:left w:val="nil"/>
              <w:bottom w:val="single" w:sz="4" w:space="0" w:color="A6A6A6" w:themeColor="background1" w:themeShade="A6"/>
              <w:right w:val="nil"/>
            </w:tcBorders>
            <w:hideMark/>
          </w:tcPr>
          <w:p w14:paraId="759F5B61" w14:textId="0B3E72F1" w:rsidR="006351E3" w:rsidRPr="00A71D99" w:rsidRDefault="006351E3" w:rsidP="007D31C4">
            <w:pPr>
              <w:pStyle w:val="TableText"/>
              <w:ind w:left="57" w:right="113"/>
              <w:jc w:val="right"/>
            </w:pPr>
            <w:r w:rsidRPr="006351E3">
              <w:t>79</w:t>
            </w:r>
          </w:p>
        </w:tc>
      </w:tr>
      <w:tr w:rsidR="006351E3" w14:paraId="3940C0F6" w14:textId="77777777">
        <w:trPr>
          <w:trHeight w:val="344"/>
        </w:trPr>
        <w:tc>
          <w:tcPr>
            <w:tcW w:w="2017" w:type="dxa"/>
            <w:tcBorders>
              <w:top w:val="single" w:sz="4" w:space="0" w:color="A6A6A6" w:themeColor="background1" w:themeShade="A6"/>
              <w:left w:val="nil"/>
              <w:bottom w:val="single" w:sz="4" w:space="0" w:color="A6A6A6" w:themeColor="background1" w:themeShade="A6"/>
              <w:right w:val="nil"/>
            </w:tcBorders>
            <w:hideMark/>
          </w:tcPr>
          <w:p w14:paraId="6C695F56" w14:textId="77777777" w:rsidR="006351E3" w:rsidRPr="00A71D99" w:rsidRDefault="006351E3" w:rsidP="006351E3">
            <w:pPr>
              <w:pStyle w:val="TableText"/>
              <w:ind w:left="57"/>
            </w:pPr>
            <w:r w:rsidRPr="00A71D99">
              <w:t>$80,001–$100,000</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217B4720" w14:textId="34D6862D" w:rsidR="006351E3" w:rsidRPr="00A71D99" w:rsidRDefault="006351E3" w:rsidP="006351E3">
            <w:pPr>
              <w:pStyle w:val="TableText"/>
              <w:ind w:left="57" w:right="57"/>
              <w:jc w:val="right"/>
            </w:pPr>
            <w:r w:rsidRPr="006351E3">
              <w:t>85</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11646B39" w14:textId="2F87437A" w:rsidR="006351E3" w:rsidRPr="00A71D99" w:rsidRDefault="006351E3" w:rsidP="006351E3">
            <w:pPr>
              <w:pStyle w:val="TableText"/>
              <w:ind w:left="57" w:right="57"/>
              <w:jc w:val="right"/>
            </w:pPr>
            <w:r w:rsidRPr="006351E3">
              <w:t>25</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54721FF4" w14:textId="3ABD9DBF" w:rsidR="006351E3" w:rsidRPr="00A71D99" w:rsidRDefault="006351E3" w:rsidP="007D31C4">
            <w:pPr>
              <w:pStyle w:val="TableText"/>
              <w:ind w:left="57" w:right="113"/>
              <w:jc w:val="right"/>
            </w:pPr>
            <w:r w:rsidRPr="006351E3">
              <w:t>110</w:t>
            </w:r>
          </w:p>
        </w:tc>
      </w:tr>
      <w:tr w:rsidR="006351E3" w14:paraId="0A18D78E" w14:textId="77777777">
        <w:trPr>
          <w:trHeight w:val="344"/>
        </w:trPr>
        <w:tc>
          <w:tcPr>
            <w:tcW w:w="2017" w:type="dxa"/>
            <w:tcBorders>
              <w:top w:val="single" w:sz="4" w:space="0" w:color="A6A6A6" w:themeColor="background1" w:themeShade="A6"/>
              <w:left w:val="nil"/>
              <w:bottom w:val="single" w:sz="4" w:space="0" w:color="A6A6A6" w:themeColor="background1" w:themeShade="A6"/>
              <w:right w:val="nil"/>
            </w:tcBorders>
            <w:hideMark/>
          </w:tcPr>
          <w:p w14:paraId="043777BC" w14:textId="77777777" w:rsidR="006351E3" w:rsidRPr="00A71D99" w:rsidRDefault="006351E3" w:rsidP="006351E3">
            <w:pPr>
              <w:pStyle w:val="TableText"/>
              <w:ind w:left="57"/>
            </w:pPr>
            <w:r w:rsidRPr="00A71D99">
              <w:t>$100,001–$120,000</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5EF91D05" w14:textId="5E02D278" w:rsidR="006351E3" w:rsidRPr="00A71D99" w:rsidRDefault="006351E3" w:rsidP="006351E3">
            <w:pPr>
              <w:pStyle w:val="TableText"/>
              <w:ind w:left="57" w:right="57"/>
              <w:jc w:val="right"/>
            </w:pPr>
            <w:r w:rsidRPr="006351E3">
              <w:t>111</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15DB2BBA" w14:textId="1C6374AC" w:rsidR="006351E3" w:rsidRPr="00A71D99" w:rsidRDefault="006351E3" w:rsidP="006351E3">
            <w:pPr>
              <w:pStyle w:val="TableText"/>
              <w:ind w:left="57" w:right="57"/>
              <w:jc w:val="right"/>
            </w:pPr>
            <w:r w:rsidRPr="006351E3">
              <w:t>39</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1429290F" w14:textId="712C346A" w:rsidR="006351E3" w:rsidRPr="00A71D99" w:rsidRDefault="006351E3" w:rsidP="007D31C4">
            <w:pPr>
              <w:pStyle w:val="TableText"/>
              <w:ind w:left="57" w:right="113"/>
              <w:jc w:val="right"/>
            </w:pPr>
            <w:r w:rsidRPr="006351E3">
              <w:t>150</w:t>
            </w:r>
          </w:p>
        </w:tc>
      </w:tr>
      <w:tr w:rsidR="006351E3" w14:paraId="7B049907" w14:textId="77777777">
        <w:trPr>
          <w:trHeight w:val="344"/>
        </w:trPr>
        <w:tc>
          <w:tcPr>
            <w:tcW w:w="2017" w:type="dxa"/>
            <w:tcBorders>
              <w:top w:val="single" w:sz="4" w:space="0" w:color="A6A6A6" w:themeColor="background1" w:themeShade="A6"/>
              <w:left w:val="nil"/>
              <w:bottom w:val="single" w:sz="4" w:space="0" w:color="A6A6A6" w:themeColor="background1" w:themeShade="A6"/>
              <w:right w:val="nil"/>
            </w:tcBorders>
            <w:hideMark/>
          </w:tcPr>
          <w:p w14:paraId="7612116A" w14:textId="77777777" w:rsidR="006351E3" w:rsidRPr="00A71D99" w:rsidRDefault="006351E3" w:rsidP="006351E3">
            <w:pPr>
              <w:pStyle w:val="TableText"/>
              <w:ind w:left="57"/>
            </w:pPr>
            <w:r w:rsidRPr="00A71D99">
              <w:t>$120,001+</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2E32FD81" w14:textId="082E4729" w:rsidR="006351E3" w:rsidRPr="00A71D99" w:rsidRDefault="006351E3" w:rsidP="006351E3">
            <w:pPr>
              <w:pStyle w:val="TableText"/>
              <w:ind w:left="57" w:right="57"/>
              <w:jc w:val="right"/>
            </w:pPr>
            <w:r w:rsidRPr="006351E3">
              <w:t>255</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75340A36" w14:textId="4E2B9504" w:rsidR="006351E3" w:rsidRPr="00A71D99" w:rsidRDefault="006351E3" w:rsidP="006351E3">
            <w:pPr>
              <w:pStyle w:val="TableText"/>
              <w:ind w:left="57" w:right="57"/>
              <w:jc w:val="right"/>
            </w:pPr>
            <w:r w:rsidRPr="006351E3">
              <w:t>154</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6878BD57" w14:textId="2981ADAC" w:rsidR="006351E3" w:rsidRPr="00A71D99" w:rsidRDefault="006351E3" w:rsidP="007D31C4">
            <w:pPr>
              <w:pStyle w:val="TableText"/>
              <w:ind w:left="57" w:right="113"/>
              <w:jc w:val="right"/>
            </w:pPr>
            <w:r w:rsidRPr="006351E3">
              <w:t>409</w:t>
            </w:r>
          </w:p>
        </w:tc>
      </w:tr>
    </w:tbl>
    <w:p w14:paraId="7A6FAD5B" w14:textId="77777777" w:rsidR="006351E3" w:rsidRDefault="006351E3" w:rsidP="006351E3">
      <w:pPr>
        <w:pStyle w:val="TableText"/>
        <w:ind w:left="57" w:right="57"/>
        <w:jc w:val="right"/>
      </w:pPr>
    </w:p>
    <w:tbl>
      <w:tblPr>
        <w:tblW w:w="8070" w:type="dxa"/>
        <w:tblInd w:w="7" w:type="dxa"/>
        <w:tblLayout w:type="fixed"/>
        <w:tblCellMar>
          <w:left w:w="0" w:type="dxa"/>
          <w:right w:w="0" w:type="dxa"/>
        </w:tblCellMar>
        <w:tblLook w:val="01E0" w:firstRow="1" w:lastRow="1" w:firstColumn="1" w:lastColumn="1" w:noHBand="0" w:noVBand="0"/>
      </w:tblPr>
      <w:tblGrid>
        <w:gridCol w:w="2018"/>
        <w:gridCol w:w="2017"/>
        <w:gridCol w:w="2017"/>
        <w:gridCol w:w="2018"/>
      </w:tblGrid>
      <w:tr w:rsidR="006351E3" w14:paraId="2E10F52A" w14:textId="77777777">
        <w:trPr>
          <w:trHeight w:val="369"/>
        </w:trPr>
        <w:tc>
          <w:tcPr>
            <w:tcW w:w="8070" w:type="dxa"/>
            <w:gridSpan w:val="4"/>
            <w:shd w:val="clear" w:color="auto" w:fill="D9D9D9" w:themeFill="background1" w:themeFillShade="D9"/>
            <w:hideMark/>
          </w:tcPr>
          <w:p w14:paraId="0F4390A6" w14:textId="4810C19B" w:rsidR="006351E3" w:rsidRDefault="004D2833">
            <w:pPr>
              <w:pStyle w:val="TableText"/>
              <w:ind w:left="57"/>
              <w:rPr>
                <w:b/>
                <w:bCs/>
              </w:rPr>
            </w:pPr>
            <w:r w:rsidRPr="004D2833">
              <w:rPr>
                <w:b/>
                <w:bCs/>
              </w:rPr>
              <w:t>Age group (years) by gender</w:t>
            </w:r>
            <w:r w:rsidR="006351E3" w:rsidRPr="006351E3">
              <w:rPr>
                <w:b/>
                <w:bCs/>
              </w:rPr>
              <w:t>*</w:t>
            </w:r>
          </w:p>
        </w:tc>
      </w:tr>
      <w:tr w:rsidR="006351E3" w14:paraId="20E25775" w14:textId="77777777" w:rsidTr="00597E8E">
        <w:trPr>
          <w:trHeight w:val="351"/>
        </w:trPr>
        <w:tc>
          <w:tcPr>
            <w:tcW w:w="2018" w:type="dxa"/>
            <w:tcBorders>
              <w:top w:val="nil"/>
              <w:left w:val="nil"/>
              <w:right w:val="nil"/>
            </w:tcBorders>
            <w:shd w:val="clear" w:color="auto" w:fill="F2F2F2" w:themeFill="background1" w:themeFillShade="F2"/>
          </w:tcPr>
          <w:p w14:paraId="5B9A2353" w14:textId="77777777" w:rsidR="006351E3" w:rsidRDefault="006351E3">
            <w:pPr>
              <w:pStyle w:val="TableText"/>
              <w:ind w:left="57"/>
              <w:rPr>
                <w:b/>
                <w:bCs/>
              </w:rPr>
            </w:pPr>
          </w:p>
        </w:tc>
        <w:tc>
          <w:tcPr>
            <w:tcW w:w="2017" w:type="dxa"/>
            <w:tcBorders>
              <w:top w:val="nil"/>
              <w:left w:val="nil"/>
              <w:right w:val="nil"/>
            </w:tcBorders>
            <w:shd w:val="clear" w:color="auto" w:fill="F2F2F2" w:themeFill="background1" w:themeFillShade="F2"/>
            <w:hideMark/>
          </w:tcPr>
          <w:p w14:paraId="434A038A" w14:textId="77777777" w:rsidR="006351E3" w:rsidRDefault="006351E3">
            <w:pPr>
              <w:pStyle w:val="TableText"/>
              <w:ind w:left="57" w:right="57"/>
              <w:jc w:val="right"/>
              <w:rPr>
                <w:b/>
                <w:bCs/>
              </w:rPr>
            </w:pPr>
            <w:r>
              <w:rPr>
                <w:b/>
                <w:bCs/>
              </w:rPr>
              <w:t>Female</w:t>
            </w:r>
          </w:p>
        </w:tc>
        <w:tc>
          <w:tcPr>
            <w:tcW w:w="2017" w:type="dxa"/>
            <w:tcBorders>
              <w:top w:val="nil"/>
              <w:left w:val="nil"/>
              <w:right w:val="nil"/>
            </w:tcBorders>
            <w:shd w:val="clear" w:color="auto" w:fill="F2F2F2" w:themeFill="background1" w:themeFillShade="F2"/>
            <w:hideMark/>
          </w:tcPr>
          <w:p w14:paraId="09769D8D" w14:textId="77777777" w:rsidR="006351E3" w:rsidRDefault="006351E3">
            <w:pPr>
              <w:pStyle w:val="TableText"/>
              <w:ind w:left="57" w:right="57"/>
              <w:jc w:val="right"/>
              <w:rPr>
                <w:b/>
                <w:bCs/>
              </w:rPr>
            </w:pPr>
            <w:r>
              <w:rPr>
                <w:b/>
                <w:bCs/>
              </w:rPr>
              <w:t>Male</w:t>
            </w:r>
          </w:p>
        </w:tc>
        <w:tc>
          <w:tcPr>
            <w:tcW w:w="2018" w:type="dxa"/>
            <w:tcBorders>
              <w:top w:val="nil"/>
              <w:left w:val="nil"/>
              <w:right w:val="nil"/>
            </w:tcBorders>
            <w:shd w:val="clear" w:color="auto" w:fill="F2F2F2" w:themeFill="background1" w:themeFillShade="F2"/>
            <w:hideMark/>
          </w:tcPr>
          <w:p w14:paraId="2686EA97" w14:textId="77777777" w:rsidR="006351E3" w:rsidRDefault="006351E3" w:rsidP="007D31C4">
            <w:pPr>
              <w:pStyle w:val="TableText"/>
              <w:ind w:left="57" w:right="113"/>
              <w:jc w:val="right"/>
              <w:rPr>
                <w:b/>
                <w:bCs/>
              </w:rPr>
            </w:pPr>
            <w:r>
              <w:rPr>
                <w:b/>
                <w:bCs/>
              </w:rPr>
              <w:t>Total</w:t>
            </w:r>
          </w:p>
        </w:tc>
      </w:tr>
      <w:tr w:rsidR="006351E3" w14:paraId="0710394C" w14:textId="77777777" w:rsidTr="00597E8E">
        <w:trPr>
          <w:trHeight w:val="344"/>
        </w:trPr>
        <w:tc>
          <w:tcPr>
            <w:tcW w:w="2018" w:type="dxa"/>
            <w:tcBorders>
              <w:left w:val="nil"/>
              <w:bottom w:val="single" w:sz="4" w:space="0" w:color="A6A6A6" w:themeColor="background1" w:themeShade="A6"/>
              <w:right w:val="nil"/>
            </w:tcBorders>
            <w:hideMark/>
          </w:tcPr>
          <w:p w14:paraId="2641EA9D" w14:textId="77777777" w:rsidR="006351E3" w:rsidRPr="00A71D99" w:rsidRDefault="006351E3" w:rsidP="006351E3">
            <w:pPr>
              <w:pStyle w:val="TableText"/>
              <w:ind w:left="57"/>
            </w:pPr>
            <w:r w:rsidRPr="00A71D99">
              <w:t>&lt;30</w:t>
            </w:r>
          </w:p>
        </w:tc>
        <w:tc>
          <w:tcPr>
            <w:tcW w:w="2017" w:type="dxa"/>
            <w:tcBorders>
              <w:left w:val="nil"/>
              <w:bottom w:val="single" w:sz="4" w:space="0" w:color="A6A6A6" w:themeColor="background1" w:themeShade="A6"/>
              <w:right w:val="nil"/>
            </w:tcBorders>
            <w:hideMark/>
          </w:tcPr>
          <w:p w14:paraId="49D24AF9" w14:textId="1C4A404F" w:rsidR="006351E3" w:rsidRPr="00A71D99" w:rsidRDefault="006351E3" w:rsidP="006351E3">
            <w:pPr>
              <w:pStyle w:val="TableText"/>
              <w:ind w:left="57" w:right="57"/>
              <w:jc w:val="right"/>
            </w:pPr>
            <w:r w:rsidRPr="006351E3">
              <w:t>87</w:t>
            </w:r>
          </w:p>
        </w:tc>
        <w:tc>
          <w:tcPr>
            <w:tcW w:w="2017" w:type="dxa"/>
            <w:tcBorders>
              <w:left w:val="nil"/>
              <w:bottom w:val="single" w:sz="4" w:space="0" w:color="A6A6A6" w:themeColor="background1" w:themeShade="A6"/>
              <w:right w:val="nil"/>
            </w:tcBorders>
            <w:hideMark/>
          </w:tcPr>
          <w:p w14:paraId="2393064E" w14:textId="61B4F31C" w:rsidR="006351E3" w:rsidRPr="00A71D99" w:rsidRDefault="006351E3" w:rsidP="006351E3">
            <w:pPr>
              <w:pStyle w:val="TableText"/>
              <w:ind w:left="57" w:right="57"/>
              <w:jc w:val="right"/>
            </w:pPr>
            <w:r w:rsidRPr="006351E3">
              <w:t>20</w:t>
            </w:r>
          </w:p>
        </w:tc>
        <w:tc>
          <w:tcPr>
            <w:tcW w:w="2018" w:type="dxa"/>
            <w:tcBorders>
              <w:left w:val="nil"/>
              <w:bottom w:val="single" w:sz="4" w:space="0" w:color="A6A6A6" w:themeColor="background1" w:themeShade="A6"/>
              <w:right w:val="nil"/>
            </w:tcBorders>
            <w:hideMark/>
          </w:tcPr>
          <w:p w14:paraId="5A659BA0" w14:textId="154F36F1" w:rsidR="006351E3" w:rsidRPr="00A71D99" w:rsidRDefault="006351E3" w:rsidP="007D31C4">
            <w:pPr>
              <w:pStyle w:val="TableText"/>
              <w:ind w:left="57" w:right="113"/>
              <w:jc w:val="right"/>
            </w:pPr>
            <w:r w:rsidRPr="006351E3">
              <w:t>107</w:t>
            </w:r>
          </w:p>
        </w:tc>
      </w:tr>
      <w:tr w:rsidR="006351E3" w14:paraId="02E599CC" w14:textId="77777777">
        <w:trPr>
          <w:trHeight w:val="344"/>
        </w:trPr>
        <w:tc>
          <w:tcPr>
            <w:tcW w:w="2018" w:type="dxa"/>
            <w:tcBorders>
              <w:top w:val="single" w:sz="4" w:space="0" w:color="A6A6A6" w:themeColor="background1" w:themeShade="A6"/>
              <w:left w:val="nil"/>
              <w:bottom w:val="single" w:sz="4" w:space="0" w:color="A6A6A6" w:themeColor="background1" w:themeShade="A6"/>
              <w:right w:val="nil"/>
            </w:tcBorders>
            <w:hideMark/>
          </w:tcPr>
          <w:p w14:paraId="1472C8DE" w14:textId="77777777" w:rsidR="006351E3" w:rsidRPr="00A71D99" w:rsidRDefault="006351E3" w:rsidP="006351E3">
            <w:pPr>
              <w:pStyle w:val="TableText"/>
              <w:ind w:left="57"/>
            </w:pPr>
            <w:r w:rsidRPr="00A71D99">
              <w:t>30–39</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12909F3A" w14:textId="3EDE832D" w:rsidR="006351E3" w:rsidRPr="00A71D99" w:rsidRDefault="006351E3" w:rsidP="006351E3">
            <w:pPr>
              <w:pStyle w:val="TableText"/>
              <w:ind w:left="57" w:right="57"/>
              <w:jc w:val="right"/>
            </w:pPr>
            <w:r w:rsidRPr="006351E3">
              <w:t>123</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51393ED9" w14:textId="38B866EC" w:rsidR="006351E3" w:rsidRPr="00A71D99" w:rsidRDefault="006351E3" w:rsidP="006351E3">
            <w:pPr>
              <w:pStyle w:val="TableText"/>
              <w:ind w:left="57" w:right="57"/>
              <w:jc w:val="right"/>
            </w:pPr>
            <w:r w:rsidRPr="006351E3">
              <w:t>63</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1C2CEF50" w14:textId="69A1ED2D" w:rsidR="006351E3" w:rsidRPr="00A71D99" w:rsidRDefault="006351E3" w:rsidP="007D31C4">
            <w:pPr>
              <w:pStyle w:val="TableText"/>
              <w:ind w:left="57" w:right="113"/>
              <w:jc w:val="right"/>
            </w:pPr>
            <w:r w:rsidRPr="006351E3">
              <w:t>186</w:t>
            </w:r>
          </w:p>
        </w:tc>
      </w:tr>
      <w:tr w:rsidR="006351E3" w14:paraId="4750AF69" w14:textId="77777777">
        <w:trPr>
          <w:trHeight w:val="344"/>
        </w:trPr>
        <w:tc>
          <w:tcPr>
            <w:tcW w:w="2018" w:type="dxa"/>
            <w:tcBorders>
              <w:top w:val="single" w:sz="4" w:space="0" w:color="A6A6A6" w:themeColor="background1" w:themeShade="A6"/>
              <w:left w:val="nil"/>
              <w:bottom w:val="single" w:sz="4" w:space="0" w:color="A6A6A6" w:themeColor="background1" w:themeShade="A6"/>
              <w:right w:val="nil"/>
            </w:tcBorders>
            <w:hideMark/>
          </w:tcPr>
          <w:p w14:paraId="3D49D065" w14:textId="77777777" w:rsidR="006351E3" w:rsidRPr="00A71D99" w:rsidRDefault="006351E3" w:rsidP="006351E3">
            <w:pPr>
              <w:pStyle w:val="TableText"/>
              <w:ind w:left="57"/>
            </w:pPr>
            <w:r w:rsidRPr="00A71D99">
              <w:t>40–49</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53CC8FC1" w14:textId="2C1FEA9B" w:rsidR="006351E3" w:rsidRPr="00A71D99" w:rsidRDefault="006351E3" w:rsidP="006351E3">
            <w:pPr>
              <w:pStyle w:val="TableText"/>
              <w:ind w:left="57" w:right="57"/>
              <w:jc w:val="right"/>
            </w:pPr>
            <w:r w:rsidRPr="006351E3">
              <w:t>126</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69B3C085" w14:textId="1C050C58" w:rsidR="006351E3" w:rsidRPr="00A71D99" w:rsidRDefault="006351E3" w:rsidP="006351E3">
            <w:pPr>
              <w:pStyle w:val="TableText"/>
              <w:ind w:left="57" w:right="57"/>
              <w:jc w:val="right"/>
            </w:pPr>
            <w:r w:rsidRPr="006351E3">
              <w:t>59</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2FED8D40" w14:textId="791B094F" w:rsidR="006351E3" w:rsidRPr="00A71D99" w:rsidRDefault="006351E3" w:rsidP="007D31C4">
            <w:pPr>
              <w:pStyle w:val="TableText"/>
              <w:ind w:left="57" w:right="113"/>
              <w:jc w:val="right"/>
            </w:pPr>
            <w:r w:rsidRPr="006351E3">
              <w:t>185</w:t>
            </w:r>
          </w:p>
        </w:tc>
      </w:tr>
      <w:tr w:rsidR="006351E3" w14:paraId="26F0DECE" w14:textId="77777777">
        <w:trPr>
          <w:trHeight w:val="344"/>
        </w:trPr>
        <w:tc>
          <w:tcPr>
            <w:tcW w:w="2018" w:type="dxa"/>
            <w:tcBorders>
              <w:top w:val="single" w:sz="4" w:space="0" w:color="A6A6A6" w:themeColor="background1" w:themeShade="A6"/>
              <w:left w:val="nil"/>
              <w:bottom w:val="single" w:sz="4" w:space="0" w:color="A6A6A6" w:themeColor="background1" w:themeShade="A6"/>
              <w:right w:val="nil"/>
            </w:tcBorders>
            <w:hideMark/>
          </w:tcPr>
          <w:p w14:paraId="7D661CD7" w14:textId="77777777" w:rsidR="006351E3" w:rsidRPr="00A71D99" w:rsidRDefault="006351E3" w:rsidP="006351E3">
            <w:pPr>
              <w:pStyle w:val="TableText"/>
              <w:ind w:left="57"/>
            </w:pPr>
            <w:r w:rsidRPr="00A71D99">
              <w:t>50–59</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516D722B" w14:textId="62126A1E" w:rsidR="006351E3" w:rsidRPr="00A71D99" w:rsidRDefault="006351E3" w:rsidP="006351E3">
            <w:pPr>
              <w:pStyle w:val="TableText"/>
              <w:ind w:left="57" w:right="57"/>
              <w:jc w:val="right"/>
            </w:pPr>
            <w:r w:rsidRPr="006351E3">
              <w:t>106</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6EC1C471" w14:textId="33C164E0" w:rsidR="006351E3" w:rsidRPr="00A71D99" w:rsidRDefault="006351E3" w:rsidP="006351E3">
            <w:pPr>
              <w:pStyle w:val="TableText"/>
              <w:ind w:left="57" w:right="57"/>
              <w:jc w:val="right"/>
            </w:pPr>
            <w:r w:rsidRPr="006351E3">
              <w:t>59</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1A9A27AD" w14:textId="618E5489" w:rsidR="006351E3" w:rsidRPr="00A71D99" w:rsidRDefault="006351E3" w:rsidP="007D31C4">
            <w:pPr>
              <w:pStyle w:val="TableText"/>
              <w:ind w:left="57" w:right="113"/>
              <w:jc w:val="right"/>
            </w:pPr>
            <w:r w:rsidRPr="006351E3">
              <w:t>165</w:t>
            </w:r>
          </w:p>
        </w:tc>
      </w:tr>
      <w:tr w:rsidR="006351E3" w14:paraId="0E983DAD" w14:textId="77777777">
        <w:trPr>
          <w:trHeight w:val="344"/>
        </w:trPr>
        <w:tc>
          <w:tcPr>
            <w:tcW w:w="2018" w:type="dxa"/>
            <w:tcBorders>
              <w:top w:val="single" w:sz="4" w:space="0" w:color="A6A6A6" w:themeColor="background1" w:themeShade="A6"/>
              <w:left w:val="nil"/>
              <w:bottom w:val="single" w:sz="4" w:space="0" w:color="A6A6A6" w:themeColor="background1" w:themeShade="A6"/>
              <w:right w:val="nil"/>
            </w:tcBorders>
            <w:hideMark/>
          </w:tcPr>
          <w:p w14:paraId="01A05F34" w14:textId="77777777" w:rsidR="006351E3" w:rsidRPr="00A71D99" w:rsidRDefault="006351E3" w:rsidP="006351E3">
            <w:pPr>
              <w:pStyle w:val="TableText"/>
              <w:ind w:left="57"/>
            </w:pPr>
            <w:r w:rsidRPr="00A71D99">
              <w:t>60+</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0071039E" w14:textId="4431DA8D" w:rsidR="006351E3" w:rsidRPr="00A71D99" w:rsidRDefault="006351E3" w:rsidP="006351E3">
            <w:pPr>
              <w:pStyle w:val="TableText"/>
              <w:ind w:left="57" w:right="57"/>
              <w:jc w:val="right"/>
            </w:pPr>
            <w:r w:rsidRPr="006351E3">
              <w:t>63</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0AA480F2" w14:textId="7EEDE56E" w:rsidR="006351E3" w:rsidRPr="00A71D99" w:rsidRDefault="006351E3" w:rsidP="006351E3">
            <w:pPr>
              <w:pStyle w:val="TableText"/>
              <w:ind w:left="57" w:right="57"/>
              <w:jc w:val="right"/>
            </w:pPr>
            <w:r w:rsidRPr="006351E3">
              <w:t>36</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63F379E5" w14:textId="7D49DC23" w:rsidR="006351E3" w:rsidRPr="00A71D99" w:rsidRDefault="006351E3" w:rsidP="007D31C4">
            <w:pPr>
              <w:pStyle w:val="TableText"/>
              <w:ind w:left="57" w:right="113"/>
              <w:jc w:val="right"/>
            </w:pPr>
            <w:r w:rsidRPr="006351E3">
              <w:t>99</w:t>
            </w:r>
          </w:p>
        </w:tc>
      </w:tr>
      <w:tr w:rsidR="006351E3" w14:paraId="0915C377" w14:textId="77777777">
        <w:trPr>
          <w:trHeight w:val="344"/>
        </w:trPr>
        <w:tc>
          <w:tcPr>
            <w:tcW w:w="2018" w:type="dxa"/>
            <w:tcBorders>
              <w:top w:val="single" w:sz="4" w:space="0" w:color="A6A6A6" w:themeColor="background1" w:themeShade="A6"/>
              <w:left w:val="nil"/>
              <w:bottom w:val="single" w:sz="4" w:space="0" w:color="A6A6A6" w:themeColor="background1" w:themeShade="A6"/>
              <w:right w:val="nil"/>
            </w:tcBorders>
            <w:hideMark/>
          </w:tcPr>
          <w:p w14:paraId="0182DD69" w14:textId="77777777" w:rsidR="006351E3" w:rsidRPr="00A71D99" w:rsidRDefault="006351E3" w:rsidP="006351E3">
            <w:pPr>
              <w:pStyle w:val="TableText"/>
              <w:ind w:left="57"/>
            </w:pPr>
            <w:r w:rsidRPr="00A71D99">
              <w:t>Unknown</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1474A42B" w14:textId="2E9F8004" w:rsidR="006351E3" w:rsidRPr="00A71D99" w:rsidRDefault="006351E3" w:rsidP="006351E3">
            <w:pPr>
              <w:pStyle w:val="TableText"/>
              <w:ind w:left="57" w:right="57"/>
              <w:jc w:val="right"/>
            </w:pPr>
            <w:r w:rsidRPr="006351E3">
              <w:t>6</w:t>
            </w:r>
          </w:p>
        </w:tc>
        <w:tc>
          <w:tcPr>
            <w:tcW w:w="2017" w:type="dxa"/>
            <w:tcBorders>
              <w:top w:val="single" w:sz="4" w:space="0" w:color="A6A6A6" w:themeColor="background1" w:themeShade="A6"/>
              <w:left w:val="nil"/>
              <w:bottom w:val="single" w:sz="4" w:space="0" w:color="A6A6A6" w:themeColor="background1" w:themeShade="A6"/>
              <w:right w:val="nil"/>
            </w:tcBorders>
            <w:hideMark/>
          </w:tcPr>
          <w:p w14:paraId="59CAC0BD" w14:textId="48C00D53" w:rsidR="006351E3" w:rsidRPr="00A71D99" w:rsidRDefault="006351E3" w:rsidP="006351E3">
            <w:pPr>
              <w:pStyle w:val="TableText"/>
              <w:ind w:left="57" w:right="57"/>
              <w:jc w:val="right"/>
            </w:pPr>
            <w:r w:rsidRPr="006351E3">
              <w:t>–</w:t>
            </w:r>
          </w:p>
        </w:tc>
        <w:tc>
          <w:tcPr>
            <w:tcW w:w="2018" w:type="dxa"/>
            <w:tcBorders>
              <w:top w:val="single" w:sz="4" w:space="0" w:color="A6A6A6" w:themeColor="background1" w:themeShade="A6"/>
              <w:left w:val="nil"/>
              <w:bottom w:val="single" w:sz="4" w:space="0" w:color="A6A6A6" w:themeColor="background1" w:themeShade="A6"/>
              <w:right w:val="nil"/>
            </w:tcBorders>
            <w:hideMark/>
          </w:tcPr>
          <w:p w14:paraId="52510410" w14:textId="5216DF5D" w:rsidR="006351E3" w:rsidRPr="00A71D99" w:rsidRDefault="006351E3" w:rsidP="007D31C4">
            <w:pPr>
              <w:pStyle w:val="TableText"/>
              <w:ind w:left="57" w:right="113"/>
              <w:jc w:val="right"/>
            </w:pPr>
            <w:r w:rsidRPr="006351E3">
              <w:t>6</w:t>
            </w:r>
          </w:p>
        </w:tc>
      </w:tr>
    </w:tbl>
    <w:p w14:paraId="22F8640E" w14:textId="756EF8DD" w:rsidR="006351E3" w:rsidRDefault="006351E3" w:rsidP="00B43168">
      <w:pPr>
        <w:pStyle w:val="Note"/>
      </w:pPr>
      <w:r w:rsidRPr="006351E3">
        <w:t>* This excludes staff who reported their gender as ‘other’ for privacy reasons.</w:t>
      </w:r>
    </w:p>
    <w:p w14:paraId="14B4A640" w14:textId="77777777" w:rsidR="006351E3" w:rsidRDefault="006351E3" w:rsidP="006351E3"/>
    <w:tbl>
      <w:tblPr>
        <w:tblW w:w="8070" w:type="dxa"/>
        <w:tblInd w:w="7" w:type="dxa"/>
        <w:tblLayout w:type="fixed"/>
        <w:tblCellMar>
          <w:left w:w="0" w:type="dxa"/>
          <w:right w:w="0" w:type="dxa"/>
        </w:tblCellMar>
        <w:tblLook w:val="01E0" w:firstRow="1" w:lastRow="1" w:firstColumn="1" w:lastColumn="1" w:noHBand="0" w:noVBand="0"/>
      </w:tblPr>
      <w:tblGrid>
        <w:gridCol w:w="4035"/>
        <w:gridCol w:w="4035"/>
      </w:tblGrid>
      <w:tr w:rsidR="006351E3" w14:paraId="51A8E86F" w14:textId="77777777" w:rsidTr="00597E8E">
        <w:trPr>
          <w:trHeight w:val="624"/>
        </w:trPr>
        <w:tc>
          <w:tcPr>
            <w:tcW w:w="8070" w:type="dxa"/>
            <w:gridSpan w:val="2"/>
            <w:shd w:val="clear" w:color="auto" w:fill="D9D9D9" w:themeFill="background1" w:themeFillShade="D9"/>
            <w:hideMark/>
          </w:tcPr>
          <w:p w14:paraId="715A8F82" w14:textId="77777777" w:rsidR="006351E3" w:rsidRDefault="006351E3">
            <w:pPr>
              <w:pStyle w:val="TableText"/>
              <w:ind w:left="57" w:right="57"/>
              <w:rPr>
                <w:b/>
                <w:bCs/>
                <w:lang w:val="en-GB"/>
              </w:rPr>
            </w:pPr>
            <w:r>
              <w:rPr>
                <w:b/>
                <w:bCs/>
                <w:lang w:val="en-GB"/>
              </w:rPr>
              <w:t>Gender pay gap</w:t>
            </w:r>
          </w:p>
          <w:p w14:paraId="3A405926" w14:textId="77777777" w:rsidR="006351E3" w:rsidRDefault="006351E3">
            <w:pPr>
              <w:pStyle w:val="TableText"/>
              <w:ind w:left="57" w:right="57"/>
              <w:rPr>
                <w:lang w:val="en-GB"/>
              </w:rPr>
            </w:pPr>
            <w:r>
              <w:rPr>
                <w:lang w:val="en-GB"/>
              </w:rPr>
              <w:t>Data as at 30 June each year</w:t>
            </w:r>
          </w:p>
        </w:tc>
      </w:tr>
      <w:tr w:rsidR="006351E3" w14:paraId="18FA1BEA" w14:textId="77777777" w:rsidTr="00597E8E">
        <w:trPr>
          <w:trHeight w:val="351"/>
        </w:trPr>
        <w:tc>
          <w:tcPr>
            <w:tcW w:w="4035" w:type="dxa"/>
            <w:tcBorders>
              <w:top w:val="nil"/>
              <w:left w:val="nil"/>
              <w:right w:val="nil"/>
            </w:tcBorders>
            <w:shd w:val="clear" w:color="auto" w:fill="F2F2F2" w:themeFill="background1" w:themeFillShade="F2"/>
            <w:hideMark/>
          </w:tcPr>
          <w:p w14:paraId="57E9DE2A" w14:textId="77777777" w:rsidR="006351E3" w:rsidRDefault="006351E3">
            <w:pPr>
              <w:pStyle w:val="TableText"/>
              <w:ind w:left="57" w:right="57"/>
              <w:rPr>
                <w:b/>
                <w:bCs/>
                <w:lang w:val="en-GB"/>
              </w:rPr>
            </w:pPr>
            <w:r>
              <w:rPr>
                <w:b/>
                <w:bCs/>
                <w:lang w:val="en-GB"/>
              </w:rPr>
              <w:t>Year</w:t>
            </w:r>
          </w:p>
        </w:tc>
        <w:tc>
          <w:tcPr>
            <w:tcW w:w="4035" w:type="dxa"/>
            <w:tcBorders>
              <w:top w:val="nil"/>
              <w:left w:val="nil"/>
              <w:right w:val="nil"/>
            </w:tcBorders>
            <w:shd w:val="clear" w:color="auto" w:fill="F2F2F2" w:themeFill="background1" w:themeFillShade="F2"/>
            <w:hideMark/>
          </w:tcPr>
          <w:p w14:paraId="41FCC40E" w14:textId="77777777" w:rsidR="006351E3" w:rsidRDefault="006351E3" w:rsidP="007D31C4">
            <w:pPr>
              <w:pStyle w:val="TableText"/>
              <w:ind w:left="57" w:right="113"/>
              <w:jc w:val="right"/>
              <w:rPr>
                <w:b/>
                <w:bCs/>
                <w:lang w:val="en-GB"/>
              </w:rPr>
            </w:pPr>
            <w:r>
              <w:rPr>
                <w:b/>
                <w:bCs/>
                <w:lang w:val="en-GB"/>
              </w:rPr>
              <w:t>Gender pay gap</w:t>
            </w:r>
          </w:p>
        </w:tc>
      </w:tr>
      <w:tr w:rsidR="006351E3" w14:paraId="325E7894" w14:textId="77777777" w:rsidTr="00597E8E">
        <w:trPr>
          <w:trHeight w:val="344"/>
        </w:trPr>
        <w:tc>
          <w:tcPr>
            <w:tcW w:w="4035" w:type="dxa"/>
            <w:tcBorders>
              <w:left w:val="nil"/>
              <w:bottom w:val="single" w:sz="4" w:space="0" w:color="A6A6A6" w:themeColor="background1" w:themeShade="A6"/>
              <w:right w:val="nil"/>
            </w:tcBorders>
            <w:hideMark/>
          </w:tcPr>
          <w:p w14:paraId="67FBC604" w14:textId="77777777" w:rsidR="006351E3" w:rsidRPr="00EF61EC" w:rsidRDefault="006351E3" w:rsidP="006351E3">
            <w:pPr>
              <w:pStyle w:val="TableText"/>
              <w:ind w:left="57"/>
            </w:pPr>
            <w:r w:rsidRPr="00EF61EC">
              <w:t>2020</w:t>
            </w:r>
          </w:p>
        </w:tc>
        <w:tc>
          <w:tcPr>
            <w:tcW w:w="4035" w:type="dxa"/>
            <w:tcBorders>
              <w:left w:val="nil"/>
              <w:bottom w:val="single" w:sz="4" w:space="0" w:color="A6A6A6" w:themeColor="background1" w:themeShade="A6"/>
              <w:right w:val="nil"/>
            </w:tcBorders>
            <w:hideMark/>
          </w:tcPr>
          <w:p w14:paraId="40E87F0A" w14:textId="294DAC24" w:rsidR="006351E3" w:rsidRPr="00EF61EC" w:rsidRDefault="006351E3" w:rsidP="007D31C4">
            <w:pPr>
              <w:pStyle w:val="TableText"/>
              <w:ind w:left="57" w:right="113"/>
              <w:jc w:val="right"/>
            </w:pPr>
            <w:r w:rsidRPr="006351E3">
              <w:t>14.0%</w:t>
            </w:r>
          </w:p>
        </w:tc>
      </w:tr>
      <w:tr w:rsidR="006351E3" w14:paraId="3B7EE77F"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6D44865A" w14:textId="77777777" w:rsidR="006351E3" w:rsidRPr="00EF61EC" w:rsidRDefault="006351E3" w:rsidP="006351E3">
            <w:pPr>
              <w:pStyle w:val="TableText"/>
              <w:ind w:left="57"/>
            </w:pPr>
            <w:r w:rsidRPr="00EF61EC">
              <w:t>2021</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78E31A8F" w14:textId="3BB84C30" w:rsidR="006351E3" w:rsidRPr="00EF61EC" w:rsidRDefault="006351E3" w:rsidP="007D31C4">
            <w:pPr>
              <w:pStyle w:val="TableText"/>
              <w:ind w:left="57" w:right="113"/>
              <w:jc w:val="right"/>
            </w:pPr>
            <w:r w:rsidRPr="006351E3">
              <w:t>11.4%</w:t>
            </w:r>
          </w:p>
        </w:tc>
      </w:tr>
      <w:tr w:rsidR="006351E3" w14:paraId="6468321F"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0E83BD3F" w14:textId="77777777" w:rsidR="006351E3" w:rsidRPr="00EF61EC" w:rsidRDefault="006351E3" w:rsidP="006351E3">
            <w:pPr>
              <w:pStyle w:val="TableText"/>
              <w:ind w:left="57"/>
            </w:pPr>
            <w:r w:rsidRPr="00EF61EC">
              <w:t>2022</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6EFFBFA6" w14:textId="11B76D24" w:rsidR="006351E3" w:rsidRPr="00EF61EC" w:rsidRDefault="006351E3" w:rsidP="007D31C4">
            <w:pPr>
              <w:pStyle w:val="TableText"/>
              <w:ind w:left="57" w:right="113"/>
              <w:jc w:val="right"/>
            </w:pPr>
            <w:r w:rsidRPr="006351E3">
              <w:t>10.7%</w:t>
            </w:r>
          </w:p>
        </w:tc>
      </w:tr>
      <w:tr w:rsidR="006351E3" w14:paraId="6E37D7FC"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0C57C1FB" w14:textId="77777777" w:rsidR="006351E3" w:rsidRPr="00EF61EC" w:rsidRDefault="006351E3" w:rsidP="006351E3">
            <w:pPr>
              <w:pStyle w:val="TableText"/>
              <w:ind w:left="57"/>
            </w:pPr>
            <w:r w:rsidRPr="00EF61EC">
              <w:t>2023</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1DB9712F" w14:textId="4AB9441E" w:rsidR="006351E3" w:rsidRPr="00EF61EC" w:rsidRDefault="006351E3" w:rsidP="007D31C4">
            <w:pPr>
              <w:pStyle w:val="TableText"/>
              <w:ind w:left="57" w:right="113"/>
              <w:jc w:val="right"/>
            </w:pPr>
            <w:r w:rsidRPr="006351E3">
              <w:t>12.6%</w:t>
            </w:r>
          </w:p>
        </w:tc>
      </w:tr>
      <w:tr w:rsidR="006351E3" w14:paraId="18FD5F17"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6F65DC6D" w14:textId="77777777" w:rsidR="006351E3" w:rsidRPr="00EF61EC" w:rsidRDefault="006351E3" w:rsidP="006351E3">
            <w:pPr>
              <w:pStyle w:val="TableText"/>
              <w:ind w:left="57"/>
            </w:pPr>
            <w:r w:rsidRPr="00EF61EC">
              <w:t>2024</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31C6216F" w14:textId="300E58E8" w:rsidR="006351E3" w:rsidRPr="00EF61EC" w:rsidRDefault="006351E3" w:rsidP="007D31C4">
            <w:pPr>
              <w:pStyle w:val="TableText"/>
              <w:ind w:left="57" w:right="113"/>
              <w:jc w:val="right"/>
            </w:pPr>
            <w:r w:rsidRPr="006351E3">
              <w:t>14.1%</w:t>
            </w:r>
          </w:p>
        </w:tc>
      </w:tr>
      <w:tr w:rsidR="006351E3" w14:paraId="348F4BB3"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tcPr>
          <w:p w14:paraId="03B9C5AB" w14:textId="622C8360" w:rsidR="006351E3" w:rsidRPr="00EF61EC" w:rsidRDefault="006351E3" w:rsidP="006351E3">
            <w:pPr>
              <w:pStyle w:val="TableText"/>
              <w:ind w:left="57"/>
            </w:pPr>
            <w:r>
              <w:t>2025</w:t>
            </w:r>
          </w:p>
        </w:tc>
        <w:tc>
          <w:tcPr>
            <w:tcW w:w="4035" w:type="dxa"/>
            <w:tcBorders>
              <w:top w:val="single" w:sz="4" w:space="0" w:color="A6A6A6" w:themeColor="background1" w:themeShade="A6"/>
              <w:left w:val="nil"/>
              <w:bottom w:val="single" w:sz="4" w:space="0" w:color="A6A6A6" w:themeColor="background1" w:themeShade="A6"/>
              <w:right w:val="nil"/>
            </w:tcBorders>
          </w:tcPr>
          <w:p w14:paraId="08E0D670" w14:textId="31757F0B" w:rsidR="006351E3" w:rsidRPr="00EF61EC" w:rsidRDefault="006351E3" w:rsidP="007D31C4">
            <w:pPr>
              <w:pStyle w:val="TableText"/>
              <w:ind w:left="57" w:right="113"/>
              <w:jc w:val="right"/>
            </w:pPr>
            <w:r w:rsidRPr="006351E3">
              <w:t>13.3%</w:t>
            </w:r>
          </w:p>
        </w:tc>
      </w:tr>
    </w:tbl>
    <w:p w14:paraId="4B35BEEF" w14:textId="77777777" w:rsidR="006351E3" w:rsidRDefault="006351E3" w:rsidP="006351E3">
      <w:pPr>
        <w:rPr>
          <w:w w:val="105"/>
        </w:rPr>
      </w:pPr>
    </w:p>
    <w:p w14:paraId="438951F6" w14:textId="77777777" w:rsidR="006351E3" w:rsidRDefault="006351E3" w:rsidP="006351E3">
      <w:pPr>
        <w:rPr>
          <w:w w:val="105"/>
        </w:rPr>
      </w:pPr>
    </w:p>
    <w:p w14:paraId="749EB5AB" w14:textId="77777777" w:rsidR="00B43168" w:rsidRDefault="00B43168" w:rsidP="006351E3">
      <w:pPr>
        <w:rPr>
          <w:w w:val="105"/>
        </w:rPr>
      </w:pPr>
    </w:p>
    <w:tbl>
      <w:tblPr>
        <w:tblW w:w="7929" w:type="dxa"/>
        <w:tblInd w:w="7" w:type="dxa"/>
        <w:tblLayout w:type="fixed"/>
        <w:tblCellMar>
          <w:left w:w="0" w:type="dxa"/>
          <w:right w:w="0" w:type="dxa"/>
        </w:tblCellMar>
        <w:tblLook w:val="01E0" w:firstRow="1" w:lastRow="1" w:firstColumn="1" w:lastColumn="1" w:noHBand="0" w:noVBand="0"/>
      </w:tblPr>
      <w:tblGrid>
        <w:gridCol w:w="3254"/>
        <w:gridCol w:w="1984"/>
        <w:gridCol w:w="2691"/>
      </w:tblGrid>
      <w:tr w:rsidR="006351E3" w14:paraId="371BC2D8" w14:textId="77777777" w:rsidTr="006351E3">
        <w:trPr>
          <w:trHeight w:val="343"/>
        </w:trPr>
        <w:tc>
          <w:tcPr>
            <w:tcW w:w="7929" w:type="dxa"/>
            <w:gridSpan w:val="3"/>
            <w:shd w:val="clear" w:color="auto" w:fill="D9D9D9" w:themeFill="background1" w:themeFillShade="D9"/>
            <w:hideMark/>
          </w:tcPr>
          <w:p w14:paraId="54C2253F" w14:textId="77777777" w:rsidR="006351E3" w:rsidRDefault="006351E3">
            <w:pPr>
              <w:pStyle w:val="TableText"/>
              <w:ind w:left="57" w:right="57"/>
              <w:rPr>
                <w:b/>
                <w:bCs/>
                <w:lang w:val="en-GB"/>
              </w:rPr>
            </w:pPr>
            <w:r w:rsidRPr="00EF61EC">
              <w:rPr>
                <w:b/>
                <w:bCs/>
                <w:lang w:val="en-GB"/>
              </w:rPr>
              <w:t>Ethnicity breakdown for senior managers and other staff</w:t>
            </w:r>
          </w:p>
        </w:tc>
      </w:tr>
      <w:tr w:rsidR="006351E3" w:rsidRPr="00EF61EC" w14:paraId="0070539C" w14:textId="77777777" w:rsidTr="00597E8E">
        <w:trPr>
          <w:trHeight w:val="351"/>
        </w:trPr>
        <w:tc>
          <w:tcPr>
            <w:tcW w:w="3254" w:type="dxa"/>
            <w:tcBorders>
              <w:top w:val="nil"/>
              <w:left w:val="nil"/>
              <w:right w:val="nil"/>
            </w:tcBorders>
            <w:shd w:val="clear" w:color="auto" w:fill="F2F2F2" w:themeFill="background1" w:themeFillShade="F2"/>
          </w:tcPr>
          <w:p w14:paraId="3F0EB3F5" w14:textId="77777777" w:rsidR="006351E3" w:rsidRPr="00EF61EC" w:rsidRDefault="006351E3">
            <w:pPr>
              <w:pStyle w:val="TableText"/>
              <w:ind w:left="57" w:right="57"/>
              <w:rPr>
                <w:b/>
                <w:bCs/>
                <w:lang w:val="en-GB"/>
              </w:rPr>
            </w:pPr>
            <w:r w:rsidRPr="00EF61EC">
              <w:rPr>
                <w:b/>
                <w:bCs/>
              </w:rPr>
              <w:t>Ethnicity</w:t>
            </w:r>
          </w:p>
        </w:tc>
        <w:tc>
          <w:tcPr>
            <w:tcW w:w="1984" w:type="dxa"/>
            <w:tcBorders>
              <w:top w:val="nil"/>
              <w:left w:val="nil"/>
              <w:right w:val="nil"/>
            </w:tcBorders>
            <w:shd w:val="clear" w:color="auto" w:fill="F2F2F2" w:themeFill="background1" w:themeFillShade="F2"/>
            <w:hideMark/>
          </w:tcPr>
          <w:p w14:paraId="321A8F87" w14:textId="77777777" w:rsidR="006351E3" w:rsidRPr="00EF61EC" w:rsidRDefault="006351E3">
            <w:pPr>
              <w:pStyle w:val="TableText"/>
              <w:ind w:left="57" w:right="57"/>
              <w:jc w:val="right"/>
              <w:rPr>
                <w:b/>
                <w:bCs/>
                <w:lang w:val="en-GB"/>
              </w:rPr>
            </w:pPr>
            <w:r w:rsidRPr="00EF61EC">
              <w:rPr>
                <w:b/>
                <w:bCs/>
              </w:rPr>
              <w:t xml:space="preserve">Percentage of total </w:t>
            </w:r>
            <w:r w:rsidRPr="00EF61EC">
              <w:rPr>
                <w:b/>
                <w:bCs/>
              </w:rPr>
              <w:br/>
              <w:t>senior managers</w:t>
            </w:r>
          </w:p>
        </w:tc>
        <w:tc>
          <w:tcPr>
            <w:tcW w:w="2691" w:type="dxa"/>
            <w:tcBorders>
              <w:top w:val="nil"/>
              <w:left w:val="nil"/>
              <w:right w:val="nil"/>
            </w:tcBorders>
            <w:shd w:val="clear" w:color="auto" w:fill="F2F2F2" w:themeFill="background1" w:themeFillShade="F2"/>
            <w:hideMark/>
          </w:tcPr>
          <w:p w14:paraId="4000F97F" w14:textId="77777777" w:rsidR="006351E3" w:rsidRPr="00EF61EC" w:rsidRDefault="006351E3" w:rsidP="007D31C4">
            <w:pPr>
              <w:pStyle w:val="TableText"/>
              <w:ind w:left="57" w:right="113"/>
              <w:jc w:val="right"/>
              <w:rPr>
                <w:b/>
                <w:bCs/>
                <w:lang w:val="en-GB"/>
              </w:rPr>
            </w:pPr>
            <w:r w:rsidRPr="00EF61EC">
              <w:rPr>
                <w:b/>
                <w:bCs/>
              </w:rPr>
              <w:t xml:space="preserve">Percentage of total </w:t>
            </w:r>
            <w:r w:rsidRPr="00EF61EC">
              <w:rPr>
                <w:b/>
                <w:bCs/>
              </w:rPr>
              <w:br/>
              <w:t>other staff</w:t>
            </w:r>
          </w:p>
        </w:tc>
      </w:tr>
      <w:tr w:rsidR="006351E3" w:rsidRPr="00EF61EC" w14:paraId="52BEB748" w14:textId="77777777" w:rsidTr="00597E8E">
        <w:trPr>
          <w:trHeight w:val="344"/>
        </w:trPr>
        <w:tc>
          <w:tcPr>
            <w:tcW w:w="3254" w:type="dxa"/>
            <w:tcBorders>
              <w:left w:val="nil"/>
              <w:bottom w:val="single" w:sz="4" w:space="0" w:color="A6A6A6" w:themeColor="background1" w:themeShade="A6"/>
              <w:right w:val="nil"/>
            </w:tcBorders>
            <w:hideMark/>
          </w:tcPr>
          <w:p w14:paraId="70442C4F" w14:textId="76E79806" w:rsidR="006351E3" w:rsidRPr="006351E3" w:rsidRDefault="006351E3" w:rsidP="006351E3">
            <w:pPr>
              <w:pStyle w:val="TableText"/>
              <w:ind w:left="57" w:right="57"/>
            </w:pPr>
            <w:r w:rsidRPr="006351E3">
              <w:t>European</w:t>
            </w:r>
          </w:p>
        </w:tc>
        <w:tc>
          <w:tcPr>
            <w:tcW w:w="1984" w:type="dxa"/>
            <w:tcBorders>
              <w:left w:val="nil"/>
              <w:bottom w:val="single" w:sz="4" w:space="0" w:color="A6A6A6" w:themeColor="background1" w:themeShade="A6"/>
              <w:right w:val="nil"/>
            </w:tcBorders>
            <w:hideMark/>
          </w:tcPr>
          <w:p w14:paraId="0264CC17" w14:textId="46B69798" w:rsidR="006351E3" w:rsidRPr="00EF61EC" w:rsidRDefault="006351E3" w:rsidP="006351E3">
            <w:pPr>
              <w:pStyle w:val="TableText"/>
              <w:ind w:left="57" w:right="57"/>
              <w:jc w:val="right"/>
            </w:pPr>
            <w:r w:rsidRPr="006351E3">
              <w:t>72.3%</w:t>
            </w:r>
          </w:p>
        </w:tc>
        <w:tc>
          <w:tcPr>
            <w:tcW w:w="2691" w:type="dxa"/>
            <w:tcBorders>
              <w:left w:val="nil"/>
              <w:bottom w:val="single" w:sz="4" w:space="0" w:color="A6A6A6" w:themeColor="background1" w:themeShade="A6"/>
              <w:right w:val="nil"/>
            </w:tcBorders>
            <w:hideMark/>
          </w:tcPr>
          <w:p w14:paraId="6FF630E5" w14:textId="3A45B993" w:rsidR="006351E3" w:rsidRPr="00EF61EC" w:rsidRDefault="006351E3" w:rsidP="007D31C4">
            <w:pPr>
              <w:pStyle w:val="TableText"/>
              <w:ind w:left="57" w:right="113"/>
              <w:jc w:val="right"/>
            </w:pPr>
            <w:r w:rsidRPr="006351E3">
              <w:t>73.3%</w:t>
            </w:r>
          </w:p>
        </w:tc>
      </w:tr>
      <w:tr w:rsidR="006351E3" w:rsidRPr="00EF61EC" w14:paraId="3E048089" w14:textId="77777777">
        <w:trPr>
          <w:trHeight w:val="344"/>
        </w:trPr>
        <w:tc>
          <w:tcPr>
            <w:tcW w:w="3254" w:type="dxa"/>
            <w:tcBorders>
              <w:top w:val="single" w:sz="4" w:space="0" w:color="A6A6A6" w:themeColor="background1" w:themeShade="A6"/>
              <w:left w:val="nil"/>
              <w:bottom w:val="single" w:sz="4" w:space="0" w:color="A6A6A6" w:themeColor="background1" w:themeShade="A6"/>
              <w:right w:val="nil"/>
            </w:tcBorders>
            <w:hideMark/>
          </w:tcPr>
          <w:p w14:paraId="798A19E6" w14:textId="3AD98FB3" w:rsidR="006351E3" w:rsidRPr="006351E3" w:rsidRDefault="006351E3" w:rsidP="006351E3">
            <w:pPr>
              <w:pStyle w:val="TableText"/>
              <w:ind w:left="57" w:right="57"/>
            </w:pPr>
            <w:r w:rsidRPr="006351E3">
              <w:t>Māori</w:t>
            </w:r>
          </w:p>
        </w:tc>
        <w:tc>
          <w:tcPr>
            <w:tcW w:w="1984" w:type="dxa"/>
            <w:tcBorders>
              <w:top w:val="single" w:sz="4" w:space="0" w:color="A6A6A6" w:themeColor="background1" w:themeShade="A6"/>
              <w:left w:val="nil"/>
              <w:bottom w:val="single" w:sz="4" w:space="0" w:color="A6A6A6" w:themeColor="background1" w:themeShade="A6"/>
              <w:right w:val="nil"/>
            </w:tcBorders>
            <w:hideMark/>
          </w:tcPr>
          <w:p w14:paraId="4210771A" w14:textId="634D7348" w:rsidR="006351E3" w:rsidRPr="00EF61EC" w:rsidRDefault="006351E3" w:rsidP="006351E3">
            <w:pPr>
              <w:pStyle w:val="TableText"/>
              <w:ind w:left="57" w:right="57"/>
              <w:jc w:val="right"/>
            </w:pPr>
            <w:r w:rsidRPr="006351E3">
              <w:t>14.9%</w:t>
            </w:r>
          </w:p>
        </w:tc>
        <w:tc>
          <w:tcPr>
            <w:tcW w:w="2691" w:type="dxa"/>
            <w:tcBorders>
              <w:top w:val="single" w:sz="4" w:space="0" w:color="A6A6A6" w:themeColor="background1" w:themeShade="A6"/>
              <w:left w:val="nil"/>
              <w:bottom w:val="single" w:sz="4" w:space="0" w:color="A6A6A6" w:themeColor="background1" w:themeShade="A6"/>
              <w:right w:val="nil"/>
            </w:tcBorders>
            <w:hideMark/>
          </w:tcPr>
          <w:p w14:paraId="0CB605AD" w14:textId="6C745379" w:rsidR="006351E3" w:rsidRPr="00EF61EC" w:rsidRDefault="006351E3" w:rsidP="007D31C4">
            <w:pPr>
              <w:pStyle w:val="TableText"/>
              <w:ind w:left="57" w:right="113"/>
              <w:jc w:val="right"/>
            </w:pPr>
            <w:r w:rsidRPr="006351E3">
              <w:t>10.8%</w:t>
            </w:r>
          </w:p>
        </w:tc>
      </w:tr>
      <w:tr w:rsidR="006351E3" w:rsidRPr="00EF61EC" w14:paraId="68F80070" w14:textId="77777777">
        <w:trPr>
          <w:trHeight w:val="344"/>
        </w:trPr>
        <w:tc>
          <w:tcPr>
            <w:tcW w:w="3254" w:type="dxa"/>
            <w:tcBorders>
              <w:top w:val="single" w:sz="4" w:space="0" w:color="A6A6A6" w:themeColor="background1" w:themeShade="A6"/>
              <w:left w:val="nil"/>
              <w:bottom w:val="single" w:sz="4" w:space="0" w:color="A6A6A6" w:themeColor="background1" w:themeShade="A6"/>
              <w:right w:val="nil"/>
            </w:tcBorders>
          </w:tcPr>
          <w:p w14:paraId="4DC3D492" w14:textId="5EB50E24" w:rsidR="006351E3" w:rsidRPr="006351E3" w:rsidRDefault="006351E3" w:rsidP="006351E3">
            <w:pPr>
              <w:pStyle w:val="TableText"/>
              <w:ind w:left="57" w:right="57"/>
            </w:pPr>
            <w:r w:rsidRPr="006351E3">
              <w:t>Pacific peoples</w:t>
            </w:r>
          </w:p>
        </w:tc>
        <w:tc>
          <w:tcPr>
            <w:tcW w:w="1984" w:type="dxa"/>
            <w:tcBorders>
              <w:top w:val="single" w:sz="4" w:space="0" w:color="A6A6A6" w:themeColor="background1" w:themeShade="A6"/>
              <w:left w:val="nil"/>
              <w:bottom w:val="single" w:sz="4" w:space="0" w:color="A6A6A6" w:themeColor="background1" w:themeShade="A6"/>
              <w:right w:val="nil"/>
            </w:tcBorders>
          </w:tcPr>
          <w:p w14:paraId="6CBEC5D8" w14:textId="06D460A2" w:rsidR="006351E3" w:rsidRPr="00EF61EC" w:rsidRDefault="006351E3" w:rsidP="006351E3">
            <w:pPr>
              <w:pStyle w:val="TableText"/>
              <w:ind w:left="57" w:right="57"/>
              <w:jc w:val="right"/>
            </w:pPr>
            <w:r w:rsidRPr="006351E3">
              <w:t>6.4%</w:t>
            </w:r>
          </w:p>
        </w:tc>
        <w:tc>
          <w:tcPr>
            <w:tcW w:w="2691" w:type="dxa"/>
            <w:tcBorders>
              <w:top w:val="single" w:sz="4" w:space="0" w:color="A6A6A6" w:themeColor="background1" w:themeShade="A6"/>
              <w:left w:val="nil"/>
              <w:bottom w:val="single" w:sz="4" w:space="0" w:color="A6A6A6" w:themeColor="background1" w:themeShade="A6"/>
              <w:right w:val="nil"/>
            </w:tcBorders>
          </w:tcPr>
          <w:p w14:paraId="6DB8E361" w14:textId="3BA5814D" w:rsidR="006351E3" w:rsidRPr="00EF61EC" w:rsidRDefault="006351E3" w:rsidP="007D31C4">
            <w:pPr>
              <w:pStyle w:val="TableText"/>
              <w:ind w:left="57" w:right="113"/>
              <w:jc w:val="right"/>
            </w:pPr>
            <w:r w:rsidRPr="006351E3">
              <w:t>5.8%</w:t>
            </w:r>
          </w:p>
        </w:tc>
      </w:tr>
      <w:tr w:rsidR="006351E3" w:rsidRPr="00EF61EC" w14:paraId="7CE67227" w14:textId="77777777">
        <w:trPr>
          <w:trHeight w:val="344"/>
        </w:trPr>
        <w:tc>
          <w:tcPr>
            <w:tcW w:w="3254" w:type="dxa"/>
            <w:tcBorders>
              <w:top w:val="single" w:sz="4" w:space="0" w:color="A6A6A6" w:themeColor="background1" w:themeShade="A6"/>
              <w:left w:val="nil"/>
              <w:bottom w:val="single" w:sz="4" w:space="0" w:color="A6A6A6" w:themeColor="background1" w:themeShade="A6"/>
              <w:right w:val="nil"/>
            </w:tcBorders>
          </w:tcPr>
          <w:p w14:paraId="0D35C0CD" w14:textId="21235A4B" w:rsidR="006351E3" w:rsidRPr="006351E3" w:rsidRDefault="006351E3" w:rsidP="006351E3">
            <w:pPr>
              <w:pStyle w:val="TableText"/>
              <w:ind w:left="57" w:right="57"/>
            </w:pPr>
            <w:r w:rsidRPr="006351E3">
              <w:t>Asian</w:t>
            </w:r>
          </w:p>
        </w:tc>
        <w:tc>
          <w:tcPr>
            <w:tcW w:w="1984" w:type="dxa"/>
            <w:tcBorders>
              <w:top w:val="single" w:sz="4" w:space="0" w:color="A6A6A6" w:themeColor="background1" w:themeShade="A6"/>
              <w:left w:val="nil"/>
              <w:bottom w:val="single" w:sz="4" w:space="0" w:color="A6A6A6" w:themeColor="background1" w:themeShade="A6"/>
              <w:right w:val="nil"/>
            </w:tcBorders>
          </w:tcPr>
          <w:p w14:paraId="62323277" w14:textId="5550E416" w:rsidR="006351E3" w:rsidRPr="00EF61EC" w:rsidRDefault="006351E3" w:rsidP="006351E3">
            <w:pPr>
              <w:pStyle w:val="TableText"/>
              <w:ind w:left="57" w:right="57"/>
              <w:jc w:val="right"/>
            </w:pPr>
            <w:r w:rsidRPr="006351E3">
              <w:t>4.3%</w:t>
            </w:r>
          </w:p>
        </w:tc>
        <w:tc>
          <w:tcPr>
            <w:tcW w:w="2691" w:type="dxa"/>
            <w:tcBorders>
              <w:top w:val="single" w:sz="4" w:space="0" w:color="A6A6A6" w:themeColor="background1" w:themeShade="A6"/>
              <w:left w:val="nil"/>
              <w:bottom w:val="single" w:sz="4" w:space="0" w:color="A6A6A6" w:themeColor="background1" w:themeShade="A6"/>
              <w:right w:val="nil"/>
            </w:tcBorders>
          </w:tcPr>
          <w:p w14:paraId="3AC6EFB3" w14:textId="2A4A64EB" w:rsidR="006351E3" w:rsidRPr="00EF61EC" w:rsidRDefault="006351E3" w:rsidP="007D31C4">
            <w:pPr>
              <w:pStyle w:val="TableText"/>
              <w:ind w:left="57" w:right="113"/>
              <w:jc w:val="right"/>
            </w:pPr>
            <w:r w:rsidRPr="006351E3">
              <w:t>15.5%</w:t>
            </w:r>
          </w:p>
        </w:tc>
      </w:tr>
      <w:tr w:rsidR="006351E3" w:rsidRPr="00EF61EC" w14:paraId="42017A74" w14:textId="77777777">
        <w:trPr>
          <w:trHeight w:val="344"/>
        </w:trPr>
        <w:tc>
          <w:tcPr>
            <w:tcW w:w="3254" w:type="dxa"/>
            <w:tcBorders>
              <w:top w:val="single" w:sz="4" w:space="0" w:color="A6A6A6" w:themeColor="background1" w:themeShade="A6"/>
              <w:left w:val="nil"/>
              <w:bottom w:val="single" w:sz="4" w:space="0" w:color="A6A6A6" w:themeColor="background1" w:themeShade="A6"/>
              <w:right w:val="nil"/>
            </w:tcBorders>
          </w:tcPr>
          <w:p w14:paraId="2FB630FD" w14:textId="470CE997" w:rsidR="006351E3" w:rsidRPr="006351E3" w:rsidRDefault="006351E3" w:rsidP="006351E3">
            <w:pPr>
              <w:pStyle w:val="TableText"/>
              <w:ind w:left="57" w:right="57"/>
            </w:pPr>
            <w:r w:rsidRPr="006351E3">
              <w:t>Middle Eastern, Latin American, African</w:t>
            </w:r>
          </w:p>
        </w:tc>
        <w:tc>
          <w:tcPr>
            <w:tcW w:w="1984" w:type="dxa"/>
            <w:tcBorders>
              <w:top w:val="single" w:sz="4" w:space="0" w:color="A6A6A6" w:themeColor="background1" w:themeShade="A6"/>
              <w:left w:val="nil"/>
              <w:bottom w:val="single" w:sz="4" w:space="0" w:color="A6A6A6" w:themeColor="background1" w:themeShade="A6"/>
              <w:right w:val="nil"/>
            </w:tcBorders>
          </w:tcPr>
          <w:p w14:paraId="7B822642" w14:textId="576ADB86" w:rsidR="006351E3" w:rsidRPr="00EF61EC" w:rsidRDefault="006351E3" w:rsidP="006351E3">
            <w:pPr>
              <w:pStyle w:val="TableText"/>
              <w:ind w:left="57" w:right="57"/>
              <w:jc w:val="right"/>
            </w:pPr>
            <w:r w:rsidRPr="006351E3">
              <w:t>–</w:t>
            </w:r>
          </w:p>
        </w:tc>
        <w:tc>
          <w:tcPr>
            <w:tcW w:w="2691" w:type="dxa"/>
            <w:tcBorders>
              <w:top w:val="single" w:sz="4" w:space="0" w:color="A6A6A6" w:themeColor="background1" w:themeShade="A6"/>
              <w:left w:val="nil"/>
              <w:bottom w:val="single" w:sz="4" w:space="0" w:color="A6A6A6" w:themeColor="background1" w:themeShade="A6"/>
              <w:right w:val="nil"/>
            </w:tcBorders>
          </w:tcPr>
          <w:p w14:paraId="4B02B5B3" w14:textId="486CF88C" w:rsidR="006351E3" w:rsidRPr="00EF61EC" w:rsidRDefault="006351E3" w:rsidP="007D31C4">
            <w:pPr>
              <w:pStyle w:val="TableText"/>
              <w:ind w:left="57" w:right="113"/>
              <w:jc w:val="right"/>
            </w:pPr>
            <w:r w:rsidRPr="006351E3">
              <w:t>1.7%</w:t>
            </w:r>
          </w:p>
        </w:tc>
      </w:tr>
      <w:tr w:rsidR="006351E3" w:rsidRPr="00EF61EC" w14:paraId="6B00A8EE" w14:textId="77777777">
        <w:trPr>
          <w:trHeight w:val="344"/>
        </w:trPr>
        <w:tc>
          <w:tcPr>
            <w:tcW w:w="3254" w:type="dxa"/>
            <w:tcBorders>
              <w:top w:val="single" w:sz="4" w:space="0" w:color="A6A6A6" w:themeColor="background1" w:themeShade="A6"/>
              <w:left w:val="nil"/>
              <w:bottom w:val="single" w:sz="4" w:space="0" w:color="A6A6A6" w:themeColor="background1" w:themeShade="A6"/>
              <w:right w:val="nil"/>
            </w:tcBorders>
          </w:tcPr>
          <w:p w14:paraId="4DC39998" w14:textId="65290BFF" w:rsidR="006351E3" w:rsidRPr="006351E3" w:rsidRDefault="006351E3" w:rsidP="006351E3">
            <w:pPr>
              <w:pStyle w:val="TableText"/>
              <w:ind w:left="57" w:right="57"/>
            </w:pPr>
            <w:r w:rsidRPr="006351E3">
              <w:t>Other</w:t>
            </w:r>
          </w:p>
        </w:tc>
        <w:tc>
          <w:tcPr>
            <w:tcW w:w="1984" w:type="dxa"/>
            <w:tcBorders>
              <w:top w:val="single" w:sz="4" w:space="0" w:color="A6A6A6" w:themeColor="background1" w:themeShade="A6"/>
              <w:left w:val="nil"/>
              <w:bottom w:val="single" w:sz="4" w:space="0" w:color="A6A6A6" w:themeColor="background1" w:themeShade="A6"/>
              <w:right w:val="nil"/>
            </w:tcBorders>
          </w:tcPr>
          <w:p w14:paraId="63E833CF" w14:textId="547F2179" w:rsidR="006351E3" w:rsidRPr="00EF61EC" w:rsidRDefault="006351E3" w:rsidP="006351E3">
            <w:pPr>
              <w:pStyle w:val="TableText"/>
              <w:ind w:left="57" w:right="57"/>
              <w:jc w:val="right"/>
            </w:pPr>
            <w:r w:rsidRPr="006351E3">
              <w:t>4.3%</w:t>
            </w:r>
          </w:p>
        </w:tc>
        <w:tc>
          <w:tcPr>
            <w:tcW w:w="2691" w:type="dxa"/>
            <w:tcBorders>
              <w:top w:val="single" w:sz="4" w:space="0" w:color="A6A6A6" w:themeColor="background1" w:themeShade="A6"/>
              <w:left w:val="nil"/>
              <w:bottom w:val="single" w:sz="4" w:space="0" w:color="A6A6A6" w:themeColor="background1" w:themeShade="A6"/>
              <w:right w:val="nil"/>
            </w:tcBorders>
          </w:tcPr>
          <w:p w14:paraId="5E187300" w14:textId="647FD1E1" w:rsidR="006351E3" w:rsidRPr="00EF61EC" w:rsidRDefault="006351E3" w:rsidP="007D31C4">
            <w:pPr>
              <w:pStyle w:val="TableText"/>
              <w:ind w:left="57" w:right="113"/>
              <w:jc w:val="right"/>
            </w:pPr>
            <w:r w:rsidRPr="006351E3">
              <w:t>1.8%</w:t>
            </w:r>
          </w:p>
        </w:tc>
      </w:tr>
    </w:tbl>
    <w:p w14:paraId="1E0900F0" w14:textId="77777777" w:rsidR="006351E3" w:rsidRPr="00AE2C86" w:rsidRDefault="006351E3" w:rsidP="006351E3"/>
    <w:tbl>
      <w:tblPr>
        <w:tblW w:w="8073" w:type="dxa"/>
        <w:tblInd w:w="7" w:type="dxa"/>
        <w:tblLayout w:type="fixed"/>
        <w:tblCellMar>
          <w:left w:w="0" w:type="dxa"/>
          <w:right w:w="0" w:type="dxa"/>
        </w:tblCellMar>
        <w:tblLook w:val="01E0" w:firstRow="1" w:lastRow="1" w:firstColumn="1" w:lastColumn="1" w:noHBand="0" w:noVBand="0"/>
      </w:tblPr>
      <w:tblGrid>
        <w:gridCol w:w="1978"/>
        <w:gridCol w:w="1219"/>
        <w:gridCol w:w="1219"/>
        <w:gridCol w:w="1219"/>
        <w:gridCol w:w="1219"/>
        <w:gridCol w:w="1219"/>
      </w:tblGrid>
      <w:tr w:rsidR="006351E3" w14:paraId="70E17941" w14:textId="77777777" w:rsidTr="006351E3">
        <w:trPr>
          <w:trHeight w:val="369"/>
        </w:trPr>
        <w:tc>
          <w:tcPr>
            <w:tcW w:w="8073" w:type="dxa"/>
            <w:gridSpan w:val="6"/>
            <w:shd w:val="clear" w:color="auto" w:fill="D9D9D9" w:themeFill="background1" w:themeFillShade="D9"/>
            <w:hideMark/>
          </w:tcPr>
          <w:p w14:paraId="5A75B65A" w14:textId="50C6EBE3" w:rsidR="006351E3" w:rsidRDefault="006351E3">
            <w:pPr>
              <w:pStyle w:val="TableText"/>
              <w:ind w:left="57"/>
              <w:rPr>
                <w:b/>
                <w:bCs/>
              </w:rPr>
            </w:pPr>
            <w:r w:rsidRPr="006351E3">
              <w:rPr>
                <w:b/>
                <w:bCs/>
              </w:rPr>
              <w:t>Ethnicity pay gap</w:t>
            </w:r>
          </w:p>
        </w:tc>
      </w:tr>
      <w:tr w:rsidR="006351E3" w:rsidRPr="00AE2C86" w14:paraId="6872BA98" w14:textId="1D22D006" w:rsidTr="00597E8E">
        <w:trPr>
          <w:trHeight w:val="351"/>
        </w:trPr>
        <w:tc>
          <w:tcPr>
            <w:tcW w:w="1978" w:type="dxa"/>
            <w:tcBorders>
              <w:top w:val="nil"/>
              <w:left w:val="nil"/>
              <w:right w:val="nil"/>
            </w:tcBorders>
            <w:shd w:val="clear" w:color="auto" w:fill="F2F2F2" w:themeFill="background1" w:themeFillShade="F2"/>
          </w:tcPr>
          <w:p w14:paraId="14F5954C" w14:textId="77777777" w:rsidR="006351E3" w:rsidRPr="00AE2C86" w:rsidRDefault="006351E3">
            <w:pPr>
              <w:pStyle w:val="TableText"/>
              <w:ind w:left="57" w:right="57"/>
              <w:rPr>
                <w:b/>
                <w:bCs/>
              </w:rPr>
            </w:pPr>
            <w:r w:rsidRPr="00AE2C86">
              <w:rPr>
                <w:b/>
                <w:bCs/>
              </w:rPr>
              <w:t>Ethnicity</w:t>
            </w:r>
          </w:p>
        </w:tc>
        <w:tc>
          <w:tcPr>
            <w:tcW w:w="1219" w:type="dxa"/>
            <w:tcBorders>
              <w:top w:val="nil"/>
              <w:left w:val="nil"/>
              <w:right w:val="nil"/>
            </w:tcBorders>
            <w:shd w:val="clear" w:color="auto" w:fill="F2F2F2" w:themeFill="background1" w:themeFillShade="F2"/>
            <w:hideMark/>
          </w:tcPr>
          <w:p w14:paraId="2C6D40A1" w14:textId="77777777" w:rsidR="006351E3" w:rsidRPr="00AE2C86" w:rsidRDefault="006351E3">
            <w:pPr>
              <w:pStyle w:val="TableText"/>
              <w:ind w:right="57"/>
              <w:jc w:val="right"/>
              <w:rPr>
                <w:b/>
                <w:bCs/>
              </w:rPr>
            </w:pPr>
            <w:r w:rsidRPr="00AE2C86">
              <w:rPr>
                <w:b/>
                <w:bCs/>
              </w:rPr>
              <w:t>2021</w:t>
            </w:r>
          </w:p>
        </w:tc>
        <w:tc>
          <w:tcPr>
            <w:tcW w:w="1219" w:type="dxa"/>
            <w:tcBorders>
              <w:top w:val="nil"/>
              <w:left w:val="nil"/>
              <w:right w:val="nil"/>
            </w:tcBorders>
            <w:shd w:val="clear" w:color="auto" w:fill="F2F2F2" w:themeFill="background1" w:themeFillShade="F2"/>
          </w:tcPr>
          <w:p w14:paraId="765526EB" w14:textId="77777777" w:rsidR="006351E3" w:rsidRPr="00AE2C86" w:rsidRDefault="006351E3">
            <w:pPr>
              <w:pStyle w:val="TableText"/>
              <w:ind w:right="57"/>
              <w:jc w:val="right"/>
              <w:rPr>
                <w:b/>
                <w:bCs/>
              </w:rPr>
            </w:pPr>
            <w:r w:rsidRPr="00AE2C86">
              <w:rPr>
                <w:b/>
                <w:bCs/>
              </w:rPr>
              <w:t>2022</w:t>
            </w:r>
          </w:p>
        </w:tc>
        <w:tc>
          <w:tcPr>
            <w:tcW w:w="1219" w:type="dxa"/>
            <w:tcBorders>
              <w:top w:val="nil"/>
              <w:left w:val="nil"/>
              <w:right w:val="nil"/>
            </w:tcBorders>
            <w:shd w:val="clear" w:color="auto" w:fill="F2F2F2" w:themeFill="background1" w:themeFillShade="F2"/>
            <w:hideMark/>
          </w:tcPr>
          <w:p w14:paraId="3BC2FBAF" w14:textId="77777777" w:rsidR="006351E3" w:rsidRPr="00AE2C86" w:rsidRDefault="006351E3">
            <w:pPr>
              <w:pStyle w:val="TableText"/>
              <w:ind w:right="57"/>
              <w:jc w:val="right"/>
              <w:rPr>
                <w:b/>
                <w:bCs/>
              </w:rPr>
            </w:pPr>
            <w:r w:rsidRPr="00AE2C86">
              <w:rPr>
                <w:b/>
                <w:bCs/>
              </w:rPr>
              <w:t>2023</w:t>
            </w:r>
          </w:p>
        </w:tc>
        <w:tc>
          <w:tcPr>
            <w:tcW w:w="1219" w:type="dxa"/>
            <w:tcBorders>
              <w:top w:val="nil"/>
              <w:left w:val="nil"/>
              <w:right w:val="nil"/>
            </w:tcBorders>
            <w:shd w:val="clear" w:color="auto" w:fill="F2F2F2" w:themeFill="background1" w:themeFillShade="F2"/>
            <w:hideMark/>
          </w:tcPr>
          <w:p w14:paraId="423E3B38" w14:textId="77777777" w:rsidR="006351E3" w:rsidRPr="00AE2C86" w:rsidRDefault="006351E3">
            <w:pPr>
              <w:pStyle w:val="TableText"/>
              <w:ind w:right="57"/>
              <w:jc w:val="right"/>
              <w:rPr>
                <w:b/>
                <w:bCs/>
              </w:rPr>
            </w:pPr>
            <w:r w:rsidRPr="00AE2C86">
              <w:rPr>
                <w:b/>
                <w:bCs/>
              </w:rPr>
              <w:t>2024</w:t>
            </w:r>
          </w:p>
        </w:tc>
        <w:tc>
          <w:tcPr>
            <w:tcW w:w="1219" w:type="dxa"/>
            <w:tcBorders>
              <w:top w:val="nil"/>
              <w:left w:val="nil"/>
              <w:right w:val="nil"/>
            </w:tcBorders>
            <w:shd w:val="clear" w:color="auto" w:fill="F2F2F2" w:themeFill="background1" w:themeFillShade="F2"/>
          </w:tcPr>
          <w:p w14:paraId="5B9342AE" w14:textId="01B7AB2E" w:rsidR="006351E3" w:rsidRPr="00AE2C86" w:rsidRDefault="006351E3" w:rsidP="007D31C4">
            <w:pPr>
              <w:pStyle w:val="TableText"/>
              <w:ind w:right="113"/>
              <w:jc w:val="right"/>
              <w:rPr>
                <w:b/>
                <w:bCs/>
              </w:rPr>
            </w:pPr>
            <w:r>
              <w:rPr>
                <w:b/>
                <w:bCs/>
              </w:rPr>
              <w:t>2025</w:t>
            </w:r>
          </w:p>
        </w:tc>
      </w:tr>
      <w:tr w:rsidR="006351E3" w14:paraId="08A97D7D" w14:textId="3B71F882" w:rsidTr="00597E8E">
        <w:trPr>
          <w:trHeight w:val="344"/>
        </w:trPr>
        <w:tc>
          <w:tcPr>
            <w:tcW w:w="1978" w:type="dxa"/>
            <w:tcBorders>
              <w:left w:val="nil"/>
              <w:bottom w:val="single" w:sz="4" w:space="0" w:color="A6A6A6" w:themeColor="background1" w:themeShade="A6"/>
              <w:right w:val="nil"/>
            </w:tcBorders>
            <w:hideMark/>
          </w:tcPr>
          <w:p w14:paraId="146D3E9A" w14:textId="01C4D643" w:rsidR="006351E3" w:rsidRPr="00A71D99" w:rsidRDefault="006351E3" w:rsidP="006351E3">
            <w:pPr>
              <w:pStyle w:val="TableText"/>
              <w:ind w:left="57" w:right="57"/>
            </w:pPr>
            <w:r w:rsidRPr="006351E3">
              <w:t>European</w:t>
            </w:r>
          </w:p>
        </w:tc>
        <w:tc>
          <w:tcPr>
            <w:tcW w:w="1219" w:type="dxa"/>
            <w:tcBorders>
              <w:left w:val="nil"/>
              <w:bottom w:val="single" w:sz="4" w:space="0" w:color="A6A6A6" w:themeColor="background1" w:themeShade="A6"/>
              <w:right w:val="nil"/>
            </w:tcBorders>
            <w:hideMark/>
          </w:tcPr>
          <w:p w14:paraId="3E074435" w14:textId="1404CBDF" w:rsidR="006351E3" w:rsidRPr="00A71D99" w:rsidRDefault="006351E3" w:rsidP="006351E3">
            <w:pPr>
              <w:pStyle w:val="TableText"/>
              <w:ind w:left="57" w:right="57"/>
              <w:jc w:val="right"/>
            </w:pPr>
            <w:r w:rsidRPr="006351E3">
              <w:t>–13.8%</w:t>
            </w:r>
          </w:p>
        </w:tc>
        <w:tc>
          <w:tcPr>
            <w:tcW w:w="1219" w:type="dxa"/>
            <w:tcBorders>
              <w:left w:val="nil"/>
              <w:bottom w:val="single" w:sz="4" w:space="0" w:color="A6A6A6" w:themeColor="background1" w:themeShade="A6"/>
              <w:right w:val="nil"/>
            </w:tcBorders>
          </w:tcPr>
          <w:p w14:paraId="37D069D0" w14:textId="09B4B90F" w:rsidR="006351E3" w:rsidRPr="00A71D99" w:rsidRDefault="006351E3" w:rsidP="006351E3">
            <w:pPr>
              <w:pStyle w:val="TableText"/>
              <w:ind w:left="57" w:right="57"/>
              <w:jc w:val="right"/>
            </w:pPr>
            <w:r w:rsidRPr="006351E3">
              <w:t>–8.4%</w:t>
            </w:r>
          </w:p>
        </w:tc>
        <w:tc>
          <w:tcPr>
            <w:tcW w:w="1219" w:type="dxa"/>
            <w:tcBorders>
              <w:left w:val="nil"/>
              <w:bottom w:val="single" w:sz="4" w:space="0" w:color="A6A6A6" w:themeColor="background1" w:themeShade="A6"/>
              <w:right w:val="nil"/>
            </w:tcBorders>
            <w:hideMark/>
          </w:tcPr>
          <w:p w14:paraId="5178321E" w14:textId="3CA80261" w:rsidR="006351E3" w:rsidRPr="00A71D99" w:rsidRDefault="006351E3" w:rsidP="006351E3">
            <w:pPr>
              <w:pStyle w:val="TableText"/>
              <w:ind w:left="57" w:right="57"/>
              <w:jc w:val="right"/>
            </w:pPr>
            <w:r w:rsidRPr="006351E3">
              <w:t>–9.5%</w:t>
            </w:r>
          </w:p>
        </w:tc>
        <w:tc>
          <w:tcPr>
            <w:tcW w:w="1219" w:type="dxa"/>
            <w:tcBorders>
              <w:left w:val="nil"/>
              <w:bottom w:val="single" w:sz="4" w:space="0" w:color="A6A6A6" w:themeColor="background1" w:themeShade="A6"/>
              <w:right w:val="nil"/>
            </w:tcBorders>
            <w:hideMark/>
          </w:tcPr>
          <w:p w14:paraId="0B2795C6" w14:textId="2AA2AAC0" w:rsidR="006351E3" w:rsidRPr="00A71D99" w:rsidRDefault="006351E3" w:rsidP="006351E3">
            <w:pPr>
              <w:pStyle w:val="TableText"/>
              <w:ind w:left="57" w:right="57"/>
              <w:jc w:val="right"/>
            </w:pPr>
            <w:r w:rsidRPr="006351E3">
              <w:t>–8.7%</w:t>
            </w:r>
          </w:p>
        </w:tc>
        <w:tc>
          <w:tcPr>
            <w:tcW w:w="1219" w:type="dxa"/>
            <w:tcBorders>
              <w:left w:val="nil"/>
              <w:bottom w:val="single" w:sz="4" w:space="0" w:color="A6A6A6" w:themeColor="background1" w:themeShade="A6"/>
              <w:right w:val="nil"/>
            </w:tcBorders>
          </w:tcPr>
          <w:p w14:paraId="1E577144" w14:textId="3D7D5FCB" w:rsidR="006351E3" w:rsidRPr="00AE2C86" w:rsidRDefault="006351E3" w:rsidP="007D31C4">
            <w:pPr>
              <w:pStyle w:val="TableText"/>
              <w:ind w:left="57" w:right="113"/>
              <w:jc w:val="right"/>
            </w:pPr>
            <w:r w:rsidRPr="006351E3">
              <w:t>-10.7%</w:t>
            </w:r>
          </w:p>
        </w:tc>
      </w:tr>
      <w:tr w:rsidR="006351E3" w14:paraId="1293CC62" w14:textId="1BA0EF9C" w:rsidTr="006351E3">
        <w:trPr>
          <w:trHeight w:val="344"/>
        </w:trPr>
        <w:tc>
          <w:tcPr>
            <w:tcW w:w="1978" w:type="dxa"/>
            <w:tcBorders>
              <w:top w:val="single" w:sz="4" w:space="0" w:color="A6A6A6" w:themeColor="background1" w:themeShade="A6"/>
              <w:left w:val="nil"/>
              <w:bottom w:val="single" w:sz="4" w:space="0" w:color="A6A6A6" w:themeColor="background1" w:themeShade="A6"/>
              <w:right w:val="nil"/>
            </w:tcBorders>
            <w:hideMark/>
          </w:tcPr>
          <w:p w14:paraId="693FCC7F" w14:textId="3345E43F" w:rsidR="006351E3" w:rsidRPr="00A71D99" w:rsidRDefault="006351E3" w:rsidP="006351E3">
            <w:pPr>
              <w:pStyle w:val="TableText"/>
              <w:ind w:left="57" w:right="57"/>
            </w:pPr>
            <w:r w:rsidRPr="006351E3">
              <w:t>Māori</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4F9504CB" w14:textId="1A61BA0F" w:rsidR="006351E3" w:rsidRPr="00A71D99" w:rsidRDefault="006351E3" w:rsidP="006351E3">
            <w:pPr>
              <w:pStyle w:val="TableText"/>
              <w:ind w:left="57" w:right="57"/>
              <w:jc w:val="right"/>
            </w:pPr>
            <w:r w:rsidRPr="006351E3">
              <w:t>1.2%</w:t>
            </w:r>
          </w:p>
        </w:tc>
        <w:tc>
          <w:tcPr>
            <w:tcW w:w="1219" w:type="dxa"/>
            <w:tcBorders>
              <w:top w:val="single" w:sz="4" w:space="0" w:color="A6A6A6" w:themeColor="background1" w:themeShade="A6"/>
              <w:left w:val="nil"/>
              <w:bottom w:val="single" w:sz="4" w:space="0" w:color="A6A6A6" w:themeColor="background1" w:themeShade="A6"/>
              <w:right w:val="nil"/>
            </w:tcBorders>
          </w:tcPr>
          <w:p w14:paraId="22E5C5BA" w14:textId="4D408B1E" w:rsidR="006351E3" w:rsidRPr="00A71D99" w:rsidRDefault="006351E3" w:rsidP="006351E3">
            <w:pPr>
              <w:pStyle w:val="TableText"/>
              <w:ind w:left="57" w:right="57"/>
              <w:jc w:val="right"/>
            </w:pPr>
            <w:r w:rsidRPr="006351E3">
              <w:t>2.5%</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63DF2C36" w14:textId="09DD3C4A" w:rsidR="006351E3" w:rsidRPr="00A71D99" w:rsidRDefault="006351E3" w:rsidP="006351E3">
            <w:pPr>
              <w:pStyle w:val="TableText"/>
              <w:ind w:left="57" w:right="57"/>
              <w:jc w:val="right"/>
            </w:pPr>
            <w:r w:rsidRPr="006351E3">
              <w:t>3.0%</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03B003F0" w14:textId="5206013E" w:rsidR="006351E3" w:rsidRPr="00A71D99" w:rsidRDefault="006351E3" w:rsidP="006351E3">
            <w:pPr>
              <w:pStyle w:val="TableText"/>
              <w:ind w:left="57" w:right="57"/>
              <w:jc w:val="right"/>
            </w:pPr>
            <w:r w:rsidRPr="006351E3">
              <w:t>1.6%</w:t>
            </w:r>
          </w:p>
        </w:tc>
        <w:tc>
          <w:tcPr>
            <w:tcW w:w="1219" w:type="dxa"/>
            <w:tcBorders>
              <w:top w:val="single" w:sz="4" w:space="0" w:color="A6A6A6" w:themeColor="background1" w:themeShade="A6"/>
              <w:left w:val="nil"/>
              <w:bottom w:val="single" w:sz="4" w:space="0" w:color="A6A6A6" w:themeColor="background1" w:themeShade="A6"/>
              <w:right w:val="nil"/>
            </w:tcBorders>
          </w:tcPr>
          <w:p w14:paraId="0814E61A" w14:textId="4B6A77FF" w:rsidR="006351E3" w:rsidRPr="00AE2C86" w:rsidRDefault="006351E3" w:rsidP="007D31C4">
            <w:pPr>
              <w:pStyle w:val="TableText"/>
              <w:ind w:left="57" w:right="113"/>
              <w:jc w:val="right"/>
            </w:pPr>
            <w:r w:rsidRPr="006351E3">
              <w:t>0.9%</w:t>
            </w:r>
          </w:p>
        </w:tc>
      </w:tr>
      <w:tr w:rsidR="006351E3" w14:paraId="4DCAD1F9" w14:textId="24CC304A" w:rsidTr="006351E3">
        <w:trPr>
          <w:trHeight w:val="344"/>
        </w:trPr>
        <w:tc>
          <w:tcPr>
            <w:tcW w:w="1978" w:type="dxa"/>
            <w:tcBorders>
              <w:top w:val="single" w:sz="4" w:space="0" w:color="A6A6A6" w:themeColor="background1" w:themeShade="A6"/>
              <w:left w:val="nil"/>
              <w:bottom w:val="single" w:sz="4" w:space="0" w:color="A6A6A6" w:themeColor="background1" w:themeShade="A6"/>
              <w:right w:val="nil"/>
            </w:tcBorders>
            <w:hideMark/>
          </w:tcPr>
          <w:p w14:paraId="4B1475F0" w14:textId="36832D7D" w:rsidR="006351E3" w:rsidRPr="00A71D99" w:rsidRDefault="006351E3" w:rsidP="006351E3">
            <w:pPr>
              <w:pStyle w:val="TableText"/>
              <w:ind w:left="57" w:right="57"/>
            </w:pPr>
            <w:r w:rsidRPr="006351E3">
              <w:t>Pacific peoples</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6AFD43B7" w14:textId="2AF71390" w:rsidR="006351E3" w:rsidRPr="00A71D99" w:rsidRDefault="006351E3" w:rsidP="006351E3">
            <w:pPr>
              <w:pStyle w:val="TableText"/>
              <w:ind w:left="57" w:right="57"/>
              <w:jc w:val="right"/>
            </w:pPr>
            <w:r w:rsidRPr="006351E3">
              <w:t>17.7%</w:t>
            </w:r>
          </w:p>
        </w:tc>
        <w:tc>
          <w:tcPr>
            <w:tcW w:w="1219" w:type="dxa"/>
            <w:tcBorders>
              <w:top w:val="single" w:sz="4" w:space="0" w:color="A6A6A6" w:themeColor="background1" w:themeShade="A6"/>
              <w:left w:val="nil"/>
              <w:bottom w:val="single" w:sz="4" w:space="0" w:color="A6A6A6" w:themeColor="background1" w:themeShade="A6"/>
              <w:right w:val="nil"/>
            </w:tcBorders>
          </w:tcPr>
          <w:p w14:paraId="111BA0EB" w14:textId="61EB2D7F" w:rsidR="006351E3" w:rsidRPr="00A71D99" w:rsidRDefault="006351E3" w:rsidP="006351E3">
            <w:pPr>
              <w:pStyle w:val="TableText"/>
              <w:ind w:left="57" w:right="57"/>
              <w:jc w:val="right"/>
            </w:pPr>
            <w:r w:rsidRPr="006351E3">
              <w:t>12.3%</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6BF91E53" w14:textId="4A846705" w:rsidR="006351E3" w:rsidRPr="00A71D99" w:rsidRDefault="006351E3" w:rsidP="006351E3">
            <w:pPr>
              <w:pStyle w:val="TableText"/>
              <w:ind w:left="57" w:right="57"/>
              <w:jc w:val="right"/>
            </w:pPr>
            <w:r w:rsidRPr="006351E3">
              <w:t>5.0%</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4F0D56E1" w14:textId="10256330" w:rsidR="006351E3" w:rsidRPr="00A71D99" w:rsidRDefault="006351E3" w:rsidP="006351E3">
            <w:pPr>
              <w:pStyle w:val="TableText"/>
              <w:ind w:left="57" w:right="57"/>
              <w:jc w:val="right"/>
            </w:pPr>
            <w:r w:rsidRPr="006351E3">
              <w:t>3.9%</w:t>
            </w:r>
          </w:p>
        </w:tc>
        <w:tc>
          <w:tcPr>
            <w:tcW w:w="1219" w:type="dxa"/>
            <w:tcBorders>
              <w:top w:val="single" w:sz="4" w:space="0" w:color="A6A6A6" w:themeColor="background1" w:themeShade="A6"/>
              <w:left w:val="nil"/>
              <w:bottom w:val="single" w:sz="4" w:space="0" w:color="A6A6A6" w:themeColor="background1" w:themeShade="A6"/>
              <w:right w:val="nil"/>
            </w:tcBorders>
          </w:tcPr>
          <w:p w14:paraId="48654D3E" w14:textId="055ADFAA" w:rsidR="006351E3" w:rsidRPr="00AE2C86" w:rsidRDefault="006351E3" w:rsidP="007D31C4">
            <w:pPr>
              <w:pStyle w:val="TableText"/>
              <w:ind w:left="57" w:right="113"/>
              <w:jc w:val="right"/>
            </w:pPr>
            <w:r w:rsidRPr="006351E3">
              <w:t>-0.1%</w:t>
            </w:r>
          </w:p>
        </w:tc>
      </w:tr>
      <w:tr w:rsidR="006351E3" w14:paraId="3B11E2D8" w14:textId="71510C80" w:rsidTr="006351E3">
        <w:trPr>
          <w:trHeight w:val="344"/>
        </w:trPr>
        <w:tc>
          <w:tcPr>
            <w:tcW w:w="1978" w:type="dxa"/>
            <w:tcBorders>
              <w:top w:val="single" w:sz="4" w:space="0" w:color="A6A6A6" w:themeColor="background1" w:themeShade="A6"/>
              <w:left w:val="nil"/>
              <w:bottom w:val="single" w:sz="4" w:space="0" w:color="A6A6A6" w:themeColor="background1" w:themeShade="A6"/>
              <w:right w:val="nil"/>
            </w:tcBorders>
            <w:hideMark/>
          </w:tcPr>
          <w:p w14:paraId="78E62E4C" w14:textId="5AD1425B" w:rsidR="006351E3" w:rsidRPr="00A71D99" w:rsidRDefault="006351E3" w:rsidP="006351E3">
            <w:pPr>
              <w:pStyle w:val="TableText"/>
              <w:ind w:left="57" w:right="57"/>
            </w:pPr>
            <w:r w:rsidRPr="006351E3">
              <w:t>Middle Eastern, Latin American, African</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318B0894" w14:textId="4DDDA822"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tcPr>
          <w:p w14:paraId="3DD4F00E" w14:textId="3BA70F30"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2D0A1E35" w14:textId="470029D2"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783597EA" w14:textId="023B647C"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tcPr>
          <w:p w14:paraId="4D59878E" w14:textId="3B8A95C8" w:rsidR="006351E3" w:rsidRPr="00AE2C86" w:rsidRDefault="006351E3" w:rsidP="007D31C4">
            <w:pPr>
              <w:pStyle w:val="TableText"/>
              <w:ind w:left="57" w:right="113"/>
              <w:jc w:val="right"/>
            </w:pPr>
            <w:r w:rsidRPr="006351E3">
              <w:t>NA</w:t>
            </w:r>
          </w:p>
        </w:tc>
      </w:tr>
      <w:tr w:rsidR="006351E3" w14:paraId="3837AC07" w14:textId="7EB23291" w:rsidTr="006351E3">
        <w:trPr>
          <w:trHeight w:val="344"/>
        </w:trPr>
        <w:tc>
          <w:tcPr>
            <w:tcW w:w="1978" w:type="dxa"/>
            <w:tcBorders>
              <w:top w:val="single" w:sz="4" w:space="0" w:color="A6A6A6" w:themeColor="background1" w:themeShade="A6"/>
              <w:left w:val="nil"/>
              <w:bottom w:val="single" w:sz="4" w:space="0" w:color="A6A6A6" w:themeColor="background1" w:themeShade="A6"/>
              <w:right w:val="nil"/>
            </w:tcBorders>
            <w:hideMark/>
          </w:tcPr>
          <w:p w14:paraId="3838559B" w14:textId="6EAA0B4A" w:rsidR="006351E3" w:rsidRPr="00A71D99" w:rsidRDefault="006351E3" w:rsidP="006351E3">
            <w:pPr>
              <w:pStyle w:val="TableText"/>
              <w:ind w:left="57" w:right="57"/>
            </w:pPr>
            <w:r w:rsidRPr="006351E3">
              <w:t>Asian</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6438ECAE" w14:textId="0C713CEE" w:rsidR="006351E3" w:rsidRPr="00A71D99" w:rsidRDefault="006351E3" w:rsidP="006351E3">
            <w:pPr>
              <w:pStyle w:val="TableText"/>
              <w:ind w:left="57" w:right="57"/>
              <w:jc w:val="right"/>
            </w:pPr>
            <w:r w:rsidRPr="006351E3">
              <w:t>14.2%</w:t>
            </w:r>
          </w:p>
        </w:tc>
        <w:tc>
          <w:tcPr>
            <w:tcW w:w="1219" w:type="dxa"/>
            <w:tcBorders>
              <w:top w:val="single" w:sz="4" w:space="0" w:color="A6A6A6" w:themeColor="background1" w:themeShade="A6"/>
              <w:left w:val="nil"/>
              <w:bottom w:val="single" w:sz="4" w:space="0" w:color="A6A6A6" w:themeColor="background1" w:themeShade="A6"/>
              <w:right w:val="nil"/>
            </w:tcBorders>
          </w:tcPr>
          <w:p w14:paraId="76DCB316" w14:textId="4F1D4752" w:rsidR="006351E3" w:rsidRPr="00A71D99" w:rsidRDefault="006351E3" w:rsidP="006351E3">
            <w:pPr>
              <w:pStyle w:val="TableText"/>
              <w:ind w:left="57" w:right="57"/>
              <w:jc w:val="right"/>
            </w:pPr>
            <w:r w:rsidRPr="006351E3">
              <w:t>10.0%</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0BCF5811" w14:textId="62BDE9B6" w:rsidR="006351E3" w:rsidRPr="00A71D99" w:rsidRDefault="006351E3" w:rsidP="006351E3">
            <w:pPr>
              <w:pStyle w:val="TableText"/>
              <w:ind w:left="57" w:right="57"/>
              <w:jc w:val="right"/>
            </w:pPr>
            <w:r w:rsidRPr="006351E3">
              <w:t>13.6%</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2C724E6E" w14:textId="0217EA51" w:rsidR="006351E3" w:rsidRPr="00A71D99" w:rsidRDefault="006351E3" w:rsidP="006351E3">
            <w:pPr>
              <w:pStyle w:val="TableText"/>
              <w:ind w:left="57" w:right="57"/>
              <w:jc w:val="right"/>
            </w:pPr>
            <w:r w:rsidRPr="006351E3">
              <w:t>17.0%</w:t>
            </w:r>
          </w:p>
        </w:tc>
        <w:tc>
          <w:tcPr>
            <w:tcW w:w="1219" w:type="dxa"/>
            <w:tcBorders>
              <w:top w:val="single" w:sz="4" w:space="0" w:color="A6A6A6" w:themeColor="background1" w:themeShade="A6"/>
              <w:left w:val="nil"/>
              <w:bottom w:val="single" w:sz="4" w:space="0" w:color="A6A6A6" w:themeColor="background1" w:themeShade="A6"/>
              <w:right w:val="nil"/>
            </w:tcBorders>
          </w:tcPr>
          <w:p w14:paraId="154AD8AB" w14:textId="6A84CEB6" w:rsidR="006351E3" w:rsidRPr="00AE2C86" w:rsidRDefault="006351E3" w:rsidP="007D31C4">
            <w:pPr>
              <w:pStyle w:val="TableText"/>
              <w:ind w:left="57" w:right="113"/>
              <w:jc w:val="right"/>
            </w:pPr>
            <w:r w:rsidRPr="006351E3">
              <w:t>17.6%</w:t>
            </w:r>
          </w:p>
        </w:tc>
      </w:tr>
      <w:tr w:rsidR="006351E3" w14:paraId="73989FBA" w14:textId="7366D27D" w:rsidTr="006351E3">
        <w:trPr>
          <w:trHeight w:val="344"/>
        </w:trPr>
        <w:tc>
          <w:tcPr>
            <w:tcW w:w="1978" w:type="dxa"/>
            <w:tcBorders>
              <w:top w:val="single" w:sz="4" w:space="0" w:color="A6A6A6" w:themeColor="background1" w:themeShade="A6"/>
              <w:left w:val="nil"/>
              <w:bottom w:val="single" w:sz="4" w:space="0" w:color="A6A6A6" w:themeColor="background1" w:themeShade="A6"/>
              <w:right w:val="nil"/>
            </w:tcBorders>
            <w:hideMark/>
          </w:tcPr>
          <w:p w14:paraId="4ACF48C2" w14:textId="279FE9F7" w:rsidR="006351E3" w:rsidRPr="00A71D99" w:rsidRDefault="006351E3" w:rsidP="006351E3">
            <w:pPr>
              <w:pStyle w:val="TableText"/>
              <w:ind w:left="57" w:right="57"/>
            </w:pPr>
            <w:r w:rsidRPr="006351E3">
              <w:t>Other</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0D270782" w14:textId="4E363B1E"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tcPr>
          <w:p w14:paraId="2D57AF37" w14:textId="7B6CE689"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17E9922C" w14:textId="56E71827"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hideMark/>
          </w:tcPr>
          <w:p w14:paraId="76995682" w14:textId="7AB7DA81" w:rsidR="006351E3" w:rsidRPr="00A71D99" w:rsidRDefault="006351E3" w:rsidP="006351E3">
            <w:pPr>
              <w:pStyle w:val="TableText"/>
              <w:ind w:left="57" w:right="57"/>
              <w:jc w:val="right"/>
            </w:pPr>
            <w:r w:rsidRPr="006351E3">
              <w:t>NA</w:t>
            </w:r>
          </w:p>
        </w:tc>
        <w:tc>
          <w:tcPr>
            <w:tcW w:w="1219" w:type="dxa"/>
            <w:tcBorders>
              <w:top w:val="single" w:sz="4" w:space="0" w:color="A6A6A6" w:themeColor="background1" w:themeShade="A6"/>
              <w:left w:val="nil"/>
              <w:bottom w:val="single" w:sz="4" w:space="0" w:color="A6A6A6" w:themeColor="background1" w:themeShade="A6"/>
              <w:right w:val="nil"/>
            </w:tcBorders>
          </w:tcPr>
          <w:p w14:paraId="4AA5F25B" w14:textId="7A46747B" w:rsidR="006351E3" w:rsidRPr="00AE2C86" w:rsidRDefault="006351E3" w:rsidP="007D31C4">
            <w:pPr>
              <w:pStyle w:val="TableText"/>
              <w:ind w:left="57" w:right="113"/>
              <w:jc w:val="right"/>
            </w:pPr>
            <w:r w:rsidRPr="006351E3">
              <w:t>NA</w:t>
            </w:r>
          </w:p>
        </w:tc>
      </w:tr>
    </w:tbl>
    <w:p w14:paraId="2D97107A" w14:textId="77777777" w:rsidR="006351E3" w:rsidRDefault="008E1523" w:rsidP="008E1523">
      <w:pPr>
        <w:pStyle w:val="Heading3"/>
      </w:pPr>
      <w:r>
        <w:t>Locations</w:t>
      </w:r>
    </w:p>
    <w:p w14:paraId="7ED58D2C" w14:textId="77777777" w:rsidR="008E1523" w:rsidRDefault="008E1523" w:rsidP="008E1523">
      <w:r>
        <w:t>Our workforce continues to be primarily based in Wellington; 720 staff are in roles located there, representing 95.9% of the total workforce. However, this is a decrease from 758 staff in Wellington in 2024.</w:t>
      </w:r>
    </w:p>
    <w:p w14:paraId="481FF74B" w14:textId="77777777" w:rsidR="008E1523" w:rsidRDefault="008E1523" w:rsidP="008E1523"/>
    <w:p w14:paraId="073D5A84" w14:textId="2265E697" w:rsidR="008E1523" w:rsidRDefault="008E1523" w:rsidP="008E1523">
      <w:r>
        <w:t>Auckland remains the location with the second largest workforce, with 27 staff, unchanged from the previous year. Christchurch had a reduction in staff, from 10 in 2024 to 4 in 2025. Dunedin no longer has staff based there.</w:t>
      </w:r>
    </w:p>
    <w:p w14:paraId="3F198076" w14:textId="77777777" w:rsidR="008E1523" w:rsidRDefault="008E1523" w:rsidP="008E1523"/>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2225"/>
        <w:gridCol w:w="5845"/>
      </w:tblGrid>
      <w:tr w:rsidR="008E1523" w14:paraId="62E1943E" w14:textId="77777777">
        <w:trPr>
          <w:trHeight w:val="369"/>
        </w:trPr>
        <w:tc>
          <w:tcPr>
            <w:tcW w:w="2225" w:type="dxa"/>
            <w:tcBorders>
              <w:top w:val="nil"/>
              <w:left w:val="nil"/>
              <w:bottom w:val="nil"/>
              <w:right w:val="nil"/>
            </w:tcBorders>
            <w:shd w:val="clear" w:color="auto" w:fill="D9D9D9" w:themeFill="background1" w:themeFillShade="D9"/>
            <w:hideMark/>
          </w:tcPr>
          <w:p w14:paraId="5062137F" w14:textId="77777777" w:rsidR="008E1523" w:rsidRDefault="008E1523">
            <w:pPr>
              <w:pStyle w:val="TableText"/>
              <w:ind w:left="57" w:right="57"/>
              <w:rPr>
                <w:b/>
                <w:bCs/>
              </w:rPr>
            </w:pPr>
            <w:r>
              <w:rPr>
                <w:b/>
                <w:bCs/>
              </w:rPr>
              <w:t>Staff by location</w:t>
            </w:r>
          </w:p>
        </w:tc>
        <w:tc>
          <w:tcPr>
            <w:tcW w:w="5845" w:type="dxa"/>
            <w:tcBorders>
              <w:top w:val="nil"/>
              <w:left w:val="nil"/>
              <w:bottom w:val="nil"/>
              <w:right w:val="nil"/>
            </w:tcBorders>
            <w:shd w:val="clear" w:color="auto" w:fill="D9D9D9" w:themeFill="background1" w:themeFillShade="D9"/>
          </w:tcPr>
          <w:p w14:paraId="5D92C6CD" w14:textId="77777777" w:rsidR="008E1523" w:rsidRDefault="008E1523">
            <w:pPr>
              <w:pStyle w:val="TableText"/>
              <w:ind w:left="57" w:right="57"/>
              <w:rPr>
                <w:b/>
                <w:bCs/>
              </w:rPr>
            </w:pPr>
          </w:p>
        </w:tc>
      </w:tr>
      <w:tr w:rsidR="008E1523" w14:paraId="600E9319" w14:textId="77777777" w:rsidTr="00597E8E">
        <w:trPr>
          <w:trHeight w:val="351"/>
        </w:trPr>
        <w:tc>
          <w:tcPr>
            <w:tcW w:w="2225" w:type="dxa"/>
            <w:tcBorders>
              <w:top w:val="nil"/>
              <w:left w:val="nil"/>
              <w:bottom w:val="nil"/>
              <w:right w:val="nil"/>
            </w:tcBorders>
            <w:shd w:val="clear" w:color="auto" w:fill="F2F2F2" w:themeFill="background1" w:themeFillShade="F2"/>
            <w:hideMark/>
          </w:tcPr>
          <w:p w14:paraId="0300EC56" w14:textId="77777777" w:rsidR="008E1523" w:rsidRDefault="008E1523">
            <w:pPr>
              <w:pStyle w:val="TableText"/>
              <w:ind w:left="57" w:right="57"/>
              <w:rPr>
                <w:b/>
                <w:bCs/>
              </w:rPr>
            </w:pPr>
            <w:r>
              <w:rPr>
                <w:b/>
                <w:bCs/>
              </w:rPr>
              <w:t>Location</w:t>
            </w:r>
          </w:p>
        </w:tc>
        <w:tc>
          <w:tcPr>
            <w:tcW w:w="5845" w:type="dxa"/>
            <w:tcBorders>
              <w:top w:val="nil"/>
              <w:left w:val="nil"/>
              <w:bottom w:val="nil"/>
              <w:right w:val="nil"/>
            </w:tcBorders>
            <w:shd w:val="clear" w:color="auto" w:fill="F2F2F2" w:themeFill="background1" w:themeFillShade="F2"/>
            <w:hideMark/>
          </w:tcPr>
          <w:p w14:paraId="5577629A" w14:textId="77777777" w:rsidR="008E1523" w:rsidRDefault="008E1523" w:rsidP="007D31C4">
            <w:pPr>
              <w:pStyle w:val="TableText"/>
              <w:ind w:left="57" w:right="113"/>
              <w:jc w:val="right"/>
              <w:rPr>
                <w:b/>
                <w:bCs/>
              </w:rPr>
            </w:pPr>
            <w:r>
              <w:rPr>
                <w:b/>
                <w:bCs/>
              </w:rPr>
              <w:t>Headcount</w:t>
            </w:r>
          </w:p>
        </w:tc>
      </w:tr>
      <w:tr w:rsidR="008E1523" w14:paraId="17AA3594" w14:textId="77777777" w:rsidTr="00597E8E">
        <w:trPr>
          <w:trHeight w:val="344"/>
        </w:trPr>
        <w:tc>
          <w:tcPr>
            <w:tcW w:w="2225" w:type="dxa"/>
            <w:tcBorders>
              <w:top w:val="nil"/>
              <w:left w:val="nil"/>
              <w:bottom w:val="single" w:sz="4" w:space="0" w:color="A6A6A6" w:themeColor="background1" w:themeShade="A6"/>
              <w:right w:val="nil"/>
            </w:tcBorders>
            <w:hideMark/>
          </w:tcPr>
          <w:p w14:paraId="2A2E1F2B" w14:textId="77777777" w:rsidR="008E1523" w:rsidRDefault="008E1523">
            <w:pPr>
              <w:pStyle w:val="TableText"/>
              <w:ind w:left="57" w:right="57"/>
            </w:pPr>
            <w:r>
              <w:t>Auckland</w:t>
            </w:r>
          </w:p>
        </w:tc>
        <w:tc>
          <w:tcPr>
            <w:tcW w:w="5845" w:type="dxa"/>
            <w:tcBorders>
              <w:top w:val="nil"/>
              <w:left w:val="nil"/>
              <w:bottom w:val="single" w:sz="4" w:space="0" w:color="A6A6A6" w:themeColor="background1" w:themeShade="A6"/>
              <w:right w:val="nil"/>
            </w:tcBorders>
            <w:hideMark/>
          </w:tcPr>
          <w:p w14:paraId="466E7C7A" w14:textId="77777777" w:rsidR="008E1523" w:rsidRPr="00A71D99" w:rsidRDefault="008E1523" w:rsidP="007D31C4">
            <w:pPr>
              <w:pStyle w:val="TableText"/>
              <w:ind w:right="113"/>
              <w:jc w:val="right"/>
            </w:pPr>
            <w:r w:rsidRPr="00A71D99">
              <w:t>27</w:t>
            </w:r>
          </w:p>
        </w:tc>
      </w:tr>
      <w:tr w:rsidR="008E1523" w14:paraId="6096DCE9" w14:textId="77777777">
        <w:trPr>
          <w:trHeight w:val="344"/>
        </w:trPr>
        <w:tc>
          <w:tcPr>
            <w:tcW w:w="2225" w:type="dxa"/>
            <w:tcBorders>
              <w:top w:val="single" w:sz="4" w:space="0" w:color="A6A6A6" w:themeColor="background1" w:themeShade="A6"/>
              <w:left w:val="nil"/>
              <w:bottom w:val="single" w:sz="4" w:space="0" w:color="A6A6A6" w:themeColor="background1" w:themeShade="A6"/>
              <w:right w:val="nil"/>
            </w:tcBorders>
          </w:tcPr>
          <w:p w14:paraId="6D0A2C9F" w14:textId="77777777" w:rsidR="008E1523" w:rsidRDefault="008E1523">
            <w:pPr>
              <w:pStyle w:val="TableText"/>
              <w:ind w:left="57" w:right="57"/>
            </w:pPr>
            <w:r>
              <w:t>Christchurch</w:t>
            </w:r>
          </w:p>
        </w:tc>
        <w:tc>
          <w:tcPr>
            <w:tcW w:w="5845" w:type="dxa"/>
            <w:tcBorders>
              <w:top w:val="single" w:sz="4" w:space="0" w:color="A6A6A6" w:themeColor="background1" w:themeShade="A6"/>
              <w:left w:val="nil"/>
              <w:bottom w:val="single" w:sz="4" w:space="0" w:color="A6A6A6" w:themeColor="background1" w:themeShade="A6"/>
              <w:right w:val="nil"/>
            </w:tcBorders>
          </w:tcPr>
          <w:p w14:paraId="3A5EC420" w14:textId="77777777" w:rsidR="008E1523" w:rsidRPr="00A71D99" w:rsidRDefault="008E1523" w:rsidP="007D31C4">
            <w:pPr>
              <w:pStyle w:val="TableText"/>
              <w:ind w:right="113"/>
              <w:jc w:val="right"/>
            </w:pPr>
            <w:r w:rsidRPr="00A71D99">
              <w:t>4</w:t>
            </w:r>
          </w:p>
        </w:tc>
      </w:tr>
      <w:tr w:rsidR="008E1523" w14:paraId="302C43FC" w14:textId="77777777">
        <w:trPr>
          <w:trHeight w:val="344"/>
        </w:trPr>
        <w:tc>
          <w:tcPr>
            <w:tcW w:w="2225" w:type="dxa"/>
            <w:tcBorders>
              <w:top w:val="single" w:sz="4" w:space="0" w:color="A6A6A6" w:themeColor="background1" w:themeShade="A6"/>
              <w:left w:val="nil"/>
              <w:bottom w:val="single" w:sz="4" w:space="0" w:color="A6A6A6" w:themeColor="background1" w:themeShade="A6"/>
              <w:right w:val="nil"/>
            </w:tcBorders>
            <w:hideMark/>
          </w:tcPr>
          <w:p w14:paraId="6D47373F" w14:textId="77777777" w:rsidR="008E1523" w:rsidRDefault="008E1523">
            <w:pPr>
              <w:pStyle w:val="TableText"/>
              <w:ind w:left="57" w:right="57"/>
            </w:pPr>
            <w:r>
              <w:t>Wellington</w:t>
            </w:r>
          </w:p>
        </w:tc>
        <w:tc>
          <w:tcPr>
            <w:tcW w:w="5845" w:type="dxa"/>
            <w:tcBorders>
              <w:top w:val="single" w:sz="4" w:space="0" w:color="A6A6A6" w:themeColor="background1" w:themeShade="A6"/>
              <w:left w:val="nil"/>
              <w:bottom w:val="single" w:sz="4" w:space="0" w:color="A6A6A6" w:themeColor="background1" w:themeShade="A6"/>
              <w:right w:val="nil"/>
            </w:tcBorders>
            <w:hideMark/>
          </w:tcPr>
          <w:p w14:paraId="601F69D7" w14:textId="70416CF9" w:rsidR="008E1523" w:rsidRPr="00A71D99" w:rsidRDefault="008E1523" w:rsidP="007D31C4">
            <w:pPr>
              <w:pStyle w:val="TableText"/>
              <w:ind w:right="113"/>
              <w:jc w:val="right"/>
            </w:pPr>
            <w:r>
              <w:t>720</w:t>
            </w:r>
          </w:p>
        </w:tc>
      </w:tr>
      <w:tr w:rsidR="008E1523" w14:paraId="352A7489" w14:textId="77777777">
        <w:trPr>
          <w:trHeight w:val="344"/>
        </w:trPr>
        <w:tc>
          <w:tcPr>
            <w:tcW w:w="2225" w:type="dxa"/>
            <w:tcBorders>
              <w:top w:val="single" w:sz="4" w:space="0" w:color="A6A6A6" w:themeColor="background1" w:themeShade="A6"/>
              <w:left w:val="nil"/>
              <w:bottom w:val="single" w:sz="4" w:space="0" w:color="A6A6A6" w:themeColor="background1" w:themeShade="A6"/>
              <w:right w:val="nil"/>
            </w:tcBorders>
            <w:hideMark/>
          </w:tcPr>
          <w:p w14:paraId="471AEAA0" w14:textId="77777777" w:rsidR="008E1523" w:rsidRDefault="008E1523">
            <w:pPr>
              <w:pStyle w:val="TableText"/>
              <w:ind w:left="57" w:right="57"/>
              <w:rPr>
                <w:b/>
                <w:bCs/>
              </w:rPr>
            </w:pPr>
            <w:r>
              <w:rPr>
                <w:b/>
                <w:bCs/>
              </w:rPr>
              <w:t>Total</w:t>
            </w:r>
          </w:p>
        </w:tc>
        <w:tc>
          <w:tcPr>
            <w:tcW w:w="5845" w:type="dxa"/>
            <w:tcBorders>
              <w:top w:val="single" w:sz="4" w:space="0" w:color="A6A6A6" w:themeColor="background1" w:themeShade="A6"/>
              <w:left w:val="nil"/>
              <w:bottom w:val="single" w:sz="4" w:space="0" w:color="A6A6A6" w:themeColor="background1" w:themeShade="A6"/>
              <w:right w:val="nil"/>
            </w:tcBorders>
            <w:hideMark/>
          </w:tcPr>
          <w:p w14:paraId="6EA7C481" w14:textId="574AA3F2" w:rsidR="008E1523" w:rsidRPr="00A71D99" w:rsidRDefault="008E1523" w:rsidP="007D31C4">
            <w:pPr>
              <w:pStyle w:val="TableText"/>
              <w:ind w:right="113"/>
              <w:jc w:val="right"/>
              <w:rPr>
                <w:b/>
                <w:bCs/>
              </w:rPr>
            </w:pPr>
            <w:r>
              <w:rPr>
                <w:b/>
                <w:bCs/>
              </w:rPr>
              <w:t>751</w:t>
            </w:r>
          </w:p>
        </w:tc>
      </w:tr>
    </w:tbl>
    <w:p w14:paraId="38C5865C" w14:textId="77777777" w:rsidR="008E1523" w:rsidRDefault="008E1523" w:rsidP="008E1523"/>
    <w:p w14:paraId="658056C6" w14:textId="77777777" w:rsidR="008E1523" w:rsidRDefault="008E1523" w:rsidP="008E1523">
      <w:pPr>
        <w:sectPr w:rsidR="008E1523" w:rsidSect="00483C9C">
          <w:pgSz w:w="11907" w:h="16840" w:code="9"/>
          <w:pgMar w:top="1418" w:right="1701" w:bottom="1134" w:left="1843" w:header="284" w:footer="425" w:gutter="284"/>
          <w:cols w:space="720"/>
        </w:sectPr>
      </w:pPr>
    </w:p>
    <w:p w14:paraId="095D8CDD" w14:textId="77777777" w:rsidR="008E1523" w:rsidRDefault="008E1523" w:rsidP="008E1523">
      <w:pPr>
        <w:pStyle w:val="Heading2"/>
        <w:spacing w:before="0"/>
      </w:pPr>
      <w:bookmarkStart w:id="27" w:name="_Toc211863460"/>
      <w:r>
        <w:t>The Ministry as a good employer</w:t>
      </w:r>
      <w:bookmarkEnd w:id="27"/>
    </w:p>
    <w:p w14:paraId="64F1A6F1" w14:textId="77777777" w:rsidR="008E1523" w:rsidRDefault="008E1523" w:rsidP="008E1523">
      <w:pPr>
        <w:pStyle w:val="Heading3"/>
      </w:pPr>
      <w:r>
        <w:t>The Ministry as a great place to work</w:t>
      </w:r>
    </w:p>
    <w:p w14:paraId="259E4F48" w14:textId="77777777" w:rsidR="008E1523" w:rsidRDefault="008E1523" w:rsidP="008E1523">
      <w:r>
        <w:t>We engage with our people to understand how they feel about working at the Ministry, and to gain insights into where we should focus our efforts. Our engagement includes the Ministry’s Kōrero Mai Employee Experience Survey, and onboarding and exit surveys. Table 11 sets out the key results from these surveys.</w:t>
      </w:r>
    </w:p>
    <w:p w14:paraId="1DF51D91" w14:textId="261BB789" w:rsidR="008E1523" w:rsidRDefault="008E1523" w:rsidP="004364A7">
      <w:pPr>
        <w:pStyle w:val="Table"/>
      </w:pPr>
      <w:r>
        <w:t xml:space="preserve">Table </w:t>
      </w:r>
      <w:r w:rsidR="0020298F">
        <w:fldChar w:fldCharType="begin"/>
      </w:r>
      <w:r w:rsidR="0020298F">
        <w:instrText xml:space="preserve"> SEQ Table \* ARABIC </w:instrText>
      </w:r>
      <w:r w:rsidR="0020298F">
        <w:fldChar w:fldCharType="separate"/>
      </w:r>
      <w:r w:rsidR="0020298F">
        <w:rPr>
          <w:noProof/>
        </w:rPr>
        <w:t>11</w:t>
      </w:r>
      <w:r w:rsidR="0020298F">
        <w:rPr>
          <w:noProof/>
        </w:rPr>
        <w:fldChar w:fldCharType="end"/>
      </w:r>
      <w:r>
        <w:t>: Key results of the Ministry’s staff surveys</w:t>
      </w:r>
    </w:p>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2120"/>
        <w:gridCol w:w="5950"/>
      </w:tblGrid>
      <w:tr w:rsidR="008E1523" w:rsidRPr="008E1523" w14:paraId="606875E1" w14:textId="77777777" w:rsidTr="00597E8E">
        <w:trPr>
          <w:trHeight w:val="369"/>
        </w:trPr>
        <w:tc>
          <w:tcPr>
            <w:tcW w:w="2120" w:type="dxa"/>
            <w:tcBorders>
              <w:top w:val="nil"/>
              <w:left w:val="nil"/>
              <w:bottom w:val="nil"/>
              <w:right w:val="nil"/>
            </w:tcBorders>
            <w:shd w:val="clear" w:color="auto" w:fill="D9D9D9" w:themeFill="background1" w:themeFillShade="D9"/>
            <w:hideMark/>
          </w:tcPr>
          <w:p w14:paraId="5432BFF3" w14:textId="56625629" w:rsidR="008E1523" w:rsidRPr="008E1523" w:rsidRDefault="008E1523" w:rsidP="008E1523">
            <w:pPr>
              <w:pStyle w:val="TableText"/>
              <w:ind w:left="57" w:right="57"/>
              <w:rPr>
                <w:b/>
                <w:bCs/>
              </w:rPr>
            </w:pPr>
            <w:r w:rsidRPr="008E1523">
              <w:rPr>
                <w:b/>
                <w:bCs/>
              </w:rPr>
              <w:t>Survey</w:t>
            </w:r>
          </w:p>
        </w:tc>
        <w:tc>
          <w:tcPr>
            <w:tcW w:w="5950" w:type="dxa"/>
            <w:tcBorders>
              <w:top w:val="nil"/>
              <w:left w:val="nil"/>
              <w:bottom w:val="nil"/>
              <w:right w:val="nil"/>
            </w:tcBorders>
            <w:shd w:val="clear" w:color="auto" w:fill="D9D9D9" w:themeFill="background1" w:themeFillShade="D9"/>
          </w:tcPr>
          <w:p w14:paraId="39FAAA6A" w14:textId="1590535D" w:rsidR="008E1523" w:rsidRPr="008E1523" w:rsidRDefault="008E1523" w:rsidP="008E1523">
            <w:pPr>
              <w:pStyle w:val="TableText"/>
              <w:ind w:left="57" w:right="57"/>
              <w:rPr>
                <w:b/>
                <w:bCs/>
              </w:rPr>
            </w:pPr>
            <w:r w:rsidRPr="008E1523">
              <w:rPr>
                <w:b/>
                <w:bCs/>
              </w:rPr>
              <w:t>Main findings</w:t>
            </w:r>
          </w:p>
        </w:tc>
      </w:tr>
      <w:tr w:rsidR="008E1523" w14:paraId="3A7BA9B2" w14:textId="77777777" w:rsidTr="00597E8E">
        <w:trPr>
          <w:trHeight w:val="344"/>
        </w:trPr>
        <w:tc>
          <w:tcPr>
            <w:tcW w:w="2120" w:type="dxa"/>
            <w:tcBorders>
              <w:top w:val="nil"/>
              <w:left w:val="nil"/>
              <w:bottom w:val="single" w:sz="4" w:space="0" w:color="A6A6A6" w:themeColor="background1" w:themeShade="A6"/>
              <w:right w:val="nil"/>
            </w:tcBorders>
            <w:hideMark/>
          </w:tcPr>
          <w:p w14:paraId="431A33AA" w14:textId="66D6BA7E" w:rsidR="008E1523" w:rsidRDefault="008E1523" w:rsidP="008E1523">
            <w:pPr>
              <w:pStyle w:val="TableText"/>
              <w:ind w:left="57" w:right="57"/>
            </w:pPr>
            <w:r w:rsidRPr="008E1523">
              <w:t>Kōrero Mai Employee Experience (last conducted October 2024)</w:t>
            </w:r>
          </w:p>
        </w:tc>
        <w:tc>
          <w:tcPr>
            <w:tcW w:w="5950" w:type="dxa"/>
            <w:tcBorders>
              <w:top w:val="nil"/>
              <w:left w:val="nil"/>
              <w:bottom w:val="single" w:sz="4" w:space="0" w:color="A6A6A6" w:themeColor="background1" w:themeShade="A6"/>
              <w:right w:val="nil"/>
            </w:tcBorders>
            <w:hideMark/>
          </w:tcPr>
          <w:p w14:paraId="1B35B8F8" w14:textId="77777777" w:rsidR="008E1523" w:rsidRDefault="008E1523" w:rsidP="008E1523">
            <w:pPr>
              <w:pStyle w:val="TableText"/>
              <w:ind w:left="57" w:right="57"/>
            </w:pPr>
            <w:r>
              <w:t>77% of staff responded (down by 2% from 2023).</w:t>
            </w:r>
          </w:p>
          <w:p w14:paraId="7705CEF3" w14:textId="77777777" w:rsidR="008E1523" w:rsidRDefault="008E1523" w:rsidP="008E1523">
            <w:pPr>
              <w:pStyle w:val="TableText"/>
              <w:ind w:left="57" w:right="57"/>
            </w:pPr>
            <w:r>
              <w:t>88% of respondents agreed (somewhat agreed, agreed, or strongly agreed) that the Ministry is a great place to work (compared with 93% in 2023 and 88% in 2022).</w:t>
            </w:r>
          </w:p>
          <w:p w14:paraId="5F3CCC6F" w14:textId="34E12FEC" w:rsidR="008E1523" w:rsidRPr="00A71D99" w:rsidRDefault="008E1523" w:rsidP="008E1523">
            <w:pPr>
              <w:pStyle w:val="TableText"/>
              <w:ind w:left="57" w:right="57"/>
            </w:pPr>
            <w:r>
              <w:t>The overall score remained stable and positive at 71% (compared with 74% in 2023).</w:t>
            </w:r>
          </w:p>
        </w:tc>
      </w:tr>
      <w:tr w:rsidR="008E1523" w14:paraId="6FD753DD" w14:textId="77777777" w:rsidTr="008E1523">
        <w:trPr>
          <w:trHeight w:val="344"/>
        </w:trPr>
        <w:tc>
          <w:tcPr>
            <w:tcW w:w="2120" w:type="dxa"/>
            <w:tcBorders>
              <w:top w:val="single" w:sz="4" w:space="0" w:color="A6A6A6" w:themeColor="background1" w:themeShade="A6"/>
              <w:left w:val="nil"/>
              <w:bottom w:val="single" w:sz="4" w:space="0" w:color="A6A6A6" w:themeColor="background1" w:themeShade="A6"/>
              <w:right w:val="nil"/>
            </w:tcBorders>
          </w:tcPr>
          <w:p w14:paraId="3529F6AB" w14:textId="3A179206" w:rsidR="008E1523" w:rsidRDefault="008E1523" w:rsidP="008E1523">
            <w:pPr>
              <w:pStyle w:val="TableText"/>
              <w:ind w:left="57" w:right="57"/>
            </w:pPr>
            <w:r w:rsidRPr="008E1523">
              <w:t>Ministry’s 90-day onboarding survey</w:t>
            </w:r>
          </w:p>
        </w:tc>
        <w:tc>
          <w:tcPr>
            <w:tcW w:w="5950" w:type="dxa"/>
            <w:tcBorders>
              <w:top w:val="single" w:sz="4" w:space="0" w:color="A6A6A6" w:themeColor="background1" w:themeShade="A6"/>
              <w:left w:val="nil"/>
              <w:bottom w:val="single" w:sz="4" w:space="0" w:color="A6A6A6" w:themeColor="background1" w:themeShade="A6"/>
              <w:right w:val="nil"/>
            </w:tcBorders>
          </w:tcPr>
          <w:p w14:paraId="3086E860" w14:textId="77777777" w:rsidR="008E1523" w:rsidRDefault="008E1523" w:rsidP="008E1523">
            <w:pPr>
              <w:pStyle w:val="TableText"/>
              <w:ind w:left="57" w:right="57"/>
            </w:pPr>
            <w:r>
              <w:t>50% of new staff completed the survey.</w:t>
            </w:r>
          </w:p>
          <w:p w14:paraId="25E8D244" w14:textId="428D6BEA" w:rsidR="008E1523" w:rsidRPr="00A71D99" w:rsidRDefault="008E1523" w:rsidP="008E1523">
            <w:pPr>
              <w:pStyle w:val="TableText"/>
              <w:ind w:left="57" w:right="57"/>
            </w:pPr>
            <w:r>
              <w:t>90% agreed that overall, they had a good experience at the Ministry.</w:t>
            </w:r>
          </w:p>
        </w:tc>
      </w:tr>
      <w:tr w:rsidR="008E1523" w14:paraId="5453885C" w14:textId="77777777" w:rsidTr="008E1523">
        <w:trPr>
          <w:trHeight w:val="344"/>
        </w:trPr>
        <w:tc>
          <w:tcPr>
            <w:tcW w:w="2120" w:type="dxa"/>
            <w:tcBorders>
              <w:top w:val="single" w:sz="4" w:space="0" w:color="A6A6A6" w:themeColor="background1" w:themeShade="A6"/>
              <w:left w:val="nil"/>
              <w:bottom w:val="single" w:sz="4" w:space="0" w:color="A6A6A6" w:themeColor="background1" w:themeShade="A6"/>
              <w:right w:val="nil"/>
            </w:tcBorders>
            <w:hideMark/>
          </w:tcPr>
          <w:p w14:paraId="32B94B55" w14:textId="68F22958" w:rsidR="008E1523" w:rsidRDefault="008E1523" w:rsidP="008E1523">
            <w:pPr>
              <w:pStyle w:val="TableText"/>
              <w:ind w:left="57" w:right="57"/>
            </w:pPr>
            <w:r w:rsidRPr="008E1523">
              <w:t>Ministry’s exit survey</w:t>
            </w:r>
          </w:p>
        </w:tc>
        <w:tc>
          <w:tcPr>
            <w:tcW w:w="5950" w:type="dxa"/>
            <w:tcBorders>
              <w:top w:val="single" w:sz="4" w:space="0" w:color="A6A6A6" w:themeColor="background1" w:themeShade="A6"/>
              <w:left w:val="nil"/>
              <w:bottom w:val="single" w:sz="4" w:space="0" w:color="A6A6A6" w:themeColor="background1" w:themeShade="A6"/>
              <w:right w:val="nil"/>
            </w:tcBorders>
            <w:hideMark/>
          </w:tcPr>
          <w:p w14:paraId="140CA172" w14:textId="77777777" w:rsidR="008E1523" w:rsidRDefault="008E1523" w:rsidP="008E1523">
            <w:pPr>
              <w:pStyle w:val="TableText"/>
              <w:ind w:left="57" w:right="57"/>
            </w:pPr>
            <w:r>
              <w:t>81% of respondents who were leaving the Ministry agreed they would recommend the Ministry as a place to work.</w:t>
            </w:r>
          </w:p>
          <w:p w14:paraId="098BD413" w14:textId="439A516E" w:rsidR="008E1523" w:rsidRPr="00A71D99" w:rsidRDefault="008E1523" w:rsidP="008E1523">
            <w:pPr>
              <w:pStyle w:val="TableText"/>
              <w:ind w:left="57" w:right="57"/>
            </w:pPr>
            <w:r>
              <w:t>81% would consider rejoining the Ministry if an opportunity arose.</w:t>
            </w:r>
          </w:p>
        </w:tc>
      </w:tr>
    </w:tbl>
    <w:p w14:paraId="0157D237" w14:textId="77777777" w:rsidR="008E1523" w:rsidRDefault="008E1523" w:rsidP="008E1523">
      <w:pPr>
        <w:pStyle w:val="Heading3"/>
      </w:pPr>
      <w:r>
        <w:t>Equal employment opportunities</w:t>
      </w:r>
    </w:p>
    <w:p w14:paraId="6AE18680" w14:textId="6BC08AAF" w:rsidR="008E1523" w:rsidRDefault="008E1523" w:rsidP="008E1523">
      <w:r>
        <w:t>The Ministry is committed to being a good employer and upholding the principles of equal employment opportunities (EEO) in all aspects of our practices. Our employment policy and EEO programme are embedded within both our People Retention Strategy and our Diversity and Inclusion Strategy. These aim to foster a workplace that is inclusive and, accessible, and reflects the communities we serve. We promote flexible working arrangements, support the use of te reo Māori and uphold our obligations under Te Tiriti o Waitangi.</w:t>
      </w:r>
    </w:p>
    <w:p w14:paraId="68F1D120" w14:textId="77777777" w:rsidR="008E1523" w:rsidRDefault="008E1523" w:rsidP="008E1523">
      <w:r>
        <w:t xml:space="preserve"> </w:t>
      </w:r>
    </w:p>
    <w:p w14:paraId="47F1ED22" w14:textId="77777777" w:rsidR="008E1523" w:rsidRDefault="008E1523" w:rsidP="008E1523">
      <w:r>
        <w:t>Our Individual and Collective Employment Agreements reinforce these commitments by ensuring fair and equitable treatment for all employees. Employment decisions, including hiring, promotion, and remuneration are based on merit, qualifications, and performance. We review remuneration offers in line with the Public Service Commission’s Kia Toipoto – Public Service Pay Gaps Action Plan 2021–24 to support our commitment to closing pay gaps.</w:t>
      </w:r>
    </w:p>
    <w:p w14:paraId="63A1C428" w14:textId="77777777" w:rsidR="008E1523" w:rsidRDefault="008E1523" w:rsidP="008E1523">
      <w:pPr>
        <w:pStyle w:val="Heading3"/>
        <w:sectPr w:rsidR="008E1523" w:rsidSect="00483C9C">
          <w:pgSz w:w="11907" w:h="16840" w:code="9"/>
          <w:pgMar w:top="1418" w:right="1701" w:bottom="1134" w:left="1843" w:header="284" w:footer="425" w:gutter="284"/>
          <w:cols w:space="720"/>
        </w:sectPr>
      </w:pPr>
    </w:p>
    <w:p w14:paraId="3AD3F91F" w14:textId="77777777" w:rsidR="008E1523" w:rsidRDefault="008E1523" w:rsidP="008E1523">
      <w:pPr>
        <w:pStyle w:val="Heading3"/>
        <w:spacing w:before="0"/>
      </w:pPr>
      <w:r>
        <w:t>Our diversity and inclusion strategy</w:t>
      </w:r>
    </w:p>
    <w:p w14:paraId="7108E184" w14:textId="77777777" w:rsidR="008E1523" w:rsidRDefault="008E1523" w:rsidP="008E1523">
      <w:r>
        <w:t>The Ministry is committed to employment practices that promote diversity, equity and inclusion. These practices help build organisational capability and improve performance as we work towards pae ora – healthy futures for all New Zealanders.</w:t>
      </w:r>
    </w:p>
    <w:p w14:paraId="214A23B8" w14:textId="77777777" w:rsidR="008E1523" w:rsidRDefault="008E1523" w:rsidP="008E1523"/>
    <w:p w14:paraId="7F42D28D" w14:textId="72B75B97" w:rsidR="008E1523" w:rsidRDefault="008E1523" w:rsidP="008E1523">
      <w:r>
        <w:t xml:space="preserve">Our diversity, equity and inclusion strategy, </w:t>
      </w:r>
      <w:r w:rsidRPr="00A95AE6">
        <w:rPr>
          <w:i/>
          <w:iCs/>
        </w:rPr>
        <w:t>Whiria te Tangata</w:t>
      </w:r>
      <w:r>
        <w:t>, focuses on key public service initiatives, including Kia Toipoto – Public Service Pay Gaps Action Plan 2021–2024, and Papa Pounamu, the diversity, equity and inclusion work programme for the public service.</w:t>
      </w:r>
    </w:p>
    <w:p w14:paraId="164B3E5B" w14:textId="77777777" w:rsidR="008E1523" w:rsidRDefault="008E1523" w:rsidP="008E1523"/>
    <w:p w14:paraId="41945DA3" w14:textId="77777777" w:rsidR="008E1523" w:rsidRDefault="008E1523" w:rsidP="008E1523">
      <w:r>
        <w:t>In 2024/25, we progressed the following towards our strategy.</w:t>
      </w:r>
    </w:p>
    <w:p w14:paraId="73D91E23" w14:textId="1B20CF29" w:rsidR="008E1523" w:rsidRDefault="008E1523" w:rsidP="008E1523">
      <w:pPr>
        <w:pStyle w:val="Bullet"/>
      </w:pPr>
      <w:r w:rsidRPr="005925A4">
        <w:rPr>
          <w:b/>
          <w:bCs/>
        </w:rPr>
        <w:t>Inclusive leadership</w:t>
      </w:r>
      <w:r>
        <w:t>: 93% of respondents to our 2024 Kōrero Mai Employee Experience survey agreed that the person they reported to creates an inclusive team environment and shows care for their success and wellbeing.</w:t>
      </w:r>
    </w:p>
    <w:p w14:paraId="6B662271" w14:textId="069EE685" w:rsidR="008E1523" w:rsidRDefault="008E1523" w:rsidP="005925A4">
      <w:pPr>
        <w:pStyle w:val="Bullet"/>
        <w:tabs>
          <w:tab w:val="clear" w:pos="284"/>
        </w:tabs>
      </w:pPr>
      <w:r w:rsidRPr="005925A4">
        <w:rPr>
          <w:b/>
          <w:bCs/>
        </w:rPr>
        <w:t>Employee-led networks</w:t>
      </w:r>
      <w:r>
        <w:t>: We continued to support eight networks: the Rainbow Network; Asian Network; Women’s Network; Parents Network; Pacific Forum; Young Public Servants Network; Te Whakaruruhau (Māori Network); and the Disability Network.</w:t>
      </w:r>
    </w:p>
    <w:p w14:paraId="48444176" w14:textId="6495A3C8" w:rsidR="008E1523" w:rsidRDefault="005925A4" w:rsidP="005925A4">
      <w:pPr>
        <w:pStyle w:val="Bullet"/>
        <w:tabs>
          <w:tab w:val="clear" w:pos="284"/>
        </w:tabs>
      </w:pPr>
      <w:r w:rsidRPr="005925A4">
        <w:rPr>
          <w:b/>
          <w:bCs/>
        </w:rPr>
        <w:t>C</w:t>
      </w:r>
      <w:r w:rsidR="008E1523" w:rsidRPr="005925A4">
        <w:rPr>
          <w:b/>
          <w:bCs/>
        </w:rPr>
        <w:t>elebrating diversity</w:t>
      </w:r>
      <w:r w:rsidR="008E1523">
        <w:t>: We supported events promoting diversity and inclusion such as Pink Shirt Day, Matariki, Lunar New Year, and Pacific Language Week.</w:t>
      </w:r>
    </w:p>
    <w:p w14:paraId="1D6DE927" w14:textId="09C3EE79" w:rsidR="008E1523" w:rsidRDefault="008E1523" w:rsidP="005925A4">
      <w:pPr>
        <w:pStyle w:val="Bullet"/>
        <w:tabs>
          <w:tab w:val="clear" w:pos="284"/>
        </w:tabs>
      </w:pPr>
      <w:r w:rsidRPr="005925A4">
        <w:rPr>
          <w:b/>
          <w:bCs/>
        </w:rPr>
        <w:t>Bias awareness</w:t>
      </w:r>
      <w:r>
        <w:t>: Unconscious bias</w:t>
      </w:r>
      <w:r w:rsidR="005925A4">
        <w:t xml:space="preserve"> </w:t>
      </w:r>
      <w:r>
        <w:t>e-learning remains mandatory for all new staff.</w:t>
      </w:r>
    </w:p>
    <w:p w14:paraId="1C9646D3" w14:textId="6DBECC69" w:rsidR="008E1523" w:rsidRDefault="008E1523" w:rsidP="005925A4">
      <w:pPr>
        <w:pStyle w:val="Bullet"/>
        <w:tabs>
          <w:tab w:val="clear" w:pos="284"/>
        </w:tabs>
      </w:pPr>
      <w:r w:rsidRPr="005925A4">
        <w:rPr>
          <w:b/>
          <w:bCs/>
        </w:rPr>
        <w:t>Workforce insights</w:t>
      </w:r>
      <w:r>
        <w:t>: We actively monitored our workforce demographics to better understand representation across our people and leadership.</w:t>
      </w:r>
    </w:p>
    <w:p w14:paraId="2F2FFF10" w14:textId="77777777" w:rsidR="008E1523" w:rsidRDefault="008E1523" w:rsidP="005925A4">
      <w:pPr>
        <w:pStyle w:val="Heading3"/>
      </w:pPr>
      <w:r>
        <w:t>Accessibility and flexible working</w:t>
      </w:r>
    </w:p>
    <w:p w14:paraId="5F58D2D7" w14:textId="77777777" w:rsidR="008E1523" w:rsidRDefault="008E1523" w:rsidP="008E1523">
      <w:r>
        <w:t>The Ministry is dedicated to fostering a workplace that enables staff to balance work responsibilities with personal commitments. Our Flexible Working Policy treats all roles as flexible by default, unless there is a genuine business reason to do otherwise. Flexible working arrangements include varied hours, days worked, career opportunities, and work locations. This policy has been drafted in line with the Public Service Commission’s 2024 Government Workforce Policy Statement and is currently under review.</w:t>
      </w:r>
    </w:p>
    <w:p w14:paraId="2B54DEB5" w14:textId="77777777" w:rsidR="005925A4" w:rsidRDefault="005925A4" w:rsidP="008E1523"/>
    <w:p w14:paraId="6D9D6DA0" w14:textId="77777777" w:rsidR="008E1523" w:rsidRDefault="008E1523" w:rsidP="008E1523">
      <w:r>
        <w:t>We are also committed to providing accessible and inclusive services, support, and advice to all staff, regardless of disability, ethnicity, faith, sexual orientation, gender, or location.</w:t>
      </w:r>
    </w:p>
    <w:p w14:paraId="4B838611" w14:textId="77777777" w:rsidR="008E1523" w:rsidRDefault="008E1523" w:rsidP="005925A4">
      <w:pPr>
        <w:pStyle w:val="Heading3"/>
      </w:pPr>
      <w:r>
        <w:t>Building our capability</w:t>
      </w:r>
    </w:p>
    <w:p w14:paraId="14EAC6ED" w14:textId="3563AA44" w:rsidR="008E1523" w:rsidRDefault="008E1523" w:rsidP="008E1523">
      <w:r>
        <w:t>We are committed to lifting the capability of our people through targeted development initiatives that support both individual growth and organisational performance.</w:t>
      </w:r>
      <w:r w:rsidR="004D2833">
        <w:t xml:space="preserve"> </w:t>
      </w:r>
      <w:r>
        <w:t>Our approach combines online and in- person learning opportunities, such as orientation programmes, te reo Māori courses, disability awareness training, and writing skills development.</w:t>
      </w:r>
    </w:p>
    <w:p w14:paraId="42F8E2F8" w14:textId="77777777" w:rsidR="005925A4" w:rsidRDefault="005925A4" w:rsidP="008E1523"/>
    <w:p w14:paraId="1CEA1A5F" w14:textId="5B2DEA34" w:rsidR="008E1523" w:rsidRDefault="008E1523" w:rsidP="008E1523">
      <w:r>
        <w:t>We continue to embed the refreshed Policy Skills Framework through a dedicated Policy Hub. We also support professional</w:t>
      </w:r>
      <w:r w:rsidR="005925A4">
        <w:t xml:space="preserve"> </w:t>
      </w:r>
      <w:r>
        <w:t>development through study assistance along with performance and development plans aligned with individual and team goals.</w:t>
      </w:r>
    </w:p>
    <w:p w14:paraId="1450AB4C" w14:textId="77777777" w:rsidR="005925A4" w:rsidRDefault="005925A4" w:rsidP="008E1523"/>
    <w:p w14:paraId="5C027611" w14:textId="77777777" w:rsidR="008E1523" w:rsidRDefault="008E1523" w:rsidP="008E1523">
      <w:r>
        <w:t>In 2024/25, the Ministry:</w:t>
      </w:r>
    </w:p>
    <w:p w14:paraId="657855EC" w14:textId="3C1CE852" w:rsidR="008E1523" w:rsidRDefault="008E1523" w:rsidP="005925A4">
      <w:pPr>
        <w:pStyle w:val="Bullet"/>
      </w:pPr>
      <w:r>
        <w:t>supported 12 staff through our study assistance programme</w:t>
      </w:r>
    </w:p>
    <w:p w14:paraId="54852037" w14:textId="4CC6DB73" w:rsidR="008E1523" w:rsidRDefault="008E1523" w:rsidP="005925A4">
      <w:pPr>
        <w:pStyle w:val="Bullet"/>
      </w:pPr>
      <w:r>
        <w:t>delivered the Emerging Leaders and New People Leaders programmes to 34 staff</w:t>
      </w:r>
    </w:p>
    <w:p w14:paraId="1231C3E3" w14:textId="69AAAB70" w:rsidR="008E1523" w:rsidRDefault="008E1523" w:rsidP="005925A4">
      <w:pPr>
        <w:pStyle w:val="Bullet"/>
      </w:pPr>
      <w:r>
        <w:t>continued to support kaimahi Māori through the Leadership Development Centre’s Te Arai ki Matangireia programme</w:t>
      </w:r>
    </w:p>
    <w:p w14:paraId="1A349024" w14:textId="6AED5EA6" w:rsidR="008E1523" w:rsidRDefault="008E1523" w:rsidP="005925A4">
      <w:pPr>
        <w:pStyle w:val="Bullet"/>
      </w:pPr>
      <w:r>
        <w:t>launched a 12-month mentoring programme</w:t>
      </w:r>
    </w:p>
    <w:p w14:paraId="6D8A8327" w14:textId="6766CEE8" w:rsidR="008E1523" w:rsidRDefault="008E1523" w:rsidP="005925A4">
      <w:pPr>
        <w:pStyle w:val="Bullet"/>
      </w:pPr>
      <w:r>
        <w:t>held four Organisational Excellence wānanga</w:t>
      </w:r>
    </w:p>
    <w:p w14:paraId="06294BB6" w14:textId="57151E9C" w:rsidR="008E1523" w:rsidRDefault="008E1523" w:rsidP="005925A4">
      <w:pPr>
        <w:pStyle w:val="Bullet"/>
      </w:pPr>
      <w:r>
        <w:t>facilitated sessions on Team Management Profile and team culture development across directorates.</w:t>
      </w:r>
    </w:p>
    <w:p w14:paraId="7585012C" w14:textId="77777777" w:rsidR="00BB75F9" w:rsidRDefault="00BB75F9" w:rsidP="005925A4"/>
    <w:p w14:paraId="0C3A27B5" w14:textId="77777777" w:rsidR="00BB75F9" w:rsidRDefault="00BB75F9" w:rsidP="00BB75F9">
      <w:pPr>
        <w:pStyle w:val="Heading3"/>
        <w:spacing w:before="0"/>
      </w:pPr>
      <w:r>
        <w:t>Māori–Crown relations capability</w:t>
      </w:r>
    </w:p>
    <w:p w14:paraId="2E120B45" w14:textId="77777777" w:rsidR="00BB75F9" w:rsidRDefault="00BB75F9" w:rsidP="00BB75F9">
      <w:r>
        <w:t>The Ministry is committed to ensuring staff have access to opportunities that build their capability to engage meaningfully with Māori. Our Whāinga Amorangi Action Plan sets out clear actions to provide all staff with access to timely and effective development opportunities.</w:t>
      </w:r>
    </w:p>
    <w:p w14:paraId="5FA58F6B" w14:textId="77777777" w:rsidR="00BB75F9" w:rsidRDefault="00BB75F9" w:rsidP="00BB75F9"/>
    <w:p w14:paraId="0547189B" w14:textId="77777777" w:rsidR="00BB75F9" w:rsidRDefault="00BB75F9" w:rsidP="00BB75F9">
      <w:r>
        <w:t>Table 12 outlines the key initiatives we delivered under Whāinga Amorangi in 2024/25.</w:t>
      </w:r>
    </w:p>
    <w:p w14:paraId="334C347C" w14:textId="395BF119" w:rsidR="005925A4" w:rsidRDefault="00BB75F9" w:rsidP="004364A7">
      <w:pPr>
        <w:pStyle w:val="Table"/>
      </w:pPr>
      <w:r>
        <w:t xml:space="preserve">Table </w:t>
      </w:r>
      <w:r w:rsidR="0020298F">
        <w:fldChar w:fldCharType="begin"/>
      </w:r>
      <w:r w:rsidR="0020298F">
        <w:instrText xml:space="preserve"> SEQ Table \* ARABIC </w:instrText>
      </w:r>
      <w:r w:rsidR="0020298F">
        <w:fldChar w:fldCharType="separate"/>
      </w:r>
      <w:r w:rsidR="0020298F">
        <w:rPr>
          <w:noProof/>
        </w:rPr>
        <w:t>12</w:t>
      </w:r>
      <w:r w:rsidR="0020298F">
        <w:rPr>
          <w:noProof/>
        </w:rPr>
        <w:fldChar w:fldCharType="end"/>
      </w:r>
      <w:r>
        <w:t>: Key initiatives implemented under Whāinga Amorangi in 2024/25</w:t>
      </w:r>
    </w:p>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8070"/>
      </w:tblGrid>
      <w:tr w:rsidR="00BB75F9" w:rsidRPr="008E1523" w14:paraId="35236A25" w14:textId="77777777" w:rsidTr="00BB75F9">
        <w:trPr>
          <w:trHeight w:val="369"/>
        </w:trPr>
        <w:tc>
          <w:tcPr>
            <w:tcW w:w="8070" w:type="dxa"/>
            <w:tcBorders>
              <w:top w:val="nil"/>
              <w:left w:val="nil"/>
              <w:bottom w:val="nil"/>
              <w:right w:val="nil"/>
            </w:tcBorders>
            <w:shd w:val="clear" w:color="auto" w:fill="D9D9D9" w:themeFill="background1" w:themeFillShade="D9"/>
            <w:hideMark/>
          </w:tcPr>
          <w:p w14:paraId="556C41C1" w14:textId="2E3681B9" w:rsidR="00BB75F9" w:rsidRPr="008E1523" w:rsidRDefault="00BB75F9">
            <w:pPr>
              <w:pStyle w:val="TableText"/>
              <w:ind w:left="57" w:right="57"/>
              <w:rPr>
                <w:b/>
                <w:bCs/>
              </w:rPr>
            </w:pPr>
            <w:r w:rsidRPr="00BB75F9">
              <w:rPr>
                <w:b/>
                <w:bCs/>
              </w:rPr>
              <w:t>Whāinga Amorangi objective: Understanding racial equity and institutional racism</w:t>
            </w:r>
          </w:p>
        </w:tc>
      </w:tr>
      <w:tr w:rsidR="00BB75F9" w14:paraId="67FAD7E9" w14:textId="77777777" w:rsidTr="004D2833">
        <w:trPr>
          <w:trHeight w:val="344"/>
        </w:trPr>
        <w:tc>
          <w:tcPr>
            <w:tcW w:w="8070" w:type="dxa"/>
            <w:tcBorders>
              <w:top w:val="nil"/>
              <w:left w:val="nil"/>
              <w:bottom w:val="nil"/>
              <w:right w:val="nil"/>
            </w:tcBorders>
            <w:hideMark/>
          </w:tcPr>
          <w:p w14:paraId="0D9919A0" w14:textId="77777777" w:rsidR="00BB75F9" w:rsidRDefault="00BB75F9" w:rsidP="00BB75F9">
            <w:pPr>
              <w:pStyle w:val="TableText"/>
              <w:ind w:left="57" w:right="57"/>
            </w:pPr>
            <w:r w:rsidRPr="00BB75F9">
              <w:rPr>
                <w:b/>
                <w:bCs/>
              </w:rPr>
              <w:t>Ao Mai te Rā: the Anti-racism Kaupapa.</w:t>
            </w:r>
            <w:r>
              <w:t xml:space="preserve"> Provides tools and resources to help the health system understand and address systemic racism, enabling institutional change through models, benchmarking tools, shared definitions, and multimedia resources. Number participating: 80 staff (11%) in 2024/25.</w:t>
            </w:r>
          </w:p>
          <w:p w14:paraId="4578BCE8" w14:textId="77777777" w:rsidR="00BB75F9" w:rsidRDefault="00BB75F9" w:rsidP="00BB75F9">
            <w:pPr>
              <w:pStyle w:val="TableText"/>
              <w:ind w:left="57" w:right="57"/>
            </w:pPr>
            <w:r w:rsidRPr="00BB75F9">
              <w:rPr>
                <w:b/>
                <w:bCs/>
              </w:rPr>
              <w:t>Tū Tira – Equity, Te Tiriti &amp; Anti-Racism Community of Practice.</w:t>
            </w:r>
            <w:r>
              <w:t xml:space="preserve"> Ministry-led community of practice to build capability in equity, Te Tiriti, and anti-racism through leadership, measurable action, and strengthened internal networks. Number participating: 120 staff (16%) since the initiative was established.</w:t>
            </w:r>
          </w:p>
          <w:p w14:paraId="43F3E972" w14:textId="77777777" w:rsidR="00BB75F9" w:rsidRDefault="00BB75F9" w:rsidP="00BB75F9">
            <w:pPr>
              <w:pStyle w:val="TableText"/>
              <w:ind w:left="57" w:right="57"/>
            </w:pPr>
            <w:r w:rsidRPr="00BB75F9">
              <w:rPr>
                <w:b/>
                <w:bCs/>
              </w:rPr>
              <w:t>Equity and Te Tiriti Subcommittee.</w:t>
            </w:r>
            <w:r>
              <w:t xml:space="preserve"> Monthly internal group of Tier 2–4 leaders providing oversight on Te Tiriti obligations and equity advancement. Number participating: N/A.</w:t>
            </w:r>
          </w:p>
          <w:p w14:paraId="7F4F9A18" w14:textId="77777777" w:rsidR="00BB75F9" w:rsidRDefault="00BB75F9" w:rsidP="00BB75F9">
            <w:pPr>
              <w:pStyle w:val="TableText"/>
              <w:ind w:left="57" w:right="57"/>
            </w:pPr>
            <w:r w:rsidRPr="00BB75F9">
              <w:rPr>
                <w:b/>
                <w:bCs/>
              </w:rPr>
              <w:t>Organisational Excellence Wānanga.</w:t>
            </w:r>
            <w:r>
              <w:t xml:space="preserve"> Strengthened equity capability through practical workshops, needs- based analysis, business partnering, and re-engagement with ngā uaratanga (the Ministry’s values), enhancing understanding of Te Tiriti, equity, and needs-based service design. Number participating: 113 staff (14%).</w:t>
            </w:r>
          </w:p>
          <w:p w14:paraId="73D90752" w14:textId="2BD78933" w:rsidR="00BB75F9" w:rsidRPr="00A71D99" w:rsidRDefault="00BB75F9" w:rsidP="00BB75F9">
            <w:pPr>
              <w:pStyle w:val="TableText"/>
              <w:ind w:left="57" w:right="57"/>
            </w:pPr>
            <w:r w:rsidRPr="00BB75F9">
              <w:rPr>
                <w:b/>
                <w:bCs/>
              </w:rPr>
              <w:t>Te Ohu Matakoki.</w:t>
            </w:r>
            <w:r>
              <w:t xml:space="preserve"> Staff-led group fostering leadership in Te Tiriti and equity, supporting the Matariki Ora Action Plan 2021–2025 by building capability and embedding mātauranga Māori into policy, strategy, and legislation. Number participating: 23 active staff members, supported by three group managers.</w:t>
            </w:r>
          </w:p>
        </w:tc>
      </w:tr>
      <w:tr w:rsidR="00BB75F9" w:rsidRPr="008E1523" w14:paraId="667BDA48" w14:textId="77777777" w:rsidTr="00BB75F9">
        <w:trPr>
          <w:trHeight w:val="344"/>
        </w:trPr>
        <w:tc>
          <w:tcPr>
            <w:tcW w:w="8070" w:type="dxa"/>
            <w:tcBorders>
              <w:top w:val="nil"/>
              <w:left w:val="nil"/>
              <w:bottom w:val="nil"/>
              <w:right w:val="nil"/>
            </w:tcBorders>
            <w:shd w:val="clear" w:color="auto" w:fill="D9D9D9" w:themeFill="background1" w:themeFillShade="D9"/>
            <w:hideMark/>
          </w:tcPr>
          <w:p w14:paraId="30CDE94C" w14:textId="22E61026" w:rsidR="00BB75F9" w:rsidRPr="008E1523" w:rsidRDefault="00BB75F9" w:rsidP="00BB75F9">
            <w:pPr>
              <w:pStyle w:val="TableText"/>
              <w:keepNext/>
              <w:ind w:left="57" w:right="57"/>
              <w:rPr>
                <w:b/>
                <w:bCs/>
              </w:rPr>
            </w:pPr>
            <w:r w:rsidRPr="00BB75F9">
              <w:rPr>
                <w:b/>
                <w:bCs/>
              </w:rPr>
              <w:t>Whāinga Amorangi objective: Māori engagement</w:t>
            </w:r>
          </w:p>
        </w:tc>
      </w:tr>
      <w:tr w:rsidR="00BB75F9" w14:paraId="24744E77" w14:textId="77777777" w:rsidTr="00BB75F9">
        <w:trPr>
          <w:trHeight w:val="344"/>
        </w:trPr>
        <w:tc>
          <w:tcPr>
            <w:tcW w:w="8070" w:type="dxa"/>
            <w:tcBorders>
              <w:top w:val="nil"/>
              <w:left w:val="nil"/>
              <w:bottom w:val="nil"/>
              <w:right w:val="nil"/>
            </w:tcBorders>
            <w:hideMark/>
          </w:tcPr>
          <w:p w14:paraId="7A4EA29A" w14:textId="77777777" w:rsidR="00BB75F9" w:rsidRPr="00BB75F9" w:rsidRDefault="00BB75F9" w:rsidP="00BB75F9">
            <w:pPr>
              <w:pStyle w:val="TableText"/>
              <w:ind w:left="57" w:right="57"/>
              <w:rPr>
                <w:b/>
                <w:bCs/>
              </w:rPr>
            </w:pPr>
            <w:r w:rsidRPr="00BB75F9">
              <w:rPr>
                <w:b/>
                <w:bCs/>
              </w:rPr>
              <w:t xml:space="preserve">Engaging with an Unsettled Sector webinar. </w:t>
            </w:r>
            <w:r w:rsidRPr="00BB75F9">
              <w:t>Targeted webinar for Tier 4+ leaders to build confidence and capability in engaging with Māori in unsettled or high-stakes contexts, grounded in tikanga and mana- enhancing practices. Number participating: Exact number of staff unknown.</w:t>
            </w:r>
          </w:p>
          <w:p w14:paraId="3D0FDBE9" w14:textId="35C0E9E1" w:rsidR="00BB75F9" w:rsidRPr="00BB75F9" w:rsidRDefault="00BB75F9" w:rsidP="00BB75F9">
            <w:pPr>
              <w:pStyle w:val="TableText"/>
              <w:ind w:left="57" w:right="57"/>
              <w:rPr>
                <w:b/>
                <w:bCs/>
              </w:rPr>
            </w:pPr>
            <w:r w:rsidRPr="00BB75F9">
              <w:rPr>
                <w:b/>
                <w:bCs/>
              </w:rPr>
              <w:t xml:space="preserve">Tātai. </w:t>
            </w:r>
            <w:r w:rsidRPr="00BB75F9">
              <w:t>Co-designed online platform for sharing iwi affiliation data with the health sector, supporting Māori autonomy, iwi-led planning and service delivery, and improved data for policy and investment decisions. Number participating: N/A</w:t>
            </w:r>
            <w:r w:rsidRPr="00BB75F9">
              <w:rPr>
                <w:b/>
                <w:bCs/>
              </w:rPr>
              <w:t>.</w:t>
            </w:r>
          </w:p>
        </w:tc>
      </w:tr>
      <w:tr w:rsidR="00BB75F9" w:rsidRPr="008E1523" w14:paraId="13F6C9B2" w14:textId="77777777" w:rsidTr="00BB75F9">
        <w:trPr>
          <w:trHeight w:val="344"/>
        </w:trPr>
        <w:tc>
          <w:tcPr>
            <w:tcW w:w="8070" w:type="dxa"/>
            <w:tcBorders>
              <w:top w:val="nil"/>
              <w:left w:val="nil"/>
              <w:bottom w:val="nil"/>
              <w:right w:val="nil"/>
            </w:tcBorders>
            <w:shd w:val="clear" w:color="auto" w:fill="D9D9D9" w:themeFill="background1" w:themeFillShade="D9"/>
            <w:hideMark/>
          </w:tcPr>
          <w:p w14:paraId="34ED7037" w14:textId="3058A980" w:rsidR="00BB75F9" w:rsidRPr="008E1523" w:rsidRDefault="00BB75F9">
            <w:pPr>
              <w:pStyle w:val="TableText"/>
              <w:ind w:left="57" w:right="57"/>
              <w:rPr>
                <w:b/>
                <w:bCs/>
              </w:rPr>
            </w:pPr>
            <w:r w:rsidRPr="00BB75F9">
              <w:rPr>
                <w:b/>
                <w:bCs/>
              </w:rPr>
              <w:t>Whāinga Amorangi objective: Tikanga and kawa</w:t>
            </w:r>
          </w:p>
        </w:tc>
      </w:tr>
      <w:tr w:rsidR="00BB75F9" w14:paraId="62A507EB" w14:textId="77777777" w:rsidTr="00BB75F9">
        <w:trPr>
          <w:trHeight w:val="344"/>
        </w:trPr>
        <w:tc>
          <w:tcPr>
            <w:tcW w:w="8070" w:type="dxa"/>
            <w:tcBorders>
              <w:top w:val="nil"/>
              <w:left w:val="nil"/>
              <w:bottom w:val="single" w:sz="2" w:space="0" w:color="A6A6A6" w:themeColor="background1" w:themeShade="A6"/>
              <w:right w:val="nil"/>
            </w:tcBorders>
            <w:hideMark/>
          </w:tcPr>
          <w:p w14:paraId="4E448573" w14:textId="77777777" w:rsidR="00BB75F9" w:rsidRPr="00BB75F9" w:rsidRDefault="00BB75F9" w:rsidP="00BB75F9">
            <w:pPr>
              <w:pStyle w:val="TableText"/>
              <w:ind w:left="57" w:right="57"/>
              <w:rPr>
                <w:b/>
                <w:bCs/>
              </w:rPr>
            </w:pPr>
            <w:r w:rsidRPr="00BB75F9">
              <w:rPr>
                <w:b/>
                <w:bCs/>
              </w:rPr>
              <w:t xml:space="preserve">Te Wiki o Te Reo Māori. </w:t>
            </w:r>
            <w:r w:rsidRPr="00BB75F9">
              <w:t>Continued support for staff to grow te reo Māori capability through waiata, kai and kēmu, lunchtime rumaki reo, te reo Māori Levels 1 and 2 courses, and links to external learning. Number participating: All staff invited.</w:t>
            </w:r>
          </w:p>
          <w:p w14:paraId="35C07D9F" w14:textId="77777777" w:rsidR="00BB75F9" w:rsidRPr="00BB75F9" w:rsidRDefault="00BB75F9" w:rsidP="00BB75F9">
            <w:pPr>
              <w:pStyle w:val="TableText"/>
              <w:ind w:left="57" w:right="57"/>
              <w:rPr>
                <w:b/>
                <w:bCs/>
              </w:rPr>
            </w:pPr>
            <w:r w:rsidRPr="00BB75F9">
              <w:rPr>
                <w:b/>
                <w:bCs/>
              </w:rPr>
              <w:t xml:space="preserve">Matariki events. </w:t>
            </w:r>
            <w:r w:rsidRPr="00BB75F9">
              <w:t>Celebration of Matariki exposed staff to mātauranga Māori and wellbeing concepts through activities designed to deepen staff understanding of Māori and its relevance to health and wellbeing. Number participating: All staff invited.</w:t>
            </w:r>
          </w:p>
          <w:p w14:paraId="28ABD206" w14:textId="34A0055E" w:rsidR="00BB75F9" w:rsidRPr="00BB75F9" w:rsidRDefault="00BB75F9" w:rsidP="00BB75F9">
            <w:pPr>
              <w:pStyle w:val="TableText"/>
              <w:ind w:left="57" w:right="57"/>
              <w:rPr>
                <w:b/>
                <w:bCs/>
              </w:rPr>
            </w:pPr>
            <w:r w:rsidRPr="00BB75F9">
              <w:rPr>
                <w:b/>
                <w:bCs/>
              </w:rPr>
              <w:t xml:space="preserve">Toro Mai – online modules. </w:t>
            </w:r>
            <w:r w:rsidRPr="00BB75F9">
              <w:t>Online modules developed by Massey University supported staff to deepen understanding of Māori knowledge, including te reo Māori and tikanga Māori. Number participating: 140 staff (18%).</w:t>
            </w:r>
          </w:p>
        </w:tc>
      </w:tr>
      <w:tr w:rsidR="00BB75F9" w:rsidRPr="008E1523" w14:paraId="676DD8AE" w14:textId="77777777" w:rsidTr="00BB75F9">
        <w:trPr>
          <w:trHeight w:val="344"/>
        </w:trPr>
        <w:tc>
          <w:tcPr>
            <w:tcW w:w="8070" w:type="dxa"/>
            <w:tcBorders>
              <w:top w:val="nil"/>
              <w:left w:val="nil"/>
              <w:bottom w:val="nil"/>
              <w:right w:val="nil"/>
            </w:tcBorders>
            <w:shd w:val="clear" w:color="auto" w:fill="D9D9D9" w:themeFill="background1" w:themeFillShade="D9"/>
            <w:hideMark/>
          </w:tcPr>
          <w:p w14:paraId="0044B8B0" w14:textId="3F16963C" w:rsidR="00BB75F9" w:rsidRPr="008E1523" w:rsidRDefault="00BB75F9" w:rsidP="00BB75F9">
            <w:pPr>
              <w:pStyle w:val="TableText"/>
              <w:keepNext/>
              <w:ind w:left="57" w:right="57"/>
              <w:rPr>
                <w:b/>
                <w:bCs/>
              </w:rPr>
            </w:pPr>
            <w:r w:rsidRPr="00BB75F9">
              <w:rPr>
                <w:b/>
                <w:bCs/>
              </w:rPr>
              <w:t>Whāinga Amorangi objective: New Zealand history and Te Tiriti o Waitangi</w:t>
            </w:r>
          </w:p>
        </w:tc>
      </w:tr>
      <w:tr w:rsidR="00BB75F9" w14:paraId="18C91EDE" w14:textId="77777777" w:rsidTr="00BB75F9">
        <w:trPr>
          <w:trHeight w:val="344"/>
        </w:trPr>
        <w:tc>
          <w:tcPr>
            <w:tcW w:w="8070" w:type="dxa"/>
            <w:tcBorders>
              <w:top w:val="nil"/>
              <w:left w:val="nil"/>
              <w:bottom w:val="nil"/>
              <w:right w:val="nil"/>
            </w:tcBorders>
            <w:hideMark/>
          </w:tcPr>
          <w:p w14:paraId="15305838" w14:textId="77777777" w:rsidR="00BB75F9" w:rsidRPr="00BB75F9" w:rsidRDefault="00BB75F9" w:rsidP="00BB75F9">
            <w:pPr>
              <w:pStyle w:val="TableText"/>
              <w:ind w:left="57" w:right="57"/>
              <w:rPr>
                <w:b/>
                <w:bCs/>
              </w:rPr>
            </w:pPr>
            <w:r w:rsidRPr="00BB75F9">
              <w:rPr>
                <w:b/>
                <w:bCs/>
              </w:rPr>
              <w:t xml:space="preserve">Wall Walk. </w:t>
            </w:r>
            <w:r w:rsidRPr="00BB75F9">
              <w:t>Interactive workshop exploring key events in New Zealand’s bicultural history, enhancing staff understanding of the impacts of government policy on Māori and the Māori–Crown relationship. Number participating: 34 staff (4%).</w:t>
            </w:r>
          </w:p>
          <w:p w14:paraId="7AB50C38" w14:textId="77777777" w:rsidR="00BB75F9" w:rsidRPr="00BB75F9" w:rsidRDefault="00BB75F9" w:rsidP="00BB75F9">
            <w:pPr>
              <w:pStyle w:val="TableText"/>
              <w:ind w:left="57" w:right="57"/>
              <w:rPr>
                <w:b/>
                <w:bCs/>
              </w:rPr>
            </w:pPr>
            <w:r w:rsidRPr="00BB75F9">
              <w:rPr>
                <w:b/>
                <w:bCs/>
              </w:rPr>
              <w:t xml:space="preserve">Te Rito – online modules. </w:t>
            </w:r>
            <w:r w:rsidRPr="00BB75F9">
              <w:t>Modules supported staff to deepen their understanding of te ao Māori, explore historical context, and gain insights into the concept of ‘walking in two worlds’. Number participating: 194 staff (25%).</w:t>
            </w:r>
          </w:p>
          <w:p w14:paraId="053D393A" w14:textId="0EA2C32C" w:rsidR="00BB75F9" w:rsidRPr="00BB75F9" w:rsidRDefault="00BB75F9" w:rsidP="00BB75F9">
            <w:pPr>
              <w:pStyle w:val="TableText"/>
              <w:ind w:left="57" w:right="57"/>
              <w:rPr>
                <w:b/>
                <w:bCs/>
              </w:rPr>
            </w:pPr>
            <w:r w:rsidRPr="00BB75F9">
              <w:rPr>
                <w:b/>
                <w:bCs/>
              </w:rPr>
              <w:t xml:space="preserve">Ngutuawa – Te Tiriti tools and training. </w:t>
            </w:r>
            <w:r w:rsidRPr="00BB75F9">
              <w:t>Supported staff to build te ao Māori understanding and embed Te Tiriti analysis across policy work, strengthening the application of Te Tiriti considerations in practice. Number participating: Tools and training available to all staff.</w:t>
            </w:r>
          </w:p>
        </w:tc>
      </w:tr>
      <w:tr w:rsidR="00BB75F9" w:rsidRPr="008E1523" w14:paraId="311A7C2E" w14:textId="77777777" w:rsidTr="00BB75F9">
        <w:trPr>
          <w:trHeight w:val="344"/>
        </w:trPr>
        <w:tc>
          <w:tcPr>
            <w:tcW w:w="8070" w:type="dxa"/>
            <w:tcBorders>
              <w:top w:val="nil"/>
              <w:left w:val="nil"/>
              <w:bottom w:val="nil"/>
              <w:right w:val="nil"/>
            </w:tcBorders>
            <w:shd w:val="clear" w:color="auto" w:fill="D9D9D9" w:themeFill="background1" w:themeFillShade="D9"/>
            <w:hideMark/>
          </w:tcPr>
          <w:p w14:paraId="4AFB989C" w14:textId="37144643" w:rsidR="00BB75F9" w:rsidRPr="008E1523" w:rsidRDefault="00BB75F9">
            <w:pPr>
              <w:pStyle w:val="TableText"/>
              <w:ind w:left="57" w:right="57"/>
              <w:rPr>
                <w:b/>
                <w:bCs/>
              </w:rPr>
            </w:pPr>
            <w:r w:rsidRPr="00BB75F9">
              <w:rPr>
                <w:b/>
                <w:bCs/>
              </w:rPr>
              <w:t>Whāinga Amorangi objective: Worldviews and knowledge systems</w:t>
            </w:r>
          </w:p>
        </w:tc>
      </w:tr>
      <w:tr w:rsidR="00BB75F9" w14:paraId="0BEB0753" w14:textId="77777777" w:rsidTr="00BB75F9">
        <w:trPr>
          <w:trHeight w:val="344"/>
        </w:trPr>
        <w:tc>
          <w:tcPr>
            <w:tcW w:w="8070" w:type="dxa"/>
            <w:tcBorders>
              <w:top w:val="nil"/>
              <w:left w:val="nil"/>
              <w:bottom w:val="single" w:sz="4" w:space="0" w:color="A6A6A6" w:themeColor="background1" w:themeShade="A6"/>
              <w:right w:val="nil"/>
            </w:tcBorders>
            <w:hideMark/>
          </w:tcPr>
          <w:p w14:paraId="24953A51" w14:textId="3B2B8939" w:rsidR="00BB75F9" w:rsidRPr="00BB75F9" w:rsidRDefault="00BB75F9">
            <w:pPr>
              <w:pStyle w:val="TableText"/>
              <w:ind w:left="57" w:right="57"/>
              <w:rPr>
                <w:b/>
                <w:bCs/>
              </w:rPr>
            </w:pPr>
            <w:r w:rsidRPr="00BB75F9">
              <w:rPr>
                <w:b/>
                <w:bCs/>
              </w:rPr>
              <w:t xml:space="preserve">Te Ao Māori – online modules. </w:t>
            </w:r>
            <w:r w:rsidRPr="00BB75F9">
              <w:t xml:space="preserve">Modules built staff knowledge of te ao Māori, the Māori world, including on Te Tiriti o Waitangi, </w:t>
            </w:r>
            <w:r w:rsidRPr="00BB75F9">
              <w:rPr>
                <w:i/>
                <w:iCs/>
              </w:rPr>
              <w:t>Whakamaua: Māori Health Action Plan 2020–2025</w:t>
            </w:r>
            <w:r w:rsidRPr="00BB75F9">
              <w:t>, Ao Mai te Rā: the Anti-Racism Kaupapa. Number participating: Exact number of staff unknown.</w:t>
            </w:r>
          </w:p>
        </w:tc>
      </w:tr>
    </w:tbl>
    <w:p w14:paraId="528E546C" w14:textId="59FEC553" w:rsidR="00BB75F9" w:rsidRDefault="00BB75F9" w:rsidP="00BB75F9">
      <w:pPr>
        <w:pStyle w:val="Heading3"/>
      </w:pPr>
      <w:r>
        <w:t>Māori language planning – te reo Māori revitalisation</w:t>
      </w:r>
    </w:p>
    <w:p w14:paraId="0DE9BC30" w14:textId="77777777" w:rsidR="00BB75F9" w:rsidRDefault="00BB75F9" w:rsidP="00BB75F9">
      <w:r>
        <w:t xml:space="preserve">The Ministry continues to support staff in developing their te reo Māori and tikanga Māori. Our Māhere Reo Māori (Māori Language Action Plan) is a key part of our Whāinga Amorangi Action Plan to build confidence and capability in te reo and tikanga Māori, and to strengthen engagement with Māori. </w:t>
      </w:r>
    </w:p>
    <w:p w14:paraId="278F1BCA" w14:textId="77777777" w:rsidR="00BB75F9" w:rsidRDefault="00BB75F9" w:rsidP="00BB75F9"/>
    <w:p w14:paraId="5473F20F" w14:textId="5AE53E2D" w:rsidR="00BB75F9" w:rsidRDefault="00BB75F9" w:rsidP="00BB75F9">
      <w:r>
        <w:t>We offer Level 1 and Level 2 te reo Māori programmes. In 2024/25, 55 staff completed Level 1 and 34 staff completed Level 2.</w:t>
      </w:r>
    </w:p>
    <w:p w14:paraId="61C1A5AD" w14:textId="77777777" w:rsidR="00BB75F9" w:rsidRDefault="00BB75F9" w:rsidP="00BB75F9"/>
    <w:p w14:paraId="7F1A0409" w14:textId="77777777" w:rsidR="00BB75F9" w:rsidRDefault="00BB75F9" w:rsidP="00BB75F9">
      <w:r>
        <w:t>Our Māhere Reo Māori also outlines a number of initiatives we have implemented, including:</w:t>
      </w:r>
    </w:p>
    <w:p w14:paraId="2419BE43" w14:textId="2B4182A5" w:rsidR="00BB75F9" w:rsidRDefault="00BB75F9" w:rsidP="00BB75F9">
      <w:pPr>
        <w:pStyle w:val="Bullet"/>
      </w:pPr>
      <w:r>
        <w:t>a bilingual signage project</w:t>
      </w:r>
    </w:p>
    <w:p w14:paraId="0AA4E6E3" w14:textId="5BBED254" w:rsidR="00BB75F9" w:rsidRDefault="00BB75F9" w:rsidP="00BB75F9">
      <w:pPr>
        <w:pStyle w:val="Bullet"/>
      </w:pPr>
      <w:r>
        <w:t>support for waiata tautoko whānau</w:t>
      </w:r>
    </w:p>
    <w:p w14:paraId="733A3E12" w14:textId="546A28FC" w:rsidR="00BB75F9" w:rsidRDefault="00BB75F9" w:rsidP="00BB75F9">
      <w:pPr>
        <w:pStyle w:val="Bullet"/>
      </w:pPr>
      <w:r>
        <w:t>participation in Te Kōnohete, the public service Kapa Haka event</w:t>
      </w:r>
    </w:p>
    <w:p w14:paraId="1C6C2DCE" w14:textId="004C0605" w:rsidR="00BB75F9" w:rsidRDefault="00BB75F9" w:rsidP="00BB75F9">
      <w:pPr>
        <w:pStyle w:val="Bullet"/>
      </w:pPr>
      <w:r>
        <w:t>development of a Te Reo Māori Translation Services Policy</w:t>
      </w:r>
    </w:p>
    <w:p w14:paraId="344DDBE3" w14:textId="3B271C82" w:rsidR="00BB75F9" w:rsidRDefault="00BB75F9" w:rsidP="00BB75F9">
      <w:pPr>
        <w:pStyle w:val="Bullet"/>
      </w:pPr>
      <w:r>
        <w:t>resources to support pronunciation in Ministry karakia and waiata, and to promote Ngā Uaratanga (Our Values)</w:t>
      </w:r>
    </w:p>
    <w:p w14:paraId="29F97399" w14:textId="79AD453F" w:rsidR="00BB75F9" w:rsidRDefault="00BB75F9" w:rsidP="00BB75F9">
      <w:pPr>
        <w:pStyle w:val="Bullet"/>
      </w:pPr>
      <w:r>
        <w:t>mihi and pepeha resources for staff</w:t>
      </w:r>
    </w:p>
    <w:p w14:paraId="61D49025" w14:textId="37415ACC" w:rsidR="00BB75F9" w:rsidRDefault="00BB75F9" w:rsidP="00BB75F9">
      <w:pPr>
        <w:pStyle w:val="Bullet"/>
      </w:pPr>
      <w:r>
        <w:t>progression of a reo Māori corpus for the Ministry</w:t>
      </w:r>
    </w:p>
    <w:p w14:paraId="32AAB3EF" w14:textId="2F98931F" w:rsidR="00BB75F9" w:rsidRDefault="00BB75F9" w:rsidP="00BB75F9">
      <w:pPr>
        <w:pStyle w:val="Bullet"/>
      </w:pPr>
      <w:r>
        <w:t>development of online learning modules.</w:t>
      </w:r>
    </w:p>
    <w:p w14:paraId="59C59F28" w14:textId="77777777" w:rsidR="00BB75F9" w:rsidRDefault="00BB75F9" w:rsidP="00BB75F9">
      <w:pPr>
        <w:pStyle w:val="Heading3"/>
      </w:pPr>
      <w:r>
        <w:t>Health, safety and wellbeing</w:t>
      </w:r>
    </w:p>
    <w:p w14:paraId="401D625B" w14:textId="46CCD936" w:rsidR="00BB75F9" w:rsidRDefault="00BB75F9" w:rsidP="00BB75F9">
      <w:r>
        <w:t>Our vision is for a workplace where people are protected from harm and feel empowered to contribute to better health, safety and wellbeing outcomes for themselves and others.</w:t>
      </w:r>
    </w:p>
    <w:p w14:paraId="460739A2" w14:textId="77777777" w:rsidR="00BB75F9" w:rsidRDefault="00BB75F9" w:rsidP="00BB75F9"/>
    <w:p w14:paraId="0A45F459" w14:textId="54F63883" w:rsidR="00BB75F9" w:rsidRDefault="00BB75F9" w:rsidP="00BB75F9">
      <w:r>
        <w:t>To achieve this vision, we are committed to maintaining health, safety and wellbeing processes that are accessible, easy to use, and proportionate to the level of risk associated with our work. Reporting to the Executive Governance Team (EGT) was streamlined to ensure timely and relevant information was available for oversight. This enabled the EGT to meet its governance responsibilities, focus on key priorities, and dedicate attention to critical risks, including psychosocial risks.</w:t>
      </w:r>
    </w:p>
    <w:p w14:paraId="38BBB97F" w14:textId="04E2D468" w:rsidR="00BB75F9" w:rsidRDefault="00BB75F9" w:rsidP="00BB75F9"/>
    <w:p w14:paraId="09BF3847" w14:textId="2B7F1D4D" w:rsidR="00BB75F9" w:rsidRDefault="00BB75F9" w:rsidP="00BB75F9">
      <w:r>
        <w:t>In 2024/25, ergonomic pain and discomfort represented the largest category of incident reports received. These cases were managed through an early pain and discomfort programme, which offers workstation assessments and other rehabilitation options, such as physiotherapy. Early intervention supports faster recovery, helps staff return to work sooner, and reduces the risk of prolonged and costly recoveries.</w:t>
      </w:r>
    </w:p>
    <w:p w14:paraId="31F6CFFF" w14:textId="77777777" w:rsidR="00BB75F9" w:rsidRDefault="00BB75F9" w:rsidP="00BB75F9"/>
    <w:p w14:paraId="07DEBB43" w14:textId="77777777" w:rsidR="00BB75F9" w:rsidRDefault="00BB75F9" w:rsidP="00BB75F9">
      <w:r>
        <w:t>The Ministry is a member of the Accident Compensation Corporation (ACC) Accredited Employer Programme (AEP), which provides access to consistent and dedicated injury management. In July 2024, we achieved tertiary status in our ACC AEP audit, demonstrating our commitment to continuous improvement in our health and safety system. During 2024/25, we undertook an internal assurance review to assess</w:t>
      </w:r>
    </w:p>
    <w:p w14:paraId="06C2A70D" w14:textId="77777777" w:rsidR="00BB75F9" w:rsidRDefault="00BB75F9" w:rsidP="00BB75F9">
      <w:r>
        <w:t>our readiness to meet updated ACC AEP requirements. This led to improved staff representation and enhanced approaches to assessing critical risks.</w:t>
      </w:r>
    </w:p>
    <w:p w14:paraId="730C37F9" w14:textId="77777777" w:rsidR="00BB75F9" w:rsidRDefault="00BB75F9" w:rsidP="00BB75F9"/>
    <w:p w14:paraId="748F498E" w14:textId="77777777" w:rsidR="00BB75F9" w:rsidRDefault="00BB75F9" w:rsidP="00BB75F9">
      <w:r>
        <w:t>Our people remain actively engaged in health, safety and wellbeing initiatives through two dedicated committees and a Wellbeing Rōpū. Staff representatives play a key role in reviewing the Ministry’s health and safety management system, assessing critical risks, and updating educational resources to make them accessible, relevant, and responsive to staff needs.</w:t>
      </w:r>
    </w:p>
    <w:p w14:paraId="5548F21C" w14:textId="77777777" w:rsidR="00BB75F9" w:rsidRDefault="00BB75F9" w:rsidP="00BB75F9"/>
    <w:p w14:paraId="4D4CC412" w14:textId="1F6880FA" w:rsidR="00BB75F9" w:rsidRDefault="00BB75F9" w:rsidP="00BB75F9">
      <w:r>
        <w:t>All staff are equipped to perform their roles safely and effectively. Every worker completes an online induction that covers essential health, safety and wellbeing information, including site-specific details.</w:t>
      </w:r>
      <w:r w:rsidR="00624861">
        <w:t xml:space="preserve"> </w:t>
      </w:r>
      <w:r>
        <w:t>Staff involved in higher-risk activities receive training and support tailored to their work.</w:t>
      </w:r>
    </w:p>
    <w:p w14:paraId="3E4AD515" w14:textId="77777777" w:rsidR="00624861" w:rsidRDefault="00624861" w:rsidP="00BB75F9"/>
    <w:p w14:paraId="57DD66B0" w14:textId="77777777" w:rsidR="00624861" w:rsidRDefault="00BB75F9" w:rsidP="00BB75F9">
      <w:pPr>
        <w:sectPr w:rsidR="00624861" w:rsidSect="00483C9C">
          <w:pgSz w:w="11907" w:h="16840" w:code="9"/>
          <w:pgMar w:top="1418" w:right="1701" w:bottom="1134" w:left="1843" w:header="284" w:footer="425" w:gutter="284"/>
          <w:cols w:space="720"/>
        </w:sectPr>
      </w:pPr>
      <w:r>
        <w:t>In October 2024, the Ministry strengthened its emergency response capability by participating in the national ShakeOut exercise.</w:t>
      </w:r>
    </w:p>
    <w:p w14:paraId="5D5BA247" w14:textId="77777777" w:rsidR="00624861" w:rsidRDefault="00624861" w:rsidP="00624861">
      <w:pPr>
        <w:pStyle w:val="Heading2"/>
        <w:spacing w:before="0"/>
      </w:pPr>
      <w:bookmarkStart w:id="28" w:name="_Toc211863461"/>
      <w:r>
        <w:t>New payroll and human resource information system</w:t>
      </w:r>
      <w:bookmarkEnd w:id="28"/>
    </w:p>
    <w:p w14:paraId="1F6D67D2" w14:textId="77777777" w:rsidR="00624861" w:rsidRDefault="00624861" w:rsidP="00624861">
      <w:r>
        <w:t>In July 2024, the Ministry entered into a contract with Workday and Datapay to replace our payroll and human resource information system (HRIS), which will no longer be supported after December 2025. This transition supports our transformation by enabling the shifts needed in how we work.</w:t>
      </w:r>
    </w:p>
    <w:p w14:paraId="63F41F88" w14:textId="77777777" w:rsidR="00624861" w:rsidRDefault="00624861" w:rsidP="00624861"/>
    <w:p w14:paraId="43349797" w14:textId="77777777" w:rsidR="00624861" w:rsidRDefault="00624861" w:rsidP="00624861">
      <w:r>
        <w:t>The all-in-one payroll and HRIS replacement system, ‘Taku Mahi’, went live on 9 July 2025. The new system introduces greater automation, reduces manual tasks and</w:t>
      </w:r>
    </w:p>
    <w:p w14:paraId="53A84D74" w14:textId="77777777" w:rsidR="00624861" w:rsidRDefault="00624861" w:rsidP="00624861">
      <w:r>
        <w:t>interventions, makes it easier to audit business processes, enables online approvals, and enhances data analytics and insights.</w:t>
      </w:r>
    </w:p>
    <w:p w14:paraId="7AB02D8F" w14:textId="77777777" w:rsidR="00624861" w:rsidRDefault="00624861" w:rsidP="00624861">
      <w:pPr>
        <w:pStyle w:val="Heading2"/>
      </w:pPr>
      <w:bookmarkStart w:id="29" w:name="_Toc211863462"/>
      <w:r>
        <w:t>IT infrastructure</w:t>
      </w:r>
      <w:bookmarkEnd w:id="29"/>
    </w:p>
    <w:p w14:paraId="53D0BFA8" w14:textId="77777777" w:rsidR="00624861" w:rsidRDefault="00624861" w:rsidP="00624861">
      <w:r>
        <w:t>In 2024/25, we completed a digital operating model for the Ministry’s regulatory services, providing an end-to-end model for the processes that underpin the services. We progressed delivery of a replacement platform to support the Assisted Dying Service regulatory function. The Smokefree Environment and Regulated Products project was initiated in May 2025 to develop a replacement product to deliver this regulatory service.</w:t>
      </w:r>
    </w:p>
    <w:p w14:paraId="4A3C8947" w14:textId="77777777" w:rsidR="00624861" w:rsidRDefault="00624861" w:rsidP="00624861"/>
    <w:p w14:paraId="0D63384D" w14:textId="235216B8" w:rsidR="00624861" w:rsidRDefault="00624861" w:rsidP="00624861">
      <w:r>
        <w:t>In line with the release of Government guidance for the safe use of Artificial Intelligence (AI) in the public sector, we have been exploring opportunities for efficiencies through several AI proofs of concept (PoC) and pilots. A completed PoC on a Microsoft Copilot for staff productivity has advanced to a cross-organisational pilot. Another set of AI PoCs is underway, with the aim of creating efficiencies, including to support:</w:t>
      </w:r>
    </w:p>
    <w:p w14:paraId="3273ACFA" w14:textId="5BDE1E1E" w:rsidR="00624861" w:rsidRDefault="00624861" w:rsidP="00624861">
      <w:pPr>
        <w:pStyle w:val="Bullet"/>
      </w:pPr>
      <w:r>
        <w:t>ethics committees</w:t>
      </w:r>
    </w:p>
    <w:p w14:paraId="1ABFC5D8" w14:textId="05399181" w:rsidR="00624861" w:rsidRDefault="00624861" w:rsidP="00624861">
      <w:pPr>
        <w:pStyle w:val="Bullet"/>
      </w:pPr>
      <w:r>
        <w:t>responses for human resources managers and staff</w:t>
      </w:r>
    </w:p>
    <w:p w14:paraId="4A15ACD6" w14:textId="024903F8" w:rsidR="00624861" w:rsidRDefault="00624861" w:rsidP="00624861">
      <w:pPr>
        <w:pStyle w:val="Bullet"/>
      </w:pPr>
      <w:r>
        <w:t>day-to-day administrative tasks for some teams.</w:t>
      </w:r>
    </w:p>
    <w:p w14:paraId="3C945E84" w14:textId="4629ECA1" w:rsidR="00624861" w:rsidRDefault="00624861" w:rsidP="00624861"/>
    <w:p w14:paraId="22FAC074" w14:textId="77777777" w:rsidR="00624861" w:rsidRDefault="00624861" w:rsidP="00624861">
      <w:r>
        <w:t>A PoC is also underway to explore opportunities for integrating AI to safely and securely analyse health data used in performance reporting and monitoring, in line with relevant public service AI frameworks.</w:t>
      </w:r>
    </w:p>
    <w:p w14:paraId="08B5D518" w14:textId="77777777" w:rsidR="00624861" w:rsidRDefault="00624861" w:rsidP="00624861">
      <w:pPr>
        <w:pStyle w:val="Heading3"/>
      </w:pPr>
      <w:r>
        <w:t>Service critical assets</w:t>
      </w:r>
    </w:p>
    <w:p w14:paraId="42BCC0FA" w14:textId="77777777" w:rsidR="00624861" w:rsidRDefault="00624861" w:rsidP="00624861">
      <w:r>
        <w:t>The Government’s Cabinet Office Circular CO(23)9 of September 2023 outlines the requirements for government departments to include relevant asset performance indicators for service critical assets in their annual reports.</w:t>
      </w:r>
    </w:p>
    <w:p w14:paraId="631B93A0" w14:textId="77777777" w:rsidR="00624861" w:rsidRDefault="00624861" w:rsidP="00624861"/>
    <w:p w14:paraId="5E4406B1" w14:textId="77777777" w:rsidR="00624861" w:rsidRDefault="00624861" w:rsidP="00624861">
      <w:r>
        <w:t>As part of the 2022 health system reform, the Ministry transferred its operational and service management technology functions to Health NZ. This transfer included most Data and Digital staff, budgets, and system assets. Health NZ then provided these services to the Ministry under a Shared Services Agreement.</w:t>
      </w:r>
    </w:p>
    <w:p w14:paraId="4BBDDD1D" w14:textId="77777777" w:rsidR="00624861" w:rsidRDefault="00624861" w:rsidP="00624861"/>
    <w:p w14:paraId="72C1A644" w14:textId="77777777" w:rsidR="00624861" w:rsidRDefault="00624861" w:rsidP="00624861">
      <w:r>
        <w:t>Throughout 2024/25, we undertook a comprehensive assessment of the quality and performance of these critical services and assets, along with an options analysis to determine a preferred future state.</w:t>
      </w:r>
    </w:p>
    <w:p w14:paraId="0435CCBC" w14:textId="77777777" w:rsidR="00624861" w:rsidRDefault="00624861" w:rsidP="00624861"/>
    <w:p w14:paraId="0A14631C" w14:textId="77777777" w:rsidR="00624861" w:rsidRDefault="00624861" w:rsidP="00624861">
      <w:r>
        <w:t>The Ministry is now transitioning IT services back under its direct control. Once this transition is complete, we will establish and monitor service and asset performance to ensure these functions are accountable and align with organisational needs. Through this process over 2025/26, baselines for IT assets will be established and reporting formalised.</w:t>
      </w:r>
    </w:p>
    <w:p w14:paraId="41C06614" w14:textId="77777777" w:rsidR="00624861" w:rsidRDefault="00624861" w:rsidP="00624861"/>
    <w:p w14:paraId="553A3804" w14:textId="4B2AEBEF" w:rsidR="008E1523" w:rsidRDefault="00624861" w:rsidP="00624861">
      <w:r>
        <w:t>For reporting on performance on service critical physical assets, see Annex 5.</w:t>
      </w:r>
    </w:p>
    <w:p w14:paraId="354B1BCA" w14:textId="77777777" w:rsidR="004B1083" w:rsidRDefault="004B1083" w:rsidP="00BB75F9">
      <w:pPr>
        <w:sectPr w:rsidR="004B1083" w:rsidSect="00483C9C">
          <w:pgSz w:w="11907" w:h="16840" w:code="9"/>
          <w:pgMar w:top="1418" w:right="1701" w:bottom="1134" w:left="1843" w:header="284" w:footer="425" w:gutter="284"/>
          <w:cols w:space="720"/>
        </w:sectPr>
      </w:pPr>
    </w:p>
    <w:p w14:paraId="1F062C4C" w14:textId="5EB8EB5A" w:rsidR="00624861" w:rsidRDefault="004B1083" w:rsidP="004B1083">
      <w:pPr>
        <w:pStyle w:val="Heading1"/>
        <w:spacing w:before="0"/>
      </w:pPr>
      <w:bookmarkStart w:id="30" w:name="_Toc211863463"/>
      <w:r>
        <w:t>Section 4: Annual financial statements – Ngā tauāki pūtea o te tau</w:t>
      </w:r>
      <w:bookmarkEnd w:id="30"/>
    </w:p>
    <w:p w14:paraId="4EEDD592" w14:textId="51999373" w:rsidR="004B1083" w:rsidRDefault="004B1083" w:rsidP="004B1083">
      <w:pPr>
        <w:pStyle w:val="Heading2"/>
        <w:rPr>
          <w:sz w:val="40"/>
          <w:szCs w:val="16"/>
        </w:rPr>
      </w:pPr>
      <w:bookmarkStart w:id="31" w:name="_Toc211863464"/>
      <w:r w:rsidRPr="004B1083">
        <w:rPr>
          <w:sz w:val="40"/>
          <w:szCs w:val="16"/>
        </w:rPr>
        <w:t>Statement of comprehensive revenue and expense for the year ended 30 June 2025</w:t>
      </w:r>
      <w:bookmarkEnd w:id="31"/>
    </w:p>
    <w:tbl>
      <w:tblPr>
        <w:tblW w:w="8080" w:type="dxa"/>
        <w:tblLayout w:type="fixed"/>
        <w:tblCellMar>
          <w:left w:w="0" w:type="dxa"/>
          <w:right w:w="0" w:type="dxa"/>
        </w:tblCellMar>
        <w:tblLook w:val="01E0" w:firstRow="1" w:lastRow="1" w:firstColumn="1" w:lastColumn="1" w:noHBand="0" w:noVBand="0"/>
      </w:tblPr>
      <w:tblGrid>
        <w:gridCol w:w="1275"/>
        <w:gridCol w:w="2411"/>
        <w:gridCol w:w="567"/>
        <w:gridCol w:w="1147"/>
        <w:gridCol w:w="1285"/>
        <w:gridCol w:w="1395"/>
      </w:tblGrid>
      <w:tr w:rsidR="004B1083" w14:paraId="3D1F17B2" w14:textId="77777777">
        <w:trPr>
          <w:trHeight w:val="1011"/>
        </w:trPr>
        <w:tc>
          <w:tcPr>
            <w:tcW w:w="1275" w:type="dxa"/>
            <w:shd w:val="clear" w:color="auto" w:fill="D9D9D9" w:themeFill="background1" w:themeFillShade="D9"/>
            <w:hideMark/>
          </w:tcPr>
          <w:p w14:paraId="6DCC0444" w14:textId="40249971" w:rsidR="009D746E" w:rsidRDefault="009D746E">
            <w:pPr>
              <w:pStyle w:val="TableText"/>
              <w:ind w:left="57" w:right="170"/>
              <w:jc w:val="right"/>
              <w:rPr>
                <w:rFonts w:cs="Segoe UI"/>
                <w:b/>
                <w:bCs/>
                <w:w w:val="110"/>
                <w:sz w:val="16"/>
                <w:szCs w:val="16"/>
              </w:rPr>
            </w:pPr>
            <w:r>
              <w:rPr>
                <w:rFonts w:cs="Segoe UI"/>
                <w:b/>
                <w:bCs/>
                <w:w w:val="110"/>
                <w:sz w:val="16"/>
                <w:szCs w:val="16"/>
              </w:rPr>
              <w:br/>
            </w:r>
            <w:r w:rsidR="004B1083">
              <w:rPr>
                <w:rFonts w:cs="Segoe UI"/>
                <w:b/>
                <w:bCs/>
                <w:w w:val="110"/>
                <w:sz w:val="16"/>
                <w:szCs w:val="16"/>
              </w:rPr>
              <w:t>Actual</w:t>
            </w:r>
          </w:p>
          <w:p w14:paraId="3648E378" w14:textId="46CC922C" w:rsidR="004B1083" w:rsidRDefault="004B1083">
            <w:pPr>
              <w:pStyle w:val="TableText"/>
              <w:ind w:left="57" w:right="170"/>
              <w:jc w:val="right"/>
              <w:rPr>
                <w:rFonts w:cs="Segoe UI"/>
                <w:b/>
                <w:bCs/>
                <w:sz w:val="16"/>
                <w:szCs w:val="16"/>
              </w:rPr>
            </w:pPr>
            <w:r>
              <w:rPr>
                <w:rFonts w:cs="Segoe UI"/>
                <w:b/>
                <w:bCs/>
                <w:w w:val="105"/>
                <w:sz w:val="16"/>
                <w:szCs w:val="16"/>
              </w:rPr>
              <w:t>202</w:t>
            </w:r>
            <w:r w:rsidR="009D746E">
              <w:rPr>
                <w:rFonts w:cs="Segoe UI"/>
                <w:b/>
                <w:bCs/>
                <w:w w:val="105"/>
                <w:sz w:val="16"/>
                <w:szCs w:val="16"/>
              </w:rPr>
              <w:t>4</w:t>
            </w:r>
          </w:p>
          <w:p w14:paraId="254B4158" w14:textId="77777777" w:rsidR="004B1083" w:rsidRDefault="004B1083">
            <w:pPr>
              <w:pStyle w:val="TableText"/>
              <w:ind w:left="57" w:right="170"/>
              <w:jc w:val="right"/>
              <w:rPr>
                <w:rFonts w:cs="Segoe UI"/>
                <w:b/>
                <w:bCs/>
                <w:sz w:val="16"/>
                <w:szCs w:val="16"/>
              </w:rPr>
            </w:pPr>
            <w:r>
              <w:rPr>
                <w:rFonts w:cs="Segoe UI"/>
                <w:b/>
                <w:bCs/>
                <w:sz w:val="16"/>
                <w:szCs w:val="16"/>
              </w:rPr>
              <w:t>$000</w:t>
            </w:r>
          </w:p>
        </w:tc>
        <w:tc>
          <w:tcPr>
            <w:tcW w:w="2411" w:type="dxa"/>
            <w:shd w:val="clear" w:color="auto" w:fill="D9D9D9" w:themeFill="background1" w:themeFillShade="D9"/>
          </w:tcPr>
          <w:p w14:paraId="5316A323" w14:textId="77777777" w:rsidR="004B1083" w:rsidRDefault="004B1083">
            <w:pPr>
              <w:pStyle w:val="TableText"/>
              <w:ind w:left="57" w:right="57"/>
              <w:rPr>
                <w:rFonts w:cs="Segoe UI"/>
                <w:b/>
                <w:bCs/>
                <w:sz w:val="16"/>
                <w:szCs w:val="16"/>
              </w:rPr>
            </w:pPr>
          </w:p>
        </w:tc>
        <w:tc>
          <w:tcPr>
            <w:tcW w:w="567" w:type="dxa"/>
            <w:shd w:val="clear" w:color="auto" w:fill="D9D9D9" w:themeFill="background1" w:themeFillShade="D9"/>
          </w:tcPr>
          <w:p w14:paraId="267D4B36" w14:textId="77777777" w:rsidR="004B1083" w:rsidRDefault="004B1083">
            <w:pPr>
              <w:pStyle w:val="TableText"/>
              <w:ind w:left="57" w:right="57"/>
              <w:jc w:val="right"/>
              <w:rPr>
                <w:rFonts w:cs="Segoe UI"/>
                <w:b/>
                <w:bCs/>
                <w:sz w:val="16"/>
                <w:szCs w:val="16"/>
              </w:rPr>
            </w:pPr>
            <w:r>
              <w:rPr>
                <w:rFonts w:cs="Segoe UI"/>
                <w:b/>
                <w:bCs/>
                <w:sz w:val="16"/>
                <w:szCs w:val="16"/>
              </w:rPr>
              <w:br/>
            </w:r>
          </w:p>
          <w:p w14:paraId="2FBB13C3" w14:textId="77777777" w:rsidR="004B1083" w:rsidRDefault="004B1083">
            <w:pPr>
              <w:pStyle w:val="TableText"/>
              <w:ind w:left="57" w:right="57"/>
              <w:jc w:val="right"/>
              <w:rPr>
                <w:rFonts w:cs="Segoe UI"/>
                <w:b/>
                <w:bCs/>
                <w:sz w:val="16"/>
                <w:szCs w:val="16"/>
              </w:rPr>
            </w:pPr>
          </w:p>
          <w:p w14:paraId="36F1DBB5" w14:textId="77777777" w:rsidR="004B1083" w:rsidRDefault="004B1083">
            <w:pPr>
              <w:pStyle w:val="TableText"/>
              <w:ind w:left="57" w:right="57"/>
              <w:jc w:val="right"/>
              <w:rPr>
                <w:rFonts w:cs="Segoe UI"/>
                <w:b/>
                <w:bCs/>
                <w:sz w:val="16"/>
                <w:szCs w:val="16"/>
              </w:rPr>
            </w:pPr>
            <w:r>
              <w:rPr>
                <w:rFonts w:cs="Segoe UI"/>
                <w:b/>
                <w:bCs/>
                <w:sz w:val="16"/>
                <w:szCs w:val="16"/>
              </w:rPr>
              <w:t>Note</w:t>
            </w:r>
          </w:p>
        </w:tc>
        <w:tc>
          <w:tcPr>
            <w:tcW w:w="1147" w:type="dxa"/>
            <w:shd w:val="clear" w:color="auto" w:fill="D9D9D9" w:themeFill="background1" w:themeFillShade="D9"/>
            <w:hideMark/>
          </w:tcPr>
          <w:p w14:paraId="025E808C" w14:textId="571F5DD0" w:rsidR="009D746E" w:rsidRDefault="009D746E">
            <w:pPr>
              <w:pStyle w:val="TableText"/>
              <w:ind w:left="57" w:right="57"/>
              <w:jc w:val="right"/>
              <w:rPr>
                <w:rFonts w:cs="Segoe UI"/>
                <w:b/>
                <w:bCs/>
                <w:sz w:val="16"/>
                <w:szCs w:val="16"/>
              </w:rPr>
            </w:pPr>
            <w:r>
              <w:rPr>
                <w:rFonts w:cs="Segoe UI"/>
                <w:b/>
                <w:bCs/>
                <w:sz w:val="16"/>
                <w:szCs w:val="16"/>
              </w:rPr>
              <w:br/>
            </w:r>
            <w:r w:rsidR="004B1083">
              <w:rPr>
                <w:rFonts w:cs="Segoe UI"/>
                <w:b/>
                <w:bCs/>
                <w:sz w:val="16"/>
                <w:szCs w:val="16"/>
              </w:rPr>
              <w:t>Actual</w:t>
            </w:r>
          </w:p>
          <w:p w14:paraId="7FF39839" w14:textId="0CE194CE" w:rsidR="004B1083" w:rsidRDefault="004B1083">
            <w:pPr>
              <w:pStyle w:val="TableText"/>
              <w:ind w:left="57" w:right="57"/>
              <w:jc w:val="right"/>
              <w:rPr>
                <w:rFonts w:cs="Segoe UI"/>
                <w:b/>
                <w:bCs/>
                <w:sz w:val="16"/>
                <w:szCs w:val="16"/>
              </w:rPr>
            </w:pPr>
            <w:r>
              <w:rPr>
                <w:rFonts w:cs="Segoe UI"/>
                <w:b/>
                <w:bCs/>
                <w:sz w:val="16"/>
                <w:szCs w:val="16"/>
              </w:rPr>
              <w:t>202</w:t>
            </w:r>
            <w:r w:rsidR="009D746E">
              <w:rPr>
                <w:rFonts w:cs="Segoe UI"/>
                <w:b/>
                <w:bCs/>
                <w:sz w:val="16"/>
                <w:szCs w:val="16"/>
              </w:rPr>
              <w:t>5</w:t>
            </w:r>
          </w:p>
          <w:p w14:paraId="3F23BAF8" w14:textId="77777777" w:rsidR="004B1083" w:rsidRDefault="004B1083">
            <w:pPr>
              <w:pStyle w:val="TableText"/>
              <w:ind w:left="57" w:right="57"/>
              <w:jc w:val="right"/>
              <w:rPr>
                <w:rFonts w:cs="Segoe UI"/>
                <w:b/>
                <w:bCs/>
                <w:sz w:val="16"/>
                <w:szCs w:val="16"/>
              </w:rPr>
            </w:pPr>
            <w:r>
              <w:rPr>
                <w:rFonts w:cs="Segoe UI"/>
                <w:b/>
                <w:bCs/>
                <w:sz w:val="16"/>
                <w:szCs w:val="16"/>
              </w:rPr>
              <w:t>$000</w:t>
            </w:r>
          </w:p>
        </w:tc>
        <w:tc>
          <w:tcPr>
            <w:tcW w:w="1285" w:type="dxa"/>
            <w:shd w:val="clear" w:color="auto" w:fill="D9D9D9" w:themeFill="background1" w:themeFillShade="D9"/>
            <w:hideMark/>
          </w:tcPr>
          <w:p w14:paraId="58C88419" w14:textId="78878251" w:rsidR="004B1083" w:rsidRDefault="004B1083">
            <w:pPr>
              <w:pStyle w:val="TableText"/>
              <w:ind w:left="57" w:right="57"/>
              <w:jc w:val="right"/>
              <w:rPr>
                <w:rFonts w:cs="Segoe UI"/>
                <w:b/>
                <w:bCs/>
                <w:sz w:val="16"/>
                <w:szCs w:val="16"/>
              </w:rPr>
            </w:pPr>
            <w:r>
              <w:rPr>
                <w:rFonts w:cs="Segoe UI"/>
                <w:b/>
                <w:bCs/>
                <w:sz w:val="16"/>
                <w:szCs w:val="16"/>
              </w:rPr>
              <w:t>Unaudited</w:t>
            </w:r>
            <w:r>
              <w:rPr>
                <w:rFonts w:cs="Segoe UI"/>
                <w:b/>
                <w:bCs/>
                <w:sz w:val="16"/>
                <w:szCs w:val="16"/>
              </w:rPr>
              <w:br/>
              <w:t>budget</w:t>
            </w:r>
          </w:p>
          <w:p w14:paraId="1F80A247" w14:textId="789C2EFF" w:rsidR="004B1083" w:rsidRDefault="004B1083">
            <w:pPr>
              <w:pStyle w:val="TableText"/>
              <w:ind w:left="57" w:right="57"/>
              <w:jc w:val="right"/>
              <w:rPr>
                <w:rFonts w:cs="Segoe UI"/>
                <w:b/>
                <w:bCs/>
                <w:sz w:val="16"/>
                <w:szCs w:val="16"/>
              </w:rPr>
            </w:pPr>
            <w:r>
              <w:rPr>
                <w:rFonts w:cs="Segoe UI"/>
                <w:b/>
                <w:bCs/>
                <w:sz w:val="16"/>
                <w:szCs w:val="16"/>
              </w:rPr>
              <w:t>202</w:t>
            </w:r>
            <w:r w:rsidR="009D746E">
              <w:rPr>
                <w:rFonts w:cs="Segoe UI"/>
                <w:b/>
                <w:bCs/>
                <w:sz w:val="16"/>
                <w:szCs w:val="16"/>
              </w:rPr>
              <w:t>5</w:t>
            </w:r>
          </w:p>
          <w:p w14:paraId="24DE468D" w14:textId="77777777" w:rsidR="004B1083" w:rsidRDefault="004B1083">
            <w:pPr>
              <w:pStyle w:val="TableText"/>
              <w:ind w:left="57" w:right="57"/>
              <w:jc w:val="right"/>
              <w:rPr>
                <w:rFonts w:cs="Segoe UI"/>
                <w:b/>
                <w:bCs/>
                <w:sz w:val="16"/>
                <w:szCs w:val="16"/>
              </w:rPr>
            </w:pPr>
            <w:r>
              <w:rPr>
                <w:rFonts w:cs="Segoe UI"/>
                <w:b/>
                <w:bCs/>
                <w:sz w:val="16"/>
                <w:szCs w:val="16"/>
              </w:rPr>
              <w:t>$000</w:t>
            </w:r>
          </w:p>
        </w:tc>
        <w:tc>
          <w:tcPr>
            <w:tcW w:w="1395" w:type="dxa"/>
            <w:shd w:val="clear" w:color="auto" w:fill="D9D9D9" w:themeFill="background1" w:themeFillShade="D9"/>
            <w:hideMark/>
          </w:tcPr>
          <w:p w14:paraId="7E455102" w14:textId="08AC6B3D" w:rsidR="004B1083" w:rsidRDefault="004B1083" w:rsidP="0022568A">
            <w:pPr>
              <w:pStyle w:val="TableText"/>
              <w:ind w:left="57" w:right="113"/>
              <w:jc w:val="right"/>
              <w:rPr>
                <w:rFonts w:cs="Segoe UI"/>
                <w:b/>
                <w:bCs/>
                <w:sz w:val="16"/>
                <w:szCs w:val="16"/>
              </w:rPr>
            </w:pPr>
            <w:r>
              <w:rPr>
                <w:rFonts w:cs="Segoe UI"/>
                <w:b/>
                <w:bCs/>
                <w:sz w:val="16"/>
                <w:szCs w:val="16"/>
              </w:rPr>
              <w:t>Unaudited</w:t>
            </w:r>
            <w:r w:rsidR="009D746E">
              <w:rPr>
                <w:rFonts w:cs="Segoe UI"/>
                <w:b/>
                <w:bCs/>
                <w:sz w:val="16"/>
                <w:szCs w:val="16"/>
              </w:rPr>
              <w:br/>
            </w:r>
            <w:r>
              <w:rPr>
                <w:rFonts w:cs="Segoe UI"/>
                <w:b/>
                <w:bCs/>
                <w:sz w:val="16"/>
                <w:szCs w:val="16"/>
              </w:rPr>
              <w:t>forecast</w:t>
            </w:r>
          </w:p>
          <w:p w14:paraId="4441A5FF" w14:textId="6795DA8B" w:rsidR="004B1083" w:rsidRDefault="004B1083" w:rsidP="0022568A">
            <w:pPr>
              <w:pStyle w:val="TableText"/>
              <w:ind w:left="57" w:right="113"/>
              <w:jc w:val="right"/>
              <w:rPr>
                <w:rFonts w:cs="Segoe UI"/>
                <w:b/>
                <w:bCs/>
                <w:sz w:val="16"/>
                <w:szCs w:val="16"/>
              </w:rPr>
            </w:pPr>
            <w:r>
              <w:rPr>
                <w:rFonts w:cs="Segoe UI"/>
                <w:b/>
                <w:bCs/>
                <w:sz w:val="16"/>
                <w:szCs w:val="16"/>
              </w:rPr>
              <w:t>202</w:t>
            </w:r>
            <w:r w:rsidR="009D746E">
              <w:rPr>
                <w:rFonts w:cs="Segoe UI"/>
                <w:b/>
                <w:bCs/>
                <w:sz w:val="16"/>
                <w:szCs w:val="16"/>
              </w:rPr>
              <w:t>6</w:t>
            </w:r>
          </w:p>
          <w:p w14:paraId="258A139C" w14:textId="77777777" w:rsidR="004B1083" w:rsidRDefault="004B1083" w:rsidP="0022568A">
            <w:pPr>
              <w:pStyle w:val="TableText"/>
              <w:ind w:left="57" w:right="113"/>
              <w:jc w:val="right"/>
              <w:rPr>
                <w:rFonts w:cs="Segoe UI"/>
                <w:b/>
                <w:bCs/>
                <w:sz w:val="16"/>
                <w:szCs w:val="16"/>
              </w:rPr>
            </w:pPr>
            <w:r>
              <w:rPr>
                <w:rFonts w:cs="Segoe UI"/>
                <w:b/>
                <w:bCs/>
                <w:sz w:val="16"/>
                <w:szCs w:val="16"/>
              </w:rPr>
              <w:t>$000</w:t>
            </w:r>
          </w:p>
        </w:tc>
      </w:tr>
      <w:tr w:rsidR="004B1083" w14:paraId="4B24460E" w14:textId="77777777">
        <w:trPr>
          <w:trHeight w:val="334"/>
        </w:trPr>
        <w:tc>
          <w:tcPr>
            <w:tcW w:w="1275" w:type="dxa"/>
          </w:tcPr>
          <w:p w14:paraId="6CDCE133" w14:textId="77777777" w:rsidR="004B1083" w:rsidRDefault="004B1083">
            <w:pPr>
              <w:pStyle w:val="TableText"/>
              <w:ind w:left="57" w:right="170"/>
              <w:jc w:val="right"/>
              <w:rPr>
                <w:rFonts w:cs="Segoe UI"/>
                <w:b/>
                <w:bCs/>
                <w:sz w:val="16"/>
                <w:szCs w:val="16"/>
              </w:rPr>
            </w:pPr>
          </w:p>
        </w:tc>
        <w:tc>
          <w:tcPr>
            <w:tcW w:w="2411" w:type="dxa"/>
            <w:hideMark/>
          </w:tcPr>
          <w:p w14:paraId="70B8640D" w14:textId="77777777" w:rsidR="004B1083" w:rsidRDefault="004B1083">
            <w:pPr>
              <w:pStyle w:val="TableText"/>
              <w:ind w:left="57" w:right="57"/>
              <w:rPr>
                <w:rFonts w:cs="Segoe UI"/>
                <w:b/>
                <w:bCs/>
                <w:sz w:val="16"/>
                <w:szCs w:val="16"/>
              </w:rPr>
            </w:pPr>
            <w:r>
              <w:rPr>
                <w:rFonts w:cs="Segoe UI"/>
                <w:b/>
                <w:bCs/>
                <w:w w:val="105"/>
                <w:sz w:val="16"/>
                <w:szCs w:val="16"/>
              </w:rPr>
              <w:t>Revenue</w:t>
            </w:r>
          </w:p>
        </w:tc>
        <w:tc>
          <w:tcPr>
            <w:tcW w:w="567" w:type="dxa"/>
          </w:tcPr>
          <w:p w14:paraId="6CE330BE" w14:textId="77777777" w:rsidR="004B1083" w:rsidRDefault="004B1083">
            <w:pPr>
              <w:pStyle w:val="TableText"/>
              <w:ind w:left="57" w:right="57"/>
              <w:jc w:val="right"/>
              <w:rPr>
                <w:rFonts w:cs="Segoe UI"/>
                <w:b/>
                <w:bCs/>
                <w:sz w:val="16"/>
                <w:szCs w:val="16"/>
              </w:rPr>
            </w:pPr>
          </w:p>
        </w:tc>
        <w:tc>
          <w:tcPr>
            <w:tcW w:w="1147" w:type="dxa"/>
          </w:tcPr>
          <w:p w14:paraId="62D1EA20" w14:textId="77777777" w:rsidR="004B1083" w:rsidRDefault="004B1083">
            <w:pPr>
              <w:pStyle w:val="TableText"/>
              <w:ind w:left="57" w:right="57"/>
              <w:jc w:val="right"/>
              <w:rPr>
                <w:rFonts w:cs="Segoe UI"/>
                <w:b/>
                <w:bCs/>
                <w:sz w:val="16"/>
                <w:szCs w:val="16"/>
              </w:rPr>
            </w:pPr>
          </w:p>
        </w:tc>
        <w:tc>
          <w:tcPr>
            <w:tcW w:w="1285" w:type="dxa"/>
          </w:tcPr>
          <w:p w14:paraId="2A0FA644" w14:textId="77777777" w:rsidR="004B1083" w:rsidRDefault="004B1083">
            <w:pPr>
              <w:pStyle w:val="TableText"/>
              <w:ind w:left="57" w:right="57"/>
              <w:jc w:val="right"/>
              <w:rPr>
                <w:rFonts w:cs="Segoe UI"/>
                <w:b/>
                <w:bCs/>
                <w:sz w:val="16"/>
                <w:szCs w:val="16"/>
              </w:rPr>
            </w:pPr>
          </w:p>
        </w:tc>
        <w:tc>
          <w:tcPr>
            <w:tcW w:w="1395" w:type="dxa"/>
          </w:tcPr>
          <w:p w14:paraId="356A53F9" w14:textId="77777777" w:rsidR="004B1083" w:rsidRDefault="004B1083" w:rsidP="0022568A">
            <w:pPr>
              <w:pStyle w:val="TableText"/>
              <w:ind w:left="57" w:right="113"/>
              <w:jc w:val="right"/>
              <w:rPr>
                <w:rFonts w:cs="Segoe UI"/>
                <w:b/>
                <w:bCs/>
                <w:sz w:val="16"/>
                <w:szCs w:val="16"/>
              </w:rPr>
            </w:pPr>
          </w:p>
        </w:tc>
      </w:tr>
      <w:tr w:rsidR="009D746E" w14:paraId="0FD1FA2E" w14:textId="77777777">
        <w:trPr>
          <w:trHeight w:val="359"/>
        </w:trPr>
        <w:tc>
          <w:tcPr>
            <w:tcW w:w="1275" w:type="dxa"/>
          </w:tcPr>
          <w:p w14:paraId="49A075AE" w14:textId="172AA7F8" w:rsidR="009D746E" w:rsidRDefault="009D746E" w:rsidP="009D746E">
            <w:pPr>
              <w:pStyle w:val="TableText"/>
              <w:ind w:left="57" w:right="170"/>
              <w:jc w:val="right"/>
              <w:rPr>
                <w:rFonts w:cs="Segoe UI"/>
                <w:sz w:val="16"/>
                <w:szCs w:val="16"/>
              </w:rPr>
            </w:pPr>
            <w:r>
              <w:rPr>
                <w:spacing w:val="-2"/>
                <w:sz w:val="16"/>
              </w:rPr>
              <w:t>254,075</w:t>
            </w:r>
          </w:p>
        </w:tc>
        <w:tc>
          <w:tcPr>
            <w:tcW w:w="2411" w:type="dxa"/>
            <w:hideMark/>
          </w:tcPr>
          <w:p w14:paraId="2BCF71F3" w14:textId="77777777" w:rsidR="009D746E" w:rsidRDefault="009D746E" w:rsidP="009D746E">
            <w:pPr>
              <w:pStyle w:val="TableText"/>
              <w:ind w:left="57" w:right="57"/>
              <w:rPr>
                <w:rFonts w:cs="Segoe UI"/>
                <w:sz w:val="16"/>
                <w:szCs w:val="16"/>
              </w:rPr>
            </w:pPr>
            <w:r w:rsidRPr="00D06007">
              <w:rPr>
                <w:rFonts w:cs="Segoe UI"/>
                <w:sz w:val="16"/>
                <w:szCs w:val="16"/>
              </w:rPr>
              <w:t>Revenue Crown</w:t>
            </w:r>
          </w:p>
        </w:tc>
        <w:tc>
          <w:tcPr>
            <w:tcW w:w="567" w:type="dxa"/>
            <w:hideMark/>
          </w:tcPr>
          <w:p w14:paraId="505333AB" w14:textId="55C41F1F" w:rsidR="009D746E" w:rsidRPr="009D746E" w:rsidRDefault="009D746E" w:rsidP="009D746E">
            <w:pPr>
              <w:pStyle w:val="TableText"/>
              <w:ind w:left="57" w:right="57"/>
              <w:jc w:val="right"/>
              <w:rPr>
                <w:spacing w:val="-2"/>
                <w:sz w:val="16"/>
              </w:rPr>
            </w:pPr>
            <w:r w:rsidRPr="009D746E">
              <w:rPr>
                <w:spacing w:val="-2"/>
                <w:sz w:val="16"/>
              </w:rPr>
              <w:t>2</w:t>
            </w:r>
          </w:p>
        </w:tc>
        <w:tc>
          <w:tcPr>
            <w:tcW w:w="1147" w:type="dxa"/>
            <w:hideMark/>
          </w:tcPr>
          <w:p w14:paraId="22F21066" w14:textId="33B7C9A3" w:rsidR="009D746E" w:rsidRPr="009D746E" w:rsidRDefault="009D746E" w:rsidP="009D746E">
            <w:pPr>
              <w:pStyle w:val="TableText"/>
              <w:ind w:left="57" w:right="57"/>
              <w:jc w:val="right"/>
              <w:rPr>
                <w:spacing w:val="-2"/>
                <w:sz w:val="16"/>
              </w:rPr>
            </w:pPr>
            <w:r w:rsidRPr="009D746E">
              <w:rPr>
                <w:spacing w:val="-2"/>
                <w:sz w:val="16"/>
              </w:rPr>
              <w:t>210,394</w:t>
            </w:r>
          </w:p>
        </w:tc>
        <w:tc>
          <w:tcPr>
            <w:tcW w:w="1285" w:type="dxa"/>
            <w:hideMark/>
          </w:tcPr>
          <w:p w14:paraId="3B6BD466" w14:textId="3E8E2C85" w:rsidR="009D746E" w:rsidRPr="009D746E" w:rsidRDefault="009D746E" w:rsidP="009D746E">
            <w:pPr>
              <w:pStyle w:val="TableText"/>
              <w:ind w:left="57" w:right="57"/>
              <w:jc w:val="right"/>
              <w:rPr>
                <w:spacing w:val="-2"/>
                <w:sz w:val="16"/>
              </w:rPr>
            </w:pPr>
            <w:r w:rsidRPr="009D746E">
              <w:rPr>
                <w:spacing w:val="-2"/>
                <w:sz w:val="16"/>
              </w:rPr>
              <w:t>212,961</w:t>
            </w:r>
          </w:p>
        </w:tc>
        <w:tc>
          <w:tcPr>
            <w:tcW w:w="1395" w:type="dxa"/>
            <w:hideMark/>
          </w:tcPr>
          <w:p w14:paraId="32C02180" w14:textId="3DD32CAB" w:rsidR="009D746E" w:rsidRPr="009D746E" w:rsidRDefault="009D746E" w:rsidP="0022568A">
            <w:pPr>
              <w:pStyle w:val="TableText"/>
              <w:ind w:left="57" w:right="113"/>
              <w:jc w:val="right"/>
              <w:rPr>
                <w:spacing w:val="-2"/>
                <w:sz w:val="16"/>
              </w:rPr>
            </w:pPr>
            <w:r w:rsidRPr="009D746E">
              <w:rPr>
                <w:spacing w:val="-2"/>
                <w:sz w:val="16"/>
              </w:rPr>
              <w:t>207,614</w:t>
            </w:r>
          </w:p>
        </w:tc>
      </w:tr>
      <w:tr w:rsidR="009D746E" w14:paraId="6030D100" w14:textId="77777777">
        <w:trPr>
          <w:trHeight w:val="348"/>
        </w:trPr>
        <w:tc>
          <w:tcPr>
            <w:tcW w:w="1275" w:type="dxa"/>
            <w:tcBorders>
              <w:top w:val="nil"/>
              <w:left w:val="nil"/>
              <w:bottom w:val="single" w:sz="4" w:space="0" w:color="BFBFBF" w:themeColor="background1" w:themeShade="BF"/>
              <w:right w:val="nil"/>
            </w:tcBorders>
          </w:tcPr>
          <w:p w14:paraId="05775F8D" w14:textId="2A0F9820" w:rsidR="009D746E" w:rsidRPr="009D746E" w:rsidRDefault="009D746E" w:rsidP="009D746E">
            <w:pPr>
              <w:pStyle w:val="TableText"/>
              <w:ind w:left="57" w:right="170"/>
              <w:jc w:val="right"/>
              <w:rPr>
                <w:spacing w:val="-2"/>
                <w:sz w:val="16"/>
              </w:rPr>
            </w:pPr>
            <w:r>
              <w:rPr>
                <w:spacing w:val="-2"/>
                <w:sz w:val="16"/>
              </w:rPr>
              <w:t>29,857</w:t>
            </w:r>
          </w:p>
        </w:tc>
        <w:tc>
          <w:tcPr>
            <w:tcW w:w="2411" w:type="dxa"/>
            <w:tcBorders>
              <w:top w:val="nil"/>
              <w:left w:val="nil"/>
              <w:bottom w:val="single" w:sz="4" w:space="0" w:color="BFBFBF" w:themeColor="background1" w:themeShade="BF"/>
              <w:right w:val="nil"/>
            </w:tcBorders>
            <w:hideMark/>
          </w:tcPr>
          <w:p w14:paraId="4F995779" w14:textId="77777777" w:rsidR="009D746E" w:rsidRDefault="009D746E" w:rsidP="009D746E">
            <w:pPr>
              <w:pStyle w:val="TableText"/>
              <w:ind w:left="57" w:right="57"/>
              <w:rPr>
                <w:rFonts w:cs="Segoe UI"/>
                <w:sz w:val="16"/>
                <w:szCs w:val="16"/>
              </w:rPr>
            </w:pPr>
            <w:r>
              <w:rPr>
                <w:rFonts w:cs="Segoe UI"/>
                <w:sz w:val="16"/>
                <w:szCs w:val="16"/>
              </w:rPr>
              <w:t>Other</w:t>
            </w:r>
            <w:r w:rsidRPr="00D06007">
              <w:rPr>
                <w:rFonts w:cs="Segoe UI"/>
                <w:sz w:val="16"/>
                <w:szCs w:val="16"/>
              </w:rPr>
              <w:t xml:space="preserve"> </w:t>
            </w:r>
            <w:r>
              <w:rPr>
                <w:rFonts w:cs="Segoe UI"/>
                <w:sz w:val="16"/>
                <w:szCs w:val="16"/>
              </w:rPr>
              <w:t>revenue</w:t>
            </w:r>
          </w:p>
        </w:tc>
        <w:tc>
          <w:tcPr>
            <w:tcW w:w="567" w:type="dxa"/>
            <w:tcBorders>
              <w:top w:val="nil"/>
              <w:left w:val="nil"/>
              <w:bottom w:val="single" w:sz="4" w:space="0" w:color="BFBFBF" w:themeColor="background1" w:themeShade="BF"/>
              <w:right w:val="nil"/>
            </w:tcBorders>
            <w:hideMark/>
          </w:tcPr>
          <w:p w14:paraId="48BDA016" w14:textId="4B4ABAF2" w:rsidR="009D746E" w:rsidRPr="009D746E" w:rsidRDefault="009D746E" w:rsidP="009D746E">
            <w:pPr>
              <w:pStyle w:val="TableText"/>
              <w:ind w:left="57" w:right="57"/>
              <w:jc w:val="right"/>
              <w:rPr>
                <w:spacing w:val="-2"/>
                <w:sz w:val="16"/>
              </w:rPr>
            </w:pPr>
            <w:r w:rsidRPr="009D746E">
              <w:rPr>
                <w:spacing w:val="-2"/>
                <w:sz w:val="16"/>
              </w:rPr>
              <w:t>2</w:t>
            </w:r>
          </w:p>
        </w:tc>
        <w:tc>
          <w:tcPr>
            <w:tcW w:w="1147" w:type="dxa"/>
            <w:tcBorders>
              <w:top w:val="nil"/>
              <w:left w:val="nil"/>
              <w:bottom w:val="single" w:sz="4" w:space="0" w:color="BFBFBF" w:themeColor="background1" w:themeShade="BF"/>
              <w:right w:val="nil"/>
            </w:tcBorders>
            <w:hideMark/>
          </w:tcPr>
          <w:p w14:paraId="2DB351BF" w14:textId="712F5548" w:rsidR="009D746E" w:rsidRPr="009D746E" w:rsidRDefault="009D746E" w:rsidP="009D746E">
            <w:pPr>
              <w:pStyle w:val="TableText"/>
              <w:ind w:left="57" w:right="57"/>
              <w:jc w:val="right"/>
              <w:rPr>
                <w:spacing w:val="-2"/>
                <w:sz w:val="16"/>
              </w:rPr>
            </w:pPr>
            <w:r>
              <w:rPr>
                <w:spacing w:val="-2"/>
                <w:sz w:val="16"/>
              </w:rPr>
              <w:t>29,708</w:t>
            </w:r>
          </w:p>
        </w:tc>
        <w:tc>
          <w:tcPr>
            <w:tcW w:w="1285" w:type="dxa"/>
            <w:tcBorders>
              <w:top w:val="nil"/>
              <w:left w:val="nil"/>
              <w:bottom w:val="single" w:sz="4" w:space="0" w:color="BFBFBF" w:themeColor="background1" w:themeShade="BF"/>
              <w:right w:val="nil"/>
            </w:tcBorders>
            <w:hideMark/>
          </w:tcPr>
          <w:p w14:paraId="5353D97D" w14:textId="35387F16" w:rsidR="009D746E" w:rsidRPr="009D746E" w:rsidRDefault="009D746E" w:rsidP="009D746E">
            <w:pPr>
              <w:pStyle w:val="TableText"/>
              <w:ind w:left="57" w:right="57"/>
              <w:jc w:val="right"/>
              <w:rPr>
                <w:spacing w:val="-2"/>
                <w:sz w:val="16"/>
              </w:rPr>
            </w:pPr>
            <w:r>
              <w:rPr>
                <w:spacing w:val="-2"/>
                <w:sz w:val="16"/>
              </w:rPr>
              <w:t>22,302</w:t>
            </w:r>
          </w:p>
        </w:tc>
        <w:tc>
          <w:tcPr>
            <w:tcW w:w="1395" w:type="dxa"/>
            <w:tcBorders>
              <w:top w:val="nil"/>
              <w:left w:val="nil"/>
              <w:bottom w:val="single" w:sz="4" w:space="0" w:color="BFBFBF" w:themeColor="background1" w:themeShade="BF"/>
              <w:right w:val="nil"/>
            </w:tcBorders>
            <w:hideMark/>
          </w:tcPr>
          <w:p w14:paraId="52CB66BA" w14:textId="1159F696" w:rsidR="009D746E" w:rsidRPr="009D746E" w:rsidRDefault="009D746E" w:rsidP="0022568A">
            <w:pPr>
              <w:pStyle w:val="TableText"/>
              <w:ind w:left="57" w:right="113"/>
              <w:jc w:val="right"/>
              <w:rPr>
                <w:spacing w:val="-2"/>
                <w:sz w:val="16"/>
              </w:rPr>
            </w:pPr>
            <w:r w:rsidRPr="009D746E">
              <w:rPr>
                <w:spacing w:val="-2"/>
                <w:sz w:val="16"/>
              </w:rPr>
              <w:t>33,111</w:t>
            </w:r>
          </w:p>
        </w:tc>
      </w:tr>
      <w:tr w:rsidR="009D746E" w:rsidRPr="009D746E" w14:paraId="58D0662D"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4BCEC843" w14:textId="7F903A81" w:rsidR="009D746E" w:rsidRPr="009D746E" w:rsidRDefault="009D746E" w:rsidP="009D746E">
            <w:pPr>
              <w:pStyle w:val="TableText"/>
              <w:ind w:left="57" w:right="170"/>
              <w:jc w:val="right"/>
              <w:rPr>
                <w:b/>
                <w:bCs/>
                <w:spacing w:val="-2"/>
                <w:sz w:val="16"/>
              </w:rPr>
            </w:pPr>
            <w:r w:rsidRPr="009D746E">
              <w:rPr>
                <w:b/>
                <w:bCs/>
                <w:spacing w:val="-2"/>
                <w:sz w:val="16"/>
              </w:rPr>
              <w:t>283,932</w:t>
            </w:r>
          </w:p>
        </w:tc>
        <w:tc>
          <w:tcPr>
            <w:tcW w:w="2411" w:type="dxa"/>
            <w:tcBorders>
              <w:top w:val="single" w:sz="4" w:space="0" w:color="BFBFBF" w:themeColor="background1" w:themeShade="BF"/>
              <w:left w:val="nil"/>
              <w:bottom w:val="single" w:sz="4" w:space="0" w:color="BFBFBF" w:themeColor="background1" w:themeShade="BF"/>
              <w:right w:val="nil"/>
            </w:tcBorders>
            <w:hideMark/>
          </w:tcPr>
          <w:p w14:paraId="56E59552" w14:textId="77777777" w:rsidR="009D746E" w:rsidRPr="009D746E" w:rsidRDefault="009D746E" w:rsidP="009D746E">
            <w:pPr>
              <w:pStyle w:val="TableText"/>
              <w:ind w:left="57" w:right="57"/>
              <w:rPr>
                <w:rFonts w:cs="Segoe UI"/>
                <w:b/>
                <w:bCs/>
                <w:sz w:val="16"/>
                <w:szCs w:val="16"/>
              </w:rPr>
            </w:pPr>
            <w:r w:rsidRPr="009D746E">
              <w:rPr>
                <w:rFonts w:cs="Segoe UI"/>
                <w:b/>
                <w:bCs/>
                <w:sz w:val="16"/>
                <w:szCs w:val="16"/>
              </w:rPr>
              <w:t>Total revenue</w:t>
            </w:r>
          </w:p>
        </w:tc>
        <w:tc>
          <w:tcPr>
            <w:tcW w:w="567" w:type="dxa"/>
            <w:tcBorders>
              <w:top w:val="single" w:sz="4" w:space="0" w:color="BFBFBF" w:themeColor="background1" w:themeShade="BF"/>
              <w:left w:val="nil"/>
              <w:bottom w:val="single" w:sz="4" w:space="0" w:color="BFBFBF" w:themeColor="background1" w:themeShade="BF"/>
              <w:right w:val="nil"/>
            </w:tcBorders>
          </w:tcPr>
          <w:p w14:paraId="409E429B" w14:textId="77777777" w:rsidR="009D746E" w:rsidRPr="009D746E" w:rsidRDefault="009D746E" w:rsidP="009D746E">
            <w:pPr>
              <w:pStyle w:val="TableText"/>
              <w:ind w:left="57" w:right="57"/>
              <w:jc w:val="right"/>
              <w:rPr>
                <w:b/>
                <w:bCs/>
                <w:spacing w:val="-2"/>
                <w:sz w:val="16"/>
              </w:rPr>
            </w:pPr>
          </w:p>
        </w:tc>
        <w:tc>
          <w:tcPr>
            <w:tcW w:w="1147" w:type="dxa"/>
            <w:tcBorders>
              <w:top w:val="single" w:sz="4" w:space="0" w:color="BFBFBF" w:themeColor="background1" w:themeShade="BF"/>
              <w:left w:val="nil"/>
              <w:bottom w:val="single" w:sz="4" w:space="0" w:color="BFBFBF" w:themeColor="background1" w:themeShade="BF"/>
              <w:right w:val="nil"/>
            </w:tcBorders>
            <w:hideMark/>
          </w:tcPr>
          <w:p w14:paraId="126E09A8" w14:textId="44A8121A" w:rsidR="009D746E" w:rsidRPr="009D746E" w:rsidRDefault="009D746E" w:rsidP="009D746E">
            <w:pPr>
              <w:pStyle w:val="TableText"/>
              <w:ind w:left="57" w:right="57"/>
              <w:jc w:val="right"/>
              <w:rPr>
                <w:b/>
                <w:bCs/>
                <w:spacing w:val="-2"/>
                <w:sz w:val="16"/>
              </w:rPr>
            </w:pPr>
            <w:r w:rsidRPr="009D746E">
              <w:rPr>
                <w:b/>
                <w:bCs/>
                <w:spacing w:val="-2"/>
                <w:sz w:val="16"/>
              </w:rPr>
              <w:t>240,102</w:t>
            </w:r>
          </w:p>
        </w:tc>
        <w:tc>
          <w:tcPr>
            <w:tcW w:w="1285" w:type="dxa"/>
            <w:tcBorders>
              <w:top w:val="single" w:sz="4" w:space="0" w:color="BFBFBF" w:themeColor="background1" w:themeShade="BF"/>
              <w:left w:val="nil"/>
              <w:bottom w:val="single" w:sz="4" w:space="0" w:color="BFBFBF" w:themeColor="background1" w:themeShade="BF"/>
              <w:right w:val="nil"/>
            </w:tcBorders>
            <w:hideMark/>
          </w:tcPr>
          <w:p w14:paraId="2275213D" w14:textId="5693B507" w:rsidR="009D746E" w:rsidRPr="009D746E" w:rsidRDefault="009D746E" w:rsidP="009D746E">
            <w:pPr>
              <w:pStyle w:val="TableText"/>
              <w:ind w:left="57" w:right="57"/>
              <w:jc w:val="right"/>
              <w:rPr>
                <w:b/>
                <w:bCs/>
                <w:spacing w:val="-2"/>
                <w:sz w:val="16"/>
              </w:rPr>
            </w:pPr>
            <w:r w:rsidRPr="009D746E">
              <w:rPr>
                <w:b/>
                <w:bCs/>
                <w:spacing w:val="-2"/>
                <w:sz w:val="16"/>
              </w:rPr>
              <w:t>235,263</w:t>
            </w:r>
          </w:p>
        </w:tc>
        <w:tc>
          <w:tcPr>
            <w:tcW w:w="1395" w:type="dxa"/>
            <w:tcBorders>
              <w:top w:val="single" w:sz="4" w:space="0" w:color="BFBFBF" w:themeColor="background1" w:themeShade="BF"/>
              <w:left w:val="nil"/>
              <w:bottom w:val="single" w:sz="4" w:space="0" w:color="BFBFBF" w:themeColor="background1" w:themeShade="BF"/>
              <w:right w:val="nil"/>
            </w:tcBorders>
            <w:hideMark/>
          </w:tcPr>
          <w:p w14:paraId="0288E546" w14:textId="13AF0C34" w:rsidR="009D746E" w:rsidRPr="009D746E" w:rsidRDefault="009D746E" w:rsidP="0022568A">
            <w:pPr>
              <w:pStyle w:val="TableText"/>
              <w:ind w:left="57" w:right="113"/>
              <w:jc w:val="right"/>
              <w:rPr>
                <w:b/>
                <w:bCs/>
                <w:spacing w:val="-2"/>
                <w:sz w:val="16"/>
              </w:rPr>
            </w:pPr>
            <w:r w:rsidRPr="009D746E">
              <w:rPr>
                <w:b/>
                <w:bCs/>
                <w:spacing w:val="-2"/>
                <w:sz w:val="16"/>
              </w:rPr>
              <w:t>240,725</w:t>
            </w:r>
          </w:p>
        </w:tc>
      </w:tr>
      <w:tr w:rsidR="009D746E" w14:paraId="165E8A56" w14:textId="77777777">
        <w:trPr>
          <w:trHeight w:val="354"/>
        </w:trPr>
        <w:tc>
          <w:tcPr>
            <w:tcW w:w="1275" w:type="dxa"/>
            <w:tcBorders>
              <w:top w:val="single" w:sz="4" w:space="0" w:color="BFBFBF" w:themeColor="background1" w:themeShade="BF"/>
              <w:left w:val="nil"/>
              <w:bottom w:val="nil"/>
              <w:right w:val="nil"/>
            </w:tcBorders>
          </w:tcPr>
          <w:p w14:paraId="4DECAB95" w14:textId="77777777" w:rsidR="009D746E" w:rsidRPr="009D746E" w:rsidRDefault="009D746E" w:rsidP="009D746E">
            <w:pPr>
              <w:pStyle w:val="TableText"/>
              <w:ind w:left="57" w:right="170"/>
              <w:jc w:val="right"/>
              <w:rPr>
                <w:spacing w:val="-2"/>
                <w:sz w:val="16"/>
              </w:rPr>
            </w:pPr>
          </w:p>
        </w:tc>
        <w:tc>
          <w:tcPr>
            <w:tcW w:w="2411" w:type="dxa"/>
            <w:tcBorders>
              <w:top w:val="single" w:sz="4" w:space="0" w:color="BFBFBF" w:themeColor="background1" w:themeShade="BF"/>
              <w:left w:val="nil"/>
              <w:bottom w:val="nil"/>
              <w:right w:val="nil"/>
            </w:tcBorders>
            <w:hideMark/>
          </w:tcPr>
          <w:p w14:paraId="0B7F5ECE" w14:textId="77777777" w:rsidR="009D746E" w:rsidRDefault="009D746E" w:rsidP="009D746E">
            <w:pPr>
              <w:pStyle w:val="TableText"/>
              <w:ind w:left="57" w:right="57"/>
              <w:rPr>
                <w:rFonts w:cs="Segoe UI"/>
                <w:b/>
                <w:bCs/>
                <w:sz w:val="16"/>
                <w:szCs w:val="16"/>
              </w:rPr>
            </w:pPr>
            <w:r w:rsidRPr="00D06007">
              <w:rPr>
                <w:rFonts w:cs="Segoe UI"/>
                <w:b/>
                <w:bCs/>
                <w:sz w:val="16"/>
                <w:szCs w:val="16"/>
              </w:rPr>
              <w:t>Expenses</w:t>
            </w:r>
          </w:p>
        </w:tc>
        <w:tc>
          <w:tcPr>
            <w:tcW w:w="567" w:type="dxa"/>
            <w:tcBorders>
              <w:top w:val="single" w:sz="4" w:space="0" w:color="BFBFBF" w:themeColor="background1" w:themeShade="BF"/>
              <w:left w:val="nil"/>
              <w:bottom w:val="nil"/>
              <w:right w:val="nil"/>
            </w:tcBorders>
          </w:tcPr>
          <w:p w14:paraId="3064B8FD" w14:textId="77777777" w:rsidR="009D746E" w:rsidRPr="009D746E" w:rsidRDefault="009D746E" w:rsidP="009D746E">
            <w:pPr>
              <w:pStyle w:val="TableText"/>
              <w:ind w:left="57" w:right="57"/>
              <w:jc w:val="right"/>
              <w:rPr>
                <w:spacing w:val="-2"/>
                <w:sz w:val="16"/>
              </w:rPr>
            </w:pPr>
          </w:p>
        </w:tc>
        <w:tc>
          <w:tcPr>
            <w:tcW w:w="1147" w:type="dxa"/>
            <w:tcBorders>
              <w:top w:val="single" w:sz="4" w:space="0" w:color="BFBFBF" w:themeColor="background1" w:themeShade="BF"/>
              <w:left w:val="nil"/>
              <w:bottom w:val="nil"/>
              <w:right w:val="nil"/>
            </w:tcBorders>
          </w:tcPr>
          <w:p w14:paraId="23198593" w14:textId="77777777" w:rsidR="009D746E" w:rsidRPr="009D746E" w:rsidRDefault="009D746E" w:rsidP="009D746E">
            <w:pPr>
              <w:pStyle w:val="TableText"/>
              <w:ind w:left="57" w:right="57"/>
              <w:jc w:val="right"/>
              <w:rPr>
                <w:spacing w:val="-2"/>
                <w:sz w:val="16"/>
              </w:rPr>
            </w:pPr>
          </w:p>
        </w:tc>
        <w:tc>
          <w:tcPr>
            <w:tcW w:w="1285" w:type="dxa"/>
            <w:tcBorders>
              <w:top w:val="single" w:sz="4" w:space="0" w:color="BFBFBF" w:themeColor="background1" w:themeShade="BF"/>
              <w:left w:val="nil"/>
              <w:bottom w:val="nil"/>
              <w:right w:val="nil"/>
            </w:tcBorders>
          </w:tcPr>
          <w:p w14:paraId="25260CB4" w14:textId="77777777" w:rsidR="009D746E" w:rsidRPr="009D746E" w:rsidRDefault="009D746E" w:rsidP="009D746E">
            <w:pPr>
              <w:pStyle w:val="TableText"/>
              <w:ind w:left="57" w:right="57"/>
              <w:jc w:val="right"/>
              <w:rPr>
                <w:spacing w:val="-2"/>
                <w:sz w:val="16"/>
              </w:rPr>
            </w:pPr>
          </w:p>
        </w:tc>
        <w:tc>
          <w:tcPr>
            <w:tcW w:w="1395" w:type="dxa"/>
            <w:tcBorders>
              <w:top w:val="single" w:sz="4" w:space="0" w:color="BFBFBF" w:themeColor="background1" w:themeShade="BF"/>
              <w:left w:val="nil"/>
              <w:bottom w:val="nil"/>
              <w:right w:val="nil"/>
            </w:tcBorders>
          </w:tcPr>
          <w:p w14:paraId="3FC226FD" w14:textId="77777777" w:rsidR="009D746E" w:rsidRPr="009D746E" w:rsidRDefault="009D746E" w:rsidP="0022568A">
            <w:pPr>
              <w:pStyle w:val="TableText"/>
              <w:ind w:left="57" w:right="113"/>
              <w:jc w:val="right"/>
              <w:rPr>
                <w:spacing w:val="-2"/>
                <w:sz w:val="16"/>
              </w:rPr>
            </w:pPr>
          </w:p>
        </w:tc>
      </w:tr>
      <w:tr w:rsidR="009D746E" w14:paraId="7B0EFB10" w14:textId="77777777">
        <w:trPr>
          <w:trHeight w:val="359"/>
        </w:trPr>
        <w:tc>
          <w:tcPr>
            <w:tcW w:w="1275" w:type="dxa"/>
          </w:tcPr>
          <w:p w14:paraId="43EDB13A" w14:textId="2A50D660" w:rsidR="009D746E" w:rsidRPr="009D746E" w:rsidRDefault="009D746E" w:rsidP="009D746E">
            <w:pPr>
              <w:pStyle w:val="TableText"/>
              <w:ind w:left="57" w:right="170"/>
              <w:jc w:val="right"/>
              <w:rPr>
                <w:spacing w:val="-2"/>
                <w:sz w:val="16"/>
              </w:rPr>
            </w:pPr>
            <w:r w:rsidRPr="009D746E">
              <w:rPr>
                <w:spacing w:val="-2"/>
                <w:sz w:val="16"/>
              </w:rPr>
              <w:t>127,033</w:t>
            </w:r>
          </w:p>
        </w:tc>
        <w:tc>
          <w:tcPr>
            <w:tcW w:w="2411" w:type="dxa"/>
            <w:hideMark/>
          </w:tcPr>
          <w:p w14:paraId="10B4C974" w14:textId="77777777" w:rsidR="009D746E" w:rsidRDefault="009D746E" w:rsidP="009D746E">
            <w:pPr>
              <w:pStyle w:val="TableText"/>
              <w:ind w:left="57" w:right="57"/>
              <w:rPr>
                <w:rFonts w:cs="Segoe UI"/>
                <w:sz w:val="16"/>
                <w:szCs w:val="16"/>
              </w:rPr>
            </w:pPr>
            <w:r>
              <w:rPr>
                <w:rFonts w:cs="Segoe UI"/>
                <w:sz w:val="16"/>
                <w:szCs w:val="16"/>
              </w:rPr>
              <w:t>Personnel</w:t>
            </w:r>
            <w:r w:rsidRPr="00D06007">
              <w:rPr>
                <w:rFonts w:cs="Segoe UI"/>
                <w:sz w:val="16"/>
                <w:szCs w:val="16"/>
              </w:rPr>
              <w:t xml:space="preserve"> </w:t>
            </w:r>
            <w:r>
              <w:rPr>
                <w:rFonts w:cs="Segoe UI"/>
                <w:sz w:val="16"/>
                <w:szCs w:val="16"/>
              </w:rPr>
              <w:t>costs</w:t>
            </w:r>
          </w:p>
        </w:tc>
        <w:tc>
          <w:tcPr>
            <w:tcW w:w="567" w:type="dxa"/>
            <w:hideMark/>
          </w:tcPr>
          <w:p w14:paraId="02A11048" w14:textId="562D86B2" w:rsidR="009D746E" w:rsidRPr="009D746E" w:rsidRDefault="009D746E" w:rsidP="009D746E">
            <w:pPr>
              <w:pStyle w:val="TableText"/>
              <w:ind w:left="57" w:right="57"/>
              <w:jc w:val="right"/>
              <w:rPr>
                <w:spacing w:val="-2"/>
                <w:sz w:val="16"/>
              </w:rPr>
            </w:pPr>
            <w:r w:rsidRPr="009D746E">
              <w:rPr>
                <w:spacing w:val="-2"/>
                <w:sz w:val="16"/>
              </w:rPr>
              <w:t>3</w:t>
            </w:r>
          </w:p>
        </w:tc>
        <w:tc>
          <w:tcPr>
            <w:tcW w:w="1147" w:type="dxa"/>
            <w:hideMark/>
          </w:tcPr>
          <w:p w14:paraId="77FA42EA" w14:textId="2292828B" w:rsidR="009D746E" w:rsidRPr="009D746E" w:rsidRDefault="009D746E" w:rsidP="009D746E">
            <w:pPr>
              <w:pStyle w:val="TableText"/>
              <w:ind w:left="57" w:right="57"/>
              <w:jc w:val="right"/>
              <w:rPr>
                <w:spacing w:val="-2"/>
                <w:sz w:val="16"/>
              </w:rPr>
            </w:pPr>
            <w:r w:rsidRPr="009D746E">
              <w:rPr>
                <w:spacing w:val="-2"/>
                <w:sz w:val="16"/>
              </w:rPr>
              <w:t>119,768</w:t>
            </w:r>
          </w:p>
        </w:tc>
        <w:tc>
          <w:tcPr>
            <w:tcW w:w="1285" w:type="dxa"/>
            <w:hideMark/>
          </w:tcPr>
          <w:p w14:paraId="56E60405" w14:textId="412C53EF" w:rsidR="009D746E" w:rsidRPr="009D746E" w:rsidRDefault="009D746E" w:rsidP="009D746E">
            <w:pPr>
              <w:pStyle w:val="TableText"/>
              <w:ind w:left="57" w:right="57"/>
              <w:jc w:val="right"/>
              <w:rPr>
                <w:spacing w:val="-2"/>
                <w:sz w:val="16"/>
              </w:rPr>
            </w:pPr>
            <w:r w:rsidRPr="009D746E">
              <w:rPr>
                <w:spacing w:val="-2"/>
                <w:sz w:val="16"/>
              </w:rPr>
              <w:t>119,182</w:t>
            </w:r>
          </w:p>
        </w:tc>
        <w:tc>
          <w:tcPr>
            <w:tcW w:w="1395" w:type="dxa"/>
            <w:hideMark/>
          </w:tcPr>
          <w:p w14:paraId="51350BB5" w14:textId="07C53131" w:rsidR="009D746E" w:rsidRPr="009D746E" w:rsidRDefault="009D746E" w:rsidP="0022568A">
            <w:pPr>
              <w:pStyle w:val="TableText"/>
              <w:ind w:left="57" w:right="113"/>
              <w:jc w:val="right"/>
              <w:rPr>
                <w:spacing w:val="-2"/>
                <w:sz w:val="16"/>
              </w:rPr>
            </w:pPr>
            <w:r w:rsidRPr="009D746E">
              <w:rPr>
                <w:spacing w:val="-2"/>
                <w:sz w:val="16"/>
              </w:rPr>
              <w:t>118,686</w:t>
            </w:r>
          </w:p>
        </w:tc>
      </w:tr>
      <w:tr w:rsidR="009D746E" w14:paraId="2A4D073F" w14:textId="77777777">
        <w:trPr>
          <w:trHeight w:val="325"/>
        </w:trPr>
        <w:tc>
          <w:tcPr>
            <w:tcW w:w="1275" w:type="dxa"/>
          </w:tcPr>
          <w:p w14:paraId="08C28CA0" w14:textId="0CA25BBD" w:rsidR="009D746E" w:rsidRPr="009D746E" w:rsidRDefault="009D746E" w:rsidP="009D746E">
            <w:pPr>
              <w:pStyle w:val="TableText"/>
              <w:ind w:left="57" w:right="170"/>
              <w:jc w:val="right"/>
              <w:rPr>
                <w:spacing w:val="-2"/>
                <w:sz w:val="16"/>
              </w:rPr>
            </w:pPr>
            <w:r w:rsidRPr="009D746E">
              <w:rPr>
                <w:spacing w:val="-2"/>
                <w:sz w:val="16"/>
              </w:rPr>
              <w:t>1,041</w:t>
            </w:r>
          </w:p>
        </w:tc>
        <w:tc>
          <w:tcPr>
            <w:tcW w:w="2411" w:type="dxa"/>
            <w:hideMark/>
          </w:tcPr>
          <w:p w14:paraId="2A999AB0" w14:textId="77777777" w:rsidR="009D746E" w:rsidRDefault="009D746E" w:rsidP="009D746E">
            <w:pPr>
              <w:pStyle w:val="TableText"/>
              <w:ind w:left="57" w:right="57"/>
              <w:rPr>
                <w:rFonts w:cs="Segoe UI"/>
                <w:sz w:val="16"/>
                <w:szCs w:val="16"/>
              </w:rPr>
            </w:pPr>
            <w:r w:rsidRPr="00D06007">
              <w:rPr>
                <w:rFonts w:cs="Segoe UI"/>
                <w:sz w:val="16"/>
                <w:szCs w:val="16"/>
              </w:rPr>
              <w:t>Depreciation and amortisation expense</w:t>
            </w:r>
          </w:p>
        </w:tc>
        <w:tc>
          <w:tcPr>
            <w:tcW w:w="567" w:type="dxa"/>
            <w:hideMark/>
          </w:tcPr>
          <w:p w14:paraId="61D00D21" w14:textId="198CE230" w:rsidR="009D746E" w:rsidRPr="009D746E" w:rsidRDefault="009D746E" w:rsidP="009D746E">
            <w:pPr>
              <w:pStyle w:val="TableText"/>
              <w:ind w:left="57" w:right="57"/>
              <w:jc w:val="right"/>
              <w:rPr>
                <w:spacing w:val="-2"/>
                <w:sz w:val="16"/>
              </w:rPr>
            </w:pPr>
            <w:r w:rsidRPr="009D746E">
              <w:rPr>
                <w:spacing w:val="-2"/>
                <w:sz w:val="16"/>
              </w:rPr>
              <w:t>7, 8</w:t>
            </w:r>
          </w:p>
        </w:tc>
        <w:tc>
          <w:tcPr>
            <w:tcW w:w="1147" w:type="dxa"/>
            <w:hideMark/>
          </w:tcPr>
          <w:p w14:paraId="059497DD" w14:textId="28D9AF47" w:rsidR="009D746E" w:rsidRPr="009D746E" w:rsidRDefault="009D746E" w:rsidP="009D746E">
            <w:pPr>
              <w:pStyle w:val="TableText"/>
              <w:ind w:left="57" w:right="57"/>
              <w:jc w:val="right"/>
              <w:rPr>
                <w:spacing w:val="-2"/>
                <w:sz w:val="16"/>
              </w:rPr>
            </w:pPr>
            <w:r w:rsidRPr="009D746E">
              <w:rPr>
                <w:spacing w:val="-2"/>
                <w:sz w:val="16"/>
              </w:rPr>
              <w:t>706</w:t>
            </w:r>
          </w:p>
        </w:tc>
        <w:tc>
          <w:tcPr>
            <w:tcW w:w="1285" w:type="dxa"/>
            <w:hideMark/>
          </w:tcPr>
          <w:p w14:paraId="3092A9D7" w14:textId="466D8A26" w:rsidR="009D746E" w:rsidRPr="009D746E" w:rsidRDefault="009D746E" w:rsidP="009D746E">
            <w:pPr>
              <w:pStyle w:val="TableText"/>
              <w:ind w:left="57" w:right="57"/>
              <w:jc w:val="right"/>
              <w:rPr>
                <w:spacing w:val="-2"/>
                <w:sz w:val="16"/>
              </w:rPr>
            </w:pPr>
            <w:r w:rsidRPr="009D746E">
              <w:rPr>
                <w:spacing w:val="-2"/>
                <w:sz w:val="16"/>
              </w:rPr>
              <w:t>740</w:t>
            </w:r>
          </w:p>
        </w:tc>
        <w:tc>
          <w:tcPr>
            <w:tcW w:w="1395" w:type="dxa"/>
            <w:hideMark/>
          </w:tcPr>
          <w:p w14:paraId="058A6B8F" w14:textId="51EEAA0B" w:rsidR="009D746E" w:rsidRPr="009D746E" w:rsidRDefault="009D746E" w:rsidP="0022568A">
            <w:pPr>
              <w:pStyle w:val="TableText"/>
              <w:ind w:left="57" w:right="113"/>
              <w:jc w:val="right"/>
              <w:rPr>
                <w:spacing w:val="-2"/>
                <w:sz w:val="16"/>
              </w:rPr>
            </w:pPr>
            <w:r w:rsidRPr="009D746E">
              <w:rPr>
                <w:spacing w:val="-2"/>
                <w:sz w:val="16"/>
              </w:rPr>
              <w:t>681</w:t>
            </w:r>
          </w:p>
        </w:tc>
      </w:tr>
      <w:tr w:rsidR="009D746E" w14:paraId="4C050500" w14:textId="77777777">
        <w:trPr>
          <w:trHeight w:val="359"/>
        </w:trPr>
        <w:tc>
          <w:tcPr>
            <w:tcW w:w="1275" w:type="dxa"/>
          </w:tcPr>
          <w:p w14:paraId="681BBB80" w14:textId="3E9F64B7" w:rsidR="009D746E" w:rsidRPr="009D746E" w:rsidRDefault="009D746E" w:rsidP="009D746E">
            <w:pPr>
              <w:pStyle w:val="TableText"/>
              <w:ind w:left="57" w:right="170"/>
              <w:jc w:val="right"/>
              <w:rPr>
                <w:spacing w:val="-2"/>
                <w:sz w:val="16"/>
              </w:rPr>
            </w:pPr>
            <w:r w:rsidRPr="009D746E">
              <w:rPr>
                <w:spacing w:val="-2"/>
                <w:sz w:val="16"/>
              </w:rPr>
              <w:t>634</w:t>
            </w:r>
          </w:p>
        </w:tc>
        <w:tc>
          <w:tcPr>
            <w:tcW w:w="2411" w:type="dxa"/>
            <w:hideMark/>
          </w:tcPr>
          <w:p w14:paraId="0AF4FF83" w14:textId="77777777" w:rsidR="009D746E" w:rsidRDefault="009D746E" w:rsidP="009D746E">
            <w:pPr>
              <w:pStyle w:val="TableText"/>
              <w:ind w:left="57" w:right="57"/>
              <w:rPr>
                <w:rFonts w:cs="Segoe UI"/>
                <w:sz w:val="16"/>
                <w:szCs w:val="16"/>
              </w:rPr>
            </w:pPr>
            <w:r w:rsidRPr="00D06007">
              <w:rPr>
                <w:rFonts w:cs="Segoe UI"/>
                <w:sz w:val="16"/>
                <w:szCs w:val="16"/>
              </w:rPr>
              <w:t>Capital charge</w:t>
            </w:r>
          </w:p>
        </w:tc>
        <w:tc>
          <w:tcPr>
            <w:tcW w:w="567" w:type="dxa"/>
            <w:hideMark/>
          </w:tcPr>
          <w:p w14:paraId="73FAE82E" w14:textId="1870C963" w:rsidR="009D746E" w:rsidRPr="009D746E" w:rsidRDefault="009D746E" w:rsidP="009D746E">
            <w:pPr>
              <w:pStyle w:val="TableText"/>
              <w:ind w:left="57" w:right="57"/>
              <w:jc w:val="right"/>
              <w:rPr>
                <w:spacing w:val="-2"/>
                <w:sz w:val="16"/>
              </w:rPr>
            </w:pPr>
            <w:r w:rsidRPr="009D746E">
              <w:rPr>
                <w:spacing w:val="-2"/>
                <w:sz w:val="16"/>
              </w:rPr>
              <w:t>4</w:t>
            </w:r>
          </w:p>
        </w:tc>
        <w:tc>
          <w:tcPr>
            <w:tcW w:w="1147" w:type="dxa"/>
            <w:hideMark/>
          </w:tcPr>
          <w:p w14:paraId="7BAA1143" w14:textId="77105F4E" w:rsidR="009D746E" w:rsidRPr="009D746E" w:rsidRDefault="009D746E" w:rsidP="009D746E">
            <w:pPr>
              <w:pStyle w:val="TableText"/>
              <w:ind w:left="57" w:right="57"/>
              <w:jc w:val="right"/>
              <w:rPr>
                <w:spacing w:val="-2"/>
                <w:sz w:val="16"/>
              </w:rPr>
            </w:pPr>
            <w:r w:rsidRPr="009D746E">
              <w:rPr>
                <w:spacing w:val="-2"/>
                <w:sz w:val="16"/>
              </w:rPr>
              <w:t>593</w:t>
            </w:r>
          </w:p>
        </w:tc>
        <w:tc>
          <w:tcPr>
            <w:tcW w:w="1285" w:type="dxa"/>
            <w:hideMark/>
          </w:tcPr>
          <w:p w14:paraId="46652E8D" w14:textId="0D45E8C4" w:rsidR="009D746E" w:rsidRPr="009D746E" w:rsidRDefault="009D746E" w:rsidP="009D746E">
            <w:pPr>
              <w:pStyle w:val="TableText"/>
              <w:ind w:left="57" w:right="57"/>
              <w:jc w:val="right"/>
              <w:rPr>
                <w:spacing w:val="-2"/>
                <w:sz w:val="16"/>
              </w:rPr>
            </w:pPr>
            <w:r w:rsidRPr="009D746E">
              <w:rPr>
                <w:spacing w:val="-2"/>
                <w:sz w:val="16"/>
              </w:rPr>
              <w:t>621</w:t>
            </w:r>
          </w:p>
        </w:tc>
        <w:tc>
          <w:tcPr>
            <w:tcW w:w="1395" w:type="dxa"/>
            <w:hideMark/>
          </w:tcPr>
          <w:p w14:paraId="32B7B0C3" w14:textId="5A15620F" w:rsidR="009D746E" w:rsidRPr="009D746E" w:rsidRDefault="009D746E" w:rsidP="0022568A">
            <w:pPr>
              <w:pStyle w:val="TableText"/>
              <w:ind w:left="57" w:right="113"/>
              <w:jc w:val="right"/>
              <w:rPr>
                <w:spacing w:val="-2"/>
                <w:sz w:val="16"/>
              </w:rPr>
            </w:pPr>
            <w:r w:rsidRPr="009D746E">
              <w:rPr>
                <w:spacing w:val="-2"/>
                <w:sz w:val="16"/>
              </w:rPr>
              <w:t>621</w:t>
            </w:r>
          </w:p>
        </w:tc>
      </w:tr>
      <w:tr w:rsidR="009D746E" w14:paraId="73760071" w14:textId="77777777">
        <w:trPr>
          <w:trHeight w:val="348"/>
        </w:trPr>
        <w:tc>
          <w:tcPr>
            <w:tcW w:w="1275" w:type="dxa"/>
            <w:tcBorders>
              <w:top w:val="nil"/>
              <w:left w:val="nil"/>
              <w:bottom w:val="single" w:sz="4" w:space="0" w:color="BFBFBF" w:themeColor="background1" w:themeShade="BF"/>
              <w:right w:val="nil"/>
            </w:tcBorders>
          </w:tcPr>
          <w:p w14:paraId="779DBADF" w14:textId="63FEB127" w:rsidR="009D746E" w:rsidRPr="009D746E" w:rsidRDefault="009D746E" w:rsidP="009D746E">
            <w:pPr>
              <w:pStyle w:val="TableText"/>
              <w:ind w:left="57" w:right="170"/>
              <w:jc w:val="right"/>
              <w:rPr>
                <w:spacing w:val="-2"/>
                <w:sz w:val="16"/>
              </w:rPr>
            </w:pPr>
            <w:r w:rsidRPr="009D746E">
              <w:rPr>
                <w:spacing w:val="-2"/>
                <w:sz w:val="16"/>
              </w:rPr>
              <w:t>140,362</w:t>
            </w:r>
          </w:p>
        </w:tc>
        <w:tc>
          <w:tcPr>
            <w:tcW w:w="2411" w:type="dxa"/>
            <w:tcBorders>
              <w:top w:val="nil"/>
              <w:left w:val="nil"/>
              <w:bottom w:val="single" w:sz="4" w:space="0" w:color="BFBFBF" w:themeColor="background1" w:themeShade="BF"/>
              <w:right w:val="nil"/>
            </w:tcBorders>
            <w:hideMark/>
          </w:tcPr>
          <w:p w14:paraId="7916F019" w14:textId="77777777" w:rsidR="009D746E" w:rsidRDefault="009D746E" w:rsidP="009D746E">
            <w:pPr>
              <w:pStyle w:val="TableText"/>
              <w:ind w:left="57" w:right="57"/>
              <w:rPr>
                <w:rFonts w:cs="Segoe UI"/>
                <w:sz w:val="16"/>
                <w:szCs w:val="16"/>
              </w:rPr>
            </w:pPr>
            <w:r>
              <w:rPr>
                <w:rFonts w:cs="Segoe UI"/>
                <w:sz w:val="16"/>
                <w:szCs w:val="16"/>
              </w:rPr>
              <w:t>Other</w:t>
            </w:r>
            <w:r w:rsidRPr="00D06007">
              <w:rPr>
                <w:rFonts w:cs="Segoe UI"/>
                <w:sz w:val="16"/>
                <w:szCs w:val="16"/>
              </w:rPr>
              <w:t xml:space="preserve"> </w:t>
            </w:r>
            <w:r>
              <w:rPr>
                <w:rFonts w:cs="Segoe UI"/>
                <w:sz w:val="16"/>
                <w:szCs w:val="16"/>
              </w:rPr>
              <w:t>expenses</w:t>
            </w:r>
          </w:p>
        </w:tc>
        <w:tc>
          <w:tcPr>
            <w:tcW w:w="567" w:type="dxa"/>
            <w:tcBorders>
              <w:top w:val="nil"/>
              <w:left w:val="nil"/>
              <w:bottom w:val="single" w:sz="4" w:space="0" w:color="BFBFBF" w:themeColor="background1" w:themeShade="BF"/>
              <w:right w:val="nil"/>
            </w:tcBorders>
            <w:hideMark/>
          </w:tcPr>
          <w:p w14:paraId="0005EF4A" w14:textId="765BD73D" w:rsidR="009D746E" w:rsidRPr="009D746E" w:rsidRDefault="009D746E" w:rsidP="009D746E">
            <w:pPr>
              <w:pStyle w:val="TableText"/>
              <w:ind w:left="57" w:right="57"/>
              <w:jc w:val="right"/>
              <w:rPr>
                <w:spacing w:val="-2"/>
                <w:sz w:val="16"/>
              </w:rPr>
            </w:pPr>
            <w:r w:rsidRPr="009D746E">
              <w:rPr>
                <w:spacing w:val="-2"/>
                <w:sz w:val="16"/>
              </w:rPr>
              <w:t>5</w:t>
            </w:r>
          </w:p>
        </w:tc>
        <w:tc>
          <w:tcPr>
            <w:tcW w:w="1147" w:type="dxa"/>
            <w:tcBorders>
              <w:top w:val="nil"/>
              <w:left w:val="nil"/>
              <w:bottom w:val="single" w:sz="4" w:space="0" w:color="BFBFBF" w:themeColor="background1" w:themeShade="BF"/>
              <w:right w:val="nil"/>
            </w:tcBorders>
            <w:hideMark/>
          </w:tcPr>
          <w:p w14:paraId="7EB99543" w14:textId="536A61A5" w:rsidR="009D746E" w:rsidRPr="009D746E" w:rsidRDefault="009D746E" w:rsidP="009D746E">
            <w:pPr>
              <w:pStyle w:val="TableText"/>
              <w:ind w:left="57" w:right="57"/>
              <w:jc w:val="right"/>
              <w:rPr>
                <w:spacing w:val="-2"/>
                <w:sz w:val="16"/>
              </w:rPr>
            </w:pPr>
            <w:r w:rsidRPr="009D746E">
              <w:rPr>
                <w:spacing w:val="-2"/>
                <w:sz w:val="16"/>
              </w:rPr>
              <w:t>109,410</w:t>
            </w:r>
          </w:p>
        </w:tc>
        <w:tc>
          <w:tcPr>
            <w:tcW w:w="1285" w:type="dxa"/>
            <w:tcBorders>
              <w:top w:val="nil"/>
              <w:left w:val="nil"/>
              <w:bottom w:val="single" w:sz="4" w:space="0" w:color="BFBFBF" w:themeColor="background1" w:themeShade="BF"/>
              <w:right w:val="nil"/>
            </w:tcBorders>
            <w:hideMark/>
          </w:tcPr>
          <w:p w14:paraId="30A03210" w14:textId="71EECF7D" w:rsidR="009D746E" w:rsidRPr="009D746E" w:rsidRDefault="009D746E" w:rsidP="009D746E">
            <w:pPr>
              <w:pStyle w:val="TableText"/>
              <w:ind w:left="57" w:right="57"/>
              <w:jc w:val="right"/>
              <w:rPr>
                <w:spacing w:val="-2"/>
                <w:sz w:val="16"/>
              </w:rPr>
            </w:pPr>
            <w:r w:rsidRPr="009D746E">
              <w:rPr>
                <w:spacing w:val="-2"/>
                <w:sz w:val="16"/>
              </w:rPr>
              <w:t>114,720</w:t>
            </w:r>
          </w:p>
        </w:tc>
        <w:tc>
          <w:tcPr>
            <w:tcW w:w="1395" w:type="dxa"/>
            <w:tcBorders>
              <w:top w:val="nil"/>
              <w:left w:val="nil"/>
              <w:bottom w:val="single" w:sz="4" w:space="0" w:color="BFBFBF" w:themeColor="background1" w:themeShade="BF"/>
              <w:right w:val="nil"/>
            </w:tcBorders>
            <w:hideMark/>
          </w:tcPr>
          <w:p w14:paraId="0CAD67DB" w14:textId="5ECF59A5" w:rsidR="009D746E" w:rsidRPr="009D746E" w:rsidRDefault="009D746E" w:rsidP="0022568A">
            <w:pPr>
              <w:pStyle w:val="TableText"/>
              <w:ind w:left="57" w:right="113"/>
              <w:jc w:val="right"/>
              <w:rPr>
                <w:spacing w:val="-2"/>
                <w:sz w:val="16"/>
              </w:rPr>
            </w:pPr>
            <w:r w:rsidRPr="009D746E">
              <w:rPr>
                <w:spacing w:val="-2"/>
                <w:sz w:val="16"/>
              </w:rPr>
              <w:t>120,737</w:t>
            </w:r>
          </w:p>
        </w:tc>
      </w:tr>
      <w:tr w:rsidR="009D746E" w:rsidRPr="009D746E" w14:paraId="2BFED636"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10FBDE9F" w14:textId="5592D73D" w:rsidR="009D746E" w:rsidRPr="009D746E" w:rsidRDefault="009D746E" w:rsidP="009D746E">
            <w:pPr>
              <w:pStyle w:val="TableText"/>
              <w:ind w:left="57" w:right="170"/>
              <w:jc w:val="right"/>
              <w:rPr>
                <w:b/>
                <w:bCs/>
                <w:spacing w:val="-2"/>
                <w:sz w:val="16"/>
              </w:rPr>
            </w:pPr>
            <w:r w:rsidRPr="009D746E">
              <w:rPr>
                <w:b/>
                <w:bCs/>
                <w:spacing w:val="-2"/>
                <w:sz w:val="16"/>
              </w:rPr>
              <w:t>269,070</w:t>
            </w:r>
          </w:p>
        </w:tc>
        <w:tc>
          <w:tcPr>
            <w:tcW w:w="2411" w:type="dxa"/>
            <w:tcBorders>
              <w:top w:val="single" w:sz="4" w:space="0" w:color="BFBFBF" w:themeColor="background1" w:themeShade="BF"/>
              <w:left w:val="nil"/>
              <w:bottom w:val="single" w:sz="4" w:space="0" w:color="BFBFBF" w:themeColor="background1" w:themeShade="BF"/>
              <w:right w:val="nil"/>
            </w:tcBorders>
            <w:hideMark/>
          </w:tcPr>
          <w:p w14:paraId="29983F12" w14:textId="77777777" w:rsidR="009D746E" w:rsidRPr="009D746E" w:rsidRDefault="009D746E" w:rsidP="009D746E">
            <w:pPr>
              <w:pStyle w:val="TableText"/>
              <w:ind w:left="57" w:right="57"/>
              <w:rPr>
                <w:rFonts w:cs="Segoe UI"/>
                <w:b/>
                <w:bCs/>
                <w:sz w:val="16"/>
                <w:szCs w:val="16"/>
              </w:rPr>
            </w:pPr>
            <w:r w:rsidRPr="009D746E">
              <w:rPr>
                <w:rFonts w:cs="Segoe UI"/>
                <w:b/>
                <w:bCs/>
                <w:sz w:val="16"/>
                <w:szCs w:val="16"/>
              </w:rPr>
              <w:t>Total expenses</w:t>
            </w:r>
          </w:p>
        </w:tc>
        <w:tc>
          <w:tcPr>
            <w:tcW w:w="567" w:type="dxa"/>
            <w:tcBorders>
              <w:top w:val="single" w:sz="4" w:space="0" w:color="BFBFBF" w:themeColor="background1" w:themeShade="BF"/>
              <w:left w:val="nil"/>
              <w:bottom w:val="single" w:sz="4" w:space="0" w:color="BFBFBF" w:themeColor="background1" w:themeShade="BF"/>
              <w:right w:val="nil"/>
            </w:tcBorders>
          </w:tcPr>
          <w:p w14:paraId="50B8700D" w14:textId="77777777" w:rsidR="009D746E" w:rsidRPr="009D746E" w:rsidRDefault="009D746E" w:rsidP="009D746E">
            <w:pPr>
              <w:pStyle w:val="TableText"/>
              <w:ind w:left="57" w:right="57"/>
              <w:jc w:val="right"/>
              <w:rPr>
                <w:b/>
                <w:bCs/>
                <w:spacing w:val="-2"/>
                <w:sz w:val="16"/>
              </w:rPr>
            </w:pPr>
          </w:p>
        </w:tc>
        <w:tc>
          <w:tcPr>
            <w:tcW w:w="1147" w:type="dxa"/>
            <w:tcBorders>
              <w:top w:val="single" w:sz="4" w:space="0" w:color="BFBFBF" w:themeColor="background1" w:themeShade="BF"/>
              <w:left w:val="nil"/>
              <w:bottom w:val="single" w:sz="4" w:space="0" w:color="BFBFBF" w:themeColor="background1" w:themeShade="BF"/>
              <w:right w:val="nil"/>
            </w:tcBorders>
            <w:hideMark/>
          </w:tcPr>
          <w:p w14:paraId="4EAF8CBF" w14:textId="79448564" w:rsidR="009D746E" w:rsidRPr="009D746E" w:rsidRDefault="009D746E" w:rsidP="009D746E">
            <w:pPr>
              <w:pStyle w:val="TableText"/>
              <w:ind w:left="57" w:right="57"/>
              <w:jc w:val="right"/>
              <w:rPr>
                <w:b/>
                <w:bCs/>
                <w:spacing w:val="-2"/>
                <w:sz w:val="16"/>
              </w:rPr>
            </w:pPr>
            <w:r w:rsidRPr="009D746E">
              <w:rPr>
                <w:b/>
                <w:bCs/>
                <w:spacing w:val="-2"/>
                <w:sz w:val="16"/>
              </w:rPr>
              <w:t>230,477</w:t>
            </w:r>
          </w:p>
        </w:tc>
        <w:tc>
          <w:tcPr>
            <w:tcW w:w="1285" w:type="dxa"/>
            <w:tcBorders>
              <w:top w:val="single" w:sz="4" w:space="0" w:color="BFBFBF" w:themeColor="background1" w:themeShade="BF"/>
              <w:left w:val="nil"/>
              <w:bottom w:val="single" w:sz="4" w:space="0" w:color="BFBFBF" w:themeColor="background1" w:themeShade="BF"/>
              <w:right w:val="nil"/>
            </w:tcBorders>
            <w:hideMark/>
          </w:tcPr>
          <w:p w14:paraId="3FB7560D" w14:textId="251B5BDC" w:rsidR="009D746E" w:rsidRPr="009D746E" w:rsidRDefault="009D746E" w:rsidP="009D746E">
            <w:pPr>
              <w:pStyle w:val="TableText"/>
              <w:ind w:left="57" w:right="57"/>
              <w:jc w:val="right"/>
              <w:rPr>
                <w:b/>
                <w:bCs/>
                <w:spacing w:val="-2"/>
                <w:sz w:val="16"/>
              </w:rPr>
            </w:pPr>
            <w:r w:rsidRPr="009D746E">
              <w:rPr>
                <w:b/>
                <w:bCs/>
                <w:spacing w:val="-2"/>
                <w:sz w:val="16"/>
              </w:rPr>
              <w:t>235,263</w:t>
            </w:r>
          </w:p>
        </w:tc>
        <w:tc>
          <w:tcPr>
            <w:tcW w:w="1395" w:type="dxa"/>
            <w:tcBorders>
              <w:top w:val="single" w:sz="4" w:space="0" w:color="BFBFBF" w:themeColor="background1" w:themeShade="BF"/>
              <w:left w:val="nil"/>
              <w:bottom w:val="single" w:sz="4" w:space="0" w:color="BFBFBF" w:themeColor="background1" w:themeShade="BF"/>
              <w:right w:val="nil"/>
            </w:tcBorders>
            <w:hideMark/>
          </w:tcPr>
          <w:p w14:paraId="776D0251" w14:textId="7F64E2B1" w:rsidR="009D746E" w:rsidRPr="009D746E" w:rsidRDefault="009D746E" w:rsidP="0022568A">
            <w:pPr>
              <w:pStyle w:val="TableText"/>
              <w:ind w:left="57" w:right="113"/>
              <w:jc w:val="right"/>
              <w:rPr>
                <w:b/>
                <w:bCs/>
                <w:spacing w:val="-2"/>
                <w:sz w:val="16"/>
              </w:rPr>
            </w:pPr>
            <w:r w:rsidRPr="009D746E">
              <w:rPr>
                <w:b/>
                <w:bCs/>
                <w:spacing w:val="-2"/>
                <w:sz w:val="16"/>
              </w:rPr>
              <w:t>240,725</w:t>
            </w:r>
          </w:p>
        </w:tc>
      </w:tr>
      <w:tr w:rsidR="009D746E" w:rsidRPr="009D746E" w14:paraId="2EAD2B3A"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6A6CA7F6" w14:textId="3795E8BE" w:rsidR="009D746E" w:rsidRPr="009D746E" w:rsidRDefault="009D746E" w:rsidP="009D746E">
            <w:pPr>
              <w:pStyle w:val="TableText"/>
              <w:ind w:left="57" w:right="170"/>
              <w:jc w:val="right"/>
              <w:rPr>
                <w:b/>
                <w:bCs/>
                <w:spacing w:val="-2"/>
                <w:sz w:val="16"/>
              </w:rPr>
            </w:pPr>
            <w:r w:rsidRPr="009D746E">
              <w:rPr>
                <w:b/>
                <w:bCs/>
                <w:spacing w:val="-2"/>
                <w:sz w:val="16"/>
              </w:rPr>
              <w:t>14,862</w:t>
            </w:r>
          </w:p>
        </w:tc>
        <w:tc>
          <w:tcPr>
            <w:tcW w:w="2411" w:type="dxa"/>
            <w:tcBorders>
              <w:top w:val="single" w:sz="4" w:space="0" w:color="BFBFBF" w:themeColor="background1" w:themeShade="BF"/>
              <w:left w:val="nil"/>
              <w:bottom w:val="single" w:sz="4" w:space="0" w:color="BFBFBF" w:themeColor="background1" w:themeShade="BF"/>
              <w:right w:val="nil"/>
            </w:tcBorders>
            <w:hideMark/>
          </w:tcPr>
          <w:p w14:paraId="65747A1B" w14:textId="77777777" w:rsidR="009D746E" w:rsidRPr="009D746E" w:rsidRDefault="009D746E" w:rsidP="009D746E">
            <w:pPr>
              <w:pStyle w:val="TableText"/>
              <w:ind w:left="57" w:right="57"/>
              <w:rPr>
                <w:rFonts w:cs="Segoe UI"/>
                <w:b/>
                <w:bCs/>
                <w:sz w:val="16"/>
                <w:szCs w:val="16"/>
              </w:rPr>
            </w:pPr>
            <w:r w:rsidRPr="009D746E">
              <w:rPr>
                <w:rFonts w:cs="Segoe UI"/>
                <w:b/>
                <w:bCs/>
                <w:sz w:val="16"/>
                <w:szCs w:val="16"/>
              </w:rPr>
              <w:t>Net surplus/(deficit)</w:t>
            </w:r>
          </w:p>
        </w:tc>
        <w:tc>
          <w:tcPr>
            <w:tcW w:w="567" w:type="dxa"/>
            <w:tcBorders>
              <w:top w:val="single" w:sz="4" w:space="0" w:color="BFBFBF" w:themeColor="background1" w:themeShade="BF"/>
              <w:left w:val="nil"/>
              <w:bottom w:val="single" w:sz="4" w:space="0" w:color="BFBFBF" w:themeColor="background1" w:themeShade="BF"/>
              <w:right w:val="nil"/>
            </w:tcBorders>
          </w:tcPr>
          <w:p w14:paraId="407D53AC" w14:textId="77777777" w:rsidR="009D746E" w:rsidRPr="009D746E" w:rsidRDefault="009D746E" w:rsidP="009D746E">
            <w:pPr>
              <w:pStyle w:val="TableText"/>
              <w:ind w:left="57" w:right="57"/>
              <w:jc w:val="right"/>
              <w:rPr>
                <w:b/>
                <w:bCs/>
                <w:spacing w:val="-2"/>
                <w:sz w:val="16"/>
              </w:rPr>
            </w:pPr>
          </w:p>
        </w:tc>
        <w:tc>
          <w:tcPr>
            <w:tcW w:w="1147" w:type="dxa"/>
            <w:tcBorders>
              <w:top w:val="single" w:sz="4" w:space="0" w:color="BFBFBF" w:themeColor="background1" w:themeShade="BF"/>
              <w:left w:val="nil"/>
              <w:bottom w:val="single" w:sz="4" w:space="0" w:color="BFBFBF" w:themeColor="background1" w:themeShade="BF"/>
              <w:right w:val="nil"/>
            </w:tcBorders>
            <w:hideMark/>
          </w:tcPr>
          <w:p w14:paraId="22FFBC9C" w14:textId="75DF61A3" w:rsidR="009D746E" w:rsidRPr="009D746E" w:rsidRDefault="009D746E" w:rsidP="009D746E">
            <w:pPr>
              <w:pStyle w:val="TableText"/>
              <w:ind w:left="57" w:right="57"/>
              <w:jc w:val="right"/>
              <w:rPr>
                <w:b/>
                <w:bCs/>
                <w:spacing w:val="-2"/>
                <w:sz w:val="16"/>
              </w:rPr>
            </w:pPr>
            <w:r w:rsidRPr="009D746E">
              <w:rPr>
                <w:b/>
                <w:bCs/>
                <w:spacing w:val="-2"/>
                <w:sz w:val="16"/>
              </w:rPr>
              <w:t>9,625</w:t>
            </w:r>
          </w:p>
        </w:tc>
        <w:tc>
          <w:tcPr>
            <w:tcW w:w="1285" w:type="dxa"/>
            <w:tcBorders>
              <w:top w:val="single" w:sz="4" w:space="0" w:color="BFBFBF" w:themeColor="background1" w:themeShade="BF"/>
              <w:left w:val="nil"/>
              <w:bottom w:val="single" w:sz="4" w:space="0" w:color="BFBFBF" w:themeColor="background1" w:themeShade="BF"/>
              <w:right w:val="nil"/>
            </w:tcBorders>
            <w:hideMark/>
          </w:tcPr>
          <w:p w14:paraId="47F37F51" w14:textId="5CD231F5" w:rsidR="009D746E" w:rsidRPr="009D746E" w:rsidRDefault="009D746E" w:rsidP="009D746E">
            <w:pPr>
              <w:pStyle w:val="TableText"/>
              <w:ind w:left="57" w:right="57"/>
              <w:jc w:val="right"/>
              <w:rPr>
                <w:b/>
                <w:bCs/>
                <w:spacing w:val="-2"/>
                <w:sz w:val="16"/>
              </w:rPr>
            </w:pPr>
            <w:r w:rsidRPr="009D746E">
              <w:rPr>
                <w:b/>
                <w:bCs/>
                <w:spacing w:val="-2"/>
                <w:sz w:val="16"/>
              </w:rPr>
              <w:t>–</w:t>
            </w:r>
          </w:p>
        </w:tc>
        <w:tc>
          <w:tcPr>
            <w:tcW w:w="1395" w:type="dxa"/>
            <w:tcBorders>
              <w:top w:val="single" w:sz="4" w:space="0" w:color="BFBFBF" w:themeColor="background1" w:themeShade="BF"/>
              <w:left w:val="nil"/>
              <w:bottom w:val="single" w:sz="4" w:space="0" w:color="BFBFBF" w:themeColor="background1" w:themeShade="BF"/>
              <w:right w:val="nil"/>
            </w:tcBorders>
            <w:hideMark/>
          </w:tcPr>
          <w:p w14:paraId="63682DAD" w14:textId="7844FC4C" w:rsidR="009D746E" w:rsidRPr="009D746E" w:rsidRDefault="009D746E" w:rsidP="0022568A">
            <w:pPr>
              <w:pStyle w:val="TableText"/>
              <w:ind w:left="57" w:right="113"/>
              <w:jc w:val="right"/>
              <w:rPr>
                <w:b/>
                <w:bCs/>
                <w:spacing w:val="-2"/>
                <w:sz w:val="16"/>
              </w:rPr>
            </w:pPr>
            <w:r w:rsidRPr="009D746E">
              <w:rPr>
                <w:b/>
                <w:bCs/>
                <w:spacing w:val="-2"/>
                <w:sz w:val="16"/>
              </w:rPr>
              <w:t>–</w:t>
            </w:r>
          </w:p>
        </w:tc>
      </w:tr>
      <w:tr w:rsidR="009D746E" w14:paraId="4A591D13" w14:textId="77777777">
        <w:trPr>
          <w:trHeight w:val="564"/>
        </w:trPr>
        <w:tc>
          <w:tcPr>
            <w:tcW w:w="1275" w:type="dxa"/>
            <w:tcBorders>
              <w:top w:val="single" w:sz="4" w:space="0" w:color="BFBFBF" w:themeColor="background1" w:themeShade="BF"/>
              <w:left w:val="nil"/>
              <w:right w:val="nil"/>
            </w:tcBorders>
          </w:tcPr>
          <w:p w14:paraId="446020B1" w14:textId="77777777" w:rsidR="009D746E" w:rsidRPr="009D746E" w:rsidRDefault="009D746E" w:rsidP="009D746E">
            <w:pPr>
              <w:pStyle w:val="TableText"/>
              <w:ind w:left="57" w:right="170"/>
              <w:jc w:val="right"/>
              <w:rPr>
                <w:spacing w:val="-2"/>
                <w:sz w:val="16"/>
              </w:rPr>
            </w:pPr>
          </w:p>
        </w:tc>
        <w:tc>
          <w:tcPr>
            <w:tcW w:w="2411" w:type="dxa"/>
            <w:tcBorders>
              <w:top w:val="single" w:sz="4" w:space="0" w:color="BFBFBF" w:themeColor="background1" w:themeShade="BF"/>
              <w:left w:val="nil"/>
              <w:right w:val="nil"/>
            </w:tcBorders>
            <w:hideMark/>
          </w:tcPr>
          <w:p w14:paraId="36D31139" w14:textId="77777777" w:rsidR="009D746E" w:rsidRPr="00D06007" w:rsidRDefault="009D746E" w:rsidP="009D746E">
            <w:pPr>
              <w:pStyle w:val="TableText"/>
              <w:ind w:left="57" w:right="57"/>
              <w:rPr>
                <w:rFonts w:cs="Segoe UI"/>
                <w:b/>
                <w:bCs/>
                <w:sz w:val="16"/>
                <w:szCs w:val="16"/>
              </w:rPr>
            </w:pPr>
            <w:r w:rsidRPr="00D06007">
              <w:rPr>
                <w:rFonts w:cs="Segoe UI"/>
                <w:b/>
                <w:bCs/>
                <w:sz w:val="16"/>
                <w:szCs w:val="16"/>
              </w:rPr>
              <w:t>Other comprehensive revenue and expense</w:t>
            </w:r>
          </w:p>
        </w:tc>
        <w:tc>
          <w:tcPr>
            <w:tcW w:w="567" w:type="dxa"/>
            <w:tcBorders>
              <w:top w:val="single" w:sz="4" w:space="0" w:color="BFBFBF" w:themeColor="background1" w:themeShade="BF"/>
              <w:left w:val="nil"/>
              <w:right w:val="nil"/>
            </w:tcBorders>
          </w:tcPr>
          <w:p w14:paraId="5A489943" w14:textId="77777777" w:rsidR="009D746E" w:rsidRPr="009D746E" w:rsidRDefault="009D746E" w:rsidP="009D746E">
            <w:pPr>
              <w:pStyle w:val="TableText"/>
              <w:ind w:left="57" w:right="57"/>
              <w:jc w:val="right"/>
              <w:rPr>
                <w:spacing w:val="-2"/>
                <w:sz w:val="16"/>
              </w:rPr>
            </w:pPr>
          </w:p>
        </w:tc>
        <w:tc>
          <w:tcPr>
            <w:tcW w:w="1147" w:type="dxa"/>
            <w:tcBorders>
              <w:top w:val="single" w:sz="4" w:space="0" w:color="BFBFBF" w:themeColor="background1" w:themeShade="BF"/>
              <w:left w:val="nil"/>
              <w:right w:val="nil"/>
            </w:tcBorders>
          </w:tcPr>
          <w:p w14:paraId="2E2C8C36" w14:textId="77777777" w:rsidR="009D746E" w:rsidRPr="009D746E" w:rsidRDefault="009D746E" w:rsidP="009D746E">
            <w:pPr>
              <w:pStyle w:val="TableText"/>
              <w:ind w:left="57" w:right="57"/>
              <w:jc w:val="right"/>
              <w:rPr>
                <w:spacing w:val="-2"/>
                <w:sz w:val="16"/>
              </w:rPr>
            </w:pPr>
          </w:p>
        </w:tc>
        <w:tc>
          <w:tcPr>
            <w:tcW w:w="1285" w:type="dxa"/>
            <w:tcBorders>
              <w:top w:val="single" w:sz="4" w:space="0" w:color="BFBFBF" w:themeColor="background1" w:themeShade="BF"/>
              <w:left w:val="nil"/>
              <w:right w:val="nil"/>
            </w:tcBorders>
          </w:tcPr>
          <w:p w14:paraId="7E0BCA88" w14:textId="77777777" w:rsidR="009D746E" w:rsidRPr="009D746E" w:rsidRDefault="009D746E" w:rsidP="009D746E">
            <w:pPr>
              <w:pStyle w:val="TableText"/>
              <w:ind w:left="57" w:right="57"/>
              <w:jc w:val="right"/>
              <w:rPr>
                <w:spacing w:val="-2"/>
                <w:sz w:val="16"/>
              </w:rPr>
            </w:pPr>
          </w:p>
        </w:tc>
        <w:tc>
          <w:tcPr>
            <w:tcW w:w="1395" w:type="dxa"/>
            <w:tcBorders>
              <w:top w:val="single" w:sz="4" w:space="0" w:color="BFBFBF" w:themeColor="background1" w:themeShade="BF"/>
              <w:left w:val="nil"/>
              <w:right w:val="nil"/>
            </w:tcBorders>
          </w:tcPr>
          <w:p w14:paraId="2565B839" w14:textId="77777777" w:rsidR="009D746E" w:rsidRPr="009D746E" w:rsidRDefault="009D746E" w:rsidP="0022568A">
            <w:pPr>
              <w:pStyle w:val="TableText"/>
              <w:ind w:left="57" w:right="113"/>
              <w:jc w:val="right"/>
              <w:rPr>
                <w:spacing w:val="-2"/>
                <w:sz w:val="16"/>
              </w:rPr>
            </w:pPr>
          </w:p>
        </w:tc>
      </w:tr>
      <w:tr w:rsidR="009D746E" w14:paraId="0939A531" w14:textId="77777777">
        <w:trPr>
          <w:trHeight w:val="564"/>
        </w:trPr>
        <w:tc>
          <w:tcPr>
            <w:tcW w:w="1275" w:type="dxa"/>
            <w:tcBorders>
              <w:left w:val="nil"/>
              <w:bottom w:val="single" w:sz="4" w:space="0" w:color="BFBFBF" w:themeColor="background1" w:themeShade="BF"/>
              <w:right w:val="nil"/>
            </w:tcBorders>
          </w:tcPr>
          <w:p w14:paraId="57BD4ED9" w14:textId="77777777" w:rsidR="009D746E" w:rsidRPr="009D746E" w:rsidRDefault="009D746E" w:rsidP="009D746E">
            <w:pPr>
              <w:pStyle w:val="TableText"/>
              <w:ind w:left="57" w:right="170"/>
              <w:jc w:val="right"/>
              <w:rPr>
                <w:spacing w:val="-2"/>
                <w:sz w:val="16"/>
              </w:rPr>
            </w:pPr>
          </w:p>
        </w:tc>
        <w:tc>
          <w:tcPr>
            <w:tcW w:w="2411" w:type="dxa"/>
            <w:tcBorders>
              <w:left w:val="nil"/>
              <w:bottom w:val="single" w:sz="4" w:space="0" w:color="BFBFBF" w:themeColor="background1" w:themeShade="BF"/>
              <w:right w:val="nil"/>
            </w:tcBorders>
            <w:hideMark/>
          </w:tcPr>
          <w:p w14:paraId="1486B8B8" w14:textId="77777777" w:rsidR="009D746E" w:rsidRDefault="009D746E" w:rsidP="009D746E">
            <w:pPr>
              <w:pStyle w:val="TableText"/>
              <w:ind w:left="57" w:right="57"/>
              <w:rPr>
                <w:rFonts w:cs="Segoe UI"/>
                <w:sz w:val="16"/>
                <w:szCs w:val="16"/>
              </w:rPr>
            </w:pPr>
            <w:r>
              <w:rPr>
                <w:rFonts w:cs="Segoe UI"/>
                <w:sz w:val="16"/>
                <w:szCs w:val="16"/>
              </w:rPr>
              <w:t>Item</w:t>
            </w:r>
            <w:r>
              <w:rPr>
                <w:rFonts w:cs="Segoe UI"/>
                <w:spacing w:val="4"/>
                <w:sz w:val="16"/>
                <w:szCs w:val="16"/>
              </w:rPr>
              <w:t xml:space="preserve"> </w:t>
            </w:r>
            <w:r>
              <w:rPr>
                <w:rFonts w:cs="Segoe UI"/>
                <w:sz w:val="16"/>
                <w:szCs w:val="16"/>
              </w:rPr>
              <w:t>that</w:t>
            </w:r>
            <w:r>
              <w:rPr>
                <w:rFonts w:cs="Segoe UI"/>
                <w:spacing w:val="5"/>
                <w:sz w:val="16"/>
                <w:szCs w:val="16"/>
              </w:rPr>
              <w:t xml:space="preserve"> </w:t>
            </w:r>
            <w:r>
              <w:rPr>
                <w:rFonts w:cs="Segoe UI"/>
                <w:sz w:val="16"/>
                <w:szCs w:val="16"/>
              </w:rPr>
              <w:t>will</w:t>
            </w:r>
            <w:r>
              <w:rPr>
                <w:rFonts w:cs="Segoe UI"/>
                <w:spacing w:val="5"/>
                <w:sz w:val="16"/>
                <w:szCs w:val="16"/>
              </w:rPr>
              <w:t xml:space="preserve"> </w:t>
            </w:r>
            <w:r>
              <w:rPr>
                <w:rFonts w:cs="Segoe UI"/>
                <w:sz w:val="16"/>
                <w:szCs w:val="16"/>
              </w:rPr>
              <w:t>not</w:t>
            </w:r>
            <w:r>
              <w:rPr>
                <w:rFonts w:cs="Segoe UI"/>
                <w:spacing w:val="4"/>
                <w:sz w:val="16"/>
                <w:szCs w:val="16"/>
              </w:rPr>
              <w:t xml:space="preserve"> </w:t>
            </w:r>
            <w:r>
              <w:rPr>
                <w:rFonts w:cs="Segoe UI"/>
                <w:sz w:val="16"/>
                <w:szCs w:val="16"/>
              </w:rPr>
              <w:t>be</w:t>
            </w:r>
            <w:r>
              <w:rPr>
                <w:rFonts w:cs="Segoe UI"/>
                <w:spacing w:val="5"/>
                <w:sz w:val="16"/>
                <w:szCs w:val="16"/>
              </w:rPr>
              <w:t xml:space="preserve"> </w:t>
            </w:r>
            <w:r>
              <w:rPr>
                <w:rFonts w:cs="Segoe UI"/>
                <w:sz w:val="16"/>
                <w:szCs w:val="16"/>
              </w:rPr>
              <w:t xml:space="preserve">reclassified </w:t>
            </w:r>
            <w:r>
              <w:rPr>
                <w:rFonts w:cs="Segoe UI"/>
                <w:spacing w:val="-54"/>
                <w:sz w:val="16"/>
                <w:szCs w:val="16"/>
              </w:rPr>
              <w:t xml:space="preserve"> </w:t>
            </w:r>
            <w:r>
              <w:rPr>
                <w:rFonts w:cs="Segoe UI"/>
                <w:w w:val="105"/>
                <w:sz w:val="16"/>
                <w:szCs w:val="16"/>
              </w:rPr>
              <w:t>to</w:t>
            </w:r>
            <w:r>
              <w:rPr>
                <w:rFonts w:cs="Segoe UI"/>
                <w:spacing w:val="-13"/>
                <w:w w:val="105"/>
                <w:sz w:val="16"/>
                <w:szCs w:val="16"/>
              </w:rPr>
              <w:t xml:space="preserve"> </w:t>
            </w:r>
            <w:r>
              <w:rPr>
                <w:rFonts w:cs="Segoe UI"/>
                <w:w w:val="105"/>
                <w:sz w:val="16"/>
                <w:szCs w:val="16"/>
              </w:rPr>
              <w:t>net</w:t>
            </w:r>
            <w:r>
              <w:rPr>
                <w:rFonts w:cs="Segoe UI"/>
                <w:spacing w:val="-13"/>
                <w:w w:val="105"/>
                <w:sz w:val="16"/>
                <w:szCs w:val="16"/>
              </w:rPr>
              <w:t xml:space="preserve"> </w:t>
            </w:r>
            <w:r>
              <w:rPr>
                <w:rFonts w:cs="Segoe UI"/>
                <w:w w:val="105"/>
                <w:sz w:val="16"/>
                <w:szCs w:val="16"/>
              </w:rPr>
              <w:t>surplus/(deficit)</w:t>
            </w:r>
          </w:p>
        </w:tc>
        <w:tc>
          <w:tcPr>
            <w:tcW w:w="567" w:type="dxa"/>
            <w:tcBorders>
              <w:left w:val="nil"/>
              <w:bottom w:val="single" w:sz="4" w:space="0" w:color="BFBFBF" w:themeColor="background1" w:themeShade="BF"/>
              <w:right w:val="nil"/>
            </w:tcBorders>
          </w:tcPr>
          <w:p w14:paraId="0F69352D" w14:textId="77777777" w:rsidR="009D746E" w:rsidRPr="009D746E" w:rsidRDefault="009D746E" w:rsidP="009D746E">
            <w:pPr>
              <w:pStyle w:val="TableText"/>
              <w:ind w:left="57" w:right="57"/>
              <w:jc w:val="right"/>
              <w:rPr>
                <w:spacing w:val="-2"/>
                <w:sz w:val="16"/>
              </w:rPr>
            </w:pPr>
          </w:p>
        </w:tc>
        <w:tc>
          <w:tcPr>
            <w:tcW w:w="1147" w:type="dxa"/>
            <w:tcBorders>
              <w:left w:val="nil"/>
              <w:bottom w:val="single" w:sz="4" w:space="0" w:color="BFBFBF" w:themeColor="background1" w:themeShade="BF"/>
              <w:right w:val="nil"/>
            </w:tcBorders>
            <w:hideMark/>
          </w:tcPr>
          <w:p w14:paraId="5229BA04" w14:textId="098FF117" w:rsidR="009D746E" w:rsidRPr="009D746E" w:rsidRDefault="009D746E" w:rsidP="009D746E">
            <w:pPr>
              <w:pStyle w:val="TableText"/>
              <w:ind w:left="57" w:right="57"/>
              <w:jc w:val="right"/>
              <w:rPr>
                <w:spacing w:val="-2"/>
                <w:sz w:val="16"/>
              </w:rPr>
            </w:pPr>
          </w:p>
        </w:tc>
        <w:tc>
          <w:tcPr>
            <w:tcW w:w="1285" w:type="dxa"/>
            <w:tcBorders>
              <w:left w:val="nil"/>
              <w:bottom w:val="single" w:sz="4" w:space="0" w:color="BFBFBF" w:themeColor="background1" w:themeShade="BF"/>
              <w:right w:val="nil"/>
            </w:tcBorders>
            <w:hideMark/>
          </w:tcPr>
          <w:p w14:paraId="25D20DE9" w14:textId="7220AE08" w:rsidR="009D746E" w:rsidRPr="009D746E" w:rsidRDefault="009D746E" w:rsidP="009D746E">
            <w:pPr>
              <w:pStyle w:val="TableText"/>
              <w:ind w:left="57" w:right="57"/>
              <w:jc w:val="right"/>
              <w:rPr>
                <w:spacing w:val="-2"/>
                <w:sz w:val="16"/>
              </w:rPr>
            </w:pPr>
          </w:p>
        </w:tc>
        <w:tc>
          <w:tcPr>
            <w:tcW w:w="1395" w:type="dxa"/>
            <w:tcBorders>
              <w:left w:val="nil"/>
              <w:bottom w:val="single" w:sz="4" w:space="0" w:color="BFBFBF" w:themeColor="background1" w:themeShade="BF"/>
              <w:right w:val="nil"/>
            </w:tcBorders>
            <w:hideMark/>
          </w:tcPr>
          <w:p w14:paraId="066C710D" w14:textId="6AC16F53" w:rsidR="009D746E" w:rsidRPr="009D746E" w:rsidRDefault="009D746E" w:rsidP="0022568A">
            <w:pPr>
              <w:pStyle w:val="TableText"/>
              <w:ind w:left="57" w:right="113"/>
              <w:jc w:val="right"/>
              <w:rPr>
                <w:spacing w:val="-2"/>
                <w:sz w:val="16"/>
              </w:rPr>
            </w:pPr>
          </w:p>
        </w:tc>
      </w:tr>
      <w:tr w:rsidR="009D746E" w14:paraId="5A054CF8" w14:textId="77777777">
        <w:trPr>
          <w:trHeight w:val="362"/>
        </w:trPr>
        <w:tc>
          <w:tcPr>
            <w:tcW w:w="1275" w:type="dxa"/>
            <w:tcBorders>
              <w:top w:val="single" w:sz="4" w:space="0" w:color="BFBFBF" w:themeColor="background1" w:themeShade="BF"/>
              <w:left w:val="nil"/>
              <w:bottom w:val="single" w:sz="4" w:space="0" w:color="BFBFBF" w:themeColor="background1" w:themeShade="BF"/>
              <w:right w:val="nil"/>
            </w:tcBorders>
          </w:tcPr>
          <w:p w14:paraId="0382F563" w14:textId="02AE751A" w:rsidR="009D746E" w:rsidRPr="009D746E" w:rsidRDefault="009D746E" w:rsidP="009D746E">
            <w:pPr>
              <w:pStyle w:val="TableText"/>
              <w:ind w:left="57" w:right="170"/>
              <w:jc w:val="right"/>
              <w:rPr>
                <w:spacing w:val="-2"/>
                <w:sz w:val="16"/>
              </w:rPr>
            </w:pPr>
            <w:r w:rsidRPr="009D746E">
              <w:rPr>
                <w:spacing w:val="-2"/>
                <w:sz w:val="16"/>
              </w:rPr>
              <w:t>(565)</w:t>
            </w:r>
          </w:p>
        </w:tc>
        <w:tc>
          <w:tcPr>
            <w:tcW w:w="2411" w:type="dxa"/>
            <w:tcBorders>
              <w:top w:val="single" w:sz="4" w:space="0" w:color="BFBFBF" w:themeColor="background1" w:themeShade="BF"/>
              <w:left w:val="nil"/>
              <w:bottom w:val="single" w:sz="4" w:space="0" w:color="BFBFBF" w:themeColor="background1" w:themeShade="BF"/>
              <w:right w:val="nil"/>
            </w:tcBorders>
          </w:tcPr>
          <w:p w14:paraId="520C8D5D" w14:textId="77777777" w:rsidR="009D746E" w:rsidRDefault="009D746E" w:rsidP="009D746E">
            <w:pPr>
              <w:pStyle w:val="TableText"/>
              <w:ind w:left="57" w:right="57"/>
              <w:rPr>
                <w:rFonts w:cs="Segoe UI"/>
                <w:sz w:val="16"/>
                <w:szCs w:val="16"/>
              </w:rPr>
            </w:pPr>
            <w:r w:rsidRPr="00D06007">
              <w:rPr>
                <w:rFonts w:cs="Segoe UI"/>
                <w:sz w:val="16"/>
                <w:szCs w:val="16"/>
              </w:rPr>
              <w:t>Loss on property revaluation</w:t>
            </w:r>
          </w:p>
        </w:tc>
        <w:tc>
          <w:tcPr>
            <w:tcW w:w="567" w:type="dxa"/>
            <w:tcBorders>
              <w:top w:val="single" w:sz="4" w:space="0" w:color="BFBFBF" w:themeColor="background1" w:themeShade="BF"/>
              <w:left w:val="nil"/>
              <w:bottom w:val="single" w:sz="4" w:space="0" w:color="BFBFBF" w:themeColor="background1" w:themeShade="BF"/>
              <w:right w:val="nil"/>
            </w:tcBorders>
          </w:tcPr>
          <w:p w14:paraId="4697FDAE" w14:textId="77777777" w:rsidR="009D746E" w:rsidRPr="009D746E" w:rsidRDefault="009D746E" w:rsidP="009D746E">
            <w:pPr>
              <w:pStyle w:val="TableText"/>
              <w:ind w:left="57" w:right="57"/>
              <w:jc w:val="right"/>
              <w:rPr>
                <w:spacing w:val="-2"/>
                <w:sz w:val="16"/>
              </w:rPr>
            </w:pPr>
          </w:p>
        </w:tc>
        <w:tc>
          <w:tcPr>
            <w:tcW w:w="1147" w:type="dxa"/>
            <w:tcBorders>
              <w:top w:val="single" w:sz="4" w:space="0" w:color="BFBFBF" w:themeColor="background1" w:themeShade="BF"/>
              <w:left w:val="nil"/>
              <w:bottom w:val="single" w:sz="4" w:space="0" w:color="BFBFBF" w:themeColor="background1" w:themeShade="BF"/>
              <w:right w:val="nil"/>
            </w:tcBorders>
          </w:tcPr>
          <w:p w14:paraId="4FEBCE55" w14:textId="2B07D487" w:rsidR="009D746E" w:rsidRPr="009D746E" w:rsidRDefault="009D746E" w:rsidP="009D746E">
            <w:pPr>
              <w:pStyle w:val="TableText"/>
              <w:ind w:left="57" w:right="57"/>
              <w:jc w:val="right"/>
              <w:rPr>
                <w:spacing w:val="-2"/>
                <w:sz w:val="16"/>
              </w:rPr>
            </w:pPr>
            <w:r w:rsidRPr="009D746E">
              <w:rPr>
                <w:spacing w:val="-2"/>
                <w:sz w:val="16"/>
              </w:rPr>
              <w:t>–</w:t>
            </w:r>
          </w:p>
        </w:tc>
        <w:tc>
          <w:tcPr>
            <w:tcW w:w="1285" w:type="dxa"/>
            <w:tcBorders>
              <w:top w:val="single" w:sz="4" w:space="0" w:color="BFBFBF" w:themeColor="background1" w:themeShade="BF"/>
              <w:left w:val="nil"/>
              <w:bottom w:val="single" w:sz="4" w:space="0" w:color="BFBFBF" w:themeColor="background1" w:themeShade="BF"/>
              <w:right w:val="nil"/>
            </w:tcBorders>
          </w:tcPr>
          <w:p w14:paraId="24576FB8" w14:textId="17C3D698" w:rsidR="009D746E" w:rsidRPr="009D746E" w:rsidRDefault="009D746E" w:rsidP="009D746E">
            <w:pPr>
              <w:pStyle w:val="TableText"/>
              <w:ind w:left="57" w:right="57"/>
              <w:jc w:val="right"/>
              <w:rPr>
                <w:spacing w:val="-2"/>
                <w:sz w:val="16"/>
              </w:rPr>
            </w:pPr>
            <w:r w:rsidRPr="009D746E">
              <w:rPr>
                <w:spacing w:val="-2"/>
                <w:sz w:val="16"/>
              </w:rPr>
              <w:t>–</w:t>
            </w:r>
          </w:p>
        </w:tc>
        <w:tc>
          <w:tcPr>
            <w:tcW w:w="1395" w:type="dxa"/>
            <w:tcBorders>
              <w:top w:val="single" w:sz="4" w:space="0" w:color="BFBFBF" w:themeColor="background1" w:themeShade="BF"/>
              <w:left w:val="nil"/>
              <w:bottom w:val="single" w:sz="4" w:space="0" w:color="BFBFBF" w:themeColor="background1" w:themeShade="BF"/>
              <w:right w:val="nil"/>
            </w:tcBorders>
          </w:tcPr>
          <w:p w14:paraId="49659B58" w14:textId="222FDE9D" w:rsidR="009D746E" w:rsidRPr="009D746E" w:rsidRDefault="009D746E" w:rsidP="0022568A">
            <w:pPr>
              <w:pStyle w:val="TableText"/>
              <w:ind w:left="57" w:right="113"/>
              <w:jc w:val="right"/>
              <w:rPr>
                <w:spacing w:val="-2"/>
                <w:sz w:val="16"/>
              </w:rPr>
            </w:pPr>
            <w:r w:rsidRPr="009D746E">
              <w:rPr>
                <w:spacing w:val="-2"/>
                <w:sz w:val="16"/>
              </w:rPr>
              <w:t>–</w:t>
            </w:r>
          </w:p>
        </w:tc>
      </w:tr>
      <w:tr w:rsidR="009D746E" w:rsidRPr="009D746E" w14:paraId="1D9B9D8A" w14:textId="77777777">
        <w:trPr>
          <w:trHeight w:val="564"/>
        </w:trPr>
        <w:tc>
          <w:tcPr>
            <w:tcW w:w="1275" w:type="dxa"/>
            <w:tcBorders>
              <w:top w:val="single" w:sz="4" w:space="0" w:color="BFBFBF" w:themeColor="background1" w:themeShade="BF"/>
              <w:left w:val="nil"/>
              <w:bottom w:val="single" w:sz="4" w:space="0" w:color="BFBFBF" w:themeColor="background1" w:themeShade="BF"/>
              <w:right w:val="nil"/>
            </w:tcBorders>
          </w:tcPr>
          <w:p w14:paraId="1866A34F" w14:textId="187B8BEA" w:rsidR="009D746E" w:rsidRPr="009D746E" w:rsidRDefault="009D746E" w:rsidP="009D746E">
            <w:pPr>
              <w:pStyle w:val="TableText"/>
              <w:ind w:left="57" w:right="170"/>
              <w:jc w:val="right"/>
              <w:rPr>
                <w:b/>
                <w:bCs/>
                <w:spacing w:val="-2"/>
                <w:sz w:val="16"/>
              </w:rPr>
            </w:pPr>
            <w:r w:rsidRPr="009D746E">
              <w:rPr>
                <w:b/>
                <w:bCs/>
                <w:spacing w:val="-2"/>
                <w:sz w:val="16"/>
              </w:rPr>
              <w:t>14,297</w:t>
            </w:r>
          </w:p>
        </w:tc>
        <w:tc>
          <w:tcPr>
            <w:tcW w:w="2411" w:type="dxa"/>
            <w:tcBorders>
              <w:top w:val="single" w:sz="4" w:space="0" w:color="BFBFBF" w:themeColor="background1" w:themeShade="BF"/>
              <w:left w:val="nil"/>
              <w:bottom w:val="single" w:sz="4" w:space="0" w:color="BFBFBF" w:themeColor="background1" w:themeShade="BF"/>
              <w:right w:val="nil"/>
            </w:tcBorders>
            <w:hideMark/>
          </w:tcPr>
          <w:p w14:paraId="3493BFAD" w14:textId="77777777" w:rsidR="009D746E" w:rsidRPr="009D746E" w:rsidRDefault="009D746E" w:rsidP="009D746E">
            <w:pPr>
              <w:pStyle w:val="TableText"/>
              <w:rPr>
                <w:b/>
                <w:bCs/>
              </w:rPr>
            </w:pPr>
            <w:r w:rsidRPr="009D746E">
              <w:rPr>
                <w:b/>
                <w:bCs/>
                <w:sz w:val="16"/>
                <w:szCs w:val="18"/>
              </w:rPr>
              <w:t>Total comprehensive revenue and expenses</w:t>
            </w:r>
          </w:p>
        </w:tc>
        <w:tc>
          <w:tcPr>
            <w:tcW w:w="567" w:type="dxa"/>
            <w:tcBorders>
              <w:top w:val="single" w:sz="4" w:space="0" w:color="BFBFBF" w:themeColor="background1" w:themeShade="BF"/>
              <w:left w:val="nil"/>
              <w:bottom w:val="single" w:sz="4" w:space="0" w:color="BFBFBF" w:themeColor="background1" w:themeShade="BF"/>
              <w:right w:val="nil"/>
            </w:tcBorders>
          </w:tcPr>
          <w:p w14:paraId="232D2F9C" w14:textId="77777777" w:rsidR="009D746E" w:rsidRPr="009D746E" w:rsidRDefault="009D746E" w:rsidP="009D746E">
            <w:pPr>
              <w:pStyle w:val="TableText"/>
              <w:ind w:left="57" w:right="57"/>
              <w:jc w:val="right"/>
              <w:rPr>
                <w:b/>
                <w:bCs/>
                <w:spacing w:val="-2"/>
                <w:sz w:val="16"/>
              </w:rPr>
            </w:pPr>
          </w:p>
        </w:tc>
        <w:tc>
          <w:tcPr>
            <w:tcW w:w="1147" w:type="dxa"/>
            <w:tcBorders>
              <w:top w:val="single" w:sz="4" w:space="0" w:color="BFBFBF" w:themeColor="background1" w:themeShade="BF"/>
              <w:left w:val="nil"/>
              <w:bottom w:val="single" w:sz="4" w:space="0" w:color="BFBFBF" w:themeColor="background1" w:themeShade="BF"/>
              <w:right w:val="nil"/>
            </w:tcBorders>
            <w:hideMark/>
          </w:tcPr>
          <w:p w14:paraId="17882C65" w14:textId="2D575A1A" w:rsidR="009D746E" w:rsidRPr="009D746E" w:rsidRDefault="009D746E" w:rsidP="009D746E">
            <w:pPr>
              <w:pStyle w:val="TableText"/>
              <w:ind w:left="57" w:right="57"/>
              <w:jc w:val="right"/>
              <w:rPr>
                <w:b/>
                <w:bCs/>
                <w:spacing w:val="-2"/>
                <w:sz w:val="16"/>
              </w:rPr>
            </w:pPr>
            <w:r w:rsidRPr="009D746E">
              <w:rPr>
                <w:b/>
                <w:bCs/>
                <w:spacing w:val="-2"/>
                <w:sz w:val="16"/>
              </w:rPr>
              <w:t>9,625</w:t>
            </w:r>
          </w:p>
        </w:tc>
        <w:tc>
          <w:tcPr>
            <w:tcW w:w="1285" w:type="dxa"/>
            <w:tcBorders>
              <w:top w:val="single" w:sz="4" w:space="0" w:color="BFBFBF" w:themeColor="background1" w:themeShade="BF"/>
              <w:left w:val="nil"/>
              <w:bottom w:val="single" w:sz="4" w:space="0" w:color="BFBFBF" w:themeColor="background1" w:themeShade="BF"/>
              <w:right w:val="nil"/>
            </w:tcBorders>
            <w:hideMark/>
          </w:tcPr>
          <w:p w14:paraId="5E1BE56C" w14:textId="26BA6FC9" w:rsidR="009D746E" w:rsidRPr="009D746E" w:rsidRDefault="009D746E" w:rsidP="009D746E">
            <w:pPr>
              <w:pStyle w:val="TableText"/>
              <w:ind w:left="57" w:right="57"/>
              <w:jc w:val="right"/>
              <w:rPr>
                <w:b/>
                <w:bCs/>
                <w:spacing w:val="-2"/>
                <w:sz w:val="16"/>
              </w:rPr>
            </w:pPr>
            <w:r w:rsidRPr="009D746E">
              <w:rPr>
                <w:b/>
                <w:bCs/>
                <w:spacing w:val="-2"/>
                <w:sz w:val="16"/>
              </w:rPr>
              <w:t>–</w:t>
            </w:r>
          </w:p>
        </w:tc>
        <w:tc>
          <w:tcPr>
            <w:tcW w:w="1395" w:type="dxa"/>
            <w:tcBorders>
              <w:top w:val="single" w:sz="4" w:space="0" w:color="BFBFBF" w:themeColor="background1" w:themeShade="BF"/>
              <w:left w:val="nil"/>
              <w:bottom w:val="single" w:sz="4" w:space="0" w:color="BFBFBF" w:themeColor="background1" w:themeShade="BF"/>
              <w:right w:val="nil"/>
            </w:tcBorders>
            <w:hideMark/>
          </w:tcPr>
          <w:p w14:paraId="6F3D4C0E" w14:textId="328486EE" w:rsidR="009D746E" w:rsidRPr="009D746E" w:rsidRDefault="009D746E" w:rsidP="0022568A">
            <w:pPr>
              <w:pStyle w:val="TableText"/>
              <w:ind w:left="57" w:right="113"/>
              <w:jc w:val="right"/>
              <w:rPr>
                <w:b/>
                <w:bCs/>
                <w:spacing w:val="-2"/>
                <w:sz w:val="16"/>
              </w:rPr>
            </w:pPr>
            <w:r w:rsidRPr="009D746E">
              <w:rPr>
                <w:b/>
                <w:bCs/>
                <w:spacing w:val="-2"/>
                <w:sz w:val="16"/>
              </w:rPr>
              <w:t>–</w:t>
            </w:r>
          </w:p>
        </w:tc>
      </w:tr>
    </w:tbl>
    <w:p w14:paraId="2E37FBF6" w14:textId="29CAE15C" w:rsidR="004B1083" w:rsidRDefault="00462E0B" w:rsidP="00462E0B">
      <w:pPr>
        <w:pStyle w:val="Note"/>
        <w:rPr>
          <w:i/>
          <w:iCs/>
        </w:rPr>
      </w:pPr>
      <w:r w:rsidRPr="00462E0B">
        <w:rPr>
          <w:i/>
          <w:iCs/>
        </w:rPr>
        <w:t>The accompanying notes form part of these financial statements</w:t>
      </w:r>
    </w:p>
    <w:p w14:paraId="05072E0A" w14:textId="77777777" w:rsidR="00462E0B" w:rsidRDefault="00462E0B" w:rsidP="00462E0B">
      <w:pPr>
        <w:sectPr w:rsidR="00462E0B" w:rsidSect="00483C9C">
          <w:pgSz w:w="11907" w:h="16840" w:code="9"/>
          <w:pgMar w:top="1418" w:right="1701" w:bottom="1134" w:left="1843" w:header="284" w:footer="425" w:gutter="284"/>
          <w:cols w:space="720"/>
        </w:sectPr>
      </w:pPr>
    </w:p>
    <w:p w14:paraId="42E5CD71" w14:textId="3D693E0B" w:rsidR="00462E0B" w:rsidRDefault="00462E0B" w:rsidP="00462E0B">
      <w:pPr>
        <w:pStyle w:val="Heading2"/>
        <w:spacing w:before="0"/>
      </w:pPr>
      <w:bookmarkStart w:id="32" w:name="_Toc211863465"/>
      <w:r w:rsidRPr="00462E0B">
        <w:t>Statement of financial position as at 30 June 2025</w:t>
      </w:r>
      <w:bookmarkEnd w:id="32"/>
    </w:p>
    <w:tbl>
      <w:tblPr>
        <w:tblW w:w="8080" w:type="dxa"/>
        <w:tblLayout w:type="fixed"/>
        <w:tblCellMar>
          <w:left w:w="0" w:type="dxa"/>
          <w:right w:w="0" w:type="dxa"/>
        </w:tblCellMar>
        <w:tblLook w:val="01E0" w:firstRow="1" w:lastRow="1" w:firstColumn="1" w:lastColumn="1" w:noHBand="0" w:noVBand="0"/>
      </w:tblPr>
      <w:tblGrid>
        <w:gridCol w:w="1275"/>
        <w:gridCol w:w="2411"/>
        <w:gridCol w:w="567"/>
        <w:gridCol w:w="1147"/>
        <w:gridCol w:w="1285"/>
        <w:gridCol w:w="1395"/>
      </w:tblGrid>
      <w:tr w:rsidR="005A3BEE" w:rsidRPr="005225FB" w14:paraId="5FA005D0" w14:textId="77777777">
        <w:trPr>
          <w:trHeight w:val="1011"/>
        </w:trPr>
        <w:tc>
          <w:tcPr>
            <w:tcW w:w="1275" w:type="dxa"/>
            <w:shd w:val="clear" w:color="auto" w:fill="D9D9D9" w:themeFill="background1" w:themeFillShade="D9"/>
            <w:hideMark/>
          </w:tcPr>
          <w:p w14:paraId="56153567" w14:textId="77777777" w:rsidR="005A3BEE" w:rsidRPr="005225FB" w:rsidRDefault="005A3BEE" w:rsidP="005A3BEE">
            <w:pPr>
              <w:pStyle w:val="TableText"/>
              <w:ind w:left="57" w:right="170"/>
              <w:jc w:val="right"/>
              <w:rPr>
                <w:rFonts w:cs="Segoe UI"/>
                <w:b/>
                <w:bCs/>
                <w:w w:val="110"/>
                <w:sz w:val="16"/>
                <w:szCs w:val="16"/>
              </w:rPr>
            </w:pPr>
            <w:r w:rsidRPr="005225FB">
              <w:rPr>
                <w:rFonts w:cs="Segoe UI"/>
                <w:b/>
                <w:bCs/>
                <w:w w:val="110"/>
                <w:sz w:val="16"/>
                <w:szCs w:val="16"/>
              </w:rPr>
              <w:br/>
              <w:t>Actual</w:t>
            </w:r>
          </w:p>
          <w:p w14:paraId="06AEA695" w14:textId="77777777" w:rsidR="005A3BEE" w:rsidRPr="005225FB" w:rsidRDefault="005A3BEE" w:rsidP="005A3BEE">
            <w:pPr>
              <w:pStyle w:val="TableText"/>
              <w:ind w:left="57" w:right="170"/>
              <w:jc w:val="right"/>
              <w:rPr>
                <w:rFonts w:cs="Segoe UI"/>
                <w:b/>
                <w:bCs/>
                <w:sz w:val="16"/>
                <w:szCs w:val="16"/>
              </w:rPr>
            </w:pPr>
            <w:r w:rsidRPr="005225FB">
              <w:rPr>
                <w:rFonts w:cs="Segoe UI"/>
                <w:b/>
                <w:bCs/>
                <w:w w:val="105"/>
                <w:sz w:val="16"/>
                <w:szCs w:val="16"/>
              </w:rPr>
              <w:t>2024</w:t>
            </w:r>
          </w:p>
          <w:p w14:paraId="5C51DDE4" w14:textId="753966C3" w:rsidR="005A3BEE" w:rsidRPr="005225FB" w:rsidRDefault="005A3BEE" w:rsidP="005A3BEE">
            <w:pPr>
              <w:pStyle w:val="TableText"/>
              <w:ind w:left="57" w:right="170"/>
              <w:jc w:val="right"/>
              <w:rPr>
                <w:rFonts w:cs="Segoe UI"/>
                <w:b/>
                <w:bCs/>
                <w:sz w:val="16"/>
                <w:szCs w:val="16"/>
              </w:rPr>
            </w:pPr>
            <w:r w:rsidRPr="005225FB">
              <w:rPr>
                <w:rFonts w:cs="Segoe UI"/>
                <w:b/>
                <w:bCs/>
                <w:sz w:val="16"/>
                <w:szCs w:val="16"/>
              </w:rPr>
              <w:t>$000</w:t>
            </w:r>
          </w:p>
        </w:tc>
        <w:tc>
          <w:tcPr>
            <w:tcW w:w="2411" w:type="dxa"/>
            <w:shd w:val="clear" w:color="auto" w:fill="D9D9D9" w:themeFill="background1" w:themeFillShade="D9"/>
          </w:tcPr>
          <w:p w14:paraId="4BBA620C" w14:textId="77777777" w:rsidR="005A3BEE" w:rsidRPr="005225FB" w:rsidRDefault="005A3BEE" w:rsidP="005A3BEE">
            <w:pPr>
              <w:pStyle w:val="TableText"/>
              <w:ind w:left="57" w:right="57"/>
              <w:rPr>
                <w:rFonts w:cs="Segoe UI"/>
                <w:b/>
                <w:bCs/>
                <w:sz w:val="16"/>
                <w:szCs w:val="16"/>
              </w:rPr>
            </w:pPr>
          </w:p>
        </w:tc>
        <w:tc>
          <w:tcPr>
            <w:tcW w:w="567" w:type="dxa"/>
            <w:shd w:val="clear" w:color="auto" w:fill="D9D9D9" w:themeFill="background1" w:themeFillShade="D9"/>
          </w:tcPr>
          <w:p w14:paraId="3EADEB9C" w14:textId="77777777"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br/>
            </w:r>
          </w:p>
          <w:p w14:paraId="31349DEF" w14:textId="77777777" w:rsidR="005A3BEE" w:rsidRPr="005225FB" w:rsidRDefault="005A3BEE" w:rsidP="005A3BEE">
            <w:pPr>
              <w:pStyle w:val="TableText"/>
              <w:ind w:left="57" w:right="57"/>
              <w:jc w:val="right"/>
              <w:rPr>
                <w:rFonts w:cs="Segoe UI"/>
                <w:b/>
                <w:bCs/>
                <w:sz w:val="16"/>
                <w:szCs w:val="16"/>
              </w:rPr>
            </w:pPr>
          </w:p>
          <w:p w14:paraId="66848F17" w14:textId="4A9BA0A2"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t>Note</w:t>
            </w:r>
          </w:p>
        </w:tc>
        <w:tc>
          <w:tcPr>
            <w:tcW w:w="1147" w:type="dxa"/>
            <w:shd w:val="clear" w:color="auto" w:fill="D9D9D9" w:themeFill="background1" w:themeFillShade="D9"/>
            <w:hideMark/>
          </w:tcPr>
          <w:p w14:paraId="51B20F1F" w14:textId="77777777"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br/>
              <w:t>Actual</w:t>
            </w:r>
          </w:p>
          <w:p w14:paraId="36FAFA6B" w14:textId="77777777"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t>2025</w:t>
            </w:r>
          </w:p>
          <w:p w14:paraId="5402B7F5" w14:textId="5565B2C3"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t>$000</w:t>
            </w:r>
          </w:p>
        </w:tc>
        <w:tc>
          <w:tcPr>
            <w:tcW w:w="1285" w:type="dxa"/>
            <w:shd w:val="clear" w:color="auto" w:fill="D9D9D9" w:themeFill="background1" w:themeFillShade="D9"/>
            <w:hideMark/>
          </w:tcPr>
          <w:p w14:paraId="27BD0C9E" w14:textId="77777777"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t>Unaudited</w:t>
            </w:r>
            <w:r w:rsidRPr="005225FB">
              <w:rPr>
                <w:rFonts w:cs="Segoe UI"/>
                <w:b/>
                <w:bCs/>
                <w:sz w:val="16"/>
                <w:szCs w:val="16"/>
              </w:rPr>
              <w:br/>
              <w:t>budget</w:t>
            </w:r>
          </w:p>
          <w:p w14:paraId="1A99CDE3" w14:textId="77777777"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t>2025</w:t>
            </w:r>
          </w:p>
          <w:p w14:paraId="779C745F" w14:textId="197C31B1" w:rsidR="005A3BEE" w:rsidRPr="005225FB" w:rsidRDefault="005A3BEE" w:rsidP="005A3BEE">
            <w:pPr>
              <w:pStyle w:val="TableText"/>
              <w:ind w:left="57" w:right="57"/>
              <w:jc w:val="right"/>
              <w:rPr>
                <w:rFonts w:cs="Segoe UI"/>
                <w:b/>
                <w:bCs/>
                <w:sz w:val="16"/>
                <w:szCs w:val="16"/>
              </w:rPr>
            </w:pPr>
            <w:r w:rsidRPr="005225FB">
              <w:rPr>
                <w:rFonts w:cs="Segoe UI"/>
                <w:b/>
                <w:bCs/>
                <w:sz w:val="16"/>
                <w:szCs w:val="16"/>
              </w:rPr>
              <w:t>$000</w:t>
            </w:r>
          </w:p>
        </w:tc>
        <w:tc>
          <w:tcPr>
            <w:tcW w:w="1395" w:type="dxa"/>
            <w:shd w:val="clear" w:color="auto" w:fill="D9D9D9" w:themeFill="background1" w:themeFillShade="D9"/>
            <w:hideMark/>
          </w:tcPr>
          <w:p w14:paraId="10080A02" w14:textId="77777777" w:rsidR="005A3BEE" w:rsidRPr="005225FB" w:rsidRDefault="005A3BEE" w:rsidP="0022568A">
            <w:pPr>
              <w:pStyle w:val="TableText"/>
              <w:ind w:left="57" w:right="113"/>
              <w:jc w:val="right"/>
              <w:rPr>
                <w:rFonts w:cs="Segoe UI"/>
                <w:b/>
                <w:bCs/>
                <w:sz w:val="16"/>
                <w:szCs w:val="16"/>
              </w:rPr>
            </w:pPr>
            <w:r w:rsidRPr="005225FB">
              <w:rPr>
                <w:rFonts w:cs="Segoe UI"/>
                <w:b/>
                <w:bCs/>
                <w:sz w:val="16"/>
                <w:szCs w:val="16"/>
              </w:rPr>
              <w:t>Unaudited</w:t>
            </w:r>
            <w:r w:rsidRPr="005225FB">
              <w:rPr>
                <w:rFonts w:cs="Segoe UI"/>
                <w:b/>
                <w:bCs/>
                <w:sz w:val="16"/>
                <w:szCs w:val="16"/>
              </w:rPr>
              <w:br/>
              <w:t>forecast</w:t>
            </w:r>
          </w:p>
          <w:p w14:paraId="1F749A56" w14:textId="77777777" w:rsidR="005A3BEE" w:rsidRPr="005225FB" w:rsidRDefault="005A3BEE" w:rsidP="0022568A">
            <w:pPr>
              <w:pStyle w:val="TableText"/>
              <w:ind w:left="57" w:right="113"/>
              <w:jc w:val="right"/>
              <w:rPr>
                <w:rFonts w:cs="Segoe UI"/>
                <w:b/>
                <w:bCs/>
                <w:sz w:val="16"/>
                <w:szCs w:val="16"/>
              </w:rPr>
            </w:pPr>
            <w:r w:rsidRPr="005225FB">
              <w:rPr>
                <w:rFonts w:cs="Segoe UI"/>
                <w:b/>
                <w:bCs/>
                <w:sz w:val="16"/>
                <w:szCs w:val="16"/>
              </w:rPr>
              <w:t>2026</w:t>
            </w:r>
          </w:p>
          <w:p w14:paraId="0B65E8C8" w14:textId="5751A424" w:rsidR="005A3BEE" w:rsidRPr="005225FB" w:rsidRDefault="005A3BEE" w:rsidP="0022568A">
            <w:pPr>
              <w:pStyle w:val="TableText"/>
              <w:ind w:left="57" w:right="113"/>
              <w:jc w:val="right"/>
              <w:rPr>
                <w:rFonts w:cs="Segoe UI"/>
                <w:b/>
                <w:bCs/>
                <w:sz w:val="16"/>
                <w:szCs w:val="16"/>
              </w:rPr>
            </w:pPr>
            <w:r w:rsidRPr="005225FB">
              <w:rPr>
                <w:rFonts w:cs="Segoe UI"/>
                <w:b/>
                <w:bCs/>
                <w:sz w:val="16"/>
                <w:szCs w:val="16"/>
              </w:rPr>
              <w:t>$000</w:t>
            </w:r>
          </w:p>
        </w:tc>
      </w:tr>
      <w:tr w:rsidR="005A3BEE" w:rsidRPr="005225FB" w14:paraId="43DEDBCA" w14:textId="77777777">
        <w:trPr>
          <w:trHeight w:val="334"/>
        </w:trPr>
        <w:tc>
          <w:tcPr>
            <w:tcW w:w="1275" w:type="dxa"/>
          </w:tcPr>
          <w:p w14:paraId="190BEF81" w14:textId="77777777" w:rsidR="005A3BEE" w:rsidRPr="005225FB" w:rsidRDefault="005A3BEE">
            <w:pPr>
              <w:pStyle w:val="TableText"/>
              <w:spacing w:before="40" w:after="40"/>
              <w:ind w:left="57" w:right="170"/>
              <w:jc w:val="right"/>
              <w:rPr>
                <w:rFonts w:cs="Segoe UI"/>
                <w:b/>
                <w:bCs/>
                <w:sz w:val="16"/>
                <w:szCs w:val="16"/>
              </w:rPr>
            </w:pPr>
          </w:p>
        </w:tc>
        <w:tc>
          <w:tcPr>
            <w:tcW w:w="2411" w:type="dxa"/>
          </w:tcPr>
          <w:p w14:paraId="79EFF3C3" w14:textId="77777777" w:rsidR="005A3BEE" w:rsidRPr="005225FB" w:rsidRDefault="005A3BEE">
            <w:pPr>
              <w:pStyle w:val="TableText"/>
              <w:spacing w:before="40" w:after="40"/>
              <w:ind w:left="57"/>
              <w:rPr>
                <w:rFonts w:cs="Segoe UI"/>
                <w:b/>
                <w:bCs/>
                <w:sz w:val="16"/>
                <w:szCs w:val="16"/>
              </w:rPr>
            </w:pPr>
            <w:r w:rsidRPr="005225FB">
              <w:rPr>
                <w:rFonts w:cs="Segoe UI"/>
                <w:b/>
                <w:bCs/>
                <w:sz w:val="16"/>
                <w:szCs w:val="16"/>
              </w:rPr>
              <w:t>Equity</w:t>
            </w:r>
          </w:p>
        </w:tc>
        <w:tc>
          <w:tcPr>
            <w:tcW w:w="567" w:type="dxa"/>
          </w:tcPr>
          <w:p w14:paraId="0567801F" w14:textId="77777777" w:rsidR="005A3BEE" w:rsidRPr="005225FB" w:rsidRDefault="005A3BEE">
            <w:pPr>
              <w:pStyle w:val="TableText"/>
              <w:spacing w:before="40" w:after="40"/>
              <w:ind w:left="57" w:right="57"/>
              <w:jc w:val="right"/>
              <w:rPr>
                <w:rFonts w:cs="Segoe UI"/>
                <w:b/>
                <w:bCs/>
                <w:sz w:val="16"/>
                <w:szCs w:val="16"/>
              </w:rPr>
            </w:pPr>
          </w:p>
        </w:tc>
        <w:tc>
          <w:tcPr>
            <w:tcW w:w="1147" w:type="dxa"/>
          </w:tcPr>
          <w:p w14:paraId="6EAAD789" w14:textId="77777777" w:rsidR="005A3BEE" w:rsidRPr="005225FB" w:rsidRDefault="005A3BEE">
            <w:pPr>
              <w:pStyle w:val="TableText"/>
              <w:spacing w:before="40" w:after="40"/>
              <w:ind w:left="57" w:right="57"/>
              <w:jc w:val="right"/>
              <w:rPr>
                <w:rFonts w:cs="Segoe UI"/>
                <w:b/>
                <w:bCs/>
                <w:sz w:val="16"/>
                <w:szCs w:val="16"/>
              </w:rPr>
            </w:pPr>
          </w:p>
        </w:tc>
        <w:tc>
          <w:tcPr>
            <w:tcW w:w="1285" w:type="dxa"/>
          </w:tcPr>
          <w:p w14:paraId="2B1B9E67" w14:textId="77777777" w:rsidR="005A3BEE" w:rsidRPr="005225FB" w:rsidRDefault="005A3BEE">
            <w:pPr>
              <w:pStyle w:val="TableText"/>
              <w:spacing w:before="40" w:after="40"/>
              <w:ind w:left="57" w:right="57"/>
              <w:jc w:val="right"/>
              <w:rPr>
                <w:rFonts w:cs="Segoe UI"/>
                <w:b/>
                <w:bCs/>
                <w:sz w:val="16"/>
                <w:szCs w:val="16"/>
              </w:rPr>
            </w:pPr>
          </w:p>
        </w:tc>
        <w:tc>
          <w:tcPr>
            <w:tcW w:w="1395" w:type="dxa"/>
          </w:tcPr>
          <w:p w14:paraId="5D98A42B" w14:textId="77777777" w:rsidR="005A3BEE" w:rsidRPr="005225FB" w:rsidRDefault="005A3BEE" w:rsidP="0022568A">
            <w:pPr>
              <w:pStyle w:val="TableText"/>
              <w:spacing w:before="40" w:after="40"/>
              <w:ind w:left="57" w:right="113"/>
              <w:jc w:val="right"/>
              <w:rPr>
                <w:rFonts w:cs="Segoe UI"/>
                <w:b/>
                <w:bCs/>
                <w:sz w:val="16"/>
                <w:szCs w:val="16"/>
              </w:rPr>
            </w:pPr>
          </w:p>
        </w:tc>
      </w:tr>
      <w:tr w:rsidR="005A3BEE" w:rsidRPr="005225FB" w14:paraId="752DD2DA" w14:textId="77777777">
        <w:trPr>
          <w:trHeight w:val="359"/>
        </w:trPr>
        <w:tc>
          <w:tcPr>
            <w:tcW w:w="1275" w:type="dxa"/>
          </w:tcPr>
          <w:p w14:paraId="57A2A9E0" w14:textId="1AC8F5A0"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8,874</w:t>
            </w:r>
          </w:p>
        </w:tc>
        <w:tc>
          <w:tcPr>
            <w:tcW w:w="2411" w:type="dxa"/>
          </w:tcPr>
          <w:p w14:paraId="165BD9E2"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Taxpayers’ funds</w:t>
            </w:r>
          </w:p>
        </w:tc>
        <w:tc>
          <w:tcPr>
            <w:tcW w:w="567" w:type="dxa"/>
          </w:tcPr>
          <w:p w14:paraId="5CC26EF8" w14:textId="77777777" w:rsidR="005A3BEE" w:rsidRPr="005225FB" w:rsidRDefault="005A3BEE" w:rsidP="005A3BEE">
            <w:pPr>
              <w:pStyle w:val="TableText"/>
              <w:spacing w:before="40" w:after="40"/>
              <w:ind w:left="57" w:right="57"/>
              <w:jc w:val="right"/>
              <w:rPr>
                <w:rFonts w:cs="Segoe UI"/>
                <w:sz w:val="16"/>
                <w:szCs w:val="16"/>
              </w:rPr>
            </w:pPr>
          </w:p>
        </w:tc>
        <w:tc>
          <w:tcPr>
            <w:tcW w:w="1147" w:type="dxa"/>
          </w:tcPr>
          <w:p w14:paraId="2A27FEF4" w14:textId="5DCF6B15"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8,874</w:t>
            </w:r>
          </w:p>
        </w:tc>
        <w:tc>
          <w:tcPr>
            <w:tcW w:w="1285" w:type="dxa"/>
          </w:tcPr>
          <w:p w14:paraId="5B6CAED4" w14:textId="794BEEE0"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9,360</w:t>
            </w:r>
          </w:p>
        </w:tc>
        <w:tc>
          <w:tcPr>
            <w:tcW w:w="1395" w:type="dxa"/>
          </w:tcPr>
          <w:p w14:paraId="737BF333" w14:textId="7117F6F1"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10,428</w:t>
            </w:r>
          </w:p>
        </w:tc>
      </w:tr>
      <w:tr w:rsidR="005A3BEE" w:rsidRPr="005225FB" w14:paraId="64BDB093" w14:textId="77777777">
        <w:trPr>
          <w:trHeight w:val="359"/>
        </w:trPr>
        <w:tc>
          <w:tcPr>
            <w:tcW w:w="1275" w:type="dxa"/>
          </w:tcPr>
          <w:p w14:paraId="79FEE19D" w14:textId="2A83B6B2"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2,990</w:t>
            </w:r>
          </w:p>
        </w:tc>
        <w:tc>
          <w:tcPr>
            <w:tcW w:w="2411" w:type="dxa"/>
          </w:tcPr>
          <w:p w14:paraId="42223DF2"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Property revaluation reserve</w:t>
            </w:r>
          </w:p>
        </w:tc>
        <w:tc>
          <w:tcPr>
            <w:tcW w:w="567" w:type="dxa"/>
          </w:tcPr>
          <w:p w14:paraId="36AF34C5" w14:textId="77777777" w:rsidR="005A3BEE" w:rsidRPr="005225FB" w:rsidRDefault="005A3BEE" w:rsidP="005A3BEE">
            <w:pPr>
              <w:pStyle w:val="TableText"/>
              <w:spacing w:before="40" w:after="40"/>
              <w:ind w:left="57" w:right="57"/>
              <w:jc w:val="right"/>
              <w:rPr>
                <w:rFonts w:cs="Segoe UI"/>
                <w:sz w:val="16"/>
                <w:szCs w:val="16"/>
              </w:rPr>
            </w:pPr>
          </w:p>
        </w:tc>
        <w:tc>
          <w:tcPr>
            <w:tcW w:w="1147" w:type="dxa"/>
          </w:tcPr>
          <w:p w14:paraId="7A884AD2" w14:textId="3F696739"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2,990</w:t>
            </w:r>
          </w:p>
        </w:tc>
        <w:tc>
          <w:tcPr>
            <w:tcW w:w="1285" w:type="dxa"/>
          </w:tcPr>
          <w:p w14:paraId="59AB51A6" w14:textId="49A9D04C"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3,555</w:t>
            </w:r>
          </w:p>
        </w:tc>
        <w:tc>
          <w:tcPr>
            <w:tcW w:w="1395" w:type="dxa"/>
          </w:tcPr>
          <w:p w14:paraId="1C6834C8" w14:textId="12A8BE3E"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2,990</w:t>
            </w:r>
          </w:p>
        </w:tc>
      </w:tr>
      <w:tr w:rsidR="005A3BEE" w:rsidRPr="005225FB" w14:paraId="157AF9E7" w14:textId="77777777">
        <w:trPr>
          <w:trHeight w:val="348"/>
        </w:trPr>
        <w:tc>
          <w:tcPr>
            <w:tcW w:w="1275" w:type="dxa"/>
            <w:tcBorders>
              <w:top w:val="nil"/>
              <w:left w:val="nil"/>
              <w:bottom w:val="single" w:sz="4" w:space="0" w:color="BFBFBF" w:themeColor="background1" w:themeShade="BF"/>
              <w:right w:val="nil"/>
            </w:tcBorders>
          </w:tcPr>
          <w:p w14:paraId="5C2BE206" w14:textId="1A048DA7"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(8,794)</w:t>
            </w:r>
          </w:p>
        </w:tc>
        <w:tc>
          <w:tcPr>
            <w:tcW w:w="2411" w:type="dxa"/>
            <w:tcBorders>
              <w:top w:val="nil"/>
              <w:left w:val="nil"/>
              <w:bottom w:val="single" w:sz="4" w:space="0" w:color="BFBFBF" w:themeColor="background1" w:themeShade="BF"/>
              <w:right w:val="nil"/>
            </w:tcBorders>
          </w:tcPr>
          <w:p w14:paraId="1A8AEC3B"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Memorandum accounts</w:t>
            </w:r>
          </w:p>
        </w:tc>
        <w:tc>
          <w:tcPr>
            <w:tcW w:w="567" w:type="dxa"/>
            <w:tcBorders>
              <w:top w:val="nil"/>
              <w:left w:val="nil"/>
              <w:bottom w:val="single" w:sz="4" w:space="0" w:color="BFBFBF" w:themeColor="background1" w:themeShade="BF"/>
              <w:right w:val="nil"/>
            </w:tcBorders>
          </w:tcPr>
          <w:p w14:paraId="5E95440F" w14:textId="38F8D1D5"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14</w:t>
            </w:r>
          </w:p>
        </w:tc>
        <w:tc>
          <w:tcPr>
            <w:tcW w:w="1147" w:type="dxa"/>
            <w:tcBorders>
              <w:top w:val="nil"/>
              <w:left w:val="nil"/>
              <w:bottom w:val="single" w:sz="4" w:space="0" w:color="BFBFBF" w:themeColor="background1" w:themeShade="BF"/>
              <w:right w:val="nil"/>
            </w:tcBorders>
          </w:tcPr>
          <w:p w14:paraId="1F60EF3C" w14:textId="6E9700B3"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(10,349)</w:t>
            </w:r>
          </w:p>
        </w:tc>
        <w:tc>
          <w:tcPr>
            <w:tcW w:w="1285" w:type="dxa"/>
            <w:tcBorders>
              <w:top w:val="nil"/>
              <w:left w:val="nil"/>
              <w:bottom w:val="single" w:sz="4" w:space="0" w:color="BFBFBF" w:themeColor="background1" w:themeShade="BF"/>
              <w:right w:val="nil"/>
            </w:tcBorders>
          </w:tcPr>
          <w:p w14:paraId="64C686F8" w14:textId="3202CB5D"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(8,799)</w:t>
            </w:r>
          </w:p>
        </w:tc>
        <w:tc>
          <w:tcPr>
            <w:tcW w:w="1395" w:type="dxa"/>
            <w:tcBorders>
              <w:top w:val="nil"/>
              <w:left w:val="nil"/>
              <w:bottom w:val="single" w:sz="4" w:space="0" w:color="BFBFBF" w:themeColor="background1" w:themeShade="BF"/>
              <w:right w:val="nil"/>
            </w:tcBorders>
          </w:tcPr>
          <w:p w14:paraId="2F34BE72" w14:textId="30407DD6"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(10,349)</w:t>
            </w:r>
          </w:p>
        </w:tc>
      </w:tr>
      <w:tr w:rsidR="005A3BEE" w:rsidRPr="005225FB" w14:paraId="4C99DC60"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29D1C845" w14:textId="3BBB01FB"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3,070</w:t>
            </w:r>
          </w:p>
        </w:tc>
        <w:tc>
          <w:tcPr>
            <w:tcW w:w="2411" w:type="dxa"/>
            <w:tcBorders>
              <w:top w:val="single" w:sz="4" w:space="0" w:color="BFBFBF" w:themeColor="background1" w:themeShade="BF"/>
              <w:left w:val="nil"/>
              <w:bottom w:val="single" w:sz="4" w:space="0" w:color="BFBFBF" w:themeColor="background1" w:themeShade="BF"/>
              <w:right w:val="nil"/>
            </w:tcBorders>
          </w:tcPr>
          <w:p w14:paraId="6FFCBF21"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Total equity</w:t>
            </w:r>
          </w:p>
        </w:tc>
        <w:tc>
          <w:tcPr>
            <w:tcW w:w="567" w:type="dxa"/>
            <w:tcBorders>
              <w:top w:val="single" w:sz="4" w:space="0" w:color="BFBFBF" w:themeColor="background1" w:themeShade="BF"/>
              <w:left w:val="nil"/>
              <w:bottom w:val="single" w:sz="4" w:space="0" w:color="BFBFBF" w:themeColor="background1" w:themeShade="BF"/>
              <w:right w:val="nil"/>
            </w:tcBorders>
          </w:tcPr>
          <w:p w14:paraId="4E3D3A71" w14:textId="3C96A7E1"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13</w:t>
            </w:r>
          </w:p>
        </w:tc>
        <w:tc>
          <w:tcPr>
            <w:tcW w:w="1147" w:type="dxa"/>
            <w:tcBorders>
              <w:top w:val="single" w:sz="4" w:space="0" w:color="BFBFBF" w:themeColor="background1" w:themeShade="BF"/>
              <w:left w:val="nil"/>
              <w:bottom w:val="single" w:sz="4" w:space="0" w:color="BFBFBF" w:themeColor="background1" w:themeShade="BF"/>
              <w:right w:val="nil"/>
            </w:tcBorders>
          </w:tcPr>
          <w:p w14:paraId="1DF7D8CB" w14:textId="3528466C"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1,515</w:t>
            </w:r>
          </w:p>
        </w:tc>
        <w:tc>
          <w:tcPr>
            <w:tcW w:w="1285" w:type="dxa"/>
            <w:tcBorders>
              <w:top w:val="single" w:sz="4" w:space="0" w:color="BFBFBF" w:themeColor="background1" w:themeShade="BF"/>
              <w:left w:val="nil"/>
              <w:bottom w:val="single" w:sz="4" w:space="0" w:color="BFBFBF" w:themeColor="background1" w:themeShade="BF"/>
              <w:right w:val="nil"/>
            </w:tcBorders>
          </w:tcPr>
          <w:p w14:paraId="4844B21F" w14:textId="6522623E"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4,116</w:t>
            </w:r>
          </w:p>
        </w:tc>
        <w:tc>
          <w:tcPr>
            <w:tcW w:w="1395" w:type="dxa"/>
            <w:tcBorders>
              <w:top w:val="single" w:sz="4" w:space="0" w:color="BFBFBF" w:themeColor="background1" w:themeShade="BF"/>
              <w:left w:val="nil"/>
              <w:bottom w:val="single" w:sz="4" w:space="0" w:color="BFBFBF" w:themeColor="background1" w:themeShade="BF"/>
              <w:right w:val="nil"/>
            </w:tcBorders>
          </w:tcPr>
          <w:p w14:paraId="0E7228F4" w14:textId="731FC986"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3,069</w:t>
            </w:r>
          </w:p>
        </w:tc>
      </w:tr>
      <w:tr w:rsidR="005A3BEE" w:rsidRPr="005225FB" w14:paraId="15D4C255" w14:textId="77777777">
        <w:trPr>
          <w:trHeight w:val="344"/>
        </w:trPr>
        <w:tc>
          <w:tcPr>
            <w:tcW w:w="1275" w:type="dxa"/>
            <w:tcBorders>
              <w:top w:val="single" w:sz="4" w:space="0" w:color="BFBFBF" w:themeColor="background1" w:themeShade="BF"/>
              <w:left w:val="nil"/>
              <w:right w:val="nil"/>
            </w:tcBorders>
          </w:tcPr>
          <w:p w14:paraId="45A83082" w14:textId="77777777" w:rsidR="005A3BEE" w:rsidRPr="005225FB" w:rsidRDefault="005A3BEE" w:rsidP="005A3BEE">
            <w:pPr>
              <w:pStyle w:val="TableText"/>
              <w:ind w:left="57" w:right="170"/>
              <w:jc w:val="right"/>
              <w:rPr>
                <w:rFonts w:cs="Segoe UI"/>
                <w:spacing w:val="-2"/>
                <w:sz w:val="16"/>
                <w:szCs w:val="16"/>
              </w:rPr>
            </w:pPr>
          </w:p>
        </w:tc>
        <w:tc>
          <w:tcPr>
            <w:tcW w:w="2411" w:type="dxa"/>
            <w:tcBorders>
              <w:top w:val="single" w:sz="4" w:space="0" w:color="BFBFBF" w:themeColor="background1" w:themeShade="BF"/>
              <w:left w:val="nil"/>
              <w:right w:val="nil"/>
            </w:tcBorders>
          </w:tcPr>
          <w:p w14:paraId="6059B8B3"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Assets</w:t>
            </w:r>
          </w:p>
        </w:tc>
        <w:tc>
          <w:tcPr>
            <w:tcW w:w="567" w:type="dxa"/>
            <w:tcBorders>
              <w:top w:val="single" w:sz="4" w:space="0" w:color="BFBFBF" w:themeColor="background1" w:themeShade="BF"/>
              <w:left w:val="nil"/>
              <w:right w:val="nil"/>
            </w:tcBorders>
          </w:tcPr>
          <w:p w14:paraId="6D0FA42F" w14:textId="77777777" w:rsidR="005A3BEE" w:rsidRPr="005225FB" w:rsidRDefault="005A3BEE" w:rsidP="005A3BEE">
            <w:pPr>
              <w:pStyle w:val="TableText"/>
              <w:ind w:left="57" w:right="57"/>
              <w:jc w:val="right"/>
              <w:rPr>
                <w:rFonts w:cs="Segoe UI"/>
                <w:spacing w:val="-2"/>
                <w:sz w:val="16"/>
                <w:szCs w:val="16"/>
              </w:rPr>
            </w:pPr>
          </w:p>
        </w:tc>
        <w:tc>
          <w:tcPr>
            <w:tcW w:w="1147" w:type="dxa"/>
            <w:tcBorders>
              <w:top w:val="single" w:sz="4" w:space="0" w:color="BFBFBF" w:themeColor="background1" w:themeShade="BF"/>
              <w:left w:val="nil"/>
              <w:right w:val="nil"/>
            </w:tcBorders>
          </w:tcPr>
          <w:p w14:paraId="0C1A9444" w14:textId="77777777" w:rsidR="005A3BEE" w:rsidRPr="005225FB" w:rsidRDefault="005A3BEE" w:rsidP="005A3BEE">
            <w:pPr>
              <w:pStyle w:val="TableText"/>
              <w:ind w:left="57" w:right="57"/>
              <w:jc w:val="right"/>
              <w:rPr>
                <w:rFonts w:cs="Segoe UI"/>
                <w:spacing w:val="-2"/>
                <w:sz w:val="16"/>
                <w:szCs w:val="16"/>
              </w:rPr>
            </w:pPr>
          </w:p>
        </w:tc>
        <w:tc>
          <w:tcPr>
            <w:tcW w:w="1285" w:type="dxa"/>
            <w:tcBorders>
              <w:top w:val="single" w:sz="4" w:space="0" w:color="BFBFBF" w:themeColor="background1" w:themeShade="BF"/>
              <w:left w:val="nil"/>
              <w:right w:val="nil"/>
            </w:tcBorders>
          </w:tcPr>
          <w:p w14:paraId="72B6AB79" w14:textId="77777777" w:rsidR="005A3BEE" w:rsidRPr="005225FB" w:rsidRDefault="005A3BEE" w:rsidP="005A3BEE">
            <w:pPr>
              <w:pStyle w:val="TableText"/>
              <w:ind w:left="57" w:right="57"/>
              <w:jc w:val="right"/>
              <w:rPr>
                <w:rFonts w:cs="Segoe UI"/>
                <w:spacing w:val="-2"/>
                <w:sz w:val="16"/>
                <w:szCs w:val="16"/>
              </w:rPr>
            </w:pPr>
          </w:p>
        </w:tc>
        <w:tc>
          <w:tcPr>
            <w:tcW w:w="1395" w:type="dxa"/>
            <w:tcBorders>
              <w:top w:val="single" w:sz="4" w:space="0" w:color="BFBFBF" w:themeColor="background1" w:themeShade="BF"/>
              <w:left w:val="nil"/>
              <w:right w:val="nil"/>
            </w:tcBorders>
          </w:tcPr>
          <w:p w14:paraId="64DD38B1" w14:textId="77777777" w:rsidR="005A3BEE" w:rsidRPr="005225FB" w:rsidRDefault="005A3BEE" w:rsidP="0022568A">
            <w:pPr>
              <w:pStyle w:val="TableText"/>
              <w:ind w:left="57" w:right="113"/>
              <w:jc w:val="right"/>
              <w:rPr>
                <w:rFonts w:cs="Segoe UI"/>
                <w:spacing w:val="-2"/>
                <w:sz w:val="16"/>
                <w:szCs w:val="16"/>
              </w:rPr>
            </w:pPr>
          </w:p>
        </w:tc>
      </w:tr>
      <w:tr w:rsidR="005A3BEE" w:rsidRPr="005225FB" w14:paraId="7F8A41E6" w14:textId="77777777">
        <w:trPr>
          <w:trHeight w:val="344"/>
        </w:trPr>
        <w:tc>
          <w:tcPr>
            <w:tcW w:w="1275" w:type="dxa"/>
            <w:tcBorders>
              <w:left w:val="nil"/>
              <w:right w:val="nil"/>
            </w:tcBorders>
          </w:tcPr>
          <w:p w14:paraId="1E2FFD2A" w14:textId="77777777" w:rsidR="005A3BEE" w:rsidRPr="005225FB" w:rsidRDefault="005A3BEE" w:rsidP="005A3BEE">
            <w:pPr>
              <w:pStyle w:val="TableText"/>
              <w:ind w:left="57" w:right="170"/>
              <w:jc w:val="right"/>
              <w:rPr>
                <w:rFonts w:cs="Segoe UI"/>
                <w:spacing w:val="-2"/>
                <w:sz w:val="16"/>
                <w:szCs w:val="16"/>
              </w:rPr>
            </w:pPr>
          </w:p>
        </w:tc>
        <w:tc>
          <w:tcPr>
            <w:tcW w:w="2411" w:type="dxa"/>
            <w:tcBorders>
              <w:left w:val="nil"/>
              <w:right w:val="nil"/>
            </w:tcBorders>
          </w:tcPr>
          <w:p w14:paraId="320FF645"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Current assets</w:t>
            </w:r>
          </w:p>
        </w:tc>
        <w:tc>
          <w:tcPr>
            <w:tcW w:w="567" w:type="dxa"/>
            <w:tcBorders>
              <w:left w:val="nil"/>
              <w:right w:val="nil"/>
            </w:tcBorders>
          </w:tcPr>
          <w:p w14:paraId="29678FE2" w14:textId="77777777" w:rsidR="005A3BEE" w:rsidRPr="005225FB" w:rsidRDefault="005A3BEE" w:rsidP="005A3BEE">
            <w:pPr>
              <w:pStyle w:val="TableText"/>
              <w:ind w:left="57" w:right="57"/>
              <w:jc w:val="right"/>
              <w:rPr>
                <w:rFonts w:cs="Segoe UI"/>
                <w:spacing w:val="-2"/>
                <w:sz w:val="16"/>
                <w:szCs w:val="16"/>
              </w:rPr>
            </w:pPr>
          </w:p>
        </w:tc>
        <w:tc>
          <w:tcPr>
            <w:tcW w:w="1147" w:type="dxa"/>
            <w:tcBorders>
              <w:left w:val="nil"/>
              <w:right w:val="nil"/>
            </w:tcBorders>
          </w:tcPr>
          <w:p w14:paraId="05078A47" w14:textId="77777777" w:rsidR="005A3BEE" w:rsidRPr="005225FB" w:rsidRDefault="005A3BEE" w:rsidP="005A3BEE">
            <w:pPr>
              <w:pStyle w:val="TableText"/>
              <w:ind w:left="57" w:right="57"/>
              <w:jc w:val="right"/>
              <w:rPr>
                <w:rFonts w:cs="Segoe UI"/>
                <w:spacing w:val="-2"/>
                <w:sz w:val="16"/>
                <w:szCs w:val="16"/>
              </w:rPr>
            </w:pPr>
          </w:p>
        </w:tc>
        <w:tc>
          <w:tcPr>
            <w:tcW w:w="1285" w:type="dxa"/>
            <w:tcBorders>
              <w:left w:val="nil"/>
              <w:right w:val="nil"/>
            </w:tcBorders>
          </w:tcPr>
          <w:p w14:paraId="0D50699D" w14:textId="77777777" w:rsidR="005A3BEE" w:rsidRPr="005225FB" w:rsidRDefault="005A3BEE" w:rsidP="005A3BEE">
            <w:pPr>
              <w:pStyle w:val="TableText"/>
              <w:ind w:left="57" w:right="57"/>
              <w:jc w:val="right"/>
              <w:rPr>
                <w:rFonts w:cs="Segoe UI"/>
                <w:spacing w:val="-2"/>
                <w:sz w:val="16"/>
                <w:szCs w:val="16"/>
              </w:rPr>
            </w:pPr>
          </w:p>
        </w:tc>
        <w:tc>
          <w:tcPr>
            <w:tcW w:w="1395" w:type="dxa"/>
            <w:tcBorders>
              <w:left w:val="nil"/>
              <w:right w:val="nil"/>
            </w:tcBorders>
          </w:tcPr>
          <w:p w14:paraId="60F058C4" w14:textId="77777777" w:rsidR="005A3BEE" w:rsidRPr="005225FB" w:rsidRDefault="005A3BEE" w:rsidP="0022568A">
            <w:pPr>
              <w:pStyle w:val="TableText"/>
              <w:ind w:left="57" w:right="113"/>
              <w:jc w:val="right"/>
              <w:rPr>
                <w:rFonts w:cs="Segoe UI"/>
                <w:spacing w:val="-2"/>
                <w:sz w:val="16"/>
                <w:szCs w:val="16"/>
              </w:rPr>
            </w:pPr>
          </w:p>
        </w:tc>
      </w:tr>
      <w:tr w:rsidR="005A3BEE" w:rsidRPr="005225FB" w14:paraId="05B6AE49" w14:textId="77777777">
        <w:trPr>
          <w:trHeight w:val="344"/>
        </w:trPr>
        <w:tc>
          <w:tcPr>
            <w:tcW w:w="1275" w:type="dxa"/>
            <w:tcBorders>
              <w:left w:val="nil"/>
              <w:right w:val="nil"/>
            </w:tcBorders>
          </w:tcPr>
          <w:p w14:paraId="760F0791" w14:textId="1047CA83"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7,746</w:t>
            </w:r>
          </w:p>
        </w:tc>
        <w:tc>
          <w:tcPr>
            <w:tcW w:w="2411" w:type="dxa"/>
            <w:tcBorders>
              <w:left w:val="nil"/>
              <w:right w:val="nil"/>
            </w:tcBorders>
          </w:tcPr>
          <w:p w14:paraId="39A23EFC"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Cash and cash equivalents</w:t>
            </w:r>
          </w:p>
        </w:tc>
        <w:tc>
          <w:tcPr>
            <w:tcW w:w="567" w:type="dxa"/>
            <w:tcBorders>
              <w:left w:val="nil"/>
              <w:right w:val="nil"/>
            </w:tcBorders>
          </w:tcPr>
          <w:p w14:paraId="20572663" w14:textId="7AB331DC"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16</w:t>
            </w:r>
          </w:p>
        </w:tc>
        <w:tc>
          <w:tcPr>
            <w:tcW w:w="1147" w:type="dxa"/>
            <w:tcBorders>
              <w:left w:val="nil"/>
              <w:right w:val="nil"/>
            </w:tcBorders>
          </w:tcPr>
          <w:p w14:paraId="4A685977" w14:textId="25831430"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2,903</w:t>
            </w:r>
          </w:p>
        </w:tc>
        <w:tc>
          <w:tcPr>
            <w:tcW w:w="1285" w:type="dxa"/>
            <w:tcBorders>
              <w:left w:val="nil"/>
              <w:right w:val="nil"/>
            </w:tcBorders>
          </w:tcPr>
          <w:p w14:paraId="203CF83C" w14:textId="30AA4EAE"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7,000</w:t>
            </w:r>
          </w:p>
        </w:tc>
        <w:tc>
          <w:tcPr>
            <w:tcW w:w="1395" w:type="dxa"/>
            <w:tcBorders>
              <w:left w:val="nil"/>
              <w:right w:val="nil"/>
            </w:tcBorders>
          </w:tcPr>
          <w:p w14:paraId="5E0BCCA5" w14:textId="10992981"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9,000</w:t>
            </w:r>
          </w:p>
        </w:tc>
      </w:tr>
      <w:tr w:rsidR="005A3BEE" w:rsidRPr="005225FB" w14:paraId="40F1CE5A" w14:textId="77777777">
        <w:trPr>
          <w:trHeight w:val="344"/>
        </w:trPr>
        <w:tc>
          <w:tcPr>
            <w:tcW w:w="1275" w:type="dxa"/>
            <w:tcBorders>
              <w:left w:val="nil"/>
              <w:right w:val="nil"/>
            </w:tcBorders>
          </w:tcPr>
          <w:p w14:paraId="4C48DFEA" w14:textId="2D30AC47"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5,247</w:t>
            </w:r>
          </w:p>
        </w:tc>
        <w:tc>
          <w:tcPr>
            <w:tcW w:w="2411" w:type="dxa"/>
            <w:tcBorders>
              <w:left w:val="nil"/>
              <w:right w:val="nil"/>
            </w:tcBorders>
          </w:tcPr>
          <w:p w14:paraId="22C2F318"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Receivables</w:t>
            </w:r>
          </w:p>
        </w:tc>
        <w:tc>
          <w:tcPr>
            <w:tcW w:w="567" w:type="dxa"/>
            <w:tcBorders>
              <w:left w:val="nil"/>
              <w:right w:val="nil"/>
            </w:tcBorders>
          </w:tcPr>
          <w:p w14:paraId="2BF4A674" w14:textId="478CBDEE"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6, 16</w:t>
            </w:r>
          </w:p>
        </w:tc>
        <w:tc>
          <w:tcPr>
            <w:tcW w:w="1147" w:type="dxa"/>
            <w:tcBorders>
              <w:left w:val="nil"/>
              <w:right w:val="nil"/>
            </w:tcBorders>
          </w:tcPr>
          <w:p w14:paraId="63A27599" w14:textId="5ED9E77E"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2,231</w:t>
            </w:r>
          </w:p>
        </w:tc>
        <w:tc>
          <w:tcPr>
            <w:tcW w:w="1285" w:type="dxa"/>
            <w:tcBorders>
              <w:left w:val="nil"/>
              <w:right w:val="nil"/>
            </w:tcBorders>
          </w:tcPr>
          <w:p w14:paraId="6A865708" w14:textId="6892BE5D"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2,774</w:t>
            </w:r>
          </w:p>
        </w:tc>
        <w:tc>
          <w:tcPr>
            <w:tcW w:w="1395" w:type="dxa"/>
            <w:tcBorders>
              <w:left w:val="nil"/>
              <w:right w:val="nil"/>
            </w:tcBorders>
          </w:tcPr>
          <w:p w14:paraId="3EC5AFB0" w14:textId="609DDDB6"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2,600</w:t>
            </w:r>
          </w:p>
        </w:tc>
      </w:tr>
      <w:tr w:rsidR="005A3BEE" w:rsidRPr="005225FB" w14:paraId="36C0921E" w14:textId="77777777">
        <w:trPr>
          <w:trHeight w:val="344"/>
        </w:trPr>
        <w:tc>
          <w:tcPr>
            <w:tcW w:w="1275" w:type="dxa"/>
            <w:tcBorders>
              <w:left w:val="nil"/>
              <w:right w:val="nil"/>
            </w:tcBorders>
          </w:tcPr>
          <w:p w14:paraId="17861D40" w14:textId="3F4DEB79"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52,987</w:t>
            </w:r>
          </w:p>
        </w:tc>
        <w:tc>
          <w:tcPr>
            <w:tcW w:w="2411" w:type="dxa"/>
            <w:tcBorders>
              <w:left w:val="nil"/>
              <w:right w:val="nil"/>
            </w:tcBorders>
          </w:tcPr>
          <w:p w14:paraId="0F1CEFD4"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Debtor Crown</w:t>
            </w:r>
          </w:p>
        </w:tc>
        <w:tc>
          <w:tcPr>
            <w:tcW w:w="567" w:type="dxa"/>
            <w:tcBorders>
              <w:left w:val="nil"/>
              <w:right w:val="nil"/>
            </w:tcBorders>
          </w:tcPr>
          <w:p w14:paraId="642947BE" w14:textId="7D5F3AC9"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16</w:t>
            </w:r>
          </w:p>
        </w:tc>
        <w:tc>
          <w:tcPr>
            <w:tcW w:w="1147" w:type="dxa"/>
            <w:tcBorders>
              <w:left w:val="nil"/>
              <w:right w:val="nil"/>
            </w:tcBorders>
          </w:tcPr>
          <w:p w14:paraId="1EB238EA" w14:textId="234F667C"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32,431</w:t>
            </w:r>
          </w:p>
        </w:tc>
        <w:tc>
          <w:tcPr>
            <w:tcW w:w="1285" w:type="dxa"/>
            <w:tcBorders>
              <w:left w:val="nil"/>
              <w:right w:val="nil"/>
            </w:tcBorders>
          </w:tcPr>
          <w:p w14:paraId="363E2A45" w14:textId="381B74F2"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12,201</w:t>
            </w:r>
          </w:p>
        </w:tc>
        <w:tc>
          <w:tcPr>
            <w:tcW w:w="1395" w:type="dxa"/>
            <w:tcBorders>
              <w:left w:val="nil"/>
              <w:right w:val="nil"/>
            </w:tcBorders>
          </w:tcPr>
          <w:p w14:paraId="09E87AED" w14:textId="10622FD9"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21,096</w:t>
            </w:r>
          </w:p>
        </w:tc>
      </w:tr>
      <w:tr w:rsidR="005A3BEE" w:rsidRPr="005225FB" w14:paraId="03AAEBB2" w14:textId="77777777">
        <w:trPr>
          <w:trHeight w:val="344"/>
        </w:trPr>
        <w:tc>
          <w:tcPr>
            <w:tcW w:w="1275" w:type="dxa"/>
            <w:tcBorders>
              <w:left w:val="nil"/>
              <w:bottom w:val="single" w:sz="4" w:space="0" w:color="BFBFBF" w:themeColor="background1" w:themeShade="BF"/>
              <w:right w:val="nil"/>
            </w:tcBorders>
          </w:tcPr>
          <w:p w14:paraId="14B24F56" w14:textId="2B4F45F8"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1,901</w:t>
            </w:r>
          </w:p>
        </w:tc>
        <w:tc>
          <w:tcPr>
            <w:tcW w:w="2411" w:type="dxa"/>
            <w:tcBorders>
              <w:left w:val="nil"/>
              <w:bottom w:val="single" w:sz="4" w:space="0" w:color="BFBFBF" w:themeColor="background1" w:themeShade="BF"/>
              <w:right w:val="nil"/>
            </w:tcBorders>
          </w:tcPr>
          <w:p w14:paraId="179A3FD5"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Prepayments</w:t>
            </w:r>
          </w:p>
        </w:tc>
        <w:tc>
          <w:tcPr>
            <w:tcW w:w="567" w:type="dxa"/>
            <w:tcBorders>
              <w:left w:val="nil"/>
              <w:bottom w:val="single" w:sz="4" w:space="0" w:color="BFBFBF" w:themeColor="background1" w:themeShade="BF"/>
              <w:right w:val="nil"/>
            </w:tcBorders>
          </w:tcPr>
          <w:p w14:paraId="138F7A97" w14:textId="77777777" w:rsidR="005A3BEE" w:rsidRPr="005225FB" w:rsidRDefault="005A3BEE" w:rsidP="005A3BEE">
            <w:pPr>
              <w:pStyle w:val="TableText"/>
              <w:ind w:left="57" w:right="57"/>
              <w:jc w:val="right"/>
              <w:rPr>
                <w:rFonts w:cs="Segoe UI"/>
                <w:spacing w:val="-2"/>
                <w:sz w:val="16"/>
                <w:szCs w:val="16"/>
              </w:rPr>
            </w:pPr>
          </w:p>
        </w:tc>
        <w:tc>
          <w:tcPr>
            <w:tcW w:w="1147" w:type="dxa"/>
            <w:tcBorders>
              <w:left w:val="nil"/>
              <w:bottom w:val="single" w:sz="4" w:space="0" w:color="BFBFBF" w:themeColor="background1" w:themeShade="BF"/>
              <w:right w:val="nil"/>
            </w:tcBorders>
          </w:tcPr>
          <w:p w14:paraId="025EACC7" w14:textId="21D259B2"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1,282</w:t>
            </w:r>
          </w:p>
        </w:tc>
        <w:tc>
          <w:tcPr>
            <w:tcW w:w="1285" w:type="dxa"/>
            <w:tcBorders>
              <w:left w:val="nil"/>
              <w:bottom w:val="single" w:sz="4" w:space="0" w:color="BFBFBF" w:themeColor="background1" w:themeShade="BF"/>
              <w:right w:val="nil"/>
            </w:tcBorders>
          </w:tcPr>
          <w:p w14:paraId="0517116F" w14:textId="1DC7CE8B"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500</w:t>
            </w:r>
          </w:p>
        </w:tc>
        <w:tc>
          <w:tcPr>
            <w:tcW w:w="1395" w:type="dxa"/>
            <w:tcBorders>
              <w:left w:val="nil"/>
              <w:bottom w:val="single" w:sz="4" w:space="0" w:color="BFBFBF" w:themeColor="background1" w:themeShade="BF"/>
              <w:right w:val="nil"/>
            </w:tcBorders>
          </w:tcPr>
          <w:p w14:paraId="61047936" w14:textId="154B6BE9"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500</w:t>
            </w:r>
          </w:p>
        </w:tc>
      </w:tr>
      <w:tr w:rsidR="005A3BEE" w:rsidRPr="005225FB" w14:paraId="7A52BAF2"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4F20C31C" w14:textId="1B3BF9BD"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67,881</w:t>
            </w:r>
          </w:p>
        </w:tc>
        <w:tc>
          <w:tcPr>
            <w:tcW w:w="2411" w:type="dxa"/>
            <w:tcBorders>
              <w:top w:val="single" w:sz="4" w:space="0" w:color="BFBFBF" w:themeColor="background1" w:themeShade="BF"/>
              <w:left w:val="nil"/>
              <w:bottom w:val="single" w:sz="4" w:space="0" w:color="BFBFBF" w:themeColor="background1" w:themeShade="BF"/>
              <w:right w:val="nil"/>
            </w:tcBorders>
          </w:tcPr>
          <w:p w14:paraId="36E9F2E6"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Total current assets</w:t>
            </w:r>
          </w:p>
        </w:tc>
        <w:tc>
          <w:tcPr>
            <w:tcW w:w="567" w:type="dxa"/>
            <w:tcBorders>
              <w:top w:val="single" w:sz="4" w:space="0" w:color="BFBFBF" w:themeColor="background1" w:themeShade="BF"/>
              <w:left w:val="nil"/>
              <w:bottom w:val="single" w:sz="4" w:space="0" w:color="BFBFBF" w:themeColor="background1" w:themeShade="BF"/>
              <w:right w:val="nil"/>
            </w:tcBorders>
          </w:tcPr>
          <w:p w14:paraId="48182058" w14:textId="77777777" w:rsidR="005A3BEE" w:rsidRPr="005225FB" w:rsidRDefault="005A3BEE" w:rsidP="005A3BEE">
            <w:pPr>
              <w:pStyle w:val="TableText"/>
              <w:ind w:left="57" w:right="57"/>
              <w:jc w:val="right"/>
              <w:rPr>
                <w:rFonts w:cs="Segoe UI"/>
                <w:b/>
                <w:bCs/>
                <w:spacing w:val="-2"/>
                <w:sz w:val="16"/>
                <w:szCs w:val="16"/>
              </w:rPr>
            </w:pPr>
          </w:p>
        </w:tc>
        <w:tc>
          <w:tcPr>
            <w:tcW w:w="1147" w:type="dxa"/>
            <w:tcBorders>
              <w:top w:val="single" w:sz="4" w:space="0" w:color="BFBFBF" w:themeColor="background1" w:themeShade="BF"/>
              <w:left w:val="nil"/>
              <w:bottom w:val="single" w:sz="4" w:space="0" w:color="BFBFBF" w:themeColor="background1" w:themeShade="BF"/>
              <w:right w:val="nil"/>
            </w:tcBorders>
          </w:tcPr>
          <w:p w14:paraId="609DB20C" w14:textId="09779314"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38,847</w:t>
            </w:r>
          </w:p>
        </w:tc>
        <w:tc>
          <w:tcPr>
            <w:tcW w:w="1285" w:type="dxa"/>
            <w:tcBorders>
              <w:top w:val="single" w:sz="4" w:space="0" w:color="BFBFBF" w:themeColor="background1" w:themeShade="BF"/>
              <w:left w:val="nil"/>
              <w:bottom w:val="single" w:sz="4" w:space="0" w:color="BFBFBF" w:themeColor="background1" w:themeShade="BF"/>
              <w:right w:val="nil"/>
            </w:tcBorders>
          </w:tcPr>
          <w:p w14:paraId="1CC46DA6" w14:textId="4B521A0A"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22,475</w:t>
            </w:r>
          </w:p>
        </w:tc>
        <w:tc>
          <w:tcPr>
            <w:tcW w:w="1395" w:type="dxa"/>
            <w:tcBorders>
              <w:top w:val="single" w:sz="4" w:space="0" w:color="BFBFBF" w:themeColor="background1" w:themeShade="BF"/>
              <w:left w:val="nil"/>
              <w:bottom w:val="single" w:sz="4" w:space="0" w:color="BFBFBF" w:themeColor="background1" w:themeShade="BF"/>
              <w:right w:val="nil"/>
            </w:tcBorders>
          </w:tcPr>
          <w:p w14:paraId="36AF3360" w14:textId="27BDDF2E"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33,196</w:t>
            </w:r>
          </w:p>
        </w:tc>
      </w:tr>
      <w:tr w:rsidR="005A3BEE" w:rsidRPr="005225FB" w14:paraId="11DBEF53" w14:textId="77777777">
        <w:trPr>
          <w:trHeight w:val="344"/>
        </w:trPr>
        <w:tc>
          <w:tcPr>
            <w:tcW w:w="1275" w:type="dxa"/>
            <w:tcBorders>
              <w:top w:val="single" w:sz="4" w:space="0" w:color="BFBFBF" w:themeColor="background1" w:themeShade="BF"/>
              <w:left w:val="nil"/>
              <w:right w:val="nil"/>
            </w:tcBorders>
          </w:tcPr>
          <w:p w14:paraId="52DAC448" w14:textId="77777777" w:rsidR="005A3BEE" w:rsidRPr="005225FB" w:rsidRDefault="005A3BEE" w:rsidP="005A3BEE">
            <w:pPr>
              <w:pStyle w:val="TableText"/>
              <w:ind w:left="57" w:right="170"/>
              <w:jc w:val="right"/>
              <w:rPr>
                <w:rFonts w:cs="Segoe UI"/>
                <w:spacing w:val="-2"/>
                <w:sz w:val="16"/>
                <w:szCs w:val="16"/>
              </w:rPr>
            </w:pPr>
          </w:p>
        </w:tc>
        <w:tc>
          <w:tcPr>
            <w:tcW w:w="2411" w:type="dxa"/>
            <w:tcBorders>
              <w:top w:val="single" w:sz="4" w:space="0" w:color="BFBFBF" w:themeColor="background1" w:themeShade="BF"/>
              <w:left w:val="nil"/>
              <w:right w:val="nil"/>
            </w:tcBorders>
          </w:tcPr>
          <w:p w14:paraId="2DA8ED6D"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Non-current assets</w:t>
            </w:r>
          </w:p>
        </w:tc>
        <w:tc>
          <w:tcPr>
            <w:tcW w:w="567" w:type="dxa"/>
            <w:tcBorders>
              <w:top w:val="single" w:sz="4" w:space="0" w:color="BFBFBF" w:themeColor="background1" w:themeShade="BF"/>
              <w:left w:val="nil"/>
              <w:right w:val="nil"/>
            </w:tcBorders>
          </w:tcPr>
          <w:p w14:paraId="44A93E52" w14:textId="77777777" w:rsidR="005A3BEE" w:rsidRPr="005225FB" w:rsidRDefault="005A3BEE" w:rsidP="005A3BEE">
            <w:pPr>
              <w:pStyle w:val="TableText"/>
              <w:ind w:left="57" w:right="57"/>
              <w:jc w:val="right"/>
              <w:rPr>
                <w:rFonts w:cs="Segoe UI"/>
                <w:spacing w:val="-2"/>
                <w:sz w:val="16"/>
                <w:szCs w:val="16"/>
              </w:rPr>
            </w:pPr>
          </w:p>
        </w:tc>
        <w:tc>
          <w:tcPr>
            <w:tcW w:w="1147" w:type="dxa"/>
            <w:tcBorders>
              <w:top w:val="single" w:sz="4" w:space="0" w:color="BFBFBF" w:themeColor="background1" w:themeShade="BF"/>
              <w:left w:val="nil"/>
              <w:right w:val="nil"/>
            </w:tcBorders>
          </w:tcPr>
          <w:p w14:paraId="2BC8B3D2" w14:textId="77777777" w:rsidR="005A3BEE" w:rsidRPr="005225FB" w:rsidRDefault="005A3BEE" w:rsidP="005A3BEE">
            <w:pPr>
              <w:pStyle w:val="TableText"/>
              <w:ind w:left="57" w:right="57"/>
              <w:jc w:val="right"/>
              <w:rPr>
                <w:rFonts w:cs="Segoe UI"/>
                <w:spacing w:val="-2"/>
                <w:sz w:val="16"/>
                <w:szCs w:val="16"/>
              </w:rPr>
            </w:pPr>
          </w:p>
        </w:tc>
        <w:tc>
          <w:tcPr>
            <w:tcW w:w="1285" w:type="dxa"/>
            <w:tcBorders>
              <w:top w:val="single" w:sz="4" w:space="0" w:color="BFBFBF" w:themeColor="background1" w:themeShade="BF"/>
              <w:left w:val="nil"/>
              <w:right w:val="nil"/>
            </w:tcBorders>
          </w:tcPr>
          <w:p w14:paraId="4DA74592" w14:textId="77777777" w:rsidR="005A3BEE" w:rsidRPr="005225FB" w:rsidRDefault="005A3BEE" w:rsidP="005A3BEE">
            <w:pPr>
              <w:pStyle w:val="TableText"/>
              <w:ind w:left="57" w:right="57"/>
              <w:jc w:val="right"/>
              <w:rPr>
                <w:rFonts w:cs="Segoe UI"/>
                <w:spacing w:val="-2"/>
                <w:sz w:val="16"/>
                <w:szCs w:val="16"/>
              </w:rPr>
            </w:pPr>
          </w:p>
        </w:tc>
        <w:tc>
          <w:tcPr>
            <w:tcW w:w="1395" w:type="dxa"/>
            <w:tcBorders>
              <w:top w:val="single" w:sz="4" w:space="0" w:color="BFBFBF" w:themeColor="background1" w:themeShade="BF"/>
              <w:left w:val="nil"/>
              <w:right w:val="nil"/>
            </w:tcBorders>
          </w:tcPr>
          <w:p w14:paraId="2524DA6B" w14:textId="77777777" w:rsidR="005A3BEE" w:rsidRPr="005225FB" w:rsidRDefault="005A3BEE" w:rsidP="0022568A">
            <w:pPr>
              <w:pStyle w:val="TableText"/>
              <w:ind w:left="57" w:right="113"/>
              <w:jc w:val="right"/>
              <w:rPr>
                <w:rFonts w:cs="Segoe UI"/>
                <w:spacing w:val="-2"/>
                <w:sz w:val="16"/>
                <w:szCs w:val="16"/>
              </w:rPr>
            </w:pPr>
          </w:p>
        </w:tc>
      </w:tr>
      <w:tr w:rsidR="005A3BEE" w:rsidRPr="005225FB" w14:paraId="6CD3F9B4" w14:textId="77777777">
        <w:trPr>
          <w:trHeight w:val="362"/>
        </w:trPr>
        <w:tc>
          <w:tcPr>
            <w:tcW w:w="1275" w:type="dxa"/>
            <w:tcBorders>
              <w:left w:val="nil"/>
              <w:right w:val="nil"/>
            </w:tcBorders>
          </w:tcPr>
          <w:p w14:paraId="3D78FC53" w14:textId="66E87570"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10,556</w:t>
            </w:r>
          </w:p>
        </w:tc>
        <w:tc>
          <w:tcPr>
            <w:tcW w:w="2411" w:type="dxa"/>
            <w:tcBorders>
              <w:left w:val="nil"/>
              <w:right w:val="nil"/>
            </w:tcBorders>
          </w:tcPr>
          <w:p w14:paraId="6574C654"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Property, plant and equipment</w:t>
            </w:r>
          </w:p>
        </w:tc>
        <w:tc>
          <w:tcPr>
            <w:tcW w:w="567" w:type="dxa"/>
            <w:tcBorders>
              <w:left w:val="nil"/>
              <w:right w:val="nil"/>
            </w:tcBorders>
          </w:tcPr>
          <w:p w14:paraId="4BE97DF9" w14:textId="495F1D5E"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7</w:t>
            </w:r>
          </w:p>
        </w:tc>
        <w:tc>
          <w:tcPr>
            <w:tcW w:w="1147" w:type="dxa"/>
            <w:tcBorders>
              <w:left w:val="nil"/>
              <w:right w:val="nil"/>
            </w:tcBorders>
          </w:tcPr>
          <w:p w14:paraId="5792A427" w14:textId="3A27B09E"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10,272</w:t>
            </w:r>
          </w:p>
        </w:tc>
        <w:tc>
          <w:tcPr>
            <w:tcW w:w="1285" w:type="dxa"/>
            <w:tcBorders>
              <w:left w:val="nil"/>
              <w:right w:val="nil"/>
            </w:tcBorders>
          </w:tcPr>
          <w:p w14:paraId="2FB05F2F" w14:textId="1FAF6D20"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8,146</w:t>
            </w:r>
          </w:p>
        </w:tc>
        <w:tc>
          <w:tcPr>
            <w:tcW w:w="1395" w:type="dxa"/>
            <w:tcBorders>
              <w:left w:val="nil"/>
              <w:right w:val="nil"/>
            </w:tcBorders>
          </w:tcPr>
          <w:p w14:paraId="1C4060F3" w14:textId="27FA224B"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10,414</w:t>
            </w:r>
          </w:p>
        </w:tc>
      </w:tr>
      <w:tr w:rsidR="005A3BEE" w:rsidRPr="005225FB" w14:paraId="26D41365" w14:textId="77777777">
        <w:trPr>
          <w:trHeight w:val="362"/>
        </w:trPr>
        <w:tc>
          <w:tcPr>
            <w:tcW w:w="1275" w:type="dxa"/>
            <w:tcBorders>
              <w:left w:val="nil"/>
              <w:bottom w:val="single" w:sz="4" w:space="0" w:color="BFBFBF" w:themeColor="background1" w:themeShade="BF"/>
              <w:right w:val="nil"/>
            </w:tcBorders>
          </w:tcPr>
          <w:p w14:paraId="1B1F6DC5" w14:textId="7EEE4936"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419</w:t>
            </w:r>
          </w:p>
        </w:tc>
        <w:tc>
          <w:tcPr>
            <w:tcW w:w="2411" w:type="dxa"/>
            <w:tcBorders>
              <w:left w:val="nil"/>
              <w:bottom w:val="single" w:sz="4" w:space="0" w:color="BFBFBF" w:themeColor="background1" w:themeShade="BF"/>
              <w:right w:val="nil"/>
            </w:tcBorders>
          </w:tcPr>
          <w:p w14:paraId="1FC2F051"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Intangible assets</w:t>
            </w:r>
          </w:p>
        </w:tc>
        <w:tc>
          <w:tcPr>
            <w:tcW w:w="567" w:type="dxa"/>
            <w:tcBorders>
              <w:left w:val="nil"/>
              <w:bottom w:val="single" w:sz="4" w:space="0" w:color="BFBFBF" w:themeColor="background1" w:themeShade="BF"/>
              <w:right w:val="nil"/>
            </w:tcBorders>
          </w:tcPr>
          <w:p w14:paraId="148A0D6C" w14:textId="60F66BCC"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8</w:t>
            </w:r>
          </w:p>
        </w:tc>
        <w:tc>
          <w:tcPr>
            <w:tcW w:w="1147" w:type="dxa"/>
            <w:tcBorders>
              <w:left w:val="nil"/>
              <w:bottom w:val="single" w:sz="4" w:space="0" w:color="BFBFBF" w:themeColor="background1" w:themeShade="BF"/>
              <w:right w:val="nil"/>
            </w:tcBorders>
          </w:tcPr>
          <w:p w14:paraId="0F31B257" w14:textId="42025D87"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243</w:t>
            </w:r>
          </w:p>
        </w:tc>
        <w:tc>
          <w:tcPr>
            <w:tcW w:w="1285" w:type="dxa"/>
            <w:tcBorders>
              <w:left w:val="nil"/>
              <w:bottom w:val="single" w:sz="4" w:space="0" w:color="BFBFBF" w:themeColor="background1" w:themeShade="BF"/>
              <w:right w:val="nil"/>
            </w:tcBorders>
          </w:tcPr>
          <w:p w14:paraId="00937FBD" w14:textId="6FCAEC6A"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345</w:t>
            </w:r>
          </w:p>
        </w:tc>
        <w:tc>
          <w:tcPr>
            <w:tcW w:w="1395" w:type="dxa"/>
            <w:tcBorders>
              <w:left w:val="nil"/>
              <w:bottom w:val="single" w:sz="4" w:space="0" w:color="BFBFBF" w:themeColor="background1" w:themeShade="BF"/>
              <w:right w:val="nil"/>
            </w:tcBorders>
          </w:tcPr>
          <w:p w14:paraId="359817C1" w14:textId="56DC9FAF"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137</w:t>
            </w:r>
          </w:p>
        </w:tc>
      </w:tr>
      <w:tr w:rsidR="005A3BEE" w:rsidRPr="005225FB" w14:paraId="791D0BBB" w14:textId="77777777">
        <w:trPr>
          <w:trHeight w:val="362"/>
        </w:trPr>
        <w:tc>
          <w:tcPr>
            <w:tcW w:w="1275" w:type="dxa"/>
            <w:tcBorders>
              <w:top w:val="single" w:sz="4" w:space="0" w:color="BFBFBF" w:themeColor="background1" w:themeShade="BF"/>
              <w:left w:val="nil"/>
              <w:bottom w:val="single" w:sz="4" w:space="0" w:color="BFBFBF" w:themeColor="background1" w:themeShade="BF"/>
              <w:right w:val="nil"/>
            </w:tcBorders>
          </w:tcPr>
          <w:p w14:paraId="30F8C530" w14:textId="167BA2AB"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10,975</w:t>
            </w:r>
          </w:p>
        </w:tc>
        <w:tc>
          <w:tcPr>
            <w:tcW w:w="2411" w:type="dxa"/>
            <w:tcBorders>
              <w:top w:val="single" w:sz="4" w:space="0" w:color="BFBFBF" w:themeColor="background1" w:themeShade="BF"/>
              <w:left w:val="nil"/>
              <w:bottom w:val="single" w:sz="4" w:space="0" w:color="BFBFBF" w:themeColor="background1" w:themeShade="BF"/>
              <w:right w:val="nil"/>
            </w:tcBorders>
          </w:tcPr>
          <w:p w14:paraId="52B17E74"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Total non-current assets</w:t>
            </w:r>
          </w:p>
        </w:tc>
        <w:tc>
          <w:tcPr>
            <w:tcW w:w="567" w:type="dxa"/>
            <w:tcBorders>
              <w:top w:val="single" w:sz="4" w:space="0" w:color="BFBFBF" w:themeColor="background1" w:themeShade="BF"/>
              <w:left w:val="nil"/>
              <w:bottom w:val="single" w:sz="4" w:space="0" w:color="BFBFBF" w:themeColor="background1" w:themeShade="BF"/>
              <w:right w:val="nil"/>
            </w:tcBorders>
          </w:tcPr>
          <w:p w14:paraId="7E4D14EF" w14:textId="77777777" w:rsidR="005A3BEE" w:rsidRPr="005225FB" w:rsidRDefault="005A3BEE" w:rsidP="005A3BEE">
            <w:pPr>
              <w:pStyle w:val="TableText"/>
              <w:ind w:left="57" w:right="57"/>
              <w:jc w:val="right"/>
              <w:rPr>
                <w:rFonts w:cs="Segoe UI"/>
                <w:b/>
                <w:bCs/>
                <w:spacing w:val="-2"/>
                <w:sz w:val="16"/>
                <w:szCs w:val="16"/>
              </w:rPr>
            </w:pPr>
          </w:p>
        </w:tc>
        <w:tc>
          <w:tcPr>
            <w:tcW w:w="1147" w:type="dxa"/>
            <w:tcBorders>
              <w:top w:val="single" w:sz="4" w:space="0" w:color="BFBFBF" w:themeColor="background1" w:themeShade="BF"/>
              <w:left w:val="nil"/>
              <w:bottom w:val="single" w:sz="4" w:space="0" w:color="BFBFBF" w:themeColor="background1" w:themeShade="BF"/>
              <w:right w:val="nil"/>
            </w:tcBorders>
          </w:tcPr>
          <w:p w14:paraId="6E290B22" w14:textId="68E6DC1B"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10,515</w:t>
            </w:r>
          </w:p>
        </w:tc>
        <w:tc>
          <w:tcPr>
            <w:tcW w:w="1285" w:type="dxa"/>
            <w:tcBorders>
              <w:top w:val="single" w:sz="4" w:space="0" w:color="BFBFBF" w:themeColor="background1" w:themeShade="BF"/>
              <w:left w:val="nil"/>
              <w:bottom w:val="single" w:sz="4" w:space="0" w:color="BFBFBF" w:themeColor="background1" w:themeShade="BF"/>
              <w:right w:val="nil"/>
            </w:tcBorders>
          </w:tcPr>
          <w:p w14:paraId="379D105D" w14:textId="7B96E859"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8,491</w:t>
            </w:r>
          </w:p>
        </w:tc>
        <w:tc>
          <w:tcPr>
            <w:tcW w:w="1395" w:type="dxa"/>
            <w:tcBorders>
              <w:top w:val="single" w:sz="4" w:space="0" w:color="BFBFBF" w:themeColor="background1" w:themeShade="BF"/>
              <w:left w:val="nil"/>
              <w:bottom w:val="single" w:sz="4" w:space="0" w:color="BFBFBF" w:themeColor="background1" w:themeShade="BF"/>
              <w:right w:val="nil"/>
            </w:tcBorders>
          </w:tcPr>
          <w:p w14:paraId="1F8980C0" w14:textId="675C97CA"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10,551</w:t>
            </w:r>
          </w:p>
        </w:tc>
      </w:tr>
      <w:tr w:rsidR="005A3BEE" w:rsidRPr="005225FB" w14:paraId="55BFA013" w14:textId="77777777">
        <w:trPr>
          <w:trHeight w:val="362"/>
        </w:trPr>
        <w:tc>
          <w:tcPr>
            <w:tcW w:w="1275" w:type="dxa"/>
            <w:tcBorders>
              <w:top w:val="single" w:sz="4" w:space="0" w:color="BFBFBF" w:themeColor="background1" w:themeShade="BF"/>
              <w:left w:val="nil"/>
              <w:bottom w:val="single" w:sz="4" w:space="0" w:color="BFBFBF" w:themeColor="background1" w:themeShade="BF"/>
              <w:right w:val="nil"/>
            </w:tcBorders>
          </w:tcPr>
          <w:p w14:paraId="6A57F7CC" w14:textId="201C2BF3"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78,856</w:t>
            </w:r>
          </w:p>
        </w:tc>
        <w:tc>
          <w:tcPr>
            <w:tcW w:w="2411" w:type="dxa"/>
            <w:tcBorders>
              <w:top w:val="single" w:sz="4" w:space="0" w:color="BFBFBF" w:themeColor="background1" w:themeShade="BF"/>
              <w:left w:val="nil"/>
              <w:bottom w:val="single" w:sz="4" w:space="0" w:color="BFBFBF" w:themeColor="background1" w:themeShade="BF"/>
              <w:right w:val="nil"/>
            </w:tcBorders>
          </w:tcPr>
          <w:p w14:paraId="4BCA387B"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Total assets</w:t>
            </w:r>
          </w:p>
        </w:tc>
        <w:tc>
          <w:tcPr>
            <w:tcW w:w="567" w:type="dxa"/>
            <w:tcBorders>
              <w:top w:val="single" w:sz="4" w:space="0" w:color="BFBFBF" w:themeColor="background1" w:themeShade="BF"/>
              <w:left w:val="nil"/>
              <w:bottom w:val="single" w:sz="4" w:space="0" w:color="BFBFBF" w:themeColor="background1" w:themeShade="BF"/>
              <w:right w:val="nil"/>
            </w:tcBorders>
          </w:tcPr>
          <w:p w14:paraId="27E5ABB0" w14:textId="77777777" w:rsidR="005A3BEE" w:rsidRPr="005225FB" w:rsidRDefault="005A3BEE" w:rsidP="005A3BEE">
            <w:pPr>
              <w:pStyle w:val="TableText"/>
              <w:ind w:left="57" w:right="57"/>
              <w:jc w:val="right"/>
              <w:rPr>
                <w:rFonts w:cs="Segoe UI"/>
                <w:b/>
                <w:bCs/>
                <w:spacing w:val="-2"/>
                <w:sz w:val="16"/>
                <w:szCs w:val="16"/>
              </w:rPr>
            </w:pPr>
          </w:p>
        </w:tc>
        <w:tc>
          <w:tcPr>
            <w:tcW w:w="1147" w:type="dxa"/>
            <w:tcBorders>
              <w:top w:val="single" w:sz="4" w:space="0" w:color="BFBFBF" w:themeColor="background1" w:themeShade="BF"/>
              <w:left w:val="nil"/>
              <w:bottom w:val="single" w:sz="4" w:space="0" w:color="BFBFBF" w:themeColor="background1" w:themeShade="BF"/>
              <w:right w:val="nil"/>
            </w:tcBorders>
          </w:tcPr>
          <w:p w14:paraId="30F85315" w14:textId="66380B27"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49,362</w:t>
            </w:r>
          </w:p>
        </w:tc>
        <w:tc>
          <w:tcPr>
            <w:tcW w:w="1285" w:type="dxa"/>
            <w:tcBorders>
              <w:top w:val="single" w:sz="4" w:space="0" w:color="BFBFBF" w:themeColor="background1" w:themeShade="BF"/>
              <w:left w:val="nil"/>
              <w:bottom w:val="single" w:sz="4" w:space="0" w:color="BFBFBF" w:themeColor="background1" w:themeShade="BF"/>
              <w:right w:val="nil"/>
            </w:tcBorders>
          </w:tcPr>
          <w:p w14:paraId="419825CB" w14:textId="0F10D128"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30,966</w:t>
            </w:r>
          </w:p>
        </w:tc>
        <w:tc>
          <w:tcPr>
            <w:tcW w:w="1395" w:type="dxa"/>
            <w:tcBorders>
              <w:top w:val="single" w:sz="4" w:space="0" w:color="BFBFBF" w:themeColor="background1" w:themeShade="BF"/>
              <w:left w:val="nil"/>
              <w:bottom w:val="single" w:sz="4" w:space="0" w:color="BFBFBF" w:themeColor="background1" w:themeShade="BF"/>
              <w:right w:val="nil"/>
            </w:tcBorders>
          </w:tcPr>
          <w:p w14:paraId="04EEBC6F" w14:textId="133493EC"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43,747</w:t>
            </w:r>
          </w:p>
        </w:tc>
      </w:tr>
      <w:tr w:rsidR="005A3BEE" w:rsidRPr="005225FB" w14:paraId="05FA7D46" w14:textId="77777777">
        <w:trPr>
          <w:trHeight w:val="362"/>
        </w:trPr>
        <w:tc>
          <w:tcPr>
            <w:tcW w:w="1275" w:type="dxa"/>
            <w:tcBorders>
              <w:top w:val="single" w:sz="4" w:space="0" w:color="BFBFBF" w:themeColor="background1" w:themeShade="BF"/>
              <w:left w:val="nil"/>
              <w:right w:val="nil"/>
            </w:tcBorders>
          </w:tcPr>
          <w:p w14:paraId="336CEA1F" w14:textId="77777777" w:rsidR="005A3BEE" w:rsidRPr="005225FB" w:rsidRDefault="005A3BEE" w:rsidP="005A3BEE">
            <w:pPr>
              <w:pStyle w:val="TableText"/>
              <w:ind w:left="57" w:right="170"/>
              <w:jc w:val="right"/>
              <w:rPr>
                <w:rFonts w:cs="Segoe UI"/>
                <w:spacing w:val="-2"/>
                <w:sz w:val="16"/>
                <w:szCs w:val="16"/>
              </w:rPr>
            </w:pPr>
          </w:p>
        </w:tc>
        <w:tc>
          <w:tcPr>
            <w:tcW w:w="2411" w:type="dxa"/>
            <w:tcBorders>
              <w:top w:val="single" w:sz="4" w:space="0" w:color="BFBFBF" w:themeColor="background1" w:themeShade="BF"/>
              <w:left w:val="nil"/>
              <w:right w:val="nil"/>
            </w:tcBorders>
          </w:tcPr>
          <w:p w14:paraId="745E6C58"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Liabilities</w:t>
            </w:r>
          </w:p>
        </w:tc>
        <w:tc>
          <w:tcPr>
            <w:tcW w:w="567" w:type="dxa"/>
            <w:tcBorders>
              <w:top w:val="single" w:sz="4" w:space="0" w:color="BFBFBF" w:themeColor="background1" w:themeShade="BF"/>
              <w:left w:val="nil"/>
              <w:right w:val="nil"/>
            </w:tcBorders>
          </w:tcPr>
          <w:p w14:paraId="656F57F0" w14:textId="77777777" w:rsidR="005A3BEE" w:rsidRPr="005225FB" w:rsidRDefault="005A3BEE" w:rsidP="005A3BEE">
            <w:pPr>
              <w:pStyle w:val="TableText"/>
              <w:ind w:left="57" w:right="57"/>
              <w:jc w:val="right"/>
              <w:rPr>
                <w:rFonts w:cs="Segoe UI"/>
                <w:spacing w:val="-2"/>
                <w:sz w:val="16"/>
                <w:szCs w:val="16"/>
              </w:rPr>
            </w:pPr>
          </w:p>
        </w:tc>
        <w:tc>
          <w:tcPr>
            <w:tcW w:w="1147" w:type="dxa"/>
            <w:tcBorders>
              <w:top w:val="single" w:sz="4" w:space="0" w:color="BFBFBF" w:themeColor="background1" w:themeShade="BF"/>
              <w:left w:val="nil"/>
              <w:right w:val="nil"/>
            </w:tcBorders>
          </w:tcPr>
          <w:p w14:paraId="7B8D88A5" w14:textId="77777777" w:rsidR="005A3BEE" w:rsidRPr="005225FB" w:rsidRDefault="005A3BEE" w:rsidP="005A3BEE">
            <w:pPr>
              <w:pStyle w:val="TableText"/>
              <w:ind w:left="57" w:right="57"/>
              <w:jc w:val="right"/>
              <w:rPr>
                <w:rFonts w:cs="Segoe UI"/>
                <w:spacing w:val="-2"/>
                <w:sz w:val="16"/>
                <w:szCs w:val="16"/>
              </w:rPr>
            </w:pPr>
          </w:p>
        </w:tc>
        <w:tc>
          <w:tcPr>
            <w:tcW w:w="1285" w:type="dxa"/>
            <w:tcBorders>
              <w:top w:val="single" w:sz="4" w:space="0" w:color="BFBFBF" w:themeColor="background1" w:themeShade="BF"/>
              <w:left w:val="nil"/>
              <w:right w:val="nil"/>
            </w:tcBorders>
          </w:tcPr>
          <w:p w14:paraId="7FC028CF" w14:textId="77777777" w:rsidR="005A3BEE" w:rsidRPr="005225FB" w:rsidRDefault="005A3BEE" w:rsidP="005A3BEE">
            <w:pPr>
              <w:pStyle w:val="TableText"/>
              <w:ind w:left="57" w:right="57"/>
              <w:jc w:val="right"/>
              <w:rPr>
                <w:rFonts w:cs="Segoe UI"/>
                <w:spacing w:val="-2"/>
                <w:sz w:val="16"/>
                <w:szCs w:val="16"/>
              </w:rPr>
            </w:pPr>
          </w:p>
        </w:tc>
        <w:tc>
          <w:tcPr>
            <w:tcW w:w="1395" w:type="dxa"/>
            <w:tcBorders>
              <w:top w:val="single" w:sz="4" w:space="0" w:color="BFBFBF" w:themeColor="background1" w:themeShade="BF"/>
              <w:left w:val="nil"/>
              <w:right w:val="nil"/>
            </w:tcBorders>
          </w:tcPr>
          <w:p w14:paraId="09EA8B9B" w14:textId="77777777" w:rsidR="005A3BEE" w:rsidRPr="005225FB" w:rsidRDefault="005A3BEE" w:rsidP="0022568A">
            <w:pPr>
              <w:pStyle w:val="TableText"/>
              <w:ind w:left="57" w:right="113"/>
              <w:jc w:val="right"/>
              <w:rPr>
                <w:rFonts w:cs="Segoe UI"/>
                <w:spacing w:val="-2"/>
                <w:sz w:val="16"/>
                <w:szCs w:val="16"/>
              </w:rPr>
            </w:pPr>
          </w:p>
        </w:tc>
      </w:tr>
      <w:tr w:rsidR="005A3BEE" w:rsidRPr="005225FB" w14:paraId="3CA6937F" w14:textId="77777777">
        <w:trPr>
          <w:trHeight w:val="362"/>
        </w:trPr>
        <w:tc>
          <w:tcPr>
            <w:tcW w:w="1275" w:type="dxa"/>
            <w:tcBorders>
              <w:left w:val="nil"/>
              <w:right w:val="nil"/>
            </w:tcBorders>
          </w:tcPr>
          <w:p w14:paraId="75A4903D" w14:textId="77777777" w:rsidR="005A3BEE" w:rsidRPr="005225FB" w:rsidRDefault="005A3BEE" w:rsidP="005A3BEE">
            <w:pPr>
              <w:pStyle w:val="TableText"/>
              <w:ind w:left="57" w:right="170"/>
              <w:jc w:val="right"/>
              <w:rPr>
                <w:rFonts w:cs="Segoe UI"/>
                <w:spacing w:val="-2"/>
                <w:sz w:val="16"/>
                <w:szCs w:val="16"/>
              </w:rPr>
            </w:pPr>
          </w:p>
        </w:tc>
        <w:tc>
          <w:tcPr>
            <w:tcW w:w="2411" w:type="dxa"/>
            <w:tcBorders>
              <w:left w:val="nil"/>
              <w:right w:val="nil"/>
            </w:tcBorders>
          </w:tcPr>
          <w:p w14:paraId="453E5BA3"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Current liabilities</w:t>
            </w:r>
          </w:p>
        </w:tc>
        <w:tc>
          <w:tcPr>
            <w:tcW w:w="567" w:type="dxa"/>
            <w:tcBorders>
              <w:left w:val="nil"/>
              <w:right w:val="nil"/>
            </w:tcBorders>
          </w:tcPr>
          <w:p w14:paraId="044E5037" w14:textId="77777777" w:rsidR="005A3BEE" w:rsidRPr="005225FB" w:rsidRDefault="005A3BEE" w:rsidP="005A3BEE">
            <w:pPr>
              <w:pStyle w:val="TableText"/>
              <w:ind w:left="57" w:right="57"/>
              <w:jc w:val="right"/>
              <w:rPr>
                <w:rFonts w:cs="Segoe UI"/>
                <w:spacing w:val="-2"/>
                <w:sz w:val="16"/>
                <w:szCs w:val="16"/>
              </w:rPr>
            </w:pPr>
          </w:p>
        </w:tc>
        <w:tc>
          <w:tcPr>
            <w:tcW w:w="1147" w:type="dxa"/>
            <w:tcBorders>
              <w:left w:val="nil"/>
              <w:right w:val="nil"/>
            </w:tcBorders>
          </w:tcPr>
          <w:p w14:paraId="4B67F2D8" w14:textId="77777777" w:rsidR="005A3BEE" w:rsidRPr="005225FB" w:rsidRDefault="005A3BEE" w:rsidP="005A3BEE">
            <w:pPr>
              <w:pStyle w:val="TableText"/>
              <w:ind w:left="57" w:right="57"/>
              <w:jc w:val="right"/>
              <w:rPr>
                <w:rFonts w:cs="Segoe UI"/>
                <w:spacing w:val="-2"/>
                <w:sz w:val="16"/>
                <w:szCs w:val="16"/>
              </w:rPr>
            </w:pPr>
          </w:p>
        </w:tc>
        <w:tc>
          <w:tcPr>
            <w:tcW w:w="1285" w:type="dxa"/>
            <w:tcBorders>
              <w:left w:val="nil"/>
              <w:right w:val="nil"/>
            </w:tcBorders>
          </w:tcPr>
          <w:p w14:paraId="6DDC3064" w14:textId="77777777" w:rsidR="005A3BEE" w:rsidRPr="005225FB" w:rsidRDefault="005A3BEE" w:rsidP="005A3BEE">
            <w:pPr>
              <w:pStyle w:val="TableText"/>
              <w:ind w:left="57" w:right="57"/>
              <w:jc w:val="right"/>
              <w:rPr>
                <w:rFonts w:cs="Segoe UI"/>
                <w:spacing w:val="-2"/>
                <w:sz w:val="16"/>
                <w:szCs w:val="16"/>
              </w:rPr>
            </w:pPr>
          </w:p>
        </w:tc>
        <w:tc>
          <w:tcPr>
            <w:tcW w:w="1395" w:type="dxa"/>
            <w:tcBorders>
              <w:left w:val="nil"/>
              <w:right w:val="nil"/>
            </w:tcBorders>
          </w:tcPr>
          <w:p w14:paraId="33396A0F" w14:textId="77777777" w:rsidR="005A3BEE" w:rsidRPr="005225FB" w:rsidRDefault="005A3BEE" w:rsidP="0022568A">
            <w:pPr>
              <w:pStyle w:val="TableText"/>
              <w:ind w:left="57" w:right="113"/>
              <w:jc w:val="right"/>
              <w:rPr>
                <w:rFonts w:cs="Segoe UI"/>
                <w:spacing w:val="-2"/>
                <w:sz w:val="16"/>
                <w:szCs w:val="16"/>
              </w:rPr>
            </w:pPr>
          </w:p>
        </w:tc>
      </w:tr>
      <w:tr w:rsidR="005A3BEE" w:rsidRPr="005225FB" w14:paraId="3E2E4037" w14:textId="77777777">
        <w:trPr>
          <w:trHeight w:val="362"/>
        </w:trPr>
        <w:tc>
          <w:tcPr>
            <w:tcW w:w="1275" w:type="dxa"/>
            <w:tcBorders>
              <w:left w:val="nil"/>
              <w:right w:val="nil"/>
            </w:tcBorders>
          </w:tcPr>
          <w:p w14:paraId="5D754501" w14:textId="73CEDB19"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39,766</w:t>
            </w:r>
          </w:p>
        </w:tc>
        <w:tc>
          <w:tcPr>
            <w:tcW w:w="2411" w:type="dxa"/>
            <w:tcBorders>
              <w:left w:val="nil"/>
              <w:right w:val="nil"/>
            </w:tcBorders>
          </w:tcPr>
          <w:p w14:paraId="76E51758"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Payables</w:t>
            </w:r>
          </w:p>
        </w:tc>
        <w:tc>
          <w:tcPr>
            <w:tcW w:w="567" w:type="dxa"/>
            <w:tcBorders>
              <w:left w:val="nil"/>
              <w:right w:val="nil"/>
            </w:tcBorders>
          </w:tcPr>
          <w:p w14:paraId="4DBD7EF5" w14:textId="68926A57"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9</w:t>
            </w:r>
          </w:p>
        </w:tc>
        <w:tc>
          <w:tcPr>
            <w:tcW w:w="1147" w:type="dxa"/>
            <w:tcBorders>
              <w:left w:val="nil"/>
              <w:right w:val="nil"/>
            </w:tcBorders>
          </w:tcPr>
          <w:p w14:paraId="79BC5DBC" w14:textId="631B7489"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21,116</w:t>
            </w:r>
          </w:p>
        </w:tc>
        <w:tc>
          <w:tcPr>
            <w:tcW w:w="1285" w:type="dxa"/>
            <w:tcBorders>
              <w:left w:val="nil"/>
              <w:right w:val="nil"/>
            </w:tcBorders>
          </w:tcPr>
          <w:p w14:paraId="4A64E23E" w14:textId="2F52A7A1"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17,000</w:t>
            </w:r>
          </w:p>
        </w:tc>
        <w:tc>
          <w:tcPr>
            <w:tcW w:w="1395" w:type="dxa"/>
            <w:tcBorders>
              <w:left w:val="nil"/>
              <w:right w:val="nil"/>
            </w:tcBorders>
          </w:tcPr>
          <w:p w14:paraId="1B484290" w14:textId="10F588A2"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29,500</w:t>
            </w:r>
          </w:p>
        </w:tc>
      </w:tr>
      <w:tr w:rsidR="005A3BEE" w:rsidRPr="005225FB" w14:paraId="50BFB997" w14:textId="77777777">
        <w:trPr>
          <w:trHeight w:val="362"/>
        </w:trPr>
        <w:tc>
          <w:tcPr>
            <w:tcW w:w="1275" w:type="dxa"/>
            <w:tcBorders>
              <w:left w:val="nil"/>
              <w:right w:val="nil"/>
            </w:tcBorders>
          </w:tcPr>
          <w:p w14:paraId="0F6256C6" w14:textId="61B83568"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15,343</w:t>
            </w:r>
          </w:p>
        </w:tc>
        <w:tc>
          <w:tcPr>
            <w:tcW w:w="2411" w:type="dxa"/>
            <w:tcBorders>
              <w:left w:val="nil"/>
              <w:right w:val="nil"/>
            </w:tcBorders>
          </w:tcPr>
          <w:p w14:paraId="4AA7A6C5"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Return of operating surplus</w:t>
            </w:r>
          </w:p>
        </w:tc>
        <w:tc>
          <w:tcPr>
            <w:tcW w:w="567" w:type="dxa"/>
            <w:tcBorders>
              <w:left w:val="nil"/>
              <w:right w:val="nil"/>
            </w:tcBorders>
          </w:tcPr>
          <w:p w14:paraId="1CB5C04A" w14:textId="540687C3"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10</w:t>
            </w:r>
          </w:p>
        </w:tc>
        <w:tc>
          <w:tcPr>
            <w:tcW w:w="1147" w:type="dxa"/>
            <w:tcBorders>
              <w:left w:val="nil"/>
              <w:right w:val="nil"/>
            </w:tcBorders>
          </w:tcPr>
          <w:p w14:paraId="039E9FDE" w14:textId="36876AB8"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11,180</w:t>
            </w:r>
          </w:p>
        </w:tc>
        <w:tc>
          <w:tcPr>
            <w:tcW w:w="1285" w:type="dxa"/>
            <w:tcBorders>
              <w:left w:val="nil"/>
              <w:right w:val="nil"/>
            </w:tcBorders>
          </w:tcPr>
          <w:p w14:paraId="7767B7F9" w14:textId="0415F3B5"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w:t>
            </w:r>
          </w:p>
        </w:tc>
        <w:tc>
          <w:tcPr>
            <w:tcW w:w="1395" w:type="dxa"/>
            <w:tcBorders>
              <w:left w:val="nil"/>
              <w:right w:val="nil"/>
            </w:tcBorders>
          </w:tcPr>
          <w:p w14:paraId="6109D1BA" w14:textId="59331894"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w:t>
            </w:r>
          </w:p>
        </w:tc>
      </w:tr>
      <w:tr w:rsidR="005A3BEE" w:rsidRPr="005225FB" w14:paraId="33302756" w14:textId="77777777">
        <w:trPr>
          <w:trHeight w:val="362"/>
        </w:trPr>
        <w:tc>
          <w:tcPr>
            <w:tcW w:w="1275" w:type="dxa"/>
            <w:tcBorders>
              <w:left w:val="nil"/>
              <w:right w:val="nil"/>
            </w:tcBorders>
          </w:tcPr>
          <w:p w14:paraId="663FBAB5" w14:textId="72E5C333"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8,796</w:t>
            </w:r>
          </w:p>
        </w:tc>
        <w:tc>
          <w:tcPr>
            <w:tcW w:w="2411" w:type="dxa"/>
            <w:tcBorders>
              <w:left w:val="nil"/>
              <w:right w:val="nil"/>
            </w:tcBorders>
          </w:tcPr>
          <w:p w14:paraId="35EA9E53"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Provisions</w:t>
            </w:r>
          </w:p>
        </w:tc>
        <w:tc>
          <w:tcPr>
            <w:tcW w:w="567" w:type="dxa"/>
            <w:tcBorders>
              <w:left w:val="nil"/>
              <w:right w:val="nil"/>
            </w:tcBorders>
          </w:tcPr>
          <w:p w14:paraId="04C8B790" w14:textId="19931CDB"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11</w:t>
            </w:r>
          </w:p>
        </w:tc>
        <w:tc>
          <w:tcPr>
            <w:tcW w:w="1147" w:type="dxa"/>
            <w:tcBorders>
              <w:left w:val="nil"/>
              <w:right w:val="nil"/>
            </w:tcBorders>
          </w:tcPr>
          <w:p w14:paraId="2336C7E3" w14:textId="1842DDF4"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3,905</w:t>
            </w:r>
          </w:p>
        </w:tc>
        <w:tc>
          <w:tcPr>
            <w:tcW w:w="1285" w:type="dxa"/>
            <w:tcBorders>
              <w:left w:val="nil"/>
              <w:right w:val="nil"/>
            </w:tcBorders>
          </w:tcPr>
          <w:p w14:paraId="079F0844" w14:textId="58499A9A"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w:t>
            </w:r>
          </w:p>
        </w:tc>
        <w:tc>
          <w:tcPr>
            <w:tcW w:w="1395" w:type="dxa"/>
            <w:tcBorders>
              <w:left w:val="nil"/>
              <w:right w:val="nil"/>
            </w:tcBorders>
          </w:tcPr>
          <w:p w14:paraId="7B0CC00A" w14:textId="1ABCF24B"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3,308</w:t>
            </w:r>
          </w:p>
        </w:tc>
      </w:tr>
      <w:tr w:rsidR="005A3BEE" w:rsidRPr="005225FB" w14:paraId="40929242" w14:textId="77777777">
        <w:trPr>
          <w:trHeight w:val="362"/>
        </w:trPr>
        <w:tc>
          <w:tcPr>
            <w:tcW w:w="1275" w:type="dxa"/>
            <w:tcBorders>
              <w:left w:val="nil"/>
              <w:bottom w:val="single" w:sz="4" w:space="0" w:color="BFBFBF" w:themeColor="background1" w:themeShade="BF"/>
              <w:right w:val="nil"/>
            </w:tcBorders>
          </w:tcPr>
          <w:p w14:paraId="5961D0B4" w14:textId="737E755C"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11,100</w:t>
            </w:r>
          </w:p>
        </w:tc>
        <w:tc>
          <w:tcPr>
            <w:tcW w:w="2411" w:type="dxa"/>
            <w:tcBorders>
              <w:left w:val="nil"/>
              <w:bottom w:val="single" w:sz="4" w:space="0" w:color="BFBFBF" w:themeColor="background1" w:themeShade="BF"/>
              <w:right w:val="nil"/>
            </w:tcBorders>
          </w:tcPr>
          <w:p w14:paraId="189067A7"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Employee entitlements</w:t>
            </w:r>
          </w:p>
        </w:tc>
        <w:tc>
          <w:tcPr>
            <w:tcW w:w="567" w:type="dxa"/>
            <w:tcBorders>
              <w:left w:val="nil"/>
              <w:bottom w:val="single" w:sz="4" w:space="0" w:color="BFBFBF" w:themeColor="background1" w:themeShade="BF"/>
              <w:right w:val="nil"/>
            </w:tcBorders>
          </w:tcPr>
          <w:p w14:paraId="76E53879" w14:textId="3BC6CF4E"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12</w:t>
            </w:r>
          </w:p>
        </w:tc>
        <w:tc>
          <w:tcPr>
            <w:tcW w:w="1147" w:type="dxa"/>
            <w:tcBorders>
              <w:left w:val="nil"/>
              <w:bottom w:val="single" w:sz="4" w:space="0" w:color="BFBFBF" w:themeColor="background1" w:themeShade="BF"/>
              <w:right w:val="nil"/>
            </w:tcBorders>
          </w:tcPr>
          <w:p w14:paraId="52B46CBF" w14:textId="5DA7F3BF"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10,875</w:t>
            </w:r>
          </w:p>
        </w:tc>
        <w:tc>
          <w:tcPr>
            <w:tcW w:w="1285" w:type="dxa"/>
            <w:tcBorders>
              <w:left w:val="nil"/>
              <w:bottom w:val="single" w:sz="4" w:space="0" w:color="BFBFBF" w:themeColor="background1" w:themeShade="BF"/>
              <w:right w:val="nil"/>
            </w:tcBorders>
          </w:tcPr>
          <w:p w14:paraId="6EBCBFB7" w14:textId="0F3ED1B0"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8,550</w:t>
            </w:r>
          </w:p>
        </w:tc>
        <w:tc>
          <w:tcPr>
            <w:tcW w:w="1395" w:type="dxa"/>
            <w:tcBorders>
              <w:left w:val="nil"/>
              <w:bottom w:val="single" w:sz="4" w:space="0" w:color="BFBFBF" w:themeColor="background1" w:themeShade="BF"/>
              <w:right w:val="nil"/>
            </w:tcBorders>
          </w:tcPr>
          <w:p w14:paraId="5A13B1A3" w14:textId="77FF049B"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7,200</w:t>
            </w:r>
          </w:p>
        </w:tc>
      </w:tr>
      <w:tr w:rsidR="005A3BEE" w:rsidRPr="005225FB" w14:paraId="0B74D84B" w14:textId="77777777">
        <w:trPr>
          <w:trHeight w:val="362"/>
        </w:trPr>
        <w:tc>
          <w:tcPr>
            <w:tcW w:w="1275" w:type="dxa"/>
            <w:tcBorders>
              <w:top w:val="single" w:sz="4" w:space="0" w:color="BFBFBF" w:themeColor="background1" w:themeShade="BF"/>
              <w:left w:val="nil"/>
              <w:bottom w:val="single" w:sz="4" w:space="0" w:color="A6A6A6" w:themeColor="background1" w:themeShade="A6"/>
              <w:right w:val="nil"/>
            </w:tcBorders>
          </w:tcPr>
          <w:p w14:paraId="5201B1DC" w14:textId="556931BF"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75,005</w:t>
            </w:r>
          </w:p>
        </w:tc>
        <w:tc>
          <w:tcPr>
            <w:tcW w:w="2411" w:type="dxa"/>
            <w:tcBorders>
              <w:top w:val="single" w:sz="4" w:space="0" w:color="BFBFBF" w:themeColor="background1" w:themeShade="BF"/>
              <w:left w:val="nil"/>
              <w:bottom w:val="single" w:sz="4" w:space="0" w:color="A6A6A6" w:themeColor="background1" w:themeShade="A6"/>
              <w:right w:val="nil"/>
            </w:tcBorders>
          </w:tcPr>
          <w:p w14:paraId="2611347E"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Total current liabilities</w:t>
            </w:r>
          </w:p>
        </w:tc>
        <w:tc>
          <w:tcPr>
            <w:tcW w:w="567" w:type="dxa"/>
            <w:tcBorders>
              <w:top w:val="single" w:sz="4" w:space="0" w:color="BFBFBF" w:themeColor="background1" w:themeShade="BF"/>
              <w:left w:val="nil"/>
              <w:bottom w:val="single" w:sz="4" w:space="0" w:color="A6A6A6" w:themeColor="background1" w:themeShade="A6"/>
              <w:right w:val="nil"/>
            </w:tcBorders>
          </w:tcPr>
          <w:p w14:paraId="7D178B01" w14:textId="77777777" w:rsidR="005A3BEE" w:rsidRPr="005225FB" w:rsidRDefault="005A3BEE" w:rsidP="005A3BEE">
            <w:pPr>
              <w:pStyle w:val="TableText"/>
              <w:ind w:left="57" w:right="57"/>
              <w:jc w:val="right"/>
              <w:rPr>
                <w:rFonts w:cs="Segoe UI"/>
                <w:b/>
                <w:bCs/>
                <w:spacing w:val="-2"/>
                <w:sz w:val="16"/>
                <w:szCs w:val="16"/>
              </w:rPr>
            </w:pPr>
          </w:p>
        </w:tc>
        <w:tc>
          <w:tcPr>
            <w:tcW w:w="1147" w:type="dxa"/>
            <w:tcBorders>
              <w:top w:val="single" w:sz="4" w:space="0" w:color="BFBFBF" w:themeColor="background1" w:themeShade="BF"/>
              <w:left w:val="nil"/>
              <w:bottom w:val="single" w:sz="4" w:space="0" w:color="A6A6A6" w:themeColor="background1" w:themeShade="A6"/>
              <w:right w:val="nil"/>
            </w:tcBorders>
          </w:tcPr>
          <w:p w14:paraId="0B3C9F46" w14:textId="0D60ACF1"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47,076</w:t>
            </w:r>
          </w:p>
        </w:tc>
        <w:tc>
          <w:tcPr>
            <w:tcW w:w="1285" w:type="dxa"/>
            <w:tcBorders>
              <w:top w:val="single" w:sz="4" w:space="0" w:color="BFBFBF" w:themeColor="background1" w:themeShade="BF"/>
              <w:left w:val="nil"/>
              <w:bottom w:val="single" w:sz="4" w:space="0" w:color="A6A6A6" w:themeColor="background1" w:themeShade="A6"/>
              <w:right w:val="nil"/>
            </w:tcBorders>
          </w:tcPr>
          <w:p w14:paraId="2FB7084A" w14:textId="50D74C20"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25,550</w:t>
            </w:r>
          </w:p>
        </w:tc>
        <w:tc>
          <w:tcPr>
            <w:tcW w:w="1395" w:type="dxa"/>
            <w:tcBorders>
              <w:top w:val="single" w:sz="4" w:space="0" w:color="BFBFBF" w:themeColor="background1" w:themeShade="BF"/>
              <w:left w:val="nil"/>
              <w:bottom w:val="single" w:sz="4" w:space="0" w:color="A6A6A6" w:themeColor="background1" w:themeShade="A6"/>
              <w:right w:val="nil"/>
            </w:tcBorders>
          </w:tcPr>
          <w:p w14:paraId="1BC5B9C7" w14:textId="6E9058C4"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40,008</w:t>
            </w:r>
          </w:p>
        </w:tc>
      </w:tr>
      <w:tr w:rsidR="005A3BEE" w:rsidRPr="005225FB" w14:paraId="4E16DAE3" w14:textId="77777777">
        <w:trPr>
          <w:trHeight w:val="362"/>
        </w:trPr>
        <w:tc>
          <w:tcPr>
            <w:tcW w:w="1275" w:type="dxa"/>
            <w:tcBorders>
              <w:top w:val="single" w:sz="4" w:space="0" w:color="A6A6A6" w:themeColor="background1" w:themeShade="A6"/>
              <w:left w:val="nil"/>
              <w:right w:val="nil"/>
            </w:tcBorders>
          </w:tcPr>
          <w:p w14:paraId="1C9A7649" w14:textId="77777777" w:rsidR="005A3BEE" w:rsidRPr="005225FB" w:rsidRDefault="005A3BEE" w:rsidP="005A3BEE">
            <w:pPr>
              <w:pStyle w:val="TableText"/>
              <w:ind w:left="57" w:right="170"/>
              <w:jc w:val="right"/>
              <w:rPr>
                <w:rFonts w:cs="Segoe UI"/>
                <w:spacing w:val="-2"/>
                <w:sz w:val="16"/>
                <w:szCs w:val="16"/>
              </w:rPr>
            </w:pPr>
          </w:p>
        </w:tc>
        <w:tc>
          <w:tcPr>
            <w:tcW w:w="2411" w:type="dxa"/>
            <w:tcBorders>
              <w:top w:val="single" w:sz="4" w:space="0" w:color="A6A6A6" w:themeColor="background1" w:themeShade="A6"/>
              <w:left w:val="nil"/>
              <w:right w:val="nil"/>
            </w:tcBorders>
          </w:tcPr>
          <w:p w14:paraId="6CB89B78"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Non-current liabilities</w:t>
            </w:r>
          </w:p>
        </w:tc>
        <w:tc>
          <w:tcPr>
            <w:tcW w:w="567" w:type="dxa"/>
            <w:tcBorders>
              <w:top w:val="single" w:sz="4" w:space="0" w:color="A6A6A6" w:themeColor="background1" w:themeShade="A6"/>
              <w:left w:val="nil"/>
              <w:right w:val="nil"/>
            </w:tcBorders>
          </w:tcPr>
          <w:p w14:paraId="01313958" w14:textId="77777777" w:rsidR="005A3BEE" w:rsidRPr="005225FB" w:rsidRDefault="005A3BEE" w:rsidP="005A3BEE">
            <w:pPr>
              <w:pStyle w:val="TableText"/>
              <w:ind w:left="57" w:right="57"/>
              <w:jc w:val="right"/>
              <w:rPr>
                <w:rFonts w:cs="Segoe UI"/>
                <w:spacing w:val="-2"/>
                <w:sz w:val="16"/>
                <w:szCs w:val="16"/>
              </w:rPr>
            </w:pPr>
          </w:p>
        </w:tc>
        <w:tc>
          <w:tcPr>
            <w:tcW w:w="1147" w:type="dxa"/>
            <w:tcBorders>
              <w:top w:val="single" w:sz="4" w:space="0" w:color="A6A6A6" w:themeColor="background1" w:themeShade="A6"/>
              <w:left w:val="nil"/>
              <w:right w:val="nil"/>
            </w:tcBorders>
          </w:tcPr>
          <w:p w14:paraId="58718410" w14:textId="77777777" w:rsidR="005A3BEE" w:rsidRPr="005225FB" w:rsidRDefault="005A3BEE" w:rsidP="005A3BEE">
            <w:pPr>
              <w:pStyle w:val="TableText"/>
              <w:ind w:left="57" w:right="57"/>
              <w:jc w:val="right"/>
              <w:rPr>
                <w:rFonts w:cs="Segoe UI"/>
                <w:spacing w:val="-2"/>
                <w:sz w:val="16"/>
                <w:szCs w:val="16"/>
              </w:rPr>
            </w:pPr>
          </w:p>
        </w:tc>
        <w:tc>
          <w:tcPr>
            <w:tcW w:w="1285" w:type="dxa"/>
            <w:tcBorders>
              <w:top w:val="single" w:sz="4" w:space="0" w:color="A6A6A6" w:themeColor="background1" w:themeShade="A6"/>
              <w:left w:val="nil"/>
              <w:right w:val="nil"/>
            </w:tcBorders>
          </w:tcPr>
          <w:p w14:paraId="15E44244" w14:textId="77777777" w:rsidR="005A3BEE" w:rsidRPr="005225FB" w:rsidRDefault="005A3BEE" w:rsidP="005A3BEE">
            <w:pPr>
              <w:pStyle w:val="TableText"/>
              <w:ind w:left="57" w:right="57"/>
              <w:jc w:val="right"/>
              <w:rPr>
                <w:rFonts w:cs="Segoe UI"/>
                <w:spacing w:val="-2"/>
                <w:sz w:val="16"/>
                <w:szCs w:val="16"/>
              </w:rPr>
            </w:pPr>
          </w:p>
        </w:tc>
        <w:tc>
          <w:tcPr>
            <w:tcW w:w="1395" w:type="dxa"/>
            <w:tcBorders>
              <w:top w:val="single" w:sz="4" w:space="0" w:color="A6A6A6" w:themeColor="background1" w:themeShade="A6"/>
              <w:left w:val="nil"/>
              <w:right w:val="nil"/>
            </w:tcBorders>
          </w:tcPr>
          <w:p w14:paraId="70CEF195" w14:textId="77777777" w:rsidR="005A3BEE" w:rsidRPr="005225FB" w:rsidRDefault="005A3BEE" w:rsidP="0022568A">
            <w:pPr>
              <w:pStyle w:val="TableText"/>
              <w:ind w:left="57" w:right="113"/>
              <w:jc w:val="right"/>
              <w:rPr>
                <w:rFonts w:cs="Segoe UI"/>
                <w:spacing w:val="-2"/>
                <w:sz w:val="16"/>
                <w:szCs w:val="16"/>
              </w:rPr>
            </w:pPr>
          </w:p>
        </w:tc>
      </w:tr>
      <w:tr w:rsidR="005A3BEE" w:rsidRPr="005225FB" w14:paraId="5CAA8D25" w14:textId="77777777">
        <w:trPr>
          <w:trHeight w:val="362"/>
        </w:trPr>
        <w:tc>
          <w:tcPr>
            <w:tcW w:w="1275" w:type="dxa"/>
            <w:tcBorders>
              <w:left w:val="nil"/>
              <w:bottom w:val="single" w:sz="4" w:space="0" w:color="BFBFBF" w:themeColor="background1" w:themeShade="BF"/>
              <w:right w:val="nil"/>
            </w:tcBorders>
          </w:tcPr>
          <w:p w14:paraId="5DD816BF" w14:textId="3FA658CF" w:rsidR="005A3BEE" w:rsidRPr="005225FB" w:rsidRDefault="005A3BEE" w:rsidP="005A3BEE">
            <w:pPr>
              <w:pStyle w:val="TableText"/>
              <w:ind w:left="57" w:right="170"/>
              <w:jc w:val="right"/>
              <w:rPr>
                <w:rFonts w:cs="Segoe UI"/>
                <w:spacing w:val="-2"/>
                <w:sz w:val="16"/>
                <w:szCs w:val="16"/>
              </w:rPr>
            </w:pPr>
            <w:r w:rsidRPr="005225FB">
              <w:rPr>
                <w:rFonts w:cs="Segoe UI"/>
                <w:spacing w:val="-2"/>
                <w:sz w:val="16"/>
                <w:szCs w:val="16"/>
              </w:rPr>
              <w:t>781</w:t>
            </w:r>
          </w:p>
        </w:tc>
        <w:tc>
          <w:tcPr>
            <w:tcW w:w="2411" w:type="dxa"/>
            <w:tcBorders>
              <w:left w:val="nil"/>
              <w:bottom w:val="single" w:sz="4" w:space="0" w:color="BFBFBF" w:themeColor="background1" w:themeShade="BF"/>
              <w:right w:val="nil"/>
            </w:tcBorders>
          </w:tcPr>
          <w:p w14:paraId="45ED86E3" w14:textId="77777777" w:rsidR="005A3BEE" w:rsidRPr="005225FB" w:rsidRDefault="005A3BEE" w:rsidP="005A3BEE">
            <w:pPr>
              <w:pStyle w:val="TableText"/>
              <w:spacing w:before="40" w:after="40"/>
              <w:ind w:left="57"/>
              <w:rPr>
                <w:rFonts w:cs="Segoe UI"/>
                <w:sz w:val="16"/>
                <w:szCs w:val="16"/>
              </w:rPr>
            </w:pPr>
            <w:r w:rsidRPr="005225FB">
              <w:rPr>
                <w:rFonts w:cs="Segoe UI"/>
                <w:sz w:val="16"/>
                <w:szCs w:val="16"/>
              </w:rPr>
              <w:t>Employee entitlements</w:t>
            </w:r>
          </w:p>
        </w:tc>
        <w:tc>
          <w:tcPr>
            <w:tcW w:w="567" w:type="dxa"/>
            <w:tcBorders>
              <w:left w:val="nil"/>
              <w:bottom w:val="single" w:sz="4" w:space="0" w:color="BFBFBF" w:themeColor="background1" w:themeShade="BF"/>
              <w:right w:val="nil"/>
            </w:tcBorders>
          </w:tcPr>
          <w:p w14:paraId="445C82B7" w14:textId="550BC3B1"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12</w:t>
            </w:r>
          </w:p>
        </w:tc>
        <w:tc>
          <w:tcPr>
            <w:tcW w:w="1147" w:type="dxa"/>
            <w:tcBorders>
              <w:left w:val="nil"/>
              <w:bottom w:val="single" w:sz="4" w:space="0" w:color="BFBFBF" w:themeColor="background1" w:themeShade="BF"/>
              <w:right w:val="nil"/>
            </w:tcBorders>
          </w:tcPr>
          <w:p w14:paraId="2C0F6E90" w14:textId="32AA3BAF"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771</w:t>
            </w:r>
          </w:p>
        </w:tc>
        <w:tc>
          <w:tcPr>
            <w:tcW w:w="1285" w:type="dxa"/>
            <w:tcBorders>
              <w:left w:val="nil"/>
              <w:bottom w:val="single" w:sz="4" w:space="0" w:color="BFBFBF" w:themeColor="background1" w:themeShade="BF"/>
              <w:right w:val="nil"/>
            </w:tcBorders>
          </w:tcPr>
          <w:p w14:paraId="67115A1C" w14:textId="47C07261" w:rsidR="005A3BEE" w:rsidRPr="005225FB" w:rsidRDefault="005A3BEE" w:rsidP="005A3BEE">
            <w:pPr>
              <w:pStyle w:val="TableText"/>
              <w:ind w:left="57" w:right="57"/>
              <w:jc w:val="right"/>
              <w:rPr>
                <w:rFonts w:cs="Segoe UI"/>
                <w:spacing w:val="-2"/>
                <w:sz w:val="16"/>
                <w:szCs w:val="16"/>
              </w:rPr>
            </w:pPr>
            <w:r w:rsidRPr="005225FB">
              <w:rPr>
                <w:rFonts w:cs="Segoe UI"/>
                <w:spacing w:val="-2"/>
                <w:sz w:val="16"/>
                <w:szCs w:val="16"/>
              </w:rPr>
              <w:t>1,300</w:t>
            </w:r>
          </w:p>
        </w:tc>
        <w:tc>
          <w:tcPr>
            <w:tcW w:w="1395" w:type="dxa"/>
            <w:tcBorders>
              <w:left w:val="nil"/>
              <w:bottom w:val="single" w:sz="4" w:space="0" w:color="BFBFBF" w:themeColor="background1" w:themeShade="BF"/>
              <w:right w:val="nil"/>
            </w:tcBorders>
          </w:tcPr>
          <w:p w14:paraId="1FBACF2C" w14:textId="3CF0C9DB" w:rsidR="005A3BEE" w:rsidRPr="005225FB" w:rsidRDefault="005A3BEE" w:rsidP="0022568A">
            <w:pPr>
              <w:pStyle w:val="TableText"/>
              <w:ind w:left="57" w:right="113"/>
              <w:jc w:val="right"/>
              <w:rPr>
                <w:rFonts w:cs="Segoe UI"/>
                <w:spacing w:val="-2"/>
                <w:sz w:val="16"/>
                <w:szCs w:val="16"/>
              </w:rPr>
            </w:pPr>
            <w:r w:rsidRPr="005225FB">
              <w:rPr>
                <w:rFonts w:cs="Segoe UI"/>
                <w:spacing w:val="-2"/>
                <w:sz w:val="16"/>
                <w:szCs w:val="16"/>
              </w:rPr>
              <w:t>670</w:t>
            </w:r>
          </w:p>
        </w:tc>
      </w:tr>
      <w:tr w:rsidR="005A3BEE" w:rsidRPr="005225FB" w14:paraId="29F35C04" w14:textId="77777777">
        <w:trPr>
          <w:trHeight w:val="362"/>
        </w:trPr>
        <w:tc>
          <w:tcPr>
            <w:tcW w:w="1275" w:type="dxa"/>
            <w:tcBorders>
              <w:top w:val="single" w:sz="4" w:space="0" w:color="BFBFBF" w:themeColor="background1" w:themeShade="BF"/>
              <w:left w:val="nil"/>
              <w:bottom w:val="single" w:sz="4" w:space="0" w:color="BFBFBF" w:themeColor="background1" w:themeShade="BF"/>
              <w:right w:val="nil"/>
            </w:tcBorders>
          </w:tcPr>
          <w:p w14:paraId="15F5AD32" w14:textId="6BA9D0AB"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781</w:t>
            </w:r>
          </w:p>
        </w:tc>
        <w:tc>
          <w:tcPr>
            <w:tcW w:w="2411" w:type="dxa"/>
            <w:tcBorders>
              <w:top w:val="single" w:sz="4" w:space="0" w:color="BFBFBF" w:themeColor="background1" w:themeShade="BF"/>
              <w:left w:val="nil"/>
              <w:bottom w:val="single" w:sz="4" w:space="0" w:color="BFBFBF" w:themeColor="background1" w:themeShade="BF"/>
              <w:right w:val="nil"/>
            </w:tcBorders>
          </w:tcPr>
          <w:p w14:paraId="0D020818"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Total non-current liabilities</w:t>
            </w:r>
          </w:p>
        </w:tc>
        <w:tc>
          <w:tcPr>
            <w:tcW w:w="567" w:type="dxa"/>
            <w:tcBorders>
              <w:top w:val="single" w:sz="4" w:space="0" w:color="BFBFBF" w:themeColor="background1" w:themeShade="BF"/>
              <w:left w:val="nil"/>
              <w:bottom w:val="single" w:sz="4" w:space="0" w:color="BFBFBF" w:themeColor="background1" w:themeShade="BF"/>
              <w:right w:val="nil"/>
            </w:tcBorders>
          </w:tcPr>
          <w:p w14:paraId="21FD4BA6" w14:textId="77777777" w:rsidR="005A3BEE" w:rsidRPr="005225FB" w:rsidRDefault="005A3BEE" w:rsidP="005A3BEE">
            <w:pPr>
              <w:pStyle w:val="TableText"/>
              <w:ind w:left="57" w:right="57"/>
              <w:jc w:val="right"/>
              <w:rPr>
                <w:rFonts w:cs="Segoe UI"/>
                <w:b/>
                <w:bCs/>
                <w:spacing w:val="-2"/>
                <w:sz w:val="16"/>
                <w:szCs w:val="16"/>
              </w:rPr>
            </w:pPr>
          </w:p>
        </w:tc>
        <w:tc>
          <w:tcPr>
            <w:tcW w:w="1147" w:type="dxa"/>
            <w:tcBorders>
              <w:top w:val="single" w:sz="4" w:space="0" w:color="BFBFBF" w:themeColor="background1" w:themeShade="BF"/>
              <w:left w:val="nil"/>
              <w:bottom w:val="single" w:sz="4" w:space="0" w:color="BFBFBF" w:themeColor="background1" w:themeShade="BF"/>
              <w:right w:val="nil"/>
            </w:tcBorders>
          </w:tcPr>
          <w:p w14:paraId="0D4BEB5C" w14:textId="7C7CAF7F"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771</w:t>
            </w:r>
          </w:p>
        </w:tc>
        <w:tc>
          <w:tcPr>
            <w:tcW w:w="1285" w:type="dxa"/>
            <w:tcBorders>
              <w:top w:val="single" w:sz="4" w:space="0" w:color="BFBFBF" w:themeColor="background1" w:themeShade="BF"/>
              <w:left w:val="nil"/>
              <w:bottom w:val="single" w:sz="4" w:space="0" w:color="BFBFBF" w:themeColor="background1" w:themeShade="BF"/>
              <w:right w:val="nil"/>
            </w:tcBorders>
          </w:tcPr>
          <w:p w14:paraId="3490E9E9" w14:textId="56658C47"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1,300</w:t>
            </w:r>
          </w:p>
        </w:tc>
        <w:tc>
          <w:tcPr>
            <w:tcW w:w="1395" w:type="dxa"/>
            <w:tcBorders>
              <w:top w:val="single" w:sz="4" w:space="0" w:color="BFBFBF" w:themeColor="background1" w:themeShade="BF"/>
              <w:left w:val="nil"/>
              <w:bottom w:val="single" w:sz="4" w:space="0" w:color="BFBFBF" w:themeColor="background1" w:themeShade="BF"/>
              <w:right w:val="nil"/>
            </w:tcBorders>
          </w:tcPr>
          <w:p w14:paraId="366A600B" w14:textId="10C3646D"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670</w:t>
            </w:r>
          </w:p>
        </w:tc>
      </w:tr>
      <w:tr w:rsidR="005A3BEE" w:rsidRPr="005225FB" w14:paraId="2F9F2F7E" w14:textId="77777777">
        <w:trPr>
          <w:trHeight w:val="362"/>
        </w:trPr>
        <w:tc>
          <w:tcPr>
            <w:tcW w:w="1275" w:type="dxa"/>
            <w:tcBorders>
              <w:top w:val="single" w:sz="4" w:space="0" w:color="BFBFBF" w:themeColor="background1" w:themeShade="BF"/>
              <w:left w:val="nil"/>
              <w:bottom w:val="single" w:sz="4" w:space="0" w:color="BFBFBF" w:themeColor="background1" w:themeShade="BF"/>
              <w:right w:val="nil"/>
            </w:tcBorders>
          </w:tcPr>
          <w:p w14:paraId="781DCD02" w14:textId="6CB7174C"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75,786</w:t>
            </w:r>
          </w:p>
        </w:tc>
        <w:tc>
          <w:tcPr>
            <w:tcW w:w="2411" w:type="dxa"/>
            <w:tcBorders>
              <w:top w:val="single" w:sz="4" w:space="0" w:color="BFBFBF" w:themeColor="background1" w:themeShade="BF"/>
              <w:left w:val="nil"/>
              <w:bottom w:val="single" w:sz="4" w:space="0" w:color="BFBFBF" w:themeColor="background1" w:themeShade="BF"/>
              <w:right w:val="nil"/>
            </w:tcBorders>
          </w:tcPr>
          <w:p w14:paraId="2A4EB17A"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Total liabilities</w:t>
            </w:r>
          </w:p>
        </w:tc>
        <w:tc>
          <w:tcPr>
            <w:tcW w:w="567" w:type="dxa"/>
            <w:tcBorders>
              <w:top w:val="single" w:sz="4" w:space="0" w:color="BFBFBF" w:themeColor="background1" w:themeShade="BF"/>
              <w:left w:val="nil"/>
              <w:bottom w:val="single" w:sz="4" w:space="0" w:color="BFBFBF" w:themeColor="background1" w:themeShade="BF"/>
              <w:right w:val="nil"/>
            </w:tcBorders>
          </w:tcPr>
          <w:p w14:paraId="27FB5097" w14:textId="77777777" w:rsidR="005A3BEE" w:rsidRPr="005225FB" w:rsidRDefault="005A3BEE" w:rsidP="005A3BEE">
            <w:pPr>
              <w:pStyle w:val="TableText"/>
              <w:ind w:left="57" w:right="57"/>
              <w:jc w:val="right"/>
              <w:rPr>
                <w:rFonts w:cs="Segoe UI"/>
                <w:b/>
                <w:bCs/>
                <w:spacing w:val="-2"/>
                <w:sz w:val="16"/>
                <w:szCs w:val="16"/>
              </w:rPr>
            </w:pPr>
          </w:p>
        </w:tc>
        <w:tc>
          <w:tcPr>
            <w:tcW w:w="1147" w:type="dxa"/>
            <w:tcBorders>
              <w:top w:val="single" w:sz="4" w:space="0" w:color="BFBFBF" w:themeColor="background1" w:themeShade="BF"/>
              <w:left w:val="nil"/>
              <w:bottom w:val="single" w:sz="4" w:space="0" w:color="BFBFBF" w:themeColor="background1" w:themeShade="BF"/>
              <w:right w:val="nil"/>
            </w:tcBorders>
          </w:tcPr>
          <w:p w14:paraId="6F4F7E54" w14:textId="32F05AE7"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47,847</w:t>
            </w:r>
          </w:p>
        </w:tc>
        <w:tc>
          <w:tcPr>
            <w:tcW w:w="1285" w:type="dxa"/>
            <w:tcBorders>
              <w:top w:val="single" w:sz="4" w:space="0" w:color="BFBFBF" w:themeColor="background1" w:themeShade="BF"/>
              <w:left w:val="nil"/>
              <w:bottom w:val="single" w:sz="4" w:space="0" w:color="BFBFBF" w:themeColor="background1" w:themeShade="BF"/>
              <w:right w:val="nil"/>
            </w:tcBorders>
          </w:tcPr>
          <w:p w14:paraId="57AE55AC" w14:textId="49DC1753"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26,850</w:t>
            </w:r>
          </w:p>
        </w:tc>
        <w:tc>
          <w:tcPr>
            <w:tcW w:w="1395" w:type="dxa"/>
            <w:tcBorders>
              <w:top w:val="single" w:sz="4" w:space="0" w:color="BFBFBF" w:themeColor="background1" w:themeShade="BF"/>
              <w:left w:val="nil"/>
              <w:bottom w:val="single" w:sz="4" w:space="0" w:color="BFBFBF" w:themeColor="background1" w:themeShade="BF"/>
              <w:right w:val="nil"/>
            </w:tcBorders>
          </w:tcPr>
          <w:p w14:paraId="56199CBF" w14:textId="1B77A8F7"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40,678</w:t>
            </w:r>
          </w:p>
        </w:tc>
      </w:tr>
      <w:tr w:rsidR="005A3BEE" w:rsidRPr="005225FB" w14:paraId="70DEABA0" w14:textId="77777777">
        <w:trPr>
          <w:trHeight w:val="362"/>
        </w:trPr>
        <w:tc>
          <w:tcPr>
            <w:tcW w:w="1275" w:type="dxa"/>
            <w:tcBorders>
              <w:top w:val="single" w:sz="4" w:space="0" w:color="BFBFBF" w:themeColor="background1" w:themeShade="BF"/>
              <w:left w:val="nil"/>
              <w:bottom w:val="single" w:sz="4" w:space="0" w:color="BFBFBF" w:themeColor="background1" w:themeShade="BF"/>
              <w:right w:val="nil"/>
            </w:tcBorders>
          </w:tcPr>
          <w:p w14:paraId="08EDC207" w14:textId="47059D18" w:rsidR="005A3BEE" w:rsidRPr="005225FB" w:rsidRDefault="005A3BEE" w:rsidP="005A3BEE">
            <w:pPr>
              <w:pStyle w:val="TableText"/>
              <w:ind w:left="57" w:right="170"/>
              <w:jc w:val="right"/>
              <w:rPr>
                <w:rFonts w:cs="Segoe UI"/>
                <w:b/>
                <w:bCs/>
                <w:spacing w:val="-2"/>
                <w:sz w:val="16"/>
                <w:szCs w:val="16"/>
              </w:rPr>
            </w:pPr>
            <w:r w:rsidRPr="005225FB">
              <w:rPr>
                <w:rFonts w:cs="Segoe UI"/>
                <w:b/>
                <w:bCs/>
                <w:spacing w:val="-2"/>
                <w:sz w:val="16"/>
                <w:szCs w:val="16"/>
              </w:rPr>
              <w:t>3,070</w:t>
            </w:r>
          </w:p>
        </w:tc>
        <w:tc>
          <w:tcPr>
            <w:tcW w:w="2411" w:type="dxa"/>
            <w:tcBorders>
              <w:top w:val="single" w:sz="4" w:space="0" w:color="BFBFBF" w:themeColor="background1" w:themeShade="BF"/>
              <w:left w:val="nil"/>
              <w:bottom w:val="single" w:sz="4" w:space="0" w:color="BFBFBF" w:themeColor="background1" w:themeShade="BF"/>
              <w:right w:val="nil"/>
            </w:tcBorders>
          </w:tcPr>
          <w:p w14:paraId="24394470" w14:textId="77777777" w:rsidR="005A3BEE" w:rsidRPr="005225FB" w:rsidRDefault="005A3BEE" w:rsidP="005A3BEE">
            <w:pPr>
              <w:pStyle w:val="TableText"/>
              <w:spacing w:before="40" w:after="40"/>
              <w:ind w:left="57"/>
              <w:rPr>
                <w:rFonts w:cs="Segoe UI"/>
                <w:b/>
                <w:bCs/>
                <w:sz w:val="16"/>
                <w:szCs w:val="16"/>
              </w:rPr>
            </w:pPr>
            <w:r w:rsidRPr="005225FB">
              <w:rPr>
                <w:rFonts w:cs="Segoe UI"/>
                <w:b/>
                <w:bCs/>
                <w:sz w:val="16"/>
                <w:szCs w:val="16"/>
              </w:rPr>
              <w:t>Net assets</w:t>
            </w:r>
          </w:p>
        </w:tc>
        <w:tc>
          <w:tcPr>
            <w:tcW w:w="567" w:type="dxa"/>
            <w:tcBorders>
              <w:top w:val="single" w:sz="4" w:space="0" w:color="BFBFBF" w:themeColor="background1" w:themeShade="BF"/>
              <w:left w:val="nil"/>
              <w:bottom w:val="single" w:sz="4" w:space="0" w:color="BFBFBF" w:themeColor="background1" w:themeShade="BF"/>
              <w:right w:val="nil"/>
            </w:tcBorders>
          </w:tcPr>
          <w:p w14:paraId="44033183" w14:textId="77777777" w:rsidR="005A3BEE" w:rsidRPr="005225FB" w:rsidRDefault="005A3BEE" w:rsidP="005A3BEE">
            <w:pPr>
              <w:pStyle w:val="TableText"/>
              <w:ind w:left="57" w:right="57"/>
              <w:jc w:val="right"/>
              <w:rPr>
                <w:rFonts w:cs="Segoe UI"/>
                <w:b/>
                <w:bCs/>
                <w:spacing w:val="-2"/>
                <w:sz w:val="16"/>
                <w:szCs w:val="16"/>
              </w:rPr>
            </w:pPr>
          </w:p>
        </w:tc>
        <w:tc>
          <w:tcPr>
            <w:tcW w:w="1147" w:type="dxa"/>
            <w:tcBorders>
              <w:top w:val="single" w:sz="4" w:space="0" w:color="BFBFBF" w:themeColor="background1" w:themeShade="BF"/>
              <w:left w:val="nil"/>
              <w:bottom w:val="single" w:sz="4" w:space="0" w:color="BFBFBF" w:themeColor="background1" w:themeShade="BF"/>
              <w:right w:val="nil"/>
            </w:tcBorders>
          </w:tcPr>
          <w:p w14:paraId="498F4A9A" w14:textId="5899CF17"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1,515</w:t>
            </w:r>
          </w:p>
        </w:tc>
        <w:tc>
          <w:tcPr>
            <w:tcW w:w="1285" w:type="dxa"/>
            <w:tcBorders>
              <w:top w:val="single" w:sz="4" w:space="0" w:color="BFBFBF" w:themeColor="background1" w:themeShade="BF"/>
              <w:left w:val="nil"/>
              <w:bottom w:val="single" w:sz="4" w:space="0" w:color="BFBFBF" w:themeColor="background1" w:themeShade="BF"/>
              <w:right w:val="nil"/>
            </w:tcBorders>
          </w:tcPr>
          <w:p w14:paraId="192DD1E3" w14:textId="1FAA8A83" w:rsidR="005A3BEE" w:rsidRPr="005225FB" w:rsidRDefault="005A3BEE" w:rsidP="005A3BEE">
            <w:pPr>
              <w:pStyle w:val="TableText"/>
              <w:ind w:left="57" w:right="57"/>
              <w:jc w:val="right"/>
              <w:rPr>
                <w:rFonts w:cs="Segoe UI"/>
                <w:b/>
                <w:bCs/>
                <w:spacing w:val="-2"/>
                <w:sz w:val="16"/>
                <w:szCs w:val="16"/>
              </w:rPr>
            </w:pPr>
            <w:r w:rsidRPr="005225FB">
              <w:rPr>
                <w:rFonts w:cs="Segoe UI"/>
                <w:b/>
                <w:bCs/>
                <w:spacing w:val="-2"/>
                <w:sz w:val="16"/>
                <w:szCs w:val="16"/>
              </w:rPr>
              <w:t>4,116</w:t>
            </w:r>
          </w:p>
        </w:tc>
        <w:tc>
          <w:tcPr>
            <w:tcW w:w="1395" w:type="dxa"/>
            <w:tcBorders>
              <w:top w:val="single" w:sz="4" w:space="0" w:color="BFBFBF" w:themeColor="background1" w:themeShade="BF"/>
              <w:left w:val="nil"/>
              <w:bottom w:val="single" w:sz="4" w:space="0" w:color="BFBFBF" w:themeColor="background1" w:themeShade="BF"/>
              <w:right w:val="nil"/>
            </w:tcBorders>
          </w:tcPr>
          <w:p w14:paraId="0DD9A013" w14:textId="6C907F4E" w:rsidR="005A3BEE" w:rsidRPr="005225FB" w:rsidRDefault="005A3BEE" w:rsidP="0022568A">
            <w:pPr>
              <w:pStyle w:val="TableText"/>
              <w:ind w:left="57" w:right="113"/>
              <w:jc w:val="right"/>
              <w:rPr>
                <w:rFonts w:cs="Segoe UI"/>
                <w:b/>
                <w:bCs/>
                <w:spacing w:val="-2"/>
                <w:sz w:val="16"/>
                <w:szCs w:val="16"/>
              </w:rPr>
            </w:pPr>
            <w:r w:rsidRPr="005225FB">
              <w:rPr>
                <w:rFonts w:cs="Segoe UI"/>
                <w:b/>
                <w:bCs/>
                <w:spacing w:val="-2"/>
                <w:sz w:val="16"/>
                <w:szCs w:val="16"/>
              </w:rPr>
              <w:t>3,069</w:t>
            </w:r>
          </w:p>
        </w:tc>
      </w:tr>
    </w:tbl>
    <w:p w14:paraId="7F2B6FAF" w14:textId="1389546E" w:rsidR="00462E0B" w:rsidRPr="005225FB" w:rsidRDefault="005225FB" w:rsidP="005225FB">
      <w:pPr>
        <w:pStyle w:val="Note"/>
        <w:rPr>
          <w:i/>
          <w:iCs/>
        </w:rPr>
      </w:pPr>
      <w:r w:rsidRPr="005225FB">
        <w:rPr>
          <w:i/>
          <w:iCs/>
        </w:rPr>
        <w:t>The accompanying notes form part of these financial statements.</w:t>
      </w:r>
    </w:p>
    <w:p w14:paraId="4791893F" w14:textId="77777777" w:rsidR="004B1083" w:rsidRDefault="004B1083" w:rsidP="00BB75F9"/>
    <w:p w14:paraId="0DB2A269" w14:textId="77777777" w:rsidR="005225FB" w:rsidRDefault="005225FB" w:rsidP="00BB75F9">
      <w:pPr>
        <w:sectPr w:rsidR="005225FB" w:rsidSect="00483C9C">
          <w:pgSz w:w="11907" w:h="16840" w:code="9"/>
          <w:pgMar w:top="1418" w:right="1701" w:bottom="1134" w:left="1843" w:header="284" w:footer="425" w:gutter="284"/>
          <w:cols w:space="720"/>
        </w:sectPr>
      </w:pPr>
    </w:p>
    <w:p w14:paraId="52740A61" w14:textId="77777777" w:rsidR="00624861" w:rsidRDefault="005225FB" w:rsidP="005225FB">
      <w:pPr>
        <w:pStyle w:val="Heading2"/>
        <w:spacing w:before="0"/>
      </w:pPr>
      <w:bookmarkStart w:id="33" w:name="_Toc211863466"/>
      <w:r w:rsidRPr="005225FB">
        <w:t>Statement of changes in equity for the year ended 30 June 2025</w:t>
      </w:r>
      <w:bookmarkEnd w:id="33"/>
    </w:p>
    <w:p w14:paraId="622FED93" w14:textId="77777777" w:rsidR="005225FB" w:rsidRDefault="005225FB" w:rsidP="005225FB"/>
    <w:tbl>
      <w:tblPr>
        <w:tblW w:w="8190" w:type="dxa"/>
        <w:tblInd w:w="7" w:type="dxa"/>
        <w:tblLayout w:type="fixed"/>
        <w:tblCellMar>
          <w:left w:w="0" w:type="dxa"/>
          <w:right w:w="0" w:type="dxa"/>
        </w:tblCellMar>
        <w:tblLook w:val="01E0" w:firstRow="1" w:lastRow="1" w:firstColumn="1" w:lastColumn="1" w:noHBand="0" w:noVBand="0"/>
      </w:tblPr>
      <w:tblGrid>
        <w:gridCol w:w="1247"/>
        <w:gridCol w:w="2573"/>
        <w:gridCol w:w="728"/>
        <w:gridCol w:w="1140"/>
        <w:gridCol w:w="1280"/>
        <w:gridCol w:w="1222"/>
      </w:tblGrid>
      <w:tr w:rsidR="005225FB" w:rsidRPr="005225FB" w14:paraId="5184CF5B" w14:textId="77777777">
        <w:trPr>
          <w:trHeight w:val="1004"/>
        </w:trPr>
        <w:tc>
          <w:tcPr>
            <w:tcW w:w="1247" w:type="dxa"/>
            <w:shd w:val="clear" w:color="auto" w:fill="D9D9D9" w:themeFill="background1" w:themeFillShade="D9"/>
            <w:hideMark/>
          </w:tcPr>
          <w:p w14:paraId="0690B008" w14:textId="77777777" w:rsidR="005225FB" w:rsidRPr="005225FB" w:rsidRDefault="005225FB" w:rsidP="005225FB">
            <w:pPr>
              <w:pStyle w:val="TableText"/>
              <w:ind w:left="57" w:right="170"/>
              <w:jc w:val="right"/>
              <w:rPr>
                <w:rFonts w:cs="Segoe UI"/>
                <w:b/>
                <w:bCs/>
                <w:w w:val="110"/>
                <w:sz w:val="16"/>
                <w:szCs w:val="16"/>
              </w:rPr>
            </w:pPr>
            <w:r w:rsidRPr="005225FB">
              <w:rPr>
                <w:rFonts w:cs="Segoe UI"/>
                <w:b/>
                <w:bCs/>
                <w:w w:val="110"/>
                <w:sz w:val="16"/>
                <w:szCs w:val="16"/>
              </w:rPr>
              <w:br/>
              <w:t>Actual</w:t>
            </w:r>
          </w:p>
          <w:p w14:paraId="77BDDFF8" w14:textId="77777777" w:rsidR="005225FB" w:rsidRPr="005225FB" w:rsidRDefault="005225FB" w:rsidP="005225FB">
            <w:pPr>
              <w:pStyle w:val="TableText"/>
              <w:ind w:left="57" w:right="170"/>
              <w:jc w:val="right"/>
              <w:rPr>
                <w:rFonts w:cs="Segoe UI"/>
                <w:b/>
                <w:bCs/>
                <w:sz w:val="16"/>
                <w:szCs w:val="16"/>
              </w:rPr>
            </w:pPr>
            <w:r w:rsidRPr="005225FB">
              <w:rPr>
                <w:rFonts w:cs="Segoe UI"/>
                <w:b/>
                <w:bCs/>
                <w:w w:val="105"/>
                <w:sz w:val="16"/>
                <w:szCs w:val="16"/>
              </w:rPr>
              <w:t>2024</w:t>
            </w:r>
          </w:p>
          <w:p w14:paraId="30B60A8D" w14:textId="4A462EB8" w:rsidR="005225FB" w:rsidRPr="005225FB" w:rsidRDefault="005225FB" w:rsidP="005225FB">
            <w:pPr>
              <w:pStyle w:val="TableParagraph"/>
              <w:spacing w:before="60" w:after="60"/>
              <w:ind w:right="170"/>
              <w:rPr>
                <w:rFonts w:ascii="Segoe UI" w:hAnsi="Segoe UI" w:cs="Segoe UI"/>
                <w:b/>
                <w:sz w:val="16"/>
                <w:szCs w:val="16"/>
              </w:rPr>
            </w:pPr>
            <w:r w:rsidRPr="005225FB">
              <w:rPr>
                <w:rFonts w:ascii="Segoe UI" w:hAnsi="Segoe UI" w:cs="Segoe UI"/>
                <w:b/>
                <w:bCs/>
                <w:sz w:val="16"/>
                <w:szCs w:val="16"/>
              </w:rPr>
              <w:t>$000</w:t>
            </w:r>
          </w:p>
        </w:tc>
        <w:tc>
          <w:tcPr>
            <w:tcW w:w="2573" w:type="dxa"/>
            <w:shd w:val="clear" w:color="auto" w:fill="D9D9D9" w:themeFill="background1" w:themeFillShade="D9"/>
          </w:tcPr>
          <w:p w14:paraId="52BF8EC0" w14:textId="77777777" w:rsidR="005225FB" w:rsidRPr="005225FB" w:rsidRDefault="005225FB" w:rsidP="005225FB">
            <w:pPr>
              <w:pStyle w:val="TableParagraph"/>
              <w:spacing w:before="60" w:after="60"/>
              <w:rPr>
                <w:rFonts w:ascii="Segoe UI" w:hAnsi="Segoe UI" w:cs="Segoe UI"/>
                <w:sz w:val="16"/>
                <w:szCs w:val="16"/>
              </w:rPr>
            </w:pPr>
          </w:p>
        </w:tc>
        <w:tc>
          <w:tcPr>
            <w:tcW w:w="728" w:type="dxa"/>
            <w:shd w:val="clear" w:color="auto" w:fill="D9D9D9" w:themeFill="background1" w:themeFillShade="D9"/>
            <w:hideMark/>
          </w:tcPr>
          <w:p w14:paraId="6D52D535"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br/>
            </w:r>
          </w:p>
          <w:p w14:paraId="1DCA45B9" w14:textId="77777777" w:rsidR="005225FB" w:rsidRPr="005225FB" w:rsidRDefault="005225FB" w:rsidP="005225FB">
            <w:pPr>
              <w:pStyle w:val="TableText"/>
              <w:ind w:left="57" w:right="57"/>
              <w:jc w:val="right"/>
              <w:rPr>
                <w:rFonts w:cs="Segoe UI"/>
                <w:b/>
                <w:bCs/>
                <w:sz w:val="16"/>
                <w:szCs w:val="16"/>
              </w:rPr>
            </w:pPr>
          </w:p>
          <w:p w14:paraId="19D43930" w14:textId="73E185C6" w:rsidR="005225FB" w:rsidRPr="005225FB" w:rsidRDefault="005225FB" w:rsidP="005225FB">
            <w:pPr>
              <w:pStyle w:val="TableParagraph"/>
              <w:spacing w:before="60" w:after="60"/>
              <w:ind w:left="-1" w:right="24"/>
              <w:rPr>
                <w:rFonts w:ascii="Segoe UI" w:hAnsi="Segoe UI" w:cs="Segoe UI"/>
                <w:b/>
                <w:sz w:val="16"/>
                <w:szCs w:val="16"/>
              </w:rPr>
            </w:pPr>
            <w:r w:rsidRPr="005225FB">
              <w:rPr>
                <w:rFonts w:ascii="Segoe UI" w:hAnsi="Segoe UI" w:cs="Segoe UI"/>
                <w:b/>
                <w:bCs/>
                <w:sz w:val="16"/>
                <w:szCs w:val="16"/>
              </w:rPr>
              <w:t>Note</w:t>
            </w:r>
          </w:p>
        </w:tc>
        <w:tc>
          <w:tcPr>
            <w:tcW w:w="1140" w:type="dxa"/>
            <w:shd w:val="clear" w:color="auto" w:fill="D9D9D9" w:themeFill="background1" w:themeFillShade="D9"/>
            <w:hideMark/>
          </w:tcPr>
          <w:p w14:paraId="01F01A9F"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br/>
              <w:t>Actual</w:t>
            </w:r>
          </w:p>
          <w:p w14:paraId="7339FDA8"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t>2025</w:t>
            </w:r>
          </w:p>
          <w:p w14:paraId="7EF4495B" w14:textId="12C50335" w:rsidR="005225FB" w:rsidRPr="005225FB" w:rsidRDefault="005225FB" w:rsidP="005225FB">
            <w:pPr>
              <w:pStyle w:val="TableParagraph"/>
              <w:spacing w:before="60" w:after="60"/>
              <w:ind w:right="57"/>
              <w:rPr>
                <w:rFonts w:ascii="Segoe UI" w:hAnsi="Segoe UI" w:cs="Segoe UI"/>
                <w:b/>
                <w:sz w:val="16"/>
                <w:szCs w:val="16"/>
              </w:rPr>
            </w:pPr>
            <w:r w:rsidRPr="005225FB">
              <w:rPr>
                <w:rFonts w:ascii="Segoe UI" w:hAnsi="Segoe UI" w:cs="Segoe UI"/>
                <w:b/>
                <w:bCs/>
                <w:sz w:val="16"/>
                <w:szCs w:val="16"/>
              </w:rPr>
              <w:t>$000</w:t>
            </w:r>
          </w:p>
        </w:tc>
        <w:tc>
          <w:tcPr>
            <w:tcW w:w="1280" w:type="dxa"/>
            <w:shd w:val="clear" w:color="auto" w:fill="D9D9D9" w:themeFill="background1" w:themeFillShade="D9"/>
            <w:hideMark/>
          </w:tcPr>
          <w:p w14:paraId="7056B60D"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t>Unaudited</w:t>
            </w:r>
            <w:r w:rsidRPr="005225FB">
              <w:rPr>
                <w:rFonts w:cs="Segoe UI"/>
                <w:b/>
                <w:bCs/>
                <w:sz w:val="16"/>
                <w:szCs w:val="16"/>
              </w:rPr>
              <w:br/>
              <w:t>budget</w:t>
            </w:r>
          </w:p>
          <w:p w14:paraId="4992F3B4"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t>2025</w:t>
            </w:r>
          </w:p>
          <w:p w14:paraId="5FBA4BAF" w14:textId="259C1849" w:rsidR="005225FB" w:rsidRPr="005225FB" w:rsidRDefault="005225FB" w:rsidP="005225FB">
            <w:pPr>
              <w:pStyle w:val="TableParagraph"/>
              <w:tabs>
                <w:tab w:val="left" w:pos="963"/>
              </w:tabs>
              <w:spacing w:before="60" w:after="60"/>
              <w:ind w:right="57"/>
              <w:rPr>
                <w:rFonts w:ascii="Segoe UI" w:hAnsi="Segoe UI" w:cs="Segoe UI"/>
                <w:b/>
                <w:sz w:val="16"/>
                <w:szCs w:val="16"/>
              </w:rPr>
            </w:pPr>
            <w:r w:rsidRPr="005225FB">
              <w:rPr>
                <w:rFonts w:ascii="Segoe UI" w:hAnsi="Segoe UI" w:cs="Segoe UI"/>
                <w:b/>
                <w:bCs/>
                <w:sz w:val="16"/>
                <w:szCs w:val="16"/>
              </w:rPr>
              <w:t>$000</w:t>
            </w:r>
          </w:p>
        </w:tc>
        <w:tc>
          <w:tcPr>
            <w:tcW w:w="1222" w:type="dxa"/>
            <w:shd w:val="clear" w:color="auto" w:fill="D9D9D9" w:themeFill="background1" w:themeFillShade="D9"/>
            <w:hideMark/>
          </w:tcPr>
          <w:p w14:paraId="22A0F30B" w14:textId="77777777" w:rsidR="005225FB" w:rsidRPr="005225FB" w:rsidRDefault="005225FB" w:rsidP="0022568A">
            <w:pPr>
              <w:pStyle w:val="TableText"/>
              <w:ind w:left="57" w:right="113"/>
              <w:jc w:val="right"/>
              <w:rPr>
                <w:rFonts w:cs="Segoe UI"/>
                <w:b/>
                <w:bCs/>
                <w:sz w:val="16"/>
                <w:szCs w:val="16"/>
              </w:rPr>
            </w:pPr>
            <w:r w:rsidRPr="005225FB">
              <w:rPr>
                <w:rFonts w:cs="Segoe UI"/>
                <w:b/>
                <w:bCs/>
                <w:sz w:val="16"/>
                <w:szCs w:val="16"/>
              </w:rPr>
              <w:t>Unaudited</w:t>
            </w:r>
            <w:r w:rsidRPr="005225FB">
              <w:rPr>
                <w:rFonts w:cs="Segoe UI"/>
                <w:b/>
                <w:bCs/>
                <w:sz w:val="16"/>
                <w:szCs w:val="16"/>
              </w:rPr>
              <w:br/>
              <w:t>forecast</w:t>
            </w:r>
          </w:p>
          <w:p w14:paraId="1398B18F" w14:textId="77777777" w:rsidR="005225FB" w:rsidRPr="005225FB" w:rsidRDefault="005225FB" w:rsidP="0022568A">
            <w:pPr>
              <w:pStyle w:val="TableText"/>
              <w:ind w:left="57" w:right="113"/>
              <w:jc w:val="right"/>
              <w:rPr>
                <w:rFonts w:cs="Segoe UI"/>
                <w:b/>
                <w:bCs/>
                <w:sz w:val="16"/>
                <w:szCs w:val="16"/>
              </w:rPr>
            </w:pPr>
            <w:r w:rsidRPr="005225FB">
              <w:rPr>
                <w:rFonts w:cs="Segoe UI"/>
                <w:b/>
                <w:bCs/>
                <w:sz w:val="16"/>
                <w:szCs w:val="16"/>
              </w:rPr>
              <w:t>2026</w:t>
            </w:r>
          </w:p>
          <w:p w14:paraId="1FE28E96" w14:textId="63E07624" w:rsidR="005225FB" w:rsidRPr="005225FB" w:rsidRDefault="005225FB" w:rsidP="0022568A">
            <w:pPr>
              <w:pStyle w:val="TableParagraph"/>
              <w:spacing w:before="60" w:after="60"/>
              <w:ind w:right="113"/>
              <w:rPr>
                <w:rFonts w:ascii="Segoe UI" w:hAnsi="Segoe UI" w:cs="Segoe UI"/>
                <w:b/>
                <w:sz w:val="16"/>
                <w:szCs w:val="16"/>
              </w:rPr>
            </w:pPr>
            <w:r w:rsidRPr="005225FB">
              <w:rPr>
                <w:rFonts w:ascii="Segoe UI" w:hAnsi="Segoe UI" w:cs="Segoe UI"/>
                <w:b/>
                <w:bCs/>
                <w:sz w:val="16"/>
                <w:szCs w:val="16"/>
              </w:rPr>
              <w:t>$000</w:t>
            </w:r>
          </w:p>
        </w:tc>
      </w:tr>
      <w:tr w:rsidR="005225FB" w:rsidRPr="005225FB" w14:paraId="4E3D4C6E" w14:textId="77777777">
        <w:trPr>
          <w:trHeight w:val="354"/>
        </w:trPr>
        <w:tc>
          <w:tcPr>
            <w:tcW w:w="1247" w:type="dxa"/>
          </w:tcPr>
          <w:p w14:paraId="6F13BF1B" w14:textId="22719577" w:rsidR="005225FB" w:rsidRPr="005225FB" w:rsidRDefault="005225FB" w:rsidP="005225FB">
            <w:pPr>
              <w:pStyle w:val="TableText"/>
              <w:ind w:left="57" w:right="170"/>
              <w:jc w:val="right"/>
              <w:rPr>
                <w:rFonts w:cs="Segoe UI"/>
                <w:spacing w:val="-2"/>
                <w:sz w:val="16"/>
                <w:szCs w:val="16"/>
              </w:rPr>
            </w:pPr>
            <w:r w:rsidRPr="005225FB">
              <w:rPr>
                <w:rFonts w:cs="Segoe UI"/>
                <w:spacing w:val="-2"/>
                <w:sz w:val="16"/>
                <w:szCs w:val="16"/>
              </w:rPr>
              <w:t>4,632</w:t>
            </w:r>
          </w:p>
        </w:tc>
        <w:tc>
          <w:tcPr>
            <w:tcW w:w="2573" w:type="dxa"/>
            <w:hideMark/>
          </w:tcPr>
          <w:p w14:paraId="639761F9" w14:textId="77777777" w:rsidR="005225FB" w:rsidRPr="005225FB" w:rsidRDefault="005225FB" w:rsidP="005225FB">
            <w:pPr>
              <w:pStyle w:val="TableText"/>
              <w:ind w:left="57"/>
              <w:rPr>
                <w:rFonts w:cs="Segoe UI"/>
                <w:w w:val="105"/>
                <w:sz w:val="16"/>
                <w:szCs w:val="16"/>
              </w:rPr>
            </w:pPr>
            <w:r w:rsidRPr="005225FB">
              <w:rPr>
                <w:rFonts w:cs="Segoe UI"/>
                <w:w w:val="105"/>
                <w:sz w:val="16"/>
                <w:szCs w:val="16"/>
              </w:rPr>
              <w:t>Balance as at 1 July</w:t>
            </w:r>
          </w:p>
        </w:tc>
        <w:tc>
          <w:tcPr>
            <w:tcW w:w="728" w:type="dxa"/>
          </w:tcPr>
          <w:p w14:paraId="41966E57" w14:textId="77777777" w:rsidR="005225FB" w:rsidRPr="005225FB" w:rsidRDefault="005225FB" w:rsidP="005225FB">
            <w:pPr>
              <w:pStyle w:val="TableText"/>
              <w:ind w:left="57" w:right="57"/>
              <w:jc w:val="right"/>
              <w:rPr>
                <w:rFonts w:cs="Segoe UI"/>
                <w:spacing w:val="-2"/>
                <w:sz w:val="16"/>
                <w:szCs w:val="16"/>
              </w:rPr>
            </w:pPr>
          </w:p>
        </w:tc>
        <w:tc>
          <w:tcPr>
            <w:tcW w:w="1140" w:type="dxa"/>
          </w:tcPr>
          <w:p w14:paraId="4313D420" w14:textId="4572180C"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3,070</w:t>
            </w:r>
          </w:p>
        </w:tc>
        <w:tc>
          <w:tcPr>
            <w:tcW w:w="1280" w:type="dxa"/>
          </w:tcPr>
          <w:p w14:paraId="6ABDA544" w14:textId="451162B2"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4,116</w:t>
            </w:r>
          </w:p>
        </w:tc>
        <w:tc>
          <w:tcPr>
            <w:tcW w:w="1222" w:type="dxa"/>
          </w:tcPr>
          <w:p w14:paraId="087A1326" w14:textId="47041471" w:rsidR="005225FB" w:rsidRPr="005225FB" w:rsidRDefault="005225FB" w:rsidP="0022568A">
            <w:pPr>
              <w:pStyle w:val="TableText"/>
              <w:ind w:left="57" w:right="113"/>
              <w:jc w:val="right"/>
              <w:rPr>
                <w:rFonts w:cs="Segoe UI"/>
                <w:spacing w:val="-2"/>
                <w:sz w:val="16"/>
                <w:szCs w:val="16"/>
              </w:rPr>
            </w:pPr>
            <w:r w:rsidRPr="005225FB">
              <w:rPr>
                <w:rFonts w:cs="Segoe UI"/>
                <w:spacing w:val="-2"/>
                <w:sz w:val="16"/>
                <w:szCs w:val="16"/>
              </w:rPr>
              <w:t>3,069</w:t>
            </w:r>
          </w:p>
        </w:tc>
      </w:tr>
      <w:tr w:rsidR="005225FB" w:rsidRPr="005225FB" w14:paraId="71A10128" w14:textId="77777777">
        <w:trPr>
          <w:trHeight w:val="359"/>
        </w:trPr>
        <w:tc>
          <w:tcPr>
            <w:tcW w:w="1247" w:type="dxa"/>
          </w:tcPr>
          <w:p w14:paraId="20A9F792" w14:textId="7A7FC1C1" w:rsidR="005225FB" w:rsidRPr="005225FB" w:rsidRDefault="005225FB" w:rsidP="005225FB">
            <w:pPr>
              <w:pStyle w:val="TableText"/>
              <w:ind w:left="57" w:right="170"/>
              <w:jc w:val="right"/>
              <w:rPr>
                <w:rFonts w:cs="Segoe UI"/>
                <w:spacing w:val="-2"/>
                <w:sz w:val="16"/>
                <w:szCs w:val="16"/>
              </w:rPr>
            </w:pPr>
            <w:r w:rsidRPr="005225FB">
              <w:rPr>
                <w:rFonts w:cs="Segoe UI"/>
                <w:spacing w:val="-2"/>
                <w:sz w:val="16"/>
                <w:szCs w:val="16"/>
              </w:rPr>
              <w:t>14,862</w:t>
            </w:r>
          </w:p>
        </w:tc>
        <w:tc>
          <w:tcPr>
            <w:tcW w:w="2573" w:type="dxa"/>
            <w:hideMark/>
          </w:tcPr>
          <w:p w14:paraId="338B6D30" w14:textId="77777777" w:rsidR="005225FB" w:rsidRPr="005225FB" w:rsidRDefault="005225FB" w:rsidP="005225FB">
            <w:pPr>
              <w:pStyle w:val="TableText"/>
              <w:ind w:left="57"/>
              <w:rPr>
                <w:rFonts w:cs="Segoe UI"/>
                <w:w w:val="105"/>
                <w:sz w:val="16"/>
                <w:szCs w:val="16"/>
              </w:rPr>
            </w:pPr>
            <w:r w:rsidRPr="005225FB">
              <w:rPr>
                <w:rFonts w:cs="Segoe UI"/>
                <w:w w:val="105"/>
                <w:sz w:val="16"/>
                <w:szCs w:val="16"/>
              </w:rPr>
              <w:t>Net surplus/(deficit)</w:t>
            </w:r>
          </w:p>
        </w:tc>
        <w:tc>
          <w:tcPr>
            <w:tcW w:w="728" w:type="dxa"/>
          </w:tcPr>
          <w:p w14:paraId="06E8996A" w14:textId="77777777" w:rsidR="005225FB" w:rsidRPr="005225FB" w:rsidRDefault="005225FB" w:rsidP="005225FB">
            <w:pPr>
              <w:pStyle w:val="TableText"/>
              <w:ind w:left="57" w:right="57"/>
              <w:jc w:val="right"/>
              <w:rPr>
                <w:rFonts w:cs="Segoe UI"/>
                <w:spacing w:val="-2"/>
                <w:sz w:val="16"/>
                <w:szCs w:val="16"/>
              </w:rPr>
            </w:pPr>
          </w:p>
        </w:tc>
        <w:tc>
          <w:tcPr>
            <w:tcW w:w="1140" w:type="dxa"/>
          </w:tcPr>
          <w:p w14:paraId="24523C38" w14:textId="0290FB5C"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9,625</w:t>
            </w:r>
          </w:p>
        </w:tc>
        <w:tc>
          <w:tcPr>
            <w:tcW w:w="1280" w:type="dxa"/>
          </w:tcPr>
          <w:p w14:paraId="01DCF97A" w14:textId="0F07B6C4"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22" w:type="dxa"/>
          </w:tcPr>
          <w:p w14:paraId="155B7B97" w14:textId="35FB357A" w:rsidR="005225FB" w:rsidRPr="005225FB" w:rsidRDefault="005225FB" w:rsidP="0022568A">
            <w:pPr>
              <w:pStyle w:val="TableText"/>
              <w:ind w:left="57" w:right="113"/>
              <w:jc w:val="right"/>
              <w:rPr>
                <w:rFonts w:cs="Segoe UI"/>
                <w:spacing w:val="-2"/>
                <w:sz w:val="16"/>
                <w:szCs w:val="16"/>
              </w:rPr>
            </w:pPr>
            <w:r w:rsidRPr="005225FB">
              <w:rPr>
                <w:rFonts w:cs="Segoe UI"/>
                <w:spacing w:val="-2"/>
                <w:sz w:val="16"/>
                <w:szCs w:val="16"/>
              </w:rPr>
              <w:t>–</w:t>
            </w:r>
          </w:p>
        </w:tc>
      </w:tr>
      <w:tr w:rsidR="005225FB" w:rsidRPr="005225FB" w14:paraId="2B11D0CA" w14:textId="77777777">
        <w:trPr>
          <w:trHeight w:val="359"/>
        </w:trPr>
        <w:tc>
          <w:tcPr>
            <w:tcW w:w="1247" w:type="dxa"/>
          </w:tcPr>
          <w:p w14:paraId="48B6604E" w14:textId="12390CEA" w:rsidR="005225FB" w:rsidRPr="005225FB" w:rsidRDefault="005225FB" w:rsidP="005225FB">
            <w:pPr>
              <w:pStyle w:val="TableText"/>
              <w:ind w:left="57" w:right="170"/>
              <w:jc w:val="right"/>
              <w:rPr>
                <w:rFonts w:cs="Segoe UI"/>
                <w:spacing w:val="-2"/>
                <w:sz w:val="16"/>
                <w:szCs w:val="16"/>
              </w:rPr>
            </w:pPr>
            <w:r w:rsidRPr="005225FB">
              <w:rPr>
                <w:rFonts w:cs="Segoe UI"/>
                <w:spacing w:val="-2"/>
                <w:sz w:val="16"/>
                <w:szCs w:val="16"/>
              </w:rPr>
              <w:t>(565)</w:t>
            </w:r>
          </w:p>
        </w:tc>
        <w:tc>
          <w:tcPr>
            <w:tcW w:w="2573" w:type="dxa"/>
          </w:tcPr>
          <w:p w14:paraId="17996515" w14:textId="77777777" w:rsidR="005225FB" w:rsidRPr="005225FB" w:rsidRDefault="005225FB" w:rsidP="005225FB">
            <w:pPr>
              <w:pStyle w:val="TableText"/>
              <w:ind w:left="57"/>
              <w:rPr>
                <w:rFonts w:cs="Segoe UI"/>
                <w:w w:val="105"/>
                <w:sz w:val="16"/>
                <w:szCs w:val="16"/>
              </w:rPr>
            </w:pPr>
            <w:r w:rsidRPr="005225FB">
              <w:rPr>
                <w:rFonts w:cs="Segoe UI"/>
                <w:w w:val="105"/>
                <w:sz w:val="16"/>
                <w:szCs w:val="16"/>
              </w:rPr>
              <w:t>Property revaluation</w:t>
            </w:r>
          </w:p>
        </w:tc>
        <w:tc>
          <w:tcPr>
            <w:tcW w:w="728" w:type="dxa"/>
          </w:tcPr>
          <w:p w14:paraId="72C79AD0" w14:textId="77777777" w:rsidR="005225FB" w:rsidRPr="005225FB" w:rsidRDefault="005225FB" w:rsidP="005225FB">
            <w:pPr>
              <w:pStyle w:val="TableText"/>
              <w:ind w:left="57" w:right="57"/>
              <w:jc w:val="right"/>
              <w:rPr>
                <w:rFonts w:cs="Segoe UI"/>
                <w:spacing w:val="-2"/>
                <w:sz w:val="16"/>
                <w:szCs w:val="16"/>
              </w:rPr>
            </w:pPr>
          </w:p>
        </w:tc>
        <w:tc>
          <w:tcPr>
            <w:tcW w:w="1140" w:type="dxa"/>
          </w:tcPr>
          <w:p w14:paraId="6E8B02A3" w14:textId="013F639D"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80" w:type="dxa"/>
          </w:tcPr>
          <w:p w14:paraId="65F128C4" w14:textId="77DD2CCA"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22" w:type="dxa"/>
          </w:tcPr>
          <w:p w14:paraId="6FB5C34A" w14:textId="7B0C2868" w:rsidR="005225FB" w:rsidRPr="005225FB" w:rsidRDefault="005225FB" w:rsidP="0022568A">
            <w:pPr>
              <w:pStyle w:val="TableText"/>
              <w:ind w:left="57" w:right="113"/>
              <w:jc w:val="right"/>
              <w:rPr>
                <w:rFonts w:cs="Segoe UI"/>
                <w:spacing w:val="-2"/>
                <w:sz w:val="16"/>
                <w:szCs w:val="16"/>
              </w:rPr>
            </w:pPr>
            <w:r w:rsidRPr="005225FB">
              <w:rPr>
                <w:rFonts w:cs="Segoe UI"/>
                <w:spacing w:val="-2"/>
                <w:sz w:val="16"/>
                <w:szCs w:val="16"/>
              </w:rPr>
              <w:t>–</w:t>
            </w:r>
          </w:p>
        </w:tc>
      </w:tr>
      <w:tr w:rsidR="005225FB" w:rsidRPr="005225FB" w14:paraId="56F06247" w14:textId="77777777">
        <w:trPr>
          <w:trHeight w:val="359"/>
        </w:trPr>
        <w:tc>
          <w:tcPr>
            <w:tcW w:w="1247" w:type="dxa"/>
          </w:tcPr>
          <w:p w14:paraId="6583A63A" w14:textId="77777777" w:rsidR="005225FB" w:rsidRPr="005225FB" w:rsidRDefault="005225FB" w:rsidP="005225FB">
            <w:pPr>
              <w:pStyle w:val="TableText"/>
              <w:ind w:left="57" w:right="170"/>
              <w:jc w:val="right"/>
              <w:rPr>
                <w:rFonts w:cs="Segoe UI"/>
                <w:spacing w:val="-2"/>
                <w:sz w:val="16"/>
                <w:szCs w:val="16"/>
              </w:rPr>
            </w:pPr>
          </w:p>
        </w:tc>
        <w:tc>
          <w:tcPr>
            <w:tcW w:w="2573" w:type="dxa"/>
            <w:hideMark/>
          </w:tcPr>
          <w:p w14:paraId="068CFEE7" w14:textId="77777777" w:rsidR="005225FB" w:rsidRPr="005225FB" w:rsidRDefault="005225FB" w:rsidP="005225FB">
            <w:pPr>
              <w:pStyle w:val="TableText"/>
              <w:ind w:left="57"/>
              <w:rPr>
                <w:rFonts w:cs="Segoe UI"/>
                <w:b/>
                <w:bCs/>
                <w:w w:val="105"/>
                <w:sz w:val="16"/>
                <w:szCs w:val="16"/>
              </w:rPr>
            </w:pPr>
            <w:r w:rsidRPr="005225FB">
              <w:rPr>
                <w:rFonts w:cs="Segoe UI"/>
                <w:b/>
                <w:bCs/>
                <w:w w:val="105"/>
                <w:sz w:val="16"/>
                <w:szCs w:val="16"/>
              </w:rPr>
              <w:t>Owner transactions</w:t>
            </w:r>
          </w:p>
        </w:tc>
        <w:tc>
          <w:tcPr>
            <w:tcW w:w="728" w:type="dxa"/>
          </w:tcPr>
          <w:p w14:paraId="6A1B92BF" w14:textId="77777777" w:rsidR="005225FB" w:rsidRPr="005225FB" w:rsidRDefault="005225FB" w:rsidP="005225FB">
            <w:pPr>
              <w:pStyle w:val="TableText"/>
              <w:ind w:left="57" w:right="57"/>
              <w:jc w:val="right"/>
              <w:rPr>
                <w:rFonts w:cs="Segoe UI"/>
                <w:spacing w:val="-2"/>
                <w:sz w:val="16"/>
                <w:szCs w:val="16"/>
              </w:rPr>
            </w:pPr>
          </w:p>
        </w:tc>
        <w:tc>
          <w:tcPr>
            <w:tcW w:w="1140" w:type="dxa"/>
          </w:tcPr>
          <w:p w14:paraId="3ED99762" w14:textId="77777777" w:rsidR="005225FB" w:rsidRPr="005225FB" w:rsidRDefault="005225FB" w:rsidP="005225FB">
            <w:pPr>
              <w:pStyle w:val="TableText"/>
              <w:ind w:left="57" w:right="57"/>
              <w:jc w:val="right"/>
              <w:rPr>
                <w:rFonts w:cs="Segoe UI"/>
                <w:spacing w:val="-2"/>
                <w:sz w:val="16"/>
                <w:szCs w:val="16"/>
              </w:rPr>
            </w:pPr>
          </w:p>
        </w:tc>
        <w:tc>
          <w:tcPr>
            <w:tcW w:w="1280" w:type="dxa"/>
          </w:tcPr>
          <w:p w14:paraId="3C9156F4" w14:textId="77777777" w:rsidR="005225FB" w:rsidRPr="005225FB" w:rsidRDefault="005225FB" w:rsidP="005225FB">
            <w:pPr>
              <w:pStyle w:val="TableText"/>
              <w:ind w:left="57" w:right="57"/>
              <w:jc w:val="right"/>
              <w:rPr>
                <w:rFonts w:cs="Segoe UI"/>
                <w:spacing w:val="-2"/>
                <w:sz w:val="16"/>
                <w:szCs w:val="16"/>
              </w:rPr>
            </w:pPr>
          </w:p>
        </w:tc>
        <w:tc>
          <w:tcPr>
            <w:tcW w:w="1222" w:type="dxa"/>
          </w:tcPr>
          <w:p w14:paraId="2EC1AC01" w14:textId="77777777" w:rsidR="005225FB" w:rsidRPr="005225FB" w:rsidRDefault="005225FB" w:rsidP="0022568A">
            <w:pPr>
              <w:pStyle w:val="TableText"/>
              <w:ind w:left="57" w:right="113"/>
              <w:jc w:val="right"/>
              <w:rPr>
                <w:rFonts w:cs="Segoe UI"/>
                <w:spacing w:val="-2"/>
                <w:sz w:val="16"/>
                <w:szCs w:val="16"/>
              </w:rPr>
            </w:pPr>
          </w:p>
        </w:tc>
      </w:tr>
      <w:tr w:rsidR="005225FB" w:rsidRPr="005225FB" w14:paraId="2CCEB247" w14:textId="77777777">
        <w:trPr>
          <w:trHeight w:val="579"/>
        </w:trPr>
        <w:tc>
          <w:tcPr>
            <w:tcW w:w="1247" w:type="dxa"/>
          </w:tcPr>
          <w:p w14:paraId="5EF7154F" w14:textId="31B133F7" w:rsidR="005225FB" w:rsidRPr="005225FB" w:rsidRDefault="005225FB" w:rsidP="005225FB">
            <w:pPr>
              <w:pStyle w:val="TableText"/>
              <w:ind w:left="57" w:right="170"/>
              <w:jc w:val="right"/>
              <w:rPr>
                <w:rFonts w:cs="Segoe UI"/>
                <w:spacing w:val="-2"/>
                <w:sz w:val="16"/>
                <w:szCs w:val="16"/>
              </w:rPr>
            </w:pPr>
            <w:r w:rsidRPr="005225FB">
              <w:rPr>
                <w:rFonts w:cs="Segoe UI"/>
                <w:spacing w:val="-2"/>
                <w:sz w:val="16"/>
                <w:szCs w:val="16"/>
              </w:rPr>
              <w:t>(15,343)</w:t>
            </w:r>
          </w:p>
        </w:tc>
        <w:tc>
          <w:tcPr>
            <w:tcW w:w="2573" w:type="dxa"/>
            <w:hideMark/>
          </w:tcPr>
          <w:p w14:paraId="47F95788" w14:textId="77777777" w:rsidR="005225FB" w:rsidRPr="005225FB" w:rsidRDefault="005225FB" w:rsidP="005225FB">
            <w:pPr>
              <w:pStyle w:val="TableText"/>
              <w:ind w:left="57"/>
              <w:rPr>
                <w:rFonts w:cs="Segoe UI"/>
                <w:w w:val="105"/>
                <w:sz w:val="16"/>
                <w:szCs w:val="16"/>
              </w:rPr>
            </w:pPr>
            <w:r w:rsidRPr="005225FB">
              <w:rPr>
                <w:rFonts w:cs="Segoe UI"/>
                <w:w w:val="105"/>
                <w:sz w:val="16"/>
                <w:szCs w:val="16"/>
              </w:rPr>
              <w:t>Return of operating surplus to the Crown</w:t>
            </w:r>
          </w:p>
        </w:tc>
        <w:tc>
          <w:tcPr>
            <w:tcW w:w="728" w:type="dxa"/>
          </w:tcPr>
          <w:p w14:paraId="439FE275" w14:textId="1C77203C"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10</w:t>
            </w:r>
          </w:p>
        </w:tc>
        <w:tc>
          <w:tcPr>
            <w:tcW w:w="1140" w:type="dxa"/>
          </w:tcPr>
          <w:p w14:paraId="67BF8B7A" w14:textId="211C5A6B"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(11,180)</w:t>
            </w:r>
          </w:p>
        </w:tc>
        <w:tc>
          <w:tcPr>
            <w:tcW w:w="1280" w:type="dxa"/>
          </w:tcPr>
          <w:p w14:paraId="3A56B384" w14:textId="57C56C53"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22" w:type="dxa"/>
          </w:tcPr>
          <w:p w14:paraId="2B31B3E2" w14:textId="4BD9817F" w:rsidR="005225FB" w:rsidRPr="005225FB" w:rsidRDefault="005225FB" w:rsidP="0022568A">
            <w:pPr>
              <w:pStyle w:val="TableText"/>
              <w:ind w:left="57" w:right="113"/>
              <w:jc w:val="right"/>
              <w:rPr>
                <w:rFonts w:cs="Segoe UI"/>
                <w:spacing w:val="-2"/>
                <w:sz w:val="16"/>
                <w:szCs w:val="16"/>
              </w:rPr>
            </w:pPr>
            <w:r w:rsidRPr="005225FB">
              <w:rPr>
                <w:rFonts w:cs="Segoe UI"/>
                <w:spacing w:val="-2"/>
                <w:sz w:val="16"/>
                <w:szCs w:val="16"/>
              </w:rPr>
              <w:t>–</w:t>
            </w:r>
          </w:p>
        </w:tc>
      </w:tr>
      <w:tr w:rsidR="005225FB" w:rsidRPr="005225FB" w14:paraId="16BD7C77" w14:textId="77777777">
        <w:trPr>
          <w:trHeight w:val="359"/>
        </w:trPr>
        <w:tc>
          <w:tcPr>
            <w:tcW w:w="1247" w:type="dxa"/>
          </w:tcPr>
          <w:p w14:paraId="76E7E80C" w14:textId="76236517" w:rsidR="005225FB" w:rsidRPr="005225FB" w:rsidRDefault="005225FB" w:rsidP="005225FB">
            <w:pPr>
              <w:pStyle w:val="TableText"/>
              <w:ind w:left="57" w:right="170"/>
              <w:jc w:val="right"/>
              <w:rPr>
                <w:rFonts w:cs="Segoe UI"/>
                <w:spacing w:val="-2"/>
                <w:sz w:val="16"/>
                <w:szCs w:val="16"/>
              </w:rPr>
            </w:pPr>
            <w:r w:rsidRPr="005225FB">
              <w:rPr>
                <w:rFonts w:cs="Segoe UI"/>
                <w:spacing w:val="-2"/>
                <w:sz w:val="16"/>
                <w:szCs w:val="16"/>
              </w:rPr>
              <w:t>(400)</w:t>
            </w:r>
          </w:p>
        </w:tc>
        <w:tc>
          <w:tcPr>
            <w:tcW w:w="2573" w:type="dxa"/>
            <w:hideMark/>
          </w:tcPr>
          <w:p w14:paraId="39BDFC36" w14:textId="77777777" w:rsidR="005225FB" w:rsidRPr="005225FB" w:rsidRDefault="005225FB" w:rsidP="005225FB">
            <w:pPr>
              <w:pStyle w:val="TableText"/>
              <w:ind w:left="57"/>
              <w:rPr>
                <w:rFonts w:cs="Segoe UI"/>
                <w:w w:val="105"/>
                <w:sz w:val="16"/>
                <w:szCs w:val="16"/>
              </w:rPr>
            </w:pPr>
            <w:r w:rsidRPr="005225FB">
              <w:rPr>
                <w:rFonts w:cs="Segoe UI"/>
                <w:w w:val="105"/>
                <w:sz w:val="16"/>
                <w:szCs w:val="16"/>
              </w:rPr>
              <w:t>Capital withdrawal — cash</w:t>
            </w:r>
          </w:p>
        </w:tc>
        <w:tc>
          <w:tcPr>
            <w:tcW w:w="728" w:type="dxa"/>
          </w:tcPr>
          <w:p w14:paraId="4881742A" w14:textId="77777777" w:rsidR="005225FB" w:rsidRPr="005225FB" w:rsidRDefault="005225FB" w:rsidP="005225FB">
            <w:pPr>
              <w:pStyle w:val="TableText"/>
              <w:ind w:left="57" w:right="57"/>
              <w:jc w:val="right"/>
              <w:rPr>
                <w:rFonts w:cs="Segoe UI"/>
                <w:spacing w:val="-2"/>
                <w:sz w:val="16"/>
                <w:szCs w:val="16"/>
              </w:rPr>
            </w:pPr>
          </w:p>
        </w:tc>
        <w:tc>
          <w:tcPr>
            <w:tcW w:w="1140" w:type="dxa"/>
          </w:tcPr>
          <w:p w14:paraId="29525337" w14:textId="7249BAB4"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80" w:type="dxa"/>
          </w:tcPr>
          <w:p w14:paraId="564F244B" w14:textId="118C75DE"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22" w:type="dxa"/>
          </w:tcPr>
          <w:p w14:paraId="35303DBE" w14:textId="54927D78" w:rsidR="005225FB" w:rsidRPr="005225FB" w:rsidRDefault="005225FB" w:rsidP="0022568A">
            <w:pPr>
              <w:pStyle w:val="TableText"/>
              <w:ind w:left="57" w:right="113"/>
              <w:jc w:val="right"/>
              <w:rPr>
                <w:rFonts w:cs="Segoe UI"/>
                <w:spacing w:val="-2"/>
                <w:sz w:val="16"/>
                <w:szCs w:val="16"/>
              </w:rPr>
            </w:pPr>
            <w:r w:rsidRPr="005225FB">
              <w:rPr>
                <w:rFonts w:cs="Segoe UI"/>
                <w:spacing w:val="-2"/>
                <w:sz w:val="16"/>
                <w:szCs w:val="16"/>
              </w:rPr>
              <w:t>–</w:t>
            </w:r>
          </w:p>
        </w:tc>
      </w:tr>
      <w:tr w:rsidR="005225FB" w:rsidRPr="005225FB" w14:paraId="6352C849" w14:textId="77777777">
        <w:trPr>
          <w:trHeight w:val="348"/>
        </w:trPr>
        <w:tc>
          <w:tcPr>
            <w:tcW w:w="1247" w:type="dxa"/>
            <w:tcBorders>
              <w:top w:val="nil"/>
              <w:left w:val="nil"/>
              <w:bottom w:val="single" w:sz="4" w:space="0" w:color="A6A6A6" w:themeColor="background1" w:themeShade="A6"/>
              <w:right w:val="nil"/>
            </w:tcBorders>
          </w:tcPr>
          <w:p w14:paraId="7E5C9DEB" w14:textId="46EA25CE" w:rsidR="005225FB" w:rsidRPr="005225FB" w:rsidRDefault="005225FB" w:rsidP="005225FB">
            <w:pPr>
              <w:pStyle w:val="TableText"/>
              <w:ind w:left="57" w:right="170"/>
              <w:jc w:val="right"/>
              <w:rPr>
                <w:rFonts w:cs="Segoe UI"/>
                <w:spacing w:val="-2"/>
                <w:sz w:val="16"/>
                <w:szCs w:val="16"/>
              </w:rPr>
            </w:pPr>
            <w:r w:rsidRPr="005225FB">
              <w:rPr>
                <w:rFonts w:cs="Segoe UI"/>
                <w:spacing w:val="-2"/>
                <w:sz w:val="16"/>
                <w:szCs w:val="16"/>
              </w:rPr>
              <w:t>(116)</w:t>
            </w:r>
          </w:p>
        </w:tc>
        <w:tc>
          <w:tcPr>
            <w:tcW w:w="2573" w:type="dxa"/>
            <w:tcBorders>
              <w:top w:val="nil"/>
              <w:left w:val="nil"/>
              <w:bottom w:val="single" w:sz="4" w:space="0" w:color="A6A6A6" w:themeColor="background1" w:themeShade="A6"/>
              <w:right w:val="nil"/>
            </w:tcBorders>
            <w:hideMark/>
          </w:tcPr>
          <w:p w14:paraId="42234585" w14:textId="77777777" w:rsidR="005225FB" w:rsidRPr="005225FB" w:rsidRDefault="005225FB" w:rsidP="005225FB">
            <w:pPr>
              <w:pStyle w:val="TableText"/>
              <w:ind w:left="57"/>
              <w:rPr>
                <w:rFonts w:cs="Segoe UI"/>
                <w:w w:val="105"/>
                <w:sz w:val="16"/>
                <w:szCs w:val="16"/>
              </w:rPr>
            </w:pPr>
            <w:r w:rsidRPr="005225FB">
              <w:rPr>
                <w:rFonts w:cs="Segoe UI"/>
                <w:w w:val="105"/>
                <w:sz w:val="16"/>
                <w:szCs w:val="16"/>
              </w:rPr>
              <w:t>Capital withdrawal— non cash</w:t>
            </w:r>
          </w:p>
        </w:tc>
        <w:tc>
          <w:tcPr>
            <w:tcW w:w="728" w:type="dxa"/>
            <w:tcBorders>
              <w:top w:val="nil"/>
              <w:left w:val="nil"/>
              <w:bottom w:val="single" w:sz="4" w:space="0" w:color="A6A6A6" w:themeColor="background1" w:themeShade="A6"/>
              <w:right w:val="nil"/>
            </w:tcBorders>
          </w:tcPr>
          <w:p w14:paraId="5E2ED09D" w14:textId="77777777" w:rsidR="005225FB" w:rsidRPr="005225FB" w:rsidRDefault="005225FB" w:rsidP="005225FB">
            <w:pPr>
              <w:pStyle w:val="TableText"/>
              <w:ind w:left="57" w:right="57"/>
              <w:jc w:val="right"/>
              <w:rPr>
                <w:rFonts w:cs="Segoe UI"/>
                <w:spacing w:val="-2"/>
                <w:sz w:val="16"/>
                <w:szCs w:val="16"/>
              </w:rPr>
            </w:pPr>
          </w:p>
        </w:tc>
        <w:tc>
          <w:tcPr>
            <w:tcW w:w="1140" w:type="dxa"/>
            <w:tcBorders>
              <w:top w:val="nil"/>
              <w:left w:val="nil"/>
              <w:bottom w:val="single" w:sz="4" w:space="0" w:color="A6A6A6" w:themeColor="background1" w:themeShade="A6"/>
              <w:right w:val="nil"/>
            </w:tcBorders>
          </w:tcPr>
          <w:p w14:paraId="4505F3F2" w14:textId="12E44ACD"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80" w:type="dxa"/>
            <w:tcBorders>
              <w:top w:val="nil"/>
              <w:left w:val="nil"/>
              <w:bottom w:val="single" w:sz="4" w:space="0" w:color="A6A6A6" w:themeColor="background1" w:themeShade="A6"/>
              <w:right w:val="nil"/>
            </w:tcBorders>
          </w:tcPr>
          <w:p w14:paraId="106C6DBF" w14:textId="5B1644A8" w:rsidR="005225FB" w:rsidRPr="005225FB" w:rsidRDefault="005225FB" w:rsidP="005225FB">
            <w:pPr>
              <w:pStyle w:val="TableText"/>
              <w:ind w:left="57" w:right="57"/>
              <w:jc w:val="right"/>
              <w:rPr>
                <w:rFonts w:cs="Segoe UI"/>
                <w:spacing w:val="-2"/>
                <w:sz w:val="16"/>
                <w:szCs w:val="16"/>
              </w:rPr>
            </w:pPr>
            <w:r w:rsidRPr="005225FB">
              <w:rPr>
                <w:rFonts w:cs="Segoe UI"/>
                <w:spacing w:val="-2"/>
                <w:sz w:val="16"/>
                <w:szCs w:val="16"/>
              </w:rPr>
              <w:t>–</w:t>
            </w:r>
          </w:p>
        </w:tc>
        <w:tc>
          <w:tcPr>
            <w:tcW w:w="1222" w:type="dxa"/>
            <w:tcBorders>
              <w:top w:val="nil"/>
              <w:left w:val="nil"/>
              <w:bottom w:val="single" w:sz="4" w:space="0" w:color="A6A6A6" w:themeColor="background1" w:themeShade="A6"/>
              <w:right w:val="nil"/>
            </w:tcBorders>
          </w:tcPr>
          <w:p w14:paraId="2ABB0245" w14:textId="0054C4FD" w:rsidR="005225FB" w:rsidRPr="005225FB" w:rsidRDefault="005225FB" w:rsidP="0022568A">
            <w:pPr>
              <w:pStyle w:val="TableText"/>
              <w:ind w:left="57" w:right="113"/>
              <w:jc w:val="right"/>
              <w:rPr>
                <w:rFonts w:cs="Segoe UI"/>
                <w:spacing w:val="-2"/>
                <w:sz w:val="16"/>
                <w:szCs w:val="16"/>
              </w:rPr>
            </w:pPr>
            <w:r w:rsidRPr="005225FB">
              <w:rPr>
                <w:rFonts w:cs="Segoe UI"/>
                <w:spacing w:val="-2"/>
                <w:sz w:val="16"/>
                <w:szCs w:val="16"/>
              </w:rPr>
              <w:t>–</w:t>
            </w:r>
          </w:p>
        </w:tc>
      </w:tr>
      <w:tr w:rsidR="005225FB" w:rsidRPr="005225FB" w14:paraId="4291CF55" w14:textId="77777777">
        <w:trPr>
          <w:trHeight w:val="344"/>
        </w:trPr>
        <w:tc>
          <w:tcPr>
            <w:tcW w:w="1247" w:type="dxa"/>
            <w:tcBorders>
              <w:top w:val="single" w:sz="4" w:space="0" w:color="A6A6A6" w:themeColor="background1" w:themeShade="A6"/>
              <w:left w:val="nil"/>
              <w:bottom w:val="single" w:sz="4" w:space="0" w:color="A6A6A6" w:themeColor="background1" w:themeShade="A6"/>
              <w:right w:val="nil"/>
            </w:tcBorders>
          </w:tcPr>
          <w:p w14:paraId="79DA93B3" w14:textId="1FB932D2" w:rsidR="005225FB" w:rsidRPr="005225FB" w:rsidRDefault="005225FB" w:rsidP="005225FB">
            <w:pPr>
              <w:pStyle w:val="TableText"/>
              <w:ind w:left="57" w:right="170"/>
              <w:jc w:val="right"/>
              <w:rPr>
                <w:rFonts w:cs="Segoe UI"/>
                <w:b/>
                <w:bCs/>
                <w:spacing w:val="-2"/>
                <w:sz w:val="16"/>
                <w:szCs w:val="16"/>
              </w:rPr>
            </w:pPr>
            <w:r w:rsidRPr="005225FB">
              <w:rPr>
                <w:rFonts w:cs="Segoe UI"/>
                <w:b/>
                <w:bCs/>
                <w:spacing w:val="-2"/>
                <w:sz w:val="16"/>
                <w:szCs w:val="16"/>
              </w:rPr>
              <w:t>3,070</w:t>
            </w:r>
          </w:p>
        </w:tc>
        <w:tc>
          <w:tcPr>
            <w:tcW w:w="2573" w:type="dxa"/>
            <w:tcBorders>
              <w:top w:val="single" w:sz="4" w:space="0" w:color="A6A6A6" w:themeColor="background1" w:themeShade="A6"/>
              <w:left w:val="nil"/>
              <w:bottom w:val="single" w:sz="4" w:space="0" w:color="A6A6A6" w:themeColor="background1" w:themeShade="A6"/>
              <w:right w:val="nil"/>
            </w:tcBorders>
            <w:hideMark/>
          </w:tcPr>
          <w:p w14:paraId="51612B8B" w14:textId="77777777" w:rsidR="005225FB" w:rsidRPr="005225FB" w:rsidRDefault="005225FB" w:rsidP="005225FB">
            <w:pPr>
              <w:pStyle w:val="TableText"/>
              <w:ind w:left="57"/>
              <w:rPr>
                <w:rFonts w:cs="Segoe UI"/>
                <w:b/>
                <w:bCs/>
                <w:w w:val="105"/>
                <w:sz w:val="16"/>
                <w:szCs w:val="16"/>
              </w:rPr>
            </w:pPr>
            <w:r w:rsidRPr="005225FB">
              <w:rPr>
                <w:rFonts w:cs="Segoe UI"/>
                <w:b/>
                <w:bCs/>
                <w:w w:val="105"/>
                <w:sz w:val="16"/>
                <w:szCs w:val="16"/>
              </w:rPr>
              <w:t>Balance as at 30 June</w:t>
            </w:r>
          </w:p>
        </w:tc>
        <w:tc>
          <w:tcPr>
            <w:tcW w:w="728" w:type="dxa"/>
            <w:tcBorders>
              <w:top w:val="single" w:sz="4" w:space="0" w:color="A6A6A6" w:themeColor="background1" w:themeShade="A6"/>
              <w:left w:val="nil"/>
              <w:bottom w:val="single" w:sz="4" w:space="0" w:color="A6A6A6" w:themeColor="background1" w:themeShade="A6"/>
              <w:right w:val="nil"/>
            </w:tcBorders>
          </w:tcPr>
          <w:p w14:paraId="17D05488" w14:textId="77777777" w:rsidR="005225FB" w:rsidRPr="005225FB" w:rsidRDefault="005225FB" w:rsidP="005225FB">
            <w:pPr>
              <w:pStyle w:val="TableText"/>
              <w:ind w:left="57" w:right="57"/>
              <w:jc w:val="right"/>
              <w:rPr>
                <w:rFonts w:cs="Segoe UI"/>
                <w:b/>
                <w:bCs/>
                <w:spacing w:val="-2"/>
                <w:sz w:val="16"/>
                <w:szCs w:val="16"/>
              </w:rPr>
            </w:pPr>
          </w:p>
        </w:tc>
        <w:tc>
          <w:tcPr>
            <w:tcW w:w="1140" w:type="dxa"/>
            <w:tcBorders>
              <w:top w:val="single" w:sz="4" w:space="0" w:color="A6A6A6" w:themeColor="background1" w:themeShade="A6"/>
              <w:left w:val="nil"/>
              <w:bottom w:val="single" w:sz="4" w:space="0" w:color="A6A6A6" w:themeColor="background1" w:themeShade="A6"/>
              <w:right w:val="nil"/>
            </w:tcBorders>
          </w:tcPr>
          <w:p w14:paraId="2E47A180" w14:textId="4F15DD39" w:rsidR="005225FB" w:rsidRPr="005225FB" w:rsidRDefault="005225FB" w:rsidP="005225FB">
            <w:pPr>
              <w:pStyle w:val="TableText"/>
              <w:ind w:left="57" w:right="57"/>
              <w:jc w:val="right"/>
              <w:rPr>
                <w:rFonts w:cs="Segoe UI"/>
                <w:b/>
                <w:bCs/>
                <w:spacing w:val="-2"/>
                <w:sz w:val="16"/>
                <w:szCs w:val="16"/>
              </w:rPr>
            </w:pPr>
            <w:r w:rsidRPr="005225FB">
              <w:rPr>
                <w:rFonts w:cs="Segoe UI"/>
                <w:b/>
                <w:bCs/>
                <w:spacing w:val="-2"/>
                <w:sz w:val="16"/>
                <w:szCs w:val="16"/>
              </w:rPr>
              <w:t>1,515</w:t>
            </w:r>
          </w:p>
        </w:tc>
        <w:tc>
          <w:tcPr>
            <w:tcW w:w="1280" w:type="dxa"/>
            <w:tcBorders>
              <w:top w:val="single" w:sz="4" w:space="0" w:color="A6A6A6" w:themeColor="background1" w:themeShade="A6"/>
              <w:left w:val="nil"/>
              <w:bottom w:val="single" w:sz="4" w:space="0" w:color="A6A6A6" w:themeColor="background1" w:themeShade="A6"/>
              <w:right w:val="nil"/>
            </w:tcBorders>
          </w:tcPr>
          <w:p w14:paraId="0D0B78E8" w14:textId="14D4C035" w:rsidR="005225FB" w:rsidRPr="005225FB" w:rsidRDefault="005225FB" w:rsidP="005225FB">
            <w:pPr>
              <w:pStyle w:val="TableText"/>
              <w:ind w:left="57" w:right="57"/>
              <w:jc w:val="right"/>
              <w:rPr>
                <w:rFonts w:cs="Segoe UI"/>
                <w:b/>
                <w:bCs/>
                <w:spacing w:val="-2"/>
                <w:sz w:val="16"/>
                <w:szCs w:val="16"/>
              </w:rPr>
            </w:pPr>
            <w:r w:rsidRPr="005225FB">
              <w:rPr>
                <w:rFonts w:cs="Segoe UI"/>
                <w:b/>
                <w:bCs/>
                <w:spacing w:val="-2"/>
                <w:sz w:val="16"/>
                <w:szCs w:val="16"/>
              </w:rPr>
              <w:t>4,116</w:t>
            </w:r>
          </w:p>
        </w:tc>
        <w:tc>
          <w:tcPr>
            <w:tcW w:w="1222" w:type="dxa"/>
            <w:tcBorders>
              <w:top w:val="single" w:sz="4" w:space="0" w:color="A6A6A6" w:themeColor="background1" w:themeShade="A6"/>
              <w:left w:val="nil"/>
              <w:bottom w:val="single" w:sz="4" w:space="0" w:color="A6A6A6" w:themeColor="background1" w:themeShade="A6"/>
              <w:right w:val="nil"/>
            </w:tcBorders>
          </w:tcPr>
          <w:p w14:paraId="0C2A01C0" w14:textId="40DE73B7" w:rsidR="005225FB" w:rsidRPr="005225FB" w:rsidRDefault="005225FB" w:rsidP="0022568A">
            <w:pPr>
              <w:pStyle w:val="TableText"/>
              <w:ind w:left="57" w:right="113"/>
              <w:jc w:val="right"/>
              <w:rPr>
                <w:rFonts w:cs="Segoe UI"/>
                <w:b/>
                <w:bCs/>
                <w:spacing w:val="-2"/>
                <w:sz w:val="16"/>
                <w:szCs w:val="16"/>
              </w:rPr>
            </w:pPr>
            <w:r w:rsidRPr="005225FB">
              <w:rPr>
                <w:rFonts w:cs="Segoe UI"/>
                <w:b/>
                <w:bCs/>
                <w:spacing w:val="-2"/>
                <w:sz w:val="16"/>
                <w:szCs w:val="16"/>
              </w:rPr>
              <w:t>3,069</w:t>
            </w:r>
          </w:p>
        </w:tc>
      </w:tr>
    </w:tbl>
    <w:p w14:paraId="593148CE" w14:textId="77777777" w:rsidR="005225FB" w:rsidRPr="005225FB" w:rsidRDefault="005225FB" w:rsidP="005225FB">
      <w:pPr>
        <w:pStyle w:val="Note"/>
        <w:rPr>
          <w:i/>
          <w:iCs/>
        </w:rPr>
      </w:pPr>
      <w:r w:rsidRPr="005225FB">
        <w:rPr>
          <w:i/>
          <w:iCs/>
        </w:rPr>
        <w:t>The accompanying notes form part of these financial statements.</w:t>
      </w:r>
    </w:p>
    <w:p w14:paraId="4F70DD09" w14:textId="77777777" w:rsidR="005225FB" w:rsidRDefault="005225FB" w:rsidP="005225FB"/>
    <w:p w14:paraId="20D70CBE" w14:textId="77777777" w:rsidR="005225FB" w:rsidRDefault="005225FB" w:rsidP="005225FB"/>
    <w:p w14:paraId="7510983B" w14:textId="77777777" w:rsidR="005225FB" w:rsidRDefault="005225FB" w:rsidP="005225FB">
      <w:pPr>
        <w:sectPr w:rsidR="005225FB" w:rsidSect="00483C9C">
          <w:pgSz w:w="11907" w:h="16840" w:code="9"/>
          <w:pgMar w:top="1418" w:right="1701" w:bottom="1134" w:left="1843" w:header="284" w:footer="425" w:gutter="284"/>
          <w:cols w:space="720"/>
        </w:sectPr>
      </w:pPr>
    </w:p>
    <w:p w14:paraId="38E0716E" w14:textId="00030522" w:rsidR="005225FB" w:rsidRDefault="005225FB" w:rsidP="005225FB">
      <w:pPr>
        <w:pStyle w:val="Heading2"/>
        <w:spacing w:before="0"/>
      </w:pPr>
      <w:bookmarkStart w:id="34" w:name="_Toc211863467"/>
      <w:r w:rsidRPr="005225FB">
        <w:t>Statement of cash flows for the year ended 30 June 2025</w:t>
      </w:r>
      <w:bookmarkEnd w:id="34"/>
    </w:p>
    <w:tbl>
      <w:tblPr>
        <w:tblW w:w="8170" w:type="dxa"/>
        <w:tblLayout w:type="fixed"/>
        <w:tblCellMar>
          <w:left w:w="0" w:type="dxa"/>
          <w:right w:w="0" w:type="dxa"/>
        </w:tblCellMar>
        <w:tblLook w:val="01E0" w:firstRow="1" w:lastRow="1" w:firstColumn="1" w:lastColumn="1" w:noHBand="0" w:noVBand="0"/>
      </w:tblPr>
      <w:tblGrid>
        <w:gridCol w:w="1274"/>
        <w:gridCol w:w="3121"/>
        <w:gridCol w:w="1252"/>
        <w:gridCol w:w="1282"/>
        <w:gridCol w:w="1241"/>
      </w:tblGrid>
      <w:tr w:rsidR="005225FB" w14:paraId="50655613" w14:textId="77777777">
        <w:trPr>
          <w:trHeight w:val="1004"/>
        </w:trPr>
        <w:tc>
          <w:tcPr>
            <w:tcW w:w="1274" w:type="dxa"/>
            <w:shd w:val="clear" w:color="auto" w:fill="D9D9D9" w:themeFill="background1" w:themeFillShade="D9"/>
            <w:hideMark/>
          </w:tcPr>
          <w:p w14:paraId="694764E8" w14:textId="01BD7205" w:rsidR="005225FB" w:rsidRPr="005225FB" w:rsidRDefault="005225FB" w:rsidP="005225FB">
            <w:pPr>
              <w:pStyle w:val="TableText"/>
              <w:ind w:left="57" w:right="170"/>
              <w:jc w:val="right"/>
              <w:rPr>
                <w:rFonts w:cs="Segoe UI"/>
                <w:b/>
                <w:bCs/>
                <w:w w:val="110"/>
                <w:sz w:val="16"/>
                <w:szCs w:val="16"/>
              </w:rPr>
            </w:pPr>
            <w:r>
              <w:rPr>
                <w:rFonts w:cs="Segoe UI"/>
                <w:b/>
                <w:bCs/>
                <w:w w:val="110"/>
                <w:sz w:val="16"/>
                <w:szCs w:val="16"/>
              </w:rPr>
              <w:br/>
            </w:r>
            <w:r w:rsidRPr="005225FB">
              <w:rPr>
                <w:rFonts w:cs="Segoe UI"/>
                <w:b/>
                <w:bCs/>
                <w:w w:val="110"/>
                <w:sz w:val="16"/>
                <w:szCs w:val="16"/>
              </w:rPr>
              <w:t>Actual</w:t>
            </w:r>
          </w:p>
          <w:p w14:paraId="72F6FCD5" w14:textId="77777777" w:rsidR="005225FB" w:rsidRPr="005225FB" w:rsidRDefault="005225FB" w:rsidP="005225FB">
            <w:pPr>
              <w:pStyle w:val="TableText"/>
              <w:ind w:left="57" w:right="170"/>
              <w:jc w:val="right"/>
              <w:rPr>
                <w:rFonts w:cs="Segoe UI"/>
                <w:b/>
                <w:bCs/>
                <w:sz w:val="16"/>
                <w:szCs w:val="16"/>
              </w:rPr>
            </w:pPr>
            <w:r w:rsidRPr="005225FB">
              <w:rPr>
                <w:rFonts w:cs="Segoe UI"/>
                <w:b/>
                <w:bCs/>
                <w:w w:val="105"/>
                <w:sz w:val="16"/>
                <w:szCs w:val="16"/>
              </w:rPr>
              <w:t>2024</w:t>
            </w:r>
          </w:p>
          <w:p w14:paraId="329FAA8C" w14:textId="084E6E72" w:rsidR="005225FB" w:rsidRDefault="005225FB" w:rsidP="005225FB">
            <w:pPr>
              <w:pStyle w:val="TableParagraph"/>
              <w:spacing w:before="60" w:after="60"/>
              <w:ind w:left="57" w:right="170"/>
              <w:rPr>
                <w:rFonts w:ascii="Segoe UI" w:hAnsi="Segoe UI" w:cs="Segoe UI"/>
                <w:b/>
                <w:sz w:val="16"/>
                <w:szCs w:val="16"/>
              </w:rPr>
            </w:pPr>
            <w:r w:rsidRPr="005225FB">
              <w:rPr>
                <w:rFonts w:ascii="Segoe UI" w:hAnsi="Segoe UI" w:cs="Segoe UI"/>
                <w:b/>
                <w:bCs/>
                <w:sz w:val="16"/>
                <w:szCs w:val="16"/>
              </w:rPr>
              <w:t>$000</w:t>
            </w:r>
          </w:p>
        </w:tc>
        <w:tc>
          <w:tcPr>
            <w:tcW w:w="3121" w:type="dxa"/>
            <w:shd w:val="clear" w:color="auto" w:fill="D9D9D9" w:themeFill="background1" w:themeFillShade="D9"/>
          </w:tcPr>
          <w:p w14:paraId="325E7A9A" w14:textId="77777777" w:rsidR="005225FB" w:rsidRDefault="005225FB" w:rsidP="005225FB">
            <w:pPr>
              <w:pStyle w:val="TableParagraph"/>
              <w:spacing w:before="60" w:after="60"/>
              <w:rPr>
                <w:rFonts w:ascii="Segoe UI" w:hAnsi="Segoe UI" w:cs="Segoe UI"/>
                <w:b/>
                <w:sz w:val="16"/>
                <w:szCs w:val="16"/>
              </w:rPr>
            </w:pPr>
          </w:p>
          <w:p w14:paraId="6D923332" w14:textId="77777777" w:rsidR="005225FB" w:rsidRDefault="005225FB" w:rsidP="005225FB">
            <w:pPr>
              <w:pStyle w:val="TableParagraph"/>
              <w:spacing w:before="60" w:after="60"/>
              <w:rPr>
                <w:rFonts w:ascii="Segoe UI" w:hAnsi="Segoe UI" w:cs="Segoe UI"/>
                <w:b/>
                <w:sz w:val="16"/>
                <w:szCs w:val="16"/>
              </w:rPr>
            </w:pPr>
          </w:p>
          <w:p w14:paraId="1CC2E96C" w14:textId="77777777" w:rsidR="005225FB" w:rsidRDefault="005225FB" w:rsidP="005225FB">
            <w:pPr>
              <w:pStyle w:val="TableParagraph"/>
              <w:spacing w:before="60" w:after="60"/>
              <w:rPr>
                <w:rFonts w:ascii="Segoe UI" w:hAnsi="Segoe UI" w:cs="Segoe UI"/>
                <w:b/>
                <w:sz w:val="16"/>
                <w:szCs w:val="16"/>
              </w:rPr>
            </w:pPr>
          </w:p>
          <w:p w14:paraId="7C818935" w14:textId="77777777" w:rsidR="005225FB" w:rsidRDefault="005225FB" w:rsidP="005225FB">
            <w:pPr>
              <w:pStyle w:val="TableParagraph"/>
              <w:tabs>
                <w:tab w:val="left" w:pos="3933"/>
              </w:tabs>
              <w:spacing w:before="60" w:after="60" w:line="20" w:lineRule="exact"/>
              <w:ind w:left="-8" w:right="-15"/>
              <w:rPr>
                <w:rFonts w:ascii="Segoe UI" w:hAnsi="Segoe UI" w:cs="Segoe UI"/>
                <w:sz w:val="16"/>
                <w:szCs w:val="16"/>
              </w:rPr>
            </w:pPr>
            <w:r>
              <w:rPr>
                <w:rFonts w:ascii="Segoe UI" w:hAnsi="Segoe UI" w:cs="Segoe UI"/>
                <w:sz w:val="16"/>
                <w:szCs w:val="16"/>
              </w:rPr>
              <w:tab/>
            </w:r>
          </w:p>
        </w:tc>
        <w:tc>
          <w:tcPr>
            <w:tcW w:w="1252" w:type="dxa"/>
            <w:shd w:val="clear" w:color="auto" w:fill="D9D9D9" w:themeFill="background1" w:themeFillShade="D9"/>
            <w:hideMark/>
          </w:tcPr>
          <w:p w14:paraId="720846BD"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br/>
              <w:t>Actual</w:t>
            </w:r>
          </w:p>
          <w:p w14:paraId="428EA4B1"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t>2025</w:t>
            </w:r>
          </w:p>
          <w:p w14:paraId="1BB915F4" w14:textId="7550E0A8" w:rsidR="005225FB" w:rsidRDefault="005225FB" w:rsidP="005225FB">
            <w:pPr>
              <w:pStyle w:val="TableParagraph"/>
              <w:spacing w:before="60" w:after="60"/>
              <w:ind w:right="57"/>
              <w:rPr>
                <w:rFonts w:ascii="Segoe UI" w:hAnsi="Segoe UI" w:cs="Segoe UI"/>
                <w:b/>
                <w:sz w:val="16"/>
                <w:szCs w:val="16"/>
              </w:rPr>
            </w:pPr>
            <w:r w:rsidRPr="005225FB">
              <w:rPr>
                <w:rFonts w:ascii="Segoe UI" w:hAnsi="Segoe UI" w:cs="Segoe UI"/>
                <w:b/>
                <w:bCs/>
                <w:sz w:val="16"/>
                <w:szCs w:val="16"/>
              </w:rPr>
              <w:t>$000</w:t>
            </w:r>
          </w:p>
        </w:tc>
        <w:tc>
          <w:tcPr>
            <w:tcW w:w="1282" w:type="dxa"/>
            <w:shd w:val="clear" w:color="auto" w:fill="D9D9D9" w:themeFill="background1" w:themeFillShade="D9"/>
            <w:hideMark/>
          </w:tcPr>
          <w:p w14:paraId="11FB45B8"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t>Unaudited</w:t>
            </w:r>
            <w:r w:rsidRPr="005225FB">
              <w:rPr>
                <w:rFonts w:cs="Segoe UI"/>
                <w:b/>
                <w:bCs/>
                <w:sz w:val="16"/>
                <w:szCs w:val="16"/>
              </w:rPr>
              <w:br/>
              <w:t>budget</w:t>
            </w:r>
          </w:p>
          <w:p w14:paraId="6FAE6B53" w14:textId="77777777" w:rsidR="005225FB" w:rsidRPr="005225FB" w:rsidRDefault="005225FB" w:rsidP="005225FB">
            <w:pPr>
              <w:pStyle w:val="TableText"/>
              <w:ind w:left="57" w:right="57"/>
              <w:jc w:val="right"/>
              <w:rPr>
                <w:rFonts w:cs="Segoe UI"/>
                <w:b/>
                <w:bCs/>
                <w:sz w:val="16"/>
                <w:szCs w:val="16"/>
              </w:rPr>
            </w:pPr>
            <w:r w:rsidRPr="005225FB">
              <w:rPr>
                <w:rFonts w:cs="Segoe UI"/>
                <w:b/>
                <w:bCs/>
                <w:sz w:val="16"/>
                <w:szCs w:val="16"/>
              </w:rPr>
              <w:t>2025</w:t>
            </w:r>
          </w:p>
          <w:p w14:paraId="472BDAD9" w14:textId="115833EF" w:rsidR="005225FB" w:rsidRDefault="005225FB" w:rsidP="005225FB">
            <w:pPr>
              <w:pStyle w:val="TableParagraph"/>
              <w:spacing w:before="60" w:after="60"/>
              <w:ind w:right="57"/>
              <w:rPr>
                <w:rFonts w:ascii="Segoe UI" w:hAnsi="Segoe UI" w:cs="Segoe UI"/>
                <w:b/>
                <w:sz w:val="16"/>
                <w:szCs w:val="16"/>
              </w:rPr>
            </w:pPr>
            <w:r w:rsidRPr="005225FB">
              <w:rPr>
                <w:rFonts w:ascii="Segoe UI" w:hAnsi="Segoe UI" w:cs="Segoe UI"/>
                <w:b/>
                <w:bCs/>
                <w:sz w:val="16"/>
                <w:szCs w:val="16"/>
              </w:rPr>
              <w:t>$000</w:t>
            </w:r>
          </w:p>
        </w:tc>
        <w:tc>
          <w:tcPr>
            <w:tcW w:w="1241" w:type="dxa"/>
            <w:shd w:val="clear" w:color="auto" w:fill="D9D9D9" w:themeFill="background1" w:themeFillShade="D9"/>
            <w:hideMark/>
          </w:tcPr>
          <w:p w14:paraId="79FD8635" w14:textId="77777777" w:rsidR="005225FB" w:rsidRPr="005225FB" w:rsidRDefault="005225FB" w:rsidP="0022568A">
            <w:pPr>
              <w:pStyle w:val="TableText"/>
              <w:ind w:left="57" w:right="113"/>
              <w:jc w:val="right"/>
              <w:rPr>
                <w:rFonts w:cs="Segoe UI"/>
                <w:b/>
                <w:bCs/>
                <w:sz w:val="16"/>
                <w:szCs w:val="16"/>
              </w:rPr>
            </w:pPr>
            <w:r w:rsidRPr="005225FB">
              <w:rPr>
                <w:rFonts w:cs="Segoe UI"/>
                <w:b/>
                <w:bCs/>
                <w:sz w:val="16"/>
                <w:szCs w:val="16"/>
              </w:rPr>
              <w:t>Unaudited</w:t>
            </w:r>
            <w:r w:rsidRPr="005225FB">
              <w:rPr>
                <w:rFonts w:cs="Segoe UI"/>
                <w:b/>
                <w:bCs/>
                <w:sz w:val="16"/>
                <w:szCs w:val="16"/>
              </w:rPr>
              <w:br/>
              <w:t>forecast</w:t>
            </w:r>
          </w:p>
          <w:p w14:paraId="0E12A00F" w14:textId="77777777" w:rsidR="005225FB" w:rsidRPr="005225FB" w:rsidRDefault="005225FB" w:rsidP="0022568A">
            <w:pPr>
              <w:pStyle w:val="TableText"/>
              <w:ind w:left="57" w:right="113"/>
              <w:jc w:val="right"/>
              <w:rPr>
                <w:rFonts w:cs="Segoe UI"/>
                <w:b/>
                <w:bCs/>
                <w:sz w:val="16"/>
                <w:szCs w:val="16"/>
              </w:rPr>
            </w:pPr>
            <w:r w:rsidRPr="005225FB">
              <w:rPr>
                <w:rFonts w:cs="Segoe UI"/>
                <w:b/>
                <w:bCs/>
                <w:sz w:val="16"/>
                <w:szCs w:val="16"/>
              </w:rPr>
              <w:t>2026</w:t>
            </w:r>
          </w:p>
          <w:p w14:paraId="688EFBF8" w14:textId="7B931C36" w:rsidR="005225FB" w:rsidRDefault="005225FB" w:rsidP="0022568A">
            <w:pPr>
              <w:pStyle w:val="TableParagraph"/>
              <w:spacing w:before="60" w:after="60"/>
              <w:ind w:right="113"/>
              <w:rPr>
                <w:rFonts w:ascii="Segoe UI" w:hAnsi="Segoe UI" w:cs="Segoe UI"/>
                <w:b/>
                <w:sz w:val="16"/>
                <w:szCs w:val="16"/>
              </w:rPr>
            </w:pPr>
            <w:r w:rsidRPr="005225FB">
              <w:rPr>
                <w:rFonts w:ascii="Segoe UI" w:hAnsi="Segoe UI" w:cs="Segoe UI"/>
                <w:b/>
                <w:bCs/>
                <w:sz w:val="16"/>
                <w:szCs w:val="16"/>
              </w:rPr>
              <w:t>$000</w:t>
            </w:r>
          </w:p>
        </w:tc>
      </w:tr>
      <w:tr w:rsidR="005225FB" w:rsidRPr="00A83F08" w14:paraId="26463A07" w14:textId="77777777">
        <w:trPr>
          <w:trHeight w:val="334"/>
        </w:trPr>
        <w:tc>
          <w:tcPr>
            <w:tcW w:w="1274" w:type="dxa"/>
          </w:tcPr>
          <w:p w14:paraId="5AA3EFD7" w14:textId="77777777" w:rsidR="005225FB" w:rsidRPr="00A83F08" w:rsidRDefault="005225FB">
            <w:pPr>
              <w:pStyle w:val="TableText"/>
              <w:ind w:left="57" w:right="170"/>
              <w:jc w:val="right"/>
              <w:rPr>
                <w:rFonts w:cs="Segoe UI"/>
                <w:b/>
                <w:bCs/>
                <w:sz w:val="16"/>
                <w:szCs w:val="16"/>
              </w:rPr>
            </w:pPr>
          </w:p>
        </w:tc>
        <w:tc>
          <w:tcPr>
            <w:tcW w:w="3121" w:type="dxa"/>
            <w:hideMark/>
          </w:tcPr>
          <w:p w14:paraId="5E34FC3F" w14:textId="77777777" w:rsidR="005225FB" w:rsidRPr="00A83F08" w:rsidRDefault="005225FB">
            <w:pPr>
              <w:pStyle w:val="TableText"/>
              <w:ind w:left="57"/>
              <w:rPr>
                <w:b/>
                <w:bCs/>
                <w:sz w:val="16"/>
                <w:szCs w:val="18"/>
              </w:rPr>
            </w:pPr>
            <w:r w:rsidRPr="00A83F08">
              <w:rPr>
                <w:b/>
                <w:bCs/>
                <w:w w:val="110"/>
                <w:sz w:val="16"/>
                <w:szCs w:val="18"/>
              </w:rPr>
              <w:t>Cash</w:t>
            </w:r>
            <w:r w:rsidRPr="00A83F08">
              <w:rPr>
                <w:b/>
                <w:bCs/>
                <w:spacing w:val="-15"/>
                <w:w w:val="110"/>
                <w:sz w:val="16"/>
                <w:szCs w:val="18"/>
              </w:rPr>
              <w:t xml:space="preserve"> </w:t>
            </w:r>
            <w:r w:rsidRPr="00A83F08">
              <w:rPr>
                <w:b/>
                <w:bCs/>
                <w:w w:val="110"/>
                <w:sz w:val="16"/>
                <w:szCs w:val="18"/>
              </w:rPr>
              <w:t>flows</w:t>
            </w:r>
            <w:r w:rsidRPr="00A83F08">
              <w:rPr>
                <w:b/>
                <w:bCs/>
                <w:spacing w:val="-15"/>
                <w:w w:val="110"/>
                <w:sz w:val="16"/>
                <w:szCs w:val="18"/>
              </w:rPr>
              <w:t xml:space="preserve"> </w:t>
            </w:r>
            <w:r w:rsidRPr="00A83F08">
              <w:rPr>
                <w:b/>
                <w:bCs/>
                <w:w w:val="110"/>
                <w:sz w:val="16"/>
                <w:szCs w:val="18"/>
              </w:rPr>
              <w:t>from</w:t>
            </w:r>
            <w:r w:rsidRPr="00A83F08">
              <w:rPr>
                <w:b/>
                <w:bCs/>
                <w:spacing w:val="-15"/>
                <w:w w:val="110"/>
                <w:sz w:val="16"/>
                <w:szCs w:val="18"/>
              </w:rPr>
              <w:t xml:space="preserve"> </w:t>
            </w:r>
            <w:r w:rsidRPr="00A83F08">
              <w:rPr>
                <w:b/>
                <w:bCs/>
                <w:w w:val="110"/>
                <w:sz w:val="16"/>
                <w:szCs w:val="18"/>
              </w:rPr>
              <w:t>operating</w:t>
            </w:r>
            <w:r w:rsidRPr="00A83F08">
              <w:rPr>
                <w:b/>
                <w:bCs/>
                <w:spacing w:val="-14"/>
                <w:w w:val="110"/>
                <w:sz w:val="16"/>
                <w:szCs w:val="18"/>
              </w:rPr>
              <w:t xml:space="preserve"> </w:t>
            </w:r>
            <w:r w:rsidRPr="00A83F08">
              <w:rPr>
                <w:b/>
                <w:bCs/>
                <w:w w:val="110"/>
                <w:sz w:val="16"/>
                <w:szCs w:val="18"/>
              </w:rPr>
              <w:t>activities</w:t>
            </w:r>
          </w:p>
        </w:tc>
        <w:tc>
          <w:tcPr>
            <w:tcW w:w="1252" w:type="dxa"/>
          </w:tcPr>
          <w:p w14:paraId="31BDE15E" w14:textId="77777777" w:rsidR="005225FB" w:rsidRPr="00A83F08" w:rsidRDefault="005225FB">
            <w:pPr>
              <w:pStyle w:val="TableText"/>
              <w:ind w:left="57" w:right="170"/>
              <w:jc w:val="right"/>
              <w:rPr>
                <w:rFonts w:cs="Segoe UI"/>
                <w:b/>
                <w:bCs/>
                <w:sz w:val="16"/>
                <w:szCs w:val="16"/>
              </w:rPr>
            </w:pPr>
          </w:p>
        </w:tc>
        <w:tc>
          <w:tcPr>
            <w:tcW w:w="1282" w:type="dxa"/>
          </w:tcPr>
          <w:p w14:paraId="5C7B9CE0" w14:textId="77777777" w:rsidR="005225FB" w:rsidRPr="00A83F08" w:rsidRDefault="005225FB">
            <w:pPr>
              <w:pStyle w:val="TableText"/>
              <w:ind w:left="57" w:right="170"/>
              <w:jc w:val="right"/>
              <w:rPr>
                <w:rFonts w:cs="Segoe UI"/>
                <w:b/>
                <w:bCs/>
                <w:sz w:val="16"/>
                <w:szCs w:val="16"/>
              </w:rPr>
            </w:pPr>
          </w:p>
        </w:tc>
        <w:tc>
          <w:tcPr>
            <w:tcW w:w="1241" w:type="dxa"/>
          </w:tcPr>
          <w:p w14:paraId="0D3E3364" w14:textId="77777777" w:rsidR="005225FB" w:rsidRPr="00A83F08" w:rsidRDefault="005225FB" w:rsidP="0022568A">
            <w:pPr>
              <w:pStyle w:val="TableText"/>
              <w:ind w:left="57" w:right="113"/>
              <w:jc w:val="right"/>
              <w:rPr>
                <w:rFonts w:cs="Segoe UI"/>
                <w:b/>
                <w:bCs/>
                <w:sz w:val="16"/>
                <w:szCs w:val="16"/>
              </w:rPr>
            </w:pPr>
          </w:p>
        </w:tc>
      </w:tr>
      <w:tr w:rsidR="005B00B1" w14:paraId="42B80901" w14:textId="77777777">
        <w:trPr>
          <w:trHeight w:val="359"/>
        </w:trPr>
        <w:tc>
          <w:tcPr>
            <w:tcW w:w="1274" w:type="dxa"/>
          </w:tcPr>
          <w:p w14:paraId="6F2CE8F2" w14:textId="5FDAAE48"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255,529</w:t>
            </w:r>
          </w:p>
        </w:tc>
        <w:tc>
          <w:tcPr>
            <w:tcW w:w="3121" w:type="dxa"/>
            <w:hideMark/>
          </w:tcPr>
          <w:p w14:paraId="28F173EB" w14:textId="77777777" w:rsidR="005B00B1" w:rsidRPr="00A83F08" w:rsidRDefault="005B00B1" w:rsidP="005B00B1">
            <w:pPr>
              <w:pStyle w:val="TableText"/>
              <w:ind w:left="57"/>
              <w:rPr>
                <w:sz w:val="16"/>
                <w:szCs w:val="18"/>
              </w:rPr>
            </w:pPr>
            <w:r w:rsidRPr="00A83F08">
              <w:rPr>
                <w:w w:val="105"/>
                <w:sz w:val="16"/>
                <w:szCs w:val="18"/>
              </w:rPr>
              <w:t>Receipts</w:t>
            </w:r>
            <w:r w:rsidRPr="00A83F08">
              <w:rPr>
                <w:spacing w:val="-14"/>
                <w:w w:val="105"/>
                <w:sz w:val="16"/>
                <w:szCs w:val="18"/>
              </w:rPr>
              <w:t xml:space="preserve"> </w:t>
            </w:r>
            <w:r w:rsidRPr="00A83F08">
              <w:rPr>
                <w:w w:val="105"/>
                <w:sz w:val="16"/>
                <w:szCs w:val="18"/>
              </w:rPr>
              <w:t>from</w:t>
            </w:r>
            <w:r w:rsidRPr="00A83F08">
              <w:rPr>
                <w:spacing w:val="-14"/>
                <w:w w:val="105"/>
                <w:sz w:val="16"/>
                <w:szCs w:val="18"/>
              </w:rPr>
              <w:t xml:space="preserve"> </w:t>
            </w:r>
            <w:r w:rsidRPr="00A83F08">
              <w:rPr>
                <w:w w:val="105"/>
                <w:sz w:val="16"/>
                <w:szCs w:val="18"/>
              </w:rPr>
              <w:t>revenue</w:t>
            </w:r>
            <w:r w:rsidRPr="00A83F08">
              <w:rPr>
                <w:spacing w:val="-14"/>
                <w:w w:val="105"/>
                <w:sz w:val="16"/>
                <w:szCs w:val="18"/>
              </w:rPr>
              <w:t xml:space="preserve"> </w:t>
            </w:r>
            <w:r w:rsidRPr="00A83F08">
              <w:rPr>
                <w:w w:val="105"/>
                <w:sz w:val="16"/>
                <w:szCs w:val="18"/>
              </w:rPr>
              <w:t>Crown</w:t>
            </w:r>
          </w:p>
        </w:tc>
        <w:tc>
          <w:tcPr>
            <w:tcW w:w="1252" w:type="dxa"/>
          </w:tcPr>
          <w:p w14:paraId="51F8B657" w14:textId="64EFAA28"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230,950</w:t>
            </w:r>
          </w:p>
        </w:tc>
        <w:tc>
          <w:tcPr>
            <w:tcW w:w="1282" w:type="dxa"/>
          </w:tcPr>
          <w:p w14:paraId="4D781BBE" w14:textId="595F9F77"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216,209</w:t>
            </w:r>
          </w:p>
        </w:tc>
        <w:tc>
          <w:tcPr>
            <w:tcW w:w="1241" w:type="dxa"/>
          </w:tcPr>
          <w:p w14:paraId="13CD36B2" w14:textId="44757764"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212,030</w:t>
            </w:r>
          </w:p>
        </w:tc>
      </w:tr>
      <w:tr w:rsidR="005B00B1" w14:paraId="1DBCF029" w14:textId="77777777">
        <w:trPr>
          <w:trHeight w:val="359"/>
        </w:trPr>
        <w:tc>
          <w:tcPr>
            <w:tcW w:w="1274" w:type="dxa"/>
          </w:tcPr>
          <w:p w14:paraId="293E4A00" w14:textId="635CD9D8"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32,560</w:t>
            </w:r>
          </w:p>
        </w:tc>
        <w:tc>
          <w:tcPr>
            <w:tcW w:w="3121" w:type="dxa"/>
            <w:hideMark/>
          </w:tcPr>
          <w:p w14:paraId="55A9A549" w14:textId="77777777" w:rsidR="005B00B1" w:rsidRPr="00A83F08" w:rsidRDefault="005B00B1" w:rsidP="005B00B1">
            <w:pPr>
              <w:pStyle w:val="TableText"/>
              <w:ind w:left="57"/>
              <w:rPr>
                <w:sz w:val="16"/>
                <w:szCs w:val="18"/>
              </w:rPr>
            </w:pPr>
            <w:r w:rsidRPr="00A83F08">
              <w:rPr>
                <w:sz w:val="16"/>
                <w:szCs w:val="18"/>
              </w:rPr>
              <w:t>Receipts</w:t>
            </w:r>
            <w:r w:rsidRPr="00A83F08">
              <w:rPr>
                <w:spacing w:val="14"/>
                <w:sz w:val="16"/>
                <w:szCs w:val="18"/>
              </w:rPr>
              <w:t xml:space="preserve"> </w:t>
            </w:r>
            <w:r w:rsidRPr="00A83F08">
              <w:rPr>
                <w:sz w:val="16"/>
                <w:szCs w:val="18"/>
              </w:rPr>
              <w:t>from</w:t>
            </w:r>
            <w:r w:rsidRPr="00A83F08">
              <w:rPr>
                <w:spacing w:val="14"/>
                <w:sz w:val="16"/>
                <w:szCs w:val="18"/>
              </w:rPr>
              <w:t xml:space="preserve"> </w:t>
            </w:r>
            <w:r w:rsidRPr="00A83F08">
              <w:rPr>
                <w:sz w:val="16"/>
                <w:szCs w:val="18"/>
              </w:rPr>
              <w:t>other</w:t>
            </w:r>
            <w:r w:rsidRPr="00A83F08">
              <w:rPr>
                <w:spacing w:val="14"/>
                <w:sz w:val="16"/>
                <w:szCs w:val="18"/>
              </w:rPr>
              <w:t xml:space="preserve"> </w:t>
            </w:r>
            <w:r w:rsidRPr="00A83F08">
              <w:rPr>
                <w:sz w:val="16"/>
                <w:szCs w:val="18"/>
              </w:rPr>
              <w:t>revenue</w:t>
            </w:r>
          </w:p>
        </w:tc>
        <w:tc>
          <w:tcPr>
            <w:tcW w:w="1252" w:type="dxa"/>
          </w:tcPr>
          <w:p w14:paraId="6836BFB4" w14:textId="69720507"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33,728</w:t>
            </w:r>
          </w:p>
        </w:tc>
        <w:tc>
          <w:tcPr>
            <w:tcW w:w="1282" w:type="dxa"/>
          </w:tcPr>
          <w:p w14:paraId="17654298" w14:textId="5637C53E"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22,302</w:t>
            </w:r>
          </w:p>
        </w:tc>
        <w:tc>
          <w:tcPr>
            <w:tcW w:w="1241" w:type="dxa"/>
          </w:tcPr>
          <w:p w14:paraId="22B891C5" w14:textId="3496C459"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33,111</w:t>
            </w:r>
          </w:p>
        </w:tc>
      </w:tr>
      <w:tr w:rsidR="005B00B1" w14:paraId="3DD6C42C" w14:textId="77777777">
        <w:trPr>
          <w:trHeight w:val="359"/>
        </w:trPr>
        <w:tc>
          <w:tcPr>
            <w:tcW w:w="1274" w:type="dxa"/>
          </w:tcPr>
          <w:p w14:paraId="74561435" w14:textId="7C1E1D90"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(136,521)</w:t>
            </w:r>
          </w:p>
        </w:tc>
        <w:tc>
          <w:tcPr>
            <w:tcW w:w="3121" w:type="dxa"/>
            <w:hideMark/>
          </w:tcPr>
          <w:p w14:paraId="255221C1" w14:textId="77777777" w:rsidR="005B00B1" w:rsidRPr="00A83F08" w:rsidRDefault="005B00B1" w:rsidP="005B00B1">
            <w:pPr>
              <w:pStyle w:val="TableText"/>
              <w:ind w:left="57"/>
              <w:rPr>
                <w:sz w:val="16"/>
                <w:szCs w:val="18"/>
              </w:rPr>
            </w:pPr>
            <w:r w:rsidRPr="00A83F08">
              <w:rPr>
                <w:w w:val="105"/>
                <w:sz w:val="16"/>
                <w:szCs w:val="18"/>
              </w:rPr>
              <w:t>Payments</w:t>
            </w:r>
            <w:r w:rsidRPr="00A83F08">
              <w:rPr>
                <w:spacing w:val="-14"/>
                <w:w w:val="105"/>
                <w:sz w:val="16"/>
                <w:szCs w:val="18"/>
              </w:rPr>
              <w:t xml:space="preserve"> </w:t>
            </w:r>
            <w:r w:rsidRPr="00A83F08">
              <w:rPr>
                <w:w w:val="105"/>
                <w:sz w:val="16"/>
                <w:szCs w:val="18"/>
              </w:rPr>
              <w:t>to</w:t>
            </w:r>
            <w:r w:rsidRPr="00A83F08">
              <w:rPr>
                <w:spacing w:val="-14"/>
                <w:w w:val="105"/>
                <w:sz w:val="16"/>
                <w:szCs w:val="18"/>
              </w:rPr>
              <w:t xml:space="preserve"> </w:t>
            </w:r>
            <w:r w:rsidRPr="00A83F08">
              <w:rPr>
                <w:w w:val="105"/>
                <w:sz w:val="16"/>
                <w:szCs w:val="18"/>
              </w:rPr>
              <w:t>suppliers</w:t>
            </w:r>
          </w:p>
        </w:tc>
        <w:tc>
          <w:tcPr>
            <w:tcW w:w="1252" w:type="dxa"/>
          </w:tcPr>
          <w:p w14:paraId="5AE59D30" w14:textId="16F76898"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(123,017)</w:t>
            </w:r>
          </w:p>
        </w:tc>
        <w:tc>
          <w:tcPr>
            <w:tcW w:w="1282" w:type="dxa"/>
          </w:tcPr>
          <w:p w14:paraId="35CC1D7E" w14:textId="2C745607"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(116,540)</w:t>
            </w:r>
          </w:p>
        </w:tc>
        <w:tc>
          <w:tcPr>
            <w:tcW w:w="1241" w:type="dxa"/>
          </w:tcPr>
          <w:p w14:paraId="7294498E" w14:textId="061516F9"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(122,583)</w:t>
            </w:r>
          </w:p>
        </w:tc>
      </w:tr>
      <w:tr w:rsidR="005B00B1" w14:paraId="556976B0" w14:textId="77777777">
        <w:trPr>
          <w:trHeight w:val="359"/>
        </w:trPr>
        <w:tc>
          <w:tcPr>
            <w:tcW w:w="1274" w:type="dxa"/>
          </w:tcPr>
          <w:p w14:paraId="7330A1ED" w14:textId="2A61254F"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(117,839)</w:t>
            </w:r>
          </w:p>
        </w:tc>
        <w:tc>
          <w:tcPr>
            <w:tcW w:w="3121" w:type="dxa"/>
            <w:hideMark/>
          </w:tcPr>
          <w:p w14:paraId="2BC0E80D" w14:textId="77777777" w:rsidR="005B00B1" w:rsidRPr="00A83F08" w:rsidRDefault="005B00B1" w:rsidP="005B00B1">
            <w:pPr>
              <w:pStyle w:val="TableText"/>
              <w:ind w:left="57"/>
              <w:rPr>
                <w:sz w:val="16"/>
                <w:szCs w:val="18"/>
              </w:rPr>
            </w:pPr>
            <w:r w:rsidRPr="00A83F08">
              <w:rPr>
                <w:w w:val="105"/>
                <w:sz w:val="16"/>
                <w:szCs w:val="18"/>
              </w:rPr>
              <w:t>Payments to employees</w:t>
            </w:r>
          </w:p>
        </w:tc>
        <w:tc>
          <w:tcPr>
            <w:tcW w:w="1252" w:type="dxa"/>
          </w:tcPr>
          <w:p w14:paraId="22930461" w14:textId="721F0C6C"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(124,894)</w:t>
            </w:r>
          </w:p>
        </w:tc>
        <w:tc>
          <w:tcPr>
            <w:tcW w:w="1282" w:type="dxa"/>
          </w:tcPr>
          <w:p w14:paraId="7D1BC5EA" w14:textId="2C2C6D64"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(117,050)</w:t>
            </w:r>
          </w:p>
        </w:tc>
        <w:tc>
          <w:tcPr>
            <w:tcW w:w="1241" w:type="dxa"/>
          </w:tcPr>
          <w:p w14:paraId="2D84A98E" w14:textId="3F6D6D5F"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(116,437)</w:t>
            </w:r>
          </w:p>
        </w:tc>
      </w:tr>
      <w:tr w:rsidR="005B00B1" w14:paraId="7BF51873" w14:textId="77777777">
        <w:trPr>
          <w:trHeight w:val="359"/>
        </w:trPr>
        <w:tc>
          <w:tcPr>
            <w:tcW w:w="1274" w:type="dxa"/>
          </w:tcPr>
          <w:p w14:paraId="49FB306D" w14:textId="6BE1153F"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(634)</w:t>
            </w:r>
          </w:p>
        </w:tc>
        <w:tc>
          <w:tcPr>
            <w:tcW w:w="3121" w:type="dxa"/>
            <w:hideMark/>
          </w:tcPr>
          <w:p w14:paraId="447DB46B" w14:textId="77777777" w:rsidR="005B00B1" w:rsidRPr="00A83F08" w:rsidRDefault="005B00B1" w:rsidP="005B00B1">
            <w:pPr>
              <w:pStyle w:val="TableText"/>
              <w:ind w:left="57"/>
              <w:rPr>
                <w:sz w:val="16"/>
                <w:szCs w:val="18"/>
              </w:rPr>
            </w:pPr>
            <w:r w:rsidRPr="00A83F08">
              <w:rPr>
                <w:w w:val="105"/>
                <w:sz w:val="16"/>
                <w:szCs w:val="18"/>
              </w:rPr>
              <w:t>Payments</w:t>
            </w:r>
            <w:r w:rsidRPr="00A83F08">
              <w:rPr>
                <w:spacing w:val="1"/>
                <w:w w:val="105"/>
                <w:sz w:val="16"/>
                <w:szCs w:val="18"/>
              </w:rPr>
              <w:t xml:space="preserve"> </w:t>
            </w:r>
            <w:r w:rsidRPr="00A83F08">
              <w:rPr>
                <w:w w:val="105"/>
                <w:sz w:val="16"/>
                <w:szCs w:val="18"/>
              </w:rPr>
              <w:t>for</w:t>
            </w:r>
            <w:r w:rsidRPr="00A83F08">
              <w:rPr>
                <w:spacing w:val="1"/>
                <w:w w:val="105"/>
                <w:sz w:val="16"/>
                <w:szCs w:val="18"/>
              </w:rPr>
              <w:t xml:space="preserve"> </w:t>
            </w:r>
            <w:r w:rsidRPr="00A83F08">
              <w:rPr>
                <w:w w:val="105"/>
                <w:sz w:val="16"/>
                <w:szCs w:val="18"/>
              </w:rPr>
              <w:t>capital</w:t>
            </w:r>
            <w:r w:rsidRPr="00A83F08">
              <w:rPr>
                <w:spacing w:val="1"/>
                <w:w w:val="105"/>
                <w:sz w:val="16"/>
                <w:szCs w:val="18"/>
              </w:rPr>
              <w:t xml:space="preserve"> </w:t>
            </w:r>
            <w:r w:rsidRPr="00A83F08">
              <w:rPr>
                <w:w w:val="105"/>
                <w:sz w:val="16"/>
                <w:szCs w:val="18"/>
              </w:rPr>
              <w:t>charge</w:t>
            </w:r>
          </w:p>
        </w:tc>
        <w:tc>
          <w:tcPr>
            <w:tcW w:w="1252" w:type="dxa"/>
          </w:tcPr>
          <w:p w14:paraId="257F3926" w14:textId="64099965"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(593)</w:t>
            </w:r>
          </w:p>
        </w:tc>
        <w:tc>
          <w:tcPr>
            <w:tcW w:w="1282" w:type="dxa"/>
          </w:tcPr>
          <w:p w14:paraId="1CC03D33" w14:textId="5F4EA742"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(621)</w:t>
            </w:r>
          </w:p>
        </w:tc>
        <w:tc>
          <w:tcPr>
            <w:tcW w:w="1241" w:type="dxa"/>
          </w:tcPr>
          <w:p w14:paraId="15F89191" w14:textId="67737A92"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(621)</w:t>
            </w:r>
          </w:p>
        </w:tc>
      </w:tr>
      <w:tr w:rsidR="005B00B1" w14:paraId="5A6EE82D" w14:textId="77777777">
        <w:trPr>
          <w:trHeight w:val="348"/>
        </w:trPr>
        <w:tc>
          <w:tcPr>
            <w:tcW w:w="1274" w:type="dxa"/>
            <w:tcBorders>
              <w:top w:val="nil"/>
              <w:left w:val="nil"/>
              <w:bottom w:val="single" w:sz="4" w:space="0" w:color="A6A6A6" w:themeColor="background1" w:themeShade="A6"/>
              <w:right w:val="nil"/>
            </w:tcBorders>
          </w:tcPr>
          <w:p w14:paraId="04B7FD80" w14:textId="34F91204"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5,575</w:t>
            </w:r>
          </w:p>
        </w:tc>
        <w:tc>
          <w:tcPr>
            <w:tcW w:w="3121" w:type="dxa"/>
            <w:tcBorders>
              <w:top w:val="nil"/>
              <w:left w:val="nil"/>
              <w:bottom w:val="single" w:sz="4" w:space="0" w:color="A6A6A6" w:themeColor="background1" w:themeShade="A6"/>
              <w:right w:val="nil"/>
            </w:tcBorders>
            <w:hideMark/>
          </w:tcPr>
          <w:p w14:paraId="2184C595" w14:textId="77777777" w:rsidR="005B00B1" w:rsidRPr="00A83F08" w:rsidRDefault="005B00B1" w:rsidP="005B00B1">
            <w:pPr>
              <w:pStyle w:val="TableText"/>
              <w:ind w:left="57"/>
              <w:rPr>
                <w:sz w:val="16"/>
                <w:szCs w:val="18"/>
              </w:rPr>
            </w:pPr>
            <w:r w:rsidRPr="00A83F08">
              <w:rPr>
                <w:w w:val="105"/>
                <w:sz w:val="16"/>
                <w:szCs w:val="18"/>
              </w:rPr>
              <w:t>Goods</w:t>
            </w:r>
            <w:r w:rsidRPr="00A83F08">
              <w:rPr>
                <w:spacing w:val="-4"/>
                <w:w w:val="105"/>
                <w:sz w:val="16"/>
                <w:szCs w:val="18"/>
              </w:rPr>
              <w:t xml:space="preserve"> </w:t>
            </w:r>
            <w:r w:rsidRPr="00A83F08">
              <w:rPr>
                <w:w w:val="105"/>
                <w:sz w:val="16"/>
                <w:szCs w:val="18"/>
              </w:rPr>
              <w:t>and</w:t>
            </w:r>
            <w:r w:rsidRPr="00A83F08">
              <w:rPr>
                <w:spacing w:val="-3"/>
                <w:w w:val="105"/>
                <w:sz w:val="16"/>
                <w:szCs w:val="18"/>
              </w:rPr>
              <w:t xml:space="preserve"> </w:t>
            </w:r>
            <w:r w:rsidRPr="00A83F08">
              <w:rPr>
                <w:w w:val="105"/>
                <w:sz w:val="16"/>
                <w:szCs w:val="18"/>
              </w:rPr>
              <w:t>services</w:t>
            </w:r>
            <w:r w:rsidRPr="00A83F08">
              <w:rPr>
                <w:spacing w:val="-3"/>
                <w:w w:val="105"/>
                <w:sz w:val="16"/>
                <w:szCs w:val="18"/>
              </w:rPr>
              <w:t xml:space="preserve"> </w:t>
            </w:r>
            <w:r w:rsidRPr="00A83F08">
              <w:rPr>
                <w:w w:val="105"/>
                <w:sz w:val="16"/>
                <w:szCs w:val="18"/>
              </w:rPr>
              <w:t>tax</w:t>
            </w:r>
            <w:r w:rsidRPr="00A83F08">
              <w:rPr>
                <w:spacing w:val="-4"/>
                <w:w w:val="105"/>
                <w:sz w:val="16"/>
                <w:szCs w:val="18"/>
              </w:rPr>
              <w:t xml:space="preserve"> </w:t>
            </w:r>
            <w:r w:rsidRPr="00A83F08">
              <w:rPr>
                <w:w w:val="105"/>
                <w:sz w:val="16"/>
                <w:szCs w:val="18"/>
              </w:rPr>
              <w:t>(net)</w:t>
            </w:r>
          </w:p>
        </w:tc>
        <w:tc>
          <w:tcPr>
            <w:tcW w:w="1252" w:type="dxa"/>
            <w:tcBorders>
              <w:top w:val="nil"/>
              <w:left w:val="nil"/>
              <w:bottom w:val="single" w:sz="4" w:space="0" w:color="A6A6A6" w:themeColor="background1" w:themeShade="A6"/>
              <w:right w:val="nil"/>
            </w:tcBorders>
          </w:tcPr>
          <w:p w14:paraId="7D9CB3CD" w14:textId="54322CF2"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(5,456)</w:t>
            </w:r>
          </w:p>
        </w:tc>
        <w:tc>
          <w:tcPr>
            <w:tcW w:w="1282" w:type="dxa"/>
            <w:tcBorders>
              <w:top w:val="nil"/>
              <w:left w:val="nil"/>
              <w:bottom w:val="single" w:sz="4" w:space="0" w:color="A6A6A6" w:themeColor="background1" w:themeShade="A6"/>
              <w:right w:val="nil"/>
            </w:tcBorders>
          </w:tcPr>
          <w:p w14:paraId="7FAAB508" w14:textId="23F32E10"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w:t>
            </w:r>
          </w:p>
        </w:tc>
        <w:tc>
          <w:tcPr>
            <w:tcW w:w="1241" w:type="dxa"/>
            <w:tcBorders>
              <w:top w:val="nil"/>
              <w:left w:val="nil"/>
              <w:bottom w:val="single" w:sz="4" w:space="0" w:color="A6A6A6" w:themeColor="background1" w:themeShade="A6"/>
              <w:right w:val="nil"/>
            </w:tcBorders>
          </w:tcPr>
          <w:p w14:paraId="52EFF3F5" w14:textId="433ACFBD"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w:t>
            </w:r>
          </w:p>
        </w:tc>
      </w:tr>
      <w:tr w:rsidR="005B00B1" w:rsidRPr="005B00B1" w14:paraId="26358E37"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6BCDEEF2" w14:textId="5234EE4E" w:rsidR="005B00B1" w:rsidRPr="005B00B1" w:rsidRDefault="005B00B1" w:rsidP="005B00B1">
            <w:pPr>
              <w:pStyle w:val="TableText"/>
              <w:ind w:left="57" w:right="170"/>
              <w:jc w:val="right"/>
              <w:rPr>
                <w:rFonts w:cs="Segoe UI"/>
                <w:b/>
                <w:bCs/>
                <w:spacing w:val="-2"/>
                <w:sz w:val="16"/>
                <w:szCs w:val="16"/>
              </w:rPr>
            </w:pPr>
            <w:r w:rsidRPr="005B00B1">
              <w:rPr>
                <w:rFonts w:cs="Segoe UI"/>
                <w:b/>
                <w:bCs/>
                <w:spacing w:val="-2"/>
                <w:sz w:val="16"/>
                <w:szCs w:val="16"/>
              </w:rPr>
              <w:t>38,670</w:t>
            </w:r>
          </w:p>
        </w:tc>
        <w:tc>
          <w:tcPr>
            <w:tcW w:w="3121" w:type="dxa"/>
            <w:tcBorders>
              <w:top w:val="single" w:sz="4" w:space="0" w:color="A6A6A6" w:themeColor="background1" w:themeShade="A6"/>
              <w:left w:val="nil"/>
              <w:bottom w:val="single" w:sz="4" w:space="0" w:color="A6A6A6" w:themeColor="background1" w:themeShade="A6"/>
              <w:right w:val="nil"/>
            </w:tcBorders>
            <w:hideMark/>
          </w:tcPr>
          <w:p w14:paraId="5654A9A2" w14:textId="77777777" w:rsidR="005B00B1" w:rsidRPr="005B00B1" w:rsidRDefault="005B00B1" w:rsidP="005B00B1">
            <w:pPr>
              <w:pStyle w:val="TableText"/>
              <w:ind w:left="57"/>
              <w:rPr>
                <w:b/>
                <w:bCs/>
                <w:sz w:val="16"/>
                <w:szCs w:val="18"/>
              </w:rPr>
            </w:pPr>
            <w:r w:rsidRPr="005B00B1">
              <w:rPr>
                <w:b/>
                <w:bCs/>
                <w:w w:val="105"/>
                <w:sz w:val="16"/>
                <w:szCs w:val="18"/>
              </w:rPr>
              <w:t>Net</w:t>
            </w:r>
            <w:r w:rsidRPr="005B00B1">
              <w:rPr>
                <w:b/>
                <w:bCs/>
                <w:spacing w:val="6"/>
                <w:w w:val="105"/>
                <w:sz w:val="16"/>
                <w:szCs w:val="18"/>
              </w:rPr>
              <w:t xml:space="preserve"> </w:t>
            </w:r>
            <w:r w:rsidRPr="005B00B1">
              <w:rPr>
                <w:b/>
                <w:bCs/>
                <w:w w:val="105"/>
                <w:sz w:val="16"/>
                <w:szCs w:val="18"/>
              </w:rPr>
              <w:t>cash</w:t>
            </w:r>
            <w:r w:rsidRPr="005B00B1">
              <w:rPr>
                <w:b/>
                <w:bCs/>
                <w:spacing w:val="7"/>
                <w:w w:val="105"/>
                <w:sz w:val="16"/>
                <w:szCs w:val="18"/>
              </w:rPr>
              <w:t xml:space="preserve"> </w:t>
            </w:r>
            <w:r w:rsidRPr="005B00B1">
              <w:rPr>
                <w:b/>
                <w:bCs/>
                <w:w w:val="105"/>
                <w:sz w:val="16"/>
                <w:szCs w:val="18"/>
              </w:rPr>
              <w:t>flow</w:t>
            </w:r>
            <w:r w:rsidRPr="005B00B1">
              <w:rPr>
                <w:b/>
                <w:bCs/>
                <w:spacing w:val="6"/>
                <w:w w:val="105"/>
                <w:sz w:val="16"/>
                <w:szCs w:val="18"/>
              </w:rPr>
              <w:t xml:space="preserve"> </w:t>
            </w:r>
            <w:r w:rsidRPr="005B00B1">
              <w:rPr>
                <w:b/>
                <w:bCs/>
                <w:w w:val="105"/>
                <w:sz w:val="16"/>
                <w:szCs w:val="18"/>
              </w:rPr>
              <w:t>from</w:t>
            </w:r>
            <w:r w:rsidRPr="005B00B1">
              <w:rPr>
                <w:b/>
                <w:bCs/>
                <w:spacing w:val="7"/>
                <w:w w:val="105"/>
                <w:sz w:val="16"/>
                <w:szCs w:val="18"/>
              </w:rPr>
              <w:t xml:space="preserve"> </w:t>
            </w:r>
            <w:r w:rsidRPr="005B00B1">
              <w:rPr>
                <w:b/>
                <w:bCs/>
                <w:w w:val="105"/>
                <w:sz w:val="16"/>
                <w:szCs w:val="18"/>
              </w:rPr>
              <w:t>operating</w:t>
            </w:r>
            <w:r w:rsidRPr="005B00B1">
              <w:rPr>
                <w:b/>
                <w:bCs/>
                <w:spacing w:val="6"/>
                <w:w w:val="105"/>
                <w:sz w:val="16"/>
                <w:szCs w:val="18"/>
              </w:rPr>
              <w:t xml:space="preserve"> </w:t>
            </w:r>
            <w:r w:rsidRPr="005B00B1">
              <w:rPr>
                <w:b/>
                <w:bCs/>
                <w:w w:val="105"/>
                <w:sz w:val="16"/>
                <w:szCs w:val="18"/>
              </w:rPr>
              <w:t>activities</w:t>
            </w:r>
          </w:p>
        </w:tc>
        <w:tc>
          <w:tcPr>
            <w:tcW w:w="1252" w:type="dxa"/>
            <w:tcBorders>
              <w:top w:val="single" w:sz="4" w:space="0" w:color="A6A6A6" w:themeColor="background1" w:themeShade="A6"/>
              <w:left w:val="nil"/>
              <w:bottom w:val="single" w:sz="4" w:space="0" w:color="A6A6A6" w:themeColor="background1" w:themeShade="A6"/>
              <w:right w:val="nil"/>
            </w:tcBorders>
          </w:tcPr>
          <w:p w14:paraId="08FC7F1A" w14:textId="42405AC7"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10,718</w:t>
            </w:r>
          </w:p>
        </w:tc>
        <w:tc>
          <w:tcPr>
            <w:tcW w:w="1282" w:type="dxa"/>
            <w:tcBorders>
              <w:top w:val="single" w:sz="4" w:space="0" w:color="A6A6A6" w:themeColor="background1" w:themeShade="A6"/>
              <w:left w:val="nil"/>
              <w:bottom w:val="single" w:sz="4" w:space="0" w:color="A6A6A6" w:themeColor="background1" w:themeShade="A6"/>
              <w:right w:val="nil"/>
            </w:tcBorders>
          </w:tcPr>
          <w:p w14:paraId="59A4B45A" w14:textId="39E76B52"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4,300</w:t>
            </w:r>
          </w:p>
        </w:tc>
        <w:tc>
          <w:tcPr>
            <w:tcW w:w="1241" w:type="dxa"/>
            <w:tcBorders>
              <w:top w:val="single" w:sz="4" w:space="0" w:color="A6A6A6" w:themeColor="background1" w:themeShade="A6"/>
              <w:left w:val="nil"/>
              <w:bottom w:val="single" w:sz="4" w:space="0" w:color="A6A6A6" w:themeColor="background1" w:themeShade="A6"/>
              <w:right w:val="nil"/>
            </w:tcBorders>
          </w:tcPr>
          <w:p w14:paraId="1EA7CB78" w14:textId="7E0CF942" w:rsidR="005B00B1" w:rsidRPr="005B00B1" w:rsidRDefault="005B00B1" w:rsidP="0022568A">
            <w:pPr>
              <w:pStyle w:val="TableText"/>
              <w:ind w:left="57" w:right="113"/>
              <w:jc w:val="right"/>
              <w:rPr>
                <w:rFonts w:cs="Segoe UI"/>
                <w:b/>
                <w:bCs/>
                <w:spacing w:val="-2"/>
                <w:sz w:val="16"/>
                <w:szCs w:val="16"/>
              </w:rPr>
            </w:pPr>
            <w:r w:rsidRPr="005B00B1">
              <w:rPr>
                <w:rFonts w:cs="Segoe UI"/>
                <w:b/>
                <w:bCs/>
                <w:spacing w:val="-2"/>
                <w:sz w:val="16"/>
                <w:szCs w:val="16"/>
              </w:rPr>
              <w:t>5,500</w:t>
            </w:r>
          </w:p>
        </w:tc>
      </w:tr>
      <w:tr w:rsidR="005B00B1" w:rsidRPr="00A83F08" w14:paraId="2037CA6A" w14:textId="77777777">
        <w:trPr>
          <w:trHeight w:val="354"/>
        </w:trPr>
        <w:tc>
          <w:tcPr>
            <w:tcW w:w="1274" w:type="dxa"/>
            <w:tcBorders>
              <w:top w:val="single" w:sz="4" w:space="0" w:color="A6A6A6" w:themeColor="background1" w:themeShade="A6"/>
              <w:left w:val="nil"/>
              <w:bottom w:val="nil"/>
              <w:right w:val="nil"/>
            </w:tcBorders>
          </w:tcPr>
          <w:p w14:paraId="6F9DA2BA" w14:textId="77777777" w:rsidR="005B00B1" w:rsidRPr="005B00B1" w:rsidRDefault="005B00B1" w:rsidP="005B00B1">
            <w:pPr>
              <w:pStyle w:val="TableText"/>
              <w:ind w:left="57" w:right="170"/>
              <w:jc w:val="right"/>
              <w:rPr>
                <w:rFonts w:cs="Segoe UI"/>
                <w:spacing w:val="-2"/>
                <w:sz w:val="16"/>
                <w:szCs w:val="16"/>
              </w:rPr>
            </w:pPr>
          </w:p>
        </w:tc>
        <w:tc>
          <w:tcPr>
            <w:tcW w:w="3121" w:type="dxa"/>
            <w:tcBorders>
              <w:top w:val="single" w:sz="4" w:space="0" w:color="A6A6A6" w:themeColor="background1" w:themeShade="A6"/>
              <w:left w:val="nil"/>
              <w:bottom w:val="nil"/>
              <w:right w:val="nil"/>
            </w:tcBorders>
            <w:hideMark/>
          </w:tcPr>
          <w:p w14:paraId="0D78B61B" w14:textId="77777777" w:rsidR="005B00B1" w:rsidRPr="00A83F08" w:rsidRDefault="005B00B1" w:rsidP="005B00B1">
            <w:pPr>
              <w:pStyle w:val="TableText"/>
              <w:ind w:left="57"/>
              <w:rPr>
                <w:b/>
                <w:bCs/>
                <w:sz w:val="16"/>
                <w:szCs w:val="18"/>
              </w:rPr>
            </w:pPr>
            <w:r w:rsidRPr="00A83F08">
              <w:rPr>
                <w:b/>
                <w:bCs/>
                <w:w w:val="110"/>
                <w:sz w:val="16"/>
                <w:szCs w:val="18"/>
              </w:rPr>
              <w:t>Cash</w:t>
            </w:r>
            <w:r w:rsidRPr="00A83F08">
              <w:rPr>
                <w:b/>
                <w:bCs/>
                <w:spacing w:val="-8"/>
                <w:w w:val="110"/>
                <w:sz w:val="16"/>
                <w:szCs w:val="18"/>
              </w:rPr>
              <w:t xml:space="preserve"> </w:t>
            </w:r>
            <w:r w:rsidRPr="00A83F08">
              <w:rPr>
                <w:b/>
                <w:bCs/>
                <w:w w:val="110"/>
                <w:sz w:val="16"/>
                <w:szCs w:val="18"/>
              </w:rPr>
              <w:t>flows</w:t>
            </w:r>
            <w:r w:rsidRPr="00A83F08">
              <w:rPr>
                <w:b/>
                <w:bCs/>
                <w:spacing w:val="-8"/>
                <w:w w:val="110"/>
                <w:sz w:val="16"/>
                <w:szCs w:val="18"/>
              </w:rPr>
              <w:t xml:space="preserve"> </w:t>
            </w:r>
            <w:r w:rsidRPr="00A83F08">
              <w:rPr>
                <w:b/>
                <w:bCs/>
                <w:w w:val="110"/>
                <w:sz w:val="16"/>
                <w:szCs w:val="18"/>
              </w:rPr>
              <w:t>from</w:t>
            </w:r>
            <w:r w:rsidRPr="00A83F08">
              <w:rPr>
                <w:b/>
                <w:bCs/>
                <w:spacing w:val="-8"/>
                <w:w w:val="110"/>
                <w:sz w:val="16"/>
                <w:szCs w:val="18"/>
              </w:rPr>
              <w:t xml:space="preserve"> </w:t>
            </w:r>
            <w:r w:rsidRPr="00A83F08">
              <w:rPr>
                <w:b/>
                <w:bCs/>
                <w:w w:val="110"/>
                <w:sz w:val="16"/>
                <w:szCs w:val="18"/>
              </w:rPr>
              <w:t>investing</w:t>
            </w:r>
            <w:r w:rsidRPr="00A83F08">
              <w:rPr>
                <w:b/>
                <w:bCs/>
                <w:spacing w:val="-8"/>
                <w:w w:val="110"/>
                <w:sz w:val="16"/>
                <w:szCs w:val="18"/>
              </w:rPr>
              <w:t xml:space="preserve"> </w:t>
            </w:r>
            <w:r w:rsidRPr="00A83F08">
              <w:rPr>
                <w:b/>
                <w:bCs/>
                <w:w w:val="110"/>
                <w:sz w:val="16"/>
                <w:szCs w:val="18"/>
              </w:rPr>
              <w:t>activities</w:t>
            </w:r>
          </w:p>
        </w:tc>
        <w:tc>
          <w:tcPr>
            <w:tcW w:w="1252" w:type="dxa"/>
            <w:tcBorders>
              <w:top w:val="single" w:sz="4" w:space="0" w:color="A6A6A6" w:themeColor="background1" w:themeShade="A6"/>
              <w:left w:val="nil"/>
              <w:bottom w:val="nil"/>
              <w:right w:val="nil"/>
            </w:tcBorders>
          </w:tcPr>
          <w:p w14:paraId="6AEED916" w14:textId="77777777" w:rsidR="005B00B1" w:rsidRPr="005B00B1" w:rsidRDefault="005B00B1" w:rsidP="005B00B1">
            <w:pPr>
              <w:pStyle w:val="TableText"/>
              <w:ind w:left="57" w:right="57"/>
              <w:jc w:val="right"/>
              <w:rPr>
                <w:rFonts w:cs="Segoe UI"/>
                <w:spacing w:val="-2"/>
                <w:sz w:val="16"/>
                <w:szCs w:val="16"/>
              </w:rPr>
            </w:pPr>
          </w:p>
        </w:tc>
        <w:tc>
          <w:tcPr>
            <w:tcW w:w="1282" w:type="dxa"/>
            <w:tcBorders>
              <w:top w:val="single" w:sz="4" w:space="0" w:color="A6A6A6" w:themeColor="background1" w:themeShade="A6"/>
              <w:left w:val="nil"/>
              <w:bottom w:val="nil"/>
              <w:right w:val="nil"/>
            </w:tcBorders>
          </w:tcPr>
          <w:p w14:paraId="680B126E" w14:textId="77777777" w:rsidR="005B00B1" w:rsidRPr="005B00B1" w:rsidRDefault="005B00B1" w:rsidP="005B00B1">
            <w:pPr>
              <w:pStyle w:val="TableText"/>
              <w:ind w:left="57" w:right="57"/>
              <w:jc w:val="right"/>
              <w:rPr>
                <w:rFonts w:cs="Segoe UI"/>
                <w:spacing w:val="-2"/>
                <w:sz w:val="16"/>
                <w:szCs w:val="16"/>
              </w:rPr>
            </w:pPr>
          </w:p>
        </w:tc>
        <w:tc>
          <w:tcPr>
            <w:tcW w:w="1241" w:type="dxa"/>
            <w:tcBorders>
              <w:top w:val="single" w:sz="4" w:space="0" w:color="A6A6A6" w:themeColor="background1" w:themeShade="A6"/>
              <w:left w:val="nil"/>
              <w:bottom w:val="nil"/>
              <w:right w:val="nil"/>
            </w:tcBorders>
          </w:tcPr>
          <w:p w14:paraId="0BCF0677" w14:textId="77777777" w:rsidR="005B00B1" w:rsidRPr="005B00B1" w:rsidRDefault="005B00B1" w:rsidP="0022568A">
            <w:pPr>
              <w:pStyle w:val="TableText"/>
              <w:ind w:left="57" w:right="113"/>
              <w:jc w:val="right"/>
              <w:rPr>
                <w:rFonts w:cs="Segoe UI"/>
                <w:spacing w:val="-2"/>
                <w:sz w:val="16"/>
                <w:szCs w:val="16"/>
              </w:rPr>
            </w:pPr>
          </w:p>
        </w:tc>
      </w:tr>
      <w:tr w:rsidR="005B00B1" w14:paraId="30171849" w14:textId="77777777">
        <w:trPr>
          <w:trHeight w:val="369"/>
        </w:trPr>
        <w:tc>
          <w:tcPr>
            <w:tcW w:w="1274" w:type="dxa"/>
          </w:tcPr>
          <w:p w14:paraId="175D0D6A" w14:textId="53A711C8"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w:t>
            </w:r>
          </w:p>
        </w:tc>
        <w:tc>
          <w:tcPr>
            <w:tcW w:w="3121" w:type="dxa"/>
            <w:hideMark/>
          </w:tcPr>
          <w:p w14:paraId="67D86B3B" w14:textId="77777777" w:rsidR="005B00B1" w:rsidRPr="00A83F08" w:rsidRDefault="005B00B1" w:rsidP="005B00B1">
            <w:pPr>
              <w:pStyle w:val="TableText"/>
              <w:ind w:left="57"/>
              <w:rPr>
                <w:sz w:val="16"/>
                <w:szCs w:val="18"/>
              </w:rPr>
            </w:pPr>
            <w:r w:rsidRPr="00A83F08">
              <w:rPr>
                <w:sz w:val="16"/>
                <w:szCs w:val="18"/>
              </w:rPr>
              <w:t>Receipts</w:t>
            </w:r>
            <w:r w:rsidRPr="00A83F08">
              <w:rPr>
                <w:spacing w:val="9"/>
                <w:sz w:val="16"/>
                <w:szCs w:val="18"/>
              </w:rPr>
              <w:t xml:space="preserve"> </w:t>
            </w:r>
            <w:r w:rsidRPr="00A83F08">
              <w:rPr>
                <w:sz w:val="16"/>
                <w:szCs w:val="18"/>
              </w:rPr>
              <w:t>from</w:t>
            </w:r>
            <w:r w:rsidRPr="00A83F08">
              <w:rPr>
                <w:spacing w:val="9"/>
                <w:sz w:val="16"/>
                <w:szCs w:val="18"/>
              </w:rPr>
              <w:t xml:space="preserve"> </w:t>
            </w:r>
            <w:r w:rsidRPr="00A83F08">
              <w:rPr>
                <w:sz w:val="16"/>
                <w:szCs w:val="18"/>
              </w:rPr>
              <w:t>sale</w:t>
            </w:r>
            <w:r w:rsidRPr="00A83F08">
              <w:rPr>
                <w:spacing w:val="9"/>
                <w:sz w:val="16"/>
                <w:szCs w:val="18"/>
              </w:rPr>
              <w:t xml:space="preserve"> </w:t>
            </w:r>
            <w:r w:rsidRPr="00A83F08">
              <w:rPr>
                <w:sz w:val="16"/>
                <w:szCs w:val="18"/>
              </w:rPr>
              <w:t>of</w:t>
            </w:r>
            <w:r w:rsidRPr="00A83F08">
              <w:rPr>
                <w:spacing w:val="9"/>
                <w:sz w:val="16"/>
                <w:szCs w:val="18"/>
              </w:rPr>
              <w:t xml:space="preserve"> </w:t>
            </w:r>
            <w:r w:rsidRPr="00A83F08">
              <w:rPr>
                <w:sz w:val="16"/>
                <w:szCs w:val="18"/>
              </w:rPr>
              <w:t>property,</w:t>
            </w:r>
            <w:r w:rsidRPr="00A83F08">
              <w:rPr>
                <w:spacing w:val="9"/>
                <w:sz w:val="16"/>
                <w:szCs w:val="18"/>
              </w:rPr>
              <w:t xml:space="preserve"> </w:t>
            </w:r>
            <w:r w:rsidRPr="00A83F08">
              <w:rPr>
                <w:sz w:val="16"/>
                <w:szCs w:val="18"/>
              </w:rPr>
              <w:t>plant</w:t>
            </w:r>
            <w:r w:rsidRPr="00A83F08">
              <w:rPr>
                <w:spacing w:val="9"/>
                <w:sz w:val="16"/>
                <w:szCs w:val="18"/>
              </w:rPr>
              <w:t xml:space="preserve"> </w:t>
            </w:r>
            <w:r w:rsidRPr="00A83F08">
              <w:rPr>
                <w:sz w:val="16"/>
                <w:szCs w:val="18"/>
              </w:rPr>
              <w:t>and</w:t>
            </w:r>
            <w:r w:rsidRPr="00A83F08">
              <w:rPr>
                <w:spacing w:val="-54"/>
                <w:sz w:val="16"/>
                <w:szCs w:val="18"/>
              </w:rPr>
              <w:t xml:space="preserve"> </w:t>
            </w:r>
            <w:r w:rsidRPr="00A83F08">
              <w:rPr>
                <w:w w:val="105"/>
                <w:sz w:val="16"/>
                <w:szCs w:val="18"/>
              </w:rPr>
              <w:t>equipment</w:t>
            </w:r>
          </w:p>
        </w:tc>
        <w:tc>
          <w:tcPr>
            <w:tcW w:w="1252" w:type="dxa"/>
          </w:tcPr>
          <w:p w14:paraId="74969A76" w14:textId="52C35C53"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w:t>
            </w:r>
          </w:p>
        </w:tc>
        <w:tc>
          <w:tcPr>
            <w:tcW w:w="1282" w:type="dxa"/>
          </w:tcPr>
          <w:p w14:paraId="50B08D83" w14:textId="2BB9C607"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4,000</w:t>
            </w:r>
          </w:p>
        </w:tc>
        <w:tc>
          <w:tcPr>
            <w:tcW w:w="1241" w:type="dxa"/>
          </w:tcPr>
          <w:p w14:paraId="2031C31E" w14:textId="10EEC746"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w:t>
            </w:r>
          </w:p>
        </w:tc>
      </w:tr>
      <w:tr w:rsidR="005B00B1" w14:paraId="40EACF93" w14:textId="77777777">
        <w:trPr>
          <w:trHeight w:val="289"/>
        </w:trPr>
        <w:tc>
          <w:tcPr>
            <w:tcW w:w="1274" w:type="dxa"/>
          </w:tcPr>
          <w:p w14:paraId="010B7FD1" w14:textId="4B6211A1"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(2,259)</w:t>
            </w:r>
          </w:p>
        </w:tc>
        <w:tc>
          <w:tcPr>
            <w:tcW w:w="3121" w:type="dxa"/>
            <w:hideMark/>
          </w:tcPr>
          <w:p w14:paraId="3133197E" w14:textId="77777777" w:rsidR="005B00B1" w:rsidRPr="00A83F08" w:rsidRDefault="005B00B1" w:rsidP="005B00B1">
            <w:pPr>
              <w:pStyle w:val="TableText"/>
              <w:ind w:left="57"/>
              <w:rPr>
                <w:sz w:val="16"/>
                <w:szCs w:val="18"/>
              </w:rPr>
            </w:pPr>
            <w:r w:rsidRPr="00A83F08">
              <w:rPr>
                <w:spacing w:val="-1"/>
                <w:w w:val="105"/>
                <w:sz w:val="16"/>
                <w:szCs w:val="18"/>
              </w:rPr>
              <w:t>Purchase</w:t>
            </w:r>
            <w:r w:rsidRPr="00A83F08">
              <w:rPr>
                <w:spacing w:val="-14"/>
                <w:w w:val="105"/>
                <w:sz w:val="16"/>
                <w:szCs w:val="18"/>
              </w:rPr>
              <w:t xml:space="preserve"> </w:t>
            </w:r>
            <w:r w:rsidRPr="00A83F08">
              <w:rPr>
                <w:spacing w:val="-1"/>
                <w:w w:val="105"/>
                <w:sz w:val="16"/>
                <w:szCs w:val="18"/>
              </w:rPr>
              <w:t>of</w:t>
            </w:r>
            <w:r w:rsidRPr="00A83F08">
              <w:rPr>
                <w:spacing w:val="-13"/>
                <w:w w:val="105"/>
                <w:sz w:val="16"/>
                <w:szCs w:val="18"/>
              </w:rPr>
              <w:t xml:space="preserve"> </w:t>
            </w:r>
            <w:r w:rsidRPr="00A83F08">
              <w:rPr>
                <w:spacing w:val="-1"/>
                <w:w w:val="105"/>
                <w:sz w:val="16"/>
                <w:szCs w:val="18"/>
              </w:rPr>
              <w:t>property,</w:t>
            </w:r>
            <w:r w:rsidRPr="00A83F08">
              <w:rPr>
                <w:spacing w:val="-13"/>
                <w:w w:val="105"/>
                <w:sz w:val="16"/>
                <w:szCs w:val="18"/>
              </w:rPr>
              <w:t xml:space="preserve"> </w:t>
            </w:r>
            <w:r w:rsidRPr="00A83F08">
              <w:rPr>
                <w:w w:val="105"/>
                <w:sz w:val="16"/>
                <w:szCs w:val="18"/>
              </w:rPr>
              <w:t>plant</w:t>
            </w:r>
            <w:r w:rsidRPr="00A83F08">
              <w:rPr>
                <w:spacing w:val="-13"/>
                <w:w w:val="105"/>
                <w:sz w:val="16"/>
                <w:szCs w:val="18"/>
              </w:rPr>
              <w:t xml:space="preserve"> </w:t>
            </w:r>
            <w:r w:rsidRPr="00A83F08">
              <w:rPr>
                <w:w w:val="105"/>
                <w:sz w:val="16"/>
                <w:szCs w:val="18"/>
              </w:rPr>
              <w:t>and</w:t>
            </w:r>
            <w:r w:rsidRPr="00A83F08">
              <w:rPr>
                <w:spacing w:val="-57"/>
                <w:w w:val="105"/>
                <w:sz w:val="16"/>
                <w:szCs w:val="18"/>
              </w:rPr>
              <w:t xml:space="preserve"> </w:t>
            </w:r>
            <w:r w:rsidRPr="00A83F08">
              <w:rPr>
                <w:w w:val="105"/>
                <w:sz w:val="16"/>
                <w:szCs w:val="18"/>
              </w:rPr>
              <w:t>equipment</w:t>
            </w:r>
          </w:p>
        </w:tc>
        <w:tc>
          <w:tcPr>
            <w:tcW w:w="1252" w:type="dxa"/>
          </w:tcPr>
          <w:p w14:paraId="1065C2D4" w14:textId="335F7BE8"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(218)</w:t>
            </w:r>
          </w:p>
        </w:tc>
        <w:tc>
          <w:tcPr>
            <w:tcW w:w="1282" w:type="dxa"/>
          </w:tcPr>
          <w:p w14:paraId="2AF00C02" w14:textId="712144F3"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(1,500)</w:t>
            </w:r>
          </w:p>
        </w:tc>
        <w:tc>
          <w:tcPr>
            <w:tcW w:w="1241" w:type="dxa"/>
          </w:tcPr>
          <w:p w14:paraId="56096169" w14:textId="245F1E08"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(500)</w:t>
            </w:r>
          </w:p>
        </w:tc>
      </w:tr>
      <w:tr w:rsidR="005B00B1" w14:paraId="36B71A60" w14:textId="77777777">
        <w:trPr>
          <w:trHeight w:val="348"/>
        </w:trPr>
        <w:tc>
          <w:tcPr>
            <w:tcW w:w="1274" w:type="dxa"/>
            <w:tcBorders>
              <w:top w:val="nil"/>
              <w:left w:val="nil"/>
              <w:bottom w:val="single" w:sz="4" w:space="0" w:color="A6A6A6" w:themeColor="background1" w:themeShade="A6"/>
              <w:right w:val="nil"/>
            </w:tcBorders>
          </w:tcPr>
          <w:p w14:paraId="0B2A1512" w14:textId="0C4B1D84"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w:t>
            </w:r>
          </w:p>
        </w:tc>
        <w:tc>
          <w:tcPr>
            <w:tcW w:w="3121" w:type="dxa"/>
            <w:tcBorders>
              <w:top w:val="nil"/>
              <w:left w:val="nil"/>
              <w:bottom w:val="single" w:sz="4" w:space="0" w:color="A6A6A6" w:themeColor="background1" w:themeShade="A6"/>
              <w:right w:val="nil"/>
            </w:tcBorders>
            <w:hideMark/>
          </w:tcPr>
          <w:p w14:paraId="6876FEC5" w14:textId="77777777" w:rsidR="005B00B1" w:rsidRPr="00A83F08" w:rsidRDefault="005B00B1" w:rsidP="005B00B1">
            <w:pPr>
              <w:pStyle w:val="TableText"/>
              <w:ind w:left="57"/>
              <w:rPr>
                <w:sz w:val="16"/>
                <w:szCs w:val="18"/>
              </w:rPr>
            </w:pPr>
            <w:r w:rsidRPr="00A83F08">
              <w:rPr>
                <w:w w:val="105"/>
                <w:sz w:val="16"/>
                <w:szCs w:val="18"/>
              </w:rPr>
              <w:t>Purchase</w:t>
            </w:r>
            <w:r w:rsidRPr="00A83F08">
              <w:rPr>
                <w:spacing w:val="-10"/>
                <w:w w:val="105"/>
                <w:sz w:val="16"/>
                <w:szCs w:val="18"/>
              </w:rPr>
              <w:t xml:space="preserve"> </w:t>
            </w:r>
            <w:r w:rsidRPr="00A83F08">
              <w:rPr>
                <w:w w:val="105"/>
                <w:sz w:val="16"/>
                <w:szCs w:val="18"/>
              </w:rPr>
              <w:t>of</w:t>
            </w:r>
            <w:r w:rsidRPr="00A83F08">
              <w:rPr>
                <w:spacing w:val="-10"/>
                <w:w w:val="105"/>
                <w:sz w:val="16"/>
                <w:szCs w:val="18"/>
              </w:rPr>
              <w:t xml:space="preserve"> </w:t>
            </w:r>
            <w:r w:rsidRPr="00A83F08">
              <w:rPr>
                <w:w w:val="105"/>
                <w:sz w:val="16"/>
                <w:szCs w:val="18"/>
              </w:rPr>
              <w:t>intangible</w:t>
            </w:r>
            <w:r w:rsidRPr="00A83F08">
              <w:rPr>
                <w:spacing w:val="-10"/>
                <w:w w:val="105"/>
                <w:sz w:val="16"/>
                <w:szCs w:val="18"/>
              </w:rPr>
              <w:t xml:space="preserve"> </w:t>
            </w:r>
            <w:r w:rsidRPr="00A83F08">
              <w:rPr>
                <w:w w:val="105"/>
                <w:sz w:val="16"/>
                <w:szCs w:val="18"/>
              </w:rPr>
              <w:t>assets</w:t>
            </w:r>
          </w:p>
        </w:tc>
        <w:tc>
          <w:tcPr>
            <w:tcW w:w="1252" w:type="dxa"/>
            <w:tcBorders>
              <w:top w:val="nil"/>
              <w:left w:val="nil"/>
              <w:bottom w:val="single" w:sz="4" w:space="0" w:color="A6A6A6" w:themeColor="background1" w:themeShade="A6"/>
              <w:right w:val="nil"/>
            </w:tcBorders>
          </w:tcPr>
          <w:p w14:paraId="3818C45A" w14:textId="700FE734"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w:t>
            </w:r>
          </w:p>
        </w:tc>
        <w:tc>
          <w:tcPr>
            <w:tcW w:w="1282" w:type="dxa"/>
            <w:tcBorders>
              <w:top w:val="nil"/>
              <w:left w:val="nil"/>
              <w:bottom w:val="single" w:sz="4" w:space="0" w:color="A6A6A6" w:themeColor="background1" w:themeShade="A6"/>
              <w:right w:val="nil"/>
            </w:tcBorders>
          </w:tcPr>
          <w:p w14:paraId="2931830B" w14:textId="2D25AEFA"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(100)</w:t>
            </w:r>
          </w:p>
        </w:tc>
        <w:tc>
          <w:tcPr>
            <w:tcW w:w="1241" w:type="dxa"/>
            <w:tcBorders>
              <w:top w:val="nil"/>
              <w:left w:val="nil"/>
              <w:bottom w:val="single" w:sz="4" w:space="0" w:color="A6A6A6" w:themeColor="background1" w:themeShade="A6"/>
              <w:right w:val="nil"/>
            </w:tcBorders>
          </w:tcPr>
          <w:p w14:paraId="6B7D085F" w14:textId="19B674AE"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w:t>
            </w:r>
          </w:p>
        </w:tc>
      </w:tr>
      <w:tr w:rsidR="005B00B1" w:rsidRPr="005B00B1" w14:paraId="27D9BB74"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297BA413" w14:textId="38B80421" w:rsidR="005B00B1" w:rsidRPr="005B00B1" w:rsidRDefault="005B00B1" w:rsidP="005B00B1">
            <w:pPr>
              <w:pStyle w:val="TableText"/>
              <w:ind w:left="57" w:right="170"/>
              <w:jc w:val="right"/>
              <w:rPr>
                <w:rFonts w:cs="Segoe UI"/>
                <w:b/>
                <w:bCs/>
                <w:spacing w:val="-2"/>
                <w:sz w:val="16"/>
                <w:szCs w:val="16"/>
              </w:rPr>
            </w:pPr>
            <w:r w:rsidRPr="005B00B1">
              <w:rPr>
                <w:rFonts w:cs="Segoe UI"/>
                <w:b/>
                <w:bCs/>
                <w:spacing w:val="-2"/>
                <w:sz w:val="16"/>
                <w:szCs w:val="16"/>
              </w:rPr>
              <w:t>(2,259)</w:t>
            </w:r>
          </w:p>
        </w:tc>
        <w:tc>
          <w:tcPr>
            <w:tcW w:w="3121" w:type="dxa"/>
            <w:tcBorders>
              <w:top w:val="single" w:sz="4" w:space="0" w:color="A6A6A6" w:themeColor="background1" w:themeShade="A6"/>
              <w:left w:val="nil"/>
              <w:bottom w:val="single" w:sz="4" w:space="0" w:color="A6A6A6" w:themeColor="background1" w:themeShade="A6"/>
              <w:right w:val="nil"/>
            </w:tcBorders>
            <w:hideMark/>
          </w:tcPr>
          <w:p w14:paraId="07524685" w14:textId="77777777" w:rsidR="005B00B1" w:rsidRPr="005B00B1" w:rsidRDefault="005B00B1" w:rsidP="005B00B1">
            <w:pPr>
              <w:pStyle w:val="TableText"/>
              <w:ind w:left="57"/>
              <w:rPr>
                <w:b/>
                <w:bCs/>
                <w:sz w:val="16"/>
                <w:szCs w:val="18"/>
              </w:rPr>
            </w:pPr>
            <w:r w:rsidRPr="005B00B1">
              <w:rPr>
                <w:b/>
                <w:bCs/>
                <w:w w:val="110"/>
                <w:sz w:val="16"/>
                <w:szCs w:val="18"/>
              </w:rPr>
              <w:t>Net</w:t>
            </w:r>
            <w:r w:rsidRPr="005B00B1">
              <w:rPr>
                <w:b/>
                <w:bCs/>
                <w:spacing w:val="-14"/>
                <w:w w:val="110"/>
                <w:sz w:val="16"/>
                <w:szCs w:val="18"/>
              </w:rPr>
              <w:t xml:space="preserve"> </w:t>
            </w:r>
            <w:r w:rsidRPr="005B00B1">
              <w:rPr>
                <w:b/>
                <w:bCs/>
                <w:w w:val="110"/>
                <w:sz w:val="16"/>
                <w:szCs w:val="18"/>
              </w:rPr>
              <w:t>cash</w:t>
            </w:r>
            <w:r w:rsidRPr="005B00B1">
              <w:rPr>
                <w:b/>
                <w:bCs/>
                <w:spacing w:val="-13"/>
                <w:w w:val="110"/>
                <w:sz w:val="16"/>
                <w:szCs w:val="18"/>
              </w:rPr>
              <w:t xml:space="preserve"> </w:t>
            </w:r>
            <w:r w:rsidRPr="005B00B1">
              <w:rPr>
                <w:b/>
                <w:bCs/>
                <w:w w:val="110"/>
                <w:sz w:val="16"/>
                <w:szCs w:val="18"/>
              </w:rPr>
              <w:t>flow</w:t>
            </w:r>
            <w:r w:rsidRPr="005B00B1">
              <w:rPr>
                <w:b/>
                <w:bCs/>
                <w:spacing w:val="-14"/>
                <w:w w:val="110"/>
                <w:sz w:val="16"/>
                <w:szCs w:val="18"/>
              </w:rPr>
              <w:t xml:space="preserve"> </w:t>
            </w:r>
            <w:r w:rsidRPr="005B00B1">
              <w:rPr>
                <w:b/>
                <w:bCs/>
                <w:w w:val="110"/>
                <w:sz w:val="16"/>
                <w:szCs w:val="18"/>
              </w:rPr>
              <w:t>from</w:t>
            </w:r>
            <w:r w:rsidRPr="005B00B1">
              <w:rPr>
                <w:b/>
                <w:bCs/>
                <w:spacing w:val="-13"/>
                <w:w w:val="110"/>
                <w:sz w:val="16"/>
                <w:szCs w:val="18"/>
              </w:rPr>
              <w:t xml:space="preserve"> </w:t>
            </w:r>
            <w:r w:rsidRPr="005B00B1">
              <w:rPr>
                <w:b/>
                <w:bCs/>
                <w:w w:val="110"/>
                <w:sz w:val="16"/>
                <w:szCs w:val="18"/>
              </w:rPr>
              <w:t>investing</w:t>
            </w:r>
            <w:r w:rsidRPr="005B00B1">
              <w:rPr>
                <w:b/>
                <w:bCs/>
                <w:spacing w:val="-14"/>
                <w:w w:val="110"/>
                <w:sz w:val="16"/>
                <w:szCs w:val="18"/>
              </w:rPr>
              <w:t xml:space="preserve"> </w:t>
            </w:r>
            <w:r w:rsidRPr="005B00B1">
              <w:rPr>
                <w:b/>
                <w:bCs/>
                <w:w w:val="110"/>
                <w:sz w:val="16"/>
                <w:szCs w:val="18"/>
              </w:rPr>
              <w:t>activities</w:t>
            </w:r>
          </w:p>
        </w:tc>
        <w:tc>
          <w:tcPr>
            <w:tcW w:w="1252" w:type="dxa"/>
            <w:tcBorders>
              <w:top w:val="single" w:sz="4" w:space="0" w:color="A6A6A6" w:themeColor="background1" w:themeShade="A6"/>
              <w:left w:val="nil"/>
              <w:bottom w:val="single" w:sz="4" w:space="0" w:color="A6A6A6" w:themeColor="background1" w:themeShade="A6"/>
              <w:right w:val="nil"/>
            </w:tcBorders>
          </w:tcPr>
          <w:p w14:paraId="7A681914" w14:textId="07A6F21C"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(218)</w:t>
            </w:r>
          </w:p>
        </w:tc>
        <w:tc>
          <w:tcPr>
            <w:tcW w:w="1282" w:type="dxa"/>
            <w:tcBorders>
              <w:top w:val="single" w:sz="4" w:space="0" w:color="A6A6A6" w:themeColor="background1" w:themeShade="A6"/>
              <w:left w:val="nil"/>
              <w:bottom w:val="single" w:sz="4" w:space="0" w:color="A6A6A6" w:themeColor="background1" w:themeShade="A6"/>
              <w:right w:val="nil"/>
            </w:tcBorders>
          </w:tcPr>
          <w:p w14:paraId="06972063" w14:textId="2AA2C6CF"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2,400</w:t>
            </w:r>
          </w:p>
        </w:tc>
        <w:tc>
          <w:tcPr>
            <w:tcW w:w="1241" w:type="dxa"/>
            <w:tcBorders>
              <w:top w:val="single" w:sz="4" w:space="0" w:color="A6A6A6" w:themeColor="background1" w:themeShade="A6"/>
              <w:left w:val="nil"/>
              <w:bottom w:val="single" w:sz="4" w:space="0" w:color="A6A6A6" w:themeColor="background1" w:themeShade="A6"/>
              <w:right w:val="nil"/>
            </w:tcBorders>
          </w:tcPr>
          <w:p w14:paraId="6EC21CDA" w14:textId="41B1B43D" w:rsidR="005B00B1" w:rsidRPr="005B00B1" w:rsidRDefault="005B00B1" w:rsidP="0022568A">
            <w:pPr>
              <w:pStyle w:val="TableText"/>
              <w:ind w:left="57" w:right="113"/>
              <w:jc w:val="right"/>
              <w:rPr>
                <w:rFonts w:cs="Segoe UI"/>
                <w:b/>
                <w:bCs/>
                <w:spacing w:val="-2"/>
                <w:sz w:val="16"/>
                <w:szCs w:val="16"/>
              </w:rPr>
            </w:pPr>
            <w:r w:rsidRPr="005B00B1">
              <w:rPr>
                <w:rFonts w:cs="Segoe UI"/>
                <w:b/>
                <w:bCs/>
                <w:spacing w:val="-2"/>
                <w:sz w:val="16"/>
                <w:szCs w:val="16"/>
              </w:rPr>
              <w:t>(500)</w:t>
            </w:r>
          </w:p>
        </w:tc>
      </w:tr>
      <w:tr w:rsidR="005B00B1" w:rsidRPr="00A83F08" w14:paraId="68F0E74C" w14:textId="77777777">
        <w:trPr>
          <w:trHeight w:val="354"/>
        </w:trPr>
        <w:tc>
          <w:tcPr>
            <w:tcW w:w="1274" w:type="dxa"/>
            <w:tcBorders>
              <w:top w:val="single" w:sz="4" w:space="0" w:color="A6A6A6" w:themeColor="background1" w:themeShade="A6"/>
              <w:left w:val="nil"/>
              <w:bottom w:val="nil"/>
              <w:right w:val="nil"/>
            </w:tcBorders>
          </w:tcPr>
          <w:p w14:paraId="66F9061D" w14:textId="77777777" w:rsidR="005B00B1" w:rsidRPr="005B00B1" w:rsidRDefault="005B00B1" w:rsidP="005B00B1">
            <w:pPr>
              <w:pStyle w:val="TableText"/>
              <w:ind w:left="57" w:right="170"/>
              <w:jc w:val="right"/>
              <w:rPr>
                <w:rFonts w:cs="Segoe UI"/>
                <w:spacing w:val="-2"/>
                <w:sz w:val="16"/>
                <w:szCs w:val="16"/>
              </w:rPr>
            </w:pPr>
          </w:p>
        </w:tc>
        <w:tc>
          <w:tcPr>
            <w:tcW w:w="3121" w:type="dxa"/>
            <w:tcBorders>
              <w:top w:val="single" w:sz="4" w:space="0" w:color="A6A6A6" w:themeColor="background1" w:themeShade="A6"/>
              <w:left w:val="nil"/>
              <w:bottom w:val="nil"/>
              <w:right w:val="nil"/>
            </w:tcBorders>
            <w:hideMark/>
          </w:tcPr>
          <w:p w14:paraId="7A6C707B" w14:textId="77777777" w:rsidR="005B00B1" w:rsidRPr="00A83F08" w:rsidRDefault="005B00B1" w:rsidP="005B00B1">
            <w:pPr>
              <w:pStyle w:val="TableText"/>
              <w:ind w:left="57"/>
              <w:rPr>
                <w:b/>
                <w:bCs/>
                <w:sz w:val="16"/>
                <w:szCs w:val="18"/>
              </w:rPr>
            </w:pPr>
            <w:r w:rsidRPr="00A83F08">
              <w:rPr>
                <w:b/>
                <w:bCs/>
                <w:w w:val="110"/>
                <w:sz w:val="16"/>
                <w:szCs w:val="18"/>
              </w:rPr>
              <w:t>Cash</w:t>
            </w:r>
            <w:r w:rsidRPr="00A83F08">
              <w:rPr>
                <w:b/>
                <w:bCs/>
                <w:spacing w:val="-13"/>
                <w:w w:val="110"/>
                <w:sz w:val="16"/>
                <w:szCs w:val="18"/>
              </w:rPr>
              <w:t xml:space="preserve"> </w:t>
            </w:r>
            <w:r w:rsidRPr="00A83F08">
              <w:rPr>
                <w:b/>
                <w:bCs/>
                <w:w w:val="110"/>
                <w:sz w:val="16"/>
                <w:szCs w:val="18"/>
              </w:rPr>
              <w:t>flows</w:t>
            </w:r>
            <w:r w:rsidRPr="00A83F08">
              <w:rPr>
                <w:b/>
                <w:bCs/>
                <w:spacing w:val="-13"/>
                <w:w w:val="110"/>
                <w:sz w:val="16"/>
                <w:szCs w:val="18"/>
              </w:rPr>
              <w:t xml:space="preserve"> </w:t>
            </w:r>
            <w:r w:rsidRPr="00A83F08">
              <w:rPr>
                <w:b/>
                <w:bCs/>
                <w:w w:val="110"/>
                <w:sz w:val="16"/>
                <w:szCs w:val="18"/>
              </w:rPr>
              <w:t>from</w:t>
            </w:r>
            <w:r w:rsidRPr="00A83F08">
              <w:rPr>
                <w:b/>
                <w:bCs/>
                <w:spacing w:val="-12"/>
                <w:w w:val="110"/>
                <w:sz w:val="16"/>
                <w:szCs w:val="18"/>
              </w:rPr>
              <w:t xml:space="preserve"> </w:t>
            </w:r>
            <w:r w:rsidRPr="00A83F08">
              <w:rPr>
                <w:b/>
                <w:bCs/>
                <w:w w:val="110"/>
                <w:sz w:val="16"/>
                <w:szCs w:val="18"/>
              </w:rPr>
              <w:t>financing</w:t>
            </w:r>
            <w:r w:rsidRPr="00A83F08">
              <w:rPr>
                <w:b/>
                <w:bCs/>
                <w:spacing w:val="-13"/>
                <w:w w:val="110"/>
                <w:sz w:val="16"/>
                <w:szCs w:val="18"/>
              </w:rPr>
              <w:t xml:space="preserve"> </w:t>
            </w:r>
            <w:r w:rsidRPr="00A83F08">
              <w:rPr>
                <w:b/>
                <w:bCs/>
                <w:w w:val="110"/>
                <w:sz w:val="16"/>
                <w:szCs w:val="18"/>
              </w:rPr>
              <w:t>activities</w:t>
            </w:r>
          </w:p>
        </w:tc>
        <w:tc>
          <w:tcPr>
            <w:tcW w:w="1252" w:type="dxa"/>
            <w:tcBorders>
              <w:top w:val="single" w:sz="4" w:space="0" w:color="A6A6A6" w:themeColor="background1" w:themeShade="A6"/>
              <w:left w:val="nil"/>
              <w:bottom w:val="nil"/>
              <w:right w:val="nil"/>
            </w:tcBorders>
          </w:tcPr>
          <w:p w14:paraId="2D2418BE" w14:textId="77777777" w:rsidR="005B00B1" w:rsidRPr="005B00B1" w:rsidRDefault="005B00B1" w:rsidP="005B00B1">
            <w:pPr>
              <w:pStyle w:val="TableText"/>
              <w:ind w:left="57" w:right="57"/>
              <w:jc w:val="right"/>
              <w:rPr>
                <w:rFonts w:cs="Segoe UI"/>
                <w:spacing w:val="-2"/>
                <w:sz w:val="16"/>
                <w:szCs w:val="16"/>
              </w:rPr>
            </w:pPr>
          </w:p>
        </w:tc>
        <w:tc>
          <w:tcPr>
            <w:tcW w:w="1282" w:type="dxa"/>
            <w:tcBorders>
              <w:top w:val="single" w:sz="4" w:space="0" w:color="A6A6A6" w:themeColor="background1" w:themeShade="A6"/>
              <w:left w:val="nil"/>
              <w:bottom w:val="nil"/>
              <w:right w:val="nil"/>
            </w:tcBorders>
          </w:tcPr>
          <w:p w14:paraId="5CD606D1" w14:textId="77777777" w:rsidR="005B00B1" w:rsidRPr="005B00B1" w:rsidRDefault="005B00B1" w:rsidP="005B00B1">
            <w:pPr>
              <w:pStyle w:val="TableText"/>
              <w:ind w:left="57" w:right="57"/>
              <w:jc w:val="right"/>
              <w:rPr>
                <w:rFonts w:cs="Segoe UI"/>
                <w:spacing w:val="-2"/>
                <w:sz w:val="16"/>
                <w:szCs w:val="16"/>
              </w:rPr>
            </w:pPr>
          </w:p>
        </w:tc>
        <w:tc>
          <w:tcPr>
            <w:tcW w:w="1241" w:type="dxa"/>
            <w:tcBorders>
              <w:top w:val="single" w:sz="4" w:space="0" w:color="A6A6A6" w:themeColor="background1" w:themeShade="A6"/>
              <w:left w:val="nil"/>
              <w:bottom w:val="nil"/>
              <w:right w:val="nil"/>
            </w:tcBorders>
          </w:tcPr>
          <w:p w14:paraId="19D058F1" w14:textId="77777777" w:rsidR="005B00B1" w:rsidRPr="005B00B1" w:rsidRDefault="005B00B1" w:rsidP="0022568A">
            <w:pPr>
              <w:pStyle w:val="TableText"/>
              <w:ind w:left="57" w:right="113"/>
              <w:jc w:val="right"/>
              <w:rPr>
                <w:rFonts w:cs="Segoe UI"/>
                <w:spacing w:val="-2"/>
                <w:sz w:val="16"/>
                <w:szCs w:val="16"/>
              </w:rPr>
            </w:pPr>
          </w:p>
        </w:tc>
      </w:tr>
      <w:tr w:rsidR="005B00B1" w14:paraId="535AE89B" w14:textId="77777777">
        <w:trPr>
          <w:trHeight w:val="359"/>
        </w:trPr>
        <w:tc>
          <w:tcPr>
            <w:tcW w:w="1274" w:type="dxa"/>
          </w:tcPr>
          <w:p w14:paraId="7CE62EF7" w14:textId="06834227"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(400)</w:t>
            </w:r>
          </w:p>
        </w:tc>
        <w:tc>
          <w:tcPr>
            <w:tcW w:w="3121" w:type="dxa"/>
            <w:hideMark/>
          </w:tcPr>
          <w:p w14:paraId="25A4AA33" w14:textId="77777777" w:rsidR="005B00B1" w:rsidRPr="00A83F08" w:rsidRDefault="005B00B1" w:rsidP="005B00B1">
            <w:pPr>
              <w:pStyle w:val="TableText"/>
              <w:ind w:left="57"/>
              <w:rPr>
                <w:sz w:val="16"/>
                <w:szCs w:val="18"/>
              </w:rPr>
            </w:pPr>
            <w:r w:rsidRPr="00A83F08">
              <w:rPr>
                <w:w w:val="105"/>
                <w:sz w:val="16"/>
                <w:szCs w:val="18"/>
              </w:rPr>
              <w:t>Capital</w:t>
            </w:r>
            <w:r w:rsidRPr="00A83F08">
              <w:rPr>
                <w:spacing w:val="-2"/>
                <w:w w:val="105"/>
                <w:sz w:val="16"/>
                <w:szCs w:val="18"/>
              </w:rPr>
              <w:t xml:space="preserve"> </w:t>
            </w:r>
            <w:r w:rsidRPr="00A83F08">
              <w:rPr>
                <w:w w:val="105"/>
                <w:sz w:val="16"/>
                <w:szCs w:val="18"/>
              </w:rPr>
              <w:t>withdrawal</w:t>
            </w:r>
          </w:p>
        </w:tc>
        <w:tc>
          <w:tcPr>
            <w:tcW w:w="1252" w:type="dxa"/>
          </w:tcPr>
          <w:p w14:paraId="392232BB" w14:textId="595C551C"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w:t>
            </w:r>
          </w:p>
        </w:tc>
        <w:tc>
          <w:tcPr>
            <w:tcW w:w="1282" w:type="dxa"/>
          </w:tcPr>
          <w:p w14:paraId="7000FF5B" w14:textId="463A01EA"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w:t>
            </w:r>
          </w:p>
        </w:tc>
        <w:tc>
          <w:tcPr>
            <w:tcW w:w="1241" w:type="dxa"/>
          </w:tcPr>
          <w:p w14:paraId="71513493" w14:textId="3A6859AE"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w:t>
            </w:r>
          </w:p>
        </w:tc>
      </w:tr>
      <w:tr w:rsidR="005B00B1" w14:paraId="1617A101" w14:textId="77777777">
        <w:trPr>
          <w:trHeight w:val="348"/>
        </w:trPr>
        <w:tc>
          <w:tcPr>
            <w:tcW w:w="1274" w:type="dxa"/>
            <w:tcBorders>
              <w:top w:val="nil"/>
              <w:left w:val="nil"/>
              <w:bottom w:val="single" w:sz="4" w:space="0" w:color="A6A6A6" w:themeColor="background1" w:themeShade="A6"/>
              <w:right w:val="nil"/>
            </w:tcBorders>
          </w:tcPr>
          <w:p w14:paraId="619A703A" w14:textId="748D95AD"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(34,129)</w:t>
            </w:r>
          </w:p>
        </w:tc>
        <w:tc>
          <w:tcPr>
            <w:tcW w:w="3121" w:type="dxa"/>
            <w:tcBorders>
              <w:top w:val="nil"/>
              <w:left w:val="nil"/>
              <w:bottom w:val="single" w:sz="4" w:space="0" w:color="A6A6A6" w:themeColor="background1" w:themeShade="A6"/>
              <w:right w:val="nil"/>
            </w:tcBorders>
            <w:hideMark/>
          </w:tcPr>
          <w:p w14:paraId="7CD04CD0" w14:textId="77777777" w:rsidR="005B00B1" w:rsidRPr="00A83F08" w:rsidRDefault="005B00B1" w:rsidP="005B00B1">
            <w:pPr>
              <w:pStyle w:val="TableText"/>
              <w:ind w:left="57"/>
              <w:rPr>
                <w:sz w:val="16"/>
                <w:szCs w:val="18"/>
              </w:rPr>
            </w:pPr>
            <w:r w:rsidRPr="00A83F08">
              <w:rPr>
                <w:sz w:val="16"/>
                <w:szCs w:val="18"/>
              </w:rPr>
              <w:t>Return</w:t>
            </w:r>
            <w:r w:rsidRPr="00A83F08">
              <w:rPr>
                <w:spacing w:val="3"/>
                <w:sz w:val="16"/>
                <w:szCs w:val="18"/>
              </w:rPr>
              <w:t xml:space="preserve"> </w:t>
            </w:r>
            <w:r w:rsidRPr="00A83F08">
              <w:rPr>
                <w:sz w:val="16"/>
                <w:szCs w:val="18"/>
              </w:rPr>
              <w:t>of</w:t>
            </w:r>
            <w:r w:rsidRPr="00A83F08">
              <w:rPr>
                <w:spacing w:val="3"/>
                <w:sz w:val="16"/>
                <w:szCs w:val="18"/>
              </w:rPr>
              <w:t xml:space="preserve"> </w:t>
            </w:r>
            <w:r w:rsidRPr="00A83F08">
              <w:rPr>
                <w:sz w:val="16"/>
                <w:szCs w:val="18"/>
              </w:rPr>
              <w:t>operating</w:t>
            </w:r>
            <w:r w:rsidRPr="00A83F08">
              <w:rPr>
                <w:spacing w:val="3"/>
                <w:sz w:val="16"/>
                <w:szCs w:val="18"/>
              </w:rPr>
              <w:t xml:space="preserve"> </w:t>
            </w:r>
            <w:r w:rsidRPr="00A83F08">
              <w:rPr>
                <w:sz w:val="16"/>
                <w:szCs w:val="18"/>
              </w:rPr>
              <w:t>surplus</w:t>
            </w:r>
          </w:p>
        </w:tc>
        <w:tc>
          <w:tcPr>
            <w:tcW w:w="1252" w:type="dxa"/>
            <w:tcBorders>
              <w:top w:val="nil"/>
              <w:left w:val="nil"/>
              <w:bottom w:val="single" w:sz="4" w:space="0" w:color="A6A6A6" w:themeColor="background1" w:themeShade="A6"/>
              <w:right w:val="nil"/>
            </w:tcBorders>
          </w:tcPr>
          <w:p w14:paraId="5E1FCF68" w14:textId="504542B9"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(15,343)</w:t>
            </w:r>
          </w:p>
        </w:tc>
        <w:tc>
          <w:tcPr>
            <w:tcW w:w="1282" w:type="dxa"/>
            <w:tcBorders>
              <w:top w:val="nil"/>
              <w:left w:val="nil"/>
              <w:bottom w:val="single" w:sz="4" w:space="0" w:color="A6A6A6" w:themeColor="background1" w:themeShade="A6"/>
              <w:right w:val="nil"/>
            </w:tcBorders>
          </w:tcPr>
          <w:p w14:paraId="0564AEC3" w14:textId="0C1D9D3C"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(6,700)</w:t>
            </w:r>
          </w:p>
        </w:tc>
        <w:tc>
          <w:tcPr>
            <w:tcW w:w="1241" w:type="dxa"/>
            <w:tcBorders>
              <w:top w:val="nil"/>
              <w:left w:val="nil"/>
              <w:bottom w:val="single" w:sz="4" w:space="0" w:color="A6A6A6" w:themeColor="background1" w:themeShade="A6"/>
              <w:right w:val="nil"/>
            </w:tcBorders>
          </w:tcPr>
          <w:p w14:paraId="02912A7D" w14:textId="6725BB18"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(5,000)</w:t>
            </w:r>
          </w:p>
        </w:tc>
      </w:tr>
      <w:tr w:rsidR="005B00B1" w:rsidRPr="005B00B1" w14:paraId="6383A3B1"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2388618F" w14:textId="76B400EF" w:rsidR="005B00B1" w:rsidRPr="005B00B1" w:rsidRDefault="005B00B1" w:rsidP="005B00B1">
            <w:pPr>
              <w:pStyle w:val="TableText"/>
              <w:ind w:left="57" w:right="170"/>
              <w:jc w:val="right"/>
              <w:rPr>
                <w:rFonts w:cs="Segoe UI"/>
                <w:b/>
                <w:bCs/>
                <w:spacing w:val="-2"/>
                <w:sz w:val="16"/>
                <w:szCs w:val="16"/>
              </w:rPr>
            </w:pPr>
            <w:r w:rsidRPr="005B00B1">
              <w:rPr>
                <w:rFonts w:cs="Segoe UI"/>
                <w:b/>
                <w:bCs/>
                <w:spacing w:val="-2"/>
                <w:sz w:val="16"/>
                <w:szCs w:val="16"/>
              </w:rPr>
              <w:t>(34,529)</w:t>
            </w:r>
          </w:p>
        </w:tc>
        <w:tc>
          <w:tcPr>
            <w:tcW w:w="3121" w:type="dxa"/>
            <w:tcBorders>
              <w:top w:val="single" w:sz="4" w:space="0" w:color="A6A6A6" w:themeColor="background1" w:themeShade="A6"/>
              <w:left w:val="nil"/>
              <w:bottom w:val="single" w:sz="4" w:space="0" w:color="A6A6A6" w:themeColor="background1" w:themeShade="A6"/>
              <w:right w:val="nil"/>
            </w:tcBorders>
            <w:hideMark/>
          </w:tcPr>
          <w:p w14:paraId="42136C49" w14:textId="77777777" w:rsidR="005B00B1" w:rsidRPr="005B00B1" w:rsidRDefault="005B00B1" w:rsidP="005B00B1">
            <w:pPr>
              <w:pStyle w:val="TableText"/>
              <w:ind w:left="57"/>
              <w:rPr>
                <w:b/>
                <w:bCs/>
                <w:sz w:val="16"/>
                <w:szCs w:val="18"/>
              </w:rPr>
            </w:pPr>
            <w:r w:rsidRPr="005B00B1">
              <w:rPr>
                <w:b/>
                <w:bCs/>
                <w:w w:val="110"/>
                <w:sz w:val="16"/>
                <w:szCs w:val="18"/>
              </w:rPr>
              <w:t>Net</w:t>
            </w:r>
            <w:r w:rsidRPr="005B00B1">
              <w:rPr>
                <w:b/>
                <w:bCs/>
                <w:spacing w:val="-18"/>
                <w:w w:val="110"/>
                <w:sz w:val="16"/>
                <w:szCs w:val="18"/>
              </w:rPr>
              <w:t xml:space="preserve"> </w:t>
            </w:r>
            <w:r w:rsidRPr="005B00B1">
              <w:rPr>
                <w:b/>
                <w:bCs/>
                <w:w w:val="110"/>
                <w:sz w:val="16"/>
                <w:szCs w:val="18"/>
              </w:rPr>
              <w:t>cash</w:t>
            </w:r>
            <w:r w:rsidRPr="005B00B1">
              <w:rPr>
                <w:b/>
                <w:bCs/>
                <w:spacing w:val="-18"/>
                <w:w w:val="110"/>
                <w:sz w:val="16"/>
                <w:szCs w:val="18"/>
              </w:rPr>
              <w:t xml:space="preserve"> </w:t>
            </w:r>
            <w:r w:rsidRPr="005B00B1">
              <w:rPr>
                <w:b/>
                <w:bCs/>
                <w:w w:val="110"/>
                <w:sz w:val="16"/>
                <w:szCs w:val="18"/>
              </w:rPr>
              <w:t>flow</w:t>
            </w:r>
            <w:r w:rsidRPr="005B00B1">
              <w:rPr>
                <w:b/>
                <w:bCs/>
                <w:spacing w:val="-17"/>
                <w:w w:val="110"/>
                <w:sz w:val="16"/>
                <w:szCs w:val="18"/>
              </w:rPr>
              <w:t xml:space="preserve"> </w:t>
            </w:r>
            <w:r w:rsidRPr="005B00B1">
              <w:rPr>
                <w:b/>
                <w:bCs/>
                <w:w w:val="110"/>
                <w:sz w:val="16"/>
                <w:szCs w:val="18"/>
              </w:rPr>
              <w:t>from</w:t>
            </w:r>
            <w:r w:rsidRPr="005B00B1">
              <w:rPr>
                <w:b/>
                <w:bCs/>
                <w:spacing w:val="-18"/>
                <w:w w:val="110"/>
                <w:sz w:val="16"/>
                <w:szCs w:val="18"/>
              </w:rPr>
              <w:t xml:space="preserve"> </w:t>
            </w:r>
            <w:r w:rsidRPr="005B00B1">
              <w:rPr>
                <w:b/>
                <w:bCs/>
                <w:w w:val="110"/>
                <w:sz w:val="16"/>
                <w:szCs w:val="18"/>
              </w:rPr>
              <w:t>financing</w:t>
            </w:r>
            <w:r w:rsidRPr="005B00B1">
              <w:rPr>
                <w:b/>
                <w:bCs/>
                <w:spacing w:val="-17"/>
                <w:w w:val="110"/>
                <w:sz w:val="16"/>
                <w:szCs w:val="18"/>
              </w:rPr>
              <w:t xml:space="preserve"> </w:t>
            </w:r>
            <w:r w:rsidRPr="005B00B1">
              <w:rPr>
                <w:b/>
                <w:bCs/>
                <w:w w:val="110"/>
                <w:sz w:val="16"/>
                <w:szCs w:val="18"/>
              </w:rPr>
              <w:t>activities</w:t>
            </w:r>
          </w:p>
        </w:tc>
        <w:tc>
          <w:tcPr>
            <w:tcW w:w="1252" w:type="dxa"/>
            <w:tcBorders>
              <w:top w:val="single" w:sz="4" w:space="0" w:color="A6A6A6" w:themeColor="background1" w:themeShade="A6"/>
              <w:left w:val="nil"/>
              <w:bottom w:val="single" w:sz="4" w:space="0" w:color="A6A6A6" w:themeColor="background1" w:themeShade="A6"/>
              <w:right w:val="nil"/>
            </w:tcBorders>
          </w:tcPr>
          <w:p w14:paraId="7E2E1557" w14:textId="2D877FAE"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(15,343)</w:t>
            </w:r>
          </w:p>
        </w:tc>
        <w:tc>
          <w:tcPr>
            <w:tcW w:w="1282" w:type="dxa"/>
            <w:tcBorders>
              <w:top w:val="single" w:sz="4" w:space="0" w:color="A6A6A6" w:themeColor="background1" w:themeShade="A6"/>
              <w:left w:val="nil"/>
              <w:bottom w:val="single" w:sz="4" w:space="0" w:color="A6A6A6" w:themeColor="background1" w:themeShade="A6"/>
              <w:right w:val="nil"/>
            </w:tcBorders>
          </w:tcPr>
          <w:p w14:paraId="48F5AF3A" w14:textId="423A08A2"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(6,700)</w:t>
            </w:r>
          </w:p>
        </w:tc>
        <w:tc>
          <w:tcPr>
            <w:tcW w:w="1241" w:type="dxa"/>
            <w:tcBorders>
              <w:top w:val="single" w:sz="4" w:space="0" w:color="A6A6A6" w:themeColor="background1" w:themeShade="A6"/>
              <w:left w:val="nil"/>
              <w:bottom w:val="single" w:sz="4" w:space="0" w:color="A6A6A6" w:themeColor="background1" w:themeShade="A6"/>
              <w:right w:val="nil"/>
            </w:tcBorders>
          </w:tcPr>
          <w:p w14:paraId="14503165" w14:textId="476A0133" w:rsidR="005B00B1" w:rsidRPr="005B00B1" w:rsidRDefault="005B00B1" w:rsidP="0022568A">
            <w:pPr>
              <w:pStyle w:val="TableText"/>
              <w:ind w:left="57" w:right="113"/>
              <w:jc w:val="right"/>
              <w:rPr>
                <w:rFonts w:cs="Segoe UI"/>
                <w:b/>
                <w:bCs/>
                <w:spacing w:val="-2"/>
                <w:sz w:val="16"/>
                <w:szCs w:val="16"/>
              </w:rPr>
            </w:pPr>
            <w:r w:rsidRPr="005B00B1">
              <w:rPr>
                <w:rFonts w:cs="Segoe UI"/>
                <w:b/>
                <w:bCs/>
                <w:spacing w:val="-2"/>
                <w:sz w:val="16"/>
                <w:szCs w:val="16"/>
              </w:rPr>
              <w:t>(5,000)</w:t>
            </w:r>
          </w:p>
        </w:tc>
      </w:tr>
      <w:tr w:rsidR="005B00B1" w:rsidRPr="00A83F08" w14:paraId="3F292887" w14:textId="77777777">
        <w:trPr>
          <w:trHeight w:val="354"/>
        </w:trPr>
        <w:tc>
          <w:tcPr>
            <w:tcW w:w="1274" w:type="dxa"/>
            <w:tcBorders>
              <w:top w:val="single" w:sz="4" w:space="0" w:color="A6A6A6" w:themeColor="background1" w:themeShade="A6"/>
              <w:left w:val="nil"/>
              <w:bottom w:val="nil"/>
              <w:right w:val="nil"/>
            </w:tcBorders>
          </w:tcPr>
          <w:p w14:paraId="4C2B9963" w14:textId="7294D106"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1,882</w:t>
            </w:r>
          </w:p>
        </w:tc>
        <w:tc>
          <w:tcPr>
            <w:tcW w:w="3121" w:type="dxa"/>
            <w:tcBorders>
              <w:top w:val="single" w:sz="4" w:space="0" w:color="A6A6A6" w:themeColor="background1" w:themeShade="A6"/>
              <w:left w:val="nil"/>
              <w:bottom w:val="nil"/>
              <w:right w:val="nil"/>
            </w:tcBorders>
            <w:hideMark/>
          </w:tcPr>
          <w:p w14:paraId="3FA84DDF" w14:textId="77777777" w:rsidR="005B00B1" w:rsidRPr="00A83F08" w:rsidRDefault="005B00B1" w:rsidP="005B00B1">
            <w:pPr>
              <w:pStyle w:val="TableText"/>
              <w:ind w:left="57"/>
              <w:rPr>
                <w:b/>
                <w:bCs/>
                <w:sz w:val="16"/>
                <w:szCs w:val="18"/>
              </w:rPr>
            </w:pPr>
            <w:r w:rsidRPr="00A83F08">
              <w:rPr>
                <w:b/>
                <w:bCs/>
                <w:w w:val="110"/>
                <w:sz w:val="16"/>
                <w:szCs w:val="18"/>
              </w:rPr>
              <w:t>Net</w:t>
            </w:r>
            <w:r w:rsidRPr="00A83F08">
              <w:rPr>
                <w:b/>
                <w:bCs/>
                <w:spacing w:val="-17"/>
                <w:w w:val="110"/>
                <w:sz w:val="16"/>
                <w:szCs w:val="18"/>
              </w:rPr>
              <w:t xml:space="preserve"> </w:t>
            </w:r>
            <w:r w:rsidRPr="00A83F08">
              <w:rPr>
                <w:b/>
                <w:bCs/>
                <w:w w:val="110"/>
                <w:sz w:val="16"/>
                <w:szCs w:val="18"/>
              </w:rPr>
              <w:t>increase</w:t>
            </w:r>
            <w:r w:rsidRPr="00A83F08">
              <w:rPr>
                <w:b/>
                <w:bCs/>
                <w:spacing w:val="-17"/>
                <w:w w:val="110"/>
                <w:sz w:val="16"/>
                <w:szCs w:val="18"/>
              </w:rPr>
              <w:t xml:space="preserve"> </w:t>
            </w:r>
            <w:r w:rsidRPr="00A83F08">
              <w:rPr>
                <w:b/>
                <w:bCs/>
                <w:w w:val="110"/>
                <w:sz w:val="16"/>
                <w:szCs w:val="18"/>
              </w:rPr>
              <w:t>in</w:t>
            </w:r>
            <w:r w:rsidRPr="00A83F08">
              <w:rPr>
                <w:b/>
                <w:bCs/>
                <w:spacing w:val="-16"/>
                <w:w w:val="110"/>
                <w:sz w:val="16"/>
                <w:szCs w:val="18"/>
              </w:rPr>
              <w:t xml:space="preserve"> </w:t>
            </w:r>
            <w:r w:rsidRPr="00A83F08">
              <w:rPr>
                <w:b/>
                <w:bCs/>
                <w:w w:val="110"/>
                <w:sz w:val="16"/>
                <w:szCs w:val="18"/>
              </w:rPr>
              <w:t>cash</w:t>
            </w:r>
            <w:r w:rsidRPr="00A83F08">
              <w:rPr>
                <w:b/>
                <w:bCs/>
                <w:spacing w:val="-17"/>
                <w:w w:val="110"/>
                <w:sz w:val="16"/>
                <w:szCs w:val="18"/>
              </w:rPr>
              <w:t xml:space="preserve"> </w:t>
            </w:r>
            <w:r w:rsidRPr="00A83F08">
              <w:rPr>
                <w:b/>
                <w:bCs/>
                <w:w w:val="110"/>
                <w:sz w:val="16"/>
                <w:szCs w:val="18"/>
              </w:rPr>
              <w:t>held</w:t>
            </w:r>
          </w:p>
        </w:tc>
        <w:tc>
          <w:tcPr>
            <w:tcW w:w="1252" w:type="dxa"/>
            <w:tcBorders>
              <w:top w:val="single" w:sz="4" w:space="0" w:color="A6A6A6" w:themeColor="background1" w:themeShade="A6"/>
              <w:left w:val="nil"/>
              <w:bottom w:val="nil"/>
              <w:right w:val="nil"/>
            </w:tcBorders>
          </w:tcPr>
          <w:p w14:paraId="36C034DC" w14:textId="48BCCCE8"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(4,843)</w:t>
            </w:r>
          </w:p>
        </w:tc>
        <w:tc>
          <w:tcPr>
            <w:tcW w:w="1282" w:type="dxa"/>
            <w:tcBorders>
              <w:top w:val="single" w:sz="4" w:space="0" w:color="A6A6A6" w:themeColor="background1" w:themeShade="A6"/>
              <w:left w:val="nil"/>
              <w:bottom w:val="nil"/>
              <w:right w:val="nil"/>
            </w:tcBorders>
          </w:tcPr>
          <w:p w14:paraId="06B8B564" w14:textId="0E0DAFC9"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w:t>
            </w:r>
          </w:p>
        </w:tc>
        <w:tc>
          <w:tcPr>
            <w:tcW w:w="1241" w:type="dxa"/>
            <w:tcBorders>
              <w:top w:val="single" w:sz="4" w:space="0" w:color="A6A6A6" w:themeColor="background1" w:themeShade="A6"/>
              <w:left w:val="nil"/>
              <w:bottom w:val="nil"/>
              <w:right w:val="nil"/>
            </w:tcBorders>
          </w:tcPr>
          <w:p w14:paraId="77136C28" w14:textId="3E1D5AC8"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w:t>
            </w:r>
          </w:p>
        </w:tc>
      </w:tr>
      <w:tr w:rsidR="005B00B1" w14:paraId="558C1F12" w14:textId="77777777">
        <w:trPr>
          <w:trHeight w:val="348"/>
        </w:trPr>
        <w:tc>
          <w:tcPr>
            <w:tcW w:w="1274" w:type="dxa"/>
            <w:tcBorders>
              <w:top w:val="nil"/>
              <w:left w:val="nil"/>
              <w:bottom w:val="single" w:sz="4" w:space="0" w:color="A6A6A6" w:themeColor="background1" w:themeShade="A6"/>
              <w:right w:val="nil"/>
            </w:tcBorders>
          </w:tcPr>
          <w:p w14:paraId="29048F66" w14:textId="5223CB4A" w:rsidR="005B00B1" w:rsidRPr="005B00B1" w:rsidRDefault="005B00B1" w:rsidP="005B00B1">
            <w:pPr>
              <w:pStyle w:val="TableText"/>
              <w:ind w:left="57" w:right="170"/>
              <w:jc w:val="right"/>
              <w:rPr>
                <w:rFonts w:cs="Segoe UI"/>
                <w:spacing w:val="-2"/>
                <w:sz w:val="16"/>
                <w:szCs w:val="16"/>
              </w:rPr>
            </w:pPr>
            <w:r w:rsidRPr="005B00B1">
              <w:rPr>
                <w:rFonts w:cs="Segoe UI"/>
                <w:spacing w:val="-2"/>
                <w:sz w:val="16"/>
                <w:szCs w:val="16"/>
              </w:rPr>
              <w:t>5,864</w:t>
            </w:r>
          </w:p>
        </w:tc>
        <w:tc>
          <w:tcPr>
            <w:tcW w:w="3121" w:type="dxa"/>
            <w:tcBorders>
              <w:top w:val="nil"/>
              <w:left w:val="nil"/>
              <w:bottom w:val="single" w:sz="4" w:space="0" w:color="A6A6A6" w:themeColor="background1" w:themeShade="A6"/>
              <w:right w:val="nil"/>
            </w:tcBorders>
            <w:hideMark/>
          </w:tcPr>
          <w:p w14:paraId="2EFDF30E" w14:textId="77777777" w:rsidR="005B00B1" w:rsidRPr="00A83F08" w:rsidRDefault="005B00B1" w:rsidP="005B00B1">
            <w:pPr>
              <w:pStyle w:val="TableText"/>
              <w:ind w:left="57"/>
              <w:rPr>
                <w:sz w:val="16"/>
                <w:szCs w:val="18"/>
              </w:rPr>
            </w:pPr>
            <w:r w:rsidRPr="00A83F08">
              <w:rPr>
                <w:w w:val="105"/>
                <w:sz w:val="16"/>
                <w:szCs w:val="18"/>
              </w:rPr>
              <w:t>Cash</w:t>
            </w:r>
            <w:r w:rsidRPr="00A83F08">
              <w:rPr>
                <w:spacing w:val="-9"/>
                <w:w w:val="105"/>
                <w:sz w:val="16"/>
                <w:szCs w:val="18"/>
              </w:rPr>
              <w:t xml:space="preserve"> </w:t>
            </w:r>
            <w:r w:rsidRPr="00A83F08">
              <w:rPr>
                <w:w w:val="105"/>
                <w:sz w:val="16"/>
                <w:szCs w:val="18"/>
              </w:rPr>
              <w:t>at</w:t>
            </w:r>
            <w:r w:rsidRPr="00A83F08">
              <w:rPr>
                <w:spacing w:val="-8"/>
                <w:w w:val="105"/>
                <w:sz w:val="16"/>
                <w:szCs w:val="18"/>
              </w:rPr>
              <w:t xml:space="preserve"> </w:t>
            </w:r>
            <w:r w:rsidRPr="00A83F08">
              <w:rPr>
                <w:w w:val="105"/>
                <w:sz w:val="16"/>
                <w:szCs w:val="18"/>
              </w:rPr>
              <w:t>the</w:t>
            </w:r>
            <w:r w:rsidRPr="00A83F08">
              <w:rPr>
                <w:spacing w:val="-8"/>
                <w:w w:val="105"/>
                <w:sz w:val="16"/>
                <w:szCs w:val="18"/>
              </w:rPr>
              <w:t xml:space="preserve"> </w:t>
            </w:r>
            <w:r w:rsidRPr="00A83F08">
              <w:rPr>
                <w:w w:val="105"/>
                <w:sz w:val="16"/>
                <w:szCs w:val="18"/>
              </w:rPr>
              <w:t>beginning</w:t>
            </w:r>
            <w:r w:rsidRPr="00A83F08">
              <w:rPr>
                <w:spacing w:val="-9"/>
                <w:w w:val="105"/>
                <w:sz w:val="16"/>
                <w:szCs w:val="18"/>
              </w:rPr>
              <w:t xml:space="preserve"> </w:t>
            </w:r>
            <w:r w:rsidRPr="00A83F08">
              <w:rPr>
                <w:w w:val="105"/>
                <w:sz w:val="16"/>
                <w:szCs w:val="18"/>
              </w:rPr>
              <w:t>of</w:t>
            </w:r>
            <w:r w:rsidRPr="00A83F08">
              <w:rPr>
                <w:spacing w:val="-8"/>
                <w:w w:val="105"/>
                <w:sz w:val="16"/>
                <w:szCs w:val="18"/>
              </w:rPr>
              <w:t xml:space="preserve"> </w:t>
            </w:r>
            <w:r w:rsidRPr="00A83F08">
              <w:rPr>
                <w:w w:val="105"/>
                <w:sz w:val="16"/>
                <w:szCs w:val="18"/>
              </w:rPr>
              <w:t>the</w:t>
            </w:r>
            <w:r w:rsidRPr="00A83F08">
              <w:rPr>
                <w:spacing w:val="-8"/>
                <w:w w:val="105"/>
                <w:sz w:val="16"/>
                <w:szCs w:val="18"/>
              </w:rPr>
              <w:t xml:space="preserve"> </w:t>
            </w:r>
            <w:r w:rsidRPr="00A83F08">
              <w:rPr>
                <w:w w:val="105"/>
                <w:sz w:val="16"/>
                <w:szCs w:val="18"/>
              </w:rPr>
              <w:t>year</w:t>
            </w:r>
          </w:p>
        </w:tc>
        <w:tc>
          <w:tcPr>
            <w:tcW w:w="1252" w:type="dxa"/>
            <w:tcBorders>
              <w:top w:val="nil"/>
              <w:left w:val="nil"/>
              <w:bottom w:val="single" w:sz="4" w:space="0" w:color="A6A6A6" w:themeColor="background1" w:themeShade="A6"/>
              <w:right w:val="nil"/>
            </w:tcBorders>
          </w:tcPr>
          <w:p w14:paraId="5F622000" w14:textId="07307D4E"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7,746</w:t>
            </w:r>
          </w:p>
        </w:tc>
        <w:tc>
          <w:tcPr>
            <w:tcW w:w="1282" w:type="dxa"/>
            <w:tcBorders>
              <w:top w:val="nil"/>
              <w:left w:val="nil"/>
              <w:bottom w:val="single" w:sz="4" w:space="0" w:color="A6A6A6" w:themeColor="background1" w:themeShade="A6"/>
              <w:right w:val="nil"/>
            </w:tcBorders>
          </w:tcPr>
          <w:p w14:paraId="52727784" w14:textId="6A43DA39" w:rsidR="005B00B1" w:rsidRPr="005B00B1" w:rsidRDefault="005B00B1" w:rsidP="005B00B1">
            <w:pPr>
              <w:pStyle w:val="TableText"/>
              <w:ind w:left="57" w:right="57"/>
              <w:jc w:val="right"/>
              <w:rPr>
                <w:rFonts w:cs="Segoe UI"/>
                <w:spacing w:val="-2"/>
                <w:sz w:val="16"/>
                <w:szCs w:val="16"/>
              </w:rPr>
            </w:pPr>
            <w:r w:rsidRPr="005B00B1">
              <w:rPr>
                <w:rFonts w:cs="Segoe UI"/>
                <w:spacing w:val="-2"/>
                <w:sz w:val="16"/>
                <w:szCs w:val="16"/>
              </w:rPr>
              <w:t>7,000</w:t>
            </w:r>
          </w:p>
        </w:tc>
        <w:tc>
          <w:tcPr>
            <w:tcW w:w="1241" w:type="dxa"/>
            <w:tcBorders>
              <w:top w:val="nil"/>
              <w:left w:val="nil"/>
              <w:bottom w:val="single" w:sz="4" w:space="0" w:color="A6A6A6" w:themeColor="background1" w:themeShade="A6"/>
              <w:right w:val="nil"/>
            </w:tcBorders>
          </w:tcPr>
          <w:p w14:paraId="0C5FE2CA" w14:textId="4817A216" w:rsidR="005B00B1" w:rsidRPr="005B00B1" w:rsidRDefault="005B00B1" w:rsidP="0022568A">
            <w:pPr>
              <w:pStyle w:val="TableText"/>
              <w:ind w:left="57" w:right="113"/>
              <w:jc w:val="right"/>
              <w:rPr>
                <w:rFonts w:cs="Segoe UI"/>
                <w:spacing w:val="-2"/>
                <w:sz w:val="16"/>
                <w:szCs w:val="16"/>
              </w:rPr>
            </w:pPr>
            <w:r w:rsidRPr="005B00B1">
              <w:rPr>
                <w:rFonts w:cs="Segoe UI"/>
                <w:spacing w:val="-2"/>
                <w:sz w:val="16"/>
                <w:szCs w:val="16"/>
              </w:rPr>
              <w:t>9,000</w:t>
            </w:r>
          </w:p>
        </w:tc>
      </w:tr>
      <w:tr w:rsidR="005B00B1" w:rsidRPr="005B00B1" w14:paraId="3E9C62F3"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7B90DE83" w14:textId="423AB651" w:rsidR="005B00B1" w:rsidRPr="005B00B1" w:rsidRDefault="005B00B1" w:rsidP="005B00B1">
            <w:pPr>
              <w:pStyle w:val="TableText"/>
              <w:ind w:left="57" w:right="170"/>
              <w:jc w:val="right"/>
              <w:rPr>
                <w:rFonts w:cs="Segoe UI"/>
                <w:b/>
                <w:bCs/>
                <w:spacing w:val="-2"/>
                <w:sz w:val="16"/>
                <w:szCs w:val="16"/>
              </w:rPr>
            </w:pPr>
            <w:r w:rsidRPr="005B00B1">
              <w:rPr>
                <w:rFonts w:cs="Segoe UI"/>
                <w:b/>
                <w:bCs/>
                <w:spacing w:val="-2"/>
                <w:sz w:val="16"/>
                <w:szCs w:val="16"/>
              </w:rPr>
              <w:t>7,746</w:t>
            </w:r>
          </w:p>
        </w:tc>
        <w:tc>
          <w:tcPr>
            <w:tcW w:w="3121" w:type="dxa"/>
            <w:tcBorders>
              <w:top w:val="single" w:sz="4" w:space="0" w:color="A6A6A6" w:themeColor="background1" w:themeShade="A6"/>
              <w:left w:val="nil"/>
              <w:bottom w:val="single" w:sz="4" w:space="0" w:color="A6A6A6" w:themeColor="background1" w:themeShade="A6"/>
              <w:right w:val="nil"/>
            </w:tcBorders>
            <w:hideMark/>
          </w:tcPr>
          <w:p w14:paraId="7FB533C8" w14:textId="77777777" w:rsidR="005B00B1" w:rsidRPr="005B00B1" w:rsidRDefault="005B00B1" w:rsidP="005B00B1">
            <w:pPr>
              <w:pStyle w:val="TableText"/>
              <w:ind w:left="57"/>
              <w:rPr>
                <w:b/>
                <w:bCs/>
                <w:sz w:val="16"/>
                <w:szCs w:val="18"/>
              </w:rPr>
            </w:pPr>
            <w:r w:rsidRPr="005B00B1">
              <w:rPr>
                <w:b/>
                <w:bCs/>
                <w:w w:val="110"/>
                <w:sz w:val="16"/>
                <w:szCs w:val="18"/>
              </w:rPr>
              <w:t>Cash</w:t>
            </w:r>
            <w:r w:rsidRPr="005B00B1">
              <w:rPr>
                <w:b/>
                <w:bCs/>
                <w:spacing w:val="-12"/>
                <w:w w:val="110"/>
                <w:sz w:val="16"/>
                <w:szCs w:val="18"/>
              </w:rPr>
              <w:t xml:space="preserve"> </w:t>
            </w:r>
            <w:r w:rsidRPr="005B00B1">
              <w:rPr>
                <w:b/>
                <w:bCs/>
                <w:w w:val="110"/>
                <w:sz w:val="16"/>
                <w:szCs w:val="18"/>
              </w:rPr>
              <w:t>at</w:t>
            </w:r>
            <w:r w:rsidRPr="005B00B1">
              <w:rPr>
                <w:b/>
                <w:bCs/>
                <w:spacing w:val="-11"/>
                <w:w w:val="110"/>
                <w:sz w:val="16"/>
                <w:szCs w:val="18"/>
              </w:rPr>
              <w:t xml:space="preserve"> </w:t>
            </w:r>
            <w:r w:rsidRPr="005B00B1">
              <w:rPr>
                <w:b/>
                <w:bCs/>
                <w:w w:val="110"/>
                <w:sz w:val="16"/>
                <w:szCs w:val="18"/>
              </w:rPr>
              <w:t>the</w:t>
            </w:r>
            <w:r w:rsidRPr="005B00B1">
              <w:rPr>
                <w:b/>
                <w:bCs/>
                <w:spacing w:val="-11"/>
                <w:w w:val="110"/>
                <w:sz w:val="16"/>
                <w:szCs w:val="18"/>
              </w:rPr>
              <w:t xml:space="preserve"> </w:t>
            </w:r>
            <w:r w:rsidRPr="005B00B1">
              <w:rPr>
                <w:b/>
                <w:bCs/>
                <w:w w:val="110"/>
                <w:sz w:val="16"/>
                <w:szCs w:val="18"/>
              </w:rPr>
              <w:t>end</w:t>
            </w:r>
            <w:r w:rsidRPr="005B00B1">
              <w:rPr>
                <w:b/>
                <w:bCs/>
                <w:spacing w:val="-11"/>
                <w:w w:val="110"/>
                <w:sz w:val="16"/>
                <w:szCs w:val="18"/>
              </w:rPr>
              <w:t xml:space="preserve"> </w:t>
            </w:r>
            <w:r w:rsidRPr="005B00B1">
              <w:rPr>
                <w:b/>
                <w:bCs/>
                <w:w w:val="110"/>
                <w:sz w:val="16"/>
                <w:szCs w:val="18"/>
              </w:rPr>
              <w:t>of</w:t>
            </w:r>
            <w:r w:rsidRPr="005B00B1">
              <w:rPr>
                <w:b/>
                <w:bCs/>
                <w:spacing w:val="-11"/>
                <w:w w:val="110"/>
                <w:sz w:val="16"/>
                <w:szCs w:val="18"/>
              </w:rPr>
              <w:t xml:space="preserve"> </w:t>
            </w:r>
            <w:r w:rsidRPr="005B00B1">
              <w:rPr>
                <w:b/>
                <w:bCs/>
                <w:w w:val="110"/>
                <w:sz w:val="16"/>
                <w:szCs w:val="18"/>
              </w:rPr>
              <w:t>the</w:t>
            </w:r>
            <w:r w:rsidRPr="005B00B1">
              <w:rPr>
                <w:b/>
                <w:bCs/>
                <w:spacing w:val="-11"/>
                <w:w w:val="110"/>
                <w:sz w:val="16"/>
                <w:szCs w:val="18"/>
              </w:rPr>
              <w:t xml:space="preserve"> </w:t>
            </w:r>
            <w:r w:rsidRPr="005B00B1">
              <w:rPr>
                <w:b/>
                <w:bCs/>
                <w:w w:val="110"/>
                <w:sz w:val="16"/>
                <w:szCs w:val="18"/>
              </w:rPr>
              <w:t>year</w:t>
            </w:r>
          </w:p>
        </w:tc>
        <w:tc>
          <w:tcPr>
            <w:tcW w:w="1252" w:type="dxa"/>
            <w:tcBorders>
              <w:top w:val="single" w:sz="4" w:space="0" w:color="A6A6A6" w:themeColor="background1" w:themeShade="A6"/>
              <w:left w:val="nil"/>
              <w:bottom w:val="single" w:sz="4" w:space="0" w:color="A6A6A6" w:themeColor="background1" w:themeShade="A6"/>
              <w:right w:val="nil"/>
            </w:tcBorders>
          </w:tcPr>
          <w:p w14:paraId="65908AF2" w14:textId="4DB1F69D"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2,903</w:t>
            </w:r>
          </w:p>
        </w:tc>
        <w:tc>
          <w:tcPr>
            <w:tcW w:w="1282" w:type="dxa"/>
            <w:tcBorders>
              <w:top w:val="single" w:sz="4" w:space="0" w:color="A6A6A6" w:themeColor="background1" w:themeShade="A6"/>
              <w:left w:val="nil"/>
              <w:bottom w:val="single" w:sz="4" w:space="0" w:color="A6A6A6" w:themeColor="background1" w:themeShade="A6"/>
              <w:right w:val="nil"/>
            </w:tcBorders>
          </w:tcPr>
          <w:p w14:paraId="752F5987" w14:textId="3F4ECFF5" w:rsidR="005B00B1" w:rsidRPr="005B00B1" w:rsidRDefault="005B00B1" w:rsidP="005B00B1">
            <w:pPr>
              <w:pStyle w:val="TableText"/>
              <w:ind w:left="57" w:right="57"/>
              <w:jc w:val="right"/>
              <w:rPr>
                <w:rFonts w:cs="Segoe UI"/>
                <w:b/>
                <w:bCs/>
                <w:spacing w:val="-2"/>
                <w:sz w:val="16"/>
                <w:szCs w:val="16"/>
              </w:rPr>
            </w:pPr>
            <w:r w:rsidRPr="005B00B1">
              <w:rPr>
                <w:rFonts w:cs="Segoe UI"/>
                <w:b/>
                <w:bCs/>
                <w:spacing w:val="-2"/>
                <w:sz w:val="16"/>
                <w:szCs w:val="16"/>
              </w:rPr>
              <w:t>7,000</w:t>
            </w:r>
          </w:p>
        </w:tc>
        <w:tc>
          <w:tcPr>
            <w:tcW w:w="1241" w:type="dxa"/>
            <w:tcBorders>
              <w:top w:val="single" w:sz="4" w:space="0" w:color="A6A6A6" w:themeColor="background1" w:themeShade="A6"/>
              <w:left w:val="nil"/>
              <w:bottom w:val="single" w:sz="4" w:space="0" w:color="A6A6A6" w:themeColor="background1" w:themeShade="A6"/>
              <w:right w:val="nil"/>
            </w:tcBorders>
          </w:tcPr>
          <w:p w14:paraId="348A744C" w14:textId="4D8CCB8F" w:rsidR="005B00B1" w:rsidRPr="005B00B1" w:rsidRDefault="005B00B1" w:rsidP="0022568A">
            <w:pPr>
              <w:pStyle w:val="TableText"/>
              <w:ind w:left="57" w:right="113"/>
              <w:jc w:val="right"/>
              <w:rPr>
                <w:rFonts w:cs="Segoe UI"/>
                <w:b/>
                <w:bCs/>
                <w:spacing w:val="-2"/>
                <w:sz w:val="16"/>
                <w:szCs w:val="16"/>
              </w:rPr>
            </w:pPr>
            <w:r w:rsidRPr="005B00B1">
              <w:rPr>
                <w:rFonts w:cs="Segoe UI"/>
                <w:b/>
                <w:bCs/>
                <w:spacing w:val="-2"/>
                <w:sz w:val="16"/>
                <w:szCs w:val="16"/>
              </w:rPr>
              <w:t>9,000</w:t>
            </w:r>
          </w:p>
        </w:tc>
      </w:tr>
    </w:tbl>
    <w:p w14:paraId="5476DED5" w14:textId="77777777" w:rsidR="005B00B1" w:rsidRPr="005225FB" w:rsidRDefault="005B00B1" w:rsidP="005B00B1">
      <w:pPr>
        <w:pStyle w:val="Note"/>
        <w:rPr>
          <w:i/>
          <w:iCs/>
        </w:rPr>
      </w:pPr>
      <w:r w:rsidRPr="005225FB">
        <w:rPr>
          <w:i/>
          <w:iCs/>
        </w:rPr>
        <w:t>The accompanying notes form part of these financial statements.</w:t>
      </w:r>
    </w:p>
    <w:p w14:paraId="53D70044" w14:textId="77777777" w:rsidR="005225FB" w:rsidRDefault="005225FB" w:rsidP="005225FB"/>
    <w:p w14:paraId="6EB9B1EC" w14:textId="77777777" w:rsidR="005B00B1" w:rsidRDefault="005B00B1" w:rsidP="005225FB"/>
    <w:p w14:paraId="64EB985A" w14:textId="77777777" w:rsidR="005B00B1" w:rsidRDefault="005B00B1" w:rsidP="005225FB">
      <w:pPr>
        <w:sectPr w:rsidR="005B00B1" w:rsidSect="00483C9C">
          <w:pgSz w:w="11907" w:h="16840" w:code="9"/>
          <w:pgMar w:top="1418" w:right="1701" w:bottom="1134" w:left="1843" w:header="284" w:footer="425" w:gutter="284"/>
          <w:cols w:space="720"/>
        </w:sectPr>
      </w:pPr>
    </w:p>
    <w:p w14:paraId="7D917334" w14:textId="77777777" w:rsidR="005B00B1" w:rsidRPr="00B43168" w:rsidRDefault="005B00B1" w:rsidP="00B43168">
      <w:pPr>
        <w:spacing w:after="180"/>
        <w:ind w:right="-143"/>
        <w:rPr>
          <w:b/>
          <w:bCs/>
          <w:color w:val="0A6AB4"/>
          <w:sz w:val="48"/>
          <w:szCs w:val="48"/>
        </w:rPr>
      </w:pPr>
      <w:r w:rsidRPr="00B43168">
        <w:rPr>
          <w:b/>
          <w:bCs/>
          <w:color w:val="0A6AB4"/>
          <w:sz w:val="48"/>
          <w:szCs w:val="48"/>
        </w:rPr>
        <w:t>Statement of cash flows for the year ended 30 June 2025 (continued)</w:t>
      </w:r>
    </w:p>
    <w:p w14:paraId="29C18DB1" w14:textId="77777777" w:rsidR="005B00B1" w:rsidRDefault="005B00B1" w:rsidP="005B00B1">
      <w:r>
        <w:t>Reconciliation of net surplus/(deficit) to net cash flow from operating activities:</w:t>
      </w:r>
    </w:p>
    <w:p w14:paraId="2F386834" w14:textId="77777777" w:rsidR="005B00B1" w:rsidRDefault="005B00B1" w:rsidP="005B00B1"/>
    <w:tbl>
      <w:tblPr>
        <w:tblW w:w="8190" w:type="dxa"/>
        <w:tblLayout w:type="fixed"/>
        <w:tblCellMar>
          <w:left w:w="0" w:type="dxa"/>
          <w:right w:w="0" w:type="dxa"/>
        </w:tblCellMar>
        <w:tblLook w:val="01E0" w:firstRow="1" w:lastRow="1" w:firstColumn="1" w:lastColumn="1" w:noHBand="0" w:noVBand="0"/>
      </w:tblPr>
      <w:tblGrid>
        <w:gridCol w:w="1274"/>
        <w:gridCol w:w="5387"/>
        <w:gridCol w:w="1529"/>
      </w:tblGrid>
      <w:tr w:rsidR="005B00B1" w14:paraId="580E204D" w14:textId="77777777">
        <w:trPr>
          <w:trHeight w:val="784"/>
        </w:trPr>
        <w:tc>
          <w:tcPr>
            <w:tcW w:w="1274" w:type="dxa"/>
            <w:shd w:val="clear" w:color="auto" w:fill="D9D9D9" w:themeFill="background1" w:themeFillShade="D9"/>
            <w:hideMark/>
          </w:tcPr>
          <w:p w14:paraId="16B33BA6" w14:textId="77777777" w:rsidR="005B00B1" w:rsidRDefault="005B00B1">
            <w:pPr>
              <w:pStyle w:val="TableParagraph"/>
              <w:spacing w:before="60" w:after="60"/>
              <w:ind w:left="57" w:right="170"/>
              <w:rPr>
                <w:rFonts w:ascii="Segoe UI" w:hAnsi="Segoe UI" w:cs="Segoe UI"/>
                <w:b/>
                <w:bCs/>
                <w:sz w:val="16"/>
                <w:szCs w:val="16"/>
              </w:rPr>
            </w:pPr>
            <w:r>
              <w:rPr>
                <w:rFonts w:ascii="Segoe UI" w:hAnsi="Segoe UI" w:cs="Segoe UI"/>
                <w:b/>
                <w:bCs/>
                <w:sz w:val="16"/>
                <w:szCs w:val="16"/>
              </w:rPr>
              <w:t xml:space="preserve">Actual </w:t>
            </w:r>
          </w:p>
          <w:p w14:paraId="75041F7A" w14:textId="7B50BBC2" w:rsidR="005B00B1" w:rsidRDefault="005B00B1">
            <w:pPr>
              <w:pStyle w:val="TableParagraph"/>
              <w:spacing w:before="60" w:after="60"/>
              <w:ind w:left="57" w:right="170"/>
              <w:rPr>
                <w:rFonts w:ascii="Segoe UI" w:hAnsi="Segoe UI" w:cs="Segoe UI"/>
                <w:b/>
                <w:bCs/>
                <w:sz w:val="16"/>
                <w:szCs w:val="16"/>
              </w:rPr>
            </w:pPr>
            <w:r>
              <w:rPr>
                <w:rFonts w:ascii="Segoe UI" w:hAnsi="Segoe UI" w:cs="Segoe UI"/>
                <w:b/>
                <w:bCs/>
                <w:sz w:val="16"/>
                <w:szCs w:val="16"/>
              </w:rPr>
              <w:t>2024</w:t>
            </w:r>
          </w:p>
          <w:p w14:paraId="3A3872CC" w14:textId="77777777" w:rsidR="005B00B1" w:rsidRDefault="005B00B1">
            <w:pPr>
              <w:pStyle w:val="TableParagraph"/>
              <w:spacing w:before="60" w:after="60"/>
              <w:ind w:left="57" w:right="170"/>
              <w:rPr>
                <w:rFonts w:ascii="Segoe UI" w:hAnsi="Segoe UI" w:cs="Segoe UI"/>
                <w:b/>
                <w:bCs/>
                <w:sz w:val="16"/>
                <w:szCs w:val="16"/>
              </w:rPr>
            </w:pPr>
            <w:r>
              <w:rPr>
                <w:rFonts w:ascii="Segoe UI" w:hAnsi="Segoe UI" w:cs="Segoe UI"/>
                <w:b/>
                <w:bCs/>
                <w:sz w:val="16"/>
                <w:szCs w:val="16"/>
              </w:rPr>
              <w:t>$000</w:t>
            </w:r>
          </w:p>
        </w:tc>
        <w:tc>
          <w:tcPr>
            <w:tcW w:w="5387" w:type="dxa"/>
            <w:shd w:val="clear" w:color="auto" w:fill="D9D9D9" w:themeFill="background1" w:themeFillShade="D9"/>
          </w:tcPr>
          <w:p w14:paraId="2298D01B" w14:textId="77777777" w:rsidR="005B00B1" w:rsidRDefault="005B00B1">
            <w:pPr>
              <w:pStyle w:val="TableParagraph"/>
              <w:rPr>
                <w:rFonts w:ascii="Times New Roman"/>
                <w:b/>
                <w:bCs/>
                <w:sz w:val="18"/>
              </w:rPr>
            </w:pPr>
          </w:p>
        </w:tc>
        <w:tc>
          <w:tcPr>
            <w:tcW w:w="1529" w:type="dxa"/>
            <w:shd w:val="clear" w:color="auto" w:fill="D9D9D9" w:themeFill="background1" w:themeFillShade="D9"/>
            <w:hideMark/>
          </w:tcPr>
          <w:p w14:paraId="5B746709" w14:textId="77777777" w:rsidR="005B00B1" w:rsidRDefault="005B00B1"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Actual</w:t>
            </w:r>
          </w:p>
          <w:p w14:paraId="1BA1AC33" w14:textId="29BE1FB0" w:rsidR="005B00B1" w:rsidRDefault="005B00B1"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 xml:space="preserve"> 2025</w:t>
            </w:r>
          </w:p>
          <w:p w14:paraId="2457D188" w14:textId="77777777" w:rsidR="005B00B1" w:rsidRDefault="005B00B1"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$000</w:t>
            </w:r>
          </w:p>
        </w:tc>
      </w:tr>
      <w:tr w:rsidR="001064B1" w:rsidRPr="001064B1" w14:paraId="06DB5606" w14:textId="77777777">
        <w:trPr>
          <w:trHeight w:val="354"/>
        </w:trPr>
        <w:tc>
          <w:tcPr>
            <w:tcW w:w="1274" w:type="dxa"/>
          </w:tcPr>
          <w:p w14:paraId="30FA1845" w14:textId="2649764F"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14,862</w:t>
            </w:r>
          </w:p>
        </w:tc>
        <w:tc>
          <w:tcPr>
            <w:tcW w:w="5387" w:type="dxa"/>
            <w:hideMark/>
          </w:tcPr>
          <w:p w14:paraId="0581D0EF"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Net surplus/(deficit)</w:t>
            </w:r>
          </w:p>
        </w:tc>
        <w:tc>
          <w:tcPr>
            <w:tcW w:w="1529" w:type="dxa"/>
          </w:tcPr>
          <w:p w14:paraId="60390756" w14:textId="433117B6"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9,625</w:t>
            </w:r>
          </w:p>
        </w:tc>
      </w:tr>
      <w:tr w:rsidR="001064B1" w:rsidRPr="002B31D8" w14:paraId="495715A0" w14:textId="77777777">
        <w:trPr>
          <w:trHeight w:val="359"/>
        </w:trPr>
        <w:tc>
          <w:tcPr>
            <w:tcW w:w="1274" w:type="dxa"/>
          </w:tcPr>
          <w:p w14:paraId="277FC73F" w14:textId="77777777" w:rsidR="001064B1" w:rsidRPr="001064B1" w:rsidRDefault="001064B1" w:rsidP="001064B1">
            <w:pPr>
              <w:pStyle w:val="TableText"/>
              <w:ind w:left="57" w:right="170"/>
              <w:jc w:val="right"/>
              <w:rPr>
                <w:rFonts w:cs="Segoe UI"/>
                <w:spacing w:val="-2"/>
                <w:sz w:val="16"/>
                <w:szCs w:val="16"/>
              </w:rPr>
            </w:pPr>
          </w:p>
        </w:tc>
        <w:tc>
          <w:tcPr>
            <w:tcW w:w="5387" w:type="dxa"/>
            <w:hideMark/>
          </w:tcPr>
          <w:p w14:paraId="6C0B9606" w14:textId="77777777" w:rsidR="001064B1" w:rsidRDefault="001064B1" w:rsidP="001064B1">
            <w:pPr>
              <w:pStyle w:val="TableParagraph"/>
              <w:spacing w:before="60" w:after="60"/>
              <w:ind w:left="113"/>
              <w:jc w:val="left"/>
              <w:rPr>
                <w:rFonts w:ascii="Segoe UI" w:hAnsi="Segoe UI" w:cs="Segoe UI"/>
                <w:b/>
                <w:bCs/>
                <w:w w:val="105"/>
                <w:sz w:val="16"/>
                <w:szCs w:val="16"/>
              </w:rPr>
            </w:pPr>
            <w:r>
              <w:rPr>
                <w:rFonts w:ascii="Segoe UI" w:hAnsi="Segoe UI" w:cs="Segoe UI"/>
                <w:b/>
                <w:bCs/>
                <w:w w:val="105"/>
                <w:sz w:val="16"/>
                <w:szCs w:val="16"/>
              </w:rPr>
              <w:t>Add/(less) non-cash items</w:t>
            </w:r>
          </w:p>
        </w:tc>
        <w:tc>
          <w:tcPr>
            <w:tcW w:w="1529" w:type="dxa"/>
          </w:tcPr>
          <w:p w14:paraId="138751BA" w14:textId="77777777" w:rsidR="001064B1" w:rsidRPr="001064B1" w:rsidRDefault="001064B1" w:rsidP="0022568A">
            <w:pPr>
              <w:pStyle w:val="TableText"/>
              <w:ind w:left="57" w:right="113"/>
              <w:jc w:val="right"/>
              <w:rPr>
                <w:rFonts w:cs="Segoe UI"/>
                <w:spacing w:val="-2"/>
                <w:sz w:val="16"/>
                <w:szCs w:val="16"/>
              </w:rPr>
            </w:pPr>
          </w:p>
        </w:tc>
      </w:tr>
      <w:tr w:rsidR="001064B1" w:rsidRPr="002B31D8" w14:paraId="1DD276C5" w14:textId="77777777">
        <w:trPr>
          <w:trHeight w:val="359"/>
        </w:trPr>
        <w:tc>
          <w:tcPr>
            <w:tcW w:w="1274" w:type="dxa"/>
          </w:tcPr>
          <w:p w14:paraId="2CE578C9" w14:textId="6B4C86F8"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(116)</w:t>
            </w:r>
          </w:p>
        </w:tc>
        <w:tc>
          <w:tcPr>
            <w:tcW w:w="5387" w:type="dxa"/>
            <w:hideMark/>
          </w:tcPr>
          <w:p w14:paraId="7A5792CE"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Crown entities transfer</w:t>
            </w:r>
          </w:p>
        </w:tc>
        <w:tc>
          <w:tcPr>
            <w:tcW w:w="1529" w:type="dxa"/>
          </w:tcPr>
          <w:p w14:paraId="0CA7D63C" w14:textId="4D676800"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w:t>
            </w:r>
          </w:p>
        </w:tc>
      </w:tr>
      <w:tr w:rsidR="001064B1" w:rsidRPr="002B31D8" w14:paraId="567A71BF" w14:textId="77777777">
        <w:trPr>
          <w:trHeight w:val="348"/>
        </w:trPr>
        <w:tc>
          <w:tcPr>
            <w:tcW w:w="1274" w:type="dxa"/>
            <w:tcBorders>
              <w:top w:val="nil"/>
              <w:left w:val="nil"/>
              <w:bottom w:val="single" w:sz="4" w:space="0" w:color="A6A6A6" w:themeColor="background1" w:themeShade="A6"/>
              <w:right w:val="nil"/>
            </w:tcBorders>
          </w:tcPr>
          <w:p w14:paraId="2E23152C" w14:textId="71E2C2DD"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1,041</w:t>
            </w:r>
          </w:p>
        </w:tc>
        <w:tc>
          <w:tcPr>
            <w:tcW w:w="5387" w:type="dxa"/>
            <w:tcBorders>
              <w:top w:val="nil"/>
              <w:left w:val="nil"/>
              <w:bottom w:val="single" w:sz="4" w:space="0" w:color="A6A6A6" w:themeColor="background1" w:themeShade="A6"/>
              <w:right w:val="nil"/>
            </w:tcBorders>
            <w:hideMark/>
          </w:tcPr>
          <w:p w14:paraId="12EFF5E7"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Depreciation and amortisation expense</w:t>
            </w:r>
          </w:p>
        </w:tc>
        <w:tc>
          <w:tcPr>
            <w:tcW w:w="1529" w:type="dxa"/>
            <w:tcBorders>
              <w:top w:val="nil"/>
              <w:left w:val="nil"/>
              <w:bottom w:val="single" w:sz="4" w:space="0" w:color="A6A6A6" w:themeColor="background1" w:themeShade="A6"/>
              <w:right w:val="nil"/>
            </w:tcBorders>
          </w:tcPr>
          <w:p w14:paraId="1AB96C3F" w14:textId="130D9B66"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706</w:t>
            </w:r>
          </w:p>
        </w:tc>
      </w:tr>
      <w:tr w:rsidR="001064B1" w:rsidRPr="001064B1" w14:paraId="6AE5933A"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326A8374" w14:textId="235A9258"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925</w:t>
            </w:r>
          </w:p>
        </w:tc>
        <w:tc>
          <w:tcPr>
            <w:tcW w:w="5387" w:type="dxa"/>
            <w:tcBorders>
              <w:top w:val="single" w:sz="4" w:space="0" w:color="A6A6A6" w:themeColor="background1" w:themeShade="A6"/>
              <w:left w:val="nil"/>
              <w:bottom w:val="single" w:sz="4" w:space="0" w:color="A6A6A6" w:themeColor="background1" w:themeShade="A6"/>
              <w:right w:val="nil"/>
            </w:tcBorders>
            <w:hideMark/>
          </w:tcPr>
          <w:p w14:paraId="3B41D587"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Total non-cash items</w:t>
            </w:r>
          </w:p>
        </w:tc>
        <w:tc>
          <w:tcPr>
            <w:tcW w:w="1529" w:type="dxa"/>
            <w:tcBorders>
              <w:top w:val="single" w:sz="4" w:space="0" w:color="A6A6A6" w:themeColor="background1" w:themeShade="A6"/>
              <w:left w:val="nil"/>
              <w:bottom w:val="single" w:sz="4" w:space="0" w:color="A6A6A6" w:themeColor="background1" w:themeShade="A6"/>
              <w:right w:val="nil"/>
            </w:tcBorders>
          </w:tcPr>
          <w:p w14:paraId="67A97475" w14:textId="0C0F51E7"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706</w:t>
            </w:r>
          </w:p>
        </w:tc>
      </w:tr>
      <w:tr w:rsidR="001064B1" w:rsidRPr="002B31D8" w14:paraId="4661EBCA" w14:textId="77777777">
        <w:trPr>
          <w:trHeight w:val="354"/>
        </w:trPr>
        <w:tc>
          <w:tcPr>
            <w:tcW w:w="1274" w:type="dxa"/>
            <w:tcBorders>
              <w:top w:val="single" w:sz="4" w:space="0" w:color="A6A6A6" w:themeColor="background1" w:themeShade="A6"/>
              <w:left w:val="nil"/>
              <w:bottom w:val="nil"/>
              <w:right w:val="nil"/>
            </w:tcBorders>
          </w:tcPr>
          <w:p w14:paraId="044E1967" w14:textId="77777777" w:rsidR="001064B1" w:rsidRPr="001064B1" w:rsidRDefault="001064B1" w:rsidP="001064B1">
            <w:pPr>
              <w:pStyle w:val="TableText"/>
              <w:ind w:left="57" w:right="170"/>
              <w:jc w:val="right"/>
              <w:rPr>
                <w:rFonts w:cs="Segoe UI"/>
                <w:spacing w:val="-2"/>
                <w:sz w:val="16"/>
                <w:szCs w:val="16"/>
              </w:rPr>
            </w:pPr>
          </w:p>
        </w:tc>
        <w:tc>
          <w:tcPr>
            <w:tcW w:w="5387" w:type="dxa"/>
            <w:tcBorders>
              <w:top w:val="single" w:sz="4" w:space="0" w:color="A6A6A6" w:themeColor="background1" w:themeShade="A6"/>
              <w:left w:val="nil"/>
              <w:bottom w:val="nil"/>
              <w:right w:val="nil"/>
            </w:tcBorders>
            <w:hideMark/>
          </w:tcPr>
          <w:p w14:paraId="43312550" w14:textId="77777777" w:rsidR="001064B1" w:rsidRDefault="001064B1" w:rsidP="001064B1">
            <w:pPr>
              <w:pStyle w:val="TableParagraph"/>
              <w:spacing w:before="60" w:after="60"/>
              <w:ind w:left="113"/>
              <w:jc w:val="left"/>
              <w:rPr>
                <w:rFonts w:ascii="Segoe UI" w:hAnsi="Segoe UI" w:cs="Segoe UI"/>
                <w:b/>
                <w:bCs/>
                <w:w w:val="105"/>
                <w:sz w:val="16"/>
                <w:szCs w:val="16"/>
              </w:rPr>
            </w:pPr>
            <w:r>
              <w:rPr>
                <w:rFonts w:ascii="Segoe UI" w:hAnsi="Segoe UI" w:cs="Segoe UI"/>
                <w:b/>
                <w:bCs/>
                <w:w w:val="105"/>
                <w:sz w:val="16"/>
                <w:szCs w:val="16"/>
              </w:rPr>
              <w:t>Add/(less) items classified as investing or financing activities</w:t>
            </w:r>
          </w:p>
        </w:tc>
        <w:tc>
          <w:tcPr>
            <w:tcW w:w="1529" w:type="dxa"/>
            <w:tcBorders>
              <w:top w:val="single" w:sz="4" w:space="0" w:color="A6A6A6" w:themeColor="background1" w:themeShade="A6"/>
              <w:left w:val="nil"/>
              <w:bottom w:val="nil"/>
              <w:right w:val="nil"/>
            </w:tcBorders>
          </w:tcPr>
          <w:p w14:paraId="4F713DEF" w14:textId="77777777" w:rsidR="001064B1" w:rsidRPr="001064B1" w:rsidRDefault="001064B1" w:rsidP="0022568A">
            <w:pPr>
              <w:pStyle w:val="TableText"/>
              <w:ind w:left="57" w:right="113"/>
              <w:jc w:val="right"/>
              <w:rPr>
                <w:rFonts w:cs="Segoe UI"/>
                <w:spacing w:val="-2"/>
                <w:sz w:val="16"/>
                <w:szCs w:val="16"/>
              </w:rPr>
            </w:pPr>
          </w:p>
        </w:tc>
      </w:tr>
      <w:tr w:rsidR="001064B1" w:rsidRPr="002B31D8" w14:paraId="02EA674F" w14:textId="77777777">
        <w:trPr>
          <w:trHeight w:val="348"/>
        </w:trPr>
        <w:tc>
          <w:tcPr>
            <w:tcW w:w="1274" w:type="dxa"/>
            <w:tcBorders>
              <w:top w:val="nil"/>
              <w:left w:val="nil"/>
              <w:bottom w:val="single" w:sz="4" w:space="0" w:color="A6A6A6" w:themeColor="background1" w:themeShade="A6"/>
              <w:right w:val="nil"/>
            </w:tcBorders>
          </w:tcPr>
          <w:p w14:paraId="359F88CA" w14:textId="64AD0FC2"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w:t>
            </w:r>
          </w:p>
        </w:tc>
        <w:tc>
          <w:tcPr>
            <w:tcW w:w="5387" w:type="dxa"/>
            <w:tcBorders>
              <w:top w:val="nil"/>
              <w:left w:val="nil"/>
              <w:bottom w:val="single" w:sz="4" w:space="0" w:color="A6A6A6" w:themeColor="background1" w:themeShade="A6"/>
              <w:right w:val="nil"/>
            </w:tcBorders>
            <w:hideMark/>
          </w:tcPr>
          <w:p w14:paraId="444F7025"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(Gains)/losses on disposal of property, plant and equipment</w:t>
            </w:r>
          </w:p>
        </w:tc>
        <w:tc>
          <w:tcPr>
            <w:tcW w:w="1529" w:type="dxa"/>
            <w:tcBorders>
              <w:top w:val="nil"/>
              <w:left w:val="nil"/>
              <w:bottom w:val="single" w:sz="4" w:space="0" w:color="A6A6A6" w:themeColor="background1" w:themeShade="A6"/>
              <w:right w:val="nil"/>
            </w:tcBorders>
          </w:tcPr>
          <w:p w14:paraId="368E0F36" w14:textId="42C5C716"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3</w:t>
            </w:r>
          </w:p>
        </w:tc>
      </w:tr>
      <w:tr w:rsidR="001064B1" w:rsidRPr="002B31D8" w14:paraId="108DD58A"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7589E942" w14:textId="5E4284DA"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w:t>
            </w:r>
          </w:p>
        </w:tc>
        <w:tc>
          <w:tcPr>
            <w:tcW w:w="5387" w:type="dxa"/>
            <w:tcBorders>
              <w:top w:val="single" w:sz="4" w:space="0" w:color="A6A6A6" w:themeColor="background1" w:themeShade="A6"/>
              <w:left w:val="nil"/>
              <w:bottom w:val="single" w:sz="4" w:space="0" w:color="A6A6A6" w:themeColor="background1" w:themeShade="A6"/>
              <w:right w:val="nil"/>
            </w:tcBorders>
            <w:hideMark/>
          </w:tcPr>
          <w:p w14:paraId="46C68596" w14:textId="77777777" w:rsidR="001064B1" w:rsidRPr="002B31D8" w:rsidRDefault="001064B1" w:rsidP="001064B1">
            <w:pPr>
              <w:pStyle w:val="TableParagraph"/>
              <w:spacing w:before="60" w:after="60"/>
              <w:ind w:left="113"/>
              <w:jc w:val="left"/>
              <w:rPr>
                <w:rFonts w:ascii="Segoe UI" w:hAnsi="Segoe UI" w:cs="Segoe UI"/>
                <w:b/>
                <w:bCs/>
                <w:w w:val="105"/>
                <w:sz w:val="16"/>
                <w:szCs w:val="16"/>
              </w:rPr>
            </w:pPr>
            <w:r w:rsidRPr="002B31D8">
              <w:rPr>
                <w:rFonts w:ascii="Segoe UI" w:hAnsi="Segoe UI" w:cs="Segoe UI"/>
                <w:b/>
                <w:bCs/>
                <w:w w:val="105"/>
                <w:sz w:val="16"/>
                <w:szCs w:val="16"/>
              </w:rPr>
              <w:t>Total items classified as investing or financing activities</w:t>
            </w:r>
          </w:p>
        </w:tc>
        <w:tc>
          <w:tcPr>
            <w:tcW w:w="1529" w:type="dxa"/>
            <w:tcBorders>
              <w:top w:val="single" w:sz="4" w:space="0" w:color="A6A6A6" w:themeColor="background1" w:themeShade="A6"/>
              <w:left w:val="nil"/>
              <w:bottom w:val="single" w:sz="4" w:space="0" w:color="A6A6A6" w:themeColor="background1" w:themeShade="A6"/>
              <w:right w:val="nil"/>
            </w:tcBorders>
          </w:tcPr>
          <w:p w14:paraId="48FF9898" w14:textId="38736B5D"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3</w:t>
            </w:r>
          </w:p>
        </w:tc>
      </w:tr>
      <w:tr w:rsidR="001064B1" w:rsidRPr="002B31D8" w14:paraId="1050029B" w14:textId="77777777">
        <w:trPr>
          <w:trHeight w:val="354"/>
        </w:trPr>
        <w:tc>
          <w:tcPr>
            <w:tcW w:w="1274" w:type="dxa"/>
            <w:tcBorders>
              <w:top w:val="single" w:sz="4" w:space="0" w:color="A6A6A6" w:themeColor="background1" w:themeShade="A6"/>
              <w:left w:val="nil"/>
              <w:bottom w:val="nil"/>
              <w:right w:val="nil"/>
            </w:tcBorders>
          </w:tcPr>
          <w:p w14:paraId="2C45CC33" w14:textId="77777777" w:rsidR="001064B1" w:rsidRPr="001064B1" w:rsidRDefault="001064B1" w:rsidP="001064B1">
            <w:pPr>
              <w:pStyle w:val="TableText"/>
              <w:ind w:left="57" w:right="170"/>
              <w:jc w:val="right"/>
              <w:rPr>
                <w:rFonts w:cs="Segoe UI"/>
                <w:spacing w:val="-2"/>
                <w:sz w:val="16"/>
                <w:szCs w:val="16"/>
              </w:rPr>
            </w:pPr>
          </w:p>
        </w:tc>
        <w:tc>
          <w:tcPr>
            <w:tcW w:w="5387" w:type="dxa"/>
            <w:tcBorders>
              <w:top w:val="single" w:sz="4" w:space="0" w:color="A6A6A6" w:themeColor="background1" w:themeShade="A6"/>
              <w:left w:val="nil"/>
              <w:bottom w:val="nil"/>
              <w:right w:val="nil"/>
            </w:tcBorders>
            <w:hideMark/>
          </w:tcPr>
          <w:p w14:paraId="0CB79BCB" w14:textId="77777777" w:rsidR="001064B1" w:rsidRPr="002B31D8" w:rsidRDefault="001064B1" w:rsidP="001064B1">
            <w:pPr>
              <w:pStyle w:val="TableParagraph"/>
              <w:spacing w:before="60" w:after="60"/>
              <w:ind w:left="113"/>
              <w:jc w:val="left"/>
              <w:rPr>
                <w:rFonts w:ascii="Segoe UI" w:hAnsi="Segoe UI" w:cs="Segoe UI"/>
                <w:b/>
                <w:bCs/>
                <w:w w:val="105"/>
                <w:sz w:val="16"/>
                <w:szCs w:val="16"/>
              </w:rPr>
            </w:pPr>
            <w:r w:rsidRPr="002B31D8">
              <w:rPr>
                <w:rFonts w:ascii="Segoe UI" w:hAnsi="Segoe UI" w:cs="Segoe UI"/>
                <w:b/>
                <w:bCs/>
                <w:w w:val="105"/>
                <w:sz w:val="16"/>
                <w:szCs w:val="16"/>
              </w:rPr>
              <w:t>Add/(less) movements in working capital items</w:t>
            </w:r>
          </w:p>
        </w:tc>
        <w:tc>
          <w:tcPr>
            <w:tcW w:w="1529" w:type="dxa"/>
            <w:tcBorders>
              <w:top w:val="single" w:sz="4" w:space="0" w:color="A6A6A6" w:themeColor="background1" w:themeShade="A6"/>
              <w:left w:val="nil"/>
              <w:bottom w:val="nil"/>
              <w:right w:val="nil"/>
            </w:tcBorders>
          </w:tcPr>
          <w:p w14:paraId="7AE0775C" w14:textId="77777777" w:rsidR="001064B1" w:rsidRPr="001064B1" w:rsidRDefault="001064B1" w:rsidP="0022568A">
            <w:pPr>
              <w:pStyle w:val="TableText"/>
              <w:ind w:left="57" w:right="113"/>
              <w:jc w:val="right"/>
              <w:rPr>
                <w:rFonts w:cs="Segoe UI"/>
                <w:spacing w:val="-2"/>
                <w:sz w:val="16"/>
                <w:szCs w:val="16"/>
              </w:rPr>
            </w:pPr>
          </w:p>
        </w:tc>
      </w:tr>
      <w:tr w:rsidR="001064B1" w:rsidRPr="002B31D8" w14:paraId="548DBE5C" w14:textId="77777777">
        <w:trPr>
          <w:trHeight w:val="359"/>
        </w:trPr>
        <w:tc>
          <w:tcPr>
            <w:tcW w:w="1274" w:type="dxa"/>
          </w:tcPr>
          <w:p w14:paraId="6880A349" w14:textId="38EF974E"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3,660</w:t>
            </w:r>
          </w:p>
        </w:tc>
        <w:tc>
          <w:tcPr>
            <w:tcW w:w="5387" w:type="dxa"/>
            <w:hideMark/>
          </w:tcPr>
          <w:p w14:paraId="2A052374"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(Increase)/decrease in receivables</w:t>
            </w:r>
          </w:p>
        </w:tc>
        <w:tc>
          <w:tcPr>
            <w:tcW w:w="1529" w:type="dxa"/>
          </w:tcPr>
          <w:p w14:paraId="222DDD41" w14:textId="3EEA967E"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3,016</w:t>
            </w:r>
          </w:p>
        </w:tc>
      </w:tr>
      <w:tr w:rsidR="001064B1" w:rsidRPr="002B31D8" w14:paraId="1E187083" w14:textId="77777777">
        <w:trPr>
          <w:trHeight w:val="359"/>
        </w:trPr>
        <w:tc>
          <w:tcPr>
            <w:tcW w:w="1274" w:type="dxa"/>
          </w:tcPr>
          <w:p w14:paraId="5CCCAEA8" w14:textId="5A8C6BB1"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1,454</w:t>
            </w:r>
          </w:p>
        </w:tc>
        <w:tc>
          <w:tcPr>
            <w:tcW w:w="5387" w:type="dxa"/>
            <w:hideMark/>
          </w:tcPr>
          <w:p w14:paraId="335537B4"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(Increase)/decrease in debtor Crown</w:t>
            </w:r>
          </w:p>
        </w:tc>
        <w:tc>
          <w:tcPr>
            <w:tcW w:w="1529" w:type="dxa"/>
          </w:tcPr>
          <w:p w14:paraId="6746B19B" w14:textId="489C3318"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20,556</w:t>
            </w:r>
          </w:p>
        </w:tc>
      </w:tr>
      <w:tr w:rsidR="001064B1" w:rsidRPr="002B31D8" w14:paraId="17DE5F71" w14:textId="77777777">
        <w:trPr>
          <w:trHeight w:val="359"/>
        </w:trPr>
        <w:tc>
          <w:tcPr>
            <w:tcW w:w="1274" w:type="dxa"/>
          </w:tcPr>
          <w:p w14:paraId="2AA105F7" w14:textId="580C55C4"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(1,394)</w:t>
            </w:r>
          </w:p>
        </w:tc>
        <w:tc>
          <w:tcPr>
            <w:tcW w:w="5387" w:type="dxa"/>
            <w:hideMark/>
          </w:tcPr>
          <w:p w14:paraId="7E6EAD4B"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(Increase)/decrease in prepayments</w:t>
            </w:r>
          </w:p>
        </w:tc>
        <w:tc>
          <w:tcPr>
            <w:tcW w:w="1529" w:type="dxa"/>
          </w:tcPr>
          <w:p w14:paraId="76FB0AE8" w14:textId="2B60F8F6"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619</w:t>
            </w:r>
          </w:p>
        </w:tc>
      </w:tr>
      <w:tr w:rsidR="001064B1" w:rsidRPr="002B31D8" w14:paraId="59DF1973" w14:textId="77777777">
        <w:trPr>
          <w:trHeight w:val="359"/>
        </w:trPr>
        <w:tc>
          <w:tcPr>
            <w:tcW w:w="1274" w:type="dxa"/>
          </w:tcPr>
          <w:p w14:paraId="490040F3" w14:textId="6C4332B1"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9,969</w:t>
            </w:r>
          </w:p>
        </w:tc>
        <w:tc>
          <w:tcPr>
            <w:tcW w:w="5387" w:type="dxa"/>
            <w:hideMark/>
          </w:tcPr>
          <w:p w14:paraId="29C88E62"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Increase/(decrease) in payables*</w:t>
            </w:r>
          </w:p>
        </w:tc>
        <w:tc>
          <w:tcPr>
            <w:tcW w:w="1529" w:type="dxa"/>
          </w:tcPr>
          <w:p w14:paraId="0E0B12DB" w14:textId="423BB5A8"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(18,681)</w:t>
            </w:r>
          </w:p>
        </w:tc>
      </w:tr>
      <w:tr w:rsidR="001064B1" w:rsidRPr="002B31D8" w14:paraId="15712457" w14:textId="77777777">
        <w:trPr>
          <w:trHeight w:val="359"/>
        </w:trPr>
        <w:tc>
          <w:tcPr>
            <w:tcW w:w="1274" w:type="dxa"/>
          </w:tcPr>
          <w:p w14:paraId="5EE02BF7" w14:textId="68FC9F1E"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8,796</w:t>
            </w:r>
          </w:p>
        </w:tc>
        <w:tc>
          <w:tcPr>
            <w:tcW w:w="5387" w:type="dxa"/>
          </w:tcPr>
          <w:p w14:paraId="59037EBE" w14:textId="77777777" w:rsidR="001064B1" w:rsidRDefault="001064B1" w:rsidP="001064B1">
            <w:pPr>
              <w:pStyle w:val="TableParagraph"/>
              <w:spacing w:before="60" w:after="60"/>
              <w:ind w:left="113"/>
              <w:jc w:val="left"/>
              <w:rPr>
                <w:rFonts w:ascii="Segoe UI" w:hAnsi="Segoe UI" w:cs="Segoe UI"/>
                <w:w w:val="105"/>
                <w:sz w:val="16"/>
                <w:szCs w:val="16"/>
              </w:rPr>
            </w:pPr>
            <w:r w:rsidRPr="002B31D8">
              <w:rPr>
                <w:rFonts w:ascii="Segoe UI" w:hAnsi="Segoe UI" w:cs="Segoe UI"/>
                <w:w w:val="105"/>
                <w:sz w:val="16"/>
                <w:szCs w:val="16"/>
              </w:rPr>
              <w:t>Increase/(decrease) in provisions</w:t>
            </w:r>
          </w:p>
        </w:tc>
        <w:tc>
          <w:tcPr>
            <w:tcW w:w="1529" w:type="dxa"/>
          </w:tcPr>
          <w:p w14:paraId="76221AF5" w14:textId="07B4C208"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(4,891)</w:t>
            </w:r>
          </w:p>
        </w:tc>
      </w:tr>
      <w:tr w:rsidR="001064B1" w:rsidRPr="002B31D8" w14:paraId="3A2D3777" w14:textId="77777777">
        <w:trPr>
          <w:trHeight w:val="348"/>
        </w:trPr>
        <w:tc>
          <w:tcPr>
            <w:tcW w:w="1274" w:type="dxa"/>
            <w:tcBorders>
              <w:top w:val="nil"/>
              <w:left w:val="nil"/>
              <w:bottom w:val="single" w:sz="4" w:space="0" w:color="A6A6A6" w:themeColor="background1" w:themeShade="A6"/>
              <w:right w:val="nil"/>
            </w:tcBorders>
          </w:tcPr>
          <w:p w14:paraId="308BD07C" w14:textId="3E71349D"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398</w:t>
            </w:r>
          </w:p>
        </w:tc>
        <w:tc>
          <w:tcPr>
            <w:tcW w:w="5387" w:type="dxa"/>
            <w:tcBorders>
              <w:top w:val="nil"/>
              <w:left w:val="nil"/>
              <w:bottom w:val="single" w:sz="4" w:space="0" w:color="A6A6A6" w:themeColor="background1" w:themeShade="A6"/>
              <w:right w:val="nil"/>
            </w:tcBorders>
            <w:hideMark/>
          </w:tcPr>
          <w:p w14:paraId="7EC9E555"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Increase/(decrease) in employee entitlements</w:t>
            </w:r>
          </w:p>
        </w:tc>
        <w:tc>
          <w:tcPr>
            <w:tcW w:w="1529" w:type="dxa"/>
            <w:tcBorders>
              <w:top w:val="nil"/>
              <w:left w:val="nil"/>
              <w:bottom w:val="single" w:sz="4" w:space="0" w:color="A6A6A6" w:themeColor="background1" w:themeShade="A6"/>
              <w:right w:val="nil"/>
            </w:tcBorders>
          </w:tcPr>
          <w:p w14:paraId="226FE83D" w14:textId="3C8451C6"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(235)</w:t>
            </w:r>
          </w:p>
        </w:tc>
      </w:tr>
      <w:tr w:rsidR="001064B1" w:rsidRPr="001064B1" w14:paraId="10941EFD"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73B598C2" w14:textId="17FC4866"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22,883</w:t>
            </w:r>
          </w:p>
        </w:tc>
        <w:tc>
          <w:tcPr>
            <w:tcW w:w="5387" w:type="dxa"/>
            <w:tcBorders>
              <w:top w:val="single" w:sz="4" w:space="0" w:color="A6A6A6" w:themeColor="background1" w:themeShade="A6"/>
              <w:left w:val="nil"/>
              <w:bottom w:val="single" w:sz="4" w:space="0" w:color="A6A6A6" w:themeColor="background1" w:themeShade="A6"/>
              <w:right w:val="nil"/>
            </w:tcBorders>
            <w:hideMark/>
          </w:tcPr>
          <w:p w14:paraId="18B24417"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Total movements in working capital items</w:t>
            </w:r>
          </w:p>
        </w:tc>
        <w:tc>
          <w:tcPr>
            <w:tcW w:w="1529" w:type="dxa"/>
            <w:tcBorders>
              <w:top w:val="single" w:sz="4" w:space="0" w:color="A6A6A6" w:themeColor="background1" w:themeShade="A6"/>
              <w:left w:val="nil"/>
              <w:bottom w:val="single" w:sz="4" w:space="0" w:color="A6A6A6" w:themeColor="background1" w:themeShade="A6"/>
              <w:right w:val="nil"/>
            </w:tcBorders>
          </w:tcPr>
          <w:p w14:paraId="09EAD258" w14:textId="3B41DA7E"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384</w:t>
            </w:r>
          </w:p>
        </w:tc>
      </w:tr>
      <w:tr w:rsidR="001064B1" w:rsidRPr="001064B1" w14:paraId="5F93E88D" w14:textId="77777777">
        <w:trPr>
          <w:trHeight w:val="344"/>
        </w:trPr>
        <w:tc>
          <w:tcPr>
            <w:tcW w:w="1274" w:type="dxa"/>
            <w:tcBorders>
              <w:top w:val="single" w:sz="4" w:space="0" w:color="A6A6A6" w:themeColor="background1" w:themeShade="A6"/>
              <w:left w:val="nil"/>
              <w:bottom w:val="single" w:sz="4" w:space="0" w:color="A6A6A6" w:themeColor="background1" w:themeShade="A6"/>
              <w:right w:val="nil"/>
            </w:tcBorders>
          </w:tcPr>
          <w:p w14:paraId="1D75790C" w14:textId="447230F8"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38,670</w:t>
            </w:r>
          </w:p>
        </w:tc>
        <w:tc>
          <w:tcPr>
            <w:tcW w:w="5387" w:type="dxa"/>
            <w:tcBorders>
              <w:top w:val="single" w:sz="4" w:space="0" w:color="A6A6A6" w:themeColor="background1" w:themeShade="A6"/>
              <w:left w:val="nil"/>
              <w:bottom w:val="single" w:sz="4" w:space="0" w:color="A6A6A6" w:themeColor="background1" w:themeShade="A6"/>
              <w:right w:val="nil"/>
            </w:tcBorders>
            <w:hideMark/>
          </w:tcPr>
          <w:p w14:paraId="3EB1907C"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Net cash flow from operating activities</w:t>
            </w:r>
          </w:p>
        </w:tc>
        <w:tc>
          <w:tcPr>
            <w:tcW w:w="1529" w:type="dxa"/>
            <w:tcBorders>
              <w:top w:val="single" w:sz="4" w:space="0" w:color="A6A6A6" w:themeColor="background1" w:themeShade="A6"/>
              <w:left w:val="nil"/>
              <w:bottom w:val="single" w:sz="4" w:space="0" w:color="A6A6A6" w:themeColor="background1" w:themeShade="A6"/>
              <w:right w:val="nil"/>
            </w:tcBorders>
          </w:tcPr>
          <w:p w14:paraId="3D00B7B1" w14:textId="6867EB23"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10,718</w:t>
            </w:r>
          </w:p>
        </w:tc>
      </w:tr>
    </w:tbl>
    <w:p w14:paraId="59354ACB" w14:textId="2C5B2C1E" w:rsidR="005B00B1" w:rsidRDefault="001064B1" w:rsidP="00070A86">
      <w:pPr>
        <w:pStyle w:val="Note"/>
      </w:pPr>
      <w:r w:rsidRPr="001064B1">
        <w:t>* Payables for capital expenditure have been excluded when calculating the increase/ decrease in the payables movement as they are relating to investing activities.</w:t>
      </w:r>
    </w:p>
    <w:p w14:paraId="7124873D" w14:textId="77777777" w:rsidR="001064B1" w:rsidRPr="005225FB" w:rsidRDefault="001064B1" w:rsidP="001064B1">
      <w:pPr>
        <w:pStyle w:val="Note"/>
        <w:spacing w:before="160"/>
        <w:rPr>
          <w:i/>
          <w:iCs/>
        </w:rPr>
      </w:pPr>
      <w:r w:rsidRPr="005225FB">
        <w:rPr>
          <w:i/>
          <w:iCs/>
        </w:rPr>
        <w:t>The accompanying notes form part of these financial statements.</w:t>
      </w:r>
    </w:p>
    <w:p w14:paraId="3F4338CB" w14:textId="77777777" w:rsidR="001064B1" w:rsidRDefault="001064B1" w:rsidP="001064B1">
      <w:pPr>
        <w:sectPr w:rsidR="001064B1" w:rsidSect="00483C9C">
          <w:pgSz w:w="11907" w:h="16840" w:code="9"/>
          <w:pgMar w:top="1418" w:right="1701" w:bottom="1134" w:left="1843" w:header="284" w:footer="425" w:gutter="284"/>
          <w:cols w:space="720"/>
        </w:sectPr>
      </w:pPr>
    </w:p>
    <w:p w14:paraId="63EF7851" w14:textId="77777777" w:rsidR="001064B1" w:rsidRPr="00B43168" w:rsidRDefault="001064B1" w:rsidP="00B43168">
      <w:pPr>
        <w:spacing w:after="180"/>
        <w:ind w:right="-143"/>
        <w:rPr>
          <w:b/>
          <w:bCs/>
          <w:color w:val="0A6AB4"/>
          <w:sz w:val="48"/>
          <w:szCs w:val="48"/>
        </w:rPr>
      </w:pPr>
      <w:r w:rsidRPr="00B43168">
        <w:rPr>
          <w:b/>
          <w:bCs/>
          <w:color w:val="0A6AB4"/>
          <w:sz w:val="48"/>
          <w:szCs w:val="48"/>
        </w:rPr>
        <w:t>Statement of cash flows for the year ended 30 June 2025 (continued)</w:t>
      </w:r>
    </w:p>
    <w:p w14:paraId="7FD19445" w14:textId="74E7A1B3" w:rsidR="001064B1" w:rsidRDefault="001064B1" w:rsidP="001064B1">
      <w:r>
        <w:t>Reconciliation of net cash flow from financing activities:</w:t>
      </w:r>
    </w:p>
    <w:p w14:paraId="6A7E011F" w14:textId="77777777" w:rsidR="001064B1" w:rsidRDefault="001064B1" w:rsidP="001064B1"/>
    <w:tbl>
      <w:tblPr>
        <w:tblW w:w="8400" w:type="dxa"/>
        <w:tblLayout w:type="fixed"/>
        <w:tblCellMar>
          <w:left w:w="0" w:type="dxa"/>
          <w:right w:w="0" w:type="dxa"/>
        </w:tblCellMar>
        <w:tblLook w:val="01E0" w:firstRow="1" w:lastRow="1" w:firstColumn="1" w:lastColumn="1" w:noHBand="0" w:noVBand="0"/>
      </w:tblPr>
      <w:tblGrid>
        <w:gridCol w:w="1276"/>
        <w:gridCol w:w="5534"/>
        <w:gridCol w:w="1590"/>
      </w:tblGrid>
      <w:tr w:rsidR="001064B1" w14:paraId="2291FE60" w14:textId="77777777">
        <w:trPr>
          <w:trHeight w:val="784"/>
        </w:trPr>
        <w:tc>
          <w:tcPr>
            <w:tcW w:w="1276" w:type="dxa"/>
            <w:shd w:val="clear" w:color="auto" w:fill="D9D9D9" w:themeFill="background1" w:themeFillShade="D9"/>
            <w:hideMark/>
          </w:tcPr>
          <w:p w14:paraId="7D4FC1D3" w14:textId="77777777" w:rsidR="001064B1" w:rsidRDefault="001064B1" w:rsidP="001064B1">
            <w:pPr>
              <w:pStyle w:val="TableParagraph"/>
              <w:spacing w:before="60" w:after="60"/>
              <w:ind w:left="57" w:right="170"/>
              <w:rPr>
                <w:rFonts w:ascii="Segoe UI" w:hAnsi="Segoe UI" w:cs="Segoe UI"/>
                <w:b/>
                <w:bCs/>
                <w:sz w:val="16"/>
                <w:szCs w:val="16"/>
              </w:rPr>
            </w:pPr>
            <w:r>
              <w:rPr>
                <w:rFonts w:ascii="Segoe UI" w:hAnsi="Segoe UI" w:cs="Segoe UI"/>
                <w:b/>
                <w:bCs/>
                <w:sz w:val="16"/>
                <w:szCs w:val="16"/>
              </w:rPr>
              <w:t xml:space="preserve">Actual </w:t>
            </w:r>
          </w:p>
          <w:p w14:paraId="77CBA4B3" w14:textId="77777777" w:rsidR="001064B1" w:rsidRDefault="001064B1" w:rsidP="001064B1">
            <w:pPr>
              <w:pStyle w:val="TableParagraph"/>
              <w:spacing w:before="60" w:after="60"/>
              <w:ind w:left="57" w:right="170"/>
              <w:rPr>
                <w:rFonts w:ascii="Segoe UI" w:hAnsi="Segoe UI" w:cs="Segoe UI"/>
                <w:b/>
                <w:bCs/>
                <w:sz w:val="16"/>
                <w:szCs w:val="16"/>
              </w:rPr>
            </w:pPr>
            <w:r>
              <w:rPr>
                <w:rFonts w:ascii="Segoe UI" w:hAnsi="Segoe UI" w:cs="Segoe UI"/>
                <w:b/>
                <w:bCs/>
                <w:sz w:val="16"/>
                <w:szCs w:val="16"/>
              </w:rPr>
              <w:t>2024</w:t>
            </w:r>
          </w:p>
          <w:p w14:paraId="43A46900" w14:textId="5A7A5A57" w:rsidR="001064B1" w:rsidRDefault="001064B1" w:rsidP="001064B1">
            <w:pPr>
              <w:pStyle w:val="TableParagraph"/>
              <w:spacing w:before="60" w:after="60"/>
              <w:ind w:left="57" w:right="170"/>
              <w:rPr>
                <w:rFonts w:ascii="Segoe UI" w:hAnsi="Segoe UI" w:cs="Segoe UI"/>
                <w:b/>
                <w:bCs/>
                <w:sz w:val="16"/>
                <w:szCs w:val="16"/>
              </w:rPr>
            </w:pPr>
            <w:r>
              <w:rPr>
                <w:rFonts w:ascii="Segoe UI" w:hAnsi="Segoe UI" w:cs="Segoe UI"/>
                <w:b/>
                <w:bCs/>
                <w:sz w:val="16"/>
                <w:szCs w:val="16"/>
              </w:rPr>
              <w:t>$000</w:t>
            </w:r>
          </w:p>
        </w:tc>
        <w:tc>
          <w:tcPr>
            <w:tcW w:w="5534" w:type="dxa"/>
            <w:shd w:val="clear" w:color="auto" w:fill="D9D9D9" w:themeFill="background1" w:themeFillShade="D9"/>
          </w:tcPr>
          <w:p w14:paraId="155D0B0E" w14:textId="77777777" w:rsidR="001064B1" w:rsidRDefault="001064B1" w:rsidP="001064B1">
            <w:pPr>
              <w:pStyle w:val="TableParagraph"/>
              <w:rPr>
                <w:rFonts w:ascii="Times New Roman"/>
                <w:b/>
                <w:bCs/>
                <w:sz w:val="18"/>
              </w:rPr>
            </w:pPr>
          </w:p>
        </w:tc>
        <w:tc>
          <w:tcPr>
            <w:tcW w:w="1590" w:type="dxa"/>
            <w:shd w:val="clear" w:color="auto" w:fill="D9D9D9" w:themeFill="background1" w:themeFillShade="D9"/>
            <w:hideMark/>
          </w:tcPr>
          <w:p w14:paraId="52DEE3E0" w14:textId="77777777" w:rsidR="001064B1" w:rsidRDefault="001064B1"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Actual</w:t>
            </w:r>
          </w:p>
          <w:p w14:paraId="4BD8DEC4" w14:textId="77777777" w:rsidR="001064B1" w:rsidRDefault="001064B1"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 xml:space="preserve"> 2025</w:t>
            </w:r>
          </w:p>
          <w:p w14:paraId="20E23EDA" w14:textId="59E6EF9A" w:rsidR="001064B1" w:rsidRDefault="001064B1"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$000</w:t>
            </w:r>
          </w:p>
        </w:tc>
      </w:tr>
      <w:tr w:rsidR="001064B1" w:rsidRPr="00CF0688" w14:paraId="7971C2AF" w14:textId="77777777">
        <w:trPr>
          <w:trHeight w:val="354"/>
        </w:trPr>
        <w:tc>
          <w:tcPr>
            <w:tcW w:w="1276" w:type="dxa"/>
          </w:tcPr>
          <w:p w14:paraId="55D85FCC" w14:textId="77777777" w:rsidR="001064B1" w:rsidRPr="00CF0688" w:rsidRDefault="001064B1">
            <w:pPr>
              <w:pStyle w:val="TableParagraph"/>
              <w:spacing w:before="60" w:after="60"/>
              <w:ind w:left="57" w:right="170"/>
              <w:rPr>
                <w:rFonts w:ascii="Segoe UI" w:hAnsi="Segoe UI" w:cs="Segoe UI"/>
                <w:b/>
                <w:bCs/>
                <w:sz w:val="16"/>
                <w:szCs w:val="16"/>
              </w:rPr>
            </w:pPr>
          </w:p>
        </w:tc>
        <w:tc>
          <w:tcPr>
            <w:tcW w:w="5534" w:type="dxa"/>
            <w:hideMark/>
          </w:tcPr>
          <w:p w14:paraId="68DFF46A" w14:textId="77777777" w:rsidR="001064B1" w:rsidRPr="00CF0688" w:rsidRDefault="001064B1" w:rsidP="001064B1">
            <w:pPr>
              <w:pStyle w:val="TableParagraph"/>
              <w:spacing w:before="60" w:after="60"/>
              <w:ind w:left="113"/>
              <w:jc w:val="left"/>
              <w:rPr>
                <w:rFonts w:ascii="Segoe UI" w:hAnsi="Segoe UI" w:cs="Segoe UI"/>
                <w:b/>
                <w:bCs/>
                <w:w w:val="105"/>
                <w:sz w:val="16"/>
                <w:szCs w:val="16"/>
              </w:rPr>
            </w:pPr>
            <w:r w:rsidRPr="00CF0688">
              <w:rPr>
                <w:rFonts w:ascii="Segoe UI" w:hAnsi="Segoe UI" w:cs="Segoe UI"/>
                <w:b/>
                <w:bCs/>
                <w:w w:val="105"/>
                <w:sz w:val="16"/>
                <w:szCs w:val="16"/>
              </w:rPr>
              <w:t>Movement in liability arising from financing activities</w:t>
            </w:r>
          </w:p>
        </w:tc>
        <w:tc>
          <w:tcPr>
            <w:tcW w:w="1590" w:type="dxa"/>
          </w:tcPr>
          <w:p w14:paraId="72B08881" w14:textId="77777777" w:rsidR="001064B1" w:rsidRPr="00CF0688" w:rsidRDefault="001064B1" w:rsidP="0022568A">
            <w:pPr>
              <w:pStyle w:val="TableParagraph"/>
              <w:spacing w:before="60" w:after="60"/>
              <w:ind w:right="113"/>
              <w:rPr>
                <w:rFonts w:ascii="Segoe UI" w:hAnsi="Segoe UI" w:cs="Segoe UI"/>
                <w:b/>
                <w:bCs/>
                <w:w w:val="110"/>
                <w:sz w:val="16"/>
                <w:szCs w:val="16"/>
              </w:rPr>
            </w:pPr>
          </w:p>
        </w:tc>
      </w:tr>
      <w:tr w:rsidR="001064B1" w14:paraId="31DFA38C" w14:textId="77777777">
        <w:trPr>
          <w:trHeight w:val="348"/>
        </w:trPr>
        <w:tc>
          <w:tcPr>
            <w:tcW w:w="1276" w:type="dxa"/>
            <w:tcBorders>
              <w:top w:val="nil"/>
              <w:left w:val="nil"/>
              <w:bottom w:val="single" w:sz="4" w:space="0" w:color="A6A6A6" w:themeColor="background1" w:themeShade="A6"/>
              <w:right w:val="nil"/>
            </w:tcBorders>
          </w:tcPr>
          <w:p w14:paraId="1C469D4D" w14:textId="4DE0F6D6"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(18,786)</w:t>
            </w:r>
          </w:p>
        </w:tc>
        <w:tc>
          <w:tcPr>
            <w:tcW w:w="5534" w:type="dxa"/>
            <w:tcBorders>
              <w:top w:val="nil"/>
              <w:left w:val="nil"/>
              <w:bottom w:val="single" w:sz="4" w:space="0" w:color="A6A6A6" w:themeColor="background1" w:themeShade="A6"/>
              <w:right w:val="nil"/>
            </w:tcBorders>
            <w:hideMark/>
          </w:tcPr>
          <w:p w14:paraId="5C0D51D6"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Increase/(decrease) in return of operating surplus liability</w:t>
            </w:r>
          </w:p>
        </w:tc>
        <w:tc>
          <w:tcPr>
            <w:tcW w:w="1590" w:type="dxa"/>
            <w:tcBorders>
              <w:top w:val="nil"/>
              <w:left w:val="nil"/>
              <w:bottom w:val="single" w:sz="4" w:space="0" w:color="A6A6A6" w:themeColor="background1" w:themeShade="A6"/>
              <w:right w:val="nil"/>
            </w:tcBorders>
          </w:tcPr>
          <w:p w14:paraId="060967CC" w14:textId="225041EC"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(4,163)</w:t>
            </w:r>
          </w:p>
        </w:tc>
      </w:tr>
      <w:tr w:rsidR="001064B1" w:rsidRPr="001064B1" w14:paraId="447050D3" w14:textId="77777777">
        <w:trPr>
          <w:trHeight w:val="344"/>
        </w:trPr>
        <w:tc>
          <w:tcPr>
            <w:tcW w:w="1276" w:type="dxa"/>
            <w:tcBorders>
              <w:top w:val="single" w:sz="4" w:space="0" w:color="A6A6A6" w:themeColor="background1" w:themeShade="A6"/>
              <w:left w:val="nil"/>
              <w:bottom w:val="single" w:sz="4" w:space="0" w:color="A6A6A6" w:themeColor="background1" w:themeShade="A6"/>
              <w:right w:val="nil"/>
            </w:tcBorders>
          </w:tcPr>
          <w:p w14:paraId="6B9212AA" w14:textId="4A6A4C94"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(18,786)</w:t>
            </w:r>
          </w:p>
        </w:tc>
        <w:tc>
          <w:tcPr>
            <w:tcW w:w="5534" w:type="dxa"/>
            <w:tcBorders>
              <w:top w:val="single" w:sz="4" w:space="0" w:color="A6A6A6" w:themeColor="background1" w:themeShade="A6"/>
              <w:left w:val="nil"/>
              <w:bottom w:val="single" w:sz="4" w:space="0" w:color="A6A6A6" w:themeColor="background1" w:themeShade="A6"/>
              <w:right w:val="nil"/>
            </w:tcBorders>
            <w:hideMark/>
          </w:tcPr>
          <w:p w14:paraId="5DE2F7AC"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Total movement in liability arising from financing activities</w:t>
            </w:r>
          </w:p>
        </w:tc>
        <w:tc>
          <w:tcPr>
            <w:tcW w:w="1590" w:type="dxa"/>
            <w:tcBorders>
              <w:top w:val="single" w:sz="4" w:space="0" w:color="A6A6A6" w:themeColor="background1" w:themeShade="A6"/>
              <w:left w:val="nil"/>
              <w:bottom w:val="single" w:sz="4" w:space="0" w:color="A6A6A6" w:themeColor="background1" w:themeShade="A6"/>
              <w:right w:val="nil"/>
            </w:tcBorders>
          </w:tcPr>
          <w:p w14:paraId="67445B52" w14:textId="7BFDC6C9"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(4,163)</w:t>
            </w:r>
          </w:p>
        </w:tc>
      </w:tr>
      <w:tr w:rsidR="001064B1" w:rsidRPr="00CF0688" w14:paraId="501F74EB" w14:textId="77777777">
        <w:trPr>
          <w:trHeight w:val="354"/>
        </w:trPr>
        <w:tc>
          <w:tcPr>
            <w:tcW w:w="1276" w:type="dxa"/>
            <w:tcBorders>
              <w:top w:val="single" w:sz="4" w:space="0" w:color="A6A6A6" w:themeColor="background1" w:themeShade="A6"/>
              <w:left w:val="nil"/>
              <w:bottom w:val="nil"/>
              <w:right w:val="nil"/>
            </w:tcBorders>
          </w:tcPr>
          <w:p w14:paraId="23D9880B" w14:textId="77777777" w:rsidR="001064B1" w:rsidRPr="001064B1" w:rsidRDefault="001064B1" w:rsidP="001064B1">
            <w:pPr>
              <w:pStyle w:val="TableText"/>
              <w:ind w:left="57" w:right="170"/>
              <w:jc w:val="right"/>
              <w:rPr>
                <w:rFonts w:cs="Segoe UI"/>
                <w:spacing w:val="-2"/>
                <w:sz w:val="16"/>
                <w:szCs w:val="16"/>
              </w:rPr>
            </w:pPr>
          </w:p>
        </w:tc>
        <w:tc>
          <w:tcPr>
            <w:tcW w:w="5534" w:type="dxa"/>
            <w:tcBorders>
              <w:top w:val="single" w:sz="4" w:space="0" w:color="A6A6A6" w:themeColor="background1" w:themeShade="A6"/>
              <w:left w:val="nil"/>
              <w:bottom w:val="nil"/>
              <w:right w:val="nil"/>
            </w:tcBorders>
            <w:hideMark/>
          </w:tcPr>
          <w:p w14:paraId="6B44DC38" w14:textId="77777777" w:rsidR="001064B1" w:rsidRPr="00CF0688" w:rsidRDefault="001064B1" w:rsidP="001064B1">
            <w:pPr>
              <w:pStyle w:val="TableParagraph"/>
              <w:spacing w:before="60" w:after="60"/>
              <w:ind w:left="113"/>
              <w:jc w:val="left"/>
              <w:rPr>
                <w:rFonts w:ascii="Segoe UI" w:hAnsi="Segoe UI" w:cs="Segoe UI"/>
                <w:b/>
                <w:bCs/>
                <w:w w:val="105"/>
                <w:sz w:val="16"/>
                <w:szCs w:val="16"/>
              </w:rPr>
            </w:pPr>
            <w:r w:rsidRPr="00CF0688">
              <w:rPr>
                <w:rFonts w:ascii="Segoe UI" w:hAnsi="Segoe UI" w:cs="Segoe UI"/>
                <w:b/>
                <w:bCs/>
                <w:w w:val="105"/>
                <w:sz w:val="16"/>
                <w:szCs w:val="16"/>
              </w:rPr>
              <w:t>Non-cash item</w:t>
            </w:r>
          </w:p>
        </w:tc>
        <w:tc>
          <w:tcPr>
            <w:tcW w:w="1590" w:type="dxa"/>
            <w:tcBorders>
              <w:top w:val="single" w:sz="4" w:space="0" w:color="A6A6A6" w:themeColor="background1" w:themeShade="A6"/>
              <w:left w:val="nil"/>
              <w:bottom w:val="nil"/>
              <w:right w:val="nil"/>
            </w:tcBorders>
          </w:tcPr>
          <w:p w14:paraId="4BC14276" w14:textId="77777777" w:rsidR="001064B1" w:rsidRPr="001064B1" w:rsidRDefault="001064B1" w:rsidP="0022568A">
            <w:pPr>
              <w:pStyle w:val="TableText"/>
              <w:ind w:left="57" w:right="113"/>
              <w:jc w:val="right"/>
              <w:rPr>
                <w:rFonts w:cs="Segoe UI"/>
                <w:spacing w:val="-2"/>
                <w:sz w:val="16"/>
                <w:szCs w:val="16"/>
              </w:rPr>
            </w:pPr>
          </w:p>
        </w:tc>
      </w:tr>
      <w:tr w:rsidR="001064B1" w14:paraId="1D2A0B93" w14:textId="77777777">
        <w:trPr>
          <w:trHeight w:val="348"/>
        </w:trPr>
        <w:tc>
          <w:tcPr>
            <w:tcW w:w="1276" w:type="dxa"/>
            <w:tcBorders>
              <w:top w:val="nil"/>
              <w:left w:val="nil"/>
              <w:bottom w:val="single" w:sz="4" w:space="0" w:color="A6A6A6" w:themeColor="background1" w:themeShade="A6"/>
              <w:right w:val="nil"/>
            </w:tcBorders>
          </w:tcPr>
          <w:p w14:paraId="61D54338" w14:textId="6B08A5A0"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(15,343)</w:t>
            </w:r>
          </w:p>
        </w:tc>
        <w:tc>
          <w:tcPr>
            <w:tcW w:w="5534" w:type="dxa"/>
            <w:tcBorders>
              <w:top w:val="nil"/>
              <w:left w:val="nil"/>
              <w:bottom w:val="single" w:sz="4" w:space="0" w:color="A6A6A6" w:themeColor="background1" w:themeShade="A6"/>
              <w:right w:val="nil"/>
            </w:tcBorders>
            <w:hideMark/>
          </w:tcPr>
          <w:p w14:paraId="4D80B21B" w14:textId="0296944C" w:rsidR="001064B1" w:rsidRDefault="001064B1" w:rsidP="001064B1">
            <w:pPr>
              <w:pStyle w:val="TableParagraph"/>
              <w:spacing w:before="60" w:after="60"/>
              <w:ind w:left="113"/>
              <w:jc w:val="left"/>
              <w:rPr>
                <w:rFonts w:ascii="Segoe UI" w:hAnsi="Segoe UI" w:cs="Segoe UI"/>
                <w:w w:val="105"/>
                <w:sz w:val="16"/>
                <w:szCs w:val="16"/>
              </w:rPr>
            </w:pPr>
            <w:r w:rsidRPr="001064B1">
              <w:rPr>
                <w:rFonts w:ascii="Segoe UI" w:hAnsi="Segoe UI" w:cs="Segoe UI"/>
                <w:w w:val="105"/>
                <w:sz w:val="16"/>
                <w:szCs w:val="16"/>
              </w:rPr>
              <w:t>Operating surplus to be paid to the Crown in 2024/25</w:t>
            </w:r>
          </w:p>
        </w:tc>
        <w:tc>
          <w:tcPr>
            <w:tcW w:w="1590" w:type="dxa"/>
            <w:tcBorders>
              <w:top w:val="nil"/>
              <w:left w:val="nil"/>
              <w:bottom w:val="single" w:sz="4" w:space="0" w:color="A6A6A6" w:themeColor="background1" w:themeShade="A6"/>
              <w:right w:val="nil"/>
            </w:tcBorders>
          </w:tcPr>
          <w:p w14:paraId="5D3D8BD3" w14:textId="51BFF4DF"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(11,180)</w:t>
            </w:r>
          </w:p>
        </w:tc>
      </w:tr>
      <w:tr w:rsidR="001064B1" w:rsidRPr="001064B1" w14:paraId="414F6554" w14:textId="77777777">
        <w:trPr>
          <w:trHeight w:val="344"/>
        </w:trPr>
        <w:tc>
          <w:tcPr>
            <w:tcW w:w="1276" w:type="dxa"/>
            <w:tcBorders>
              <w:top w:val="single" w:sz="4" w:space="0" w:color="A6A6A6" w:themeColor="background1" w:themeShade="A6"/>
              <w:left w:val="nil"/>
              <w:bottom w:val="single" w:sz="4" w:space="0" w:color="A6A6A6" w:themeColor="background1" w:themeShade="A6"/>
              <w:right w:val="nil"/>
            </w:tcBorders>
          </w:tcPr>
          <w:p w14:paraId="710ACBC9" w14:textId="45C6DF7D"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(15,343)</w:t>
            </w:r>
          </w:p>
        </w:tc>
        <w:tc>
          <w:tcPr>
            <w:tcW w:w="5534" w:type="dxa"/>
            <w:tcBorders>
              <w:top w:val="single" w:sz="4" w:space="0" w:color="A6A6A6" w:themeColor="background1" w:themeShade="A6"/>
              <w:left w:val="nil"/>
              <w:bottom w:val="single" w:sz="4" w:space="0" w:color="A6A6A6" w:themeColor="background1" w:themeShade="A6"/>
              <w:right w:val="nil"/>
            </w:tcBorders>
            <w:hideMark/>
          </w:tcPr>
          <w:p w14:paraId="4638BF80"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Total non-cash item</w:t>
            </w:r>
          </w:p>
        </w:tc>
        <w:tc>
          <w:tcPr>
            <w:tcW w:w="1590" w:type="dxa"/>
            <w:tcBorders>
              <w:top w:val="single" w:sz="4" w:space="0" w:color="A6A6A6" w:themeColor="background1" w:themeShade="A6"/>
              <w:left w:val="nil"/>
              <w:bottom w:val="single" w:sz="4" w:space="0" w:color="A6A6A6" w:themeColor="background1" w:themeShade="A6"/>
              <w:right w:val="nil"/>
            </w:tcBorders>
          </w:tcPr>
          <w:p w14:paraId="0A17777B" w14:textId="4C21DF8F"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(11,180)</w:t>
            </w:r>
          </w:p>
        </w:tc>
      </w:tr>
      <w:tr w:rsidR="001064B1" w:rsidRPr="00CF0688" w14:paraId="44B68F77" w14:textId="77777777">
        <w:trPr>
          <w:trHeight w:val="354"/>
        </w:trPr>
        <w:tc>
          <w:tcPr>
            <w:tcW w:w="1276" w:type="dxa"/>
            <w:tcBorders>
              <w:top w:val="single" w:sz="4" w:space="0" w:color="A6A6A6" w:themeColor="background1" w:themeShade="A6"/>
              <w:left w:val="nil"/>
              <w:bottom w:val="nil"/>
              <w:right w:val="nil"/>
            </w:tcBorders>
          </w:tcPr>
          <w:p w14:paraId="1DEF1179" w14:textId="77777777" w:rsidR="001064B1" w:rsidRPr="001064B1" w:rsidRDefault="001064B1" w:rsidP="001064B1">
            <w:pPr>
              <w:pStyle w:val="TableText"/>
              <w:ind w:left="57" w:right="170"/>
              <w:jc w:val="right"/>
              <w:rPr>
                <w:rFonts w:cs="Segoe UI"/>
                <w:spacing w:val="-2"/>
                <w:sz w:val="16"/>
                <w:szCs w:val="16"/>
              </w:rPr>
            </w:pPr>
          </w:p>
        </w:tc>
        <w:tc>
          <w:tcPr>
            <w:tcW w:w="5534" w:type="dxa"/>
            <w:tcBorders>
              <w:top w:val="single" w:sz="4" w:space="0" w:color="A6A6A6" w:themeColor="background1" w:themeShade="A6"/>
              <w:left w:val="nil"/>
              <w:bottom w:val="nil"/>
              <w:right w:val="nil"/>
            </w:tcBorders>
            <w:hideMark/>
          </w:tcPr>
          <w:p w14:paraId="777E0D25" w14:textId="77777777" w:rsidR="001064B1" w:rsidRPr="00CF0688" w:rsidRDefault="001064B1" w:rsidP="001064B1">
            <w:pPr>
              <w:pStyle w:val="TableParagraph"/>
              <w:spacing w:before="60" w:after="60"/>
              <w:ind w:left="113"/>
              <w:jc w:val="left"/>
              <w:rPr>
                <w:rFonts w:ascii="Segoe UI" w:hAnsi="Segoe UI" w:cs="Segoe UI"/>
                <w:b/>
                <w:bCs/>
                <w:w w:val="105"/>
                <w:sz w:val="16"/>
                <w:szCs w:val="16"/>
              </w:rPr>
            </w:pPr>
            <w:r w:rsidRPr="00CF0688">
              <w:rPr>
                <w:rFonts w:ascii="Segoe UI" w:hAnsi="Segoe UI" w:cs="Segoe UI"/>
                <w:b/>
                <w:bCs/>
                <w:w w:val="105"/>
                <w:sz w:val="16"/>
                <w:szCs w:val="16"/>
              </w:rPr>
              <w:t>Add/(less) owner’s contribution and withdrawal</w:t>
            </w:r>
          </w:p>
        </w:tc>
        <w:tc>
          <w:tcPr>
            <w:tcW w:w="1590" w:type="dxa"/>
            <w:tcBorders>
              <w:top w:val="single" w:sz="4" w:space="0" w:color="A6A6A6" w:themeColor="background1" w:themeShade="A6"/>
              <w:left w:val="nil"/>
              <w:bottom w:val="nil"/>
              <w:right w:val="nil"/>
            </w:tcBorders>
          </w:tcPr>
          <w:p w14:paraId="39CB3B81" w14:textId="77777777" w:rsidR="001064B1" w:rsidRPr="001064B1" w:rsidRDefault="001064B1" w:rsidP="0022568A">
            <w:pPr>
              <w:pStyle w:val="TableText"/>
              <w:ind w:left="57" w:right="113"/>
              <w:jc w:val="right"/>
              <w:rPr>
                <w:rFonts w:cs="Segoe UI"/>
                <w:spacing w:val="-2"/>
                <w:sz w:val="16"/>
                <w:szCs w:val="16"/>
              </w:rPr>
            </w:pPr>
          </w:p>
        </w:tc>
      </w:tr>
      <w:tr w:rsidR="001064B1" w14:paraId="37FEA2B1" w14:textId="77777777">
        <w:trPr>
          <w:trHeight w:val="348"/>
        </w:trPr>
        <w:tc>
          <w:tcPr>
            <w:tcW w:w="1276" w:type="dxa"/>
            <w:tcBorders>
              <w:top w:val="nil"/>
              <w:left w:val="nil"/>
              <w:bottom w:val="single" w:sz="4" w:space="0" w:color="A6A6A6" w:themeColor="background1" w:themeShade="A6"/>
              <w:right w:val="nil"/>
            </w:tcBorders>
          </w:tcPr>
          <w:p w14:paraId="2AAAACA3" w14:textId="79789BB1" w:rsidR="001064B1" w:rsidRPr="001064B1" w:rsidRDefault="001064B1" w:rsidP="001064B1">
            <w:pPr>
              <w:pStyle w:val="TableText"/>
              <w:ind w:left="57" w:right="170"/>
              <w:jc w:val="right"/>
              <w:rPr>
                <w:rFonts w:cs="Segoe UI"/>
                <w:spacing w:val="-2"/>
                <w:sz w:val="16"/>
                <w:szCs w:val="16"/>
              </w:rPr>
            </w:pPr>
            <w:r w:rsidRPr="001064B1">
              <w:rPr>
                <w:rFonts w:cs="Segoe UI"/>
                <w:spacing w:val="-2"/>
                <w:sz w:val="16"/>
                <w:szCs w:val="16"/>
              </w:rPr>
              <w:t>(400)</w:t>
            </w:r>
          </w:p>
        </w:tc>
        <w:tc>
          <w:tcPr>
            <w:tcW w:w="5534" w:type="dxa"/>
            <w:tcBorders>
              <w:top w:val="nil"/>
              <w:left w:val="nil"/>
              <w:bottom w:val="single" w:sz="4" w:space="0" w:color="A6A6A6" w:themeColor="background1" w:themeShade="A6"/>
              <w:right w:val="nil"/>
            </w:tcBorders>
            <w:hideMark/>
          </w:tcPr>
          <w:p w14:paraId="70ADABF9" w14:textId="77777777" w:rsidR="001064B1" w:rsidRDefault="001064B1" w:rsidP="001064B1">
            <w:pPr>
              <w:pStyle w:val="TableParagraph"/>
              <w:spacing w:before="60" w:after="60"/>
              <w:ind w:left="113"/>
              <w:jc w:val="left"/>
              <w:rPr>
                <w:rFonts w:ascii="Segoe UI" w:hAnsi="Segoe UI" w:cs="Segoe UI"/>
                <w:w w:val="105"/>
                <w:sz w:val="16"/>
                <w:szCs w:val="16"/>
              </w:rPr>
            </w:pPr>
            <w:r>
              <w:rPr>
                <w:rFonts w:ascii="Segoe UI" w:hAnsi="Segoe UI" w:cs="Segoe UI"/>
                <w:w w:val="105"/>
                <w:sz w:val="16"/>
                <w:szCs w:val="16"/>
              </w:rPr>
              <w:t>Capital withdrawal</w:t>
            </w:r>
          </w:p>
        </w:tc>
        <w:tc>
          <w:tcPr>
            <w:tcW w:w="1590" w:type="dxa"/>
            <w:tcBorders>
              <w:top w:val="nil"/>
              <w:left w:val="nil"/>
              <w:bottom w:val="single" w:sz="4" w:space="0" w:color="A6A6A6" w:themeColor="background1" w:themeShade="A6"/>
              <w:right w:val="nil"/>
            </w:tcBorders>
          </w:tcPr>
          <w:p w14:paraId="51AB6997" w14:textId="4A8A54E7" w:rsidR="001064B1" w:rsidRPr="001064B1" w:rsidRDefault="001064B1" w:rsidP="0022568A">
            <w:pPr>
              <w:pStyle w:val="TableText"/>
              <w:ind w:left="57" w:right="113"/>
              <w:jc w:val="right"/>
              <w:rPr>
                <w:rFonts w:cs="Segoe UI"/>
                <w:spacing w:val="-2"/>
                <w:sz w:val="16"/>
                <w:szCs w:val="16"/>
              </w:rPr>
            </w:pPr>
            <w:r w:rsidRPr="001064B1">
              <w:rPr>
                <w:rFonts w:cs="Segoe UI"/>
                <w:spacing w:val="-2"/>
                <w:sz w:val="16"/>
                <w:szCs w:val="16"/>
              </w:rPr>
              <w:t>–</w:t>
            </w:r>
          </w:p>
        </w:tc>
      </w:tr>
      <w:tr w:rsidR="001064B1" w:rsidRPr="001064B1" w14:paraId="51D6F3C7" w14:textId="77777777">
        <w:trPr>
          <w:trHeight w:val="344"/>
        </w:trPr>
        <w:tc>
          <w:tcPr>
            <w:tcW w:w="1276" w:type="dxa"/>
            <w:tcBorders>
              <w:top w:val="single" w:sz="4" w:space="0" w:color="A6A6A6" w:themeColor="background1" w:themeShade="A6"/>
              <w:left w:val="nil"/>
              <w:bottom w:val="single" w:sz="4" w:space="0" w:color="A6A6A6" w:themeColor="background1" w:themeShade="A6"/>
              <w:right w:val="nil"/>
            </w:tcBorders>
          </w:tcPr>
          <w:p w14:paraId="3EB43C2A" w14:textId="22F9DAFA"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(400)</w:t>
            </w:r>
          </w:p>
        </w:tc>
        <w:tc>
          <w:tcPr>
            <w:tcW w:w="5534" w:type="dxa"/>
            <w:tcBorders>
              <w:top w:val="single" w:sz="4" w:space="0" w:color="A6A6A6" w:themeColor="background1" w:themeShade="A6"/>
              <w:left w:val="nil"/>
              <w:bottom w:val="single" w:sz="4" w:space="0" w:color="A6A6A6" w:themeColor="background1" w:themeShade="A6"/>
              <w:right w:val="nil"/>
            </w:tcBorders>
            <w:hideMark/>
          </w:tcPr>
          <w:p w14:paraId="2374E543"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Net owner’s contribution and withdrawal</w:t>
            </w:r>
          </w:p>
        </w:tc>
        <w:tc>
          <w:tcPr>
            <w:tcW w:w="1590" w:type="dxa"/>
            <w:tcBorders>
              <w:top w:val="single" w:sz="4" w:space="0" w:color="A6A6A6" w:themeColor="background1" w:themeShade="A6"/>
              <w:left w:val="nil"/>
              <w:bottom w:val="single" w:sz="4" w:space="0" w:color="A6A6A6" w:themeColor="background1" w:themeShade="A6"/>
              <w:right w:val="nil"/>
            </w:tcBorders>
          </w:tcPr>
          <w:p w14:paraId="568BF230" w14:textId="37E80799"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w:t>
            </w:r>
          </w:p>
        </w:tc>
      </w:tr>
      <w:tr w:rsidR="001064B1" w:rsidRPr="001064B1" w14:paraId="5D514B48" w14:textId="77777777" w:rsidTr="001064B1">
        <w:trPr>
          <w:trHeight w:val="70"/>
        </w:trPr>
        <w:tc>
          <w:tcPr>
            <w:tcW w:w="1276" w:type="dxa"/>
            <w:tcBorders>
              <w:top w:val="single" w:sz="4" w:space="0" w:color="A6A6A6" w:themeColor="background1" w:themeShade="A6"/>
              <w:left w:val="nil"/>
              <w:bottom w:val="single" w:sz="4" w:space="0" w:color="A6A6A6" w:themeColor="background1" w:themeShade="A6"/>
              <w:right w:val="nil"/>
            </w:tcBorders>
          </w:tcPr>
          <w:p w14:paraId="3E52F90D" w14:textId="66525E18" w:rsidR="001064B1" w:rsidRPr="001064B1" w:rsidRDefault="001064B1" w:rsidP="001064B1">
            <w:pPr>
              <w:pStyle w:val="TableText"/>
              <w:ind w:left="57" w:right="170"/>
              <w:jc w:val="right"/>
              <w:rPr>
                <w:rFonts w:cs="Segoe UI"/>
                <w:b/>
                <w:bCs/>
                <w:spacing w:val="-2"/>
                <w:sz w:val="16"/>
                <w:szCs w:val="16"/>
              </w:rPr>
            </w:pPr>
            <w:r w:rsidRPr="001064B1">
              <w:rPr>
                <w:rFonts w:cs="Segoe UI"/>
                <w:b/>
                <w:bCs/>
                <w:spacing w:val="-2"/>
                <w:sz w:val="16"/>
                <w:szCs w:val="16"/>
              </w:rPr>
              <w:t>(34,529)</w:t>
            </w:r>
          </w:p>
        </w:tc>
        <w:tc>
          <w:tcPr>
            <w:tcW w:w="5534" w:type="dxa"/>
            <w:tcBorders>
              <w:top w:val="single" w:sz="4" w:space="0" w:color="A6A6A6" w:themeColor="background1" w:themeShade="A6"/>
              <w:left w:val="nil"/>
              <w:bottom w:val="single" w:sz="4" w:space="0" w:color="A6A6A6" w:themeColor="background1" w:themeShade="A6"/>
              <w:right w:val="nil"/>
            </w:tcBorders>
            <w:hideMark/>
          </w:tcPr>
          <w:p w14:paraId="102946CF" w14:textId="77777777" w:rsidR="001064B1" w:rsidRPr="001064B1" w:rsidRDefault="001064B1" w:rsidP="001064B1">
            <w:pPr>
              <w:pStyle w:val="TableParagraph"/>
              <w:spacing w:before="60" w:after="60"/>
              <w:ind w:left="113"/>
              <w:jc w:val="left"/>
              <w:rPr>
                <w:rFonts w:ascii="Segoe UI" w:hAnsi="Segoe UI" w:cs="Segoe UI"/>
                <w:b/>
                <w:bCs/>
                <w:w w:val="105"/>
                <w:sz w:val="16"/>
                <w:szCs w:val="16"/>
              </w:rPr>
            </w:pPr>
            <w:r w:rsidRPr="001064B1">
              <w:rPr>
                <w:rFonts w:ascii="Segoe UI" w:hAnsi="Segoe UI" w:cs="Segoe UI"/>
                <w:b/>
                <w:bCs/>
                <w:w w:val="105"/>
                <w:sz w:val="16"/>
                <w:szCs w:val="16"/>
              </w:rPr>
              <w:t>Net cash flow from financing activities</w:t>
            </w:r>
          </w:p>
        </w:tc>
        <w:tc>
          <w:tcPr>
            <w:tcW w:w="1590" w:type="dxa"/>
            <w:tcBorders>
              <w:top w:val="single" w:sz="4" w:space="0" w:color="A6A6A6" w:themeColor="background1" w:themeShade="A6"/>
              <w:left w:val="nil"/>
              <w:bottom w:val="single" w:sz="4" w:space="0" w:color="A6A6A6" w:themeColor="background1" w:themeShade="A6"/>
              <w:right w:val="nil"/>
            </w:tcBorders>
          </w:tcPr>
          <w:p w14:paraId="1A8E39EF" w14:textId="5B783EB7" w:rsidR="001064B1" w:rsidRPr="001064B1" w:rsidRDefault="001064B1" w:rsidP="0022568A">
            <w:pPr>
              <w:pStyle w:val="TableText"/>
              <w:ind w:left="57" w:right="113"/>
              <w:jc w:val="right"/>
              <w:rPr>
                <w:rFonts w:cs="Segoe UI"/>
                <w:b/>
                <w:bCs/>
                <w:spacing w:val="-2"/>
                <w:sz w:val="16"/>
                <w:szCs w:val="16"/>
              </w:rPr>
            </w:pPr>
            <w:r w:rsidRPr="001064B1">
              <w:rPr>
                <w:rFonts w:cs="Segoe UI"/>
                <w:b/>
                <w:bCs/>
                <w:spacing w:val="-2"/>
                <w:sz w:val="16"/>
                <w:szCs w:val="16"/>
              </w:rPr>
              <w:t>(15,343)</w:t>
            </w:r>
          </w:p>
        </w:tc>
      </w:tr>
    </w:tbl>
    <w:p w14:paraId="5DFA857C" w14:textId="77777777" w:rsidR="001064B1" w:rsidRPr="005225FB" w:rsidRDefault="001064B1" w:rsidP="001064B1">
      <w:pPr>
        <w:pStyle w:val="Note"/>
        <w:rPr>
          <w:i/>
          <w:iCs/>
        </w:rPr>
      </w:pPr>
      <w:r w:rsidRPr="005225FB">
        <w:rPr>
          <w:i/>
          <w:iCs/>
        </w:rPr>
        <w:t>The accompanying notes form part of these financial statements.</w:t>
      </w:r>
    </w:p>
    <w:p w14:paraId="721E879B" w14:textId="77777777" w:rsidR="001064B1" w:rsidRDefault="001064B1" w:rsidP="001064B1"/>
    <w:p w14:paraId="184539C0" w14:textId="77777777" w:rsidR="00C27C6C" w:rsidRDefault="00C27C6C" w:rsidP="001064B1">
      <w:pPr>
        <w:sectPr w:rsidR="00C27C6C" w:rsidSect="00483C9C">
          <w:pgSz w:w="11907" w:h="16840" w:code="9"/>
          <w:pgMar w:top="1418" w:right="1701" w:bottom="1134" w:left="1843" w:header="284" w:footer="425" w:gutter="284"/>
          <w:cols w:space="720"/>
        </w:sectPr>
      </w:pPr>
    </w:p>
    <w:p w14:paraId="420D8237" w14:textId="77777777" w:rsidR="00C27C6C" w:rsidRDefault="00C27C6C" w:rsidP="00C27C6C">
      <w:pPr>
        <w:pStyle w:val="Heading2"/>
        <w:spacing w:before="0"/>
      </w:pPr>
      <w:bookmarkStart w:id="35" w:name="_Toc211863468"/>
      <w:r>
        <w:t>Statement of commitments as at 30 June 2025</w:t>
      </w:r>
      <w:bookmarkEnd w:id="35"/>
    </w:p>
    <w:p w14:paraId="1B494F80" w14:textId="77777777" w:rsidR="00C27C6C" w:rsidRDefault="00C27C6C" w:rsidP="00C27C6C">
      <w:pPr>
        <w:pStyle w:val="Heading3"/>
      </w:pPr>
      <w:r>
        <w:t>Capital commitments</w:t>
      </w:r>
    </w:p>
    <w:p w14:paraId="2EF50226" w14:textId="77777777" w:rsidR="00C27C6C" w:rsidRDefault="00C27C6C" w:rsidP="00C27C6C">
      <w:r>
        <w:t>Capital commitments are the aggregate amount of capital expenditure contracted for the acquisition of property, plant and equipment and intangible assets that have not been paid for or are not recognised as a liability at balance date.</w:t>
      </w:r>
    </w:p>
    <w:p w14:paraId="08602E6B" w14:textId="77777777" w:rsidR="00C27C6C" w:rsidRDefault="00C27C6C" w:rsidP="00C27C6C">
      <w:r>
        <w:t xml:space="preserve"> </w:t>
      </w:r>
    </w:p>
    <w:p w14:paraId="6CE184B4" w14:textId="77777777" w:rsidR="00C27C6C" w:rsidRDefault="00C27C6C" w:rsidP="00C27C6C">
      <w:r>
        <w:t>Cancellable capital commitments, which have penalty or exit costs explicit in the agreement on exercising that option to cancel, are reported below at the lower of the remaining contractual commitment and the value of those penalty or exit costs.</w:t>
      </w:r>
    </w:p>
    <w:p w14:paraId="5B0D610A" w14:textId="77777777" w:rsidR="00C27C6C" w:rsidRDefault="00C27C6C" w:rsidP="00C27C6C">
      <w:pPr>
        <w:pStyle w:val="Heading3"/>
      </w:pPr>
      <w:r>
        <w:t>Non-cancellable operating lease commitments</w:t>
      </w:r>
    </w:p>
    <w:p w14:paraId="2B50A0E3" w14:textId="77777777" w:rsidR="00C27C6C" w:rsidRDefault="00C27C6C" w:rsidP="00C27C6C">
      <w:r>
        <w:t>The Ministry leases property, plant and equipment in the normal course of its business. The majority of these leases are for premises and car parks, which have a non-cancellable leasing period ranging from two to ten years.</w:t>
      </w:r>
    </w:p>
    <w:p w14:paraId="1795DCB6" w14:textId="77777777" w:rsidR="00C27C6C" w:rsidRDefault="00C27C6C" w:rsidP="00C27C6C"/>
    <w:p w14:paraId="32B7D546" w14:textId="77777777" w:rsidR="00C27C6C" w:rsidRDefault="00C27C6C" w:rsidP="00C27C6C">
      <w:r>
        <w:t>The Ministry’s non-cancellable operating leases have varying terms, escalation clauses and renewal rights.</w:t>
      </w:r>
    </w:p>
    <w:p w14:paraId="19CDC35D" w14:textId="77777777" w:rsidR="00C27C6C" w:rsidRDefault="00C27C6C" w:rsidP="00C27C6C"/>
    <w:tbl>
      <w:tblPr>
        <w:tblW w:w="8010" w:type="dxa"/>
        <w:tblLayout w:type="fixed"/>
        <w:tblCellMar>
          <w:left w:w="0" w:type="dxa"/>
          <w:right w:w="0" w:type="dxa"/>
        </w:tblCellMar>
        <w:tblLook w:val="01E0" w:firstRow="1" w:lastRow="1" w:firstColumn="1" w:lastColumn="1" w:noHBand="0" w:noVBand="0"/>
      </w:tblPr>
      <w:tblGrid>
        <w:gridCol w:w="1212"/>
        <w:gridCol w:w="5112"/>
        <w:gridCol w:w="1686"/>
      </w:tblGrid>
      <w:tr w:rsidR="00C27C6C" w14:paraId="69C2242A" w14:textId="77777777" w:rsidTr="005048EE">
        <w:trPr>
          <w:trHeight w:val="784"/>
        </w:trPr>
        <w:tc>
          <w:tcPr>
            <w:tcW w:w="1212" w:type="dxa"/>
            <w:shd w:val="clear" w:color="auto" w:fill="D9D9D9" w:themeFill="background1" w:themeFillShade="D9"/>
            <w:hideMark/>
          </w:tcPr>
          <w:p w14:paraId="35689279" w14:textId="77777777" w:rsidR="00C27C6C" w:rsidRDefault="00C27C6C" w:rsidP="00C27C6C">
            <w:pPr>
              <w:pStyle w:val="TableParagraph"/>
              <w:spacing w:before="60" w:after="60"/>
              <w:ind w:left="57" w:right="170"/>
              <w:rPr>
                <w:rFonts w:ascii="Segoe UI" w:hAnsi="Segoe UI" w:cs="Segoe UI"/>
                <w:b/>
                <w:bCs/>
                <w:sz w:val="16"/>
                <w:szCs w:val="16"/>
              </w:rPr>
            </w:pPr>
            <w:r>
              <w:rPr>
                <w:rFonts w:ascii="Segoe UI" w:hAnsi="Segoe UI" w:cs="Segoe UI"/>
                <w:b/>
                <w:bCs/>
                <w:sz w:val="16"/>
                <w:szCs w:val="16"/>
              </w:rPr>
              <w:t xml:space="preserve">Actual </w:t>
            </w:r>
          </w:p>
          <w:p w14:paraId="07C7EA00" w14:textId="77777777" w:rsidR="00C27C6C" w:rsidRDefault="00C27C6C" w:rsidP="00C27C6C">
            <w:pPr>
              <w:pStyle w:val="TableParagraph"/>
              <w:spacing w:before="60" w:after="60"/>
              <w:ind w:left="57" w:right="170"/>
              <w:rPr>
                <w:rFonts w:ascii="Segoe UI" w:hAnsi="Segoe UI" w:cs="Segoe UI"/>
                <w:b/>
                <w:bCs/>
                <w:sz w:val="16"/>
                <w:szCs w:val="16"/>
              </w:rPr>
            </w:pPr>
            <w:r>
              <w:rPr>
                <w:rFonts w:ascii="Segoe UI" w:hAnsi="Segoe UI" w:cs="Segoe UI"/>
                <w:b/>
                <w:bCs/>
                <w:sz w:val="16"/>
                <w:szCs w:val="16"/>
              </w:rPr>
              <w:t>2024</w:t>
            </w:r>
          </w:p>
          <w:p w14:paraId="2ABAC5D9" w14:textId="1B68C4C3" w:rsidR="00C27C6C" w:rsidRDefault="00C27C6C" w:rsidP="00C27C6C">
            <w:pPr>
              <w:pStyle w:val="TableParagraph"/>
              <w:spacing w:before="60" w:after="60"/>
              <w:ind w:left="57" w:right="170"/>
              <w:rPr>
                <w:rFonts w:ascii="Segoe UI" w:hAnsi="Segoe UI" w:cs="Segoe UI"/>
                <w:b/>
                <w:bCs/>
                <w:sz w:val="16"/>
                <w:szCs w:val="16"/>
              </w:rPr>
            </w:pPr>
            <w:r>
              <w:rPr>
                <w:rFonts w:ascii="Segoe UI" w:hAnsi="Segoe UI" w:cs="Segoe UI"/>
                <w:b/>
                <w:bCs/>
                <w:sz w:val="16"/>
                <w:szCs w:val="16"/>
              </w:rPr>
              <w:t>$000</w:t>
            </w:r>
          </w:p>
        </w:tc>
        <w:tc>
          <w:tcPr>
            <w:tcW w:w="5112" w:type="dxa"/>
            <w:shd w:val="clear" w:color="auto" w:fill="D9D9D9" w:themeFill="background1" w:themeFillShade="D9"/>
          </w:tcPr>
          <w:p w14:paraId="5A44CCC1" w14:textId="77777777" w:rsidR="00C27C6C" w:rsidRDefault="00C27C6C" w:rsidP="00C27C6C">
            <w:pPr>
              <w:pStyle w:val="TableParagraph"/>
              <w:rPr>
                <w:rFonts w:ascii="Times New Roman"/>
                <w:b/>
                <w:bCs/>
                <w:sz w:val="18"/>
              </w:rPr>
            </w:pPr>
          </w:p>
        </w:tc>
        <w:tc>
          <w:tcPr>
            <w:tcW w:w="1686" w:type="dxa"/>
            <w:shd w:val="clear" w:color="auto" w:fill="D9D9D9" w:themeFill="background1" w:themeFillShade="D9"/>
            <w:hideMark/>
          </w:tcPr>
          <w:p w14:paraId="51287D5C" w14:textId="77777777" w:rsidR="00C27C6C" w:rsidRDefault="00C27C6C"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Actual</w:t>
            </w:r>
          </w:p>
          <w:p w14:paraId="195E005A" w14:textId="77777777" w:rsidR="00C27C6C" w:rsidRDefault="00C27C6C"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 xml:space="preserve"> 2025</w:t>
            </w:r>
          </w:p>
          <w:p w14:paraId="0E9E4B79" w14:textId="46402C93" w:rsidR="00C27C6C" w:rsidRDefault="00C27C6C" w:rsidP="0022568A">
            <w:pPr>
              <w:pStyle w:val="TableParagraph"/>
              <w:spacing w:before="60" w:after="60"/>
              <w:ind w:right="113"/>
              <w:rPr>
                <w:rFonts w:ascii="Segoe UI" w:hAnsi="Segoe UI" w:cs="Segoe UI"/>
                <w:b/>
                <w:bCs/>
                <w:w w:val="110"/>
                <w:sz w:val="16"/>
                <w:szCs w:val="16"/>
              </w:rPr>
            </w:pPr>
            <w:r>
              <w:rPr>
                <w:rFonts w:ascii="Segoe UI" w:hAnsi="Segoe UI" w:cs="Segoe UI"/>
                <w:b/>
                <w:bCs/>
                <w:w w:val="110"/>
                <w:sz w:val="16"/>
                <w:szCs w:val="16"/>
              </w:rPr>
              <w:t>$000</w:t>
            </w:r>
          </w:p>
        </w:tc>
      </w:tr>
      <w:tr w:rsidR="00C27C6C" w:rsidRPr="00FE1495" w14:paraId="57C8C3A7" w14:textId="77777777" w:rsidTr="005048EE">
        <w:trPr>
          <w:trHeight w:val="354"/>
        </w:trPr>
        <w:tc>
          <w:tcPr>
            <w:tcW w:w="1212" w:type="dxa"/>
            <w:tcBorders>
              <w:left w:val="nil"/>
              <w:right w:val="nil"/>
            </w:tcBorders>
          </w:tcPr>
          <w:p w14:paraId="5C91F40D" w14:textId="77777777" w:rsidR="00C27C6C" w:rsidRPr="00FE1495" w:rsidRDefault="00C27C6C">
            <w:pPr>
              <w:pStyle w:val="TableText"/>
              <w:ind w:left="57" w:right="170"/>
              <w:jc w:val="right"/>
              <w:rPr>
                <w:rFonts w:cs="Segoe UI"/>
                <w:b/>
                <w:bCs/>
                <w:sz w:val="16"/>
                <w:szCs w:val="16"/>
              </w:rPr>
            </w:pPr>
          </w:p>
        </w:tc>
        <w:tc>
          <w:tcPr>
            <w:tcW w:w="5112" w:type="dxa"/>
            <w:tcBorders>
              <w:left w:val="nil"/>
              <w:right w:val="nil"/>
            </w:tcBorders>
            <w:hideMark/>
          </w:tcPr>
          <w:p w14:paraId="664C8EE8" w14:textId="77777777" w:rsidR="00C27C6C" w:rsidRPr="00FE1495" w:rsidRDefault="00C27C6C">
            <w:pPr>
              <w:pStyle w:val="TableText"/>
              <w:rPr>
                <w:b/>
                <w:bCs/>
                <w:w w:val="105"/>
                <w:sz w:val="16"/>
                <w:szCs w:val="18"/>
              </w:rPr>
            </w:pPr>
            <w:r w:rsidRPr="00FE1495">
              <w:rPr>
                <w:b/>
                <w:bCs/>
                <w:w w:val="105"/>
                <w:sz w:val="16"/>
                <w:szCs w:val="18"/>
              </w:rPr>
              <w:t>Operating leases as lessee</w:t>
            </w:r>
          </w:p>
        </w:tc>
        <w:tc>
          <w:tcPr>
            <w:tcW w:w="1686" w:type="dxa"/>
            <w:tcBorders>
              <w:left w:val="nil"/>
              <w:right w:val="nil"/>
            </w:tcBorders>
          </w:tcPr>
          <w:p w14:paraId="2213419C" w14:textId="77777777" w:rsidR="00C27C6C" w:rsidRPr="00FE1495" w:rsidRDefault="00C27C6C" w:rsidP="0022568A">
            <w:pPr>
              <w:pStyle w:val="TableText"/>
              <w:ind w:left="57" w:right="113"/>
              <w:jc w:val="right"/>
              <w:rPr>
                <w:rFonts w:cs="Segoe UI"/>
                <w:b/>
                <w:bCs/>
                <w:sz w:val="16"/>
                <w:szCs w:val="16"/>
              </w:rPr>
            </w:pPr>
          </w:p>
        </w:tc>
      </w:tr>
      <w:tr w:rsidR="00C27C6C" w14:paraId="376304DD" w14:textId="77777777" w:rsidTr="005048EE">
        <w:trPr>
          <w:trHeight w:val="354"/>
        </w:trPr>
        <w:tc>
          <w:tcPr>
            <w:tcW w:w="1212" w:type="dxa"/>
            <w:tcBorders>
              <w:left w:val="nil"/>
              <w:bottom w:val="nil"/>
              <w:right w:val="nil"/>
            </w:tcBorders>
          </w:tcPr>
          <w:p w14:paraId="466A405A" w14:textId="77777777" w:rsidR="00C27C6C" w:rsidRDefault="00C27C6C">
            <w:pPr>
              <w:pStyle w:val="TableText"/>
              <w:ind w:left="57" w:right="170"/>
              <w:jc w:val="right"/>
              <w:rPr>
                <w:rFonts w:cs="Segoe UI"/>
                <w:sz w:val="16"/>
                <w:szCs w:val="16"/>
              </w:rPr>
            </w:pPr>
          </w:p>
          <w:p w14:paraId="4C06D088" w14:textId="77777777" w:rsidR="005048EE" w:rsidRPr="00FE1495" w:rsidRDefault="005048EE">
            <w:pPr>
              <w:pStyle w:val="TableText"/>
              <w:ind w:left="57" w:right="170"/>
              <w:jc w:val="right"/>
              <w:rPr>
                <w:rFonts w:cs="Segoe UI"/>
                <w:sz w:val="16"/>
                <w:szCs w:val="16"/>
              </w:rPr>
            </w:pPr>
          </w:p>
        </w:tc>
        <w:tc>
          <w:tcPr>
            <w:tcW w:w="5112" w:type="dxa"/>
            <w:tcBorders>
              <w:left w:val="nil"/>
              <w:bottom w:val="nil"/>
              <w:right w:val="nil"/>
            </w:tcBorders>
            <w:hideMark/>
          </w:tcPr>
          <w:p w14:paraId="3C7ADCB4" w14:textId="77777777" w:rsidR="00C27C6C" w:rsidRPr="00FE1495" w:rsidRDefault="00C27C6C">
            <w:pPr>
              <w:pStyle w:val="TableText"/>
              <w:rPr>
                <w:w w:val="105"/>
                <w:sz w:val="16"/>
                <w:szCs w:val="18"/>
              </w:rPr>
            </w:pPr>
            <w:r w:rsidRPr="00FE1495">
              <w:rPr>
                <w:w w:val="105"/>
                <w:sz w:val="16"/>
                <w:szCs w:val="18"/>
              </w:rPr>
              <w:t>Future aggregate lease payments to be paid under non-cancellable operating leases are as follows</w:t>
            </w:r>
          </w:p>
        </w:tc>
        <w:tc>
          <w:tcPr>
            <w:tcW w:w="1686" w:type="dxa"/>
            <w:tcBorders>
              <w:left w:val="nil"/>
              <w:bottom w:val="nil"/>
              <w:right w:val="nil"/>
            </w:tcBorders>
          </w:tcPr>
          <w:p w14:paraId="5071C36D" w14:textId="77777777" w:rsidR="00C27C6C" w:rsidRPr="00FE1495" w:rsidRDefault="00C27C6C" w:rsidP="0022568A">
            <w:pPr>
              <w:pStyle w:val="TableText"/>
              <w:ind w:left="57" w:right="113"/>
              <w:jc w:val="right"/>
              <w:rPr>
                <w:rFonts w:cs="Segoe UI"/>
                <w:sz w:val="16"/>
                <w:szCs w:val="16"/>
              </w:rPr>
            </w:pPr>
          </w:p>
        </w:tc>
      </w:tr>
      <w:tr w:rsidR="005048EE" w14:paraId="2A91F563" w14:textId="77777777" w:rsidTr="005048EE">
        <w:trPr>
          <w:trHeight w:val="359"/>
        </w:trPr>
        <w:tc>
          <w:tcPr>
            <w:tcW w:w="1212" w:type="dxa"/>
          </w:tcPr>
          <w:p w14:paraId="6CBE6B13" w14:textId="2B8B5BEF" w:rsidR="005048EE" w:rsidRDefault="005048EE" w:rsidP="005048EE">
            <w:pPr>
              <w:pStyle w:val="TableText"/>
              <w:ind w:left="57" w:right="170"/>
              <w:jc w:val="right"/>
              <w:rPr>
                <w:rFonts w:cs="Segoe UI"/>
                <w:sz w:val="16"/>
                <w:szCs w:val="16"/>
              </w:rPr>
            </w:pPr>
            <w:r w:rsidRPr="00FE1495">
              <w:rPr>
                <w:rFonts w:cs="Segoe UI"/>
                <w:sz w:val="16"/>
                <w:szCs w:val="16"/>
              </w:rPr>
              <w:t>9,882</w:t>
            </w:r>
          </w:p>
        </w:tc>
        <w:tc>
          <w:tcPr>
            <w:tcW w:w="5112" w:type="dxa"/>
            <w:hideMark/>
          </w:tcPr>
          <w:p w14:paraId="601E9B1B" w14:textId="77777777" w:rsidR="005048EE" w:rsidRPr="00FE1495" w:rsidRDefault="005048EE" w:rsidP="005048EE">
            <w:pPr>
              <w:pStyle w:val="TableText"/>
              <w:rPr>
                <w:w w:val="105"/>
                <w:sz w:val="16"/>
                <w:szCs w:val="18"/>
              </w:rPr>
            </w:pPr>
            <w:r w:rsidRPr="00FE1495">
              <w:rPr>
                <w:w w:val="105"/>
                <w:sz w:val="16"/>
                <w:szCs w:val="18"/>
              </w:rPr>
              <w:t>Not later than one year</w:t>
            </w:r>
          </w:p>
        </w:tc>
        <w:tc>
          <w:tcPr>
            <w:tcW w:w="1686" w:type="dxa"/>
          </w:tcPr>
          <w:p w14:paraId="11314788" w14:textId="561C7C90" w:rsidR="005048EE" w:rsidRPr="005048EE" w:rsidRDefault="005048EE" w:rsidP="0022568A">
            <w:pPr>
              <w:pStyle w:val="TableText"/>
              <w:ind w:left="57" w:right="113"/>
              <w:jc w:val="right"/>
              <w:rPr>
                <w:rFonts w:cs="Segoe UI"/>
                <w:spacing w:val="-2"/>
                <w:sz w:val="16"/>
                <w:szCs w:val="16"/>
              </w:rPr>
            </w:pPr>
            <w:r w:rsidRPr="005048EE">
              <w:rPr>
                <w:rFonts w:cs="Segoe UI"/>
                <w:spacing w:val="-2"/>
                <w:sz w:val="16"/>
                <w:szCs w:val="16"/>
              </w:rPr>
              <w:t>9,583</w:t>
            </w:r>
          </w:p>
        </w:tc>
      </w:tr>
      <w:tr w:rsidR="005048EE" w14:paraId="1E11771C" w14:textId="77777777" w:rsidTr="005048EE">
        <w:trPr>
          <w:trHeight w:val="359"/>
        </w:trPr>
        <w:tc>
          <w:tcPr>
            <w:tcW w:w="1212" w:type="dxa"/>
          </w:tcPr>
          <w:p w14:paraId="3C7FADA8" w14:textId="1C52AFED" w:rsidR="005048EE" w:rsidRDefault="005048EE" w:rsidP="005048EE">
            <w:pPr>
              <w:pStyle w:val="TableText"/>
              <w:ind w:left="57" w:right="170"/>
              <w:jc w:val="right"/>
              <w:rPr>
                <w:rFonts w:cs="Segoe UI"/>
                <w:sz w:val="16"/>
                <w:szCs w:val="16"/>
              </w:rPr>
            </w:pPr>
            <w:r w:rsidRPr="00FE1495">
              <w:rPr>
                <w:rFonts w:cs="Segoe UI"/>
                <w:sz w:val="16"/>
                <w:szCs w:val="16"/>
              </w:rPr>
              <w:t>33,858</w:t>
            </w:r>
          </w:p>
        </w:tc>
        <w:tc>
          <w:tcPr>
            <w:tcW w:w="5112" w:type="dxa"/>
            <w:hideMark/>
          </w:tcPr>
          <w:p w14:paraId="0935E5F1" w14:textId="77777777" w:rsidR="005048EE" w:rsidRPr="00FE1495" w:rsidRDefault="005048EE" w:rsidP="005048EE">
            <w:pPr>
              <w:pStyle w:val="TableText"/>
              <w:rPr>
                <w:w w:val="105"/>
                <w:sz w:val="16"/>
                <w:szCs w:val="18"/>
              </w:rPr>
            </w:pPr>
            <w:r w:rsidRPr="00FE1495">
              <w:rPr>
                <w:w w:val="105"/>
                <w:sz w:val="16"/>
                <w:szCs w:val="18"/>
              </w:rPr>
              <w:t>Later than one year and not later than five years</w:t>
            </w:r>
          </w:p>
        </w:tc>
        <w:tc>
          <w:tcPr>
            <w:tcW w:w="1686" w:type="dxa"/>
          </w:tcPr>
          <w:p w14:paraId="73C31535" w14:textId="1DE38432" w:rsidR="005048EE" w:rsidRPr="005048EE" w:rsidRDefault="005048EE" w:rsidP="0022568A">
            <w:pPr>
              <w:pStyle w:val="TableText"/>
              <w:ind w:left="57" w:right="113"/>
              <w:jc w:val="right"/>
              <w:rPr>
                <w:rFonts w:cs="Segoe UI"/>
                <w:spacing w:val="-2"/>
                <w:sz w:val="16"/>
                <w:szCs w:val="16"/>
              </w:rPr>
            </w:pPr>
            <w:r w:rsidRPr="005048EE">
              <w:rPr>
                <w:rFonts w:cs="Segoe UI"/>
                <w:spacing w:val="-2"/>
                <w:sz w:val="16"/>
                <w:szCs w:val="16"/>
              </w:rPr>
              <w:t>31,955</w:t>
            </w:r>
          </w:p>
        </w:tc>
      </w:tr>
      <w:tr w:rsidR="005048EE" w14:paraId="52FF81F0" w14:textId="77777777" w:rsidTr="005048EE">
        <w:trPr>
          <w:trHeight w:val="348"/>
        </w:trPr>
        <w:tc>
          <w:tcPr>
            <w:tcW w:w="1212" w:type="dxa"/>
            <w:tcBorders>
              <w:top w:val="nil"/>
              <w:left w:val="nil"/>
              <w:bottom w:val="single" w:sz="4" w:space="0" w:color="A6A6A6" w:themeColor="background1" w:themeShade="A6"/>
              <w:right w:val="nil"/>
            </w:tcBorders>
          </w:tcPr>
          <w:p w14:paraId="1F133388" w14:textId="2B33D13E" w:rsidR="005048EE" w:rsidRDefault="005048EE" w:rsidP="005048EE">
            <w:pPr>
              <w:pStyle w:val="TableText"/>
              <w:ind w:left="57" w:right="170"/>
              <w:jc w:val="right"/>
              <w:rPr>
                <w:rFonts w:cs="Segoe UI"/>
                <w:sz w:val="16"/>
                <w:szCs w:val="16"/>
              </w:rPr>
            </w:pPr>
            <w:r w:rsidRPr="00FE1495">
              <w:rPr>
                <w:rFonts w:cs="Segoe UI"/>
                <w:sz w:val="16"/>
                <w:szCs w:val="16"/>
              </w:rPr>
              <w:t>20,541</w:t>
            </w:r>
          </w:p>
        </w:tc>
        <w:tc>
          <w:tcPr>
            <w:tcW w:w="5112" w:type="dxa"/>
            <w:tcBorders>
              <w:top w:val="nil"/>
              <w:left w:val="nil"/>
              <w:bottom w:val="single" w:sz="4" w:space="0" w:color="A6A6A6" w:themeColor="background1" w:themeShade="A6"/>
              <w:right w:val="nil"/>
            </w:tcBorders>
            <w:hideMark/>
          </w:tcPr>
          <w:p w14:paraId="3EACB163" w14:textId="77777777" w:rsidR="005048EE" w:rsidRPr="00FE1495" w:rsidRDefault="005048EE" w:rsidP="005048EE">
            <w:pPr>
              <w:pStyle w:val="TableText"/>
              <w:rPr>
                <w:w w:val="105"/>
                <w:sz w:val="16"/>
                <w:szCs w:val="18"/>
              </w:rPr>
            </w:pPr>
            <w:r w:rsidRPr="00FE1495">
              <w:rPr>
                <w:w w:val="105"/>
                <w:sz w:val="16"/>
                <w:szCs w:val="18"/>
              </w:rPr>
              <w:t>Later than five years</w:t>
            </w:r>
          </w:p>
        </w:tc>
        <w:tc>
          <w:tcPr>
            <w:tcW w:w="1686" w:type="dxa"/>
            <w:tcBorders>
              <w:top w:val="nil"/>
              <w:left w:val="nil"/>
              <w:bottom w:val="single" w:sz="4" w:space="0" w:color="A6A6A6" w:themeColor="background1" w:themeShade="A6"/>
              <w:right w:val="nil"/>
            </w:tcBorders>
          </w:tcPr>
          <w:p w14:paraId="021DF9A9" w14:textId="3C532A83" w:rsidR="005048EE" w:rsidRPr="005048EE" w:rsidRDefault="005048EE" w:rsidP="0022568A">
            <w:pPr>
              <w:pStyle w:val="TableText"/>
              <w:ind w:left="57" w:right="113"/>
              <w:jc w:val="right"/>
              <w:rPr>
                <w:rFonts w:cs="Segoe UI"/>
                <w:spacing w:val="-2"/>
                <w:sz w:val="16"/>
                <w:szCs w:val="16"/>
              </w:rPr>
            </w:pPr>
            <w:r w:rsidRPr="005048EE">
              <w:rPr>
                <w:rFonts w:cs="Segoe UI"/>
                <w:spacing w:val="-2"/>
                <w:sz w:val="16"/>
                <w:szCs w:val="16"/>
              </w:rPr>
              <w:t>12,838</w:t>
            </w:r>
          </w:p>
        </w:tc>
      </w:tr>
      <w:tr w:rsidR="005048EE" w:rsidRPr="00FE1495" w14:paraId="58744A14" w14:textId="77777777" w:rsidTr="005048EE">
        <w:trPr>
          <w:trHeight w:val="344"/>
        </w:trPr>
        <w:tc>
          <w:tcPr>
            <w:tcW w:w="1212" w:type="dxa"/>
            <w:tcBorders>
              <w:top w:val="single" w:sz="4" w:space="0" w:color="A6A6A6" w:themeColor="background1" w:themeShade="A6"/>
              <w:left w:val="nil"/>
              <w:bottom w:val="single" w:sz="4" w:space="0" w:color="A6A6A6" w:themeColor="background1" w:themeShade="A6"/>
              <w:right w:val="nil"/>
            </w:tcBorders>
          </w:tcPr>
          <w:p w14:paraId="2F28C136" w14:textId="7DEF0F90" w:rsidR="005048EE" w:rsidRPr="00FE1495" w:rsidRDefault="005048EE" w:rsidP="005048EE">
            <w:pPr>
              <w:pStyle w:val="TableText"/>
              <w:ind w:left="57" w:right="170"/>
              <w:jc w:val="right"/>
              <w:rPr>
                <w:rFonts w:cs="Segoe UI"/>
                <w:b/>
                <w:bCs/>
                <w:sz w:val="16"/>
                <w:szCs w:val="16"/>
              </w:rPr>
            </w:pPr>
            <w:r w:rsidRPr="00FE1495">
              <w:rPr>
                <w:rFonts w:cs="Segoe UI"/>
                <w:b/>
                <w:bCs/>
                <w:sz w:val="16"/>
                <w:szCs w:val="16"/>
              </w:rPr>
              <w:t>64,281</w:t>
            </w:r>
          </w:p>
        </w:tc>
        <w:tc>
          <w:tcPr>
            <w:tcW w:w="5112" w:type="dxa"/>
            <w:tcBorders>
              <w:top w:val="single" w:sz="4" w:space="0" w:color="A6A6A6" w:themeColor="background1" w:themeShade="A6"/>
              <w:left w:val="nil"/>
              <w:bottom w:val="single" w:sz="4" w:space="0" w:color="A6A6A6" w:themeColor="background1" w:themeShade="A6"/>
              <w:right w:val="nil"/>
            </w:tcBorders>
            <w:hideMark/>
          </w:tcPr>
          <w:p w14:paraId="49890A1C" w14:textId="77777777" w:rsidR="005048EE" w:rsidRPr="00FE1495" w:rsidRDefault="005048EE" w:rsidP="005048EE">
            <w:pPr>
              <w:pStyle w:val="TableText"/>
              <w:rPr>
                <w:b/>
                <w:bCs/>
                <w:w w:val="105"/>
                <w:sz w:val="16"/>
                <w:szCs w:val="18"/>
              </w:rPr>
            </w:pPr>
            <w:r w:rsidRPr="00FE1495">
              <w:rPr>
                <w:b/>
                <w:bCs/>
                <w:w w:val="105"/>
                <w:sz w:val="16"/>
                <w:szCs w:val="18"/>
              </w:rPr>
              <w:t>Total non-cancellable operating lease commitments</w:t>
            </w:r>
          </w:p>
        </w:tc>
        <w:tc>
          <w:tcPr>
            <w:tcW w:w="1686" w:type="dxa"/>
            <w:tcBorders>
              <w:top w:val="single" w:sz="4" w:space="0" w:color="A6A6A6" w:themeColor="background1" w:themeShade="A6"/>
              <w:left w:val="nil"/>
              <w:bottom w:val="single" w:sz="4" w:space="0" w:color="A6A6A6" w:themeColor="background1" w:themeShade="A6"/>
              <w:right w:val="nil"/>
            </w:tcBorders>
          </w:tcPr>
          <w:p w14:paraId="2955B7AE" w14:textId="5D92ADD8" w:rsidR="005048EE" w:rsidRPr="005048EE" w:rsidRDefault="005048EE" w:rsidP="0022568A">
            <w:pPr>
              <w:pStyle w:val="TableText"/>
              <w:ind w:left="57" w:right="113"/>
              <w:jc w:val="right"/>
              <w:rPr>
                <w:rFonts w:cs="Segoe UI"/>
                <w:b/>
                <w:bCs/>
                <w:spacing w:val="-2"/>
                <w:sz w:val="16"/>
                <w:szCs w:val="16"/>
              </w:rPr>
            </w:pPr>
            <w:r w:rsidRPr="005048EE">
              <w:rPr>
                <w:rFonts w:cs="Segoe UI"/>
                <w:b/>
                <w:bCs/>
                <w:spacing w:val="-2"/>
                <w:sz w:val="16"/>
                <w:szCs w:val="16"/>
              </w:rPr>
              <w:t>54,376</w:t>
            </w:r>
          </w:p>
        </w:tc>
      </w:tr>
      <w:tr w:rsidR="005048EE" w:rsidRPr="00FE1495" w14:paraId="120A071A" w14:textId="77777777" w:rsidTr="005048EE">
        <w:trPr>
          <w:trHeight w:val="344"/>
        </w:trPr>
        <w:tc>
          <w:tcPr>
            <w:tcW w:w="1212" w:type="dxa"/>
            <w:tcBorders>
              <w:top w:val="single" w:sz="4" w:space="0" w:color="A6A6A6" w:themeColor="background1" w:themeShade="A6"/>
              <w:left w:val="nil"/>
              <w:bottom w:val="single" w:sz="4" w:space="0" w:color="A6A6A6" w:themeColor="background1" w:themeShade="A6"/>
              <w:right w:val="nil"/>
            </w:tcBorders>
          </w:tcPr>
          <w:p w14:paraId="004AC021" w14:textId="5734F18F" w:rsidR="005048EE" w:rsidRPr="00FE1495" w:rsidRDefault="005048EE" w:rsidP="005048EE">
            <w:pPr>
              <w:pStyle w:val="TableText"/>
              <w:ind w:left="57" w:right="170"/>
              <w:jc w:val="right"/>
              <w:rPr>
                <w:rFonts w:cs="Segoe UI"/>
                <w:b/>
                <w:bCs/>
                <w:sz w:val="16"/>
                <w:szCs w:val="16"/>
              </w:rPr>
            </w:pPr>
            <w:r w:rsidRPr="00FE1495">
              <w:rPr>
                <w:rFonts w:cs="Segoe UI"/>
                <w:b/>
                <w:bCs/>
                <w:sz w:val="16"/>
                <w:szCs w:val="16"/>
              </w:rPr>
              <w:t>64,281</w:t>
            </w:r>
          </w:p>
        </w:tc>
        <w:tc>
          <w:tcPr>
            <w:tcW w:w="5112" w:type="dxa"/>
            <w:tcBorders>
              <w:top w:val="single" w:sz="4" w:space="0" w:color="A6A6A6" w:themeColor="background1" w:themeShade="A6"/>
              <w:left w:val="nil"/>
              <w:bottom w:val="single" w:sz="4" w:space="0" w:color="A6A6A6" w:themeColor="background1" w:themeShade="A6"/>
              <w:right w:val="nil"/>
            </w:tcBorders>
            <w:hideMark/>
          </w:tcPr>
          <w:p w14:paraId="4EB963D1" w14:textId="77777777" w:rsidR="005048EE" w:rsidRPr="00FE1495" w:rsidRDefault="005048EE" w:rsidP="005048EE">
            <w:pPr>
              <w:pStyle w:val="TableText"/>
              <w:rPr>
                <w:b/>
                <w:bCs/>
                <w:w w:val="105"/>
                <w:sz w:val="16"/>
                <w:szCs w:val="18"/>
              </w:rPr>
            </w:pPr>
            <w:r w:rsidRPr="00FE1495">
              <w:rPr>
                <w:b/>
                <w:bCs/>
                <w:w w:val="105"/>
                <w:sz w:val="16"/>
                <w:szCs w:val="18"/>
              </w:rPr>
              <w:t>Total commitments</w:t>
            </w:r>
          </w:p>
        </w:tc>
        <w:tc>
          <w:tcPr>
            <w:tcW w:w="1686" w:type="dxa"/>
            <w:tcBorders>
              <w:top w:val="single" w:sz="4" w:space="0" w:color="A6A6A6" w:themeColor="background1" w:themeShade="A6"/>
              <w:left w:val="nil"/>
              <w:bottom w:val="single" w:sz="4" w:space="0" w:color="A6A6A6" w:themeColor="background1" w:themeShade="A6"/>
              <w:right w:val="nil"/>
            </w:tcBorders>
          </w:tcPr>
          <w:p w14:paraId="39371AC0" w14:textId="5F241188" w:rsidR="005048EE" w:rsidRPr="005048EE" w:rsidRDefault="005048EE" w:rsidP="0022568A">
            <w:pPr>
              <w:pStyle w:val="TableText"/>
              <w:ind w:left="57" w:right="113"/>
              <w:jc w:val="right"/>
              <w:rPr>
                <w:rFonts w:cs="Segoe UI"/>
                <w:b/>
                <w:bCs/>
                <w:spacing w:val="-2"/>
                <w:sz w:val="16"/>
                <w:szCs w:val="16"/>
              </w:rPr>
            </w:pPr>
            <w:r w:rsidRPr="005048EE">
              <w:rPr>
                <w:rFonts w:cs="Segoe UI"/>
                <w:b/>
                <w:bCs/>
                <w:spacing w:val="-2"/>
                <w:sz w:val="16"/>
                <w:szCs w:val="16"/>
              </w:rPr>
              <w:t>54,376</w:t>
            </w:r>
          </w:p>
        </w:tc>
      </w:tr>
    </w:tbl>
    <w:p w14:paraId="0FE3DAAE" w14:textId="77777777" w:rsidR="005048EE" w:rsidRDefault="005048EE" w:rsidP="005048EE"/>
    <w:p w14:paraId="399911E0" w14:textId="77777777" w:rsidR="00C27C6C" w:rsidRDefault="005048EE" w:rsidP="005048EE">
      <w:r>
        <w:t>The Ministry has direct medium to long-term leases on premises in Auckland, Wellington, and Palmerston North. It has licences to occupy in Hamilton and Christchurch. The sites in Palmerston North, Hamilton, and Christchurch are on behalf of the Cancer Control Agency – Te Aho o Te Kahu. The annual lease payments are subject to regular reviews ranging from one to four years. Amounts disclosed are based on current rental rates.</w:t>
      </w:r>
    </w:p>
    <w:p w14:paraId="5A0B55F2" w14:textId="77777777" w:rsidR="005048EE" w:rsidRDefault="005048EE" w:rsidP="005048EE"/>
    <w:p w14:paraId="7FED0531" w14:textId="77777777" w:rsidR="005048EE" w:rsidRDefault="005048EE" w:rsidP="005048EE">
      <w:pPr>
        <w:sectPr w:rsidR="005048EE" w:rsidSect="00483C9C">
          <w:pgSz w:w="11907" w:h="16840" w:code="9"/>
          <w:pgMar w:top="1418" w:right="1701" w:bottom="1134" w:left="1843" w:header="284" w:footer="425" w:gutter="284"/>
          <w:cols w:space="720"/>
        </w:sectPr>
      </w:pPr>
    </w:p>
    <w:p w14:paraId="78269F34" w14:textId="77777777" w:rsidR="005048EE" w:rsidRDefault="005048EE" w:rsidP="005048EE">
      <w:pPr>
        <w:pStyle w:val="Heading2"/>
        <w:spacing w:before="0"/>
      </w:pPr>
      <w:bookmarkStart w:id="36" w:name="_Toc211863469"/>
      <w:r>
        <w:t>Statement of contingent liabilities and contingent assets as at 30 June 2025</w:t>
      </w:r>
      <w:bookmarkEnd w:id="36"/>
    </w:p>
    <w:p w14:paraId="295B513C" w14:textId="77777777" w:rsidR="005048EE" w:rsidRDefault="005048EE" w:rsidP="005048EE">
      <w:r>
        <w:t xml:space="preserve">The Ministry had no contingent liabilities as at 30 June 2025 (2024: $nil). </w:t>
      </w:r>
    </w:p>
    <w:p w14:paraId="7DA42AC1" w14:textId="77777777" w:rsidR="005048EE" w:rsidRDefault="005048EE" w:rsidP="005048EE"/>
    <w:p w14:paraId="7CB69030" w14:textId="2F482445" w:rsidR="005048EE" w:rsidRDefault="005048EE" w:rsidP="005048EE">
      <w:r>
        <w:t>The Ministry had no contingent assets as at 30 June 2025 (2024: $nil).</w:t>
      </w:r>
    </w:p>
    <w:p w14:paraId="5DC79343" w14:textId="77777777" w:rsidR="005048EE" w:rsidRDefault="005048EE" w:rsidP="005048EE"/>
    <w:p w14:paraId="012AB638" w14:textId="77777777" w:rsidR="005048EE" w:rsidRDefault="005048EE" w:rsidP="005048EE">
      <w:pPr>
        <w:pStyle w:val="Note"/>
        <w:rPr>
          <w:i/>
          <w:iCs/>
        </w:rPr>
      </w:pPr>
      <w:r w:rsidRPr="005225FB">
        <w:rPr>
          <w:i/>
          <w:iCs/>
        </w:rPr>
        <w:t>The accompanying notes form part of these financial statements.</w:t>
      </w:r>
    </w:p>
    <w:p w14:paraId="171C06ED" w14:textId="77777777" w:rsidR="005048EE" w:rsidRDefault="005048EE" w:rsidP="005048EE">
      <w:pPr>
        <w:pStyle w:val="Heading2"/>
        <w:rPr>
          <w:w w:val="105"/>
        </w:rPr>
      </w:pPr>
      <w:bookmarkStart w:id="37" w:name="_Toc211863470"/>
      <w:r w:rsidRPr="005048EE">
        <w:rPr>
          <w:w w:val="105"/>
        </w:rPr>
        <w:t>Notes to the financial statements for the year ended 30 June 2025</w:t>
      </w:r>
      <w:bookmarkEnd w:id="37"/>
    </w:p>
    <w:p w14:paraId="3D4BD90F" w14:textId="77777777" w:rsidR="005048EE" w:rsidRDefault="005048EE" w:rsidP="005048EE">
      <w:r>
        <w:t>Notes index</w:t>
      </w:r>
    </w:p>
    <w:p w14:paraId="21D2F0FD" w14:textId="0124C9E4" w:rsidR="005048EE" w:rsidRDefault="005048EE" w:rsidP="005048EE">
      <w:pPr>
        <w:pStyle w:val="Number"/>
        <w:numPr>
          <w:ilvl w:val="0"/>
          <w:numId w:val="38"/>
        </w:numPr>
      </w:pPr>
      <w:r>
        <w:t>Statement of accounting policies</w:t>
      </w:r>
    </w:p>
    <w:p w14:paraId="3473D9E6" w14:textId="54B93387" w:rsidR="005048EE" w:rsidRDefault="005048EE" w:rsidP="005048EE">
      <w:pPr>
        <w:pStyle w:val="Number"/>
        <w:numPr>
          <w:ilvl w:val="0"/>
          <w:numId w:val="38"/>
        </w:numPr>
      </w:pPr>
      <w:r>
        <w:t>Revenue</w:t>
      </w:r>
    </w:p>
    <w:p w14:paraId="5B7B2B0A" w14:textId="50CC8581" w:rsidR="005048EE" w:rsidRDefault="005048EE" w:rsidP="005048EE">
      <w:pPr>
        <w:pStyle w:val="Number"/>
        <w:numPr>
          <w:ilvl w:val="0"/>
          <w:numId w:val="38"/>
        </w:numPr>
      </w:pPr>
      <w:r>
        <w:t>Personnel costs</w:t>
      </w:r>
    </w:p>
    <w:p w14:paraId="1F2EFA59" w14:textId="7077031A" w:rsidR="005048EE" w:rsidRDefault="005048EE" w:rsidP="005048EE">
      <w:pPr>
        <w:pStyle w:val="Number"/>
        <w:numPr>
          <w:ilvl w:val="0"/>
          <w:numId w:val="38"/>
        </w:numPr>
      </w:pPr>
      <w:r>
        <w:t>Capital charge</w:t>
      </w:r>
    </w:p>
    <w:p w14:paraId="6846E865" w14:textId="66806978" w:rsidR="005048EE" w:rsidRDefault="005048EE" w:rsidP="005048EE">
      <w:pPr>
        <w:pStyle w:val="Number"/>
        <w:numPr>
          <w:ilvl w:val="0"/>
          <w:numId w:val="38"/>
        </w:numPr>
      </w:pPr>
      <w:r>
        <w:t>Other expenses</w:t>
      </w:r>
    </w:p>
    <w:p w14:paraId="034E5026" w14:textId="02FC7E0B" w:rsidR="005048EE" w:rsidRDefault="005048EE" w:rsidP="005048EE">
      <w:pPr>
        <w:pStyle w:val="Number"/>
        <w:numPr>
          <w:ilvl w:val="0"/>
          <w:numId w:val="38"/>
        </w:numPr>
      </w:pPr>
      <w:r>
        <w:t>Receivables</w:t>
      </w:r>
    </w:p>
    <w:p w14:paraId="6E657308" w14:textId="42C50AD5" w:rsidR="005048EE" w:rsidRDefault="005048EE" w:rsidP="005048EE">
      <w:pPr>
        <w:pStyle w:val="Number"/>
        <w:numPr>
          <w:ilvl w:val="0"/>
          <w:numId w:val="38"/>
        </w:numPr>
      </w:pPr>
      <w:r>
        <w:t>Property, plant and equipment</w:t>
      </w:r>
    </w:p>
    <w:p w14:paraId="44FAE0B6" w14:textId="1BCA59CA" w:rsidR="005048EE" w:rsidRDefault="005048EE" w:rsidP="005048EE">
      <w:pPr>
        <w:pStyle w:val="Number"/>
        <w:numPr>
          <w:ilvl w:val="0"/>
          <w:numId w:val="38"/>
        </w:numPr>
      </w:pPr>
      <w:r>
        <w:t>Intangible assets</w:t>
      </w:r>
    </w:p>
    <w:p w14:paraId="678B78C3" w14:textId="67233B1E" w:rsidR="005048EE" w:rsidRDefault="005048EE" w:rsidP="005048EE">
      <w:pPr>
        <w:pStyle w:val="Number"/>
        <w:numPr>
          <w:ilvl w:val="0"/>
          <w:numId w:val="38"/>
        </w:numPr>
      </w:pPr>
      <w:r>
        <w:t>Payables</w:t>
      </w:r>
    </w:p>
    <w:p w14:paraId="6CA4B817" w14:textId="6B24C22B" w:rsidR="005048EE" w:rsidRDefault="005048EE" w:rsidP="005048EE">
      <w:pPr>
        <w:pStyle w:val="Number"/>
        <w:numPr>
          <w:ilvl w:val="0"/>
          <w:numId w:val="38"/>
        </w:numPr>
      </w:pPr>
      <w:r>
        <w:t>Return of operating surplus</w:t>
      </w:r>
    </w:p>
    <w:p w14:paraId="06372FBD" w14:textId="7C39DCC2" w:rsidR="005048EE" w:rsidRDefault="005048EE" w:rsidP="005048EE">
      <w:pPr>
        <w:pStyle w:val="Number"/>
        <w:numPr>
          <w:ilvl w:val="0"/>
          <w:numId w:val="38"/>
        </w:numPr>
      </w:pPr>
      <w:r>
        <w:t>Provisions</w:t>
      </w:r>
    </w:p>
    <w:p w14:paraId="0E2F0FFF" w14:textId="45F5AC16" w:rsidR="005048EE" w:rsidRDefault="005048EE" w:rsidP="005048EE">
      <w:pPr>
        <w:pStyle w:val="Number"/>
        <w:numPr>
          <w:ilvl w:val="0"/>
          <w:numId w:val="38"/>
        </w:numPr>
      </w:pPr>
      <w:r>
        <w:t>Employee entitlements</w:t>
      </w:r>
    </w:p>
    <w:p w14:paraId="3E85752A" w14:textId="6713A8B4" w:rsidR="005048EE" w:rsidRDefault="005048EE" w:rsidP="005048EE">
      <w:pPr>
        <w:pStyle w:val="Number"/>
        <w:numPr>
          <w:ilvl w:val="0"/>
          <w:numId w:val="38"/>
        </w:numPr>
      </w:pPr>
      <w:r>
        <w:t>Equity</w:t>
      </w:r>
    </w:p>
    <w:p w14:paraId="20ECA9B2" w14:textId="1CB3ED6A" w:rsidR="005048EE" w:rsidRDefault="005048EE" w:rsidP="005048EE">
      <w:pPr>
        <w:pStyle w:val="Number"/>
        <w:numPr>
          <w:ilvl w:val="0"/>
          <w:numId w:val="38"/>
        </w:numPr>
      </w:pPr>
      <w:r>
        <w:t>Memorandum accounts</w:t>
      </w:r>
    </w:p>
    <w:p w14:paraId="3236D88C" w14:textId="4589C8FE" w:rsidR="005048EE" w:rsidRDefault="005048EE" w:rsidP="005048EE">
      <w:pPr>
        <w:pStyle w:val="Number"/>
        <w:numPr>
          <w:ilvl w:val="0"/>
          <w:numId w:val="38"/>
        </w:numPr>
      </w:pPr>
      <w:r>
        <w:t>Related party transactions</w:t>
      </w:r>
    </w:p>
    <w:p w14:paraId="7D1E4640" w14:textId="5A1A2101" w:rsidR="005048EE" w:rsidRDefault="005048EE" w:rsidP="005048EE">
      <w:pPr>
        <w:pStyle w:val="Number"/>
        <w:numPr>
          <w:ilvl w:val="0"/>
          <w:numId w:val="38"/>
        </w:numPr>
      </w:pPr>
      <w:r>
        <w:t>Financial instruments</w:t>
      </w:r>
    </w:p>
    <w:p w14:paraId="0D7A0BD3" w14:textId="1E1E91B6" w:rsidR="005048EE" w:rsidRDefault="005048EE" w:rsidP="005048EE">
      <w:pPr>
        <w:pStyle w:val="Number"/>
        <w:numPr>
          <w:ilvl w:val="0"/>
          <w:numId w:val="38"/>
        </w:numPr>
      </w:pPr>
      <w:r>
        <w:t>Departmental agency results</w:t>
      </w:r>
    </w:p>
    <w:p w14:paraId="21B6C36F" w14:textId="77777777" w:rsidR="005048EE" w:rsidRDefault="005048EE" w:rsidP="005048EE">
      <w:pPr>
        <w:pStyle w:val="Number"/>
        <w:numPr>
          <w:ilvl w:val="0"/>
          <w:numId w:val="38"/>
        </w:numPr>
      </w:pPr>
      <w:r>
        <w:t>Events after balance date</w:t>
      </w:r>
    </w:p>
    <w:p w14:paraId="3496B2BF" w14:textId="77777777" w:rsidR="005048EE" w:rsidRDefault="005048EE" w:rsidP="005048EE">
      <w:pPr>
        <w:pStyle w:val="Number"/>
        <w:numPr>
          <w:ilvl w:val="0"/>
          <w:numId w:val="0"/>
        </w:numPr>
        <w:ind w:left="567" w:hanging="567"/>
      </w:pPr>
    </w:p>
    <w:p w14:paraId="7A204204" w14:textId="77777777" w:rsidR="005048EE" w:rsidRDefault="005048EE" w:rsidP="005048EE">
      <w:pPr>
        <w:pStyle w:val="Number"/>
        <w:numPr>
          <w:ilvl w:val="0"/>
          <w:numId w:val="0"/>
        </w:numPr>
        <w:ind w:left="567" w:hanging="567"/>
      </w:pPr>
    </w:p>
    <w:p w14:paraId="42918E69" w14:textId="77777777" w:rsidR="005048EE" w:rsidRDefault="005048EE" w:rsidP="005048EE">
      <w:pPr>
        <w:pStyle w:val="Number"/>
        <w:numPr>
          <w:ilvl w:val="0"/>
          <w:numId w:val="0"/>
        </w:numPr>
        <w:ind w:left="567" w:hanging="567"/>
        <w:sectPr w:rsidR="005048EE" w:rsidSect="004B1083">
          <w:pgSz w:w="11907" w:h="16840" w:code="9"/>
          <w:pgMar w:top="1418" w:right="1701" w:bottom="1134" w:left="1843" w:header="284" w:footer="425" w:gutter="284"/>
          <w:cols w:space="720"/>
        </w:sectPr>
      </w:pPr>
    </w:p>
    <w:p w14:paraId="5589BDC6" w14:textId="77777777" w:rsidR="005048EE" w:rsidRDefault="005048EE" w:rsidP="005048EE">
      <w:pPr>
        <w:pStyle w:val="Heading3"/>
        <w:spacing w:before="0"/>
      </w:pPr>
      <w:r>
        <w:t>1.</w:t>
      </w:r>
      <w:r>
        <w:tab/>
        <w:t>Statement of accounting policies</w:t>
      </w:r>
    </w:p>
    <w:p w14:paraId="20422E8C" w14:textId="77777777" w:rsidR="005048EE" w:rsidRDefault="005048EE" w:rsidP="005048EE">
      <w:pPr>
        <w:pStyle w:val="Heading4"/>
      </w:pPr>
      <w:r>
        <w:t>Reporting entity</w:t>
      </w:r>
    </w:p>
    <w:p w14:paraId="797A78E0" w14:textId="77777777" w:rsidR="005048EE" w:rsidRDefault="005048EE" w:rsidP="005048EE">
      <w:r>
        <w:t>The Ministry of Health (the Ministry) is a government department as defined by section 5 of the Public Service Act 2020 and is domiciled and operates in New Zealand. The relevant legislation governing the Ministry’s operations includes the Public Finance Act 1989, the Public Service Act 2020, and the Pae Ora (Healthy Futures) Act 2022. The Ministry’s ultimate parent is the New Zealand Crown.</w:t>
      </w:r>
    </w:p>
    <w:p w14:paraId="3463D678" w14:textId="77777777" w:rsidR="005048EE" w:rsidRDefault="005048EE" w:rsidP="005048EE"/>
    <w:p w14:paraId="6A7C1CD6" w14:textId="77777777" w:rsidR="005048EE" w:rsidRDefault="005048EE" w:rsidP="005048EE">
      <w:r>
        <w:t>The financial statements of the Ministry for the year ended 30 June 2025 are</w:t>
      </w:r>
    </w:p>
    <w:p w14:paraId="4AB00489" w14:textId="094D26A4" w:rsidR="005048EE" w:rsidRDefault="005048EE" w:rsidP="005048EE">
      <w:r>
        <w:t>consolidated financial statements including the Ministry and the Cancer Control Agency – Te Aho o Te Kahu (the Agency). The Agency (established on 1 December 2019) is a departmental agency as defined by section 2 of the Public Finance Act 1989 and section 5 of the Public Service Act 2020 and is hosted within the Ministry. Unless explicitly stated, references to the Ministry cover the Ministry and the departmental agency (see Note 17).</w:t>
      </w:r>
    </w:p>
    <w:p w14:paraId="1ACAA286" w14:textId="77777777" w:rsidR="005048EE" w:rsidRDefault="005048EE" w:rsidP="005048EE"/>
    <w:p w14:paraId="5DAAD2E9" w14:textId="02DB2030" w:rsidR="005048EE" w:rsidRDefault="005048EE" w:rsidP="005048EE">
      <w:r>
        <w:t>In addition, the Ministry has reported on Crown activities that it administers in the non-departmental statements and schedules on pages 101 – 115.</w:t>
      </w:r>
    </w:p>
    <w:p w14:paraId="53C930ED" w14:textId="77777777" w:rsidR="005048EE" w:rsidRDefault="005048EE" w:rsidP="005048EE"/>
    <w:p w14:paraId="7D6A17FF" w14:textId="77777777" w:rsidR="005048EE" w:rsidRDefault="005048EE" w:rsidP="005048EE">
      <w:r>
        <w:t>The Ministry’s primary objective is to provide services to the New Zealand public. The Ministry funds, administers and monitors the delivery of health services.</w:t>
      </w:r>
    </w:p>
    <w:p w14:paraId="4E4A1B94" w14:textId="77777777" w:rsidR="005048EE" w:rsidRDefault="005048EE" w:rsidP="005048EE"/>
    <w:p w14:paraId="6A278C4B" w14:textId="77777777" w:rsidR="005048EE" w:rsidRDefault="005048EE" w:rsidP="005048EE">
      <w:r>
        <w:t>The Ministry has designated itself as a public benefit entity (PBE) for the purposes of complying with generally accepted accounting practice.</w:t>
      </w:r>
    </w:p>
    <w:p w14:paraId="7E1F7D4E" w14:textId="77777777" w:rsidR="005048EE" w:rsidRDefault="005048EE" w:rsidP="005048EE"/>
    <w:p w14:paraId="23223893" w14:textId="77777777" w:rsidR="005048EE" w:rsidRDefault="005048EE" w:rsidP="005048EE">
      <w:r>
        <w:t>The financial statements are for the year ended 30 June 2025 and were approved for issue by the Director-General of Health on 30 September 2025.</w:t>
      </w:r>
    </w:p>
    <w:p w14:paraId="5EB94619" w14:textId="77777777" w:rsidR="005048EE" w:rsidRDefault="005048EE" w:rsidP="005048EE">
      <w:pPr>
        <w:pStyle w:val="Heading4"/>
      </w:pPr>
      <w:r>
        <w:t>Basis of preparation</w:t>
      </w:r>
    </w:p>
    <w:p w14:paraId="641E1E77" w14:textId="77777777" w:rsidR="005048EE" w:rsidRDefault="005048EE" w:rsidP="005048EE">
      <w:r>
        <w:t>The financial statements have been prepared on a going-concern basis and the accounting policies have been applied consistently throughout the year.</w:t>
      </w:r>
    </w:p>
    <w:p w14:paraId="7283B2F7" w14:textId="77777777" w:rsidR="005048EE" w:rsidRDefault="005048EE" w:rsidP="005048EE">
      <w:pPr>
        <w:pStyle w:val="Heading4"/>
      </w:pPr>
      <w:r>
        <w:t>Statement of compliance</w:t>
      </w:r>
    </w:p>
    <w:p w14:paraId="38FF15BA" w14:textId="77777777" w:rsidR="005048EE" w:rsidRDefault="005048EE" w:rsidP="005048EE">
      <w:r>
        <w:t>The financial statements and service performance information of the Ministry have been prepared in accordance with the requirements of the Public Finance Act 1989,</w:t>
      </w:r>
    </w:p>
    <w:p w14:paraId="2CF15684" w14:textId="77777777" w:rsidR="005048EE" w:rsidRDefault="005048EE" w:rsidP="005048EE">
      <w:r>
        <w:t>which include the requirement to comply with generally accepted accounting practice and Treasury instructions.</w:t>
      </w:r>
    </w:p>
    <w:p w14:paraId="0F2CA640" w14:textId="77777777" w:rsidR="005048EE" w:rsidRDefault="005048EE" w:rsidP="005048EE"/>
    <w:p w14:paraId="4190C68B" w14:textId="77777777" w:rsidR="005048EE" w:rsidRDefault="005048EE" w:rsidP="005048EE">
      <w:r>
        <w:t>The financial statements and service performance information have been prepared in accordance with PBE standards.</w:t>
      </w:r>
    </w:p>
    <w:p w14:paraId="6A1D8C00" w14:textId="77777777" w:rsidR="005048EE" w:rsidRDefault="005048EE" w:rsidP="005048EE">
      <w:pPr>
        <w:pStyle w:val="Heading4"/>
      </w:pPr>
      <w:r>
        <w:t>Presentation currency and rounding</w:t>
      </w:r>
    </w:p>
    <w:p w14:paraId="1ECA2D14" w14:textId="77777777" w:rsidR="005048EE" w:rsidRDefault="005048EE" w:rsidP="005048EE">
      <w:r>
        <w:t>The financial statements are presented in New Zealand dollars, and all values are rounded to the nearest thousand dollars ($000).</w:t>
      </w:r>
    </w:p>
    <w:p w14:paraId="4D30249E" w14:textId="77777777" w:rsidR="005048EE" w:rsidRDefault="005048EE" w:rsidP="005048EE">
      <w:pPr>
        <w:pStyle w:val="Heading4"/>
      </w:pPr>
      <w:r>
        <w:t>Comparative figures</w:t>
      </w:r>
    </w:p>
    <w:p w14:paraId="3DDBE9A1" w14:textId="77777777" w:rsidR="005048EE" w:rsidRDefault="005048EE" w:rsidP="005048EE">
      <w:r>
        <w:t>When presentation or classification of items in the financial statements is amended</w:t>
      </w:r>
    </w:p>
    <w:p w14:paraId="389EA553" w14:textId="77777777" w:rsidR="005048EE" w:rsidRDefault="005048EE" w:rsidP="005048EE">
      <w:r>
        <w:t>or accounting policies are changed, comparative figures are restated to ensure consistency with the current period unless it is impracticable to do so.</w:t>
      </w:r>
    </w:p>
    <w:p w14:paraId="393920D8" w14:textId="77777777" w:rsidR="005048EE" w:rsidRDefault="005048EE" w:rsidP="005048EE">
      <w:pPr>
        <w:pStyle w:val="Heading4"/>
      </w:pPr>
      <w:r>
        <w:t>New or amended standards adopted</w:t>
      </w:r>
    </w:p>
    <w:p w14:paraId="32B27BCC" w14:textId="77777777" w:rsidR="005048EE" w:rsidRDefault="005048EE" w:rsidP="005048EE">
      <w:r>
        <w:t>Standards and amendments that have been issued and have been early adopted by the Ministry are as follows.</w:t>
      </w:r>
    </w:p>
    <w:p w14:paraId="04440E4A" w14:textId="77777777" w:rsidR="005048EE" w:rsidRDefault="005048EE" w:rsidP="00206DA3">
      <w:pPr>
        <w:pStyle w:val="Heading5"/>
      </w:pPr>
      <w:r>
        <w:t>Disclosure of Fees for Audit Firms’ Services (Amendments to PBE IPSAS 1)</w:t>
      </w:r>
    </w:p>
    <w:p w14:paraId="4277E6B9" w14:textId="6DBFE323" w:rsidR="005048EE" w:rsidRDefault="005048EE" w:rsidP="005048EE">
      <w:r>
        <w:t>Amendments to PBE IPSAS 1 Presentation of Financial Reports change the required disclosures for fees relating to services provided by the audit or review provider, including a requirement to disaggregate the fees into specified categories. The</w:t>
      </w:r>
      <w:r w:rsidR="00070A86">
        <w:t xml:space="preserve"> </w:t>
      </w:r>
      <w:r>
        <w:t>amendments to PBE IPSAS 1 aim to address concerns about the quality and consistency of disclosures an entity provides about fees paid to its audit or review firm for different types of services. The enhanced disclosures are expected to improve the transparency and consistency of disclosures about fees paid to an entity’s audit or review firm. This is effective for the year ended 30 June 2025.</w:t>
      </w:r>
    </w:p>
    <w:p w14:paraId="6DA37D3F" w14:textId="77777777" w:rsidR="005048EE" w:rsidRDefault="005048EE" w:rsidP="005048EE"/>
    <w:p w14:paraId="0CDB30C9" w14:textId="77777777" w:rsidR="005048EE" w:rsidRDefault="005048EE" w:rsidP="005048EE">
      <w:r>
        <w:t>The Ministry is already in compliance with this standard. Refer to Note 5.</w:t>
      </w:r>
    </w:p>
    <w:p w14:paraId="4FEB3FDF" w14:textId="77777777" w:rsidR="005048EE" w:rsidRDefault="005048EE" w:rsidP="00206DA3">
      <w:pPr>
        <w:pStyle w:val="Heading5"/>
      </w:pPr>
      <w:r>
        <w:t>PBE IFRS 17 Insurance Contracts</w:t>
      </w:r>
    </w:p>
    <w:p w14:paraId="0EFE3857" w14:textId="77777777" w:rsidR="005048EE" w:rsidRDefault="005048EE" w:rsidP="005048EE">
      <w:r>
        <w:t>This new standard sets out accounting requirements for insurers and other entities that issue insurance contracts, and it applies to financial reports covering periods beginning on or after 1 January 2026.</w:t>
      </w:r>
    </w:p>
    <w:p w14:paraId="00502A9D" w14:textId="77777777" w:rsidR="005048EE" w:rsidRDefault="005048EE" w:rsidP="005048EE"/>
    <w:p w14:paraId="49C40B6A" w14:textId="77777777" w:rsidR="005048EE" w:rsidRDefault="005048EE" w:rsidP="005048EE">
      <w:r>
        <w:t>The Ministry has assessed this standard and there are not anticipated to be any impacts on the financial statements as the Ministry does not currently issue insurance contracts.</w:t>
      </w:r>
    </w:p>
    <w:p w14:paraId="00F6C8FD" w14:textId="77777777" w:rsidR="005048EE" w:rsidRDefault="005048EE" w:rsidP="005048EE">
      <w:pPr>
        <w:pStyle w:val="Heading4"/>
      </w:pPr>
      <w:r>
        <w:t>Other changes in accounting policies</w:t>
      </w:r>
    </w:p>
    <w:p w14:paraId="2A54A2DB" w14:textId="77777777" w:rsidR="005048EE" w:rsidRDefault="005048EE" w:rsidP="005048EE">
      <w:r>
        <w:t>There have been no other changes in the Ministry’s accounting policies since the date of the last audited financial statements.</w:t>
      </w:r>
    </w:p>
    <w:p w14:paraId="0BF87CBF" w14:textId="77777777" w:rsidR="005048EE" w:rsidRDefault="005048EE" w:rsidP="005048EE">
      <w:pPr>
        <w:pStyle w:val="Heading4"/>
      </w:pPr>
      <w:r>
        <w:t>Summary of significant accounting policies</w:t>
      </w:r>
    </w:p>
    <w:p w14:paraId="7AC6D196" w14:textId="77777777" w:rsidR="005048EE" w:rsidRDefault="005048EE" w:rsidP="005048EE">
      <w:r>
        <w:t>Significant accounting policies are included in the notes to which they relate. Significant accounting policies that do not relate to a specific note are outlined below.</w:t>
      </w:r>
    </w:p>
    <w:p w14:paraId="38635723" w14:textId="77777777" w:rsidR="005048EE" w:rsidRDefault="005048EE" w:rsidP="005048EE">
      <w:pPr>
        <w:pStyle w:val="Heading4"/>
      </w:pPr>
      <w:r>
        <w:t>Foreign currency transactions</w:t>
      </w:r>
    </w:p>
    <w:p w14:paraId="6C82E90B" w14:textId="70580ABB" w:rsidR="005048EE" w:rsidRDefault="005048EE" w:rsidP="005048EE">
      <w:r>
        <w:t>Foreign currency transactions are translated into New Zealand dollars using the spot exchange rates at the dates of the transactions. Foreign exchange gains and losses resulting from the settlement of such transactions are recognised in the surplus or deficit.</w:t>
      </w:r>
    </w:p>
    <w:p w14:paraId="753348DF" w14:textId="77777777" w:rsidR="005048EE" w:rsidRDefault="005048EE" w:rsidP="005048EE">
      <w:pPr>
        <w:pStyle w:val="Heading4"/>
      </w:pPr>
      <w:r>
        <w:t>Cash and cash equivalents</w:t>
      </w:r>
    </w:p>
    <w:p w14:paraId="79256C61" w14:textId="77777777" w:rsidR="005048EE" w:rsidRDefault="005048EE" w:rsidP="005048EE">
      <w:r>
        <w:t>Cash and cash equivalents comprise funds in current accounts with Westpac New Zealand Limited, a registered bank.</w:t>
      </w:r>
    </w:p>
    <w:p w14:paraId="2BBBB52F" w14:textId="77777777" w:rsidR="005048EE" w:rsidRDefault="005048EE" w:rsidP="005048EE">
      <w:r>
        <w:t>The Ministry is only permitted to expend its cash and cash equivalents within the scope and limits of its appropriations.</w:t>
      </w:r>
    </w:p>
    <w:p w14:paraId="3333B8A0" w14:textId="77777777" w:rsidR="005048EE" w:rsidRDefault="005048EE" w:rsidP="005048EE"/>
    <w:p w14:paraId="5B228DEF" w14:textId="77777777" w:rsidR="005048EE" w:rsidRDefault="005048EE" w:rsidP="005048EE">
      <w:r>
        <w:t>Cash and cash equivalents are subject to the expected loss requirements of PBE IFRS</w:t>
      </w:r>
    </w:p>
    <w:p w14:paraId="3459AD0D" w14:textId="77777777" w:rsidR="005048EE" w:rsidRDefault="005048EE" w:rsidP="005048EE">
      <w:r>
        <w:t xml:space="preserve">9. However, no loss allowance has been </w:t>
      </w:r>
      <w:r w:rsidRPr="005048EE">
        <w:t>recognised because the estimated loss allowance for credit losses is considered to be nil or trivial.</w:t>
      </w:r>
      <w:r>
        <w:t xml:space="preserve"> </w:t>
      </w:r>
    </w:p>
    <w:p w14:paraId="57881894" w14:textId="77777777" w:rsidR="007673B8" w:rsidRDefault="007673B8" w:rsidP="007673B8">
      <w:pPr>
        <w:pStyle w:val="Heading4"/>
      </w:pPr>
      <w:r>
        <w:t>Goods and services tax</w:t>
      </w:r>
    </w:p>
    <w:p w14:paraId="4820D076" w14:textId="77777777" w:rsidR="007673B8" w:rsidRDefault="007673B8" w:rsidP="007673B8">
      <w:r>
        <w:t>Items in the financial statements are stated exclusive of goods and services tax (GST), except for receivables and payables, which are stated on a GST inclusive basis. Where GST is not recoverable as input tax, it is recognised as part of the related asset or expense.</w:t>
      </w:r>
    </w:p>
    <w:p w14:paraId="4638A6F7" w14:textId="77777777" w:rsidR="007673B8" w:rsidRDefault="007673B8" w:rsidP="007673B8"/>
    <w:p w14:paraId="2DEA0AC5" w14:textId="77777777" w:rsidR="007673B8" w:rsidRDefault="007673B8" w:rsidP="007673B8">
      <w:r>
        <w:t>The net amount of GST recoverable from, or payable to, Inland Revenue is included as part of receivables or payables in the statement of financial position. The net GST paid to or received from Inland Revenue, including the GST relating to investing</w:t>
      </w:r>
    </w:p>
    <w:p w14:paraId="06AC017C" w14:textId="77777777" w:rsidR="007673B8" w:rsidRDefault="007673B8" w:rsidP="007673B8">
      <w:r>
        <w:t>and financing activities, is classified as an operating cash flow in the statement of cash flows.</w:t>
      </w:r>
    </w:p>
    <w:p w14:paraId="0FC1A454" w14:textId="77777777" w:rsidR="007673B8" w:rsidRDefault="007673B8" w:rsidP="007673B8">
      <w:pPr>
        <w:pStyle w:val="Heading4"/>
      </w:pPr>
      <w:r>
        <w:t>Income tax</w:t>
      </w:r>
    </w:p>
    <w:p w14:paraId="64A6D2D5" w14:textId="77777777" w:rsidR="007673B8" w:rsidRDefault="007673B8" w:rsidP="007673B8">
      <w:r>
        <w:t>The Ministry is a public authority and consequently is exempt from income tax. Accordingly, no provision has been made for income tax.</w:t>
      </w:r>
    </w:p>
    <w:p w14:paraId="6EF323F8" w14:textId="77777777" w:rsidR="007673B8" w:rsidRDefault="007673B8" w:rsidP="007673B8">
      <w:pPr>
        <w:pStyle w:val="Heading4"/>
      </w:pPr>
      <w:r>
        <w:t>Budget and forecast figures</w:t>
      </w:r>
    </w:p>
    <w:p w14:paraId="29E06BA2" w14:textId="77777777" w:rsidR="007673B8" w:rsidRDefault="007673B8" w:rsidP="007673B8">
      <w:pPr>
        <w:pStyle w:val="Heading5"/>
      </w:pPr>
      <w:r>
        <w:t>Basis of the budget figures</w:t>
      </w:r>
    </w:p>
    <w:p w14:paraId="5D32C205" w14:textId="5B3814C5" w:rsidR="007673B8" w:rsidRDefault="007673B8" w:rsidP="007673B8">
      <w:r>
        <w:t>The 2024/25 budget figures are for the year ended 30 June 2025 and were published in the 2023/24 Annual Report. They are consistent with the Ministry’s best estimate at the time for financial forecast information submitted to The Treasury for the Budget Economic and Fiscal Update for the year ended 2024/25.</w:t>
      </w:r>
    </w:p>
    <w:p w14:paraId="7F4A1D48" w14:textId="77777777" w:rsidR="007673B8" w:rsidRDefault="007673B8" w:rsidP="007673B8">
      <w:pPr>
        <w:pStyle w:val="Heading5"/>
      </w:pPr>
      <w:r>
        <w:t>Basis of the forecast figures</w:t>
      </w:r>
    </w:p>
    <w:p w14:paraId="5952450C" w14:textId="77777777" w:rsidR="007673B8" w:rsidRDefault="007673B8" w:rsidP="007673B8">
      <w:r>
        <w:t>The 2025/26 forecast figures are for the year ending 30 June 2026, are consistent with the best estimate at the time when the Budget Economic and Fiscal Update forecast financial information was submitted to The Treasury for the year ending 2025/26.</w:t>
      </w:r>
    </w:p>
    <w:p w14:paraId="559656DC" w14:textId="77777777" w:rsidR="007673B8" w:rsidRDefault="007673B8" w:rsidP="007673B8"/>
    <w:p w14:paraId="7393B167" w14:textId="59B20534" w:rsidR="007673B8" w:rsidRDefault="007673B8" w:rsidP="007673B8">
      <w:r>
        <w:t>The forecast financial statements have been prepared as required by the Public Finance Act 1989 to communicate forecast financial information for accountability purposes.</w:t>
      </w:r>
      <w:r w:rsidR="00070A86">
        <w:t xml:space="preserve"> </w:t>
      </w:r>
      <w:r>
        <w:t>The 30 June 2026 forecast figures have been prepared in accordance with and comply with PBE FRS 42 Prospective Financial Statements.</w:t>
      </w:r>
    </w:p>
    <w:p w14:paraId="0E54233A" w14:textId="77777777" w:rsidR="007673B8" w:rsidRDefault="007673B8" w:rsidP="007673B8"/>
    <w:p w14:paraId="0409A5FF" w14:textId="77777777" w:rsidR="007673B8" w:rsidRDefault="007673B8" w:rsidP="007673B8">
      <w:r>
        <w:t>The budget and forecast figures are unaudited and have been prepared using the accounting policies adopted in preparing these financial statements.</w:t>
      </w:r>
    </w:p>
    <w:p w14:paraId="17FB92A9" w14:textId="77777777" w:rsidR="00070A86" w:rsidRDefault="00070A86" w:rsidP="007673B8"/>
    <w:p w14:paraId="704DFD9A" w14:textId="1A7ABE66" w:rsidR="007673B8" w:rsidRDefault="007673B8" w:rsidP="007673B8">
      <w:r>
        <w:t>The Director-General of Health, as Chief Executive of the Ministry, is responsible for the forecast financial statements, including the appropriateness of the assumptions underlying them and all other required disclosures. The forecast financial statements were approved by the Chief Executive as at April 2025.</w:t>
      </w:r>
    </w:p>
    <w:p w14:paraId="46812B44" w14:textId="77777777" w:rsidR="007673B8" w:rsidRDefault="007673B8" w:rsidP="007673B8"/>
    <w:p w14:paraId="7B06EF5C" w14:textId="77777777" w:rsidR="007673B8" w:rsidRDefault="007673B8" w:rsidP="007673B8">
      <w:r>
        <w:t>While the Ministry regularly updates its forecasts, updated forecast financial statements for the year ending 30 June 2026 will not be published during the year.</w:t>
      </w:r>
    </w:p>
    <w:p w14:paraId="54198FE3" w14:textId="77777777" w:rsidR="007673B8" w:rsidRDefault="007673B8" w:rsidP="00206DA3">
      <w:pPr>
        <w:pStyle w:val="Heading5"/>
      </w:pPr>
      <w:r>
        <w:t>Significant assumptions used in preparing the forecast financial information</w:t>
      </w:r>
    </w:p>
    <w:p w14:paraId="73B1CDDB" w14:textId="77777777" w:rsidR="007673B8" w:rsidRDefault="007673B8" w:rsidP="007673B8">
      <w:r>
        <w:t>The forecast figures contained in these financial statements reflect the Ministry’s purpose and activities and are based on a number of assumptions about what may occur during the 2025/26 year. The forecast figures have been compiled on the basis of existing government policies and ministerial expectations at the time the Main Estimates were finalised.</w:t>
      </w:r>
    </w:p>
    <w:p w14:paraId="6925AA2A" w14:textId="77777777" w:rsidR="007673B8" w:rsidRDefault="007673B8" w:rsidP="007673B8"/>
    <w:p w14:paraId="073334F6" w14:textId="77777777" w:rsidR="007673B8" w:rsidRDefault="007673B8" w:rsidP="007673B8">
      <w:r>
        <w:t>The main assumptions, which were adopted as at April 2025, were as follows.</w:t>
      </w:r>
    </w:p>
    <w:p w14:paraId="52837225" w14:textId="57E25517" w:rsidR="007673B8" w:rsidRDefault="007673B8" w:rsidP="007673B8">
      <w:pPr>
        <w:pStyle w:val="Bullet"/>
      </w:pPr>
      <w:r>
        <w:t>The Ministry’s activities and output expectations will remain substantially the same as in 2024/25, focusing on the Government’s priorities.</w:t>
      </w:r>
    </w:p>
    <w:p w14:paraId="17BED8CD" w14:textId="63B45B2F" w:rsidR="007673B8" w:rsidRDefault="007673B8" w:rsidP="007673B8">
      <w:pPr>
        <w:pStyle w:val="Bullet"/>
      </w:pPr>
      <w:r>
        <w:t>Personnel costs were based on current wages and salary costs adjusted for anticipated remuneration changes.</w:t>
      </w:r>
    </w:p>
    <w:p w14:paraId="1D53FC86" w14:textId="3A70C527" w:rsidR="007673B8" w:rsidRDefault="007673B8" w:rsidP="007673B8">
      <w:pPr>
        <w:pStyle w:val="Bullet"/>
      </w:pPr>
      <w:r>
        <w:t>Operating costs were based on committed or required activity in alignment with Government priorities, with alignment to historical trends and factors that are believed to be reasonable in the circumstances. They are the Ministry’s best estimate of future costs that will be incurred.</w:t>
      </w:r>
    </w:p>
    <w:p w14:paraId="609011BD" w14:textId="77777777" w:rsidR="005048EE" w:rsidRDefault="007673B8" w:rsidP="007673B8">
      <w:pPr>
        <w:pStyle w:val="Bullet"/>
      </w:pPr>
      <w:r>
        <w:t>Estimated year-end information for 2024/25 was used as the opening position for the 2025/26 forecasts.</w:t>
      </w:r>
    </w:p>
    <w:p w14:paraId="30E1E2D4" w14:textId="77777777" w:rsidR="007673B8" w:rsidRDefault="007673B8" w:rsidP="007673B8"/>
    <w:p w14:paraId="29B1C7A4" w14:textId="0B1F24EF" w:rsidR="007673B8" w:rsidRDefault="007673B8" w:rsidP="007673B8">
      <w:r>
        <w:t>The actual financial results achieved for 30 June 2026 are likely to vary from the forecast information presented and the variance may be material. Factors that may lead to a material difference between information in these forecast financial information statements and the actual reported results include:</w:t>
      </w:r>
    </w:p>
    <w:p w14:paraId="244495CD" w14:textId="107CB568" w:rsidR="007673B8" w:rsidRDefault="007673B8" w:rsidP="007673B8">
      <w:pPr>
        <w:pStyle w:val="Bullet"/>
      </w:pPr>
      <w:r>
        <w:t>changes to the budget through initiatives approved by Cabinet during 2025/26 and reflected in the Vote Health 2025/26 Supplementary Estimates</w:t>
      </w:r>
    </w:p>
    <w:p w14:paraId="7633AE4A" w14:textId="363FB1D4" w:rsidR="007673B8" w:rsidRDefault="007673B8" w:rsidP="007673B8">
      <w:pPr>
        <w:pStyle w:val="Bullet"/>
      </w:pPr>
      <w:r>
        <w:t>technical adjustments to (including transfers between) financial years and/or</w:t>
      </w:r>
    </w:p>
    <w:p w14:paraId="37B23E66" w14:textId="47691803" w:rsidR="007673B8" w:rsidRDefault="007673B8" w:rsidP="007673B8">
      <w:pPr>
        <w:pStyle w:val="Bullet"/>
      </w:pPr>
      <w:r>
        <w:t>timing of expenditure relating to significant programmes and projects.</w:t>
      </w:r>
    </w:p>
    <w:p w14:paraId="4C10B016" w14:textId="77777777" w:rsidR="007673B8" w:rsidRDefault="007673B8" w:rsidP="007673B8">
      <w:pPr>
        <w:pStyle w:val="Heading3"/>
      </w:pPr>
      <w:r>
        <w:t>2.</w:t>
      </w:r>
      <w:r>
        <w:tab/>
        <w:t>Revenue</w:t>
      </w:r>
    </w:p>
    <w:p w14:paraId="37401E73" w14:textId="77777777" w:rsidR="007673B8" w:rsidRDefault="007673B8" w:rsidP="007673B8">
      <w:pPr>
        <w:pStyle w:val="Heading4"/>
      </w:pPr>
      <w:r>
        <w:t>Accounting policy</w:t>
      </w:r>
    </w:p>
    <w:p w14:paraId="03D0838B" w14:textId="77777777" w:rsidR="007673B8" w:rsidRDefault="007673B8" w:rsidP="007673B8">
      <w:r>
        <w:t>The specific accounting policies for significant revenue items are explained below.</w:t>
      </w:r>
    </w:p>
    <w:p w14:paraId="1A770995" w14:textId="77777777" w:rsidR="00070A86" w:rsidRDefault="00070A86" w:rsidP="007673B8"/>
    <w:p w14:paraId="71531813" w14:textId="77777777" w:rsidR="007673B8" w:rsidRDefault="007673B8" w:rsidP="007673B8">
      <w:r>
        <w:t>The Ministry derives revenue through the provision of outputs to the Crown and for services to third parties. Such revenue is recognised at fair value of consideration received.</w:t>
      </w:r>
    </w:p>
    <w:p w14:paraId="450634D1" w14:textId="77777777" w:rsidR="007673B8" w:rsidRDefault="007673B8" w:rsidP="007673B8">
      <w:pPr>
        <w:pStyle w:val="Heading4"/>
      </w:pPr>
      <w:r>
        <w:t>Revenue Crown</w:t>
      </w:r>
    </w:p>
    <w:p w14:paraId="5DE08B33" w14:textId="58073605" w:rsidR="007673B8" w:rsidRDefault="007673B8" w:rsidP="007673B8">
      <w:r>
        <w:t>Revenue from the Crown is measured based on the Ministry’s funding entitlement for the reporting period. The funding entitlement is established by Parliament when it passes the Appropriation Acts for the financial year. The amount of revenue recognised takes into account any amendments to appropriations approved in the Appropriation (Supplementary Estimates) Act for the year approved prior to the balance date.</w:t>
      </w:r>
    </w:p>
    <w:p w14:paraId="219CE1BB" w14:textId="77777777" w:rsidR="00070A86" w:rsidRDefault="007673B8" w:rsidP="007673B8">
      <w:r>
        <w:t xml:space="preserve">There are no conditions attached to the funding from the Crown. However, the Ministry can incur expenses only within the scope and limits of its appropriations. </w:t>
      </w:r>
    </w:p>
    <w:p w14:paraId="1E8413D2" w14:textId="77777777" w:rsidR="00070A86" w:rsidRDefault="00070A86" w:rsidP="007673B8"/>
    <w:p w14:paraId="463294C9" w14:textId="1A8C96DB" w:rsidR="007673B8" w:rsidRDefault="007673B8" w:rsidP="007673B8">
      <w:r>
        <w:t>The fair value of Revenue Crown has been determined to be equivalent to the funding entitlement of $210.394 million (2024: $254.075 million).</w:t>
      </w:r>
    </w:p>
    <w:p w14:paraId="1D82CA46" w14:textId="77777777" w:rsidR="007673B8" w:rsidRDefault="007673B8" w:rsidP="007673B8">
      <w:pPr>
        <w:pStyle w:val="Heading4"/>
      </w:pPr>
      <w:r>
        <w:t>Supply of services</w:t>
      </w:r>
    </w:p>
    <w:p w14:paraId="377D0B1A" w14:textId="77777777" w:rsidR="007673B8" w:rsidRDefault="007673B8" w:rsidP="00926083">
      <w:r>
        <w:t xml:space="preserve">Revenue from the supply of services is recognised by reference to the stage of completion of the transaction at balance date and only to the extent that the outcome of the transaction can be estimated reliably. </w:t>
      </w:r>
    </w:p>
    <w:p w14:paraId="2673D19B" w14:textId="1311D544" w:rsidR="007673B8" w:rsidRDefault="007673B8" w:rsidP="007673B8">
      <w:pPr>
        <w:pStyle w:val="Heading4"/>
      </w:pPr>
      <w:r w:rsidRPr="007673B8">
        <w:t>Other revenue</w:t>
      </w:r>
    </w:p>
    <w:tbl>
      <w:tblPr>
        <w:tblW w:w="8085" w:type="dxa"/>
        <w:tblLayout w:type="fixed"/>
        <w:tblCellMar>
          <w:left w:w="0" w:type="dxa"/>
          <w:right w:w="0" w:type="dxa"/>
        </w:tblCellMar>
        <w:tblLook w:val="01E0" w:firstRow="1" w:lastRow="1" w:firstColumn="1" w:lastColumn="1" w:noHBand="0" w:noVBand="0"/>
      </w:tblPr>
      <w:tblGrid>
        <w:gridCol w:w="994"/>
        <w:gridCol w:w="3829"/>
        <w:gridCol w:w="3262"/>
      </w:tblGrid>
      <w:tr w:rsidR="007673B8" w14:paraId="1DDAB366" w14:textId="77777777">
        <w:trPr>
          <w:trHeight w:val="784"/>
        </w:trPr>
        <w:tc>
          <w:tcPr>
            <w:tcW w:w="994" w:type="dxa"/>
            <w:shd w:val="clear" w:color="auto" w:fill="D9D9D9" w:themeFill="background1" w:themeFillShade="D9"/>
            <w:hideMark/>
          </w:tcPr>
          <w:p w14:paraId="0ABBD137" w14:textId="77777777" w:rsidR="007673B8" w:rsidRDefault="007673B8">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6255CFC5" w14:textId="3DE306DA" w:rsidR="007673B8" w:rsidRDefault="007673B8">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11109987" w14:textId="77777777" w:rsidR="007673B8" w:rsidRDefault="007673B8">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3829" w:type="dxa"/>
            <w:shd w:val="clear" w:color="auto" w:fill="D9D9D9" w:themeFill="background1" w:themeFillShade="D9"/>
          </w:tcPr>
          <w:p w14:paraId="44DE852B" w14:textId="77777777" w:rsidR="007673B8" w:rsidRDefault="007673B8">
            <w:pPr>
              <w:pStyle w:val="TableParagraph"/>
              <w:spacing w:before="60" w:after="60"/>
              <w:ind w:left="-42" w:firstLine="99"/>
              <w:rPr>
                <w:rFonts w:ascii="Segoe UI" w:hAnsi="Segoe UI" w:cs="Segoe UI"/>
                <w:b/>
                <w:bCs/>
                <w:w w:val="105"/>
                <w:sz w:val="16"/>
                <w:szCs w:val="16"/>
              </w:rPr>
            </w:pPr>
          </w:p>
        </w:tc>
        <w:tc>
          <w:tcPr>
            <w:tcW w:w="3262" w:type="dxa"/>
            <w:shd w:val="clear" w:color="auto" w:fill="D9D9D9" w:themeFill="background1" w:themeFillShade="D9"/>
            <w:hideMark/>
          </w:tcPr>
          <w:p w14:paraId="27A79425" w14:textId="77777777" w:rsidR="007673B8" w:rsidRDefault="007673B8" w:rsidP="0022568A">
            <w:pPr>
              <w:pStyle w:val="TableParagraph"/>
              <w:spacing w:before="60" w:after="60"/>
              <w:ind w:left="-40" w:right="113" w:firstLine="96"/>
              <w:rPr>
                <w:rFonts w:ascii="Segoe UI" w:hAnsi="Segoe UI" w:cs="Segoe UI"/>
                <w:b/>
                <w:bCs/>
                <w:w w:val="110"/>
                <w:sz w:val="16"/>
                <w:szCs w:val="16"/>
              </w:rPr>
            </w:pPr>
            <w:r>
              <w:rPr>
                <w:rFonts w:ascii="Segoe UI" w:hAnsi="Segoe UI" w:cs="Segoe UI"/>
                <w:b/>
                <w:bCs/>
                <w:w w:val="110"/>
                <w:sz w:val="16"/>
                <w:szCs w:val="16"/>
              </w:rPr>
              <w:t xml:space="preserve">Actual </w:t>
            </w:r>
          </w:p>
          <w:p w14:paraId="62EB1AE4" w14:textId="6867F8EC" w:rsidR="007673B8" w:rsidRDefault="007673B8" w:rsidP="0022568A">
            <w:pPr>
              <w:pStyle w:val="TableParagraph"/>
              <w:spacing w:before="60" w:after="60"/>
              <w:ind w:left="-40" w:right="113" w:firstLine="96"/>
              <w:rPr>
                <w:rFonts w:ascii="Segoe UI" w:hAnsi="Segoe UI" w:cs="Segoe UI"/>
                <w:b/>
                <w:bCs/>
                <w:w w:val="110"/>
                <w:sz w:val="16"/>
                <w:szCs w:val="16"/>
              </w:rPr>
            </w:pPr>
            <w:r>
              <w:rPr>
                <w:rFonts w:ascii="Segoe UI" w:hAnsi="Segoe UI" w:cs="Segoe UI"/>
                <w:b/>
                <w:bCs/>
                <w:w w:val="110"/>
                <w:sz w:val="16"/>
                <w:szCs w:val="16"/>
              </w:rPr>
              <w:t>2025</w:t>
            </w:r>
          </w:p>
          <w:p w14:paraId="707399A8" w14:textId="77777777" w:rsidR="007673B8" w:rsidRDefault="007673B8" w:rsidP="0022568A">
            <w:pPr>
              <w:pStyle w:val="TableParagraph"/>
              <w:spacing w:before="60" w:after="60"/>
              <w:ind w:left="-40" w:right="113" w:firstLine="96"/>
              <w:rPr>
                <w:rFonts w:ascii="Segoe UI" w:hAnsi="Segoe UI" w:cs="Segoe UI"/>
                <w:b/>
                <w:bCs/>
                <w:w w:val="110"/>
                <w:sz w:val="16"/>
                <w:szCs w:val="16"/>
              </w:rPr>
            </w:pPr>
            <w:r>
              <w:rPr>
                <w:rFonts w:ascii="Segoe UI" w:hAnsi="Segoe UI" w:cs="Segoe UI"/>
                <w:b/>
                <w:bCs/>
                <w:w w:val="110"/>
                <w:sz w:val="16"/>
                <w:szCs w:val="16"/>
              </w:rPr>
              <w:t>$000</w:t>
            </w:r>
          </w:p>
        </w:tc>
      </w:tr>
      <w:tr w:rsidR="00206DA3" w14:paraId="6C78C2D2" w14:textId="77777777" w:rsidTr="007673B8">
        <w:trPr>
          <w:trHeight w:val="354"/>
        </w:trPr>
        <w:tc>
          <w:tcPr>
            <w:tcW w:w="994" w:type="dxa"/>
            <w:hideMark/>
          </w:tcPr>
          <w:p w14:paraId="6A212326" w14:textId="15379912" w:rsidR="00206DA3" w:rsidRPr="00862096" w:rsidRDefault="00206DA3" w:rsidP="00206DA3">
            <w:pPr>
              <w:pStyle w:val="TableParagraph"/>
              <w:spacing w:before="60" w:after="60"/>
              <w:ind w:left="-42" w:right="152" w:firstLine="99"/>
              <w:rPr>
                <w:rFonts w:ascii="Segoe UI" w:hAnsi="Segoe UI" w:cs="Segoe UI"/>
                <w:w w:val="110"/>
                <w:sz w:val="16"/>
                <w:szCs w:val="16"/>
              </w:rPr>
            </w:pPr>
            <w:r w:rsidRPr="00862096">
              <w:rPr>
                <w:rFonts w:ascii="Segoe UI" w:hAnsi="Segoe UI" w:cs="Segoe UI"/>
                <w:w w:val="110"/>
                <w:sz w:val="16"/>
                <w:szCs w:val="16"/>
              </w:rPr>
              <w:t>11,919</w:t>
            </w:r>
          </w:p>
        </w:tc>
        <w:tc>
          <w:tcPr>
            <w:tcW w:w="3829" w:type="dxa"/>
            <w:hideMark/>
          </w:tcPr>
          <w:p w14:paraId="144E5381" w14:textId="77777777" w:rsidR="00206DA3" w:rsidRDefault="00206DA3" w:rsidP="00206DA3">
            <w:pPr>
              <w:pStyle w:val="TableParagraph"/>
              <w:spacing w:before="60" w:after="60"/>
              <w:ind w:left="-42" w:firstLine="99"/>
              <w:jc w:val="left"/>
              <w:rPr>
                <w:rFonts w:ascii="Segoe UI" w:hAnsi="Segoe UI" w:cs="Segoe UI"/>
                <w:w w:val="105"/>
                <w:sz w:val="16"/>
                <w:szCs w:val="16"/>
              </w:rPr>
            </w:pPr>
            <w:r>
              <w:rPr>
                <w:rFonts w:ascii="Segoe UI" w:hAnsi="Segoe UI" w:cs="Segoe UI"/>
                <w:w w:val="105"/>
                <w:sz w:val="16"/>
                <w:szCs w:val="16"/>
              </w:rPr>
              <w:t>Medicines registration</w:t>
            </w:r>
          </w:p>
        </w:tc>
        <w:tc>
          <w:tcPr>
            <w:tcW w:w="3262" w:type="dxa"/>
          </w:tcPr>
          <w:p w14:paraId="1BE64884" w14:textId="341605E6"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12,828</w:t>
            </w:r>
          </w:p>
        </w:tc>
      </w:tr>
      <w:tr w:rsidR="00206DA3" w14:paraId="74DCC6DF" w14:textId="77777777" w:rsidTr="007673B8">
        <w:trPr>
          <w:trHeight w:val="359"/>
        </w:trPr>
        <w:tc>
          <w:tcPr>
            <w:tcW w:w="994" w:type="dxa"/>
            <w:hideMark/>
          </w:tcPr>
          <w:p w14:paraId="6FD6EE71" w14:textId="1864EC16" w:rsidR="00206DA3" w:rsidRPr="00862096" w:rsidRDefault="00206DA3" w:rsidP="00206DA3">
            <w:pPr>
              <w:pStyle w:val="TableParagraph"/>
              <w:spacing w:before="60" w:after="60"/>
              <w:ind w:left="-42" w:right="152" w:firstLine="99"/>
              <w:rPr>
                <w:rFonts w:ascii="Segoe UI" w:hAnsi="Segoe UI" w:cs="Segoe UI"/>
                <w:w w:val="110"/>
                <w:sz w:val="16"/>
                <w:szCs w:val="16"/>
              </w:rPr>
            </w:pPr>
            <w:r w:rsidRPr="00862096">
              <w:rPr>
                <w:rFonts w:ascii="Segoe UI" w:hAnsi="Segoe UI" w:cs="Segoe UI"/>
                <w:w w:val="110"/>
                <w:sz w:val="16"/>
                <w:szCs w:val="16"/>
              </w:rPr>
              <w:t>3,981</w:t>
            </w:r>
          </w:p>
        </w:tc>
        <w:tc>
          <w:tcPr>
            <w:tcW w:w="3829" w:type="dxa"/>
            <w:hideMark/>
          </w:tcPr>
          <w:p w14:paraId="23866482" w14:textId="77777777" w:rsidR="00206DA3" w:rsidRDefault="00206DA3" w:rsidP="00206DA3">
            <w:pPr>
              <w:pStyle w:val="TableParagraph"/>
              <w:spacing w:before="60" w:after="60"/>
              <w:ind w:left="-42" w:firstLine="99"/>
              <w:jc w:val="left"/>
              <w:rPr>
                <w:rFonts w:ascii="Segoe UI" w:hAnsi="Segoe UI" w:cs="Segoe UI"/>
                <w:w w:val="105"/>
                <w:sz w:val="16"/>
                <w:szCs w:val="16"/>
              </w:rPr>
            </w:pPr>
            <w:r>
              <w:rPr>
                <w:rFonts w:ascii="Segoe UI" w:hAnsi="Segoe UI" w:cs="Segoe UI"/>
                <w:w w:val="105"/>
                <w:sz w:val="16"/>
                <w:szCs w:val="16"/>
              </w:rPr>
              <w:t>Annual licence and registration fees</w:t>
            </w:r>
          </w:p>
        </w:tc>
        <w:tc>
          <w:tcPr>
            <w:tcW w:w="3262" w:type="dxa"/>
          </w:tcPr>
          <w:p w14:paraId="75CA81A6" w14:textId="4BED09AB"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4,130</w:t>
            </w:r>
          </w:p>
        </w:tc>
      </w:tr>
      <w:tr w:rsidR="00206DA3" w14:paraId="24D9E6D9" w14:textId="77777777">
        <w:trPr>
          <w:trHeight w:val="359"/>
        </w:trPr>
        <w:tc>
          <w:tcPr>
            <w:tcW w:w="994" w:type="dxa"/>
          </w:tcPr>
          <w:p w14:paraId="54C645BB" w14:textId="118BCADE" w:rsidR="00206DA3" w:rsidRPr="00862096" w:rsidRDefault="00206DA3" w:rsidP="00206DA3">
            <w:pPr>
              <w:pStyle w:val="TableParagraph"/>
              <w:spacing w:before="60" w:after="60"/>
              <w:ind w:left="-42" w:right="152" w:firstLine="99"/>
              <w:rPr>
                <w:rFonts w:ascii="Segoe UI" w:hAnsi="Segoe UI" w:cs="Segoe UI"/>
                <w:w w:val="110"/>
                <w:sz w:val="16"/>
                <w:szCs w:val="16"/>
              </w:rPr>
            </w:pPr>
            <w:r w:rsidRPr="00862096">
              <w:rPr>
                <w:rFonts w:ascii="Segoe UI" w:hAnsi="Segoe UI" w:cs="Segoe UI"/>
                <w:w w:val="110"/>
                <w:sz w:val="16"/>
                <w:szCs w:val="16"/>
              </w:rPr>
              <w:t>3,900</w:t>
            </w:r>
          </w:p>
        </w:tc>
        <w:tc>
          <w:tcPr>
            <w:tcW w:w="3829" w:type="dxa"/>
          </w:tcPr>
          <w:p w14:paraId="556E065A" w14:textId="77777777" w:rsidR="00206DA3" w:rsidRDefault="00206DA3" w:rsidP="00206DA3">
            <w:pPr>
              <w:pStyle w:val="TableParagraph"/>
              <w:spacing w:before="60" w:after="60"/>
              <w:ind w:left="-42" w:firstLine="99"/>
              <w:jc w:val="left"/>
              <w:rPr>
                <w:rFonts w:ascii="Segoe UI" w:hAnsi="Segoe UI" w:cs="Segoe UI"/>
                <w:w w:val="105"/>
                <w:sz w:val="16"/>
                <w:szCs w:val="16"/>
              </w:rPr>
            </w:pPr>
            <w:r w:rsidRPr="00862096">
              <w:rPr>
                <w:rFonts w:ascii="Segoe UI" w:hAnsi="Segoe UI" w:cs="Segoe UI"/>
                <w:w w:val="105"/>
                <w:sz w:val="16"/>
                <w:szCs w:val="16"/>
              </w:rPr>
              <w:t>Lease income</w:t>
            </w:r>
          </w:p>
        </w:tc>
        <w:tc>
          <w:tcPr>
            <w:tcW w:w="3262" w:type="dxa"/>
          </w:tcPr>
          <w:p w14:paraId="78F6885A" w14:textId="5F98B90A"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4,632</w:t>
            </w:r>
          </w:p>
        </w:tc>
      </w:tr>
      <w:tr w:rsidR="00206DA3" w14:paraId="30B2E845" w14:textId="77777777" w:rsidTr="00206DA3">
        <w:trPr>
          <w:trHeight w:val="348"/>
        </w:trPr>
        <w:tc>
          <w:tcPr>
            <w:tcW w:w="994" w:type="dxa"/>
            <w:tcBorders>
              <w:top w:val="nil"/>
              <w:left w:val="nil"/>
              <w:bottom w:val="single" w:sz="4" w:space="0" w:color="A6A6A6" w:themeColor="background1" w:themeShade="A6"/>
              <w:right w:val="nil"/>
            </w:tcBorders>
            <w:hideMark/>
          </w:tcPr>
          <w:p w14:paraId="5679D9F0" w14:textId="7E335266" w:rsidR="00206DA3" w:rsidRPr="00862096" w:rsidRDefault="00206DA3" w:rsidP="00206DA3">
            <w:pPr>
              <w:pStyle w:val="TableParagraph"/>
              <w:spacing w:before="60" w:after="60"/>
              <w:ind w:left="-42" w:right="152" w:firstLine="99"/>
              <w:rPr>
                <w:rFonts w:ascii="Segoe UI" w:hAnsi="Segoe UI" w:cs="Segoe UI"/>
                <w:w w:val="110"/>
                <w:sz w:val="16"/>
                <w:szCs w:val="16"/>
              </w:rPr>
            </w:pPr>
            <w:r w:rsidRPr="00862096">
              <w:rPr>
                <w:rFonts w:ascii="Segoe UI" w:hAnsi="Segoe UI" w:cs="Segoe UI"/>
                <w:w w:val="110"/>
                <w:sz w:val="16"/>
                <w:szCs w:val="16"/>
              </w:rPr>
              <w:t>10,057</w:t>
            </w:r>
          </w:p>
        </w:tc>
        <w:tc>
          <w:tcPr>
            <w:tcW w:w="3829" w:type="dxa"/>
            <w:tcBorders>
              <w:top w:val="nil"/>
              <w:left w:val="nil"/>
              <w:bottom w:val="single" w:sz="4" w:space="0" w:color="A6A6A6" w:themeColor="background1" w:themeShade="A6"/>
              <w:right w:val="nil"/>
            </w:tcBorders>
            <w:hideMark/>
          </w:tcPr>
          <w:p w14:paraId="1BAAB47D" w14:textId="77777777" w:rsidR="00206DA3" w:rsidRDefault="00206DA3" w:rsidP="00206DA3">
            <w:pPr>
              <w:pStyle w:val="TableParagraph"/>
              <w:spacing w:before="60" w:after="60"/>
              <w:ind w:left="-42" w:firstLine="99"/>
              <w:jc w:val="left"/>
              <w:rPr>
                <w:rFonts w:ascii="Segoe UI" w:hAnsi="Segoe UI" w:cs="Segoe UI"/>
                <w:w w:val="105"/>
                <w:sz w:val="16"/>
                <w:szCs w:val="16"/>
              </w:rPr>
            </w:pPr>
            <w:r>
              <w:rPr>
                <w:rFonts w:ascii="Segoe UI" w:hAnsi="Segoe UI" w:cs="Segoe UI"/>
                <w:w w:val="105"/>
                <w:sz w:val="16"/>
                <w:szCs w:val="16"/>
              </w:rPr>
              <w:t>Other revenue</w:t>
            </w:r>
          </w:p>
        </w:tc>
        <w:tc>
          <w:tcPr>
            <w:tcW w:w="3262" w:type="dxa"/>
            <w:tcBorders>
              <w:top w:val="nil"/>
              <w:left w:val="nil"/>
              <w:bottom w:val="single" w:sz="4" w:space="0" w:color="A6A6A6" w:themeColor="background1" w:themeShade="A6"/>
              <w:right w:val="nil"/>
            </w:tcBorders>
          </w:tcPr>
          <w:p w14:paraId="7EDAF340" w14:textId="00FF9F43"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8,118</w:t>
            </w:r>
          </w:p>
        </w:tc>
      </w:tr>
      <w:tr w:rsidR="00206DA3" w:rsidRPr="00206DA3" w14:paraId="2D436D25" w14:textId="77777777" w:rsidTr="00206DA3">
        <w:trPr>
          <w:trHeight w:val="344"/>
        </w:trPr>
        <w:tc>
          <w:tcPr>
            <w:tcW w:w="994" w:type="dxa"/>
            <w:tcBorders>
              <w:top w:val="single" w:sz="4" w:space="0" w:color="A6A6A6" w:themeColor="background1" w:themeShade="A6"/>
              <w:left w:val="nil"/>
              <w:bottom w:val="single" w:sz="4" w:space="0" w:color="A6A6A6" w:themeColor="background1" w:themeShade="A6"/>
              <w:right w:val="nil"/>
            </w:tcBorders>
            <w:hideMark/>
          </w:tcPr>
          <w:p w14:paraId="5A856905" w14:textId="4C8A796F" w:rsidR="00206DA3" w:rsidRPr="00206DA3" w:rsidRDefault="00206DA3" w:rsidP="00206DA3">
            <w:pPr>
              <w:pStyle w:val="TableParagraph"/>
              <w:spacing w:before="60" w:after="60"/>
              <w:ind w:left="-42" w:right="152" w:firstLine="99"/>
              <w:rPr>
                <w:rFonts w:ascii="Segoe UI" w:hAnsi="Segoe UI" w:cs="Segoe UI"/>
                <w:b/>
                <w:bCs/>
                <w:w w:val="110"/>
                <w:sz w:val="16"/>
                <w:szCs w:val="16"/>
              </w:rPr>
            </w:pPr>
            <w:r w:rsidRPr="00206DA3">
              <w:rPr>
                <w:rFonts w:ascii="Segoe UI" w:hAnsi="Segoe UI" w:cs="Segoe UI"/>
                <w:b/>
                <w:bCs/>
                <w:w w:val="110"/>
                <w:sz w:val="16"/>
                <w:szCs w:val="16"/>
              </w:rPr>
              <w:t>29,857</w:t>
            </w:r>
          </w:p>
        </w:tc>
        <w:tc>
          <w:tcPr>
            <w:tcW w:w="3829" w:type="dxa"/>
            <w:tcBorders>
              <w:top w:val="single" w:sz="4" w:space="0" w:color="A6A6A6" w:themeColor="background1" w:themeShade="A6"/>
              <w:left w:val="nil"/>
              <w:bottom w:val="single" w:sz="4" w:space="0" w:color="A6A6A6" w:themeColor="background1" w:themeShade="A6"/>
              <w:right w:val="nil"/>
            </w:tcBorders>
            <w:hideMark/>
          </w:tcPr>
          <w:p w14:paraId="4B1AC95F" w14:textId="77777777" w:rsidR="00206DA3" w:rsidRPr="00206DA3" w:rsidRDefault="00206DA3" w:rsidP="00206DA3">
            <w:pPr>
              <w:pStyle w:val="TableParagraph"/>
              <w:spacing w:before="60" w:after="60"/>
              <w:ind w:left="-42" w:firstLine="99"/>
              <w:jc w:val="left"/>
              <w:rPr>
                <w:rFonts w:ascii="Segoe UI" w:hAnsi="Segoe UI" w:cs="Segoe UI"/>
                <w:b/>
                <w:bCs/>
                <w:w w:val="105"/>
                <w:sz w:val="16"/>
                <w:szCs w:val="16"/>
              </w:rPr>
            </w:pPr>
            <w:r w:rsidRPr="00206DA3">
              <w:rPr>
                <w:rFonts w:ascii="Segoe UI" w:hAnsi="Segoe UI" w:cs="Segoe UI"/>
                <w:b/>
                <w:bCs/>
                <w:w w:val="105"/>
                <w:sz w:val="16"/>
                <w:szCs w:val="16"/>
              </w:rPr>
              <w:t>Total other revenue</w:t>
            </w:r>
          </w:p>
        </w:tc>
        <w:tc>
          <w:tcPr>
            <w:tcW w:w="3262" w:type="dxa"/>
            <w:tcBorders>
              <w:top w:val="single" w:sz="4" w:space="0" w:color="A6A6A6" w:themeColor="background1" w:themeShade="A6"/>
              <w:left w:val="nil"/>
              <w:bottom w:val="single" w:sz="4" w:space="0" w:color="A6A6A6" w:themeColor="background1" w:themeShade="A6"/>
              <w:right w:val="nil"/>
            </w:tcBorders>
          </w:tcPr>
          <w:p w14:paraId="5DAC1235" w14:textId="698D6CA8" w:rsidR="00206DA3" w:rsidRPr="00206DA3" w:rsidRDefault="00206DA3" w:rsidP="0022568A">
            <w:pPr>
              <w:pStyle w:val="TableParagraph"/>
              <w:spacing w:before="60" w:after="60"/>
              <w:ind w:left="-40" w:right="113" w:firstLine="96"/>
              <w:rPr>
                <w:rFonts w:ascii="Segoe UI" w:hAnsi="Segoe UI" w:cs="Segoe UI"/>
                <w:b/>
                <w:bCs/>
                <w:w w:val="110"/>
                <w:sz w:val="16"/>
                <w:szCs w:val="16"/>
              </w:rPr>
            </w:pPr>
            <w:r w:rsidRPr="00206DA3">
              <w:rPr>
                <w:rFonts w:ascii="Segoe UI" w:hAnsi="Segoe UI" w:cs="Segoe UI"/>
                <w:b/>
                <w:bCs/>
                <w:w w:val="110"/>
                <w:sz w:val="16"/>
                <w:szCs w:val="16"/>
              </w:rPr>
              <w:t>29,708</w:t>
            </w:r>
          </w:p>
        </w:tc>
      </w:tr>
    </w:tbl>
    <w:p w14:paraId="157042E0" w14:textId="77777777" w:rsidR="00206DA3" w:rsidRDefault="00206DA3" w:rsidP="00206DA3">
      <w:pPr>
        <w:pStyle w:val="Heading4"/>
      </w:pPr>
      <w:r>
        <w:t>Explanation of major variances against budget</w:t>
      </w:r>
    </w:p>
    <w:p w14:paraId="4E6A249F" w14:textId="77777777" w:rsidR="00206DA3" w:rsidRDefault="00206DA3" w:rsidP="00206DA3">
      <w:r>
        <w:t>Other revenue was $7.406 million higher than budget mainly due to:</w:t>
      </w:r>
    </w:p>
    <w:p w14:paraId="590BD24F" w14:textId="253E15D7" w:rsidR="00206DA3" w:rsidRDefault="00206DA3" w:rsidP="00206DA3">
      <w:pPr>
        <w:pStyle w:val="Bullet"/>
      </w:pPr>
      <w:r>
        <w:t>$3.234 million funding from the Ministry of Foreign Affairs and Trade for the Polynesian Health Corridors programme</w:t>
      </w:r>
    </w:p>
    <w:p w14:paraId="359005C7" w14:textId="63B8803F" w:rsidR="00206DA3" w:rsidRDefault="00206DA3" w:rsidP="00206DA3">
      <w:pPr>
        <w:pStyle w:val="Bullet"/>
      </w:pPr>
      <w:r>
        <w:t>$1.632 million revenue received from Health NZ for IT facilities costs and rent recoveries</w:t>
      </w:r>
    </w:p>
    <w:p w14:paraId="6BE9FDD5" w14:textId="479F24F1" w:rsidR="007673B8" w:rsidRDefault="00206DA3" w:rsidP="00206DA3">
      <w:pPr>
        <w:pStyle w:val="Bullet"/>
      </w:pPr>
      <w:r>
        <w:t>$1.688 million revenue received from the New Zealand Customs Service relating to alcohol-related programmes funded from alcohol levies.</w:t>
      </w:r>
    </w:p>
    <w:p w14:paraId="28DD4E7B" w14:textId="77777777" w:rsidR="00206DA3" w:rsidRDefault="00206DA3" w:rsidP="00206DA3"/>
    <w:p w14:paraId="6257451D" w14:textId="42220D73" w:rsidR="00206DA3" w:rsidRDefault="00206DA3" w:rsidP="00206DA3">
      <w:r>
        <w:t>Other revenue was only finalised during the 2024 October Baseline Update. Due to the nature of the activity, the estimated budget was not known at the time the Main Estimates were prepared. The budgets for the new financial year can only be finalised once the prior year end accounts have been completed.</w:t>
      </w:r>
    </w:p>
    <w:p w14:paraId="2D0CF186" w14:textId="77777777" w:rsidR="00206DA3" w:rsidRDefault="00206DA3" w:rsidP="00206DA3"/>
    <w:p w14:paraId="4BF924F9" w14:textId="77777777" w:rsidR="00070A86" w:rsidRDefault="00206DA3" w:rsidP="00206DA3">
      <w:pPr>
        <w:sectPr w:rsidR="00070A86" w:rsidSect="004B1083">
          <w:pgSz w:w="11907" w:h="16840" w:code="9"/>
          <w:pgMar w:top="1418" w:right="1701" w:bottom="1134" w:left="1843" w:header="284" w:footer="425" w:gutter="284"/>
          <w:cols w:space="720"/>
        </w:sectPr>
      </w:pPr>
      <w:r>
        <w:t>Debtor Crown was $20.230 million higher than budget as less cash was required to be drawn down during the financial year, resulting in a greater Debtor Crown balance at year-end.</w:t>
      </w:r>
    </w:p>
    <w:p w14:paraId="74E85E1A" w14:textId="77777777" w:rsidR="00206DA3" w:rsidRPr="00206DA3" w:rsidRDefault="00206DA3" w:rsidP="00070A86">
      <w:pPr>
        <w:pStyle w:val="Heading3"/>
        <w:spacing w:before="0"/>
        <w:rPr>
          <w:w w:val="105"/>
        </w:rPr>
      </w:pPr>
      <w:r w:rsidRPr="00206DA3">
        <w:rPr>
          <w:w w:val="105"/>
        </w:rPr>
        <w:t>3.</w:t>
      </w:r>
      <w:r w:rsidRPr="00206DA3">
        <w:rPr>
          <w:w w:val="105"/>
        </w:rPr>
        <w:tab/>
        <w:t>Personnel costs</w:t>
      </w:r>
    </w:p>
    <w:p w14:paraId="5CF9C303" w14:textId="77777777" w:rsidR="00206DA3" w:rsidRDefault="00206DA3" w:rsidP="00206DA3">
      <w:pPr>
        <w:pStyle w:val="Heading4"/>
        <w:rPr>
          <w:w w:val="105"/>
        </w:rPr>
      </w:pPr>
      <w:r w:rsidRPr="00206DA3">
        <w:rPr>
          <w:w w:val="105"/>
        </w:rPr>
        <w:t>Accounting policy</w:t>
      </w:r>
    </w:p>
    <w:p w14:paraId="77A2B277" w14:textId="77777777" w:rsidR="00206DA3" w:rsidRPr="00206DA3" w:rsidRDefault="00206DA3" w:rsidP="00206DA3">
      <w:pPr>
        <w:pStyle w:val="Heading5"/>
        <w:rPr>
          <w:w w:val="105"/>
        </w:rPr>
      </w:pPr>
      <w:r w:rsidRPr="00206DA3">
        <w:rPr>
          <w:w w:val="105"/>
        </w:rPr>
        <w:t>Salaries and wages</w:t>
      </w:r>
    </w:p>
    <w:p w14:paraId="41E7E3EE" w14:textId="77777777" w:rsidR="00206DA3" w:rsidRDefault="00206DA3" w:rsidP="00206DA3">
      <w:pPr>
        <w:rPr>
          <w:w w:val="105"/>
        </w:rPr>
      </w:pPr>
      <w:r w:rsidRPr="00206DA3">
        <w:rPr>
          <w:w w:val="105"/>
        </w:rPr>
        <w:t>Salaries and wages are recognised as an expense as employees provide services.</w:t>
      </w:r>
    </w:p>
    <w:p w14:paraId="2D518688" w14:textId="77777777" w:rsidR="00206DA3" w:rsidRPr="00206DA3" w:rsidRDefault="00206DA3" w:rsidP="00206DA3">
      <w:pPr>
        <w:pStyle w:val="Heading5"/>
        <w:rPr>
          <w:w w:val="105"/>
        </w:rPr>
      </w:pPr>
      <w:r w:rsidRPr="00206DA3">
        <w:rPr>
          <w:w w:val="105"/>
        </w:rPr>
        <w:t>Superannuation schemes</w:t>
      </w:r>
    </w:p>
    <w:p w14:paraId="2BA2CDD3" w14:textId="77777777" w:rsidR="00206DA3" w:rsidRPr="00206DA3" w:rsidRDefault="00206DA3" w:rsidP="00206DA3">
      <w:pPr>
        <w:pStyle w:val="Heading6"/>
        <w:rPr>
          <w:w w:val="105"/>
        </w:rPr>
      </w:pPr>
      <w:r w:rsidRPr="00206DA3">
        <w:rPr>
          <w:w w:val="105"/>
        </w:rPr>
        <w:t>Defined contribution schemes</w:t>
      </w:r>
    </w:p>
    <w:p w14:paraId="70DC21A8" w14:textId="77777777" w:rsidR="00206DA3" w:rsidRDefault="00206DA3" w:rsidP="00206DA3">
      <w:pPr>
        <w:rPr>
          <w:w w:val="105"/>
        </w:rPr>
      </w:pPr>
      <w:r w:rsidRPr="00206DA3">
        <w:rPr>
          <w:w w:val="105"/>
        </w:rPr>
        <w:t>Employer contributions to the State Sector Retirement Savings Scheme, KiwiSaver and the Government Superannuation Fund are accounted for as defined contribution</w:t>
      </w:r>
      <w:r>
        <w:rPr>
          <w:w w:val="105"/>
        </w:rPr>
        <w:t xml:space="preserve"> </w:t>
      </w:r>
      <w:r w:rsidRPr="00206DA3">
        <w:rPr>
          <w:w w:val="105"/>
        </w:rPr>
        <w:t>superannuation schemes and are expensed in surplus or deficit as incurred.</w:t>
      </w:r>
    </w:p>
    <w:p w14:paraId="5E68847F" w14:textId="77777777" w:rsidR="00206DA3" w:rsidRDefault="00206DA3" w:rsidP="00206DA3">
      <w:pPr>
        <w:rPr>
          <w:w w:val="105"/>
        </w:rPr>
      </w:pPr>
    </w:p>
    <w:tbl>
      <w:tblPr>
        <w:tblW w:w="8085" w:type="dxa"/>
        <w:tblLayout w:type="fixed"/>
        <w:tblCellMar>
          <w:left w:w="0" w:type="dxa"/>
          <w:right w:w="0" w:type="dxa"/>
        </w:tblCellMar>
        <w:tblLook w:val="01E0" w:firstRow="1" w:lastRow="1" w:firstColumn="1" w:lastColumn="1" w:noHBand="0" w:noVBand="0"/>
      </w:tblPr>
      <w:tblGrid>
        <w:gridCol w:w="994"/>
        <w:gridCol w:w="3829"/>
        <w:gridCol w:w="3262"/>
      </w:tblGrid>
      <w:tr w:rsidR="00206DA3" w14:paraId="03238E74" w14:textId="77777777">
        <w:trPr>
          <w:trHeight w:val="784"/>
        </w:trPr>
        <w:tc>
          <w:tcPr>
            <w:tcW w:w="994" w:type="dxa"/>
            <w:shd w:val="clear" w:color="auto" w:fill="D9D9D9" w:themeFill="background1" w:themeFillShade="D9"/>
            <w:hideMark/>
          </w:tcPr>
          <w:p w14:paraId="0D004940" w14:textId="77777777" w:rsidR="00206DA3" w:rsidRDefault="00206DA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5F06DDD0" w14:textId="77777777" w:rsidR="00206DA3" w:rsidRDefault="00206DA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5784BEE" w14:textId="77777777" w:rsidR="00206DA3" w:rsidRDefault="00206DA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3829" w:type="dxa"/>
            <w:shd w:val="clear" w:color="auto" w:fill="D9D9D9" w:themeFill="background1" w:themeFillShade="D9"/>
          </w:tcPr>
          <w:p w14:paraId="1305BB5C" w14:textId="77777777" w:rsidR="00206DA3" w:rsidRDefault="00206DA3">
            <w:pPr>
              <w:pStyle w:val="TableParagraph"/>
              <w:spacing w:before="60" w:after="60"/>
              <w:ind w:left="-42" w:firstLine="99"/>
              <w:rPr>
                <w:rFonts w:ascii="Segoe UI" w:hAnsi="Segoe UI" w:cs="Segoe UI"/>
                <w:b/>
                <w:bCs/>
                <w:w w:val="105"/>
                <w:sz w:val="16"/>
                <w:szCs w:val="16"/>
              </w:rPr>
            </w:pPr>
          </w:p>
        </w:tc>
        <w:tc>
          <w:tcPr>
            <w:tcW w:w="3262" w:type="dxa"/>
            <w:shd w:val="clear" w:color="auto" w:fill="D9D9D9" w:themeFill="background1" w:themeFillShade="D9"/>
            <w:hideMark/>
          </w:tcPr>
          <w:p w14:paraId="5DF1805A" w14:textId="77777777" w:rsidR="00206DA3" w:rsidRDefault="00206DA3" w:rsidP="0022568A">
            <w:pPr>
              <w:pStyle w:val="TableParagraph"/>
              <w:spacing w:before="60" w:after="60"/>
              <w:ind w:left="-40" w:right="113" w:firstLine="96"/>
              <w:rPr>
                <w:rFonts w:ascii="Segoe UI" w:hAnsi="Segoe UI" w:cs="Segoe UI"/>
                <w:b/>
                <w:bCs/>
                <w:w w:val="110"/>
                <w:sz w:val="16"/>
                <w:szCs w:val="16"/>
              </w:rPr>
            </w:pPr>
            <w:r>
              <w:rPr>
                <w:rFonts w:ascii="Segoe UI" w:hAnsi="Segoe UI" w:cs="Segoe UI"/>
                <w:b/>
                <w:bCs/>
                <w:w w:val="110"/>
                <w:sz w:val="16"/>
                <w:szCs w:val="16"/>
              </w:rPr>
              <w:t xml:space="preserve">Actual </w:t>
            </w:r>
          </w:p>
          <w:p w14:paraId="14D5E4EC" w14:textId="77777777" w:rsidR="00206DA3" w:rsidRDefault="00206DA3" w:rsidP="0022568A">
            <w:pPr>
              <w:pStyle w:val="TableParagraph"/>
              <w:spacing w:before="60" w:after="60"/>
              <w:ind w:left="-40" w:right="113" w:firstLine="96"/>
              <w:rPr>
                <w:rFonts w:ascii="Segoe UI" w:hAnsi="Segoe UI" w:cs="Segoe UI"/>
                <w:b/>
                <w:bCs/>
                <w:w w:val="110"/>
                <w:sz w:val="16"/>
                <w:szCs w:val="16"/>
              </w:rPr>
            </w:pPr>
            <w:r>
              <w:rPr>
                <w:rFonts w:ascii="Segoe UI" w:hAnsi="Segoe UI" w:cs="Segoe UI"/>
                <w:b/>
                <w:bCs/>
                <w:w w:val="110"/>
                <w:sz w:val="16"/>
                <w:szCs w:val="16"/>
              </w:rPr>
              <w:t>2025</w:t>
            </w:r>
          </w:p>
          <w:p w14:paraId="6CBBFE9C" w14:textId="77777777" w:rsidR="00206DA3" w:rsidRDefault="00206DA3" w:rsidP="0022568A">
            <w:pPr>
              <w:pStyle w:val="TableParagraph"/>
              <w:spacing w:before="60" w:after="60"/>
              <w:ind w:left="-40" w:right="113" w:firstLine="96"/>
              <w:rPr>
                <w:rFonts w:ascii="Segoe UI" w:hAnsi="Segoe UI" w:cs="Segoe UI"/>
                <w:b/>
                <w:bCs/>
                <w:w w:val="110"/>
                <w:sz w:val="16"/>
                <w:szCs w:val="16"/>
              </w:rPr>
            </w:pPr>
            <w:r>
              <w:rPr>
                <w:rFonts w:ascii="Segoe UI" w:hAnsi="Segoe UI" w:cs="Segoe UI"/>
                <w:b/>
                <w:bCs/>
                <w:w w:val="110"/>
                <w:sz w:val="16"/>
                <w:szCs w:val="16"/>
              </w:rPr>
              <w:t>$000</w:t>
            </w:r>
          </w:p>
        </w:tc>
      </w:tr>
      <w:tr w:rsidR="00206DA3" w14:paraId="6A7FD5CE" w14:textId="77777777">
        <w:trPr>
          <w:trHeight w:val="354"/>
        </w:trPr>
        <w:tc>
          <w:tcPr>
            <w:tcW w:w="994" w:type="dxa"/>
            <w:hideMark/>
          </w:tcPr>
          <w:p w14:paraId="061C9B49" w14:textId="4BF867EC" w:rsidR="00206DA3" w:rsidRPr="00862096" w:rsidRDefault="00206DA3" w:rsidP="00206DA3">
            <w:pPr>
              <w:pStyle w:val="TableParagraph"/>
              <w:spacing w:before="60" w:after="60"/>
              <w:ind w:left="-42" w:right="152" w:firstLine="99"/>
              <w:rPr>
                <w:rFonts w:ascii="Segoe UI" w:hAnsi="Segoe UI" w:cs="Segoe UI"/>
                <w:w w:val="110"/>
                <w:sz w:val="16"/>
                <w:szCs w:val="16"/>
              </w:rPr>
            </w:pPr>
            <w:r w:rsidRPr="00206DA3">
              <w:rPr>
                <w:rFonts w:ascii="Segoe UI" w:hAnsi="Segoe UI" w:cs="Segoe UI"/>
                <w:w w:val="110"/>
                <w:sz w:val="16"/>
                <w:szCs w:val="16"/>
              </w:rPr>
              <w:t>117,619</w:t>
            </w:r>
          </w:p>
        </w:tc>
        <w:tc>
          <w:tcPr>
            <w:tcW w:w="3829" w:type="dxa"/>
            <w:hideMark/>
          </w:tcPr>
          <w:p w14:paraId="127DFA45" w14:textId="0CD8647B" w:rsidR="00206DA3" w:rsidRDefault="00206DA3" w:rsidP="00206DA3">
            <w:pPr>
              <w:pStyle w:val="TableParagraph"/>
              <w:spacing w:before="60" w:after="60"/>
              <w:ind w:left="141"/>
              <w:jc w:val="left"/>
              <w:rPr>
                <w:rFonts w:ascii="Segoe UI" w:hAnsi="Segoe UI" w:cs="Segoe UI"/>
                <w:w w:val="105"/>
                <w:sz w:val="16"/>
                <w:szCs w:val="16"/>
              </w:rPr>
            </w:pPr>
            <w:r w:rsidRPr="00206DA3">
              <w:rPr>
                <w:rFonts w:ascii="Segoe UI" w:hAnsi="Segoe UI" w:cs="Segoe UI"/>
                <w:w w:val="105"/>
                <w:sz w:val="16"/>
                <w:szCs w:val="16"/>
              </w:rPr>
              <w:t>Salaries and wages</w:t>
            </w:r>
          </w:p>
        </w:tc>
        <w:tc>
          <w:tcPr>
            <w:tcW w:w="3262" w:type="dxa"/>
          </w:tcPr>
          <w:p w14:paraId="05F6DCC3" w14:textId="65C51162"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114,298</w:t>
            </w:r>
          </w:p>
        </w:tc>
      </w:tr>
      <w:tr w:rsidR="00206DA3" w14:paraId="267385EA" w14:textId="77777777">
        <w:trPr>
          <w:trHeight w:val="359"/>
        </w:trPr>
        <w:tc>
          <w:tcPr>
            <w:tcW w:w="994" w:type="dxa"/>
            <w:hideMark/>
          </w:tcPr>
          <w:p w14:paraId="453A216E" w14:textId="06D93398" w:rsidR="00206DA3" w:rsidRPr="00862096" w:rsidRDefault="00206DA3" w:rsidP="00206DA3">
            <w:pPr>
              <w:pStyle w:val="TableParagraph"/>
              <w:spacing w:before="60" w:after="60"/>
              <w:ind w:left="-42" w:right="152" w:firstLine="99"/>
              <w:rPr>
                <w:rFonts w:ascii="Segoe UI" w:hAnsi="Segoe UI" w:cs="Segoe UI"/>
                <w:w w:val="110"/>
                <w:sz w:val="16"/>
                <w:szCs w:val="16"/>
              </w:rPr>
            </w:pPr>
            <w:r w:rsidRPr="00206DA3">
              <w:rPr>
                <w:rFonts w:ascii="Segoe UI" w:hAnsi="Segoe UI" w:cs="Segoe UI"/>
                <w:w w:val="110"/>
                <w:sz w:val="16"/>
                <w:szCs w:val="16"/>
              </w:rPr>
              <w:t>3,543</w:t>
            </w:r>
          </w:p>
        </w:tc>
        <w:tc>
          <w:tcPr>
            <w:tcW w:w="3829" w:type="dxa"/>
            <w:hideMark/>
          </w:tcPr>
          <w:p w14:paraId="6221562C" w14:textId="06D5A3D5" w:rsidR="00206DA3" w:rsidRDefault="00206DA3" w:rsidP="00206DA3">
            <w:pPr>
              <w:pStyle w:val="TableParagraph"/>
              <w:spacing w:before="60" w:after="60"/>
              <w:ind w:left="141"/>
              <w:jc w:val="left"/>
              <w:rPr>
                <w:rFonts w:ascii="Segoe UI" w:hAnsi="Segoe UI" w:cs="Segoe UI"/>
                <w:w w:val="105"/>
                <w:sz w:val="16"/>
                <w:szCs w:val="16"/>
              </w:rPr>
            </w:pPr>
            <w:r w:rsidRPr="00206DA3">
              <w:rPr>
                <w:rFonts w:ascii="Segoe UI" w:hAnsi="Segoe UI" w:cs="Segoe UI"/>
                <w:w w:val="105"/>
                <w:sz w:val="16"/>
                <w:szCs w:val="16"/>
              </w:rPr>
              <w:t>Employer contributions to defined contribution plans</w:t>
            </w:r>
          </w:p>
        </w:tc>
        <w:tc>
          <w:tcPr>
            <w:tcW w:w="3262" w:type="dxa"/>
          </w:tcPr>
          <w:p w14:paraId="33F3AE53" w14:textId="1F909528"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3,509</w:t>
            </w:r>
          </w:p>
        </w:tc>
      </w:tr>
      <w:tr w:rsidR="00206DA3" w14:paraId="741B0F06" w14:textId="77777777">
        <w:trPr>
          <w:trHeight w:val="359"/>
        </w:trPr>
        <w:tc>
          <w:tcPr>
            <w:tcW w:w="994" w:type="dxa"/>
          </w:tcPr>
          <w:p w14:paraId="0B829C6C" w14:textId="559D11BA" w:rsidR="00206DA3" w:rsidRPr="00862096" w:rsidRDefault="00206DA3" w:rsidP="00206DA3">
            <w:pPr>
              <w:pStyle w:val="TableParagraph"/>
              <w:spacing w:before="60" w:after="60"/>
              <w:ind w:left="-42" w:right="152" w:firstLine="99"/>
              <w:rPr>
                <w:rFonts w:ascii="Segoe UI" w:hAnsi="Segoe UI" w:cs="Segoe UI"/>
                <w:w w:val="110"/>
                <w:sz w:val="16"/>
                <w:szCs w:val="16"/>
              </w:rPr>
            </w:pPr>
            <w:r w:rsidRPr="00206DA3">
              <w:rPr>
                <w:rFonts w:ascii="Segoe UI" w:hAnsi="Segoe UI" w:cs="Segoe UI"/>
                <w:w w:val="110"/>
                <w:sz w:val="16"/>
                <w:szCs w:val="16"/>
              </w:rPr>
              <w:t>3,607</w:t>
            </w:r>
          </w:p>
        </w:tc>
        <w:tc>
          <w:tcPr>
            <w:tcW w:w="3829" w:type="dxa"/>
          </w:tcPr>
          <w:p w14:paraId="2CB794B5" w14:textId="4CFAC8F7" w:rsidR="00206DA3" w:rsidRDefault="00206DA3" w:rsidP="00206DA3">
            <w:pPr>
              <w:pStyle w:val="TableParagraph"/>
              <w:spacing w:before="60" w:after="60"/>
              <w:ind w:left="141"/>
              <w:jc w:val="left"/>
              <w:rPr>
                <w:rFonts w:ascii="Segoe UI" w:hAnsi="Segoe UI" w:cs="Segoe UI"/>
                <w:w w:val="105"/>
                <w:sz w:val="16"/>
                <w:szCs w:val="16"/>
              </w:rPr>
            </w:pPr>
            <w:r w:rsidRPr="00206DA3">
              <w:rPr>
                <w:rFonts w:ascii="Segoe UI" w:hAnsi="Segoe UI" w:cs="Segoe UI"/>
                <w:w w:val="105"/>
                <w:sz w:val="16"/>
                <w:szCs w:val="16"/>
              </w:rPr>
              <w:t>Redundancy costs</w:t>
            </w:r>
          </w:p>
        </w:tc>
        <w:tc>
          <w:tcPr>
            <w:tcW w:w="3262" w:type="dxa"/>
          </w:tcPr>
          <w:p w14:paraId="19D0A372" w14:textId="08B6D482" w:rsidR="00206DA3" w:rsidRP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1,305</w:t>
            </w:r>
          </w:p>
        </w:tc>
      </w:tr>
      <w:tr w:rsidR="00206DA3" w14:paraId="57817537" w14:textId="77777777">
        <w:trPr>
          <w:trHeight w:val="359"/>
        </w:trPr>
        <w:tc>
          <w:tcPr>
            <w:tcW w:w="994" w:type="dxa"/>
          </w:tcPr>
          <w:p w14:paraId="38E51ABB" w14:textId="6505D03B" w:rsidR="00206DA3" w:rsidRPr="00862096" w:rsidRDefault="00206DA3" w:rsidP="00206DA3">
            <w:pPr>
              <w:pStyle w:val="TableParagraph"/>
              <w:spacing w:before="60" w:after="60"/>
              <w:ind w:left="-42" w:right="152" w:firstLine="99"/>
              <w:rPr>
                <w:rFonts w:ascii="Segoe UI" w:hAnsi="Segoe UI" w:cs="Segoe UI"/>
                <w:w w:val="110"/>
                <w:sz w:val="16"/>
                <w:szCs w:val="16"/>
              </w:rPr>
            </w:pPr>
            <w:r w:rsidRPr="00206DA3">
              <w:rPr>
                <w:rFonts w:ascii="Segoe UI" w:hAnsi="Segoe UI" w:cs="Segoe UI"/>
                <w:w w:val="110"/>
                <w:sz w:val="16"/>
                <w:szCs w:val="16"/>
              </w:rPr>
              <w:t>621</w:t>
            </w:r>
          </w:p>
        </w:tc>
        <w:tc>
          <w:tcPr>
            <w:tcW w:w="3829" w:type="dxa"/>
          </w:tcPr>
          <w:p w14:paraId="483F3EAA" w14:textId="34BEFFA1" w:rsidR="00206DA3" w:rsidRDefault="00206DA3" w:rsidP="00206DA3">
            <w:pPr>
              <w:pStyle w:val="TableParagraph"/>
              <w:spacing w:before="60" w:after="60"/>
              <w:ind w:left="141"/>
              <w:jc w:val="left"/>
              <w:rPr>
                <w:rFonts w:ascii="Segoe UI" w:hAnsi="Segoe UI" w:cs="Segoe UI"/>
                <w:w w:val="105"/>
                <w:sz w:val="16"/>
                <w:szCs w:val="16"/>
              </w:rPr>
            </w:pPr>
            <w:r w:rsidRPr="00206DA3">
              <w:rPr>
                <w:rFonts w:ascii="Segoe UI" w:hAnsi="Segoe UI" w:cs="Segoe UI"/>
                <w:w w:val="105"/>
                <w:sz w:val="16"/>
                <w:szCs w:val="16"/>
              </w:rPr>
              <w:t>Increase/(decrease) in employee entitlements</w:t>
            </w:r>
          </w:p>
        </w:tc>
        <w:tc>
          <w:tcPr>
            <w:tcW w:w="3262" w:type="dxa"/>
          </w:tcPr>
          <w:p w14:paraId="3D53EB95" w14:textId="3D26F942"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(489)</w:t>
            </w:r>
          </w:p>
        </w:tc>
      </w:tr>
      <w:tr w:rsidR="00206DA3" w14:paraId="56A57D32" w14:textId="77777777">
        <w:trPr>
          <w:trHeight w:val="348"/>
        </w:trPr>
        <w:tc>
          <w:tcPr>
            <w:tcW w:w="994" w:type="dxa"/>
            <w:tcBorders>
              <w:top w:val="nil"/>
              <w:left w:val="nil"/>
              <w:bottom w:val="single" w:sz="4" w:space="0" w:color="A6A6A6" w:themeColor="background1" w:themeShade="A6"/>
              <w:right w:val="nil"/>
            </w:tcBorders>
            <w:hideMark/>
          </w:tcPr>
          <w:p w14:paraId="1C7AA0C4" w14:textId="7AE557FB" w:rsidR="00206DA3" w:rsidRPr="00862096" w:rsidRDefault="00206DA3" w:rsidP="00206DA3">
            <w:pPr>
              <w:pStyle w:val="TableParagraph"/>
              <w:spacing w:before="60" w:after="60"/>
              <w:ind w:left="-42" w:right="152" w:firstLine="99"/>
              <w:rPr>
                <w:rFonts w:ascii="Segoe UI" w:hAnsi="Segoe UI" w:cs="Segoe UI"/>
                <w:w w:val="110"/>
                <w:sz w:val="16"/>
                <w:szCs w:val="16"/>
              </w:rPr>
            </w:pPr>
            <w:r w:rsidRPr="00206DA3">
              <w:rPr>
                <w:rFonts w:ascii="Segoe UI" w:hAnsi="Segoe UI" w:cs="Segoe UI"/>
                <w:w w:val="110"/>
                <w:sz w:val="16"/>
                <w:szCs w:val="16"/>
              </w:rPr>
              <w:t>1,643</w:t>
            </w:r>
          </w:p>
        </w:tc>
        <w:tc>
          <w:tcPr>
            <w:tcW w:w="3829" w:type="dxa"/>
            <w:tcBorders>
              <w:top w:val="nil"/>
              <w:left w:val="nil"/>
              <w:bottom w:val="single" w:sz="4" w:space="0" w:color="A6A6A6" w:themeColor="background1" w:themeShade="A6"/>
              <w:right w:val="nil"/>
            </w:tcBorders>
            <w:hideMark/>
          </w:tcPr>
          <w:p w14:paraId="27763441" w14:textId="21F75007" w:rsidR="00206DA3" w:rsidRDefault="00206DA3" w:rsidP="00206DA3">
            <w:pPr>
              <w:pStyle w:val="TableParagraph"/>
              <w:spacing w:before="60" w:after="60"/>
              <w:ind w:left="141"/>
              <w:jc w:val="left"/>
              <w:rPr>
                <w:rFonts w:ascii="Segoe UI" w:hAnsi="Segoe UI" w:cs="Segoe UI"/>
                <w:w w:val="105"/>
                <w:sz w:val="16"/>
                <w:szCs w:val="16"/>
              </w:rPr>
            </w:pPr>
            <w:r w:rsidRPr="00206DA3">
              <w:rPr>
                <w:rFonts w:ascii="Segoe UI" w:hAnsi="Segoe UI" w:cs="Segoe UI"/>
                <w:w w:val="105"/>
                <w:sz w:val="16"/>
                <w:szCs w:val="16"/>
              </w:rPr>
              <w:t>Other personnel costs</w:t>
            </w:r>
          </w:p>
        </w:tc>
        <w:tc>
          <w:tcPr>
            <w:tcW w:w="3262" w:type="dxa"/>
            <w:tcBorders>
              <w:top w:val="nil"/>
              <w:left w:val="nil"/>
              <w:bottom w:val="single" w:sz="4" w:space="0" w:color="A6A6A6" w:themeColor="background1" w:themeShade="A6"/>
              <w:right w:val="nil"/>
            </w:tcBorders>
          </w:tcPr>
          <w:p w14:paraId="7CBF6C2A" w14:textId="624D34B5" w:rsidR="00206DA3" w:rsidRDefault="00206DA3" w:rsidP="0022568A">
            <w:pPr>
              <w:pStyle w:val="TableParagraph"/>
              <w:spacing w:before="60" w:after="60"/>
              <w:ind w:left="-40" w:right="113" w:firstLine="96"/>
              <w:rPr>
                <w:rFonts w:ascii="Segoe UI" w:hAnsi="Segoe UI" w:cs="Segoe UI"/>
                <w:w w:val="110"/>
                <w:sz w:val="16"/>
                <w:szCs w:val="16"/>
              </w:rPr>
            </w:pPr>
            <w:r w:rsidRPr="00206DA3">
              <w:rPr>
                <w:rFonts w:ascii="Segoe UI" w:hAnsi="Segoe UI" w:cs="Segoe UI"/>
                <w:w w:val="110"/>
                <w:sz w:val="16"/>
                <w:szCs w:val="16"/>
              </w:rPr>
              <w:t>1,145</w:t>
            </w:r>
          </w:p>
        </w:tc>
      </w:tr>
      <w:tr w:rsidR="00206DA3" w:rsidRPr="00206DA3" w14:paraId="2B3DBEF7" w14:textId="77777777">
        <w:trPr>
          <w:trHeight w:val="344"/>
        </w:trPr>
        <w:tc>
          <w:tcPr>
            <w:tcW w:w="994" w:type="dxa"/>
            <w:tcBorders>
              <w:top w:val="single" w:sz="4" w:space="0" w:color="A6A6A6" w:themeColor="background1" w:themeShade="A6"/>
              <w:left w:val="nil"/>
              <w:bottom w:val="single" w:sz="4" w:space="0" w:color="A6A6A6" w:themeColor="background1" w:themeShade="A6"/>
              <w:right w:val="nil"/>
            </w:tcBorders>
            <w:hideMark/>
          </w:tcPr>
          <w:p w14:paraId="25C0BD69" w14:textId="365B73AF" w:rsidR="00206DA3" w:rsidRPr="00206DA3" w:rsidRDefault="00206DA3" w:rsidP="00206DA3">
            <w:pPr>
              <w:pStyle w:val="TableParagraph"/>
              <w:spacing w:before="60" w:after="60"/>
              <w:ind w:left="-42" w:right="152" w:firstLine="99"/>
              <w:rPr>
                <w:rFonts w:ascii="Segoe UI" w:hAnsi="Segoe UI" w:cs="Segoe UI"/>
                <w:b/>
                <w:bCs/>
                <w:w w:val="110"/>
                <w:sz w:val="16"/>
                <w:szCs w:val="16"/>
              </w:rPr>
            </w:pPr>
            <w:r w:rsidRPr="00206DA3">
              <w:rPr>
                <w:rFonts w:ascii="Segoe UI" w:hAnsi="Segoe UI" w:cs="Segoe UI"/>
                <w:b/>
                <w:bCs/>
                <w:w w:val="110"/>
                <w:sz w:val="16"/>
                <w:szCs w:val="16"/>
              </w:rPr>
              <w:t>127,033</w:t>
            </w:r>
          </w:p>
        </w:tc>
        <w:tc>
          <w:tcPr>
            <w:tcW w:w="3829" w:type="dxa"/>
            <w:tcBorders>
              <w:top w:val="single" w:sz="4" w:space="0" w:color="A6A6A6" w:themeColor="background1" w:themeShade="A6"/>
              <w:left w:val="nil"/>
              <w:bottom w:val="single" w:sz="4" w:space="0" w:color="A6A6A6" w:themeColor="background1" w:themeShade="A6"/>
              <w:right w:val="nil"/>
            </w:tcBorders>
            <w:hideMark/>
          </w:tcPr>
          <w:p w14:paraId="6E2F1B3E" w14:textId="6AE9C010" w:rsidR="00206DA3" w:rsidRPr="00206DA3" w:rsidRDefault="00206DA3" w:rsidP="00206DA3">
            <w:pPr>
              <w:pStyle w:val="TableParagraph"/>
              <w:spacing w:before="60" w:after="60"/>
              <w:ind w:left="141"/>
              <w:jc w:val="left"/>
              <w:rPr>
                <w:rFonts w:ascii="Segoe UI" w:hAnsi="Segoe UI" w:cs="Segoe UI"/>
                <w:b/>
                <w:bCs/>
                <w:w w:val="105"/>
                <w:sz w:val="16"/>
                <w:szCs w:val="16"/>
              </w:rPr>
            </w:pPr>
            <w:r w:rsidRPr="00206DA3">
              <w:rPr>
                <w:rFonts w:ascii="Segoe UI" w:hAnsi="Segoe UI" w:cs="Segoe UI"/>
                <w:b/>
                <w:bCs/>
                <w:w w:val="105"/>
                <w:sz w:val="16"/>
                <w:szCs w:val="16"/>
              </w:rPr>
              <w:t>Total personnel costs</w:t>
            </w:r>
          </w:p>
        </w:tc>
        <w:tc>
          <w:tcPr>
            <w:tcW w:w="3262" w:type="dxa"/>
            <w:tcBorders>
              <w:top w:val="single" w:sz="4" w:space="0" w:color="A6A6A6" w:themeColor="background1" w:themeShade="A6"/>
              <w:left w:val="nil"/>
              <w:bottom w:val="single" w:sz="4" w:space="0" w:color="A6A6A6" w:themeColor="background1" w:themeShade="A6"/>
              <w:right w:val="nil"/>
            </w:tcBorders>
          </w:tcPr>
          <w:p w14:paraId="2034F8E9" w14:textId="66C84687" w:rsidR="00206DA3" w:rsidRPr="00206DA3" w:rsidRDefault="00206DA3" w:rsidP="0022568A">
            <w:pPr>
              <w:pStyle w:val="TableParagraph"/>
              <w:spacing w:before="60" w:after="60"/>
              <w:ind w:left="-40" w:right="113" w:firstLine="96"/>
              <w:rPr>
                <w:rFonts w:ascii="Segoe UI" w:hAnsi="Segoe UI" w:cs="Segoe UI"/>
                <w:b/>
                <w:bCs/>
                <w:w w:val="110"/>
                <w:sz w:val="16"/>
                <w:szCs w:val="16"/>
              </w:rPr>
            </w:pPr>
            <w:r w:rsidRPr="00206DA3">
              <w:rPr>
                <w:rFonts w:ascii="Segoe UI" w:hAnsi="Segoe UI" w:cs="Segoe UI"/>
                <w:b/>
                <w:bCs/>
                <w:w w:val="110"/>
                <w:sz w:val="16"/>
                <w:szCs w:val="16"/>
              </w:rPr>
              <w:t>119,768</w:t>
            </w:r>
          </w:p>
        </w:tc>
      </w:tr>
    </w:tbl>
    <w:p w14:paraId="0FB20F2E" w14:textId="77777777" w:rsidR="00206DA3" w:rsidRPr="00206DA3" w:rsidRDefault="00206DA3" w:rsidP="00206DA3">
      <w:pPr>
        <w:pStyle w:val="Heading3"/>
        <w:rPr>
          <w:w w:val="105"/>
        </w:rPr>
      </w:pPr>
      <w:r w:rsidRPr="00206DA3">
        <w:rPr>
          <w:w w:val="105"/>
        </w:rPr>
        <w:t>4.</w:t>
      </w:r>
      <w:r w:rsidRPr="00206DA3">
        <w:rPr>
          <w:w w:val="105"/>
        </w:rPr>
        <w:tab/>
        <w:t>Capital charge</w:t>
      </w:r>
    </w:p>
    <w:p w14:paraId="3CFD080A" w14:textId="77777777" w:rsidR="00206DA3" w:rsidRPr="00206DA3" w:rsidRDefault="00206DA3" w:rsidP="00206DA3">
      <w:pPr>
        <w:pStyle w:val="Heading4"/>
        <w:rPr>
          <w:w w:val="105"/>
        </w:rPr>
      </w:pPr>
      <w:r w:rsidRPr="00206DA3">
        <w:rPr>
          <w:w w:val="105"/>
        </w:rPr>
        <w:t>Accounting policy</w:t>
      </w:r>
    </w:p>
    <w:p w14:paraId="522A478A" w14:textId="77777777" w:rsidR="00206DA3" w:rsidRDefault="00206DA3" w:rsidP="00206DA3">
      <w:pPr>
        <w:rPr>
          <w:w w:val="105"/>
        </w:rPr>
      </w:pPr>
      <w:r w:rsidRPr="00206DA3">
        <w:rPr>
          <w:w w:val="105"/>
        </w:rPr>
        <w:t>The capital charge is recognised as an expense in the financial year to which the charge relates.</w:t>
      </w:r>
    </w:p>
    <w:p w14:paraId="13156FE6" w14:textId="77777777" w:rsidR="00206DA3" w:rsidRPr="00206DA3" w:rsidRDefault="00206DA3" w:rsidP="00206DA3">
      <w:pPr>
        <w:rPr>
          <w:w w:val="105"/>
        </w:rPr>
      </w:pPr>
    </w:p>
    <w:p w14:paraId="71A69AA5" w14:textId="77777777" w:rsidR="00206DA3" w:rsidRDefault="00206DA3" w:rsidP="00206DA3">
      <w:pPr>
        <w:rPr>
          <w:w w:val="105"/>
        </w:rPr>
      </w:pPr>
      <w:r w:rsidRPr="00206DA3">
        <w:rPr>
          <w:w w:val="105"/>
        </w:rPr>
        <w:t>The Ministry pays a capital charge to the Crown on its equity balance (adjusted for</w:t>
      </w:r>
      <w:r>
        <w:rPr>
          <w:w w:val="105"/>
        </w:rPr>
        <w:t xml:space="preserve"> </w:t>
      </w:r>
      <w:r w:rsidRPr="00206DA3">
        <w:rPr>
          <w:w w:val="105"/>
        </w:rPr>
        <w:t>memorandum accounts) as at 30 June and 31 December each year. The capital charge rate for the year ended 30 June 2025 was 5.0% (2024: 5.0%).</w:t>
      </w:r>
    </w:p>
    <w:p w14:paraId="000265F9" w14:textId="77777777" w:rsidR="0022568A" w:rsidRPr="0022568A" w:rsidRDefault="0022568A" w:rsidP="0022568A">
      <w:pPr>
        <w:pStyle w:val="Heading3"/>
        <w:rPr>
          <w:w w:val="105"/>
        </w:rPr>
      </w:pPr>
      <w:r w:rsidRPr="0022568A">
        <w:rPr>
          <w:w w:val="105"/>
        </w:rPr>
        <w:t>5.</w:t>
      </w:r>
      <w:r w:rsidRPr="0022568A">
        <w:rPr>
          <w:w w:val="105"/>
        </w:rPr>
        <w:tab/>
        <w:t>Other expenses</w:t>
      </w:r>
    </w:p>
    <w:p w14:paraId="770EC39E" w14:textId="77777777" w:rsidR="0022568A" w:rsidRPr="0022568A" w:rsidRDefault="0022568A" w:rsidP="0022568A">
      <w:pPr>
        <w:pStyle w:val="Heading4"/>
        <w:rPr>
          <w:w w:val="105"/>
        </w:rPr>
      </w:pPr>
      <w:r w:rsidRPr="0022568A">
        <w:rPr>
          <w:w w:val="105"/>
        </w:rPr>
        <w:t>Accounting policy</w:t>
      </w:r>
    </w:p>
    <w:p w14:paraId="6DD002CE" w14:textId="77777777" w:rsidR="0022568A" w:rsidRPr="0022568A" w:rsidRDefault="0022568A" w:rsidP="0022568A">
      <w:pPr>
        <w:pStyle w:val="Heading5"/>
        <w:rPr>
          <w:w w:val="105"/>
        </w:rPr>
      </w:pPr>
      <w:r w:rsidRPr="0022568A">
        <w:rPr>
          <w:w w:val="105"/>
        </w:rPr>
        <w:t>Operating leases</w:t>
      </w:r>
    </w:p>
    <w:p w14:paraId="600879A4" w14:textId="77777777" w:rsidR="0022568A" w:rsidRPr="0022568A" w:rsidRDefault="0022568A" w:rsidP="0022568A">
      <w:pPr>
        <w:rPr>
          <w:w w:val="105"/>
        </w:rPr>
      </w:pPr>
      <w:r w:rsidRPr="0022568A">
        <w:rPr>
          <w:w w:val="105"/>
        </w:rPr>
        <w:t>An operating lease is a lease that does not transfer substantially all the risks and</w:t>
      </w:r>
    </w:p>
    <w:p w14:paraId="402F7C7E" w14:textId="77777777" w:rsidR="0022568A" w:rsidRDefault="0022568A" w:rsidP="0022568A">
      <w:pPr>
        <w:rPr>
          <w:w w:val="105"/>
        </w:rPr>
      </w:pPr>
      <w:r w:rsidRPr="0022568A">
        <w:rPr>
          <w:w w:val="105"/>
        </w:rPr>
        <w:t>rewards incidental to ownership of an asset. Lease payments under an operating lease are recognised as an expense on a straight- line basis over the term of the lease.</w:t>
      </w:r>
    </w:p>
    <w:p w14:paraId="08960C03" w14:textId="77777777" w:rsidR="0022568A" w:rsidRPr="0022568A" w:rsidRDefault="0022568A" w:rsidP="0022568A">
      <w:pPr>
        <w:rPr>
          <w:w w:val="105"/>
        </w:rPr>
      </w:pPr>
    </w:p>
    <w:p w14:paraId="78C7C789" w14:textId="77777777" w:rsidR="0022568A" w:rsidRPr="0022568A" w:rsidRDefault="0022568A" w:rsidP="0022568A">
      <w:pPr>
        <w:rPr>
          <w:w w:val="105"/>
        </w:rPr>
      </w:pPr>
      <w:r w:rsidRPr="0022568A">
        <w:rPr>
          <w:w w:val="105"/>
        </w:rPr>
        <w:t>Lease incentives are recognised in the surplus or deficit as a reduction of rental expense over the lease term.</w:t>
      </w:r>
    </w:p>
    <w:p w14:paraId="39EBC654" w14:textId="77777777" w:rsidR="0022568A" w:rsidRPr="0022568A" w:rsidRDefault="0022568A" w:rsidP="0022568A">
      <w:pPr>
        <w:pStyle w:val="Heading5"/>
        <w:rPr>
          <w:w w:val="105"/>
        </w:rPr>
      </w:pPr>
      <w:r w:rsidRPr="0022568A">
        <w:rPr>
          <w:w w:val="105"/>
        </w:rPr>
        <w:t>Other expenses</w:t>
      </w:r>
    </w:p>
    <w:p w14:paraId="25245956" w14:textId="77777777" w:rsidR="0022568A" w:rsidRPr="0022568A" w:rsidRDefault="0022568A" w:rsidP="0022568A">
      <w:pPr>
        <w:rPr>
          <w:w w:val="105"/>
        </w:rPr>
      </w:pPr>
      <w:r w:rsidRPr="0022568A">
        <w:rPr>
          <w:w w:val="105"/>
        </w:rPr>
        <w:t>Other expenses are recognised as expenditure as goods and services are received or delivered.</w:t>
      </w:r>
    </w:p>
    <w:p w14:paraId="7E840364" w14:textId="77777777" w:rsidR="0022568A" w:rsidRPr="0022568A" w:rsidRDefault="0022568A" w:rsidP="0022568A">
      <w:pPr>
        <w:pStyle w:val="Heading5"/>
        <w:rPr>
          <w:w w:val="105"/>
        </w:rPr>
      </w:pPr>
      <w:r w:rsidRPr="0022568A">
        <w:rPr>
          <w:w w:val="105"/>
        </w:rPr>
        <w:t>Funding to third parties</w:t>
      </w:r>
    </w:p>
    <w:p w14:paraId="5D749FB8" w14:textId="77777777" w:rsidR="0022568A" w:rsidRDefault="0022568A" w:rsidP="0022568A">
      <w:pPr>
        <w:rPr>
          <w:w w:val="105"/>
        </w:rPr>
      </w:pPr>
      <w:r w:rsidRPr="0022568A">
        <w:rPr>
          <w:w w:val="105"/>
        </w:rPr>
        <w:t>The Ministry provides funding to third parties. Expenditure is recognised by the Ministry when milestones set out in the agreements or contracts are assessed as met.</w:t>
      </w:r>
    </w:p>
    <w:p w14:paraId="17391710" w14:textId="77777777" w:rsidR="0022568A" w:rsidRPr="009342E3" w:rsidRDefault="0022568A" w:rsidP="0022568A">
      <w:pPr>
        <w:rPr>
          <w:w w:val="105"/>
          <w:sz w:val="20"/>
          <w:szCs w:val="18"/>
        </w:rPr>
      </w:pPr>
    </w:p>
    <w:tbl>
      <w:tblPr>
        <w:tblW w:w="8190" w:type="dxa"/>
        <w:tblInd w:w="7" w:type="dxa"/>
        <w:tblLayout w:type="fixed"/>
        <w:tblCellMar>
          <w:left w:w="0" w:type="dxa"/>
          <w:right w:w="0" w:type="dxa"/>
        </w:tblCellMar>
        <w:tblLook w:val="01E0" w:firstRow="1" w:lastRow="1" w:firstColumn="1" w:lastColumn="1" w:noHBand="0" w:noVBand="0"/>
      </w:tblPr>
      <w:tblGrid>
        <w:gridCol w:w="1247"/>
        <w:gridCol w:w="2573"/>
        <w:gridCol w:w="728"/>
        <w:gridCol w:w="1140"/>
        <w:gridCol w:w="1280"/>
        <w:gridCol w:w="1222"/>
      </w:tblGrid>
      <w:tr w:rsidR="0022568A" w:rsidRPr="005225FB" w14:paraId="48ECF30D" w14:textId="77777777">
        <w:trPr>
          <w:trHeight w:val="1004"/>
        </w:trPr>
        <w:tc>
          <w:tcPr>
            <w:tcW w:w="1247" w:type="dxa"/>
            <w:shd w:val="clear" w:color="auto" w:fill="D9D9D9" w:themeFill="background1" w:themeFillShade="D9"/>
            <w:hideMark/>
          </w:tcPr>
          <w:p w14:paraId="64AAB373" w14:textId="77777777" w:rsidR="0022568A" w:rsidRPr="005225FB" w:rsidRDefault="0022568A">
            <w:pPr>
              <w:pStyle w:val="TableText"/>
              <w:ind w:left="57" w:right="170"/>
              <w:jc w:val="right"/>
              <w:rPr>
                <w:rFonts w:cs="Segoe UI"/>
                <w:b/>
                <w:bCs/>
                <w:w w:val="110"/>
                <w:sz w:val="16"/>
                <w:szCs w:val="16"/>
              </w:rPr>
            </w:pPr>
            <w:r w:rsidRPr="005225FB">
              <w:rPr>
                <w:rFonts w:cs="Segoe UI"/>
                <w:b/>
                <w:bCs/>
                <w:w w:val="110"/>
                <w:sz w:val="16"/>
                <w:szCs w:val="16"/>
              </w:rPr>
              <w:br/>
              <w:t>Actual</w:t>
            </w:r>
          </w:p>
          <w:p w14:paraId="03B327EF" w14:textId="77777777" w:rsidR="0022568A" w:rsidRPr="005225FB" w:rsidRDefault="0022568A">
            <w:pPr>
              <w:pStyle w:val="TableText"/>
              <w:ind w:left="57" w:right="170"/>
              <w:jc w:val="right"/>
              <w:rPr>
                <w:rFonts w:cs="Segoe UI"/>
                <w:b/>
                <w:bCs/>
                <w:sz w:val="16"/>
                <w:szCs w:val="16"/>
              </w:rPr>
            </w:pPr>
            <w:r w:rsidRPr="005225FB">
              <w:rPr>
                <w:rFonts w:cs="Segoe UI"/>
                <w:b/>
                <w:bCs/>
                <w:w w:val="105"/>
                <w:sz w:val="16"/>
                <w:szCs w:val="16"/>
              </w:rPr>
              <w:t>2024</w:t>
            </w:r>
          </w:p>
          <w:p w14:paraId="0B0FB78C" w14:textId="77777777" w:rsidR="0022568A" w:rsidRPr="005225FB" w:rsidRDefault="0022568A">
            <w:pPr>
              <w:pStyle w:val="TableParagraph"/>
              <w:spacing w:before="60" w:after="60"/>
              <w:ind w:right="170"/>
              <w:rPr>
                <w:rFonts w:ascii="Segoe UI" w:hAnsi="Segoe UI" w:cs="Segoe UI"/>
                <w:b/>
                <w:sz w:val="16"/>
                <w:szCs w:val="16"/>
              </w:rPr>
            </w:pPr>
            <w:r w:rsidRPr="005225FB">
              <w:rPr>
                <w:rFonts w:ascii="Segoe UI" w:hAnsi="Segoe UI" w:cs="Segoe UI"/>
                <w:b/>
                <w:bCs/>
                <w:sz w:val="16"/>
                <w:szCs w:val="16"/>
              </w:rPr>
              <w:t>$000</w:t>
            </w:r>
          </w:p>
        </w:tc>
        <w:tc>
          <w:tcPr>
            <w:tcW w:w="2573" w:type="dxa"/>
            <w:shd w:val="clear" w:color="auto" w:fill="D9D9D9" w:themeFill="background1" w:themeFillShade="D9"/>
          </w:tcPr>
          <w:p w14:paraId="7501206A" w14:textId="77777777" w:rsidR="0022568A" w:rsidRPr="005225FB" w:rsidRDefault="0022568A">
            <w:pPr>
              <w:pStyle w:val="TableParagraph"/>
              <w:spacing w:before="60" w:after="60"/>
              <w:rPr>
                <w:rFonts w:ascii="Segoe UI" w:hAnsi="Segoe UI" w:cs="Segoe UI"/>
                <w:sz w:val="16"/>
                <w:szCs w:val="16"/>
              </w:rPr>
            </w:pPr>
          </w:p>
        </w:tc>
        <w:tc>
          <w:tcPr>
            <w:tcW w:w="728" w:type="dxa"/>
            <w:shd w:val="clear" w:color="auto" w:fill="D9D9D9" w:themeFill="background1" w:themeFillShade="D9"/>
            <w:hideMark/>
          </w:tcPr>
          <w:p w14:paraId="4745894E" w14:textId="77777777" w:rsidR="0022568A" w:rsidRPr="005225FB" w:rsidRDefault="0022568A">
            <w:pPr>
              <w:pStyle w:val="TableText"/>
              <w:ind w:left="57" w:right="57"/>
              <w:jc w:val="right"/>
              <w:rPr>
                <w:rFonts w:cs="Segoe UI"/>
                <w:b/>
                <w:bCs/>
                <w:sz w:val="16"/>
                <w:szCs w:val="16"/>
              </w:rPr>
            </w:pPr>
            <w:r w:rsidRPr="005225FB">
              <w:rPr>
                <w:rFonts w:cs="Segoe UI"/>
                <w:b/>
                <w:bCs/>
                <w:sz w:val="16"/>
                <w:szCs w:val="16"/>
              </w:rPr>
              <w:br/>
            </w:r>
          </w:p>
          <w:p w14:paraId="51B1467C" w14:textId="77777777" w:rsidR="0022568A" w:rsidRPr="005225FB" w:rsidRDefault="0022568A">
            <w:pPr>
              <w:pStyle w:val="TableText"/>
              <w:ind w:left="57" w:right="57"/>
              <w:jc w:val="right"/>
              <w:rPr>
                <w:rFonts w:cs="Segoe UI"/>
                <w:b/>
                <w:bCs/>
                <w:sz w:val="16"/>
                <w:szCs w:val="16"/>
              </w:rPr>
            </w:pPr>
          </w:p>
          <w:p w14:paraId="18E9D206" w14:textId="77777777" w:rsidR="0022568A" w:rsidRPr="005225FB" w:rsidRDefault="0022568A">
            <w:pPr>
              <w:pStyle w:val="TableParagraph"/>
              <w:spacing w:before="60" w:after="60"/>
              <w:ind w:left="-1" w:right="24"/>
              <w:rPr>
                <w:rFonts w:ascii="Segoe UI" w:hAnsi="Segoe UI" w:cs="Segoe UI"/>
                <w:b/>
                <w:sz w:val="16"/>
                <w:szCs w:val="16"/>
              </w:rPr>
            </w:pPr>
            <w:r w:rsidRPr="005225FB">
              <w:rPr>
                <w:rFonts w:ascii="Segoe UI" w:hAnsi="Segoe UI" w:cs="Segoe UI"/>
                <w:b/>
                <w:bCs/>
                <w:sz w:val="16"/>
                <w:szCs w:val="16"/>
              </w:rPr>
              <w:t>Note</w:t>
            </w:r>
          </w:p>
        </w:tc>
        <w:tc>
          <w:tcPr>
            <w:tcW w:w="1140" w:type="dxa"/>
            <w:shd w:val="clear" w:color="auto" w:fill="D9D9D9" w:themeFill="background1" w:themeFillShade="D9"/>
            <w:hideMark/>
          </w:tcPr>
          <w:p w14:paraId="5D2AF4E3" w14:textId="77777777" w:rsidR="0022568A" w:rsidRPr="005225FB" w:rsidRDefault="0022568A">
            <w:pPr>
              <w:pStyle w:val="TableText"/>
              <w:ind w:left="57" w:right="57"/>
              <w:jc w:val="right"/>
              <w:rPr>
                <w:rFonts w:cs="Segoe UI"/>
                <w:b/>
                <w:bCs/>
                <w:sz w:val="16"/>
                <w:szCs w:val="16"/>
              </w:rPr>
            </w:pPr>
            <w:r w:rsidRPr="005225FB">
              <w:rPr>
                <w:rFonts w:cs="Segoe UI"/>
                <w:b/>
                <w:bCs/>
                <w:sz w:val="16"/>
                <w:szCs w:val="16"/>
              </w:rPr>
              <w:br/>
              <w:t>Actual</w:t>
            </w:r>
          </w:p>
          <w:p w14:paraId="540197F5" w14:textId="77777777" w:rsidR="0022568A" w:rsidRPr="005225FB" w:rsidRDefault="0022568A">
            <w:pPr>
              <w:pStyle w:val="TableText"/>
              <w:ind w:left="57" w:right="57"/>
              <w:jc w:val="right"/>
              <w:rPr>
                <w:rFonts w:cs="Segoe UI"/>
                <w:b/>
                <w:bCs/>
                <w:sz w:val="16"/>
                <w:szCs w:val="16"/>
              </w:rPr>
            </w:pPr>
            <w:r w:rsidRPr="005225FB">
              <w:rPr>
                <w:rFonts w:cs="Segoe UI"/>
                <w:b/>
                <w:bCs/>
                <w:sz w:val="16"/>
                <w:szCs w:val="16"/>
              </w:rPr>
              <w:t>2025</w:t>
            </w:r>
          </w:p>
          <w:p w14:paraId="5C2F76A2" w14:textId="77777777" w:rsidR="0022568A" w:rsidRPr="005225FB" w:rsidRDefault="0022568A">
            <w:pPr>
              <w:pStyle w:val="TableParagraph"/>
              <w:spacing w:before="60" w:after="60"/>
              <w:ind w:right="57"/>
              <w:rPr>
                <w:rFonts w:ascii="Segoe UI" w:hAnsi="Segoe UI" w:cs="Segoe UI"/>
                <w:b/>
                <w:sz w:val="16"/>
                <w:szCs w:val="16"/>
              </w:rPr>
            </w:pPr>
            <w:r w:rsidRPr="005225FB">
              <w:rPr>
                <w:rFonts w:ascii="Segoe UI" w:hAnsi="Segoe UI" w:cs="Segoe UI"/>
                <w:b/>
                <w:bCs/>
                <w:sz w:val="16"/>
                <w:szCs w:val="16"/>
              </w:rPr>
              <w:t>$000</w:t>
            </w:r>
          </w:p>
        </w:tc>
        <w:tc>
          <w:tcPr>
            <w:tcW w:w="1280" w:type="dxa"/>
            <w:shd w:val="clear" w:color="auto" w:fill="D9D9D9" w:themeFill="background1" w:themeFillShade="D9"/>
            <w:hideMark/>
          </w:tcPr>
          <w:p w14:paraId="23E6FC85" w14:textId="77777777" w:rsidR="0022568A" w:rsidRPr="005225FB" w:rsidRDefault="0022568A">
            <w:pPr>
              <w:pStyle w:val="TableText"/>
              <w:ind w:left="57" w:right="57"/>
              <w:jc w:val="right"/>
              <w:rPr>
                <w:rFonts w:cs="Segoe UI"/>
                <w:b/>
                <w:bCs/>
                <w:sz w:val="16"/>
                <w:szCs w:val="16"/>
              </w:rPr>
            </w:pPr>
            <w:r w:rsidRPr="005225FB">
              <w:rPr>
                <w:rFonts w:cs="Segoe UI"/>
                <w:b/>
                <w:bCs/>
                <w:sz w:val="16"/>
                <w:szCs w:val="16"/>
              </w:rPr>
              <w:t>Unaudited</w:t>
            </w:r>
            <w:r w:rsidRPr="005225FB">
              <w:rPr>
                <w:rFonts w:cs="Segoe UI"/>
                <w:b/>
                <w:bCs/>
                <w:sz w:val="16"/>
                <w:szCs w:val="16"/>
              </w:rPr>
              <w:br/>
              <w:t>budget</w:t>
            </w:r>
          </w:p>
          <w:p w14:paraId="6F7241B8" w14:textId="77777777" w:rsidR="0022568A" w:rsidRPr="005225FB" w:rsidRDefault="0022568A">
            <w:pPr>
              <w:pStyle w:val="TableText"/>
              <w:ind w:left="57" w:right="57"/>
              <w:jc w:val="right"/>
              <w:rPr>
                <w:rFonts w:cs="Segoe UI"/>
                <w:b/>
                <w:bCs/>
                <w:sz w:val="16"/>
                <w:szCs w:val="16"/>
              </w:rPr>
            </w:pPr>
            <w:r w:rsidRPr="005225FB">
              <w:rPr>
                <w:rFonts w:cs="Segoe UI"/>
                <w:b/>
                <w:bCs/>
                <w:sz w:val="16"/>
                <w:szCs w:val="16"/>
              </w:rPr>
              <w:t>2025</w:t>
            </w:r>
          </w:p>
          <w:p w14:paraId="0D503405" w14:textId="77777777" w:rsidR="0022568A" w:rsidRPr="005225FB" w:rsidRDefault="0022568A">
            <w:pPr>
              <w:pStyle w:val="TableParagraph"/>
              <w:tabs>
                <w:tab w:val="left" w:pos="963"/>
              </w:tabs>
              <w:spacing w:before="60" w:after="60"/>
              <w:ind w:right="57"/>
              <w:rPr>
                <w:rFonts w:ascii="Segoe UI" w:hAnsi="Segoe UI" w:cs="Segoe UI"/>
                <w:b/>
                <w:sz w:val="16"/>
                <w:szCs w:val="16"/>
              </w:rPr>
            </w:pPr>
            <w:r w:rsidRPr="005225FB">
              <w:rPr>
                <w:rFonts w:ascii="Segoe UI" w:hAnsi="Segoe UI" w:cs="Segoe UI"/>
                <w:b/>
                <w:bCs/>
                <w:sz w:val="16"/>
                <w:szCs w:val="16"/>
              </w:rPr>
              <w:t>$000</w:t>
            </w:r>
          </w:p>
        </w:tc>
        <w:tc>
          <w:tcPr>
            <w:tcW w:w="1222" w:type="dxa"/>
            <w:shd w:val="clear" w:color="auto" w:fill="D9D9D9" w:themeFill="background1" w:themeFillShade="D9"/>
            <w:hideMark/>
          </w:tcPr>
          <w:p w14:paraId="58E8672D" w14:textId="77777777" w:rsidR="0022568A" w:rsidRPr="005225FB" w:rsidRDefault="0022568A" w:rsidP="0022568A">
            <w:pPr>
              <w:pStyle w:val="TableText"/>
              <w:ind w:left="57" w:right="113"/>
              <w:jc w:val="right"/>
              <w:rPr>
                <w:rFonts w:cs="Segoe UI"/>
                <w:b/>
                <w:bCs/>
                <w:sz w:val="16"/>
                <w:szCs w:val="16"/>
              </w:rPr>
            </w:pPr>
            <w:r w:rsidRPr="005225FB">
              <w:rPr>
                <w:rFonts w:cs="Segoe UI"/>
                <w:b/>
                <w:bCs/>
                <w:sz w:val="16"/>
                <w:szCs w:val="16"/>
              </w:rPr>
              <w:t>Unaudited</w:t>
            </w:r>
            <w:r w:rsidRPr="005225FB">
              <w:rPr>
                <w:rFonts w:cs="Segoe UI"/>
                <w:b/>
                <w:bCs/>
                <w:sz w:val="16"/>
                <w:szCs w:val="16"/>
              </w:rPr>
              <w:br/>
              <w:t>forecast</w:t>
            </w:r>
          </w:p>
          <w:p w14:paraId="66CB0E80" w14:textId="77777777" w:rsidR="0022568A" w:rsidRPr="005225FB" w:rsidRDefault="0022568A" w:rsidP="0022568A">
            <w:pPr>
              <w:pStyle w:val="TableText"/>
              <w:ind w:left="57" w:right="113"/>
              <w:jc w:val="right"/>
              <w:rPr>
                <w:rFonts w:cs="Segoe UI"/>
                <w:b/>
                <w:bCs/>
                <w:sz w:val="16"/>
                <w:szCs w:val="16"/>
              </w:rPr>
            </w:pPr>
            <w:r w:rsidRPr="005225FB">
              <w:rPr>
                <w:rFonts w:cs="Segoe UI"/>
                <w:b/>
                <w:bCs/>
                <w:sz w:val="16"/>
                <w:szCs w:val="16"/>
              </w:rPr>
              <w:t>2026</w:t>
            </w:r>
          </w:p>
          <w:p w14:paraId="16F82695" w14:textId="77777777" w:rsidR="0022568A" w:rsidRPr="005225FB" w:rsidRDefault="0022568A" w:rsidP="0022568A">
            <w:pPr>
              <w:pStyle w:val="TableParagraph"/>
              <w:spacing w:before="60" w:after="60"/>
              <w:ind w:right="113"/>
              <w:rPr>
                <w:rFonts w:ascii="Segoe UI" w:hAnsi="Segoe UI" w:cs="Segoe UI"/>
                <w:b/>
                <w:sz w:val="16"/>
                <w:szCs w:val="16"/>
              </w:rPr>
            </w:pPr>
            <w:r w:rsidRPr="005225FB">
              <w:rPr>
                <w:rFonts w:ascii="Segoe UI" w:hAnsi="Segoe UI" w:cs="Segoe UI"/>
                <w:b/>
                <w:bCs/>
                <w:sz w:val="16"/>
                <w:szCs w:val="16"/>
              </w:rPr>
              <w:t>$000</w:t>
            </w:r>
          </w:p>
        </w:tc>
      </w:tr>
      <w:tr w:rsidR="0022568A" w:rsidRPr="005225FB" w14:paraId="46D8FF0D" w14:textId="77777777" w:rsidTr="0022568A">
        <w:trPr>
          <w:trHeight w:val="354"/>
        </w:trPr>
        <w:tc>
          <w:tcPr>
            <w:tcW w:w="1247" w:type="dxa"/>
          </w:tcPr>
          <w:p w14:paraId="45351A28" w14:textId="0DF5C653"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39,003</w:t>
            </w:r>
          </w:p>
        </w:tc>
        <w:tc>
          <w:tcPr>
            <w:tcW w:w="2573" w:type="dxa"/>
          </w:tcPr>
          <w:p w14:paraId="2139419B" w14:textId="1AFFF5D1" w:rsidR="0022568A" w:rsidRPr="005225FB"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Professional specialist fees*</w:t>
            </w:r>
          </w:p>
        </w:tc>
        <w:tc>
          <w:tcPr>
            <w:tcW w:w="728" w:type="dxa"/>
          </w:tcPr>
          <w:p w14:paraId="2C969F51"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296AAF42" w14:textId="485BF7CA"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33,801</w:t>
            </w:r>
          </w:p>
        </w:tc>
        <w:tc>
          <w:tcPr>
            <w:tcW w:w="1280" w:type="dxa"/>
          </w:tcPr>
          <w:p w14:paraId="7CD23FBB" w14:textId="0B3DEC6F"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38,350</w:t>
            </w:r>
          </w:p>
        </w:tc>
        <w:tc>
          <w:tcPr>
            <w:tcW w:w="1222" w:type="dxa"/>
          </w:tcPr>
          <w:p w14:paraId="28E3D116" w14:textId="61A40EF3"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43,380</w:t>
            </w:r>
          </w:p>
        </w:tc>
      </w:tr>
      <w:tr w:rsidR="0022568A" w:rsidRPr="005225FB" w14:paraId="45E4202E" w14:textId="77777777" w:rsidTr="0022568A">
        <w:trPr>
          <w:trHeight w:val="359"/>
        </w:trPr>
        <w:tc>
          <w:tcPr>
            <w:tcW w:w="1247" w:type="dxa"/>
          </w:tcPr>
          <w:p w14:paraId="0DBD6932" w14:textId="28C61BBF"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43,117</w:t>
            </w:r>
          </w:p>
        </w:tc>
        <w:tc>
          <w:tcPr>
            <w:tcW w:w="2573" w:type="dxa"/>
          </w:tcPr>
          <w:p w14:paraId="367963FA" w14:textId="688618FB" w:rsidR="0022568A" w:rsidRPr="005225FB"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Scientific advice</w:t>
            </w:r>
          </w:p>
        </w:tc>
        <w:tc>
          <w:tcPr>
            <w:tcW w:w="728" w:type="dxa"/>
          </w:tcPr>
          <w:p w14:paraId="69FD4C3A"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3562482E" w14:textId="6DDE7C0E"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29,871</w:t>
            </w:r>
          </w:p>
        </w:tc>
        <w:tc>
          <w:tcPr>
            <w:tcW w:w="1280" w:type="dxa"/>
          </w:tcPr>
          <w:p w14:paraId="1677D0E6" w14:textId="0B4A27FD"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29,857</w:t>
            </w:r>
          </w:p>
        </w:tc>
        <w:tc>
          <w:tcPr>
            <w:tcW w:w="1222" w:type="dxa"/>
          </w:tcPr>
          <w:p w14:paraId="0D95C646" w14:textId="36ECD4FA"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31,022</w:t>
            </w:r>
          </w:p>
        </w:tc>
      </w:tr>
      <w:tr w:rsidR="0022568A" w:rsidRPr="005225FB" w14:paraId="133DAA01" w14:textId="77777777">
        <w:trPr>
          <w:trHeight w:val="359"/>
        </w:trPr>
        <w:tc>
          <w:tcPr>
            <w:tcW w:w="1247" w:type="dxa"/>
          </w:tcPr>
          <w:p w14:paraId="5BB359C1" w14:textId="53232DB3"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18,537</w:t>
            </w:r>
          </w:p>
        </w:tc>
        <w:tc>
          <w:tcPr>
            <w:tcW w:w="2573" w:type="dxa"/>
          </w:tcPr>
          <w:p w14:paraId="0A87212D" w14:textId="7B794F04" w:rsidR="0022568A" w:rsidRPr="005225FB"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Contractors and consultants</w:t>
            </w:r>
          </w:p>
        </w:tc>
        <w:tc>
          <w:tcPr>
            <w:tcW w:w="728" w:type="dxa"/>
          </w:tcPr>
          <w:p w14:paraId="7D106993"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79AF2F60" w14:textId="36B339E9"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13,711</w:t>
            </w:r>
          </w:p>
        </w:tc>
        <w:tc>
          <w:tcPr>
            <w:tcW w:w="1280" w:type="dxa"/>
          </w:tcPr>
          <w:p w14:paraId="50B96332" w14:textId="14C1773D"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9,360</w:t>
            </w:r>
          </w:p>
        </w:tc>
        <w:tc>
          <w:tcPr>
            <w:tcW w:w="1222" w:type="dxa"/>
          </w:tcPr>
          <w:p w14:paraId="731F4F9A" w14:textId="5D081F99"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3,957</w:t>
            </w:r>
          </w:p>
        </w:tc>
      </w:tr>
      <w:tr w:rsidR="0022568A" w:rsidRPr="005225FB" w14:paraId="1B466E05" w14:textId="77777777" w:rsidTr="0022568A">
        <w:trPr>
          <w:trHeight w:val="359"/>
        </w:trPr>
        <w:tc>
          <w:tcPr>
            <w:tcW w:w="1247" w:type="dxa"/>
          </w:tcPr>
          <w:p w14:paraId="504735CC" w14:textId="079D1887"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13,385</w:t>
            </w:r>
          </w:p>
        </w:tc>
        <w:tc>
          <w:tcPr>
            <w:tcW w:w="2573" w:type="dxa"/>
          </w:tcPr>
          <w:p w14:paraId="56E7C021" w14:textId="77D933A0" w:rsidR="0022568A" w:rsidRPr="005225FB"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Operating lease payments</w:t>
            </w:r>
          </w:p>
        </w:tc>
        <w:tc>
          <w:tcPr>
            <w:tcW w:w="728" w:type="dxa"/>
          </w:tcPr>
          <w:p w14:paraId="13C296D8"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2B21A2AE" w14:textId="1BB11284"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11,192</w:t>
            </w:r>
          </w:p>
        </w:tc>
        <w:tc>
          <w:tcPr>
            <w:tcW w:w="1280" w:type="dxa"/>
          </w:tcPr>
          <w:p w14:paraId="446AA841" w14:textId="732014F0"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12,972</w:t>
            </w:r>
          </w:p>
        </w:tc>
        <w:tc>
          <w:tcPr>
            <w:tcW w:w="1222" w:type="dxa"/>
          </w:tcPr>
          <w:p w14:paraId="4AC5A48C" w14:textId="30D023DD"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11,768</w:t>
            </w:r>
          </w:p>
        </w:tc>
      </w:tr>
      <w:tr w:rsidR="0022568A" w:rsidRPr="005225FB" w14:paraId="4748D010" w14:textId="77777777">
        <w:trPr>
          <w:trHeight w:val="359"/>
        </w:trPr>
        <w:tc>
          <w:tcPr>
            <w:tcW w:w="1247" w:type="dxa"/>
          </w:tcPr>
          <w:p w14:paraId="62CF9DD3" w14:textId="30C2A71F"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11,381</w:t>
            </w:r>
          </w:p>
        </w:tc>
        <w:tc>
          <w:tcPr>
            <w:tcW w:w="2573" w:type="dxa"/>
          </w:tcPr>
          <w:p w14:paraId="51E682C4" w14:textId="629E85F9"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Computer services</w:t>
            </w:r>
          </w:p>
        </w:tc>
        <w:tc>
          <w:tcPr>
            <w:tcW w:w="728" w:type="dxa"/>
          </w:tcPr>
          <w:p w14:paraId="13336E40"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371946F2" w14:textId="3BFCA5AF"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10,189</w:t>
            </w:r>
          </w:p>
        </w:tc>
        <w:tc>
          <w:tcPr>
            <w:tcW w:w="1280" w:type="dxa"/>
          </w:tcPr>
          <w:p w14:paraId="5FC38682" w14:textId="666D0097"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8,751</w:t>
            </w:r>
          </w:p>
        </w:tc>
        <w:tc>
          <w:tcPr>
            <w:tcW w:w="1222" w:type="dxa"/>
          </w:tcPr>
          <w:p w14:paraId="6B0C05D6" w14:textId="7EBC8EC6"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14,485</w:t>
            </w:r>
          </w:p>
        </w:tc>
      </w:tr>
      <w:tr w:rsidR="0022568A" w:rsidRPr="005225FB" w14:paraId="2451C125" w14:textId="77777777">
        <w:trPr>
          <w:trHeight w:val="359"/>
        </w:trPr>
        <w:tc>
          <w:tcPr>
            <w:tcW w:w="1247" w:type="dxa"/>
          </w:tcPr>
          <w:p w14:paraId="33C5C0D3" w14:textId="36920CF4"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3,828</w:t>
            </w:r>
          </w:p>
        </w:tc>
        <w:tc>
          <w:tcPr>
            <w:tcW w:w="2573" w:type="dxa"/>
          </w:tcPr>
          <w:p w14:paraId="44831E31" w14:textId="76867D3E"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Occupancy costs other than leases</w:t>
            </w:r>
          </w:p>
        </w:tc>
        <w:tc>
          <w:tcPr>
            <w:tcW w:w="728" w:type="dxa"/>
          </w:tcPr>
          <w:p w14:paraId="752A18D6"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6B07BE2E" w14:textId="22BE2DAE"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4,436</w:t>
            </w:r>
          </w:p>
        </w:tc>
        <w:tc>
          <w:tcPr>
            <w:tcW w:w="1280" w:type="dxa"/>
          </w:tcPr>
          <w:p w14:paraId="2317CF0B" w14:textId="74EB277A"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3,870</w:t>
            </w:r>
          </w:p>
        </w:tc>
        <w:tc>
          <w:tcPr>
            <w:tcW w:w="1222" w:type="dxa"/>
          </w:tcPr>
          <w:p w14:paraId="636E94DD" w14:textId="7C566728"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4,810</w:t>
            </w:r>
          </w:p>
        </w:tc>
      </w:tr>
      <w:tr w:rsidR="0022568A" w:rsidRPr="005225FB" w14:paraId="27CFA6AF" w14:textId="77777777">
        <w:trPr>
          <w:trHeight w:val="359"/>
        </w:trPr>
        <w:tc>
          <w:tcPr>
            <w:tcW w:w="1247" w:type="dxa"/>
          </w:tcPr>
          <w:p w14:paraId="1818B617" w14:textId="1C07CB6D"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1,994</w:t>
            </w:r>
          </w:p>
        </w:tc>
        <w:tc>
          <w:tcPr>
            <w:tcW w:w="2573" w:type="dxa"/>
          </w:tcPr>
          <w:p w14:paraId="070E5777" w14:textId="207FA0EC"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Travel</w:t>
            </w:r>
          </w:p>
        </w:tc>
        <w:tc>
          <w:tcPr>
            <w:tcW w:w="728" w:type="dxa"/>
          </w:tcPr>
          <w:p w14:paraId="4C3E322B"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09176F78" w14:textId="19C062D8"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1,481</w:t>
            </w:r>
          </w:p>
        </w:tc>
        <w:tc>
          <w:tcPr>
            <w:tcW w:w="1280" w:type="dxa"/>
          </w:tcPr>
          <w:p w14:paraId="631C0BE2" w14:textId="049CAEF2"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2,167</w:t>
            </w:r>
          </w:p>
        </w:tc>
        <w:tc>
          <w:tcPr>
            <w:tcW w:w="1222" w:type="dxa"/>
          </w:tcPr>
          <w:p w14:paraId="4600CD45" w14:textId="09F02F6B"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1,814</w:t>
            </w:r>
          </w:p>
        </w:tc>
      </w:tr>
      <w:tr w:rsidR="0022568A" w:rsidRPr="005225FB" w14:paraId="5D8D2993" w14:textId="77777777">
        <w:trPr>
          <w:trHeight w:val="359"/>
        </w:trPr>
        <w:tc>
          <w:tcPr>
            <w:tcW w:w="1247" w:type="dxa"/>
          </w:tcPr>
          <w:p w14:paraId="0BF07FA6" w14:textId="7213E5D1"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1,415</w:t>
            </w:r>
          </w:p>
        </w:tc>
        <w:tc>
          <w:tcPr>
            <w:tcW w:w="2573" w:type="dxa"/>
          </w:tcPr>
          <w:p w14:paraId="245DADA4" w14:textId="5B4D38B4"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Insurance</w:t>
            </w:r>
          </w:p>
        </w:tc>
        <w:tc>
          <w:tcPr>
            <w:tcW w:w="728" w:type="dxa"/>
          </w:tcPr>
          <w:p w14:paraId="38DB381B"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4D04413E" w14:textId="5E57C382"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1,451</w:t>
            </w:r>
          </w:p>
        </w:tc>
        <w:tc>
          <w:tcPr>
            <w:tcW w:w="1280" w:type="dxa"/>
          </w:tcPr>
          <w:p w14:paraId="3747D4C5" w14:textId="67F42F6F"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1,435</w:t>
            </w:r>
          </w:p>
        </w:tc>
        <w:tc>
          <w:tcPr>
            <w:tcW w:w="1222" w:type="dxa"/>
          </w:tcPr>
          <w:p w14:paraId="59BA5CF6" w14:textId="1DCCB408"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1,500</w:t>
            </w:r>
          </w:p>
        </w:tc>
      </w:tr>
      <w:tr w:rsidR="0022568A" w:rsidRPr="005225FB" w14:paraId="47EE17F8" w14:textId="77777777">
        <w:trPr>
          <w:trHeight w:val="359"/>
        </w:trPr>
        <w:tc>
          <w:tcPr>
            <w:tcW w:w="1247" w:type="dxa"/>
          </w:tcPr>
          <w:p w14:paraId="0866E5D4" w14:textId="00647F3C"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1,556</w:t>
            </w:r>
          </w:p>
        </w:tc>
        <w:tc>
          <w:tcPr>
            <w:tcW w:w="2573" w:type="dxa"/>
          </w:tcPr>
          <w:p w14:paraId="6E8BAAEA" w14:textId="3C85295B"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Communications</w:t>
            </w:r>
          </w:p>
        </w:tc>
        <w:tc>
          <w:tcPr>
            <w:tcW w:w="728" w:type="dxa"/>
          </w:tcPr>
          <w:p w14:paraId="7F28B5FC"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57DA82CD" w14:textId="5123504D"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655</w:t>
            </w:r>
          </w:p>
        </w:tc>
        <w:tc>
          <w:tcPr>
            <w:tcW w:w="1280" w:type="dxa"/>
          </w:tcPr>
          <w:p w14:paraId="74D8CEDB" w14:textId="52CC790E"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2,001</w:t>
            </w:r>
          </w:p>
        </w:tc>
        <w:tc>
          <w:tcPr>
            <w:tcW w:w="1222" w:type="dxa"/>
          </w:tcPr>
          <w:p w14:paraId="3C84A656" w14:textId="094CFB2F"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1,436</w:t>
            </w:r>
          </w:p>
        </w:tc>
      </w:tr>
      <w:tr w:rsidR="0022568A" w:rsidRPr="005225FB" w14:paraId="672B0873" w14:textId="77777777">
        <w:trPr>
          <w:trHeight w:val="359"/>
        </w:trPr>
        <w:tc>
          <w:tcPr>
            <w:tcW w:w="1247" w:type="dxa"/>
          </w:tcPr>
          <w:p w14:paraId="64FBC902" w14:textId="2A71E176"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381</w:t>
            </w:r>
          </w:p>
        </w:tc>
        <w:tc>
          <w:tcPr>
            <w:tcW w:w="2573" w:type="dxa"/>
          </w:tcPr>
          <w:p w14:paraId="2A5B3F6C" w14:textId="5B906B56"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Fees to Audit New Zealand for audit of financial statements**</w:t>
            </w:r>
          </w:p>
        </w:tc>
        <w:tc>
          <w:tcPr>
            <w:tcW w:w="728" w:type="dxa"/>
          </w:tcPr>
          <w:p w14:paraId="099CE914"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63A66BBF" w14:textId="694CFF88"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378</w:t>
            </w:r>
          </w:p>
        </w:tc>
        <w:tc>
          <w:tcPr>
            <w:tcW w:w="1280" w:type="dxa"/>
          </w:tcPr>
          <w:p w14:paraId="0280632B" w14:textId="49F3ECDB"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423</w:t>
            </w:r>
          </w:p>
        </w:tc>
        <w:tc>
          <w:tcPr>
            <w:tcW w:w="1222" w:type="dxa"/>
          </w:tcPr>
          <w:p w14:paraId="126927DD" w14:textId="2DD26F57"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384</w:t>
            </w:r>
          </w:p>
        </w:tc>
      </w:tr>
      <w:tr w:rsidR="0022568A" w:rsidRPr="005225FB" w14:paraId="1BE2EA1B" w14:textId="77777777">
        <w:trPr>
          <w:trHeight w:val="359"/>
        </w:trPr>
        <w:tc>
          <w:tcPr>
            <w:tcW w:w="1247" w:type="dxa"/>
          </w:tcPr>
          <w:p w14:paraId="462CF1B4" w14:textId="6DE33C57"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254</w:t>
            </w:r>
          </w:p>
        </w:tc>
        <w:tc>
          <w:tcPr>
            <w:tcW w:w="2573" w:type="dxa"/>
          </w:tcPr>
          <w:p w14:paraId="4541707D" w14:textId="4E72B5EE"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Advertising and sponsorship</w:t>
            </w:r>
          </w:p>
        </w:tc>
        <w:tc>
          <w:tcPr>
            <w:tcW w:w="728" w:type="dxa"/>
          </w:tcPr>
          <w:p w14:paraId="7A854D0A"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66E96C78" w14:textId="7D063804"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371</w:t>
            </w:r>
          </w:p>
        </w:tc>
        <w:tc>
          <w:tcPr>
            <w:tcW w:w="1280" w:type="dxa"/>
          </w:tcPr>
          <w:p w14:paraId="23F330E8" w14:textId="729FE25E"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123</w:t>
            </w:r>
          </w:p>
        </w:tc>
        <w:tc>
          <w:tcPr>
            <w:tcW w:w="1222" w:type="dxa"/>
          </w:tcPr>
          <w:p w14:paraId="43A7EAAE" w14:textId="7ABC2628"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224</w:t>
            </w:r>
          </w:p>
        </w:tc>
      </w:tr>
      <w:tr w:rsidR="0022568A" w:rsidRPr="005225FB" w14:paraId="329F9E18" w14:textId="77777777">
        <w:trPr>
          <w:trHeight w:val="359"/>
        </w:trPr>
        <w:tc>
          <w:tcPr>
            <w:tcW w:w="1247" w:type="dxa"/>
          </w:tcPr>
          <w:p w14:paraId="5B43029C" w14:textId="418EC0FA"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419</w:t>
            </w:r>
          </w:p>
        </w:tc>
        <w:tc>
          <w:tcPr>
            <w:tcW w:w="2573" w:type="dxa"/>
          </w:tcPr>
          <w:p w14:paraId="34C80632" w14:textId="21BA56AF"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Printing and stationery</w:t>
            </w:r>
          </w:p>
        </w:tc>
        <w:tc>
          <w:tcPr>
            <w:tcW w:w="728" w:type="dxa"/>
          </w:tcPr>
          <w:p w14:paraId="78A278BD"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0BFEDCEE" w14:textId="1F10D008"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319</w:t>
            </w:r>
          </w:p>
        </w:tc>
        <w:tc>
          <w:tcPr>
            <w:tcW w:w="1280" w:type="dxa"/>
          </w:tcPr>
          <w:p w14:paraId="4B6E4A16" w14:textId="6309945A"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410</w:t>
            </w:r>
          </w:p>
        </w:tc>
        <w:tc>
          <w:tcPr>
            <w:tcW w:w="1222" w:type="dxa"/>
          </w:tcPr>
          <w:p w14:paraId="611D0D99" w14:textId="018D2B8C"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479</w:t>
            </w:r>
          </w:p>
        </w:tc>
      </w:tr>
      <w:tr w:rsidR="0022568A" w:rsidRPr="005225FB" w14:paraId="00F34D87" w14:textId="77777777">
        <w:trPr>
          <w:trHeight w:val="359"/>
        </w:trPr>
        <w:tc>
          <w:tcPr>
            <w:tcW w:w="1247" w:type="dxa"/>
          </w:tcPr>
          <w:p w14:paraId="29733724" w14:textId="1C8E1BE7"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210</w:t>
            </w:r>
          </w:p>
        </w:tc>
        <w:tc>
          <w:tcPr>
            <w:tcW w:w="2573" w:type="dxa"/>
          </w:tcPr>
          <w:p w14:paraId="441735F2" w14:textId="049C4EA5"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Sector and public consultations</w:t>
            </w:r>
          </w:p>
        </w:tc>
        <w:tc>
          <w:tcPr>
            <w:tcW w:w="728" w:type="dxa"/>
          </w:tcPr>
          <w:p w14:paraId="497D64E6"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6A94992E" w14:textId="1FCC4E16"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14</w:t>
            </w:r>
          </w:p>
        </w:tc>
        <w:tc>
          <w:tcPr>
            <w:tcW w:w="1280" w:type="dxa"/>
          </w:tcPr>
          <w:p w14:paraId="61C55A71" w14:textId="7BDC6C9E"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495</w:t>
            </w:r>
          </w:p>
        </w:tc>
        <w:tc>
          <w:tcPr>
            <w:tcW w:w="1222" w:type="dxa"/>
          </w:tcPr>
          <w:p w14:paraId="6B2B8DFF" w14:textId="523FF1CE"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398</w:t>
            </w:r>
          </w:p>
        </w:tc>
      </w:tr>
      <w:tr w:rsidR="0022568A" w:rsidRPr="005225FB" w14:paraId="68F993EF" w14:textId="77777777">
        <w:trPr>
          <w:trHeight w:val="359"/>
        </w:trPr>
        <w:tc>
          <w:tcPr>
            <w:tcW w:w="1247" w:type="dxa"/>
          </w:tcPr>
          <w:p w14:paraId="515B950B" w14:textId="12D121AC"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3,501</w:t>
            </w:r>
          </w:p>
        </w:tc>
        <w:tc>
          <w:tcPr>
            <w:tcW w:w="2573" w:type="dxa"/>
          </w:tcPr>
          <w:p w14:paraId="4171B511" w14:textId="7B81C5F6"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Repairs and maintenance</w:t>
            </w:r>
          </w:p>
        </w:tc>
        <w:tc>
          <w:tcPr>
            <w:tcW w:w="728" w:type="dxa"/>
          </w:tcPr>
          <w:p w14:paraId="423C207F"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17B78161" w14:textId="7A2C4C91"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6</w:t>
            </w:r>
          </w:p>
        </w:tc>
        <w:tc>
          <w:tcPr>
            <w:tcW w:w="1280" w:type="dxa"/>
          </w:tcPr>
          <w:p w14:paraId="75EB2686" w14:textId="108243A0"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w:t>
            </w:r>
          </w:p>
        </w:tc>
        <w:tc>
          <w:tcPr>
            <w:tcW w:w="1222" w:type="dxa"/>
          </w:tcPr>
          <w:p w14:paraId="5931DD09" w14:textId="706908CB"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w:t>
            </w:r>
          </w:p>
        </w:tc>
      </w:tr>
      <w:tr w:rsidR="0022568A" w:rsidRPr="005225FB" w14:paraId="7CC5B5A6" w14:textId="77777777">
        <w:trPr>
          <w:trHeight w:val="359"/>
        </w:trPr>
        <w:tc>
          <w:tcPr>
            <w:tcW w:w="1247" w:type="dxa"/>
          </w:tcPr>
          <w:p w14:paraId="54A7BEF9" w14:textId="7C057229"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w:t>
            </w:r>
          </w:p>
        </w:tc>
        <w:tc>
          <w:tcPr>
            <w:tcW w:w="2573" w:type="dxa"/>
          </w:tcPr>
          <w:p w14:paraId="425646A0" w14:textId="3C946D25"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Net loss on sale/disposal of intangibles equipment</w:t>
            </w:r>
          </w:p>
        </w:tc>
        <w:tc>
          <w:tcPr>
            <w:tcW w:w="728" w:type="dxa"/>
          </w:tcPr>
          <w:p w14:paraId="02E03EBF"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6FD3D7F6" w14:textId="08835261"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3</w:t>
            </w:r>
          </w:p>
        </w:tc>
        <w:tc>
          <w:tcPr>
            <w:tcW w:w="1280" w:type="dxa"/>
          </w:tcPr>
          <w:p w14:paraId="2D10E983" w14:textId="30FC05D1"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w:t>
            </w:r>
          </w:p>
        </w:tc>
        <w:tc>
          <w:tcPr>
            <w:tcW w:w="1222" w:type="dxa"/>
          </w:tcPr>
          <w:p w14:paraId="7CDB1BC8" w14:textId="4F77EDB4"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w:t>
            </w:r>
          </w:p>
        </w:tc>
      </w:tr>
      <w:tr w:rsidR="0022568A" w:rsidRPr="005225FB" w14:paraId="3FC5B7BF" w14:textId="77777777">
        <w:trPr>
          <w:trHeight w:val="359"/>
        </w:trPr>
        <w:tc>
          <w:tcPr>
            <w:tcW w:w="1247" w:type="dxa"/>
          </w:tcPr>
          <w:p w14:paraId="7349DB4D" w14:textId="77F99550"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(40)</w:t>
            </w:r>
          </w:p>
        </w:tc>
        <w:tc>
          <w:tcPr>
            <w:tcW w:w="2573" w:type="dxa"/>
          </w:tcPr>
          <w:p w14:paraId="736F0325" w14:textId="252C0B2C"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Impairment loss on receivables</w:t>
            </w:r>
          </w:p>
        </w:tc>
        <w:tc>
          <w:tcPr>
            <w:tcW w:w="728" w:type="dxa"/>
          </w:tcPr>
          <w:p w14:paraId="04D88B1F" w14:textId="076150EE" w:rsidR="0022568A" w:rsidRPr="005225FB" w:rsidRDefault="0022568A" w:rsidP="0022568A">
            <w:pPr>
              <w:pStyle w:val="TableText"/>
              <w:ind w:left="57" w:right="57"/>
              <w:jc w:val="right"/>
              <w:rPr>
                <w:rFonts w:cs="Segoe UI"/>
                <w:spacing w:val="-2"/>
                <w:sz w:val="16"/>
                <w:szCs w:val="16"/>
              </w:rPr>
            </w:pPr>
            <w:r>
              <w:rPr>
                <w:spacing w:val="-10"/>
                <w:sz w:val="16"/>
              </w:rPr>
              <w:t>6</w:t>
            </w:r>
          </w:p>
        </w:tc>
        <w:tc>
          <w:tcPr>
            <w:tcW w:w="1140" w:type="dxa"/>
          </w:tcPr>
          <w:p w14:paraId="025DCE4D" w14:textId="46E6F6DF"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(261)</w:t>
            </w:r>
          </w:p>
        </w:tc>
        <w:tc>
          <w:tcPr>
            <w:tcW w:w="1280" w:type="dxa"/>
          </w:tcPr>
          <w:p w14:paraId="63C00FA0" w14:textId="259992BE"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w:t>
            </w:r>
          </w:p>
        </w:tc>
        <w:tc>
          <w:tcPr>
            <w:tcW w:w="1222" w:type="dxa"/>
          </w:tcPr>
          <w:p w14:paraId="5A245B0C" w14:textId="0F9F52AD"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w:t>
            </w:r>
          </w:p>
        </w:tc>
      </w:tr>
      <w:tr w:rsidR="0022568A" w:rsidRPr="005225FB" w14:paraId="41B5F424" w14:textId="77777777">
        <w:trPr>
          <w:trHeight w:val="359"/>
        </w:trPr>
        <w:tc>
          <w:tcPr>
            <w:tcW w:w="1247" w:type="dxa"/>
          </w:tcPr>
          <w:p w14:paraId="334D2513" w14:textId="3CE2192C" w:rsidR="0022568A" w:rsidRPr="0022568A" w:rsidRDefault="0022568A" w:rsidP="0022568A">
            <w:pPr>
              <w:pStyle w:val="TableParagraph"/>
              <w:spacing w:before="60" w:after="60"/>
              <w:ind w:left="-42" w:right="152" w:firstLine="99"/>
              <w:rPr>
                <w:rFonts w:ascii="Segoe UI" w:hAnsi="Segoe UI" w:cs="Segoe UI"/>
                <w:w w:val="110"/>
                <w:sz w:val="16"/>
                <w:szCs w:val="16"/>
              </w:rPr>
            </w:pPr>
            <w:r w:rsidRPr="0022568A">
              <w:rPr>
                <w:rFonts w:ascii="Segoe UI" w:hAnsi="Segoe UI" w:cs="Segoe UI"/>
                <w:w w:val="110"/>
                <w:sz w:val="16"/>
                <w:szCs w:val="16"/>
              </w:rPr>
              <w:t>1,421</w:t>
            </w:r>
          </w:p>
        </w:tc>
        <w:tc>
          <w:tcPr>
            <w:tcW w:w="2573" w:type="dxa"/>
          </w:tcPr>
          <w:p w14:paraId="31942145" w14:textId="25B54B96" w:rsidR="0022568A" w:rsidRPr="0022568A" w:rsidRDefault="0022568A" w:rsidP="0022568A">
            <w:pPr>
              <w:pStyle w:val="TableParagraph"/>
              <w:spacing w:before="60" w:after="60"/>
              <w:ind w:left="141"/>
              <w:jc w:val="left"/>
              <w:rPr>
                <w:rFonts w:ascii="Segoe UI" w:hAnsi="Segoe UI" w:cs="Segoe UI"/>
                <w:w w:val="105"/>
                <w:sz w:val="16"/>
                <w:szCs w:val="16"/>
              </w:rPr>
            </w:pPr>
            <w:r w:rsidRPr="0022568A">
              <w:rPr>
                <w:rFonts w:ascii="Segoe UI" w:hAnsi="Segoe UI" w:cs="Segoe UI"/>
                <w:w w:val="105"/>
                <w:sz w:val="16"/>
                <w:szCs w:val="16"/>
              </w:rPr>
              <w:t>Other expenses</w:t>
            </w:r>
          </w:p>
        </w:tc>
        <w:tc>
          <w:tcPr>
            <w:tcW w:w="728" w:type="dxa"/>
          </w:tcPr>
          <w:p w14:paraId="1ACD25F7" w14:textId="77777777" w:rsidR="0022568A" w:rsidRPr="005225FB" w:rsidRDefault="0022568A" w:rsidP="0022568A">
            <w:pPr>
              <w:pStyle w:val="TableText"/>
              <w:ind w:left="57" w:right="57"/>
              <w:jc w:val="right"/>
              <w:rPr>
                <w:rFonts w:cs="Segoe UI"/>
                <w:spacing w:val="-2"/>
                <w:sz w:val="16"/>
                <w:szCs w:val="16"/>
              </w:rPr>
            </w:pPr>
          </w:p>
        </w:tc>
        <w:tc>
          <w:tcPr>
            <w:tcW w:w="1140" w:type="dxa"/>
          </w:tcPr>
          <w:p w14:paraId="4B363CA9" w14:textId="6E336D8B"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1,793</w:t>
            </w:r>
          </w:p>
        </w:tc>
        <w:tc>
          <w:tcPr>
            <w:tcW w:w="1280" w:type="dxa"/>
          </w:tcPr>
          <w:p w14:paraId="7AC2079E" w14:textId="45FE5E43" w:rsidR="0022568A" w:rsidRPr="0022568A" w:rsidRDefault="0022568A" w:rsidP="0022568A">
            <w:pPr>
              <w:pStyle w:val="TableParagraph"/>
              <w:spacing w:before="60" w:after="60"/>
              <w:ind w:left="-40" w:right="57" w:firstLine="96"/>
              <w:rPr>
                <w:rFonts w:ascii="Segoe UI" w:hAnsi="Segoe UI" w:cs="Segoe UI"/>
                <w:w w:val="110"/>
                <w:sz w:val="16"/>
                <w:szCs w:val="16"/>
              </w:rPr>
            </w:pPr>
            <w:r w:rsidRPr="0022568A">
              <w:rPr>
                <w:rFonts w:ascii="Segoe UI" w:hAnsi="Segoe UI" w:cs="Segoe UI"/>
                <w:w w:val="110"/>
                <w:sz w:val="16"/>
                <w:szCs w:val="16"/>
              </w:rPr>
              <w:t>4,506</w:t>
            </w:r>
          </w:p>
        </w:tc>
        <w:tc>
          <w:tcPr>
            <w:tcW w:w="1222" w:type="dxa"/>
          </w:tcPr>
          <w:p w14:paraId="00AB2BA4" w14:textId="4A73186A" w:rsidR="0022568A" w:rsidRPr="001D41C4" w:rsidRDefault="0022568A" w:rsidP="001D41C4">
            <w:pPr>
              <w:pStyle w:val="TableParagraph"/>
              <w:spacing w:before="60" w:after="60"/>
              <w:ind w:right="113"/>
              <w:rPr>
                <w:rFonts w:ascii="Segoe UI" w:hAnsi="Segoe UI" w:cs="Segoe UI"/>
                <w:sz w:val="16"/>
                <w:szCs w:val="16"/>
              </w:rPr>
            </w:pPr>
            <w:r w:rsidRPr="001D41C4">
              <w:rPr>
                <w:rFonts w:ascii="Segoe UI" w:hAnsi="Segoe UI" w:cs="Segoe UI"/>
                <w:sz w:val="16"/>
                <w:szCs w:val="16"/>
              </w:rPr>
              <w:t>5,080</w:t>
            </w:r>
          </w:p>
        </w:tc>
      </w:tr>
      <w:tr w:rsidR="0022568A" w:rsidRPr="0022568A" w14:paraId="0952FF7C" w14:textId="77777777">
        <w:trPr>
          <w:trHeight w:val="344"/>
        </w:trPr>
        <w:tc>
          <w:tcPr>
            <w:tcW w:w="1247" w:type="dxa"/>
            <w:tcBorders>
              <w:top w:val="single" w:sz="4" w:space="0" w:color="A6A6A6" w:themeColor="background1" w:themeShade="A6"/>
              <w:left w:val="nil"/>
              <w:bottom w:val="single" w:sz="4" w:space="0" w:color="A6A6A6" w:themeColor="background1" w:themeShade="A6"/>
              <w:right w:val="nil"/>
            </w:tcBorders>
          </w:tcPr>
          <w:p w14:paraId="5C958837" w14:textId="37FFD755" w:rsidR="0022568A" w:rsidRPr="0022568A" w:rsidRDefault="0022568A" w:rsidP="0022568A">
            <w:pPr>
              <w:pStyle w:val="TableParagraph"/>
              <w:spacing w:before="60" w:after="60"/>
              <w:ind w:left="-42" w:right="152" w:firstLine="99"/>
              <w:rPr>
                <w:rFonts w:ascii="Segoe UI" w:hAnsi="Segoe UI" w:cs="Segoe UI"/>
                <w:b/>
                <w:bCs/>
                <w:w w:val="110"/>
                <w:sz w:val="16"/>
                <w:szCs w:val="16"/>
              </w:rPr>
            </w:pPr>
            <w:r w:rsidRPr="0022568A">
              <w:rPr>
                <w:rFonts w:ascii="Segoe UI" w:hAnsi="Segoe UI" w:cs="Segoe UI"/>
                <w:b/>
                <w:bCs/>
                <w:w w:val="110"/>
                <w:sz w:val="16"/>
                <w:szCs w:val="16"/>
              </w:rPr>
              <w:t>140,362</w:t>
            </w:r>
          </w:p>
        </w:tc>
        <w:tc>
          <w:tcPr>
            <w:tcW w:w="2573" w:type="dxa"/>
            <w:tcBorders>
              <w:top w:val="single" w:sz="4" w:space="0" w:color="A6A6A6" w:themeColor="background1" w:themeShade="A6"/>
              <w:left w:val="nil"/>
              <w:bottom w:val="single" w:sz="4" w:space="0" w:color="A6A6A6" w:themeColor="background1" w:themeShade="A6"/>
              <w:right w:val="nil"/>
            </w:tcBorders>
            <w:hideMark/>
          </w:tcPr>
          <w:p w14:paraId="6F978C1B" w14:textId="0338A72C" w:rsidR="0022568A" w:rsidRPr="0022568A" w:rsidRDefault="0022568A" w:rsidP="0022568A">
            <w:pPr>
              <w:pStyle w:val="TableParagraph"/>
              <w:spacing w:before="60" w:after="60"/>
              <w:ind w:left="141"/>
              <w:jc w:val="left"/>
              <w:rPr>
                <w:rFonts w:ascii="Segoe UI" w:hAnsi="Segoe UI" w:cs="Segoe UI"/>
                <w:b/>
                <w:bCs/>
                <w:w w:val="105"/>
                <w:sz w:val="16"/>
                <w:szCs w:val="16"/>
              </w:rPr>
            </w:pPr>
            <w:r w:rsidRPr="0022568A">
              <w:rPr>
                <w:rFonts w:ascii="Segoe UI" w:hAnsi="Segoe UI" w:cs="Segoe UI"/>
                <w:b/>
                <w:bCs/>
                <w:w w:val="105"/>
                <w:sz w:val="16"/>
                <w:szCs w:val="16"/>
              </w:rPr>
              <w:t>Total other expenses</w:t>
            </w:r>
          </w:p>
        </w:tc>
        <w:tc>
          <w:tcPr>
            <w:tcW w:w="728" w:type="dxa"/>
            <w:tcBorders>
              <w:top w:val="single" w:sz="4" w:space="0" w:color="A6A6A6" w:themeColor="background1" w:themeShade="A6"/>
              <w:left w:val="nil"/>
              <w:bottom w:val="single" w:sz="4" w:space="0" w:color="A6A6A6" w:themeColor="background1" w:themeShade="A6"/>
              <w:right w:val="nil"/>
            </w:tcBorders>
          </w:tcPr>
          <w:p w14:paraId="23E6D7C1" w14:textId="77777777" w:rsidR="0022568A" w:rsidRPr="0022568A" w:rsidRDefault="0022568A" w:rsidP="0022568A">
            <w:pPr>
              <w:pStyle w:val="TableText"/>
              <w:ind w:left="57" w:right="57"/>
              <w:jc w:val="right"/>
              <w:rPr>
                <w:rFonts w:cs="Segoe UI"/>
                <w:b/>
                <w:bCs/>
                <w:spacing w:val="-2"/>
                <w:sz w:val="16"/>
                <w:szCs w:val="16"/>
              </w:rPr>
            </w:pPr>
          </w:p>
        </w:tc>
        <w:tc>
          <w:tcPr>
            <w:tcW w:w="1140" w:type="dxa"/>
            <w:tcBorders>
              <w:top w:val="single" w:sz="4" w:space="0" w:color="A6A6A6" w:themeColor="background1" w:themeShade="A6"/>
              <w:left w:val="nil"/>
              <w:bottom w:val="single" w:sz="4" w:space="0" w:color="A6A6A6" w:themeColor="background1" w:themeShade="A6"/>
              <w:right w:val="nil"/>
            </w:tcBorders>
          </w:tcPr>
          <w:p w14:paraId="69EFC8F9" w14:textId="0F401838" w:rsidR="0022568A" w:rsidRPr="0022568A" w:rsidRDefault="0022568A" w:rsidP="0022568A">
            <w:pPr>
              <w:pStyle w:val="TableParagraph"/>
              <w:spacing w:before="60" w:after="60"/>
              <w:ind w:left="-40" w:right="57" w:firstLine="96"/>
              <w:rPr>
                <w:rFonts w:ascii="Segoe UI" w:hAnsi="Segoe UI" w:cs="Segoe UI"/>
                <w:b/>
                <w:bCs/>
                <w:w w:val="110"/>
                <w:sz w:val="16"/>
                <w:szCs w:val="16"/>
              </w:rPr>
            </w:pPr>
            <w:r w:rsidRPr="0022568A">
              <w:rPr>
                <w:rFonts w:ascii="Segoe UI" w:hAnsi="Segoe UI" w:cs="Segoe UI"/>
                <w:b/>
                <w:bCs/>
                <w:w w:val="110"/>
                <w:sz w:val="16"/>
                <w:szCs w:val="16"/>
              </w:rPr>
              <w:t>109,410</w:t>
            </w:r>
          </w:p>
        </w:tc>
        <w:tc>
          <w:tcPr>
            <w:tcW w:w="1280" w:type="dxa"/>
            <w:tcBorders>
              <w:top w:val="single" w:sz="4" w:space="0" w:color="A6A6A6" w:themeColor="background1" w:themeShade="A6"/>
              <w:left w:val="nil"/>
              <w:bottom w:val="single" w:sz="4" w:space="0" w:color="A6A6A6" w:themeColor="background1" w:themeShade="A6"/>
              <w:right w:val="nil"/>
            </w:tcBorders>
          </w:tcPr>
          <w:p w14:paraId="2EFDEBB3" w14:textId="4977F85D" w:rsidR="0022568A" w:rsidRPr="0022568A" w:rsidRDefault="0022568A" w:rsidP="0022568A">
            <w:pPr>
              <w:pStyle w:val="TableParagraph"/>
              <w:spacing w:before="60" w:after="60"/>
              <w:ind w:left="-40" w:right="57" w:firstLine="96"/>
              <w:rPr>
                <w:rFonts w:ascii="Segoe UI" w:hAnsi="Segoe UI" w:cs="Segoe UI"/>
                <w:b/>
                <w:bCs/>
                <w:w w:val="110"/>
                <w:sz w:val="16"/>
                <w:szCs w:val="16"/>
              </w:rPr>
            </w:pPr>
            <w:r w:rsidRPr="0022568A">
              <w:rPr>
                <w:rFonts w:ascii="Segoe UI" w:hAnsi="Segoe UI" w:cs="Segoe UI"/>
                <w:b/>
                <w:bCs/>
                <w:w w:val="110"/>
                <w:sz w:val="16"/>
                <w:szCs w:val="16"/>
              </w:rPr>
              <w:t>114,720</w:t>
            </w:r>
          </w:p>
        </w:tc>
        <w:tc>
          <w:tcPr>
            <w:tcW w:w="1222" w:type="dxa"/>
            <w:tcBorders>
              <w:top w:val="single" w:sz="4" w:space="0" w:color="A6A6A6" w:themeColor="background1" w:themeShade="A6"/>
              <w:left w:val="nil"/>
              <w:bottom w:val="single" w:sz="4" w:space="0" w:color="A6A6A6" w:themeColor="background1" w:themeShade="A6"/>
              <w:right w:val="nil"/>
            </w:tcBorders>
          </w:tcPr>
          <w:p w14:paraId="5E47F370" w14:textId="34A10416" w:rsidR="0022568A" w:rsidRPr="001D41C4" w:rsidRDefault="0022568A" w:rsidP="001D41C4">
            <w:pPr>
              <w:pStyle w:val="TableParagraph"/>
              <w:spacing w:before="60" w:after="60"/>
              <w:ind w:right="113"/>
              <w:rPr>
                <w:rFonts w:ascii="Segoe UI" w:hAnsi="Segoe UI" w:cs="Segoe UI"/>
                <w:b/>
                <w:bCs/>
                <w:sz w:val="16"/>
                <w:szCs w:val="16"/>
              </w:rPr>
            </w:pPr>
            <w:r w:rsidRPr="001D41C4">
              <w:rPr>
                <w:rFonts w:ascii="Segoe UI" w:hAnsi="Segoe UI" w:cs="Segoe UI"/>
                <w:b/>
                <w:bCs/>
                <w:sz w:val="16"/>
                <w:szCs w:val="16"/>
              </w:rPr>
              <w:t>120,737</w:t>
            </w:r>
          </w:p>
        </w:tc>
      </w:tr>
    </w:tbl>
    <w:p w14:paraId="1F94E8A7" w14:textId="7647D9FD" w:rsidR="0022568A" w:rsidRPr="0022568A" w:rsidRDefault="0022568A" w:rsidP="00070A86">
      <w:pPr>
        <w:pStyle w:val="Note"/>
        <w:rPr>
          <w:w w:val="105"/>
        </w:rPr>
      </w:pPr>
      <w:r w:rsidRPr="0022568A">
        <w:rPr>
          <w:w w:val="105"/>
        </w:rPr>
        <w:t>* Professional specialist fees include $7.157 million (2024: $13.469 million) of funding provided to local authorities for water fluoridation, as a result of direction notices under the Health Act 1956.</w:t>
      </w:r>
    </w:p>
    <w:p w14:paraId="2A4E2208" w14:textId="77777777" w:rsidR="0022568A" w:rsidRDefault="0022568A" w:rsidP="00070A86">
      <w:pPr>
        <w:pStyle w:val="Note"/>
        <w:rPr>
          <w:w w:val="105"/>
        </w:rPr>
      </w:pPr>
      <w:r w:rsidRPr="0022568A">
        <w:rPr>
          <w:w w:val="105"/>
        </w:rPr>
        <w:t>** Audit New Zealand are our appointed auditors. The fees paid are for the audit of our financial statements and performance information only. No other services were provided by our auditors in 2025 (2024: nil).</w:t>
      </w:r>
    </w:p>
    <w:p w14:paraId="04E10ADC" w14:textId="77777777" w:rsidR="00070A86" w:rsidRDefault="00070A86" w:rsidP="0022568A">
      <w:pPr>
        <w:pStyle w:val="Heading4"/>
        <w:rPr>
          <w:w w:val="105"/>
        </w:rPr>
        <w:sectPr w:rsidR="00070A86" w:rsidSect="004B1083">
          <w:pgSz w:w="11907" w:h="16840" w:code="9"/>
          <w:pgMar w:top="1418" w:right="1701" w:bottom="1134" w:left="1843" w:header="284" w:footer="425" w:gutter="284"/>
          <w:cols w:space="720"/>
        </w:sectPr>
      </w:pPr>
    </w:p>
    <w:p w14:paraId="581A2127" w14:textId="77777777" w:rsidR="0022568A" w:rsidRPr="0022568A" w:rsidRDefault="0022568A" w:rsidP="00070A86">
      <w:pPr>
        <w:pStyle w:val="Heading4"/>
        <w:spacing w:before="0"/>
        <w:rPr>
          <w:w w:val="105"/>
        </w:rPr>
      </w:pPr>
      <w:r w:rsidRPr="0022568A">
        <w:rPr>
          <w:w w:val="105"/>
        </w:rPr>
        <w:t>Explanation of major variances against budget</w:t>
      </w:r>
    </w:p>
    <w:p w14:paraId="78483743" w14:textId="77777777" w:rsidR="0022568A" w:rsidRDefault="0022568A" w:rsidP="0022568A">
      <w:pPr>
        <w:rPr>
          <w:w w:val="105"/>
        </w:rPr>
      </w:pPr>
      <w:r w:rsidRPr="0022568A">
        <w:rPr>
          <w:w w:val="105"/>
        </w:rPr>
        <w:t>Other expenses were $5.310 million lower than budget.</w:t>
      </w:r>
    </w:p>
    <w:p w14:paraId="18C0ED6C" w14:textId="77777777" w:rsidR="0022568A" w:rsidRPr="0022568A" w:rsidRDefault="0022568A" w:rsidP="0022568A">
      <w:pPr>
        <w:rPr>
          <w:w w:val="105"/>
        </w:rPr>
      </w:pPr>
    </w:p>
    <w:p w14:paraId="057D0758" w14:textId="77777777" w:rsidR="0022568A" w:rsidRDefault="0022568A" w:rsidP="0022568A">
      <w:pPr>
        <w:rPr>
          <w:w w:val="105"/>
        </w:rPr>
      </w:pPr>
      <w:r w:rsidRPr="0022568A">
        <w:rPr>
          <w:w w:val="105"/>
        </w:rPr>
        <w:t>Operating costs were budgeted based on historical trends and other relevant factors that were believed to be reasonable under the current circumstances. These figures represent the Ministry’s best estimate of the costs expected to be incurred at the time the 2024/25 Main Estimates were prepared.</w:t>
      </w:r>
    </w:p>
    <w:p w14:paraId="2FC0C3E5" w14:textId="77777777" w:rsidR="00070A86" w:rsidRDefault="00070A86" w:rsidP="0022568A">
      <w:pPr>
        <w:rPr>
          <w:w w:val="105"/>
        </w:rPr>
      </w:pPr>
    </w:p>
    <w:p w14:paraId="288F7424" w14:textId="77777777" w:rsidR="0022568A" w:rsidRDefault="0022568A" w:rsidP="009342E3">
      <w:pPr>
        <w:rPr>
          <w:w w:val="105"/>
        </w:rPr>
      </w:pPr>
      <w:r w:rsidRPr="0022568A">
        <w:rPr>
          <w:w w:val="105"/>
        </w:rPr>
        <w:t>The estimated year-end results for 2023/24 were used as the opening position for the 2024/25 budget. Any significant changes that affect the final results compared with the original budget are outlined in the Vote Health 2024/25 Supplementary Estimates.</w:t>
      </w:r>
    </w:p>
    <w:p w14:paraId="202693CC" w14:textId="77777777" w:rsidR="0022568A" w:rsidRPr="0022568A" w:rsidRDefault="0022568A" w:rsidP="009342E3">
      <w:pPr>
        <w:rPr>
          <w:w w:val="105"/>
        </w:rPr>
      </w:pPr>
    </w:p>
    <w:p w14:paraId="743F6DDA" w14:textId="77777777" w:rsidR="0022568A" w:rsidRDefault="0022568A" w:rsidP="009342E3">
      <w:pPr>
        <w:rPr>
          <w:w w:val="105"/>
        </w:rPr>
      </w:pPr>
      <w:r w:rsidRPr="0022568A">
        <w:rPr>
          <w:w w:val="105"/>
        </w:rPr>
        <w:t>The professional specialist fees were lower than the original budget mainly due to</w:t>
      </w:r>
      <w:r>
        <w:rPr>
          <w:w w:val="105"/>
        </w:rPr>
        <w:t xml:space="preserve"> </w:t>
      </w:r>
      <w:r w:rsidRPr="0022568A">
        <w:rPr>
          <w:w w:val="105"/>
        </w:rPr>
        <w:t>funding initially allocated to update the regulatory platform, being deferred to 2025/26 financial year.</w:t>
      </w:r>
    </w:p>
    <w:p w14:paraId="0D5C0B15" w14:textId="77777777" w:rsidR="0022568A" w:rsidRPr="0022568A" w:rsidRDefault="0022568A" w:rsidP="009342E3">
      <w:pPr>
        <w:rPr>
          <w:w w:val="105"/>
        </w:rPr>
      </w:pPr>
    </w:p>
    <w:p w14:paraId="40664440" w14:textId="77777777" w:rsidR="0022568A" w:rsidRDefault="0022568A" w:rsidP="009342E3">
      <w:pPr>
        <w:rPr>
          <w:w w:val="105"/>
        </w:rPr>
      </w:pPr>
      <w:r w:rsidRPr="0022568A">
        <w:rPr>
          <w:w w:val="105"/>
        </w:rPr>
        <w:t>The Ministry has worked to reduce expenditure on contractors and consultants in line with public sector expectations. Actual expenditure was more than the original budget, primarily due to the extension of the Holidays Act Remediation Programme and other project related work that was originally categorised against other expenditure lines until programmes were approved.</w:t>
      </w:r>
    </w:p>
    <w:p w14:paraId="6D07FB49" w14:textId="77777777" w:rsidR="0022568A" w:rsidRPr="0022568A" w:rsidRDefault="0022568A" w:rsidP="009342E3">
      <w:pPr>
        <w:rPr>
          <w:w w:val="105"/>
        </w:rPr>
      </w:pPr>
    </w:p>
    <w:p w14:paraId="447574E2" w14:textId="77777777" w:rsidR="0022568A" w:rsidRDefault="0022568A" w:rsidP="009342E3">
      <w:pPr>
        <w:rPr>
          <w:w w:val="105"/>
        </w:rPr>
      </w:pPr>
      <w:r w:rsidRPr="0022568A">
        <w:rPr>
          <w:w w:val="105"/>
        </w:rPr>
        <w:t>Actual spend for computer services was more than the original budget mainly due to the payroll replacement project and core services realignment project.</w:t>
      </w:r>
    </w:p>
    <w:p w14:paraId="6D8D6708" w14:textId="77777777" w:rsidR="0022568A" w:rsidRPr="0022568A" w:rsidRDefault="0022568A" w:rsidP="009342E3">
      <w:pPr>
        <w:pStyle w:val="Heading3"/>
        <w:spacing w:before="280"/>
        <w:rPr>
          <w:w w:val="105"/>
        </w:rPr>
      </w:pPr>
      <w:r w:rsidRPr="0022568A">
        <w:rPr>
          <w:w w:val="105"/>
        </w:rPr>
        <w:t>6.</w:t>
      </w:r>
      <w:r w:rsidRPr="0022568A">
        <w:rPr>
          <w:w w:val="105"/>
        </w:rPr>
        <w:tab/>
        <w:t>Receivables</w:t>
      </w:r>
    </w:p>
    <w:p w14:paraId="64B67D37" w14:textId="77777777" w:rsidR="0022568A" w:rsidRPr="0022568A" w:rsidRDefault="0022568A" w:rsidP="0022568A">
      <w:pPr>
        <w:pStyle w:val="Heading4"/>
        <w:rPr>
          <w:w w:val="105"/>
        </w:rPr>
      </w:pPr>
      <w:r w:rsidRPr="0022568A">
        <w:rPr>
          <w:w w:val="105"/>
        </w:rPr>
        <w:t>Accounting policy</w:t>
      </w:r>
    </w:p>
    <w:p w14:paraId="47EE829E" w14:textId="77777777" w:rsidR="0022568A" w:rsidRPr="0022568A" w:rsidRDefault="0022568A" w:rsidP="0022568A">
      <w:pPr>
        <w:rPr>
          <w:w w:val="105"/>
        </w:rPr>
      </w:pPr>
      <w:r w:rsidRPr="0022568A">
        <w:rPr>
          <w:w w:val="105"/>
        </w:rPr>
        <w:t>Short-term receivables are measured at amortised cost and recorded at the</w:t>
      </w:r>
    </w:p>
    <w:p w14:paraId="2415C6DC" w14:textId="77777777" w:rsidR="0022568A" w:rsidRPr="0022568A" w:rsidRDefault="0022568A" w:rsidP="0022568A">
      <w:pPr>
        <w:rPr>
          <w:w w:val="105"/>
        </w:rPr>
      </w:pPr>
      <w:r w:rsidRPr="0022568A">
        <w:rPr>
          <w:w w:val="105"/>
        </w:rPr>
        <w:t>amount less any provision for uncollectable amounts and an allowance for credit losses according to the requirements of PBE IFRS 9.</w:t>
      </w:r>
    </w:p>
    <w:p w14:paraId="0940AEFE" w14:textId="77777777" w:rsidR="0022568A" w:rsidRPr="0022568A" w:rsidRDefault="0022568A" w:rsidP="0022568A">
      <w:pPr>
        <w:rPr>
          <w:w w:val="105"/>
        </w:rPr>
      </w:pPr>
    </w:p>
    <w:p w14:paraId="51796F20" w14:textId="77777777" w:rsidR="0022568A" w:rsidRDefault="0022568A" w:rsidP="0022568A">
      <w:pPr>
        <w:rPr>
          <w:w w:val="105"/>
        </w:rPr>
      </w:pPr>
      <w:r w:rsidRPr="0022568A">
        <w:rPr>
          <w:w w:val="105"/>
        </w:rPr>
        <w:t>A receivable is considered to be uncollectable when there is evidence that the amount will not be fully collectable.</w:t>
      </w:r>
      <w:r>
        <w:rPr>
          <w:w w:val="105"/>
        </w:rPr>
        <w:t xml:space="preserve"> </w:t>
      </w:r>
      <w:r w:rsidRPr="0022568A">
        <w:rPr>
          <w:w w:val="105"/>
        </w:rPr>
        <w:t>The amount that is uncollectable is the difference between the carrying amount due and the present value of the amount expected to be collected.</w:t>
      </w:r>
    </w:p>
    <w:p w14:paraId="1127EBA1" w14:textId="77777777" w:rsidR="00070A86" w:rsidRDefault="00070A86" w:rsidP="0022568A">
      <w:pPr>
        <w:pStyle w:val="Heading4"/>
        <w:rPr>
          <w:w w:val="105"/>
        </w:rPr>
        <w:sectPr w:rsidR="00070A86" w:rsidSect="004B1083">
          <w:pgSz w:w="11907" w:h="16840" w:code="9"/>
          <w:pgMar w:top="1418" w:right="1701" w:bottom="1134" w:left="1843" w:header="284" w:footer="425" w:gutter="284"/>
          <w:cols w:space="720"/>
        </w:sectPr>
      </w:pPr>
    </w:p>
    <w:p w14:paraId="301FDE4D" w14:textId="77777777" w:rsidR="0022568A" w:rsidRDefault="0022568A" w:rsidP="00070A86">
      <w:pPr>
        <w:pStyle w:val="Heading4"/>
        <w:spacing w:before="0"/>
        <w:rPr>
          <w:w w:val="105"/>
        </w:rPr>
      </w:pPr>
      <w:r w:rsidRPr="0022568A">
        <w:rPr>
          <w:w w:val="105"/>
        </w:rPr>
        <w:t>Breakdown of receivables and further information</w:t>
      </w:r>
    </w:p>
    <w:tbl>
      <w:tblPr>
        <w:tblW w:w="8160" w:type="dxa"/>
        <w:tblLayout w:type="fixed"/>
        <w:tblCellMar>
          <w:left w:w="0" w:type="dxa"/>
          <w:right w:w="0" w:type="dxa"/>
        </w:tblCellMar>
        <w:tblLook w:val="01E0" w:firstRow="1" w:lastRow="1" w:firstColumn="1" w:lastColumn="1" w:noHBand="0" w:noVBand="0"/>
      </w:tblPr>
      <w:tblGrid>
        <w:gridCol w:w="1275"/>
        <w:gridCol w:w="5668"/>
        <w:gridCol w:w="1217"/>
      </w:tblGrid>
      <w:tr w:rsidR="0022568A" w14:paraId="1BEBBCCB" w14:textId="77777777">
        <w:trPr>
          <w:trHeight w:val="784"/>
        </w:trPr>
        <w:tc>
          <w:tcPr>
            <w:tcW w:w="1275" w:type="dxa"/>
            <w:shd w:val="clear" w:color="auto" w:fill="D9D9D9" w:themeFill="background1" w:themeFillShade="D9"/>
            <w:hideMark/>
          </w:tcPr>
          <w:p w14:paraId="7A65D2D9" w14:textId="77777777" w:rsidR="0022568A" w:rsidRDefault="0022568A" w:rsidP="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2F56C43F" w14:textId="622D65B9" w:rsidR="0022568A" w:rsidRDefault="0022568A" w:rsidP="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EB370A4" w14:textId="77777777" w:rsidR="0022568A" w:rsidRDefault="0022568A" w:rsidP="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5668" w:type="dxa"/>
            <w:shd w:val="clear" w:color="auto" w:fill="D9D9D9" w:themeFill="background1" w:themeFillShade="D9"/>
          </w:tcPr>
          <w:p w14:paraId="34F50F8E" w14:textId="77777777" w:rsidR="0022568A" w:rsidRDefault="0022568A" w:rsidP="009342E3">
            <w:pPr>
              <w:pStyle w:val="TableParagraph"/>
              <w:spacing w:before="60" w:after="60"/>
              <w:rPr>
                <w:rFonts w:ascii="Times New Roman"/>
                <w:b/>
                <w:bCs/>
                <w:sz w:val="18"/>
              </w:rPr>
            </w:pPr>
          </w:p>
        </w:tc>
        <w:tc>
          <w:tcPr>
            <w:tcW w:w="1217" w:type="dxa"/>
            <w:shd w:val="clear" w:color="auto" w:fill="D9D9D9" w:themeFill="background1" w:themeFillShade="D9"/>
            <w:hideMark/>
          </w:tcPr>
          <w:p w14:paraId="38629B78" w14:textId="77777777" w:rsidR="0022568A" w:rsidRDefault="0022568A" w:rsidP="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39F31F1D" w14:textId="73716AEA" w:rsidR="0022568A" w:rsidRDefault="0022568A" w:rsidP="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3EFD712E" w14:textId="77777777" w:rsidR="0022568A" w:rsidRDefault="0022568A" w:rsidP="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1D41C4" w14:paraId="21157C1F" w14:textId="77777777">
        <w:trPr>
          <w:trHeight w:val="344"/>
        </w:trPr>
        <w:tc>
          <w:tcPr>
            <w:tcW w:w="1275" w:type="dxa"/>
            <w:tcBorders>
              <w:top w:val="nil"/>
              <w:left w:val="nil"/>
              <w:bottom w:val="single" w:sz="4" w:space="0" w:color="BFBFBF" w:themeColor="background1" w:themeShade="BF"/>
              <w:right w:val="nil"/>
            </w:tcBorders>
            <w:hideMark/>
          </w:tcPr>
          <w:p w14:paraId="3DB66B5F" w14:textId="570F4370" w:rsidR="001D41C4" w:rsidRPr="009342E3" w:rsidRDefault="001D41C4" w:rsidP="009342E3">
            <w:pPr>
              <w:pStyle w:val="TableParagraph"/>
              <w:spacing w:before="60" w:after="60"/>
              <w:ind w:left="-42" w:right="152" w:firstLine="99"/>
              <w:rPr>
                <w:rFonts w:ascii="Segoe UI" w:hAnsi="Segoe UI" w:cs="Segoe UI"/>
                <w:w w:val="110"/>
                <w:sz w:val="16"/>
                <w:szCs w:val="16"/>
              </w:rPr>
            </w:pPr>
            <w:r w:rsidRPr="009342E3">
              <w:rPr>
                <w:rFonts w:ascii="Segoe UI" w:hAnsi="Segoe UI" w:cs="Segoe UI"/>
                <w:w w:val="110"/>
                <w:sz w:val="16"/>
                <w:szCs w:val="16"/>
              </w:rPr>
              <w:t>5,578</w:t>
            </w:r>
          </w:p>
        </w:tc>
        <w:tc>
          <w:tcPr>
            <w:tcW w:w="5668" w:type="dxa"/>
            <w:tcBorders>
              <w:top w:val="nil"/>
              <w:left w:val="nil"/>
              <w:bottom w:val="single" w:sz="4" w:space="0" w:color="BFBFBF" w:themeColor="background1" w:themeShade="BF"/>
              <w:right w:val="nil"/>
            </w:tcBorders>
            <w:hideMark/>
          </w:tcPr>
          <w:p w14:paraId="1A41FB1F" w14:textId="77777777" w:rsidR="001D41C4" w:rsidRDefault="001D41C4" w:rsidP="001D41C4">
            <w:pPr>
              <w:pStyle w:val="TableParagraph"/>
              <w:spacing w:before="60" w:after="60"/>
              <w:ind w:left="66" w:hanging="5"/>
              <w:jc w:val="left"/>
              <w:rPr>
                <w:rFonts w:ascii="Segoe UI" w:hAnsi="Segoe UI" w:cs="Segoe UI"/>
                <w:w w:val="105"/>
                <w:sz w:val="16"/>
                <w:szCs w:val="16"/>
              </w:rPr>
            </w:pPr>
            <w:r>
              <w:rPr>
                <w:rFonts w:ascii="Segoe UI" w:hAnsi="Segoe UI" w:cs="Segoe UI"/>
                <w:w w:val="105"/>
                <w:sz w:val="16"/>
                <w:szCs w:val="16"/>
              </w:rPr>
              <w:t>Gross receivables</w:t>
            </w:r>
          </w:p>
        </w:tc>
        <w:tc>
          <w:tcPr>
            <w:tcW w:w="1217" w:type="dxa"/>
            <w:tcBorders>
              <w:top w:val="nil"/>
              <w:left w:val="nil"/>
              <w:bottom w:val="single" w:sz="4" w:space="0" w:color="BFBFBF" w:themeColor="background1" w:themeShade="BF"/>
              <w:right w:val="nil"/>
            </w:tcBorders>
            <w:hideMark/>
          </w:tcPr>
          <w:p w14:paraId="704BA568" w14:textId="1E476A21" w:rsidR="001D41C4" w:rsidRDefault="001D41C4" w:rsidP="001D41C4">
            <w:pPr>
              <w:pStyle w:val="TableParagraph"/>
              <w:spacing w:before="60" w:after="60"/>
              <w:ind w:left="-42" w:right="152" w:firstLine="99"/>
              <w:rPr>
                <w:rFonts w:ascii="Segoe UI" w:hAnsi="Segoe UI" w:cs="Segoe UI"/>
                <w:w w:val="110"/>
                <w:sz w:val="16"/>
                <w:szCs w:val="16"/>
              </w:rPr>
            </w:pPr>
            <w:r w:rsidRPr="001D41C4">
              <w:rPr>
                <w:rFonts w:ascii="Segoe UI" w:hAnsi="Segoe UI" w:cs="Segoe UI"/>
                <w:w w:val="110"/>
                <w:sz w:val="16"/>
                <w:szCs w:val="16"/>
              </w:rPr>
              <w:t>2,301</w:t>
            </w:r>
          </w:p>
        </w:tc>
      </w:tr>
      <w:tr w:rsidR="001D41C4" w14:paraId="0F358A56"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hideMark/>
          </w:tcPr>
          <w:p w14:paraId="5047761F" w14:textId="78F5EF9B" w:rsidR="001D41C4" w:rsidRPr="009342E3" w:rsidRDefault="001D41C4" w:rsidP="009342E3">
            <w:pPr>
              <w:pStyle w:val="TableParagraph"/>
              <w:spacing w:before="60" w:after="60"/>
              <w:ind w:left="-42" w:right="152" w:firstLine="99"/>
              <w:rPr>
                <w:rFonts w:ascii="Segoe UI" w:hAnsi="Segoe UI" w:cs="Segoe UI"/>
                <w:w w:val="110"/>
                <w:sz w:val="16"/>
                <w:szCs w:val="16"/>
              </w:rPr>
            </w:pPr>
            <w:r w:rsidRPr="009342E3">
              <w:rPr>
                <w:rFonts w:ascii="Segoe UI" w:hAnsi="Segoe UI" w:cs="Segoe UI"/>
                <w:w w:val="110"/>
                <w:sz w:val="16"/>
                <w:szCs w:val="16"/>
              </w:rPr>
              <w:t>(331)</w:t>
            </w:r>
          </w:p>
        </w:tc>
        <w:tc>
          <w:tcPr>
            <w:tcW w:w="5668" w:type="dxa"/>
            <w:tcBorders>
              <w:top w:val="single" w:sz="4" w:space="0" w:color="BFBFBF" w:themeColor="background1" w:themeShade="BF"/>
              <w:left w:val="nil"/>
              <w:bottom w:val="single" w:sz="4" w:space="0" w:color="BFBFBF" w:themeColor="background1" w:themeShade="BF"/>
              <w:right w:val="nil"/>
            </w:tcBorders>
            <w:hideMark/>
          </w:tcPr>
          <w:p w14:paraId="608B5A54" w14:textId="77777777" w:rsidR="001D41C4" w:rsidRDefault="001D41C4" w:rsidP="001D41C4">
            <w:pPr>
              <w:pStyle w:val="TableParagraph"/>
              <w:spacing w:before="60" w:after="60"/>
              <w:ind w:left="66" w:hanging="5"/>
              <w:jc w:val="left"/>
              <w:rPr>
                <w:rFonts w:ascii="Segoe UI" w:hAnsi="Segoe UI" w:cs="Segoe UI"/>
                <w:w w:val="105"/>
                <w:sz w:val="16"/>
                <w:szCs w:val="16"/>
              </w:rPr>
            </w:pPr>
            <w:r>
              <w:rPr>
                <w:rFonts w:ascii="Segoe UI" w:hAnsi="Segoe UI" w:cs="Segoe UI"/>
                <w:w w:val="105"/>
                <w:sz w:val="16"/>
                <w:szCs w:val="16"/>
              </w:rPr>
              <w:t>Less: allowances for credit losses</w:t>
            </w:r>
          </w:p>
        </w:tc>
        <w:tc>
          <w:tcPr>
            <w:tcW w:w="1217" w:type="dxa"/>
            <w:tcBorders>
              <w:top w:val="single" w:sz="4" w:space="0" w:color="BFBFBF" w:themeColor="background1" w:themeShade="BF"/>
              <w:left w:val="nil"/>
              <w:bottom w:val="single" w:sz="4" w:space="0" w:color="BFBFBF" w:themeColor="background1" w:themeShade="BF"/>
              <w:right w:val="nil"/>
            </w:tcBorders>
            <w:hideMark/>
          </w:tcPr>
          <w:p w14:paraId="5D1524E7" w14:textId="26F1D408" w:rsidR="001D41C4" w:rsidRDefault="001D41C4" w:rsidP="001D41C4">
            <w:pPr>
              <w:pStyle w:val="TableParagraph"/>
              <w:spacing w:before="60" w:after="60"/>
              <w:ind w:left="-42" w:right="152" w:firstLine="99"/>
              <w:rPr>
                <w:rFonts w:ascii="Segoe UI" w:hAnsi="Segoe UI" w:cs="Segoe UI"/>
                <w:w w:val="110"/>
                <w:sz w:val="16"/>
                <w:szCs w:val="16"/>
              </w:rPr>
            </w:pPr>
            <w:r w:rsidRPr="001D41C4">
              <w:rPr>
                <w:rFonts w:ascii="Segoe UI" w:hAnsi="Segoe UI" w:cs="Segoe UI"/>
                <w:w w:val="110"/>
                <w:sz w:val="16"/>
                <w:szCs w:val="16"/>
              </w:rPr>
              <w:t>(70)</w:t>
            </w:r>
          </w:p>
        </w:tc>
      </w:tr>
      <w:tr w:rsidR="001D41C4" w:rsidRPr="009342E3" w14:paraId="21967A12"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hideMark/>
          </w:tcPr>
          <w:p w14:paraId="1408C59C" w14:textId="332C2F71" w:rsidR="001D41C4" w:rsidRPr="009342E3" w:rsidRDefault="001D41C4" w:rsidP="009342E3">
            <w:pPr>
              <w:pStyle w:val="TableParagraph"/>
              <w:spacing w:before="60" w:after="60"/>
              <w:ind w:left="-42" w:right="152" w:firstLine="99"/>
              <w:rPr>
                <w:rFonts w:ascii="Segoe UI" w:hAnsi="Segoe UI" w:cs="Segoe UI"/>
                <w:b/>
                <w:bCs/>
                <w:w w:val="110"/>
                <w:sz w:val="16"/>
                <w:szCs w:val="16"/>
              </w:rPr>
            </w:pPr>
            <w:r w:rsidRPr="009342E3">
              <w:rPr>
                <w:rFonts w:ascii="Segoe UI" w:hAnsi="Segoe UI" w:cs="Segoe UI"/>
                <w:b/>
                <w:bCs/>
                <w:w w:val="110"/>
                <w:sz w:val="16"/>
                <w:szCs w:val="16"/>
              </w:rPr>
              <w:t>5,247</w:t>
            </w:r>
          </w:p>
        </w:tc>
        <w:tc>
          <w:tcPr>
            <w:tcW w:w="5668" w:type="dxa"/>
            <w:tcBorders>
              <w:top w:val="single" w:sz="4" w:space="0" w:color="BFBFBF" w:themeColor="background1" w:themeShade="BF"/>
              <w:left w:val="nil"/>
              <w:bottom w:val="single" w:sz="4" w:space="0" w:color="BFBFBF" w:themeColor="background1" w:themeShade="BF"/>
              <w:right w:val="nil"/>
            </w:tcBorders>
            <w:hideMark/>
          </w:tcPr>
          <w:p w14:paraId="2F91A646" w14:textId="77777777" w:rsidR="001D41C4" w:rsidRPr="009342E3" w:rsidRDefault="001D41C4" w:rsidP="001D41C4">
            <w:pPr>
              <w:pStyle w:val="TableParagraph"/>
              <w:spacing w:before="60" w:after="60"/>
              <w:ind w:left="66" w:hanging="5"/>
              <w:jc w:val="left"/>
              <w:rPr>
                <w:rFonts w:ascii="Segoe UI" w:hAnsi="Segoe UI" w:cs="Segoe UI"/>
                <w:b/>
                <w:bCs/>
                <w:w w:val="105"/>
                <w:sz w:val="16"/>
                <w:szCs w:val="16"/>
              </w:rPr>
            </w:pPr>
            <w:r w:rsidRPr="009342E3">
              <w:rPr>
                <w:rFonts w:ascii="Segoe UI" w:hAnsi="Segoe UI" w:cs="Segoe UI"/>
                <w:b/>
                <w:bCs/>
                <w:w w:val="105"/>
                <w:sz w:val="16"/>
                <w:szCs w:val="16"/>
              </w:rPr>
              <w:t>Net receivables</w:t>
            </w:r>
          </w:p>
        </w:tc>
        <w:tc>
          <w:tcPr>
            <w:tcW w:w="1217" w:type="dxa"/>
            <w:tcBorders>
              <w:top w:val="single" w:sz="4" w:space="0" w:color="BFBFBF" w:themeColor="background1" w:themeShade="BF"/>
              <w:left w:val="nil"/>
              <w:bottom w:val="single" w:sz="4" w:space="0" w:color="BFBFBF" w:themeColor="background1" w:themeShade="BF"/>
              <w:right w:val="nil"/>
            </w:tcBorders>
            <w:hideMark/>
          </w:tcPr>
          <w:p w14:paraId="01A4928A" w14:textId="49AF57C3" w:rsidR="001D41C4" w:rsidRPr="009342E3" w:rsidRDefault="001D41C4" w:rsidP="001D41C4">
            <w:pPr>
              <w:pStyle w:val="TableParagraph"/>
              <w:spacing w:before="60" w:after="60"/>
              <w:ind w:left="-42" w:right="152" w:firstLine="99"/>
              <w:rPr>
                <w:rFonts w:ascii="Segoe UI" w:hAnsi="Segoe UI" w:cs="Segoe UI"/>
                <w:b/>
                <w:bCs/>
                <w:w w:val="110"/>
                <w:sz w:val="16"/>
                <w:szCs w:val="16"/>
              </w:rPr>
            </w:pPr>
            <w:r w:rsidRPr="009342E3">
              <w:rPr>
                <w:rFonts w:ascii="Segoe UI" w:hAnsi="Segoe UI" w:cs="Segoe UI"/>
                <w:b/>
                <w:bCs/>
                <w:w w:val="110"/>
                <w:sz w:val="16"/>
                <w:szCs w:val="16"/>
              </w:rPr>
              <w:t>2,231</w:t>
            </w:r>
          </w:p>
        </w:tc>
      </w:tr>
      <w:tr w:rsidR="0022568A" w:rsidRPr="00034D00" w14:paraId="3ADB16C2" w14:textId="77777777">
        <w:trPr>
          <w:trHeight w:val="344"/>
        </w:trPr>
        <w:tc>
          <w:tcPr>
            <w:tcW w:w="8160" w:type="dxa"/>
            <w:gridSpan w:val="3"/>
            <w:tcBorders>
              <w:top w:val="single" w:sz="4" w:space="0" w:color="BFBFBF" w:themeColor="background1" w:themeShade="BF"/>
              <w:left w:val="nil"/>
              <w:bottom w:val="single" w:sz="4" w:space="0" w:color="BFBFBF" w:themeColor="background1" w:themeShade="BF"/>
              <w:right w:val="nil"/>
            </w:tcBorders>
            <w:hideMark/>
          </w:tcPr>
          <w:p w14:paraId="24D5D863" w14:textId="77777777" w:rsidR="0022568A" w:rsidRPr="00034D00" w:rsidRDefault="0022568A" w:rsidP="001D41C4">
            <w:pPr>
              <w:pStyle w:val="TableParagraph"/>
              <w:spacing w:before="60" w:after="60"/>
              <w:ind w:left="-42" w:right="152" w:firstLine="99"/>
              <w:jc w:val="left"/>
              <w:rPr>
                <w:rFonts w:ascii="Segoe UI" w:hAnsi="Segoe UI" w:cs="Segoe UI"/>
                <w:w w:val="110"/>
                <w:sz w:val="16"/>
                <w:szCs w:val="16"/>
              </w:rPr>
            </w:pPr>
            <w:r w:rsidRPr="00034D00">
              <w:rPr>
                <w:rFonts w:ascii="Segoe UI" w:hAnsi="Segoe UI" w:cs="Segoe UI"/>
                <w:w w:val="110"/>
                <w:sz w:val="16"/>
                <w:szCs w:val="16"/>
              </w:rPr>
              <w:t>Receivables consist of:</w:t>
            </w:r>
          </w:p>
        </w:tc>
      </w:tr>
      <w:tr w:rsidR="001D41C4" w14:paraId="5E379761"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hideMark/>
          </w:tcPr>
          <w:p w14:paraId="0204E8EF" w14:textId="63F3BD6B" w:rsidR="001D41C4" w:rsidRPr="009342E3" w:rsidRDefault="001D41C4" w:rsidP="009342E3">
            <w:pPr>
              <w:pStyle w:val="TableParagraph"/>
              <w:spacing w:before="60" w:after="60"/>
              <w:ind w:left="-42" w:right="152" w:firstLine="99"/>
              <w:rPr>
                <w:rFonts w:ascii="Segoe UI" w:hAnsi="Segoe UI" w:cs="Segoe UI"/>
                <w:w w:val="110"/>
                <w:sz w:val="16"/>
                <w:szCs w:val="16"/>
              </w:rPr>
            </w:pPr>
            <w:r w:rsidRPr="009342E3">
              <w:rPr>
                <w:rFonts w:ascii="Segoe UI" w:hAnsi="Segoe UI" w:cs="Segoe UI"/>
                <w:w w:val="110"/>
                <w:sz w:val="16"/>
                <w:szCs w:val="16"/>
              </w:rPr>
              <w:t>5,247</w:t>
            </w:r>
          </w:p>
        </w:tc>
        <w:tc>
          <w:tcPr>
            <w:tcW w:w="5668" w:type="dxa"/>
            <w:tcBorders>
              <w:top w:val="single" w:sz="4" w:space="0" w:color="BFBFBF" w:themeColor="background1" w:themeShade="BF"/>
              <w:left w:val="nil"/>
              <w:bottom w:val="single" w:sz="4" w:space="0" w:color="BFBFBF" w:themeColor="background1" w:themeShade="BF"/>
              <w:right w:val="nil"/>
            </w:tcBorders>
            <w:hideMark/>
          </w:tcPr>
          <w:p w14:paraId="1168C988" w14:textId="77777777" w:rsidR="001D41C4" w:rsidRDefault="001D41C4" w:rsidP="001D41C4">
            <w:pPr>
              <w:pStyle w:val="TableParagraph"/>
              <w:spacing w:before="60" w:after="60"/>
              <w:ind w:left="66" w:hanging="5"/>
              <w:jc w:val="left"/>
              <w:rPr>
                <w:rFonts w:ascii="Segoe UI" w:hAnsi="Segoe UI" w:cs="Segoe UI"/>
                <w:w w:val="105"/>
                <w:sz w:val="16"/>
                <w:szCs w:val="16"/>
              </w:rPr>
            </w:pPr>
            <w:r>
              <w:rPr>
                <w:rFonts w:ascii="Segoe UI" w:hAnsi="Segoe UI" w:cs="Segoe UI"/>
                <w:w w:val="105"/>
                <w:sz w:val="16"/>
                <w:szCs w:val="16"/>
              </w:rPr>
              <w:t>Receivables from registration and licence fees and other revenue</w:t>
            </w:r>
          </w:p>
        </w:tc>
        <w:tc>
          <w:tcPr>
            <w:tcW w:w="1217" w:type="dxa"/>
            <w:tcBorders>
              <w:top w:val="single" w:sz="4" w:space="0" w:color="BFBFBF" w:themeColor="background1" w:themeShade="BF"/>
              <w:left w:val="nil"/>
              <w:bottom w:val="single" w:sz="4" w:space="0" w:color="BFBFBF" w:themeColor="background1" w:themeShade="BF"/>
              <w:right w:val="nil"/>
            </w:tcBorders>
            <w:hideMark/>
          </w:tcPr>
          <w:p w14:paraId="7C081C6E" w14:textId="74DE1106" w:rsidR="001D41C4" w:rsidRPr="001D41C4" w:rsidRDefault="001D41C4" w:rsidP="001D41C4">
            <w:pPr>
              <w:pStyle w:val="TableParagraph"/>
              <w:spacing w:before="60" w:after="60"/>
              <w:ind w:left="-42" w:right="152" w:firstLine="99"/>
              <w:rPr>
                <w:rFonts w:ascii="Segoe UI" w:hAnsi="Segoe UI" w:cs="Segoe UI"/>
                <w:w w:val="110"/>
                <w:sz w:val="16"/>
                <w:szCs w:val="16"/>
              </w:rPr>
            </w:pPr>
            <w:r w:rsidRPr="001D41C4">
              <w:rPr>
                <w:rFonts w:ascii="Segoe UI" w:hAnsi="Segoe UI" w:cs="Segoe UI"/>
                <w:w w:val="110"/>
                <w:sz w:val="16"/>
                <w:szCs w:val="16"/>
              </w:rPr>
              <w:t>2,231</w:t>
            </w:r>
          </w:p>
        </w:tc>
      </w:tr>
      <w:tr w:rsidR="001D41C4" w:rsidRPr="00034D00" w14:paraId="313D5C89" w14:textId="77777777">
        <w:trPr>
          <w:trHeight w:val="344"/>
        </w:trPr>
        <w:tc>
          <w:tcPr>
            <w:tcW w:w="1275" w:type="dxa"/>
            <w:tcBorders>
              <w:top w:val="single" w:sz="4" w:space="0" w:color="BFBFBF" w:themeColor="background1" w:themeShade="BF"/>
              <w:left w:val="nil"/>
              <w:bottom w:val="single" w:sz="4" w:space="0" w:color="BFBFBF" w:themeColor="background1" w:themeShade="BF"/>
              <w:right w:val="nil"/>
            </w:tcBorders>
            <w:hideMark/>
          </w:tcPr>
          <w:p w14:paraId="15B741FA" w14:textId="32C660FE" w:rsidR="001D41C4" w:rsidRPr="009342E3" w:rsidRDefault="001D41C4" w:rsidP="009342E3">
            <w:pPr>
              <w:pStyle w:val="TableParagraph"/>
              <w:spacing w:before="60" w:after="60"/>
              <w:ind w:left="-42" w:right="152" w:firstLine="99"/>
              <w:rPr>
                <w:rFonts w:ascii="Segoe UI" w:hAnsi="Segoe UI" w:cs="Segoe UI"/>
                <w:b/>
                <w:bCs/>
                <w:w w:val="110"/>
                <w:sz w:val="16"/>
                <w:szCs w:val="16"/>
              </w:rPr>
            </w:pPr>
            <w:r w:rsidRPr="009342E3">
              <w:rPr>
                <w:rFonts w:ascii="Segoe UI" w:hAnsi="Segoe UI" w:cs="Segoe UI"/>
                <w:b/>
                <w:bCs/>
                <w:w w:val="110"/>
                <w:sz w:val="16"/>
                <w:szCs w:val="16"/>
              </w:rPr>
              <w:t>5,247</w:t>
            </w:r>
          </w:p>
        </w:tc>
        <w:tc>
          <w:tcPr>
            <w:tcW w:w="5668" w:type="dxa"/>
            <w:tcBorders>
              <w:top w:val="single" w:sz="4" w:space="0" w:color="BFBFBF" w:themeColor="background1" w:themeShade="BF"/>
              <w:left w:val="nil"/>
              <w:bottom w:val="single" w:sz="4" w:space="0" w:color="BFBFBF" w:themeColor="background1" w:themeShade="BF"/>
              <w:right w:val="nil"/>
            </w:tcBorders>
            <w:hideMark/>
          </w:tcPr>
          <w:p w14:paraId="326AD037" w14:textId="77777777" w:rsidR="001D41C4" w:rsidRDefault="001D41C4" w:rsidP="001D41C4">
            <w:pPr>
              <w:pStyle w:val="TableParagraph"/>
              <w:spacing w:before="60" w:after="60"/>
              <w:ind w:left="66" w:hanging="5"/>
              <w:jc w:val="left"/>
              <w:rPr>
                <w:rFonts w:ascii="Segoe UI" w:hAnsi="Segoe UI" w:cs="Segoe UI"/>
                <w:b/>
                <w:bCs/>
                <w:w w:val="105"/>
                <w:sz w:val="16"/>
                <w:szCs w:val="16"/>
              </w:rPr>
            </w:pPr>
            <w:r>
              <w:rPr>
                <w:rFonts w:ascii="Segoe UI" w:hAnsi="Segoe UI" w:cs="Segoe UI"/>
                <w:b/>
                <w:bCs/>
                <w:w w:val="105"/>
                <w:sz w:val="16"/>
                <w:szCs w:val="16"/>
              </w:rPr>
              <w:t>Total receivables</w:t>
            </w:r>
          </w:p>
        </w:tc>
        <w:tc>
          <w:tcPr>
            <w:tcW w:w="1217" w:type="dxa"/>
            <w:tcBorders>
              <w:top w:val="single" w:sz="4" w:space="0" w:color="BFBFBF" w:themeColor="background1" w:themeShade="BF"/>
              <w:left w:val="nil"/>
              <w:bottom w:val="single" w:sz="4" w:space="0" w:color="BFBFBF" w:themeColor="background1" w:themeShade="BF"/>
              <w:right w:val="nil"/>
            </w:tcBorders>
            <w:hideMark/>
          </w:tcPr>
          <w:p w14:paraId="46C290E4" w14:textId="62D58CB0" w:rsidR="001D41C4" w:rsidRPr="001D41C4" w:rsidRDefault="001D41C4" w:rsidP="001D41C4">
            <w:pPr>
              <w:pStyle w:val="TableParagraph"/>
              <w:spacing w:before="60" w:after="60"/>
              <w:ind w:left="-42" w:right="152" w:firstLine="99"/>
              <w:rPr>
                <w:rFonts w:ascii="Segoe UI" w:hAnsi="Segoe UI" w:cs="Segoe UI"/>
                <w:w w:val="110"/>
                <w:sz w:val="16"/>
                <w:szCs w:val="16"/>
              </w:rPr>
            </w:pPr>
            <w:r w:rsidRPr="001D41C4">
              <w:rPr>
                <w:rFonts w:ascii="Segoe UI" w:hAnsi="Segoe UI" w:cs="Segoe UI"/>
                <w:w w:val="110"/>
                <w:sz w:val="16"/>
                <w:szCs w:val="16"/>
              </w:rPr>
              <w:t>2,231</w:t>
            </w:r>
          </w:p>
        </w:tc>
      </w:tr>
    </w:tbl>
    <w:p w14:paraId="7BD13F3C" w14:textId="77777777" w:rsidR="009342E3" w:rsidRDefault="009342E3" w:rsidP="009342E3"/>
    <w:p w14:paraId="57BB136D" w14:textId="6EA645D0" w:rsidR="009342E3" w:rsidRDefault="009342E3" w:rsidP="009342E3">
      <w:r>
        <w:t>As at 30 June 2025, impairment of gross receivables has been calculated based on a review of specific overdue receivables.</w:t>
      </w:r>
    </w:p>
    <w:p w14:paraId="3EE52007" w14:textId="77777777" w:rsidR="009342E3" w:rsidRDefault="009342E3" w:rsidP="009342E3">
      <w:r>
        <w:t xml:space="preserve"> </w:t>
      </w:r>
    </w:p>
    <w:p w14:paraId="770A87CD" w14:textId="77777777" w:rsidR="009342E3" w:rsidRDefault="009342E3" w:rsidP="009342E3">
      <w:r>
        <w:t>There have been no changes during the reporting period in the estimation</w:t>
      </w:r>
    </w:p>
    <w:p w14:paraId="37785FD9" w14:textId="77777777" w:rsidR="009342E3" w:rsidRDefault="009342E3" w:rsidP="009342E3">
      <w:r>
        <w:t>techniques or significant assumptions used in measuring the loss allowance.</w:t>
      </w:r>
    </w:p>
    <w:p w14:paraId="01F3A3E7" w14:textId="77777777" w:rsidR="00070A86" w:rsidRDefault="00070A86" w:rsidP="009342E3"/>
    <w:p w14:paraId="5F85BF4B" w14:textId="48D75D26" w:rsidR="009342E3" w:rsidRDefault="009342E3" w:rsidP="009342E3">
      <w:pPr>
        <w:pStyle w:val="Heading4"/>
        <w:spacing w:before="0"/>
      </w:pPr>
      <w:r w:rsidRPr="009342E3">
        <w:t>Ageing profile of receivables</w:t>
      </w:r>
    </w:p>
    <w:tbl>
      <w:tblPr>
        <w:tblW w:w="7920" w:type="dxa"/>
        <w:tblLayout w:type="fixed"/>
        <w:tblCellMar>
          <w:left w:w="0" w:type="dxa"/>
          <w:right w:w="0" w:type="dxa"/>
        </w:tblCellMar>
        <w:tblLook w:val="01E0" w:firstRow="1" w:lastRow="1" w:firstColumn="1" w:lastColumn="1" w:noHBand="0" w:noVBand="0"/>
      </w:tblPr>
      <w:tblGrid>
        <w:gridCol w:w="870"/>
        <w:gridCol w:w="1116"/>
        <w:gridCol w:w="820"/>
        <w:gridCol w:w="1986"/>
        <w:gridCol w:w="1097"/>
        <w:gridCol w:w="1200"/>
        <w:gridCol w:w="831"/>
      </w:tblGrid>
      <w:tr w:rsidR="009342E3" w14:paraId="4A1E3B00" w14:textId="77777777">
        <w:trPr>
          <w:trHeight w:val="187"/>
        </w:trPr>
        <w:tc>
          <w:tcPr>
            <w:tcW w:w="870" w:type="dxa"/>
            <w:shd w:val="clear" w:color="auto" w:fill="D9D9D9" w:themeFill="background1" w:themeFillShade="D9"/>
          </w:tcPr>
          <w:p w14:paraId="1EEE7693" w14:textId="77777777" w:rsidR="009342E3" w:rsidRDefault="009342E3">
            <w:pPr>
              <w:pStyle w:val="TableParagraph"/>
              <w:rPr>
                <w:rFonts w:ascii="Times New Roman"/>
                <w:sz w:val="18"/>
              </w:rPr>
            </w:pPr>
          </w:p>
        </w:tc>
        <w:tc>
          <w:tcPr>
            <w:tcW w:w="1116" w:type="dxa"/>
            <w:shd w:val="clear" w:color="auto" w:fill="D9D9D9" w:themeFill="background1" w:themeFillShade="D9"/>
            <w:hideMark/>
          </w:tcPr>
          <w:p w14:paraId="3D47A1B8" w14:textId="4783F5BF" w:rsidR="009342E3" w:rsidRDefault="009342E3">
            <w:pPr>
              <w:pStyle w:val="TableParagraph"/>
              <w:spacing w:before="60" w:after="60"/>
              <w:ind w:left="66" w:hanging="5"/>
              <w:jc w:val="center"/>
              <w:rPr>
                <w:rFonts w:ascii="Segoe UI" w:hAnsi="Segoe UI" w:cs="Segoe UI"/>
                <w:b/>
                <w:bCs/>
                <w:w w:val="105"/>
                <w:sz w:val="16"/>
                <w:szCs w:val="16"/>
              </w:rPr>
            </w:pPr>
            <w:r>
              <w:rPr>
                <w:rFonts w:ascii="Segoe UI" w:hAnsi="Segoe UI" w:cs="Segoe UI"/>
                <w:b/>
                <w:bCs/>
                <w:w w:val="105"/>
                <w:sz w:val="16"/>
                <w:szCs w:val="16"/>
              </w:rPr>
              <w:t>2024</w:t>
            </w:r>
          </w:p>
        </w:tc>
        <w:tc>
          <w:tcPr>
            <w:tcW w:w="820" w:type="dxa"/>
            <w:shd w:val="clear" w:color="auto" w:fill="D9D9D9" w:themeFill="background1" w:themeFillShade="D9"/>
          </w:tcPr>
          <w:p w14:paraId="0013F227" w14:textId="77777777" w:rsidR="009342E3" w:rsidRDefault="009342E3">
            <w:pPr>
              <w:pStyle w:val="TableParagraph"/>
              <w:spacing w:before="60" w:after="60"/>
              <w:ind w:left="66" w:hanging="5"/>
              <w:jc w:val="center"/>
              <w:rPr>
                <w:rFonts w:ascii="Segoe UI" w:hAnsi="Segoe UI" w:cs="Segoe UI"/>
                <w:b/>
                <w:bCs/>
                <w:w w:val="105"/>
                <w:sz w:val="16"/>
                <w:szCs w:val="16"/>
              </w:rPr>
            </w:pPr>
          </w:p>
        </w:tc>
        <w:tc>
          <w:tcPr>
            <w:tcW w:w="1986" w:type="dxa"/>
            <w:shd w:val="clear" w:color="auto" w:fill="D9D9D9" w:themeFill="background1" w:themeFillShade="D9"/>
          </w:tcPr>
          <w:p w14:paraId="183D81A3" w14:textId="77777777" w:rsidR="009342E3" w:rsidRDefault="009342E3">
            <w:pPr>
              <w:pStyle w:val="TableParagraph"/>
              <w:spacing w:before="60" w:after="60"/>
              <w:ind w:left="66" w:hanging="5"/>
              <w:jc w:val="center"/>
              <w:rPr>
                <w:rFonts w:ascii="Segoe UI" w:hAnsi="Segoe UI" w:cs="Segoe UI"/>
                <w:b/>
                <w:bCs/>
                <w:w w:val="105"/>
                <w:sz w:val="16"/>
                <w:szCs w:val="16"/>
              </w:rPr>
            </w:pPr>
          </w:p>
        </w:tc>
        <w:tc>
          <w:tcPr>
            <w:tcW w:w="1097" w:type="dxa"/>
            <w:shd w:val="clear" w:color="auto" w:fill="D9D9D9" w:themeFill="background1" w:themeFillShade="D9"/>
          </w:tcPr>
          <w:p w14:paraId="0AA2F7ED" w14:textId="77777777" w:rsidR="009342E3" w:rsidRDefault="009342E3">
            <w:pPr>
              <w:pStyle w:val="TableParagraph"/>
              <w:spacing w:before="60" w:after="60"/>
              <w:ind w:left="66" w:hanging="5"/>
              <w:jc w:val="center"/>
              <w:rPr>
                <w:rFonts w:ascii="Segoe UI" w:hAnsi="Segoe UI" w:cs="Segoe UI"/>
                <w:b/>
                <w:bCs/>
                <w:w w:val="105"/>
                <w:sz w:val="16"/>
                <w:szCs w:val="16"/>
              </w:rPr>
            </w:pPr>
          </w:p>
        </w:tc>
        <w:tc>
          <w:tcPr>
            <w:tcW w:w="1200" w:type="dxa"/>
            <w:shd w:val="clear" w:color="auto" w:fill="D9D9D9" w:themeFill="background1" w:themeFillShade="D9"/>
            <w:hideMark/>
          </w:tcPr>
          <w:p w14:paraId="290DF897" w14:textId="017E7361" w:rsidR="009342E3" w:rsidRDefault="009342E3">
            <w:pPr>
              <w:pStyle w:val="TableParagraph"/>
              <w:spacing w:before="60" w:after="60"/>
              <w:ind w:left="66" w:hanging="5"/>
              <w:jc w:val="center"/>
              <w:rPr>
                <w:rFonts w:ascii="Segoe UI" w:hAnsi="Segoe UI" w:cs="Segoe UI"/>
                <w:b/>
                <w:bCs/>
                <w:w w:val="105"/>
                <w:sz w:val="16"/>
                <w:szCs w:val="16"/>
              </w:rPr>
            </w:pPr>
            <w:r>
              <w:rPr>
                <w:rFonts w:ascii="Segoe UI" w:hAnsi="Segoe UI" w:cs="Segoe UI"/>
                <w:b/>
                <w:bCs/>
                <w:w w:val="105"/>
                <w:sz w:val="16"/>
                <w:szCs w:val="16"/>
              </w:rPr>
              <w:t>2025</w:t>
            </w:r>
          </w:p>
        </w:tc>
        <w:tc>
          <w:tcPr>
            <w:tcW w:w="831" w:type="dxa"/>
            <w:shd w:val="clear" w:color="auto" w:fill="D9D9D9" w:themeFill="background1" w:themeFillShade="D9"/>
          </w:tcPr>
          <w:p w14:paraId="180670B3" w14:textId="77777777" w:rsidR="009342E3" w:rsidRDefault="009342E3">
            <w:pPr>
              <w:pStyle w:val="TableParagraph"/>
              <w:rPr>
                <w:rFonts w:ascii="Times New Roman"/>
                <w:sz w:val="18"/>
              </w:rPr>
            </w:pPr>
          </w:p>
        </w:tc>
      </w:tr>
      <w:tr w:rsidR="009342E3" w14:paraId="1AC10F0E" w14:textId="77777777">
        <w:trPr>
          <w:trHeight w:val="533"/>
        </w:trPr>
        <w:tc>
          <w:tcPr>
            <w:tcW w:w="870" w:type="dxa"/>
            <w:shd w:val="clear" w:color="auto" w:fill="D9D9D9" w:themeFill="background1" w:themeFillShade="D9"/>
            <w:hideMark/>
          </w:tcPr>
          <w:p w14:paraId="04CA3CC8"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Gross</w:t>
            </w:r>
          </w:p>
          <w:p w14:paraId="5D8A6699"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1116" w:type="dxa"/>
            <w:shd w:val="clear" w:color="auto" w:fill="D9D9D9" w:themeFill="background1" w:themeFillShade="D9"/>
            <w:hideMark/>
          </w:tcPr>
          <w:p w14:paraId="218EE04A"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Impairment</w:t>
            </w:r>
          </w:p>
          <w:p w14:paraId="013F2F28"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820" w:type="dxa"/>
            <w:shd w:val="clear" w:color="auto" w:fill="D9D9D9" w:themeFill="background1" w:themeFillShade="D9"/>
            <w:hideMark/>
          </w:tcPr>
          <w:p w14:paraId="7000D4D0"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Net</w:t>
            </w:r>
          </w:p>
          <w:p w14:paraId="6AF1341C"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1986" w:type="dxa"/>
            <w:shd w:val="clear" w:color="auto" w:fill="D9D9D9" w:themeFill="background1" w:themeFillShade="D9"/>
          </w:tcPr>
          <w:p w14:paraId="426907FD" w14:textId="77777777" w:rsidR="009342E3" w:rsidRDefault="009342E3">
            <w:pPr>
              <w:pStyle w:val="TableParagraph"/>
              <w:rPr>
                <w:rFonts w:ascii="Century Gothic"/>
                <w:b/>
                <w:sz w:val="20"/>
              </w:rPr>
            </w:pPr>
          </w:p>
          <w:p w14:paraId="52644B74" w14:textId="77777777" w:rsidR="009342E3" w:rsidRDefault="009342E3">
            <w:pPr>
              <w:pStyle w:val="TableParagraph"/>
              <w:spacing w:before="11"/>
              <w:rPr>
                <w:rFonts w:ascii="Century Gothic"/>
                <w:b/>
                <w:sz w:val="17"/>
              </w:rPr>
            </w:pPr>
          </w:p>
          <w:p w14:paraId="6CAF731C" w14:textId="77777777" w:rsidR="009342E3" w:rsidRDefault="009342E3">
            <w:pPr>
              <w:pStyle w:val="TableParagraph"/>
              <w:spacing w:line="20" w:lineRule="exact"/>
              <w:ind w:left="-7"/>
              <w:rPr>
                <w:rFonts w:ascii="Century Gothic"/>
                <w:sz w:val="2"/>
              </w:rPr>
            </w:pPr>
          </w:p>
        </w:tc>
        <w:tc>
          <w:tcPr>
            <w:tcW w:w="1097" w:type="dxa"/>
            <w:shd w:val="clear" w:color="auto" w:fill="D9D9D9" w:themeFill="background1" w:themeFillShade="D9"/>
            <w:hideMark/>
          </w:tcPr>
          <w:p w14:paraId="21DFEE70"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Gross</w:t>
            </w:r>
          </w:p>
          <w:p w14:paraId="26CAFC81"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200" w:type="dxa"/>
            <w:shd w:val="clear" w:color="auto" w:fill="D9D9D9" w:themeFill="background1" w:themeFillShade="D9"/>
            <w:hideMark/>
          </w:tcPr>
          <w:p w14:paraId="5445B515"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Impairment</w:t>
            </w:r>
          </w:p>
          <w:p w14:paraId="1140C6C4"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831" w:type="dxa"/>
            <w:shd w:val="clear" w:color="auto" w:fill="D9D9D9" w:themeFill="background1" w:themeFillShade="D9"/>
            <w:hideMark/>
          </w:tcPr>
          <w:p w14:paraId="7D160266"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Net</w:t>
            </w:r>
          </w:p>
          <w:p w14:paraId="506701E8"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9342E3" w14:paraId="43978474" w14:textId="77777777" w:rsidTr="009342E3">
        <w:trPr>
          <w:trHeight w:val="334"/>
        </w:trPr>
        <w:tc>
          <w:tcPr>
            <w:tcW w:w="870" w:type="dxa"/>
          </w:tcPr>
          <w:p w14:paraId="7B6B4388" w14:textId="78A1CDCF"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3,789</w:t>
            </w:r>
          </w:p>
        </w:tc>
        <w:tc>
          <w:tcPr>
            <w:tcW w:w="1116" w:type="dxa"/>
          </w:tcPr>
          <w:p w14:paraId="5D0AA221" w14:textId="7E515C54"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c>
          <w:tcPr>
            <w:tcW w:w="820" w:type="dxa"/>
          </w:tcPr>
          <w:p w14:paraId="7BFAB137" w14:textId="12500545"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3,789</w:t>
            </w:r>
          </w:p>
        </w:tc>
        <w:tc>
          <w:tcPr>
            <w:tcW w:w="1986" w:type="dxa"/>
          </w:tcPr>
          <w:p w14:paraId="5B6D7407" w14:textId="22E6DA32" w:rsidR="009342E3" w:rsidRPr="009342E3" w:rsidRDefault="009342E3" w:rsidP="009342E3">
            <w:pPr>
              <w:pStyle w:val="TableParagraph"/>
              <w:spacing w:before="60" w:after="60"/>
              <w:ind w:left="-42" w:right="170" w:firstLine="99"/>
              <w:jc w:val="left"/>
              <w:rPr>
                <w:rFonts w:ascii="Segoe UI" w:hAnsi="Segoe UI" w:cs="Segoe UI"/>
                <w:sz w:val="16"/>
                <w:szCs w:val="16"/>
              </w:rPr>
            </w:pPr>
            <w:r w:rsidRPr="009342E3">
              <w:rPr>
                <w:rFonts w:ascii="Segoe UI" w:hAnsi="Segoe UI" w:cs="Segoe UI"/>
                <w:sz w:val="16"/>
                <w:szCs w:val="16"/>
              </w:rPr>
              <w:t>Not past due</w:t>
            </w:r>
          </w:p>
        </w:tc>
        <w:tc>
          <w:tcPr>
            <w:tcW w:w="1097" w:type="dxa"/>
          </w:tcPr>
          <w:p w14:paraId="110923DC" w14:textId="0D4D7780"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1,885</w:t>
            </w:r>
          </w:p>
        </w:tc>
        <w:tc>
          <w:tcPr>
            <w:tcW w:w="1200" w:type="dxa"/>
          </w:tcPr>
          <w:p w14:paraId="26B1774E" w14:textId="6FEE19FA"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c>
          <w:tcPr>
            <w:tcW w:w="831" w:type="dxa"/>
          </w:tcPr>
          <w:p w14:paraId="013AB0A6" w14:textId="1C6779AB"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1,885</w:t>
            </w:r>
          </w:p>
        </w:tc>
      </w:tr>
      <w:tr w:rsidR="009342E3" w14:paraId="3AB85105" w14:textId="77777777" w:rsidTr="009342E3">
        <w:trPr>
          <w:trHeight w:val="359"/>
        </w:trPr>
        <w:tc>
          <w:tcPr>
            <w:tcW w:w="870" w:type="dxa"/>
          </w:tcPr>
          <w:p w14:paraId="26C1402B" w14:textId="726172A3"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261</w:t>
            </w:r>
          </w:p>
        </w:tc>
        <w:tc>
          <w:tcPr>
            <w:tcW w:w="1116" w:type="dxa"/>
          </w:tcPr>
          <w:p w14:paraId="5EC77162" w14:textId="48B353B0"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c>
          <w:tcPr>
            <w:tcW w:w="820" w:type="dxa"/>
          </w:tcPr>
          <w:p w14:paraId="2455AC8C" w14:textId="229E541E"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261</w:t>
            </w:r>
          </w:p>
        </w:tc>
        <w:tc>
          <w:tcPr>
            <w:tcW w:w="1986" w:type="dxa"/>
          </w:tcPr>
          <w:p w14:paraId="05C93893" w14:textId="2F0DB9D2" w:rsidR="009342E3" w:rsidRPr="009342E3" w:rsidRDefault="009342E3" w:rsidP="009342E3">
            <w:pPr>
              <w:pStyle w:val="TableParagraph"/>
              <w:spacing w:before="60" w:after="60"/>
              <w:ind w:left="-42" w:right="170" w:firstLine="99"/>
              <w:jc w:val="left"/>
              <w:rPr>
                <w:rFonts w:ascii="Segoe UI" w:hAnsi="Segoe UI" w:cs="Segoe UI"/>
                <w:sz w:val="16"/>
                <w:szCs w:val="16"/>
              </w:rPr>
            </w:pPr>
            <w:r w:rsidRPr="009342E3">
              <w:rPr>
                <w:rFonts w:ascii="Segoe UI" w:hAnsi="Segoe UI" w:cs="Segoe UI"/>
                <w:sz w:val="16"/>
                <w:szCs w:val="16"/>
              </w:rPr>
              <w:t>Past due 1–30 days</w:t>
            </w:r>
          </w:p>
        </w:tc>
        <w:tc>
          <w:tcPr>
            <w:tcW w:w="1097" w:type="dxa"/>
          </w:tcPr>
          <w:p w14:paraId="138C1E58" w14:textId="3C9E8C99"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310</w:t>
            </w:r>
          </w:p>
        </w:tc>
        <w:tc>
          <w:tcPr>
            <w:tcW w:w="1200" w:type="dxa"/>
          </w:tcPr>
          <w:p w14:paraId="0174DFA1" w14:textId="2984A539"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c>
          <w:tcPr>
            <w:tcW w:w="831" w:type="dxa"/>
          </w:tcPr>
          <w:p w14:paraId="7BB3C5CD" w14:textId="60C334CD"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310</w:t>
            </w:r>
          </w:p>
        </w:tc>
      </w:tr>
      <w:tr w:rsidR="009342E3" w14:paraId="33C035CB" w14:textId="77777777" w:rsidTr="009342E3">
        <w:trPr>
          <w:trHeight w:val="359"/>
        </w:trPr>
        <w:tc>
          <w:tcPr>
            <w:tcW w:w="870" w:type="dxa"/>
          </w:tcPr>
          <w:p w14:paraId="4C090276" w14:textId="1F77BB8C"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86</w:t>
            </w:r>
          </w:p>
        </w:tc>
        <w:tc>
          <w:tcPr>
            <w:tcW w:w="1116" w:type="dxa"/>
          </w:tcPr>
          <w:p w14:paraId="10B033F3" w14:textId="3BCD860C"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c>
          <w:tcPr>
            <w:tcW w:w="820" w:type="dxa"/>
          </w:tcPr>
          <w:p w14:paraId="52C5A4E7" w14:textId="569C5193"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86</w:t>
            </w:r>
          </w:p>
        </w:tc>
        <w:tc>
          <w:tcPr>
            <w:tcW w:w="1986" w:type="dxa"/>
          </w:tcPr>
          <w:p w14:paraId="03541188" w14:textId="45F25EBA" w:rsidR="009342E3" w:rsidRPr="009342E3" w:rsidRDefault="009342E3" w:rsidP="009342E3">
            <w:pPr>
              <w:pStyle w:val="TableParagraph"/>
              <w:spacing w:before="60" w:after="60"/>
              <w:ind w:left="-42" w:right="170" w:firstLine="99"/>
              <w:jc w:val="left"/>
              <w:rPr>
                <w:rFonts w:ascii="Segoe UI" w:hAnsi="Segoe UI" w:cs="Segoe UI"/>
                <w:sz w:val="16"/>
                <w:szCs w:val="16"/>
              </w:rPr>
            </w:pPr>
            <w:r w:rsidRPr="009342E3">
              <w:rPr>
                <w:rFonts w:ascii="Segoe UI" w:hAnsi="Segoe UI" w:cs="Segoe UI"/>
                <w:sz w:val="16"/>
                <w:szCs w:val="16"/>
              </w:rPr>
              <w:t>Past due 31–60 days</w:t>
            </w:r>
          </w:p>
        </w:tc>
        <w:tc>
          <w:tcPr>
            <w:tcW w:w="1097" w:type="dxa"/>
          </w:tcPr>
          <w:p w14:paraId="4B313931" w14:textId="7E28D5BD"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28</w:t>
            </w:r>
          </w:p>
        </w:tc>
        <w:tc>
          <w:tcPr>
            <w:tcW w:w="1200" w:type="dxa"/>
          </w:tcPr>
          <w:p w14:paraId="3A6BDBC7" w14:textId="7F9CC17F"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c>
          <w:tcPr>
            <w:tcW w:w="831" w:type="dxa"/>
          </w:tcPr>
          <w:p w14:paraId="56DB3D01" w14:textId="3BB81F7F"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28</w:t>
            </w:r>
          </w:p>
        </w:tc>
      </w:tr>
      <w:tr w:rsidR="009342E3" w14:paraId="07BA7671" w14:textId="77777777" w:rsidTr="009342E3">
        <w:trPr>
          <w:trHeight w:val="359"/>
        </w:trPr>
        <w:tc>
          <w:tcPr>
            <w:tcW w:w="870" w:type="dxa"/>
          </w:tcPr>
          <w:p w14:paraId="6FDC6BD5" w14:textId="4F62A5BA"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25</w:t>
            </w:r>
          </w:p>
        </w:tc>
        <w:tc>
          <w:tcPr>
            <w:tcW w:w="1116" w:type="dxa"/>
          </w:tcPr>
          <w:p w14:paraId="7621C855" w14:textId="219D1671"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c>
          <w:tcPr>
            <w:tcW w:w="820" w:type="dxa"/>
          </w:tcPr>
          <w:p w14:paraId="090F4BC2" w14:textId="2272B595"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25</w:t>
            </w:r>
          </w:p>
        </w:tc>
        <w:tc>
          <w:tcPr>
            <w:tcW w:w="1986" w:type="dxa"/>
          </w:tcPr>
          <w:p w14:paraId="2ADA1417" w14:textId="25ACE860" w:rsidR="009342E3" w:rsidRPr="009342E3" w:rsidRDefault="009342E3" w:rsidP="009342E3">
            <w:pPr>
              <w:pStyle w:val="TableParagraph"/>
              <w:spacing w:before="60" w:after="60"/>
              <w:ind w:left="-42" w:right="170" w:firstLine="99"/>
              <w:jc w:val="left"/>
              <w:rPr>
                <w:rFonts w:ascii="Segoe UI" w:hAnsi="Segoe UI" w:cs="Segoe UI"/>
                <w:sz w:val="16"/>
                <w:szCs w:val="16"/>
              </w:rPr>
            </w:pPr>
            <w:r w:rsidRPr="009342E3">
              <w:rPr>
                <w:rFonts w:ascii="Segoe UI" w:hAnsi="Segoe UI" w:cs="Segoe UI"/>
                <w:sz w:val="16"/>
                <w:szCs w:val="16"/>
              </w:rPr>
              <w:t>Past due 61–90 days</w:t>
            </w:r>
          </w:p>
        </w:tc>
        <w:tc>
          <w:tcPr>
            <w:tcW w:w="1097" w:type="dxa"/>
          </w:tcPr>
          <w:p w14:paraId="0B417C31" w14:textId="755B7D25"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23</w:t>
            </w:r>
          </w:p>
        </w:tc>
        <w:tc>
          <w:tcPr>
            <w:tcW w:w="1200" w:type="dxa"/>
          </w:tcPr>
          <w:p w14:paraId="6A46225D" w14:textId="51DCDF37"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(15)</w:t>
            </w:r>
          </w:p>
        </w:tc>
        <w:tc>
          <w:tcPr>
            <w:tcW w:w="831" w:type="dxa"/>
          </w:tcPr>
          <w:p w14:paraId="1FA13D54" w14:textId="216C14AD"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8</w:t>
            </w:r>
          </w:p>
        </w:tc>
      </w:tr>
      <w:tr w:rsidR="009342E3" w14:paraId="3B9F0112" w14:textId="77777777" w:rsidTr="009342E3">
        <w:trPr>
          <w:trHeight w:val="348"/>
        </w:trPr>
        <w:tc>
          <w:tcPr>
            <w:tcW w:w="870" w:type="dxa"/>
            <w:tcBorders>
              <w:top w:val="nil"/>
              <w:left w:val="nil"/>
              <w:bottom w:val="single" w:sz="4" w:space="0" w:color="A6A6A6" w:themeColor="background1" w:themeShade="A6"/>
              <w:right w:val="nil"/>
            </w:tcBorders>
          </w:tcPr>
          <w:p w14:paraId="175E8600" w14:textId="167CAF6F"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1,417</w:t>
            </w:r>
          </w:p>
        </w:tc>
        <w:tc>
          <w:tcPr>
            <w:tcW w:w="1116" w:type="dxa"/>
            <w:tcBorders>
              <w:top w:val="nil"/>
              <w:left w:val="nil"/>
              <w:bottom w:val="single" w:sz="4" w:space="0" w:color="A6A6A6" w:themeColor="background1" w:themeShade="A6"/>
              <w:right w:val="nil"/>
            </w:tcBorders>
          </w:tcPr>
          <w:p w14:paraId="20476347" w14:textId="4A620691"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(331)</w:t>
            </w:r>
          </w:p>
        </w:tc>
        <w:tc>
          <w:tcPr>
            <w:tcW w:w="820" w:type="dxa"/>
            <w:tcBorders>
              <w:top w:val="nil"/>
              <w:left w:val="nil"/>
              <w:bottom w:val="single" w:sz="4" w:space="0" w:color="A6A6A6" w:themeColor="background1" w:themeShade="A6"/>
              <w:right w:val="nil"/>
            </w:tcBorders>
          </w:tcPr>
          <w:p w14:paraId="6DB853E3" w14:textId="2DA2BAB9"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1,086</w:t>
            </w:r>
          </w:p>
        </w:tc>
        <w:tc>
          <w:tcPr>
            <w:tcW w:w="1986" w:type="dxa"/>
            <w:tcBorders>
              <w:top w:val="nil"/>
              <w:left w:val="nil"/>
              <w:bottom w:val="single" w:sz="4" w:space="0" w:color="A6A6A6" w:themeColor="background1" w:themeShade="A6"/>
              <w:right w:val="nil"/>
            </w:tcBorders>
          </w:tcPr>
          <w:p w14:paraId="5377150A" w14:textId="56E22113" w:rsidR="009342E3" w:rsidRPr="009342E3" w:rsidRDefault="009342E3" w:rsidP="009342E3">
            <w:pPr>
              <w:pStyle w:val="TableParagraph"/>
              <w:spacing w:before="60" w:after="60"/>
              <w:ind w:left="-42" w:right="170" w:firstLine="99"/>
              <w:jc w:val="left"/>
              <w:rPr>
                <w:rFonts w:ascii="Segoe UI" w:hAnsi="Segoe UI" w:cs="Segoe UI"/>
                <w:sz w:val="16"/>
                <w:szCs w:val="16"/>
              </w:rPr>
            </w:pPr>
            <w:r w:rsidRPr="009342E3">
              <w:rPr>
                <w:rFonts w:ascii="Segoe UI" w:hAnsi="Segoe UI" w:cs="Segoe UI"/>
                <w:sz w:val="16"/>
                <w:szCs w:val="16"/>
              </w:rPr>
              <w:t>Past due &gt;91 days</w:t>
            </w:r>
          </w:p>
        </w:tc>
        <w:tc>
          <w:tcPr>
            <w:tcW w:w="1097" w:type="dxa"/>
            <w:tcBorders>
              <w:top w:val="nil"/>
              <w:left w:val="nil"/>
              <w:bottom w:val="single" w:sz="4" w:space="0" w:color="A6A6A6" w:themeColor="background1" w:themeShade="A6"/>
              <w:right w:val="nil"/>
            </w:tcBorders>
          </w:tcPr>
          <w:p w14:paraId="1A6EF7ED" w14:textId="3C1BB5E3"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55</w:t>
            </w:r>
          </w:p>
        </w:tc>
        <w:tc>
          <w:tcPr>
            <w:tcW w:w="1200" w:type="dxa"/>
            <w:tcBorders>
              <w:top w:val="nil"/>
              <w:left w:val="nil"/>
              <w:bottom w:val="single" w:sz="4" w:space="0" w:color="A6A6A6" w:themeColor="background1" w:themeShade="A6"/>
              <w:right w:val="nil"/>
            </w:tcBorders>
          </w:tcPr>
          <w:p w14:paraId="2E2A0A07" w14:textId="0E1D9318"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(55)</w:t>
            </w:r>
          </w:p>
        </w:tc>
        <w:tc>
          <w:tcPr>
            <w:tcW w:w="831" w:type="dxa"/>
            <w:tcBorders>
              <w:top w:val="nil"/>
              <w:left w:val="nil"/>
              <w:bottom w:val="single" w:sz="4" w:space="0" w:color="A6A6A6" w:themeColor="background1" w:themeShade="A6"/>
              <w:right w:val="nil"/>
            </w:tcBorders>
          </w:tcPr>
          <w:p w14:paraId="1DCF7A99" w14:textId="1FA0BA17"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w:t>
            </w:r>
          </w:p>
        </w:tc>
      </w:tr>
      <w:tr w:rsidR="009342E3" w14:paraId="2729250E" w14:textId="77777777" w:rsidTr="009342E3">
        <w:trPr>
          <w:trHeight w:val="344"/>
        </w:trPr>
        <w:tc>
          <w:tcPr>
            <w:tcW w:w="870" w:type="dxa"/>
            <w:tcBorders>
              <w:top w:val="single" w:sz="4" w:space="0" w:color="A6A6A6" w:themeColor="background1" w:themeShade="A6"/>
              <w:left w:val="nil"/>
              <w:bottom w:val="single" w:sz="4" w:space="0" w:color="A6A6A6" w:themeColor="background1" w:themeShade="A6"/>
              <w:right w:val="nil"/>
            </w:tcBorders>
          </w:tcPr>
          <w:p w14:paraId="5DF8DFF0" w14:textId="4862E727" w:rsid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5,578</w:t>
            </w:r>
          </w:p>
        </w:tc>
        <w:tc>
          <w:tcPr>
            <w:tcW w:w="1116" w:type="dxa"/>
            <w:tcBorders>
              <w:top w:val="single" w:sz="4" w:space="0" w:color="A6A6A6" w:themeColor="background1" w:themeShade="A6"/>
              <w:left w:val="nil"/>
              <w:bottom w:val="single" w:sz="4" w:space="0" w:color="A6A6A6" w:themeColor="background1" w:themeShade="A6"/>
              <w:right w:val="nil"/>
            </w:tcBorders>
          </w:tcPr>
          <w:p w14:paraId="2FB3D035" w14:textId="740FCAEF" w:rsid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(331)</w:t>
            </w:r>
          </w:p>
        </w:tc>
        <w:tc>
          <w:tcPr>
            <w:tcW w:w="820" w:type="dxa"/>
            <w:tcBorders>
              <w:top w:val="single" w:sz="4" w:space="0" w:color="A6A6A6" w:themeColor="background1" w:themeShade="A6"/>
              <w:left w:val="nil"/>
              <w:bottom w:val="single" w:sz="4" w:space="0" w:color="A6A6A6" w:themeColor="background1" w:themeShade="A6"/>
              <w:right w:val="nil"/>
            </w:tcBorders>
          </w:tcPr>
          <w:p w14:paraId="204748D0" w14:textId="1CE93713" w:rsid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5,247</w:t>
            </w:r>
          </w:p>
        </w:tc>
        <w:tc>
          <w:tcPr>
            <w:tcW w:w="1986" w:type="dxa"/>
            <w:tcBorders>
              <w:top w:val="single" w:sz="4" w:space="0" w:color="A6A6A6" w:themeColor="background1" w:themeShade="A6"/>
              <w:left w:val="nil"/>
              <w:bottom w:val="single" w:sz="4" w:space="0" w:color="A6A6A6" w:themeColor="background1" w:themeShade="A6"/>
              <w:right w:val="nil"/>
            </w:tcBorders>
          </w:tcPr>
          <w:p w14:paraId="69C118F2" w14:textId="39F29E4F" w:rsidR="009342E3" w:rsidRPr="009342E3" w:rsidRDefault="009342E3" w:rsidP="009342E3">
            <w:pPr>
              <w:pStyle w:val="TableParagraph"/>
              <w:spacing w:before="60" w:after="60"/>
              <w:ind w:left="-42" w:right="170" w:firstLine="99"/>
              <w:jc w:val="left"/>
              <w:rPr>
                <w:rFonts w:ascii="Segoe UI" w:hAnsi="Segoe UI" w:cs="Segoe UI"/>
                <w:b/>
                <w:bCs/>
                <w:sz w:val="16"/>
                <w:szCs w:val="16"/>
              </w:rPr>
            </w:pPr>
            <w:r w:rsidRPr="009342E3">
              <w:rPr>
                <w:rFonts w:ascii="Segoe UI" w:hAnsi="Segoe UI" w:cs="Segoe UI"/>
                <w:b/>
                <w:bCs/>
                <w:sz w:val="16"/>
                <w:szCs w:val="16"/>
              </w:rPr>
              <w:t>Balance as at 30 June</w:t>
            </w:r>
          </w:p>
        </w:tc>
        <w:tc>
          <w:tcPr>
            <w:tcW w:w="1097" w:type="dxa"/>
            <w:tcBorders>
              <w:top w:val="single" w:sz="4" w:space="0" w:color="A6A6A6" w:themeColor="background1" w:themeShade="A6"/>
              <w:left w:val="nil"/>
              <w:bottom w:val="single" w:sz="4" w:space="0" w:color="A6A6A6" w:themeColor="background1" w:themeShade="A6"/>
              <w:right w:val="nil"/>
            </w:tcBorders>
          </w:tcPr>
          <w:p w14:paraId="2FE6DD66" w14:textId="2BAFFE57" w:rsidR="009342E3" w:rsidRP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2,301</w:t>
            </w:r>
          </w:p>
        </w:tc>
        <w:tc>
          <w:tcPr>
            <w:tcW w:w="1200" w:type="dxa"/>
            <w:tcBorders>
              <w:top w:val="single" w:sz="4" w:space="0" w:color="A6A6A6" w:themeColor="background1" w:themeShade="A6"/>
              <w:left w:val="nil"/>
              <w:bottom w:val="single" w:sz="4" w:space="0" w:color="A6A6A6" w:themeColor="background1" w:themeShade="A6"/>
              <w:right w:val="nil"/>
            </w:tcBorders>
          </w:tcPr>
          <w:p w14:paraId="46C85198" w14:textId="19BD0794" w:rsidR="009342E3" w:rsidRP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(70)</w:t>
            </w:r>
          </w:p>
        </w:tc>
        <w:tc>
          <w:tcPr>
            <w:tcW w:w="831" w:type="dxa"/>
            <w:tcBorders>
              <w:top w:val="single" w:sz="4" w:space="0" w:color="A6A6A6" w:themeColor="background1" w:themeShade="A6"/>
              <w:left w:val="nil"/>
              <w:bottom w:val="single" w:sz="4" w:space="0" w:color="A6A6A6" w:themeColor="background1" w:themeShade="A6"/>
              <w:right w:val="nil"/>
            </w:tcBorders>
          </w:tcPr>
          <w:p w14:paraId="0DEF0F43" w14:textId="03D8868C" w:rsidR="009342E3" w:rsidRP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2,231</w:t>
            </w:r>
          </w:p>
        </w:tc>
      </w:tr>
    </w:tbl>
    <w:p w14:paraId="36C56923" w14:textId="55928DDC" w:rsidR="009342E3" w:rsidRDefault="009342E3" w:rsidP="009342E3">
      <w:pPr>
        <w:pStyle w:val="Heading4"/>
      </w:pPr>
      <w:r w:rsidRPr="009342E3">
        <w:t>Movement in the allowance for credit losses</w:t>
      </w:r>
    </w:p>
    <w:tbl>
      <w:tblPr>
        <w:tblW w:w="7830" w:type="dxa"/>
        <w:tblLayout w:type="fixed"/>
        <w:tblCellMar>
          <w:left w:w="0" w:type="dxa"/>
          <w:right w:w="0" w:type="dxa"/>
        </w:tblCellMar>
        <w:tblLook w:val="01E0" w:firstRow="1" w:lastRow="1" w:firstColumn="1" w:lastColumn="1" w:noHBand="0" w:noVBand="0"/>
      </w:tblPr>
      <w:tblGrid>
        <w:gridCol w:w="993"/>
        <w:gridCol w:w="4959"/>
        <w:gridCol w:w="1878"/>
      </w:tblGrid>
      <w:tr w:rsidR="009342E3" w14:paraId="71707F40" w14:textId="77777777">
        <w:trPr>
          <w:trHeight w:val="784"/>
        </w:trPr>
        <w:tc>
          <w:tcPr>
            <w:tcW w:w="993" w:type="dxa"/>
            <w:shd w:val="clear" w:color="auto" w:fill="D9D9D9" w:themeFill="background1" w:themeFillShade="D9"/>
            <w:hideMark/>
          </w:tcPr>
          <w:p w14:paraId="20C2A0CB"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659F3C86" w14:textId="5E579CFE"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8E1C409" w14:textId="77777777" w:rsidR="009342E3" w:rsidRDefault="009342E3">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4959" w:type="dxa"/>
            <w:shd w:val="clear" w:color="auto" w:fill="D9D9D9" w:themeFill="background1" w:themeFillShade="D9"/>
          </w:tcPr>
          <w:p w14:paraId="782A6190" w14:textId="77777777" w:rsidR="009342E3" w:rsidRDefault="009342E3">
            <w:pPr>
              <w:pStyle w:val="TableParagraph"/>
              <w:rPr>
                <w:rFonts w:ascii="Times New Roman"/>
                <w:b/>
                <w:bCs/>
                <w:sz w:val="18"/>
              </w:rPr>
            </w:pPr>
          </w:p>
        </w:tc>
        <w:tc>
          <w:tcPr>
            <w:tcW w:w="1878" w:type="dxa"/>
            <w:shd w:val="clear" w:color="auto" w:fill="D9D9D9" w:themeFill="background1" w:themeFillShade="D9"/>
            <w:hideMark/>
          </w:tcPr>
          <w:p w14:paraId="0CEDB86B"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16C891F4" w14:textId="30D7217C"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2793F025" w14:textId="77777777" w:rsidR="009342E3" w:rsidRDefault="009342E3">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9342E3" w14:paraId="7996CFFE" w14:textId="77777777">
        <w:trPr>
          <w:trHeight w:val="354"/>
        </w:trPr>
        <w:tc>
          <w:tcPr>
            <w:tcW w:w="993" w:type="dxa"/>
            <w:hideMark/>
          </w:tcPr>
          <w:p w14:paraId="03CEA2DB" w14:textId="4F7011C6"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371</w:t>
            </w:r>
          </w:p>
        </w:tc>
        <w:tc>
          <w:tcPr>
            <w:tcW w:w="4959" w:type="dxa"/>
            <w:hideMark/>
          </w:tcPr>
          <w:p w14:paraId="294A4E8D" w14:textId="120D9673" w:rsidR="009342E3" w:rsidRPr="009342E3" w:rsidRDefault="009342E3" w:rsidP="009342E3">
            <w:pPr>
              <w:pStyle w:val="TableParagraph"/>
              <w:spacing w:before="60" w:after="60"/>
              <w:ind w:left="66" w:hanging="5"/>
              <w:jc w:val="left"/>
              <w:rPr>
                <w:rFonts w:ascii="Segoe UI" w:hAnsi="Segoe UI" w:cs="Segoe UI"/>
                <w:sz w:val="16"/>
                <w:szCs w:val="16"/>
              </w:rPr>
            </w:pPr>
            <w:r w:rsidRPr="009342E3">
              <w:rPr>
                <w:rFonts w:ascii="Segoe UI" w:hAnsi="Segoe UI" w:cs="Segoe UI"/>
                <w:sz w:val="16"/>
                <w:szCs w:val="16"/>
              </w:rPr>
              <w:t>Balance as at 1 July</w:t>
            </w:r>
          </w:p>
        </w:tc>
        <w:tc>
          <w:tcPr>
            <w:tcW w:w="1878" w:type="dxa"/>
            <w:hideMark/>
          </w:tcPr>
          <w:p w14:paraId="22B44A65" w14:textId="08544033"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331</w:t>
            </w:r>
          </w:p>
        </w:tc>
      </w:tr>
      <w:tr w:rsidR="009342E3" w14:paraId="67257E24" w14:textId="77777777">
        <w:trPr>
          <w:trHeight w:val="359"/>
        </w:trPr>
        <w:tc>
          <w:tcPr>
            <w:tcW w:w="993" w:type="dxa"/>
            <w:hideMark/>
          </w:tcPr>
          <w:p w14:paraId="29B6322B" w14:textId="721B44B9"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87</w:t>
            </w:r>
          </w:p>
        </w:tc>
        <w:tc>
          <w:tcPr>
            <w:tcW w:w="4959" w:type="dxa"/>
            <w:hideMark/>
          </w:tcPr>
          <w:p w14:paraId="4DAF6EDE" w14:textId="79FCDB40" w:rsidR="009342E3" w:rsidRPr="009342E3" w:rsidRDefault="009342E3" w:rsidP="009342E3">
            <w:pPr>
              <w:pStyle w:val="TableParagraph"/>
              <w:spacing w:before="60" w:after="60"/>
              <w:ind w:left="66" w:hanging="5"/>
              <w:jc w:val="left"/>
              <w:rPr>
                <w:rFonts w:ascii="Segoe UI" w:hAnsi="Segoe UI" w:cs="Segoe UI"/>
                <w:sz w:val="16"/>
                <w:szCs w:val="16"/>
              </w:rPr>
            </w:pPr>
            <w:r w:rsidRPr="009342E3">
              <w:rPr>
                <w:rFonts w:ascii="Segoe UI" w:hAnsi="Segoe UI" w:cs="Segoe UI"/>
                <w:sz w:val="16"/>
                <w:szCs w:val="16"/>
              </w:rPr>
              <w:t>Increase/(decrease) in loss allowance made during the year</w:t>
            </w:r>
          </w:p>
        </w:tc>
        <w:tc>
          <w:tcPr>
            <w:tcW w:w="1878" w:type="dxa"/>
            <w:hideMark/>
          </w:tcPr>
          <w:p w14:paraId="5E3D0CEB" w14:textId="241702CB"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(235)</w:t>
            </w:r>
          </w:p>
        </w:tc>
      </w:tr>
      <w:tr w:rsidR="009342E3" w14:paraId="21F35227" w14:textId="77777777">
        <w:trPr>
          <w:trHeight w:val="359"/>
        </w:trPr>
        <w:tc>
          <w:tcPr>
            <w:tcW w:w="993" w:type="dxa"/>
          </w:tcPr>
          <w:p w14:paraId="1235D0FE" w14:textId="21D2E7E9"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(127)</w:t>
            </w:r>
          </w:p>
        </w:tc>
        <w:tc>
          <w:tcPr>
            <w:tcW w:w="4959" w:type="dxa"/>
          </w:tcPr>
          <w:p w14:paraId="359F491C" w14:textId="33179808" w:rsidR="009342E3" w:rsidRPr="009342E3" w:rsidRDefault="009342E3" w:rsidP="009342E3">
            <w:pPr>
              <w:pStyle w:val="TableParagraph"/>
              <w:spacing w:before="60" w:after="60"/>
              <w:ind w:left="66" w:hanging="5"/>
              <w:jc w:val="left"/>
              <w:rPr>
                <w:rFonts w:ascii="Segoe UI" w:hAnsi="Segoe UI" w:cs="Segoe UI"/>
                <w:sz w:val="16"/>
                <w:szCs w:val="16"/>
              </w:rPr>
            </w:pPr>
            <w:r w:rsidRPr="009342E3">
              <w:rPr>
                <w:rFonts w:ascii="Segoe UI" w:hAnsi="Segoe UI" w:cs="Segoe UI"/>
                <w:sz w:val="16"/>
                <w:szCs w:val="16"/>
              </w:rPr>
              <w:t>Receivables written off during the year</w:t>
            </w:r>
          </w:p>
        </w:tc>
        <w:tc>
          <w:tcPr>
            <w:tcW w:w="1878" w:type="dxa"/>
          </w:tcPr>
          <w:p w14:paraId="3AC490C9" w14:textId="2B304233"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(26)</w:t>
            </w:r>
          </w:p>
        </w:tc>
      </w:tr>
      <w:tr w:rsidR="009342E3" w14:paraId="1091532E" w14:textId="77777777">
        <w:trPr>
          <w:trHeight w:val="348"/>
        </w:trPr>
        <w:tc>
          <w:tcPr>
            <w:tcW w:w="993" w:type="dxa"/>
            <w:tcBorders>
              <w:top w:val="nil"/>
              <w:left w:val="nil"/>
              <w:bottom w:val="single" w:sz="4" w:space="0" w:color="A6A6A6" w:themeColor="background1" w:themeShade="A6"/>
              <w:right w:val="nil"/>
            </w:tcBorders>
            <w:hideMark/>
          </w:tcPr>
          <w:p w14:paraId="24652510" w14:textId="41A2798E"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331</w:t>
            </w:r>
          </w:p>
        </w:tc>
        <w:tc>
          <w:tcPr>
            <w:tcW w:w="4959" w:type="dxa"/>
            <w:tcBorders>
              <w:top w:val="nil"/>
              <w:left w:val="nil"/>
              <w:bottom w:val="single" w:sz="4" w:space="0" w:color="A6A6A6" w:themeColor="background1" w:themeShade="A6"/>
              <w:right w:val="nil"/>
            </w:tcBorders>
            <w:hideMark/>
          </w:tcPr>
          <w:p w14:paraId="574BA590" w14:textId="4C6B8CF5" w:rsidR="009342E3" w:rsidRPr="009342E3" w:rsidRDefault="009342E3" w:rsidP="009342E3">
            <w:pPr>
              <w:pStyle w:val="TableParagraph"/>
              <w:spacing w:before="60" w:after="60"/>
              <w:ind w:left="66" w:hanging="5"/>
              <w:jc w:val="left"/>
              <w:rPr>
                <w:rFonts w:ascii="Segoe UI" w:hAnsi="Segoe UI" w:cs="Segoe UI"/>
                <w:sz w:val="16"/>
                <w:szCs w:val="16"/>
              </w:rPr>
            </w:pPr>
            <w:r w:rsidRPr="009342E3">
              <w:rPr>
                <w:rFonts w:ascii="Segoe UI" w:hAnsi="Segoe UI" w:cs="Segoe UI"/>
                <w:sz w:val="16"/>
                <w:szCs w:val="16"/>
              </w:rPr>
              <w:t>Balance as at 30 June</w:t>
            </w:r>
          </w:p>
        </w:tc>
        <w:tc>
          <w:tcPr>
            <w:tcW w:w="1878" w:type="dxa"/>
            <w:tcBorders>
              <w:top w:val="nil"/>
              <w:left w:val="nil"/>
              <w:bottom w:val="single" w:sz="4" w:space="0" w:color="A6A6A6" w:themeColor="background1" w:themeShade="A6"/>
              <w:right w:val="nil"/>
            </w:tcBorders>
            <w:hideMark/>
          </w:tcPr>
          <w:p w14:paraId="0C1B5B7C" w14:textId="312AB9DA" w:rsidR="009342E3" w:rsidRPr="009342E3" w:rsidRDefault="009342E3" w:rsidP="009342E3">
            <w:pPr>
              <w:pStyle w:val="TableParagraph"/>
              <w:spacing w:before="60" w:after="60"/>
              <w:ind w:left="-42" w:right="170" w:firstLine="99"/>
              <w:rPr>
                <w:rFonts w:ascii="Segoe UI" w:hAnsi="Segoe UI" w:cs="Segoe UI"/>
                <w:sz w:val="16"/>
                <w:szCs w:val="16"/>
              </w:rPr>
            </w:pPr>
            <w:r w:rsidRPr="009342E3">
              <w:rPr>
                <w:rFonts w:ascii="Segoe UI" w:hAnsi="Segoe UI" w:cs="Segoe UI"/>
                <w:sz w:val="16"/>
                <w:szCs w:val="16"/>
              </w:rPr>
              <w:t>70</w:t>
            </w:r>
          </w:p>
        </w:tc>
      </w:tr>
      <w:tr w:rsidR="009342E3" w:rsidRPr="009342E3" w14:paraId="6482E1B1" w14:textId="77777777">
        <w:trPr>
          <w:trHeight w:val="344"/>
        </w:trPr>
        <w:tc>
          <w:tcPr>
            <w:tcW w:w="993" w:type="dxa"/>
            <w:tcBorders>
              <w:top w:val="single" w:sz="4" w:space="0" w:color="A6A6A6" w:themeColor="background1" w:themeShade="A6"/>
              <w:left w:val="nil"/>
              <w:bottom w:val="single" w:sz="4" w:space="0" w:color="A6A6A6" w:themeColor="background1" w:themeShade="A6"/>
              <w:right w:val="nil"/>
            </w:tcBorders>
            <w:hideMark/>
          </w:tcPr>
          <w:p w14:paraId="3230C8DB" w14:textId="64DDE653" w:rsidR="009342E3" w:rsidRP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371</w:t>
            </w:r>
          </w:p>
        </w:tc>
        <w:tc>
          <w:tcPr>
            <w:tcW w:w="4959" w:type="dxa"/>
            <w:tcBorders>
              <w:top w:val="single" w:sz="4" w:space="0" w:color="A6A6A6" w:themeColor="background1" w:themeShade="A6"/>
              <w:left w:val="nil"/>
              <w:bottom w:val="single" w:sz="4" w:space="0" w:color="A6A6A6" w:themeColor="background1" w:themeShade="A6"/>
              <w:right w:val="nil"/>
            </w:tcBorders>
            <w:hideMark/>
          </w:tcPr>
          <w:p w14:paraId="1496356E" w14:textId="5556A4E4" w:rsidR="009342E3" w:rsidRPr="009342E3" w:rsidRDefault="009342E3" w:rsidP="009342E3">
            <w:pPr>
              <w:pStyle w:val="TableParagraph"/>
              <w:spacing w:before="60" w:after="60"/>
              <w:ind w:left="66" w:hanging="5"/>
              <w:jc w:val="left"/>
              <w:rPr>
                <w:rFonts w:ascii="Segoe UI" w:hAnsi="Segoe UI" w:cs="Segoe UI"/>
                <w:b/>
                <w:bCs/>
                <w:sz w:val="16"/>
                <w:szCs w:val="16"/>
              </w:rPr>
            </w:pPr>
            <w:r w:rsidRPr="009342E3">
              <w:rPr>
                <w:rFonts w:ascii="Segoe UI" w:hAnsi="Segoe UI" w:cs="Segoe UI"/>
                <w:b/>
                <w:bCs/>
                <w:sz w:val="16"/>
                <w:szCs w:val="16"/>
              </w:rPr>
              <w:t>Balance as at 1 July</w:t>
            </w:r>
          </w:p>
        </w:tc>
        <w:tc>
          <w:tcPr>
            <w:tcW w:w="1878" w:type="dxa"/>
            <w:tcBorders>
              <w:top w:val="single" w:sz="4" w:space="0" w:color="A6A6A6" w:themeColor="background1" w:themeShade="A6"/>
              <w:left w:val="nil"/>
              <w:bottom w:val="single" w:sz="4" w:space="0" w:color="A6A6A6" w:themeColor="background1" w:themeShade="A6"/>
              <w:right w:val="nil"/>
            </w:tcBorders>
            <w:hideMark/>
          </w:tcPr>
          <w:p w14:paraId="618C7575" w14:textId="49F92946" w:rsidR="009342E3" w:rsidRPr="009342E3" w:rsidRDefault="009342E3" w:rsidP="009342E3">
            <w:pPr>
              <w:pStyle w:val="TableParagraph"/>
              <w:spacing w:before="60" w:after="60"/>
              <w:ind w:left="-42" w:right="170" w:firstLine="99"/>
              <w:rPr>
                <w:rFonts w:ascii="Segoe UI" w:hAnsi="Segoe UI" w:cs="Segoe UI"/>
                <w:b/>
                <w:bCs/>
                <w:sz w:val="16"/>
                <w:szCs w:val="16"/>
              </w:rPr>
            </w:pPr>
            <w:r w:rsidRPr="009342E3">
              <w:rPr>
                <w:rFonts w:ascii="Segoe UI" w:hAnsi="Segoe UI" w:cs="Segoe UI"/>
                <w:b/>
                <w:bCs/>
                <w:sz w:val="16"/>
                <w:szCs w:val="16"/>
              </w:rPr>
              <w:t>331</w:t>
            </w:r>
          </w:p>
        </w:tc>
      </w:tr>
    </w:tbl>
    <w:p w14:paraId="054545CC" w14:textId="77777777" w:rsidR="009342E3" w:rsidRDefault="009342E3" w:rsidP="009342E3">
      <w:pPr>
        <w:pStyle w:val="Heading3"/>
      </w:pPr>
      <w:r>
        <w:t>7.</w:t>
      </w:r>
      <w:r>
        <w:tab/>
        <w:t>Property, plant and equipment</w:t>
      </w:r>
    </w:p>
    <w:p w14:paraId="4D935190" w14:textId="77777777" w:rsidR="009342E3" w:rsidRDefault="009342E3" w:rsidP="009342E3">
      <w:pPr>
        <w:pStyle w:val="Heading4"/>
      </w:pPr>
      <w:r>
        <w:t>Accounting policy</w:t>
      </w:r>
    </w:p>
    <w:p w14:paraId="30EC8FF9" w14:textId="77777777" w:rsidR="009342E3" w:rsidRDefault="009342E3" w:rsidP="009342E3">
      <w:r>
        <w:t>Property, plant and equipment consists of the following asset classes: land, leasehold improvements, furniture, plant and equipment, and motor vehicles.</w:t>
      </w:r>
    </w:p>
    <w:p w14:paraId="2FB6E2FB" w14:textId="77777777" w:rsidR="009342E3" w:rsidRDefault="009342E3" w:rsidP="009342E3"/>
    <w:p w14:paraId="7E5C1EF1" w14:textId="77777777" w:rsidR="009342E3" w:rsidRDefault="009342E3" w:rsidP="009342E3">
      <w:r>
        <w:t>Land is measured at fair value. All other classes are measured at cost less accumulated depreciation and impairment losses.</w:t>
      </w:r>
    </w:p>
    <w:p w14:paraId="0FC9CF88" w14:textId="77777777" w:rsidR="009342E3" w:rsidRDefault="009342E3" w:rsidP="009342E3"/>
    <w:p w14:paraId="2F1BFB70" w14:textId="77777777" w:rsidR="009342E3" w:rsidRDefault="009342E3" w:rsidP="009342E3">
      <w:r>
        <w:t>Individual assets or groups of assets are capitalised if their cost is greater than $4,000.</w:t>
      </w:r>
    </w:p>
    <w:p w14:paraId="5F89C324" w14:textId="77777777" w:rsidR="009342E3" w:rsidRDefault="009342E3" w:rsidP="009342E3">
      <w:pPr>
        <w:pStyle w:val="Heading4"/>
      </w:pPr>
      <w:r>
        <w:t>Depreciation</w:t>
      </w:r>
    </w:p>
    <w:p w14:paraId="68DFC21F" w14:textId="77777777" w:rsidR="009342E3" w:rsidRDefault="009342E3" w:rsidP="009342E3">
      <w:r>
        <w:t>Depreciation is provided on a straight-line basis on all property, plant and equipment, other than land, at rates that will write off the cost (or valuation) of the assets to their estimated residual values over their useful lives. The useful lives and associated depreciation rates of major classes of property, plant and equipment have been estimated as follows.</w:t>
      </w:r>
    </w:p>
    <w:p w14:paraId="53851137" w14:textId="77777777" w:rsidR="009342E3" w:rsidRDefault="009342E3" w:rsidP="009342E3"/>
    <w:tbl>
      <w:tblPr>
        <w:tblW w:w="8070" w:type="dxa"/>
        <w:tblInd w:w="7" w:type="dxa"/>
        <w:tblBorders>
          <w:top w:val="single" w:sz="4" w:space="0" w:color="A6A6A6" w:themeColor="background1" w:themeShade="A6"/>
          <w:bottom w:val="single" w:sz="4" w:space="0" w:color="A6A6A6" w:themeColor="background1" w:themeShade="A6"/>
          <w:insideH w:val="single" w:sz="4" w:space="0" w:color="A6A6A6" w:themeColor="background1" w:themeShade="A6"/>
        </w:tblBorders>
        <w:tblLayout w:type="fixed"/>
        <w:tblCellMar>
          <w:left w:w="0" w:type="dxa"/>
          <w:right w:w="0" w:type="dxa"/>
        </w:tblCellMar>
        <w:tblLook w:val="01E0" w:firstRow="1" w:lastRow="1" w:firstColumn="1" w:lastColumn="1" w:noHBand="0" w:noVBand="0"/>
      </w:tblPr>
      <w:tblGrid>
        <w:gridCol w:w="3152"/>
        <w:gridCol w:w="2459"/>
        <w:gridCol w:w="2459"/>
      </w:tblGrid>
      <w:tr w:rsidR="009342E3" w14:paraId="6CD32DB1" w14:textId="77777777" w:rsidTr="00E14426">
        <w:trPr>
          <w:trHeight w:val="317"/>
        </w:trPr>
        <w:tc>
          <w:tcPr>
            <w:tcW w:w="3152" w:type="dxa"/>
            <w:tcBorders>
              <w:top w:val="nil"/>
              <w:left w:val="nil"/>
              <w:bottom w:val="nil"/>
              <w:right w:val="nil"/>
            </w:tcBorders>
            <w:shd w:val="clear" w:color="auto" w:fill="D9D9D9" w:themeFill="background1" w:themeFillShade="D9"/>
          </w:tcPr>
          <w:p w14:paraId="52256537" w14:textId="77777777" w:rsidR="009342E3" w:rsidRDefault="009342E3">
            <w:pPr>
              <w:pStyle w:val="TableText"/>
              <w:ind w:left="113"/>
              <w:rPr>
                <w:b/>
                <w:bCs/>
                <w:sz w:val="16"/>
                <w:szCs w:val="18"/>
              </w:rPr>
            </w:pPr>
          </w:p>
        </w:tc>
        <w:tc>
          <w:tcPr>
            <w:tcW w:w="2459" w:type="dxa"/>
            <w:tcBorders>
              <w:top w:val="nil"/>
              <w:left w:val="nil"/>
              <w:bottom w:val="nil"/>
              <w:right w:val="nil"/>
            </w:tcBorders>
            <w:shd w:val="clear" w:color="auto" w:fill="D9D9D9" w:themeFill="background1" w:themeFillShade="D9"/>
            <w:hideMark/>
          </w:tcPr>
          <w:p w14:paraId="7FA8D122" w14:textId="77777777" w:rsidR="009342E3" w:rsidRDefault="009342E3" w:rsidP="00070A86">
            <w:pPr>
              <w:pStyle w:val="TableText"/>
              <w:ind w:left="113" w:right="113"/>
              <w:jc w:val="right"/>
              <w:rPr>
                <w:b/>
                <w:bCs/>
                <w:sz w:val="16"/>
                <w:szCs w:val="18"/>
              </w:rPr>
            </w:pPr>
            <w:r>
              <w:rPr>
                <w:b/>
                <w:bCs/>
                <w:sz w:val="16"/>
                <w:szCs w:val="18"/>
              </w:rPr>
              <w:t>Useful life</w:t>
            </w:r>
          </w:p>
        </w:tc>
        <w:tc>
          <w:tcPr>
            <w:tcW w:w="2459" w:type="dxa"/>
            <w:tcBorders>
              <w:top w:val="nil"/>
              <w:left w:val="nil"/>
              <w:bottom w:val="nil"/>
              <w:right w:val="nil"/>
            </w:tcBorders>
            <w:shd w:val="clear" w:color="auto" w:fill="D9D9D9" w:themeFill="background1" w:themeFillShade="D9"/>
            <w:hideMark/>
          </w:tcPr>
          <w:p w14:paraId="0A6C039C" w14:textId="77777777" w:rsidR="009342E3" w:rsidRDefault="009342E3" w:rsidP="00070A86">
            <w:pPr>
              <w:pStyle w:val="TableText"/>
              <w:ind w:left="113" w:right="113"/>
              <w:jc w:val="right"/>
              <w:rPr>
                <w:b/>
                <w:bCs/>
                <w:sz w:val="16"/>
                <w:szCs w:val="18"/>
              </w:rPr>
            </w:pPr>
            <w:r>
              <w:rPr>
                <w:b/>
                <w:bCs/>
                <w:sz w:val="16"/>
                <w:szCs w:val="18"/>
              </w:rPr>
              <w:t>Depreciation rate</w:t>
            </w:r>
          </w:p>
        </w:tc>
      </w:tr>
      <w:tr w:rsidR="009342E3" w14:paraId="58364D23" w14:textId="77777777" w:rsidTr="00E14426">
        <w:trPr>
          <w:trHeight w:val="344"/>
        </w:trPr>
        <w:tc>
          <w:tcPr>
            <w:tcW w:w="3152" w:type="dxa"/>
            <w:tcBorders>
              <w:top w:val="nil"/>
              <w:left w:val="nil"/>
              <w:bottom w:val="single" w:sz="4" w:space="0" w:color="A6A6A6" w:themeColor="background1" w:themeShade="A6"/>
              <w:right w:val="nil"/>
            </w:tcBorders>
            <w:hideMark/>
          </w:tcPr>
          <w:p w14:paraId="7C8CDE13" w14:textId="5C540F2A" w:rsidR="009342E3" w:rsidRDefault="009342E3" w:rsidP="009342E3">
            <w:pPr>
              <w:pStyle w:val="TableText"/>
              <w:ind w:left="113" w:right="113"/>
              <w:rPr>
                <w:sz w:val="16"/>
                <w:szCs w:val="18"/>
              </w:rPr>
            </w:pPr>
            <w:r w:rsidRPr="009342E3">
              <w:rPr>
                <w:sz w:val="16"/>
                <w:szCs w:val="18"/>
              </w:rPr>
              <w:t>Motor vehicles</w:t>
            </w:r>
          </w:p>
        </w:tc>
        <w:tc>
          <w:tcPr>
            <w:tcW w:w="2459" w:type="dxa"/>
            <w:tcBorders>
              <w:top w:val="nil"/>
              <w:left w:val="nil"/>
              <w:bottom w:val="single" w:sz="4" w:space="0" w:color="A6A6A6" w:themeColor="background1" w:themeShade="A6"/>
              <w:right w:val="nil"/>
            </w:tcBorders>
            <w:hideMark/>
          </w:tcPr>
          <w:p w14:paraId="43308BFE" w14:textId="0667CAD4" w:rsidR="009342E3" w:rsidRPr="009342E3" w:rsidRDefault="009342E3" w:rsidP="00070A86">
            <w:pPr>
              <w:pStyle w:val="TableText"/>
              <w:ind w:left="113" w:right="113"/>
              <w:jc w:val="right"/>
              <w:rPr>
                <w:sz w:val="16"/>
                <w:szCs w:val="18"/>
              </w:rPr>
            </w:pPr>
            <w:r w:rsidRPr="009342E3">
              <w:rPr>
                <w:sz w:val="16"/>
                <w:szCs w:val="18"/>
              </w:rPr>
              <w:t>5 years</w:t>
            </w:r>
          </w:p>
        </w:tc>
        <w:tc>
          <w:tcPr>
            <w:tcW w:w="2459" w:type="dxa"/>
            <w:tcBorders>
              <w:top w:val="nil"/>
              <w:left w:val="nil"/>
              <w:bottom w:val="single" w:sz="4" w:space="0" w:color="A6A6A6" w:themeColor="background1" w:themeShade="A6"/>
              <w:right w:val="nil"/>
            </w:tcBorders>
            <w:hideMark/>
          </w:tcPr>
          <w:p w14:paraId="38776A50" w14:textId="7007B8D7" w:rsidR="009342E3" w:rsidRPr="009342E3" w:rsidRDefault="009342E3" w:rsidP="00070A86">
            <w:pPr>
              <w:pStyle w:val="TableText"/>
              <w:ind w:left="113" w:right="113"/>
              <w:jc w:val="right"/>
              <w:rPr>
                <w:sz w:val="16"/>
                <w:szCs w:val="18"/>
              </w:rPr>
            </w:pPr>
            <w:r w:rsidRPr="009342E3">
              <w:rPr>
                <w:sz w:val="16"/>
                <w:szCs w:val="18"/>
              </w:rPr>
              <w:t>20%</w:t>
            </w:r>
          </w:p>
        </w:tc>
      </w:tr>
      <w:tr w:rsidR="009342E3" w14:paraId="2A33BF6F" w14:textId="77777777" w:rsidTr="00E14426">
        <w:trPr>
          <w:trHeight w:val="344"/>
        </w:trPr>
        <w:tc>
          <w:tcPr>
            <w:tcW w:w="3152" w:type="dxa"/>
            <w:tcBorders>
              <w:top w:val="single" w:sz="4" w:space="0" w:color="A6A6A6" w:themeColor="background1" w:themeShade="A6"/>
              <w:left w:val="nil"/>
              <w:bottom w:val="single" w:sz="4" w:space="0" w:color="A6A6A6" w:themeColor="background1" w:themeShade="A6"/>
              <w:right w:val="nil"/>
            </w:tcBorders>
            <w:hideMark/>
          </w:tcPr>
          <w:p w14:paraId="363A1BE5" w14:textId="2252F1B9" w:rsidR="009342E3" w:rsidRDefault="009342E3" w:rsidP="009342E3">
            <w:pPr>
              <w:pStyle w:val="TableText"/>
              <w:ind w:left="113" w:right="113"/>
              <w:rPr>
                <w:sz w:val="16"/>
                <w:szCs w:val="18"/>
              </w:rPr>
            </w:pPr>
            <w:r w:rsidRPr="009342E3">
              <w:rPr>
                <w:sz w:val="16"/>
                <w:szCs w:val="18"/>
              </w:rPr>
              <w:t>Furniture, plant and equipment</w:t>
            </w:r>
          </w:p>
        </w:tc>
        <w:tc>
          <w:tcPr>
            <w:tcW w:w="2459" w:type="dxa"/>
            <w:tcBorders>
              <w:top w:val="single" w:sz="4" w:space="0" w:color="A6A6A6" w:themeColor="background1" w:themeShade="A6"/>
              <w:left w:val="nil"/>
              <w:bottom w:val="single" w:sz="4" w:space="0" w:color="A6A6A6" w:themeColor="background1" w:themeShade="A6"/>
              <w:right w:val="nil"/>
            </w:tcBorders>
            <w:hideMark/>
          </w:tcPr>
          <w:p w14:paraId="6E4CF469" w14:textId="7A48D972" w:rsidR="009342E3" w:rsidRPr="009342E3" w:rsidRDefault="009342E3" w:rsidP="00070A86">
            <w:pPr>
              <w:pStyle w:val="TableText"/>
              <w:ind w:left="113" w:right="113"/>
              <w:jc w:val="right"/>
              <w:rPr>
                <w:sz w:val="16"/>
                <w:szCs w:val="18"/>
              </w:rPr>
            </w:pPr>
            <w:r w:rsidRPr="009342E3">
              <w:rPr>
                <w:sz w:val="16"/>
                <w:szCs w:val="18"/>
              </w:rPr>
              <w:t>5–10 years</w:t>
            </w:r>
          </w:p>
        </w:tc>
        <w:tc>
          <w:tcPr>
            <w:tcW w:w="2459" w:type="dxa"/>
            <w:tcBorders>
              <w:top w:val="single" w:sz="4" w:space="0" w:color="A6A6A6" w:themeColor="background1" w:themeShade="A6"/>
              <w:left w:val="nil"/>
              <w:bottom w:val="single" w:sz="4" w:space="0" w:color="A6A6A6" w:themeColor="background1" w:themeShade="A6"/>
              <w:right w:val="nil"/>
            </w:tcBorders>
            <w:hideMark/>
          </w:tcPr>
          <w:p w14:paraId="19494048" w14:textId="1D38D0ED" w:rsidR="009342E3" w:rsidRPr="009342E3" w:rsidRDefault="009342E3" w:rsidP="00070A86">
            <w:pPr>
              <w:pStyle w:val="TableText"/>
              <w:ind w:left="113" w:right="113"/>
              <w:jc w:val="right"/>
              <w:rPr>
                <w:sz w:val="16"/>
                <w:szCs w:val="18"/>
              </w:rPr>
            </w:pPr>
            <w:r w:rsidRPr="009342E3">
              <w:rPr>
                <w:sz w:val="16"/>
                <w:szCs w:val="18"/>
              </w:rPr>
              <w:t>10–20%</w:t>
            </w:r>
          </w:p>
        </w:tc>
      </w:tr>
      <w:tr w:rsidR="009342E3" w14:paraId="3A327ED0" w14:textId="77777777" w:rsidTr="00E14426">
        <w:trPr>
          <w:trHeight w:val="344"/>
        </w:trPr>
        <w:tc>
          <w:tcPr>
            <w:tcW w:w="3152" w:type="dxa"/>
            <w:tcBorders>
              <w:top w:val="single" w:sz="4" w:space="0" w:color="A6A6A6" w:themeColor="background1" w:themeShade="A6"/>
              <w:left w:val="nil"/>
              <w:bottom w:val="single" w:sz="4" w:space="0" w:color="A6A6A6" w:themeColor="background1" w:themeShade="A6"/>
              <w:right w:val="nil"/>
            </w:tcBorders>
            <w:hideMark/>
          </w:tcPr>
          <w:p w14:paraId="1E43BE6C" w14:textId="389171D7" w:rsidR="009342E3" w:rsidRDefault="009342E3" w:rsidP="009342E3">
            <w:pPr>
              <w:pStyle w:val="TableText"/>
              <w:ind w:left="113" w:right="113"/>
              <w:rPr>
                <w:sz w:val="16"/>
                <w:szCs w:val="18"/>
              </w:rPr>
            </w:pPr>
            <w:r w:rsidRPr="009342E3">
              <w:rPr>
                <w:sz w:val="16"/>
                <w:szCs w:val="18"/>
              </w:rPr>
              <w:t>Leasehold improvements</w:t>
            </w:r>
          </w:p>
        </w:tc>
        <w:tc>
          <w:tcPr>
            <w:tcW w:w="2459" w:type="dxa"/>
            <w:tcBorders>
              <w:top w:val="single" w:sz="4" w:space="0" w:color="A6A6A6" w:themeColor="background1" w:themeShade="A6"/>
              <w:left w:val="nil"/>
              <w:bottom w:val="single" w:sz="4" w:space="0" w:color="A6A6A6" w:themeColor="background1" w:themeShade="A6"/>
              <w:right w:val="nil"/>
            </w:tcBorders>
            <w:hideMark/>
          </w:tcPr>
          <w:p w14:paraId="27ECF872" w14:textId="43CC2610" w:rsidR="009342E3" w:rsidRPr="009342E3" w:rsidRDefault="009342E3" w:rsidP="00070A86">
            <w:pPr>
              <w:pStyle w:val="TableText"/>
              <w:ind w:left="113" w:right="113"/>
              <w:jc w:val="right"/>
              <w:rPr>
                <w:sz w:val="16"/>
                <w:szCs w:val="18"/>
              </w:rPr>
            </w:pPr>
            <w:r w:rsidRPr="009342E3">
              <w:rPr>
                <w:sz w:val="16"/>
                <w:szCs w:val="18"/>
              </w:rPr>
              <w:t>5–10 years</w:t>
            </w:r>
          </w:p>
        </w:tc>
        <w:tc>
          <w:tcPr>
            <w:tcW w:w="2459" w:type="dxa"/>
            <w:tcBorders>
              <w:top w:val="single" w:sz="4" w:space="0" w:color="A6A6A6" w:themeColor="background1" w:themeShade="A6"/>
              <w:left w:val="nil"/>
              <w:bottom w:val="single" w:sz="4" w:space="0" w:color="A6A6A6" w:themeColor="background1" w:themeShade="A6"/>
              <w:right w:val="nil"/>
            </w:tcBorders>
            <w:hideMark/>
          </w:tcPr>
          <w:p w14:paraId="490404A1" w14:textId="7E9885E6" w:rsidR="009342E3" w:rsidRPr="009342E3" w:rsidRDefault="009342E3" w:rsidP="00070A86">
            <w:pPr>
              <w:pStyle w:val="TableText"/>
              <w:ind w:left="113" w:right="113"/>
              <w:jc w:val="right"/>
              <w:rPr>
                <w:sz w:val="16"/>
                <w:szCs w:val="18"/>
              </w:rPr>
            </w:pPr>
            <w:r w:rsidRPr="009342E3">
              <w:rPr>
                <w:sz w:val="16"/>
                <w:szCs w:val="18"/>
              </w:rPr>
              <w:t>10–20%</w:t>
            </w:r>
          </w:p>
        </w:tc>
      </w:tr>
      <w:tr w:rsidR="009342E3" w14:paraId="749D4274" w14:textId="77777777" w:rsidTr="00E14426">
        <w:trPr>
          <w:trHeight w:val="344"/>
        </w:trPr>
        <w:tc>
          <w:tcPr>
            <w:tcW w:w="3152" w:type="dxa"/>
            <w:tcBorders>
              <w:top w:val="single" w:sz="4" w:space="0" w:color="A6A6A6" w:themeColor="background1" w:themeShade="A6"/>
              <w:left w:val="nil"/>
              <w:bottom w:val="single" w:sz="4" w:space="0" w:color="A6A6A6" w:themeColor="background1" w:themeShade="A6"/>
              <w:right w:val="nil"/>
            </w:tcBorders>
            <w:hideMark/>
          </w:tcPr>
          <w:p w14:paraId="3E37C1BC" w14:textId="426827C6" w:rsidR="009342E3" w:rsidRDefault="009342E3" w:rsidP="009342E3">
            <w:pPr>
              <w:pStyle w:val="TableText"/>
              <w:ind w:left="113" w:right="113"/>
              <w:rPr>
                <w:sz w:val="16"/>
                <w:szCs w:val="18"/>
              </w:rPr>
            </w:pPr>
            <w:r w:rsidRPr="009342E3">
              <w:rPr>
                <w:sz w:val="16"/>
                <w:szCs w:val="18"/>
              </w:rPr>
              <w:t>Computer hardware</w:t>
            </w:r>
          </w:p>
        </w:tc>
        <w:tc>
          <w:tcPr>
            <w:tcW w:w="2459" w:type="dxa"/>
            <w:tcBorders>
              <w:top w:val="single" w:sz="4" w:space="0" w:color="A6A6A6" w:themeColor="background1" w:themeShade="A6"/>
              <w:left w:val="nil"/>
              <w:bottom w:val="single" w:sz="4" w:space="0" w:color="A6A6A6" w:themeColor="background1" w:themeShade="A6"/>
              <w:right w:val="nil"/>
            </w:tcBorders>
            <w:hideMark/>
          </w:tcPr>
          <w:p w14:paraId="7C1030C5" w14:textId="68938244" w:rsidR="009342E3" w:rsidRPr="009342E3" w:rsidRDefault="009342E3" w:rsidP="00070A86">
            <w:pPr>
              <w:pStyle w:val="TableText"/>
              <w:ind w:left="113" w:right="113"/>
              <w:jc w:val="right"/>
              <w:rPr>
                <w:sz w:val="16"/>
                <w:szCs w:val="18"/>
              </w:rPr>
            </w:pPr>
            <w:r w:rsidRPr="009342E3">
              <w:rPr>
                <w:sz w:val="16"/>
                <w:szCs w:val="18"/>
              </w:rPr>
              <w:t>3–5 years</w:t>
            </w:r>
          </w:p>
        </w:tc>
        <w:tc>
          <w:tcPr>
            <w:tcW w:w="2459" w:type="dxa"/>
            <w:tcBorders>
              <w:top w:val="single" w:sz="4" w:space="0" w:color="A6A6A6" w:themeColor="background1" w:themeShade="A6"/>
              <w:left w:val="nil"/>
              <w:bottom w:val="single" w:sz="4" w:space="0" w:color="A6A6A6" w:themeColor="background1" w:themeShade="A6"/>
              <w:right w:val="nil"/>
            </w:tcBorders>
            <w:hideMark/>
          </w:tcPr>
          <w:p w14:paraId="142BEFDA" w14:textId="614E1D11" w:rsidR="009342E3" w:rsidRPr="009342E3" w:rsidRDefault="009342E3" w:rsidP="00070A86">
            <w:pPr>
              <w:pStyle w:val="TableText"/>
              <w:ind w:left="113" w:right="113"/>
              <w:jc w:val="right"/>
              <w:rPr>
                <w:sz w:val="16"/>
                <w:szCs w:val="18"/>
              </w:rPr>
            </w:pPr>
            <w:r w:rsidRPr="009342E3">
              <w:rPr>
                <w:sz w:val="16"/>
                <w:szCs w:val="18"/>
              </w:rPr>
              <w:t>20–33.3%</w:t>
            </w:r>
          </w:p>
        </w:tc>
      </w:tr>
    </w:tbl>
    <w:p w14:paraId="4AB7E8F4" w14:textId="77777777" w:rsidR="00E14426" w:rsidRDefault="00E14426" w:rsidP="00E14426"/>
    <w:p w14:paraId="07F8B7DB" w14:textId="30D73278" w:rsidR="00E14426" w:rsidRDefault="00E14426" w:rsidP="00E14426">
      <w:r>
        <w:t>Leasehold improvements are capitalised over the shorter of the unexpired period of the lease or the estimated remaining useful lives of the improvements.</w:t>
      </w:r>
    </w:p>
    <w:p w14:paraId="5C2DF6D3" w14:textId="77777777" w:rsidR="00E14426" w:rsidRDefault="00E14426" w:rsidP="00E14426"/>
    <w:p w14:paraId="6BB20940" w14:textId="77777777" w:rsidR="00E14426" w:rsidRDefault="00E14426" w:rsidP="00E14426">
      <w:r>
        <w:t>The residual value and useful life of an asset are reviewed, and adjusted if applicable, at each balance date.</w:t>
      </w:r>
    </w:p>
    <w:p w14:paraId="09C6AC97" w14:textId="77777777" w:rsidR="00E14426" w:rsidRDefault="00E14426" w:rsidP="00E14426">
      <w:pPr>
        <w:pStyle w:val="Heading4"/>
      </w:pPr>
      <w:r>
        <w:t>Work in progress</w:t>
      </w:r>
    </w:p>
    <w:p w14:paraId="25D7D953" w14:textId="77777777" w:rsidR="00E14426" w:rsidRDefault="00E14426" w:rsidP="00E14426">
      <w:r>
        <w:t>Work in progress is recognised at cost less impairment and is not depreciated.</w:t>
      </w:r>
    </w:p>
    <w:p w14:paraId="64B90F08" w14:textId="77777777" w:rsidR="00E14426" w:rsidRDefault="00E14426" w:rsidP="00E14426">
      <w:pPr>
        <w:pStyle w:val="Heading4"/>
      </w:pPr>
      <w:r>
        <w:t>Additions</w:t>
      </w:r>
    </w:p>
    <w:p w14:paraId="2A82837E" w14:textId="77777777" w:rsidR="00E14426" w:rsidRDefault="00E14426" w:rsidP="00E14426">
      <w:r>
        <w:t>The cost of an item of property, plant and equipment is recognised as an asset only when it is probable that future economic benefits or service potential associated with the item will flow to the Ministry and the cost of the item can be measured reliably.</w:t>
      </w:r>
    </w:p>
    <w:p w14:paraId="404E6B14" w14:textId="77777777" w:rsidR="00E14426" w:rsidRDefault="00E14426" w:rsidP="00E14426"/>
    <w:p w14:paraId="6BFB4D97" w14:textId="77777777" w:rsidR="00E14426" w:rsidRDefault="00E14426" w:rsidP="00E14426">
      <w:r>
        <w:t>An item of property, plant and equipment is initially recognised at its cost. Where an asset is acquired through a non-exchange transaction, it is recognised at its fair value as at the date of acquisition.</w:t>
      </w:r>
    </w:p>
    <w:p w14:paraId="01DB9C8C" w14:textId="77777777" w:rsidR="00E14426" w:rsidRDefault="00E14426" w:rsidP="00E14426">
      <w:pPr>
        <w:pStyle w:val="Heading4"/>
      </w:pPr>
      <w:r>
        <w:t>Disposals</w:t>
      </w:r>
    </w:p>
    <w:p w14:paraId="79F1A0D3" w14:textId="0E4362A1" w:rsidR="00E14426" w:rsidRDefault="00E14426" w:rsidP="00E14426">
      <w:r>
        <w:t>Gains and losses on disposals are determined by comparing the disposal proceeds with the carrying amount of the asset and are included in surplus or deficit. When a revalued asset is sold, the amount included in the property revaluation reserve in respect of the disposed asset is transferred to taxpayers’ funds.</w:t>
      </w:r>
    </w:p>
    <w:p w14:paraId="45B3AEF8" w14:textId="77777777" w:rsidR="00E14426" w:rsidRDefault="00E14426" w:rsidP="00E14426">
      <w:pPr>
        <w:pStyle w:val="Heading4"/>
      </w:pPr>
      <w:r>
        <w:t>Subsequent costs</w:t>
      </w:r>
    </w:p>
    <w:p w14:paraId="1DF544E0" w14:textId="77777777" w:rsidR="00E14426" w:rsidRDefault="00E14426" w:rsidP="00E14426">
      <w:r>
        <w:t>Costs incurred subsequent to initial acquisition are capitalised only when it is probable that future economic benefits or service potential associated with the item will flow to the Ministry and the cost of the item can be measured reliably.</w:t>
      </w:r>
    </w:p>
    <w:p w14:paraId="0228CBBF" w14:textId="77777777" w:rsidR="00E14426" w:rsidRDefault="00E14426" w:rsidP="00E14426"/>
    <w:p w14:paraId="49C6DDFD" w14:textId="77777777" w:rsidR="009342E3" w:rsidRDefault="00E14426" w:rsidP="00E14426">
      <w:r>
        <w:t xml:space="preserve">The costs of day-to-day servicing of property, plant and equipment are recognised in surplus or deficit as they are incurred.  </w:t>
      </w:r>
    </w:p>
    <w:p w14:paraId="4FA798CF" w14:textId="77777777" w:rsidR="00E14426" w:rsidRDefault="00E14426" w:rsidP="00E14426">
      <w:pPr>
        <w:pStyle w:val="Heading4"/>
      </w:pPr>
      <w:r>
        <w:t>Revaluations</w:t>
      </w:r>
    </w:p>
    <w:p w14:paraId="6B9E20A0" w14:textId="77777777" w:rsidR="00E14426" w:rsidRDefault="00E14426" w:rsidP="00E14426">
      <w:r>
        <w:t>Land is revalued with sufficient regularity to ensure that the carrying amount does not differ materially from its fair value. Land is revalued at least every three years.</w:t>
      </w:r>
    </w:p>
    <w:p w14:paraId="3A02EE2C" w14:textId="77777777" w:rsidR="00E14426" w:rsidRDefault="00E14426" w:rsidP="00E14426"/>
    <w:p w14:paraId="2C569BC1" w14:textId="77777777" w:rsidR="00E14426" w:rsidRDefault="00E14426" w:rsidP="00E14426">
      <w:r>
        <w:t>The carrying value of the revalued asset is assessed annually to ensure that it does not differ materially from fair value. If there is a material difference, then the off-cycle asset class revaluation is carried out.</w:t>
      </w:r>
    </w:p>
    <w:p w14:paraId="1D4D0C95" w14:textId="77777777" w:rsidR="00E14426" w:rsidRDefault="00E14426" w:rsidP="00E14426"/>
    <w:p w14:paraId="11A1F7E2" w14:textId="77777777" w:rsidR="00E14426" w:rsidRDefault="00E14426" w:rsidP="00E14426">
      <w:r>
        <w:t>Revaluation movement is accounted for on a class-of-asset basis.</w:t>
      </w:r>
    </w:p>
    <w:p w14:paraId="058651D7" w14:textId="77777777" w:rsidR="00E14426" w:rsidRDefault="00E14426" w:rsidP="00E14426"/>
    <w:p w14:paraId="1AE2A6E1" w14:textId="159052AE" w:rsidR="00E14426" w:rsidRDefault="00E14426" w:rsidP="00E14426">
      <w:r>
        <w:t>The net revaluation result is credited or debited to other comprehensive revenue and expense and is accumulated to an asset revaluation reserve in equity for that class-of-asset. Where this would result in a debit balance in the asset revaluation reserve, this balance is not recognised in other comprehensive revenue and expense but is recognised in surplus or deficit.</w:t>
      </w:r>
    </w:p>
    <w:p w14:paraId="66CB4FF2" w14:textId="77777777" w:rsidR="00E14426" w:rsidRDefault="00E14426" w:rsidP="00E14426"/>
    <w:p w14:paraId="0428B5B2" w14:textId="77777777" w:rsidR="00E14426" w:rsidRDefault="00E14426" w:rsidP="00E14426">
      <w:r>
        <w:t>Any subsequent increase on revaluation that reverses a previous decrease in value recognised in surplus or deficit will be recognised first in surplus or deficit up to the amount previously expensed, and then recognised in other comprehensive</w:t>
      </w:r>
    </w:p>
    <w:p w14:paraId="28CF2ABB" w14:textId="77777777" w:rsidR="00E14426" w:rsidRDefault="00E14426" w:rsidP="00E14426">
      <w:r>
        <w:t>revenue and expense. A revalued asset can be impaired without having to revalue the entire class-of-asset to which the asset belongs.</w:t>
      </w:r>
    </w:p>
    <w:p w14:paraId="5CFE1825" w14:textId="77777777" w:rsidR="00E14426" w:rsidRDefault="00E14426" w:rsidP="00E14426">
      <w:pPr>
        <w:pStyle w:val="Heading4"/>
      </w:pPr>
      <w:r>
        <w:t>Impairment</w:t>
      </w:r>
    </w:p>
    <w:p w14:paraId="1F0D875C" w14:textId="4034A537" w:rsidR="00E14426" w:rsidRDefault="00E14426" w:rsidP="00E14426">
      <w:r>
        <w:t>Property, plant and equipment held at cost that have a finite useful life are reviewed for impairment whenever events or changes in circumstances indicate that the carrying amount may not be recoverable. An impairment loss is recognised for the amount by which the asset’s carrying amount exceeds its recoverable service amount. The recoverable service amount is the higher of an asset’s fair value less costs to sell and value in use.</w:t>
      </w:r>
    </w:p>
    <w:p w14:paraId="744C7EA2" w14:textId="77777777" w:rsidR="00E14426" w:rsidRDefault="00E14426" w:rsidP="00E14426"/>
    <w:p w14:paraId="6C3BE22F" w14:textId="6B72247A" w:rsidR="00E14426" w:rsidRDefault="00E14426" w:rsidP="00E14426">
      <w:r>
        <w:t>Value in use is the present value of the asset’s remaining service potential. Value in use is determined using an approach based on one of three approaches, a depreciated replacement cost approach, a restoration cost approach, or a service units approach. The most appropriate approach used to measure value in use depends on the nature of the impairment and availability of information.</w:t>
      </w:r>
    </w:p>
    <w:p w14:paraId="13F9709E" w14:textId="77777777" w:rsidR="00E14426" w:rsidRDefault="00E14426" w:rsidP="00E14426"/>
    <w:p w14:paraId="259FA185" w14:textId="5061202E" w:rsidR="00E14426" w:rsidRDefault="00E14426" w:rsidP="00E14426">
      <w:r>
        <w:t>If an asset’s carrying amount exceeds its recoverable service amount, the asset is considered to be impaired and the carrying amount is written down to the recoverable service amount. The total impairment loss is recognised in surplus or deficit, unless the asset belongs to a class that is measured using the revaluation model. Reversal of an impairment loss is recognised in surplus or deficit.</w:t>
      </w:r>
    </w:p>
    <w:p w14:paraId="4B5E467E" w14:textId="77777777" w:rsidR="00E14426" w:rsidRPr="00070A86" w:rsidRDefault="00E14426" w:rsidP="00070A86">
      <w:pPr>
        <w:pStyle w:val="Heading4"/>
      </w:pPr>
      <w:r w:rsidRPr="00070A86">
        <w:t>Movement of property, plant and equipment</w:t>
      </w:r>
    </w:p>
    <w:p w14:paraId="5523351E" w14:textId="2B6E05BA" w:rsidR="00E14426" w:rsidRDefault="00E14426" w:rsidP="00E14426">
      <w:r>
        <w:t>The land that is at 108 Victoria Street, Christchurch was valued by Bayleys Valuations Limited, an independent valuer on 30 June 2024. The building on the land was damaged and had been derecognised since the 2011 Christchurch earthquake.</w:t>
      </w:r>
    </w:p>
    <w:p w14:paraId="2A83D878" w14:textId="77777777" w:rsidR="00E14426" w:rsidRDefault="00E14426" w:rsidP="00E14426"/>
    <w:tbl>
      <w:tblPr>
        <w:tblW w:w="8415" w:type="dxa"/>
        <w:tblLayout w:type="fixed"/>
        <w:tblCellMar>
          <w:left w:w="0" w:type="dxa"/>
          <w:right w:w="0" w:type="dxa"/>
        </w:tblCellMar>
        <w:tblLook w:val="01E0" w:firstRow="1" w:lastRow="1" w:firstColumn="1" w:lastColumn="1" w:noHBand="0" w:noVBand="0"/>
      </w:tblPr>
      <w:tblGrid>
        <w:gridCol w:w="2268"/>
        <w:gridCol w:w="1025"/>
        <w:gridCol w:w="1024"/>
        <w:gridCol w:w="1025"/>
        <w:gridCol w:w="1024"/>
        <w:gridCol w:w="1024"/>
        <w:gridCol w:w="1025"/>
      </w:tblGrid>
      <w:tr w:rsidR="00E14426" w14:paraId="6B1D5947" w14:textId="77777777">
        <w:trPr>
          <w:trHeight w:val="1004"/>
        </w:trPr>
        <w:tc>
          <w:tcPr>
            <w:tcW w:w="2268" w:type="dxa"/>
            <w:shd w:val="clear" w:color="auto" w:fill="D9D9D9" w:themeFill="background1" w:themeFillShade="D9"/>
          </w:tcPr>
          <w:p w14:paraId="2361CF72" w14:textId="77777777" w:rsidR="00E14426" w:rsidRDefault="00E14426">
            <w:pPr>
              <w:pStyle w:val="TableParagraph"/>
              <w:spacing w:before="60" w:after="60"/>
              <w:ind w:left="-42" w:right="170" w:firstLine="99"/>
              <w:rPr>
                <w:rFonts w:ascii="Segoe UI" w:hAnsi="Segoe UI" w:cs="Segoe UI"/>
                <w:b/>
                <w:bCs/>
                <w:sz w:val="16"/>
                <w:szCs w:val="16"/>
              </w:rPr>
            </w:pPr>
          </w:p>
          <w:p w14:paraId="7A601477" w14:textId="77777777" w:rsidR="00E14426" w:rsidRDefault="00E14426">
            <w:pPr>
              <w:pStyle w:val="TableParagraph"/>
              <w:spacing w:before="60" w:after="60"/>
              <w:ind w:left="-42" w:right="170" w:firstLine="99"/>
              <w:rPr>
                <w:rFonts w:ascii="Segoe UI" w:hAnsi="Segoe UI" w:cs="Segoe UI"/>
                <w:b/>
                <w:bCs/>
                <w:sz w:val="16"/>
                <w:szCs w:val="16"/>
              </w:rPr>
            </w:pPr>
          </w:p>
          <w:p w14:paraId="52FE0115" w14:textId="77777777" w:rsidR="00E14426" w:rsidRDefault="00E14426">
            <w:pPr>
              <w:pStyle w:val="TableParagraph"/>
              <w:spacing w:before="60" w:after="60"/>
              <w:ind w:right="170"/>
              <w:rPr>
                <w:rFonts w:ascii="Segoe UI" w:hAnsi="Segoe UI" w:cs="Segoe UI"/>
                <w:b/>
                <w:bCs/>
                <w:sz w:val="16"/>
                <w:szCs w:val="16"/>
              </w:rPr>
            </w:pPr>
          </w:p>
        </w:tc>
        <w:tc>
          <w:tcPr>
            <w:tcW w:w="1025" w:type="dxa"/>
            <w:shd w:val="clear" w:color="auto" w:fill="D9D9D9" w:themeFill="background1" w:themeFillShade="D9"/>
            <w:hideMark/>
          </w:tcPr>
          <w:p w14:paraId="757C532D" w14:textId="77777777" w:rsidR="00E14426" w:rsidRDefault="00E14426">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Land</w:t>
            </w:r>
            <w:r>
              <w:rPr>
                <w:rFonts w:ascii="Segoe UI" w:hAnsi="Segoe UI" w:cs="Segoe UI"/>
                <w:b/>
                <w:bCs/>
                <w:sz w:val="16"/>
                <w:szCs w:val="16"/>
              </w:rPr>
              <w:br/>
            </w:r>
            <w:r>
              <w:rPr>
                <w:rFonts w:ascii="Segoe UI" w:hAnsi="Segoe UI" w:cs="Segoe UI"/>
                <w:b/>
                <w:bCs/>
                <w:sz w:val="16"/>
                <w:szCs w:val="16"/>
              </w:rPr>
              <w:br/>
            </w:r>
          </w:p>
          <w:p w14:paraId="3D8FC94D" w14:textId="77777777" w:rsidR="00E14426" w:rsidRDefault="00E14426">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1024" w:type="dxa"/>
            <w:shd w:val="clear" w:color="auto" w:fill="D9D9D9" w:themeFill="background1" w:themeFillShade="D9"/>
            <w:hideMark/>
          </w:tcPr>
          <w:p w14:paraId="502A74CD" w14:textId="77777777" w:rsidR="00E14426" w:rsidRDefault="00E14426">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Leasehold improve-ments</w:t>
            </w:r>
          </w:p>
          <w:p w14:paraId="07CFB08C" w14:textId="77777777" w:rsidR="00E14426" w:rsidRDefault="00E14426">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1025" w:type="dxa"/>
            <w:shd w:val="clear" w:color="auto" w:fill="D9D9D9" w:themeFill="background1" w:themeFillShade="D9"/>
            <w:hideMark/>
          </w:tcPr>
          <w:p w14:paraId="45B496B1" w14:textId="77777777" w:rsidR="00E14426" w:rsidRDefault="00E14426">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Furniture plant and equipment</w:t>
            </w:r>
          </w:p>
          <w:p w14:paraId="3C05E81B" w14:textId="77777777" w:rsidR="00E14426" w:rsidRDefault="00E14426">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1024" w:type="dxa"/>
            <w:shd w:val="clear" w:color="auto" w:fill="D9D9D9" w:themeFill="background1" w:themeFillShade="D9"/>
            <w:hideMark/>
          </w:tcPr>
          <w:p w14:paraId="5D2A4593" w14:textId="77777777" w:rsidR="000C1BBB" w:rsidRDefault="000C1BBB" w:rsidP="000C1BB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r>
            <w:r w:rsidR="00E14426">
              <w:rPr>
                <w:rFonts w:ascii="Segoe UI" w:hAnsi="Segoe UI" w:cs="Segoe UI"/>
                <w:b/>
                <w:bCs/>
                <w:sz w:val="16"/>
                <w:szCs w:val="16"/>
              </w:rPr>
              <w:t>Motor vehicles</w:t>
            </w:r>
          </w:p>
          <w:p w14:paraId="06E18E9A" w14:textId="39BC0666" w:rsidR="00E14426" w:rsidRDefault="00E14426" w:rsidP="000C1BB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1024" w:type="dxa"/>
            <w:shd w:val="clear" w:color="auto" w:fill="D9D9D9" w:themeFill="background1" w:themeFillShade="D9"/>
            <w:hideMark/>
          </w:tcPr>
          <w:p w14:paraId="16285D46" w14:textId="3E7CCA24" w:rsidR="00E14426" w:rsidRDefault="000C1BB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r>
            <w:r w:rsidR="00E14426">
              <w:rPr>
                <w:rFonts w:ascii="Segoe UI" w:hAnsi="Segoe UI" w:cs="Segoe UI"/>
                <w:b/>
                <w:bCs/>
                <w:sz w:val="16"/>
                <w:szCs w:val="16"/>
              </w:rPr>
              <w:t>Computer</w:t>
            </w:r>
            <w:r w:rsidR="00E14426">
              <w:rPr>
                <w:rFonts w:ascii="Segoe UI" w:hAnsi="Segoe UI" w:cs="Segoe UI"/>
                <w:b/>
                <w:bCs/>
                <w:sz w:val="16"/>
                <w:szCs w:val="16"/>
              </w:rPr>
              <w:br/>
              <w:t xml:space="preserve"> hardware</w:t>
            </w:r>
          </w:p>
          <w:p w14:paraId="258F0A2B" w14:textId="77777777" w:rsidR="00E14426" w:rsidRDefault="00E14426">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1025" w:type="dxa"/>
            <w:shd w:val="clear" w:color="auto" w:fill="D9D9D9" w:themeFill="background1" w:themeFillShade="D9"/>
            <w:hideMark/>
          </w:tcPr>
          <w:p w14:paraId="359A6AD9" w14:textId="77777777" w:rsidR="000C1BBB" w:rsidRDefault="000C1BBB" w:rsidP="000C1BB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r>
            <w:r>
              <w:rPr>
                <w:rFonts w:ascii="Segoe UI" w:hAnsi="Segoe UI" w:cs="Segoe UI"/>
                <w:b/>
                <w:bCs/>
                <w:sz w:val="16"/>
                <w:szCs w:val="16"/>
              </w:rPr>
              <w:br/>
            </w:r>
            <w:r w:rsidR="00E14426">
              <w:rPr>
                <w:rFonts w:ascii="Segoe UI" w:hAnsi="Segoe UI" w:cs="Segoe UI"/>
                <w:b/>
                <w:bCs/>
                <w:sz w:val="16"/>
                <w:szCs w:val="16"/>
              </w:rPr>
              <w:t>Total</w:t>
            </w:r>
          </w:p>
          <w:p w14:paraId="575ECE4E" w14:textId="0001C926" w:rsidR="00E14426" w:rsidRDefault="00E14426" w:rsidP="000C1BB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r>
      <w:tr w:rsidR="000C1BBB" w:rsidRPr="000C1BBB" w14:paraId="2C1623A3" w14:textId="77777777">
        <w:trPr>
          <w:trHeight w:val="334"/>
        </w:trPr>
        <w:tc>
          <w:tcPr>
            <w:tcW w:w="2268" w:type="dxa"/>
          </w:tcPr>
          <w:p w14:paraId="5FF6FBEA" w14:textId="207DE8BC"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Cost or valuation</w:t>
            </w:r>
          </w:p>
        </w:tc>
        <w:tc>
          <w:tcPr>
            <w:tcW w:w="1025" w:type="dxa"/>
          </w:tcPr>
          <w:p w14:paraId="212B3B6B" w14:textId="77777777" w:rsidR="000C1BBB" w:rsidRPr="000C1BBB" w:rsidRDefault="000C1BBB" w:rsidP="000C1BBB">
            <w:pPr>
              <w:pStyle w:val="TableParagraph"/>
              <w:spacing w:before="60" w:after="60"/>
              <w:ind w:left="-42" w:right="170" w:firstLine="99"/>
              <w:rPr>
                <w:rFonts w:ascii="Segoe UI" w:hAnsi="Segoe UI" w:cs="Segoe UI"/>
                <w:b/>
                <w:bCs/>
                <w:sz w:val="16"/>
                <w:szCs w:val="16"/>
              </w:rPr>
            </w:pPr>
          </w:p>
        </w:tc>
        <w:tc>
          <w:tcPr>
            <w:tcW w:w="1024" w:type="dxa"/>
          </w:tcPr>
          <w:p w14:paraId="12933192" w14:textId="77777777" w:rsidR="000C1BBB" w:rsidRPr="000C1BBB" w:rsidRDefault="000C1BBB" w:rsidP="000C1BBB">
            <w:pPr>
              <w:pStyle w:val="TableParagraph"/>
              <w:spacing w:before="60" w:after="60"/>
              <w:ind w:left="-42" w:right="170" w:firstLine="99"/>
              <w:rPr>
                <w:rFonts w:ascii="Segoe UI" w:hAnsi="Segoe UI" w:cs="Segoe UI"/>
                <w:b/>
                <w:bCs/>
                <w:sz w:val="16"/>
                <w:szCs w:val="16"/>
              </w:rPr>
            </w:pPr>
          </w:p>
        </w:tc>
        <w:tc>
          <w:tcPr>
            <w:tcW w:w="1025" w:type="dxa"/>
          </w:tcPr>
          <w:p w14:paraId="33E15C45" w14:textId="77777777" w:rsidR="000C1BBB" w:rsidRPr="000C1BBB" w:rsidRDefault="000C1BBB" w:rsidP="000C1BBB">
            <w:pPr>
              <w:pStyle w:val="TableParagraph"/>
              <w:spacing w:before="60" w:after="60"/>
              <w:ind w:left="-42" w:right="170" w:firstLine="99"/>
              <w:rPr>
                <w:rFonts w:ascii="Segoe UI" w:hAnsi="Segoe UI" w:cs="Segoe UI"/>
                <w:b/>
                <w:bCs/>
                <w:sz w:val="16"/>
                <w:szCs w:val="16"/>
              </w:rPr>
            </w:pPr>
          </w:p>
        </w:tc>
        <w:tc>
          <w:tcPr>
            <w:tcW w:w="1024" w:type="dxa"/>
          </w:tcPr>
          <w:p w14:paraId="679D9FAD" w14:textId="77777777" w:rsidR="000C1BBB" w:rsidRPr="000C1BBB" w:rsidRDefault="000C1BBB" w:rsidP="000C1BBB">
            <w:pPr>
              <w:pStyle w:val="TableParagraph"/>
              <w:spacing w:before="60" w:after="60"/>
              <w:ind w:left="-42" w:right="170" w:firstLine="99"/>
              <w:rPr>
                <w:rFonts w:ascii="Segoe UI" w:hAnsi="Segoe UI" w:cs="Segoe UI"/>
                <w:b/>
                <w:bCs/>
                <w:sz w:val="16"/>
                <w:szCs w:val="16"/>
              </w:rPr>
            </w:pPr>
          </w:p>
        </w:tc>
        <w:tc>
          <w:tcPr>
            <w:tcW w:w="1024" w:type="dxa"/>
          </w:tcPr>
          <w:p w14:paraId="25039D2C" w14:textId="77777777" w:rsidR="000C1BBB" w:rsidRPr="000C1BBB" w:rsidRDefault="000C1BBB" w:rsidP="000C1BBB">
            <w:pPr>
              <w:pStyle w:val="TableParagraph"/>
              <w:spacing w:before="60" w:after="60"/>
              <w:ind w:left="-42" w:right="170" w:firstLine="99"/>
              <w:rPr>
                <w:rFonts w:ascii="Segoe UI" w:hAnsi="Segoe UI" w:cs="Segoe UI"/>
                <w:b/>
                <w:bCs/>
                <w:sz w:val="16"/>
                <w:szCs w:val="16"/>
              </w:rPr>
            </w:pPr>
          </w:p>
        </w:tc>
        <w:tc>
          <w:tcPr>
            <w:tcW w:w="1025" w:type="dxa"/>
          </w:tcPr>
          <w:p w14:paraId="16B154FD" w14:textId="77777777" w:rsidR="000C1BBB" w:rsidRPr="000C1BBB" w:rsidRDefault="000C1BBB" w:rsidP="000C1BBB">
            <w:pPr>
              <w:pStyle w:val="TableParagraph"/>
              <w:spacing w:before="60" w:after="60"/>
              <w:ind w:left="-42" w:right="170" w:firstLine="99"/>
              <w:rPr>
                <w:rFonts w:ascii="Segoe UI" w:hAnsi="Segoe UI" w:cs="Segoe UI"/>
                <w:b/>
                <w:bCs/>
                <w:sz w:val="16"/>
                <w:szCs w:val="16"/>
              </w:rPr>
            </w:pPr>
          </w:p>
        </w:tc>
      </w:tr>
      <w:tr w:rsidR="000C1BBB" w14:paraId="476F399F" w14:textId="77777777">
        <w:trPr>
          <w:trHeight w:val="359"/>
        </w:trPr>
        <w:tc>
          <w:tcPr>
            <w:tcW w:w="2268" w:type="dxa"/>
          </w:tcPr>
          <w:p w14:paraId="6861E0C1" w14:textId="19563843"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Balance as at 1 July 2023</w:t>
            </w:r>
          </w:p>
        </w:tc>
        <w:tc>
          <w:tcPr>
            <w:tcW w:w="1025" w:type="dxa"/>
          </w:tcPr>
          <w:p w14:paraId="0DF84354" w14:textId="0823E85B"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6,315</w:t>
            </w:r>
          </w:p>
        </w:tc>
        <w:tc>
          <w:tcPr>
            <w:tcW w:w="1024" w:type="dxa"/>
          </w:tcPr>
          <w:p w14:paraId="083BA09F" w14:textId="6495B26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6,217</w:t>
            </w:r>
          </w:p>
        </w:tc>
        <w:tc>
          <w:tcPr>
            <w:tcW w:w="1025" w:type="dxa"/>
          </w:tcPr>
          <w:p w14:paraId="728DA297" w14:textId="5DE97D2B"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781</w:t>
            </w:r>
          </w:p>
        </w:tc>
        <w:tc>
          <w:tcPr>
            <w:tcW w:w="1024" w:type="dxa"/>
          </w:tcPr>
          <w:p w14:paraId="3EA368DA" w14:textId="6173C877"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171</w:t>
            </w:r>
          </w:p>
        </w:tc>
        <w:tc>
          <w:tcPr>
            <w:tcW w:w="1024" w:type="dxa"/>
          </w:tcPr>
          <w:p w14:paraId="1DFA3F8D" w14:textId="31DE620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780</w:t>
            </w:r>
          </w:p>
        </w:tc>
        <w:tc>
          <w:tcPr>
            <w:tcW w:w="1025" w:type="dxa"/>
          </w:tcPr>
          <w:p w14:paraId="2464BB39" w14:textId="3B62CC5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14,264</w:t>
            </w:r>
          </w:p>
        </w:tc>
      </w:tr>
      <w:tr w:rsidR="000C1BBB" w14:paraId="5BA9D96C" w14:textId="77777777">
        <w:trPr>
          <w:trHeight w:val="359"/>
        </w:trPr>
        <w:tc>
          <w:tcPr>
            <w:tcW w:w="2268" w:type="dxa"/>
          </w:tcPr>
          <w:p w14:paraId="11026048" w14:textId="1BB92328"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Additions</w:t>
            </w:r>
          </w:p>
        </w:tc>
        <w:tc>
          <w:tcPr>
            <w:tcW w:w="1025" w:type="dxa"/>
          </w:tcPr>
          <w:p w14:paraId="233463A1" w14:textId="5845980B"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2BDED72E" w14:textId="00E6BC8F"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2,082</w:t>
            </w:r>
          </w:p>
        </w:tc>
        <w:tc>
          <w:tcPr>
            <w:tcW w:w="1025" w:type="dxa"/>
          </w:tcPr>
          <w:p w14:paraId="1EF1C253" w14:textId="2EDC7645"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3BB8AFFC" w14:textId="5AB1F10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37443B7A" w14:textId="7777CB0D"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Pr>
          <w:p w14:paraId="4FAA847F" w14:textId="49B5BAD7"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2,082</w:t>
            </w:r>
          </w:p>
        </w:tc>
      </w:tr>
      <w:tr w:rsidR="000C1BBB" w14:paraId="6E4CE18D" w14:textId="77777777" w:rsidTr="000C1BBB">
        <w:trPr>
          <w:trHeight w:val="348"/>
        </w:trPr>
        <w:tc>
          <w:tcPr>
            <w:tcW w:w="2268" w:type="dxa"/>
            <w:tcBorders>
              <w:top w:val="nil"/>
              <w:left w:val="nil"/>
              <w:right w:val="nil"/>
            </w:tcBorders>
          </w:tcPr>
          <w:p w14:paraId="1E06E38C" w14:textId="28866D94"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Revaluation</w:t>
            </w:r>
          </w:p>
        </w:tc>
        <w:tc>
          <w:tcPr>
            <w:tcW w:w="1025" w:type="dxa"/>
            <w:tcBorders>
              <w:top w:val="nil"/>
              <w:left w:val="nil"/>
              <w:right w:val="nil"/>
            </w:tcBorders>
          </w:tcPr>
          <w:p w14:paraId="09542723" w14:textId="5BCDB387"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(565)</w:t>
            </w:r>
          </w:p>
        </w:tc>
        <w:tc>
          <w:tcPr>
            <w:tcW w:w="1024" w:type="dxa"/>
            <w:tcBorders>
              <w:top w:val="nil"/>
              <w:left w:val="nil"/>
              <w:right w:val="nil"/>
            </w:tcBorders>
          </w:tcPr>
          <w:p w14:paraId="7C6E22CF" w14:textId="7D6D31AF"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right w:val="nil"/>
            </w:tcBorders>
          </w:tcPr>
          <w:p w14:paraId="283A48C6" w14:textId="6117F92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right w:val="nil"/>
            </w:tcBorders>
          </w:tcPr>
          <w:p w14:paraId="5F06AB38" w14:textId="6FBDA99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right w:val="nil"/>
            </w:tcBorders>
          </w:tcPr>
          <w:p w14:paraId="1DE374A3" w14:textId="5A1F61E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right w:val="nil"/>
            </w:tcBorders>
          </w:tcPr>
          <w:p w14:paraId="39FE5D45" w14:textId="00FB3A7A"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(565)</w:t>
            </w:r>
          </w:p>
        </w:tc>
      </w:tr>
      <w:tr w:rsidR="000C1BBB" w14:paraId="3AACD359" w14:textId="77777777">
        <w:trPr>
          <w:trHeight w:val="348"/>
        </w:trPr>
        <w:tc>
          <w:tcPr>
            <w:tcW w:w="2268" w:type="dxa"/>
            <w:tcBorders>
              <w:top w:val="nil"/>
              <w:left w:val="nil"/>
              <w:bottom w:val="single" w:sz="4" w:space="0" w:color="A6A6A6" w:themeColor="background1" w:themeShade="A6"/>
              <w:right w:val="nil"/>
            </w:tcBorders>
          </w:tcPr>
          <w:p w14:paraId="4EE2B3D2" w14:textId="22D7550E"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Disposals</w:t>
            </w:r>
          </w:p>
        </w:tc>
        <w:tc>
          <w:tcPr>
            <w:tcW w:w="1025" w:type="dxa"/>
            <w:tcBorders>
              <w:top w:val="nil"/>
              <w:left w:val="nil"/>
              <w:bottom w:val="single" w:sz="4" w:space="0" w:color="A6A6A6" w:themeColor="background1" w:themeShade="A6"/>
              <w:right w:val="nil"/>
            </w:tcBorders>
          </w:tcPr>
          <w:p w14:paraId="6A196FAE" w14:textId="40FF1B35"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bottom w:val="single" w:sz="4" w:space="0" w:color="A6A6A6" w:themeColor="background1" w:themeShade="A6"/>
              <w:right w:val="nil"/>
            </w:tcBorders>
          </w:tcPr>
          <w:p w14:paraId="6CDE5D32" w14:textId="15C3A5A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bottom w:val="single" w:sz="4" w:space="0" w:color="A6A6A6" w:themeColor="background1" w:themeShade="A6"/>
              <w:right w:val="nil"/>
            </w:tcBorders>
          </w:tcPr>
          <w:p w14:paraId="29AA3217" w14:textId="0DB613F1"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(11)</w:t>
            </w:r>
          </w:p>
        </w:tc>
        <w:tc>
          <w:tcPr>
            <w:tcW w:w="1024" w:type="dxa"/>
            <w:tcBorders>
              <w:top w:val="nil"/>
              <w:left w:val="nil"/>
              <w:bottom w:val="single" w:sz="4" w:space="0" w:color="A6A6A6" w:themeColor="background1" w:themeShade="A6"/>
              <w:right w:val="nil"/>
            </w:tcBorders>
          </w:tcPr>
          <w:p w14:paraId="015057A1" w14:textId="1D27C118"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bottom w:val="single" w:sz="4" w:space="0" w:color="A6A6A6" w:themeColor="background1" w:themeShade="A6"/>
              <w:right w:val="nil"/>
            </w:tcBorders>
          </w:tcPr>
          <w:p w14:paraId="023E629B" w14:textId="1927869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bottom w:val="single" w:sz="4" w:space="0" w:color="A6A6A6" w:themeColor="background1" w:themeShade="A6"/>
              <w:right w:val="nil"/>
            </w:tcBorders>
          </w:tcPr>
          <w:p w14:paraId="2E5980BE" w14:textId="1C624225"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(11)</w:t>
            </w:r>
          </w:p>
        </w:tc>
      </w:tr>
      <w:tr w:rsidR="000C1BBB" w:rsidRPr="000C1BBB" w14:paraId="461CB331" w14:textId="77777777">
        <w:trPr>
          <w:trHeight w:val="344"/>
        </w:trPr>
        <w:tc>
          <w:tcPr>
            <w:tcW w:w="2268" w:type="dxa"/>
            <w:tcBorders>
              <w:top w:val="single" w:sz="4" w:space="0" w:color="A6A6A6" w:themeColor="background1" w:themeShade="A6"/>
              <w:left w:val="nil"/>
              <w:bottom w:val="single" w:sz="4" w:space="0" w:color="A6A6A6" w:themeColor="background1" w:themeShade="A6"/>
              <w:right w:val="nil"/>
            </w:tcBorders>
          </w:tcPr>
          <w:p w14:paraId="1675D4FD" w14:textId="03389860"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Balance as at 30 June 2024</w:t>
            </w:r>
          </w:p>
        </w:tc>
        <w:tc>
          <w:tcPr>
            <w:tcW w:w="1025" w:type="dxa"/>
            <w:tcBorders>
              <w:top w:val="single" w:sz="4" w:space="0" w:color="A6A6A6" w:themeColor="background1" w:themeShade="A6"/>
              <w:left w:val="nil"/>
              <w:bottom w:val="single" w:sz="4" w:space="0" w:color="A6A6A6" w:themeColor="background1" w:themeShade="A6"/>
              <w:right w:val="nil"/>
            </w:tcBorders>
          </w:tcPr>
          <w:p w14:paraId="41789DA4" w14:textId="00903447"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5,750</w:t>
            </w:r>
          </w:p>
        </w:tc>
        <w:tc>
          <w:tcPr>
            <w:tcW w:w="1024" w:type="dxa"/>
            <w:tcBorders>
              <w:top w:val="single" w:sz="4" w:space="0" w:color="A6A6A6" w:themeColor="background1" w:themeShade="A6"/>
              <w:left w:val="nil"/>
              <w:bottom w:val="single" w:sz="4" w:space="0" w:color="A6A6A6" w:themeColor="background1" w:themeShade="A6"/>
              <w:right w:val="nil"/>
            </w:tcBorders>
          </w:tcPr>
          <w:p w14:paraId="4B446B1A" w14:textId="37322910"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8,299</w:t>
            </w:r>
          </w:p>
        </w:tc>
        <w:tc>
          <w:tcPr>
            <w:tcW w:w="1025" w:type="dxa"/>
            <w:tcBorders>
              <w:top w:val="single" w:sz="4" w:space="0" w:color="A6A6A6" w:themeColor="background1" w:themeShade="A6"/>
              <w:left w:val="nil"/>
              <w:bottom w:val="single" w:sz="4" w:space="0" w:color="A6A6A6" w:themeColor="background1" w:themeShade="A6"/>
              <w:right w:val="nil"/>
            </w:tcBorders>
          </w:tcPr>
          <w:p w14:paraId="1ACDAC13" w14:textId="1A5E172B"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770</w:t>
            </w:r>
          </w:p>
        </w:tc>
        <w:tc>
          <w:tcPr>
            <w:tcW w:w="1024" w:type="dxa"/>
            <w:tcBorders>
              <w:top w:val="single" w:sz="4" w:space="0" w:color="A6A6A6" w:themeColor="background1" w:themeShade="A6"/>
              <w:left w:val="nil"/>
              <w:bottom w:val="single" w:sz="4" w:space="0" w:color="A6A6A6" w:themeColor="background1" w:themeShade="A6"/>
              <w:right w:val="nil"/>
            </w:tcBorders>
          </w:tcPr>
          <w:p w14:paraId="5F4F1065" w14:textId="26AB8F16"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171</w:t>
            </w:r>
          </w:p>
        </w:tc>
        <w:tc>
          <w:tcPr>
            <w:tcW w:w="1024" w:type="dxa"/>
            <w:tcBorders>
              <w:top w:val="single" w:sz="4" w:space="0" w:color="A6A6A6" w:themeColor="background1" w:themeShade="A6"/>
              <w:left w:val="nil"/>
              <w:bottom w:val="single" w:sz="4" w:space="0" w:color="A6A6A6" w:themeColor="background1" w:themeShade="A6"/>
              <w:right w:val="nil"/>
            </w:tcBorders>
          </w:tcPr>
          <w:p w14:paraId="7734D512" w14:textId="1E9CF6E4"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780</w:t>
            </w:r>
          </w:p>
        </w:tc>
        <w:tc>
          <w:tcPr>
            <w:tcW w:w="1025" w:type="dxa"/>
            <w:tcBorders>
              <w:top w:val="single" w:sz="4" w:space="0" w:color="A6A6A6" w:themeColor="background1" w:themeShade="A6"/>
              <w:left w:val="nil"/>
              <w:bottom w:val="single" w:sz="4" w:space="0" w:color="A6A6A6" w:themeColor="background1" w:themeShade="A6"/>
              <w:right w:val="nil"/>
            </w:tcBorders>
          </w:tcPr>
          <w:p w14:paraId="40DF0056" w14:textId="06B84FA4"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15,770</w:t>
            </w:r>
          </w:p>
        </w:tc>
      </w:tr>
      <w:tr w:rsidR="000C1BBB" w:rsidRPr="002404CD" w14:paraId="7D0DE951" w14:textId="77777777">
        <w:trPr>
          <w:trHeight w:val="354"/>
        </w:trPr>
        <w:tc>
          <w:tcPr>
            <w:tcW w:w="2268" w:type="dxa"/>
            <w:tcBorders>
              <w:top w:val="single" w:sz="4" w:space="0" w:color="A6A6A6" w:themeColor="background1" w:themeShade="A6"/>
              <w:left w:val="nil"/>
              <w:bottom w:val="nil"/>
              <w:right w:val="nil"/>
            </w:tcBorders>
          </w:tcPr>
          <w:p w14:paraId="5613315F" w14:textId="2D3A4536"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Balance as at 1 July 2024</w:t>
            </w:r>
          </w:p>
        </w:tc>
        <w:tc>
          <w:tcPr>
            <w:tcW w:w="1025" w:type="dxa"/>
            <w:tcBorders>
              <w:top w:val="single" w:sz="4" w:space="0" w:color="A6A6A6" w:themeColor="background1" w:themeShade="A6"/>
              <w:left w:val="nil"/>
              <w:bottom w:val="nil"/>
              <w:right w:val="nil"/>
            </w:tcBorders>
          </w:tcPr>
          <w:p w14:paraId="3959E9CC" w14:textId="0F0A4E39"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5,750</w:t>
            </w:r>
          </w:p>
        </w:tc>
        <w:tc>
          <w:tcPr>
            <w:tcW w:w="1024" w:type="dxa"/>
            <w:tcBorders>
              <w:top w:val="single" w:sz="4" w:space="0" w:color="A6A6A6" w:themeColor="background1" w:themeShade="A6"/>
              <w:left w:val="nil"/>
              <w:bottom w:val="nil"/>
              <w:right w:val="nil"/>
            </w:tcBorders>
          </w:tcPr>
          <w:p w14:paraId="496AFA3F" w14:textId="1967AAF7"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8,299</w:t>
            </w:r>
          </w:p>
        </w:tc>
        <w:tc>
          <w:tcPr>
            <w:tcW w:w="1025" w:type="dxa"/>
            <w:tcBorders>
              <w:top w:val="single" w:sz="4" w:space="0" w:color="A6A6A6" w:themeColor="background1" w:themeShade="A6"/>
              <w:left w:val="nil"/>
              <w:bottom w:val="nil"/>
              <w:right w:val="nil"/>
            </w:tcBorders>
          </w:tcPr>
          <w:p w14:paraId="280F1323" w14:textId="3916796F"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770</w:t>
            </w:r>
          </w:p>
        </w:tc>
        <w:tc>
          <w:tcPr>
            <w:tcW w:w="1024" w:type="dxa"/>
            <w:tcBorders>
              <w:top w:val="single" w:sz="4" w:space="0" w:color="A6A6A6" w:themeColor="background1" w:themeShade="A6"/>
              <w:left w:val="nil"/>
              <w:bottom w:val="nil"/>
              <w:right w:val="nil"/>
            </w:tcBorders>
          </w:tcPr>
          <w:p w14:paraId="655DEDCB" w14:textId="2E3D578A"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171</w:t>
            </w:r>
          </w:p>
        </w:tc>
        <w:tc>
          <w:tcPr>
            <w:tcW w:w="1024" w:type="dxa"/>
            <w:tcBorders>
              <w:top w:val="single" w:sz="4" w:space="0" w:color="A6A6A6" w:themeColor="background1" w:themeShade="A6"/>
              <w:left w:val="nil"/>
              <w:bottom w:val="nil"/>
              <w:right w:val="nil"/>
            </w:tcBorders>
          </w:tcPr>
          <w:p w14:paraId="5F787AE8" w14:textId="0254162A"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780</w:t>
            </w:r>
          </w:p>
        </w:tc>
        <w:tc>
          <w:tcPr>
            <w:tcW w:w="1025" w:type="dxa"/>
            <w:tcBorders>
              <w:top w:val="single" w:sz="4" w:space="0" w:color="A6A6A6" w:themeColor="background1" w:themeShade="A6"/>
              <w:left w:val="nil"/>
              <w:bottom w:val="nil"/>
              <w:right w:val="nil"/>
            </w:tcBorders>
          </w:tcPr>
          <w:p w14:paraId="2C100148" w14:textId="6EE2F23E"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15,770</w:t>
            </w:r>
          </w:p>
        </w:tc>
      </w:tr>
      <w:tr w:rsidR="000C1BBB" w:rsidRPr="002404CD" w14:paraId="12636F8C" w14:textId="77777777">
        <w:trPr>
          <w:trHeight w:val="359"/>
        </w:trPr>
        <w:tc>
          <w:tcPr>
            <w:tcW w:w="2268" w:type="dxa"/>
          </w:tcPr>
          <w:p w14:paraId="19BCB12E" w14:textId="2F7DF426"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Additions</w:t>
            </w:r>
          </w:p>
        </w:tc>
        <w:tc>
          <w:tcPr>
            <w:tcW w:w="1025" w:type="dxa"/>
          </w:tcPr>
          <w:p w14:paraId="76E5E2C9" w14:textId="13741C1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6C3A383F" w14:textId="6865F6DE"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98</w:t>
            </w:r>
          </w:p>
        </w:tc>
        <w:tc>
          <w:tcPr>
            <w:tcW w:w="1025" w:type="dxa"/>
          </w:tcPr>
          <w:p w14:paraId="108CB337" w14:textId="2ABC870E"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146</w:t>
            </w:r>
          </w:p>
        </w:tc>
        <w:tc>
          <w:tcPr>
            <w:tcW w:w="1024" w:type="dxa"/>
          </w:tcPr>
          <w:p w14:paraId="00C3EEDF" w14:textId="1D95E6D9"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77AF82BA" w14:textId="1AC5E69B"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w:t>
            </w:r>
          </w:p>
        </w:tc>
        <w:tc>
          <w:tcPr>
            <w:tcW w:w="1025" w:type="dxa"/>
          </w:tcPr>
          <w:p w14:paraId="23370FBC" w14:textId="352C7EA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249</w:t>
            </w:r>
          </w:p>
        </w:tc>
      </w:tr>
      <w:tr w:rsidR="000C1BBB" w:rsidRPr="002404CD" w14:paraId="188A7530" w14:textId="77777777">
        <w:trPr>
          <w:trHeight w:val="348"/>
        </w:trPr>
        <w:tc>
          <w:tcPr>
            <w:tcW w:w="2268" w:type="dxa"/>
            <w:tcBorders>
              <w:top w:val="nil"/>
              <w:left w:val="nil"/>
              <w:right w:val="nil"/>
            </w:tcBorders>
          </w:tcPr>
          <w:p w14:paraId="0BBB15F2" w14:textId="0E0C23E2"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Revaluation</w:t>
            </w:r>
          </w:p>
        </w:tc>
        <w:tc>
          <w:tcPr>
            <w:tcW w:w="1025" w:type="dxa"/>
            <w:tcBorders>
              <w:top w:val="nil"/>
              <w:left w:val="nil"/>
              <w:right w:val="nil"/>
            </w:tcBorders>
          </w:tcPr>
          <w:p w14:paraId="23458E5A" w14:textId="0702DAC8"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right w:val="nil"/>
            </w:tcBorders>
          </w:tcPr>
          <w:p w14:paraId="3E72D754" w14:textId="138FDA8A"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right w:val="nil"/>
            </w:tcBorders>
          </w:tcPr>
          <w:p w14:paraId="56BB9A0A" w14:textId="10BF963C"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right w:val="nil"/>
            </w:tcBorders>
          </w:tcPr>
          <w:p w14:paraId="76115A61" w14:textId="20F334D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right w:val="nil"/>
            </w:tcBorders>
          </w:tcPr>
          <w:p w14:paraId="12C538E5" w14:textId="2D3E1888"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right w:val="nil"/>
            </w:tcBorders>
          </w:tcPr>
          <w:p w14:paraId="33247432" w14:textId="423FF4BE"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r>
      <w:tr w:rsidR="000C1BBB" w:rsidRPr="002404CD" w14:paraId="4816E973" w14:textId="77777777">
        <w:trPr>
          <w:trHeight w:val="348"/>
        </w:trPr>
        <w:tc>
          <w:tcPr>
            <w:tcW w:w="2268" w:type="dxa"/>
            <w:tcBorders>
              <w:left w:val="nil"/>
              <w:bottom w:val="single" w:sz="4" w:space="0" w:color="A6A6A6" w:themeColor="background1" w:themeShade="A6"/>
              <w:right w:val="nil"/>
            </w:tcBorders>
          </w:tcPr>
          <w:p w14:paraId="12BE6FCF" w14:textId="02C952EC" w:rsidR="000C1BBB" w:rsidRP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Disposals</w:t>
            </w:r>
          </w:p>
        </w:tc>
        <w:tc>
          <w:tcPr>
            <w:tcW w:w="1025" w:type="dxa"/>
            <w:tcBorders>
              <w:left w:val="nil"/>
              <w:bottom w:val="single" w:sz="4" w:space="0" w:color="A6A6A6" w:themeColor="background1" w:themeShade="A6"/>
              <w:right w:val="nil"/>
            </w:tcBorders>
          </w:tcPr>
          <w:p w14:paraId="2ED4029C" w14:textId="2A9D06F9"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left w:val="nil"/>
              <w:bottom w:val="single" w:sz="4" w:space="0" w:color="A6A6A6" w:themeColor="background1" w:themeShade="A6"/>
              <w:right w:val="nil"/>
            </w:tcBorders>
          </w:tcPr>
          <w:p w14:paraId="1674ED2C" w14:textId="65215226"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(3)</w:t>
            </w:r>
          </w:p>
        </w:tc>
        <w:tc>
          <w:tcPr>
            <w:tcW w:w="1025" w:type="dxa"/>
            <w:tcBorders>
              <w:left w:val="nil"/>
              <w:bottom w:val="single" w:sz="4" w:space="0" w:color="A6A6A6" w:themeColor="background1" w:themeShade="A6"/>
              <w:right w:val="nil"/>
            </w:tcBorders>
          </w:tcPr>
          <w:p w14:paraId="1EBB63F0" w14:textId="4A5977E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(41)</w:t>
            </w:r>
          </w:p>
        </w:tc>
        <w:tc>
          <w:tcPr>
            <w:tcW w:w="1024" w:type="dxa"/>
            <w:tcBorders>
              <w:left w:val="nil"/>
              <w:bottom w:val="single" w:sz="4" w:space="0" w:color="A6A6A6" w:themeColor="background1" w:themeShade="A6"/>
              <w:right w:val="nil"/>
            </w:tcBorders>
          </w:tcPr>
          <w:p w14:paraId="15F5B572" w14:textId="6559118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left w:val="nil"/>
              <w:bottom w:val="single" w:sz="4" w:space="0" w:color="A6A6A6" w:themeColor="background1" w:themeShade="A6"/>
              <w:right w:val="nil"/>
            </w:tcBorders>
          </w:tcPr>
          <w:p w14:paraId="0E3EA64A" w14:textId="2501A476"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(16)</w:t>
            </w:r>
          </w:p>
        </w:tc>
        <w:tc>
          <w:tcPr>
            <w:tcW w:w="1025" w:type="dxa"/>
            <w:tcBorders>
              <w:left w:val="nil"/>
              <w:bottom w:val="single" w:sz="4" w:space="0" w:color="A6A6A6" w:themeColor="background1" w:themeShade="A6"/>
              <w:right w:val="nil"/>
            </w:tcBorders>
          </w:tcPr>
          <w:p w14:paraId="147E307D" w14:textId="4B0EFC7D"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(60)</w:t>
            </w:r>
          </w:p>
        </w:tc>
      </w:tr>
      <w:tr w:rsidR="000C1BBB" w:rsidRPr="000C1BBB" w14:paraId="63D87492" w14:textId="77777777">
        <w:trPr>
          <w:trHeight w:val="344"/>
        </w:trPr>
        <w:tc>
          <w:tcPr>
            <w:tcW w:w="2268" w:type="dxa"/>
            <w:tcBorders>
              <w:top w:val="single" w:sz="4" w:space="0" w:color="A6A6A6" w:themeColor="background1" w:themeShade="A6"/>
              <w:left w:val="nil"/>
              <w:bottom w:val="single" w:sz="4" w:space="0" w:color="A6A6A6" w:themeColor="background1" w:themeShade="A6"/>
              <w:right w:val="nil"/>
            </w:tcBorders>
          </w:tcPr>
          <w:p w14:paraId="3206C9E7" w14:textId="7544ED18"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Balance as at 30 June 2025</w:t>
            </w:r>
          </w:p>
        </w:tc>
        <w:tc>
          <w:tcPr>
            <w:tcW w:w="1025" w:type="dxa"/>
            <w:tcBorders>
              <w:top w:val="single" w:sz="4" w:space="0" w:color="A6A6A6" w:themeColor="background1" w:themeShade="A6"/>
              <w:left w:val="nil"/>
              <w:bottom w:val="single" w:sz="4" w:space="0" w:color="A6A6A6" w:themeColor="background1" w:themeShade="A6"/>
              <w:right w:val="nil"/>
            </w:tcBorders>
          </w:tcPr>
          <w:p w14:paraId="497C76B0" w14:textId="18F9150A"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5,750</w:t>
            </w:r>
          </w:p>
        </w:tc>
        <w:tc>
          <w:tcPr>
            <w:tcW w:w="1024" w:type="dxa"/>
            <w:tcBorders>
              <w:top w:val="single" w:sz="4" w:space="0" w:color="A6A6A6" w:themeColor="background1" w:themeShade="A6"/>
              <w:left w:val="nil"/>
              <w:bottom w:val="single" w:sz="4" w:space="0" w:color="A6A6A6" w:themeColor="background1" w:themeShade="A6"/>
              <w:right w:val="nil"/>
            </w:tcBorders>
          </w:tcPr>
          <w:p w14:paraId="46E21AA0" w14:textId="26A8DB01"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8,394</w:t>
            </w:r>
          </w:p>
        </w:tc>
        <w:tc>
          <w:tcPr>
            <w:tcW w:w="1025" w:type="dxa"/>
            <w:tcBorders>
              <w:top w:val="single" w:sz="4" w:space="0" w:color="A6A6A6" w:themeColor="background1" w:themeShade="A6"/>
              <w:left w:val="nil"/>
              <w:bottom w:val="single" w:sz="4" w:space="0" w:color="A6A6A6" w:themeColor="background1" w:themeShade="A6"/>
              <w:right w:val="nil"/>
            </w:tcBorders>
          </w:tcPr>
          <w:p w14:paraId="6B243A0C" w14:textId="36E67BF2"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875</w:t>
            </w:r>
          </w:p>
        </w:tc>
        <w:tc>
          <w:tcPr>
            <w:tcW w:w="1024" w:type="dxa"/>
            <w:tcBorders>
              <w:top w:val="single" w:sz="4" w:space="0" w:color="A6A6A6" w:themeColor="background1" w:themeShade="A6"/>
              <w:left w:val="nil"/>
              <w:bottom w:val="single" w:sz="4" w:space="0" w:color="A6A6A6" w:themeColor="background1" w:themeShade="A6"/>
              <w:right w:val="nil"/>
            </w:tcBorders>
          </w:tcPr>
          <w:p w14:paraId="67D3DAF7" w14:textId="432DD0CD"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171</w:t>
            </w:r>
          </w:p>
        </w:tc>
        <w:tc>
          <w:tcPr>
            <w:tcW w:w="1024" w:type="dxa"/>
            <w:tcBorders>
              <w:top w:val="single" w:sz="4" w:space="0" w:color="A6A6A6" w:themeColor="background1" w:themeShade="A6"/>
              <w:left w:val="nil"/>
              <w:bottom w:val="single" w:sz="4" w:space="0" w:color="A6A6A6" w:themeColor="background1" w:themeShade="A6"/>
              <w:right w:val="nil"/>
            </w:tcBorders>
          </w:tcPr>
          <w:p w14:paraId="45841244" w14:textId="4FB012CD"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769</w:t>
            </w:r>
          </w:p>
        </w:tc>
        <w:tc>
          <w:tcPr>
            <w:tcW w:w="1025" w:type="dxa"/>
            <w:tcBorders>
              <w:top w:val="single" w:sz="4" w:space="0" w:color="A6A6A6" w:themeColor="background1" w:themeShade="A6"/>
              <w:left w:val="nil"/>
              <w:bottom w:val="single" w:sz="4" w:space="0" w:color="A6A6A6" w:themeColor="background1" w:themeShade="A6"/>
              <w:right w:val="nil"/>
            </w:tcBorders>
          </w:tcPr>
          <w:p w14:paraId="76BDA10D" w14:textId="30CE2382"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15,959</w:t>
            </w:r>
          </w:p>
        </w:tc>
      </w:tr>
      <w:tr w:rsidR="000C1BBB" w:rsidRPr="000C1BBB" w14:paraId="5D49EC0C" w14:textId="77777777">
        <w:trPr>
          <w:trHeight w:val="354"/>
        </w:trPr>
        <w:tc>
          <w:tcPr>
            <w:tcW w:w="8415" w:type="dxa"/>
            <w:gridSpan w:val="7"/>
            <w:tcBorders>
              <w:top w:val="dotted" w:sz="6" w:space="0" w:color="002E6E"/>
              <w:left w:val="nil"/>
              <w:bottom w:val="nil"/>
              <w:right w:val="nil"/>
            </w:tcBorders>
          </w:tcPr>
          <w:p w14:paraId="01FCE0D5" w14:textId="7048A2A2"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Accumulated depreciation and impairment losses</w:t>
            </w:r>
          </w:p>
        </w:tc>
      </w:tr>
      <w:tr w:rsidR="000C1BBB" w14:paraId="26F3373A" w14:textId="77777777">
        <w:trPr>
          <w:trHeight w:val="359"/>
        </w:trPr>
        <w:tc>
          <w:tcPr>
            <w:tcW w:w="2268" w:type="dxa"/>
          </w:tcPr>
          <w:p w14:paraId="77F169B1" w14:textId="2D9416DD"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Balance as at 1 July 2023</w:t>
            </w:r>
          </w:p>
        </w:tc>
        <w:tc>
          <w:tcPr>
            <w:tcW w:w="1025" w:type="dxa"/>
          </w:tcPr>
          <w:p w14:paraId="03709A46" w14:textId="0C45021F"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11DB235C" w14:textId="4E6F2578"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3,233</w:t>
            </w:r>
          </w:p>
        </w:tc>
        <w:tc>
          <w:tcPr>
            <w:tcW w:w="1025" w:type="dxa"/>
          </w:tcPr>
          <w:p w14:paraId="1EE82F2E" w14:textId="18FD4E01"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644</w:t>
            </w:r>
          </w:p>
        </w:tc>
        <w:tc>
          <w:tcPr>
            <w:tcW w:w="1024" w:type="dxa"/>
          </w:tcPr>
          <w:p w14:paraId="4C66B860" w14:textId="48A634EF"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49</w:t>
            </w:r>
          </w:p>
        </w:tc>
        <w:tc>
          <w:tcPr>
            <w:tcW w:w="1024" w:type="dxa"/>
          </w:tcPr>
          <w:p w14:paraId="1BBC0B5A" w14:textId="2B4993FC"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774</w:t>
            </w:r>
          </w:p>
        </w:tc>
        <w:tc>
          <w:tcPr>
            <w:tcW w:w="1025" w:type="dxa"/>
          </w:tcPr>
          <w:p w14:paraId="180C3252" w14:textId="40BEF83F"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4,700</w:t>
            </w:r>
          </w:p>
        </w:tc>
      </w:tr>
      <w:tr w:rsidR="000C1BBB" w14:paraId="3E070921" w14:textId="77777777">
        <w:trPr>
          <w:trHeight w:val="359"/>
        </w:trPr>
        <w:tc>
          <w:tcPr>
            <w:tcW w:w="2268" w:type="dxa"/>
          </w:tcPr>
          <w:p w14:paraId="5B9A71D4" w14:textId="253DF96C"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Depreciation expense</w:t>
            </w:r>
          </w:p>
        </w:tc>
        <w:tc>
          <w:tcPr>
            <w:tcW w:w="1025" w:type="dxa"/>
          </w:tcPr>
          <w:p w14:paraId="4F0DAFFA" w14:textId="79467096"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5B24DB1E" w14:textId="1E5A135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442</w:t>
            </w:r>
          </w:p>
        </w:tc>
        <w:tc>
          <w:tcPr>
            <w:tcW w:w="1025" w:type="dxa"/>
          </w:tcPr>
          <w:p w14:paraId="2FF6EAD0" w14:textId="00A3E8C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50</w:t>
            </w:r>
          </w:p>
        </w:tc>
        <w:tc>
          <w:tcPr>
            <w:tcW w:w="1024" w:type="dxa"/>
          </w:tcPr>
          <w:p w14:paraId="2E9AEA08" w14:textId="2B254E9E"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27</w:t>
            </w:r>
          </w:p>
        </w:tc>
        <w:tc>
          <w:tcPr>
            <w:tcW w:w="1024" w:type="dxa"/>
          </w:tcPr>
          <w:p w14:paraId="0810FECA" w14:textId="5145CBB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w:t>
            </w:r>
          </w:p>
        </w:tc>
        <w:tc>
          <w:tcPr>
            <w:tcW w:w="1025" w:type="dxa"/>
          </w:tcPr>
          <w:p w14:paraId="0F0B429C" w14:textId="7DA4A898"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525</w:t>
            </w:r>
          </w:p>
        </w:tc>
      </w:tr>
      <w:tr w:rsidR="000C1BBB" w14:paraId="095095DF" w14:textId="77777777">
        <w:trPr>
          <w:trHeight w:val="348"/>
        </w:trPr>
        <w:tc>
          <w:tcPr>
            <w:tcW w:w="2268" w:type="dxa"/>
            <w:tcBorders>
              <w:top w:val="nil"/>
              <w:left w:val="nil"/>
              <w:bottom w:val="single" w:sz="4" w:space="0" w:color="A6A6A6" w:themeColor="background1" w:themeShade="A6"/>
              <w:right w:val="nil"/>
            </w:tcBorders>
          </w:tcPr>
          <w:p w14:paraId="2EF60225" w14:textId="5596759B"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Eliminate on disposal</w:t>
            </w:r>
          </w:p>
        </w:tc>
        <w:tc>
          <w:tcPr>
            <w:tcW w:w="1025" w:type="dxa"/>
            <w:tcBorders>
              <w:top w:val="nil"/>
              <w:left w:val="nil"/>
              <w:bottom w:val="single" w:sz="4" w:space="0" w:color="A6A6A6" w:themeColor="background1" w:themeShade="A6"/>
              <w:right w:val="nil"/>
            </w:tcBorders>
          </w:tcPr>
          <w:p w14:paraId="2EBD0009" w14:textId="30E4BC77"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bottom w:val="single" w:sz="4" w:space="0" w:color="A6A6A6" w:themeColor="background1" w:themeShade="A6"/>
              <w:right w:val="nil"/>
            </w:tcBorders>
          </w:tcPr>
          <w:p w14:paraId="23B734C2" w14:textId="521EF4C6"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bottom w:val="single" w:sz="4" w:space="0" w:color="A6A6A6" w:themeColor="background1" w:themeShade="A6"/>
              <w:right w:val="nil"/>
            </w:tcBorders>
          </w:tcPr>
          <w:p w14:paraId="466FC800" w14:textId="08A13E1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(11)</w:t>
            </w:r>
          </w:p>
        </w:tc>
        <w:tc>
          <w:tcPr>
            <w:tcW w:w="1024" w:type="dxa"/>
            <w:tcBorders>
              <w:top w:val="nil"/>
              <w:left w:val="nil"/>
              <w:bottom w:val="single" w:sz="4" w:space="0" w:color="A6A6A6" w:themeColor="background1" w:themeShade="A6"/>
              <w:right w:val="nil"/>
            </w:tcBorders>
          </w:tcPr>
          <w:p w14:paraId="49587374" w14:textId="2CD73931"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bottom w:val="single" w:sz="4" w:space="0" w:color="A6A6A6" w:themeColor="background1" w:themeShade="A6"/>
              <w:right w:val="nil"/>
            </w:tcBorders>
          </w:tcPr>
          <w:p w14:paraId="6151FF9B" w14:textId="57B9E1EB"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nil"/>
              <w:left w:val="nil"/>
              <w:bottom w:val="single" w:sz="4" w:space="0" w:color="A6A6A6" w:themeColor="background1" w:themeShade="A6"/>
              <w:right w:val="nil"/>
            </w:tcBorders>
          </w:tcPr>
          <w:p w14:paraId="21C7CEAD" w14:textId="111CDB67"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(11)</w:t>
            </w:r>
          </w:p>
        </w:tc>
      </w:tr>
      <w:tr w:rsidR="000C1BBB" w:rsidRPr="000C1BBB" w14:paraId="7EE8A552" w14:textId="77777777">
        <w:trPr>
          <w:trHeight w:val="344"/>
        </w:trPr>
        <w:tc>
          <w:tcPr>
            <w:tcW w:w="2268" w:type="dxa"/>
            <w:tcBorders>
              <w:top w:val="single" w:sz="4" w:space="0" w:color="A6A6A6" w:themeColor="background1" w:themeShade="A6"/>
              <w:left w:val="nil"/>
              <w:bottom w:val="single" w:sz="4" w:space="0" w:color="A6A6A6" w:themeColor="background1" w:themeShade="A6"/>
              <w:right w:val="nil"/>
            </w:tcBorders>
          </w:tcPr>
          <w:p w14:paraId="73924960" w14:textId="082A9F31"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Balance as at 30 June 2024</w:t>
            </w:r>
          </w:p>
        </w:tc>
        <w:tc>
          <w:tcPr>
            <w:tcW w:w="1025" w:type="dxa"/>
            <w:tcBorders>
              <w:top w:val="single" w:sz="4" w:space="0" w:color="A6A6A6" w:themeColor="background1" w:themeShade="A6"/>
              <w:left w:val="nil"/>
              <w:bottom w:val="single" w:sz="4" w:space="0" w:color="A6A6A6" w:themeColor="background1" w:themeShade="A6"/>
              <w:right w:val="nil"/>
            </w:tcBorders>
          </w:tcPr>
          <w:p w14:paraId="4E15DF03" w14:textId="1B19A888"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w:t>
            </w:r>
          </w:p>
        </w:tc>
        <w:tc>
          <w:tcPr>
            <w:tcW w:w="1024" w:type="dxa"/>
            <w:tcBorders>
              <w:top w:val="single" w:sz="4" w:space="0" w:color="A6A6A6" w:themeColor="background1" w:themeShade="A6"/>
              <w:left w:val="nil"/>
              <w:bottom w:val="single" w:sz="4" w:space="0" w:color="A6A6A6" w:themeColor="background1" w:themeShade="A6"/>
              <w:right w:val="nil"/>
            </w:tcBorders>
          </w:tcPr>
          <w:p w14:paraId="381948BD" w14:textId="42632007"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3,675</w:t>
            </w:r>
          </w:p>
        </w:tc>
        <w:tc>
          <w:tcPr>
            <w:tcW w:w="1025" w:type="dxa"/>
            <w:tcBorders>
              <w:top w:val="single" w:sz="4" w:space="0" w:color="A6A6A6" w:themeColor="background1" w:themeShade="A6"/>
              <w:left w:val="nil"/>
              <w:bottom w:val="single" w:sz="4" w:space="0" w:color="A6A6A6" w:themeColor="background1" w:themeShade="A6"/>
              <w:right w:val="nil"/>
            </w:tcBorders>
          </w:tcPr>
          <w:p w14:paraId="3D083B8C" w14:textId="6FD09657"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683</w:t>
            </w:r>
          </w:p>
        </w:tc>
        <w:tc>
          <w:tcPr>
            <w:tcW w:w="1024" w:type="dxa"/>
            <w:tcBorders>
              <w:top w:val="single" w:sz="4" w:space="0" w:color="A6A6A6" w:themeColor="background1" w:themeShade="A6"/>
              <w:left w:val="nil"/>
              <w:bottom w:val="single" w:sz="4" w:space="0" w:color="A6A6A6" w:themeColor="background1" w:themeShade="A6"/>
              <w:right w:val="nil"/>
            </w:tcBorders>
          </w:tcPr>
          <w:p w14:paraId="7FE14F3C" w14:textId="302473BA"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76</w:t>
            </w:r>
          </w:p>
        </w:tc>
        <w:tc>
          <w:tcPr>
            <w:tcW w:w="1024" w:type="dxa"/>
            <w:tcBorders>
              <w:top w:val="single" w:sz="4" w:space="0" w:color="A6A6A6" w:themeColor="background1" w:themeShade="A6"/>
              <w:left w:val="nil"/>
              <w:bottom w:val="single" w:sz="4" w:space="0" w:color="A6A6A6" w:themeColor="background1" w:themeShade="A6"/>
              <w:right w:val="nil"/>
            </w:tcBorders>
          </w:tcPr>
          <w:p w14:paraId="01A9A7CA" w14:textId="0178849C"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780</w:t>
            </w:r>
          </w:p>
        </w:tc>
        <w:tc>
          <w:tcPr>
            <w:tcW w:w="1025" w:type="dxa"/>
            <w:tcBorders>
              <w:top w:val="single" w:sz="4" w:space="0" w:color="A6A6A6" w:themeColor="background1" w:themeShade="A6"/>
              <w:left w:val="nil"/>
              <w:bottom w:val="single" w:sz="4" w:space="0" w:color="A6A6A6" w:themeColor="background1" w:themeShade="A6"/>
              <w:right w:val="nil"/>
            </w:tcBorders>
          </w:tcPr>
          <w:p w14:paraId="64968E94" w14:textId="07840694"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5,214</w:t>
            </w:r>
          </w:p>
        </w:tc>
      </w:tr>
      <w:tr w:rsidR="000C1BBB" w14:paraId="366849D4" w14:textId="77777777">
        <w:trPr>
          <w:trHeight w:val="354"/>
        </w:trPr>
        <w:tc>
          <w:tcPr>
            <w:tcW w:w="2268" w:type="dxa"/>
            <w:tcBorders>
              <w:top w:val="single" w:sz="4" w:space="0" w:color="A6A6A6" w:themeColor="background1" w:themeShade="A6"/>
              <w:left w:val="nil"/>
              <w:bottom w:val="nil"/>
              <w:right w:val="nil"/>
            </w:tcBorders>
          </w:tcPr>
          <w:p w14:paraId="3E1B3320" w14:textId="6BC7BD60"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Balance as at 1 July 2024</w:t>
            </w:r>
          </w:p>
        </w:tc>
        <w:tc>
          <w:tcPr>
            <w:tcW w:w="1025" w:type="dxa"/>
            <w:tcBorders>
              <w:top w:val="single" w:sz="4" w:space="0" w:color="A6A6A6" w:themeColor="background1" w:themeShade="A6"/>
              <w:left w:val="nil"/>
              <w:bottom w:val="nil"/>
              <w:right w:val="nil"/>
            </w:tcBorders>
          </w:tcPr>
          <w:p w14:paraId="348521AD" w14:textId="6EFD0E31"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single" w:sz="4" w:space="0" w:color="A6A6A6" w:themeColor="background1" w:themeShade="A6"/>
              <w:left w:val="nil"/>
              <w:bottom w:val="nil"/>
              <w:right w:val="nil"/>
            </w:tcBorders>
          </w:tcPr>
          <w:p w14:paraId="7269B586" w14:textId="7D165C81"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3,675</w:t>
            </w:r>
          </w:p>
        </w:tc>
        <w:tc>
          <w:tcPr>
            <w:tcW w:w="1025" w:type="dxa"/>
            <w:tcBorders>
              <w:top w:val="single" w:sz="4" w:space="0" w:color="A6A6A6" w:themeColor="background1" w:themeShade="A6"/>
              <w:left w:val="nil"/>
              <w:bottom w:val="nil"/>
              <w:right w:val="nil"/>
            </w:tcBorders>
          </w:tcPr>
          <w:p w14:paraId="5C65C10D" w14:textId="5DE7BC45"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683</w:t>
            </w:r>
          </w:p>
        </w:tc>
        <w:tc>
          <w:tcPr>
            <w:tcW w:w="1024" w:type="dxa"/>
            <w:tcBorders>
              <w:top w:val="single" w:sz="4" w:space="0" w:color="A6A6A6" w:themeColor="background1" w:themeShade="A6"/>
              <w:left w:val="nil"/>
              <w:bottom w:val="nil"/>
              <w:right w:val="nil"/>
            </w:tcBorders>
          </w:tcPr>
          <w:p w14:paraId="46ABF4CD" w14:textId="1E2E833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76</w:t>
            </w:r>
          </w:p>
        </w:tc>
        <w:tc>
          <w:tcPr>
            <w:tcW w:w="1024" w:type="dxa"/>
            <w:tcBorders>
              <w:top w:val="single" w:sz="4" w:space="0" w:color="A6A6A6" w:themeColor="background1" w:themeShade="A6"/>
              <w:left w:val="nil"/>
              <w:bottom w:val="nil"/>
              <w:right w:val="nil"/>
            </w:tcBorders>
          </w:tcPr>
          <w:p w14:paraId="4DDB3796" w14:textId="796C1716"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780</w:t>
            </w:r>
          </w:p>
        </w:tc>
        <w:tc>
          <w:tcPr>
            <w:tcW w:w="1025" w:type="dxa"/>
            <w:tcBorders>
              <w:top w:val="single" w:sz="4" w:space="0" w:color="A6A6A6" w:themeColor="background1" w:themeShade="A6"/>
              <w:left w:val="nil"/>
              <w:bottom w:val="nil"/>
              <w:right w:val="nil"/>
            </w:tcBorders>
          </w:tcPr>
          <w:p w14:paraId="6DF04A89" w14:textId="42BEA5D9"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5,214</w:t>
            </w:r>
          </w:p>
        </w:tc>
      </w:tr>
      <w:tr w:rsidR="000C1BBB" w14:paraId="0022C49B" w14:textId="77777777">
        <w:trPr>
          <w:trHeight w:val="359"/>
        </w:trPr>
        <w:tc>
          <w:tcPr>
            <w:tcW w:w="2268" w:type="dxa"/>
          </w:tcPr>
          <w:p w14:paraId="59E51EC2" w14:textId="68B8EBB5"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Depreciation expense</w:t>
            </w:r>
          </w:p>
        </w:tc>
        <w:tc>
          <w:tcPr>
            <w:tcW w:w="1025" w:type="dxa"/>
          </w:tcPr>
          <w:p w14:paraId="45D9E306" w14:textId="26ED3D3E"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Pr>
          <w:p w14:paraId="52E74242" w14:textId="76532AF8"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456</w:t>
            </w:r>
          </w:p>
        </w:tc>
        <w:tc>
          <w:tcPr>
            <w:tcW w:w="1025" w:type="dxa"/>
          </w:tcPr>
          <w:p w14:paraId="0CE5B918" w14:textId="6FA455D1"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50</w:t>
            </w:r>
          </w:p>
        </w:tc>
        <w:tc>
          <w:tcPr>
            <w:tcW w:w="1024" w:type="dxa"/>
          </w:tcPr>
          <w:p w14:paraId="63FA7C66" w14:textId="0E7D1828"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27</w:t>
            </w:r>
          </w:p>
        </w:tc>
        <w:tc>
          <w:tcPr>
            <w:tcW w:w="1024" w:type="dxa"/>
          </w:tcPr>
          <w:p w14:paraId="1B83351E" w14:textId="7014794A"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Pr>
          <w:p w14:paraId="13996E22" w14:textId="5C7E060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533</w:t>
            </w:r>
          </w:p>
        </w:tc>
      </w:tr>
      <w:tr w:rsidR="000C1BBB" w14:paraId="3844EF4F" w14:textId="77777777">
        <w:trPr>
          <w:trHeight w:val="348"/>
        </w:trPr>
        <w:tc>
          <w:tcPr>
            <w:tcW w:w="2268" w:type="dxa"/>
            <w:tcBorders>
              <w:top w:val="nil"/>
              <w:left w:val="nil"/>
              <w:bottom w:val="single" w:sz="4" w:space="0" w:color="A6A6A6" w:themeColor="background1" w:themeShade="A6"/>
              <w:right w:val="nil"/>
            </w:tcBorders>
          </w:tcPr>
          <w:p w14:paraId="50DD0EE7" w14:textId="193764E2"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Eliminate on disposal</w:t>
            </w:r>
          </w:p>
        </w:tc>
        <w:tc>
          <w:tcPr>
            <w:tcW w:w="1025" w:type="dxa"/>
            <w:tcBorders>
              <w:top w:val="nil"/>
              <w:left w:val="nil"/>
              <w:bottom w:val="single" w:sz="4" w:space="0" w:color="A6A6A6" w:themeColor="background1" w:themeShade="A6"/>
              <w:right w:val="nil"/>
            </w:tcBorders>
          </w:tcPr>
          <w:p w14:paraId="4B918E48" w14:textId="69B9A449"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bottom w:val="single" w:sz="4" w:space="0" w:color="A6A6A6" w:themeColor="background1" w:themeShade="A6"/>
              <w:right w:val="nil"/>
            </w:tcBorders>
          </w:tcPr>
          <w:p w14:paraId="2A0C4AA2" w14:textId="11E086BF"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(3)</w:t>
            </w:r>
          </w:p>
        </w:tc>
        <w:tc>
          <w:tcPr>
            <w:tcW w:w="1025" w:type="dxa"/>
            <w:tcBorders>
              <w:top w:val="nil"/>
              <w:left w:val="nil"/>
              <w:bottom w:val="single" w:sz="4" w:space="0" w:color="A6A6A6" w:themeColor="background1" w:themeShade="A6"/>
              <w:right w:val="nil"/>
            </w:tcBorders>
          </w:tcPr>
          <w:p w14:paraId="3497E099" w14:textId="6D9E1B6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(41)</w:t>
            </w:r>
          </w:p>
        </w:tc>
        <w:tc>
          <w:tcPr>
            <w:tcW w:w="1024" w:type="dxa"/>
            <w:tcBorders>
              <w:top w:val="nil"/>
              <w:left w:val="nil"/>
              <w:bottom w:val="single" w:sz="4" w:space="0" w:color="A6A6A6" w:themeColor="background1" w:themeShade="A6"/>
              <w:right w:val="nil"/>
            </w:tcBorders>
          </w:tcPr>
          <w:p w14:paraId="41902CD1" w14:textId="658D822C"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4" w:type="dxa"/>
            <w:tcBorders>
              <w:top w:val="nil"/>
              <w:left w:val="nil"/>
              <w:bottom w:val="single" w:sz="4" w:space="0" w:color="A6A6A6" w:themeColor="background1" w:themeShade="A6"/>
              <w:right w:val="nil"/>
            </w:tcBorders>
          </w:tcPr>
          <w:p w14:paraId="53142298" w14:textId="00C7D0B1"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(16)</w:t>
            </w:r>
          </w:p>
        </w:tc>
        <w:tc>
          <w:tcPr>
            <w:tcW w:w="1025" w:type="dxa"/>
            <w:tcBorders>
              <w:top w:val="nil"/>
              <w:left w:val="nil"/>
              <w:bottom w:val="single" w:sz="4" w:space="0" w:color="A6A6A6" w:themeColor="background1" w:themeShade="A6"/>
              <w:right w:val="nil"/>
            </w:tcBorders>
          </w:tcPr>
          <w:p w14:paraId="468004CC" w14:textId="0C9DCFB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(60)</w:t>
            </w:r>
          </w:p>
        </w:tc>
      </w:tr>
      <w:tr w:rsidR="000C1BBB" w:rsidRPr="000C1BBB" w14:paraId="31CE77B3" w14:textId="77777777">
        <w:trPr>
          <w:trHeight w:val="344"/>
        </w:trPr>
        <w:tc>
          <w:tcPr>
            <w:tcW w:w="2268" w:type="dxa"/>
            <w:tcBorders>
              <w:top w:val="single" w:sz="4" w:space="0" w:color="A6A6A6" w:themeColor="background1" w:themeShade="A6"/>
              <w:left w:val="nil"/>
              <w:bottom w:val="single" w:sz="4" w:space="0" w:color="A6A6A6" w:themeColor="background1" w:themeShade="A6"/>
              <w:right w:val="nil"/>
            </w:tcBorders>
          </w:tcPr>
          <w:p w14:paraId="479D8470" w14:textId="7D25FBAE"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Balance as at 30 June 2025</w:t>
            </w:r>
          </w:p>
        </w:tc>
        <w:tc>
          <w:tcPr>
            <w:tcW w:w="1025" w:type="dxa"/>
            <w:tcBorders>
              <w:top w:val="single" w:sz="4" w:space="0" w:color="A6A6A6" w:themeColor="background1" w:themeShade="A6"/>
              <w:left w:val="nil"/>
              <w:bottom w:val="single" w:sz="4" w:space="0" w:color="A6A6A6" w:themeColor="background1" w:themeShade="A6"/>
              <w:right w:val="nil"/>
            </w:tcBorders>
          </w:tcPr>
          <w:p w14:paraId="00EE9542" w14:textId="1D35BEC0"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w:t>
            </w:r>
          </w:p>
        </w:tc>
        <w:tc>
          <w:tcPr>
            <w:tcW w:w="1024" w:type="dxa"/>
            <w:tcBorders>
              <w:top w:val="single" w:sz="4" w:space="0" w:color="A6A6A6" w:themeColor="background1" w:themeShade="A6"/>
              <w:left w:val="nil"/>
              <w:bottom w:val="single" w:sz="4" w:space="0" w:color="A6A6A6" w:themeColor="background1" w:themeShade="A6"/>
              <w:right w:val="nil"/>
            </w:tcBorders>
          </w:tcPr>
          <w:p w14:paraId="5BE0ACE9" w14:textId="31E39DFC"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4,128</w:t>
            </w:r>
          </w:p>
        </w:tc>
        <w:tc>
          <w:tcPr>
            <w:tcW w:w="1025" w:type="dxa"/>
            <w:tcBorders>
              <w:top w:val="single" w:sz="4" w:space="0" w:color="A6A6A6" w:themeColor="background1" w:themeShade="A6"/>
              <w:left w:val="nil"/>
              <w:bottom w:val="single" w:sz="4" w:space="0" w:color="A6A6A6" w:themeColor="background1" w:themeShade="A6"/>
              <w:right w:val="nil"/>
            </w:tcBorders>
          </w:tcPr>
          <w:p w14:paraId="55565FBB" w14:textId="0430A0A8"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692</w:t>
            </w:r>
          </w:p>
        </w:tc>
        <w:tc>
          <w:tcPr>
            <w:tcW w:w="1024" w:type="dxa"/>
            <w:tcBorders>
              <w:top w:val="single" w:sz="4" w:space="0" w:color="A6A6A6" w:themeColor="background1" w:themeShade="A6"/>
              <w:left w:val="nil"/>
              <w:bottom w:val="single" w:sz="4" w:space="0" w:color="A6A6A6" w:themeColor="background1" w:themeShade="A6"/>
              <w:right w:val="nil"/>
            </w:tcBorders>
          </w:tcPr>
          <w:p w14:paraId="6DA35C40" w14:textId="58900F87"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103</w:t>
            </w:r>
          </w:p>
        </w:tc>
        <w:tc>
          <w:tcPr>
            <w:tcW w:w="1024" w:type="dxa"/>
            <w:tcBorders>
              <w:top w:val="single" w:sz="4" w:space="0" w:color="A6A6A6" w:themeColor="background1" w:themeShade="A6"/>
              <w:left w:val="nil"/>
              <w:bottom w:val="single" w:sz="4" w:space="0" w:color="A6A6A6" w:themeColor="background1" w:themeShade="A6"/>
              <w:right w:val="nil"/>
            </w:tcBorders>
          </w:tcPr>
          <w:p w14:paraId="2F1702DB" w14:textId="29B0A2F8"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764</w:t>
            </w:r>
          </w:p>
        </w:tc>
        <w:tc>
          <w:tcPr>
            <w:tcW w:w="1025" w:type="dxa"/>
            <w:tcBorders>
              <w:top w:val="single" w:sz="4" w:space="0" w:color="A6A6A6" w:themeColor="background1" w:themeShade="A6"/>
              <w:left w:val="nil"/>
              <w:bottom w:val="single" w:sz="4" w:space="0" w:color="A6A6A6" w:themeColor="background1" w:themeShade="A6"/>
              <w:right w:val="nil"/>
            </w:tcBorders>
          </w:tcPr>
          <w:p w14:paraId="20D54BED" w14:textId="7868DC0E"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5,687</w:t>
            </w:r>
          </w:p>
        </w:tc>
      </w:tr>
      <w:tr w:rsidR="000C1BBB" w:rsidRPr="000C1BBB" w14:paraId="2B4761A7" w14:textId="77777777" w:rsidTr="000C1BBB">
        <w:trPr>
          <w:trHeight w:val="354"/>
        </w:trPr>
        <w:tc>
          <w:tcPr>
            <w:tcW w:w="8415" w:type="dxa"/>
            <w:gridSpan w:val="7"/>
            <w:tcBorders>
              <w:top w:val="dotted" w:sz="6" w:space="0" w:color="002E6E"/>
              <w:left w:val="nil"/>
              <w:bottom w:val="single" w:sz="4" w:space="0" w:color="A6A6A6" w:themeColor="background1" w:themeShade="A6"/>
              <w:right w:val="nil"/>
            </w:tcBorders>
          </w:tcPr>
          <w:p w14:paraId="58D2D522" w14:textId="35352A4A"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Total property, plant and equipment including work in progress</w:t>
            </w:r>
          </w:p>
        </w:tc>
      </w:tr>
      <w:tr w:rsidR="000C1BBB" w14:paraId="1DF6331D" w14:textId="77777777" w:rsidTr="000C1BBB">
        <w:trPr>
          <w:trHeight w:val="348"/>
        </w:trPr>
        <w:tc>
          <w:tcPr>
            <w:tcW w:w="2268" w:type="dxa"/>
            <w:tcBorders>
              <w:top w:val="single" w:sz="4" w:space="0" w:color="A6A6A6" w:themeColor="background1" w:themeShade="A6"/>
              <w:left w:val="nil"/>
              <w:bottom w:val="single" w:sz="4" w:space="0" w:color="A6A6A6" w:themeColor="background1" w:themeShade="A6"/>
              <w:right w:val="nil"/>
            </w:tcBorders>
          </w:tcPr>
          <w:p w14:paraId="6C7A1783" w14:textId="53A417E6"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At 30 June 2023</w:t>
            </w:r>
          </w:p>
        </w:tc>
        <w:tc>
          <w:tcPr>
            <w:tcW w:w="1025" w:type="dxa"/>
            <w:tcBorders>
              <w:top w:val="single" w:sz="4" w:space="0" w:color="A6A6A6" w:themeColor="background1" w:themeShade="A6"/>
              <w:left w:val="nil"/>
              <w:bottom w:val="single" w:sz="4" w:space="0" w:color="A6A6A6" w:themeColor="background1" w:themeShade="A6"/>
              <w:right w:val="nil"/>
            </w:tcBorders>
          </w:tcPr>
          <w:p w14:paraId="22E4E03F" w14:textId="335FA899"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6,315</w:t>
            </w:r>
          </w:p>
        </w:tc>
        <w:tc>
          <w:tcPr>
            <w:tcW w:w="1024" w:type="dxa"/>
            <w:tcBorders>
              <w:top w:val="single" w:sz="4" w:space="0" w:color="A6A6A6" w:themeColor="background1" w:themeShade="A6"/>
              <w:left w:val="nil"/>
              <w:bottom w:val="single" w:sz="4" w:space="0" w:color="A6A6A6" w:themeColor="background1" w:themeShade="A6"/>
              <w:right w:val="nil"/>
            </w:tcBorders>
          </w:tcPr>
          <w:p w14:paraId="417B9AD7" w14:textId="77D3D48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2,984</w:t>
            </w:r>
          </w:p>
        </w:tc>
        <w:tc>
          <w:tcPr>
            <w:tcW w:w="1025" w:type="dxa"/>
            <w:tcBorders>
              <w:top w:val="single" w:sz="4" w:space="0" w:color="A6A6A6" w:themeColor="background1" w:themeShade="A6"/>
              <w:left w:val="nil"/>
              <w:bottom w:val="single" w:sz="4" w:space="0" w:color="A6A6A6" w:themeColor="background1" w:themeShade="A6"/>
              <w:right w:val="nil"/>
            </w:tcBorders>
          </w:tcPr>
          <w:p w14:paraId="3DF00EA9" w14:textId="148CAB1D"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137</w:t>
            </w:r>
          </w:p>
        </w:tc>
        <w:tc>
          <w:tcPr>
            <w:tcW w:w="1024" w:type="dxa"/>
            <w:tcBorders>
              <w:top w:val="single" w:sz="4" w:space="0" w:color="A6A6A6" w:themeColor="background1" w:themeShade="A6"/>
              <w:left w:val="nil"/>
              <w:bottom w:val="single" w:sz="4" w:space="0" w:color="A6A6A6" w:themeColor="background1" w:themeShade="A6"/>
              <w:right w:val="nil"/>
            </w:tcBorders>
          </w:tcPr>
          <w:p w14:paraId="3D6F3A18" w14:textId="738D456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122</w:t>
            </w:r>
          </w:p>
        </w:tc>
        <w:tc>
          <w:tcPr>
            <w:tcW w:w="1024" w:type="dxa"/>
            <w:tcBorders>
              <w:top w:val="single" w:sz="4" w:space="0" w:color="A6A6A6" w:themeColor="background1" w:themeShade="A6"/>
              <w:left w:val="nil"/>
              <w:bottom w:val="single" w:sz="4" w:space="0" w:color="A6A6A6" w:themeColor="background1" w:themeShade="A6"/>
              <w:right w:val="nil"/>
            </w:tcBorders>
          </w:tcPr>
          <w:p w14:paraId="6F14763E" w14:textId="0DABB63E"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6</w:t>
            </w:r>
          </w:p>
        </w:tc>
        <w:tc>
          <w:tcPr>
            <w:tcW w:w="1025" w:type="dxa"/>
            <w:tcBorders>
              <w:top w:val="single" w:sz="4" w:space="0" w:color="A6A6A6" w:themeColor="background1" w:themeShade="A6"/>
              <w:left w:val="nil"/>
              <w:bottom w:val="single" w:sz="4" w:space="0" w:color="A6A6A6" w:themeColor="background1" w:themeShade="A6"/>
              <w:right w:val="nil"/>
            </w:tcBorders>
          </w:tcPr>
          <w:p w14:paraId="7F092C52" w14:textId="0F7B22E5"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9,564</w:t>
            </w:r>
          </w:p>
        </w:tc>
      </w:tr>
      <w:tr w:rsidR="000C1BBB" w14:paraId="77E69109" w14:textId="77777777">
        <w:trPr>
          <w:trHeight w:val="344"/>
        </w:trPr>
        <w:tc>
          <w:tcPr>
            <w:tcW w:w="2268" w:type="dxa"/>
            <w:tcBorders>
              <w:top w:val="single" w:sz="4" w:space="0" w:color="A6A6A6" w:themeColor="background1" w:themeShade="A6"/>
              <w:left w:val="nil"/>
              <w:bottom w:val="single" w:sz="4" w:space="0" w:color="A6A6A6" w:themeColor="background1" w:themeShade="A6"/>
              <w:right w:val="nil"/>
            </w:tcBorders>
          </w:tcPr>
          <w:p w14:paraId="0913939D" w14:textId="5935A32D" w:rsidR="000C1BBB" w:rsidRDefault="000C1BBB" w:rsidP="000C1BBB">
            <w:pPr>
              <w:pStyle w:val="TableParagraph"/>
              <w:spacing w:before="60" w:after="60"/>
              <w:ind w:left="-42" w:right="170" w:firstLine="99"/>
              <w:jc w:val="left"/>
              <w:rPr>
                <w:rFonts w:ascii="Segoe UI" w:hAnsi="Segoe UI" w:cs="Segoe UI"/>
                <w:sz w:val="16"/>
                <w:szCs w:val="16"/>
              </w:rPr>
            </w:pPr>
            <w:r w:rsidRPr="000C1BBB">
              <w:rPr>
                <w:rFonts w:ascii="Segoe UI" w:hAnsi="Segoe UI" w:cs="Segoe UI"/>
                <w:sz w:val="16"/>
                <w:szCs w:val="16"/>
              </w:rPr>
              <w:t>At 30 June 2024</w:t>
            </w:r>
          </w:p>
        </w:tc>
        <w:tc>
          <w:tcPr>
            <w:tcW w:w="1025" w:type="dxa"/>
            <w:tcBorders>
              <w:top w:val="single" w:sz="4" w:space="0" w:color="A6A6A6" w:themeColor="background1" w:themeShade="A6"/>
              <w:left w:val="nil"/>
              <w:bottom w:val="single" w:sz="4" w:space="0" w:color="A6A6A6" w:themeColor="background1" w:themeShade="A6"/>
              <w:right w:val="nil"/>
            </w:tcBorders>
          </w:tcPr>
          <w:p w14:paraId="4F12AABA" w14:textId="01F671C7"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5,750</w:t>
            </w:r>
          </w:p>
        </w:tc>
        <w:tc>
          <w:tcPr>
            <w:tcW w:w="1024" w:type="dxa"/>
            <w:tcBorders>
              <w:top w:val="single" w:sz="4" w:space="0" w:color="A6A6A6" w:themeColor="background1" w:themeShade="A6"/>
              <w:left w:val="nil"/>
              <w:bottom w:val="single" w:sz="4" w:space="0" w:color="A6A6A6" w:themeColor="background1" w:themeShade="A6"/>
              <w:right w:val="nil"/>
            </w:tcBorders>
          </w:tcPr>
          <w:p w14:paraId="1A2C805B" w14:textId="667796D0"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4,624</w:t>
            </w:r>
          </w:p>
        </w:tc>
        <w:tc>
          <w:tcPr>
            <w:tcW w:w="1025" w:type="dxa"/>
            <w:tcBorders>
              <w:top w:val="single" w:sz="4" w:space="0" w:color="A6A6A6" w:themeColor="background1" w:themeShade="A6"/>
              <w:left w:val="nil"/>
              <w:bottom w:val="single" w:sz="4" w:space="0" w:color="A6A6A6" w:themeColor="background1" w:themeShade="A6"/>
              <w:right w:val="nil"/>
            </w:tcBorders>
          </w:tcPr>
          <w:p w14:paraId="3844F448" w14:textId="14E19A43"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87</w:t>
            </w:r>
          </w:p>
        </w:tc>
        <w:tc>
          <w:tcPr>
            <w:tcW w:w="1024" w:type="dxa"/>
            <w:tcBorders>
              <w:top w:val="single" w:sz="4" w:space="0" w:color="A6A6A6" w:themeColor="background1" w:themeShade="A6"/>
              <w:left w:val="nil"/>
              <w:bottom w:val="single" w:sz="4" w:space="0" w:color="A6A6A6" w:themeColor="background1" w:themeShade="A6"/>
              <w:right w:val="nil"/>
            </w:tcBorders>
          </w:tcPr>
          <w:p w14:paraId="485C4419" w14:textId="2DE7A7A6"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95</w:t>
            </w:r>
          </w:p>
        </w:tc>
        <w:tc>
          <w:tcPr>
            <w:tcW w:w="1024" w:type="dxa"/>
            <w:tcBorders>
              <w:top w:val="single" w:sz="4" w:space="0" w:color="A6A6A6" w:themeColor="background1" w:themeShade="A6"/>
              <w:left w:val="nil"/>
              <w:bottom w:val="single" w:sz="4" w:space="0" w:color="A6A6A6" w:themeColor="background1" w:themeShade="A6"/>
              <w:right w:val="nil"/>
            </w:tcBorders>
          </w:tcPr>
          <w:p w14:paraId="16AD5A09" w14:textId="2B1764B2"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w:t>
            </w:r>
          </w:p>
        </w:tc>
        <w:tc>
          <w:tcPr>
            <w:tcW w:w="1025" w:type="dxa"/>
            <w:tcBorders>
              <w:top w:val="single" w:sz="4" w:space="0" w:color="A6A6A6" w:themeColor="background1" w:themeShade="A6"/>
              <w:left w:val="nil"/>
              <w:bottom w:val="single" w:sz="4" w:space="0" w:color="A6A6A6" w:themeColor="background1" w:themeShade="A6"/>
              <w:right w:val="nil"/>
            </w:tcBorders>
          </w:tcPr>
          <w:p w14:paraId="1363D4C7" w14:textId="3B7ECEE4" w:rsidR="000C1BBB" w:rsidRPr="000C1BBB" w:rsidRDefault="000C1BBB" w:rsidP="000C1BBB">
            <w:pPr>
              <w:pStyle w:val="TableParagraph"/>
              <w:spacing w:before="60" w:after="60"/>
              <w:ind w:left="-42" w:right="170" w:firstLine="99"/>
              <w:rPr>
                <w:rFonts w:ascii="Segoe UI" w:hAnsi="Segoe UI" w:cs="Segoe UI"/>
                <w:sz w:val="16"/>
                <w:szCs w:val="16"/>
              </w:rPr>
            </w:pPr>
            <w:r w:rsidRPr="000C1BBB">
              <w:rPr>
                <w:rFonts w:ascii="Segoe UI" w:hAnsi="Segoe UI" w:cs="Segoe UI"/>
                <w:sz w:val="16"/>
                <w:szCs w:val="16"/>
              </w:rPr>
              <w:t>10,556</w:t>
            </w:r>
          </w:p>
        </w:tc>
      </w:tr>
      <w:tr w:rsidR="000C1BBB" w:rsidRPr="000C1BBB" w14:paraId="510A73DD" w14:textId="77777777">
        <w:trPr>
          <w:trHeight w:val="344"/>
        </w:trPr>
        <w:tc>
          <w:tcPr>
            <w:tcW w:w="2268" w:type="dxa"/>
            <w:tcBorders>
              <w:top w:val="single" w:sz="4" w:space="0" w:color="A6A6A6" w:themeColor="background1" w:themeShade="A6"/>
              <w:left w:val="nil"/>
              <w:bottom w:val="single" w:sz="4" w:space="0" w:color="A6A6A6" w:themeColor="background1" w:themeShade="A6"/>
              <w:right w:val="nil"/>
            </w:tcBorders>
          </w:tcPr>
          <w:p w14:paraId="6356EFB1" w14:textId="79C1E044" w:rsidR="000C1BBB" w:rsidRPr="000C1BBB" w:rsidRDefault="000C1BBB" w:rsidP="000C1BBB">
            <w:pPr>
              <w:pStyle w:val="TableParagraph"/>
              <w:spacing w:before="60" w:after="60"/>
              <w:ind w:left="-42" w:right="170" w:firstLine="99"/>
              <w:jc w:val="left"/>
              <w:rPr>
                <w:rFonts w:ascii="Segoe UI" w:hAnsi="Segoe UI" w:cs="Segoe UI"/>
                <w:b/>
                <w:bCs/>
                <w:sz w:val="16"/>
                <w:szCs w:val="16"/>
              </w:rPr>
            </w:pPr>
            <w:r w:rsidRPr="000C1BBB">
              <w:rPr>
                <w:rFonts w:ascii="Segoe UI" w:hAnsi="Segoe UI" w:cs="Segoe UI"/>
                <w:b/>
                <w:bCs/>
                <w:sz w:val="16"/>
                <w:szCs w:val="16"/>
              </w:rPr>
              <w:t>At 30 June 2025</w:t>
            </w:r>
          </w:p>
        </w:tc>
        <w:tc>
          <w:tcPr>
            <w:tcW w:w="1025" w:type="dxa"/>
            <w:tcBorders>
              <w:top w:val="single" w:sz="4" w:space="0" w:color="A6A6A6" w:themeColor="background1" w:themeShade="A6"/>
              <w:left w:val="nil"/>
              <w:bottom w:val="single" w:sz="4" w:space="0" w:color="A6A6A6" w:themeColor="background1" w:themeShade="A6"/>
              <w:right w:val="nil"/>
            </w:tcBorders>
          </w:tcPr>
          <w:p w14:paraId="19364906" w14:textId="0AD3CC96"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5,750</w:t>
            </w:r>
          </w:p>
        </w:tc>
        <w:tc>
          <w:tcPr>
            <w:tcW w:w="1024" w:type="dxa"/>
            <w:tcBorders>
              <w:top w:val="single" w:sz="4" w:space="0" w:color="A6A6A6" w:themeColor="background1" w:themeShade="A6"/>
              <w:left w:val="nil"/>
              <w:bottom w:val="single" w:sz="4" w:space="0" w:color="A6A6A6" w:themeColor="background1" w:themeShade="A6"/>
              <w:right w:val="nil"/>
            </w:tcBorders>
          </w:tcPr>
          <w:p w14:paraId="529C17FC" w14:textId="7A5C3C1A"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4,266</w:t>
            </w:r>
          </w:p>
        </w:tc>
        <w:tc>
          <w:tcPr>
            <w:tcW w:w="1025" w:type="dxa"/>
            <w:tcBorders>
              <w:top w:val="single" w:sz="4" w:space="0" w:color="A6A6A6" w:themeColor="background1" w:themeShade="A6"/>
              <w:left w:val="nil"/>
              <w:bottom w:val="single" w:sz="4" w:space="0" w:color="A6A6A6" w:themeColor="background1" w:themeShade="A6"/>
              <w:right w:val="nil"/>
            </w:tcBorders>
          </w:tcPr>
          <w:p w14:paraId="49511036" w14:textId="3F7AB8B1"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183</w:t>
            </w:r>
          </w:p>
        </w:tc>
        <w:tc>
          <w:tcPr>
            <w:tcW w:w="1024" w:type="dxa"/>
            <w:tcBorders>
              <w:top w:val="single" w:sz="4" w:space="0" w:color="A6A6A6" w:themeColor="background1" w:themeShade="A6"/>
              <w:left w:val="nil"/>
              <w:bottom w:val="single" w:sz="4" w:space="0" w:color="A6A6A6" w:themeColor="background1" w:themeShade="A6"/>
              <w:right w:val="nil"/>
            </w:tcBorders>
          </w:tcPr>
          <w:p w14:paraId="45E7D683" w14:textId="620C32E5"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68</w:t>
            </w:r>
          </w:p>
        </w:tc>
        <w:tc>
          <w:tcPr>
            <w:tcW w:w="1024" w:type="dxa"/>
            <w:tcBorders>
              <w:top w:val="single" w:sz="4" w:space="0" w:color="A6A6A6" w:themeColor="background1" w:themeShade="A6"/>
              <w:left w:val="nil"/>
              <w:bottom w:val="single" w:sz="4" w:space="0" w:color="A6A6A6" w:themeColor="background1" w:themeShade="A6"/>
              <w:right w:val="nil"/>
            </w:tcBorders>
          </w:tcPr>
          <w:p w14:paraId="6A1D32D5" w14:textId="090957CE"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5</w:t>
            </w:r>
          </w:p>
        </w:tc>
        <w:tc>
          <w:tcPr>
            <w:tcW w:w="1025" w:type="dxa"/>
            <w:tcBorders>
              <w:top w:val="single" w:sz="4" w:space="0" w:color="A6A6A6" w:themeColor="background1" w:themeShade="A6"/>
              <w:left w:val="nil"/>
              <w:bottom w:val="single" w:sz="4" w:space="0" w:color="A6A6A6" w:themeColor="background1" w:themeShade="A6"/>
              <w:right w:val="nil"/>
            </w:tcBorders>
          </w:tcPr>
          <w:p w14:paraId="7D340E03" w14:textId="467A40CB" w:rsidR="000C1BBB" w:rsidRPr="000C1BBB" w:rsidRDefault="000C1BBB" w:rsidP="000C1BBB">
            <w:pPr>
              <w:pStyle w:val="TableParagraph"/>
              <w:spacing w:before="60" w:after="60"/>
              <w:ind w:left="-42" w:right="170" w:firstLine="99"/>
              <w:rPr>
                <w:rFonts w:ascii="Segoe UI" w:hAnsi="Segoe UI" w:cs="Segoe UI"/>
                <w:b/>
                <w:bCs/>
                <w:sz w:val="16"/>
                <w:szCs w:val="16"/>
              </w:rPr>
            </w:pPr>
            <w:r w:rsidRPr="000C1BBB">
              <w:rPr>
                <w:rFonts w:ascii="Segoe UI" w:hAnsi="Segoe UI" w:cs="Segoe UI"/>
                <w:b/>
                <w:bCs/>
                <w:sz w:val="16"/>
                <w:szCs w:val="16"/>
              </w:rPr>
              <w:t>10,272</w:t>
            </w:r>
          </w:p>
        </w:tc>
      </w:tr>
    </w:tbl>
    <w:p w14:paraId="0E8A3EE1" w14:textId="77777777" w:rsidR="00070A86" w:rsidRDefault="00070A86" w:rsidP="00402A1E">
      <w:pPr>
        <w:pStyle w:val="Heading4"/>
        <w:sectPr w:rsidR="00070A86" w:rsidSect="004B1083">
          <w:pgSz w:w="11907" w:h="16840" w:code="9"/>
          <w:pgMar w:top="1418" w:right="1701" w:bottom="1134" w:left="1843" w:header="284" w:footer="425" w:gutter="284"/>
          <w:cols w:space="720"/>
        </w:sectPr>
      </w:pPr>
    </w:p>
    <w:p w14:paraId="57D9DBD1" w14:textId="77777777" w:rsidR="00402A1E" w:rsidRDefault="00402A1E" w:rsidP="00070A86">
      <w:pPr>
        <w:pStyle w:val="Heading4"/>
        <w:spacing w:before="0"/>
      </w:pPr>
      <w:r>
        <w:t>Work in progress</w:t>
      </w:r>
    </w:p>
    <w:p w14:paraId="4047EC5F" w14:textId="40F19267" w:rsidR="00402A1E" w:rsidRDefault="00402A1E" w:rsidP="00402A1E">
      <w:r>
        <w:t>As at 30 June 2025, work in progress was</w:t>
      </w:r>
      <w:r w:rsidR="00070A86">
        <w:t xml:space="preserve"> </w:t>
      </w:r>
      <w:r>
        <w:t>$0.117 million (2024: nil).</w:t>
      </w:r>
    </w:p>
    <w:p w14:paraId="209E84B6" w14:textId="3C1624CA" w:rsidR="00402A1E" w:rsidRDefault="00402A1E" w:rsidP="00402A1E">
      <w:pPr>
        <w:pStyle w:val="Heading4"/>
      </w:pPr>
      <w:r>
        <w:t>Restrictions</w:t>
      </w:r>
    </w:p>
    <w:p w14:paraId="1D552370" w14:textId="77777777" w:rsidR="00402A1E" w:rsidRDefault="00402A1E" w:rsidP="00402A1E">
      <w:r>
        <w:t>There are no restrictions over the title of the Ministry’s property, plant, and equipment.</w:t>
      </w:r>
    </w:p>
    <w:p w14:paraId="551D0136" w14:textId="77777777" w:rsidR="00070A86" w:rsidRDefault="00070A86" w:rsidP="00402A1E"/>
    <w:p w14:paraId="50FA8ED9" w14:textId="77777777" w:rsidR="00402A1E" w:rsidRDefault="00402A1E" w:rsidP="00402A1E">
      <w:pPr>
        <w:pStyle w:val="Heading3"/>
        <w:spacing w:before="0"/>
      </w:pPr>
      <w:r>
        <w:t>8.</w:t>
      </w:r>
      <w:r>
        <w:tab/>
        <w:t>Intangible assets</w:t>
      </w:r>
    </w:p>
    <w:p w14:paraId="37470AED" w14:textId="77777777" w:rsidR="00402A1E" w:rsidRDefault="00402A1E" w:rsidP="00402A1E">
      <w:pPr>
        <w:pStyle w:val="Heading4"/>
      </w:pPr>
      <w:r>
        <w:t>Accounting policy</w:t>
      </w:r>
    </w:p>
    <w:p w14:paraId="77327D72" w14:textId="77777777" w:rsidR="00402A1E" w:rsidRDefault="00402A1E" w:rsidP="00402A1E">
      <w:r>
        <w:t>Intangible assets are initially recorded at cost. The cost of an internally generated intangible asset represents expenditure incurred in the development phase of the asset only. The development phase occurs after the following can be demonstrated:</w:t>
      </w:r>
    </w:p>
    <w:p w14:paraId="67036F2E" w14:textId="2AAAA890" w:rsidR="00402A1E" w:rsidRDefault="00402A1E" w:rsidP="00402A1E">
      <w:pPr>
        <w:pStyle w:val="Bullet"/>
      </w:pPr>
      <w:r>
        <w:t>technical feasibility</w:t>
      </w:r>
    </w:p>
    <w:p w14:paraId="09CD1FCA" w14:textId="6553D15A" w:rsidR="00402A1E" w:rsidRDefault="00402A1E" w:rsidP="00402A1E">
      <w:pPr>
        <w:pStyle w:val="Bullet"/>
      </w:pPr>
      <w:r>
        <w:t>ability to complete the asset</w:t>
      </w:r>
    </w:p>
    <w:p w14:paraId="1D494753" w14:textId="3E4A5125" w:rsidR="00402A1E" w:rsidRDefault="00402A1E" w:rsidP="00402A1E">
      <w:pPr>
        <w:pStyle w:val="Bullet"/>
      </w:pPr>
      <w:r>
        <w:t>intention and ability to sell or use the asset</w:t>
      </w:r>
    </w:p>
    <w:p w14:paraId="1F4204CF" w14:textId="60DF6658" w:rsidR="00402A1E" w:rsidRDefault="00402A1E" w:rsidP="00402A1E">
      <w:pPr>
        <w:pStyle w:val="Bullet"/>
      </w:pPr>
      <w:r>
        <w:t>where development expenditure can be reliably measured.</w:t>
      </w:r>
    </w:p>
    <w:p w14:paraId="6B135631" w14:textId="77777777" w:rsidR="00402A1E" w:rsidRDefault="00402A1E" w:rsidP="00402A1E"/>
    <w:p w14:paraId="3E4F35EC" w14:textId="792D761B" w:rsidR="00402A1E" w:rsidRDefault="00402A1E" w:rsidP="00402A1E">
      <w:r>
        <w:t>Expenditure incurred on research related to an internally generated intangible asset is expensed when it is incurred. Where the research phase cannot be distinguished from the development phase, the expenditure is expensed when it is incurred.</w:t>
      </w:r>
    </w:p>
    <w:p w14:paraId="7FD468C3" w14:textId="77777777" w:rsidR="00402A1E" w:rsidRDefault="00402A1E" w:rsidP="00402A1E">
      <w:pPr>
        <w:pStyle w:val="Heading4"/>
      </w:pPr>
      <w:r>
        <w:t>Software acquisition and development</w:t>
      </w:r>
    </w:p>
    <w:p w14:paraId="6A1DDE93" w14:textId="77777777" w:rsidR="00402A1E" w:rsidRDefault="00402A1E" w:rsidP="00402A1E">
      <w:r>
        <w:t>Acquired computer software licences are capitalised on the basis of the costs incurred to acquire and bring to use the specific software.</w:t>
      </w:r>
    </w:p>
    <w:p w14:paraId="2A7D4244" w14:textId="77777777" w:rsidR="00402A1E" w:rsidRDefault="00402A1E" w:rsidP="00402A1E"/>
    <w:p w14:paraId="60CC338E" w14:textId="16F0AF2E" w:rsidR="00402A1E" w:rsidRDefault="00402A1E" w:rsidP="00402A1E">
      <w:r>
        <w:t>Costs that are directly associated with the development of software for internal use are recognised as an intangible asset. Direct costs include the costs of services, software development, employee costs and an appropriate portion of relevant overheads.</w:t>
      </w:r>
    </w:p>
    <w:p w14:paraId="70854BE2" w14:textId="77777777" w:rsidR="00402A1E" w:rsidRDefault="00402A1E" w:rsidP="00402A1E"/>
    <w:p w14:paraId="14E2CABF" w14:textId="77777777" w:rsidR="00402A1E" w:rsidRDefault="00402A1E" w:rsidP="00402A1E">
      <w:r>
        <w:t>Costs of software updates or upgrades are capitalised only when they increase the usefulness or value of the software.</w:t>
      </w:r>
    </w:p>
    <w:p w14:paraId="2467FE8A" w14:textId="77777777" w:rsidR="00402A1E" w:rsidRDefault="00402A1E" w:rsidP="00402A1E"/>
    <w:p w14:paraId="4A0A6F81" w14:textId="77777777" w:rsidR="00E14426" w:rsidRDefault="00402A1E" w:rsidP="00402A1E">
      <w:r>
        <w:t>Staff training costs, costs associated with maintaining software, and costs associated with the development and maintenance of the Ministry’s website are recognised as an expense when incurred.</w:t>
      </w:r>
    </w:p>
    <w:p w14:paraId="16EA3CA4" w14:textId="77777777" w:rsidR="00402A1E" w:rsidRDefault="00402A1E" w:rsidP="00402A1E">
      <w:pPr>
        <w:pStyle w:val="Heading4"/>
      </w:pPr>
      <w:r>
        <w:t>Amortisation</w:t>
      </w:r>
    </w:p>
    <w:p w14:paraId="66A7E757" w14:textId="34668312" w:rsidR="00402A1E" w:rsidRDefault="00402A1E" w:rsidP="00402A1E">
      <w:r>
        <w:t>The carrying value of an intangible asset with a finite life is amortised on a straight- line basis over its useful life. Amortisation begins when the asset is available for use and ceases at the date that the asset is derecognised. The amortisation charge for each financial year is recognised in surplus or deficit. The useful lives and associated rates of major classes of intangible assets have been estimated as follows.</w:t>
      </w:r>
    </w:p>
    <w:p w14:paraId="0E389FAF" w14:textId="77777777" w:rsidR="00070A86" w:rsidRDefault="00070A86" w:rsidP="00402A1E"/>
    <w:p w14:paraId="1FF4AFAE" w14:textId="77777777" w:rsidR="00402A1E" w:rsidRDefault="00402A1E" w:rsidP="00402A1E"/>
    <w:tbl>
      <w:tblPr>
        <w:tblW w:w="8085" w:type="dxa"/>
        <w:tblLayout w:type="fixed"/>
        <w:tblCellMar>
          <w:left w:w="0" w:type="dxa"/>
          <w:right w:w="0" w:type="dxa"/>
        </w:tblCellMar>
        <w:tblLook w:val="01E0" w:firstRow="1" w:lastRow="1" w:firstColumn="1" w:lastColumn="1" w:noHBand="0" w:noVBand="0"/>
      </w:tblPr>
      <w:tblGrid>
        <w:gridCol w:w="4965"/>
        <w:gridCol w:w="1277"/>
        <w:gridCol w:w="1843"/>
      </w:tblGrid>
      <w:tr w:rsidR="00402A1E" w14:paraId="7C545E25" w14:textId="77777777">
        <w:trPr>
          <w:trHeight w:val="564"/>
        </w:trPr>
        <w:tc>
          <w:tcPr>
            <w:tcW w:w="4965" w:type="dxa"/>
            <w:shd w:val="clear" w:color="auto" w:fill="D9D9D9" w:themeFill="background1" w:themeFillShade="D9"/>
          </w:tcPr>
          <w:p w14:paraId="193B6E5D" w14:textId="77777777" w:rsidR="00402A1E" w:rsidRDefault="00402A1E">
            <w:pPr>
              <w:pStyle w:val="TableParagraph"/>
              <w:spacing w:before="60" w:after="60"/>
              <w:ind w:left="66" w:hanging="5"/>
              <w:rPr>
                <w:rFonts w:ascii="Segoe UI" w:hAnsi="Segoe UI" w:cs="Segoe UI"/>
                <w:b/>
                <w:bCs/>
                <w:w w:val="105"/>
                <w:sz w:val="16"/>
                <w:szCs w:val="16"/>
              </w:rPr>
            </w:pPr>
          </w:p>
        </w:tc>
        <w:tc>
          <w:tcPr>
            <w:tcW w:w="1277" w:type="dxa"/>
            <w:shd w:val="clear" w:color="auto" w:fill="D9D9D9" w:themeFill="background1" w:themeFillShade="D9"/>
            <w:hideMark/>
          </w:tcPr>
          <w:p w14:paraId="1805B570" w14:textId="77777777" w:rsidR="00402A1E" w:rsidRDefault="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Useful life</w:t>
            </w:r>
          </w:p>
        </w:tc>
        <w:tc>
          <w:tcPr>
            <w:tcW w:w="1843" w:type="dxa"/>
            <w:shd w:val="clear" w:color="auto" w:fill="D9D9D9" w:themeFill="background1" w:themeFillShade="D9"/>
            <w:hideMark/>
          </w:tcPr>
          <w:p w14:paraId="2E0E4063" w14:textId="77777777" w:rsidR="00402A1E" w:rsidRDefault="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Amortisation</w:t>
            </w:r>
          </w:p>
          <w:p w14:paraId="73C8E05E" w14:textId="77777777" w:rsidR="00402A1E" w:rsidRDefault="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rate</w:t>
            </w:r>
          </w:p>
        </w:tc>
      </w:tr>
      <w:tr w:rsidR="00402A1E" w14:paraId="167DD1E2" w14:textId="77777777">
        <w:trPr>
          <w:trHeight w:val="344"/>
        </w:trPr>
        <w:tc>
          <w:tcPr>
            <w:tcW w:w="4965" w:type="dxa"/>
            <w:tcBorders>
              <w:top w:val="nil"/>
              <w:left w:val="nil"/>
              <w:bottom w:val="single" w:sz="4" w:space="0" w:color="A6A6A6" w:themeColor="background1" w:themeShade="A6"/>
              <w:right w:val="nil"/>
            </w:tcBorders>
            <w:hideMark/>
          </w:tcPr>
          <w:p w14:paraId="4BACB624" w14:textId="77777777" w:rsidR="00402A1E" w:rsidRDefault="00402A1E" w:rsidP="00402A1E">
            <w:pPr>
              <w:pStyle w:val="TableParagraph"/>
              <w:spacing w:before="60" w:after="60"/>
              <w:ind w:left="66" w:hanging="5"/>
              <w:jc w:val="left"/>
              <w:rPr>
                <w:rFonts w:ascii="Segoe UI" w:hAnsi="Segoe UI" w:cs="Segoe UI"/>
                <w:w w:val="105"/>
                <w:sz w:val="16"/>
                <w:szCs w:val="16"/>
              </w:rPr>
            </w:pPr>
            <w:r>
              <w:rPr>
                <w:rFonts w:ascii="Segoe UI" w:hAnsi="Segoe UI" w:cs="Segoe UI"/>
                <w:w w:val="105"/>
                <w:sz w:val="16"/>
                <w:szCs w:val="16"/>
              </w:rPr>
              <w:t>Software — internally generated</w:t>
            </w:r>
          </w:p>
        </w:tc>
        <w:tc>
          <w:tcPr>
            <w:tcW w:w="1277" w:type="dxa"/>
            <w:tcBorders>
              <w:top w:val="nil"/>
              <w:left w:val="nil"/>
              <w:bottom w:val="single" w:sz="4" w:space="0" w:color="A6A6A6" w:themeColor="background1" w:themeShade="A6"/>
              <w:right w:val="nil"/>
            </w:tcBorders>
            <w:hideMark/>
          </w:tcPr>
          <w:p w14:paraId="3BD450EE" w14:textId="77777777" w:rsidR="00402A1E" w:rsidRDefault="00402A1E">
            <w:pPr>
              <w:pStyle w:val="TableParagraph"/>
              <w:spacing w:before="60" w:after="60"/>
              <w:ind w:left="-42" w:right="152" w:firstLine="99"/>
              <w:rPr>
                <w:rFonts w:ascii="Segoe UI" w:hAnsi="Segoe UI" w:cs="Segoe UI"/>
                <w:w w:val="110"/>
                <w:sz w:val="16"/>
                <w:szCs w:val="16"/>
              </w:rPr>
            </w:pPr>
            <w:r>
              <w:rPr>
                <w:rFonts w:ascii="Segoe UI" w:hAnsi="Segoe UI" w:cs="Segoe UI"/>
                <w:w w:val="110"/>
                <w:sz w:val="16"/>
                <w:szCs w:val="16"/>
              </w:rPr>
              <w:t>3–7 years</w:t>
            </w:r>
          </w:p>
        </w:tc>
        <w:tc>
          <w:tcPr>
            <w:tcW w:w="1843" w:type="dxa"/>
            <w:tcBorders>
              <w:top w:val="nil"/>
              <w:left w:val="nil"/>
              <w:bottom w:val="single" w:sz="4" w:space="0" w:color="A6A6A6" w:themeColor="background1" w:themeShade="A6"/>
              <w:right w:val="nil"/>
            </w:tcBorders>
            <w:hideMark/>
          </w:tcPr>
          <w:p w14:paraId="5B3189BC" w14:textId="77777777" w:rsidR="00402A1E" w:rsidRDefault="00402A1E">
            <w:pPr>
              <w:pStyle w:val="TableParagraph"/>
              <w:spacing w:before="60" w:after="60"/>
              <w:ind w:left="-42" w:right="152" w:firstLine="99"/>
              <w:rPr>
                <w:rFonts w:ascii="Segoe UI" w:hAnsi="Segoe UI" w:cs="Segoe UI"/>
                <w:w w:val="110"/>
                <w:sz w:val="16"/>
                <w:szCs w:val="16"/>
              </w:rPr>
            </w:pPr>
            <w:r>
              <w:rPr>
                <w:rFonts w:ascii="Segoe UI" w:hAnsi="Segoe UI" w:cs="Segoe UI"/>
                <w:w w:val="110"/>
                <w:sz w:val="16"/>
                <w:szCs w:val="16"/>
              </w:rPr>
              <w:t>14.3–33.3%</w:t>
            </w:r>
          </w:p>
        </w:tc>
      </w:tr>
      <w:tr w:rsidR="00402A1E" w14:paraId="2C30D25B" w14:textId="77777777">
        <w:trPr>
          <w:trHeight w:val="344"/>
        </w:trPr>
        <w:tc>
          <w:tcPr>
            <w:tcW w:w="4965" w:type="dxa"/>
            <w:tcBorders>
              <w:top w:val="single" w:sz="4" w:space="0" w:color="A6A6A6" w:themeColor="background1" w:themeShade="A6"/>
              <w:left w:val="nil"/>
              <w:bottom w:val="single" w:sz="4" w:space="0" w:color="A6A6A6" w:themeColor="background1" w:themeShade="A6"/>
              <w:right w:val="nil"/>
            </w:tcBorders>
            <w:hideMark/>
          </w:tcPr>
          <w:p w14:paraId="73E983BF" w14:textId="77777777" w:rsidR="00402A1E" w:rsidRDefault="00402A1E" w:rsidP="00402A1E">
            <w:pPr>
              <w:pStyle w:val="TableParagraph"/>
              <w:spacing w:before="60" w:after="60"/>
              <w:ind w:left="66" w:hanging="5"/>
              <w:jc w:val="left"/>
              <w:rPr>
                <w:rFonts w:ascii="Segoe UI" w:hAnsi="Segoe UI" w:cs="Segoe UI"/>
                <w:w w:val="105"/>
                <w:sz w:val="16"/>
                <w:szCs w:val="16"/>
              </w:rPr>
            </w:pPr>
            <w:r>
              <w:rPr>
                <w:rFonts w:ascii="Segoe UI" w:hAnsi="Segoe UI" w:cs="Segoe UI"/>
                <w:w w:val="105"/>
                <w:sz w:val="16"/>
                <w:szCs w:val="16"/>
              </w:rPr>
              <w:t>Software — other</w:t>
            </w:r>
          </w:p>
        </w:tc>
        <w:tc>
          <w:tcPr>
            <w:tcW w:w="1277" w:type="dxa"/>
            <w:tcBorders>
              <w:top w:val="single" w:sz="4" w:space="0" w:color="A6A6A6" w:themeColor="background1" w:themeShade="A6"/>
              <w:left w:val="nil"/>
              <w:bottom w:val="single" w:sz="4" w:space="0" w:color="A6A6A6" w:themeColor="background1" w:themeShade="A6"/>
              <w:right w:val="nil"/>
            </w:tcBorders>
            <w:hideMark/>
          </w:tcPr>
          <w:p w14:paraId="60701C83" w14:textId="77777777" w:rsidR="00402A1E" w:rsidRDefault="00402A1E">
            <w:pPr>
              <w:pStyle w:val="TableParagraph"/>
              <w:spacing w:before="60" w:after="60"/>
              <w:ind w:left="-42" w:right="152" w:firstLine="99"/>
              <w:rPr>
                <w:rFonts w:ascii="Segoe UI" w:hAnsi="Segoe UI" w:cs="Segoe UI"/>
                <w:w w:val="110"/>
                <w:sz w:val="16"/>
                <w:szCs w:val="16"/>
              </w:rPr>
            </w:pPr>
            <w:r>
              <w:rPr>
                <w:rFonts w:ascii="Segoe UI" w:hAnsi="Segoe UI" w:cs="Segoe UI"/>
                <w:w w:val="110"/>
                <w:sz w:val="16"/>
                <w:szCs w:val="16"/>
              </w:rPr>
              <w:t>3–7 years</w:t>
            </w:r>
          </w:p>
        </w:tc>
        <w:tc>
          <w:tcPr>
            <w:tcW w:w="1843" w:type="dxa"/>
            <w:tcBorders>
              <w:top w:val="single" w:sz="4" w:space="0" w:color="A6A6A6" w:themeColor="background1" w:themeShade="A6"/>
              <w:left w:val="nil"/>
              <w:bottom w:val="single" w:sz="4" w:space="0" w:color="A6A6A6" w:themeColor="background1" w:themeShade="A6"/>
              <w:right w:val="nil"/>
            </w:tcBorders>
            <w:hideMark/>
          </w:tcPr>
          <w:p w14:paraId="4802BD9C" w14:textId="77777777" w:rsidR="00402A1E" w:rsidRDefault="00402A1E">
            <w:pPr>
              <w:pStyle w:val="TableParagraph"/>
              <w:spacing w:before="60" w:after="60"/>
              <w:ind w:left="-42" w:right="152" w:firstLine="99"/>
              <w:rPr>
                <w:rFonts w:ascii="Segoe UI" w:hAnsi="Segoe UI" w:cs="Segoe UI"/>
                <w:w w:val="110"/>
                <w:sz w:val="16"/>
                <w:szCs w:val="16"/>
              </w:rPr>
            </w:pPr>
            <w:r>
              <w:rPr>
                <w:rFonts w:ascii="Segoe UI" w:hAnsi="Segoe UI" w:cs="Segoe UI"/>
                <w:w w:val="110"/>
                <w:sz w:val="16"/>
                <w:szCs w:val="16"/>
              </w:rPr>
              <w:t>14.3–33.3%</w:t>
            </w:r>
          </w:p>
        </w:tc>
      </w:tr>
    </w:tbl>
    <w:p w14:paraId="4A2A9A8B" w14:textId="77777777" w:rsidR="00402A1E" w:rsidRDefault="00402A1E" w:rsidP="00402A1E">
      <w:pPr>
        <w:pStyle w:val="Heading4"/>
      </w:pPr>
      <w:r>
        <w:t>Impairment</w:t>
      </w:r>
    </w:p>
    <w:p w14:paraId="0B09D805" w14:textId="77777777" w:rsidR="00402A1E" w:rsidRDefault="00402A1E" w:rsidP="00402A1E">
      <w:r>
        <w:t>Intangible assets subsequently measured at cost that have an indefinite useful life or are not yet available for use are not subject to amortisation and are tested annually for impairment. For further details, refer to the policy for impairment of property, plant and equipment in note 7, as the same approach applies to the impairment of intangible assets.</w:t>
      </w:r>
    </w:p>
    <w:p w14:paraId="13B10106" w14:textId="77777777" w:rsidR="00402A1E" w:rsidRDefault="00402A1E" w:rsidP="00402A1E">
      <w:pPr>
        <w:pStyle w:val="Heading4"/>
      </w:pPr>
      <w:r>
        <w:t>Critical accounting estimates and assumptions</w:t>
      </w:r>
    </w:p>
    <w:p w14:paraId="592C9E0D" w14:textId="77777777" w:rsidR="00402A1E" w:rsidRDefault="00402A1E" w:rsidP="00402A1E">
      <w:pPr>
        <w:pStyle w:val="Heading5"/>
      </w:pPr>
      <w:r>
        <w:t>Useful lives of software</w:t>
      </w:r>
    </w:p>
    <w:p w14:paraId="1FB846DF" w14:textId="77777777" w:rsidR="00402A1E" w:rsidRDefault="00402A1E" w:rsidP="00402A1E">
      <w:r>
        <w:t>The useful life of software is determined at the time the software is acquired and brought into use and is reviewed at each reporting date for appropriateness. For computer software licences, the useful life represents management’s view of the</w:t>
      </w:r>
    </w:p>
    <w:p w14:paraId="56F75152" w14:textId="77777777" w:rsidR="00402A1E" w:rsidRDefault="00402A1E" w:rsidP="00402A1E">
      <w:r>
        <w:t>expected period over which the Ministry will receive benefits from the software but not exceeding the licence term. For internally generated software developed by the Ministry, the useful life is based on historical experience with similar systems as well as on anticipation of future events that may impact the useful life, such as changes in technology.</w:t>
      </w:r>
    </w:p>
    <w:p w14:paraId="01689BAE" w14:textId="77777777" w:rsidR="00402A1E" w:rsidRPr="004F40AE" w:rsidRDefault="00402A1E" w:rsidP="004F40AE">
      <w:pPr>
        <w:pStyle w:val="Heading5"/>
      </w:pPr>
      <w:r w:rsidRPr="004F40AE">
        <w:t>Software as a service</w:t>
      </w:r>
    </w:p>
    <w:p w14:paraId="252919A9" w14:textId="77777777" w:rsidR="00402A1E" w:rsidRDefault="00402A1E" w:rsidP="00402A1E">
      <w:r>
        <w:t>The Ministry exercises judgement in capitalising costs incurred in implementing software as a service. Generally, the costs incurred in configuring and customising software under a software as a service arrangement are expensed in the period when they are incurred. Software as a service costs that are identifiable, and that generate</w:t>
      </w:r>
    </w:p>
    <w:p w14:paraId="1561AA32" w14:textId="523F5D35" w:rsidR="00402A1E" w:rsidRDefault="00402A1E" w:rsidP="00402A1E">
      <w:r>
        <w:t>Movement of intangible assets future economic benefits, and where the Ministry can demonstrate control over the asset, are capitalised when incurred.</w:t>
      </w:r>
    </w:p>
    <w:p w14:paraId="0BEB1019" w14:textId="77777777" w:rsidR="00402A1E" w:rsidRDefault="00402A1E" w:rsidP="00402A1E"/>
    <w:p w14:paraId="37029E26" w14:textId="77777777" w:rsidR="00402A1E" w:rsidRDefault="00402A1E" w:rsidP="00402A1E">
      <w:r>
        <w:t>Costs of configuring and customising commercial off-the-shelf software are capitalised.</w:t>
      </w:r>
    </w:p>
    <w:p w14:paraId="0F27792F" w14:textId="77777777" w:rsidR="004F40AE" w:rsidRDefault="004F40AE" w:rsidP="004F40AE">
      <w:pPr>
        <w:pStyle w:val="Heading4"/>
        <w:sectPr w:rsidR="004F40AE" w:rsidSect="004B1083">
          <w:pgSz w:w="11907" w:h="16840" w:code="9"/>
          <w:pgMar w:top="1418" w:right="1701" w:bottom="1134" w:left="1843" w:header="284" w:footer="425" w:gutter="284"/>
          <w:cols w:space="720"/>
        </w:sectPr>
      </w:pPr>
    </w:p>
    <w:p w14:paraId="152E071B" w14:textId="77777777" w:rsidR="00402A1E" w:rsidRPr="004F40AE" w:rsidRDefault="00402A1E" w:rsidP="004F40AE">
      <w:pPr>
        <w:pStyle w:val="Heading4"/>
        <w:spacing w:before="0"/>
      </w:pPr>
      <w:r w:rsidRPr="004F40AE">
        <w:t>Movement of intangible assets</w:t>
      </w:r>
    </w:p>
    <w:tbl>
      <w:tblPr>
        <w:tblW w:w="8280" w:type="dxa"/>
        <w:tblLayout w:type="fixed"/>
        <w:tblCellMar>
          <w:left w:w="0" w:type="dxa"/>
          <w:right w:w="0" w:type="dxa"/>
        </w:tblCellMar>
        <w:tblLook w:val="01E0" w:firstRow="1" w:lastRow="1" w:firstColumn="1" w:lastColumn="1" w:noHBand="0" w:noVBand="0"/>
      </w:tblPr>
      <w:tblGrid>
        <w:gridCol w:w="3118"/>
        <w:gridCol w:w="2264"/>
        <w:gridCol w:w="1617"/>
        <w:gridCol w:w="1270"/>
        <w:gridCol w:w="11"/>
      </w:tblGrid>
      <w:tr w:rsidR="00402A1E" w14:paraId="5FF50BEA" w14:textId="77777777">
        <w:trPr>
          <w:trHeight w:val="1004"/>
        </w:trPr>
        <w:tc>
          <w:tcPr>
            <w:tcW w:w="3118" w:type="dxa"/>
            <w:shd w:val="clear" w:color="auto" w:fill="D9D9D9" w:themeFill="background1" w:themeFillShade="D9"/>
          </w:tcPr>
          <w:p w14:paraId="21D3645D" w14:textId="77777777" w:rsidR="00402A1E" w:rsidRDefault="00402A1E">
            <w:pPr>
              <w:pStyle w:val="TableParagraph"/>
              <w:spacing w:line="20" w:lineRule="exact"/>
              <w:rPr>
                <w:rFonts w:ascii="Arial"/>
                <w:b/>
                <w:bCs/>
                <w:sz w:val="2"/>
              </w:rPr>
            </w:pPr>
          </w:p>
          <w:p w14:paraId="45BDF730" w14:textId="77777777" w:rsidR="00402A1E" w:rsidRDefault="00402A1E">
            <w:pPr>
              <w:pStyle w:val="TableParagraph"/>
              <w:rPr>
                <w:rFonts w:ascii="Arial"/>
                <w:b/>
                <w:bCs/>
                <w:sz w:val="20"/>
              </w:rPr>
            </w:pPr>
          </w:p>
          <w:p w14:paraId="23C0B725" w14:textId="77777777" w:rsidR="00402A1E" w:rsidRDefault="00402A1E">
            <w:pPr>
              <w:pStyle w:val="TableParagraph"/>
              <w:rPr>
                <w:rFonts w:ascii="Arial"/>
                <w:b/>
                <w:bCs/>
                <w:sz w:val="20"/>
              </w:rPr>
            </w:pPr>
          </w:p>
          <w:p w14:paraId="333EBD97" w14:textId="77777777" w:rsidR="00402A1E" w:rsidRDefault="00402A1E">
            <w:pPr>
              <w:pStyle w:val="TableParagraph"/>
              <w:spacing w:line="20" w:lineRule="exact"/>
              <w:rPr>
                <w:rFonts w:ascii="Arial"/>
                <w:b/>
                <w:bCs/>
                <w:sz w:val="2"/>
              </w:rPr>
            </w:pPr>
          </w:p>
        </w:tc>
        <w:tc>
          <w:tcPr>
            <w:tcW w:w="2264" w:type="dxa"/>
            <w:shd w:val="clear" w:color="auto" w:fill="D9D9D9" w:themeFill="background1" w:themeFillShade="D9"/>
            <w:hideMark/>
          </w:tcPr>
          <w:p w14:paraId="006BFFFF" w14:textId="77777777" w:rsidR="00402A1E" w:rsidRDefault="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t xml:space="preserve">Acquired </w:t>
            </w:r>
            <w:r>
              <w:rPr>
                <w:rFonts w:ascii="Segoe UI" w:hAnsi="Segoe UI" w:cs="Segoe UI"/>
                <w:b/>
                <w:bCs/>
                <w:w w:val="110"/>
                <w:sz w:val="16"/>
                <w:szCs w:val="16"/>
              </w:rPr>
              <w:br/>
              <w:t>software</w:t>
            </w:r>
          </w:p>
          <w:p w14:paraId="4A264A07" w14:textId="5EA1E8F4" w:rsidR="00402A1E" w:rsidRDefault="00402A1E" w:rsidP="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617" w:type="dxa"/>
            <w:shd w:val="clear" w:color="auto" w:fill="D9D9D9" w:themeFill="background1" w:themeFillShade="D9"/>
            <w:hideMark/>
          </w:tcPr>
          <w:p w14:paraId="39F2CF20" w14:textId="77777777" w:rsidR="00402A1E" w:rsidRDefault="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Internally</w:t>
            </w:r>
            <w:r>
              <w:rPr>
                <w:rFonts w:ascii="Segoe UI" w:hAnsi="Segoe UI" w:cs="Segoe UI"/>
                <w:b/>
                <w:bCs/>
                <w:w w:val="110"/>
                <w:sz w:val="16"/>
                <w:szCs w:val="16"/>
              </w:rPr>
              <w:br/>
              <w:t xml:space="preserve"> generated software</w:t>
            </w:r>
          </w:p>
          <w:p w14:paraId="3300DDA3" w14:textId="77777777" w:rsidR="00402A1E" w:rsidRDefault="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281" w:type="dxa"/>
            <w:gridSpan w:val="2"/>
            <w:shd w:val="clear" w:color="auto" w:fill="D9D9D9" w:themeFill="background1" w:themeFillShade="D9"/>
            <w:hideMark/>
          </w:tcPr>
          <w:p w14:paraId="35472DE2" w14:textId="77777777" w:rsidR="00402A1E" w:rsidRDefault="00402A1E" w:rsidP="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r>
              <w:rPr>
                <w:rFonts w:ascii="Segoe UI" w:hAnsi="Segoe UI" w:cs="Segoe UI"/>
                <w:b/>
                <w:bCs/>
                <w:w w:val="110"/>
                <w:sz w:val="16"/>
                <w:szCs w:val="16"/>
              </w:rPr>
              <w:br/>
              <w:t>Total</w:t>
            </w:r>
          </w:p>
          <w:p w14:paraId="0E11E7C4" w14:textId="06B80DDF" w:rsidR="00402A1E" w:rsidRDefault="00402A1E" w:rsidP="00402A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402A1E" w:rsidRPr="006941FB" w14:paraId="73A03F50" w14:textId="77777777" w:rsidTr="00402A1E">
        <w:trPr>
          <w:trHeight w:val="324"/>
        </w:trPr>
        <w:tc>
          <w:tcPr>
            <w:tcW w:w="3118" w:type="dxa"/>
            <w:tcBorders>
              <w:top w:val="nil"/>
              <w:left w:val="nil"/>
              <w:bottom w:val="single" w:sz="4" w:space="0" w:color="A6A6A6" w:themeColor="background1" w:themeShade="A6"/>
              <w:right w:val="nil"/>
            </w:tcBorders>
          </w:tcPr>
          <w:p w14:paraId="56D6F54F" w14:textId="2636E09F" w:rsidR="00402A1E" w:rsidRPr="006941FB" w:rsidRDefault="00402A1E" w:rsidP="00402A1E">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Cost</w:t>
            </w:r>
          </w:p>
        </w:tc>
        <w:tc>
          <w:tcPr>
            <w:tcW w:w="2264" w:type="dxa"/>
            <w:tcBorders>
              <w:top w:val="nil"/>
              <w:left w:val="nil"/>
              <w:bottom w:val="single" w:sz="4" w:space="0" w:color="A6A6A6" w:themeColor="background1" w:themeShade="A6"/>
              <w:right w:val="nil"/>
            </w:tcBorders>
          </w:tcPr>
          <w:p w14:paraId="0F8DC7B8" w14:textId="77777777" w:rsidR="00402A1E" w:rsidRPr="006941FB" w:rsidRDefault="00402A1E" w:rsidP="00402A1E">
            <w:pPr>
              <w:pStyle w:val="TableParagraph"/>
              <w:spacing w:before="60" w:after="60"/>
              <w:ind w:left="-42" w:right="152" w:firstLine="99"/>
              <w:rPr>
                <w:rFonts w:ascii="Segoe UI" w:hAnsi="Segoe UI" w:cs="Segoe UI"/>
                <w:b/>
                <w:bCs/>
                <w:w w:val="110"/>
                <w:sz w:val="16"/>
                <w:szCs w:val="16"/>
              </w:rPr>
            </w:pPr>
          </w:p>
        </w:tc>
        <w:tc>
          <w:tcPr>
            <w:tcW w:w="1617" w:type="dxa"/>
            <w:tcBorders>
              <w:top w:val="nil"/>
              <w:left w:val="nil"/>
              <w:bottom w:val="single" w:sz="4" w:space="0" w:color="A6A6A6" w:themeColor="background1" w:themeShade="A6"/>
              <w:right w:val="nil"/>
            </w:tcBorders>
          </w:tcPr>
          <w:p w14:paraId="4D33A686" w14:textId="77777777" w:rsidR="00402A1E" w:rsidRPr="006941FB" w:rsidRDefault="00402A1E" w:rsidP="00402A1E">
            <w:pPr>
              <w:pStyle w:val="TableParagraph"/>
              <w:spacing w:before="60" w:after="60"/>
              <w:ind w:left="-42" w:right="152" w:firstLine="99"/>
              <w:rPr>
                <w:rFonts w:ascii="Segoe UI" w:hAnsi="Segoe UI" w:cs="Segoe UI"/>
                <w:b/>
                <w:bCs/>
                <w:w w:val="110"/>
                <w:sz w:val="16"/>
                <w:szCs w:val="16"/>
              </w:rPr>
            </w:pPr>
          </w:p>
        </w:tc>
        <w:tc>
          <w:tcPr>
            <w:tcW w:w="1281" w:type="dxa"/>
            <w:gridSpan w:val="2"/>
            <w:tcBorders>
              <w:top w:val="nil"/>
              <w:left w:val="nil"/>
              <w:bottom w:val="single" w:sz="4" w:space="0" w:color="A6A6A6" w:themeColor="background1" w:themeShade="A6"/>
              <w:right w:val="nil"/>
            </w:tcBorders>
          </w:tcPr>
          <w:p w14:paraId="518843DC" w14:textId="77777777" w:rsidR="00402A1E" w:rsidRPr="006941FB" w:rsidRDefault="00402A1E" w:rsidP="00402A1E">
            <w:pPr>
              <w:pStyle w:val="TableParagraph"/>
              <w:spacing w:before="60" w:after="60"/>
              <w:ind w:left="-42" w:right="152" w:firstLine="99"/>
              <w:rPr>
                <w:rFonts w:ascii="Segoe UI" w:hAnsi="Segoe UI" w:cs="Segoe UI"/>
                <w:b/>
                <w:bCs/>
                <w:w w:val="110"/>
                <w:sz w:val="16"/>
                <w:szCs w:val="16"/>
              </w:rPr>
            </w:pPr>
          </w:p>
        </w:tc>
      </w:tr>
      <w:tr w:rsidR="006941FB" w14:paraId="61A3E092" w14:textId="77777777" w:rsidTr="00402A1E">
        <w:trPr>
          <w:trHeight w:val="354"/>
        </w:trPr>
        <w:tc>
          <w:tcPr>
            <w:tcW w:w="3118" w:type="dxa"/>
            <w:tcBorders>
              <w:top w:val="single" w:sz="4" w:space="0" w:color="A6A6A6" w:themeColor="background1" w:themeShade="A6"/>
              <w:left w:val="nil"/>
              <w:bottom w:val="nil"/>
              <w:right w:val="nil"/>
            </w:tcBorders>
          </w:tcPr>
          <w:p w14:paraId="65A9CB95" w14:textId="2254030A"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Balance as at 1 July 2023</w:t>
            </w:r>
          </w:p>
        </w:tc>
        <w:tc>
          <w:tcPr>
            <w:tcW w:w="2264" w:type="dxa"/>
            <w:tcBorders>
              <w:top w:val="single" w:sz="4" w:space="0" w:color="A6A6A6" w:themeColor="background1" w:themeShade="A6"/>
              <w:left w:val="nil"/>
              <w:bottom w:val="nil"/>
              <w:right w:val="nil"/>
            </w:tcBorders>
          </w:tcPr>
          <w:p w14:paraId="3DF40625" w14:textId="044D6D9B"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1,519</w:t>
            </w:r>
          </w:p>
        </w:tc>
        <w:tc>
          <w:tcPr>
            <w:tcW w:w="1617" w:type="dxa"/>
            <w:tcBorders>
              <w:top w:val="single" w:sz="4" w:space="0" w:color="A6A6A6" w:themeColor="background1" w:themeShade="A6"/>
              <w:left w:val="nil"/>
              <w:bottom w:val="nil"/>
              <w:right w:val="nil"/>
            </w:tcBorders>
          </w:tcPr>
          <w:p w14:paraId="559C8C50" w14:textId="29727EEB"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12,466</w:t>
            </w:r>
          </w:p>
        </w:tc>
        <w:tc>
          <w:tcPr>
            <w:tcW w:w="1281" w:type="dxa"/>
            <w:gridSpan w:val="2"/>
            <w:tcBorders>
              <w:top w:val="single" w:sz="4" w:space="0" w:color="A6A6A6" w:themeColor="background1" w:themeShade="A6"/>
              <w:left w:val="nil"/>
              <w:bottom w:val="nil"/>
              <w:right w:val="nil"/>
            </w:tcBorders>
          </w:tcPr>
          <w:p w14:paraId="71BFAEDA" w14:textId="287BCC46"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13,985</w:t>
            </w:r>
          </w:p>
        </w:tc>
      </w:tr>
      <w:tr w:rsidR="006941FB" w14:paraId="1889A877" w14:textId="77777777" w:rsidTr="00402A1E">
        <w:trPr>
          <w:trHeight w:val="359"/>
        </w:trPr>
        <w:tc>
          <w:tcPr>
            <w:tcW w:w="3118" w:type="dxa"/>
          </w:tcPr>
          <w:p w14:paraId="66EB3926" w14:textId="0C0550DB"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Additions</w:t>
            </w:r>
          </w:p>
        </w:tc>
        <w:tc>
          <w:tcPr>
            <w:tcW w:w="2264" w:type="dxa"/>
          </w:tcPr>
          <w:p w14:paraId="68FC4729" w14:textId="3058572C"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617" w:type="dxa"/>
          </w:tcPr>
          <w:p w14:paraId="3142E05D" w14:textId="4815003C"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281" w:type="dxa"/>
            <w:gridSpan w:val="2"/>
          </w:tcPr>
          <w:p w14:paraId="6DA61BE9" w14:textId="68B6E20C"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r>
      <w:tr w:rsidR="006941FB" w14:paraId="6A5767C1" w14:textId="77777777" w:rsidTr="00402A1E">
        <w:trPr>
          <w:trHeight w:val="348"/>
        </w:trPr>
        <w:tc>
          <w:tcPr>
            <w:tcW w:w="3118" w:type="dxa"/>
            <w:tcBorders>
              <w:top w:val="nil"/>
              <w:left w:val="nil"/>
              <w:bottom w:val="single" w:sz="4" w:space="0" w:color="A6A6A6" w:themeColor="background1" w:themeShade="A6"/>
              <w:right w:val="nil"/>
            </w:tcBorders>
          </w:tcPr>
          <w:p w14:paraId="7410A994" w14:textId="42FB9A34"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Disposals</w:t>
            </w:r>
          </w:p>
        </w:tc>
        <w:tc>
          <w:tcPr>
            <w:tcW w:w="2264" w:type="dxa"/>
            <w:tcBorders>
              <w:top w:val="nil"/>
              <w:left w:val="nil"/>
              <w:bottom w:val="single" w:sz="4" w:space="0" w:color="A6A6A6" w:themeColor="background1" w:themeShade="A6"/>
              <w:right w:val="nil"/>
            </w:tcBorders>
          </w:tcPr>
          <w:p w14:paraId="3E46967D" w14:textId="4B0AE7E9"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(1,509)</w:t>
            </w:r>
          </w:p>
        </w:tc>
        <w:tc>
          <w:tcPr>
            <w:tcW w:w="1617" w:type="dxa"/>
            <w:tcBorders>
              <w:top w:val="nil"/>
              <w:left w:val="nil"/>
              <w:bottom w:val="single" w:sz="4" w:space="0" w:color="A6A6A6" w:themeColor="background1" w:themeShade="A6"/>
              <w:right w:val="nil"/>
            </w:tcBorders>
          </w:tcPr>
          <w:p w14:paraId="35081FD7" w14:textId="7C6FB1A7"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(1,544)</w:t>
            </w:r>
          </w:p>
        </w:tc>
        <w:tc>
          <w:tcPr>
            <w:tcW w:w="1281" w:type="dxa"/>
            <w:gridSpan w:val="2"/>
            <w:tcBorders>
              <w:top w:val="nil"/>
              <w:left w:val="nil"/>
              <w:bottom w:val="single" w:sz="4" w:space="0" w:color="A6A6A6" w:themeColor="background1" w:themeShade="A6"/>
              <w:right w:val="nil"/>
            </w:tcBorders>
          </w:tcPr>
          <w:p w14:paraId="13BA3A33" w14:textId="63FF55F7"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(3,053)</w:t>
            </w:r>
          </w:p>
        </w:tc>
      </w:tr>
      <w:tr w:rsidR="006941FB" w:rsidRPr="006941FB" w14:paraId="53D3FCBC" w14:textId="77777777" w:rsidTr="00402A1E">
        <w:trPr>
          <w:trHeight w:val="344"/>
        </w:trPr>
        <w:tc>
          <w:tcPr>
            <w:tcW w:w="3118" w:type="dxa"/>
            <w:tcBorders>
              <w:top w:val="single" w:sz="4" w:space="0" w:color="A6A6A6" w:themeColor="background1" w:themeShade="A6"/>
              <w:left w:val="nil"/>
              <w:bottom w:val="single" w:sz="4" w:space="0" w:color="A6A6A6" w:themeColor="background1" w:themeShade="A6"/>
              <w:right w:val="nil"/>
            </w:tcBorders>
          </w:tcPr>
          <w:p w14:paraId="36343DEA" w14:textId="4957A305" w:rsidR="006941FB" w:rsidRPr="006941FB" w:rsidRDefault="006941FB" w:rsidP="006941FB">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Balance as at 30 June 2024</w:t>
            </w:r>
          </w:p>
        </w:tc>
        <w:tc>
          <w:tcPr>
            <w:tcW w:w="2264" w:type="dxa"/>
            <w:tcBorders>
              <w:top w:val="single" w:sz="4" w:space="0" w:color="A6A6A6" w:themeColor="background1" w:themeShade="A6"/>
              <w:left w:val="nil"/>
              <w:bottom w:val="single" w:sz="4" w:space="0" w:color="A6A6A6" w:themeColor="background1" w:themeShade="A6"/>
              <w:right w:val="nil"/>
            </w:tcBorders>
          </w:tcPr>
          <w:p w14:paraId="0D381BF1" w14:textId="5591E023"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w:t>
            </w:r>
          </w:p>
        </w:tc>
        <w:tc>
          <w:tcPr>
            <w:tcW w:w="1617" w:type="dxa"/>
            <w:tcBorders>
              <w:top w:val="single" w:sz="4" w:space="0" w:color="A6A6A6" w:themeColor="background1" w:themeShade="A6"/>
              <w:left w:val="nil"/>
              <w:bottom w:val="single" w:sz="4" w:space="0" w:color="A6A6A6" w:themeColor="background1" w:themeShade="A6"/>
              <w:right w:val="nil"/>
            </w:tcBorders>
          </w:tcPr>
          <w:p w14:paraId="3C94AF8A" w14:textId="58507EC6"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10,922</w:t>
            </w:r>
          </w:p>
        </w:tc>
        <w:tc>
          <w:tcPr>
            <w:tcW w:w="1281" w:type="dxa"/>
            <w:gridSpan w:val="2"/>
            <w:tcBorders>
              <w:top w:val="single" w:sz="4" w:space="0" w:color="A6A6A6" w:themeColor="background1" w:themeShade="A6"/>
              <w:left w:val="nil"/>
              <w:bottom w:val="single" w:sz="4" w:space="0" w:color="A6A6A6" w:themeColor="background1" w:themeShade="A6"/>
              <w:right w:val="nil"/>
            </w:tcBorders>
          </w:tcPr>
          <w:p w14:paraId="2F1F0372" w14:textId="231C4687"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10,932</w:t>
            </w:r>
          </w:p>
        </w:tc>
      </w:tr>
      <w:tr w:rsidR="006941FB" w14:paraId="03B04A11" w14:textId="77777777" w:rsidTr="00402A1E">
        <w:trPr>
          <w:trHeight w:val="354"/>
        </w:trPr>
        <w:tc>
          <w:tcPr>
            <w:tcW w:w="3118" w:type="dxa"/>
            <w:tcBorders>
              <w:top w:val="single" w:sz="4" w:space="0" w:color="A6A6A6" w:themeColor="background1" w:themeShade="A6"/>
              <w:left w:val="nil"/>
              <w:bottom w:val="nil"/>
              <w:right w:val="nil"/>
            </w:tcBorders>
          </w:tcPr>
          <w:p w14:paraId="0693ADB7" w14:textId="4215C065"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Balance as at 1 July 2024</w:t>
            </w:r>
          </w:p>
        </w:tc>
        <w:tc>
          <w:tcPr>
            <w:tcW w:w="2264" w:type="dxa"/>
            <w:tcBorders>
              <w:top w:val="single" w:sz="4" w:space="0" w:color="A6A6A6" w:themeColor="background1" w:themeShade="A6"/>
              <w:left w:val="nil"/>
              <w:bottom w:val="nil"/>
              <w:right w:val="nil"/>
            </w:tcBorders>
          </w:tcPr>
          <w:p w14:paraId="6A7BEACB" w14:textId="0ECA5F4B"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w:t>
            </w:r>
          </w:p>
        </w:tc>
        <w:tc>
          <w:tcPr>
            <w:tcW w:w="1617" w:type="dxa"/>
            <w:tcBorders>
              <w:top w:val="single" w:sz="4" w:space="0" w:color="A6A6A6" w:themeColor="background1" w:themeShade="A6"/>
              <w:left w:val="nil"/>
              <w:bottom w:val="nil"/>
              <w:right w:val="nil"/>
            </w:tcBorders>
          </w:tcPr>
          <w:p w14:paraId="2EEB591F" w14:textId="04B68735"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10,922</w:t>
            </w:r>
          </w:p>
        </w:tc>
        <w:tc>
          <w:tcPr>
            <w:tcW w:w="1281" w:type="dxa"/>
            <w:gridSpan w:val="2"/>
            <w:tcBorders>
              <w:top w:val="single" w:sz="4" w:space="0" w:color="A6A6A6" w:themeColor="background1" w:themeShade="A6"/>
              <w:left w:val="nil"/>
              <w:bottom w:val="nil"/>
              <w:right w:val="nil"/>
            </w:tcBorders>
          </w:tcPr>
          <w:p w14:paraId="15C6B8E8" w14:textId="696DB040"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10,932</w:t>
            </w:r>
          </w:p>
        </w:tc>
      </w:tr>
      <w:tr w:rsidR="006941FB" w14:paraId="3BA866B8" w14:textId="77777777" w:rsidTr="00402A1E">
        <w:trPr>
          <w:trHeight w:val="359"/>
        </w:trPr>
        <w:tc>
          <w:tcPr>
            <w:tcW w:w="3118" w:type="dxa"/>
          </w:tcPr>
          <w:p w14:paraId="1D1620FB" w14:textId="5782CAC4"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Additions</w:t>
            </w:r>
          </w:p>
        </w:tc>
        <w:tc>
          <w:tcPr>
            <w:tcW w:w="2264" w:type="dxa"/>
          </w:tcPr>
          <w:p w14:paraId="74FBF680" w14:textId="300F89B4"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617" w:type="dxa"/>
          </w:tcPr>
          <w:p w14:paraId="012C8AFC" w14:textId="5F227AEE"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281" w:type="dxa"/>
            <w:gridSpan w:val="2"/>
          </w:tcPr>
          <w:p w14:paraId="24DC8A0A" w14:textId="48D2F3AC"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r>
      <w:tr w:rsidR="006941FB" w14:paraId="5CB2062E" w14:textId="77777777" w:rsidTr="00402A1E">
        <w:trPr>
          <w:trHeight w:val="348"/>
        </w:trPr>
        <w:tc>
          <w:tcPr>
            <w:tcW w:w="3118" w:type="dxa"/>
            <w:tcBorders>
              <w:top w:val="nil"/>
              <w:left w:val="nil"/>
              <w:bottom w:val="single" w:sz="4" w:space="0" w:color="A6A6A6" w:themeColor="background1" w:themeShade="A6"/>
              <w:right w:val="nil"/>
            </w:tcBorders>
          </w:tcPr>
          <w:p w14:paraId="467971F4" w14:textId="4FA9A681"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Disposals</w:t>
            </w:r>
          </w:p>
        </w:tc>
        <w:tc>
          <w:tcPr>
            <w:tcW w:w="2264" w:type="dxa"/>
            <w:tcBorders>
              <w:top w:val="nil"/>
              <w:left w:val="nil"/>
              <w:bottom w:val="single" w:sz="4" w:space="0" w:color="A6A6A6" w:themeColor="background1" w:themeShade="A6"/>
              <w:right w:val="nil"/>
            </w:tcBorders>
          </w:tcPr>
          <w:p w14:paraId="3C157C5A" w14:textId="5FDAE6F2"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w:t>
            </w:r>
          </w:p>
        </w:tc>
        <w:tc>
          <w:tcPr>
            <w:tcW w:w="1617" w:type="dxa"/>
            <w:tcBorders>
              <w:top w:val="nil"/>
              <w:left w:val="nil"/>
              <w:bottom w:val="single" w:sz="4" w:space="0" w:color="A6A6A6" w:themeColor="background1" w:themeShade="A6"/>
              <w:right w:val="nil"/>
            </w:tcBorders>
          </w:tcPr>
          <w:p w14:paraId="1F5052F4" w14:textId="6BDACD78"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(609)</w:t>
            </w:r>
          </w:p>
        </w:tc>
        <w:tc>
          <w:tcPr>
            <w:tcW w:w="1281" w:type="dxa"/>
            <w:gridSpan w:val="2"/>
            <w:tcBorders>
              <w:top w:val="nil"/>
              <w:left w:val="nil"/>
              <w:bottom w:val="single" w:sz="4" w:space="0" w:color="A6A6A6" w:themeColor="background1" w:themeShade="A6"/>
              <w:right w:val="nil"/>
            </w:tcBorders>
          </w:tcPr>
          <w:p w14:paraId="678B0E57" w14:textId="44096297" w:rsidR="006941FB" w:rsidRP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(619)</w:t>
            </w:r>
          </w:p>
        </w:tc>
      </w:tr>
      <w:tr w:rsidR="006941FB" w:rsidRPr="006941FB" w14:paraId="72B409A3" w14:textId="77777777" w:rsidTr="00402A1E">
        <w:trPr>
          <w:trHeight w:val="344"/>
        </w:trPr>
        <w:tc>
          <w:tcPr>
            <w:tcW w:w="3118" w:type="dxa"/>
            <w:tcBorders>
              <w:top w:val="single" w:sz="4" w:space="0" w:color="A6A6A6" w:themeColor="background1" w:themeShade="A6"/>
              <w:left w:val="nil"/>
              <w:bottom w:val="single" w:sz="4" w:space="0" w:color="A6A6A6" w:themeColor="background1" w:themeShade="A6"/>
              <w:right w:val="nil"/>
            </w:tcBorders>
          </w:tcPr>
          <w:p w14:paraId="34A4061A" w14:textId="5298F464" w:rsidR="006941FB" w:rsidRPr="006941FB" w:rsidRDefault="006941FB" w:rsidP="006941FB">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Balance as at 30 June 2025</w:t>
            </w:r>
          </w:p>
        </w:tc>
        <w:tc>
          <w:tcPr>
            <w:tcW w:w="2264" w:type="dxa"/>
            <w:tcBorders>
              <w:top w:val="single" w:sz="4" w:space="0" w:color="A6A6A6" w:themeColor="background1" w:themeShade="A6"/>
              <w:left w:val="nil"/>
              <w:bottom w:val="single" w:sz="4" w:space="0" w:color="A6A6A6" w:themeColor="background1" w:themeShade="A6"/>
              <w:right w:val="nil"/>
            </w:tcBorders>
          </w:tcPr>
          <w:p w14:paraId="138AE2CC" w14:textId="37180735"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w:t>
            </w:r>
          </w:p>
        </w:tc>
        <w:tc>
          <w:tcPr>
            <w:tcW w:w="1617" w:type="dxa"/>
            <w:tcBorders>
              <w:top w:val="single" w:sz="4" w:space="0" w:color="A6A6A6" w:themeColor="background1" w:themeShade="A6"/>
              <w:left w:val="nil"/>
              <w:bottom w:val="single" w:sz="4" w:space="0" w:color="A6A6A6" w:themeColor="background1" w:themeShade="A6"/>
              <w:right w:val="nil"/>
            </w:tcBorders>
          </w:tcPr>
          <w:p w14:paraId="522B6D4C" w14:textId="2FD9599E"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10,313</w:t>
            </w:r>
          </w:p>
        </w:tc>
        <w:tc>
          <w:tcPr>
            <w:tcW w:w="1281" w:type="dxa"/>
            <w:gridSpan w:val="2"/>
            <w:tcBorders>
              <w:top w:val="single" w:sz="4" w:space="0" w:color="A6A6A6" w:themeColor="background1" w:themeShade="A6"/>
              <w:left w:val="nil"/>
              <w:bottom w:val="single" w:sz="4" w:space="0" w:color="A6A6A6" w:themeColor="background1" w:themeShade="A6"/>
              <w:right w:val="nil"/>
            </w:tcBorders>
          </w:tcPr>
          <w:p w14:paraId="670CD77F" w14:textId="404FC250"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10,313</w:t>
            </w:r>
          </w:p>
        </w:tc>
      </w:tr>
      <w:tr w:rsidR="00402A1E" w:rsidRPr="006941FB" w14:paraId="0A2B8BAA" w14:textId="77777777">
        <w:trPr>
          <w:trHeight w:val="344"/>
        </w:trPr>
        <w:tc>
          <w:tcPr>
            <w:tcW w:w="8280" w:type="dxa"/>
            <w:gridSpan w:val="5"/>
            <w:tcBorders>
              <w:top w:val="single" w:sz="4" w:space="0" w:color="A6A6A6" w:themeColor="background1" w:themeShade="A6"/>
              <w:left w:val="nil"/>
              <w:bottom w:val="single" w:sz="4" w:space="0" w:color="A6A6A6" w:themeColor="background1" w:themeShade="A6"/>
              <w:right w:val="nil"/>
            </w:tcBorders>
          </w:tcPr>
          <w:p w14:paraId="4F3A49BC" w14:textId="51513067" w:rsidR="00402A1E" w:rsidRPr="006941FB" w:rsidRDefault="00402A1E" w:rsidP="006941FB">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Accumulated amortisation and impairment losses</w:t>
            </w:r>
          </w:p>
        </w:tc>
      </w:tr>
      <w:tr w:rsidR="006941FB" w14:paraId="00C32AFC" w14:textId="77777777" w:rsidTr="00402A1E">
        <w:trPr>
          <w:trHeight w:val="359"/>
        </w:trPr>
        <w:tc>
          <w:tcPr>
            <w:tcW w:w="3118" w:type="dxa"/>
          </w:tcPr>
          <w:p w14:paraId="7E4E529D" w14:textId="5AE623A6" w:rsidR="006941FB" w:rsidRP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Balance as at 1 July 2023</w:t>
            </w:r>
          </w:p>
        </w:tc>
        <w:tc>
          <w:tcPr>
            <w:tcW w:w="2264" w:type="dxa"/>
          </w:tcPr>
          <w:p w14:paraId="1DC453F0" w14:textId="5698ABA4"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1,519</w:t>
            </w:r>
          </w:p>
        </w:tc>
        <w:tc>
          <w:tcPr>
            <w:tcW w:w="1617" w:type="dxa"/>
          </w:tcPr>
          <w:p w14:paraId="0FD4DE41" w14:textId="39FD9A5B"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11,531</w:t>
            </w:r>
          </w:p>
        </w:tc>
        <w:tc>
          <w:tcPr>
            <w:tcW w:w="1281" w:type="dxa"/>
            <w:gridSpan w:val="2"/>
          </w:tcPr>
          <w:p w14:paraId="745F22B3" w14:textId="51175E7D"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13,050</w:t>
            </w:r>
          </w:p>
        </w:tc>
      </w:tr>
      <w:tr w:rsidR="006941FB" w14:paraId="31255632" w14:textId="77777777" w:rsidTr="00402A1E">
        <w:trPr>
          <w:trHeight w:val="359"/>
        </w:trPr>
        <w:tc>
          <w:tcPr>
            <w:tcW w:w="3118" w:type="dxa"/>
          </w:tcPr>
          <w:p w14:paraId="18C64EB3" w14:textId="431B951D"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Amortisation expense</w:t>
            </w:r>
          </w:p>
        </w:tc>
        <w:tc>
          <w:tcPr>
            <w:tcW w:w="2264" w:type="dxa"/>
          </w:tcPr>
          <w:p w14:paraId="0AC5E3ED" w14:textId="0890BB8D"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617" w:type="dxa"/>
          </w:tcPr>
          <w:p w14:paraId="64C5A5BB" w14:textId="3377D768"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516</w:t>
            </w:r>
          </w:p>
        </w:tc>
        <w:tc>
          <w:tcPr>
            <w:tcW w:w="1281" w:type="dxa"/>
            <w:gridSpan w:val="2"/>
          </w:tcPr>
          <w:p w14:paraId="0D73DE57" w14:textId="178F79B0"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516</w:t>
            </w:r>
          </w:p>
        </w:tc>
      </w:tr>
      <w:tr w:rsidR="006941FB" w14:paraId="5C750EC8" w14:textId="77777777" w:rsidTr="006941FB">
        <w:trPr>
          <w:trHeight w:val="359"/>
        </w:trPr>
        <w:tc>
          <w:tcPr>
            <w:tcW w:w="3118" w:type="dxa"/>
            <w:tcBorders>
              <w:bottom w:val="single" w:sz="4" w:space="0" w:color="A6A6A6" w:themeColor="background1" w:themeShade="A6"/>
            </w:tcBorders>
          </w:tcPr>
          <w:p w14:paraId="0068848D" w14:textId="143460DD"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Eliminate on disposal</w:t>
            </w:r>
          </w:p>
        </w:tc>
        <w:tc>
          <w:tcPr>
            <w:tcW w:w="2264" w:type="dxa"/>
            <w:tcBorders>
              <w:bottom w:val="single" w:sz="4" w:space="0" w:color="A6A6A6" w:themeColor="background1" w:themeShade="A6"/>
            </w:tcBorders>
          </w:tcPr>
          <w:p w14:paraId="44B1B42B" w14:textId="763C24A9"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(1,509)</w:t>
            </w:r>
          </w:p>
        </w:tc>
        <w:tc>
          <w:tcPr>
            <w:tcW w:w="1617" w:type="dxa"/>
            <w:tcBorders>
              <w:bottom w:val="single" w:sz="4" w:space="0" w:color="A6A6A6" w:themeColor="background1" w:themeShade="A6"/>
            </w:tcBorders>
          </w:tcPr>
          <w:p w14:paraId="7059B022" w14:textId="7C574B6C"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(1,544)</w:t>
            </w:r>
          </w:p>
        </w:tc>
        <w:tc>
          <w:tcPr>
            <w:tcW w:w="1281" w:type="dxa"/>
            <w:gridSpan w:val="2"/>
            <w:tcBorders>
              <w:bottom w:val="single" w:sz="4" w:space="0" w:color="A6A6A6" w:themeColor="background1" w:themeShade="A6"/>
            </w:tcBorders>
          </w:tcPr>
          <w:p w14:paraId="3BC700C3" w14:textId="3BF55AF5"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(3,053)</w:t>
            </w:r>
          </w:p>
        </w:tc>
      </w:tr>
      <w:tr w:rsidR="006941FB" w:rsidRPr="006941FB" w14:paraId="7C089B88" w14:textId="77777777" w:rsidTr="006941FB">
        <w:trPr>
          <w:trHeight w:val="359"/>
        </w:trPr>
        <w:tc>
          <w:tcPr>
            <w:tcW w:w="3118" w:type="dxa"/>
            <w:tcBorders>
              <w:top w:val="single" w:sz="4" w:space="0" w:color="A6A6A6" w:themeColor="background1" w:themeShade="A6"/>
            </w:tcBorders>
          </w:tcPr>
          <w:p w14:paraId="4D4BE46C" w14:textId="79ECBF24" w:rsidR="006941FB" w:rsidRPr="006941FB" w:rsidRDefault="006941FB" w:rsidP="006941FB">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Balance as at 30 June 2024</w:t>
            </w:r>
          </w:p>
        </w:tc>
        <w:tc>
          <w:tcPr>
            <w:tcW w:w="2264" w:type="dxa"/>
            <w:tcBorders>
              <w:top w:val="single" w:sz="4" w:space="0" w:color="A6A6A6" w:themeColor="background1" w:themeShade="A6"/>
            </w:tcBorders>
          </w:tcPr>
          <w:p w14:paraId="7386DF8B" w14:textId="4EAF320F"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w:t>
            </w:r>
          </w:p>
        </w:tc>
        <w:tc>
          <w:tcPr>
            <w:tcW w:w="1617" w:type="dxa"/>
            <w:tcBorders>
              <w:top w:val="single" w:sz="4" w:space="0" w:color="A6A6A6" w:themeColor="background1" w:themeShade="A6"/>
            </w:tcBorders>
          </w:tcPr>
          <w:p w14:paraId="183ACF4F" w14:textId="3220471C"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10,503</w:t>
            </w:r>
          </w:p>
        </w:tc>
        <w:tc>
          <w:tcPr>
            <w:tcW w:w="1281" w:type="dxa"/>
            <w:gridSpan w:val="2"/>
            <w:tcBorders>
              <w:top w:val="single" w:sz="4" w:space="0" w:color="A6A6A6" w:themeColor="background1" w:themeShade="A6"/>
            </w:tcBorders>
          </w:tcPr>
          <w:p w14:paraId="232FCE43" w14:textId="1B54D8F6"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10,513</w:t>
            </w:r>
          </w:p>
        </w:tc>
      </w:tr>
      <w:tr w:rsidR="006941FB" w14:paraId="7067A694" w14:textId="77777777" w:rsidTr="00402A1E">
        <w:trPr>
          <w:trHeight w:val="359"/>
        </w:trPr>
        <w:tc>
          <w:tcPr>
            <w:tcW w:w="3118" w:type="dxa"/>
          </w:tcPr>
          <w:p w14:paraId="2C795DA1" w14:textId="0A6DB3AE" w:rsidR="006941FB" w:rsidRP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Balance as at 1 July 2024</w:t>
            </w:r>
          </w:p>
        </w:tc>
        <w:tc>
          <w:tcPr>
            <w:tcW w:w="2264" w:type="dxa"/>
          </w:tcPr>
          <w:p w14:paraId="4709C726" w14:textId="21141C67"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w:t>
            </w:r>
          </w:p>
        </w:tc>
        <w:tc>
          <w:tcPr>
            <w:tcW w:w="1617" w:type="dxa"/>
          </w:tcPr>
          <w:p w14:paraId="5D29D897" w14:textId="1B925664"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10,503</w:t>
            </w:r>
          </w:p>
        </w:tc>
        <w:tc>
          <w:tcPr>
            <w:tcW w:w="1281" w:type="dxa"/>
            <w:gridSpan w:val="2"/>
          </w:tcPr>
          <w:p w14:paraId="29670641" w14:textId="5808EBEE"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10,513</w:t>
            </w:r>
          </w:p>
        </w:tc>
      </w:tr>
      <w:tr w:rsidR="006941FB" w14:paraId="6339738C" w14:textId="77777777" w:rsidTr="00402A1E">
        <w:trPr>
          <w:trHeight w:val="359"/>
        </w:trPr>
        <w:tc>
          <w:tcPr>
            <w:tcW w:w="3118" w:type="dxa"/>
          </w:tcPr>
          <w:p w14:paraId="5D7D4068" w14:textId="2D92C765" w:rsidR="006941FB" w:rsidRP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Amortisation expense</w:t>
            </w:r>
          </w:p>
        </w:tc>
        <w:tc>
          <w:tcPr>
            <w:tcW w:w="2264" w:type="dxa"/>
          </w:tcPr>
          <w:p w14:paraId="291CB637" w14:textId="694FECBD"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617" w:type="dxa"/>
          </w:tcPr>
          <w:p w14:paraId="4D872D0D" w14:textId="3A3A025A"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173</w:t>
            </w:r>
          </w:p>
        </w:tc>
        <w:tc>
          <w:tcPr>
            <w:tcW w:w="1281" w:type="dxa"/>
            <w:gridSpan w:val="2"/>
          </w:tcPr>
          <w:p w14:paraId="55D83A17" w14:textId="5E78FB8E"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173</w:t>
            </w:r>
          </w:p>
        </w:tc>
      </w:tr>
      <w:tr w:rsidR="006941FB" w14:paraId="1FBE7421" w14:textId="77777777" w:rsidTr="00402A1E">
        <w:trPr>
          <w:trHeight w:val="359"/>
        </w:trPr>
        <w:tc>
          <w:tcPr>
            <w:tcW w:w="3118" w:type="dxa"/>
          </w:tcPr>
          <w:p w14:paraId="1F968343" w14:textId="72F83578" w:rsidR="006941FB" w:rsidRP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Eliminate on disposal</w:t>
            </w:r>
          </w:p>
        </w:tc>
        <w:tc>
          <w:tcPr>
            <w:tcW w:w="2264" w:type="dxa"/>
          </w:tcPr>
          <w:p w14:paraId="6C36520A" w14:textId="62574DA7"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(10)</w:t>
            </w:r>
          </w:p>
        </w:tc>
        <w:tc>
          <w:tcPr>
            <w:tcW w:w="1617" w:type="dxa"/>
          </w:tcPr>
          <w:p w14:paraId="7AF64C61" w14:textId="4A4ADC0E"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(606)</w:t>
            </w:r>
          </w:p>
        </w:tc>
        <w:tc>
          <w:tcPr>
            <w:tcW w:w="1281" w:type="dxa"/>
            <w:gridSpan w:val="2"/>
          </w:tcPr>
          <w:p w14:paraId="55DD2417" w14:textId="34E8DD81"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(616)</w:t>
            </w:r>
          </w:p>
        </w:tc>
      </w:tr>
      <w:tr w:rsidR="006941FB" w:rsidRPr="006941FB" w14:paraId="34AB4CDE" w14:textId="77777777" w:rsidTr="00402A1E">
        <w:trPr>
          <w:trHeight w:val="344"/>
        </w:trPr>
        <w:tc>
          <w:tcPr>
            <w:tcW w:w="3118" w:type="dxa"/>
            <w:tcBorders>
              <w:top w:val="single" w:sz="4" w:space="0" w:color="A6A6A6" w:themeColor="background1" w:themeShade="A6"/>
              <w:left w:val="nil"/>
              <w:bottom w:val="single" w:sz="4" w:space="0" w:color="A6A6A6" w:themeColor="background1" w:themeShade="A6"/>
              <w:right w:val="nil"/>
            </w:tcBorders>
          </w:tcPr>
          <w:p w14:paraId="2EA11314" w14:textId="606028E5" w:rsidR="006941FB" w:rsidRPr="006941FB" w:rsidRDefault="006941FB" w:rsidP="006941FB">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Balance as at 30 June 2025</w:t>
            </w:r>
          </w:p>
        </w:tc>
        <w:tc>
          <w:tcPr>
            <w:tcW w:w="2264" w:type="dxa"/>
            <w:tcBorders>
              <w:top w:val="single" w:sz="4" w:space="0" w:color="A6A6A6" w:themeColor="background1" w:themeShade="A6"/>
              <w:left w:val="nil"/>
              <w:bottom w:val="single" w:sz="4" w:space="0" w:color="A6A6A6" w:themeColor="background1" w:themeShade="A6"/>
              <w:right w:val="nil"/>
            </w:tcBorders>
          </w:tcPr>
          <w:p w14:paraId="7465B191" w14:textId="64865E3A"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w:t>
            </w:r>
          </w:p>
        </w:tc>
        <w:tc>
          <w:tcPr>
            <w:tcW w:w="1617" w:type="dxa"/>
            <w:tcBorders>
              <w:top w:val="single" w:sz="4" w:space="0" w:color="A6A6A6" w:themeColor="background1" w:themeShade="A6"/>
              <w:left w:val="nil"/>
              <w:bottom w:val="single" w:sz="4" w:space="0" w:color="A6A6A6" w:themeColor="background1" w:themeShade="A6"/>
              <w:right w:val="nil"/>
            </w:tcBorders>
          </w:tcPr>
          <w:p w14:paraId="7C59F691" w14:textId="11D9B209"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10,070</w:t>
            </w:r>
          </w:p>
        </w:tc>
        <w:tc>
          <w:tcPr>
            <w:tcW w:w="1281" w:type="dxa"/>
            <w:gridSpan w:val="2"/>
            <w:tcBorders>
              <w:top w:val="single" w:sz="4" w:space="0" w:color="A6A6A6" w:themeColor="background1" w:themeShade="A6"/>
              <w:left w:val="nil"/>
              <w:bottom w:val="single" w:sz="4" w:space="0" w:color="A6A6A6" w:themeColor="background1" w:themeShade="A6"/>
              <w:right w:val="nil"/>
            </w:tcBorders>
          </w:tcPr>
          <w:p w14:paraId="22551249" w14:textId="678FCA60"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10,070</w:t>
            </w:r>
          </w:p>
        </w:tc>
      </w:tr>
      <w:tr w:rsidR="00402A1E" w:rsidRPr="006941FB" w14:paraId="08D97B84" w14:textId="77777777" w:rsidTr="00402A1E">
        <w:trPr>
          <w:gridAfter w:val="1"/>
          <w:wAfter w:w="11" w:type="dxa"/>
          <w:trHeight w:val="354"/>
        </w:trPr>
        <w:tc>
          <w:tcPr>
            <w:tcW w:w="8269" w:type="dxa"/>
            <w:gridSpan w:val="4"/>
            <w:tcBorders>
              <w:top w:val="dotted" w:sz="6" w:space="0" w:color="002E6E"/>
              <w:left w:val="nil"/>
              <w:bottom w:val="nil"/>
              <w:right w:val="nil"/>
            </w:tcBorders>
          </w:tcPr>
          <w:p w14:paraId="43E02432" w14:textId="36917E78" w:rsidR="00402A1E" w:rsidRPr="006941FB" w:rsidRDefault="00402A1E" w:rsidP="00402A1E">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Total intangible assets including work in progress</w:t>
            </w:r>
          </w:p>
        </w:tc>
      </w:tr>
      <w:tr w:rsidR="006941FB" w14:paraId="6E53C790" w14:textId="77777777" w:rsidTr="00402A1E">
        <w:trPr>
          <w:trHeight w:val="348"/>
        </w:trPr>
        <w:tc>
          <w:tcPr>
            <w:tcW w:w="3118" w:type="dxa"/>
            <w:tcBorders>
              <w:top w:val="nil"/>
              <w:left w:val="nil"/>
              <w:bottom w:val="single" w:sz="4" w:space="0" w:color="A6A6A6" w:themeColor="background1" w:themeShade="A6"/>
              <w:right w:val="nil"/>
            </w:tcBorders>
          </w:tcPr>
          <w:p w14:paraId="1A643944" w14:textId="06AD8BED"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At 30 June 2023</w:t>
            </w:r>
          </w:p>
        </w:tc>
        <w:tc>
          <w:tcPr>
            <w:tcW w:w="2264" w:type="dxa"/>
            <w:tcBorders>
              <w:top w:val="nil"/>
              <w:left w:val="nil"/>
              <w:bottom w:val="single" w:sz="4" w:space="0" w:color="A6A6A6" w:themeColor="background1" w:themeShade="A6"/>
              <w:right w:val="nil"/>
            </w:tcBorders>
          </w:tcPr>
          <w:p w14:paraId="11F5B608" w14:textId="4DE38F29"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617" w:type="dxa"/>
            <w:tcBorders>
              <w:top w:val="nil"/>
              <w:left w:val="nil"/>
              <w:bottom w:val="single" w:sz="4" w:space="0" w:color="A6A6A6" w:themeColor="background1" w:themeShade="A6"/>
              <w:right w:val="nil"/>
            </w:tcBorders>
          </w:tcPr>
          <w:p w14:paraId="1A54F998" w14:textId="2DF7EF43"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935</w:t>
            </w:r>
          </w:p>
        </w:tc>
        <w:tc>
          <w:tcPr>
            <w:tcW w:w="1281" w:type="dxa"/>
            <w:gridSpan w:val="2"/>
            <w:tcBorders>
              <w:top w:val="nil"/>
              <w:left w:val="nil"/>
              <w:bottom w:val="single" w:sz="4" w:space="0" w:color="A6A6A6" w:themeColor="background1" w:themeShade="A6"/>
              <w:right w:val="nil"/>
            </w:tcBorders>
          </w:tcPr>
          <w:p w14:paraId="48F807E5" w14:textId="1BA2AF3D"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935</w:t>
            </w:r>
          </w:p>
        </w:tc>
      </w:tr>
      <w:tr w:rsidR="006941FB" w14:paraId="69728284" w14:textId="77777777" w:rsidTr="00402A1E">
        <w:trPr>
          <w:trHeight w:val="344"/>
        </w:trPr>
        <w:tc>
          <w:tcPr>
            <w:tcW w:w="3118" w:type="dxa"/>
            <w:tcBorders>
              <w:top w:val="single" w:sz="4" w:space="0" w:color="A6A6A6" w:themeColor="background1" w:themeShade="A6"/>
              <w:left w:val="nil"/>
              <w:bottom w:val="single" w:sz="4" w:space="0" w:color="A6A6A6" w:themeColor="background1" w:themeShade="A6"/>
              <w:right w:val="nil"/>
            </w:tcBorders>
          </w:tcPr>
          <w:p w14:paraId="1F1BC451" w14:textId="4ADDBDC4" w:rsidR="006941FB" w:rsidRDefault="006941FB" w:rsidP="006941FB">
            <w:pPr>
              <w:pStyle w:val="TableParagraph"/>
              <w:spacing w:before="60" w:after="60"/>
              <w:ind w:left="66" w:hanging="5"/>
              <w:jc w:val="left"/>
              <w:rPr>
                <w:rFonts w:ascii="Segoe UI" w:hAnsi="Segoe UI" w:cs="Segoe UI"/>
                <w:w w:val="105"/>
                <w:sz w:val="16"/>
                <w:szCs w:val="16"/>
              </w:rPr>
            </w:pPr>
            <w:r w:rsidRPr="006941FB">
              <w:rPr>
                <w:rFonts w:ascii="Segoe UI" w:hAnsi="Segoe UI" w:cs="Segoe UI"/>
                <w:w w:val="105"/>
                <w:sz w:val="16"/>
                <w:szCs w:val="16"/>
              </w:rPr>
              <w:t>At 30 June 2024</w:t>
            </w:r>
          </w:p>
        </w:tc>
        <w:tc>
          <w:tcPr>
            <w:tcW w:w="2264" w:type="dxa"/>
            <w:tcBorders>
              <w:top w:val="single" w:sz="4" w:space="0" w:color="A6A6A6" w:themeColor="background1" w:themeShade="A6"/>
              <w:left w:val="nil"/>
              <w:bottom w:val="single" w:sz="4" w:space="0" w:color="A6A6A6" w:themeColor="background1" w:themeShade="A6"/>
              <w:right w:val="nil"/>
            </w:tcBorders>
          </w:tcPr>
          <w:p w14:paraId="07472B93" w14:textId="4B297F17"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w:t>
            </w:r>
          </w:p>
        </w:tc>
        <w:tc>
          <w:tcPr>
            <w:tcW w:w="1617" w:type="dxa"/>
            <w:tcBorders>
              <w:top w:val="single" w:sz="4" w:space="0" w:color="A6A6A6" w:themeColor="background1" w:themeShade="A6"/>
              <w:left w:val="nil"/>
              <w:bottom w:val="single" w:sz="4" w:space="0" w:color="A6A6A6" w:themeColor="background1" w:themeShade="A6"/>
              <w:right w:val="nil"/>
            </w:tcBorders>
          </w:tcPr>
          <w:p w14:paraId="505F5934" w14:textId="11FD7D95"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419</w:t>
            </w:r>
          </w:p>
        </w:tc>
        <w:tc>
          <w:tcPr>
            <w:tcW w:w="1281" w:type="dxa"/>
            <w:gridSpan w:val="2"/>
            <w:tcBorders>
              <w:top w:val="single" w:sz="4" w:space="0" w:color="A6A6A6" w:themeColor="background1" w:themeShade="A6"/>
              <w:left w:val="nil"/>
              <w:bottom w:val="single" w:sz="4" w:space="0" w:color="A6A6A6" w:themeColor="background1" w:themeShade="A6"/>
              <w:right w:val="nil"/>
            </w:tcBorders>
          </w:tcPr>
          <w:p w14:paraId="74EDFF92" w14:textId="44C78A01" w:rsidR="006941FB" w:rsidRDefault="006941FB" w:rsidP="006941FB">
            <w:pPr>
              <w:pStyle w:val="TableParagraph"/>
              <w:spacing w:before="60" w:after="60"/>
              <w:ind w:left="-42" w:right="152" w:firstLine="99"/>
              <w:rPr>
                <w:rFonts w:ascii="Segoe UI" w:hAnsi="Segoe UI" w:cs="Segoe UI"/>
                <w:w w:val="110"/>
                <w:sz w:val="16"/>
                <w:szCs w:val="16"/>
              </w:rPr>
            </w:pPr>
            <w:r w:rsidRPr="006941FB">
              <w:rPr>
                <w:rFonts w:ascii="Segoe UI" w:hAnsi="Segoe UI" w:cs="Segoe UI"/>
                <w:w w:val="110"/>
                <w:sz w:val="16"/>
                <w:szCs w:val="16"/>
              </w:rPr>
              <w:t>419</w:t>
            </w:r>
          </w:p>
        </w:tc>
      </w:tr>
      <w:tr w:rsidR="006941FB" w:rsidRPr="006941FB" w14:paraId="3471E78E" w14:textId="77777777" w:rsidTr="00402A1E">
        <w:trPr>
          <w:trHeight w:val="344"/>
        </w:trPr>
        <w:tc>
          <w:tcPr>
            <w:tcW w:w="3118" w:type="dxa"/>
            <w:tcBorders>
              <w:top w:val="single" w:sz="4" w:space="0" w:color="A6A6A6" w:themeColor="background1" w:themeShade="A6"/>
              <w:left w:val="nil"/>
              <w:bottom w:val="single" w:sz="4" w:space="0" w:color="A6A6A6" w:themeColor="background1" w:themeShade="A6"/>
              <w:right w:val="nil"/>
            </w:tcBorders>
          </w:tcPr>
          <w:p w14:paraId="6905F32B" w14:textId="37C5EAA9" w:rsidR="006941FB" w:rsidRPr="006941FB" w:rsidRDefault="006941FB" w:rsidP="006941FB">
            <w:pPr>
              <w:pStyle w:val="TableParagraph"/>
              <w:spacing w:before="60" w:after="60"/>
              <w:ind w:left="66" w:hanging="5"/>
              <w:jc w:val="left"/>
              <w:rPr>
                <w:rFonts w:ascii="Segoe UI" w:hAnsi="Segoe UI" w:cs="Segoe UI"/>
                <w:b/>
                <w:bCs/>
                <w:w w:val="105"/>
                <w:sz w:val="16"/>
                <w:szCs w:val="16"/>
              </w:rPr>
            </w:pPr>
            <w:r w:rsidRPr="006941FB">
              <w:rPr>
                <w:rFonts w:ascii="Segoe UI" w:hAnsi="Segoe UI" w:cs="Segoe UI"/>
                <w:b/>
                <w:bCs/>
                <w:w w:val="105"/>
                <w:sz w:val="16"/>
                <w:szCs w:val="16"/>
              </w:rPr>
              <w:t>At 30 June 2025</w:t>
            </w:r>
          </w:p>
        </w:tc>
        <w:tc>
          <w:tcPr>
            <w:tcW w:w="2264" w:type="dxa"/>
            <w:tcBorders>
              <w:top w:val="single" w:sz="4" w:space="0" w:color="A6A6A6" w:themeColor="background1" w:themeShade="A6"/>
              <w:left w:val="nil"/>
              <w:bottom w:val="single" w:sz="4" w:space="0" w:color="A6A6A6" w:themeColor="background1" w:themeShade="A6"/>
              <w:right w:val="nil"/>
            </w:tcBorders>
          </w:tcPr>
          <w:p w14:paraId="244EA412" w14:textId="36063024"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w:t>
            </w:r>
          </w:p>
        </w:tc>
        <w:tc>
          <w:tcPr>
            <w:tcW w:w="1617" w:type="dxa"/>
            <w:tcBorders>
              <w:top w:val="single" w:sz="4" w:space="0" w:color="A6A6A6" w:themeColor="background1" w:themeShade="A6"/>
              <w:left w:val="nil"/>
              <w:bottom w:val="single" w:sz="4" w:space="0" w:color="A6A6A6" w:themeColor="background1" w:themeShade="A6"/>
              <w:right w:val="nil"/>
            </w:tcBorders>
          </w:tcPr>
          <w:p w14:paraId="77F90C25" w14:textId="26719E82"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243</w:t>
            </w:r>
          </w:p>
        </w:tc>
        <w:tc>
          <w:tcPr>
            <w:tcW w:w="1281" w:type="dxa"/>
            <w:gridSpan w:val="2"/>
            <w:tcBorders>
              <w:top w:val="single" w:sz="4" w:space="0" w:color="A6A6A6" w:themeColor="background1" w:themeShade="A6"/>
              <w:left w:val="nil"/>
              <w:bottom w:val="single" w:sz="4" w:space="0" w:color="A6A6A6" w:themeColor="background1" w:themeShade="A6"/>
              <w:right w:val="nil"/>
            </w:tcBorders>
          </w:tcPr>
          <w:p w14:paraId="2853DDD4" w14:textId="6FDABB5D" w:rsidR="006941FB" w:rsidRPr="006941FB" w:rsidRDefault="006941FB" w:rsidP="006941FB">
            <w:pPr>
              <w:pStyle w:val="TableParagraph"/>
              <w:spacing w:before="60" w:after="60"/>
              <w:ind w:left="-42" w:right="152" w:firstLine="99"/>
              <w:rPr>
                <w:rFonts w:ascii="Segoe UI" w:hAnsi="Segoe UI" w:cs="Segoe UI"/>
                <w:b/>
                <w:bCs/>
                <w:w w:val="110"/>
                <w:sz w:val="16"/>
                <w:szCs w:val="16"/>
              </w:rPr>
            </w:pPr>
            <w:r w:rsidRPr="006941FB">
              <w:rPr>
                <w:rFonts w:ascii="Segoe UI" w:hAnsi="Segoe UI" w:cs="Segoe UI"/>
                <w:b/>
                <w:bCs/>
                <w:w w:val="110"/>
                <w:sz w:val="16"/>
                <w:szCs w:val="16"/>
              </w:rPr>
              <w:t>243</w:t>
            </w:r>
          </w:p>
        </w:tc>
      </w:tr>
    </w:tbl>
    <w:p w14:paraId="10CD0EC0" w14:textId="77777777" w:rsidR="00402A1E" w:rsidRDefault="00402A1E" w:rsidP="00402A1E">
      <w:pPr>
        <w:pStyle w:val="Note"/>
        <w:ind w:left="126" w:hanging="126"/>
      </w:pPr>
      <w:r w:rsidRPr="008F7455">
        <w:t>* The total disposal of intangible assets relates to the transfer of assets to Health New Zealand on 1 July 2022.</w:t>
      </w:r>
    </w:p>
    <w:p w14:paraId="047DC4F9" w14:textId="77777777" w:rsidR="006941FB" w:rsidRPr="006941FB" w:rsidRDefault="006941FB" w:rsidP="006941FB">
      <w:pPr>
        <w:pStyle w:val="Heading4"/>
      </w:pPr>
      <w:r w:rsidRPr="006941FB">
        <w:t>Work in progress</w:t>
      </w:r>
    </w:p>
    <w:p w14:paraId="67FA342F" w14:textId="77777777" w:rsidR="006941FB" w:rsidRPr="006941FB" w:rsidRDefault="006941FB" w:rsidP="006941FB">
      <w:pPr>
        <w:rPr>
          <w:sz w:val="17"/>
        </w:rPr>
      </w:pPr>
      <w:r w:rsidRPr="006941FB">
        <w:rPr>
          <w:sz w:val="17"/>
        </w:rPr>
        <w:t>As at June 2025, the Ministry has no IT projects in progress (2024: $nil).</w:t>
      </w:r>
    </w:p>
    <w:p w14:paraId="11263BFF" w14:textId="3C55A544" w:rsidR="006941FB" w:rsidRPr="006941FB" w:rsidRDefault="006941FB" w:rsidP="006941FB">
      <w:pPr>
        <w:pStyle w:val="Heading4"/>
      </w:pPr>
      <w:r w:rsidRPr="006941FB">
        <w:t>Restrictions</w:t>
      </w:r>
    </w:p>
    <w:p w14:paraId="00B32C02" w14:textId="4213115F" w:rsidR="006941FB" w:rsidRDefault="006941FB" w:rsidP="006941FB">
      <w:pPr>
        <w:rPr>
          <w:sz w:val="17"/>
        </w:rPr>
      </w:pPr>
      <w:r w:rsidRPr="006941FB">
        <w:rPr>
          <w:sz w:val="17"/>
        </w:rPr>
        <w:t>There are no restrictions over the title of the Ministry’s intangible assets.</w:t>
      </w:r>
    </w:p>
    <w:p w14:paraId="02312883" w14:textId="77777777" w:rsidR="006941FB" w:rsidRDefault="006941FB" w:rsidP="006941FB">
      <w:pPr>
        <w:rPr>
          <w:sz w:val="17"/>
        </w:rPr>
      </w:pPr>
    </w:p>
    <w:p w14:paraId="3CB1F2B3" w14:textId="77777777" w:rsidR="006941FB" w:rsidRDefault="006941FB" w:rsidP="006941FB">
      <w:pPr>
        <w:sectPr w:rsidR="006941FB" w:rsidSect="004B1083">
          <w:pgSz w:w="11907" w:h="16840" w:code="9"/>
          <w:pgMar w:top="1418" w:right="1701" w:bottom="1134" w:left="1843" w:header="284" w:footer="425" w:gutter="284"/>
          <w:cols w:space="720"/>
        </w:sectPr>
      </w:pPr>
    </w:p>
    <w:p w14:paraId="2B4FDFE6" w14:textId="77777777" w:rsidR="006941FB" w:rsidRDefault="006941FB" w:rsidP="006941FB">
      <w:pPr>
        <w:pStyle w:val="Heading3"/>
        <w:spacing w:before="0"/>
      </w:pPr>
      <w:r>
        <w:t>9.</w:t>
      </w:r>
      <w:r>
        <w:tab/>
        <w:t>Payables</w:t>
      </w:r>
    </w:p>
    <w:p w14:paraId="324D5345" w14:textId="77777777" w:rsidR="006941FB" w:rsidRDefault="006941FB" w:rsidP="006941FB">
      <w:pPr>
        <w:pStyle w:val="Heading4"/>
      </w:pPr>
      <w:r>
        <w:t>Accounting policy</w:t>
      </w:r>
    </w:p>
    <w:p w14:paraId="66152CD0" w14:textId="77777777" w:rsidR="006941FB" w:rsidRDefault="006941FB" w:rsidP="006941FB">
      <w:r>
        <w:t>Short-term payables are measured at the amount payable.</w:t>
      </w:r>
    </w:p>
    <w:p w14:paraId="7D0D1903" w14:textId="77777777" w:rsidR="006941FB" w:rsidRDefault="006941FB" w:rsidP="006941FB"/>
    <w:p w14:paraId="71150831" w14:textId="77777777" w:rsidR="006941FB" w:rsidRDefault="006941FB" w:rsidP="006941FB">
      <w:r>
        <w:t>Revenue in advance refers to fees received in advance in relation to new medicine applications and licences.</w:t>
      </w:r>
    </w:p>
    <w:p w14:paraId="0098F420" w14:textId="77777777" w:rsidR="006941FB" w:rsidRDefault="006941FB" w:rsidP="006941FB"/>
    <w:tbl>
      <w:tblPr>
        <w:tblW w:w="7938" w:type="dxa"/>
        <w:tblLayout w:type="fixed"/>
        <w:tblCellMar>
          <w:left w:w="0" w:type="dxa"/>
          <w:right w:w="0" w:type="dxa"/>
        </w:tblCellMar>
        <w:tblLook w:val="01E0" w:firstRow="1" w:lastRow="1" w:firstColumn="1" w:lastColumn="1" w:noHBand="0" w:noVBand="0"/>
      </w:tblPr>
      <w:tblGrid>
        <w:gridCol w:w="1276"/>
        <w:gridCol w:w="3546"/>
        <w:gridCol w:w="3116"/>
      </w:tblGrid>
      <w:tr w:rsidR="006941FB" w14:paraId="486F40CF" w14:textId="77777777" w:rsidTr="006941FB">
        <w:trPr>
          <w:trHeight w:val="784"/>
        </w:trPr>
        <w:tc>
          <w:tcPr>
            <w:tcW w:w="1276" w:type="dxa"/>
            <w:shd w:val="clear" w:color="auto" w:fill="D9D9D9" w:themeFill="background1" w:themeFillShade="D9"/>
            <w:hideMark/>
          </w:tcPr>
          <w:p w14:paraId="06DA29D9" w14:textId="77777777"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7A84227A" w14:textId="5BD438E2"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3A2B93F3" w14:textId="77777777"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3546" w:type="dxa"/>
            <w:shd w:val="clear" w:color="auto" w:fill="D9D9D9" w:themeFill="background1" w:themeFillShade="D9"/>
          </w:tcPr>
          <w:p w14:paraId="34D7A99E" w14:textId="77777777" w:rsidR="006941FB" w:rsidRDefault="006941FB">
            <w:pPr>
              <w:pStyle w:val="TableParagraph"/>
              <w:rPr>
                <w:rFonts w:ascii="Times New Roman"/>
                <w:b/>
                <w:bCs/>
                <w:sz w:val="18"/>
              </w:rPr>
            </w:pPr>
          </w:p>
        </w:tc>
        <w:tc>
          <w:tcPr>
            <w:tcW w:w="3116" w:type="dxa"/>
            <w:shd w:val="clear" w:color="auto" w:fill="D9D9D9" w:themeFill="background1" w:themeFillShade="D9"/>
            <w:hideMark/>
          </w:tcPr>
          <w:p w14:paraId="5092F228" w14:textId="77777777"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3060C79E" w14:textId="7DA98FE9"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0BD6BF22" w14:textId="77777777"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6941FB" w14:paraId="5A3D9E34" w14:textId="77777777" w:rsidTr="006941FB">
        <w:trPr>
          <w:trHeight w:val="354"/>
        </w:trPr>
        <w:tc>
          <w:tcPr>
            <w:tcW w:w="1276" w:type="dxa"/>
            <w:hideMark/>
          </w:tcPr>
          <w:p w14:paraId="6F162DA6" w14:textId="717F7349"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1,527</w:t>
            </w:r>
          </w:p>
        </w:tc>
        <w:tc>
          <w:tcPr>
            <w:tcW w:w="3546" w:type="dxa"/>
            <w:hideMark/>
          </w:tcPr>
          <w:p w14:paraId="40E21B16" w14:textId="002B8023" w:rsidR="006941FB" w:rsidRPr="006941FB" w:rsidRDefault="006941FB" w:rsidP="006941FB">
            <w:pPr>
              <w:pStyle w:val="TableParagraph"/>
              <w:spacing w:before="60" w:after="60"/>
              <w:ind w:left="-42" w:right="170" w:firstLine="99"/>
              <w:jc w:val="left"/>
              <w:rPr>
                <w:rFonts w:ascii="Segoe UI" w:hAnsi="Segoe UI" w:cs="Segoe UI"/>
                <w:sz w:val="16"/>
                <w:szCs w:val="16"/>
              </w:rPr>
            </w:pPr>
            <w:r w:rsidRPr="006941FB">
              <w:rPr>
                <w:rFonts w:ascii="Segoe UI" w:hAnsi="Segoe UI" w:cs="Segoe UI"/>
                <w:sz w:val="16"/>
                <w:szCs w:val="16"/>
              </w:rPr>
              <w:t>Creditors</w:t>
            </w:r>
          </w:p>
        </w:tc>
        <w:tc>
          <w:tcPr>
            <w:tcW w:w="3116" w:type="dxa"/>
            <w:hideMark/>
          </w:tcPr>
          <w:p w14:paraId="3D35F67B" w14:textId="58FEC10D"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1,566</w:t>
            </w:r>
          </w:p>
        </w:tc>
      </w:tr>
      <w:tr w:rsidR="006941FB" w14:paraId="5EABCA23" w14:textId="77777777" w:rsidTr="006941FB">
        <w:trPr>
          <w:trHeight w:val="359"/>
        </w:trPr>
        <w:tc>
          <w:tcPr>
            <w:tcW w:w="1276" w:type="dxa"/>
            <w:hideMark/>
          </w:tcPr>
          <w:p w14:paraId="08EB22B6" w14:textId="18FEC070"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5,018</w:t>
            </w:r>
          </w:p>
        </w:tc>
        <w:tc>
          <w:tcPr>
            <w:tcW w:w="3546" w:type="dxa"/>
            <w:hideMark/>
          </w:tcPr>
          <w:p w14:paraId="3F9F5039" w14:textId="4CAD5E1F" w:rsidR="006941FB" w:rsidRPr="006941FB" w:rsidRDefault="006941FB" w:rsidP="006941FB">
            <w:pPr>
              <w:pStyle w:val="TableParagraph"/>
              <w:spacing w:before="60" w:after="60"/>
              <w:ind w:left="-42" w:right="170" w:firstLine="99"/>
              <w:jc w:val="left"/>
              <w:rPr>
                <w:rFonts w:ascii="Segoe UI" w:hAnsi="Segoe UI" w:cs="Segoe UI"/>
                <w:sz w:val="16"/>
                <w:szCs w:val="16"/>
              </w:rPr>
            </w:pPr>
            <w:r w:rsidRPr="006941FB">
              <w:rPr>
                <w:rFonts w:ascii="Segoe UI" w:hAnsi="Segoe UI" w:cs="Segoe UI"/>
                <w:sz w:val="16"/>
                <w:szCs w:val="16"/>
              </w:rPr>
              <w:t>Revenue in advance</w:t>
            </w:r>
          </w:p>
        </w:tc>
        <w:tc>
          <w:tcPr>
            <w:tcW w:w="3116" w:type="dxa"/>
            <w:hideMark/>
          </w:tcPr>
          <w:p w14:paraId="5DD565B5" w14:textId="6045F9EC"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5,761</w:t>
            </w:r>
          </w:p>
        </w:tc>
      </w:tr>
      <w:tr w:rsidR="006941FB" w14:paraId="41A5AAE2" w14:textId="77777777" w:rsidTr="006941FB">
        <w:trPr>
          <w:trHeight w:val="359"/>
        </w:trPr>
        <w:tc>
          <w:tcPr>
            <w:tcW w:w="1276" w:type="dxa"/>
            <w:hideMark/>
          </w:tcPr>
          <w:p w14:paraId="7F768471" w14:textId="2B4B6CEE"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26,242</w:t>
            </w:r>
          </w:p>
        </w:tc>
        <w:tc>
          <w:tcPr>
            <w:tcW w:w="3546" w:type="dxa"/>
            <w:hideMark/>
          </w:tcPr>
          <w:p w14:paraId="00C3DA31" w14:textId="6BCC0F1D" w:rsidR="006941FB" w:rsidRPr="006941FB" w:rsidRDefault="006941FB" w:rsidP="006941FB">
            <w:pPr>
              <w:pStyle w:val="TableParagraph"/>
              <w:spacing w:before="60" w:after="60"/>
              <w:ind w:left="-42" w:right="170" w:firstLine="99"/>
              <w:jc w:val="left"/>
              <w:rPr>
                <w:rFonts w:ascii="Segoe UI" w:hAnsi="Segoe UI" w:cs="Segoe UI"/>
                <w:sz w:val="16"/>
                <w:szCs w:val="16"/>
              </w:rPr>
            </w:pPr>
            <w:r w:rsidRPr="006941FB">
              <w:rPr>
                <w:rFonts w:ascii="Segoe UI" w:hAnsi="Segoe UI" w:cs="Segoe UI"/>
                <w:sz w:val="16"/>
                <w:szCs w:val="16"/>
              </w:rPr>
              <w:t>Accrued expenses</w:t>
            </w:r>
          </w:p>
        </w:tc>
        <w:tc>
          <w:tcPr>
            <w:tcW w:w="3116" w:type="dxa"/>
            <w:hideMark/>
          </w:tcPr>
          <w:p w14:paraId="74963615" w14:textId="7D557479"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12,266</w:t>
            </w:r>
          </w:p>
        </w:tc>
      </w:tr>
      <w:tr w:rsidR="006941FB" w14:paraId="2443FBF2" w14:textId="77777777" w:rsidTr="006941FB">
        <w:trPr>
          <w:trHeight w:val="348"/>
        </w:trPr>
        <w:tc>
          <w:tcPr>
            <w:tcW w:w="1276" w:type="dxa"/>
            <w:tcBorders>
              <w:top w:val="nil"/>
              <w:left w:val="nil"/>
              <w:bottom w:val="single" w:sz="4" w:space="0" w:color="A6A6A6" w:themeColor="background1" w:themeShade="A6"/>
              <w:right w:val="nil"/>
            </w:tcBorders>
            <w:hideMark/>
          </w:tcPr>
          <w:p w14:paraId="0B996AA9" w14:textId="212CED92"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6,979</w:t>
            </w:r>
          </w:p>
        </w:tc>
        <w:tc>
          <w:tcPr>
            <w:tcW w:w="3546" w:type="dxa"/>
            <w:tcBorders>
              <w:top w:val="nil"/>
              <w:left w:val="nil"/>
              <w:bottom w:val="single" w:sz="4" w:space="0" w:color="A6A6A6" w:themeColor="background1" w:themeShade="A6"/>
              <w:right w:val="nil"/>
            </w:tcBorders>
            <w:hideMark/>
          </w:tcPr>
          <w:p w14:paraId="179D7E9C" w14:textId="239C8A7B" w:rsidR="006941FB" w:rsidRPr="006941FB" w:rsidRDefault="006941FB" w:rsidP="006941FB">
            <w:pPr>
              <w:pStyle w:val="TableParagraph"/>
              <w:spacing w:before="60" w:after="60"/>
              <w:ind w:left="-42" w:right="170" w:firstLine="99"/>
              <w:jc w:val="left"/>
              <w:rPr>
                <w:rFonts w:ascii="Segoe UI" w:hAnsi="Segoe UI" w:cs="Segoe UI"/>
                <w:sz w:val="16"/>
                <w:szCs w:val="16"/>
              </w:rPr>
            </w:pPr>
            <w:r w:rsidRPr="006941FB">
              <w:rPr>
                <w:rFonts w:ascii="Segoe UI" w:hAnsi="Segoe UI" w:cs="Segoe UI"/>
                <w:sz w:val="16"/>
                <w:szCs w:val="16"/>
              </w:rPr>
              <w:t>GST payable</w:t>
            </w:r>
          </w:p>
        </w:tc>
        <w:tc>
          <w:tcPr>
            <w:tcW w:w="3116" w:type="dxa"/>
            <w:tcBorders>
              <w:top w:val="nil"/>
              <w:left w:val="nil"/>
              <w:bottom w:val="single" w:sz="4" w:space="0" w:color="A6A6A6" w:themeColor="background1" w:themeShade="A6"/>
              <w:right w:val="nil"/>
            </w:tcBorders>
            <w:hideMark/>
          </w:tcPr>
          <w:p w14:paraId="100ED668" w14:textId="137D7BF5"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1,523</w:t>
            </w:r>
          </w:p>
        </w:tc>
      </w:tr>
      <w:tr w:rsidR="006941FB" w:rsidRPr="009834D1" w14:paraId="6B2AC0DC" w14:textId="77777777" w:rsidTr="006941FB">
        <w:trPr>
          <w:trHeight w:val="344"/>
        </w:trPr>
        <w:tc>
          <w:tcPr>
            <w:tcW w:w="1276" w:type="dxa"/>
            <w:tcBorders>
              <w:top w:val="single" w:sz="4" w:space="0" w:color="A6A6A6" w:themeColor="background1" w:themeShade="A6"/>
              <w:left w:val="nil"/>
              <w:bottom w:val="single" w:sz="4" w:space="0" w:color="A6A6A6" w:themeColor="background1" w:themeShade="A6"/>
              <w:right w:val="nil"/>
            </w:tcBorders>
            <w:hideMark/>
          </w:tcPr>
          <w:p w14:paraId="5F25342D" w14:textId="0745FF51" w:rsidR="006941FB" w:rsidRPr="009834D1"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39,766</w:t>
            </w:r>
          </w:p>
        </w:tc>
        <w:tc>
          <w:tcPr>
            <w:tcW w:w="3546" w:type="dxa"/>
            <w:tcBorders>
              <w:top w:val="single" w:sz="4" w:space="0" w:color="A6A6A6" w:themeColor="background1" w:themeShade="A6"/>
              <w:left w:val="nil"/>
              <w:bottom w:val="single" w:sz="4" w:space="0" w:color="A6A6A6" w:themeColor="background1" w:themeShade="A6"/>
              <w:right w:val="nil"/>
            </w:tcBorders>
            <w:hideMark/>
          </w:tcPr>
          <w:p w14:paraId="314F8435" w14:textId="48AFB364" w:rsidR="006941FB" w:rsidRPr="006941FB" w:rsidRDefault="006941FB" w:rsidP="006941FB">
            <w:pPr>
              <w:pStyle w:val="TableParagraph"/>
              <w:spacing w:before="60" w:after="60"/>
              <w:ind w:left="-42" w:right="170" w:firstLine="99"/>
              <w:jc w:val="left"/>
              <w:rPr>
                <w:rFonts w:ascii="Segoe UI" w:hAnsi="Segoe UI" w:cs="Segoe UI"/>
                <w:b/>
                <w:bCs/>
                <w:sz w:val="16"/>
                <w:szCs w:val="16"/>
              </w:rPr>
            </w:pPr>
            <w:r w:rsidRPr="006941FB">
              <w:rPr>
                <w:rFonts w:ascii="Segoe UI" w:hAnsi="Segoe UI" w:cs="Segoe UI"/>
                <w:b/>
                <w:bCs/>
                <w:sz w:val="16"/>
                <w:szCs w:val="16"/>
              </w:rPr>
              <w:t>Total payables</w:t>
            </w:r>
          </w:p>
        </w:tc>
        <w:tc>
          <w:tcPr>
            <w:tcW w:w="3116" w:type="dxa"/>
            <w:tcBorders>
              <w:top w:val="single" w:sz="4" w:space="0" w:color="A6A6A6" w:themeColor="background1" w:themeShade="A6"/>
              <w:left w:val="nil"/>
              <w:bottom w:val="single" w:sz="4" w:space="0" w:color="A6A6A6" w:themeColor="background1" w:themeShade="A6"/>
              <w:right w:val="nil"/>
            </w:tcBorders>
            <w:hideMark/>
          </w:tcPr>
          <w:p w14:paraId="528FA145" w14:textId="6A56C014" w:rsidR="006941FB" w:rsidRPr="006941FB"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21,116</w:t>
            </w:r>
          </w:p>
        </w:tc>
      </w:tr>
    </w:tbl>
    <w:p w14:paraId="7E681E03" w14:textId="536F291C" w:rsidR="006941FB" w:rsidRDefault="006941FB" w:rsidP="006941FB">
      <w:pPr>
        <w:pStyle w:val="Heading3"/>
      </w:pPr>
      <w:r w:rsidRPr="006941FB">
        <w:t>10.</w:t>
      </w:r>
      <w:r w:rsidRPr="006941FB">
        <w:tab/>
        <w:t>Return of operating surplus</w:t>
      </w:r>
    </w:p>
    <w:tbl>
      <w:tblPr>
        <w:tblW w:w="8040" w:type="dxa"/>
        <w:tblLayout w:type="fixed"/>
        <w:tblCellMar>
          <w:left w:w="0" w:type="dxa"/>
          <w:right w:w="0" w:type="dxa"/>
        </w:tblCellMar>
        <w:tblLook w:val="01E0" w:firstRow="1" w:lastRow="1" w:firstColumn="1" w:lastColumn="1" w:noHBand="0" w:noVBand="0"/>
      </w:tblPr>
      <w:tblGrid>
        <w:gridCol w:w="1275"/>
        <w:gridCol w:w="4535"/>
        <w:gridCol w:w="2230"/>
      </w:tblGrid>
      <w:tr w:rsidR="006941FB" w14:paraId="5461A0A0" w14:textId="77777777">
        <w:trPr>
          <w:trHeight w:val="784"/>
        </w:trPr>
        <w:tc>
          <w:tcPr>
            <w:tcW w:w="1275" w:type="dxa"/>
            <w:shd w:val="clear" w:color="auto" w:fill="D9D9D9" w:themeFill="background1" w:themeFillShade="D9"/>
            <w:hideMark/>
          </w:tcPr>
          <w:p w14:paraId="0329008F" w14:textId="77777777"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570720AD" w14:textId="2589AF9F"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477D6591" w14:textId="77777777"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4535" w:type="dxa"/>
            <w:shd w:val="clear" w:color="auto" w:fill="D9D9D9" w:themeFill="background1" w:themeFillShade="D9"/>
          </w:tcPr>
          <w:p w14:paraId="30AE388E" w14:textId="77777777" w:rsidR="006941FB" w:rsidRDefault="006941FB">
            <w:pPr>
              <w:pStyle w:val="TableParagraph"/>
              <w:rPr>
                <w:rFonts w:ascii="Times New Roman"/>
                <w:b/>
                <w:bCs/>
                <w:sz w:val="18"/>
              </w:rPr>
            </w:pPr>
          </w:p>
        </w:tc>
        <w:tc>
          <w:tcPr>
            <w:tcW w:w="2230" w:type="dxa"/>
            <w:shd w:val="clear" w:color="auto" w:fill="D9D9D9" w:themeFill="background1" w:themeFillShade="D9"/>
            <w:hideMark/>
          </w:tcPr>
          <w:p w14:paraId="26BC6100" w14:textId="77777777"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23E2066F" w14:textId="174FFE31"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311D841A" w14:textId="77777777"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6941FB" w14:paraId="4668916A" w14:textId="77777777" w:rsidTr="006941FB">
        <w:trPr>
          <w:trHeight w:val="354"/>
        </w:trPr>
        <w:tc>
          <w:tcPr>
            <w:tcW w:w="1275" w:type="dxa"/>
          </w:tcPr>
          <w:p w14:paraId="405C0965" w14:textId="44D37F0E" w:rsid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14,862</w:t>
            </w:r>
          </w:p>
        </w:tc>
        <w:tc>
          <w:tcPr>
            <w:tcW w:w="4535" w:type="dxa"/>
          </w:tcPr>
          <w:p w14:paraId="25E1376B" w14:textId="00BE20F2"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Net surplus/(deficit)</w:t>
            </w:r>
          </w:p>
        </w:tc>
        <w:tc>
          <w:tcPr>
            <w:tcW w:w="2230" w:type="dxa"/>
          </w:tcPr>
          <w:p w14:paraId="4C17C189" w14:textId="190283C3"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9,625</w:t>
            </w:r>
          </w:p>
        </w:tc>
      </w:tr>
      <w:tr w:rsidR="006941FB" w14:paraId="67C799AC" w14:textId="77777777" w:rsidTr="006941FB">
        <w:trPr>
          <w:trHeight w:val="359"/>
        </w:trPr>
        <w:tc>
          <w:tcPr>
            <w:tcW w:w="1275" w:type="dxa"/>
          </w:tcPr>
          <w:p w14:paraId="349F77E2" w14:textId="77777777" w:rsidR="006941FB" w:rsidRDefault="006941FB" w:rsidP="006941FB">
            <w:pPr>
              <w:pStyle w:val="TableParagraph"/>
              <w:spacing w:before="60" w:after="60"/>
              <w:ind w:left="-42" w:right="170" w:firstLine="99"/>
              <w:rPr>
                <w:rFonts w:ascii="Segoe UI" w:hAnsi="Segoe UI" w:cs="Segoe UI"/>
                <w:sz w:val="16"/>
                <w:szCs w:val="16"/>
              </w:rPr>
            </w:pPr>
          </w:p>
        </w:tc>
        <w:tc>
          <w:tcPr>
            <w:tcW w:w="4535" w:type="dxa"/>
          </w:tcPr>
          <w:p w14:paraId="64C6F3EA" w14:textId="10858AE3"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Add:</w:t>
            </w:r>
          </w:p>
        </w:tc>
        <w:tc>
          <w:tcPr>
            <w:tcW w:w="2230" w:type="dxa"/>
          </w:tcPr>
          <w:p w14:paraId="3F88378B" w14:textId="77777777" w:rsidR="006941FB" w:rsidRPr="009834D1" w:rsidRDefault="006941FB" w:rsidP="006941FB">
            <w:pPr>
              <w:pStyle w:val="TableParagraph"/>
              <w:spacing w:before="60" w:after="60"/>
              <w:ind w:left="-42" w:right="170" w:firstLine="99"/>
              <w:rPr>
                <w:rFonts w:ascii="Segoe UI" w:hAnsi="Segoe UI" w:cs="Segoe UI"/>
                <w:sz w:val="16"/>
                <w:szCs w:val="16"/>
              </w:rPr>
            </w:pPr>
          </w:p>
        </w:tc>
      </w:tr>
      <w:tr w:rsidR="006941FB" w14:paraId="2BE753CA" w14:textId="77777777" w:rsidTr="006941FB">
        <w:trPr>
          <w:trHeight w:val="359"/>
        </w:trPr>
        <w:tc>
          <w:tcPr>
            <w:tcW w:w="1275" w:type="dxa"/>
          </w:tcPr>
          <w:p w14:paraId="6F5F54F1" w14:textId="6E2DEA89" w:rsid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481</w:t>
            </w:r>
          </w:p>
        </w:tc>
        <w:tc>
          <w:tcPr>
            <w:tcW w:w="4535" w:type="dxa"/>
          </w:tcPr>
          <w:p w14:paraId="374A8C40" w14:textId="728B7793"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(Surplus)/deficit of memorandum accounts</w:t>
            </w:r>
          </w:p>
        </w:tc>
        <w:tc>
          <w:tcPr>
            <w:tcW w:w="2230" w:type="dxa"/>
          </w:tcPr>
          <w:p w14:paraId="41F33FE7" w14:textId="6B7736EA"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1,555</w:t>
            </w:r>
          </w:p>
        </w:tc>
      </w:tr>
      <w:tr w:rsidR="006941FB" w14:paraId="0E8B37C4" w14:textId="77777777" w:rsidTr="006941FB">
        <w:trPr>
          <w:trHeight w:val="348"/>
        </w:trPr>
        <w:tc>
          <w:tcPr>
            <w:tcW w:w="1275" w:type="dxa"/>
            <w:tcBorders>
              <w:top w:val="nil"/>
              <w:left w:val="nil"/>
              <w:bottom w:val="single" w:sz="4" w:space="0" w:color="A6A6A6" w:themeColor="background1" w:themeShade="A6"/>
              <w:right w:val="nil"/>
            </w:tcBorders>
          </w:tcPr>
          <w:p w14:paraId="6486422C" w14:textId="57829A3B" w:rsid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15,343</w:t>
            </w:r>
          </w:p>
        </w:tc>
        <w:tc>
          <w:tcPr>
            <w:tcW w:w="4535" w:type="dxa"/>
            <w:tcBorders>
              <w:top w:val="nil"/>
              <w:left w:val="nil"/>
              <w:bottom w:val="single" w:sz="4" w:space="0" w:color="A6A6A6" w:themeColor="background1" w:themeShade="A6"/>
              <w:right w:val="nil"/>
            </w:tcBorders>
          </w:tcPr>
          <w:p w14:paraId="0DA5915E" w14:textId="4863A093"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Total operating surplus/(deficit)</w:t>
            </w:r>
          </w:p>
        </w:tc>
        <w:tc>
          <w:tcPr>
            <w:tcW w:w="2230" w:type="dxa"/>
            <w:tcBorders>
              <w:top w:val="nil"/>
              <w:left w:val="nil"/>
              <w:bottom w:val="single" w:sz="4" w:space="0" w:color="A6A6A6" w:themeColor="background1" w:themeShade="A6"/>
              <w:right w:val="nil"/>
            </w:tcBorders>
          </w:tcPr>
          <w:p w14:paraId="23C66E89" w14:textId="31140AC2"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11,180</w:t>
            </w:r>
          </w:p>
        </w:tc>
      </w:tr>
      <w:tr w:rsidR="006941FB" w:rsidRPr="006941FB" w14:paraId="70D10D4E" w14:textId="77777777" w:rsidTr="006941FB">
        <w:trPr>
          <w:trHeight w:val="344"/>
        </w:trPr>
        <w:tc>
          <w:tcPr>
            <w:tcW w:w="1275" w:type="dxa"/>
            <w:tcBorders>
              <w:top w:val="single" w:sz="4" w:space="0" w:color="A6A6A6" w:themeColor="background1" w:themeShade="A6"/>
              <w:left w:val="nil"/>
              <w:bottom w:val="single" w:sz="4" w:space="0" w:color="A6A6A6" w:themeColor="background1" w:themeShade="A6"/>
              <w:right w:val="nil"/>
            </w:tcBorders>
          </w:tcPr>
          <w:p w14:paraId="0DE72450" w14:textId="68ED88C5" w:rsidR="006941FB" w:rsidRPr="006941FB"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15,343</w:t>
            </w:r>
          </w:p>
        </w:tc>
        <w:tc>
          <w:tcPr>
            <w:tcW w:w="4535" w:type="dxa"/>
            <w:tcBorders>
              <w:top w:val="single" w:sz="4" w:space="0" w:color="A6A6A6" w:themeColor="background1" w:themeShade="A6"/>
              <w:left w:val="nil"/>
              <w:bottom w:val="single" w:sz="4" w:space="0" w:color="A6A6A6" w:themeColor="background1" w:themeShade="A6"/>
              <w:right w:val="nil"/>
            </w:tcBorders>
          </w:tcPr>
          <w:p w14:paraId="7768B6D3" w14:textId="7BA4D4AA" w:rsidR="006941FB" w:rsidRPr="006941FB" w:rsidRDefault="006941FB" w:rsidP="006941FB">
            <w:pPr>
              <w:pStyle w:val="TableParagraph"/>
              <w:spacing w:before="60" w:after="60"/>
              <w:ind w:left="66" w:hanging="5"/>
              <w:jc w:val="left"/>
              <w:rPr>
                <w:rFonts w:ascii="Segoe UI" w:hAnsi="Segoe UI" w:cs="Segoe UI"/>
                <w:b/>
                <w:bCs/>
                <w:sz w:val="16"/>
                <w:szCs w:val="16"/>
              </w:rPr>
            </w:pPr>
            <w:r w:rsidRPr="006941FB">
              <w:rPr>
                <w:rFonts w:ascii="Segoe UI" w:hAnsi="Segoe UI" w:cs="Segoe UI"/>
                <w:b/>
                <w:bCs/>
                <w:sz w:val="16"/>
                <w:szCs w:val="16"/>
              </w:rPr>
              <w:t>Total return of operating surplus</w:t>
            </w:r>
          </w:p>
        </w:tc>
        <w:tc>
          <w:tcPr>
            <w:tcW w:w="2230" w:type="dxa"/>
            <w:tcBorders>
              <w:top w:val="single" w:sz="4" w:space="0" w:color="A6A6A6" w:themeColor="background1" w:themeShade="A6"/>
              <w:left w:val="nil"/>
              <w:bottom w:val="single" w:sz="4" w:space="0" w:color="A6A6A6" w:themeColor="background1" w:themeShade="A6"/>
              <w:right w:val="nil"/>
            </w:tcBorders>
          </w:tcPr>
          <w:p w14:paraId="073AAB7A" w14:textId="7D7F7B8F" w:rsidR="006941FB" w:rsidRPr="006941FB"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11,180</w:t>
            </w:r>
          </w:p>
        </w:tc>
      </w:tr>
    </w:tbl>
    <w:p w14:paraId="40FABC70" w14:textId="77777777" w:rsidR="006941FB" w:rsidRDefault="006941FB" w:rsidP="006941FB"/>
    <w:p w14:paraId="192A6440" w14:textId="77777777" w:rsidR="006941FB" w:rsidRDefault="006941FB" w:rsidP="006941FB">
      <w:r w:rsidRPr="006941FB">
        <w:t>The return of operating surplus to the Crown is required to be paid by 31 October of each year.</w:t>
      </w:r>
    </w:p>
    <w:p w14:paraId="06DC9A99" w14:textId="77777777" w:rsidR="006941FB" w:rsidRDefault="006941FB" w:rsidP="006941FB">
      <w:pPr>
        <w:pStyle w:val="Heading3"/>
      </w:pPr>
      <w:r>
        <w:t>11.</w:t>
      </w:r>
      <w:r>
        <w:tab/>
        <w:t>Provisions</w:t>
      </w:r>
    </w:p>
    <w:p w14:paraId="58238917" w14:textId="77777777" w:rsidR="006941FB" w:rsidRDefault="006941FB" w:rsidP="006941FB">
      <w:pPr>
        <w:pStyle w:val="Heading4"/>
      </w:pPr>
      <w:r>
        <w:t>Accounting policy</w:t>
      </w:r>
    </w:p>
    <w:p w14:paraId="664F2952" w14:textId="77777777" w:rsidR="006941FB" w:rsidRDefault="006941FB" w:rsidP="006941FB">
      <w:r>
        <w:t>A provision is recognised for future expenditure of an uncertain amount or timing when:</w:t>
      </w:r>
    </w:p>
    <w:p w14:paraId="05F11332" w14:textId="2EBD09A4" w:rsidR="006941FB" w:rsidRDefault="006941FB" w:rsidP="006941FB">
      <w:pPr>
        <w:pStyle w:val="Bullet"/>
      </w:pPr>
      <w:r>
        <w:t>there is a present obligation (either legal or constructive) as a result of a past event</w:t>
      </w:r>
    </w:p>
    <w:p w14:paraId="0C7A27EE" w14:textId="7EFA4448" w:rsidR="006941FB" w:rsidRDefault="006941FB" w:rsidP="006941FB">
      <w:pPr>
        <w:pStyle w:val="Bullet"/>
      </w:pPr>
      <w:r>
        <w:t>it is probable that an outflow of resources embodying economic benefits or service potential will be required to settle the obligation</w:t>
      </w:r>
    </w:p>
    <w:p w14:paraId="455A82DE" w14:textId="2C20F02C" w:rsidR="006941FB" w:rsidRDefault="006941FB" w:rsidP="006941FB">
      <w:pPr>
        <w:pStyle w:val="Bullet"/>
      </w:pPr>
      <w:r>
        <w:t>a reliable estimate can be made of the amount of the obligation.</w:t>
      </w:r>
    </w:p>
    <w:p w14:paraId="3C5B5B56" w14:textId="77777777" w:rsidR="006941FB" w:rsidRDefault="006941FB" w:rsidP="006941FB">
      <w:r>
        <w:t xml:space="preserve"> </w:t>
      </w:r>
    </w:p>
    <w:p w14:paraId="17CBC02C" w14:textId="77777777" w:rsidR="006941FB" w:rsidRDefault="006941FB" w:rsidP="006941FB"/>
    <w:p w14:paraId="7E9807DC" w14:textId="77777777" w:rsidR="006941FB" w:rsidRDefault="006941FB" w:rsidP="006941FB"/>
    <w:p w14:paraId="2981CFEC" w14:textId="77777777" w:rsidR="006941FB" w:rsidRDefault="006941FB" w:rsidP="006941FB">
      <w:r>
        <w:t>Provisions are not recognised for net deficits from future operating activities.</w:t>
      </w:r>
    </w:p>
    <w:p w14:paraId="58EFA5C4" w14:textId="77777777" w:rsidR="006941FB" w:rsidRDefault="006941FB" w:rsidP="006941FB"/>
    <w:p w14:paraId="74125AE9" w14:textId="77777777" w:rsidR="006941FB" w:rsidRDefault="006941FB" w:rsidP="006941FB">
      <w:r>
        <w:t>Provisions are measured at the present value of the expenditure expected to be required to settle the obligation using a pre- tax discount rate that reflects current market assessments of the time value of money and the risks specific to the obligation.</w:t>
      </w:r>
    </w:p>
    <w:p w14:paraId="1580B3CC" w14:textId="7F36961A" w:rsidR="006941FB" w:rsidRDefault="006941FB" w:rsidP="006941FB">
      <w:r>
        <w:t>Provisions to be settled beyond 12 months are recorded at their present value.</w:t>
      </w:r>
    </w:p>
    <w:p w14:paraId="751833E5" w14:textId="313E5DD0" w:rsidR="006941FB" w:rsidRDefault="006941FB" w:rsidP="006941FB">
      <w:pPr>
        <w:pStyle w:val="Heading4"/>
      </w:pPr>
      <w:r w:rsidRPr="006941FB">
        <w:t>Breakdown of provisions and further information</w:t>
      </w:r>
    </w:p>
    <w:tbl>
      <w:tblPr>
        <w:tblW w:w="8040" w:type="dxa"/>
        <w:tblInd w:w="7" w:type="dxa"/>
        <w:tblLayout w:type="fixed"/>
        <w:tblCellMar>
          <w:left w:w="0" w:type="dxa"/>
          <w:right w:w="0" w:type="dxa"/>
        </w:tblCellMar>
        <w:tblLook w:val="01E0" w:firstRow="1" w:lastRow="1" w:firstColumn="1" w:lastColumn="1" w:noHBand="0" w:noVBand="0"/>
      </w:tblPr>
      <w:tblGrid>
        <w:gridCol w:w="1276"/>
        <w:gridCol w:w="4109"/>
        <w:gridCol w:w="2655"/>
      </w:tblGrid>
      <w:tr w:rsidR="006941FB" w14:paraId="46A5A4AF" w14:textId="77777777">
        <w:trPr>
          <w:trHeight w:val="784"/>
        </w:trPr>
        <w:tc>
          <w:tcPr>
            <w:tcW w:w="1276" w:type="dxa"/>
            <w:shd w:val="clear" w:color="auto" w:fill="D9D9D9" w:themeFill="background1" w:themeFillShade="D9"/>
            <w:hideMark/>
          </w:tcPr>
          <w:p w14:paraId="3B0C6F30" w14:textId="77777777"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67125A27" w14:textId="408F27F4"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46198294" w14:textId="77777777" w:rsidR="006941FB" w:rsidRDefault="006941F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4109" w:type="dxa"/>
            <w:shd w:val="clear" w:color="auto" w:fill="D9D9D9" w:themeFill="background1" w:themeFillShade="D9"/>
          </w:tcPr>
          <w:p w14:paraId="5BB33DA2" w14:textId="77777777" w:rsidR="006941FB" w:rsidRDefault="006941FB">
            <w:pPr>
              <w:pStyle w:val="TableParagraph"/>
              <w:rPr>
                <w:rFonts w:ascii="Times New Roman"/>
                <w:b/>
                <w:bCs/>
                <w:sz w:val="18"/>
              </w:rPr>
            </w:pPr>
          </w:p>
        </w:tc>
        <w:tc>
          <w:tcPr>
            <w:tcW w:w="2655" w:type="dxa"/>
            <w:shd w:val="clear" w:color="auto" w:fill="D9D9D9" w:themeFill="background1" w:themeFillShade="D9"/>
            <w:hideMark/>
          </w:tcPr>
          <w:p w14:paraId="06504FD7" w14:textId="77777777"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5213925E" w14:textId="495BB43D"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53E300E1" w14:textId="77777777"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6941FB" w:rsidRPr="006941FB" w14:paraId="61C93B9E" w14:textId="77777777">
        <w:trPr>
          <w:trHeight w:val="354"/>
        </w:trPr>
        <w:tc>
          <w:tcPr>
            <w:tcW w:w="1276" w:type="dxa"/>
          </w:tcPr>
          <w:p w14:paraId="5BABAB75" w14:textId="77777777" w:rsidR="006941FB" w:rsidRPr="006941FB" w:rsidRDefault="006941FB" w:rsidP="006941FB">
            <w:pPr>
              <w:pStyle w:val="TableParagraph"/>
              <w:spacing w:before="60" w:after="60"/>
              <w:ind w:left="-42" w:right="170" w:firstLine="99"/>
              <w:rPr>
                <w:rFonts w:ascii="Segoe UI" w:hAnsi="Segoe UI" w:cs="Segoe UI"/>
                <w:sz w:val="16"/>
                <w:szCs w:val="16"/>
              </w:rPr>
            </w:pPr>
          </w:p>
        </w:tc>
        <w:tc>
          <w:tcPr>
            <w:tcW w:w="4109" w:type="dxa"/>
            <w:hideMark/>
          </w:tcPr>
          <w:p w14:paraId="63DD9832" w14:textId="182CA554"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Current portion</w:t>
            </w:r>
          </w:p>
        </w:tc>
        <w:tc>
          <w:tcPr>
            <w:tcW w:w="2655" w:type="dxa"/>
          </w:tcPr>
          <w:p w14:paraId="47249732" w14:textId="77777777" w:rsidR="006941FB" w:rsidRPr="006941FB" w:rsidRDefault="006941FB" w:rsidP="006941FB">
            <w:pPr>
              <w:pStyle w:val="TableParagraph"/>
              <w:spacing w:before="60" w:after="60"/>
              <w:ind w:left="-42" w:right="170" w:firstLine="99"/>
              <w:rPr>
                <w:rFonts w:ascii="Segoe UI" w:hAnsi="Segoe UI" w:cs="Segoe UI"/>
                <w:sz w:val="16"/>
                <w:szCs w:val="16"/>
              </w:rPr>
            </w:pPr>
          </w:p>
        </w:tc>
      </w:tr>
      <w:tr w:rsidR="006941FB" w:rsidRPr="006941FB" w14:paraId="5BFD26CF" w14:textId="77777777">
        <w:trPr>
          <w:trHeight w:val="359"/>
        </w:trPr>
        <w:tc>
          <w:tcPr>
            <w:tcW w:w="1276" w:type="dxa"/>
            <w:hideMark/>
          </w:tcPr>
          <w:p w14:paraId="0001102B" w14:textId="42B1D5F1"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5,768</w:t>
            </w:r>
          </w:p>
        </w:tc>
        <w:tc>
          <w:tcPr>
            <w:tcW w:w="4109" w:type="dxa"/>
            <w:hideMark/>
          </w:tcPr>
          <w:p w14:paraId="43D5E716" w14:textId="53D2819A"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Restructuring</w:t>
            </w:r>
          </w:p>
        </w:tc>
        <w:tc>
          <w:tcPr>
            <w:tcW w:w="2655" w:type="dxa"/>
            <w:hideMark/>
          </w:tcPr>
          <w:p w14:paraId="000F09F2" w14:textId="46D8BC72"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877</w:t>
            </w:r>
          </w:p>
        </w:tc>
      </w:tr>
      <w:tr w:rsidR="006941FB" w:rsidRPr="006941FB" w14:paraId="2CFBD652" w14:textId="77777777">
        <w:trPr>
          <w:trHeight w:val="359"/>
        </w:trPr>
        <w:tc>
          <w:tcPr>
            <w:tcW w:w="1276" w:type="dxa"/>
            <w:hideMark/>
          </w:tcPr>
          <w:p w14:paraId="19C6BF40" w14:textId="50591C67"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3,028</w:t>
            </w:r>
          </w:p>
        </w:tc>
        <w:tc>
          <w:tcPr>
            <w:tcW w:w="4109" w:type="dxa"/>
            <w:hideMark/>
          </w:tcPr>
          <w:p w14:paraId="78A3B883" w14:textId="69F040FE"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Demolition and remediation of 108 Victoria Street</w:t>
            </w:r>
          </w:p>
        </w:tc>
        <w:tc>
          <w:tcPr>
            <w:tcW w:w="2655" w:type="dxa"/>
            <w:hideMark/>
          </w:tcPr>
          <w:p w14:paraId="3BEA779F" w14:textId="5B8705AB" w:rsidR="006941FB" w:rsidRPr="006941FB"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3,028</w:t>
            </w:r>
          </w:p>
        </w:tc>
      </w:tr>
      <w:tr w:rsidR="006941FB" w:rsidRPr="00F44A53" w14:paraId="3385E464" w14:textId="77777777">
        <w:trPr>
          <w:trHeight w:val="344"/>
        </w:trPr>
        <w:tc>
          <w:tcPr>
            <w:tcW w:w="1276" w:type="dxa"/>
            <w:tcBorders>
              <w:top w:val="single" w:sz="4" w:space="0" w:color="A6A6A6" w:themeColor="background1" w:themeShade="A6"/>
              <w:left w:val="nil"/>
              <w:bottom w:val="single" w:sz="4" w:space="0" w:color="A6A6A6" w:themeColor="background1" w:themeShade="A6"/>
              <w:right w:val="nil"/>
            </w:tcBorders>
            <w:hideMark/>
          </w:tcPr>
          <w:p w14:paraId="5459CD2C" w14:textId="74B31297" w:rsidR="006941FB" w:rsidRPr="00F44A53"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8,796</w:t>
            </w:r>
          </w:p>
        </w:tc>
        <w:tc>
          <w:tcPr>
            <w:tcW w:w="4109" w:type="dxa"/>
            <w:tcBorders>
              <w:top w:val="single" w:sz="4" w:space="0" w:color="A6A6A6" w:themeColor="background1" w:themeShade="A6"/>
              <w:left w:val="nil"/>
              <w:bottom w:val="single" w:sz="4" w:space="0" w:color="A6A6A6" w:themeColor="background1" w:themeShade="A6"/>
              <w:right w:val="nil"/>
            </w:tcBorders>
            <w:hideMark/>
          </w:tcPr>
          <w:p w14:paraId="1420F278" w14:textId="7FA2200B" w:rsidR="006941FB" w:rsidRPr="006941FB" w:rsidRDefault="006941FB" w:rsidP="004F40AE">
            <w:pPr>
              <w:pStyle w:val="TableParagraph"/>
              <w:spacing w:before="60" w:after="60"/>
              <w:ind w:left="66" w:hanging="5"/>
              <w:jc w:val="left"/>
              <w:rPr>
                <w:rFonts w:ascii="Segoe UI" w:hAnsi="Segoe UI" w:cs="Segoe UI"/>
                <w:b/>
                <w:bCs/>
                <w:sz w:val="16"/>
                <w:szCs w:val="16"/>
              </w:rPr>
            </w:pPr>
            <w:r w:rsidRPr="006941FB">
              <w:rPr>
                <w:rFonts w:ascii="Segoe UI" w:hAnsi="Segoe UI" w:cs="Segoe UI"/>
                <w:b/>
                <w:bCs/>
                <w:sz w:val="16"/>
                <w:szCs w:val="16"/>
              </w:rPr>
              <w:t>Total current portion</w:t>
            </w:r>
          </w:p>
        </w:tc>
        <w:tc>
          <w:tcPr>
            <w:tcW w:w="2655" w:type="dxa"/>
            <w:tcBorders>
              <w:top w:val="single" w:sz="4" w:space="0" w:color="A6A6A6" w:themeColor="background1" w:themeShade="A6"/>
              <w:left w:val="nil"/>
              <w:bottom w:val="single" w:sz="4" w:space="0" w:color="A6A6A6" w:themeColor="background1" w:themeShade="A6"/>
              <w:right w:val="nil"/>
            </w:tcBorders>
            <w:hideMark/>
          </w:tcPr>
          <w:p w14:paraId="4F02A522" w14:textId="637A49C2" w:rsidR="006941FB" w:rsidRPr="00F44A53"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3,905</w:t>
            </w:r>
          </w:p>
        </w:tc>
      </w:tr>
    </w:tbl>
    <w:p w14:paraId="32979E68" w14:textId="0976EEEC" w:rsidR="006941FB" w:rsidRDefault="006941FB" w:rsidP="006941FB">
      <w:pPr>
        <w:pStyle w:val="Heading4"/>
      </w:pPr>
      <w:r w:rsidRPr="006941FB">
        <w:t>Movements for each class of provision</w:t>
      </w:r>
    </w:p>
    <w:tbl>
      <w:tblPr>
        <w:tblW w:w="8073" w:type="dxa"/>
        <w:tblInd w:w="7" w:type="dxa"/>
        <w:tblLayout w:type="fixed"/>
        <w:tblCellMar>
          <w:left w:w="0" w:type="dxa"/>
          <w:right w:w="0" w:type="dxa"/>
        </w:tblCellMar>
        <w:tblLook w:val="01E0" w:firstRow="1" w:lastRow="1" w:firstColumn="1" w:lastColumn="1" w:noHBand="0" w:noVBand="0"/>
      </w:tblPr>
      <w:tblGrid>
        <w:gridCol w:w="2261"/>
        <w:gridCol w:w="1937"/>
        <w:gridCol w:w="1937"/>
        <w:gridCol w:w="1938"/>
      </w:tblGrid>
      <w:tr w:rsidR="006941FB" w14:paraId="23FB2336" w14:textId="77777777">
        <w:trPr>
          <w:trHeight w:val="784"/>
        </w:trPr>
        <w:tc>
          <w:tcPr>
            <w:tcW w:w="2261" w:type="dxa"/>
            <w:shd w:val="clear" w:color="auto" w:fill="D9D9D9" w:themeFill="background1" w:themeFillShade="D9"/>
          </w:tcPr>
          <w:p w14:paraId="7DA4B998" w14:textId="77777777" w:rsidR="006941FB" w:rsidRDefault="006941FB">
            <w:pPr>
              <w:pStyle w:val="TableParagraph"/>
              <w:rPr>
                <w:rFonts w:ascii="Times New Roman"/>
                <w:b/>
                <w:bCs/>
                <w:sz w:val="18"/>
              </w:rPr>
            </w:pPr>
          </w:p>
        </w:tc>
        <w:tc>
          <w:tcPr>
            <w:tcW w:w="1937" w:type="dxa"/>
            <w:shd w:val="clear" w:color="auto" w:fill="D9D9D9" w:themeFill="background1" w:themeFillShade="D9"/>
          </w:tcPr>
          <w:p w14:paraId="2CEB90CE" w14:textId="77777777" w:rsidR="004F40AE" w:rsidRDefault="004F40AE" w:rsidP="004F40A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r>
              <w:rPr>
                <w:rFonts w:ascii="Segoe UI" w:hAnsi="Segoe UI" w:cs="Segoe UI"/>
                <w:b/>
                <w:bCs/>
                <w:w w:val="110"/>
                <w:sz w:val="16"/>
                <w:szCs w:val="16"/>
              </w:rPr>
              <w:br/>
            </w:r>
            <w:r w:rsidR="006941FB" w:rsidRPr="009834D1">
              <w:rPr>
                <w:rFonts w:ascii="Segoe UI" w:hAnsi="Segoe UI" w:cs="Segoe UI"/>
                <w:b/>
                <w:bCs/>
                <w:w w:val="110"/>
                <w:sz w:val="16"/>
                <w:szCs w:val="16"/>
              </w:rPr>
              <w:t>Restructuring</w:t>
            </w:r>
          </w:p>
          <w:p w14:paraId="0FB8F69C" w14:textId="51EA848A" w:rsidR="006941FB" w:rsidRDefault="006941FB" w:rsidP="004F40A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937" w:type="dxa"/>
            <w:shd w:val="clear" w:color="auto" w:fill="D9D9D9" w:themeFill="background1" w:themeFillShade="D9"/>
          </w:tcPr>
          <w:p w14:paraId="45D973DF" w14:textId="77777777" w:rsidR="006941FB" w:rsidRDefault="006941FB">
            <w:pPr>
              <w:pStyle w:val="TableParagraph"/>
              <w:spacing w:before="60" w:after="60"/>
              <w:ind w:left="-42" w:right="152" w:firstLine="99"/>
              <w:rPr>
                <w:rFonts w:ascii="Segoe UI" w:hAnsi="Segoe UI" w:cs="Segoe UI"/>
                <w:b/>
                <w:bCs/>
                <w:w w:val="110"/>
                <w:sz w:val="16"/>
                <w:szCs w:val="16"/>
              </w:rPr>
            </w:pPr>
            <w:r w:rsidRPr="009834D1">
              <w:rPr>
                <w:rFonts w:ascii="Segoe UI" w:hAnsi="Segoe UI" w:cs="Segoe UI"/>
                <w:b/>
                <w:bCs/>
                <w:w w:val="110"/>
                <w:sz w:val="16"/>
                <w:szCs w:val="16"/>
              </w:rPr>
              <w:t xml:space="preserve">Demolition and remediation of </w:t>
            </w:r>
            <w:r>
              <w:rPr>
                <w:rFonts w:ascii="Segoe UI" w:hAnsi="Segoe UI" w:cs="Segoe UI"/>
                <w:b/>
                <w:bCs/>
                <w:w w:val="110"/>
                <w:sz w:val="16"/>
                <w:szCs w:val="16"/>
              </w:rPr>
              <w:br/>
            </w:r>
            <w:r w:rsidRPr="009834D1">
              <w:rPr>
                <w:rFonts w:ascii="Segoe UI" w:hAnsi="Segoe UI" w:cs="Segoe UI"/>
                <w:b/>
                <w:bCs/>
                <w:w w:val="110"/>
                <w:sz w:val="16"/>
                <w:szCs w:val="16"/>
              </w:rPr>
              <w:t>108 Victoria Street</w:t>
            </w:r>
          </w:p>
          <w:p w14:paraId="423F0A81" w14:textId="77777777" w:rsidR="006941FB" w:rsidRDefault="006941F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938" w:type="dxa"/>
            <w:shd w:val="clear" w:color="auto" w:fill="D9D9D9" w:themeFill="background1" w:themeFillShade="D9"/>
            <w:hideMark/>
          </w:tcPr>
          <w:p w14:paraId="1508F888" w14:textId="77777777" w:rsidR="004F40AE" w:rsidRDefault="004F40AE" w:rsidP="004F40A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r>
              <w:rPr>
                <w:rFonts w:ascii="Segoe UI" w:hAnsi="Segoe UI" w:cs="Segoe UI"/>
                <w:b/>
                <w:bCs/>
                <w:w w:val="110"/>
                <w:sz w:val="16"/>
                <w:szCs w:val="16"/>
              </w:rPr>
              <w:br/>
            </w:r>
            <w:r w:rsidR="006941FB">
              <w:rPr>
                <w:rFonts w:ascii="Segoe UI" w:hAnsi="Segoe UI" w:cs="Segoe UI"/>
                <w:b/>
                <w:bCs/>
                <w:w w:val="110"/>
                <w:sz w:val="16"/>
                <w:szCs w:val="16"/>
              </w:rPr>
              <w:t>Total</w:t>
            </w:r>
          </w:p>
          <w:p w14:paraId="3DC75B02" w14:textId="60721E80" w:rsidR="006941FB" w:rsidRDefault="006941FB" w:rsidP="004F40A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6941FB" w:rsidRPr="006941FB" w14:paraId="17F3002B" w14:textId="77777777">
        <w:trPr>
          <w:trHeight w:val="354"/>
        </w:trPr>
        <w:tc>
          <w:tcPr>
            <w:tcW w:w="2261" w:type="dxa"/>
            <w:hideMark/>
          </w:tcPr>
          <w:p w14:paraId="74828D08" w14:textId="34A64AE2" w:rsidR="006941FB" w:rsidRPr="006941FB" w:rsidRDefault="006941FB" w:rsidP="006941FB">
            <w:pPr>
              <w:pStyle w:val="TableParagraph"/>
              <w:spacing w:before="60" w:after="60"/>
              <w:ind w:left="66" w:hanging="5"/>
              <w:jc w:val="left"/>
              <w:rPr>
                <w:rFonts w:ascii="Segoe UI" w:hAnsi="Segoe UI" w:cs="Segoe UI"/>
                <w:b/>
                <w:bCs/>
                <w:sz w:val="16"/>
                <w:szCs w:val="16"/>
              </w:rPr>
            </w:pPr>
            <w:r w:rsidRPr="006941FB">
              <w:rPr>
                <w:rFonts w:ascii="Segoe UI" w:hAnsi="Segoe UI" w:cs="Segoe UI"/>
                <w:b/>
                <w:bCs/>
                <w:sz w:val="16"/>
                <w:szCs w:val="16"/>
              </w:rPr>
              <w:t>Cost</w:t>
            </w:r>
          </w:p>
        </w:tc>
        <w:tc>
          <w:tcPr>
            <w:tcW w:w="1937" w:type="dxa"/>
          </w:tcPr>
          <w:p w14:paraId="4F695182" w14:textId="77777777" w:rsidR="006941FB" w:rsidRPr="006941FB" w:rsidRDefault="006941FB" w:rsidP="006941FB">
            <w:pPr>
              <w:pStyle w:val="TableParagraph"/>
              <w:spacing w:before="60" w:after="60"/>
              <w:ind w:left="-42" w:right="170" w:firstLine="99"/>
              <w:rPr>
                <w:rFonts w:ascii="Segoe UI" w:hAnsi="Segoe UI" w:cs="Segoe UI"/>
                <w:b/>
                <w:bCs/>
                <w:sz w:val="16"/>
                <w:szCs w:val="16"/>
              </w:rPr>
            </w:pPr>
          </w:p>
        </w:tc>
        <w:tc>
          <w:tcPr>
            <w:tcW w:w="1937" w:type="dxa"/>
          </w:tcPr>
          <w:p w14:paraId="1668CDC2" w14:textId="77777777" w:rsidR="006941FB" w:rsidRPr="006941FB" w:rsidRDefault="006941FB" w:rsidP="006941FB">
            <w:pPr>
              <w:pStyle w:val="TableParagraph"/>
              <w:spacing w:before="60" w:after="60"/>
              <w:ind w:left="-42" w:right="170" w:firstLine="99"/>
              <w:rPr>
                <w:rFonts w:ascii="Segoe UI" w:hAnsi="Segoe UI" w:cs="Segoe UI"/>
                <w:b/>
                <w:bCs/>
                <w:sz w:val="16"/>
                <w:szCs w:val="16"/>
              </w:rPr>
            </w:pPr>
          </w:p>
        </w:tc>
        <w:tc>
          <w:tcPr>
            <w:tcW w:w="1938" w:type="dxa"/>
          </w:tcPr>
          <w:p w14:paraId="4DAA43AC" w14:textId="77777777" w:rsidR="006941FB" w:rsidRPr="006941FB" w:rsidRDefault="006941FB" w:rsidP="006941FB">
            <w:pPr>
              <w:pStyle w:val="TableParagraph"/>
              <w:spacing w:before="60" w:after="60"/>
              <w:ind w:left="-42" w:right="170" w:firstLine="99"/>
              <w:rPr>
                <w:rFonts w:ascii="Segoe UI" w:hAnsi="Segoe UI" w:cs="Segoe UI"/>
                <w:b/>
                <w:bCs/>
                <w:sz w:val="16"/>
                <w:szCs w:val="16"/>
              </w:rPr>
            </w:pPr>
          </w:p>
        </w:tc>
      </w:tr>
      <w:tr w:rsidR="006941FB" w14:paraId="037E778D" w14:textId="77777777">
        <w:trPr>
          <w:trHeight w:val="359"/>
        </w:trPr>
        <w:tc>
          <w:tcPr>
            <w:tcW w:w="2261" w:type="dxa"/>
            <w:hideMark/>
          </w:tcPr>
          <w:p w14:paraId="605A2D90" w14:textId="3C8558B7"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Balance as at 1 July 2024</w:t>
            </w:r>
          </w:p>
        </w:tc>
        <w:tc>
          <w:tcPr>
            <w:tcW w:w="1937" w:type="dxa"/>
          </w:tcPr>
          <w:p w14:paraId="7E92D323" w14:textId="2B417902"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5,768</w:t>
            </w:r>
          </w:p>
        </w:tc>
        <w:tc>
          <w:tcPr>
            <w:tcW w:w="1937" w:type="dxa"/>
          </w:tcPr>
          <w:p w14:paraId="61BAE025" w14:textId="7544C71D"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3,028</w:t>
            </w:r>
          </w:p>
        </w:tc>
        <w:tc>
          <w:tcPr>
            <w:tcW w:w="1938" w:type="dxa"/>
            <w:hideMark/>
          </w:tcPr>
          <w:p w14:paraId="5935E426" w14:textId="55158B21"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8,796</w:t>
            </w:r>
          </w:p>
        </w:tc>
      </w:tr>
      <w:tr w:rsidR="006941FB" w14:paraId="062B0BEB" w14:textId="77777777">
        <w:trPr>
          <w:trHeight w:val="359"/>
        </w:trPr>
        <w:tc>
          <w:tcPr>
            <w:tcW w:w="2261" w:type="dxa"/>
            <w:hideMark/>
          </w:tcPr>
          <w:p w14:paraId="25BD055C" w14:textId="0E7E675B"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Additional provisions made</w:t>
            </w:r>
          </w:p>
        </w:tc>
        <w:tc>
          <w:tcPr>
            <w:tcW w:w="1937" w:type="dxa"/>
          </w:tcPr>
          <w:p w14:paraId="5F83698B" w14:textId="0151018B"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877</w:t>
            </w:r>
          </w:p>
        </w:tc>
        <w:tc>
          <w:tcPr>
            <w:tcW w:w="1937" w:type="dxa"/>
          </w:tcPr>
          <w:p w14:paraId="4F74F281" w14:textId="045F660B"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w:t>
            </w:r>
          </w:p>
        </w:tc>
        <w:tc>
          <w:tcPr>
            <w:tcW w:w="1938" w:type="dxa"/>
            <w:hideMark/>
          </w:tcPr>
          <w:p w14:paraId="5488261D" w14:textId="04E1EFAD"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877</w:t>
            </w:r>
          </w:p>
        </w:tc>
      </w:tr>
      <w:tr w:rsidR="006941FB" w14:paraId="4191197D" w14:textId="77777777">
        <w:trPr>
          <w:trHeight w:val="359"/>
        </w:trPr>
        <w:tc>
          <w:tcPr>
            <w:tcW w:w="2261" w:type="dxa"/>
          </w:tcPr>
          <w:p w14:paraId="53BC9855" w14:textId="224FD34B" w:rsidR="006941FB" w:rsidRPr="006941FB" w:rsidRDefault="006941FB" w:rsidP="006941FB">
            <w:pPr>
              <w:pStyle w:val="TableParagraph"/>
              <w:spacing w:before="60" w:after="60"/>
              <w:ind w:left="66" w:hanging="5"/>
              <w:jc w:val="left"/>
              <w:rPr>
                <w:rFonts w:ascii="Segoe UI" w:hAnsi="Segoe UI" w:cs="Segoe UI"/>
                <w:sz w:val="16"/>
                <w:szCs w:val="16"/>
              </w:rPr>
            </w:pPr>
            <w:r w:rsidRPr="006941FB">
              <w:rPr>
                <w:rFonts w:ascii="Segoe UI" w:hAnsi="Segoe UI" w:cs="Segoe UI"/>
                <w:sz w:val="16"/>
                <w:szCs w:val="16"/>
              </w:rPr>
              <w:t>Provision used during year</w:t>
            </w:r>
          </w:p>
        </w:tc>
        <w:tc>
          <w:tcPr>
            <w:tcW w:w="1937" w:type="dxa"/>
          </w:tcPr>
          <w:p w14:paraId="052CDC22" w14:textId="6AB470D9"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(5,768)</w:t>
            </w:r>
          </w:p>
        </w:tc>
        <w:tc>
          <w:tcPr>
            <w:tcW w:w="1937" w:type="dxa"/>
          </w:tcPr>
          <w:p w14:paraId="2505C35E" w14:textId="275A2D18"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w:t>
            </w:r>
          </w:p>
        </w:tc>
        <w:tc>
          <w:tcPr>
            <w:tcW w:w="1938" w:type="dxa"/>
          </w:tcPr>
          <w:p w14:paraId="6924BDC5" w14:textId="4980B9A6" w:rsidR="006941FB" w:rsidRPr="009834D1" w:rsidRDefault="006941FB" w:rsidP="006941FB">
            <w:pPr>
              <w:pStyle w:val="TableParagraph"/>
              <w:spacing w:before="60" w:after="60"/>
              <w:ind w:left="-42" w:right="170" w:firstLine="99"/>
              <w:rPr>
                <w:rFonts w:ascii="Segoe UI" w:hAnsi="Segoe UI" w:cs="Segoe UI"/>
                <w:sz w:val="16"/>
                <w:szCs w:val="16"/>
              </w:rPr>
            </w:pPr>
            <w:r w:rsidRPr="006941FB">
              <w:rPr>
                <w:rFonts w:ascii="Segoe UI" w:hAnsi="Segoe UI" w:cs="Segoe UI"/>
                <w:sz w:val="16"/>
                <w:szCs w:val="16"/>
              </w:rPr>
              <w:t>(5,768)</w:t>
            </w:r>
          </w:p>
        </w:tc>
      </w:tr>
      <w:tr w:rsidR="006941FB" w:rsidRPr="006941FB" w14:paraId="563BCD36" w14:textId="77777777">
        <w:trPr>
          <w:trHeight w:val="344"/>
        </w:trPr>
        <w:tc>
          <w:tcPr>
            <w:tcW w:w="2261" w:type="dxa"/>
            <w:tcBorders>
              <w:top w:val="single" w:sz="4" w:space="0" w:color="A6A6A6" w:themeColor="background1" w:themeShade="A6"/>
              <w:left w:val="nil"/>
              <w:bottom w:val="single" w:sz="4" w:space="0" w:color="A6A6A6" w:themeColor="background1" w:themeShade="A6"/>
              <w:right w:val="nil"/>
            </w:tcBorders>
            <w:hideMark/>
          </w:tcPr>
          <w:p w14:paraId="3C74E0A2" w14:textId="51BCAE87" w:rsidR="006941FB" w:rsidRPr="006941FB" w:rsidRDefault="006941FB" w:rsidP="006941FB">
            <w:pPr>
              <w:pStyle w:val="TableParagraph"/>
              <w:spacing w:before="60" w:after="60"/>
              <w:ind w:left="66" w:hanging="5"/>
              <w:jc w:val="left"/>
              <w:rPr>
                <w:rFonts w:ascii="Segoe UI" w:hAnsi="Segoe UI" w:cs="Segoe UI"/>
                <w:b/>
                <w:bCs/>
                <w:sz w:val="16"/>
                <w:szCs w:val="16"/>
              </w:rPr>
            </w:pPr>
            <w:r w:rsidRPr="006941FB">
              <w:rPr>
                <w:rFonts w:ascii="Segoe UI" w:hAnsi="Segoe UI" w:cs="Segoe UI"/>
                <w:b/>
                <w:bCs/>
                <w:sz w:val="16"/>
                <w:szCs w:val="16"/>
              </w:rPr>
              <w:t>Balance as at 30 June 2025</w:t>
            </w:r>
          </w:p>
        </w:tc>
        <w:tc>
          <w:tcPr>
            <w:tcW w:w="1937" w:type="dxa"/>
            <w:tcBorders>
              <w:top w:val="single" w:sz="4" w:space="0" w:color="A6A6A6" w:themeColor="background1" w:themeShade="A6"/>
              <w:left w:val="nil"/>
              <w:bottom w:val="single" w:sz="4" w:space="0" w:color="A6A6A6" w:themeColor="background1" w:themeShade="A6"/>
              <w:right w:val="nil"/>
            </w:tcBorders>
          </w:tcPr>
          <w:p w14:paraId="6ADA6B69" w14:textId="59311748" w:rsidR="006941FB" w:rsidRPr="006941FB"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877</w:t>
            </w:r>
          </w:p>
        </w:tc>
        <w:tc>
          <w:tcPr>
            <w:tcW w:w="1937" w:type="dxa"/>
            <w:tcBorders>
              <w:top w:val="single" w:sz="4" w:space="0" w:color="A6A6A6" w:themeColor="background1" w:themeShade="A6"/>
              <w:left w:val="nil"/>
              <w:bottom w:val="single" w:sz="4" w:space="0" w:color="A6A6A6" w:themeColor="background1" w:themeShade="A6"/>
              <w:right w:val="nil"/>
            </w:tcBorders>
          </w:tcPr>
          <w:p w14:paraId="58577CB3" w14:textId="6597F641" w:rsidR="006941FB" w:rsidRPr="006941FB"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3,028</w:t>
            </w:r>
          </w:p>
        </w:tc>
        <w:tc>
          <w:tcPr>
            <w:tcW w:w="1938" w:type="dxa"/>
            <w:tcBorders>
              <w:top w:val="single" w:sz="4" w:space="0" w:color="A6A6A6" w:themeColor="background1" w:themeShade="A6"/>
              <w:left w:val="nil"/>
              <w:bottom w:val="single" w:sz="4" w:space="0" w:color="A6A6A6" w:themeColor="background1" w:themeShade="A6"/>
              <w:right w:val="nil"/>
            </w:tcBorders>
            <w:hideMark/>
          </w:tcPr>
          <w:p w14:paraId="2F57CC0D" w14:textId="4BB6B44B" w:rsidR="006941FB" w:rsidRPr="006941FB" w:rsidRDefault="006941FB" w:rsidP="006941FB">
            <w:pPr>
              <w:pStyle w:val="TableParagraph"/>
              <w:spacing w:before="60" w:after="60"/>
              <w:ind w:left="-42" w:right="170" w:firstLine="99"/>
              <w:rPr>
                <w:rFonts w:ascii="Segoe UI" w:hAnsi="Segoe UI" w:cs="Segoe UI"/>
                <w:b/>
                <w:bCs/>
                <w:sz w:val="16"/>
                <w:szCs w:val="16"/>
              </w:rPr>
            </w:pPr>
            <w:r w:rsidRPr="006941FB">
              <w:rPr>
                <w:rFonts w:ascii="Segoe UI" w:hAnsi="Segoe UI" w:cs="Segoe UI"/>
                <w:b/>
                <w:bCs/>
                <w:sz w:val="16"/>
                <w:szCs w:val="16"/>
              </w:rPr>
              <w:t>3,905</w:t>
            </w:r>
          </w:p>
        </w:tc>
      </w:tr>
    </w:tbl>
    <w:p w14:paraId="14AB5824" w14:textId="77777777" w:rsidR="00975A62" w:rsidRDefault="00975A62" w:rsidP="00975A62">
      <w:pPr>
        <w:pStyle w:val="Heading4"/>
      </w:pPr>
      <w:r>
        <w:t>Restructuring provision</w:t>
      </w:r>
    </w:p>
    <w:p w14:paraId="559AF7EC" w14:textId="0462A4F5" w:rsidR="00975A62" w:rsidRDefault="00975A62" w:rsidP="00975A62">
      <w:r>
        <w:t>A restructuring provision is recognised when a detailed and formally approved plan has been publicly communicated to those affected, or when implementation has commenced.</w:t>
      </w:r>
    </w:p>
    <w:p w14:paraId="71AECDDB" w14:textId="77777777" w:rsidR="00975A62" w:rsidRDefault="00975A62" w:rsidP="00975A62"/>
    <w:p w14:paraId="3525F51F" w14:textId="77777777" w:rsidR="00975A62" w:rsidRDefault="00975A62" w:rsidP="00975A62">
      <w:r>
        <w:t>A restructuring provision arose as a result of making changes to our organisational structure to continue to effectively lead our health system. The new structure was</w:t>
      </w:r>
    </w:p>
    <w:p w14:paraId="0C397EAE" w14:textId="77777777" w:rsidR="00975A62" w:rsidRDefault="00975A62" w:rsidP="00975A62">
      <w:r>
        <w:t>confirmed on 26 June 2025. These changes realign the Ministry’s operations with the core elements of its mandate.</w:t>
      </w:r>
    </w:p>
    <w:p w14:paraId="14BD9994" w14:textId="77777777" w:rsidR="00975A62" w:rsidRDefault="00975A62" w:rsidP="00975A62">
      <w:pPr>
        <w:pStyle w:val="Heading4"/>
      </w:pPr>
      <w:r>
        <w:t>Demolition and remediation of 108 Victoria Street</w:t>
      </w:r>
    </w:p>
    <w:p w14:paraId="17B4F6E8" w14:textId="544F3706" w:rsidR="006941FB" w:rsidRDefault="00975A62" w:rsidP="00975A62">
      <w:r>
        <w:t>A provision has been raised for the remediation of the site of the previous store at 108 Victoria Street, Christchurch. The building on the land was damaged and had been derecognised since the 2011 Christchurch earthquake. The store requires demolition, and the land needs to be remediated before it can be made available for sale.</w:t>
      </w:r>
    </w:p>
    <w:p w14:paraId="1C5C210C" w14:textId="77777777" w:rsidR="001A205E" w:rsidRDefault="001A205E" w:rsidP="001A205E">
      <w:pPr>
        <w:pStyle w:val="Heading4"/>
      </w:pPr>
      <w:r>
        <w:t>Explanation of major variances against budget</w:t>
      </w:r>
    </w:p>
    <w:p w14:paraId="27CADF48" w14:textId="47A6F7D0" w:rsidR="001A205E" w:rsidRDefault="001A205E" w:rsidP="001A205E">
      <w:r>
        <w:t>When the original budget was set, the Ministry anticipated fully utilising the provisions raised in 2024/25. The remediation at 108 Victoria Street was expected to occur within that year. However, due to reprioritisation of resources, the programme has been deferred to 2025/26.</w:t>
      </w:r>
    </w:p>
    <w:p w14:paraId="56D45A00" w14:textId="77777777" w:rsidR="001A205E" w:rsidRDefault="001A205E" w:rsidP="001A205E">
      <w:pPr>
        <w:pStyle w:val="Heading3"/>
      </w:pPr>
      <w:r>
        <w:t>12.</w:t>
      </w:r>
      <w:r>
        <w:tab/>
        <w:t>Employee entitlements</w:t>
      </w:r>
    </w:p>
    <w:p w14:paraId="09ABF48C" w14:textId="2B8DA025" w:rsidR="001A205E" w:rsidRDefault="001A205E" w:rsidP="001A205E">
      <w:pPr>
        <w:pStyle w:val="Heading4"/>
      </w:pPr>
      <w:r>
        <w:t>Accounting policy</w:t>
      </w:r>
    </w:p>
    <w:p w14:paraId="2EC3C81F" w14:textId="77777777" w:rsidR="001A205E" w:rsidRDefault="001A205E" w:rsidP="001A205E">
      <w:pPr>
        <w:pStyle w:val="Heading5"/>
      </w:pPr>
      <w:r>
        <w:t>Short-term employee entitlements</w:t>
      </w:r>
    </w:p>
    <w:p w14:paraId="27E11079" w14:textId="77777777" w:rsidR="001A205E" w:rsidRDefault="001A205E" w:rsidP="001A205E">
      <w:r>
        <w:t>Employee entitlements that are due to be settled within 12 months after the end of the year in which the employee provides the related service are measured based on</w:t>
      </w:r>
    </w:p>
    <w:p w14:paraId="0041C92E" w14:textId="77777777" w:rsidR="001A205E" w:rsidRDefault="001A205E" w:rsidP="001A205E">
      <w:r>
        <w:t>accrued entitlements at current rates of pay.</w:t>
      </w:r>
    </w:p>
    <w:p w14:paraId="057E3718" w14:textId="77777777" w:rsidR="001A205E" w:rsidRDefault="001A205E" w:rsidP="001A205E"/>
    <w:p w14:paraId="1286B1E1" w14:textId="56145534" w:rsidR="001A205E" w:rsidRDefault="001A205E" w:rsidP="001A205E">
      <w:r>
        <w:t xml:space="preserve">These entitlements include salaries and wages accrued up to balance date, annual leave earned but not yet taken at balance date, long-service leave, and retirement gratuities expected to be settled within 12 months. </w:t>
      </w:r>
    </w:p>
    <w:p w14:paraId="7EEB5516" w14:textId="77777777" w:rsidR="001A205E" w:rsidRDefault="001A205E" w:rsidP="001A205E">
      <w:pPr>
        <w:pStyle w:val="Heading5"/>
      </w:pPr>
      <w:r>
        <w:t>Long-term employee entitlements</w:t>
      </w:r>
    </w:p>
    <w:p w14:paraId="252C1C90" w14:textId="77777777" w:rsidR="001A205E" w:rsidRDefault="001A205E" w:rsidP="001A205E">
      <w:r>
        <w:t>Employee entitlements that are due to be settled beyond 12 months after the end of the year in which the employee provides the related service, such as retirement and long-service leave, have been calculated on an actuarial basis. The calculations are based on:</w:t>
      </w:r>
    </w:p>
    <w:p w14:paraId="3422FF47" w14:textId="4D4C94ED" w:rsidR="001A205E" w:rsidRDefault="001A205E" w:rsidP="001A205E">
      <w:pPr>
        <w:pStyle w:val="Bullet"/>
      </w:pPr>
      <w:r>
        <w:t>likely future entitlements accruing to employees, based on years of service, years to entitlement, the likelihood that employees will reach the point of entitlement and contractual entitlements information</w:t>
      </w:r>
    </w:p>
    <w:p w14:paraId="5E03446E" w14:textId="0C1778DC" w:rsidR="001A205E" w:rsidRPr="001A205E" w:rsidRDefault="001A205E" w:rsidP="001A205E">
      <w:pPr>
        <w:pStyle w:val="Bullet"/>
      </w:pPr>
      <w:r>
        <w:t>the present value of the estimated future cash flows.</w:t>
      </w:r>
    </w:p>
    <w:p w14:paraId="47649C4F" w14:textId="77777777" w:rsidR="001A205E" w:rsidRDefault="001A205E" w:rsidP="006941FB"/>
    <w:tbl>
      <w:tblPr>
        <w:tblW w:w="8040" w:type="dxa"/>
        <w:tblInd w:w="7" w:type="dxa"/>
        <w:tblLayout w:type="fixed"/>
        <w:tblCellMar>
          <w:left w:w="0" w:type="dxa"/>
          <w:right w:w="0" w:type="dxa"/>
        </w:tblCellMar>
        <w:tblLook w:val="01E0" w:firstRow="1" w:lastRow="1" w:firstColumn="1" w:lastColumn="1" w:noHBand="0" w:noVBand="0"/>
      </w:tblPr>
      <w:tblGrid>
        <w:gridCol w:w="1276"/>
        <w:gridCol w:w="4109"/>
        <w:gridCol w:w="2655"/>
      </w:tblGrid>
      <w:tr w:rsidR="001A205E" w14:paraId="772B69E0" w14:textId="77777777">
        <w:trPr>
          <w:trHeight w:val="784"/>
        </w:trPr>
        <w:tc>
          <w:tcPr>
            <w:tcW w:w="1276" w:type="dxa"/>
            <w:shd w:val="clear" w:color="auto" w:fill="D9D9D9" w:themeFill="background1" w:themeFillShade="D9"/>
            <w:hideMark/>
          </w:tcPr>
          <w:p w14:paraId="6CBF909A" w14:textId="77777777" w:rsidR="001A205E" w:rsidRDefault="001A205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0C1B5E62" w14:textId="68971828" w:rsidR="001A205E" w:rsidRDefault="001A205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11008196" w14:textId="77777777" w:rsidR="001A205E" w:rsidRDefault="001A205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4109" w:type="dxa"/>
            <w:shd w:val="clear" w:color="auto" w:fill="D9D9D9" w:themeFill="background1" w:themeFillShade="D9"/>
          </w:tcPr>
          <w:p w14:paraId="5B7822DE" w14:textId="77777777" w:rsidR="001A205E" w:rsidRDefault="001A205E">
            <w:pPr>
              <w:pStyle w:val="TableParagraph"/>
              <w:rPr>
                <w:rFonts w:ascii="Times New Roman"/>
                <w:b/>
                <w:bCs/>
                <w:sz w:val="18"/>
              </w:rPr>
            </w:pPr>
          </w:p>
        </w:tc>
        <w:tc>
          <w:tcPr>
            <w:tcW w:w="2655" w:type="dxa"/>
            <w:shd w:val="clear" w:color="auto" w:fill="D9D9D9" w:themeFill="background1" w:themeFillShade="D9"/>
            <w:hideMark/>
          </w:tcPr>
          <w:p w14:paraId="2ADE9483" w14:textId="77777777" w:rsidR="001A205E" w:rsidRDefault="001A205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37F434B7" w14:textId="5285455A" w:rsidR="001A205E" w:rsidRDefault="001A205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2E972321" w14:textId="77777777" w:rsidR="001A205E" w:rsidRDefault="001A205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1A205E" w:rsidRPr="001A205E" w14:paraId="600BADCA" w14:textId="77777777" w:rsidTr="001A205E">
        <w:trPr>
          <w:trHeight w:val="354"/>
        </w:trPr>
        <w:tc>
          <w:tcPr>
            <w:tcW w:w="1276" w:type="dxa"/>
          </w:tcPr>
          <w:p w14:paraId="57899BC0" w14:textId="77777777" w:rsidR="001A205E" w:rsidRPr="001A205E" w:rsidRDefault="001A205E" w:rsidP="001A205E">
            <w:pPr>
              <w:pStyle w:val="TableParagraph"/>
              <w:spacing w:before="60" w:after="60"/>
              <w:ind w:left="-42" w:right="170" w:firstLine="99"/>
              <w:rPr>
                <w:rFonts w:ascii="Segoe UI" w:hAnsi="Segoe UI" w:cs="Segoe UI"/>
                <w:b/>
                <w:bCs/>
                <w:sz w:val="16"/>
                <w:szCs w:val="16"/>
              </w:rPr>
            </w:pPr>
          </w:p>
        </w:tc>
        <w:tc>
          <w:tcPr>
            <w:tcW w:w="4109" w:type="dxa"/>
          </w:tcPr>
          <w:p w14:paraId="55290BCF" w14:textId="0A55FDAB" w:rsidR="001A205E" w:rsidRPr="001A205E" w:rsidRDefault="001A205E" w:rsidP="001A205E">
            <w:pPr>
              <w:pStyle w:val="TableParagraph"/>
              <w:spacing w:before="60" w:after="60"/>
              <w:ind w:left="66" w:hanging="5"/>
              <w:jc w:val="left"/>
              <w:rPr>
                <w:rFonts w:ascii="Segoe UI" w:hAnsi="Segoe UI" w:cs="Segoe UI"/>
                <w:b/>
                <w:bCs/>
                <w:sz w:val="16"/>
                <w:szCs w:val="16"/>
              </w:rPr>
            </w:pPr>
            <w:r w:rsidRPr="001A205E">
              <w:rPr>
                <w:rFonts w:ascii="Segoe UI" w:hAnsi="Segoe UI" w:cs="Segoe UI"/>
                <w:b/>
                <w:bCs/>
                <w:sz w:val="16"/>
                <w:szCs w:val="16"/>
              </w:rPr>
              <w:t>Current portion</w:t>
            </w:r>
          </w:p>
        </w:tc>
        <w:tc>
          <w:tcPr>
            <w:tcW w:w="2655" w:type="dxa"/>
          </w:tcPr>
          <w:p w14:paraId="22B6F618" w14:textId="77777777" w:rsidR="001A205E" w:rsidRPr="001A205E" w:rsidRDefault="001A205E" w:rsidP="001A205E">
            <w:pPr>
              <w:pStyle w:val="TableParagraph"/>
              <w:spacing w:before="60" w:after="60"/>
              <w:ind w:left="-42" w:right="170" w:firstLine="99"/>
              <w:rPr>
                <w:rFonts w:ascii="Segoe UI" w:hAnsi="Segoe UI" w:cs="Segoe UI"/>
                <w:b/>
                <w:bCs/>
                <w:sz w:val="16"/>
                <w:szCs w:val="16"/>
              </w:rPr>
            </w:pPr>
          </w:p>
        </w:tc>
      </w:tr>
      <w:tr w:rsidR="001A205E" w14:paraId="08BCC13C" w14:textId="77777777" w:rsidTr="001A205E">
        <w:trPr>
          <w:trHeight w:val="359"/>
        </w:trPr>
        <w:tc>
          <w:tcPr>
            <w:tcW w:w="1276" w:type="dxa"/>
          </w:tcPr>
          <w:p w14:paraId="3B170BA1" w14:textId="1FF13E19"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7,379</w:t>
            </w:r>
          </w:p>
        </w:tc>
        <w:tc>
          <w:tcPr>
            <w:tcW w:w="4109" w:type="dxa"/>
          </w:tcPr>
          <w:p w14:paraId="7E25F2E1" w14:textId="04E808AC" w:rsidR="001A205E" w:rsidRPr="001A205E" w:rsidRDefault="001A205E" w:rsidP="001A205E">
            <w:pPr>
              <w:pStyle w:val="TableParagraph"/>
              <w:spacing w:before="60" w:after="60"/>
              <w:ind w:left="66" w:hanging="5"/>
              <w:jc w:val="left"/>
              <w:rPr>
                <w:rFonts w:ascii="Segoe UI" w:hAnsi="Segoe UI" w:cs="Segoe UI"/>
                <w:sz w:val="16"/>
                <w:szCs w:val="16"/>
              </w:rPr>
            </w:pPr>
            <w:r w:rsidRPr="001A205E">
              <w:rPr>
                <w:rFonts w:ascii="Segoe UI" w:hAnsi="Segoe UI" w:cs="Segoe UI"/>
                <w:sz w:val="16"/>
                <w:szCs w:val="16"/>
              </w:rPr>
              <w:t>Annual leave</w:t>
            </w:r>
          </w:p>
        </w:tc>
        <w:tc>
          <w:tcPr>
            <w:tcW w:w="2655" w:type="dxa"/>
          </w:tcPr>
          <w:p w14:paraId="10E3A850" w14:textId="54A15BD1"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6,846</w:t>
            </w:r>
          </w:p>
        </w:tc>
      </w:tr>
      <w:tr w:rsidR="001A205E" w14:paraId="77C8142A" w14:textId="77777777" w:rsidTr="001A205E">
        <w:trPr>
          <w:trHeight w:val="359"/>
        </w:trPr>
        <w:tc>
          <w:tcPr>
            <w:tcW w:w="1276" w:type="dxa"/>
          </w:tcPr>
          <w:p w14:paraId="4C4DC8CD" w14:textId="4D4C36A5"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575</w:t>
            </w:r>
          </w:p>
        </w:tc>
        <w:tc>
          <w:tcPr>
            <w:tcW w:w="4109" w:type="dxa"/>
          </w:tcPr>
          <w:p w14:paraId="5F1D4E8A" w14:textId="7FD929FC" w:rsidR="001A205E" w:rsidRPr="001A205E" w:rsidRDefault="001A205E" w:rsidP="001A205E">
            <w:pPr>
              <w:pStyle w:val="TableParagraph"/>
              <w:spacing w:before="60" w:after="60"/>
              <w:ind w:left="66" w:hanging="5"/>
              <w:jc w:val="left"/>
              <w:rPr>
                <w:rFonts w:ascii="Segoe UI" w:hAnsi="Segoe UI" w:cs="Segoe UI"/>
                <w:sz w:val="16"/>
                <w:szCs w:val="16"/>
              </w:rPr>
            </w:pPr>
            <w:r w:rsidRPr="001A205E">
              <w:rPr>
                <w:rFonts w:ascii="Segoe UI" w:hAnsi="Segoe UI" w:cs="Segoe UI"/>
                <w:sz w:val="16"/>
                <w:szCs w:val="16"/>
              </w:rPr>
              <w:t>Retirement and long-service leave</w:t>
            </w:r>
          </w:p>
        </w:tc>
        <w:tc>
          <w:tcPr>
            <w:tcW w:w="2655" w:type="dxa"/>
          </w:tcPr>
          <w:p w14:paraId="025AFDD2" w14:textId="492CA4C7"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553</w:t>
            </w:r>
          </w:p>
        </w:tc>
      </w:tr>
      <w:tr w:rsidR="001A205E" w:rsidRPr="009834D1" w14:paraId="3D38CA16" w14:textId="77777777" w:rsidTr="001A205E">
        <w:trPr>
          <w:trHeight w:val="344"/>
        </w:trPr>
        <w:tc>
          <w:tcPr>
            <w:tcW w:w="1276" w:type="dxa"/>
            <w:tcBorders>
              <w:left w:val="nil"/>
              <w:bottom w:val="single" w:sz="4" w:space="0" w:color="A6A6A6" w:themeColor="background1" w:themeShade="A6"/>
              <w:right w:val="nil"/>
            </w:tcBorders>
          </w:tcPr>
          <w:p w14:paraId="51BA75E9" w14:textId="50BA466D"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3,146</w:t>
            </w:r>
          </w:p>
        </w:tc>
        <w:tc>
          <w:tcPr>
            <w:tcW w:w="4109" w:type="dxa"/>
            <w:tcBorders>
              <w:left w:val="nil"/>
              <w:bottom w:val="single" w:sz="4" w:space="0" w:color="A6A6A6" w:themeColor="background1" w:themeShade="A6"/>
              <w:right w:val="nil"/>
            </w:tcBorders>
          </w:tcPr>
          <w:p w14:paraId="794A56B7" w14:textId="152C9F2A" w:rsidR="001A205E" w:rsidRPr="001A205E" w:rsidRDefault="001A205E" w:rsidP="001A205E">
            <w:pPr>
              <w:pStyle w:val="TableParagraph"/>
              <w:spacing w:before="60" w:after="60"/>
              <w:ind w:left="66" w:hanging="5"/>
              <w:jc w:val="left"/>
              <w:rPr>
                <w:rFonts w:ascii="Segoe UI" w:hAnsi="Segoe UI" w:cs="Segoe UI"/>
                <w:sz w:val="16"/>
                <w:szCs w:val="16"/>
              </w:rPr>
            </w:pPr>
            <w:r w:rsidRPr="001A205E">
              <w:rPr>
                <w:rFonts w:ascii="Segoe UI" w:hAnsi="Segoe UI" w:cs="Segoe UI"/>
                <w:sz w:val="16"/>
                <w:szCs w:val="16"/>
              </w:rPr>
              <w:t>Accrued salaries</w:t>
            </w:r>
          </w:p>
        </w:tc>
        <w:tc>
          <w:tcPr>
            <w:tcW w:w="2655" w:type="dxa"/>
            <w:tcBorders>
              <w:left w:val="nil"/>
              <w:bottom w:val="single" w:sz="4" w:space="0" w:color="A6A6A6" w:themeColor="background1" w:themeShade="A6"/>
              <w:right w:val="nil"/>
            </w:tcBorders>
          </w:tcPr>
          <w:p w14:paraId="33ED99FA" w14:textId="6BE2C062"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3,476</w:t>
            </w:r>
          </w:p>
        </w:tc>
      </w:tr>
      <w:tr w:rsidR="001A205E" w:rsidRPr="001A205E" w14:paraId="5A9934E1" w14:textId="77777777">
        <w:trPr>
          <w:trHeight w:val="344"/>
        </w:trPr>
        <w:tc>
          <w:tcPr>
            <w:tcW w:w="1276" w:type="dxa"/>
            <w:tcBorders>
              <w:top w:val="single" w:sz="4" w:space="0" w:color="A6A6A6" w:themeColor="background1" w:themeShade="A6"/>
              <w:left w:val="nil"/>
              <w:bottom w:val="single" w:sz="4" w:space="0" w:color="A6A6A6" w:themeColor="background1" w:themeShade="A6"/>
              <w:right w:val="nil"/>
            </w:tcBorders>
          </w:tcPr>
          <w:p w14:paraId="46AD85A9" w14:textId="74FB5D4B"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11,100</w:t>
            </w:r>
          </w:p>
        </w:tc>
        <w:tc>
          <w:tcPr>
            <w:tcW w:w="4109" w:type="dxa"/>
            <w:tcBorders>
              <w:top w:val="single" w:sz="4" w:space="0" w:color="A6A6A6" w:themeColor="background1" w:themeShade="A6"/>
              <w:left w:val="nil"/>
              <w:bottom w:val="single" w:sz="4" w:space="0" w:color="A6A6A6" w:themeColor="background1" w:themeShade="A6"/>
              <w:right w:val="nil"/>
            </w:tcBorders>
          </w:tcPr>
          <w:p w14:paraId="09ED6BCE" w14:textId="6A370373" w:rsidR="001A205E" w:rsidRPr="001A205E" w:rsidRDefault="001A205E" w:rsidP="001A205E">
            <w:pPr>
              <w:pStyle w:val="TableParagraph"/>
              <w:spacing w:before="60" w:after="60"/>
              <w:ind w:left="66" w:hanging="5"/>
              <w:jc w:val="left"/>
              <w:rPr>
                <w:rFonts w:ascii="Segoe UI" w:hAnsi="Segoe UI" w:cs="Segoe UI"/>
                <w:b/>
                <w:bCs/>
                <w:sz w:val="16"/>
                <w:szCs w:val="16"/>
              </w:rPr>
            </w:pPr>
            <w:r w:rsidRPr="001A205E">
              <w:rPr>
                <w:rFonts w:ascii="Segoe UI" w:hAnsi="Segoe UI" w:cs="Segoe UI"/>
                <w:b/>
                <w:bCs/>
                <w:sz w:val="16"/>
                <w:szCs w:val="16"/>
              </w:rPr>
              <w:t>Total current portion</w:t>
            </w:r>
          </w:p>
        </w:tc>
        <w:tc>
          <w:tcPr>
            <w:tcW w:w="2655" w:type="dxa"/>
            <w:tcBorders>
              <w:top w:val="single" w:sz="4" w:space="0" w:color="A6A6A6" w:themeColor="background1" w:themeShade="A6"/>
              <w:left w:val="nil"/>
              <w:bottom w:val="single" w:sz="4" w:space="0" w:color="A6A6A6" w:themeColor="background1" w:themeShade="A6"/>
              <w:right w:val="nil"/>
            </w:tcBorders>
          </w:tcPr>
          <w:p w14:paraId="744D7548" w14:textId="5B8C40B2"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10,875</w:t>
            </w:r>
          </w:p>
        </w:tc>
      </w:tr>
      <w:tr w:rsidR="001A205E" w:rsidRPr="001A205E" w14:paraId="3D1CC663" w14:textId="77777777">
        <w:trPr>
          <w:trHeight w:val="344"/>
        </w:trPr>
        <w:tc>
          <w:tcPr>
            <w:tcW w:w="1276" w:type="dxa"/>
            <w:tcBorders>
              <w:top w:val="single" w:sz="4" w:space="0" w:color="A6A6A6" w:themeColor="background1" w:themeShade="A6"/>
              <w:left w:val="nil"/>
              <w:right w:val="nil"/>
            </w:tcBorders>
          </w:tcPr>
          <w:p w14:paraId="428E80F7" w14:textId="77777777" w:rsidR="001A205E" w:rsidRPr="001A205E" w:rsidRDefault="001A205E" w:rsidP="001A205E">
            <w:pPr>
              <w:pStyle w:val="TableParagraph"/>
              <w:spacing w:before="60" w:after="60"/>
              <w:ind w:left="-42" w:right="170" w:firstLine="99"/>
              <w:rPr>
                <w:rFonts w:ascii="Segoe UI" w:hAnsi="Segoe UI" w:cs="Segoe UI"/>
                <w:b/>
                <w:bCs/>
                <w:sz w:val="16"/>
                <w:szCs w:val="16"/>
              </w:rPr>
            </w:pPr>
          </w:p>
        </w:tc>
        <w:tc>
          <w:tcPr>
            <w:tcW w:w="4109" w:type="dxa"/>
            <w:tcBorders>
              <w:top w:val="single" w:sz="4" w:space="0" w:color="A6A6A6" w:themeColor="background1" w:themeShade="A6"/>
              <w:left w:val="nil"/>
              <w:right w:val="nil"/>
            </w:tcBorders>
          </w:tcPr>
          <w:p w14:paraId="6FF66CC7" w14:textId="2E9AD86A" w:rsidR="001A205E" w:rsidRPr="001A205E" w:rsidRDefault="001A205E" w:rsidP="001A205E">
            <w:pPr>
              <w:pStyle w:val="TableParagraph"/>
              <w:spacing w:before="60" w:after="60"/>
              <w:ind w:left="66" w:hanging="5"/>
              <w:jc w:val="left"/>
              <w:rPr>
                <w:rFonts w:ascii="Segoe UI" w:hAnsi="Segoe UI" w:cs="Segoe UI"/>
                <w:b/>
                <w:bCs/>
                <w:sz w:val="16"/>
                <w:szCs w:val="16"/>
              </w:rPr>
            </w:pPr>
            <w:r w:rsidRPr="001A205E">
              <w:rPr>
                <w:rFonts w:ascii="Segoe UI" w:hAnsi="Segoe UI" w:cs="Segoe UI"/>
                <w:b/>
                <w:bCs/>
                <w:sz w:val="16"/>
                <w:szCs w:val="16"/>
              </w:rPr>
              <w:t>Non-current portion</w:t>
            </w:r>
          </w:p>
        </w:tc>
        <w:tc>
          <w:tcPr>
            <w:tcW w:w="2655" w:type="dxa"/>
            <w:tcBorders>
              <w:top w:val="single" w:sz="4" w:space="0" w:color="A6A6A6" w:themeColor="background1" w:themeShade="A6"/>
              <w:left w:val="nil"/>
              <w:right w:val="nil"/>
            </w:tcBorders>
          </w:tcPr>
          <w:p w14:paraId="5BB80175" w14:textId="77777777" w:rsidR="001A205E" w:rsidRPr="001A205E" w:rsidRDefault="001A205E" w:rsidP="001A205E">
            <w:pPr>
              <w:pStyle w:val="TableParagraph"/>
              <w:spacing w:before="60" w:after="60"/>
              <w:ind w:left="-42" w:right="170" w:firstLine="99"/>
              <w:rPr>
                <w:rFonts w:ascii="Segoe UI" w:hAnsi="Segoe UI" w:cs="Segoe UI"/>
                <w:b/>
                <w:bCs/>
                <w:sz w:val="16"/>
                <w:szCs w:val="16"/>
              </w:rPr>
            </w:pPr>
          </w:p>
        </w:tc>
      </w:tr>
      <w:tr w:rsidR="001A205E" w:rsidRPr="009834D1" w14:paraId="5BD8023A" w14:textId="77777777">
        <w:trPr>
          <w:trHeight w:val="344"/>
        </w:trPr>
        <w:tc>
          <w:tcPr>
            <w:tcW w:w="1276" w:type="dxa"/>
            <w:tcBorders>
              <w:left w:val="nil"/>
              <w:bottom w:val="single" w:sz="4" w:space="0" w:color="A6A6A6" w:themeColor="background1" w:themeShade="A6"/>
              <w:right w:val="nil"/>
            </w:tcBorders>
          </w:tcPr>
          <w:p w14:paraId="13F3987D" w14:textId="056D15A1"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781</w:t>
            </w:r>
          </w:p>
        </w:tc>
        <w:tc>
          <w:tcPr>
            <w:tcW w:w="4109" w:type="dxa"/>
            <w:tcBorders>
              <w:left w:val="nil"/>
              <w:bottom w:val="single" w:sz="4" w:space="0" w:color="A6A6A6" w:themeColor="background1" w:themeShade="A6"/>
              <w:right w:val="nil"/>
            </w:tcBorders>
          </w:tcPr>
          <w:p w14:paraId="032DA2B2" w14:textId="44E38107" w:rsidR="001A205E" w:rsidRPr="001A205E" w:rsidRDefault="001A205E" w:rsidP="001A205E">
            <w:pPr>
              <w:pStyle w:val="TableParagraph"/>
              <w:spacing w:before="60" w:after="60"/>
              <w:ind w:left="66" w:hanging="5"/>
              <w:jc w:val="left"/>
              <w:rPr>
                <w:rFonts w:ascii="Segoe UI" w:hAnsi="Segoe UI" w:cs="Segoe UI"/>
                <w:sz w:val="16"/>
                <w:szCs w:val="16"/>
              </w:rPr>
            </w:pPr>
            <w:r w:rsidRPr="001A205E">
              <w:rPr>
                <w:rFonts w:ascii="Segoe UI" w:hAnsi="Segoe UI" w:cs="Segoe UI"/>
                <w:sz w:val="16"/>
                <w:szCs w:val="16"/>
              </w:rPr>
              <w:t>Retirement and long-service leave</w:t>
            </w:r>
          </w:p>
        </w:tc>
        <w:tc>
          <w:tcPr>
            <w:tcW w:w="2655" w:type="dxa"/>
            <w:tcBorders>
              <w:left w:val="nil"/>
              <w:bottom w:val="single" w:sz="4" w:space="0" w:color="A6A6A6" w:themeColor="background1" w:themeShade="A6"/>
              <w:right w:val="nil"/>
            </w:tcBorders>
          </w:tcPr>
          <w:p w14:paraId="08C72B62" w14:textId="66D9C494"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771</w:t>
            </w:r>
          </w:p>
        </w:tc>
      </w:tr>
      <w:tr w:rsidR="001A205E" w:rsidRPr="001A205E" w14:paraId="3905F848" w14:textId="77777777">
        <w:trPr>
          <w:trHeight w:val="344"/>
        </w:trPr>
        <w:tc>
          <w:tcPr>
            <w:tcW w:w="1276" w:type="dxa"/>
            <w:tcBorders>
              <w:top w:val="single" w:sz="4" w:space="0" w:color="A6A6A6" w:themeColor="background1" w:themeShade="A6"/>
              <w:left w:val="nil"/>
              <w:bottom w:val="single" w:sz="4" w:space="0" w:color="A6A6A6" w:themeColor="background1" w:themeShade="A6"/>
              <w:right w:val="nil"/>
            </w:tcBorders>
          </w:tcPr>
          <w:p w14:paraId="08DA61AD" w14:textId="4B575634"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781</w:t>
            </w:r>
          </w:p>
        </w:tc>
        <w:tc>
          <w:tcPr>
            <w:tcW w:w="4109" w:type="dxa"/>
            <w:tcBorders>
              <w:top w:val="single" w:sz="4" w:space="0" w:color="A6A6A6" w:themeColor="background1" w:themeShade="A6"/>
              <w:left w:val="nil"/>
              <w:bottom w:val="single" w:sz="4" w:space="0" w:color="A6A6A6" w:themeColor="background1" w:themeShade="A6"/>
              <w:right w:val="nil"/>
            </w:tcBorders>
          </w:tcPr>
          <w:p w14:paraId="3CE1E2A5" w14:textId="7092ED11" w:rsidR="001A205E" w:rsidRPr="001A205E" w:rsidRDefault="001A205E" w:rsidP="001A205E">
            <w:pPr>
              <w:pStyle w:val="TableParagraph"/>
              <w:spacing w:before="60" w:after="60"/>
              <w:ind w:left="66" w:hanging="5"/>
              <w:jc w:val="left"/>
              <w:rPr>
                <w:rFonts w:ascii="Segoe UI" w:hAnsi="Segoe UI" w:cs="Segoe UI"/>
                <w:b/>
                <w:bCs/>
                <w:sz w:val="16"/>
                <w:szCs w:val="16"/>
              </w:rPr>
            </w:pPr>
            <w:r w:rsidRPr="001A205E">
              <w:rPr>
                <w:rFonts w:ascii="Segoe UI" w:hAnsi="Segoe UI" w:cs="Segoe UI"/>
                <w:b/>
                <w:bCs/>
                <w:sz w:val="16"/>
                <w:szCs w:val="16"/>
              </w:rPr>
              <w:t>Total non-current portion</w:t>
            </w:r>
          </w:p>
        </w:tc>
        <w:tc>
          <w:tcPr>
            <w:tcW w:w="2655" w:type="dxa"/>
            <w:tcBorders>
              <w:top w:val="single" w:sz="4" w:space="0" w:color="A6A6A6" w:themeColor="background1" w:themeShade="A6"/>
              <w:left w:val="nil"/>
              <w:bottom w:val="single" w:sz="4" w:space="0" w:color="A6A6A6" w:themeColor="background1" w:themeShade="A6"/>
              <w:right w:val="nil"/>
            </w:tcBorders>
          </w:tcPr>
          <w:p w14:paraId="40C0A1A4" w14:textId="4F9D9FC2"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771</w:t>
            </w:r>
          </w:p>
        </w:tc>
      </w:tr>
      <w:tr w:rsidR="001A205E" w:rsidRPr="001A205E" w14:paraId="64956051" w14:textId="77777777">
        <w:trPr>
          <w:trHeight w:val="344"/>
        </w:trPr>
        <w:tc>
          <w:tcPr>
            <w:tcW w:w="1276" w:type="dxa"/>
            <w:tcBorders>
              <w:top w:val="single" w:sz="4" w:space="0" w:color="A6A6A6" w:themeColor="background1" w:themeShade="A6"/>
              <w:left w:val="nil"/>
              <w:bottom w:val="single" w:sz="4" w:space="0" w:color="A6A6A6" w:themeColor="background1" w:themeShade="A6"/>
              <w:right w:val="nil"/>
            </w:tcBorders>
          </w:tcPr>
          <w:p w14:paraId="3512A49E" w14:textId="6D06B59B"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11,881</w:t>
            </w:r>
          </w:p>
        </w:tc>
        <w:tc>
          <w:tcPr>
            <w:tcW w:w="4109" w:type="dxa"/>
            <w:tcBorders>
              <w:top w:val="single" w:sz="4" w:space="0" w:color="A6A6A6" w:themeColor="background1" w:themeShade="A6"/>
              <w:left w:val="nil"/>
              <w:bottom w:val="single" w:sz="4" w:space="0" w:color="A6A6A6" w:themeColor="background1" w:themeShade="A6"/>
              <w:right w:val="nil"/>
            </w:tcBorders>
          </w:tcPr>
          <w:p w14:paraId="27421FA9" w14:textId="3571FD3C" w:rsidR="001A205E" w:rsidRPr="001A205E" w:rsidRDefault="001A205E" w:rsidP="001A205E">
            <w:pPr>
              <w:pStyle w:val="TableParagraph"/>
              <w:spacing w:before="60" w:after="60"/>
              <w:ind w:left="66" w:hanging="5"/>
              <w:jc w:val="left"/>
              <w:rPr>
                <w:rFonts w:ascii="Segoe UI" w:hAnsi="Segoe UI" w:cs="Segoe UI"/>
                <w:b/>
                <w:bCs/>
                <w:sz w:val="16"/>
                <w:szCs w:val="16"/>
              </w:rPr>
            </w:pPr>
            <w:r w:rsidRPr="001A205E">
              <w:rPr>
                <w:rFonts w:ascii="Segoe UI" w:hAnsi="Segoe UI" w:cs="Segoe UI"/>
                <w:b/>
                <w:bCs/>
                <w:sz w:val="16"/>
                <w:szCs w:val="16"/>
              </w:rPr>
              <w:t>Total employee entitlements</w:t>
            </w:r>
          </w:p>
        </w:tc>
        <w:tc>
          <w:tcPr>
            <w:tcW w:w="2655" w:type="dxa"/>
            <w:tcBorders>
              <w:top w:val="single" w:sz="4" w:space="0" w:color="A6A6A6" w:themeColor="background1" w:themeShade="A6"/>
              <w:left w:val="nil"/>
              <w:bottom w:val="single" w:sz="4" w:space="0" w:color="A6A6A6" w:themeColor="background1" w:themeShade="A6"/>
              <w:right w:val="nil"/>
            </w:tcBorders>
          </w:tcPr>
          <w:p w14:paraId="2EC55D34" w14:textId="710CBF6F"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11,646</w:t>
            </w:r>
          </w:p>
        </w:tc>
      </w:tr>
    </w:tbl>
    <w:p w14:paraId="2E34AEFB" w14:textId="77777777" w:rsidR="006941FB" w:rsidRDefault="006941FB" w:rsidP="006941FB"/>
    <w:p w14:paraId="1E81C54A" w14:textId="77777777" w:rsidR="001A205E" w:rsidRDefault="001A205E" w:rsidP="001A205E">
      <w:pPr>
        <w:sectPr w:rsidR="001A205E" w:rsidSect="004B1083">
          <w:pgSz w:w="11907" w:h="16840" w:code="9"/>
          <w:pgMar w:top="1418" w:right="1701" w:bottom="1134" w:left="1843" w:header="284" w:footer="425" w:gutter="284"/>
          <w:cols w:space="720"/>
        </w:sectPr>
      </w:pPr>
    </w:p>
    <w:p w14:paraId="21F3CC67" w14:textId="3801ECF0" w:rsidR="001A205E" w:rsidRDefault="001A205E" w:rsidP="004F40AE">
      <w:pPr>
        <w:pStyle w:val="Heading4"/>
        <w:spacing w:before="0"/>
      </w:pPr>
      <w:r>
        <w:t>Critical accounting estimates and assumptions</w:t>
      </w:r>
    </w:p>
    <w:p w14:paraId="20F54531" w14:textId="77777777" w:rsidR="001A205E" w:rsidRDefault="001A205E" w:rsidP="001A205E">
      <w:r>
        <w:t>The measurement of long-service leave and retirement gratuities obligations depends on a number of factors that are determined on an actuarial basis using a number of assumptions. Two key assumptions used in calculating this liability are the discount rate and the salary inflation factor. Any changes in these assumptions will affect the carrying amount of the liability.</w:t>
      </w:r>
    </w:p>
    <w:p w14:paraId="3251E571" w14:textId="77777777" w:rsidR="001A205E" w:rsidRDefault="001A205E" w:rsidP="001A205E"/>
    <w:p w14:paraId="7C6C1DFF" w14:textId="77777777" w:rsidR="001A205E" w:rsidRDefault="001A205E" w:rsidP="001A205E">
      <w:r>
        <w:t>Expected future payments are discounted using discount rates derived from the yield curve of New Zealand government bonds. The discount rates used have maturities that match, as closely as possible, the estimated future cash flows. A weighted average discount rate of 3.14% (2024: 5.30%) was used. The discount rates and salary inflation factor used are those advised by The Treasury.</w:t>
      </w:r>
    </w:p>
    <w:p w14:paraId="5AC7BE7D" w14:textId="15A3B7D3" w:rsidR="001A205E" w:rsidRDefault="001A205E" w:rsidP="001A205E"/>
    <w:p w14:paraId="28C45586" w14:textId="19ED946F" w:rsidR="001A205E" w:rsidRDefault="001A205E" w:rsidP="001A205E">
      <w:r>
        <w:t xml:space="preserve">If the discount rates were to differ by 1% from the Ministry’s estimates, with all other factors held constant, the carrying amount of the liability and the surplus or deficit would be an estimated $8,356 higher/lower (2024: $7,977 higher/lower). </w:t>
      </w:r>
    </w:p>
    <w:p w14:paraId="7F04CAB5" w14:textId="77777777" w:rsidR="001A205E" w:rsidRDefault="001A205E" w:rsidP="001A205E"/>
    <w:p w14:paraId="75672D4D" w14:textId="0F11B90B" w:rsidR="001A205E" w:rsidRDefault="001A205E" w:rsidP="001A205E">
      <w:r>
        <w:t>If the salary inflation factor were to differ by 1% from the Ministry’s estimates, with all other factors held constant, the carrying amount of the total liability and the surplus or deficit would be an estimated $9,175 higher/lower (2024: $13,129 higher/lower).</w:t>
      </w:r>
    </w:p>
    <w:p w14:paraId="0D45FCF2" w14:textId="77777777" w:rsidR="001A205E" w:rsidRDefault="001A205E" w:rsidP="001A205E">
      <w:pPr>
        <w:pStyle w:val="Heading3"/>
      </w:pPr>
      <w:r>
        <w:t>13.</w:t>
      </w:r>
      <w:r>
        <w:tab/>
        <w:t>Equity</w:t>
      </w:r>
    </w:p>
    <w:p w14:paraId="510597C5" w14:textId="77777777" w:rsidR="001A205E" w:rsidRDefault="001A205E" w:rsidP="001A205E">
      <w:pPr>
        <w:pStyle w:val="Heading4"/>
      </w:pPr>
      <w:r>
        <w:t>Accounting policy</w:t>
      </w:r>
    </w:p>
    <w:p w14:paraId="5E9C41D2" w14:textId="77777777" w:rsidR="001A205E" w:rsidRDefault="001A205E" w:rsidP="001A205E">
      <w:r>
        <w:t>Equity is the Crown’s investment in the Ministry and is measured as the difference between total assets and total liabilities (net assets).</w:t>
      </w:r>
    </w:p>
    <w:p w14:paraId="2B960CA7" w14:textId="77777777" w:rsidR="001A205E" w:rsidRDefault="001A205E" w:rsidP="001A205E">
      <w:pPr>
        <w:pStyle w:val="Heading4"/>
      </w:pPr>
      <w:r>
        <w:t>Capital management</w:t>
      </w:r>
    </w:p>
    <w:p w14:paraId="367023B5" w14:textId="1260A5F3" w:rsidR="001A205E" w:rsidRDefault="001A205E" w:rsidP="001A205E">
      <w:r>
        <w:t xml:space="preserve">The Ministry’s capital is its equity, which comprises taxpayers’ funds, memorandum accounts and property revaluation reserve. </w:t>
      </w:r>
    </w:p>
    <w:p w14:paraId="2CF2C665" w14:textId="77777777" w:rsidR="001A205E" w:rsidRDefault="001A205E" w:rsidP="001A205E"/>
    <w:p w14:paraId="29978BB2" w14:textId="5E7D9241" w:rsidR="001A205E" w:rsidRDefault="001A205E" w:rsidP="001A205E">
      <w:r>
        <w:t>The Ministry manages its revenues, expenses, assets, liabilities and general financial dealings prudently. The Ministry’s equity is largely managed as a by-product of managing revenue, expenses, assets and Property revaluation reserve liabilities, as well as through compliance with the government budget processes, Treasury instructions and the Public Finance Act 1989.</w:t>
      </w:r>
    </w:p>
    <w:p w14:paraId="5860448A" w14:textId="77777777" w:rsidR="001A205E" w:rsidRDefault="001A205E" w:rsidP="001A205E"/>
    <w:p w14:paraId="35D6EF53" w14:textId="77777777" w:rsidR="001A205E" w:rsidRDefault="001A205E" w:rsidP="001A205E">
      <w:r>
        <w:t>The objective of managing the Ministry’s equity is to ensure that the Ministry effectively achieves the goals and objectives for which it has been established, while remaining a going concern.</w:t>
      </w:r>
    </w:p>
    <w:p w14:paraId="11A81DD2" w14:textId="77777777" w:rsidR="001A205E" w:rsidRDefault="001A205E" w:rsidP="001A205E">
      <w:pPr>
        <w:pStyle w:val="Heading4"/>
      </w:pPr>
      <w:r>
        <w:t>Memorandum accounts</w:t>
      </w:r>
    </w:p>
    <w:p w14:paraId="72B6F8C4" w14:textId="24C3631A" w:rsidR="001A205E" w:rsidRDefault="001A205E" w:rsidP="001A205E">
      <w:r>
        <w:t>Memorandum accounts reflect the cumulative surplus or deficit on those departmental services provided that are intended to be fully cost recovered from third parties through fees, levies or charges. The balance of each memorandum account is expected to trend toward zero over time.</w:t>
      </w:r>
    </w:p>
    <w:p w14:paraId="2494F5B7" w14:textId="7D4FF076" w:rsidR="001A205E" w:rsidRDefault="001A205E" w:rsidP="001A205E">
      <w:pPr>
        <w:pStyle w:val="Heading4"/>
      </w:pPr>
      <w:r w:rsidRPr="001A205E">
        <w:t>Property revaluation reserve</w:t>
      </w:r>
    </w:p>
    <w:p w14:paraId="680F9246" w14:textId="77777777" w:rsidR="001A205E" w:rsidRDefault="001A205E" w:rsidP="001A205E">
      <w:r w:rsidRPr="001A205E">
        <w:t>Property revaluation reserve is the result of land revaluation to fair value.</w:t>
      </w:r>
    </w:p>
    <w:p w14:paraId="2BB47E6B" w14:textId="25DD060E" w:rsidR="001A205E" w:rsidRDefault="001A205E" w:rsidP="001A205E">
      <w:pPr>
        <w:pStyle w:val="Heading5"/>
      </w:pPr>
      <w:r w:rsidRPr="001A205E">
        <w:t>Breakdown of equity and further information</w:t>
      </w:r>
    </w:p>
    <w:tbl>
      <w:tblPr>
        <w:tblW w:w="7935" w:type="dxa"/>
        <w:tblLayout w:type="fixed"/>
        <w:tblCellMar>
          <w:left w:w="0" w:type="dxa"/>
          <w:right w:w="0" w:type="dxa"/>
        </w:tblCellMar>
        <w:tblLook w:val="01E0" w:firstRow="1" w:lastRow="1" w:firstColumn="1" w:lastColumn="1" w:noHBand="0" w:noVBand="0"/>
      </w:tblPr>
      <w:tblGrid>
        <w:gridCol w:w="1275"/>
        <w:gridCol w:w="5102"/>
        <w:gridCol w:w="1558"/>
      </w:tblGrid>
      <w:tr w:rsidR="001A205E" w14:paraId="2B4DF4A4" w14:textId="77777777">
        <w:trPr>
          <w:trHeight w:val="850"/>
        </w:trPr>
        <w:tc>
          <w:tcPr>
            <w:tcW w:w="1275" w:type="dxa"/>
            <w:shd w:val="clear" w:color="auto" w:fill="D9D9D9" w:themeFill="background1" w:themeFillShade="D9"/>
            <w:hideMark/>
          </w:tcPr>
          <w:p w14:paraId="5ADFBB9B" w14:textId="77777777" w:rsidR="001A205E" w:rsidRDefault="001A205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542D0206" w14:textId="0851437B" w:rsidR="001A205E" w:rsidRDefault="001A205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5DB37C6A" w14:textId="77777777" w:rsidR="001A205E" w:rsidRDefault="001A205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5102" w:type="dxa"/>
            <w:shd w:val="clear" w:color="auto" w:fill="D9D9D9" w:themeFill="background1" w:themeFillShade="D9"/>
          </w:tcPr>
          <w:p w14:paraId="49B8DF59" w14:textId="77777777" w:rsidR="001A205E" w:rsidRDefault="001A205E">
            <w:pPr>
              <w:pStyle w:val="TableParagraph"/>
              <w:rPr>
                <w:rFonts w:ascii="Times New Roman"/>
                <w:b/>
                <w:bCs/>
                <w:sz w:val="18"/>
              </w:rPr>
            </w:pPr>
          </w:p>
        </w:tc>
        <w:tc>
          <w:tcPr>
            <w:tcW w:w="1558" w:type="dxa"/>
            <w:shd w:val="clear" w:color="auto" w:fill="D9D9D9" w:themeFill="background1" w:themeFillShade="D9"/>
            <w:hideMark/>
          </w:tcPr>
          <w:p w14:paraId="545D484D" w14:textId="77777777" w:rsidR="001A205E" w:rsidRDefault="001A205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Actual</w:t>
            </w:r>
          </w:p>
          <w:p w14:paraId="19AB8C30" w14:textId="19DAD2BD" w:rsidR="001A205E" w:rsidRDefault="001A205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652DDB96" w14:textId="77777777" w:rsidR="001A205E" w:rsidRDefault="001A205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1A205E" w:rsidRPr="001A205E" w14:paraId="59A47054" w14:textId="77777777" w:rsidTr="001A205E">
        <w:trPr>
          <w:trHeight w:val="354"/>
        </w:trPr>
        <w:tc>
          <w:tcPr>
            <w:tcW w:w="1275" w:type="dxa"/>
          </w:tcPr>
          <w:p w14:paraId="68AF07AD" w14:textId="77777777" w:rsidR="001A205E" w:rsidRPr="001A205E" w:rsidRDefault="001A205E" w:rsidP="001A205E">
            <w:pPr>
              <w:pStyle w:val="TableParagraph"/>
              <w:spacing w:before="60" w:after="60"/>
              <w:ind w:left="-42" w:right="170" w:firstLine="99"/>
              <w:rPr>
                <w:rFonts w:ascii="Segoe UI" w:hAnsi="Segoe UI" w:cs="Segoe UI"/>
                <w:b/>
                <w:bCs/>
                <w:sz w:val="16"/>
                <w:szCs w:val="16"/>
              </w:rPr>
            </w:pPr>
          </w:p>
        </w:tc>
        <w:tc>
          <w:tcPr>
            <w:tcW w:w="5102" w:type="dxa"/>
          </w:tcPr>
          <w:p w14:paraId="1DC6585C" w14:textId="0BC2AC5D" w:rsidR="001A205E" w:rsidRPr="001A205E" w:rsidRDefault="001A205E" w:rsidP="001A205E">
            <w:pPr>
              <w:pStyle w:val="TableParagraph"/>
              <w:spacing w:before="60" w:after="60"/>
              <w:ind w:left="66" w:hanging="5"/>
              <w:jc w:val="left"/>
              <w:rPr>
                <w:rFonts w:ascii="Segoe UI" w:hAnsi="Segoe UI" w:cs="Segoe UI"/>
                <w:b/>
                <w:bCs/>
                <w:sz w:val="16"/>
                <w:szCs w:val="16"/>
              </w:rPr>
            </w:pPr>
            <w:r w:rsidRPr="001A205E">
              <w:rPr>
                <w:rFonts w:ascii="Segoe UI" w:hAnsi="Segoe UI" w:cs="Segoe UI"/>
                <w:b/>
                <w:bCs/>
                <w:sz w:val="16"/>
                <w:szCs w:val="16"/>
              </w:rPr>
              <w:t>Taxpayers’ funds</w:t>
            </w:r>
          </w:p>
        </w:tc>
        <w:tc>
          <w:tcPr>
            <w:tcW w:w="1558" w:type="dxa"/>
          </w:tcPr>
          <w:p w14:paraId="5D387319" w14:textId="77777777" w:rsidR="001A205E" w:rsidRPr="001A205E" w:rsidRDefault="001A205E" w:rsidP="001A205E">
            <w:pPr>
              <w:pStyle w:val="TableParagraph"/>
              <w:spacing w:before="60" w:after="60"/>
              <w:ind w:left="-42" w:right="152" w:firstLine="99"/>
              <w:rPr>
                <w:rFonts w:ascii="Segoe UI" w:hAnsi="Segoe UI" w:cs="Segoe UI"/>
                <w:b/>
                <w:bCs/>
                <w:sz w:val="16"/>
                <w:szCs w:val="16"/>
              </w:rPr>
            </w:pPr>
          </w:p>
        </w:tc>
      </w:tr>
      <w:tr w:rsidR="001A205E" w14:paraId="3136D02E" w14:textId="77777777" w:rsidTr="001A205E">
        <w:trPr>
          <w:trHeight w:val="359"/>
        </w:trPr>
        <w:tc>
          <w:tcPr>
            <w:tcW w:w="1275" w:type="dxa"/>
          </w:tcPr>
          <w:p w14:paraId="14763616" w14:textId="465B24F5"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9,390</w:t>
            </w:r>
          </w:p>
        </w:tc>
        <w:tc>
          <w:tcPr>
            <w:tcW w:w="5102" w:type="dxa"/>
          </w:tcPr>
          <w:p w14:paraId="1605AF3B" w14:textId="31A5952F"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Balance as at 1 July</w:t>
            </w:r>
          </w:p>
        </w:tc>
        <w:tc>
          <w:tcPr>
            <w:tcW w:w="1558" w:type="dxa"/>
          </w:tcPr>
          <w:p w14:paraId="7320179D" w14:textId="3858FF2C"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8,874</w:t>
            </w:r>
          </w:p>
        </w:tc>
      </w:tr>
      <w:tr w:rsidR="001A205E" w14:paraId="4A776DFA" w14:textId="77777777" w:rsidTr="001A205E">
        <w:trPr>
          <w:trHeight w:val="359"/>
        </w:trPr>
        <w:tc>
          <w:tcPr>
            <w:tcW w:w="1275" w:type="dxa"/>
          </w:tcPr>
          <w:p w14:paraId="1EDD4F27" w14:textId="4941FF52"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14,862</w:t>
            </w:r>
          </w:p>
        </w:tc>
        <w:tc>
          <w:tcPr>
            <w:tcW w:w="5102" w:type="dxa"/>
          </w:tcPr>
          <w:p w14:paraId="2B3247DD" w14:textId="03ECB972"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Net surplus/(deficit)</w:t>
            </w:r>
          </w:p>
        </w:tc>
        <w:tc>
          <w:tcPr>
            <w:tcW w:w="1558" w:type="dxa"/>
          </w:tcPr>
          <w:p w14:paraId="42FBA1B5" w14:textId="2B92F6EC"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9,625</w:t>
            </w:r>
          </w:p>
        </w:tc>
      </w:tr>
      <w:tr w:rsidR="001A205E" w14:paraId="6152895B" w14:textId="77777777" w:rsidTr="001A205E">
        <w:trPr>
          <w:trHeight w:val="359"/>
        </w:trPr>
        <w:tc>
          <w:tcPr>
            <w:tcW w:w="1275" w:type="dxa"/>
          </w:tcPr>
          <w:p w14:paraId="62C2E5C3" w14:textId="40179187"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481</w:t>
            </w:r>
          </w:p>
        </w:tc>
        <w:tc>
          <w:tcPr>
            <w:tcW w:w="5102" w:type="dxa"/>
          </w:tcPr>
          <w:p w14:paraId="69F550CA" w14:textId="6336C10E"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Transfer of memorandum account net deficit for the year</w:t>
            </w:r>
          </w:p>
        </w:tc>
        <w:tc>
          <w:tcPr>
            <w:tcW w:w="1558" w:type="dxa"/>
          </w:tcPr>
          <w:p w14:paraId="03294541" w14:textId="46992E32"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1,555</w:t>
            </w:r>
          </w:p>
        </w:tc>
      </w:tr>
      <w:tr w:rsidR="001A205E" w14:paraId="7ECA5BB3" w14:textId="77777777" w:rsidTr="001A205E">
        <w:trPr>
          <w:trHeight w:val="359"/>
        </w:trPr>
        <w:tc>
          <w:tcPr>
            <w:tcW w:w="1275" w:type="dxa"/>
          </w:tcPr>
          <w:p w14:paraId="366C517C" w14:textId="7D8E1485"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(15,343)</w:t>
            </w:r>
          </w:p>
        </w:tc>
        <w:tc>
          <w:tcPr>
            <w:tcW w:w="5102" w:type="dxa"/>
          </w:tcPr>
          <w:p w14:paraId="747EE254" w14:textId="4EB622C9"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Return of operating surplus to the Crown</w:t>
            </w:r>
          </w:p>
        </w:tc>
        <w:tc>
          <w:tcPr>
            <w:tcW w:w="1558" w:type="dxa"/>
          </w:tcPr>
          <w:p w14:paraId="42BD9A04" w14:textId="3C614539"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(11,180)</w:t>
            </w:r>
          </w:p>
        </w:tc>
      </w:tr>
      <w:tr w:rsidR="001A205E" w14:paraId="7553527A" w14:textId="77777777" w:rsidTr="001A205E">
        <w:trPr>
          <w:trHeight w:val="359"/>
        </w:trPr>
        <w:tc>
          <w:tcPr>
            <w:tcW w:w="1275" w:type="dxa"/>
          </w:tcPr>
          <w:p w14:paraId="342CD079" w14:textId="7AA96B21"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(400)</w:t>
            </w:r>
          </w:p>
        </w:tc>
        <w:tc>
          <w:tcPr>
            <w:tcW w:w="5102" w:type="dxa"/>
          </w:tcPr>
          <w:p w14:paraId="364681E8" w14:textId="507FBF82"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Capital withdrawal – cash</w:t>
            </w:r>
          </w:p>
        </w:tc>
        <w:tc>
          <w:tcPr>
            <w:tcW w:w="1558" w:type="dxa"/>
          </w:tcPr>
          <w:p w14:paraId="49F273DA" w14:textId="4FE2B511"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w:t>
            </w:r>
          </w:p>
        </w:tc>
      </w:tr>
      <w:tr w:rsidR="001A205E" w14:paraId="04955AC8" w14:textId="77777777" w:rsidTr="001A205E">
        <w:trPr>
          <w:trHeight w:val="359"/>
        </w:trPr>
        <w:tc>
          <w:tcPr>
            <w:tcW w:w="1275" w:type="dxa"/>
            <w:tcBorders>
              <w:bottom w:val="single" w:sz="4" w:space="0" w:color="A6A6A6" w:themeColor="background1" w:themeShade="A6"/>
            </w:tcBorders>
          </w:tcPr>
          <w:p w14:paraId="188FFBD2" w14:textId="47493B05"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(116)</w:t>
            </w:r>
          </w:p>
        </w:tc>
        <w:tc>
          <w:tcPr>
            <w:tcW w:w="5102" w:type="dxa"/>
            <w:tcBorders>
              <w:bottom w:val="single" w:sz="4" w:space="0" w:color="A6A6A6" w:themeColor="background1" w:themeShade="A6"/>
            </w:tcBorders>
          </w:tcPr>
          <w:p w14:paraId="66BC7789" w14:textId="5F6A1398"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Capital withdrawal – non-cash</w:t>
            </w:r>
          </w:p>
        </w:tc>
        <w:tc>
          <w:tcPr>
            <w:tcW w:w="1558" w:type="dxa"/>
            <w:tcBorders>
              <w:bottom w:val="single" w:sz="4" w:space="0" w:color="A6A6A6" w:themeColor="background1" w:themeShade="A6"/>
            </w:tcBorders>
          </w:tcPr>
          <w:p w14:paraId="6742B136" w14:textId="037E93D3"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w:t>
            </w:r>
          </w:p>
        </w:tc>
      </w:tr>
      <w:tr w:rsidR="001A205E" w:rsidRPr="001A205E" w14:paraId="34EE4092" w14:textId="77777777" w:rsidTr="001A205E">
        <w:trPr>
          <w:trHeight w:val="359"/>
        </w:trPr>
        <w:tc>
          <w:tcPr>
            <w:tcW w:w="1275" w:type="dxa"/>
            <w:tcBorders>
              <w:top w:val="single" w:sz="4" w:space="0" w:color="A6A6A6" w:themeColor="background1" w:themeShade="A6"/>
              <w:bottom w:val="single" w:sz="4" w:space="0" w:color="A6A6A6" w:themeColor="background1" w:themeShade="A6"/>
            </w:tcBorders>
          </w:tcPr>
          <w:p w14:paraId="70C86F4A" w14:textId="29F9C4D2"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8,874</w:t>
            </w:r>
          </w:p>
        </w:tc>
        <w:tc>
          <w:tcPr>
            <w:tcW w:w="5102" w:type="dxa"/>
            <w:tcBorders>
              <w:top w:val="single" w:sz="4" w:space="0" w:color="A6A6A6" w:themeColor="background1" w:themeShade="A6"/>
              <w:bottom w:val="single" w:sz="4" w:space="0" w:color="A6A6A6" w:themeColor="background1" w:themeShade="A6"/>
            </w:tcBorders>
          </w:tcPr>
          <w:p w14:paraId="54625268" w14:textId="6E00647C" w:rsidR="001A205E" w:rsidRPr="001A205E" w:rsidRDefault="001A205E" w:rsidP="001A205E">
            <w:pPr>
              <w:pStyle w:val="TableParagraph"/>
              <w:spacing w:before="60" w:after="60"/>
              <w:ind w:left="66" w:right="170" w:hanging="5"/>
              <w:jc w:val="left"/>
              <w:rPr>
                <w:rFonts w:ascii="Segoe UI" w:hAnsi="Segoe UI" w:cs="Segoe UI"/>
                <w:b/>
                <w:bCs/>
                <w:sz w:val="16"/>
                <w:szCs w:val="16"/>
              </w:rPr>
            </w:pPr>
            <w:r w:rsidRPr="001A205E">
              <w:rPr>
                <w:rFonts w:ascii="Segoe UI" w:hAnsi="Segoe UI" w:cs="Segoe UI"/>
                <w:b/>
                <w:bCs/>
                <w:sz w:val="16"/>
                <w:szCs w:val="16"/>
              </w:rPr>
              <w:t>Balance as at 30 June</w:t>
            </w:r>
          </w:p>
        </w:tc>
        <w:tc>
          <w:tcPr>
            <w:tcW w:w="1558" w:type="dxa"/>
            <w:tcBorders>
              <w:top w:val="single" w:sz="4" w:space="0" w:color="A6A6A6" w:themeColor="background1" w:themeShade="A6"/>
              <w:bottom w:val="single" w:sz="4" w:space="0" w:color="A6A6A6" w:themeColor="background1" w:themeShade="A6"/>
            </w:tcBorders>
          </w:tcPr>
          <w:p w14:paraId="5B00489B" w14:textId="201BCBBB"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8,874</w:t>
            </w:r>
          </w:p>
        </w:tc>
      </w:tr>
      <w:tr w:rsidR="001A205E" w:rsidRPr="001A205E" w14:paraId="5FD8567E" w14:textId="77777777" w:rsidTr="001A205E">
        <w:trPr>
          <w:trHeight w:val="348"/>
        </w:trPr>
        <w:tc>
          <w:tcPr>
            <w:tcW w:w="1275" w:type="dxa"/>
            <w:tcBorders>
              <w:top w:val="single" w:sz="4" w:space="0" w:color="A6A6A6" w:themeColor="background1" w:themeShade="A6"/>
              <w:left w:val="nil"/>
              <w:right w:val="nil"/>
            </w:tcBorders>
          </w:tcPr>
          <w:p w14:paraId="332FE7D9" w14:textId="5424FA67" w:rsidR="001A205E" w:rsidRPr="001A205E" w:rsidRDefault="001A205E" w:rsidP="001A205E">
            <w:pPr>
              <w:pStyle w:val="TableParagraph"/>
              <w:spacing w:before="60" w:after="60"/>
              <w:ind w:left="-42" w:right="170" w:firstLine="99"/>
              <w:rPr>
                <w:rFonts w:ascii="Segoe UI" w:hAnsi="Segoe UI" w:cs="Segoe UI"/>
                <w:b/>
                <w:bCs/>
                <w:sz w:val="16"/>
                <w:szCs w:val="16"/>
              </w:rPr>
            </w:pPr>
          </w:p>
        </w:tc>
        <w:tc>
          <w:tcPr>
            <w:tcW w:w="5102" w:type="dxa"/>
            <w:tcBorders>
              <w:top w:val="single" w:sz="4" w:space="0" w:color="A6A6A6" w:themeColor="background1" w:themeShade="A6"/>
              <w:left w:val="nil"/>
              <w:right w:val="nil"/>
            </w:tcBorders>
          </w:tcPr>
          <w:p w14:paraId="4FDE3C42" w14:textId="656380F3" w:rsidR="001A205E" w:rsidRPr="001A205E" w:rsidRDefault="001A205E" w:rsidP="001A205E">
            <w:pPr>
              <w:pStyle w:val="TableParagraph"/>
              <w:spacing w:before="60" w:after="60"/>
              <w:ind w:left="66" w:right="170" w:hanging="5"/>
              <w:jc w:val="left"/>
              <w:rPr>
                <w:rFonts w:ascii="Segoe UI" w:hAnsi="Segoe UI" w:cs="Segoe UI"/>
                <w:b/>
                <w:bCs/>
                <w:sz w:val="16"/>
                <w:szCs w:val="16"/>
              </w:rPr>
            </w:pPr>
            <w:r w:rsidRPr="001A205E">
              <w:rPr>
                <w:rFonts w:ascii="Segoe UI" w:hAnsi="Segoe UI" w:cs="Segoe UI"/>
                <w:b/>
                <w:bCs/>
                <w:sz w:val="16"/>
                <w:szCs w:val="16"/>
              </w:rPr>
              <w:t>Property revaluation reserve</w:t>
            </w:r>
          </w:p>
        </w:tc>
        <w:tc>
          <w:tcPr>
            <w:tcW w:w="1558" w:type="dxa"/>
            <w:tcBorders>
              <w:top w:val="single" w:sz="4" w:space="0" w:color="A6A6A6" w:themeColor="background1" w:themeShade="A6"/>
              <w:left w:val="nil"/>
              <w:right w:val="nil"/>
            </w:tcBorders>
          </w:tcPr>
          <w:p w14:paraId="1BBA944F" w14:textId="674D477F" w:rsidR="001A205E" w:rsidRPr="001A205E" w:rsidRDefault="001A205E" w:rsidP="001A205E">
            <w:pPr>
              <w:pStyle w:val="TableParagraph"/>
              <w:spacing w:before="60" w:after="60"/>
              <w:ind w:left="-42" w:right="170" w:firstLine="99"/>
              <w:rPr>
                <w:rFonts w:ascii="Segoe UI" w:hAnsi="Segoe UI" w:cs="Segoe UI"/>
                <w:b/>
                <w:bCs/>
                <w:sz w:val="16"/>
                <w:szCs w:val="16"/>
              </w:rPr>
            </w:pPr>
          </w:p>
        </w:tc>
      </w:tr>
      <w:tr w:rsidR="001A205E" w:rsidRPr="00C47C6C" w14:paraId="5B3D9E65" w14:textId="77777777" w:rsidTr="001A205E">
        <w:trPr>
          <w:trHeight w:val="344"/>
        </w:trPr>
        <w:tc>
          <w:tcPr>
            <w:tcW w:w="1275" w:type="dxa"/>
            <w:tcBorders>
              <w:left w:val="nil"/>
              <w:right w:val="nil"/>
            </w:tcBorders>
          </w:tcPr>
          <w:p w14:paraId="097AF7AB" w14:textId="3556D713"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3,555</w:t>
            </w:r>
          </w:p>
        </w:tc>
        <w:tc>
          <w:tcPr>
            <w:tcW w:w="5102" w:type="dxa"/>
            <w:tcBorders>
              <w:left w:val="nil"/>
              <w:right w:val="nil"/>
            </w:tcBorders>
          </w:tcPr>
          <w:p w14:paraId="4D7C1112" w14:textId="5F85C3D9"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Balance as at 1 July</w:t>
            </w:r>
          </w:p>
        </w:tc>
        <w:tc>
          <w:tcPr>
            <w:tcW w:w="1558" w:type="dxa"/>
            <w:tcBorders>
              <w:left w:val="nil"/>
              <w:right w:val="nil"/>
            </w:tcBorders>
          </w:tcPr>
          <w:p w14:paraId="2BA7B0FD" w14:textId="29B754C5"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2,990</w:t>
            </w:r>
          </w:p>
        </w:tc>
      </w:tr>
      <w:tr w:rsidR="001A205E" w:rsidRPr="00C47C6C" w14:paraId="67F68A48" w14:textId="77777777" w:rsidTr="001A205E">
        <w:trPr>
          <w:trHeight w:val="354"/>
        </w:trPr>
        <w:tc>
          <w:tcPr>
            <w:tcW w:w="1275" w:type="dxa"/>
            <w:tcBorders>
              <w:left w:val="nil"/>
              <w:bottom w:val="single" w:sz="4" w:space="0" w:color="A6A6A6" w:themeColor="background1" w:themeShade="A6"/>
              <w:right w:val="nil"/>
            </w:tcBorders>
          </w:tcPr>
          <w:p w14:paraId="65F26347" w14:textId="793BC37C"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(565)</w:t>
            </w:r>
          </w:p>
        </w:tc>
        <w:tc>
          <w:tcPr>
            <w:tcW w:w="5102" w:type="dxa"/>
            <w:tcBorders>
              <w:left w:val="nil"/>
              <w:bottom w:val="single" w:sz="4" w:space="0" w:color="A6A6A6" w:themeColor="background1" w:themeShade="A6"/>
              <w:right w:val="nil"/>
            </w:tcBorders>
          </w:tcPr>
          <w:p w14:paraId="1ED78BCA" w14:textId="04C7558D"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Revaluation gains/(losses) on land</w:t>
            </w:r>
          </w:p>
        </w:tc>
        <w:tc>
          <w:tcPr>
            <w:tcW w:w="1558" w:type="dxa"/>
            <w:tcBorders>
              <w:left w:val="nil"/>
              <w:bottom w:val="single" w:sz="4" w:space="0" w:color="A6A6A6" w:themeColor="background1" w:themeShade="A6"/>
              <w:right w:val="nil"/>
            </w:tcBorders>
          </w:tcPr>
          <w:p w14:paraId="4E1A7490" w14:textId="6E29AC1B"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w:t>
            </w:r>
          </w:p>
        </w:tc>
      </w:tr>
      <w:tr w:rsidR="001A205E" w:rsidRPr="001A205E" w14:paraId="7DD6FBCA" w14:textId="77777777" w:rsidTr="001A205E">
        <w:trPr>
          <w:trHeight w:val="359"/>
        </w:trPr>
        <w:tc>
          <w:tcPr>
            <w:tcW w:w="1275" w:type="dxa"/>
            <w:tcBorders>
              <w:top w:val="single" w:sz="4" w:space="0" w:color="A6A6A6" w:themeColor="background1" w:themeShade="A6"/>
              <w:bottom w:val="single" w:sz="4" w:space="0" w:color="A6A6A6" w:themeColor="background1" w:themeShade="A6"/>
            </w:tcBorders>
          </w:tcPr>
          <w:p w14:paraId="7823E16A" w14:textId="4FBC7641"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2,990</w:t>
            </w:r>
          </w:p>
        </w:tc>
        <w:tc>
          <w:tcPr>
            <w:tcW w:w="5102" w:type="dxa"/>
            <w:tcBorders>
              <w:top w:val="single" w:sz="4" w:space="0" w:color="A6A6A6" w:themeColor="background1" w:themeShade="A6"/>
              <w:bottom w:val="single" w:sz="4" w:space="0" w:color="A6A6A6" w:themeColor="background1" w:themeShade="A6"/>
            </w:tcBorders>
          </w:tcPr>
          <w:p w14:paraId="138BA9FA" w14:textId="0C116B91" w:rsidR="001A205E" w:rsidRPr="001A205E" w:rsidRDefault="001A205E" w:rsidP="001A205E">
            <w:pPr>
              <w:pStyle w:val="TableParagraph"/>
              <w:spacing w:before="60" w:after="60"/>
              <w:ind w:left="66" w:right="170" w:hanging="5"/>
              <w:jc w:val="left"/>
              <w:rPr>
                <w:rFonts w:ascii="Segoe UI" w:hAnsi="Segoe UI" w:cs="Segoe UI"/>
                <w:b/>
                <w:bCs/>
                <w:sz w:val="16"/>
                <w:szCs w:val="16"/>
              </w:rPr>
            </w:pPr>
            <w:r w:rsidRPr="001A205E">
              <w:rPr>
                <w:rFonts w:ascii="Segoe UI" w:hAnsi="Segoe UI" w:cs="Segoe UI"/>
                <w:b/>
                <w:bCs/>
                <w:sz w:val="16"/>
                <w:szCs w:val="16"/>
              </w:rPr>
              <w:t>Balance as at 30 June</w:t>
            </w:r>
          </w:p>
        </w:tc>
        <w:tc>
          <w:tcPr>
            <w:tcW w:w="1558" w:type="dxa"/>
            <w:tcBorders>
              <w:top w:val="single" w:sz="4" w:space="0" w:color="A6A6A6" w:themeColor="background1" w:themeShade="A6"/>
              <w:bottom w:val="single" w:sz="4" w:space="0" w:color="A6A6A6" w:themeColor="background1" w:themeShade="A6"/>
            </w:tcBorders>
          </w:tcPr>
          <w:p w14:paraId="7004A912" w14:textId="135845E3"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2,990</w:t>
            </w:r>
          </w:p>
        </w:tc>
      </w:tr>
      <w:tr w:rsidR="001A205E" w:rsidRPr="001A205E" w14:paraId="5AC16079" w14:textId="77777777" w:rsidTr="001A205E">
        <w:trPr>
          <w:trHeight w:val="348"/>
        </w:trPr>
        <w:tc>
          <w:tcPr>
            <w:tcW w:w="1275" w:type="dxa"/>
            <w:tcBorders>
              <w:top w:val="single" w:sz="4" w:space="0" w:color="A6A6A6" w:themeColor="background1" w:themeShade="A6"/>
              <w:left w:val="nil"/>
              <w:right w:val="nil"/>
            </w:tcBorders>
          </w:tcPr>
          <w:p w14:paraId="3B867616" w14:textId="401D083B" w:rsidR="001A205E" w:rsidRPr="001A205E" w:rsidRDefault="001A205E" w:rsidP="001A205E">
            <w:pPr>
              <w:pStyle w:val="TableParagraph"/>
              <w:spacing w:before="60" w:after="60"/>
              <w:ind w:left="-42" w:right="170" w:firstLine="99"/>
              <w:rPr>
                <w:rFonts w:ascii="Segoe UI" w:hAnsi="Segoe UI" w:cs="Segoe UI"/>
                <w:b/>
                <w:bCs/>
                <w:sz w:val="16"/>
                <w:szCs w:val="16"/>
              </w:rPr>
            </w:pPr>
          </w:p>
        </w:tc>
        <w:tc>
          <w:tcPr>
            <w:tcW w:w="5102" w:type="dxa"/>
            <w:tcBorders>
              <w:top w:val="single" w:sz="4" w:space="0" w:color="A6A6A6" w:themeColor="background1" w:themeShade="A6"/>
              <w:left w:val="nil"/>
              <w:right w:val="nil"/>
            </w:tcBorders>
          </w:tcPr>
          <w:p w14:paraId="306CEDA7" w14:textId="3C7DCF63" w:rsidR="001A205E" w:rsidRPr="001A205E" w:rsidRDefault="001A205E" w:rsidP="001A205E">
            <w:pPr>
              <w:pStyle w:val="TableParagraph"/>
              <w:spacing w:before="60" w:after="60"/>
              <w:ind w:left="66" w:right="170" w:hanging="5"/>
              <w:jc w:val="left"/>
              <w:rPr>
                <w:rFonts w:ascii="Segoe UI" w:hAnsi="Segoe UI" w:cs="Segoe UI"/>
                <w:b/>
                <w:bCs/>
                <w:sz w:val="16"/>
                <w:szCs w:val="16"/>
              </w:rPr>
            </w:pPr>
            <w:r w:rsidRPr="001A205E">
              <w:rPr>
                <w:rFonts w:ascii="Segoe UI" w:hAnsi="Segoe UI" w:cs="Segoe UI"/>
                <w:b/>
                <w:bCs/>
                <w:sz w:val="16"/>
                <w:szCs w:val="16"/>
              </w:rPr>
              <w:t>Memorandum accounts</w:t>
            </w:r>
          </w:p>
        </w:tc>
        <w:tc>
          <w:tcPr>
            <w:tcW w:w="1558" w:type="dxa"/>
            <w:tcBorders>
              <w:top w:val="single" w:sz="4" w:space="0" w:color="A6A6A6" w:themeColor="background1" w:themeShade="A6"/>
              <w:left w:val="nil"/>
              <w:right w:val="nil"/>
            </w:tcBorders>
          </w:tcPr>
          <w:p w14:paraId="5DE5FA54" w14:textId="042987D5" w:rsidR="001A205E" w:rsidRPr="001A205E" w:rsidRDefault="001A205E" w:rsidP="001A205E">
            <w:pPr>
              <w:pStyle w:val="TableParagraph"/>
              <w:spacing w:before="60" w:after="60"/>
              <w:ind w:left="-42" w:right="170" w:firstLine="99"/>
              <w:rPr>
                <w:rFonts w:ascii="Segoe UI" w:hAnsi="Segoe UI" w:cs="Segoe UI"/>
                <w:b/>
                <w:bCs/>
                <w:sz w:val="16"/>
                <w:szCs w:val="16"/>
              </w:rPr>
            </w:pPr>
          </w:p>
        </w:tc>
      </w:tr>
      <w:tr w:rsidR="001A205E" w:rsidRPr="00C47C6C" w14:paraId="63404A53" w14:textId="77777777" w:rsidTr="001A205E">
        <w:trPr>
          <w:trHeight w:val="354"/>
        </w:trPr>
        <w:tc>
          <w:tcPr>
            <w:tcW w:w="1275" w:type="dxa"/>
            <w:tcBorders>
              <w:left w:val="nil"/>
              <w:right w:val="nil"/>
            </w:tcBorders>
          </w:tcPr>
          <w:p w14:paraId="479EFABE" w14:textId="4189CC1A"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(8,313)</w:t>
            </w:r>
          </w:p>
        </w:tc>
        <w:tc>
          <w:tcPr>
            <w:tcW w:w="5102" w:type="dxa"/>
            <w:tcBorders>
              <w:left w:val="nil"/>
              <w:right w:val="nil"/>
            </w:tcBorders>
          </w:tcPr>
          <w:p w14:paraId="39061D5F" w14:textId="5E67D1B1"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Balance as at 1 July</w:t>
            </w:r>
          </w:p>
        </w:tc>
        <w:tc>
          <w:tcPr>
            <w:tcW w:w="1558" w:type="dxa"/>
            <w:tcBorders>
              <w:left w:val="nil"/>
              <w:right w:val="nil"/>
            </w:tcBorders>
          </w:tcPr>
          <w:p w14:paraId="3AA190E4" w14:textId="4FE461BF"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(8,794)</w:t>
            </w:r>
          </w:p>
        </w:tc>
      </w:tr>
      <w:tr w:rsidR="001A205E" w:rsidRPr="00C47C6C" w14:paraId="6A162261" w14:textId="77777777" w:rsidTr="001A205E">
        <w:trPr>
          <w:trHeight w:val="348"/>
        </w:trPr>
        <w:tc>
          <w:tcPr>
            <w:tcW w:w="1275" w:type="dxa"/>
            <w:tcBorders>
              <w:left w:val="nil"/>
              <w:bottom w:val="single" w:sz="4" w:space="0" w:color="A6A6A6" w:themeColor="background1" w:themeShade="A6"/>
              <w:right w:val="nil"/>
            </w:tcBorders>
          </w:tcPr>
          <w:p w14:paraId="347047A4" w14:textId="0786AC30"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(481)</w:t>
            </w:r>
          </w:p>
        </w:tc>
        <w:tc>
          <w:tcPr>
            <w:tcW w:w="5102" w:type="dxa"/>
            <w:tcBorders>
              <w:left w:val="nil"/>
              <w:bottom w:val="single" w:sz="4" w:space="0" w:color="A6A6A6" w:themeColor="background1" w:themeShade="A6"/>
              <w:right w:val="nil"/>
            </w:tcBorders>
          </w:tcPr>
          <w:p w14:paraId="52793139" w14:textId="54887212" w:rsidR="001A205E" w:rsidRPr="001A205E" w:rsidRDefault="001A205E" w:rsidP="001A205E">
            <w:pPr>
              <w:pStyle w:val="TableParagraph"/>
              <w:spacing w:before="60" w:after="60"/>
              <w:ind w:left="66" w:right="170" w:hanging="5"/>
              <w:jc w:val="left"/>
              <w:rPr>
                <w:rFonts w:ascii="Segoe UI" w:hAnsi="Segoe UI" w:cs="Segoe UI"/>
                <w:sz w:val="16"/>
                <w:szCs w:val="16"/>
              </w:rPr>
            </w:pPr>
            <w:r w:rsidRPr="001A205E">
              <w:rPr>
                <w:rFonts w:ascii="Segoe UI" w:hAnsi="Segoe UI" w:cs="Segoe UI"/>
                <w:sz w:val="16"/>
                <w:szCs w:val="16"/>
              </w:rPr>
              <w:t>Net memorandum account deficits for the year</w:t>
            </w:r>
          </w:p>
        </w:tc>
        <w:tc>
          <w:tcPr>
            <w:tcW w:w="1558" w:type="dxa"/>
            <w:tcBorders>
              <w:left w:val="nil"/>
              <w:bottom w:val="single" w:sz="4" w:space="0" w:color="A6A6A6" w:themeColor="background1" w:themeShade="A6"/>
              <w:right w:val="nil"/>
            </w:tcBorders>
          </w:tcPr>
          <w:p w14:paraId="0E623EF6" w14:textId="118D0511" w:rsidR="001A205E" w:rsidRPr="001A205E" w:rsidRDefault="001A205E" w:rsidP="001A205E">
            <w:pPr>
              <w:pStyle w:val="TableParagraph"/>
              <w:spacing w:before="60" w:after="60"/>
              <w:ind w:left="-42" w:right="170" w:firstLine="99"/>
              <w:rPr>
                <w:rFonts w:ascii="Segoe UI" w:hAnsi="Segoe UI" w:cs="Segoe UI"/>
                <w:sz w:val="16"/>
                <w:szCs w:val="16"/>
              </w:rPr>
            </w:pPr>
            <w:r w:rsidRPr="001A205E">
              <w:rPr>
                <w:rFonts w:ascii="Segoe UI" w:hAnsi="Segoe UI" w:cs="Segoe UI"/>
                <w:sz w:val="16"/>
                <w:szCs w:val="16"/>
              </w:rPr>
              <w:t>(1,555)</w:t>
            </w:r>
          </w:p>
        </w:tc>
      </w:tr>
      <w:tr w:rsidR="001A205E" w:rsidRPr="001A205E" w14:paraId="23524BBD" w14:textId="77777777" w:rsidTr="001A205E">
        <w:trPr>
          <w:trHeight w:val="344"/>
        </w:trPr>
        <w:tc>
          <w:tcPr>
            <w:tcW w:w="1275" w:type="dxa"/>
            <w:tcBorders>
              <w:top w:val="single" w:sz="4" w:space="0" w:color="A6A6A6" w:themeColor="background1" w:themeShade="A6"/>
              <w:bottom w:val="single" w:sz="4" w:space="0" w:color="A6A6A6" w:themeColor="background1" w:themeShade="A6"/>
            </w:tcBorders>
          </w:tcPr>
          <w:p w14:paraId="6E31DA39" w14:textId="6A081F8F"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(8,794)</w:t>
            </w:r>
          </w:p>
        </w:tc>
        <w:tc>
          <w:tcPr>
            <w:tcW w:w="5102" w:type="dxa"/>
            <w:tcBorders>
              <w:top w:val="single" w:sz="4" w:space="0" w:color="A6A6A6" w:themeColor="background1" w:themeShade="A6"/>
              <w:bottom w:val="single" w:sz="4" w:space="0" w:color="A6A6A6" w:themeColor="background1" w:themeShade="A6"/>
            </w:tcBorders>
          </w:tcPr>
          <w:p w14:paraId="098DA7A2" w14:textId="54AFAE9A" w:rsidR="001A205E" w:rsidRPr="001A205E" w:rsidRDefault="001A205E" w:rsidP="001A205E">
            <w:pPr>
              <w:pStyle w:val="TableParagraph"/>
              <w:spacing w:before="60" w:after="60"/>
              <w:ind w:left="66" w:right="170" w:hanging="5"/>
              <w:jc w:val="left"/>
              <w:rPr>
                <w:rFonts w:ascii="Segoe UI" w:hAnsi="Segoe UI" w:cs="Segoe UI"/>
                <w:b/>
                <w:bCs/>
                <w:sz w:val="16"/>
                <w:szCs w:val="16"/>
              </w:rPr>
            </w:pPr>
            <w:r w:rsidRPr="001A205E">
              <w:rPr>
                <w:rFonts w:ascii="Segoe UI" w:hAnsi="Segoe UI" w:cs="Segoe UI"/>
                <w:b/>
                <w:bCs/>
                <w:sz w:val="16"/>
                <w:szCs w:val="16"/>
              </w:rPr>
              <w:t>Balance as at 30 June</w:t>
            </w:r>
          </w:p>
        </w:tc>
        <w:tc>
          <w:tcPr>
            <w:tcW w:w="1558" w:type="dxa"/>
            <w:tcBorders>
              <w:top w:val="single" w:sz="4" w:space="0" w:color="A6A6A6" w:themeColor="background1" w:themeShade="A6"/>
              <w:bottom w:val="single" w:sz="4" w:space="0" w:color="A6A6A6" w:themeColor="background1" w:themeShade="A6"/>
            </w:tcBorders>
          </w:tcPr>
          <w:p w14:paraId="1A64AD1F" w14:textId="72CA3B3C"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(10,349)</w:t>
            </w:r>
          </w:p>
        </w:tc>
      </w:tr>
      <w:tr w:rsidR="001A205E" w:rsidRPr="001A205E" w14:paraId="5295E20A" w14:textId="77777777" w:rsidTr="001A205E">
        <w:trPr>
          <w:trHeight w:val="354"/>
        </w:trPr>
        <w:tc>
          <w:tcPr>
            <w:tcW w:w="1275" w:type="dxa"/>
            <w:tcBorders>
              <w:top w:val="single" w:sz="4" w:space="0" w:color="A6A6A6" w:themeColor="background1" w:themeShade="A6"/>
              <w:left w:val="nil"/>
              <w:bottom w:val="single" w:sz="4" w:space="0" w:color="BFBFBF" w:themeColor="background1" w:themeShade="BF"/>
              <w:right w:val="nil"/>
            </w:tcBorders>
          </w:tcPr>
          <w:p w14:paraId="27306475" w14:textId="534F5F36"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3,070</w:t>
            </w:r>
          </w:p>
        </w:tc>
        <w:tc>
          <w:tcPr>
            <w:tcW w:w="5102" w:type="dxa"/>
            <w:tcBorders>
              <w:top w:val="single" w:sz="4" w:space="0" w:color="A6A6A6" w:themeColor="background1" w:themeShade="A6"/>
              <w:left w:val="nil"/>
              <w:bottom w:val="single" w:sz="4" w:space="0" w:color="BFBFBF" w:themeColor="background1" w:themeShade="BF"/>
              <w:right w:val="nil"/>
            </w:tcBorders>
          </w:tcPr>
          <w:p w14:paraId="068AAB55" w14:textId="2704828B" w:rsidR="001A205E" w:rsidRPr="001A205E" w:rsidRDefault="001A205E" w:rsidP="001A205E">
            <w:pPr>
              <w:pStyle w:val="TableParagraph"/>
              <w:spacing w:before="60" w:after="60"/>
              <w:ind w:left="66" w:right="170" w:hanging="5"/>
              <w:jc w:val="left"/>
              <w:rPr>
                <w:rFonts w:ascii="Segoe UI" w:hAnsi="Segoe UI" w:cs="Segoe UI"/>
                <w:b/>
                <w:bCs/>
                <w:sz w:val="16"/>
                <w:szCs w:val="16"/>
              </w:rPr>
            </w:pPr>
            <w:r w:rsidRPr="001A205E">
              <w:rPr>
                <w:rFonts w:ascii="Segoe UI" w:hAnsi="Segoe UI" w:cs="Segoe UI"/>
                <w:b/>
                <w:bCs/>
                <w:sz w:val="16"/>
                <w:szCs w:val="16"/>
              </w:rPr>
              <w:t>Total equity</w:t>
            </w:r>
          </w:p>
        </w:tc>
        <w:tc>
          <w:tcPr>
            <w:tcW w:w="1558" w:type="dxa"/>
            <w:tcBorders>
              <w:top w:val="single" w:sz="4" w:space="0" w:color="A6A6A6" w:themeColor="background1" w:themeShade="A6"/>
              <w:left w:val="nil"/>
              <w:bottom w:val="single" w:sz="4" w:space="0" w:color="BFBFBF" w:themeColor="background1" w:themeShade="BF"/>
              <w:right w:val="nil"/>
            </w:tcBorders>
          </w:tcPr>
          <w:p w14:paraId="10DB92A8" w14:textId="7310E5DC" w:rsidR="001A205E" w:rsidRPr="001A205E" w:rsidRDefault="001A205E" w:rsidP="001A205E">
            <w:pPr>
              <w:pStyle w:val="TableParagraph"/>
              <w:spacing w:before="60" w:after="60"/>
              <w:ind w:left="-42" w:right="170" w:firstLine="99"/>
              <w:rPr>
                <w:rFonts w:ascii="Segoe UI" w:hAnsi="Segoe UI" w:cs="Segoe UI"/>
                <w:b/>
                <w:bCs/>
                <w:sz w:val="16"/>
                <w:szCs w:val="16"/>
              </w:rPr>
            </w:pPr>
            <w:r w:rsidRPr="001A205E">
              <w:rPr>
                <w:rFonts w:ascii="Segoe UI" w:hAnsi="Segoe UI" w:cs="Segoe UI"/>
                <w:b/>
                <w:bCs/>
                <w:sz w:val="16"/>
                <w:szCs w:val="16"/>
              </w:rPr>
              <w:t>1,515</w:t>
            </w:r>
          </w:p>
        </w:tc>
      </w:tr>
    </w:tbl>
    <w:p w14:paraId="322399DC" w14:textId="77777777" w:rsidR="00824EAD" w:rsidRDefault="00824EAD" w:rsidP="00824EAD">
      <w:pPr>
        <w:pStyle w:val="Heading3"/>
      </w:pPr>
      <w:r>
        <w:t>14.</w:t>
      </w:r>
      <w:r>
        <w:tab/>
        <w:t>Memorandum accounts</w:t>
      </w:r>
    </w:p>
    <w:p w14:paraId="11CEDA45" w14:textId="34401D2E" w:rsidR="00824EAD" w:rsidRDefault="00824EAD" w:rsidP="00824EAD">
      <w:r>
        <w:t>The memorandum accounts summarise financial information relating to the accumulated surpluses and deficits incurred in the Ministry’s provision of statutory information and performance of accountability reviews to third parties on a full cost-recovery basis.</w:t>
      </w:r>
    </w:p>
    <w:p w14:paraId="367CD07D" w14:textId="77777777" w:rsidR="00824EAD" w:rsidRDefault="00824EAD" w:rsidP="00824EAD"/>
    <w:p w14:paraId="15873548" w14:textId="6D571596" w:rsidR="00824EAD" w:rsidRDefault="00824EAD" w:rsidP="00824EAD">
      <w:r>
        <w:t>The balance of each memorandum account is expected to trend toward zero over a reasonable period of time, with interim deficits being met either from cash from the Ministry’s statement of financial position or by seeking approval for a capital injection from the Crown. Capital injections will be repaid to the Crown by way of cash payments throughout the memorandum account cycle.</w:t>
      </w:r>
    </w:p>
    <w:p w14:paraId="0F77BC69" w14:textId="77777777" w:rsidR="00824EAD" w:rsidRDefault="00824EAD" w:rsidP="00824EAD">
      <w:pPr>
        <w:pStyle w:val="Heading4"/>
      </w:pPr>
      <w:r>
        <w:t>Action taken to address surpluses and deficits</w:t>
      </w:r>
    </w:p>
    <w:p w14:paraId="7DF21B36" w14:textId="77777777" w:rsidR="00824EAD" w:rsidRDefault="00824EAD" w:rsidP="00824EAD">
      <w:r>
        <w:t>To recover the deficit memorandum account from revenue in the future years, the Ministry has previously undertaken fees reviews for Medsafe and the Office of Radiation Safety. These changes were expected to address the deficit in the medium term.</w:t>
      </w:r>
    </w:p>
    <w:p w14:paraId="7AF35289" w14:textId="77777777" w:rsidR="00824EAD" w:rsidRDefault="00824EAD" w:rsidP="00824EAD"/>
    <w:p w14:paraId="069C49F3" w14:textId="4C0AE878" w:rsidR="00824EAD" w:rsidRDefault="00824EAD" w:rsidP="00824EAD">
      <w:r>
        <w:t>Medsafe implemented a new fee structure in January 2023 and has seen a decrease in the deficit over the last two years as anticipated. A review is underway for Medicinal Cannabis, with recommendations for a new fees schedule to be made to Ministers during 2025/26. A review of all other memorandum account costs and fee structures will also be undertaken in 2025/26.</w:t>
      </w:r>
    </w:p>
    <w:p w14:paraId="478FF6C7" w14:textId="77777777" w:rsidR="00824EAD" w:rsidRDefault="00824EAD" w:rsidP="00824EAD"/>
    <w:tbl>
      <w:tblPr>
        <w:tblW w:w="8085" w:type="dxa"/>
        <w:tblLayout w:type="fixed"/>
        <w:tblCellMar>
          <w:left w:w="0" w:type="dxa"/>
          <w:right w:w="0" w:type="dxa"/>
        </w:tblCellMar>
        <w:tblLook w:val="01E0" w:firstRow="1" w:lastRow="1" w:firstColumn="1" w:lastColumn="1" w:noHBand="0" w:noVBand="0"/>
      </w:tblPr>
      <w:tblGrid>
        <w:gridCol w:w="2410"/>
        <w:gridCol w:w="992"/>
        <w:gridCol w:w="994"/>
        <w:gridCol w:w="993"/>
        <w:gridCol w:w="993"/>
        <w:gridCol w:w="852"/>
        <w:gridCol w:w="851"/>
      </w:tblGrid>
      <w:tr w:rsidR="00824EAD" w14:paraId="41748E1C" w14:textId="77777777">
        <w:trPr>
          <w:trHeight w:val="1073"/>
        </w:trPr>
        <w:tc>
          <w:tcPr>
            <w:tcW w:w="2410" w:type="dxa"/>
            <w:shd w:val="clear" w:color="auto" w:fill="D9D9D9" w:themeFill="background1" w:themeFillShade="D9"/>
          </w:tcPr>
          <w:p w14:paraId="5DD49FA1" w14:textId="77777777" w:rsidR="00824EAD" w:rsidRDefault="00824EAD">
            <w:pPr>
              <w:pStyle w:val="TableParagraph"/>
              <w:tabs>
                <w:tab w:val="left" w:pos="2784"/>
              </w:tabs>
              <w:spacing w:line="20" w:lineRule="exact"/>
              <w:rPr>
                <w:b/>
                <w:bCs/>
                <w:sz w:val="2"/>
              </w:rPr>
            </w:pPr>
          </w:p>
        </w:tc>
        <w:tc>
          <w:tcPr>
            <w:tcW w:w="992" w:type="dxa"/>
            <w:shd w:val="clear" w:color="auto" w:fill="D9D9D9" w:themeFill="background1" w:themeFillShade="D9"/>
            <w:hideMark/>
          </w:tcPr>
          <w:p w14:paraId="40FCD11C" w14:textId="7EC886BD" w:rsidR="00824EAD" w:rsidRDefault="00343227">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r>
            <w:r w:rsidR="00824EAD">
              <w:rPr>
                <w:rFonts w:ascii="Segoe UI" w:hAnsi="Segoe UI" w:cs="Segoe UI"/>
                <w:b/>
                <w:bCs/>
                <w:sz w:val="16"/>
                <w:szCs w:val="16"/>
              </w:rPr>
              <w:t>Problem Gambling*</w:t>
            </w:r>
          </w:p>
          <w:p w14:paraId="3DEEEF0C" w14:textId="77777777" w:rsidR="00824EAD" w:rsidRDefault="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994" w:type="dxa"/>
            <w:shd w:val="clear" w:color="auto" w:fill="D9D9D9" w:themeFill="background1" w:themeFillShade="D9"/>
            <w:hideMark/>
          </w:tcPr>
          <w:p w14:paraId="12556AF7" w14:textId="77777777" w:rsidR="00824EAD" w:rsidRDefault="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Office of</w:t>
            </w:r>
            <w:r>
              <w:rPr>
                <w:rFonts w:ascii="Segoe UI" w:hAnsi="Segoe UI" w:cs="Segoe UI"/>
                <w:b/>
                <w:bCs/>
                <w:sz w:val="16"/>
                <w:szCs w:val="16"/>
              </w:rPr>
              <w:br/>
              <w:t>Radiation Safety</w:t>
            </w:r>
          </w:p>
          <w:p w14:paraId="71F543C5" w14:textId="77777777" w:rsidR="00824EAD" w:rsidRDefault="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993" w:type="dxa"/>
            <w:shd w:val="clear" w:color="auto" w:fill="D9D9D9" w:themeFill="background1" w:themeFillShade="D9"/>
            <w:hideMark/>
          </w:tcPr>
          <w:p w14:paraId="6662C32B" w14:textId="77777777" w:rsidR="00824EAD" w:rsidRDefault="00824EAD" w:rsidP="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r>
            <w:r>
              <w:rPr>
                <w:rFonts w:ascii="Segoe UI" w:hAnsi="Segoe UI" w:cs="Segoe UI"/>
                <w:b/>
                <w:bCs/>
                <w:sz w:val="16"/>
                <w:szCs w:val="16"/>
              </w:rPr>
              <w:br/>
              <w:t>Medsafe</w:t>
            </w:r>
          </w:p>
          <w:p w14:paraId="4EEDEB25" w14:textId="75E63FD4" w:rsidR="00824EAD" w:rsidRDefault="00824EAD" w:rsidP="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993" w:type="dxa"/>
            <w:shd w:val="clear" w:color="auto" w:fill="D9D9D9" w:themeFill="background1" w:themeFillShade="D9"/>
          </w:tcPr>
          <w:p w14:paraId="21895EE3" w14:textId="36C64D15" w:rsidR="00824EAD" w:rsidRDefault="00824EAD" w:rsidP="00824EAD">
            <w:pPr>
              <w:pStyle w:val="TableParagraph"/>
              <w:tabs>
                <w:tab w:val="left" w:pos="1039"/>
              </w:tabs>
              <w:spacing w:before="60" w:after="60"/>
              <w:ind w:left="-42" w:right="170" w:firstLine="99"/>
              <w:rPr>
                <w:rFonts w:ascii="Segoe UI" w:hAnsi="Segoe UI" w:cs="Segoe UI"/>
                <w:b/>
                <w:bCs/>
                <w:sz w:val="16"/>
                <w:szCs w:val="16"/>
              </w:rPr>
            </w:pPr>
            <w:r>
              <w:rPr>
                <w:rFonts w:ascii="Segoe UI" w:hAnsi="Segoe UI" w:cs="Segoe UI"/>
                <w:b/>
                <w:bCs/>
                <w:sz w:val="16"/>
                <w:szCs w:val="16"/>
              </w:rPr>
              <w:br/>
              <w:t>Medicinal</w:t>
            </w:r>
            <w:r>
              <w:rPr>
                <w:rFonts w:ascii="Segoe UI" w:hAnsi="Segoe UI" w:cs="Segoe UI"/>
                <w:b/>
                <w:bCs/>
                <w:sz w:val="16"/>
                <w:szCs w:val="16"/>
              </w:rPr>
              <w:br/>
              <w:t>Cannabis</w:t>
            </w:r>
          </w:p>
          <w:p w14:paraId="2E0A0115" w14:textId="77777777" w:rsidR="00824EAD" w:rsidRDefault="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852" w:type="dxa"/>
            <w:shd w:val="clear" w:color="auto" w:fill="D9D9D9" w:themeFill="background1" w:themeFillShade="D9"/>
          </w:tcPr>
          <w:p w14:paraId="129F0274" w14:textId="77777777" w:rsidR="00824EAD" w:rsidRDefault="00824EAD" w:rsidP="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r>
            <w:r>
              <w:rPr>
                <w:rFonts w:ascii="Segoe UI" w:hAnsi="Segoe UI" w:cs="Segoe UI"/>
                <w:b/>
                <w:bCs/>
                <w:sz w:val="16"/>
                <w:szCs w:val="16"/>
              </w:rPr>
              <w:br/>
              <w:t>Vaping</w:t>
            </w:r>
          </w:p>
          <w:p w14:paraId="3634C868" w14:textId="792DEA36" w:rsidR="00824EAD" w:rsidRDefault="00824EAD" w:rsidP="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851" w:type="dxa"/>
            <w:shd w:val="clear" w:color="auto" w:fill="D9D9D9" w:themeFill="background1" w:themeFillShade="D9"/>
          </w:tcPr>
          <w:p w14:paraId="69A1FC3D" w14:textId="2F575272" w:rsidR="00824EAD" w:rsidRDefault="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r>
            <w:r>
              <w:rPr>
                <w:rFonts w:ascii="Segoe UI" w:hAnsi="Segoe UI" w:cs="Segoe UI"/>
                <w:b/>
                <w:bCs/>
                <w:sz w:val="16"/>
                <w:szCs w:val="16"/>
              </w:rPr>
              <w:br/>
              <w:t>Total</w:t>
            </w:r>
          </w:p>
          <w:p w14:paraId="06568D3A" w14:textId="77777777" w:rsidR="00824EAD" w:rsidRDefault="00824EAD">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r>
      <w:tr w:rsidR="00343227" w14:paraId="1F875F53" w14:textId="77777777" w:rsidTr="00343227">
        <w:trPr>
          <w:trHeight w:val="334"/>
        </w:trPr>
        <w:tc>
          <w:tcPr>
            <w:tcW w:w="2410" w:type="dxa"/>
          </w:tcPr>
          <w:p w14:paraId="2F7CB02C" w14:textId="7F885B7D" w:rsidR="00343227" w:rsidRPr="00343227" w:rsidRDefault="00343227" w:rsidP="00343227">
            <w:pPr>
              <w:pStyle w:val="TableParagraph"/>
              <w:spacing w:before="60" w:after="60"/>
              <w:ind w:left="66" w:right="170" w:hanging="5"/>
              <w:jc w:val="left"/>
              <w:rPr>
                <w:rFonts w:ascii="Segoe UI" w:hAnsi="Segoe UI" w:cs="Segoe UI"/>
                <w:sz w:val="16"/>
                <w:szCs w:val="16"/>
              </w:rPr>
            </w:pPr>
            <w:r w:rsidRPr="00343227">
              <w:rPr>
                <w:rFonts w:ascii="Segoe UI" w:hAnsi="Segoe UI" w:cs="Segoe UI"/>
                <w:sz w:val="16"/>
                <w:szCs w:val="16"/>
              </w:rPr>
              <w:t>Balance as at 1 July 2023</w:t>
            </w:r>
          </w:p>
        </w:tc>
        <w:tc>
          <w:tcPr>
            <w:tcW w:w="992" w:type="dxa"/>
          </w:tcPr>
          <w:p w14:paraId="5D7F6651" w14:textId="2D2AC5AB"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(707)</w:t>
            </w:r>
          </w:p>
        </w:tc>
        <w:tc>
          <w:tcPr>
            <w:tcW w:w="994" w:type="dxa"/>
          </w:tcPr>
          <w:p w14:paraId="7B852590" w14:textId="5CEE0351"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(2,954)</w:t>
            </w:r>
          </w:p>
        </w:tc>
        <w:tc>
          <w:tcPr>
            <w:tcW w:w="993" w:type="dxa"/>
          </w:tcPr>
          <w:p w14:paraId="3DFEF3FB" w14:textId="32021E3B"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(3,473)</w:t>
            </w:r>
          </w:p>
        </w:tc>
        <w:tc>
          <w:tcPr>
            <w:tcW w:w="993" w:type="dxa"/>
          </w:tcPr>
          <w:p w14:paraId="78E2C8F6" w14:textId="164E952D"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(1,208)</w:t>
            </w:r>
          </w:p>
        </w:tc>
        <w:tc>
          <w:tcPr>
            <w:tcW w:w="852" w:type="dxa"/>
          </w:tcPr>
          <w:p w14:paraId="2F446AF9" w14:textId="5FBDADB9"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29</w:t>
            </w:r>
          </w:p>
        </w:tc>
        <w:tc>
          <w:tcPr>
            <w:tcW w:w="851" w:type="dxa"/>
          </w:tcPr>
          <w:p w14:paraId="6EC8919E" w14:textId="0ABE6BE6"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(8,313)</w:t>
            </w:r>
          </w:p>
        </w:tc>
      </w:tr>
      <w:tr w:rsidR="00343227" w14:paraId="3122A1DA" w14:textId="77777777" w:rsidTr="00343227">
        <w:trPr>
          <w:trHeight w:val="359"/>
        </w:trPr>
        <w:tc>
          <w:tcPr>
            <w:tcW w:w="2410" w:type="dxa"/>
          </w:tcPr>
          <w:p w14:paraId="2760AF9F" w14:textId="463E1A4A" w:rsidR="00343227" w:rsidRPr="00343227" w:rsidRDefault="00343227" w:rsidP="00343227">
            <w:pPr>
              <w:pStyle w:val="TableParagraph"/>
              <w:spacing w:before="60" w:after="60"/>
              <w:ind w:left="66" w:right="170" w:hanging="5"/>
              <w:jc w:val="left"/>
              <w:rPr>
                <w:rFonts w:ascii="Segoe UI" w:hAnsi="Segoe UI" w:cs="Segoe UI"/>
                <w:sz w:val="16"/>
                <w:szCs w:val="16"/>
              </w:rPr>
            </w:pPr>
            <w:r w:rsidRPr="00343227">
              <w:rPr>
                <w:rFonts w:ascii="Segoe UI" w:hAnsi="Segoe UI" w:cs="Segoe UI"/>
                <w:sz w:val="16"/>
                <w:szCs w:val="16"/>
              </w:rPr>
              <w:t>Revenue</w:t>
            </w:r>
          </w:p>
        </w:tc>
        <w:tc>
          <w:tcPr>
            <w:tcW w:w="992" w:type="dxa"/>
          </w:tcPr>
          <w:p w14:paraId="433E30A4" w14:textId="57836A83"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w:t>
            </w:r>
          </w:p>
        </w:tc>
        <w:tc>
          <w:tcPr>
            <w:tcW w:w="994" w:type="dxa"/>
          </w:tcPr>
          <w:p w14:paraId="43DCE12A" w14:textId="679A176D"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1,490</w:t>
            </w:r>
          </w:p>
        </w:tc>
        <w:tc>
          <w:tcPr>
            <w:tcW w:w="993" w:type="dxa"/>
          </w:tcPr>
          <w:p w14:paraId="0BB6DD15" w14:textId="1D81A9C2"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11,575</w:t>
            </w:r>
          </w:p>
        </w:tc>
        <w:tc>
          <w:tcPr>
            <w:tcW w:w="993" w:type="dxa"/>
          </w:tcPr>
          <w:p w14:paraId="014C136C" w14:textId="125A464E"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315</w:t>
            </w:r>
          </w:p>
        </w:tc>
        <w:tc>
          <w:tcPr>
            <w:tcW w:w="852" w:type="dxa"/>
          </w:tcPr>
          <w:p w14:paraId="5E91D0D4" w14:textId="2C47D51C"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1,091</w:t>
            </w:r>
          </w:p>
        </w:tc>
        <w:tc>
          <w:tcPr>
            <w:tcW w:w="851" w:type="dxa"/>
          </w:tcPr>
          <w:p w14:paraId="1B053082" w14:textId="5AC7648B"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14,471</w:t>
            </w:r>
          </w:p>
        </w:tc>
      </w:tr>
      <w:tr w:rsidR="00343227" w14:paraId="0FCBD5E1" w14:textId="77777777" w:rsidTr="00343227">
        <w:trPr>
          <w:trHeight w:val="348"/>
        </w:trPr>
        <w:tc>
          <w:tcPr>
            <w:tcW w:w="2410" w:type="dxa"/>
            <w:tcBorders>
              <w:top w:val="nil"/>
              <w:left w:val="nil"/>
              <w:bottom w:val="single" w:sz="4" w:space="0" w:color="BFBFBF" w:themeColor="background1" w:themeShade="BF"/>
              <w:right w:val="nil"/>
            </w:tcBorders>
          </w:tcPr>
          <w:p w14:paraId="18A7EBA2" w14:textId="2E690C60" w:rsidR="00343227" w:rsidRPr="00343227" w:rsidRDefault="00343227" w:rsidP="00343227">
            <w:pPr>
              <w:pStyle w:val="TableParagraph"/>
              <w:spacing w:before="60" w:after="60"/>
              <w:ind w:left="66" w:right="170" w:hanging="5"/>
              <w:jc w:val="left"/>
              <w:rPr>
                <w:rFonts w:ascii="Segoe UI" w:hAnsi="Segoe UI" w:cs="Segoe UI"/>
                <w:sz w:val="16"/>
                <w:szCs w:val="16"/>
              </w:rPr>
            </w:pPr>
            <w:r w:rsidRPr="00343227">
              <w:rPr>
                <w:rFonts w:ascii="Segoe UI" w:hAnsi="Segoe UI" w:cs="Segoe UI"/>
                <w:sz w:val="16"/>
                <w:szCs w:val="16"/>
              </w:rPr>
              <w:t>Expenditure</w:t>
            </w:r>
          </w:p>
        </w:tc>
        <w:tc>
          <w:tcPr>
            <w:tcW w:w="992" w:type="dxa"/>
            <w:tcBorders>
              <w:top w:val="nil"/>
              <w:left w:val="nil"/>
              <w:bottom w:val="single" w:sz="4" w:space="0" w:color="BFBFBF" w:themeColor="background1" w:themeShade="BF"/>
              <w:right w:val="nil"/>
            </w:tcBorders>
          </w:tcPr>
          <w:p w14:paraId="7D076B9B" w14:textId="0F0C9D96"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w:t>
            </w:r>
          </w:p>
        </w:tc>
        <w:tc>
          <w:tcPr>
            <w:tcW w:w="994" w:type="dxa"/>
            <w:tcBorders>
              <w:top w:val="nil"/>
              <w:left w:val="nil"/>
              <w:bottom w:val="single" w:sz="4" w:space="0" w:color="BFBFBF" w:themeColor="background1" w:themeShade="BF"/>
              <w:right w:val="nil"/>
            </w:tcBorders>
          </w:tcPr>
          <w:p w14:paraId="20B81DA2" w14:textId="72064DBE"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(2,223)</w:t>
            </w:r>
          </w:p>
        </w:tc>
        <w:tc>
          <w:tcPr>
            <w:tcW w:w="993" w:type="dxa"/>
            <w:tcBorders>
              <w:top w:val="nil"/>
              <w:left w:val="nil"/>
              <w:bottom w:val="single" w:sz="4" w:space="0" w:color="BFBFBF" w:themeColor="background1" w:themeShade="BF"/>
              <w:right w:val="nil"/>
            </w:tcBorders>
          </w:tcPr>
          <w:p w14:paraId="5255A14C" w14:textId="76E17273"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(10,755)</w:t>
            </w:r>
          </w:p>
        </w:tc>
        <w:tc>
          <w:tcPr>
            <w:tcW w:w="993" w:type="dxa"/>
            <w:tcBorders>
              <w:top w:val="nil"/>
              <w:left w:val="nil"/>
              <w:bottom w:val="single" w:sz="4" w:space="0" w:color="BFBFBF" w:themeColor="background1" w:themeShade="BF"/>
              <w:right w:val="nil"/>
            </w:tcBorders>
          </w:tcPr>
          <w:p w14:paraId="3A19CB75" w14:textId="41F08C81"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(874)</w:t>
            </w:r>
          </w:p>
        </w:tc>
        <w:tc>
          <w:tcPr>
            <w:tcW w:w="852" w:type="dxa"/>
            <w:tcBorders>
              <w:top w:val="nil"/>
              <w:left w:val="nil"/>
              <w:bottom w:val="single" w:sz="4" w:space="0" w:color="BFBFBF" w:themeColor="background1" w:themeShade="BF"/>
              <w:right w:val="nil"/>
            </w:tcBorders>
          </w:tcPr>
          <w:p w14:paraId="0A9F2219" w14:textId="444B0BE7"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(1,100)</w:t>
            </w:r>
          </w:p>
        </w:tc>
        <w:tc>
          <w:tcPr>
            <w:tcW w:w="851" w:type="dxa"/>
            <w:tcBorders>
              <w:top w:val="nil"/>
              <w:left w:val="nil"/>
              <w:bottom w:val="single" w:sz="4" w:space="0" w:color="BFBFBF" w:themeColor="background1" w:themeShade="BF"/>
              <w:right w:val="nil"/>
            </w:tcBorders>
          </w:tcPr>
          <w:p w14:paraId="15EBBD5A" w14:textId="0E146AFF"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(14,952)</w:t>
            </w:r>
          </w:p>
        </w:tc>
      </w:tr>
      <w:tr w:rsidR="00343227" w:rsidRPr="00343227" w14:paraId="00CFF9FF" w14:textId="77777777" w:rsidTr="00343227">
        <w:trPr>
          <w:trHeight w:val="344"/>
        </w:trPr>
        <w:tc>
          <w:tcPr>
            <w:tcW w:w="2410" w:type="dxa"/>
            <w:tcBorders>
              <w:top w:val="single" w:sz="4" w:space="0" w:color="BFBFBF" w:themeColor="background1" w:themeShade="BF"/>
              <w:left w:val="nil"/>
              <w:bottom w:val="single" w:sz="4" w:space="0" w:color="BFBFBF" w:themeColor="background1" w:themeShade="BF"/>
              <w:right w:val="nil"/>
            </w:tcBorders>
          </w:tcPr>
          <w:p w14:paraId="19D8C459" w14:textId="40597674" w:rsidR="00343227" w:rsidRPr="00343227" w:rsidRDefault="00343227" w:rsidP="00343227">
            <w:pPr>
              <w:pStyle w:val="TableParagraph"/>
              <w:spacing w:before="60" w:after="60"/>
              <w:ind w:left="66" w:right="170" w:hanging="5"/>
              <w:jc w:val="left"/>
              <w:rPr>
                <w:rFonts w:ascii="Segoe UI" w:hAnsi="Segoe UI" w:cs="Segoe UI"/>
                <w:i/>
                <w:iCs/>
                <w:sz w:val="16"/>
                <w:szCs w:val="16"/>
              </w:rPr>
            </w:pPr>
            <w:r w:rsidRPr="00343227">
              <w:rPr>
                <w:rFonts w:ascii="Segoe UI" w:hAnsi="Segoe UI" w:cs="Segoe UI"/>
                <w:i/>
                <w:iCs/>
                <w:sz w:val="16"/>
                <w:szCs w:val="16"/>
              </w:rPr>
              <w:t>Surplus/(deficit) for the year</w:t>
            </w:r>
          </w:p>
        </w:tc>
        <w:tc>
          <w:tcPr>
            <w:tcW w:w="992" w:type="dxa"/>
            <w:tcBorders>
              <w:top w:val="single" w:sz="4" w:space="0" w:color="BFBFBF" w:themeColor="background1" w:themeShade="BF"/>
              <w:left w:val="nil"/>
              <w:bottom w:val="single" w:sz="4" w:space="0" w:color="BFBFBF" w:themeColor="background1" w:themeShade="BF"/>
              <w:right w:val="nil"/>
            </w:tcBorders>
          </w:tcPr>
          <w:p w14:paraId="2BF1593C" w14:textId="4322145C"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w:t>
            </w:r>
          </w:p>
        </w:tc>
        <w:tc>
          <w:tcPr>
            <w:tcW w:w="994" w:type="dxa"/>
            <w:tcBorders>
              <w:top w:val="single" w:sz="4" w:space="0" w:color="BFBFBF" w:themeColor="background1" w:themeShade="BF"/>
              <w:left w:val="nil"/>
              <w:bottom w:val="single" w:sz="4" w:space="0" w:color="BFBFBF" w:themeColor="background1" w:themeShade="BF"/>
              <w:right w:val="nil"/>
            </w:tcBorders>
          </w:tcPr>
          <w:p w14:paraId="64F91089" w14:textId="0D73ED8F"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(733)</w:t>
            </w:r>
          </w:p>
        </w:tc>
        <w:tc>
          <w:tcPr>
            <w:tcW w:w="993" w:type="dxa"/>
            <w:tcBorders>
              <w:top w:val="single" w:sz="4" w:space="0" w:color="BFBFBF" w:themeColor="background1" w:themeShade="BF"/>
              <w:left w:val="nil"/>
              <w:bottom w:val="single" w:sz="4" w:space="0" w:color="BFBFBF" w:themeColor="background1" w:themeShade="BF"/>
              <w:right w:val="nil"/>
            </w:tcBorders>
          </w:tcPr>
          <w:p w14:paraId="41FC4B62" w14:textId="336D3C26"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820</w:t>
            </w:r>
          </w:p>
        </w:tc>
        <w:tc>
          <w:tcPr>
            <w:tcW w:w="993" w:type="dxa"/>
            <w:tcBorders>
              <w:top w:val="single" w:sz="4" w:space="0" w:color="BFBFBF" w:themeColor="background1" w:themeShade="BF"/>
              <w:left w:val="nil"/>
              <w:bottom w:val="single" w:sz="4" w:space="0" w:color="BFBFBF" w:themeColor="background1" w:themeShade="BF"/>
              <w:right w:val="nil"/>
            </w:tcBorders>
          </w:tcPr>
          <w:p w14:paraId="06E4D2DC" w14:textId="00A9564D"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(559)</w:t>
            </w:r>
          </w:p>
        </w:tc>
        <w:tc>
          <w:tcPr>
            <w:tcW w:w="852" w:type="dxa"/>
            <w:tcBorders>
              <w:top w:val="single" w:sz="4" w:space="0" w:color="BFBFBF" w:themeColor="background1" w:themeShade="BF"/>
              <w:left w:val="nil"/>
              <w:bottom w:val="single" w:sz="4" w:space="0" w:color="BFBFBF" w:themeColor="background1" w:themeShade="BF"/>
              <w:right w:val="nil"/>
            </w:tcBorders>
          </w:tcPr>
          <w:p w14:paraId="1379F6C0" w14:textId="7B6068F0"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(9)</w:t>
            </w:r>
          </w:p>
        </w:tc>
        <w:tc>
          <w:tcPr>
            <w:tcW w:w="851" w:type="dxa"/>
            <w:tcBorders>
              <w:top w:val="single" w:sz="4" w:space="0" w:color="BFBFBF" w:themeColor="background1" w:themeShade="BF"/>
              <w:left w:val="nil"/>
              <w:bottom w:val="single" w:sz="4" w:space="0" w:color="BFBFBF" w:themeColor="background1" w:themeShade="BF"/>
              <w:right w:val="nil"/>
            </w:tcBorders>
          </w:tcPr>
          <w:p w14:paraId="48FBD966" w14:textId="3CA6BC65"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(481)</w:t>
            </w:r>
          </w:p>
        </w:tc>
      </w:tr>
      <w:tr w:rsidR="00343227" w:rsidRPr="00343227" w14:paraId="4983D9D6" w14:textId="77777777" w:rsidTr="00343227">
        <w:trPr>
          <w:trHeight w:val="354"/>
        </w:trPr>
        <w:tc>
          <w:tcPr>
            <w:tcW w:w="2410" w:type="dxa"/>
            <w:tcBorders>
              <w:top w:val="single" w:sz="4" w:space="0" w:color="BFBFBF" w:themeColor="background1" w:themeShade="BF"/>
              <w:left w:val="nil"/>
              <w:bottom w:val="single" w:sz="4" w:space="0" w:color="A6A6A6" w:themeColor="background1" w:themeShade="A6"/>
              <w:right w:val="nil"/>
            </w:tcBorders>
          </w:tcPr>
          <w:p w14:paraId="45B65A3E" w14:textId="639641C9" w:rsidR="00343227" w:rsidRPr="00343227" w:rsidRDefault="00343227" w:rsidP="00343227">
            <w:pPr>
              <w:pStyle w:val="TableParagraph"/>
              <w:spacing w:before="60" w:after="60"/>
              <w:ind w:left="66" w:right="170" w:hanging="5"/>
              <w:jc w:val="left"/>
              <w:rPr>
                <w:rFonts w:ascii="Segoe UI" w:hAnsi="Segoe UI" w:cs="Segoe UI"/>
                <w:b/>
                <w:bCs/>
                <w:sz w:val="16"/>
                <w:szCs w:val="16"/>
              </w:rPr>
            </w:pPr>
            <w:r w:rsidRPr="00343227">
              <w:rPr>
                <w:rFonts w:ascii="Segoe UI" w:hAnsi="Segoe UI" w:cs="Segoe UI"/>
                <w:b/>
                <w:bCs/>
                <w:sz w:val="16"/>
                <w:szCs w:val="16"/>
              </w:rPr>
              <w:t>Balance as at 30 June 2024</w:t>
            </w:r>
          </w:p>
        </w:tc>
        <w:tc>
          <w:tcPr>
            <w:tcW w:w="992" w:type="dxa"/>
            <w:tcBorders>
              <w:top w:val="single" w:sz="4" w:space="0" w:color="BFBFBF" w:themeColor="background1" w:themeShade="BF"/>
              <w:left w:val="nil"/>
              <w:bottom w:val="single" w:sz="4" w:space="0" w:color="A6A6A6" w:themeColor="background1" w:themeShade="A6"/>
              <w:right w:val="nil"/>
            </w:tcBorders>
          </w:tcPr>
          <w:p w14:paraId="7FB0D59C" w14:textId="1666A6B8"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(707)</w:t>
            </w:r>
          </w:p>
        </w:tc>
        <w:tc>
          <w:tcPr>
            <w:tcW w:w="994" w:type="dxa"/>
            <w:tcBorders>
              <w:top w:val="single" w:sz="4" w:space="0" w:color="BFBFBF" w:themeColor="background1" w:themeShade="BF"/>
              <w:left w:val="nil"/>
              <w:bottom w:val="single" w:sz="4" w:space="0" w:color="A6A6A6" w:themeColor="background1" w:themeShade="A6"/>
              <w:right w:val="nil"/>
            </w:tcBorders>
          </w:tcPr>
          <w:p w14:paraId="3DFFCC37" w14:textId="7B16AD7E"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(3,687)</w:t>
            </w:r>
          </w:p>
        </w:tc>
        <w:tc>
          <w:tcPr>
            <w:tcW w:w="993" w:type="dxa"/>
            <w:tcBorders>
              <w:top w:val="single" w:sz="4" w:space="0" w:color="BFBFBF" w:themeColor="background1" w:themeShade="BF"/>
              <w:left w:val="nil"/>
              <w:bottom w:val="single" w:sz="4" w:space="0" w:color="A6A6A6" w:themeColor="background1" w:themeShade="A6"/>
              <w:right w:val="nil"/>
            </w:tcBorders>
          </w:tcPr>
          <w:p w14:paraId="194A2E47" w14:textId="300AB402"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(2,653)</w:t>
            </w:r>
          </w:p>
        </w:tc>
        <w:tc>
          <w:tcPr>
            <w:tcW w:w="993" w:type="dxa"/>
            <w:tcBorders>
              <w:top w:val="single" w:sz="4" w:space="0" w:color="BFBFBF" w:themeColor="background1" w:themeShade="BF"/>
              <w:left w:val="nil"/>
              <w:bottom w:val="single" w:sz="4" w:space="0" w:color="A6A6A6" w:themeColor="background1" w:themeShade="A6"/>
              <w:right w:val="nil"/>
            </w:tcBorders>
          </w:tcPr>
          <w:p w14:paraId="4DDE1A88" w14:textId="25A886AC"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(1,767)</w:t>
            </w:r>
          </w:p>
        </w:tc>
        <w:tc>
          <w:tcPr>
            <w:tcW w:w="852" w:type="dxa"/>
            <w:tcBorders>
              <w:top w:val="single" w:sz="4" w:space="0" w:color="BFBFBF" w:themeColor="background1" w:themeShade="BF"/>
              <w:left w:val="nil"/>
              <w:bottom w:val="single" w:sz="4" w:space="0" w:color="A6A6A6" w:themeColor="background1" w:themeShade="A6"/>
              <w:right w:val="nil"/>
            </w:tcBorders>
          </w:tcPr>
          <w:p w14:paraId="5CACAAD9" w14:textId="4D433512"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20</w:t>
            </w:r>
          </w:p>
        </w:tc>
        <w:tc>
          <w:tcPr>
            <w:tcW w:w="851" w:type="dxa"/>
            <w:tcBorders>
              <w:top w:val="single" w:sz="4" w:space="0" w:color="BFBFBF" w:themeColor="background1" w:themeShade="BF"/>
              <w:left w:val="nil"/>
              <w:bottom w:val="single" w:sz="4" w:space="0" w:color="A6A6A6" w:themeColor="background1" w:themeShade="A6"/>
              <w:right w:val="nil"/>
            </w:tcBorders>
          </w:tcPr>
          <w:p w14:paraId="67231FB2" w14:textId="2657E369"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(8,794)</w:t>
            </w:r>
          </w:p>
        </w:tc>
      </w:tr>
      <w:tr w:rsidR="00343227" w14:paraId="47E6067B" w14:textId="77777777" w:rsidTr="00343227">
        <w:trPr>
          <w:trHeight w:val="359"/>
        </w:trPr>
        <w:tc>
          <w:tcPr>
            <w:tcW w:w="2410" w:type="dxa"/>
            <w:tcBorders>
              <w:top w:val="single" w:sz="4" w:space="0" w:color="A6A6A6" w:themeColor="background1" w:themeShade="A6"/>
            </w:tcBorders>
          </w:tcPr>
          <w:p w14:paraId="6248CF57" w14:textId="14BBEDE4" w:rsidR="00343227" w:rsidRPr="00343227" w:rsidRDefault="00343227" w:rsidP="00343227">
            <w:pPr>
              <w:pStyle w:val="TableParagraph"/>
              <w:spacing w:before="60" w:after="60"/>
              <w:ind w:left="66" w:right="170" w:hanging="5"/>
              <w:jc w:val="left"/>
              <w:rPr>
                <w:rFonts w:ascii="Segoe UI" w:hAnsi="Segoe UI" w:cs="Segoe UI"/>
                <w:sz w:val="16"/>
                <w:szCs w:val="16"/>
              </w:rPr>
            </w:pPr>
            <w:r w:rsidRPr="00343227">
              <w:rPr>
                <w:rFonts w:ascii="Segoe UI" w:hAnsi="Segoe UI" w:cs="Segoe UI"/>
                <w:sz w:val="16"/>
                <w:szCs w:val="16"/>
              </w:rPr>
              <w:t>Balance as at 1 July 2024</w:t>
            </w:r>
          </w:p>
        </w:tc>
        <w:tc>
          <w:tcPr>
            <w:tcW w:w="992" w:type="dxa"/>
            <w:tcBorders>
              <w:top w:val="single" w:sz="4" w:space="0" w:color="A6A6A6" w:themeColor="background1" w:themeShade="A6"/>
            </w:tcBorders>
          </w:tcPr>
          <w:p w14:paraId="1E472C53" w14:textId="08A206E5"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(707)</w:t>
            </w:r>
          </w:p>
        </w:tc>
        <w:tc>
          <w:tcPr>
            <w:tcW w:w="994" w:type="dxa"/>
            <w:tcBorders>
              <w:top w:val="single" w:sz="4" w:space="0" w:color="A6A6A6" w:themeColor="background1" w:themeShade="A6"/>
            </w:tcBorders>
          </w:tcPr>
          <w:p w14:paraId="2B7C3F53" w14:textId="4AEF221C"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(3,687)</w:t>
            </w:r>
          </w:p>
        </w:tc>
        <w:tc>
          <w:tcPr>
            <w:tcW w:w="993" w:type="dxa"/>
            <w:tcBorders>
              <w:top w:val="single" w:sz="4" w:space="0" w:color="A6A6A6" w:themeColor="background1" w:themeShade="A6"/>
            </w:tcBorders>
          </w:tcPr>
          <w:p w14:paraId="58961E74" w14:textId="52FC5860"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(2,653)</w:t>
            </w:r>
          </w:p>
        </w:tc>
        <w:tc>
          <w:tcPr>
            <w:tcW w:w="993" w:type="dxa"/>
            <w:tcBorders>
              <w:top w:val="single" w:sz="4" w:space="0" w:color="A6A6A6" w:themeColor="background1" w:themeShade="A6"/>
            </w:tcBorders>
          </w:tcPr>
          <w:p w14:paraId="121B370A" w14:textId="35D72A4D"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(1,767)</w:t>
            </w:r>
          </w:p>
        </w:tc>
        <w:tc>
          <w:tcPr>
            <w:tcW w:w="852" w:type="dxa"/>
            <w:tcBorders>
              <w:top w:val="single" w:sz="4" w:space="0" w:color="A6A6A6" w:themeColor="background1" w:themeShade="A6"/>
            </w:tcBorders>
          </w:tcPr>
          <w:p w14:paraId="391B2784" w14:textId="1A7E9422"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20</w:t>
            </w:r>
          </w:p>
        </w:tc>
        <w:tc>
          <w:tcPr>
            <w:tcW w:w="851" w:type="dxa"/>
            <w:tcBorders>
              <w:top w:val="single" w:sz="4" w:space="0" w:color="A6A6A6" w:themeColor="background1" w:themeShade="A6"/>
            </w:tcBorders>
          </w:tcPr>
          <w:p w14:paraId="61C7C539" w14:textId="05058CC2"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(8,794)</w:t>
            </w:r>
          </w:p>
        </w:tc>
      </w:tr>
      <w:tr w:rsidR="00343227" w14:paraId="44918583" w14:textId="77777777" w:rsidTr="00343227">
        <w:trPr>
          <w:trHeight w:val="359"/>
        </w:trPr>
        <w:tc>
          <w:tcPr>
            <w:tcW w:w="2410" w:type="dxa"/>
          </w:tcPr>
          <w:p w14:paraId="7B1EA172" w14:textId="40F5AEFD" w:rsidR="00343227" w:rsidRPr="00343227" w:rsidRDefault="00343227" w:rsidP="00343227">
            <w:pPr>
              <w:pStyle w:val="TableParagraph"/>
              <w:spacing w:before="60" w:after="60"/>
              <w:ind w:left="66" w:right="170" w:hanging="5"/>
              <w:jc w:val="left"/>
              <w:rPr>
                <w:rFonts w:ascii="Segoe UI" w:hAnsi="Segoe UI" w:cs="Segoe UI"/>
                <w:sz w:val="16"/>
                <w:szCs w:val="16"/>
              </w:rPr>
            </w:pPr>
            <w:r w:rsidRPr="00343227">
              <w:rPr>
                <w:rFonts w:ascii="Segoe UI" w:hAnsi="Segoe UI" w:cs="Segoe UI"/>
                <w:sz w:val="16"/>
                <w:szCs w:val="16"/>
              </w:rPr>
              <w:t>Revenue</w:t>
            </w:r>
          </w:p>
        </w:tc>
        <w:tc>
          <w:tcPr>
            <w:tcW w:w="992" w:type="dxa"/>
          </w:tcPr>
          <w:p w14:paraId="61249589" w14:textId="2C4708D0"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w:t>
            </w:r>
          </w:p>
        </w:tc>
        <w:tc>
          <w:tcPr>
            <w:tcW w:w="994" w:type="dxa"/>
          </w:tcPr>
          <w:p w14:paraId="5389A42D" w14:textId="3C29D26E"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1,319</w:t>
            </w:r>
          </w:p>
        </w:tc>
        <w:tc>
          <w:tcPr>
            <w:tcW w:w="993" w:type="dxa"/>
          </w:tcPr>
          <w:p w14:paraId="626C3267" w14:textId="2B7A88A6"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12,428</w:t>
            </w:r>
          </w:p>
        </w:tc>
        <w:tc>
          <w:tcPr>
            <w:tcW w:w="993" w:type="dxa"/>
          </w:tcPr>
          <w:p w14:paraId="6BD6945F" w14:textId="16D9151C"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726</w:t>
            </w:r>
          </w:p>
        </w:tc>
        <w:tc>
          <w:tcPr>
            <w:tcW w:w="852" w:type="dxa"/>
          </w:tcPr>
          <w:p w14:paraId="2207037D" w14:textId="210B8D9E"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818</w:t>
            </w:r>
          </w:p>
        </w:tc>
        <w:tc>
          <w:tcPr>
            <w:tcW w:w="851" w:type="dxa"/>
          </w:tcPr>
          <w:p w14:paraId="021D995F" w14:textId="5344B3F3"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15,291</w:t>
            </w:r>
          </w:p>
        </w:tc>
      </w:tr>
      <w:tr w:rsidR="00343227" w14:paraId="00872FC9" w14:textId="77777777" w:rsidTr="00343227">
        <w:trPr>
          <w:trHeight w:val="348"/>
        </w:trPr>
        <w:tc>
          <w:tcPr>
            <w:tcW w:w="2410" w:type="dxa"/>
            <w:tcBorders>
              <w:top w:val="nil"/>
              <w:left w:val="nil"/>
              <w:bottom w:val="single" w:sz="4" w:space="0" w:color="BFBFBF" w:themeColor="background1" w:themeShade="BF"/>
              <w:right w:val="nil"/>
            </w:tcBorders>
          </w:tcPr>
          <w:p w14:paraId="5E93704D" w14:textId="0DB84B0B" w:rsidR="00343227" w:rsidRPr="00343227" w:rsidRDefault="00343227" w:rsidP="00343227">
            <w:pPr>
              <w:pStyle w:val="TableParagraph"/>
              <w:spacing w:before="60" w:after="60"/>
              <w:ind w:left="66" w:right="170" w:hanging="5"/>
              <w:jc w:val="left"/>
              <w:rPr>
                <w:rFonts w:ascii="Segoe UI" w:hAnsi="Segoe UI" w:cs="Segoe UI"/>
                <w:sz w:val="16"/>
                <w:szCs w:val="16"/>
              </w:rPr>
            </w:pPr>
            <w:r w:rsidRPr="00343227">
              <w:rPr>
                <w:rFonts w:ascii="Segoe UI" w:hAnsi="Segoe UI" w:cs="Segoe UI"/>
                <w:sz w:val="16"/>
                <w:szCs w:val="16"/>
              </w:rPr>
              <w:t>Expenditure</w:t>
            </w:r>
          </w:p>
        </w:tc>
        <w:tc>
          <w:tcPr>
            <w:tcW w:w="992" w:type="dxa"/>
            <w:tcBorders>
              <w:top w:val="nil"/>
              <w:left w:val="nil"/>
              <w:bottom w:val="single" w:sz="4" w:space="0" w:color="BFBFBF" w:themeColor="background1" w:themeShade="BF"/>
              <w:right w:val="nil"/>
            </w:tcBorders>
          </w:tcPr>
          <w:p w14:paraId="59482F16" w14:textId="7223AFB2"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w:t>
            </w:r>
          </w:p>
        </w:tc>
        <w:tc>
          <w:tcPr>
            <w:tcW w:w="994" w:type="dxa"/>
            <w:tcBorders>
              <w:top w:val="nil"/>
              <w:left w:val="nil"/>
              <w:bottom w:val="single" w:sz="4" w:space="0" w:color="BFBFBF" w:themeColor="background1" w:themeShade="BF"/>
              <w:right w:val="nil"/>
            </w:tcBorders>
          </w:tcPr>
          <w:p w14:paraId="41433529" w14:textId="5E184389"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(2,386)</w:t>
            </w:r>
          </w:p>
        </w:tc>
        <w:tc>
          <w:tcPr>
            <w:tcW w:w="993" w:type="dxa"/>
            <w:tcBorders>
              <w:top w:val="nil"/>
              <w:left w:val="nil"/>
              <w:bottom w:val="single" w:sz="4" w:space="0" w:color="BFBFBF" w:themeColor="background1" w:themeShade="BF"/>
              <w:right w:val="nil"/>
            </w:tcBorders>
          </w:tcPr>
          <w:p w14:paraId="4A5B3B63" w14:textId="63E3D2FB"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(11,910)</w:t>
            </w:r>
          </w:p>
        </w:tc>
        <w:tc>
          <w:tcPr>
            <w:tcW w:w="993" w:type="dxa"/>
            <w:tcBorders>
              <w:top w:val="nil"/>
              <w:left w:val="nil"/>
              <w:bottom w:val="single" w:sz="4" w:space="0" w:color="BFBFBF" w:themeColor="background1" w:themeShade="BF"/>
              <w:right w:val="nil"/>
            </w:tcBorders>
          </w:tcPr>
          <w:p w14:paraId="29022879" w14:textId="3621DCD2"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(936)</w:t>
            </w:r>
          </w:p>
        </w:tc>
        <w:tc>
          <w:tcPr>
            <w:tcW w:w="852" w:type="dxa"/>
            <w:tcBorders>
              <w:top w:val="nil"/>
              <w:left w:val="nil"/>
              <w:bottom w:val="single" w:sz="4" w:space="0" w:color="BFBFBF" w:themeColor="background1" w:themeShade="BF"/>
              <w:right w:val="nil"/>
            </w:tcBorders>
          </w:tcPr>
          <w:p w14:paraId="52D765D3" w14:textId="4C2144DF"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(1,614)</w:t>
            </w:r>
          </w:p>
        </w:tc>
        <w:tc>
          <w:tcPr>
            <w:tcW w:w="851" w:type="dxa"/>
            <w:tcBorders>
              <w:top w:val="nil"/>
              <w:left w:val="nil"/>
              <w:bottom w:val="single" w:sz="4" w:space="0" w:color="BFBFBF" w:themeColor="background1" w:themeShade="BF"/>
              <w:right w:val="nil"/>
            </w:tcBorders>
          </w:tcPr>
          <w:p w14:paraId="2C6A2E83" w14:textId="335BFE06" w:rsidR="00343227" w:rsidRPr="00343227" w:rsidRDefault="00343227" w:rsidP="00343227">
            <w:pPr>
              <w:pStyle w:val="TableParagraph"/>
              <w:spacing w:before="60" w:after="60"/>
              <w:ind w:left="-42" w:right="170" w:firstLine="99"/>
              <w:rPr>
                <w:rFonts w:ascii="Segoe UI" w:hAnsi="Segoe UI" w:cs="Segoe UI"/>
                <w:sz w:val="16"/>
                <w:szCs w:val="16"/>
              </w:rPr>
            </w:pPr>
            <w:r w:rsidRPr="00343227">
              <w:rPr>
                <w:rFonts w:ascii="Segoe UI" w:hAnsi="Segoe UI" w:cs="Segoe UI"/>
                <w:sz w:val="16"/>
                <w:szCs w:val="16"/>
              </w:rPr>
              <w:t>(16,846)</w:t>
            </w:r>
          </w:p>
        </w:tc>
      </w:tr>
      <w:tr w:rsidR="00343227" w:rsidRPr="00343227" w14:paraId="5EB46AA4" w14:textId="77777777">
        <w:trPr>
          <w:trHeight w:val="344"/>
        </w:trPr>
        <w:tc>
          <w:tcPr>
            <w:tcW w:w="2410" w:type="dxa"/>
            <w:tcBorders>
              <w:top w:val="single" w:sz="4" w:space="0" w:color="BFBFBF" w:themeColor="background1" w:themeShade="BF"/>
              <w:left w:val="nil"/>
              <w:bottom w:val="single" w:sz="4" w:space="0" w:color="BFBFBF" w:themeColor="background1" w:themeShade="BF"/>
              <w:right w:val="nil"/>
            </w:tcBorders>
          </w:tcPr>
          <w:p w14:paraId="73DE2321" w14:textId="6B2CEBF1" w:rsidR="00343227" w:rsidRPr="00343227" w:rsidRDefault="00343227" w:rsidP="00343227">
            <w:pPr>
              <w:pStyle w:val="TableParagraph"/>
              <w:spacing w:before="60" w:after="60"/>
              <w:ind w:left="66" w:right="170" w:hanging="5"/>
              <w:jc w:val="left"/>
              <w:rPr>
                <w:rFonts w:ascii="Segoe UI" w:hAnsi="Segoe UI" w:cs="Segoe UI"/>
                <w:i/>
                <w:iCs/>
                <w:sz w:val="16"/>
                <w:szCs w:val="16"/>
              </w:rPr>
            </w:pPr>
            <w:r w:rsidRPr="00343227">
              <w:rPr>
                <w:rFonts w:ascii="Segoe UI" w:hAnsi="Segoe UI" w:cs="Segoe UI"/>
                <w:i/>
                <w:iCs/>
                <w:sz w:val="16"/>
                <w:szCs w:val="16"/>
              </w:rPr>
              <w:t>Surplus/(deficit) for the year</w:t>
            </w:r>
          </w:p>
        </w:tc>
        <w:tc>
          <w:tcPr>
            <w:tcW w:w="992" w:type="dxa"/>
            <w:tcBorders>
              <w:top w:val="single" w:sz="4" w:space="0" w:color="BFBFBF" w:themeColor="background1" w:themeShade="BF"/>
              <w:left w:val="nil"/>
              <w:bottom w:val="single" w:sz="4" w:space="0" w:color="BFBFBF" w:themeColor="background1" w:themeShade="BF"/>
              <w:right w:val="nil"/>
            </w:tcBorders>
          </w:tcPr>
          <w:p w14:paraId="2BF68ED1" w14:textId="35646C7F"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w:t>
            </w:r>
          </w:p>
        </w:tc>
        <w:tc>
          <w:tcPr>
            <w:tcW w:w="994" w:type="dxa"/>
            <w:tcBorders>
              <w:top w:val="single" w:sz="4" w:space="0" w:color="BFBFBF" w:themeColor="background1" w:themeShade="BF"/>
              <w:left w:val="nil"/>
              <w:bottom w:val="single" w:sz="4" w:space="0" w:color="BFBFBF" w:themeColor="background1" w:themeShade="BF"/>
              <w:right w:val="nil"/>
            </w:tcBorders>
          </w:tcPr>
          <w:p w14:paraId="2CD1BC12" w14:textId="68A305FF"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(1,067)</w:t>
            </w:r>
          </w:p>
        </w:tc>
        <w:tc>
          <w:tcPr>
            <w:tcW w:w="993" w:type="dxa"/>
            <w:tcBorders>
              <w:top w:val="single" w:sz="4" w:space="0" w:color="BFBFBF" w:themeColor="background1" w:themeShade="BF"/>
              <w:left w:val="nil"/>
              <w:bottom w:val="single" w:sz="4" w:space="0" w:color="BFBFBF" w:themeColor="background1" w:themeShade="BF"/>
              <w:right w:val="nil"/>
            </w:tcBorders>
          </w:tcPr>
          <w:p w14:paraId="0528D7B5" w14:textId="5129FAE0"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518</w:t>
            </w:r>
          </w:p>
        </w:tc>
        <w:tc>
          <w:tcPr>
            <w:tcW w:w="993" w:type="dxa"/>
            <w:tcBorders>
              <w:top w:val="single" w:sz="4" w:space="0" w:color="BFBFBF" w:themeColor="background1" w:themeShade="BF"/>
              <w:left w:val="nil"/>
              <w:bottom w:val="single" w:sz="4" w:space="0" w:color="BFBFBF" w:themeColor="background1" w:themeShade="BF"/>
              <w:right w:val="nil"/>
            </w:tcBorders>
          </w:tcPr>
          <w:p w14:paraId="0AE7F414" w14:textId="528A4B26"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(210)</w:t>
            </w:r>
          </w:p>
        </w:tc>
        <w:tc>
          <w:tcPr>
            <w:tcW w:w="852" w:type="dxa"/>
            <w:tcBorders>
              <w:top w:val="single" w:sz="4" w:space="0" w:color="BFBFBF" w:themeColor="background1" w:themeShade="BF"/>
              <w:left w:val="nil"/>
              <w:bottom w:val="single" w:sz="4" w:space="0" w:color="BFBFBF" w:themeColor="background1" w:themeShade="BF"/>
              <w:right w:val="nil"/>
            </w:tcBorders>
          </w:tcPr>
          <w:p w14:paraId="7F8B5504" w14:textId="1E71E09A"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(796)</w:t>
            </w:r>
          </w:p>
        </w:tc>
        <w:tc>
          <w:tcPr>
            <w:tcW w:w="851" w:type="dxa"/>
            <w:tcBorders>
              <w:top w:val="single" w:sz="4" w:space="0" w:color="BFBFBF" w:themeColor="background1" w:themeShade="BF"/>
              <w:left w:val="nil"/>
              <w:bottom w:val="single" w:sz="4" w:space="0" w:color="BFBFBF" w:themeColor="background1" w:themeShade="BF"/>
              <w:right w:val="nil"/>
            </w:tcBorders>
          </w:tcPr>
          <w:p w14:paraId="1F496BAC" w14:textId="11C227B9" w:rsidR="00343227" w:rsidRPr="00343227" w:rsidRDefault="00343227" w:rsidP="00343227">
            <w:pPr>
              <w:pStyle w:val="TableParagraph"/>
              <w:spacing w:before="60" w:after="60"/>
              <w:ind w:left="-42" w:right="170" w:firstLine="99"/>
              <w:rPr>
                <w:rFonts w:ascii="Segoe UI" w:hAnsi="Segoe UI" w:cs="Segoe UI"/>
                <w:i/>
                <w:iCs/>
                <w:sz w:val="16"/>
                <w:szCs w:val="16"/>
              </w:rPr>
            </w:pPr>
            <w:r w:rsidRPr="00343227">
              <w:rPr>
                <w:rFonts w:ascii="Segoe UI" w:hAnsi="Segoe UI" w:cs="Segoe UI"/>
                <w:i/>
                <w:iCs/>
                <w:sz w:val="16"/>
                <w:szCs w:val="16"/>
              </w:rPr>
              <w:t>(1,555)</w:t>
            </w:r>
          </w:p>
        </w:tc>
      </w:tr>
      <w:tr w:rsidR="00343227" w:rsidRPr="00343227" w14:paraId="0325E7BE" w14:textId="77777777" w:rsidTr="00343227">
        <w:trPr>
          <w:trHeight w:val="344"/>
        </w:trPr>
        <w:tc>
          <w:tcPr>
            <w:tcW w:w="2410" w:type="dxa"/>
            <w:tcBorders>
              <w:top w:val="single" w:sz="4" w:space="0" w:color="BFBFBF" w:themeColor="background1" w:themeShade="BF"/>
              <w:left w:val="nil"/>
              <w:bottom w:val="single" w:sz="4" w:space="0" w:color="BFBFBF" w:themeColor="background1" w:themeShade="BF"/>
              <w:right w:val="nil"/>
            </w:tcBorders>
          </w:tcPr>
          <w:p w14:paraId="5D40DD7A" w14:textId="607AAB63" w:rsidR="00343227" w:rsidRPr="00343227" w:rsidRDefault="00343227" w:rsidP="00343227">
            <w:pPr>
              <w:pStyle w:val="TableParagraph"/>
              <w:spacing w:before="60" w:after="60"/>
              <w:ind w:left="66" w:right="170" w:hanging="5"/>
              <w:jc w:val="left"/>
              <w:rPr>
                <w:rFonts w:ascii="Segoe UI" w:hAnsi="Segoe UI" w:cs="Segoe UI"/>
                <w:b/>
                <w:bCs/>
                <w:sz w:val="16"/>
                <w:szCs w:val="16"/>
              </w:rPr>
            </w:pPr>
            <w:r w:rsidRPr="00343227">
              <w:rPr>
                <w:rFonts w:ascii="Segoe UI" w:hAnsi="Segoe UI" w:cs="Segoe UI"/>
                <w:b/>
                <w:bCs/>
                <w:sz w:val="16"/>
                <w:szCs w:val="16"/>
              </w:rPr>
              <w:t>Balance as at 30 June 2025</w:t>
            </w:r>
          </w:p>
        </w:tc>
        <w:tc>
          <w:tcPr>
            <w:tcW w:w="992" w:type="dxa"/>
            <w:tcBorders>
              <w:top w:val="single" w:sz="4" w:space="0" w:color="BFBFBF" w:themeColor="background1" w:themeShade="BF"/>
              <w:left w:val="nil"/>
              <w:bottom w:val="single" w:sz="4" w:space="0" w:color="BFBFBF" w:themeColor="background1" w:themeShade="BF"/>
              <w:right w:val="nil"/>
            </w:tcBorders>
          </w:tcPr>
          <w:p w14:paraId="1C7D78A6" w14:textId="5D0DE43B"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(707)</w:t>
            </w:r>
          </w:p>
        </w:tc>
        <w:tc>
          <w:tcPr>
            <w:tcW w:w="994" w:type="dxa"/>
            <w:tcBorders>
              <w:top w:val="single" w:sz="4" w:space="0" w:color="BFBFBF" w:themeColor="background1" w:themeShade="BF"/>
              <w:left w:val="nil"/>
              <w:bottom w:val="single" w:sz="4" w:space="0" w:color="BFBFBF" w:themeColor="background1" w:themeShade="BF"/>
              <w:right w:val="nil"/>
            </w:tcBorders>
          </w:tcPr>
          <w:p w14:paraId="148A49C1" w14:textId="78F9A184"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(4,754)</w:t>
            </w:r>
          </w:p>
        </w:tc>
        <w:tc>
          <w:tcPr>
            <w:tcW w:w="993" w:type="dxa"/>
            <w:tcBorders>
              <w:top w:val="single" w:sz="4" w:space="0" w:color="BFBFBF" w:themeColor="background1" w:themeShade="BF"/>
              <w:left w:val="nil"/>
              <w:bottom w:val="single" w:sz="4" w:space="0" w:color="BFBFBF" w:themeColor="background1" w:themeShade="BF"/>
              <w:right w:val="nil"/>
            </w:tcBorders>
          </w:tcPr>
          <w:p w14:paraId="183C359A" w14:textId="1BB64F59"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(2,135)</w:t>
            </w:r>
          </w:p>
        </w:tc>
        <w:tc>
          <w:tcPr>
            <w:tcW w:w="993" w:type="dxa"/>
            <w:tcBorders>
              <w:top w:val="single" w:sz="4" w:space="0" w:color="BFBFBF" w:themeColor="background1" w:themeShade="BF"/>
              <w:left w:val="nil"/>
              <w:bottom w:val="single" w:sz="4" w:space="0" w:color="BFBFBF" w:themeColor="background1" w:themeShade="BF"/>
              <w:right w:val="nil"/>
            </w:tcBorders>
          </w:tcPr>
          <w:p w14:paraId="58E1092B" w14:textId="3C0ECFB1"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(1,977)</w:t>
            </w:r>
          </w:p>
        </w:tc>
        <w:tc>
          <w:tcPr>
            <w:tcW w:w="852" w:type="dxa"/>
            <w:tcBorders>
              <w:top w:val="single" w:sz="4" w:space="0" w:color="BFBFBF" w:themeColor="background1" w:themeShade="BF"/>
              <w:left w:val="nil"/>
              <w:bottom w:val="single" w:sz="4" w:space="0" w:color="BFBFBF" w:themeColor="background1" w:themeShade="BF"/>
              <w:right w:val="nil"/>
            </w:tcBorders>
          </w:tcPr>
          <w:p w14:paraId="4C29A79D" w14:textId="1F428249"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(776)</w:t>
            </w:r>
          </w:p>
        </w:tc>
        <w:tc>
          <w:tcPr>
            <w:tcW w:w="851" w:type="dxa"/>
            <w:tcBorders>
              <w:top w:val="single" w:sz="4" w:space="0" w:color="BFBFBF" w:themeColor="background1" w:themeShade="BF"/>
              <w:left w:val="nil"/>
              <w:bottom w:val="single" w:sz="4" w:space="0" w:color="BFBFBF" w:themeColor="background1" w:themeShade="BF"/>
              <w:right w:val="nil"/>
            </w:tcBorders>
          </w:tcPr>
          <w:p w14:paraId="75100893" w14:textId="558CDAD9" w:rsidR="00343227" w:rsidRPr="00343227" w:rsidRDefault="00343227" w:rsidP="00343227">
            <w:pPr>
              <w:pStyle w:val="TableParagraph"/>
              <w:spacing w:before="60" w:after="60"/>
              <w:ind w:left="-42" w:right="170" w:firstLine="99"/>
              <w:rPr>
                <w:rFonts w:ascii="Segoe UI" w:hAnsi="Segoe UI" w:cs="Segoe UI"/>
                <w:b/>
                <w:bCs/>
                <w:sz w:val="16"/>
                <w:szCs w:val="16"/>
              </w:rPr>
            </w:pPr>
            <w:r w:rsidRPr="00343227">
              <w:rPr>
                <w:rFonts w:ascii="Segoe UI" w:hAnsi="Segoe UI" w:cs="Segoe UI"/>
                <w:b/>
                <w:bCs/>
                <w:sz w:val="16"/>
                <w:szCs w:val="16"/>
              </w:rPr>
              <w:t>(10,349)</w:t>
            </w:r>
          </w:p>
        </w:tc>
      </w:tr>
    </w:tbl>
    <w:p w14:paraId="51FCE94F" w14:textId="2B6E964C" w:rsidR="00824EAD" w:rsidRPr="004F40AE" w:rsidRDefault="00E80D1A" w:rsidP="004F40AE">
      <w:pPr>
        <w:pStyle w:val="Note"/>
      </w:pPr>
      <w:r w:rsidRPr="004F40AE">
        <w:t>* The Problem Gambling memorandum account was disestablished in 2019/20. The Ministry has been working to seek approval from the Crown to close the deficit balance of the account. Revenue collected and expenditure incurred in relation to problem gambling services are disclosed in the ‘Problem Gambling Revenue Report’ on page 105.</w:t>
      </w:r>
    </w:p>
    <w:p w14:paraId="2311B803" w14:textId="77777777" w:rsidR="00E80D1A" w:rsidRDefault="00E80D1A" w:rsidP="00E80D1A">
      <w:pPr>
        <w:pStyle w:val="Heading3"/>
      </w:pPr>
      <w:r>
        <w:t>15.</w:t>
      </w:r>
      <w:r>
        <w:tab/>
        <w:t>Related party transactions</w:t>
      </w:r>
    </w:p>
    <w:p w14:paraId="79CD1D82" w14:textId="20F00909" w:rsidR="00E80D1A" w:rsidRDefault="00E80D1A" w:rsidP="00E80D1A">
      <w:r>
        <w:t xml:space="preserve">The Ministry is a wholly owned entity of the Crown. </w:t>
      </w:r>
    </w:p>
    <w:p w14:paraId="4F055F9C" w14:textId="77777777" w:rsidR="00E80D1A" w:rsidRDefault="00E80D1A" w:rsidP="00E80D1A"/>
    <w:p w14:paraId="4CF1FCF0" w14:textId="77777777" w:rsidR="00E80D1A" w:rsidRDefault="00E80D1A" w:rsidP="00E80D1A">
      <w:r>
        <w:t>Related party disclosures have not been made for transactions with related parties that are within a normal supplier or client/recipient relationship on terms and conditions no more or less favourable than those that it is reasonable to expect the Ministry would have adopted in dealing with the party at arm’s length in the same circumstances.</w:t>
      </w:r>
    </w:p>
    <w:p w14:paraId="3CD849E6" w14:textId="77777777" w:rsidR="00E80D1A" w:rsidRDefault="00E80D1A" w:rsidP="00E80D1A"/>
    <w:p w14:paraId="6A81C3F3" w14:textId="77777777" w:rsidR="00824EAD" w:rsidRDefault="00E80D1A" w:rsidP="00E80D1A">
      <w:r>
        <w:t>Further, transactions with other government agencies are not disclosed as related party transactions when they are consistent with the normal operating arrangements between government agencies and undertaken on the normal terms and conditions for such transactions.</w:t>
      </w:r>
    </w:p>
    <w:p w14:paraId="50E7308A" w14:textId="77777777" w:rsidR="00E80D1A" w:rsidRDefault="00E80D1A" w:rsidP="00E80D1A"/>
    <w:tbl>
      <w:tblPr>
        <w:tblW w:w="8175" w:type="dxa"/>
        <w:tblInd w:w="7" w:type="dxa"/>
        <w:tblLayout w:type="fixed"/>
        <w:tblCellMar>
          <w:left w:w="0" w:type="dxa"/>
          <w:right w:w="0" w:type="dxa"/>
        </w:tblCellMar>
        <w:tblLook w:val="01E0" w:firstRow="1" w:lastRow="1" w:firstColumn="1" w:lastColumn="1" w:noHBand="0" w:noVBand="0"/>
      </w:tblPr>
      <w:tblGrid>
        <w:gridCol w:w="1375"/>
        <w:gridCol w:w="3865"/>
        <w:gridCol w:w="2935"/>
      </w:tblGrid>
      <w:tr w:rsidR="00E80D1A" w14:paraId="1243C334" w14:textId="77777777">
        <w:trPr>
          <w:trHeight w:val="784"/>
        </w:trPr>
        <w:tc>
          <w:tcPr>
            <w:tcW w:w="1375" w:type="dxa"/>
            <w:shd w:val="clear" w:color="auto" w:fill="D9D9D9" w:themeFill="background1" w:themeFillShade="D9"/>
            <w:hideMark/>
          </w:tcPr>
          <w:p w14:paraId="503DF9EB"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74A999C3" w14:textId="3AF9E369"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97CD589"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3865" w:type="dxa"/>
            <w:shd w:val="clear" w:color="auto" w:fill="D9D9D9" w:themeFill="background1" w:themeFillShade="D9"/>
          </w:tcPr>
          <w:p w14:paraId="3518C0D0" w14:textId="77777777" w:rsidR="00E80D1A" w:rsidRDefault="00E80D1A">
            <w:pPr>
              <w:pStyle w:val="TableParagraph"/>
              <w:rPr>
                <w:rFonts w:ascii="Times New Roman"/>
                <w:b/>
                <w:bCs/>
                <w:sz w:val="18"/>
              </w:rPr>
            </w:pPr>
          </w:p>
        </w:tc>
        <w:tc>
          <w:tcPr>
            <w:tcW w:w="2935" w:type="dxa"/>
            <w:shd w:val="clear" w:color="auto" w:fill="D9D9D9" w:themeFill="background1" w:themeFillShade="D9"/>
            <w:hideMark/>
          </w:tcPr>
          <w:p w14:paraId="11A9AF73"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35BC97FC" w14:textId="5B548785"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2025</w:t>
            </w:r>
          </w:p>
          <w:p w14:paraId="1F1F63C8"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r>
      <w:tr w:rsidR="00E80D1A" w14:paraId="7A573D62" w14:textId="77777777">
        <w:trPr>
          <w:trHeight w:val="354"/>
        </w:trPr>
        <w:tc>
          <w:tcPr>
            <w:tcW w:w="1375" w:type="dxa"/>
          </w:tcPr>
          <w:p w14:paraId="4CA469AC" w14:textId="77777777" w:rsidR="00E80D1A" w:rsidRDefault="00E80D1A">
            <w:pPr>
              <w:pStyle w:val="TableParagraph"/>
              <w:spacing w:before="60" w:after="60"/>
              <w:ind w:left="-42" w:right="170" w:firstLine="99"/>
              <w:rPr>
                <w:rFonts w:ascii="Segoe UI" w:hAnsi="Segoe UI" w:cs="Segoe UI"/>
                <w:b/>
                <w:bCs/>
                <w:sz w:val="16"/>
                <w:szCs w:val="16"/>
              </w:rPr>
            </w:pPr>
          </w:p>
        </w:tc>
        <w:tc>
          <w:tcPr>
            <w:tcW w:w="3865" w:type="dxa"/>
            <w:hideMark/>
          </w:tcPr>
          <w:p w14:paraId="5A76C5C6" w14:textId="77777777" w:rsidR="00E80D1A" w:rsidRDefault="00E80D1A" w:rsidP="00E80D1A">
            <w:pPr>
              <w:pStyle w:val="TableParagraph"/>
              <w:spacing w:before="60" w:after="60"/>
              <w:ind w:left="66" w:hanging="5"/>
              <w:jc w:val="left"/>
              <w:rPr>
                <w:rFonts w:ascii="Segoe UI" w:hAnsi="Segoe UI" w:cs="Segoe UI"/>
                <w:b/>
                <w:bCs/>
                <w:w w:val="105"/>
                <w:sz w:val="16"/>
                <w:szCs w:val="16"/>
              </w:rPr>
            </w:pPr>
            <w:r>
              <w:rPr>
                <w:rFonts w:ascii="Segoe UI" w:hAnsi="Segoe UI" w:cs="Segoe UI"/>
                <w:b/>
                <w:bCs/>
                <w:w w:val="105"/>
                <w:sz w:val="16"/>
                <w:szCs w:val="16"/>
              </w:rPr>
              <w:t>Leadership team</w:t>
            </w:r>
          </w:p>
        </w:tc>
        <w:tc>
          <w:tcPr>
            <w:tcW w:w="2935" w:type="dxa"/>
          </w:tcPr>
          <w:p w14:paraId="198E120D" w14:textId="77777777" w:rsidR="00E80D1A" w:rsidRDefault="00E80D1A">
            <w:pPr>
              <w:pStyle w:val="TableParagraph"/>
              <w:spacing w:before="60" w:after="60"/>
              <w:ind w:left="-42" w:right="170" w:firstLine="99"/>
              <w:rPr>
                <w:rFonts w:ascii="Segoe UI" w:hAnsi="Segoe UI" w:cs="Segoe UI"/>
                <w:b/>
                <w:bCs/>
                <w:sz w:val="16"/>
                <w:szCs w:val="16"/>
              </w:rPr>
            </w:pPr>
          </w:p>
        </w:tc>
      </w:tr>
      <w:tr w:rsidR="00E80D1A" w14:paraId="68EAF1ED" w14:textId="77777777">
        <w:trPr>
          <w:trHeight w:val="359"/>
        </w:trPr>
        <w:tc>
          <w:tcPr>
            <w:tcW w:w="1375" w:type="dxa"/>
            <w:hideMark/>
          </w:tcPr>
          <w:p w14:paraId="7FDACF6F" w14:textId="573B9DBF" w:rsidR="00E80D1A" w:rsidRDefault="00E80D1A" w:rsidP="00E80D1A">
            <w:pPr>
              <w:pStyle w:val="TableParagraph"/>
              <w:spacing w:before="60" w:after="60"/>
              <w:ind w:left="-42" w:right="170" w:firstLine="99"/>
              <w:rPr>
                <w:rFonts w:ascii="Segoe UI" w:hAnsi="Segoe UI" w:cs="Segoe UI"/>
                <w:sz w:val="16"/>
                <w:szCs w:val="16"/>
              </w:rPr>
            </w:pPr>
            <w:r w:rsidRPr="009E5930">
              <w:rPr>
                <w:rFonts w:ascii="Segoe UI" w:hAnsi="Segoe UI" w:cs="Segoe UI"/>
                <w:sz w:val="16"/>
                <w:szCs w:val="16"/>
              </w:rPr>
              <w:t>3,990</w:t>
            </w:r>
          </w:p>
        </w:tc>
        <w:tc>
          <w:tcPr>
            <w:tcW w:w="3865" w:type="dxa"/>
            <w:hideMark/>
          </w:tcPr>
          <w:p w14:paraId="0854D8D4" w14:textId="77777777" w:rsidR="00E80D1A" w:rsidRDefault="00E80D1A" w:rsidP="00E80D1A">
            <w:pPr>
              <w:pStyle w:val="TableParagraph"/>
              <w:spacing w:before="60" w:after="60"/>
              <w:ind w:left="66" w:hanging="5"/>
              <w:jc w:val="left"/>
              <w:rPr>
                <w:rFonts w:ascii="Segoe UI" w:hAnsi="Segoe UI" w:cs="Segoe UI"/>
                <w:w w:val="105"/>
                <w:sz w:val="16"/>
                <w:szCs w:val="16"/>
              </w:rPr>
            </w:pPr>
            <w:r>
              <w:rPr>
                <w:rFonts w:ascii="Segoe UI" w:hAnsi="Segoe UI" w:cs="Segoe UI"/>
                <w:w w:val="105"/>
                <w:sz w:val="16"/>
                <w:szCs w:val="16"/>
              </w:rPr>
              <w:t>Remuneration</w:t>
            </w:r>
          </w:p>
        </w:tc>
        <w:tc>
          <w:tcPr>
            <w:tcW w:w="2935" w:type="dxa"/>
            <w:hideMark/>
          </w:tcPr>
          <w:p w14:paraId="3A0EE81A" w14:textId="56764836" w:rsid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4,087</w:t>
            </w:r>
          </w:p>
        </w:tc>
      </w:tr>
      <w:tr w:rsidR="00E80D1A" w14:paraId="5CB3DC21" w14:textId="77777777">
        <w:trPr>
          <w:trHeight w:val="348"/>
        </w:trPr>
        <w:tc>
          <w:tcPr>
            <w:tcW w:w="1375" w:type="dxa"/>
            <w:tcBorders>
              <w:top w:val="nil"/>
              <w:left w:val="nil"/>
              <w:bottom w:val="single" w:sz="4" w:space="0" w:color="BFBFBF" w:themeColor="background1" w:themeShade="BF"/>
              <w:right w:val="nil"/>
            </w:tcBorders>
            <w:hideMark/>
          </w:tcPr>
          <w:p w14:paraId="1850120D" w14:textId="45E7B054" w:rsidR="00E80D1A" w:rsidRDefault="00E80D1A" w:rsidP="00E80D1A">
            <w:pPr>
              <w:pStyle w:val="TableParagraph"/>
              <w:spacing w:before="60" w:after="60"/>
              <w:ind w:left="-42" w:right="170" w:firstLine="99"/>
              <w:rPr>
                <w:rFonts w:ascii="Segoe UI" w:hAnsi="Segoe UI" w:cs="Segoe UI"/>
                <w:sz w:val="16"/>
                <w:szCs w:val="16"/>
              </w:rPr>
            </w:pPr>
            <w:r w:rsidRPr="009E5930">
              <w:rPr>
                <w:rFonts w:ascii="Segoe UI" w:hAnsi="Segoe UI" w:cs="Segoe UI"/>
                <w:sz w:val="16"/>
                <w:szCs w:val="16"/>
              </w:rPr>
              <w:t>11</w:t>
            </w:r>
          </w:p>
        </w:tc>
        <w:tc>
          <w:tcPr>
            <w:tcW w:w="3865" w:type="dxa"/>
            <w:tcBorders>
              <w:top w:val="nil"/>
              <w:left w:val="nil"/>
              <w:bottom w:val="single" w:sz="4" w:space="0" w:color="BFBFBF" w:themeColor="background1" w:themeShade="BF"/>
              <w:right w:val="nil"/>
            </w:tcBorders>
            <w:hideMark/>
          </w:tcPr>
          <w:p w14:paraId="52D1475A" w14:textId="77777777" w:rsidR="00E80D1A" w:rsidRDefault="00E80D1A" w:rsidP="00E80D1A">
            <w:pPr>
              <w:pStyle w:val="TableParagraph"/>
              <w:spacing w:before="60" w:after="60"/>
              <w:ind w:left="66" w:hanging="5"/>
              <w:jc w:val="left"/>
              <w:rPr>
                <w:rFonts w:ascii="Segoe UI" w:hAnsi="Segoe UI" w:cs="Segoe UI"/>
                <w:w w:val="105"/>
                <w:sz w:val="16"/>
                <w:szCs w:val="16"/>
              </w:rPr>
            </w:pPr>
            <w:r>
              <w:rPr>
                <w:rFonts w:ascii="Segoe UI" w:hAnsi="Segoe UI" w:cs="Segoe UI"/>
                <w:w w:val="105"/>
                <w:sz w:val="16"/>
                <w:szCs w:val="16"/>
              </w:rPr>
              <w:t>Full-time equivalent staff</w:t>
            </w:r>
          </w:p>
        </w:tc>
        <w:tc>
          <w:tcPr>
            <w:tcW w:w="2935" w:type="dxa"/>
            <w:tcBorders>
              <w:top w:val="nil"/>
              <w:left w:val="nil"/>
              <w:bottom w:val="single" w:sz="4" w:space="0" w:color="BFBFBF" w:themeColor="background1" w:themeShade="BF"/>
              <w:right w:val="nil"/>
            </w:tcBorders>
            <w:hideMark/>
          </w:tcPr>
          <w:p w14:paraId="41AB1E3D" w14:textId="7BB46D1A" w:rsid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10</w:t>
            </w:r>
          </w:p>
        </w:tc>
      </w:tr>
    </w:tbl>
    <w:p w14:paraId="6C1030D3" w14:textId="7A814EA3" w:rsidR="00E80D1A" w:rsidRPr="00824EAD" w:rsidRDefault="00E80D1A" w:rsidP="00E80D1A">
      <w:pPr>
        <w:sectPr w:rsidR="00E80D1A" w:rsidRPr="00824EAD" w:rsidSect="004B1083">
          <w:pgSz w:w="11907" w:h="16840" w:code="9"/>
          <w:pgMar w:top="1418" w:right="1701" w:bottom="1134" w:left="1843" w:header="284" w:footer="425" w:gutter="284"/>
          <w:cols w:space="720"/>
        </w:sectPr>
      </w:pPr>
    </w:p>
    <w:p w14:paraId="336C9A77" w14:textId="77777777" w:rsidR="00E80D1A" w:rsidRDefault="00E80D1A" w:rsidP="00E80D1A">
      <w:pPr>
        <w:rPr>
          <w:w w:val="105"/>
        </w:rPr>
      </w:pPr>
      <w:r w:rsidRPr="00E80D1A">
        <w:rPr>
          <w:w w:val="105"/>
        </w:rPr>
        <w:t>The leadership team also includes the Director-General of Health.</w:t>
      </w:r>
    </w:p>
    <w:p w14:paraId="13D1463C" w14:textId="77777777" w:rsidR="00E80D1A" w:rsidRPr="00E80D1A" w:rsidRDefault="00E80D1A" w:rsidP="00E80D1A">
      <w:pPr>
        <w:rPr>
          <w:w w:val="105"/>
        </w:rPr>
      </w:pPr>
    </w:p>
    <w:p w14:paraId="763A4BD0" w14:textId="7553658E" w:rsidR="00E80D1A" w:rsidRDefault="00E80D1A" w:rsidP="00E80D1A">
      <w:pPr>
        <w:rPr>
          <w:w w:val="105"/>
        </w:rPr>
      </w:pPr>
      <w:r w:rsidRPr="00E80D1A">
        <w:rPr>
          <w:w w:val="105"/>
        </w:rPr>
        <w:t>The above key management personnel disclosure excludes the Minister of Health. The Minister’s remuneration and other benefits are not included. The Minister’s remuneration and other benefits are set by the Remuneration Authority under the Members of Parliament</w:t>
      </w:r>
      <w:r>
        <w:rPr>
          <w:w w:val="105"/>
        </w:rPr>
        <w:t xml:space="preserve"> </w:t>
      </w:r>
      <w:r w:rsidRPr="00E80D1A">
        <w:rPr>
          <w:w w:val="105"/>
        </w:rPr>
        <w:t>(Remuneration and Services) Act 2013 and are paid under permanent legislative authority, not by the Ministry.</w:t>
      </w:r>
    </w:p>
    <w:p w14:paraId="15B8EBCA" w14:textId="77777777" w:rsidR="00E80D1A" w:rsidRPr="00E80D1A" w:rsidRDefault="00E80D1A" w:rsidP="00E80D1A">
      <w:pPr>
        <w:rPr>
          <w:w w:val="105"/>
        </w:rPr>
      </w:pPr>
    </w:p>
    <w:p w14:paraId="7B4E6C4B" w14:textId="77777777" w:rsidR="00E80D1A" w:rsidRDefault="00E80D1A" w:rsidP="00E80D1A">
      <w:pPr>
        <w:rPr>
          <w:w w:val="105"/>
        </w:rPr>
      </w:pPr>
      <w:r w:rsidRPr="00E80D1A">
        <w:rPr>
          <w:w w:val="105"/>
        </w:rPr>
        <w:t>The remuneration of the leadership team includes contributions to defined contribution plans and non-monetary benefit provided (car parks). The non-monetary benefit has been</w:t>
      </w:r>
      <w:r>
        <w:rPr>
          <w:w w:val="105"/>
        </w:rPr>
        <w:t xml:space="preserve"> </w:t>
      </w:r>
      <w:r w:rsidRPr="00E80D1A">
        <w:rPr>
          <w:w w:val="105"/>
        </w:rPr>
        <w:t>measured using the recovery rate that is applicable for other employees who use car parks in the Wellington office.</w:t>
      </w:r>
    </w:p>
    <w:p w14:paraId="630F5E6B" w14:textId="77777777" w:rsidR="00E80D1A" w:rsidRPr="00E80D1A" w:rsidRDefault="00E80D1A" w:rsidP="00E80D1A">
      <w:pPr>
        <w:pStyle w:val="Heading3"/>
        <w:rPr>
          <w:w w:val="105"/>
        </w:rPr>
      </w:pPr>
      <w:r w:rsidRPr="00E80D1A">
        <w:rPr>
          <w:w w:val="105"/>
        </w:rPr>
        <w:t>16.</w:t>
      </w:r>
      <w:r w:rsidRPr="00E80D1A">
        <w:rPr>
          <w:w w:val="105"/>
        </w:rPr>
        <w:tab/>
        <w:t>Financial instruments</w:t>
      </w:r>
    </w:p>
    <w:p w14:paraId="5FA629D4" w14:textId="77777777" w:rsidR="00E80D1A" w:rsidRPr="00E80D1A" w:rsidRDefault="00E80D1A" w:rsidP="00E80D1A">
      <w:pPr>
        <w:pStyle w:val="Heading4"/>
        <w:rPr>
          <w:w w:val="105"/>
        </w:rPr>
      </w:pPr>
      <w:r w:rsidRPr="00E80D1A">
        <w:rPr>
          <w:w w:val="105"/>
        </w:rPr>
        <w:t>Categories of financial instruments</w:t>
      </w:r>
    </w:p>
    <w:p w14:paraId="2FF3C402" w14:textId="77777777" w:rsidR="00E80D1A" w:rsidRDefault="00E80D1A" w:rsidP="00E80D1A">
      <w:pPr>
        <w:rPr>
          <w:w w:val="105"/>
        </w:rPr>
      </w:pPr>
      <w:r w:rsidRPr="00E80D1A">
        <w:rPr>
          <w:w w:val="105"/>
        </w:rPr>
        <w:t>The carrying amounts of financial assets and financial liabilities in each of the financial instrument categories are as follows.</w:t>
      </w:r>
    </w:p>
    <w:p w14:paraId="3D6C956D" w14:textId="77777777" w:rsidR="00E80D1A" w:rsidRDefault="00E80D1A" w:rsidP="00E80D1A">
      <w:pPr>
        <w:rPr>
          <w:w w:val="105"/>
        </w:rPr>
      </w:pPr>
    </w:p>
    <w:tbl>
      <w:tblPr>
        <w:tblW w:w="8280" w:type="dxa"/>
        <w:tblLayout w:type="fixed"/>
        <w:tblCellMar>
          <w:left w:w="0" w:type="dxa"/>
          <w:right w:w="0" w:type="dxa"/>
        </w:tblCellMar>
        <w:tblLook w:val="01E0" w:firstRow="1" w:lastRow="1" w:firstColumn="1" w:lastColumn="1" w:noHBand="0" w:noVBand="0"/>
      </w:tblPr>
      <w:tblGrid>
        <w:gridCol w:w="1276"/>
        <w:gridCol w:w="5249"/>
        <w:gridCol w:w="1755"/>
      </w:tblGrid>
      <w:tr w:rsidR="00E80D1A" w14:paraId="54AE5DC2" w14:textId="77777777">
        <w:trPr>
          <w:trHeight w:val="784"/>
        </w:trPr>
        <w:tc>
          <w:tcPr>
            <w:tcW w:w="1276" w:type="dxa"/>
            <w:shd w:val="clear" w:color="auto" w:fill="D9D9D9" w:themeFill="background1" w:themeFillShade="D9"/>
            <w:hideMark/>
          </w:tcPr>
          <w:p w14:paraId="0F475938"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3F367703" w14:textId="4F1EEC4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7807460"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5249" w:type="dxa"/>
            <w:shd w:val="clear" w:color="auto" w:fill="D9D9D9" w:themeFill="background1" w:themeFillShade="D9"/>
          </w:tcPr>
          <w:p w14:paraId="05FD48E4" w14:textId="77777777" w:rsidR="00E80D1A" w:rsidRDefault="00E80D1A">
            <w:pPr>
              <w:pStyle w:val="TableParagraph"/>
              <w:rPr>
                <w:rFonts w:ascii="Times New Roman"/>
                <w:b/>
                <w:bCs/>
                <w:sz w:val="18"/>
              </w:rPr>
            </w:pPr>
          </w:p>
        </w:tc>
        <w:tc>
          <w:tcPr>
            <w:tcW w:w="1755" w:type="dxa"/>
            <w:shd w:val="clear" w:color="auto" w:fill="D9D9D9" w:themeFill="background1" w:themeFillShade="D9"/>
            <w:hideMark/>
          </w:tcPr>
          <w:p w14:paraId="60E20747" w14:textId="77777777" w:rsidR="00E80D1A" w:rsidRDefault="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5A3E0E53" w14:textId="77E9C012" w:rsidR="00E80D1A" w:rsidRDefault="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19B876B3" w14:textId="77777777" w:rsidR="00E80D1A" w:rsidRDefault="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E80D1A" w:rsidRPr="00E80D1A" w14:paraId="01388BCF" w14:textId="77777777" w:rsidTr="00E80D1A">
        <w:trPr>
          <w:trHeight w:val="354"/>
        </w:trPr>
        <w:tc>
          <w:tcPr>
            <w:tcW w:w="1276" w:type="dxa"/>
          </w:tcPr>
          <w:p w14:paraId="404FC62D" w14:textId="77777777" w:rsidR="00E80D1A" w:rsidRPr="00E80D1A" w:rsidRDefault="00E80D1A" w:rsidP="00E80D1A">
            <w:pPr>
              <w:pStyle w:val="TableParagraph"/>
              <w:spacing w:before="60" w:after="60"/>
              <w:ind w:left="-42" w:right="170" w:firstLine="99"/>
              <w:rPr>
                <w:rFonts w:ascii="Segoe UI" w:hAnsi="Segoe UI" w:cs="Segoe UI"/>
                <w:b/>
                <w:bCs/>
                <w:sz w:val="16"/>
                <w:szCs w:val="16"/>
              </w:rPr>
            </w:pPr>
          </w:p>
        </w:tc>
        <w:tc>
          <w:tcPr>
            <w:tcW w:w="5249" w:type="dxa"/>
          </w:tcPr>
          <w:p w14:paraId="4F727900" w14:textId="170545B5"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Financial assets measured at amortised cost</w:t>
            </w:r>
          </w:p>
        </w:tc>
        <w:tc>
          <w:tcPr>
            <w:tcW w:w="1755" w:type="dxa"/>
          </w:tcPr>
          <w:p w14:paraId="7598C7DE" w14:textId="77777777" w:rsidR="00E80D1A" w:rsidRPr="00E80D1A" w:rsidRDefault="00E80D1A" w:rsidP="00E80D1A">
            <w:pPr>
              <w:pStyle w:val="TableParagraph"/>
              <w:spacing w:before="60" w:after="60"/>
              <w:ind w:left="-42" w:right="152" w:firstLine="99"/>
              <w:rPr>
                <w:rFonts w:ascii="Segoe UI" w:hAnsi="Segoe UI" w:cs="Segoe UI"/>
                <w:b/>
                <w:bCs/>
                <w:sz w:val="16"/>
                <w:szCs w:val="16"/>
              </w:rPr>
            </w:pPr>
          </w:p>
        </w:tc>
      </w:tr>
      <w:tr w:rsidR="00E80D1A" w14:paraId="58BC0409" w14:textId="77777777" w:rsidTr="00E80D1A">
        <w:trPr>
          <w:trHeight w:val="359"/>
        </w:trPr>
        <w:tc>
          <w:tcPr>
            <w:tcW w:w="1276" w:type="dxa"/>
          </w:tcPr>
          <w:p w14:paraId="715836EC" w14:textId="404FDC36"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7,746</w:t>
            </w:r>
          </w:p>
        </w:tc>
        <w:tc>
          <w:tcPr>
            <w:tcW w:w="5249" w:type="dxa"/>
          </w:tcPr>
          <w:p w14:paraId="603FFAD0" w14:textId="52BFEAF1"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Cash and cash equivalents</w:t>
            </w:r>
          </w:p>
        </w:tc>
        <w:tc>
          <w:tcPr>
            <w:tcW w:w="1755" w:type="dxa"/>
          </w:tcPr>
          <w:p w14:paraId="1185E557" w14:textId="27A50BE6"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2,903</w:t>
            </w:r>
          </w:p>
        </w:tc>
      </w:tr>
      <w:tr w:rsidR="00E80D1A" w14:paraId="09C29FF6" w14:textId="77777777" w:rsidTr="00E80D1A">
        <w:trPr>
          <w:trHeight w:val="359"/>
        </w:trPr>
        <w:tc>
          <w:tcPr>
            <w:tcW w:w="1276" w:type="dxa"/>
          </w:tcPr>
          <w:p w14:paraId="3FF3A769" w14:textId="01C64310"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5,247</w:t>
            </w:r>
          </w:p>
        </w:tc>
        <w:tc>
          <w:tcPr>
            <w:tcW w:w="5249" w:type="dxa"/>
          </w:tcPr>
          <w:p w14:paraId="016A2E55" w14:textId="2E075B62"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Receivables</w:t>
            </w:r>
          </w:p>
        </w:tc>
        <w:tc>
          <w:tcPr>
            <w:tcW w:w="1755" w:type="dxa"/>
          </w:tcPr>
          <w:p w14:paraId="6180156B" w14:textId="6B499CA3"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2,231</w:t>
            </w:r>
          </w:p>
        </w:tc>
      </w:tr>
      <w:tr w:rsidR="00E80D1A" w14:paraId="7859296A" w14:textId="77777777" w:rsidTr="00E80D1A">
        <w:trPr>
          <w:trHeight w:val="348"/>
        </w:trPr>
        <w:tc>
          <w:tcPr>
            <w:tcW w:w="1276" w:type="dxa"/>
            <w:tcBorders>
              <w:top w:val="nil"/>
              <w:left w:val="nil"/>
              <w:bottom w:val="single" w:sz="4" w:space="0" w:color="BFBFBF" w:themeColor="background1" w:themeShade="BF"/>
              <w:right w:val="nil"/>
            </w:tcBorders>
          </w:tcPr>
          <w:p w14:paraId="0A7F6980" w14:textId="020B087D"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52,987</w:t>
            </w:r>
          </w:p>
        </w:tc>
        <w:tc>
          <w:tcPr>
            <w:tcW w:w="5249" w:type="dxa"/>
            <w:tcBorders>
              <w:top w:val="nil"/>
              <w:left w:val="nil"/>
              <w:bottom w:val="single" w:sz="4" w:space="0" w:color="BFBFBF" w:themeColor="background1" w:themeShade="BF"/>
              <w:right w:val="nil"/>
            </w:tcBorders>
          </w:tcPr>
          <w:p w14:paraId="54FF11C4" w14:textId="7C514CD8"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Debtor Crown</w:t>
            </w:r>
          </w:p>
        </w:tc>
        <w:tc>
          <w:tcPr>
            <w:tcW w:w="1755" w:type="dxa"/>
            <w:tcBorders>
              <w:top w:val="nil"/>
              <w:left w:val="nil"/>
              <w:bottom w:val="single" w:sz="4" w:space="0" w:color="BFBFBF" w:themeColor="background1" w:themeShade="BF"/>
              <w:right w:val="nil"/>
            </w:tcBorders>
          </w:tcPr>
          <w:p w14:paraId="585963DE" w14:textId="55FDE578"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32,431</w:t>
            </w:r>
          </w:p>
        </w:tc>
      </w:tr>
      <w:tr w:rsidR="00E80D1A" w:rsidRPr="00E80D1A" w14:paraId="41F3ECE7" w14:textId="77777777" w:rsidTr="00E80D1A">
        <w:trPr>
          <w:trHeight w:val="344"/>
        </w:trPr>
        <w:tc>
          <w:tcPr>
            <w:tcW w:w="1276" w:type="dxa"/>
            <w:tcBorders>
              <w:top w:val="single" w:sz="4" w:space="0" w:color="BFBFBF" w:themeColor="background1" w:themeShade="BF"/>
              <w:left w:val="nil"/>
              <w:bottom w:val="single" w:sz="4" w:space="0" w:color="BFBFBF" w:themeColor="background1" w:themeShade="BF"/>
              <w:right w:val="nil"/>
            </w:tcBorders>
          </w:tcPr>
          <w:p w14:paraId="0F96CBAF" w14:textId="085905D6"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65,980</w:t>
            </w:r>
          </w:p>
        </w:tc>
        <w:tc>
          <w:tcPr>
            <w:tcW w:w="5249" w:type="dxa"/>
            <w:tcBorders>
              <w:top w:val="single" w:sz="4" w:space="0" w:color="BFBFBF" w:themeColor="background1" w:themeShade="BF"/>
              <w:left w:val="nil"/>
              <w:bottom w:val="single" w:sz="4" w:space="0" w:color="BFBFBF" w:themeColor="background1" w:themeShade="BF"/>
              <w:right w:val="nil"/>
            </w:tcBorders>
          </w:tcPr>
          <w:p w14:paraId="2710BBF0" w14:textId="5A41A308"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Total financial assets measured at amortised cost</w:t>
            </w:r>
          </w:p>
        </w:tc>
        <w:tc>
          <w:tcPr>
            <w:tcW w:w="1755" w:type="dxa"/>
            <w:tcBorders>
              <w:top w:val="single" w:sz="4" w:space="0" w:color="BFBFBF" w:themeColor="background1" w:themeShade="BF"/>
              <w:left w:val="nil"/>
              <w:bottom w:val="single" w:sz="4" w:space="0" w:color="BFBFBF" w:themeColor="background1" w:themeShade="BF"/>
              <w:right w:val="nil"/>
            </w:tcBorders>
          </w:tcPr>
          <w:p w14:paraId="4806A4FA" w14:textId="23183DE7"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37,565</w:t>
            </w:r>
          </w:p>
        </w:tc>
      </w:tr>
      <w:tr w:rsidR="00E80D1A" w:rsidRPr="00E80D1A" w14:paraId="342E8669" w14:textId="77777777" w:rsidTr="00E80D1A">
        <w:trPr>
          <w:trHeight w:val="354"/>
        </w:trPr>
        <w:tc>
          <w:tcPr>
            <w:tcW w:w="1276" w:type="dxa"/>
            <w:tcBorders>
              <w:top w:val="single" w:sz="4" w:space="0" w:color="BFBFBF" w:themeColor="background1" w:themeShade="BF"/>
              <w:left w:val="nil"/>
              <w:right w:val="nil"/>
            </w:tcBorders>
          </w:tcPr>
          <w:p w14:paraId="45D42AD7" w14:textId="77777777" w:rsidR="00E80D1A" w:rsidRPr="00E80D1A" w:rsidRDefault="00E80D1A" w:rsidP="00E80D1A">
            <w:pPr>
              <w:pStyle w:val="TableParagraph"/>
              <w:spacing w:before="60" w:after="60"/>
              <w:ind w:left="-42" w:right="170" w:firstLine="99"/>
              <w:rPr>
                <w:rFonts w:ascii="Segoe UI" w:hAnsi="Segoe UI" w:cs="Segoe UI"/>
                <w:b/>
                <w:bCs/>
                <w:sz w:val="16"/>
                <w:szCs w:val="16"/>
              </w:rPr>
            </w:pPr>
          </w:p>
        </w:tc>
        <w:tc>
          <w:tcPr>
            <w:tcW w:w="5249" w:type="dxa"/>
            <w:tcBorders>
              <w:top w:val="single" w:sz="4" w:space="0" w:color="BFBFBF" w:themeColor="background1" w:themeShade="BF"/>
              <w:left w:val="nil"/>
              <w:right w:val="nil"/>
            </w:tcBorders>
          </w:tcPr>
          <w:p w14:paraId="777C5A89" w14:textId="740B9225"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Financial liabilities measured at amortised cost</w:t>
            </w:r>
          </w:p>
        </w:tc>
        <w:tc>
          <w:tcPr>
            <w:tcW w:w="1755" w:type="dxa"/>
            <w:tcBorders>
              <w:top w:val="single" w:sz="4" w:space="0" w:color="BFBFBF" w:themeColor="background1" w:themeShade="BF"/>
              <w:left w:val="nil"/>
              <w:right w:val="nil"/>
            </w:tcBorders>
          </w:tcPr>
          <w:p w14:paraId="78AA3134" w14:textId="77777777" w:rsidR="00E80D1A" w:rsidRPr="00E80D1A" w:rsidRDefault="00E80D1A" w:rsidP="00E80D1A">
            <w:pPr>
              <w:pStyle w:val="TableParagraph"/>
              <w:spacing w:before="60" w:after="60"/>
              <w:ind w:left="-42" w:right="170" w:firstLine="99"/>
              <w:rPr>
                <w:rFonts w:ascii="Segoe UI" w:hAnsi="Segoe UI" w:cs="Segoe UI"/>
                <w:b/>
                <w:bCs/>
                <w:sz w:val="16"/>
                <w:szCs w:val="16"/>
              </w:rPr>
            </w:pPr>
          </w:p>
        </w:tc>
      </w:tr>
      <w:tr w:rsidR="00E80D1A" w14:paraId="2F9BA73B" w14:textId="77777777">
        <w:trPr>
          <w:trHeight w:val="354"/>
        </w:trPr>
        <w:tc>
          <w:tcPr>
            <w:tcW w:w="1276" w:type="dxa"/>
            <w:tcBorders>
              <w:left w:val="nil"/>
              <w:bottom w:val="nil"/>
              <w:right w:val="nil"/>
            </w:tcBorders>
          </w:tcPr>
          <w:p w14:paraId="77E740FC" w14:textId="7AF27D5D"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1,527</w:t>
            </w:r>
          </w:p>
        </w:tc>
        <w:tc>
          <w:tcPr>
            <w:tcW w:w="5249" w:type="dxa"/>
            <w:tcBorders>
              <w:left w:val="nil"/>
              <w:bottom w:val="nil"/>
              <w:right w:val="nil"/>
            </w:tcBorders>
          </w:tcPr>
          <w:p w14:paraId="7DB4F163" w14:textId="43C05697"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Creditors</w:t>
            </w:r>
          </w:p>
        </w:tc>
        <w:tc>
          <w:tcPr>
            <w:tcW w:w="1755" w:type="dxa"/>
            <w:tcBorders>
              <w:left w:val="nil"/>
              <w:bottom w:val="nil"/>
              <w:right w:val="nil"/>
            </w:tcBorders>
          </w:tcPr>
          <w:p w14:paraId="219D6E42" w14:textId="44C6B7CC"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1,566</w:t>
            </w:r>
          </w:p>
        </w:tc>
      </w:tr>
      <w:tr w:rsidR="00E80D1A" w14:paraId="44DDE8D6" w14:textId="77777777" w:rsidTr="00E80D1A">
        <w:trPr>
          <w:trHeight w:val="348"/>
        </w:trPr>
        <w:tc>
          <w:tcPr>
            <w:tcW w:w="1276" w:type="dxa"/>
            <w:tcBorders>
              <w:top w:val="nil"/>
              <w:left w:val="nil"/>
              <w:bottom w:val="single" w:sz="4" w:space="0" w:color="BFBFBF" w:themeColor="background1" w:themeShade="BF"/>
              <w:right w:val="nil"/>
            </w:tcBorders>
          </w:tcPr>
          <w:p w14:paraId="016B4054" w14:textId="1685D7E4"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26,242</w:t>
            </w:r>
          </w:p>
        </w:tc>
        <w:tc>
          <w:tcPr>
            <w:tcW w:w="5249" w:type="dxa"/>
            <w:tcBorders>
              <w:top w:val="nil"/>
              <w:left w:val="nil"/>
              <w:bottom w:val="single" w:sz="4" w:space="0" w:color="BFBFBF" w:themeColor="background1" w:themeShade="BF"/>
              <w:right w:val="nil"/>
            </w:tcBorders>
          </w:tcPr>
          <w:p w14:paraId="0A8F8B58" w14:textId="27B803F2"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Accrued expenses</w:t>
            </w:r>
          </w:p>
        </w:tc>
        <w:tc>
          <w:tcPr>
            <w:tcW w:w="1755" w:type="dxa"/>
            <w:tcBorders>
              <w:top w:val="nil"/>
              <w:left w:val="nil"/>
              <w:bottom w:val="single" w:sz="4" w:space="0" w:color="BFBFBF" w:themeColor="background1" w:themeShade="BF"/>
              <w:right w:val="nil"/>
            </w:tcBorders>
          </w:tcPr>
          <w:p w14:paraId="3FE1649E" w14:textId="597C24A4"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12,266</w:t>
            </w:r>
          </w:p>
        </w:tc>
      </w:tr>
      <w:tr w:rsidR="00E80D1A" w:rsidRPr="00E80D1A" w14:paraId="4F78B012" w14:textId="77777777" w:rsidTr="00E80D1A">
        <w:trPr>
          <w:trHeight w:val="344"/>
        </w:trPr>
        <w:tc>
          <w:tcPr>
            <w:tcW w:w="1276" w:type="dxa"/>
            <w:tcBorders>
              <w:top w:val="single" w:sz="4" w:space="0" w:color="BFBFBF" w:themeColor="background1" w:themeShade="BF"/>
              <w:left w:val="nil"/>
              <w:bottom w:val="single" w:sz="4" w:space="0" w:color="BFBFBF" w:themeColor="background1" w:themeShade="BF"/>
              <w:right w:val="nil"/>
            </w:tcBorders>
          </w:tcPr>
          <w:p w14:paraId="103A3D66" w14:textId="0A969D98"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27,769</w:t>
            </w:r>
          </w:p>
        </w:tc>
        <w:tc>
          <w:tcPr>
            <w:tcW w:w="5249" w:type="dxa"/>
            <w:tcBorders>
              <w:top w:val="single" w:sz="4" w:space="0" w:color="BFBFBF" w:themeColor="background1" w:themeShade="BF"/>
              <w:left w:val="nil"/>
              <w:bottom w:val="single" w:sz="4" w:space="0" w:color="BFBFBF" w:themeColor="background1" w:themeShade="BF"/>
              <w:right w:val="nil"/>
            </w:tcBorders>
          </w:tcPr>
          <w:p w14:paraId="25523BDC" w14:textId="4F2886EA"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Total financial liabilities measured at amortised cost</w:t>
            </w:r>
          </w:p>
        </w:tc>
        <w:tc>
          <w:tcPr>
            <w:tcW w:w="1755" w:type="dxa"/>
            <w:tcBorders>
              <w:top w:val="single" w:sz="4" w:space="0" w:color="BFBFBF" w:themeColor="background1" w:themeShade="BF"/>
              <w:left w:val="nil"/>
              <w:bottom w:val="single" w:sz="4" w:space="0" w:color="BFBFBF" w:themeColor="background1" w:themeShade="BF"/>
              <w:right w:val="nil"/>
            </w:tcBorders>
          </w:tcPr>
          <w:p w14:paraId="5ECF3D8A" w14:textId="60CCAFC6"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13,832</w:t>
            </w:r>
          </w:p>
        </w:tc>
      </w:tr>
    </w:tbl>
    <w:p w14:paraId="7EA59808" w14:textId="77777777" w:rsidR="00E80D1A" w:rsidRPr="00E80D1A" w:rsidRDefault="00E80D1A" w:rsidP="00E80D1A">
      <w:pPr>
        <w:pStyle w:val="Heading4"/>
        <w:rPr>
          <w:w w:val="105"/>
        </w:rPr>
      </w:pPr>
      <w:r w:rsidRPr="00E80D1A">
        <w:rPr>
          <w:w w:val="105"/>
        </w:rPr>
        <w:t>Financial instruments risks</w:t>
      </w:r>
    </w:p>
    <w:p w14:paraId="038BF3AE" w14:textId="77777777" w:rsidR="00E80D1A" w:rsidRPr="00E80D1A" w:rsidRDefault="00E80D1A" w:rsidP="00E80D1A">
      <w:pPr>
        <w:rPr>
          <w:w w:val="105"/>
        </w:rPr>
      </w:pPr>
      <w:r w:rsidRPr="00E80D1A">
        <w:rPr>
          <w:w w:val="105"/>
        </w:rPr>
        <w:t>The Ministry’s activities expose it to a variety of financial instrument risk, credit risk and liquidity risk. The Ministry has policies to manage the risks associated with financial instruments and seeks to minimise exposure from financial instruments. These policies do not allow the Ministry to enter into transactions that are speculative in nature.</w:t>
      </w:r>
    </w:p>
    <w:p w14:paraId="2B100825" w14:textId="77777777" w:rsidR="00E80D1A" w:rsidRPr="00E80D1A" w:rsidRDefault="00E80D1A" w:rsidP="00E80D1A">
      <w:pPr>
        <w:pStyle w:val="Heading4"/>
        <w:rPr>
          <w:w w:val="105"/>
        </w:rPr>
      </w:pPr>
      <w:r w:rsidRPr="00E80D1A">
        <w:rPr>
          <w:w w:val="105"/>
        </w:rPr>
        <w:t>Market risk</w:t>
      </w:r>
    </w:p>
    <w:p w14:paraId="4C2FD108" w14:textId="77777777" w:rsidR="00E80D1A" w:rsidRPr="00E80D1A" w:rsidRDefault="00E80D1A" w:rsidP="00E80D1A">
      <w:pPr>
        <w:pStyle w:val="Heading5"/>
        <w:rPr>
          <w:w w:val="105"/>
        </w:rPr>
      </w:pPr>
      <w:r w:rsidRPr="00E80D1A">
        <w:rPr>
          <w:w w:val="105"/>
        </w:rPr>
        <w:t>Currency risk</w:t>
      </w:r>
    </w:p>
    <w:p w14:paraId="61730A14" w14:textId="77777777" w:rsidR="00E80D1A" w:rsidRDefault="00E80D1A" w:rsidP="00E80D1A">
      <w:pPr>
        <w:rPr>
          <w:w w:val="105"/>
        </w:rPr>
      </w:pPr>
      <w:r w:rsidRPr="00E80D1A">
        <w:rPr>
          <w:w w:val="105"/>
        </w:rPr>
        <w:t>Currency risk is the risk that the fair value or future cash flows of a financial instrument will fluctuate because of changes in foreign currency exchange rates.</w:t>
      </w:r>
    </w:p>
    <w:p w14:paraId="298B7C61" w14:textId="77777777" w:rsidR="00E80D1A" w:rsidRPr="00E80D1A" w:rsidRDefault="00E80D1A" w:rsidP="00E80D1A">
      <w:pPr>
        <w:rPr>
          <w:w w:val="105"/>
        </w:rPr>
      </w:pPr>
    </w:p>
    <w:p w14:paraId="155689DE" w14:textId="77777777" w:rsidR="00E80D1A" w:rsidRPr="00E80D1A" w:rsidRDefault="00E80D1A" w:rsidP="00E80D1A">
      <w:pPr>
        <w:rPr>
          <w:w w:val="105"/>
        </w:rPr>
      </w:pPr>
      <w:r w:rsidRPr="00E80D1A">
        <w:rPr>
          <w:w w:val="105"/>
        </w:rPr>
        <w:t>Foreign currency denominated transactions are not material. Therefore, the impact of the Ministry’s exposure to currency risk is minimal.</w:t>
      </w:r>
    </w:p>
    <w:p w14:paraId="2BF2A089" w14:textId="77777777" w:rsidR="00E80D1A" w:rsidRPr="00E80D1A" w:rsidRDefault="00E80D1A" w:rsidP="00E80D1A">
      <w:pPr>
        <w:pStyle w:val="Heading4"/>
        <w:rPr>
          <w:w w:val="105"/>
        </w:rPr>
      </w:pPr>
      <w:r w:rsidRPr="00E80D1A">
        <w:rPr>
          <w:w w:val="105"/>
        </w:rPr>
        <w:t>Credit risk</w:t>
      </w:r>
    </w:p>
    <w:p w14:paraId="16057313" w14:textId="77777777" w:rsidR="00E80D1A" w:rsidRDefault="00E80D1A" w:rsidP="00E80D1A">
      <w:pPr>
        <w:rPr>
          <w:w w:val="105"/>
        </w:rPr>
      </w:pPr>
      <w:r w:rsidRPr="00E80D1A">
        <w:rPr>
          <w:w w:val="105"/>
        </w:rPr>
        <w:t>Credit risk is the risk that a third party will default on its obligations to the Ministry, causing a loss to be incurred.</w:t>
      </w:r>
    </w:p>
    <w:p w14:paraId="22018139" w14:textId="77777777" w:rsidR="00E80D1A" w:rsidRPr="00E80D1A" w:rsidRDefault="00E80D1A" w:rsidP="00E80D1A">
      <w:pPr>
        <w:rPr>
          <w:w w:val="105"/>
        </w:rPr>
      </w:pPr>
    </w:p>
    <w:p w14:paraId="6A1C686E" w14:textId="77777777" w:rsidR="00E80D1A" w:rsidRDefault="00E80D1A" w:rsidP="00E80D1A">
      <w:pPr>
        <w:rPr>
          <w:w w:val="105"/>
        </w:rPr>
      </w:pPr>
      <w:r w:rsidRPr="00E80D1A">
        <w:rPr>
          <w:w w:val="105"/>
        </w:rPr>
        <w:t>In the Ministry’s normal course of its business, credit risk arises from debtor Crown, receivables and cash and cash equivalents.</w:t>
      </w:r>
    </w:p>
    <w:p w14:paraId="2BA09B40" w14:textId="77777777" w:rsidR="00E80D1A" w:rsidRPr="00E80D1A" w:rsidRDefault="00E80D1A" w:rsidP="00E80D1A">
      <w:pPr>
        <w:rPr>
          <w:w w:val="105"/>
        </w:rPr>
      </w:pPr>
    </w:p>
    <w:p w14:paraId="5EDF3D91" w14:textId="77777777" w:rsidR="00E80D1A" w:rsidRPr="00E80D1A" w:rsidRDefault="00E80D1A" w:rsidP="00E80D1A">
      <w:pPr>
        <w:rPr>
          <w:w w:val="105"/>
        </w:rPr>
      </w:pPr>
      <w:r w:rsidRPr="00E80D1A">
        <w:rPr>
          <w:w w:val="105"/>
        </w:rPr>
        <w:t>The Ministry’s credit risk is concentrated with the Crown and other government agencies but not with any individual agencies. The carrying amount of financial assets best represents the Ministry’s maximum exposure to credit risk at balance date.</w:t>
      </w:r>
    </w:p>
    <w:p w14:paraId="3549DC50" w14:textId="77777777" w:rsidR="00E80D1A" w:rsidRPr="00E80D1A" w:rsidRDefault="00E80D1A" w:rsidP="00E80D1A">
      <w:pPr>
        <w:pStyle w:val="Heading4"/>
        <w:rPr>
          <w:w w:val="105"/>
        </w:rPr>
      </w:pPr>
      <w:r w:rsidRPr="00E80D1A">
        <w:rPr>
          <w:w w:val="105"/>
        </w:rPr>
        <w:t>Interest rate risk</w:t>
      </w:r>
    </w:p>
    <w:p w14:paraId="6D95AD78" w14:textId="77777777" w:rsidR="00E80D1A" w:rsidRDefault="00E80D1A" w:rsidP="00E80D1A">
      <w:pPr>
        <w:rPr>
          <w:w w:val="105"/>
        </w:rPr>
      </w:pPr>
      <w:r w:rsidRPr="00E80D1A">
        <w:rPr>
          <w:w w:val="105"/>
        </w:rPr>
        <w:t>Interest rate risk is the risk that the fair value of a financial instrument will fluctuate, or the cash flows from a financial instrument will fluctuate, due to changes in market interest rates.</w:t>
      </w:r>
    </w:p>
    <w:p w14:paraId="3DD3F78E" w14:textId="77777777" w:rsidR="00E80D1A" w:rsidRPr="00E80D1A" w:rsidRDefault="00E80D1A" w:rsidP="00E80D1A">
      <w:pPr>
        <w:rPr>
          <w:w w:val="105"/>
        </w:rPr>
      </w:pPr>
    </w:p>
    <w:p w14:paraId="050DFA62" w14:textId="222CCE94" w:rsidR="00E80D1A" w:rsidRDefault="00E80D1A" w:rsidP="00E80D1A">
      <w:pPr>
        <w:rPr>
          <w:w w:val="105"/>
        </w:rPr>
      </w:pPr>
      <w:r w:rsidRPr="00E80D1A">
        <w:rPr>
          <w:w w:val="105"/>
        </w:rPr>
        <w:t>The Ministry has no interest-bearing financial instruments. Therefore, it has no exposure to interest rate risk.</w:t>
      </w:r>
    </w:p>
    <w:p w14:paraId="0EBF74A2" w14:textId="77777777" w:rsidR="00E80D1A" w:rsidRPr="00E80D1A" w:rsidRDefault="00E80D1A" w:rsidP="00E80D1A">
      <w:pPr>
        <w:pStyle w:val="Heading4"/>
        <w:rPr>
          <w:w w:val="105"/>
        </w:rPr>
      </w:pPr>
      <w:r w:rsidRPr="00E80D1A">
        <w:rPr>
          <w:w w:val="105"/>
        </w:rPr>
        <w:t>Liquidity risk</w:t>
      </w:r>
    </w:p>
    <w:p w14:paraId="6D583129" w14:textId="77777777" w:rsidR="00E80D1A" w:rsidRDefault="00E80D1A" w:rsidP="00E80D1A">
      <w:pPr>
        <w:rPr>
          <w:w w:val="105"/>
        </w:rPr>
      </w:pPr>
      <w:r w:rsidRPr="00E80D1A">
        <w:rPr>
          <w:w w:val="105"/>
        </w:rPr>
        <w:t>Liquidity risk is the risk that the Ministry will encounter difficulty raising liquid funds as they fall due.</w:t>
      </w:r>
    </w:p>
    <w:p w14:paraId="02368235" w14:textId="77777777" w:rsidR="00E80D1A" w:rsidRPr="00E80D1A" w:rsidRDefault="00E80D1A" w:rsidP="00E80D1A">
      <w:pPr>
        <w:rPr>
          <w:w w:val="105"/>
        </w:rPr>
      </w:pPr>
    </w:p>
    <w:p w14:paraId="6B62DD57" w14:textId="77777777" w:rsidR="00E80D1A" w:rsidRPr="00E80D1A" w:rsidRDefault="00E80D1A" w:rsidP="00E80D1A">
      <w:pPr>
        <w:rPr>
          <w:w w:val="105"/>
        </w:rPr>
      </w:pPr>
      <w:r w:rsidRPr="00E80D1A">
        <w:rPr>
          <w:w w:val="105"/>
        </w:rPr>
        <w:t>As part of meeting its liquidity requirements, the Ministry closely monitors its forecast cash requirements with expected cash drawdowns from The Treasury Capital Markets. The Ministry maintains a target level of available cash to meet liquidity requirements.</w:t>
      </w:r>
    </w:p>
    <w:p w14:paraId="4AD23EBA" w14:textId="77777777" w:rsidR="00E80D1A" w:rsidRPr="00E80D1A" w:rsidRDefault="00E80D1A" w:rsidP="00E80D1A">
      <w:pPr>
        <w:pStyle w:val="Heading4"/>
        <w:rPr>
          <w:w w:val="105"/>
        </w:rPr>
      </w:pPr>
      <w:r w:rsidRPr="00E80D1A">
        <w:rPr>
          <w:w w:val="105"/>
        </w:rPr>
        <w:t>Contractual maturity analysis of financial liabilities</w:t>
      </w:r>
    </w:p>
    <w:p w14:paraId="5A64A56E" w14:textId="3DD76993" w:rsidR="00E80D1A" w:rsidRDefault="00E80D1A" w:rsidP="00E80D1A">
      <w:pPr>
        <w:rPr>
          <w:w w:val="105"/>
        </w:rPr>
      </w:pPr>
      <w:r w:rsidRPr="00E80D1A">
        <w:rPr>
          <w:w w:val="105"/>
        </w:rPr>
        <w:t>The table below analyses the Ministry’s financial liabilities into relevant maturity groupings based on the remaining period at balance date to the contractual maturity date. The amounts disclosed are the contractual undiscounted cash flows.</w:t>
      </w:r>
    </w:p>
    <w:p w14:paraId="53265E9C" w14:textId="77777777" w:rsidR="00E80D1A" w:rsidRDefault="00E80D1A" w:rsidP="00E80D1A">
      <w:pPr>
        <w:rPr>
          <w:w w:val="105"/>
        </w:rPr>
      </w:pPr>
    </w:p>
    <w:tbl>
      <w:tblPr>
        <w:tblW w:w="8093" w:type="dxa"/>
        <w:tblLayout w:type="fixed"/>
        <w:tblCellMar>
          <w:left w:w="0" w:type="dxa"/>
          <w:right w:w="0" w:type="dxa"/>
        </w:tblCellMar>
        <w:tblLook w:val="01E0" w:firstRow="1" w:lastRow="1" w:firstColumn="1" w:lastColumn="1" w:noHBand="0" w:noVBand="0"/>
      </w:tblPr>
      <w:tblGrid>
        <w:gridCol w:w="2268"/>
        <w:gridCol w:w="1157"/>
        <w:gridCol w:w="1262"/>
        <w:gridCol w:w="1209"/>
        <w:gridCol w:w="1053"/>
        <w:gridCol w:w="1144"/>
      </w:tblGrid>
      <w:tr w:rsidR="00E80D1A" w14:paraId="1A00A98B" w14:textId="77777777" w:rsidTr="00E80D1A">
        <w:trPr>
          <w:trHeight w:val="324"/>
        </w:trPr>
        <w:tc>
          <w:tcPr>
            <w:tcW w:w="2268" w:type="dxa"/>
            <w:tcBorders>
              <w:top w:val="nil"/>
              <w:left w:val="nil"/>
              <w:bottom w:val="single" w:sz="4" w:space="0" w:color="BFBFBF" w:themeColor="background1" w:themeShade="BF"/>
              <w:right w:val="nil"/>
            </w:tcBorders>
            <w:shd w:val="clear" w:color="auto" w:fill="D9D9D9" w:themeFill="background1" w:themeFillShade="D9"/>
          </w:tcPr>
          <w:p w14:paraId="0B890A8F" w14:textId="77777777" w:rsidR="00E80D1A" w:rsidRDefault="00E80D1A" w:rsidP="00E80D1A">
            <w:pPr>
              <w:pStyle w:val="TableParagraph"/>
              <w:spacing w:before="60" w:after="60"/>
              <w:ind w:left="66" w:hanging="5"/>
              <w:rPr>
                <w:spacing w:val="-2"/>
                <w:w w:val="110"/>
                <w:sz w:val="16"/>
              </w:rPr>
            </w:pPr>
          </w:p>
        </w:tc>
        <w:tc>
          <w:tcPr>
            <w:tcW w:w="1157" w:type="dxa"/>
            <w:tcBorders>
              <w:top w:val="nil"/>
              <w:left w:val="nil"/>
              <w:bottom w:val="single" w:sz="4" w:space="0" w:color="BFBFBF" w:themeColor="background1" w:themeShade="BF"/>
              <w:right w:val="nil"/>
            </w:tcBorders>
            <w:shd w:val="clear" w:color="auto" w:fill="D9D9D9" w:themeFill="background1" w:themeFillShade="D9"/>
          </w:tcPr>
          <w:p w14:paraId="059DF587" w14:textId="77777777" w:rsidR="00E80D1A" w:rsidRDefault="00E80D1A" w:rsidP="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t>Carrying amount</w:t>
            </w:r>
          </w:p>
          <w:p w14:paraId="2366D08A" w14:textId="17E0F571" w:rsidR="00E80D1A" w:rsidRDefault="00E80D1A" w:rsidP="00E80D1A">
            <w:pPr>
              <w:pStyle w:val="TableParagraph"/>
              <w:spacing w:before="60" w:after="60"/>
              <w:ind w:left="-42" w:right="152" w:firstLine="99"/>
              <w:rPr>
                <w:spacing w:val="-2"/>
                <w:w w:val="95"/>
                <w:sz w:val="16"/>
              </w:rPr>
            </w:pPr>
            <w:r>
              <w:rPr>
                <w:rFonts w:ascii="Segoe UI" w:hAnsi="Segoe UI" w:cs="Segoe UI"/>
                <w:b/>
                <w:bCs/>
                <w:w w:val="110"/>
                <w:sz w:val="16"/>
                <w:szCs w:val="16"/>
              </w:rPr>
              <w:t>$000</w:t>
            </w:r>
          </w:p>
        </w:tc>
        <w:tc>
          <w:tcPr>
            <w:tcW w:w="1262" w:type="dxa"/>
            <w:tcBorders>
              <w:top w:val="nil"/>
              <w:left w:val="nil"/>
              <w:bottom w:val="single" w:sz="4" w:space="0" w:color="BFBFBF" w:themeColor="background1" w:themeShade="BF"/>
              <w:right w:val="nil"/>
            </w:tcBorders>
            <w:shd w:val="clear" w:color="auto" w:fill="D9D9D9" w:themeFill="background1" w:themeFillShade="D9"/>
          </w:tcPr>
          <w:p w14:paraId="2C34A8C6" w14:textId="77777777" w:rsidR="00E80D1A" w:rsidRDefault="00E80D1A" w:rsidP="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Total </w:t>
            </w:r>
            <w:r>
              <w:rPr>
                <w:rFonts w:ascii="Segoe UI" w:hAnsi="Segoe UI" w:cs="Segoe UI"/>
                <w:b/>
                <w:bCs/>
                <w:w w:val="110"/>
                <w:sz w:val="16"/>
                <w:szCs w:val="16"/>
              </w:rPr>
              <w:br/>
              <w:t>contractual cash flows</w:t>
            </w:r>
          </w:p>
          <w:p w14:paraId="3A5B07A3" w14:textId="7B3B7AA9" w:rsidR="00E80D1A" w:rsidRDefault="00E80D1A" w:rsidP="00E80D1A">
            <w:pPr>
              <w:pStyle w:val="TableParagraph"/>
              <w:spacing w:before="60" w:after="60"/>
              <w:ind w:left="-42" w:right="152" w:firstLine="99"/>
              <w:rPr>
                <w:spacing w:val="-2"/>
                <w:w w:val="95"/>
                <w:sz w:val="16"/>
              </w:rPr>
            </w:pPr>
            <w:r>
              <w:rPr>
                <w:rFonts w:ascii="Segoe UI" w:hAnsi="Segoe UI" w:cs="Segoe UI"/>
                <w:b/>
                <w:bCs/>
                <w:w w:val="110"/>
                <w:sz w:val="16"/>
                <w:szCs w:val="16"/>
              </w:rPr>
              <w:t>$000</w:t>
            </w:r>
          </w:p>
        </w:tc>
        <w:tc>
          <w:tcPr>
            <w:tcW w:w="1209" w:type="dxa"/>
            <w:tcBorders>
              <w:top w:val="nil"/>
              <w:left w:val="nil"/>
              <w:bottom w:val="single" w:sz="4" w:space="0" w:color="BFBFBF" w:themeColor="background1" w:themeShade="BF"/>
              <w:right w:val="nil"/>
            </w:tcBorders>
            <w:shd w:val="clear" w:color="auto" w:fill="D9D9D9" w:themeFill="background1" w:themeFillShade="D9"/>
          </w:tcPr>
          <w:p w14:paraId="33DD9138" w14:textId="77777777" w:rsidR="00E80D1A" w:rsidRDefault="00E80D1A" w:rsidP="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t xml:space="preserve">Less than </w:t>
            </w:r>
            <w:r>
              <w:rPr>
                <w:rFonts w:ascii="Segoe UI" w:hAnsi="Segoe UI" w:cs="Segoe UI"/>
                <w:b/>
                <w:bCs/>
                <w:w w:val="110"/>
                <w:sz w:val="16"/>
                <w:szCs w:val="16"/>
              </w:rPr>
              <w:br/>
              <w:t>6 months</w:t>
            </w:r>
          </w:p>
          <w:p w14:paraId="5140D952" w14:textId="5618D381" w:rsidR="00E80D1A" w:rsidRDefault="00E80D1A" w:rsidP="00E80D1A">
            <w:pPr>
              <w:pStyle w:val="TableParagraph"/>
              <w:spacing w:before="60" w:after="60"/>
              <w:ind w:left="-42" w:right="152" w:firstLine="99"/>
              <w:rPr>
                <w:spacing w:val="-2"/>
                <w:w w:val="95"/>
                <w:sz w:val="16"/>
              </w:rPr>
            </w:pPr>
            <w:r>
              <w:rPr>
                <w:rFonts w:ascii="Segoe UI" w:hAnsi="Segoe UI" w:cs="Segoe UI"/>
                <w:b/>
                <w:bCs/>
                <w:w w:val="110"/>
                <w:sz w:val="16"/>
                <w:szCs w:val="16"/>
              </w:rPr>
              <w:t>$000</w:t>
            </w:r>
          </w:p>
        </w:tc>
        <w:tc>
          <w:tcPr>
            <w:tcW w:w="1053" w:type="dxa"/>
            <w:tcBorders>
              <w:top w:val="nil"/>
              <w:left w:val="nil"/>
              <w:bottom w:val="single" w:sz="4" w:space="0" w:color="BFBFBF" w:themeColor="background1" w:themeShade="BF"/>
              <w:right w:val="nil"/>
            </w:tcBorders>
            <w:shd w:val="clear" w:color="auto" w:fill="D9D9D9" w:themeFill="background1" w:themeFillShade="D9"/>
          </w:tcPr>
          <w:p w14:paraId="1176E49E" w14:textId="77777777" w:rsidR="00E80D1A" w:rsidRDefault="00E80D1A" w:rsidP="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t>6 months</w:t>
            </w:r>
            <w:r>
              <w:rPr>
                <w:rFonts w:ascii="Segoe UI" w:hAnsi="Segoe UI" w:cs="Segoe UI"/>
                <w:b/>
                <w:bCs/>
                <w:w w:val="110"/>
                <w:sz w:val="16"/>
                <w:szCs w:val="16"/>
              </w:rPr>
              <w:br/>
              <w:t>to 1 year</w:t>
            </w:r>
          </w:p>
          <w:p w14:paraId="3FDE0837" w14:textId="192D3254" w:rsidR="00E80D1A" w:rsidRDefault="00E80D1A" w:rsidP="00E80D1A">
            <w:pPr>
              <w:pStyle w:val="TableParagraph"/>
              <w:spacing w:before="60" w:after="60"/>
              <w:ind w:left="-42" w:right="152" w:firstLine="99"/>
              <w:rPr>
                <w:spacing w:val="-10"/>
                <w:w w:val="135"/>
                <w:sz w:val="16"/>
              </w:rPr>
            </w:pPr>
            <w:r>
              <w:rPr>
                <w:rFonts w:ascii="Segoe UI" w:hAnsi="Segoe UI" w:cs="Segoe UI"/>
                <w:b/>
                <w:bCs/>
                <w:w w:val="110"/>
                <w:sz w:val="16"/>
                <w:szCs w:val="16"/>
              </w:rPr>
              <w:t>$000</w:t>
            </w:r>
          </w:p>
        </w:tc>
        <w:tc>
          <w:tcPr>
            <w:tcW w:w="1144" w:type="dxa"/>
            <w:tcBorders>
              <w:top w:val="nil"/>
              <w:left w:val="nil"/>
              <w:bottom w:val="single" w:sz="4" w:space="0" w:color="BFBFBF" w:themeColor="background1" w:themeShade="BF"/>
              <w:right w:val="nil"/>
            </w:tcBorders>
            <w:shd w:val="clear" w:color="auto" w:fill="D9D9D9" w:themeFill="background1" w:themeFillShade="D9"/>
          </w:tcPr>
          <w:p w14:paraId="75F08B71" w14:textId="5FD6A35B" w:rsidR="00E80D1A" w:rsidRDefault="00E80D1A" w:rsidP="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r w:rsidR="004F40AE">
              <w:rPr>
                <w:rFonts w:ascii="Segoe UI" w:hAnsi="Segoe UI" w:cs="Segoe UI"/>
                <w:b/>
                <w:bCs/>
                <w:w w:val="110"/>
                <w:sz w:val="16"/>
                <w:szCs w:val="16"/>
              </w:rPr>
              <w:br/>
            </w:r>
            <w:r>
              <w:rPr>
                <w:rFonts w:ascii="Segoe UI" w:hAnsi="Segoe UI" w:cs="Segoe UI"/>
                <w:b/>
                <w:bCs/>
                <w:w w:val="110"/>
                <w:sz w:val="16"/>
                <w:szCs w:val="16"/>
              </w:rPr>
              <w:t>1-5 years</w:t>
            </w:r>
          </w:p>
          <w:p w14:paraId="43EDEF43" w14:textId="28226078" w:rsidR="00E80D1A" w:rsidRDefault="00E80D1A" w:rsidP="00E80D1A">
            <w:pPr>
              <w:pStyle w:val="TableParagraph"/>
              <w:spacing w:before="60" w:after="60"/>
              <w:ind w:left="-42" w:right="152" w:firstLine="99"/>
              <w:rPr>
                <w:spacing w:val="-10"/>
                <w:w w:val="135"/>
                <w:sz w:val="16"/>
              </w:rPr>
            </w:pPr>
            <w:r>
              <w:rPr>
                <w:rFonts w:ascii="Segoe UI" w:hAnsi="Segoe UI" w:cs="Segoe UI"/>
                <w:b/>
                <w:bCs/>
                <w:w w:val="110"/>
                <w:sz w:val="16"/>
                <w:szCs w:val="16"/>
              </w:rPr>
              <w:t>$000</w:t>
            </w:r>
          </w:p>
        </w:tc>
      </w:tr>
      <w:tr w:rsidR="00E80D1A" w14:paraId="0D53D851" w14:textId="77777777">
        <w:trPr>
          <w:trHeight w:val="324"/>
        </w:trPr>
        <w:tc>
          <w:tcPr>
            <w:tcW w:w="2268" w:type="dxa"/>
            <w:tcBorders>
              <w:top w:val="nil"/>
              <w:left w:val="nil"/>
              <w:bottom w:val="single" w:sz="4" w:space="0" w:color="BFBFBF" w:themeColor="background1" w:themeShade="BF"/>
              <w:right w:val="nil"/>
            </w:tcBorders>
            <w:hideMark/>
          </w:tcPr>
          <w:p w14:paraId="06F3218B" w14:textId="23A37E38"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Payables</w:t>
            </w:r>
          </w:p>
        </w:tc>
        <w:tc>
          <w:tcPr>
            <w:tcW w:w="1157" w:type="dxa"/>
            <w:tcBorders>
              <w:top w:val="nil"/>
              <w:left w:val="nil"/>
              <w:bottom w:val="single" w:sz="4" w:space="0" w:color="BFBFBF" w:themeColor="background1" w:themeShade="BF"/>
              <w:right w:val="nil"/>
            </w:tcBorders>
            <w:hideMark/>
          </w:tcPr>
          <w:p w14:paraId="385A8160" w14:textId="476F52C2"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13,832</w:t>
            </w:r>
          </w:p>
        </w:tc>
        <w:tc>
          <w:tcPr>
            <w:tcW w:w="1262" w:type="dxa"/>
            <w:tcBorders>
              <w:top w:val="nil"/>
              <w:left w:val="nil"/>
              <w:bottom w:val="single" w:sz="4" w:space="0" w:color="BFBFBF" w:themeColor="background1" w:themeShade="BF"/>
              <w:right w:val="nil"/>
            </w:tcBorders>
            <w:hideMark/>
          </w:tcPr>
          <w:p w14:paraId="03221C57" w14:textId="27AEA331"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13,832</w:t>
            </w:r>
          </w:p>
        </w:tc>
        <w:tc>
          <w:tcPr>
            <w:tcW w:w="1209" w:type="dxa"/>
            <w:tcBorders>
              <w:top w:val="nil"/>
              <w:left w:val="nil"/>
              <w:bottom w:val="single" w:sz="4" w:space="0" w:color="BFBFBF" w:themeColor="background1" w:themeShade="BF"/>
              <w:right w:val="nil"/>
            </w:tcBorders>
            <w:hideMark/>
          </w:tcPr>
          <w:p w14:paraId="4EA5EEA0" w14:textId="22EB9C20"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13,832</w:t>
            </w:r>
          </w:p>
        </w:tc>
        <w:tc>
          <w:tcPr>
            <w:tcW w:w="1053" w:type="dxa"/>
            <w:tcBorders>
              <w:top w:val="nil"/>
              <w:left w:val="nil"/>
              <w:bottom w:val="single" w:sz="4" w:space="0" w:color="BFBFBF" w:themeColor="background1" w:themeShade="BF"/>
              <w:right w:val="nil"/>
            </w:tcBorders>
            <w:hideMark/>
          </w:tcPr>
          <w:p w14:paraId="4EC052BB" w14:textId="4C693F5B"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w:t>
            </w:r>
          </w:p>
        </w:tc>
        <w:tc>
          <w:tcPr>
            <w:tcW w:w="1144" w:type="dxa"/>
            <w:tcBorders>
              <w:top w:val="nil"/>
              <w:left w:val="nil"/>
              <w:bottom w:val="single" w:sz="4" w:space="0" w:color="BFBFBF" w:themeColor="background1" w:themeShade="BF"/>
              <w:right w:val="nil"/>
            </w:tcBorders>
            <w:hideMark/>
          </w:tcPr>
          <w:p w14:paraId="4332C246" w14:textId="15D486CC"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w:t>
            </w:r>
          </w:p>
        </w:tc>
      </w:tr>
      <w:tr w:rsidR="00E80D1A" w:rsidRPr="00E80D1A" w14:paraId="121B7A02" w14:textId="77777777">
        <w:trPr>
          <w:trHeight w:val="344"/>
        </w:trPr>
        <w:tc>
          <w:tcPr>
            <w:tcW w:w="2268" w:type="dxa"/>
            <w:tcBorders>
              <w:top w:val="single" w:sz="4" w:space="0" w:color="BFBFBF" w:themeColor="background1" w:themeShade="BF"/>
              <w:left w:val="nil"/>
              <w:bottom w:val="single" w:sz="4" w:space="0" w:color="BFBFBF" w:themeColor="background1" w:themeShade="BF"/>
              <w:right w:val="nil"/>
            </w:tcBorders>
            <w:hideMark/>
          </w:tcPr>
          <w:p w14:paraId="649E4994" w14:textId="6DA1F39B"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Balance as at 30 June 2025</w:t>
            </w:r>
          </w:p>
        </w:tc>
        <w:tc>
          <w:tcPr>
            <w:tcW w:w="1157" w:type="dxa"/>
            <w:tcBorders>
              <w:top w:val="single" w:sz="4" w:space="0" w:color="BFBFBF" w:themeColor="background1" w:themeShade="BF"/>
              <w:left w:val="nil"/>
              <w:bottom w:val="single" w:sz="4" w:space="0" w:color="BFBFBF" w:themeColor="background1" w:themeShade="BF"/>
              <w:right w:val="nil"/>
            </w:tcBorders>
            <w:hideMark/>
          </w:tcPr>
          <w:p w14:paraId="2779AEC6" w14:textId="482C9F14"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13,832</w:t>
            </w:r>
          </w:p>
        </w:tc>
        <w:tc>
          <w:tcPr>
            <w:tcW w:w="1262" w:type="dxa"/>
            <w:tcBorders>
              <w:top w:val="single" w:sz="4" w:space="0" w:color="BFBFBF" w:themeColor="background1" w:themeShade="BF"/>
              <w:left w:val="nil"/>
              <w:bottom w:val="single" w:sz="4" w:space="0" w:color="BFBFBF" w:themeColor="background1" w:themeShade="BF"/>
              <w:right w:val="nil"/>
            </w:tcBorders>
            <w:hideMark/>
          </w:tcPr>
          <w:p w14:paraId="0232AD03" w14:textId="09DBADCF"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13,832</w:t>
            </w:r>
          </w:p>
        </w:tc>
        <w:tc>
          <w:tcPr>
            <w:tcW w:w="1209" w:type="dxa"/>
            <w:tcBorders>
              <w:top w:val="single" w:sz="4" w:space="0" w:color="BFBFBF" w:themeColor="background1" w:themeShade="BF"/>
              <w:left w:val="nil"/>
              <w:bottom w:val="single" w:sz="4" w:space="0" w:color="BFBFBF" w:themeColor="background1" w:themeShade="BF"/>
              <w:right w:val="nil"/>
            </w:tcBorders>
            <w:hideMark/>
          </w:tcPr>
          <w:p w14:paraId="6D23FFB7" w14:textId="768C6B84"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13,832</w:t>
            </w:r>
          </w:p>
        </w:tc>
        <w:tc>
          <w:tcPr>
            <w:tcW w:w="1053" w:type="dxa"/>
            <w:tcBorders>
              <w:top w:val="single" w:sz="4" w:space="0" w:color="BFBFBF" w:themeColor="background1" w:themeShade="BF"/>
              <w:left w:val="nil"/>
              <w:bottom w:val="single" w:sz="4" w:space="0" w:color="BFBFBF" w:themeColor="background1" w:themeShade="BF"/>
              <w:right w:val="nil"/>
            </w:tcBorders>
            <w:hideMark/>
          </w:tcPr>
          <w:p w14:paraId="1915EF18" w14:textId="67D93C0D"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w:t>
            </w:r>
          </w:p>
        </w:tc>
        <w:tc>
          <w:tcPr>
            <w:tcW w:w="1144" w:type="dxa"/>
            <w:tcBorders>
              <w:top w:val="single" w:sz="4" w:space="0" w:color="BFBFBF" w:themeColor="background1" w:themeShade="BF"/>
              <w:left w:val="nil"/>
              <w:bottom w:val="single" w:sz="4" w:space="0" w:color="BFBFBF" w:themeColor="background1" w:themeShade="BF"/>
              <w:right w:val="nil"/>
            </w:tcBorders>
            <w:hideMark/>
          </w:tcPr>
          <w:p w14:paraId="79822D94" w14:textId="5555480E"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w:t>
            </w:r>
          </w:p>
        </w:tc>
      </w:tr>
      <w:tr w:rsidR="00E80D1A" w14:paraId="456A6C5D" w14:textId="77777777">
        <w:trPr>
          <w:trHeight w:val="344"/>
        </w:trPr>
        <w:tc>
          <w:tcPr>
            <w:tcW w:w="2268" w:type="dxa"/>
            <w:tcBorders>
              <w:top w:val="single" w:sz="4" w:space="0" w:color="BFBFBF" w:themeColor="background1" w:themeShade="BF"/>
              <w:left w:val="nil"/>
              <w:bottom w:val="single" w:sz="4" w:space="0" w:color="BFBFBF" w:themeColor="background1" w:themeShade="BF"/>
              <w:right w:val="nil"/>
            </w:tcBorders>
            <w:hideMark/>
          </w:tcPr>
          <w:p w14:paraId="4324604A" w14:textId="56C45AF7"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Payables</w:t>
            </w:r>
          </w:p>
        </w:tc>
        <w:tc>
          <w:tcPr>
            <w:tcW w:w="1157" w:type="dxa"/>
            <w:tcBorders>
              <w:top w:val="single" w:sz="4" w:space="0" w:color="BFBFBF" w:themeColor="background1" w:themeShade="BF"/>
              <w:left w:val="nil"/>
              <w:bottom w:val="single" w:sz="4" w:space="0" w:color="BFBFBF" w:themeColor="background1" w:themeShade="BF"/>
              <w:right w:val="nil"/>
            </w:tcBorders>
            <w:hideMark/>
          </w:tcPr>
          <w:p w14:paraId="658ECE3F" w14:textId="21B2EE4E"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27,769</w:t>
            </w:r>
          </w:p>
        </w:tc>
        <w:tc>
          <w:tcPr>
            <w:tcW w:w="1262" w:type="dxa"/>
            <w:tcBorders>
              <w:top w:val="single" w:sz="4" w:space="0" w:color="BFBFBF" w:themeColor="background1" w:themeShade="BF"/>
              <w:left w:val="nil"/>
              <w:bottom w:val="single" w:sz="4" w:space="0" w:color="BFBFBF" w:themeColor="background1" w:themeShade="BF"/>
              <w:right w:val="nil"/>
            </w:tcBorders>
            <w:hideMark/>
          </w:tcPr>
          <w:p w14:paraId="328B3F26" w14:textId="360ECE27"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27,769</w:t>
            </w:r>
          </w:p>
        </w:tc>
        <w:tc>
          <w:tcPr>
            <w:tcW w:w="1209" w:type="dxa"/>
            <w:tcBorders>
              <w:top w:val="single" w:sz="4" w:space="0" w:color="BFBFBF" w:themeColor="background1" w:themeShade="BF"/>
              <w:left w:val="nil"/>
              <w:bottom w:val="single" w:sz="4" w:space="0" w:color="BFBFBF" w:themeColor="background1" w:themeShade="BF"/>
              <w:right w:val="nil"/>
            </w:tcBorders>
            <w:hideMark/>
          </w:tcPr>
          <w:p w14:paraId="23025CBD" w14:textId="4913653C"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27,769</w:t>
            </w:r>
          </w:p>
        </w:tc>
        <w:tc>
          <w:tcPr>
            <w:tcW w:w="1053" w:type="dxa"/>
            <w:tcBorders>
              <w:top w:val="single" w:sz="4" w:space="0" w:color="BFBFBF" w:themeColor="background1" w:themeShade="BF"/>
              <w:left w:val="nil"/>
              <w:bottom w:val="single" w:sz="4" w:space="0" w:color="BFBFBF" w:themeColor="background1" w:themeShade="BF"/>
              <w:right w:val="nil"/>
            </w:tcBorders>
            <w:hideMark/>
          </w:tcPr>
          <w:p w14:paraId="2CAC8086" w14:textId="3CEC2556"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w:t>
            </w:r>
          </w:p>
        </w:tc>
        <w:tc>
          <w:tcPr>
            <w:tcW w:w="1144" w:type="dxa"/>
            <w:tcBorders>
              <w:top w:val="single" w:sz="4" w:space="0" w:color="BFBFBF" w:themeColor="background1" w:themeShade="BF"/>
              <w:left w:val="nil"/>
              <w:bottom w:val="single" w:sz="4" w:space="0" w:color="BFBFBF" w:themeColor="background1" w:themeShade="BF"/>
              <w:right w:val="nil"/>
            </w:tcBorders>
            <w:hideMark/>
          </w:tcPr>
          <w:p w14:paraId="70CB618E" w14:textId="0B770138" w:rsidR="00E80D1A" w:rsidRPr="00E80D1A" w:rsidRDefault="00E80D1A" w:rsidP="00E80D1A">
            <w:pPr>
              <w:pStyle w:val="TableParagraph"/>
              <w:spacing w:before="60" w:after="60"/>
              <w:ind w:left="-42" w:right="152" w:firstLine="99"/>
              <w:rPr>
                <w:rFonts w:ascii="Segoe UI" w:hAnsi="Segoe UI" w:cs="Segoe UI"/>
                <w:w w:val="110"/>
                <w:sz w:val="16"/>
                <w:szCs w:val="16"/>
              </w:rPr>
            </w:pPr>
            <w:r w:rsidRPr="00E80D1A">
              <w:rPr>
                <w:rFonts w:ascii="Segoe UI" w:hAnsi="Segoe UI" w:cs="Segoe UI"/>
                <w:w w:val="110"/>
                <w:sz w:val="16"/>
                <w:szCs w:val="16"/>
              </w:rPr>
              <w:t>–</w:t>
            </w:r>
          </w:p>
        </w:tc>
      </w:tr>
      <w:tr w:rsidR="00E80D1A" w:rsidRPr="00E80D1A" w14:paraId="0EC5F334" w14:textId="77777777">
        <w:trPr>
          <w:trHeight w:val="344"/>
        </w:trPr>
        <w:tc>
          <w:tcPr>
            <w:tcW w:w="2268" w:type="dxa"/>
            <w:tcBorders>
              <w:top w:val="single" w:sz="4" w:space="0" w:color="BFBFBF" w:themeColor="background1" w:themeShade="BF"/>
              <w:left w:val="nil"/>
              <w:bottom w:val="single" w:sz="4" w:space="0" w:color="BFBFBF" w:themeColor="background1" w:themeShade="BF"/>
              <w:right w:val="nil"/>
            </w:tcBorders>
            <w:hideMark/>
          </w:tcPr>
          <w:p w14:paraId="1ECBF54B" w14:textId="317A4AC9"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Balance as at 30 June 2024</w:t>
            </w:r>
          </w:p>
        </w:tc>
        <w:tc>
          <w:tcPr>
            <w:tcW w:w="1157" w:type="dxa"/>
            <w:tcBorders>
              <w:top w:val="single" w:sz="4" w:space="0" w:color="BFBFBF" w:themeColor="background1" w:themeShade="BF"/>
              <w:left w:val="nil"/>
              <w:bottom w:val="single" w:sz="4" w:space="0" w:color="BFBFBF" w:themeColor="background1" w:themeShade="BF"/>
              <w:right w:val="nil"/>
            </w:tcBorders>
            <w:hideMark/>
          </w:tcPr>
          <w:p w14:paraId="118DF8FE" w14:textId="30F28A99"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27,769</w:t>
            </w:r>
          </w:p>
        </w:tc>
        <w:tc>
          <w:tcPr>
            <w:tcW w:w="1262" w:type="dxa"/>
            <w:tcBorders>
              <w:top w:val="single" w:sz="4" w:space="0" w:color="BFBFBF" w:themeColor="background1" w:themeShade="BF"/>
              <w:left w:val="nil"/>
              <w:bottom w:val="single" w:sz="4" w:space="0" w:color="BFBFBF" w:themeColor="background1" w:themeShade="BF"/>
              <w:right w:val="nil"/>
            </w:tcBorders>
            <w:hideMark/>
          </w:tcPr>
          <w:p w14:paraId="0E95EB56" w14:textId="37CC0A60"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27,769</w:t>
            </w:r>
          </w:p>
        </w:tc>
        <w:tc>
          <w:tcPr>
            <w:tcW w:w="1209" w:type="dxa"/>
            <w:tcBorders>
              <w:top w:val="single" w:sz="4" w:space="0" w:color="BFBFBF" w:themeColor="background1" w:themeShade="BF"/>
              <w:left w:val="nil"/>
              <w:bottom w:val="single" w:sz="4" w:space="0" w:color="BFBFBF" w:themeColor="background1" w:themeShade="BF"/>
              <w:right w:val="nil"/>
            </w:tcBorders>
            <w:hideMark/>
          </w:tcPr>
          <w:p w14:paraId="28720B86" w14:textId="6928D187"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27,769</w:t>
            </w:r>
          </w:p>
        </w:tc>
        <w:tc>
          <w:tcPr>
            <w:tcW w:w="1053" w:type="dxa"/>
            <w:tcBorders>
              <w:top w:val="single" w:sz="4" w:space="0" w:color="BFBFBF" w:themeColor="background1" w:themeShade="BF"/>
              <w:left w:val="nil"/>
              <w:bottom w:val="single" w:sz="4" w:space="0" w:color="BFBFBF" w:themeColor="background1" w:themeShade="BF"/>
              <w:right w:val="nil"/>
            </w:tcBorders>
            <w:hideMark/>
          </w:tcPr>
          <w:p w14:paraId="3A30DFE2" w14:textId="0480AA60"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w:t>
            </w:r>
          </w:p>
        </w:tc>
        <w:tc>
          <w:tcPr>
            <w:tcW w:w="1144" w:type="dxa"/>
            <w:tcBorders>
              <w:top w:val="single" w:sz="4" w:space="0" w:color="BFBFBF" w:themeColor="background1" w:themeShade="BF"/>
              <w:left w:val="nil"/>
              <w:bottom w:val="single" w:sz="4" w:space="0" w:color="BFBFBF" w:themeColor="background1" w:themeShade="BF"/>
              <w:right w:val="nil"/>
            </w:tcBorders>
            <w:hideMark/>
          </w:tcPr>
          <w:p w14:paraId="0009B088" w14:textId="581E2AF3" w:rsidR="00E80D1A" w:rsidRPr="00E80D1A" w:rsidRDefault="00E80D1A" w:rsidP="00E80D1A">
            <w:pPr>
              <w:pStyle w:val="TableParagraph"/>
              <w:spacing w:before="60" w:after="60"/>
              <w:ind w:left="-42" w:right="152" w:firstLine="99"/>
              <w:rPr>
                <w:rFonts w:ascii="Segoe UI" w:hAnsi="Segoe UI" w:cs="Segoe UI"/>
                <w:b/>
                <w:bCs/>
                <w:w w:val="110"/>
                <w:sz w:val="16"/>
                <w:szCs w:val="16"/>
              </w:rPr>
            </w:pPr>
            <w:r w:rsidRPr="00E80D1A">
              <w:rPr>
                <w:rFonts w:ascii="Segoe UI" w:hAnsi="Segoe UI" w:cs="Segoe UI"/>
                <w:b/>
                <w:bCs/>
                <w:w w:val="110"/>
                <w:sz w:val="16"/>
                <w:szCs w:val="16"/>
              </w:rPr>
              <w:t>–</w:t>
            </w:r>
          </w:p>
        </w:tc>
      </w:tr>
    </w:tbl>
    <w:p w14:paraId="654C86C2" w14:textId="77777777" w:rsidR="00E80D1A" w:rsidRDefault="00E80D1A" w:rsidP="00E80D1A"/>
    <w:p w14:paraId="36029438" w14:textId="77777777" w:rsidR="00E80D1A" w:rsidRDefault="00E80D1A" w:rsidP="00E80D1A"/>
    <w:p w14:paraId="07BE47FC" w14:textId="77777777" w:rsidR="00E80D1A" w:rsidRDefault="00E80D1A" w:rsidP="00E80D1A">
      <w:pPr>
        <w:pStyle w:val="Heading3"/>
      </w:pPr>
      <w:r>
        <w:t>17.</w:t>
      </w:r>
      <w:r>
        <w:tab/>
        <w:t>Departmental agency results</w:t>
      </w:r>
    </w:p>
    <w:p w14:paraId="29DC4386" w14:textId="77777777" w:rsidR="00E80D1A" w:rsidRDefault="00E80D1A" w:rsidP="00E80D1A">
      <w:pPr>
        <w:pStyle w:val="Heading4"/>
      </w:pPr>
      <w:r>
        <w:t>Cancer Control Agency – Te Aho o Te Kahu</w:t>
      </w:r>
    </w:p>
    <w:p w14:paraId="4E7D1766" w14:textId="77777777" w:rsidR="00E80D1A" w:rsidRDefault="00E80D1A" w:rsidP="00E80D1A">
      <w:r>
        <w:t>On 28 August 2019, Cabinet approved the establishment of the Cancer Control Agency – Te Aho o Te Kahu (the Agency) as a departmental agency hosted by the Ministry.</w:t>
      </w:r>
    </w:p>
    <w:p w14:paraId="244954FA" w14:textId="77777777" w:rsidR="00E80D1A" w:rsidRDefault="00E80D1A" w:rsidP="00E80D1A"/>
    <w:p w14:paraId="2FF779C7" w14:textId="77777777" w:rsidR="00E80D1A" w:rsidRDefault="00E80D1A" w:rsidP="00E80D1A">
      <w:r>
        <w:t>The Order in Council also named the Agency as a departmental agency within the Ministry under Schedule 1A of the then State Sector Act 1988 with effect from 1 December 2019.</w:t>
      </w:r>
    </w:p>
    <w:p w14:paraId="3CA599F4" w14:textId="77777777" w:rsidR="00E80D1A" w:rsidRDefault="00E80D1A" w:rsidP="00E80D1A"/>
    <w:p w14:paraId="440789FB" w14:textId="77777777" w:rsidR="00E80D1A" w:rsidRDefault="00E80D1A" w:rsidP="00E80D1A">
      <w:r>
        <w:t>The nature of this arrangement means while the Agency is a separate departmental operating unit within the Ministry, it is functionally independent, with separate ministerial reporting lines and its own Chief Executive. The Ministry’s financial statements include the operations of the Agency.</w:t>
      </w:r>
    </w:p>
    <w:p w14:paraId="5672FE41" w14:textId="77777777" w:rsidR="00E80D1A" w:rsidRDefault="00E80D1A" w:rsidP="00E80D1A"/>
    <w:p w14:paraId="70452EFC" w14:textId="77777777" w:rsidR="00E80D1A" w:rsidRDefault="00E80D1A" w:rsidP="00E80D1A">
      <w:r>
        <w:t>The Agency is funded within Vote Health baselines.</w:t>
      </w:r>
    </w:p>
    <w:p w14:paraId="167526D4" w14:textId="77777777" w:rsidR="00E80D1A" w:rsidRDefault="00E80D1A" w:rsidP="00E80D1A"/>
    <w:p w14:paraId="114D7157" w14:textId="77777777" w:rsidR="00E80D1A" w:rsidRDefault="00E80D1A" w:rsidP="00E80D1A">
      <w:r>
        <w:t>In summary, the financial performance of the Agency for the year ended 30 June 2025 was as follows.</w:t>
      </w:r>
    </w:p>
    <w:p w14:paraId="6491F8D9" w14:textId="77777777" w:rsidR="00E80D1A" w:rsidRDefault="00E80D1A" w:rsidP="00E80D1A"/>
    <w:tbl>
      <w:tblPr>
        <w:tblW w:w="8250" w:type="dxa"/>
        <w:tblLayout w:type="fixed"/>
        <w:tblCellMar>
          <w:left w:w="0" w:type="dxa"/>
          <w:right w:w="0" w:type="dxa"/>
        </w:tblCellMar>
        <w:tblLook w:val="01E0" w:firstRow="1" w:lastRow="1" w:firstColumn="1" w:lastColumn="1" w:noHBand="0" w:noVBand="0"/>
      </w:tblPr>
      <w:tblGrid>
        <w:gridCol w:w="1275"/>
        <w:gridCol w:w="4961"/>
        <w:gridCol w:w="2014"/>
      </w:tblGrid>
      <w:tr w:rsidR="00E80D1A" w14:paraId="25304AB1" w14:textId="77777777">
        <w:trPr>
          <w:trHeight w:val="784"/>
        </w:trPr>
        <w:tc>
          <w:tcPr>
            <w:tcW w:w="1275" w:type="dxa"/>
            <w:shd w:val="clear" w:color="auto" w:fill="D9D9D9" w:themeFill="background1" w:themeFillShade="D9"/>
            <w:hideMark/>
          </w:tcPr>
          <w:p w14:paraId="77E95C48"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4E862EDD" w14:textId="0D3435F2"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0CC0C61B" w14:textId="77777777" w:rsidR="00E80D1A" w:rsidRDefault="00E80D1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4961" w:type="dxa"/>
            <w:shd w:val="clear" w:color="auto" w:fill="D9D9D9" w:themeFill="background1" w:themeFillShade="D9"/>
          </w:tcPr>
          <w:p w14:paraId="5A7CA9E9" w14:textId="77777777" w:rsidR="00E80D1A" w:rsidRDefault="00E80D1A">
            <w:pPr>
              <w:pStyle w:val="TableParagraph"/>
              <w:rPr>
                <w:rFonts w:ascii="Times New Roman"/>
                <w:b/>
                <w:bCs/>
                <w:sz w:val="18"/>
              </w:rPr>
            </w:pPr>
          </w:p>
        </w:tc>
        <w:tc>
          <w:tcPr>
            <w:tcW w:w="2014" w:type="dxa"/>
            <w:shd w:val="clear" w:color="auto" w:fill="D9D9D9" w:themeFill="background1" w:themeFillShade="D9"/>
            <w:hideMark/>
          </w:tcPr>
          <w:p w14:paraId="7B8F4102" w14:textId="77777777" w:rsidR="00E80D1A" w:rsidRDefault="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41BDE31C" w14:textId="3765C6B4" w:rsidR="00E80D1A" w:rsidRDefault="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2CBE8CE7" w14:textId="77777777" w:rsidR="00E80D1A" w:rsidRDefault="00E80D1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E80D1A" w:rsidRPr="00E80D1A" w14:paraId="55B5F26E" w14:textId="77777777" w:rsidTr="00E80D1A">
        <w:trPr>
          <w:trHeight w:val="354"/>
        </w:trPr>
        <w:tc>
          <w:tcPr>
            <w:tcW w:w="1275" w:type="dxa"/>
          </w:tcPr>
          <w:p w14:paraId="48AE3ACC" w14:textId="77777777" w:rsidR="00E80D1A" w:rsidRPr="00E80D1A" w:rsidRDefault="00E80D1A" w:rsidP="00E80D1A">
            <w:pPr>
              <w:pStyle w:val="TableParagraph"/>
              <w:spacing w:before="60" w:after="60"/>
              <w:ind w:left="-42" w:right="170" w:firstLine="99"/>
              <w:rPr>
                <w:rFonts w:ascii="Segoe UI" w:hAnsi="Segoe UI" w:cs="Segoe UI"/>
                <w:b/>
                <w:bCs/>
                <w:sz w:val="16"/>
                <w:szCs w:val="16"/>
              </w:rPr>
            </w:pPr>
          </w:p>
        </w:tc>
        <w:tc>
          <w:tcPr>
            <w:tcW w:w="4961" w:type="dxa"/>
          </w:tcPr>
          <w:p w14:paraId="5F127D6C" w14:textId="4E0719B7"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Departmental activities</w:t>
            </w:r>
          </w:p>
        </w:tc>
        <w:tc>
          <w:tcPr>
            <w:tcW w:w="2014" w:type="dxa"/>
          </w:tcPr>
          <w:p w14:paraId="636285DA" w14:textId="77777777" w:rsidR="00E80D1A" w:rsidRPr="00E80D1A" w:rsidRDefault="00E80D1A" w:rsidP="00E80D1A">
            <w:pPr>
              <w:pStyle w:val="TableParagraph"/>
              <w:spacing w:before="60" w:after="60"/>
              <w:ind w:left="-42" w:right="152" w:firstLine="99"/>
              <w:rPr>
                <w:rFonts w:ascii="Segoe UI" w:hAnsi="Segoe UI" w:cs="Segoe UI"/>
                <w:b/>
                <w:bCs/>
                <w:sz w:val="16"/>
                <w:szCs w:val="16"/>
              </w:rPr>
            </w:pPr>
          </w:p>
        </w:tc>
      </w:tr>
      <w:tr w:rsidR="00E80D1A" w14:paraId="30A483E6" w14:textId="77777777" w:rsidTr="00E80D1A">
        <w:trPr>
          <w:trHeight w:val="348"/>
        </w:trPr>
        <w:tc>
          <w:tcPr>
            <w:tcW w:w="1275" w:type="dxa"/>
            <w:tcBorders>
              <w:top w:val="nil"/>
              <w:left w:val="nil"/>
              <w:bottom w:val="single" w:sz="4" w:space="0" w:color="BFBFBF" w:themeColor="background1" w:themeShade="BF"/>
              <w:right w:val="nil"/>
            </w:tcBorders>
          </w:tcPr>
          <w:p w14:paraId="402257ED" w14:textId="01725ED8"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14,509</w:t>
            </w:r>
          </w:p>
        </w:tc>
        <w:tc>
          <w:tcPr>
            <w:tcW w:w="4961" w:type="dxa"/>
            <w:tcBorders>
              <w:top w:val="nil"/>
              <w:left w:val="nil"/>
              <w:bottom w:val="single" w:sz="4" w:space="0" w:color="BFBFBF" w:themeColor="background1" w:themeShade="BF"/>
              <w:right w:val="nil"/>
            </w:tcBorders>
          </w:tcPr>
          <w:p w14:paraId="00940381" w14:textId="1BAD4463"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Revenue</w:t>
            </w:r>
          </w:p>
        </w:tc>
        <w:tc>
          <w:tcPr>
            <w:tcW w:w="2014" w:type="dxa"/>
            <w:tcBorders>
              <w:top w:val="nil"/>
              <w:left w:val="nil"/>
              <w:bottom w:val="single" w:sz="4" w:space="0" w:color="BFBFBF" w:themeColor="background1" w:themeShade="BF"/>
              <w:right w:val="nil"/>
            </w:tcBorders>
          </w:tcPr>
          <w:p w14:paraId="49572EA0" w14:textId="61253B1E"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13,572</w:t>
            </w:r>
          </w:p>
        </w:tc>
      </w:tr>
      <w:tr w:rsidR="00E80D1A" w:rsidRPr="00E80D1A" w14:paraId="4C431C7C" w14:textId="77777777" w:rsidTr="00E80D1A">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3264D058" w14:textId="6C59D93B"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14,509</w:t>
            </w:r>
          </w:p>
        </w:tc>
        <w:tc>
          <w:tcPr>
            <w:tcW w:w="4961" w:type="dxa"/>
            <w:tcBorders>
              <w:top w:val="single" w:sz="4" w:space="0" w:color="BFBFBF" w:themeColor="background1" w:themeShade="BF"/>
              <w:left w:val="nil"/>
              <w:bottom w:val="single" w:sz="4" w:space="0" w:color="BFBFBF" w:themeColor="background1" w:themeShade="BF"/>
              <w:right w:val="nil"/>
            </w:tcBorders>
          </w:tcPr>
          <w:p w14:paraId="609985E0" w14:textId="4DEFA12C"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Revenue Crown</w:t>
            </w:r>
          </w:p>
        </w:tc>
        <w:tc>
          <w:tcPr>
            <w:tcW w:w="2014" w:type="dxa"/>
            <w:tcBorders>
              <w:top w:val="single" w:sz="4" w:space="0" w:color="BFBFBF" w:themeColor="background1" w:themeShade="BF"/>
              <w:left w:val="nil"/>
              <w:bottom w:val="single" w:sz="4" w:space="0" w:color="BFBFBF" w:themeColor="background1" w:themeShade="BF"/>
              <w:right w:val="nil"/>
            </w:tcBorders>
          </w:tcPr>
          <w:p w14:paraId="7CB1CE45" w14:textId="7D06EED2"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13,572</w:t>
            </w:r>
          </w:p>
        </w:tc>
      </w:tr>
      <w:tr w:rsidR="00E80D1A" w:rsidRPr="00E80D1A" w14:paraId="6412E4A7" w14:textId="77777777">
        <w:trPr>
          <w:trHeight w:val="354"/>
        </w:trPr>
        <w:tc>
          <w:tcPr>
            <w:tcW w:w="1275" w:type="dxa"/>
            <w:tcBorders>
              <w:top w:val="single" w:sz="4" w:space="0" w:color="BFBFBF" w:themeColor="background1" w:themeShade="BF"/>
              <w:left w:val="nil"/>
              <w:bottom w:val="nil"/>
              <w:right w:val="nil"/>
            </w:tcBorders>
          </w:tcPr>
          <w:p w14:paraId="45A89EC8" w14:textId="77777777" w:rsidR="00E80D1A" w:rsidRPr="00E80D1A" w:rsidRDefault="00E80D1A" w:rsidP="00E80D1A">
            <w:pPr>
              <w:pStyle w:val="TableParagraph"/>
              <w:spacing w:before="60" w:after="60"/>
              <w:ind w:left="-42" w:right="170" w:firstLine="99"/>
              <w:rPr>
                <w:rFonts w:ascii="Segoe UI" w:hAnsi="Segoe UI" w:cs="Segoe UI"/>
                <w:b/>
                <w:bCs/>
                <w:sz w:val="16"/>
                <w:szCs w:val="16"/>
              </w:rPr>
            </w:pPr>
          </w:p>
        </w:tc>
        <w:tc>
          <w:tcPr>
            <w:tcW w:w="4961" w:type="dxa"/>
            <w:tcBorders>
              <w:top w:val="single" w:sz="4" w:space="0" w:color="BFBFBF" w:themeColor="background1" w:themeShade="BF"/>
              <w:left w:val="nil"/>
              <w:bottom w:val="nil"/>
              <w:right w:val="nil"/>
            </w:tcBorders>
          </w:tcPr>
          <w:p w14:paraId="70E04169" w14:textId="0E04E654"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Expenses</w:t>
            </w:r>
          </w:p>
        </w:tc>
        <w:tc>
          <w:tcPr>
            <w:tcW w:w="2014" w:type="dxa"/>
            <w:tcBorders>
              <w:top w:val="single" w:sz="4" w:space="0" w:color="BFBFBF" w:themeColor="background1" w:themeShade="BF"/>
              <w:left w:val="nil"/>
              <w:bottom w:val="nil"/>
              <w:right w:val="nil"/>
            </w:tcBorders>
          </w:tcPr>
          <w:p w14:paraId="663A426B" w14:textId="77777777" w:rsidR="00E80D1A" w:rsidRPr="00E80D1A" w:rsidRDefault="00E80D1A" w:rsidP="00E80D1A">
            <w:pPr>
              <w:pStyle w:val="TableParagraph"/>
              <w:spacing w:before="60" w:after="60"/>
              <w:ind w:left="-42" w:right="170" w:firstLine="99"/>
              <w:rPr>
                <w:rFonts w:ascii="Segoe UI" w:hAnsi="Segoe UI" w:cs="Segoe UI"/>
                <w:b/>
                <w:bCs/>
                <w:sz w:val="16"/>
                <w:szCs w:val="16"/>
              </w:rPr>
            </w:pPr>
          </w:p>
        </w:tc>
      </w:tr>
      <w:tr w:rsidR="00E80D1A" w14:paraId="2AE0E666" w14:textId="77777777" w:rsidTr="00E80D1A">
        <w:trPr>
          <w:trHeight w:val="359"/>
        </w:trPr>
        <w:tc>
          <w:tcPr>
            <w:tcW w:w="1275" w:type="dxa"/>
          </w:tcPr>
          <w:p w14:paraId="43DAB615" w14:textId="6D04D7B0"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8,803</w:t>
            </w:r>
          </w:p>
        </w:tc>
        <w:tc>
          <w:tcPr>
            <w:tcW w:w="4961" w:type="dxa"/>
          </w:tcPr>
          <w:p w14:paraId="38880E2F" w14:textId="6DD37D76"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Personnel costs</w:t>
            </w:r>
          </w:p>
        </w:tc>
        <w:tc>
          <w:tcPr>
            <w:tcW w:w="2014" w:type="dxa"/>
          </w:tcPr>
          <w:p w14:paraId="5694F0A6" w14:textId="658101E4"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9,220</w:t>
            </w:r>
          </w:p>
        </w:tc>
      </w:tr>
      <w:tr w:rsidR="00E80D1A" w14:paraId="23DE499B" w14:textId="77777777" w:rsidTr="00E80D1A">
        <w:trPr>
          <w:trHeight w:val="348"/>
        </w:trPr>
        <w:tc>
          <w:tcPr>
            <w:tcW w:w="1275" w:type="dxa"/>
            <w:tcBorders>
              <w:top w:val="nil"/>
              <w:left w:val="nil"/>
              <w:bottom w:val="single" w:sz="4" w:space="0" w:color="BFBFBF" w:themeColor="background1" w:themeShade="BF"/>
              <w:right w:val="nil"/>
            </w:tcBorders>
          </w:tcPr>
          <w:p w14:paraId="10F3A595" w14:textId="21326292"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3,855</w:t>
            </w:r>
          </w:p>
        </w:tc>
        <w:tc>
          <w:tcPr>
            <w:tcW w:w="4961" w:type="dxa"/>
            <w:tcBorders>
              <w:top w:val="nil"/>
              <w:left w:val="nil"/>
              <w:bottom w:val="single" w:sz="4" w:space="0" w:color="BFBFBF" w:themeColor="background1" w:themeShade="BF"/>
              <w:right w:val="nil"/>
            </w:tcBorders>
          </w:tcPr>
          <w:p w14:paraId="6E240664" w14:textId="24FC2D3E" w:rsidR="00E80D1A" w:rsidRPr="00E80D1A" w:rsidRDefault="00E80D1A" w:rsidP="00E80D1A">
            <w:pPr>
              <w:pStyle w:val="TableParagraph"/>
              <w:spacing w:before="60" w:after="60"/>
              <w:ind w:left="66" w:hanging="5"/>
              <w:jc w:val="left"/>
              <w:rPr>
                <w:rFonts w:ascii="Segoe UI" w:hAnsi="Segoe UI" w:cs="Segoe UI"/>
                <w:sz w:val="16"/>
                <w:szCs w:val="16"/>
              </w:rPr>
            </w:pPr>
            <w:r w:rsidRPr="00E80D1A">
              <w:rPr>
                <w:rFonts w:ascii="Segoe UI" w:hAnsi="Segoe UI" w:cs="Segoe UI"/>
                <w:sz w:val="16"/>
                <w:szCs w:val="16"/>
              </w:rPr>
              <w:t>Other expenses</w:t>
            </w:r>
          </w:p>
        </w:tc>
        <w:tc>
          <w:tcPr>
            <w:tcW w:w="2014" w:type="dxa"/>
            <w:tcBorders>
              <w:top w:val="nil"/>
              <w:left w:val="nil"/>
              <w:bottom w:val="single" w:sz="4" w:space="0" w:color="BFBFBF" w:themeColor="background1" w:themeShade="BF"/>
              <w:right w:val="nil"/>
            </w:tcBorders>
          </w:tcPr>
          <w:p w14:paraId="77160C2E" w14:textId="796071D2" w:rsidR="00E80D1A" w:rsidRPr="00E80D1A" w:rsidRDefault="00E80D1A" w:rsidP="00E80D1A">
            <w:pPr>
              <w:pStyle w:val="TableParagraph"/>
              <w:spacing w:before="60" w:after="60"/>
              <w:ind w:left="-42" w:right="170" w:firstLine="99"/>
              <w:rPr>
                <w:rFonts w:ascii="Segoe UI" w:hAnsi="Segoe UI" w:cs="Segoe UI"/>
                <w:sz w:val="16"/>
                <w:szCs w:val="16"/>
              </w:rPr>
            </w:pPr>
            <w:r w:rsidRPr="00E80D1A">
              <w:rPr>
                <w:rFonts w:ascii="Segoe UI" w:hAnsi="Segoe UI" w:cs="Segoe UI"/>
                <w:sz w:val="16"/>
                <w:szCs w:val="16"/>
              </w:rPr>
              <w:t>3,469</w:t>
            </w:r>
          </w:p>
        </w:tc>
      </w:tr>
      <w:tr w:rsidR="00E80D1A" w:rsidRPr="00E80D1A" w14:paraId="5B535ABE" w14:textId="77777777" w:rsidTr="00E80D1A">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21BA93C1" w14:textId="03FB7E61"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12,658</w:t>
            </w:r>
          </w:p>
        </w:tc>
        <w:tc>
          <w:tcPr>
            <w:tcW w:w="4961" w:type="dxa"/>
            <w:tcBorders>
              <w:top w:val="single" w:sz="4" w:space="0" w:color="BFBFBF" w:themeColor="background1" w:themeShade="BF"/>
              <w:left w:val="nil"/>
              <w:bottom w:val="single" w:sz="4" w:space="0" w:color="BFBFBF" w:themeColor="background1" w:themeShade="BF"/>
              <w:right w:val="nil"/>
            </w:tcBorders>
          </w:tcPr>
          <w:p w14:paraId="0DC321CB" w14:textId="622BF0BB"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Total expenses</w:t>
            </w:r>
          </w:p>
        </w:tc>
        <w:tc>
          <w:tcPr>
            <w:tcW w:w="2014" w:type="dxa"/>
            <w:tcBorders>
              <w:top w:val="single" w:sz="4" w:space="0" w:color="BFBFBF" w:themeColor="background1" w:themeShade="BF"/>
              <w:left w:val="nil"/>
              <w:bottom w:val="single" w:sz="4" w:space="0" w:color="BFBFBF" w:themeColor="background1" w:themeShade="BF"/>
              <w:right w:val="nil"/>
            </w:tcBorders>
          </w:tcPr>
          <w:p w14:paraId="11F41196" w14:textId="4ABF1731"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12,689</w:t>
            </w:r>
          </w:p>
        </w:tc>
      </w:tr>
      <w:tr w:rsidR="00E80D1A" w:rsidRPr="00E80D1A" w14:paraId="4018D510" w14:textId="77777777" w:rsidTr="00E80D1A">
        <w:trPr>
          <w:trHeight w:val="344"/>
        </w:trPr>
        <w:tc>
          <w:tcPr>
            <w:tcW w:w="1275" w:type="dxa"/>
            <w:tcBorders>
              <w:top w:val="single" w:sz="4" w:space="0" w:color="BFBFBF" w:themeColor="background1" w:themeShade="BF"/>
              <w:left w:val="nil"/>
              <w:bottom w:val="single" w:sz="4" w:space="0" w:color="BFBFBF" w:themeColor="background1" w:themeShade="BF"/>
              <w:right w:val="nil"/>
            </w:tcBorders>
          </w:tcPr>
          <w:p w14:paraId="27CD0E28" w14:textId="1FE983CD"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1,851</w:t>
            </w:r>
          </w:p>
        </w:tc>
        <w:tc>
          <w:tcPr>
            <w:tcW w:w="4961" w:type="dxa"/>
            <w:tcBorders>
              <w:top w:val="single" w:sz="4" w:space="0" w:color="BFBFBF" w:themeColor="background1" w:themeShade="BF"/>
              <w:left w:val="nil"/>
              <w:bottom w:val="single" w:sz="4" w:space="0" w:color="BFBFBF" w:themeColor="background1" w:themeShade="BF"/>
              <w:right w:val="nil"/>
            </w:tcBorders>
          </w:tcPr>
          <w:p w14:paraId="00A4D3ED" w14:textId="5C721082" w:rsidR="00E80D1A" w:rsidRPr="00E80D1A" w:rsidRDefault="00E80D1A" w:rsidP="00E80D1A">
            <w:pPr>
              <w:pStyle w:val="TableParagraph"/>
              <w:spacing w:before="60" w:after="60"/>
              <w:ind w:left="66" w:hanging="5"/>
              <w:jc w:val="left"/>
              <w:rPr>
                <w:rFonts w:ascii="Segoe UI" w:hAnsi="Segoe UI" w:cs="Segoe UI"/>
                <w:b/>
                <w:bCs/>
                <w:sz w:val="16"/>
                <w:szCs w:val="16"/>
              </w:rPr>
            </w:pPr>
            <w:r w:rsidRPr="00E80D1A">
              <w:rPr>
                <w:rFonts w:ascii="Segoe UI" w:hAnsi="Segoe UI" w:cs="Segoe UI"/>
                <w:b/>
                <w:bCs/>
                <w:sz w:val="16"/>
                <w:szCs w:val="16"/>
              </w:rPr>
              <w:t>Net surplus/(deficit)</w:t>
            </w:r>
          </w:p>
        </w:tc>
        <w:tc>
          <w:tcPr>
            <w:tcW w:w="2014" w:type="dxa"/>
            <w:tcBorders>
              <w:top w:val="single" w:sz="4" w:space="0" w:color="BFBFBF" w:themeColor="background1" w:themeShade="BF"/>
              <w:left w:val="nil"/>
              <w:bottom w:val="single" w:sz="4" w:space="0" w:color="BFBFBF" w:themeColor="background1" w:themeShade="BF"/>
              <w:right w:val="nil"/>
            </w:tcBorders>
          </w:tcPr>
          <w:p w14:paraId="4E62D1D6" w14:textId="1EF03E8B" w:rsidR="00E80D1A" w:rsidRPr="00E80D1A" w:rsidRDefault="00E80D1A" w:rsidP="00E80D1A">
            <w:pPr>
              <w:pStyle w:val="TableParagraph"/>
              <w:spacing w:before="60" w:after="60"/>
              <w:ind w:left="-42" w:right="170" w:firstLine="99"/>
              <w:rPr>
                <w:rFonts w:ascii="Segoe UI" w:hAnsi="Segoe UI" w:cs="Segoe UI"/>
                <w:b/>
                <w:bCs/>
                <w:sz w:val="16"/>
                <w:szCs w:val="16"/>
              </w:rPr>
            </w:pPr>
            <w:r w:rsidRPr="00E80D1A">
              <w:rPr>
                <w:rFonts w:ascii="Segoe UI" w:hAnsi="Segoe UI" w:cs="Segoe UI"/>
                <w:b/>
                <w:bCs/>
                <w:sz w:val="16"/>
                <w:szCs w:val="16"/>
              </w:rPr>
              <w:t>883</w:t>
            </w:r>
          </w:p>
        </w:tc>
      </w:tr>
    </w:tbl>
    <w:p w14:paraId="31F5C99B" w14:textId="77777777" w:rsidR="00E80D1A" w:rsidRDefault="00E80D1A" w:rsidP="00E80D1A">
      <w:pPr>
        <w:pStyle w:val="Heading3"/>
      </w:pPr>
      <w:r>
        <w:t>18.</w:t>
      </w:r>
      <w:r>
        <w:tab/>
        <w:t>Events after balance date</w:t>
      </w:r>
    </w:p>
    <w:p w14:paraId="663718EB" w14:textId="3D4400DF" w:rsidR="00E80D1A" w:rsidRDefault="00E80D1A" w:rsidP="00E80D1A">
      <w:r>
        <w:t>There were no significant events after the balance date.</w:t>
      </w:r>
    </w:p>
    <w:p w14:paraId="78D09753" w14:textId="77777777" w:rsidR="00E80D1A" w:rsidRDefault="00E80D1A" w:rsidP="00E80D1A"/>
    <w:p w14:paraId="7384DFC9" w14:textId="77777777" w:rsidR="00FC4CF0" w:rsidRDefault="00FC4CF0" w:rsidP="00E80D1A">
      <w:pPr>
        <w:sectPr w:rsidR="00FC4CF0" w:rsidSect="004B1083">
          <w:pgSz w:w="11907" w:h="16840" w:code="9"/>
          <w:pgMar w:top="1418" w:right="1701" w:bottom="1134" w:left="1843" w:header="284" w:footer="425" w:gutter="284"/>
          <w:cols w:space="720"/>
        </w:sectPr>
      </w:pPr>
    </w:p>
    <w:p w14:paraId="1AC9EF78" w14:textId="77777777" w:rsidR="00FC4CF0" w:rsidRDefault="00FC4CF0" w:rsidP="00FC4CF0">
      <w:pPr>
        <w:pStyle w:val="Heading2"/>
        <w:spacing w:before="0"/>
      </w:pPr>
      <w:bookmarkStart w:id="38" w:name="_Toc211863471"/>
      <w:r>
        <w:t>Non-departmental statements and schedules for the year ended 30 June 2025</w:t>
      </w:r>
      <w:bookmarkEnd w:id="38"/>
    </w:p>
    <w:p w14:paraId="4FF48691" w14:textId="77777777" w:rsidR="00FC4CF0" w:rsidRDefault="00FC4CF0" w:rsidP="00FC4CF0">
      <w:r>
        <w:t>The following non-departmental statements and schedules record the revenue, expenses, assets, liabilities, commitments, contingent liabilities, contingent assets, capital receipts and trust accounts that the Ministry manages on behalf of the Crown.</w:t>
      </w:r>
    </w:p>
    <w:p w14:paraId="375BC545" w14:textId="6D3D0C89" w:rsidR="00FC4CF0" w:rsidRPr="00D370BB" w:rsidRDefault="00FC4CF0" w:rsidP="00D370BB">
      <w:pPr>
        <w:pStyle w:val="Heading3"/>
      </w:pPr>
      <w:r w:rsidRPr="00D370BB">
        <w:t>Statement of non-departmental expenses for the year ended 30 June 2025</w:t>
      </w:r>
    </w:p>
    <w:tbl>
      <w:tblPr>
        <w:tblW w:w="8364" w:type="dxa"/>
        <w:tblLayout w:type="fixed"/>
        <w:tblCellMar>
          <w:left w:w="0" w:type="dxa"/>
          <w:right w:w="0" w:type="dxa"/>
        </w:tblCellMar>
        <w:tblLook w:val="01E0" w:firstRow="1" w:lastRow="1" w:firstColumn="1" w:lastColumn="1" w:noHBand="0" w:noVBand="0"/>
      </w:tblPr>
      <w:tblGrid>
        <w:gridCol w:w="1276"/>
        <w:gridCol w:w="2977"/>
        <w:gridCol w:w="664"/>
        <w:gridCol w:w="1179"/>
        <w:gridCol w:w="1134"/>
        <w:gridCol w:w="1134"/>
      </w:tblGrid>
      <w:tr w:rsidR="00FC4CF0" w14:paraId="5B24B119" w14:textId="77777777" w:rsidTr="00D370BB">
        <w:trPr>
          <w:trHeight w:val="20"/>
        </w:trPr>
        <w:tc>
          <w:tcPr>
            <w:tcW w:w="1276" w:type="dxa"/>
            <w:shd w:val="clear" w:color="auto" w:fill="D9D9D9" w:themeFill="background1" w:themeFillShade="D9"/>
          </w:tcPr>
          <w:p w14:paraId="33CF8440" w14:textId="77777777" w:rsidR="00FC4CF0" w:rsidRDefault="00FC4CF0" w:rsidP="00FC4CF0">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t>Actual</w:t>
            </w:r>
          </w:p>
          <w:p w14:paraId="3B11502F" w14:textId="77777777" w:rsidR="00FC4CF0" w:rsidRDefault="00FC4CF0" w:rsidP="00FC4CF0">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76E628CF" w14:textId="223DF91D" w:rsidR="00FC4CF0" w:rsidRPr="00C34E37" w:rsidRDefault="00FC4CF0" w:rsidP="00FC4CF0">
            <w:pPr>
              <w:pStyle w:val="TableParagraph"/>
              <w:spacing w:before="50" w:after="50"/>
              <w:ind w:left="-42" w:right="152" w:firstLine="99"/>
              <w:rPr>
                <w:rFonts w:ascii="Segoe UI" w:hAnsi="Segoe UI" w:cs="Segoe UI"/>
                <w:w w:val="110"/>
                <w:sz w:val="16"/>
                <w:szCs w:val="16"/>
              </w:rPr>
            </w:pPr>
            <w:r>
              <w:rPr>
                <w:rFonts w:ascii="Segoe UI" w:hAnsi="Segoe UI" w:cs="Segoe UI"/>
                <w:b/>
                <w:bCs/>
                <w:sz w:val="16"/>
                <w:szCs w:val="16"/>
              </w:rPr>
              <w:t>$000</w:t>
            </w:r>
          </w:p>
        </w:tc>
        <w:tc>
          <w:tcPr>
            <w:tcW w:w="2977" w:type="dxa"/>
            <w:shd w:val="clear" w:color="auto" w:fill="D9D9D9" w:themeFill="background1" w:themeFillShade="D9"/>
          </w:tcPr>
          <w:p w14:paraId="3E8A7F70" w14:textId="77777777" w:rsidR="00FC4CF0" w:rsidRDefault="00FC4CF0" w:rsidP="00FC4CF0">
            <w:pPr>
              <w:pStyle w:val="TableParagraph"/>
              <w:spacing w:line="20" w:lineRule="exact"/>
              <w:ind w:left="3252"/>
              <w:rPr>
                <w:rFonts w:ascii="Century Gothic"/>
                <w:b/>
                <w:bCs/>
                <w:sz w:val="2"/>
              </w:rPr>
            </w:pPr>
          </w:p>
          <w:p w14:paraId="6247C47A" w14:textId="77777777" w:rsidR="00FC4CF0" w:rsidRDefault="00FC4CF0" w:rsidP="00FC4CF0">
            <w:pPr>
              <w:pStyle w:val="TableParagraph"/>
              <w:rPr>
                <w:rFonts w:ascii="Century Gothic"/>
                <w:b/>
                <w:bCs/>
                <w:sz w:val="20"/>
              </w:rPr>
            </w:pPr>
          </w:p>
          <w:p w14:paraId="76B8932B" w14:textId="2E93A91A" w:rsidR="00FC4CF0" w:rsidRDefault="00FC4CF0" w:rsidP="00FC4CF0">
            <w:pPr>
              <w:pStyle w:val="TableParagraph"/>
              <w:spacing w:before="50" w:after="50"/>
              <w:jc w:val="left"/>
              <w:rPr>
                <w:rFonts w:ascii="Segoe UI" w:hAnsi="Segoe UI" w:cs="Segoe UI"/>
                <w:w w:val="105"/>
                <w:sz w:val="16"/>
                <w:szCs w:val="16"/>
              </w:rPr>
            </w:pPr>
          </w:p>
        </w:tc>
        <w:tc>
          <w:tcPr>
            <w:tcW w:w="664" w:type="dxa"/>
            <w:shd w:val="clear" w:color="auto" w:fill="D9D9D9" w:themeFill="background1" w:themeFillShade="D9"/>
          </w:tcPr>
          <w:p w14:paraId="7CFCFBB0" w14:textId="77777777" w:rsidR="00FC4CF0" w:rsidRDefault="00FC4CF0" w:rsidP="00FC4CF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p>
          <w:p w14:paraId="1050980F" w14:textId="77777777" w:rsidR="00FC4CF0" w:rsidRDefault="00FC4CF0" w:rsidP="00FC4CF0">
            <w:pPr>
              <w:pStyle w:val="TableParagraph"/>
              <w:spacing w:before="60" w:after="60"/>
              <w:ind w:left="-42" w:right="152" w:firstLine="99"/>
              <w:rPr>
                <w:rFonts w:ascii="Segoe UI" w:hAnsi="Segoe UI" w:cs="Segoe UI"/>
                <w:b/>
                <w:bCs/>
                <w:w w:val="110"/>
                <w:sz w:val="16"/>
                <w:szCs w:val="16"/>
              </w:rPr>
            </w:pPr>
          </w:p>
          <w:p w14:paraId="21F2D022" w14:textId="7EE63A82" w:rsidR="00FC4CF0" w:rsidRDefault="00FC4CF0" w:rsidP="00FC4CF0">
            <w:pPr>
              <w:pStyle w:val="TableParagraph"/>
              <w:spacing w:before="50" w:after="50"/>
              <w:ind w:left="-42" w:right="152" w:firstLine="99"/>
              <w:rPr>
                <w:rFonts w:ascii="Segoe UI" w:hAnsi="Segoe UI" w:cs="Segoe UI"/>
                <w:w w:val="110"/>
                <w:sz w:val="16"/>
                <w:szCs w:val="16"/>
              </w:rPr>
            </w:pPr>
            <w:r>
              <w:rPr>
                <w:rFonts w:ascii="Segoe UI" w:hAnsi="Segoe UI" w:cs="Segoe UI"/>
                <w:b/>
                <w:bCs/>
                <w:w w:val="110"/>
                <w:sz w:val="16"/>
                <w:szCs w:val="16"/>
              </w:rPr>
              <w:t>Note</w:t>
            </w:r>
          </w:p>
        </w:tc>
        <w:tc>
          <w:tcPr>
            <w:tcW w:w="1179" w:type="dxa"/>
            <w:shd w:val="clear" w:color="auto" w:fill="D9D9D9" w:themeFill="background1" w:themeFillShade="D9"/>
          </w:tcPr>
          <w:p w14:paraId="615F7CDE" w14:textId="77777777" w:rsidR="00FC4CF0" w:rsidRDefault="00FC4CF0" w:rsidP="00FC4CF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t>Actual</w:t>
            </w:r>
          </w:p>
          <w:p w14:paraId="2746435E" w14:textId="77777777" w:rsidR="00FC4CF0" w:rsidRDefault="00FC4CF0" w:rsidP="00FC4CF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7B277766" w14:textId="4D932425" w:rsidR="00FC4CF0" w:rsidRDefault="00FC4CF0" w:rsidP="00FC4CF0">
            <w:pPr>
              <w:pStyle w:val="TableParagraph"/>
              <w:spacing w:before="50" w:after="50"/>
              <w:ind w:left="-42" w:right="152" w:firstLine="99"/>
              <w:rPr>
                <w:rFonts w:ascii="Segoe UI" w:hAnsi="Segoe UI" w:cs="Segoe UI"/>
                <w:w w:val="110"/>
                <w:sz w:val="16"/>
                <w:szCs w:val="16"/>
              </w:rPr>
            </w:pPr>
            <w:r>
              <w:rPr>
                <w:rFonts w:ascii="Segoe UI" w:hAnsi="Segoe UI" w:cs="Segoe UI"/>
                <w:b/>
                <w:bCs/>
                <w:w w:val="110"/>
                <w:sz w:val="16"/>
                <w:szCs w:val="16"/>
              </w:rPr>
              <w:t>$000</w:t>
            </w:r>
          </w:p>
        </w:tc>
        <w:tc>
          <w:tcPr>
            <w:tcW w:w="1134" w:type="dxa"/>
            <w:shd w:val="clear" w:color="auto" w:fill="D9D9D9" w:themeFill="background1" w:themeFillShade="D9"/>
          </w:tcPr>
          <w:p w14:paraId="20DE85B9" w14:textId="77777777" w:rsidR="00FC4CF0" w:rsidRDefault="00FC4CF0" w:rsidP="00FC4CF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Unaudited</w:t>
            </w:r>
            <w:r>
              <w:rPr>
                <w:rFonts w:ascii="Segoe UI" w:hAnsi="Segoe UI" w:cs="Segoe UI"/>
                <w:b/>
                <w:bCs/>
                <w:w w:val="110"/>
                <w:sz w:val="16"/>
                <w:szCs w:val="16"/>
              </w:rPr>
              <w:br/>
              <w:t>budget</w:t>
            </w:r>
          </w:p>
          <w:p w14:paraId="13BCBB5D" w14:textId="77777777" w:rsidR="00FC4CF0" w:rsidRDefault="00FC4CF0" w:rsidP="00FC4CF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341C7619" w14:textId="4A6C9841" w:rsidR="00FC4CF0" w:rsidRDefault="00FC4CF0" w:rsidP="00FC4CF0">
            <w:pPr>
              <w:pStyle w:val="TableParagraph"/>
              <w:spacing w:before="50" w:after="50"/>
              <w:ind w:left="-42" w:right="152" w:firstLine="99"/>
              <w:rPr>
                <w:rFonts w:ascii="Segoe UI" w:hAnsi="Segoe UI" w:cs="Segoe UI"/>
                <w:w w:val="110"/>
                <w:sz w:val="16"/>
                <w:szCs w:val="16"/>
              </w:rPr>
            </w:pPr>
            <w:r>
              <w:rPr>
                <w:rFonts w:ascii="Segoe UI" w:hAnsi="Segoe UI" w:cs="Segoe UI"/>
                <w:b/>
                <w:bCs/>
                <w:w w:val="110"/>
                <w:sz w:val="16"/>
                <w:szCs w:val="16"/>
              </w:rPr>
              <w:t>$000</w:t>
            </w:r>
          </w:p>
        </w:tc>
        <w:tc>
          <w:tcPr>
            <w:tcW w:w="1134" w:type="dxa"/>
            <w:shd w:val="clear" w:color="auto" w:fill="D9D9D9" w:themeFill="background1" w:themeFillShade="D9"/>
          </w:tcPr>
          <w:p w14:paraId="4319DBAA" w14:textId="77777777" w:rsidR="00FC4CF0" w:rsidRDefault="00FC4CF0" w:rsidP="00FC4CF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Revised budget</w:t>
            </w:r>
          </w:p>
          <w:p w14:paraId="520CF1BB" w14:textId="77777777" w:rsidR="00FC4CF0" w:rsidRDefault="00FC4CF0" w:rsidP="00FC4CF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42EB623E" w14:textId="55A27F21" w:rsidR="00FC4CF0" w:rsidRDefault="00FC4CF0" w:rsidP="00FC4CF0">
            <w:pPr>
              <w:pStyle w:val="TableParagraph"/>
              <w:spacing w:before="50" w:after="50"/>
              <w:ind w:left="-42" w:right="152" w:firstLine="99"/>
              <w:rPr>
                <w:rFonts w:ascii="Segoe UI" w:hAnsi="Segoe UI" w:cs="Segoe UI"/>
                <w:w w:val="110"/>
                <w:sz w:val="16"/>
                <w:szCs w:val="16"/>
              </w:rPr>
            </w:pPr>
            <w:r>
              <w:rPr>
                <w:rFonts w:ascii="Segoe UI" w:hAnsi="Segoe UI" w:cs="Segoe UI"/>
                <w:b/>
                <w:bCs/>
                <w:w w:val="110"/>
                <w:sz w:val="16"/>
                <w:szCs w:val="16"/>
              </w:rPr>
              <w:t>$000</w:t>
            </w:r>
          </w:p>
        </w:tc>
      </w:tr>
      <w:tr w:rsidR="00D370BB" w14:paraId="08474DE9" w14:textId="77777777" w:rsidTr="00D370BB">
        <w:trPr>
          <w:trHeight w:val="20"/>
        </w:trPr>
        <w:tc>
          <w:tcPr>
            <w:tcW w:w="1276" w:type="dxa"/>
          </w:tcPr>
          <w:p w14:paraId="20D1675F" w14:textId="29292F63"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23,485,461</w:t>
            </w:r>
          </w:p>
        </w:tc>
        <w:tc>
          <w:tcPr>
            <w:tcW w:w="2977" w:type="dxa"/>
          </w:tcPr>
          <w:p w14:paraId="1C7770DE" w14:textId="2C0BB1A6"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Health NZ</w:t>
            </w:r>
          </w:p>
        </w:tc>
        <w:tc>
          <w:tcPr>
            <w:tcW w:w="664" w:type="dxa"/>
          </w:tcPr>
          <w:p w14:paraId="2D31C7D2" w14:textId="57AAE81F"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2.1</w:t>
            </w:r>
          </w:p>
        </w:tc>
        <w:tc>
          <w:tcPr>
            <w:tcW w:w="1179" w:type="dxa"/>
          </w:tcPr>
          <w:p w14:paraId="69CB8E97" w14:textId="5297DDA7"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24,295,583</w:t>
            </w:r>
          </w:p>
        </w:tc>
        <w:tc>
          <w:tcPr>
            <w:tcW w:w="1134" w:type="dxa"/>
          </w:tcPr>
          <w:p w14:paraId="412A25C0" w14:textId="271F3B31"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23,713,176</w:t>
            </w:r>
          </w:p>
        </w:tc>
        <w:tc>
          <w:tcPr>
            <w:tcW w:w="1134" w:type="dxa"/>
          </w:tcPr>
          <w:p w14:paraId="08F70A00" w14:textId="742E9360"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24,735,613</w:t>
            </w:r>
          </w:p>
        </w:tc>
      </w:tr>
      <w:tr w:rsidR="00D370BB" w14:paraId="34FB9D2E" w14:textId="77777777" w:rsidTr="00D370BB">
        <w:trPr>
          <w:trHeight w:val="20"/>
        </w:trPr>
        <w:tc>
          <w:tcPr>
            <w:tcW w:w="1276" w:type="dxa"/>
          </w:tcPr>
          <w:p w14:paraId="3284A80E" w14:textId="39D8BC24"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535,681</w:t>
            </w:r>
          </w:p>
        </w:tc>
        <w:tc>
          <w:tcPr>
            <w:tcW w:w="2977" w:type="dxa"/>
          </w:tcPr>
          <w:p w14:paraId="262FF4B5" w14:textId="4AB68B11"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Te Aka Whai Ora</w:t>
            </w:r>
          </w:p>
        </w:tc>
        <w:tc>
          <w:tcPr>
            <w:tcW w:w="664" w:type="dxa"/>
          </w:tcPr>
          <w:p w14:paraId="18CB9282" w14:textId="5801EAC8"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2.2</w:t>
            </w:r>
          </w:p>
        </w:tc>
        <w:tc>
          <w:tcPr>
            <w:tcW w:w="1179" w:type="dxa"/>
          </w:tcPr>
          <w:p w14:paraId="54C03508" w14:textId="5C98F22A"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c>
          <w:tcPr>
            <w:tcW w:w="1134" w:type="dxa"/>
          </w:tcPr>
          <w:p w14:paraId="6CBF4966" w14:textId="728F2A98"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755,582</w:t>
            </w:r>
          </w:p>
        </w:tc>
        <w:tc>
          <w:tcPr>
            <w:tcW w:w="1134" w:type="dxa"/>
          </w:tcPr>
          <w:p w14:paraId="016FB190" w14:textId="7961F44A"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r>
      <w:tr w:rsidR="00D370BB" w14:paraId="1304558E" w14:textId="77777777" w:rsidTr="00D370BB">
        <w:trPr>
          <w:trHeight w:val="20"/>
        </w:trPr>
        <w:tc>
          <w:tcPr>
            <w:tcW w:w="1276" w:type="dxa"/>
          </w:tcPr>
          <w:p w14:paraId="33C9CC93" w14:textId="3DE5AA74"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1,836,118</w:t>
            </w:r>
          </w:p>
        </w:tc>
        <w:tc>
          <w:tcPr>
            <w:tcW w:w="2977" w:type="dxa"/>
          </w:tcPr>
          <w:p w14:paraId="5FB9E0BB" w14:textId="2EC8E973"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Pharmaceutical Management Agency Limited</w:t>
            </w:r>
          </w:p>
        </w:tc>
        <w:tc>
          <w:tcPr>
            <w:tcW w:w="664" w:type="dxa"/>
          </w:tcPr>
          <w:p w14:paraId="78EF4667" w14:textId="6CB0BB4A"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2.3</w:t>
            </w:r>
          </w:p>
        </w:tc>
        <w:tc>
          <w:tcPr>
            <w:tcW w:w="1179" w:type="dxa"/>
          </w:tcPr>
          <w:p w14:paraId="0E6CC51F" w14:textId="530DEFE8"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1,721,141</w:t>
            </w:r>
          </w:p>
        </w:tc>
        <w:tc>
          <w:tcPr>
            <w:tcW w:w="1134" w:type="dxa"/>
          </w:tcPr>
          <w:p w14:paraId="7DD2F8B8" w14:textId="58B97205"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1,611,141</w:t>
            </w:r>
          </w:p>
        </w:tc>
        <w:tc>
          <w:tcPr>
            <w:tcW w:w="1134" w:type="dxa"/>
          </w:tcPr>
          <w:p w14:paraId="219CAF78" w14:textId="5D580261"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1,721,141</w:t>
            </w:r>
          </w:p>
        </w:tc>
      </w:tr>
      <w:tr w:rsidR="00D370BB" w14:paraId="6098C6E3" w14:textId="77777777" w:rsidTr="00D370BB">
        <w:trPr>
          <w:trHeight w:val="20"/>
        </w:trPr>
        <w:tc>
          <w:tcPr>
            <w:tcW w:w="1276" w:type="dxa"/>
          </w:tcPr>
          <w:p w14:paraId="2852DC97" w14:textId="146037E8"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18,167</w:t>
            </w:r>
          </w:p>
        </w:tc>
        <w:tc>
          <w:tcPr>
            <w:tcW w:w="2977" w:type="dxa"/>
          </w:tcPr>
          <w:p w14:paraId="0DE54295" w14:textId="4A4D6BA3"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Health Quality &amp; Safety Commission</w:t>
            </w:r>
          </w:p>
        </w:tc>
        <w:tc>
          <w:tcPr>
            <w:tcW w:w="664" w:type="dxa"/>
          </w:tcPr>
          <w:p w14:paraId="2F380AAC" w14:textId="77777777" w:rsidR="00D370BB" w:rsidRPr="00D370BB" w:rsidRDefault="00D370BB" w:rsidP="00D370BB">
            <w:pPr>
              <w:pStyle w:val="TableParagraph"/>
              <w:spacing w:before="50" w:after="50"/>
              <w:ind w:left="-42" w:right="152" w:firstLine="99"/>
              <w:rPr>
                <w:rFonts w:ascii="Segoe UI" w:hAnsi="Segoe UI" w:cs="Segoe UI"/>
                <w:sz w:val="16"/>
                <w:szCs w:val="16"/>
              </w:rPr>
            </w:pPr>
          </w:p>
        </w:tc>
        <w:tc>
          <w:tcPr>
            <w:tcW w:w="1179" w:type="dxa"/>
          </w:tcPr>
          <w:p w14:paraId="13FE3956" w14:textId="17273A70"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16,667</w:t>
            </w:r>
          </w:p>
        </w:tc>
        <w:tc>
          <w:tcPr>
            <w:tcW w:w="1134" w:type="dxa"/>
          </w:tcPr>
          <w:p w14:paraId="1AEA4B59" w14:textId="56F99594"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16,667</w:t>
            </w:r>
          </w:p>
        </w:tc>
        <w:tc>
          <w:tcPr>
            <w:tcW w:w="1134" w:type="dxa"/>
          </w:tcPr>
          <w:p w14:paraId="2959442A" w14:textId="3FEC4620"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16,667</w:t>
            </w:r>
          </w:p>
        </w:tc>
      </w:tr>
      <w:tr w:rsidR="00D370BB" w14:paraId="3F178F25" w14:textId="77777777" w:rsidTr="00D370BB">
        <w:trPr>
          <w:trHeight w:val="20"/>
        </w:trPr>
        <w:tc>
          <w:tcPr>
            <w:tcW w:w="1276" w:type="dxa"/>
          </w:tcPr>
          <w:p w14:paraId="6012E52E" w14:textId="664B2106"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19,701</w:t>
            </w:r>
          </w:p>
        </w:tc>
        <w:tc>
          <w:tcPr>
            <w:tcW w:w="2977" w:type="dxa"/>
          </w:tcPr>
          <w:p w14:paraId="4FEEF312" w14:textId="6B3ED67E"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the Health and Disability Commissioner</w:t>
            </w:r>
          </w:p>
        </w:tc>
        <w:tc>
          <w:tcPr>
            <w:tcW w:w="664" w:type="dxa"/>
          </w:tcPr>
          <w:p w14:paraId="1CEFDFD2" w14:textId="64B78E84"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2.4</w:t>
            </w:r>
          </w:p>
        </w:tc>
        <w:tc>
          <w:tcPr>
            <w:tcW w:w="1179" w:type="dxa"/>
          </w:tcPr>
          <w:p w14:paraId="396A2C71" w14:textId="70E349C6"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20,201</w:t>
            </w:r>
          </w:p>
        </w:tc>
        <w:tc>
          <w:tcPr>
            <w:tcW w:w="1134" w:type="dxa"/>
          </w:tcPr>
          <w:p w14:paraId="3937CAE3" w14:textId="5A921961"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16,801</w:t>
            </w:r>
          </w:p>
        </w:tc>
        <w:tc>
          <w:tcPr>
            <w:tcW w:w="1134" w:type="dxa"/>
          </w:tcPr>
          <w:p w14:paraId="2C6F2628" w14:textId="31E4802C"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19,701</w:t>
            </w:r>
          </w:p>
        </w:tc>
      </w:tr>
      <w:tr w:rsidR="00D370BB" w14:paraId="54BCD50A" w14:textId="77777777" w:rsidTr="00D370BB">
        <w:trPr>
          <w:trHeight w:val="20"/>
        </w:trPr>
        <w:tc>
          <w:tcPr>
            <w:tcW w:w="1276" w:type="dxa"/>
          </w:tcPr>
          <w:p w14:paraId="05DB4447" w14:textId="2615DAF9"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9,712</w:t>
            </w:r>
          </w:p>
        </w:tc>
        <w:tc>
          <w:tcPr>
            <w:tcW w:w="2977" w:type="dxa"/>
          </w:tcPr>
          <w:p w14:paraId="47D7165C" w14:textId="2F7E44C5"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other Crown entities</w:t>
            </w:r>
          </w:p>
        </w:tc>
        <w:tc>
          <w:tcPr>
            <w:tcW w:w="664" w:type="dxa"/>
          </w:tcPr>
          <w:p w14:paraId="2181949A" w14:textId="77777777" w:rsidR="00D370BB" w:rsidRPr="00D370BB" w:rsidRDefault="00D370BB" w:rsidP="00D370BB">
            <w:pPr>
              <w:pStyle w:val="TableParagraph"/>
              <w:spacing w:before="50" w:after="50"/>
              <w:ind w:left="-42" w:right="152" w:firstLine="99"/>
              <w:rPr>
                <w:rFonts w:ascii="Segoe UI" w:hAnsi="Segoe UI" w:cs="Segoe UI"/>
                <w:sz w:val="16"/>
                <w:szCs w:val="16"/>
              </w:rPr>
            </w:pPr>
          </w:p>
        </w:tc>
        <w:tc>
          <w:tcPr>
            <w:tcW w:w="1179" w:type="dxa"/>
          </w:tcPr>
          <w:p w14:paraId="032E8EDF" w14:textId="1A2109E4"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10,712</w:t>
            </w:r>
          </w:p>
        </w:tc>
        <w:tc>
          <w:tcPr>
            <w:tcW w:w="1134" w:type="dxa"/>
          </w:tcPr>
          <w:p w14:paraId="2C2BB9F5" w14:textId="00853EE2"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10,712</w:t>
            </w:r>
          </w:p>
        </w:tc>
        <w:tc>
          <w:tcPr>
            <w:tcW w:w="1134" w:type="dxa"/>
          </w:tcPr>
          <w:p w14:paraId="2489C7A5" w14:textId="12CA096B"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11,212</w:t>
            </w:r>
          </w:p>
        </w:tc>
      </w:tr>
      <w:tr w:rsidR="00D370BB" w:rsidRPr="00D370BB" w14:paraId="6E2B431F" w14:textId="77777777" w:rsidTr="00D370BB">
        <w:trPr>
          <w:trHeight w:val="20"/>
        </w:trPr>
        <w:tc>
          <w:tcPr>
            <w:tcW w:w="1276" w:type="dxa"/>
            <w:tcBorders>
              <w:top w:val="single" w:sz="4" w:space="0" w:color="BFBFBF" w:themeColor="background1" w:themeShade="BF"/>
              <w:left w:val="nil"/>
              <w:bottom w:val="single" w:sz="4" w:space="0" w:color="BFBFBF" w:themeColor="background1" w:themeShade="BF"/>
              <w:right w:val="nil"/>
            </w:tcBorders>
          </w:tcPr>
          <w:p w14:paraId="6B45C123" w14:textId="49E639EC"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25,904,840</w:t>
            </w:r>
          </w:p>
        </w:tc>
        <w:tc>
          <w:tcPr>
            <w:tcW w:w="2977" w:type="dxa"/>
            <w:tcBorders>
              <w:top w:val="single" w:sz="4" w:space="0" w:color="BFBFBF" w:themeColor="background1" w:themeShade="BF"/>
              <w:left w:val="nil"/>
              <w:bottom w:val="single" w:sz="4" w:space="0" w:color="BFBFBF" w:themeColor="background1" w:themeShade="BF"/>
              <w:right w:val="nil"/>
            </w:tcBorders>
          </w:tcPr>
          <w:p w14:paraId="6E0F5A1E" w14:textId="2048EA2E"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Total services from Crown entities</w:t>
            </w:r>
          </w:p>
        </w:tc>
        <w:tc>
          <w:tcPr>
            <w:tcW w:w="664" w:type="dxa"/>
            <w:tcBorders>
              <w:top w:val="single" w:sz="4" w:space="0" w:color="BFBFBF" w:themeColor="background1" w:themeShade="BF"/>
              <w:left w:val="nil"/>
              <w:bottom w:val="single" w:sz="4" w:space="0" w:color="BFBFBF" w:themeColor="background1" w:themeShade="BF"/>
              <w:right w:val="nil"/>
            </w:tcBorders>
          </w:tcPr>
          <w:p w14:paraId="5E011B38"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79" w:type="dxa"/>
            <w:tcBorders>
              <w:top w:val="single" w:sz="4" w:space="0" w:color="BFBFBF" w:themeColor="background1" w:themeShade="BF"/>
              <w:left w:val="nil"/>
              <w:bottom w:val="single" w:sz="4" w:space="0" w:color="BFBFBF" w:themeColor="background1" w:themeShade="BF"/>
              <w:right w:val="nil"/>
            </w:tcBorders>
          </w:tcPr>
          <w:p w14:paraId="6B7E29F4" w14:textId="284C9937"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26,064,304</w:t>
            </w:r>
          </w:p>
        </w:tc>
        <w:tc>
          <w:tcPr>
            <w:tcW w:w="1134" w:type="dxa"/>
            <w:tcBorders>
              <w:top w:val="single" w:sz="4" w:space="0" w:color="BFBFBF" w:themeColor="background1" w:themeShade="BF"/>
              <w:left w:val="nil"/>
              <w:bottom w:val="single" w:sz="4" w:space="0" w:color="BFBFBF" w:themeColor="background1" w:themeShade="BF"/>
              <w:right w:val="nil"/>
            </w:tcBorders>
          </w:tcPr>
          <w:p w14:paraId="621C6415" w14:textId="1D9E96CB"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26,124,079</w:t>
            </w:r>
          </w:p>
        </w:tc>
        <w:tc>
          <w:tcPr>
            <w:tcW w:w="1134" w:type="dxa"/>
            <w:tcBorders>
              <w:top w:val="single" w:sz="4" w:space="0" w:color="BFBFBF" w:themeColor="background1" w:themeShade="BF"/>
              <w:left w:val="nil"/>
              <w:bottom w:val="single" w:sz="4" w:space="0" w:color="BFBFBF" w:themeColor="background1" w:themeShade="BF"/>
              <w:right w:val="nil"/>
            </w:tcBorders>
          </w:tcPr>
          <w:p w14:paraId="76386FF0" w14:textId="680BABFB"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26,504,334</w:t>
            </w:r>
          </w:p>
        </w:tc>
      </w:tr>
      <w:tr w:rsidR="00D370BB" w14:paraId="37F06B95" w14:textId="77777777" w:rsidTr="00D370BB">
        <w:trPr>
          <w:trHeight w:val="20"/>
        </w:trPr>
        <w:tc>
          <w:tcPr>
            <w:tcW w:w="1276" w:type="dxa"/>
            <w:tcBorders>
              <w:top w:val="single" w:sz="4" w:space="0" w:color="BFBFBF" w:themeColor="background1" w:themeShade="BF"/>
              <w:left w:val="nil"/>
              <w:bottom w:val="single" w:sz="4" w:space="0" w:color="BFBFBF" w:themeColor="background1" w:themeShade="BF"/>
              <w:right w:val="nil"/>
            </w:tcBorders>
          </w:tcPr>
          <w:p w14:paraId="0CBADCB3" w14:textId="22D1ABE7"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1,678</w:t>
            </w:r>
          </w:p>
        </w:tc>
        <w:tc>
          <w:tcPr>
            <w:tcW w:w="2977" w:type="dxa"/>
            <w:tcBorders>
              <w:top w:val="single" w:sz="4" w:space="0" w:color="BFBFBF" w:themeColor="background1" w:themeShade="BF"/>
              <w:left w:val="nil"/>
              <w:bottom w:val="single" w:sz="4" w:space="0" w:color="BFBFBF" w:themeColor="background1" w:themeShade="BF"/>
              <w:right w:val="nil"/>
            </w:tcBorders>
          </w:tcPr>
          <w:p w14:paraId="77B169CF" w14:textId="60BC9016"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government departments</w:t>
            </w:r>
          </w:p>
        </w:tc>
        <w:tc>
          <w:tcPr>
            <w:tcW w:w="664" w:type="dxa"/>
            <w:tcBorders>
              <w:top w:val="single" w:sz="4" w:space="0" w:color="BFBFBF" w:themeColor="background1" w:themeShade="BF"/>
              <w:left w:val="nil"/>
              <w:bottom w:val="single" w:sz="4" w:space="0" w:color="BFBFBF" w:themeColor="background1" w:themeShade="BF"/>
              <w:right w:val="nil"/>
            </w:tcBorders>
          </w:tcPr>
          <w:p w14:paraId="6C351F89" w14:textId="77777777" w:rsidR="00D370BB" w:rsidRPr="00D370BB" w:rsidRDefault="00D370BB" w:rsidP="00D370BB">
            <w:pPr>
              <w:pStyle w:val="TableParagraph"/>
              <w:spacing w:before="50" w:after="50"/>
              <w:ind w:left="-42" w:right="152" w:firstLine="99"/>
              <w:rPr>
                <w:rFonts w:ascii="Segoe UI" w:hAnsi="Segoe UI" w:cs="Segoe UI"/>
                <w:sz w:val="16"/>
                <w:szCs w:val="16"/>
              </w:rPr>
            </w:pPr>
          </w:p>
        </w:tc>
        <w:tc>
          <w:tcPr>
            <w:tcW w:w="1179" w:type="dxa"/>
            <w:tcBorders>
              <w:top w:val="single" w:sz="4" w:space="0" w:color="BFBFBF" w:themeColor="background1" w:themeShade="BF"/>
              <w:left w:val="nil"/>
              <w:bottom w:val="single" w:sz="4" w:space="0" w:color="BFBFBF" w:themeColor="background1" w:themeShade="BF"/>
              <w:right w:val="nil"/>
            </w:tcBorders>
          </w:tcPr>
          <w:p w14:paraId="4D07B5FE" w14:textId="3CF08DA9"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1,670</w:t>
            </w:r>
          </w:p>
        </w:tc>
        <w:tc>
          <w:tcPr>
            <w:tcW w:w="1134" w:type="dxa"/>
            <w:tcBorders>
              <w:top w:val="single" w:sz="4" w:space="0" w:color="BFBFBF" w:themeColor="background1" w:themeShade="BF"/>
              <w:left w:val="nil"/>
              <w:bottom w:val="single" w:sz="4" w:space="0" w:color="BFBFBF" w:themeColor="background1" w:themeShade="BF"/>
              <w:right w:val="nil"/>
            </w:tcBorders>
          </w:tcPr>
          <w:p w14:paraId="3BDDA86A" w14:textId="737754EC"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c>
          <w:tcPr>
            <w:tcW w:w="1134" w:type="dxa"/>
            <w:tcBorders>
              <w:top w:val="single" w:sz="4" w:space="0" w:color="BFBFBF" w:themeColor="background1" w:themeShade="BF"/>
              <w:left w:val="nil"/>
              <w:bottom w:val="single" w:sz="4" w:space="0" w:color="BFBFBF" w:themeColor="background1" w:themeShade="BF"/>
              <w:right w:val="nil"/>
            </w:tcBorders>
          </w:tcPr>
          <w:p w14:paraId="4192CDDD" w14:textId="4401DB58"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1,500</w:t>
            </w:r>
          </w:p>
        </w:tc>
      </w:tr>
      <w:tr w:rsidR="00D370BB" w:rsidRPr="00D370BB" w14:paraId="27A2F921" w14:textId="77777777" w:rsidTr="00D370BB">
        <w:trPr>
          <w:trHeight w:val="20"/>
        </w:trPr>
        <w:tc>
          <w:tcPr>
            <w:tcW w:w="1276" w:type="dxa"/>
            <w:tcBorders>
              <w:top w:val="single" w:sz="4" w:space="0" w:color="BFBFBF" w:themeColor="background1" w:themeShade="BF"/>
              <w:left w:val="nil"/>
              <w:bottom w:val="single" w:sz="4" w:space="0" w:color="BFBFBF" w:themeColor="background1" w:themeShade="BF"/>
              <w:right w:val="nil"/>
            </w:tcBorders>
          </w:tcPr>
          <w:p w14:paraId="1D5BF3DF" w14:textId="16489151"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1,678</w:t>
            </w:r>
          </w:p>
        </w:tc>
        <w:tc>
          <w:tcPr>
            <w:tcW w:w="2977" w:type="dxa"/>
            <w:tcBorders>
              <w:top w:val="single" w:sz="4" w:space="0" w:color="BFBFBF" w:themeColor="background1" w:themeShade="BF"/>
              <w:left w:val="nil"/>
              <w:bottom w:val="single" w:sz="4" w:space="0" w:color="BFBFBF" w:themeColor="background1" w:themeShade="BF"/>
              <w:right w:val="nil"/>
            </w:tcBorders>
          </w:tcPr>
          <w:p w14:paraId="6BA76316" w14:textId="78FB9BCD"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Total services from government departments</w:t>
            </w:r>
          </w:p>
        </w:tc>
        <w:tc>
          <w:tcPr>
            <w:tcW w:w="664" w:type="dxa"/>
            <w:tcBorders>
              <w:top w:val="single" w:sz="4" w:space="0" w:color="BFBFBF" w:themeColor="background1" w:themeShade="BF"/>
              <w:left w:val="nil"/>
              <w:bottom w:val="single" w:sz="4" w:space="0" w:color="BFBFBF" w:themeColor="background1" w:themeShade="BF"/>
              <w:right w:val="nil"/>
            </w:tcBorders>
          </w:tcPr>
          <w:p w14:paraId="0F914239"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79" w:type="dxa"/>
            <w:tcBorders>
              <w:top w:val="single" w:sz="4" w:space="0" w:color="BFBFBF" w:themeColor="background1" w:themeShade="BF"/>
              <w:left w:val="nil"/>
              <w:bottom w:val="single" w:sz="4" w:space="0" w:color="BFBFBF" w:themeColor="background1" w:themeShade="BF"/>
              <w:right w:val="nil"/>
            </w:tcBorders>
          </w:tcPr>
          <w:p w14:paraId="52A648AB" w14:textId="6794FD55"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1,670</w:t>
            </w:r>
          </w:p>
        </w:tc>
        <w:tc>
          <w:tcPr>
            <w:tcW w:w="1134" w:type="dxa"/>
            <w:tcBorders>
              <w:top w:val="single" w:sz="4" w:space="0" w:color="BFBFBF" w:themeColor="background1" w:themeShade="BF"/>
              <w:left w:val="nil"/>
              <w:bottom w:val="single" w:sz="4" w:space="0" w:color="BFBFBF" w:themeColor="background1" w:themeShade="BF"/>
              <w:right w:val="nil"/>
            </w:tcBorders>
          </w:tcPr>
          <w:p w14:paraId="503E984B" w14:textId="59C79B71"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w:t>
            </w:r>
          </w:p>
        </w:tc>
        <w:tc>
          <w:tcPr>
            <w:tcW w:w="1134" w:type="dxa"/>
            <w:tcBorders>
              <w:top w:val="single" w:sz="4" w:space="0" w:color="BFBFBF" w:themeColor="background1" w:themeShade="BF"/>
              <w:left w:val="nil"/>
              <w:bottom w:val="single" w:sz="4" w:space="0" w:color="BFBFBF" w:themeColor="background1" w:themeShade="BF"/>
              <w:right w:val="nil"/>
            </w:tcBorders>
          </w:tcPr>
          <w:p w14:paraId="0C655CBA" w14:textId="59A317AA"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1,500</w:t>
            </w:r>
          </w:p>
        </w:tc>
      </w:tr>
      <w:tr w:rsidR="00D370BB" w14:paraId="2F2D7077" w14:textId="77777777" w:rsidTr="00D370BB">
        <w:trPr>
          <w:trHeight w:val="20"/>
        </w:trPr>
        <w:tc>
          <w:tcPr>
            <w:tcW w:w="1276" w:type="dxa"/>
            <w:tcBorders>
              <w:top w:val="single" w:sz="4" w:space="0" w:color="BFBFBF" w:themeColor="background1" w:themeShade="BF"/>
              <w:left w:val="nil"/>
              <w:right w:val="nil"/>
            </w:tcBorders>
          </w:tcPr>
          <w:p w14:paraId="323C2B40" w14:textId="1F262311"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7,828</w:t>
            </w:r>
          </w:p>
        </w:tc>
        <w:tc>
          <w:tcPr>
            <w:tcW w:w="2977" w:type="dxa"/>
            <w:tcBorders>
              <w:top w:val="single" w:sz="4" w:space="0" w:color="BFBFBF" w:themeColor="background1" w:themeShade="BF"/>
              <w:left w:val="nil"/>
              <w:right w:val="nil"/>
            </w:tcBorders>
          </w:tcPr>
          <w:p w14:paraId="4953FBEF" w14:textId="151C0D22"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Services from third parties</w:t>
            </w:r>
          </w:p>
        </w:tc>
        <w:tc>
          <w:tcPr>
            <w:tcW w:w="664" w:type="dxa"/>
            <w:tcBorders>
              <w:top w:val="single" w:sz="4" w:space="0" w:color="BFBFBF" w:themeColor="background1" w:themeShade="BF"/>
              <w:left w:val="nil"/>
              <w:right w:val="nil"/>
            </w:tcBorders>
          </w:tcPr>
          <w:p w14:paraId="35F4D6D1" w14:textId="70308F8A"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2.5</w:t>
            </w:r>
          </w:p>
        </w:tc>
        <w:tc>
          <w:tcPr>
            <w:tcW w:w="1179" w:type="dxa"/>
            <w:tcBorders>
              <w:top w:val="single" w:sz="4" w:space="0" w:color="BFBFBF" w:themeColor="background1" w:themeShade="BF"/>
              <w:left w:val="nil"/>
              <w:right w:val="nil"/>
            </w:tcBorders>
          </w:tcPr>
          <w:p w14:paraId="0CE1E559" w14:textId="11FF9832"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12,698</w:t>
            </w:r>
          </w:p>
        </w:tc>
        <w:tc>
          <w:tcPr>
            <w:tcW w:w="1134" w:type="dxa"/>
            <w:tcBorders>
              <w:top w:val="single" w:sz="4" w:space="0" w:color="BFBFBF" w:themeColor="background1" w:themeShade="BF"/>
              <w:left w:val="nil"/>
              <w:right w:val="nil"/>
            </w:tcBorders>
          </w:tcPr>
          <w:p w14:paraId="51283D81" w14:textId="157E81C5"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6,347</w:t>
            </w:r>
          </w:p>
        </w:tc>
        <w:tc>
          <w:tcPr>
            <w:tcW w:w="1134" w:type="dxa"/>
            <w:tcBorders>
              <w:top w:val="single" w:sz="4" w:space="0" w:color="BFBFBF" w:themeColor="background1" w:themeShade="BF"/>
              <w:left w:val="nil"/>
              <w:right w:val="nil"/>
            </w:tcBorders>
          </w:tcPr>
          <w:p w14:paraId="0FCC6438" w14:textId="3145209C"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14,649</w:t>
            </w:r>
          </w:p>
        </w:tc>
      </w:tr>
      <w:tr w:rsidR="00D370BB" w14:paraId="4932E712" w14:textId="77777777" w:rsidTr="00D370BB">
        <w:trPr>
          <w:trHeight w:val="20"/>
        </w:trPr>
        <w:tc>
          <w:tcPr>
            <w:tcW w:w="1276" w:type="dxa"/>
            <w:tcBorders>
              <w:left w:val="nil"/>
              <w:bottom w:val="nil"/>
              <w:right w:val="nil"/>
            </w:tcBorders>
          </w:tcPr>
          <w:p w14:paraId="1D817858" w14:textId="4400C36F"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c>
          <w:tcPr>
            <w:tcW w:w="2977" w:type="dxa"/>
            <w:tcBorders>
              <w:left w:val="nil"/>
              <w:bottom w:val="nil"/>
              <w:right w:val="nil"/>
            </w:tcBorders>
          </w:tcPr>
          <w:p w14:paraId="0AF2796D" w14:textId="6C564D17"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Redress payments</w:t>
            </w:r>
          </w:p>
        </w:tc>
        <w:tc>
          <w:tcPr>
            <w:tcW w:w="664" w:type="dxa"/>
            <w:tcBorders>
              <w:left w:val="nil"/>
              <w:bottom w:val="nil"/>
              <w:right w:val="nil"/>
            </w:tcBorders>
          </w:tcPr>
          <w:p w14:paraId="1328F995" w14:textId="77777777" w:rsidR="00D370BB" w:rsidRPr="00D370BB" w:rsidRDefault="00D370BB" w:rsidP="00D370BB">
            <w:pPr>
              <w:pStyle w:val="TableParagraph"/>
              <w:spacing w:before="50" w:after="50"/>
              <w:ind w:left="-42" w:right="152" w:firstLine="99"/>
              <w:rPr>
                <w:rFonts w:ascii="Segoe UI" w:hAnsi="Segoe UI" w:cs="Segoe UI"/>
                <w:sz w:val="16"/>
                <w:szCs w:val="16"/>
              </w:rPr>
            </w:pPr>
          </w:p>
        </w:tc>
        <w:tc>
          <w:tcPr>
            <w:tcW w:w="1179" w:type="dxa"/>
            <w:tcBorders>
              <w:left w:val="nil"/>
              <w:bottom w:val="nil"/>
              <w:right w:val="nil"/>
            </w:tcBorders>
          </w:tcPr>
          <w:p w14:paraId="25FB7856" w14:textId="45D86E68"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2,627</w:t>
            </w:r>
          </w:p>
        </w:tc>
        <w:tc>
          <w:tcPr>
            <w:tcW w:w="1134" w:type="dxa"/>
            <w:tcBorders>
              <w:left w:val="nil"/>
              <w:bottom w:val="nil"/>
              <w:right w:val="nil"/>
            </w:tcBorders>
          </w:tcPr>
          <w:p w14:paraId="3B443F5A" w14:textId="1B1059C9"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c>
          <w:tcPr>
            <w:tcW w:w="1134" w:type="dxa"/>
            <w:tcBorders>
              <w:left w:val="nil"/>
              <w:bottom w:val="nil"/>
              <w:right w:val="nil"/>
            </w:tcBorders>
          </w:tcPr>
          <w:p w14:paraId="443F3DCE" w14:textId="5D512ADE"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12,573</w:t>
            </w:r>
          </w:p>
        </w:tc>
      </w:tr>
      <w:tr w:rsidR="00D370BB" w14:paraId="7C5C8C3B" w14:textId="77777777" w:rsidTr="00D370BB">
        <w:trPr>
          <w:trHeight w:val="20"/>
        </w:trPr>
        <w:tc>
          <w:tcPr>
            <w:tcW w:w="1276" w:type="dxa"/>
          </w:tcPr>
          <w:p w14:paraId="7D4060F0" w14:textId="0DE65EFE"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650</w:t>
            </w:r>
          </w:p>
        </w:tc>
        <w:tc>
          <w:tcPr>
            <w:tcW w:w="2977" w:type="dxa"/>
          </w:tcPr>
          <w:p w14:paraId="29D3E3FB" w14:textId="59D6EFAB"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Loss on disposal of assets</w:t>
            </w:r>
          </w:p>
        </w:tc>
        <w:tc>
          <w:tcPr>
            <w:tcW w:w="664" w:type="dxa"/>
          </w:tcPr>
          <w:p w14:paraId="40DDD359" w14:textId="77777777" w:rsidR="00D370BB" w:rsidRPr="00D370BB" w:rsidRDefault="00D370BB" w:rsidP="00D370BB">
            <w:pPr>
              <w:pStyle w:val="TableParagraph"/>
              <w:spacing w:before="50" w:after="50"/>
              <w:ind w:left="-42" w:right="152" w:firstLine="99"/>
              <w:rPr>
                <w:rFonts w:ascii="Segoe UI" w:hAnsi="Segoe UI" w:cs="Segoe UI"/>
                <w:sz w:val="16"/>
                <w:szCs w:val="16"/>
              </w:rPr>
            </w:pPr>
          </w:p>
        </w:tc>
        <w:tc>
          <w:tcPr>
            <w:tcW w:w="1179" w:type="dxa"/>
          </w:tcPr>
          <w:p w14:paraId="1901DBE5" w14:textId="25B55235"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c>
          <w:tcPr>
            <w:tcW w:w="1134" w:type="dxa"/>
          </w:tcPr>
          <w:p w14:paraId="775D9C81" w14:textId="381F81FD"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c>
          <w:tcPr>
            <w:tcW w:w="1134" w:type="dxa"/>
          </w:tcPr>
          <w:p w14:paraId="5D4A0988" w14:textId="2BCA8C5F"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w:t>
            </w:r>
          </w:p>
        </w:tc>
      </w:tr>
      <w:tr w:rsidR="00D370BB" w:rsidRPr="00D370BB" w14:paraId="4A32BD15" w14:textId="77777777" w:rsidTr="00D370BB">
        <w:trPr>
          <w:trHeight w:val="20"/>
        </w:trPr>
        <w:tc>
          <w:tcPr>
            <w:tcW w:w="1276" w:type="dxa"/>
            <w:tcBorders>
              <w:top w:val="single" w:sz="4" w:space="0" w:color="BFBFBF" w:themeColor="background1" w:themeShade="BF"/>
              <w:left w:val="nil"/>
              <w:bottom w:val="single" w:sz="4" w:space="0" w:color="BFBFBF" w:themeColor="background1" w:themeShade="BF"/>
              <w:right w:val="nil"/>
            </w:tcBorders>
          </w:tcPr>
          <w:p w14:paraId="057CADDF" w14:textId="467F431C"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8,478</w:t>
            </w:r>
          </w:p>
        </w:tc>
        <w:tc>
          <w:tcPr>
            <w:tcW w:w="2977" w:type="dxa"/>
            <w:tcBorders>
              <w:top w:val="single" w:sz="4" w:space="0" w:color="BFBFBF" w:themeColor="background1" w:themeShade="BF"/>
              <w:left w:val="nil"/>
              <w:bottom w:val="single" w:sz="4" w:space="0" w:color="BFBFBF" w:themeColor="background1" w:themeShade="BF"/>
              <w:right w:val="nil"/>
            </w:tcBorders>
          </w:tcPr>
          <w:p w14:paraId="1B26EFFF" w14:textId="1B3E5A19"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Total other services from third parties</w:t>
            </w:r>
          </w:p>
        </w:tc>
        <w:tc>
          <w:tcPr>
            <w:tcW w:w="664" w:type="dxa"/>
            <w:tcBorders>
              <w:top w:val="single" w:sz="4" w:space="0" w:color="BFBFBF" w:themeColor="background1" w:themeShade="BF"/>
              <w:left w:val="nil"/>
              <w:bottom w:val="single" w:sz="4" w:space="0" w:color="BFBFBF" w:themeColor="background1" w:themeShade="BF"/>
              <w:right w:val="nil"/>
            </w:tcBorders>
          </w:tcPr>
          <w:p w14:paraId="3FD1D504"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79" w:type="dxa"/>
            <w:tcBorders>
              <w:top w:val="single" w:sz="4" w:space="0" w:color="BFBFBF" w:themeColor="background1" w:themeShade="BF"/>
              <w:left w:val="nil"/>
              <w:bottom w:val="single" w:sz="4" w:space="0" w:color="BFBFBF" w:themeColor="background1" w:themeShade="BF"/>
              <w:right w:val="nil"/>
            </w:tcBorders>
          </w:tcPr>
          <w:p w14:paraId="6FE5C9F3" w14:textId="42132B27"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15,325</w:t>
            </w:r>
          </w:p>
        </w:tc>
        <w:tc>
          <w:tcPr>
            <w:tcW w:w="1134" w:type="dxa"/>
            <w:tcBorders>
              <w:top w:val="single" w:sz="4" w:space="0" w:color="BFBFBF" w:themeColor="background1" w:themeShade="BF"/>
              <w:left w:val="nil"/>
              <w:bottom w:val="single" w:sz="4" w:space="0" w:color="BFBFBF" w:themeColor="background1" w:themeShade="BF"/>
              <w:right w:val="nil"/>
            </w:tcBorders>
          </w:tcPr>
          <w:p w14:paraId="5D8164C3" w14:textId="746B483D"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6,347</w:t>
            </w:r>
          </w:p>
        </w:tc>
        <w:tc>
          <w:tcPr>
            <w:tcW w:w="1134" w:type="dxa"/>
            <w:tcBorders>
              <w:top w:val="single" w:sz="4" w:space="0" w:color="BFBFBF" w:themeColor="background1" w:themeShade="BF"/>
              <w:left w:val="nil"/>
              <w:bottom w:val="single" w:sz="4" w:space="0" w:color="BFBFBF" w:themeColor="background1" w:themeShade="BF"/>
              <w:right w:val="nil"/>
            </w:tcBorders>
          </w:tcPr>
          <w:p w14:paraId="480385D9" w14:textId="52BF3A87"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27,222</w:t>
            </w:r>
          </w:p>
        </w:tc>
      </w:tr>
      <w:tr w:rsidR="00D370BB" w:rsidRPr="00D370BB" w14:paraId="724493BF" w14:textId="77777777" w:rsidTr="00D370BB">
        <w:trPr>
          <w:trHeight w:val="20"/>
        </w:trPr>
        <w:tc>
          <w:tcPr>
            <w:tcW w:w="1276" w:type="dxa"/>
            <w:tcBorders>
              <w:top w:val="single" w:sz="4" w:space="0" w:color="BFBFBF" w:themeColor="background1" w:themeShade="BF"/>
              <w:left w:val="nil"/>
              <w:bottom w:val="single" w:sz="4" w:space="0" w:color="BFBFBF" w:themeColor="background1" w:themeShade="BF"/>
              <w:right w:val="nil"/>
            </w:tcBorders>
          </w:tcPr>
          <w:p w14:paraId="178CB402" w14:textId="0D353C51"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25,914,996</w:t>
            </w:r>
          </w:p>
        </w:tc>
        <w:tc>
          <w:tcPr>
            <w:tcW w:w="2977" w:type="dxa"/>
            <w:tcBorders>
              <w:top w:val="single" w:sz="4" w:space="0" w:color="BFBFBF" w:themeColor="background1" w:themeShade="BF"/>
              <w:left w:val="nil"/>
              <w:bottom w:val="single" w:sz="4" w:space="0" w:color="BFBFBF" w:themeColor="background1" w:themeShade="BF"/>
              <w:right w:val="nil"/>
            </w:tcBorders>
          </w:tcPr>
          <w:p w14:paraId="0BE2815A" w14:textId="4E5798C9"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Total services</w:t>
            </w:r>
          </w:p>
        </w:tc>
        <w:tc>
          <w:tcPr>
            <w:tcW w:w="664" w:type="dxa"/>
            <w:tcBorders>
              <w:top w:val="single" w:sz="4" w:space="0" w:color="BFBFBF" w:themeColor="background1" w:themeShade="BF"/>
              <w:left w:val="nil"/>
              <w:bottom w:val="single" w:sz="4" w:space="0" w:color="BFBFBF" w:themeColor="background1" w:themeShade="BF"/>
              <w:right w:val="nil"/>
            </w:tcBorders>
          </w:tcPr>
          <w:p w14:paraId="0B891E42"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79" w:type="dxa"/>
            <w:tcBorders>
              <w:top w:val="single" w:sz="4" w:space="0" w:color="BFBFBF" w:themeColor="background1" w:themeShade="BF"/>
              <w:left w:val="nil"/>
              <w:bottom w:val="single" w:sz="4" w:space="0" w:color="BFBFBF" w:themeColor="background1" w:themeShade="BF"/>
              <w:right w:val="nil"/>
            </w:tcBorders>
          </w:tcPr>
          <w:p w14:paraId="265A852C" w14:textId="118D3B0D"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26,081,299</w:t>
            </w:r>
          </w:p>
        </w:tc>
        <w:tc>
          <w:tcPr>
            <w:tcW w:w="1134" w:type="dxa"/>
            <w:tcBorders>
              <w:top w:val="single" w:sz="4" w:space="0" w:color="BFBFBF" w:themeColor="background1" w:themeShade="BF"/>
              <w:left w:val="nil"/>
              <w:bottom w:val="single" w:sz="4" w:space="0" w:color="BFBFBF" w:themeColor="background1" w:themeShade="BF"/>
              <w:right w:val="nil"/>
            </w:tcBorders>
          </w:tcPr>
          <w:p w14:paraId="79B3AF7D" w14:textId="721F2801"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26,130,426</w:t>
            </w:r>
          </w:p>
        </w:tc>
        <w:tc>
          <w:tcPr>
            <w:tcW w:w="1134" w:type="dxa"/>
            <w:tcBorders>
              <w:top w:val="single" w:sz="4" w:space="0" w:color="BFBFBF" w:themeColor="background1" w:themeShade="BF"/>
              <w:left w:val="nil"/>
              <w:bottom w:val="single" w:sz="4" w:space="0" w:color="BFBFBF" w:themeColor="background1" w:themeShade="BF"/>
              <w:right w:val="nil"/>
            </w:tcBorders>
          </w:tcPr>
          <w:p w14:paraId="7D604BB0" w14:textId="304E96BD"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26,533,056</w:t>
            </w:r>
          </w:p>
        </w:tc>
      </w:tr>
      <w:tr w:rsidR="00D370BB" w:rsidRPr="00D370BB" w14:paraId="70917A52" w14:textId="77777777" w:rsidTr="00D370BB">
        <w:trPr>
          <w:trHeight w:val="20"/>
        </w:trPr>
        <w:tc>
          <w:tcPr>
            <w:tcW w:w="1276" w:type="dxa"/>
            <w:tcBorders>
              <w:top w:val="single" w:sz="4" w:space="0" w:color="BFBFBF" w:themeColor="background1" w:themeShade="BF"/>
              <w:left w:val="nil"/>
              <w:bottom w:val="nil"/>
              <w:right w:val="nil"/>
            </w:tcBorders>
          </w:tcPr>
          <w:p w14:paraId="4BE50D7B" w14:textId="51F9AB8C"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25,914,996</w:t>
            </w:r>
          </w:p>
        </w:tc>
        <w:tc>
          <w:tcPr>
            <w:tcW w:w="2977" w:type="dxa"/>
            <w:tcBorders>
              <w:top w:val="single" w:sz="4" w:space="0" w:color="BFBFBF" w:themeColor="background1" w:themeShade="BF"/>
              <w:left w:val="nil"/>
              <w:bottom w:val="nil"/>
              <w:right w:val="nil"/>
            </w:tcBorders>
          </w:tcPr>
          <w:p w14:paraId="2D4314B5" w14:textId="7237005C"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Total non-departmental expenses</w:t>
            </w:r>
          </w:p>
        </w:tc>
        <w:tc>
          <w:tcPr>
            <w:tcW w:w="664" w:type="dxa"/>
            <w:tcBorders>
              <w:top w:val="single" w:sz="4" w:space="0" w:color="BFBFBF" w:themeColor="background1" w:themeShade="BF"/>
              <w:left w:val="nil"/>
              <w:bottom w:val="nil"/>
              <w:right w:val="nil"/>
            </w:tcBorders>
          </w:tcPr>
          <w:p w14:paraId="017E2240"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79" w:type="dxa"/>
            <w:tcBorders>
              <w:top w:val="single" w:sz="4" w:space="0" w:color="BFBFBF" w:themeColor="background1" w:themeShade="BF"/>
              <w:left w:val="nil"/>
              <w:bottom w:val="nil"/>
              <w:right w:val="nil"/>
            </w:tcBorders>
          </w:tcPr>
          <w:p w14:paraId="5EF49118" w14:textId="4315B5D8"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26,081,299</w:t>
            </w:r>
          </w:p>
        </w:tc>
        <w:tc>
          <w:tcPr>
            <w:tcW w:w="1134" w:type="dxa"/>
            <w:tcBorders>
              <w:top w:val="single" w:sz="4" w:space="0" w:color="BFBFBF" w:themeColor="background1" w:themeShade="BF"/>
              <w:left w:val="nil"/>
              <w:bottom w:val="nil"/>
              <w:right w:val="nil"/>
            </w:tcBorders>
          </w:tcPr>
          <w:p w14:paraId="676F2720" w14:textId="32EDF304"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26,130,426</w:t>
            </w:r>
          </w:p>
        </w:tc>
        <w:tc>
          <w:tcPr>
            <w:tcW w:w="1134" w:type="dxa"/>
            <w:tcBorders>
              <w:top w:val="single" w:sz="4" w:space="0" w:color="BFBFBF" w:themeColor="background1" w:themeShade="BF"/>
              <w:left w:val="nil"/>
              <w:bottom w:val="nil"/>
              <w:right w:val="nil"/>
            </w:tcBorders>
          </w:tcPr>
          <w:p w14:paraId="2E3CE106" w14:textId="6D90A83B"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26,533,056</w:t>
            </w:r>
          </w:p>
        </w:tc>
      </w:tr>
      <w:tr w:rsidR="00D370BB" w14:paraId="5797471A" w14:textId="77777777" w:rsidTr="00D370BB">
        <w:trPr>
          <w:trHeight w:val="20"/>
        </w:trPr>
        <w:tc>
          <w:tcPr>
            <w:tcW w:w="1276" w:type="dxa"/>
            <w:tcBorders>
              <w:top w:val="nil"/>
              <w:left w:val="nil"/>
              <w:bottom w:val="single" w:sz="4" w:space="0" w:color="BFBFBF" w:themeColor="background1" w:themeShade="BF"/>
              <w:right w:val="nil"/>
            </w:tcBorders>
          </w:tcPr>
          <w:p w14:paraId="180E7F26" w14:textId="6192E015" w:rsidR="00D370BB" w:rsidRPr="00D370BB" w:rsidRDefault="00D370BB" w:rsidP="00D370BB">
            <w:pPr>
              <w:pStyle w:val="TableParagraph"/>
              <w:spacing w:before="50" w:after="50"/>
              <w:ind w:left="-42" w:right="152" w:firstLine="99"/>
              <w:rPr>
                <w:rFonts w:ascii="Segoe UI" w:hAnsi="Segoe UI" w:cs="Segoe UI"/>
                <w:sz w:val="16"/>
                <w:szCs w:val="16"/>
              </w:rPr>
            </w:pPr>
            <w:r w:rsidRPr="00D370BB">
              <w:rPr>
                <w:rFonts w:ascii="Segoe UI" w:hAnsi="Segoe UI" w:cs="Segoe UI"/>
                <w:sz w:val="16"/>
                <w:szCs w:val="16"/>
              </w:rPr>
              <w:t>3,886,937</w:t>
            </w:r>
          </w:p>
        </w:tc>
        <w:tc>
          <w:tcPr>
            <w:tcW w:w="2977" w:type="dxa"/>
            <w:tcBorders>
              <w:top w:val="nil"/>
              <w:left w:val="nil"/>
              <w:bottom w:val="single" w:sz="4" w:space="0" w:color="BFBFBF" w:themeColor="background1" w:themeShade="BF"/>
              <w:right w:val="nil"/>
            </w:tcBorders>
          </w:tcPr>
          <w:p w14:paraId="7F3082E2" w14:textId="5AAB812F" w:rsidR="00D370BB" w:rsidRPr="00D370BB" w:rsidRDefault="00D370BB" w:rsidP="00D370BB">
            <w:pPr>
              <w:pStyle w:val="TableParagraph"/>
              <w:spacing w:before="50" w:after="50"/>
              <w:ind w:left="66" w:hanging="5"/>
              <w:jc w:val="left"/>
              <w:rPr>
                <w:rFonts w:ascii="Segoe UI" w:hAnsi="Segoe UI" w:cs="Segoe UI"/>
                <w:sz w:val="16"/>
                <w:szCs w:val="16"/>
              </w:rPr>
            </w:pPr>
            <w:r w:rsidRPr="00D370BB">
              <w:rPr>
                <w:rFonts w:ascii="Segoe UI" w:hAnsi="Segoe UI" w:cs="Segoe UI"/>
                <w:sz w:val="16"/>
                <w:szCs w:val="16"/>
              </w:rPr>
              <w:t>GST input expense</w:t>
            </w:r>
          </w:p>
        </w:tc>
        <w:tc>
          <w:tcPr>
            <w:tcW w:w="664" w:type="dxa"/>
            <w:tcBorders>
              <w:top w:val="nil"/>
              <w:left w:val="nil"/>
              <w:bottom w:val="single" w:sz="4" w:space="0" w:color="BFBFBF" w:themeColor="background1" w:themeShade="BF"/>
              <w:right w:val="nil"/>
            </w:tcBorders>
          </w:tcPr>
          <w:p w14:paraId="031A0D25" w14:textId="77777777" w:rsidR="00D370BB" w:rsidRPr="00D370BB" w:rsidRDefault="00D370BB" w:rsidP="00D370BB">
            <w:pPr>
              <w:pStyle w:val="TableParagraph"/>
              <w:spacing w:before="50" w:after="50"/>
              <w:ind w:left="-42" w:right="152" w:firstLine="99"/>
              <w:rPr>
                <w:rFonts w:ascii="Segoe UI" w:hAnsi="Segoe UI" w:cs="Segoe UI"/>
                <w:sz w:val="16"/>
                <w:szCs w:val="16"/>
              </w:rPr>
            </w:pPr>
          </w:p>
        </w:tc>
        <w:tc>
          <w:tcPr>
            <w:tcW w:w="1179" w:type="dxa"/>
            <w:tcBorders>
              <w:top w:val="nil"/>
              <w:left w:val="nil"/>
              <w:bottom w:val="single" w:sz="4" w:space="0" w:color="BFBFBF" w:themeColor="background1" w:themeShade="BF"/>
              <w:right w:val="nil"/>
            </w:tcBorders>
          </w:tcPr>
          <w:p w14:paraId="1976ED6E" w14:textId="0087D613" w:rsidR="00D370BB" w:rsidRPr="00D370BB" w:rsidRDefault="00D370BB" w:rsidP="00D370BB">
            <w:pPr>
              <w:pStyle w:val="TableParagraph"/>
              <w:spacing w:before="50" w:after="50" w:line="272" w:lineRule="exact"/>
              <w:ind w:left="-42" w:right="152" w:firstLine="99"/>
              <w:rPr>
                <w:rFonts w:ascii="Segoe UI" w:hAnsi="Segoe UI" w:cs="Segoe UI"/>
                <w:sz w:val="16"/>
                <w:szCs w:val="16"/>
              </w:rPr>
            </w:pPr>
            <w:r w:rsidRPr="00D370BB">
              <w:rPr>
                <w:rFonts w:ascii="Segoe UI" w:hAnsi="Segoe UI" w:cs="Segoe UI"/>
                <w:sz w:val="16"/>
                <w:szCs w:val="16"/>
              </w:rPr>
              <w:t>3,911,041</w:t>
            </w:r>
          </w:p>
        </w:tc>
        <w:tc>
          <w:tcPr>
            <w:tcW w:w="1134" w:type="dxa"/>
            <w:tcBorders>
              <w:top w:val="nil"/>
              <w:left w:val="nil"/>
              <w:bottom w:val="single" w:sz="4" w:space="0" w:color="BFBFBF" w:themeColor="background1" w:themeShade="BF"/>
              <w:right w:val="nil"/>
            </w:tcBorders>
          </w:tcPr>
          <w:p w14:paraId="027F5628" w14:textId="762C3CE3" w:rsidR="00D370BB" w:rsidRPr="00D370BB" w:rsidRDefault="00D370BB" w:rsidP="00D370BB">
            <w:pPr>
              <w:pStyle w:val="TableParagraph"/>
              <w:spacing w:before="50" w:after="50" w:line="272" w:lineRule="exact"/>
              <w:ind w:left="-42" w:right="152" w:firstLine="99"/>
              <w:rPr>
                <w:rFonts w:ascii="Segoe UI" w:hAnsi="Segoe UI" w:cs="Segoe UI"/>
                <w:sz w:val="16"/>
                <w:szCs w:val="16"/>
              </w:rPr>
            </w:pPr>
            <w:r w:rsidRPr="00D370BB">
              <w:rPr>
                <w:rFonts w:ascii="Segoe UI" w:hAnsi="Segoe UI" w:cs="Segoe UI"/>
                <w:sz w:val="16"/>
                <w:szCs w:val="16"/>
              </w:rPr>
              <w:t>3,919,564</w:t>
            </w:r>
          </w:p>
        </w:tc>
        <w:tc>
          <w:tcPr>
            <w:tcW w:w="1134" w:type="dxa"/>
            <w:tcBorders>
              <w:top w:val="nil"/>
              <w:left w:val="nil"/>
              <w:bottom w:val="single" w:sz="4" w:space="0" w:color="BFBFBF" w:themeColor="background1" w:themeShade="BF"/>
              <w:right w:val="nil"/>
            </w:tcBorders>
          </w:tcPr>
          <w:p w14:paraId="6A18E1B2" w14:textId="1A28D431" w:rsidR="00D370BB" w:rsidRPr="00D370BB" w:rsidRDefault="00D370BB" w:rsidP="00D370BB">
            <w:pPr>
              <w:pStyle w:val="TableParagraph"/>
              <w:spacing w:before="50" w:after="50" w:line="272" w:lineRule="exact"/>
              <w:ind w:left="-42" w:right="152" w:firstLine="99"/>
              <w:rPr>
                <w:rFonts w:ascii="Segoe UI" w:hAnsi="Segoe UI" w:cs="Segoe UI"/>
                <w:sz w:val="16"/>
                <w:szCs w:val="16"/>
              </w:rPr>
            </w:pPr>
            <w:r w:rsidRPr="00D370BB">
              <w:rPr>
                <w:rFonts w:ascii="Segoe UI" w:hAnsi="Segoe UI" w:cs="Segoe UI"/>
                <w:sz w:val="16"/>
                <w:szCs w:val="16"/>
              </w:rPr>
              <w:t>3,979,958</w:t>
            </w:r>
          </w:p>
        </w:tc>
      </w:tr>
      <w:tr w:rsidR="00D370BB" w:rsidRPr="00D370BB" w14:paraId="4D834196" w14:textId="77777777" w:rsidTr="00D370BB">
        <w:trPr>
          <w:trHeight w:val="20"/>
        </w:trPr>
        <w:tc>
          <w:tcPr>
            <w:tcW w:w="1276" w:type="dxa"/>
            <w:tcBorders>
              <w:top w:val="single" w:sz="4" w:space="0" w:color="BFBFBF" w:themeColor="background1" w:themeShade="BF"/>
              <w:left w:val="nil"/>
              <w:bottom w:val="single" w:sz="4" w:space="0" w:color="BFBFBF" w:themeColor="background1" w:themeShade="BF"/>
              <w:right w:val="nil"/>
            </w:tcBorders>
          </w:tcPr>
          <w:p w14:paraId="618F8E54" w14:textId="2B612741"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29,801,933</w:t>
            </w:r>
          </w:p>
        </w:tc>
        <w:tc>
          <w:tcPr>
            <w:tcW w:w="2977" w:type="dxa"/>
            <w:tcBorders>
              <w:top w:val="single" w:sz="4" w:space="0" w:color="BFBFBF" w:themeColor="background1" w:themeShade="BF"/>
              <w:left w:val="nil"/>
              <w:bottom w:val="single" w:sz="4" w:space="0" w:color="BFBFBF" w:themeColor="background1" w:themeShade="BF"/>
              <w:right w:val="nil"/>
            </w:tcBorders>
          </w:tcPr>
          <w:p w14:paraId="5B541D35" w14:textId="492BBF15"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Total non-departmental expenses GST inclusive</w:t>
            </w:r>
          </w:p>
        </w:tc>
        <w:tc>
          <w:tcPr>
            <w:tcW w:w="664" w:type="dxa"/>
            <w:tcBorders>
              <w:top w:val="single" w:sz="4" w:space="0" w:color="BFBFBF" w:themeColor="background1" w:themeShade="BF"/>
              <w:left w:val="nil"/>
              <w:bottom w:val="single" w:sz="4" w:space="0" w:color="BFBFBF" w:themeColor="background1" w:themeShade="BF"/>
              <w:right w:val="nil"/>
            </w:tcBorders>
          </w:tcPr>
          <w:p w14:paraId="44F15B49"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79" w:type="dxa"/>
            <w:tcBorders>
              <w:top w:val="single" w:sz="4" w:space="0" w:color="BFBFBF" w:themeColor="background1" w:themeShade="BF"/>
              <w:left w:val="nil"/>
              <w:bottom w:val="single" w:sz="4" w:space="0" w:color="BFBFBF" w:themeColor="background1" w:themeShade="BF"/>
              <w:right w:val="nil"/>
            </w:tcBorders>
          </w:tcPr>
          <w:p w14:paraId="7A47E1F9" w14:textId="2E4E53A2"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29,992,340</w:t>
            </w:r>
          </w:p>
        </w:tc>
        <w:tc>
          <w:tcPr>
            <w:tcW w:w="1134" w:type="dxa"/>
            <w:tcBorders>
              <w:top w:val="single" w:sz="4" w:space="0" w:color="BFBFBF" w:themeColor="background1" w:themeShade="BF"/>
              <w:left w:val="nil"/>
              <w:bottom w:val="single" w:sz="4" w:space="0" w:color="BFBFBF" w:themeColor="background1" w:themeShade="BF"/>
              <w:right w:val="nil"/>
            </w:tcBorders>
          </w:tcPr>
          <w:p w14:paraId="32B50139" w14:textId="0DEB40E0"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30,049,990</w:t>
            </w:r>
          </w:p>
        </w:tc>
        <w:tc>
          <w:tcPr>
            <w:tcW w:w="1134" w:type="dxa"/>
            <w:tcBorders>
              <w:top w:val="single" w:sz="4" w:space="0" w:color="BFBFBF" w:themeColor="background1" w:themeShade="BF"/>
              <w:left w:val="nil"/>
              <w:bottom w:val="single" w:sz="4" w:space="0" w:color="BFBFBF" w:themeColor="background1" w:themeShade="BF"/>
              <w:right w:val="nil"/>
            </w:tcBorders>
          </w:tcPr>
          <w:p w14:paraId="64FCB39C" w14:textId="15248EBF" w:rsidR="00D370BB" w:rsidRPr="00D370BB" w:rsidRDefault="00D370BB" w:rsidP="00D370BB">
            <w:pPr>
              <w:pStyle w:val="TableParagraph"/>
              <w:spacing w:before="50" w:after="50"/>
              <w:ind w:left="-42" w:right="152" w:firstLine="99"/>
              <w:rPr>
                <w:rFonts w:ascii="Segoe UI" w:hAnsi="Segoe UI" w:cs="Segoe UI"/>
                <w:b/>
                <w:bCs/>
                <w:sz w:val="16"/>
                <w:szCs w:val="16"/>
              </w:rPr>
            </w:pPr>
            <w:r w:rsidRPr="00D370BB">
              <w:rPr>
                <w:rFonts w:ascii="Segoe UI" w:hAnsi="Segoe UI" w:cs="Segoe UI"/>
                <w:b/>
                <w:bCs/>
                <w:sz w:val="16"/>
                <w:szCs w:val="16"/>
              </w:rPr>
              <w:t>30,513,014</w:t>
            </w:r>
          </w:p>
        </w:tc>
      </w:tr>
    </w:tbl>
    <w:p w14:paraId="445C1924" w14:textId="77777777" w:rsidR="00D370BB" w:rsidRPr="00D370BB" w:rsidRDefault="00D370BB" w:rsidP="00D370BB">
      <w:pPr>
        <w:pStyle w:val="Note"/>
        <w:rPr>
          <w:i/>
          <w:iCs/>
        </w:rPr>
      </w:pPr>
      <w:r w:rsidRPr="00D370BB">
        <w:rPr>
          <w:i/>
          <w:iCs/>
        </w:rPr>
        <w:t>The accompanying notes form part of these financial statements.</w:t>
      </w:r>
    </w:p>
    <w:p w14:paraId="2C841EE2" w14:textId="77777777" w:rsidR="00FC4CF0" w:rsidRDefault="00D370BB" w:rsidP="00D370BB">
      <w:pPr>
        <w:pStyle w:val="Note"/>
        <w:ind w:right="-285"/>
        <w:rPr>
          <w:i/>
          <w:iCs/>
        </w:rPr>
      </w:pPr>
      <w:r w:rsidRPr="00D370BB">
        <w:rPr>
          <w:i/>
          <w:iCs/>
        </w:rPr>
        <w:t>For a full understanding of the Crown’s financial position and the results of its operations for the year, refer to the consolidated Financial Statement of the Government for the year ended 30 June 2025.</w:t>
      </w:r>
    </w:p>
    <w:p w14:paraId="48F5E694" w14:textId="77777777" w:rsidR="00D370BB" w:rsidRDefault="00D370BB" w:rsidP="00D370BB"/>
    <w:p w14:paraId="1C9B923C" w14:textId="77777777" w:rsidR="00D370BB" w:rsidRDefault="00D370BB" w:rsidP="00D370BB">
      <w:pPr>
        <w:sectPr w:rsidR="00D370BB" w:rsidSect="004B1083">
          <w:pgSz w:w="11907" w:h="16840" w:code="9"/>
          <w:pgMar w:top="1418" w:right="1701" w:bottom="1134" w:left="1843" w:header="284" w:footer="425" w:gutter="284"/>
          <w:cols w:space="720"/>
        </w:sectPr>
      </w:pPr>
    </w:p>
    <w:p w14:paraId="7B4245F6" w14:textId="77777777" w:rsidR="00D370BB" w:rsidRDefault="00D370BB" w:rsidP="00D370BB">
      <w:pPr>
        <w:pStyle w:val="Heading3"/>
        <w:spacing w:before="0"/>
      </w:pPr>
      <w:r>
        <w:t>Schedule of non-departmental revenue and capital receipts for the year ended 30 June 2025</w:t>
      </w:r>
    </w:p>
    <w:p w14:paraId="724B743B" w14:textId="77777777" w:rsidR="00D370BB" w:rsidRDefault="00D370BB" w:rsidP="00D370BB">
      <w:r>
        <w:t>Non-departmental revenues and capital receipts are administered by the Ministry on behalf of the Crown. As these revenues are not established by the Ministry nor earned in the production of its outputs, they are not reported in the financial statements.</w:t>
      </w:r>
    </w:p>
    <w:p w14:paraId="2EC0A3E0" w14:textId="77777777" w:rsidR="00D370BB" w:rsidRDefault="00D370BB" w:rsidP="00D370BB"/>
    <w:tbl>
      <w:tblPr>
        <w:tblW w:w="7938" w:type="dxa"/>
        <w:tblLayout w:type="fixed"/>
        <w:tblCellMar>
          <w:left w:w="0" w:type="dxa"/>
          <w:right w:w="0" w:type="dxa"/>
        </w:tblCellMar>
        <w:tblLook w:val="01E0" w:firstRow="1" w:lastRow="1" w:firstColumn="1" w:lastColumn="1" w:noHBand="0" w:noVBand="0"/>
      </w:tblPr>
      <w:tblGrid>
        <w:gridCol w:w="1276"/>
        <w:gridCol w:w="3544"/>
        <w:gridCol w:w="992"/>
        <w:gridCol w:w="1134"/>
        <w:gridCol w:w="992"/>
      </w:tblGrid>
      <w:tr w:rsidR="00D370BB" w14:paraId="6FD20D33" w14:textId="77777777" w:rsidTr="00D370BB">
        <w:trPr>
          <w:trHeight w:val="340"/>
        </w:trPr>
        <w:tc>
          <w:tcPr>
            <w:tcW w:w="1276" w:type="dxa"/>
            <w:shd w:val="clear" w:color="auto" w:fill="D9D9D9" w:themeFill="background1" w:themeFillShade="D9"/>
          </w:tcPr>
          <w:p w14:paraId="1339DCF2" w14:textId="77777777" w:rsidR="00D370BB" w:rsidRDefault="00D370BB" w:rsidP="00D370B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br/>
              <w:t>Actual</w:t>
            </w:r>
          </w:p>
          <w:p w14:paraId="2DDDF5F9" w14:textId="77777777" w:rsidR="00D370BB" w:rsidRDefault="00D370BB" w:rsidP="00D370BB">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9D7F882" w14:textId="373224EE" w:rsidR="00D370BB" w:rsidRDefault="00D370BB" w:rsidP="00D370BB">
            <w:pPr>
              <w:pStyle w:val="TableParagraph"/>
              <w:spacing w:before="50" w:after="50"/>
              <w:ind w:left="-42" w:right="170" w:firstLine="99"/>
              <w:rPr>
                <w:rFonts w:ascii="Segoe UI" w:hAnsi="Segoe UI" w:cs="Segoe UI"/>
                <w:b/>
                <w:bCs/>
                <w:sz w:val="16"/>
                <w:szCs w:val="16"/>
              </w:rPr>
            </w:pPr>
            <w:r>
              <w:rPr>
                <w:rFonts w:ascii="Segoe UI" w:hAnsi="Segoe UI" w:cs="Segoe UI"/>
                <w:b/>
                <w:bCs/>
                <w:sz w:val="16"/>
                <w:szCs w:val="16"/>
              </w:rPr>
              <w:t>$000</w:t>
            </w:r>
          </w:p>
        </w:tc>
        <w:tc>
          <w:tcPr>
            <w:tcW w:w="3544" w:type="dxa"/>
            <w:shd w:val="clear" w:color="auto" w:fill="D9D9D9" w:themeFill="background1" w:themeFillShade="D9"/>
          </w:tcPr>
          <w:p w14:paraId="19BF7F47" w14:textId="77777777" w:rsidR="00D370BB" w:rsidRDefault="00D370BB" w:rsidP="00D370BB">
            <w:pPr>
              <w:pStyle w:val="TableParagraph"/>
              <w:spacing w:line="20" w:lineRule="exact"/>
              <w:ind w:left="3252"/>
              <w:rPr>
                <w:rFonts w:ascii="Century Gothic"/>
                <w:b/>
                <w:bCs/>
                <w:sz w:val="2"/>
              </w:rPr>
            </w:pPr>
          </w:p>
          <w:p w14:paraId="62827ED6" w14:textId="77777777" w:rsidR="00D370BB" w:rsidRDefault="00D370BB" w:rsidP="00D370BB">
            <w:pPr>
              <w:pStyle w:val="TableParagraph"/>
              <w:rPr>
                <w:rFonts w:ascii="Century Gothic"/>
                <w:b/>
                <w:bCs/>
                <w:sz w:val="20"/>
              </w:rPr>
            </w:pPr>
          </w:p>
          <w:p w14:paraId="5D655D7B" w14:textId="5BCDB961" w:rsidR="00D370BB" w:rsidRDefault="00D370BB" w:rsidP="00D370BB">
            <w:pPr>
              <w:pStyle w:val="TableParagraph"/>
              <w:spacing w:before="50" w:after="50"/>
              <w:jc w:val="left"/>
              <w:rPr>
                <w:rFonts w:ascii="Segoe UI" w:hAnsi="Segoe UI" w:cs="Segoe UI"/>
                <w:b/>
                <w:bCs/>
                <w:w w:val="105"/>
                <w:sz w:val="16"/>
                <w:szCs w:val="16"/>
              </w:rPr>
            </w:pPr>
            <w:r>
              <w:rPr>
                <w:rFonts w:ascii="Century Gothic"/>
                <w:b/>
                <w:bCs/>
                <w:sz w:val="2"/>
              </w:rPr>
              <w:tab/>
            </w:r>
          </w:p>
        </w:tc>
        <w:tc>
          <w:tcPr>
            <w:tcW w:w="992" w:type="dxa"/>
            <w:shd w:val="clear" w:color="auto" w:fill="D9D9D9" w:themeFill="background1" w:themeFillShade="D9"/>
          </w:tcPr>
          <w:p w14:paraId="23B3D268" w14:textId="77777777" w:rsidR="00D370BB" w:rsidRDefault="00D370BB" w:rsidP="00D370B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t>Actual</w:t>
            </w:r>
          </w:p>
          <w:p w14:paraId="449BB460" w14:textId="77777777" w:rsidR="00D370BB" w:rsidRDefault="00D370BB" w:rsidP="00D370B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2775B2F7" w14:textId="2463A37D" w:rsidR="00D370BB" w:rsidRDefault="00D370BB" w:rsidP="00D370BB">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34" w:type="dxa"/>
            <w:shd w:val="clear" w:color="auto" w:fill="D9D9D9" w:themeFill="background1" w:themeFillShade="D9"/>
          </w:tcPr>
          <w:p w14:paraId="1D83B95F" w14:textId="77777777" w:rsidR="00D370BB" w:rsidRDefault="00D370BB" w:rsidP="00D370B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Unaudited</w:t>
            </w:r>
            <w:r>
              <w:rPr>
                <w:rFonts w:ascii="Segoe UI" w:hAnsi="Segoe UI" w:cs="Segoe UI"/>
                <w:b/>
                <w:bCs/>
                <w:w w:val="110"/>
                <w:sz w:val="16"/>
                <w:szCs w:val="16"/>
              </w:rPr>
              <w:br/>
              <w:t>budget</w:t>
            </w:r>
          </w:p>
          <w:p w14:paraId="616B2583" w14:textId="77777777" w:rsidR="00D370BB" w:rsidRDefault="00D370BB" w:rsidP="00D370B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695F7AC1" w14:textId="668AEEAD" w:rsidR="00D370BB" w:rsidRDefault="00D370BB" w:rsidP="00D370BB">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992" w:type="dxa"/>
            <w:shd w:val="clear" w:color="auto" w:fill="D9D9D9" w:themeFill="background1" w:themeFillShade="D9"/>
          </w:tcPr>
          <w:p w14:paraId="7AF345C0" w14:textId="77777777" w:rsidR="00D370BB" w:rsidRDefault="00D370BB" w:rsidP="00D370B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Revised budget</w:t>
            </w:r>
          </w:p>
          <w:p w14:paraId="61C7CDF6" w14:textId="77777777" w:rsidR="00D370BB" w:rsidRDefault="00D370BB" w:rsidP="00D370BB">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0EF533D4" w14:textId="49352FE8" w:rsidR="00D370BB" w:rsidRDefault="00D370BB" w:rsidP="00D370BB">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D370BB" w:rsidRPr="00D370BB" w14:paraId="3E20F097" w14:textId="77777777" w:rsidTr="00D370BB">
        <w:trPr>
          <w:trHeight w:val="340"/>
        </w:trPr>
        <w:tc>
          <w:tcPr>
            <w:tcW w:w="1276" w:type="dxa"/>
          </w:tcPr>
          <w:p w14:paraId="7BF67EEF" w14:textId="77777777" w:rsidR="00D370BB" w:rsidRPr="00D370BB" w:rsidRDefault="00D370BB" w:rsidP="00D370BB">
            <w:pPr>
              <w:pStyle w:val="TableParagraph"/>
              <w:spacing w:before="50" w:after="50"/>
              <w:ind w:left="-42" w:right="170" w:firstLine="99"/>
              <w:rPr>
                <w:rFonts w:ascii="Segoe UI" w:hAnsi="Segoe UI" w:cs="Segoe UI"/>
                <w:b/>
                <w:bCs/>
                <w:sz w:val="16"/>
                <w:szCs w:val="16"/>
              </w:rPr>
            </w:pPr>
          </w:p>
        </w:tc>
        <w:tc>
          <w:tcPr>
            <w:tcW w:w="3544" w:type="dxa"/>
          </w:tcPr>
          <w:p w14:paraId="3A7091A2" w14:textId="5A245A39"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Revenue</w:t>
            </w:r>
          </w:p>
        </w:tc>
        <w:tc>
          <w:tcPr>
            <w:tcW w:w="992" w:type="dxa"/>
          </w:tcPr>
          <w:p w14:paraId="2529641D"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34" w:type="dxa"/>
          </w:tcPr>
          <w:p w14:paraId="3FF28207"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992" w:type="dxa"/>
          </w:tcPr>
          <w:p w14:paraId="55732A0C"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r>
      <w:tr w:rsidR="00D370BB" w:rsidRPr="00D370BB" w14:paraId="23ED0805" w14:textId="77777777" w:rsidTr="00D370BB">
        <w:trPr>
          <w:trHeight w:val="340"/>
        </w:trPr>
        <w:tc>
          <w:tcPr>
            <w:tcW w:w="1276" w:type="dxa"/>
          </w:tcPr>
          <w:p w14:paraId="10BAAFB8" w14:textId="77777777" w:rsidR="00D370BB" w:rsidRPr="00D370BB" w:rsidRDefault="00D370BB" w:rsidP="00D370BB">
            <w:pPr>
              <w:pStyle w:val="TableParagraph"/>
              <w:spacing w:before="50" w:after="50"/>
              <w:ind w:left="-42" w:right="170" w:firstLine="99"/>
              <w:rPr>
                <w:rFonts w:ascii="Segoe UI" w:hAnsi="Segoe UI" w:cs="Segoe UI"/>
                <w:b/>
                <w:bCs/>
                <w:sz w:val="16"/>
                <w:szCs w:val="16"/>
              </w:rPr>
            </w:pPr>
          </w:p>
        </w:tc>
        <w:tc>
          <w:tcPr>
            <w:tcW w:w="3544" w:type="dxa"/>
          </w:tcPr>
          <w:p w14:paraId="64F3D7AB" w14:textId="3FA62049" w:rsidR="00D370BB" w:rsidRPr="00D370BB" w:rsidRDefault="00D370BB" w:rsidP="00D370BB">
            <w:pPr>
              <w:pStyle w:val="TableParagraph"/>
              <w:spacing w:before="50" w:after="50"/>
              <w:ind w:left="66" w:hanging="5"/>
              <w:jc w:val="left"/>
              <w:rPr>
                <w:rFonts w:ascii="Segoe UI" w:hAnsi="Segoe UI" w:cs="Segoe UI"/>
                <w:b/>
                <w:bCs/>
                <w:sz w:val="16"/>
                <w:szCs w:val="16"/>
              </w:rPr>
            </w:pPr>
            <w:r w:rsidRPr="00D370BB">
              <w:rPr>
                <w:rFonts w:ascii="Segoe UI" w:hAnsi="Segoe UI" w:cs="Segoe UI"/>
                <w:b/>
                <w:bCs/>
                <w:sz w:val="16"/>
                <w:szCs w:val="16"/>
              </w:rPr>
              <w:t>Reimbursement from the Accident Compensation Corporation (ACC)</w:t>
            </w:r>
          </w:p>
        </w:tc>
        <w:tc>
          <w:tcPr>
            <w:tcW w:w="992" w:type="dxa"/>
          </w:tcPr>
          <w:p w14:paraId="64DC9EA9"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1134" w:type="dxa"/>
          </w:tcPr>
          <w:p w14:paraId="7EBFA5D0"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c>
          <w:tcPr>
            <w:tcW w:w="992" w:type="dxa"/>
          </w:tcPr>
          <w:p w14:paraId="19491666" w14:textId="77777777" w:rsidR="00D370BB" w:rsidRPr="00D370BB" w:rsidRDefault="00D370BB" w:rsidP="00D370BB">
            <w:pPr>
              <w:pStyle w:val="TableParagraph"/>
              <w:spacing w:before="50" w:after="50"/>
              <w:ind w:left="-42" w:right="152" w:firstLine="99"/>
              <w:rPr>
                <w:rFonts w:ascii="Segoe UI" w:hAnsi="Segoe UI" w:cs="Segoe UI"/>
                <w:b/>
                <w:bCs/>
                <w:sz w:val="16"/>
                <w:szCs w:val="16"/>
              </w:rPr>
            </w:pPr>
          </w:p>
        </w:tc>
      </w:tr>
      <w:tr w:rsidR="00D370BB" w14:paraId="40B648B9" w14:textId="77777777" w:rsidTr="00D370BB">
        <w:trPr>
          <w:trHeight w:val="340"/>
        </w:trPr>
        <w:tc>
          <w:tcPr>
            <w:tcW w:w="1276" w:type="dxa"/>
          </w:tcPr>
          <w:p w14:paraId="57596DCC" w14:textId="633179B8"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8,789</w:t>
            </w:r>
          </w:p>
        </w:tc>
        <w:tc>
          <w:tcPr>
            <w:tcW w:w="3544" w:type="dxa"/>
          </w:tcPr>
          <w:p w14:paraId="1CD61DFA" w14:textId="7C176294"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Reimbursement of complex burns costs</w:t>
            </w:r>
          </w:p>
        </w:tc>
        <w:tc>
          <w:tcPr>
            <w:tcW w:w="992" w:type="dxa"/>
          </w:tcPr>
          <w:p w14:paraId="4BB0FE26" w14:textId="10131FDE"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8,952</w:t>
            </w:r>
          </w:p>
        </w:tc>
        <w:tc>
          <w:tcPr>
            <w:tcW w:w="1134" w:type="dxa"/>
          </w:tcPr>
          <w:p w14:paraId="6012D012" w14:textId="48BA5054"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8,968</w:t>
            </w:r>
          </w:p>
        </w:tc>
        <w:tc>
          <w:tcPr>
            <w:tcW w:w="992" w:type="dxa"/>
          </w:tcPr>
          <w:p w14:paraId="4CC51B54" w14:textId="2EA887B3"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8,952</w:t>
            </w:r>
          </w:p>
        </w:tc>
      </w:tr>
      <w:tr w:rsidR="00D370BB" w14:paraId="4D97E442" w14:textId="77777777" w:rsidTr="00D370BB">
        <w:trPr>
          <w:trHeight w:val="340"/>
        </w:trPr>
        <w:tc>
          <w:tcPr>
            <w:tcW w:w="1276" w:type="dxa"/>
          </w:tcPr>
          <w:p w14:paraId="2C10A791" w14:textId="792F63ED"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43,981</w:t>
            </w:r>
          </w:p>
        </w:tc>
        <w:tc>
          <w:tcPr>
            <w:tcW w:w="3544" w:type="dxa"/>
          </w:tcPr>
          <w:p w14:paraId="15F92EA9" w14:textId="2A196B0B"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Reimbursement of work-related public hospital costs</w:t>
            </w:r>
          </w:p>
        </w:tc>
        <w:tc>
          <w:tcPr>
            <w:tcW w:w="992" w:type="dxa"/>
          </w:tcPr>
          <w:p w14:paraId="2604CE1E" w14:textId="126AA80F"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52,431</w:t>
            </w:r>
          </w:p>
        </w:tc>
        <w:tc>
          <w:tcPr>
            <w:tcW w:w="1134" w:type="dxa"/>
          </w:tcPr>
          <w:p w14:paraId="21641B8F" w14:textId="20BE0C9C"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48,627</w:t>
            </w:r>
          </w:p>
        </w:tc>
        <w:tc>
          <w:tcPr>
            <w:tcW w:w="992" w:type="dxa"/>
          </w:tcPr>
          <w:p w14:paraId="1881FB71" w14:textId="35F68940"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52,431</w:t>
            </w:r>
          </w:p>
        </w:tc>
      </w:tr>
      <w:tr w:rsidR="00D370BB" w14:paraId="477485A9" w14:textId="77777777" w:rsidTr="00D370BB">
        <w:trPr>
          <w:trHeight w:val="340"/>
        </w:trPr>
        <w:tc>
          <w:tcPr>
            <w:tcW w:w="1276" w:type="dxa"/>
          </w:tcPr>
          <w:p w14:paraId="571C9962" w14:textId="702004E4"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519,526</w:t>
            </w:r>
          </w:p>
        </w:tc>
        <w:tc>
          <w:tcPr>
            <w:tcW w:w="3544" w:type="dxa"/>
          </w:tcPr>
          <w:p w14:paraId="7F352388" w14:textId="17689F55"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Reimbursement of non-earners’ account</w:t>
            </w:r>
          </w:p>
        </w:tc>
        <w:tc>
          <w:tcPr>
            <w:tcW w:w="992" w:type="dxa"/>
          </w:tcPr>
          <w:p w14:paraId="24060150" w14:textId="4DFC2827"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619,340</w:t>
            </w:r>
          </w:p>
        </w:tc>
        <w:tc>
          <w:tcPr>
            <w:tcW w:w="1134" w:type="dxa"/>
          </w:tcPr>
          <w:p w14:paraId="156D2957" w14:textId="5D9D3A15"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574,403</w:t>
            </w:r>
          </w:p>
        </w:tc>
        <w:tc>
          <w:tcPr>
            <w:tcW w:w="992" w:type="dxa"/>
          </w:tcPr>
          <w:p w14:paraId="17D7A8D4" w14:textId="73CA1044"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619,340</w:t>
            </w:r>
          </w:p>
        </w:tc>
      </w:tr>
      <w:tr w:rsidR="00D370BB" w14:paraId="072EA072" w14:textId="77777777" w:rsidTr="00D370BB">
        <w:trPr>
          <w:trHeight w:val="340"/>
        </w:trPr>
        <w:tc>
          <w:tcPr>
            <w:tcW w:w="1276" w:type="dxa"/>
          </w:tcPr>
          <w:p w14:paraId="5C388A85" w14:textId="178A09FC"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168,254</w:t>
            </w:r>
          </w:p>
        </w:tc>
        <w:tc>
          <w:tcPr>
            <w:tcW w:w="3544" w:type="dxa"/>
          </w:tcPr>
          <w:p w14:paraId="00270043" w14:textId="25ADD25A"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Reimbursement of earners’ non-work related public hospital costs</w:t>
            </w:r>
          </w:p>
        </w:tc>
        <w:tc>
          <w:tcPr>
            <w:tcW w:w="992" w:type="dxa"/>
          </w:tcPr>
          <w:p w14:paraId="3E3DF407" w14:textId="29DEFC56"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200,580</w:t>
            </w:r>
          </w:p>
        </w:tc>
        <w:tc>
          <w:tcPr>
            <w:tcW w:w="1134" w:type="dxa"/>
          </w:tcPr>
          <w:p w14:paraId="69C78895" w14:textId="6A833DFD"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186,027</w:t>
            </w:r>
          </w:p>
        </w:tc>
        <w:tc>
          <w:tcPr>
            <w:tcW w:w="992" w:type="dxa"/>
          </w:tcPr>
          <w:p w14:paraId="26CFA661" w14:textId="47EE0F71"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200,580</w:t>
            </w:r>
          </w:p>
        </w:tc>
      </w:tr>
      <w:tr w:rsidR="00D370BB" w14:paraId="6E185501" w14:textId="77777777" w:rsidTr="00D370BB">
        <w:trPr>
          <w:trHeight w:val="340"/>
        </w:trPr>
        <w:tc>
          <w:tcPr>
            <w:tcW w:w="1276" w:type="dxa"/>
          </w:tcPr>
          <w:p w14:paraId="22CDFAA6" w14:textId="14CBEDB6"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81,498</w:t>
            </w:r>
          </w:p>
        </w:tc>
        <w:tc>
          <w:tcPr>
            <w:tcW w:w="3544" w:type="dxa"/>
          </w:tcPr>
          <w:p w14:paraId="531585D9" w14:textId="6E6B106B"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Reimbursement of motor vehicle related public hospital costs</w:t>
            </w:r>
          </w:p>
        </w:tc>
        <w:tc>
          <w:tcPr>
            <w:tcW w:w="992" w:type="dxa"/>
          </w:tcPr>
          <w:p w14:paraId="13B7281D" w14:textId="12D3378C"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97,156</w:t>
            </w:r>
          </w:p>
        </w:tc>
        <w:tc>
          <w:tcPr>
            <w:tcW w:w="1134" w:type="dxa"/>
          </w:tcPr>
          <w:p w14:paraId="748A8F5D" w14:textId="4C06B300"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90,106</w:t>
            </w:r>
          </w:p>
        </w:tc>
        <w:tc>
          <w:tcPr>
            <w:tcW w:w="992" w:type="dxa"/>
          </w:tcPr>
          <w:p w14:paraId="02AAD0C9" w14:textId="380DE93B"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97,156</w:t>
            </w:r>
          </w:p>
        </w:tc>
      </w:tr>
      <w:tr w:rsidR="00D370BB" w14:paraId="4F7D40DB" w14:textId="77777777" w:rsidTr="00D370BB">
        <w:trPr>
          <w:trHeight w:val="340"/>
        </w:trPr>
        <w:tc>
          <w:tcPr>
            <w:tcW w:w="1276" w:type="dxa"/>
          </w:tcPr>
          <w:p w14:paraId="73783605" w14:textId="26F58B91"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4,923</w:t>
            </w:r>
          </w:p>
        </w:tc>
        <w:tc>
          <w:tcPr>
            <w:tcW w:w="3544" w:type="dxa"/>
          </w:tcPr>
          <w:p w14:paraId="65BD558D" w14:textId="34F8014F"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Reimbursement of medical misadventure costs</w:t>
            </w:r>
          </w:p>
        </w:tc>
        <w:tc>
          <w:tcPr>
            <w:tcW w:w="992" w:type="dxa"/>
          </w:tcPr>
          <w:p w14:paraId="1B08AA53" w14:textId="08B95B4C"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5,869</w:t>
            </w:r>
          </w:p>
        </w:tc>
        <w:tc>
          <w:tcPr>
            <w:tcW w:w="1134" w:type="dxa"/>
          </w:tcPr>
          <w:p w14:paraId="367AF91C" w14:textId="49F02470"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5,443</w:t>
            </w:r>
          </w:p>
        </w:tc>
        <w:tc>
          <w:tcPr>
            <w:tcW w:w="992" w:type="dxa"/>
          </w:tcPr>
          <w:p w14:paraId="26B3818A" w14:textId="1CB2AE83"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5,869</w:t>
            </w:r>
          </w:p>
        </w:tc>
      </w:tr>
      <w:tr w:rsidR="00D370BB" w14:paraId="52D85BEC" w14:textId="77777777" w:rsidTr="00D370BB">
        <w:trPr>
          <w:trHeight w:val="340"/>
        </w:trPr>
        <w:tc>
          <w:tcPr>
            <w:tcW w:w="1276" w:type="dxa"/>
          </w:tcPr>
          <w:p w14:paraId="36820B17" w14:textId="21BA99EF"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10,232</w:t>
            </w:r>
          </w:p>
        </w:tc>
        <w:tc>
          <w:tcPr>
            <w:tcW w:w="3544" w:type="dxa"/>
          </w:tcPr>
          <w:p w14:paraId="35F04859" w14:textId="0EB0291D"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Reimbursement of self-employed public hospital costs</w:t>
            </w:r>
          </w:p>
        </w:tc>
        <w:tc>
          <w:tcPr>
            <w:tcW w:w="992" w:type="dxa"/>
          </w:tcPr>
          <w:p w14:paraId="4CDDC949" w14:textId="0DDD988E"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12,198</w:t>
            </w:r>
          </w:p>
        </w:tc>
        <w:tc>
          <w:tcPr>
            <w:tcW w:w="1134" w:type="dxa"/>
          </w:tcPr>
          <w:p w14:paraId="737FDBDE" w14:textId="09324593"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11,313</w:t>
            </w:r>
          </w:p>
        </w:tc>
        <w:tc>
          <w:tcPr>
            <w:tcW w:w="992" w:type="dxa"/>
          </w:tcPr>
          <w:p w14:paraId="0B22D880" w14:textId="68A3BE8A"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12,198</w:t>
            </w:r>
          </w:p>
        </w:tc>
      </w:tr>
      <w:tr w:rsidR="00D370BB" w:rsidRPr="0069609C" w14:paraId="100B44FE" w14:textId="77777777" w:rsidTr="00D370BB">
        <w:trPr>
          <w:trHeight w:val="340"/>
        </w:trPr>
        <w:tc>
          <w:tcPr>
            <w:tcW w:w="1276" w:type="dxa"/>
            <w:tcBorders>
              <w:top w:val="single" w:sz="4" w:space="0" w:color="BFBFBF" w:themeColor="background1" w:themeShade="BF"/>
              <w:left w:val="nil"/>
              <w:bottom w:val="single" w:sz="4" w:space="0" w:color="BFBFBF" w:themeColor="background1" w:themeShade="BF"/>
              <w:right w:val="nil"/>
            </w:tcBorders>
          </w:tcPr>
          <w:p w14:paraId="514B5A21" w14:textId="4F3A428B"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837,203</w:t>
            </w:r>
          </w:p>
        </w:tc>
        <w:tc>
          <w:tcPr>
            <w:tcW w:w="3544" w:type="dxa"/>
            <w:tcBorders>
              <w:top w:val="single" w:sz="4" w:space="0" w:color="BFBFBF" w:themeColor="background1" w:themeShade="BF"/>
              <w:left w:val="nil"/>
              <w:bottom w:val="single" w:sz="4" w:space="0" w:color="BFBFBF" w:themeColor="background1" w:themeShade="BF"/>
              <w:right w:val="nil"/>
            </w:tcBorders>
          </w:tcPr>
          <w:p w14:paraId="52CD8552" w14:textId="0917BB7B" w:rsidR="00D370BB" w:rsidRPr="0069609C" w:rsidRDefault="00D370BB" w:rsidP="00D370BB">
            <w:pPr>
              <w:pStyle w:val="TableParagraph"/>
              <w:spacing w:before="50" w:after="50"/>
              <w:ind w:left="66" w:right="170" w:hanging="5"/>
              <w:jc w:val="left"/>
              <w:rPr>
                <w:rFonts w:ascii="Segoe UI" w:hAnsi="Segoe UI" w:cs="Segoe UI"/>
                <w:b/>
                <w:bCs/>
                <w:sz w:val="16"/>
                <w:szCs w:val="16"/>
              </w:rPr>
            </w:pPr>
            <w:r w:rsidRPr="0069609C">
              <w:rPr>
                <w:rFonts w:ascii="Segoe UI" w:hAnsi="Segoe UI" w:cs="Segoe UI"/>
                <w:b/>
                <w:bCs/>
                <w:sz w:val="16"/>
                <w:szCs w:val="16"/>
              </w:rPr>
              <w:t>Total ACC reimbursements</w:t>
            </w:r>
          </w:p>
        </w:tc>
        <w:tc>
          <w:tcPr>
            <w:tcW w:w="992" w:type="dxa"/>
            <w:tcBorders>
              <w:top w:val="single" w:sz="4" w:space="0" w:color="BFBFBF" w:themeColor="background1" w:themeShade="BF"/>
              <w:left w:val="nil"/>
              <w:bottom w:val="single" w:sz="4" w:space="0" w:color="BFBFBF" w:themeColor="background1" w:themeShade="BF"/>
              <w:right w:val="nil"/>
            </w:tcBorders>
          </w:tcPr>
          <w:p w14:paraId="27BF3965" w14:textId="6E8014E7"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996,526</w:t>
            </w:r>
          </w:p>
        </w:tc>
        <w:tc>
          <w:tcPr>
            <w:tcW w:w="1134" w:type="dxa"/>
            <w:tcBorders>
              <w:top w:val="single" w:sz="4" w:space="0" w:color="BFBFBF" w:themeColor="background1" w:themeShade="BF"/>
              <w:left w:val="nil"/>
              <w:bottom w:val="single" w:sz="4" w:space="0" w:color="BFBFBF" w:themeColor="background1" w:themeShade="BF"/>
              <w:right w:val="nil"/>
            </w:tcBorders>
          </w:tcPr>
          <w:p w14:paraId="6E09A504" w14:textId="42AEDD1A"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924,887</w:t>
            </w:r>
          </w:p>
        </w:tc>
        <w:tc>
          <w:tcPr>
            <w:tcW w:w="992" w:type="dxa"/>
            <w:tcBorders>
              <w:top w:val="single" w:sz="4" w:space="0" w:color="BFBFBF" w:themeColor="background1" w:themeShade="BF"/>
              <w:left w:val="nil"/>
              <w:bottom w:val="single" w:sz="4" w:space="0" w:color="BFBFBF" w:themeColor="background1" w:themeShade="BF"/>
              <w:right w:val="nil"/>
            </w:tcBorders>
          </w:tcPr>
          <w:p w14:paraId="030C75AE" w14:textId="4964F999"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996,526</w:t>
            </w:r>
          </w:p>
        </w:tc>
      </w:tr>
      <w:tr w:rsidR="00D370BB" w:rsidRPr="0069609C" w14:paraId="726A49E3" w14:textId="77777777" w:rsidTr="0069609C">
        <w:trPr>
          <w:trHeight w:val="340"/>
        </w:trPr>
        <w:tc>
          <w:tcPr>
            <w:tcW w:w="1276" w:type="dxa"/>
            <w:tcBorders>
              <w:top w:val="single" w:sz="4" w:space="0" w:color="BFBFBF" w:themeColor="background1" w:themeShade="BF"/>
              <w:left w:val="nil"/>
              <w:right w:val="nil"/>
            </w:tcBorders>
          </w:tcPr>
          <w:p w14:paraId="1B628145"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c>
          <w:tcPr>
            <w:tcW w:w="3544" w:type="dxa"/>
            <w:tcBorders>
              <w:top w:val="single" w:sz="4" w:space="0" w:color="BFBFBF" w:themeColor="background1" w:themeShade="BF"/>
              <w:left w:val="nil"/>
              <w:right w:val="nil"/>
            </w:tcBorders>
          </w:tcPr>
          <w:p w14:paraId="2D05F900" w14:textId="41C8438A" w:rsidR="00D370BB" w:rsidRPr="0069609C" w:rsidRDefault="00D370BB" w:rsidP="00D370BB">
            <w:pPr>
              <w:pStyle w:val="TableParagraph"/>
              <w:spacing w:before="50" w:after="50"/>
              <w:ind w:left="66" w:right="170" w:hanging="5"/>
              <w:jc w:val="left"/>
              <w:rPr>
                <w:rFonts w:ascii="Segoe UI" w:hAnsi="Segoe UI" w:cs="Segoe UI"/>
                <w:b/>
                <w:bCs/>
                <w:sz w:val="16"/>
                <w:szCs w:val="16"/>
              </w:rPr>
            </w:pPr>
            <w:r w:rsidRPr="0069609C">
              <w:rPr>
                <w:rFonts w:ascii="Segoe UI" w:hAnsi="Segoe UI" w:cs="Segoe UI"/>
                <w:b/>
                <w:bCs/>
                <w:sz w:val="16"/>
                <w:szCs w:val="16"/>
              </w:rPr>
              <w:t>Other non-departmental revenue</w:t>
            </w:r>
          </w:p>
        </w:tc>
        <w:tc>
          <w:tcPr>
            <w:tcW w:w="992" w:type="dxa"/>
            <w:tcBorders>
              <w:top w:val="single" w:sz="4" w:space="0" w:color="BFBFBF" w:themeColor="background1" w:themeShade="BF"/>
              <w:left w:val="nil"/>
              <w:right w:val="nil"/>
            </w:tcBorders>
          </w:tcPr>
          <w:p w14:paraId="61345889"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c>
          <w:tcPr>
            <w:tcW w:w="1134" w:type="dxa"/>
            <w:tcBorders>
              <w:top w:val="single" w:sz="4" w:space="0" w:color="BFBFBF" w:themeColor="background1" w:themeShade="BF"/>
              <w:left w:val="nil"/>
              <w:right w:val="nil"/>
            </w:tcBorders>
          </w:tcPr>
          <w:p w14:paraId="30355890"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c>
          <w:tcPr>
            <w:tcW w:w="992" w:type="dxa"/>
            <w:tcBorders>
              <w:top w:val="single" w:sz="4" w:space="0" w:color="BFBFBF" w:themeColor="background1" w:themeShade="BF"/>
              <w:left w:val="nil"/>
              <w:right w:val="nil"/>
            </w:tcBorders>
          </w:tcPr>
          <w:p w14:paraId="09934928"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r>
      <w:tr w:rsidR="00D370BB" w:rsidRPr="00D65845" w14:paraId="61D7D23C" w14:textId="77777777" w:rsidTr="0069609C">
        <w:trPr>
          <w:trHeight w:val="340"/>
        </w:trPr>
        <w:tc>
          <w:tcPr>
            <w:tcW w:w="1276" w:type="dxa"/>
            <w:tcBorders>
              <w:left w:val="nil"/>
              <w:right w:val="nil"/>
            </w:tcBorders>
          </w:tcPr>
          <w:p w14:paraId="318F5172" w14:textId="3AD3E09F"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476,007</w:t>
            </w:r>
          </w:p>
        </w:tc>
        <w:tc>
          <w:tcPr>
            <w:tcW w:w="3544" w:type="dxa"/>
            <w:tcBorders>
              <w:left w:val="nil"/>
              <w:right w:val="nil"/>
            </w:tcBorders>
          </w:tcPr>
          <w:p w14:paraId="62344E8A" w14:textId="6D5D0548"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Capital charge from Crown entities</w:t>
            </w:r>
          </w:p>
        </w:tc>
        <w:tc>
          <w:tcPr>
            <w:tcW w:w="992" w:type="dxa"/>
            <w:tcBorders>
              <w:left w:val="nil"/>
              <w:right w:val="nil"/>
            </w:tcBorders>
          </w:tcPr>
          <w:p w14:paraId="0BB5F2F5" w14:textId="24A08CF9"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491,233</w:t>
            </w:r>
          </w:p>
        </w:tc>
        <w:tc>
          <w:tcPr>
            <w:tcW w:w="1134" w:type="dxa"/>
            <w:tcBorders>
              <w:left w:val="nil"/>
              <w:right w:val="nil"/>
            </w:tcBorders>
          </w:tcPr>
          <w:p w14:paraId="5E3646EB" w14:textId="3E4D0300"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576,359</w:t>
            </w:r>
          </w:p>
        </w:tc>
        <w:tc>
          <w:tcPr>
            <w:tcW w:w="992" w:type="dxa"/>
            <w:tcBorders>
              <w:left w:val="nil"/>
              <w:right w:val="nil"/>
            </w:tcBorders>
          </w:tcPr>
          <w:p w14:paraId="634B7BC3" w14:textId="2B78E8F9"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576,359</w:t>
            </w:r>
          </w:p>
        </w:tc>
      </w:tr>
      <w:tr w:rsidR="00D370BB" w:rsidRPr="00D65845" w14:paraId="0F3D9E83" w14:textId="77777777" w:rsidTr="0069609C">
        <w:trPr>
          <w:trHeight w:val="340"/>
        </w:trPr>
        <w:tc>
          <w:tcPr>
            <w:tcW w:w="1276" w:type="dxa"/>
            <w:tcBorders>
              <w:left w:val="nil"/>
              <w:bottom w:val="nil"/>
              <w:right w:val="nil"/>
            </w:tcBorders>
          </w:tcPr>
          <w:p w14:paraId="7E1A21F9" w14:textId="588E675B"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9,633</w:t>
            </w:r>
          </w:p>
        </w:tc>
        <w:tc>
          <w:tcPr>
            <w:tcW w:w="3544" w:type="dxa"/>
            <w:tcBorders>
              <w:left w:val="nil"/>
              <w:bottom w:val="nil"/>
              <w:right w:val="nil"/>
            </w:tcBorders>
          </w:tcPr>
          <w:p w14:paraId="4B963D53" w14:textId="6A1FF229"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Fines, penalties and levies</w:t>
            </w:r>
          </w:p>
        </w:tc>
        <w:tc>
          <w:tcPr>
            <w:tcW w:w="992" w:type="dxa"/>
            <w:tcBorders>
              <w:left w:val="nil"/>
              <w:bottom w:val="nil"/>
              <w:right w:val="nil"/>
            </w:tcBorders>
          </w:tcPr>
          <w:p w14:paraId="5DBB7A55" w14:textId="669A0282"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13,285</w:t>
            </w:r>
          </w:p>
        </w:tc>
        <w:tc>
          <w:tcPr>
            <w:tcW w:w="1134" w:type="dxa"/>
            <w:tcBorders>
              <w:left w:val="nil"/>
              <w:bottom w:val="nil"/>
              <w:right w:val="nil"/>
            </w:tcBorders>
          </w:tcPr>
          <w:p w14:paraId="7C50FF45" w14:textId="3D5F197B"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c>
          <w:tcPr>
            <w:tcW w:w="992" w:type="dxa"/>
            <w:tcBorders>
              <w:left w:val="nil"/>
              <w:bottom w:val="nil"/>
              <w:right w:val="nil"/>
            </w:tcBorders>
          </w:tcPr>
          <w:p w14:paraId="4A5DE597" w14:textId="04615EE0"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15,200</w:t>
            </w:r>
          </w:p>
        </w:tc>
      </w:tr>
      <w:tr w:rsidR="00D370BB" w14:paraId="4C814148" w14:textId="77777777" w:rsidTr="0069609C">
        <w:trPr>
          <w:trHeight w:val="340"/>
        </w:trPr>
        <w:tc>
          <w:tcPr>
            <w:tcW w:w="1276" w:type="dxa"/>
            <w:tcBorders>
              <w:top w:val="nil"/>
              <w:left w:val="nil"/>
              <w:right w:val="nil"/>
            </w:tcBorders>
          </w:tcPr>
          <w:p w14:paraId="72ECC643" w14:textId="26816D07"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61</w:t>
            </w:r>
          </w:p>
        </w:tc>
        <w:tc>
          <w:tcPr>
            <w:tcW w:w="3544" w:type="dxa"/>
            <w:tcBorders>
              <w:top w:val="nil"/>
              <w:left w:val="nil"/>
              <w:right w:val="nil"/>
            </w:tcBorders>
          </w:tcPr>
          <w:p w14:paraId="007EFF37" w14:textId="4E405B1E"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Gain on disposal of assets</w:t>
            </w:r>
          </w:p>
        </w:tc>
        <w:tc>
          <w:tcPr>
            <w:tcW w:w="992" w:type="dxa"/>
            <w:tcBorders>
              <w:top w:val="nil"/>
              <w:left w:val="nil"/>
              <w:right w:val="nil"/>
            </w:tcBorders>
          </w:tcPr>
          <w:p w14:paraId="231192A9" w14:textId="15F462DF"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c>
          <w:tcPr>
            <w:tcW w:w="1134" w:type="dxa"/>
            <w:tcBorders>
              <w:top w:val="nil"/>
              <w:left w:val="nil"/>
              <w:right w:val="nil"/>
            </w:tcBorders>
          </w:tcPr>
          <w:p w14:paraId="74342147" w14:textId="5B81B7BD"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c>
          <w:tcPr>
            <w:tcW w:w="992" w:type="dxa"/>
            <w:tcBorders>
              <w:top w:val="nil"/>
              <w:left w:val="nil"/>
              <w:right w:val="nil"/>
            </w:tcBorders>
          </w:tcPr>
          <w:p w14:paraId="0EED9BDE" w14:textId="1A72A661"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r>
      <w:tr w:rsidR="00D370BB" w14:paraId="41CD969A" w14:textId="77777777" w:rsidTr="0069609C">
        <w:trPr>
          <w:trHeight w:val="340"/>
        </w:trPr>
        <w:tc>
          <w:tcPr>
            <w:tcW w:w="1276" w:type="dxa"/>
            <w:tcBorders>
              <w:left w:val="nil"/>
              <w:bottom w:val="single" w:sz="4" w:space="0" w:color="BFBFBF" w:themeColor="background1" w:themeShade="BF"/>
              <w:right w:val="nil"/>
            </w:tcBorders>
          </w:tcPr>
          <w:p w14:paraId="4C12E9D7" w14:textId="3B658D1D"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327</w:t>
            </w:r>
          </w:p>
        </w:tc>
        <w:tc>
          <w:tcPr>
            <w:tcW w:w="3544" w:type="dxa"/>
            <w:tcBorders>
              <w:left w:val="nil"/>
              <w:bottom w:val="single" w:sz="4" w:space="0" w:color="BFBFBF" w:themeColor="background1" w:themeShade="BF"/>
              <w:right w:val="nil"/>
            </w:tcBorders>
          </w:tcPr>
          <w:p w14:paraId="0CA1B90C" w14:textId="41E35C04"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Miscellaneous revenue</w:t>
            </w:r>
          </w:p>
        </w:tc>
        <w:tc>
          <w:tcPr>
            <w:tcW w:w="992" w:type="dxa"/>
            <w:tcBorders>
              <w:left w:val="nil"/>
              <w:bottom w:val="single" w:sz="4" w:space="0" w:color="BFBFBF" w:themeColor="background1" w:themeShade="BF"/>
              <w:right w:val="nil"/>
            </w:tcBorders>
          </w:tcPr>
          <w:p w14:paraId="3344AFF7" w14:textId="4A4DCE0F"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71</w:t>
            </w:r>
          </w:p>
        </w:tc>
        <w:tc>
          <w:tcPr>
            <w:tcW w:w="1134" w:type="dxa"/>
            <w:tcBorders>
              <w:left w:val="nil"/>
              <w:bottom w:val="single" w:sz="4" w:space="0" w:color="BFBFBF" w:themeColor="background1" w:themeShade="BF"/>
              <w:right w:val="nil"/>
            </w:tcBorders>
          </w:tcPr>
          <w:p w14:paraId="6D1F6FD1" w14:textId="25E6EFAA"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c>
          <w:tcPr>
            <w:tcW w:w="992" w:type="dxa"/>
            <w:tcBorders>
              <w:left w:val="nil"/>
              <w:bottom w:val="single" w:sz="4" w:space="0" w:color="BFBFBF" w:themeColor="background1" w:themeShade="BF"/>
              <w:right w:val="nil"/>
            </w:tcBorders>
          </w:tcPr>
          <w:p w14:paraId="6A11A400" w14:textId="27851AE9"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r>
      <w:tr w:rsidR="00D370BB" w:rsidRPr="0069609C" w14:paraId="0E396868" w14:textId="77777777" w:rsidTr="00D370BB">
        <w:trPr>
          <w:trHeight w:val="340"/>
        </w:trPr>
        <w:tc>
          <w:tcPr>
            <w:tcW w:w="1276" w:type="dxa"/>
            <w:tcBorders>
              <w:top w:val="nil"/>
              <w:left w:val="nil"/>
              <w:bottom w:val="single" w:sz="4" w:space="0" w:color="BFBFBF" w:themeColor="background1" w:themeShade="BF"/>
              <w:right w:val="nil"/>
            </w:tcBorders>
          </w:tcPr>
          <w:p w14:paraId="6863BEB1" w14:textId="3866216E"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1,323,231</w:t>
            </w:r>
          </w:p>
        </w:tc>
        <w:tc>
          <w:tcPr>
            <w:tcW w:w="3544" w:type="dxa"/>
            <w:tcBorders>
              <w:top w:val="nil"/>
              <w:left w:val="nil"/>
              <w:bottom w:val="single" w:sz="4" w:space="0" w:color="BFBFBF" w:themeColor="background1" w:themeShade="BF"/>
              <w:right w:val="nil"/>
            </w:tcBorders>
          </w:tcPr>
          <w:p w14:paraId="5597816A" w14:textId="411D490F" w:rsidR="00D370BB" w:rsidRPr="0069609C" w:rsidRDefault="00D370BB" w:rsidP="00D370BB">
            <w:pPr>
              <w:pStyle w:val="TableParagraph"/>
              <w:spacing w:before="50" w:after="50"/>
              <w:ind w:left="66" w:right="170" w:hanging="5"/>
              <w:jc w:val="left"/>
              <w:rPr>
                <w:rFonts w:ascii="Segoe UI" w:hAnsi="Segoe UI" w:cs="Segoe UI"/>
                <w:b/>
                <w:bCs/>
                <w:sz w:val="16"/>
                <w:szCs w:val="16"/>
              </w:rPr>
            </w:pPr>
            <w:r w:rsidRPr="0069609C">
              <w:rPr>
                <w:rFonts w:ascii="Segoe UI" w:hAnsi="Segoe UI" w:cs="Segoe UI"/>
                <w:b/>
                <w:bCs/>
                <w:sz w:val="16"/>
                <w:szCs w:val="16"/>
              </w:rPr>
              <w:t>Total non-departmental revenue</w:t>
            </w:r>
          </w:p>
        </w:tc>
        <w:tc>
          <w:tcPr>
            <w:tcW w:w="992" w:type="dxa"/>
            <w:tcBorders>
              <w:top w:val="nil"/>
              <w:left w:val="nil"/>
              <w:bottom w:val="single" w:sz="4" w:space="0" w:color="BFBFBF" w:themeColor="background1" w:themeShade="BF"/>
              <w:right w:val="nil"/>
            </w:tcBorders>
          </w:tcPr>
          <w:p w14:paraId="304C95AD" w14:textId="1B88A4F6"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1,501,115</w:t>
            </w:r>
          </w:p>
        </w:tc>
        <w:tc>
          <w:tcPr>
            <w:tcW w:w="1134" w:type="dxa"/>
            <w:tcBorders>
              <w:top w:val="nil"/>
              <w:left w:val="nil"/>
              <w:bottom w:val="single" w:sz="4" w:space="0" w:color="BFBFBF" w:themeColor="background1" w:themeShade="BF"/>
              <w:right w:val="nil"/>
            </w:tcBorders>
          </w:tcPr>
          <w:p w14:paraId="0516E358" w14:textId="642D230B"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1,501,246</w:t>
            </w:r>
          </w:p>
        </w:tc>
        <w:tc>
          <w:tcPr>
            <w:tcW w:w="992" w:type="dxa"/>
            <w:tcBorders>
              <w:top w:val="nil"/>
              <w:left w:val="nil"/>
              <w:bottom w:val="single" w:sz="4" w:space="0" w:color="BFBFBF" w:themeColor="background1" w:themeShade="BF"/>
              <w:right w:val="nil"/>
            </w:tcBorders>
          </w:tcPr>
          <w:p w14:paraId="5A1C641C" w14:textId="32A6473F"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1,588,085</w:t>
            </w:r>
          </w:p>
        </w:tc>
      </w:tr>
      <w:tr w:rsidR="00D370BB" w:rsidRPr="0069609C" w14:paraId="63C77D56" w14:textId="77777777" w:rsidTr="0069609C">
        <w:trPr>
          <w:trHeight w:val="340"/>
        </w:trPr>
        <w:tc>
          <w:tcPr>
            <w:tcW w:w="1276" w:type="dxa"/>
            <w:tcBorders>
              <w:top w:val="nil"/>
              <w:left w:val="nil"/>
              <w:right w:val="nil"/>
            </w:tcBorders>
          </w:tcPr>
          <w:p w14:paraId="7C25337D"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c>
          <w:tcPr>
            <w:tcW w:w="3544" w:type="dxa"/>
            <w:tcBorders>
              <w:top w:val="nil"/>
              <w:left w:val="nil"/>
              <w:right w:val="nil"/>
            </w:tcBorders>
          </w:tcPr>
          <w:p w14:paraId="3A354277" w14:textId="30080518" w:rsidR="00D370BB" w:rsidRPr="0069609C" w:rsidRDefault="00D370BB" w:rsidP="00D370BB">
            <w:pPr>
              <w:pStyle w:val="TableParagraph"/>
              <w:spacing w:before="50" w:after="50"/>
              <w:ind w:left="66" w:right="170" w:hanging="5"/>
              <w:jc w:val="left"/>
              <w:rPr>
                <w:rFonts w:ascii="Segoe UI" w:hAnsi="Segoe UI" w:cs="Segoe UI"/>
                <w:b/>
                <w:bCs/>
                <w:sz w:val="16"/>
                <w:szCs w:val="16"/>
              </w:rPr>
            </w:pPr>
            <w:r w:rsidRPr="0069609C">
              <w:rPr>
                <w:rFonts w:ascii="Segoe UI" w:hAnsi="Segoe UI" w:cs="Segoe UI"/>
                <w:b/>
                <w:bCs/>
                <w:sz w:val="16"/>
                <w:szCs w:val="16"/>
              </w:rPr>
              <w:t>Non-departmental capital receipts</w:t>
            </w:r>
          </w:p>
        </w:tc>
        <w:tc>
          <w:tcPr>
            <w:tcW w:w="992" w:type="dxa"/>
            <w:tcBorders>
              <w:top w:val="nil"/>
              <w:left w:val="nil"/>
              <w:right w:val="nil"/>
            </w:tcBorders>
          </w:tcPr>
          <w:p w14:paraId="2843930B"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c>
          <w:tcPr>
            <w:tcW w:w="1134" w:type="dxa"/>
            <w:tcBorders>
              <w:top w:val="nil"/>
              <w:left w:val="nil"/>
              <w:right w:val="nil"/>
            </w:tcBorders>
          </w:tcPr>
          <w:p w14:paraId="436CCF3C"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c>
          <w:tcPr>
            <w:tcW w:w="992" w:type="dxa"/>
            <w:tcBorders>
              <w:top w:val="nil"/>
              <w:left w:val="nil"/>
              <w:right w:val="nil"/>
            </w:tcBorders>
          </w:tcPr>
          <w:p w14:paraId="4056FA27" w14:textId="77777777" w:rsidR="00D370BB" w:rsidRPr="0069609C" w:rsidRDefault="00D370BB" w:rsidP="00D370BB">
            <w:pPr>
              <w:pStyle w:val="TableParagraph"/>
              <w:spacing w:before="50" w:after="50"/>
              <w:ind w:left="-42" w:right="170" w:firstLine="99"/>
              <w:rPr>
                <w:rFonts w:ascii="Segoe UI" w:hAnsi="Segoe UI" w:cs="Segoe UI"/>
                <w:b/>
                <w:bCs/>
                <w:sz w:val="16"/>
                <w:szCs w:val="16"/>
              </w:rPr>
            </w:pPr>
          </w:p>
        </w:tc>
      </w:tr>
      <w:tr w:rsidR="00D370BB" w14:paraId="4CD0B083" w14:textId="77777777" w:rsidTr="0069609C">
        <w:trPr>
          <w:trHeight w:val="340"/>
        </w:trPr>
        <w:tc>
          <w:tcPr>
            <w:tcW w:w="1276" w:type="dxa"/>
            <w:tcBorders>
              <w:top w:val="nil"/>
              <w:left w:val="nil"/>
              <w:right w:val="nil"/>
            </w:tcBorders>
          </w:tcPr>
          <w:p w14:paraId="5722AD7B" w14:textId="3EB82EF4"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20,803</w:t>
            </w:r>
          </w:p>
        </w:tc>
        <w:tc>
          <w:tcPr>
            <w:tcW w:w="3544" w:type="dxa"/>
            <w:tcBorders>
              <w:top w:val="nil"/>
              <w:left w:val="nil"/>
              <w:right w:val="nil"/>
            </w:tcBorders>
          </w:tcPr>
          <w:p w14:paraId="6866354D" w14:textId="3AEE1A30"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Repayment of residential care loans</w:t>
            </w:r>
          </w:p>
        </w:tc>
        <w:tc>
          <w:tcPr>
            <w:tcW w:w="992" w:type="dxa"/>
            <w:tcBorders>
              <w:top w:val="nil"/>
              <w:left w:val="nil"/>
              <w:right w:val="nil"/>
            </w:tcBorders>
          </w:tcPr>
          <w:p w14:paraId="3417C136" w14:textId="5B6F6B38"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24,464</w:t>
            </w:r>
          </w:p>
        </w:tc>
        <w:tc>
          <w:tcPr>
            <w:tcW w:w="1134" w:type="dxa"/>
            <w:tcBorders>
              <w:top w:val="nil"/>
              <w:left w:val="nil"/>
              <w:right w:val="nil"/>
            </w:tcBorders>
          </w:tcPr>
          <w:p w14:paraId="0E5C0039" w14:textId="5C711DA2"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35,000</w:t>
            </w:r>
          </w:p>
        </w:tc>
        <w:tc>
          <w:tcPr>
            <w:tcW w:w="992" w:type="dxa"/>
            <w:tcBorders>
              <w:top w:val="nil"/>
              <w:left w:val="nil"/>
              <w:right w:val="nil"/>
            </w:tcBorders>
          </w:tcPr>
          <w:p w14:paraId="7A8148BF" w14:textId="7A8AA4F8"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35,000</w:t>
            </w:r>
          </w:p>
        </w:tc>
      </w:tr>
      <w:tr w:rsidR="00D370BB" w14:paraId="22592BC5" w14:textId="77777777" w:rsidTr="0069609C">
        <w:trPr>
          <w:trHeight w:val="340"/>
        </w:trPr>
        <w:tc>
          <w:tcPr>
            <w:tcW w:w="1276" w:type="dxa"/>
            <w:tcBorders>
              <w:top w:val="nil"/>
              <w:left w:val="nil"/>
              <w:right w:val="nil"/>
            </w:tcBorders>
          </w:tcPr>
          <w:p w14:paraId="56B13983" w14:textId="33E7A51F"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12,499</w:t>
            </w:r>
          </w:p>
        </w:tc>
        <w:tc>
          <w:tcPr>
            <w:tcW w:w="3544" w:type="dxa"/>
            <w:tcBorders>
              <w:top w:val="nil"/>
              <w:left w:val="nil"/>
              <w:right w:val="nil"/>
            </w:tcBorders>
          </w:tcPr>
          <w:p w14:paraId="67F84256" w14:textId="58B666CF"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Equity repayments by Health NZ</w:t>
            </w:r>
          </w:p>
        </w:tc>
        <w:tc>
          <w:tcPr>
            <w:tcW w:w="992" w:type="dxa"/>
            <w:tcBorders>
              <w:top w:val="nil"/>
              <w:left w:val="nil"/>
              <w:right w:val="nil"/>
            </w:tcBorders>
          </w:tcPr>
          <w:p w14:paraId="3A15BEB9" w14:textId="6892F727"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12,499</w:t>
            </w:r>
          </w:p>
        </w:tc>
        <w:tc>
          <w:tcPr>
            <w:tcW w:w="1134" w:type="dxa"/>
            <w:tcBorders>
              <w:top w:val="nil"/>
              <w:left w:val="nil"/>
              <w:right w:val="nil"/>
            </w:tcBorders>
          </w:tcPr>
          <w:p w14:paraId="6F42A51B" w14:textId="692078D8"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12,499</w:t>
            </w:r>
          </w:p>
        </w:tc>
        <w:tc>
          <w:tcPr>
            <w:tcW w:w="992" w:type="dxa"/>
            <w:tcBorders>
              <w:top w:val="nil"/>
              <w:left w:val="nil"/>
              <w:right w:val="nil"/>
            </w:tcBorders>
          </w:tcPr>
          <w:p w14:paraId="6AC4FE35" w14:textId="1DC8E2F8"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12,499</w:t>
            </w:r>
          </w:p>
        </w:tc>
      </w:tr>
      <w:tr w:rsidR="00D370BB" w14:paraId="156AD3DF" w14:textId="77777777" w:rsidTr="0069609C">
        <w:trPr>
          <w:trHeight w:val="340"/>
        </w:trPr>
        <w:tc>
          <w:tcPr>
            <w:tcW w:w="1276" w:type="dxa"/>
            <w:tcBorders>
              <w:left w:val="nil"/>
              <w:bottom w:val="single" w:sz="4" w:space="0" w:color="BFBFBF" w:themeColor="background1" w:themeShade="BF"/>
              <w:right w:val="nil"/>
            </w:tcBorders>
          </w:tcPr>
          <w:p w14:paraId="27B28437" w14:textId="3EB7F82B"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c>
          <w:tcPr>
            <w:tcW w:w="3544" w:type="dxa"/>
            <w:tcBorders>
              <w:left w:val="nil"/>
              <w:bottom w:val="single" w:sz="4" w:space="0" w:color="BFBFBF" w:themeColor="background1" w:themeShade="BF"/>
              <w:right w:val="nil"/>
            </w:tcBorders>
          </w:tcPr>
          <w:p w14:paraId="0686FC8A" w14:textId="32B86CAD" w:rsidR="00D370BB" w:rsidRPr="00D370BB" w:rsidRDefault="00D370BB" w:rsidP="00D370BB">
            <w:pPr>
              <w:pStyle w:val="TableParagraph"/>
              <w:spacing w:before="50" w:after="50"/>
              <w:ind w:left="66" w:right="170" w:hanging="5"/>
              <w:jc w:val="left"/>
              <w:rPr>
                <w:rFonts w:ascii="Segoe UI" w:hAnsi="Segoe UI" w:cs="Segoe UI"/>
                <w:sz w:val="16"/>
                <w:szCs w:val="16"/>
              </w:rPr>
            </w:pPr>
            <w:r w:rsidRPr="00D370BB">
              <w:rPr>
                <w:rFonts w:ascii="Segoe UI" w:hAnsi="Segoe UI" w:cs="Segoe UI"/>
                <w:sz w:val="16"/>
                <w:szCs w:val="16"/>
              </w:rPr>
              <w:t>Receipts from Pharmac</w:t>
            </w:r>
          </w:p>
        </w:tc>
        <w:tc>
          <w:tcPr>
            <w:tcW w:w="992" w:type="dxa"/>
            <w:tcBorders>
              <w:left w:val="nil"/>
              <w:bottom w:val="single" w:sz="4" w:space="0" w:color="BFBFBF" w:themeColor="background1" w:themeShade="BF"/>
              <w:right w:val="nil"/>
            </w:tcBorders>
          </w:tcPr>
          <w:p w14:paraId="0392E359" w14:textId="682E07A1"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284,831</w:t>
            </w:r>
          </w:p>
        </w:tc>
        <w:tc>
          <w:tcPr>
            <w:tcW w:w="1134" w:type="dxa"/>
            <w:tcBorders>
              <w:left w:val="nil"/>
              <w:bottom w:val="single" w:sz="4" w:space="0" w:color="BFBFBF" w:themeColor="background1" w:themeShade="BF"/>
              <w:right w:val="nil"/>
            </w:tcBorders>
          </w:tcPr>
          <w:p w14:paraId="35287D10" w14:textId="48E7A313"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w:t>
            </w:r>
          </w:p>
        </w:tc>
        <w:tc>
          <w:tcPr>
            <w:tcW w:w="992" w:type="dxa"/>
            <w:tcBorders>
              <w:left w:val="nil"/>
              <w:bottom w:val="single" w:sz="4" w:space="0" w:color="BFBFBF" w:themeColor="background1" w:themeShade="BF"/>
              <w:right w:val="nil"/>
            </w:tcBorders>
          </w:tcPr>
          <w:p w14:paraId="6D529D56" w14:textId="7967E5D8" w:rsidR="00D370BB" w:rsidRPr="00D370BB" w:rsidRDefault="00D370BB" w:rsidP="00D370BB">
            <w:pPr>
              <w:pStyle w:val="TableParagraph"/>
              <w:spacing w:before="50" w:after="50"/>
              <w:ind w:left="-42" w:right="170" w:firstLine="99"/>
              <w:rPr>
                <w:rFonts w:ascii="Segoe UI" w:hAnsi="Segoe UI" w:cs="Segoe UI"/>
                <w:sz w:val="16"/>
                <w:szCs w:val="16"/>
              </w:rPr>
            </w:pPr>
            <w:r w:rsidRPr="00D370BB">
              <w:rPr>
                <w:rFonts w:ascii="Segoe UI" w:hAnsi="Segoe UI" w:cs="Segoe UI"/>
                <w:sz w:val="16"/>
                <w:szCs w:val="16"/>
              </w:rPr>
              <w:t>284,831</w:t>
            </w:r>
          </w:p>
        </w:tc>
      </w:tr>
      <w:tr w:rsidR="00D370BB" w:rsidRPr="0069609C" w14:paraId="517BE460" w14:textId="77777777" w:rsidTr="00D370BB">
        <w:trPr>
          <w:trHeight w:val="340"/>
        </w:trPr>
        <w:tc>
          <w:tcPr>
            <w:tcW w:w="1276" w:type="dxa"/>
            <w:tcBorders>
              <w:top w:val="nil"/>
              <w:left w:val="nil"/>
              <w:bottom w:val="single" w:sz="4" w:space="0" w:color="BFBFBF" w:themeColor="background1" w:themeShade="BF"/>
              <w:right w:val="nil"/>
            </w:tcBorders>
          </w:tcPr>
          <w:p w14:paraId="72A178CE" w14:textId="21E9766C"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33,302</w:t>
            </w:r>
          </w:p>
        </w:tc>
        <w:tc>
          <w:tcPr>
            <w:tcW w:w="3544" w:type="dxa"/>
            <w:tcBorders>
              <w:top w:val="nil"/>
              <w:left w:val="nil"/>
              <w:bottom w:val="single" w:sz="4" w:space="0" w:color="BFBFBF" w:themeColor="background1" w:themeShade="BF"/>
              <w:right w:val="nil"/>
            </w:tcBorders>
          </w:tcPr>
          <w:p w14:paraId="37A4740B" w14:textId="1470D6E4" w:rsidR="00D370BB" w:rsidRPr="0069609C" w:rsidRDefault="00D370BB" w:rsidP="00D370BB">
            <w:pPr>
              <w:pStyle w:val="TableParagraph"/>
              <w:spacing w:before="50" w:after="50"/>
              <w:ind w:left="66" w:right="170" w:hanging="5"/>
              <w:jc w:val="left"/>
              <w:rPr>
                <w:rFonts w:ascii="Segoe UI" w:hAnsi="Segoe UI" w:cs="Segoe UI"/>
                <w:b/>
                <w:bCs/>
                <w:sz w:val="16"/>
                <w:szCs w:val="16"/>
              </w:rPr>
            </w:pPr>
            <w:r w:rsidRPr="0069609C">
              <w:rPr>
                <w:rFonts w:ascii="Segoe UI" w:hAnsi="Segoe UI" w:cs="Segoe UI"/>
                <w:b/>
                <w:bCs/>
                <w:sz w:val="16"/>
                <w:szCs w:val="16"/>
              </w:rPr>
              <w:t>Total non-departmental capital receipts</w:t>
            </w:r>
          </w:p>
        </w:tc>
        <w:tc>
          <w:tcPr>
            <w:tcW w:w="992" w:type="dxa"/>
            <w:tcBorders>
              <w:top w:val="nil"/>
              <w:left w:val="nil"/>
              <w:bottom w:val="single" w:sz="4" w:space="0" w:color="BFBFBF" w:themeColor="background1" w:themeShade="BF"/>
              <w:right w:val="nil"/>
            </w:tcBorders>
          </w:tcPr>
          <w:p w14:paraId="3950B9F8" w14:textId="47F0B182"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321,794</w:t>
            </w:r>
          </w:p>
        </w:tc>
        <w:tc>
          <w:tcPr>
            <w:tcW w:w="1134" w:type="dxa"/>
            <w:tcBorders>
              <w:top w:val="nil"/>
              <w:left w:val="nil"/>
              <w:bottom w:val="single" w:sz="4" w:space="0" w:color="BFBFBF" w:themeColor="background1" w:themeShade="BF"/>
              <w:right w:val="nil"/>
            </w:tcBorders>
          </w:tcPr>
          <w:p w14:paraId="68FB4093" w14:textId="77D6A968"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47,499</w:t>
            </w:r>
          </w:p>
        </w:tc>
        <w:tc>
          <w:tcPr>
            <w:tcW w:w="992" w:type="dxa"/>
            <w:tcBorders>
              <w:top w:val="nil"/>
              <w:left w:val="nil"/>
              <w:bottom w:val="single" w:sz="4" w:space="0" w:color="BFBFBF" w:themeColor="background1" w:themeShade="BF"/>
              <w:right w:val="nil"/>
            </w:tcBorders>
          </w:tcPr>
          <w:p w14:paraId="09E92D4F" w14:textId="012DEB2E"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332,330</w:t>
            </w:r>
          </w:p>
        </w:tc>
      </w:tr>
      <w:tr w:rsidR="00D370BB" w:rsidRPr="0069609C" w14:paraId="40AF81DE" w14:textId="77777777" w:rsidTr="00D370BB">
        <w:trPr>
          <w:trHeight w:val="340"/>
        </w:trPr>
        <w:tc>
          <w:tcPr>
            <w:tcW w:w="1276" w:type="dxa"/>
            <w:tcBorders>
              <w:top w:val="single" w:sz="4" w:space="0" w:color="BFBFBF" w:themeColor="background1" w:themeShade="BF"/>
              <w:left w:val="nil"/>
              <w:bottom w:val="single" w:sz="4" w:space="0" w:color="BFBFBF" w:themeColor="background1" w:themeShade="BF"/>
              <w:right w:val="nil"/>
            </w:tcBorders>
          </w:tcPr>
          <w:p w14:paraId="18F504F4" w14:textId="59A3E281"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1,356,533</w:t>
            </w:r>
          </w:p>
        </w:tc>
        <w:tc>
          <w:tcPr>
            <w:tcW w:w="3544" w:type="dxa"/>
            <w:tcBorders>
              <w:top w:val="single" w:sz="4" w:space="0" w:color="BFBFBF" w:themeColor="background1" w:themeShade="BF"/>
              <w:left w:val="nil"/>
              <w:bottom w:val="single" w:sz="4" w:space="0" w:color="BFBFBF" w:themeColor="background1" w:themeShade="BF"/>
              <w:right w:val="nil"/>
            </w:tcBorders>
          </w:tcPr>
          <w:p w14:paraId="0ACBC276" w14:textId="7F3561CD" w:rsidR="00D370BB" w:rsidRPr="0069609C" w:rsidRDefault="00D370BB" w:rsidP="00D370BB">
            <w:pPr>
              <w:pStyle w:val="TableParagraph"/>
              <w:spacing w:before="50" w:after="50"/>
              <w:ind w:left="66" w:right="170" w:hanging="5"/>
              <w:jc w:val="left"/>
              <w:rPr>
                <w:rFonts w:ascii="Segoe UI" w:hAnsi="Segoe UI" w:cs="Segoe UI"/>
                <w:b/>
                <w:bCs/>
                <w:sz w:val="16"/>
                <w:szCs w:val="16"/>
              </w:rPr>
            </w:pPr>
            <w:r w:rsidRPr="0069609C">
              <w:rPr>
                <w:rFonts w:ascii="Segoe UI" w:hAnsi="Segoe UI" w:cs="Segoe UI"/>
                <w:b/>
                <w:bCs/>
                <w:sz w:val="16"/>
                <w:szCs w:val="16"/>
              </w:rPr>
              <w:t>Total non-departmental revenue and capital receipts</w:t>
            </w:r>
          </w:p>
        </w:tc>
        <w:tc>
          <w:tcPr>
            <w:tcW w:w="992" w:type="dxa"/>
            <w:tcBorders>
              <w:top w:val="single" w:sz="4" w:space="0" w:color="BFBFBF" w:themeColor="background1" w:themeShade="BF"/>
              <w:left w:val="nil"/>
              <w:bottom w:val="single" w:sz="4" w:space="0" w:color="BFBFBF" w:themeColor="background1" w:themeShade="BF"/>
              <w:right w:val="nil"/>
            </w:tcBorders>
          </w:tcPr>
          <w:p w14:paraId="1D0D5758" w14:textId="3DF5F334"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1,822,909</w:t>
            </w:r>
          </w:p>
        </w:tc>
        <w:tc>
          <w:tcPr>
            <w:tcW w:w="1134" w:type="dxa"/>
            <w:tcBorders>
              <w:top w:val="single" w:sz="4" w:space="0" w:color="BFBFBF" w:themeColor="background1" w:themeShade="BF"/>
              <w:left w:val="nil"/>
              <w:bottom w:val="single" w:sz="4" w:space="0" w:color="BFBFBF" w:themeColor="background1" w:themeShade="BF"/>
              <w:right w:val="nil"/>
            </w:tcBorders>
          </w:tcPr>
          <w:p w14:paraId="23DC802B" w14:textId="1F7FE3F0"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1,548,745</w:t>
            </w:r>
          </w:p>
        </w:tc>
        <w:tc>
          <w:tcPr>
            <w:tcW w:w="992" w:type="dxa"/>
            <w:tcBorders>
              <w:top w:val="single" w:sz="4" w:space="0" w:color="BFBFBF" w:themeColor="background1" w:themeShade="BF"/>
              <w:left w:val="nil"/>
              <w:bottom w:val="single" w:sz="4" w:space="0" w:color="BFBFBF" w:themeColor="background1" w:themeShade="BF"/>
              <w:right w:val="nil"/>
            </w:tcBorders>
          </w:tcPr>
          <w:p w14:paraId="5D2DCA1C" w14:textId="0858440F" w:rsidR="00D370BB" w:rsidRPr="0069609C" w:rsidRDefault="00D370BB" w:rsidP="00D370BB">
            <w:pPr>
              <w:pStyle w:val="TableParagraph"/>
              <w:spacing w:before="50" w:after="50"/>
              <w:ind w:left="-42" w:right="170" w:firstLine="99"/>
              <w:rPr>
                <w:rFonts w:ascii="Segoe UI" w:hAnsi="Segoe UI" w:cs="Segoe UI"/>
                <w:b/>
                <w:bCs/>
                <w:sz w:val="16"/>
                <w:szCs w:val="16"/>
              </w:rPr>
            </w:pPr>
            <w:r w:rsidRPr="0069609C">
              <w:rPr>
                <w:rFonts w:ascii="Segoe UI" w:hAnsi="Segoe UI" w:cs="Segoe UI"/>
                <w:b/>
                <w:bCs/>
                <w:sz w:val="16"/>
                <w:szCs w:val="16"/>
              </w:rPr>
              <w:t>1,920,415</w:t>
            </w:r>
          </w:p>
        </w:tc>
      </w:tr>
    </w:tbl>
    <w:p w14:paraId="6023B4B7" w14:textId="77777777" w:rsidR="00C81832" w:rsidRPr="00C81832" w:rsidRDefault="00C81832" w:rsidP="00C81832">
      <w:pPr>
        <w:pStyle w:val="Note"/>
        <w:rPr>
          <w:i/>
          <w:iCs/>
        </w:rPr>
      </w:pPr>
      <w:r w:rsidRPr="00C81832">
        <w:rPr>
          <w:i/>
          <w:iCs/>
        </w:rPr>
        <w:t>The accompanying notes form part of these financial statements.</w:t>
      </w:r>
    </w:p>
    <w:p w14:paraId="5EDE1840" w14:textId="77777777" w:rsidR="00D370BB" w:rsidRDefault="00C81832" w:rsidP="00C81832">
      <w:pPr>
        <w:pStyle w:val="Note"/>
        <w:rPr>
          <w:i/>
          <w:iCs/>
        </w:rPr>
      </w:pPr>
      <w:r w:rsidRPr="00C81832">
        <w:rPr>
          <w:i/>
          <w:iCs/>
        </w:rPr>
        <w:t>For a full understanding of the Crown’s financial position and the results of its operations for the year, refer to the consolidated Financial Statement of the Government for the year ended 30 June 2025.</w:t>
      </w:r>
    </w:p>
    <w:p w14:paraId="22BFECE9" w14:textId="77777777" w:rsidR="00C81832" w:rsidRDefault="00C81832" w:rsidP="00C81832"/>
    <w:p w14:paraId="37F06237" w14:textId="77777777" w:rsidR="00C81832" w:rsidRDefault="00C81832" w:rsidP="00C81832">
      <w:pPr>
        <w:sectPr w:rsidR="00C81832" w:rsidSect="004B1083">
          <w:pgSz w:w="11907" w:h="16840" w:code="9"/>
          <w:pgMar w:top="1418" w:right="1701" w:bottom="1134" w:left="1843" w:header="284" w:footer="425" w:gutter="284"/>
          <w:cols w:space="720"/>
        </w:sectPr>
      </w:pPr>
    </w:p>
    <w:p w14:paraId="2BC9E014" w14:textId="58378B0A" w:rsidR="00C81832" w:rsidRDefault="00C81832" w:rsidP="000B2002">
      <w:pPr>
        <w:pStyle w:val="Heading3"/>
        <w:spacing w:before="0"/>
      </w:pPr>
      <w:r w:rsidRPr="00C81832">
        <w:t>Schedule of non-departmental assets and liabilities as at 30 June 2025</w:t>
      </w:r>
    </w:p>
    <w:tbl>
      <w:tblPr>
        <w:tblW w:w="7797" w:type="dxa"/>
        <w:tblLayout w:type="fixed"/>
        <w:tblCellMar>
          <w:left w:w="0" w:type="dxa"/>
          <w:right w:w="0" w:type="dxa"/>
        </w:tblCellMar>
        <w:tblLook w:val="01E0" w:firstRow="1" w:lastRow="1" w:firstColumn="1" w:lastColumn="1" w:noHBand="0" w:noVBand="0"/>
      </w:tblPr>
      <w:tblGrid>
        <w:gridCol w:w="1276"/>
        <w:gridCol w:w="2834"/>
        <w:gridCol w:w="710"/>
        <w:gridCol w:w="850"/>
        <w:gridCol w:w="1134"/>
        <w:gridCol w:w="993"/>
      </w:tblGrid>
      <w:tr w:rsidR="00C81832" w14:paraId="6F49FE3A" w14:textId="77777777" w:rsidTr="000B2002">
        <w:trPr>
          <w:trHeight w:val="340"/>
        </w:trPr>
        <w:tc>
          <w:tcPr>
            <w:tcW w:w="1276" w:type="dxa"/>
            <w:shd w:val="clear" w:color="auto" w:fill="D9D9D9" w:themeFill="background1" w:themeFillShade="D9"/>
          </w:tcPr>
          <w:p w14:paraId="7CFB09ED" w14:textId="77777777" w:rsidR="00C81832" w:rsidRDefault="00C81832" w:rsidP="000B2002">
            <w:pPr>
              <w:pStyle w:val="TableParagraph"/>
              <w:spacing w:before="60" w:after="60"/>
              <w:ind w:left="-42" w:right="170" w:firstLine="99"/>
              <w:rPr>
                <w:rFonts w:ascii="Segoe UI" w:hAnsi="Segoe UI" w:cs="Segoe UI"/>
                <w:b/>
                <w:bCs/>
                <w:sz w:val="16"/>
                <w:szCs w:val="16"/>
              </w:rPr>
            </w:pPr>
            <w:bookmarkStart w:id="39" w:name="_Hlk211153975"/>
            <w:r>
              <w:rPr>
                <w:rFonts w:ascii="Segoe UI" w:hAnsi="Segoe UI" w:cs="Segoe UI"/>
                <w:b/>
                <w:bCs/>
                <w:sz w:val="16"/>
                <w:szCs w:val="16"/>
              </w:rPr>
              <w:br/>
              <w:t>Actual</w:t>
            </w:r>
          </w:p>
          <w:p w14:paraId="45B8CD32" w14:textId="77777777" w:rsidR="00C81832" w:rsidRDefault="00C81832" w:rsidP="000B2002">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6D3A0B10" w14:textId="5DA4D9FE" w:rsidR="00C81832" w:rsidRDefault="00C81832" w:rsidP="000B2002">
            <w:pPr>
              <w:pStyle w:val="TableParagraph"/>
              <w:spacing w:before="50" w:after="50"/>
              <w:ind w:left="-42" w:right="170" w:firstLine="99"/>
              <w:rPr>
                <w:rFonts w:ascii="Segoe UI" w:hAnsi="Segoe UI" w:cs="Segoe UI"/>
                <w:b/>
                <w:bCs/>
                <w:sz w:val="16"/>
                <w:szCs w:val="16"/>
              </w:rPr>
            </w:pPr>
            <w:r>
              <w:rPr>
                <w:rFonts w:ascii="Segoe UI" w:hAnsi="Segoe UI" w:cs="Segoe UI"/>
                <w:b/>
                <w:bCs/>
                <w:sz w:val="16"/>
                <w:szCs w:val="16"/>
              </w:rPr>
              <w:t>$000</w:t>
            </w:r>
          </w:p>
        </w:tc>
        <w:tc>
          <w:tcPr>
            <w:tcW w:w="2834" w:type="dxa"/>
            <w:shd w:val="clear" w:color="auto" w:fill="D9D9D9" w:themeFill="background1" w:themeFillShade="D9"/>
          </w:tcPr>
          <w:p w14:paraId="184BD585" w14:textId="77777777" w:rsidR="00C81832" w:rsidRDefault="00C81832" w:rsidP="000B2002">
            <w:pPr>
              <w:pStyle w:val="TableParagraph"/>
              <w:spacing w:line="20" w:lineRule="exact"/>
              <w:ind w:left="3252" w:firstLine="99"/>
              <w:rPr>
                <w:rFonts w:ascii="Century Gothic"/>
                <w:b/>
                <w:bCs/>
                <w:sz w:val="2"/>
              </w:rPr>
            </w:pPr>
          </w:p>
          <w:p w14:paraId="304B068A" w14:textId="77777777" w:rsidR="00C81832" w:rsidRDefault="00C81832" w:rsidP="000B2002">
            <w:pPr>
              <w:pStyle w:val="TableParagraph"/>
              <w:ind w:firstLine="99"/>
              <w:rPr>
                <w:rFonts w:ascii="Century Gothic"/>
                <w:b/>
                <w:bCs/>
                <w:sz w:val="20"/>
              </w:rPr>
            </w:pPr>
          </w:p>
          <w:p w14:paraId="66C76098" w14:textId="77777777" w:rsidR="00C81832" w:rsidRDefault="00C81832" w:rsidP="000B2002">
            <w:pPr>
              <w:pStyle w:val="TableParagraph"/>
              <w:spacing w:before="50" w:after="50"/>
              <w:ind w:left="66" w:firstLine="99"/>
              <w:rPr>
                <w:rFonts w:ascii="Segoe UI" w:hAnsi="Segoe UI" w:cs="Segoe UI"/>
                <w:b/>
                <w:bCs/>
                <w:w w:val="105"/>
                <w:sz w:val="16"/>
                <w:szCs w:val="16"/>
              </w:rPr>
            </w:pPr>
          </w:p>
        </w:tc>
        <w:tc>
          <w:tcPr>
            <w:tcW w:w="710" w:type="dxa"/>
            <w:shd w:val="clear" w:color="auto" w:fill="D9D9D9" w:themeFill="background1" w:themeFillShade="D9"/>
          </w:tcPr>
          <w:p w14:paraId="4946B0F4" w14:textId="77777777" w:rsidR="00C81832" w:rsidRDefault="00C81832" w:rsidP="000B2002">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p>
          <w:p w14:paraId="37FF4BCB" w14:textId="77777777" w:rsidR="00C81832" w:rsidRDefault="00C81832" w:rsidP="000B2002">
            <w:pPr>
              <w:pStyle w:val="TableParagraph"/>
              <w:spacing w:before="60" w:after="60"/>
              <w:ind w:left="-42" w:right="152" w:firstLine="99"/>
              <w:rPr>
                <w:rFonts w:ascii="Segoe UI" w:hAnsi="Segoe UI" w:cs="Segoe UI"/>
                <w:b/>
                <w:bCs/>
                <w:w w:val="110"/>
                <w:sz w:val="16"/>
                <w:szCs w:val="16"/>
              </w:rPr>
            </w:pPr>
          </w:p>
          <w:p w14:paraId="09D183C2" w14:textId="580B8BB4" w:rsidR="00C81832" w:rsidRDefault="00C81832" w:rsidP="000B2002">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Note</w:t>
            </w:r>
          </w:p>
        </w:tc>
        <w:tc>
          <w:tcPr>
            <w:tcW w:w="850" w:type="dxa"/>
            <w:shd w:val="clear" w:color="auto" w:fill="D9D9D9" w:themeFill="background1" w:themeFillShade="D9"/>
          </w:tcPr>
          <w:p w14:paraId="4DFB53E1" w14:textId="77777777" w:rsidR="00C81832" w:rsidRDefault="00C81832" w:rsidP="000B2002">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t>Actual</w:t>
            </w:r>
          </w:p>
          <w:p w14:paraId="3DCDB043" w14:textId="77777777" w:rsidR="00C81832" w:rsidRDefault="00C81832" w:rsidP="000B2002">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45B86977" w14:textId="16EFC5CC" w:rsidR="00C81832" w:rsidRDefault="00C81832" w:rsidP="000B2002">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34" w:type="dxa"/>
            <w:shd w:val="clear" w:color="auto" w:fill="D9D9D9" w:themeFill="background1" w:themeFillShade="D9"/>
          </w:tcPr>
          <w:p w14:paraId="0783D338" w14:textId="77777777" w:rsidR="00C81832" w:rsidRDefault="00C81832" w:rsidP="000B2002">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Unaudited</w:t>
            </w:r>
            <w:r>
              <w:rPr>
                <w:rFonts w:ascii="Segoe UI" w:hAnsi="Segoe UI" w:cs="Segoe UI"/>
                <w:b/>
                <w:bCs/>
                <w:w w:val="110"/>
                <w:sz w:val="16"/>
                <w:szCs w:val="16"/>
              </w:rPr>
              <w:br/>
              <w:t>budget</w:t>
            </w:r>
          </w:p>
          <w:p w14:paraId="674AAFFB" w14:textId="77777777" w:rsidR="00C81832" w:rsidRDefault="00C81832" w:rsidP="000B2002">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4EB2D8B7" w14:textId="374E2991" w:rsidR="00C81832" w:rsidRDefault="00C81832" w:rsidP="000B2002">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993" w:type="dxa"/>
            <w:shd w:val="clear" w:color="auto" w:fill="D9D9D9" w:themeFill="background1" w:themeFillShade="D9"/>
          </w:tcPr>
          <w:p w14:paraId="4C9D8368" w14:textId="77777777" w:rsidR="00C81832" w:rsidRDefault="00C81832" w:rsidP="000B2002">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Revised budget</w:t>
            </w:r>
          </w:p>
          <w:p w14:paraId="51C6FD8E" w14:textId="77777777" w:rsidR="00C81832" w:rsidRDefault="00C81832" w:rsidP="000B2002">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3E30C031" w14:textId="59FA0315" w:rsidR="00C81832" w:rsidRDefault="00C81832" w:rsidP="000B2002">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C81832" w:rsidRPr="00C81832" w14:paraId="598213BD" w14:textId="77777777" w:rsidTr="000B2002">
        <w:trPr>
          <w:trHeight w:val="340"/>
        </w:trPr>
        <w:tc>
          <w:tcPr>
            <w:tcW w:w="1276" w:type="dxa"/>
          </w:tcPr>
          <w:p w14:paraId="53826CC3" w14:textId="77777777" w:rsidR="00C81832" w:rsidRPr="00C81832" w:rsidRDefault="00C81832" w:rsidP="000B2002">
            <w:pPr>
              <w:pStyle w:val="TableParagraph"/>
              <w:spacing w:before="50" w:after="50"/>
              <w:ind w:left="-42" w:right="170" w:firstLine="99"/>
              <w:rPr>
                <w:rFonts w:ascii="Segoe UI" w:hAnsi="Segoe UI" w:cs="Segoe UI"/>
                <w:b/>
                <w:bCs/>
                <w:sz w:val="16"/>
                <w:szCs w:val="16"/>
              </w:rPr>
            </w:pPr>
          </w:p>
        </w:tc>
        <w:tc>
          <w:tcPr>
            <w:tcW w:w="2834" w:type="dxa"/>
          </w:tcPr>
          <w:p w14:paraId="4D935892" w14:textId="4A504A44" w:rsidR="00C81832" w:rsidRPr="00C81832" w:rsidRDefault="00C81832" w:rsidP="000B2002">
            <w:pPr>
              <w:pStyle w:val="TableParagraph"/>
              <w:spacing w:before="50" w:after="50"/>
              <w:ind w:left="66" w:firstLine="99"/>
              <w:jc w:val="left"/>
              <w:rPr>
                <w:rFonts w:ascii="Segoe UI" w:hAnsi="Segoe UI" w:cs="Segoe UI"/>
                <w:b/>
                <w:bCs/>
                <w:sz w:val="16"/>
                <w:szCs w:val="16"/>
              </w:rPr>
            </w:pPr>
            <w:r w:rsidRPr="00C81832">
              <w:rPr>
                <w:rFonts w:ascii="Segoe UI" w:hAnsi="Segoe UI" w:cs="Segoe UI"/>
                <w:b/>
                <w:bCs/>
                <w:sz w:val="16"/>
                <w:szCs w:val="16"/>
              </w:rPr>
              <w:t>Assets</w:t>
            </w:r>
          </w:p>
        </w:tc>
        <w:tc>
          <w:tcPr>
            <w:tcW w:w="710" w:type="dxa"/>
          </w:tcPr>
          <w:p w14:paraId="28B9A9D0"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c>
          <w:tcPr>
            <w:tcW w:w="850" w:type="dxa"/>
          </w:tcPr>
          <w:p w14:paraId="75B4630E"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c>
          <w:tcPr>
            <w:tcW w:w="1134" w:type="dxa"/>
          </w:tcPr>
          <w:p w14:paraId="24490FC4"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c>
          <w:tcPr>
            <w:tcW w:w="993" w:type="dxa"/>
          </w:tcPr>
          <w:p w14:paraId="21EE9976"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r>
      <w:tr w:rsidR="00C81832" w:rsidRPr="00C81832" w14:paraId="0DAF7544" w14:textId="77777777" w:rsidTr="000B2002">
        <w:trPr>
          <w:trHeight w:val="340"/>
        </w:trPr>
        <w:tc>
          <w:tcPr>
            <w:tcW w:w="1276" w:type="dxa"/>
          </w:tcPr>
          <w:p w14:paraId="6E3C2BA0" w14:textId="77777777" w:rsidR="00C81832" w:rsidRPr="00C81832" w:rsidRDefault="00C81832" w:rsidP="000B2002">
            <w:pPr>
              <w:pStyle w:val="TableParagraph"/>
              <w:spacing w:before="50" w:after="50"/>
              <w:ind w:left="-42" w:right="170" w:firstLine="99"/>
              <w:rPr>
                <w:rFonts w:ascii="Segoe UI" w:hAnsi="Segoe UI" w:cs="Segoe UI"/>
                <w:b/>
                <w:bCs/>
                <w:sz w:val="16"/>
                <w:szCs w:val="16"/>
              </w:rPr>
            </w:pPr>
          </w:p>
        </w:tc>
        <w:tc>
          <w:tcPr>
            <w:tcW w:w="2834" w:type="dxa"/>
          </w:tcPr>
          <w:p w14:paraId="15627D88" w14:textId="053DDE89" w:rsidR="00C81832" w:rsidRPr="00C81832" w:rsidRDefault="00C81832" w:rsidP="000B2002">
            <w:pPr>
              <w:pStyle w:val="TableParagraph"/>
              <w:spacing w:before="50" w:after="50"/>
              <w:ind w:left="66" w:firstLine="99"/>
              <w:jc w:val="left"/>
              <w:rPr>
                <w:rFonts w:ascii="Segoe UI" w:hAnsi="Segoe UI" w:cs="Segoe UI"/>
                <w:b/>
                <w:bCs/>
                <w:sz w:val="16"/>
                <w:szCs w:val="16"/>
              </w:rPr>
            </w:pPr>
            <w:r w:rsidRPr="00C81832">
              <w:rPr>
                <w:rFonts w:ascii="Segoe UI" w:hAnsi="Segoe UI" w:cs="Segoe UI"/>
                <w:b/>
                <w:bCs/>
                <w:sz w:val="16"/>
                <w:szCs w:val="16"/>
              </w:rPr>
              <w:t>Current assets</w:t>
            </w:r>
          </w:p>
        </w:tc>
        <w:tc>
          <w:tcPr>
            <w:tcW w:w="710" w:type="dxa"/>
          </w:tcPr>
          <w:p w14:paraId="7E768D2A"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c>
          <w:tcPr>
            <w:tcW w:w="850" w:type="dxa"/>
          </w:tcPr>
          <w:p w14:paraId="25127E65"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c>
          <w:tcPr>
            <w:tcW w:w="1134" w:type="dxa"/>
          </w:tcPr>
          <w:p w14:paraId="51879F2A"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c>
          <w:tcPr>
            <w:tcW w:w="993" w:type="dxa"/>
          </w:tcPr>
          <w:p w14:paraId="5AF1EA1E" w14:textId="77777777" w:rsidR="00C81832" w:rsidRPr="00C81832" w:rsidRDefault="00C81832" w:rsidP="000B2002">
            <w:pPr>
              <w:pStyle w:val="TableParagraph"/>
              <w:spacing w:before="50" w:after="50"/>
              <w:ind w:left="-42" w:right="152" w:firstLine="99"/>
              <w:rPr>
                <w:rFonts w:ascii="Segoe UI" w:hAnsi="Segoe UI" w:cs="Segoe UI"/>
                <w:b/>
                <w:bCs/>
                <w:sz w:val="16"/>
                <w:szCs w:val="16"/>
              </w:rPr>
            </w:pPr>
          </w:p>
        </w:tc>
      </w:tr>
      <w:tr w:rsidR="00C81832" w14:paraId="0C1E70D7" w14:textId="77777777" w:rsidTr="000B2002">
        <w:trPr>
          <w:trHeight w:val="340"/>
        </w:trPr>
        <w:tc>
          <w:tcPr>
            <w:tcW w:w="1276" w:type="dxa"/>
          </w:tcPr>
          <w:p w14:paraId="1F32688E" w14:textId="318EDA5A"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68,409</w:t>
            </w:r>
          </w:p>
        </w:tc>
        <w:tc>
          <w:tcPr>
            <w:tcW w:w="2834" w:type="dxa"/>
          </w:tcPr>
          <w:p w14:paraId="6BE1C190" w14:textId="505B8B75" w:rsidR="00C81832" w:rsidRPr="00C81832" w:rsidRDefault="00C81832" w:rsidP="000B2002">
            <w:pPr>
              <w:pStyle w:val="TableParagraph"/>
              <w:spacing w:before="50" w:after="50"/>
              <w:ind w:left="66" w:right="170" w:firstLine="99"/>
              <w:jc w:val="left"/>
              <w:rPr>
                <w:rFonts w:ascii="Segoe UI" w:hAnsi="Segoe UI" w:cs="Segoe UI"/>
                <w:sz w:val="16"/>
                <w:szCs w:val="16"/>
              </w:rPr>
            </w:pPr>
            <w:r w:rsidRPr="00C81832">
              <w:rPr>
                <w:rFonts w:ascii="Segoe UI" w:hAnsi="Segoe UI" w:cs="Segoe UI"/>
                <w:sz w:val="16"/>
                <w:szCs w:val="16"/>
              </w:rPr>
              <w:t>Cash and cash equivalents</w:t>
            </w:r>
          </w:p>
        </w:tc>
        <w:tc>
          <w:tcPr>
            <w:tcW w:w="710" w:type="dxa"/>
          </w:tcPr>
          <w:p w14:paraId="4ECB9112"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Pr>
          <w:p w14:paraId="72893EC5" w14:textId="6301DC65"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15,810</w:t>
            </w:r>
          </w:p>
        </w:tc>
        <w:tc>
          <w:tcPr>
            <w:tcW w:w="1134" w:type="dxa"/>
          </w:tcPr>
          <w:p w14:paraId="163A069A" w14:textId="5971072D"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26,000</w:t>
            </w:r>
          </w:p>
        </w:tc>
        <w:tc>
          <w:tcPr>
            <w:tcW w:w="993" w:type="dxa"/>
          </w:tcPr>
          <w:p w14:paraId="4B1BFF50" w14:textId="602D262F"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20,000</w:t>
            </w:r>
          </w:p>
        </w:tc>
      </w:tr>
      <w:tr w:rsidR="00C81832" w14:paraId="38289A88" w14:textId="77777777" w:rsidTr="000B2002">
        <w:trPr>
          <w:trHeight w:val="340"/>
        </w:trPr>
        <w:tc>
          <w:tcPr>
            <w:tcW w:w="1276" w:type="dxa"/>
          </w:tcPr>
          <w:p w14:paraId="06DB943E" w14:textId="3F1EB4F0"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(8)</w:t>
            </w:r>
          </w:p>
        </w:tc>
        <w:tc>
          <w:tcPr>
            <w:tcW w:w="2834" w:type="dxa"/>
          </w:tcPr>
          <w:p w14:paraId="30D2C17A" w14:textId="18102931" w:rsidR="00C81832" w:rsidRPr="00C81832" w:rsidRDefault="00C81832" w:rsidP="000B2002">
            <w:pPr>
              <w:pStyle w:val="TableParagraph"/>
              <w:spacing w:before="50" w:after="50"/>
              <w:ind w:left="66" w:right="170" w:firstLine="99"/>
              <w:jc w:val="left"/>
              <w:rPr>
                <w:rFonts w:ascii="Segoe UI" w:hAnsi="Segoe UI" w:cs="Segoe UI"/>
                <w:sz w:val="16"/>
                <w:szCs w:val="16"/>
              </w:rPr>
            </w:pPr>
            <w:r w:rsidRPr="00C81832">
              <w:rPr>
                <w:rFonts w:ascii="Segoe UI" w:hAnsi="Segoe UI" w:cs="Segoe UI"/>
                <w:sz w:val="16"/>
                <w:szCs w:val="16"/>
              </w:rPr>
              <w:t>Receivables from Health NZ</w:t>
            </w:r>
          </w:p>
        </w:tc>
        <w:tc>
          <w:tcPr>
            <w:tcW w:w="710" w:type="dxa"/>
          </w:tcPr>
          <w:p w14:paraId="20552C94"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Pr>
          <w:p w14:paraId="7E9BF9A3" w14:textId="3F08F3A6"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w:t>
            </w:r>
          </w:p>
        </w:tc>
        <w:tc>
          <w:tcPr>
            <w:tcW w:w="1134" w:type="dxa"/>
          </w:tcPr>
          <w:p w14:paraId="40C4D42E" w14:textId="5577FFA5"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500</w:t>
            </w:r>
          </w:p>
        </w:tc>
        <w:tc>
          <w:tcPr>
            <w:tcW w:w="993" w:type="dxa"/>
          </w:tcPr>
          <w:p w14:paraId="5A0CCD30" w14:textId="77973CB2"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w:t>
            </w:r>
          </w:p>
        </w:tc>
      </w:tr>
      <w:tr w:rsidR="00C81832" w14:paraId="0DC48E65" w14:textId="77777777" w:rsidTr="000B2002">
        <w:trPr>
          <w:trHeight w:val="340"/>
        </w:trPr>
        <w:tc>
          <w:tcPr>
            <w:tcW w:w="1276" w:type="dxa"/>
          </w:tcPr>
          <w:p w14:paraId="08BD230F" w14:textId="00007E1E"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905</w:t>
            </w:r>
          </w:p>
        </w:tc>
        <w:tc>
          <w:tcPr>
            <w:tcW w:w="2834" w:type="dxa"/>
          </w:tcPr>
          <w:p w14:paraId="5AF6AD25" w14:textId="2DF2E558" w:rsidR="00C81832" w:rsidRPr="004F40AE" w:rsidRDefault="00C81832" w:rsidP="004F40AE">
            <w:pPr>
              <w:pStyle w:val="TableParagraph"/>
              <w:spacing w:before="50" w:after="50"/>
              <w:ind w:left="140" w:right="170"/>
              <w:jc w:val="left"/>
              <w:rPr>
                <w:rFonts w:ascii="Segoe UI" w:hAnsi="Segoe UI" w:cs="Segoe UI"/>
                <w:sz w:val="16"/>
                <w:szCs w:val="16"/>
              </w:rPr>
            </w:pPr>
            <w:r w:rsidRPr="004F40AE">
              <w:rPr>
                <w:rFonts w:ascii="Segoe UI" w:hAnsi="Segoe UI" w:cs="Segoe UI"/>
                <w:sz w:val="16"/>
                <w:szCs w:val="16"/>
              </w:rPr>
              <w:t>Receivables from government departments</w:t>
            </w:r>
          </w:p>
        </w:tc>
        <w:tc>
          <w:tcPr>
            <w:tcW w:w="710" w:type="dxa"/>
          </w:tcPr>
          <w:p w14:paraId="445D5535"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Pr>
          <w:p w14:paraId="4B9ABA41" w14:textId="5A552D65"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982</w:t>
            </w:r>
          </w:p>
        </w:tc>
        <w:tc>
          <w:tcPr>
            <w:tcW w:w="1134" w:type="dxa"/>
          </w:tcPr>
          <w:p w14:paraId="09E82DF4" w14:textId="10BB6DCF"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1,000</w:t>
            </w:r>
          </w:p>
        </w:tc>
        <w:tc>
          <w:tcPr>
            <w:tcW w:w="993" w:type="dxa"/>
          </w:tcPr>
          <w:p w14:paraId="2B37910E" w14:textId="01706A2E"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w:t>
            </w:r>
          </w:p>
        </w:tc>
      </w:tr>
      <w:tr w:rsidR="00C81832" w14:paraId="7E2FFF3E" w14:textId="77777777" w:rsidTr="000B2002">
        <w:trPr>
          <w:trHeight w:val="340"/>
        </w:trPr>
        <w:tc>
          <w:tcPr>
            <w:tcW w:w="1276" w:type="dxa"/>
          </w:tcPr>
          <w:p w14:paraId="48977708" w14:textId="50A6213B"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8</w:t>
            </w:r>
          </w:p>
        </w:tc>
        <w:tc>
          <w:tcPr>
            <w:tcW w:w="2834" w:type="dxa"/>
          </w:tcPr>
          <w:p w14:paraId="75BE4C8A" w14:textId="1055A8F5" w:rsidR="00C81832" w:rsidRPr="00C81832" w:rsidRDefault="00C81832" w:rsidP="000B2002">
            <w:pPr>
              <w:pStyle w:val="TableParagraph"/>
              <w:spacing w:before="50" w:after="50"/>
              <w:ind w:left="66" w:right="170" w:firstLine="99"/>
              <w:jc w:val="left"/>
              <w:rPr>
                <w:rFonts w:ascii="Segoe UI" w:hAnsi="Segoe UI" w:cs="Segoe UI"/>
                <w:sz w:val="16"/>
                <w:szCs w:val="16"/>
              </w:rPr>
            </w:pPr>
            <w:r w:rsidRPr="00C81832">
              <w:rPr>
                <w:rFonts w:ascii="Segoe UI" w:hAnsi="Segoe UI" w:cs="Segoe UI"/>
                <w:sz w:val="16"/>
                <w:szCs w:val="16"/>
              </w:rPr>
              <w:t>Other receivables</w:t>
            </w:r>
          </w:p>
        </w:tc>
        <w:tc>
          <w:tcPr>
            <w:tcW w:w="710" w:type="dxa"/>
          </w:tcPr>
          <w:p w14:paraId="208B33C9"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Pr>
          <w:p w14:paraId="174E5DFE" w14:textId="413F79BF"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392</w:t>
            </w:r>
          </w:p>
        </w:tc>
        <w:tc>
          <w:tcPr>
            <w:tcW w:w="1134" w:type="dxa"/>
          </w:tcPr>
          <w:p w14:paraId="3478A70D" w14:textId="3B2E7DD0"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200</w:t>
            </w:r>
          </w:p>
        </w:tc>
        <w:tc>
          <w:tcPr>
            <w:tcW w:w="993" w:type="dxa"/>
          </w:tcPr>
          <w:p w14:paraId="13AD6608" w14:textId="019D5DD9"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100</w:t>
            </w:r>
          </w:p>
        </w:tc>
      </w:tr>
      <w:tr w:rsidR="00C81832" w14:paraId="2F90AC34" w14:textId="77777777" w:rsidTr="000B2002">
        <w:trPr>
          <w:trHeight w:val="340"/>
        </w:trPr>
        <w:tc>
          <w:tcPr>
            <w:tcW w:w="1276" w:type="dxa"/>
            <w:tcBorders>
              <w:bottom w:val="single" w:sz="4" w:space="0" w:color="A6A6A6" w:themeColor="background1" w:themeShade="A6"/>
            </w:tcBorders>
          </w:tcPr>
          <w:p w14:paraId="125FF286" w14:textId="0D25F3AD"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1,466</w:t>
            </w:r>
          </w:p>
        </w:tc>
        <w:tc>
          <w:tcPr>
            <w:tcW w:w="2834" w:type="dxa"/>
            <w:tcBorders>
              <w:bottom w:val="single" w:sz="4" w:space="0" w:color="A6A6A6" w:themeColor="background1" w:themeShade="A6"/>
            </w:tcBorders>
          </w:tcPr>
          <w:p w14:paraId="05E7C20B" w14:textId="0401DCEA" w:rsidR="00C81832" w:rsidRPr="00C81832" w:rsidRDefault="00C81832" w:rsidP="000B2002">
            <w:pPr>
              <w:pStyle w:val="TableParagraph"/>
              <w:spacing w:before="50" w:after="50"/>
              <w:ind w:left="66" w:right="170" w:firstLine="99"/>
              <w:jc w:val="left"/>
              <w:rPr>
                <w:rFonts w:ascii="Segoe UI" w:hAnsi="Segoe UI" w:cs="Segoe UI"/>
                <w:sz w:val="16"/>
                <w:szCs w:val="16"/>
              </w:rPr>
            </w:pPr>
            <w:r w:rsidRPr="00C81832">
              <w:rPr>
                <w:rFonts w:ascii="Segoe UI" w:hAnsi="Segoe UI" w:cs="Segoe UI"/>
                <w:sz w:val="16"/>
                <w:szCs w:val="16"/>
              </w:rPr>
              <w:t>Prepayments</w:t>
            </w:r>
          </w:p>
        </w:tc>
        <w:tc>
          <w:tcPr>
            <w:tcW w:w="710" w:type="dxa"/>
            <w:tcBorders>
              <w:bottom w:val="single" w:sz="4" w:space="0" w:color="A6A6A6" w:themeColor="background1" w:themeShade="A6"/>
            </w:tcBorders>
          </w:tcPr>
          <w:p w14:paraId="270BDECA"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Borders>
              <w:bottom w:val="single" w:sz="4" w:space="0" w:color="A6A6A6" w:themeColor="background1" w:themeShade="A6"/>
            </w:tcBorders>
          </w:tcPr>
          <w:p w14:paraId="0D6EA71B" w14:textId="5684AA4D"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1,550</w:t>
            </w:r>
          </w:p>
        </w:tc>
        <w:tc>
          <w:tcPr>
            <w:tcW w:w="1134" w:type="dxa"/>
            <w:tcBorders>
              <w:bottom w:val="single" w:sz="4" w:space="0" w:color="A6A6A6" w:themeColor="background1" w:themeShade="A6"/>
            </w:tcBorders>
          </w:tcPr>
          <w:p w14:paraId="690D615E" w14:textId="3A863164"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1,500</w:t>
            </w:r>
          </w:p>
        </w:tc>
        <w:tc>
          <w:tcPr>
            <w:tcW w:w="993" w:type="dxa"/>
            <w:tcBorders>
              <w:bottom w:val="single" w:sz="4" w:space="0" w:color="A6A6A6" w:themeColor="background1" w:themeShade="A6"/>
            </w:tcBorders>
          </w:tcPr>
          <w:p w14:paraId="415D3395" w14:textId="49218A37"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1,550</w:t>
            </w:r>
          </w:p>
        </w:tc>
      </w:tr>
      <w:tr w:rsidR="00C81832" w:rsidRPr="000B2002" w14:paraId="51C9ECF1" w14:textId="77777777" w:rsidTr="000B2002">
        <w:trPr>
          <w:trHeight w:val="340"/>
        </w:trPr>
        <w:tc>
          <w:tcPr>
            <w:tcW w:w="1276" w:type="dxa"/>
            <w:tcBorders>
              <w:top w:val="single" w:sz="4" w:space="0" w:color="A6A6A6" w:themeColor="background1" w:themeShade="A6"/>
              <w:bottom w:val="single" w:sz="4" w:space="0" w:color="BFBFBF" w:themeColor="background1" w:themeShade="BF"/>
            </w:tcBorders>
          </w:tcPr>
          <w:p w14:paraId="5C2B0EE5" w14:textId="26C0455C"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70,780</w:t>
            </w:r>
          </w:p>
        </w:tc>
        <w:tc>
          <w:tcPr>
            <w:tcW w:w="2834" w:type="dxa"/>
            <w:tcBorders>
              <w:top w:val="single" w:sz="4" w:space="0" w:color="A6A6A6" w:themeColor="background1" w:themeShade="A6"/>
              <w:bottom w:val="single" w:sz="4" w:space="0" w:color="BFBFBF" w:themeColor="background1" w:themeShade="BF"/>
            </w:tcBorders>
          </w:tcPr>
          <w:p w14:paraId="7AE75662" w14:textId="3931AB0C" w:rsidR="00C81832" w:rsidRPr="000B2002" w:rsidRDefault="00C81832" w:rsidP="000B2002">
            <w:pPr>
              <w:pStyle w:val="TableParagraph"/>
              <w:spacing w:before="50" w:after="50"/>
              <w:ind w:left="66" w:right="170" w:firstLine="99"/>
              <w:jc w:val="left"/>
              <w:rPr>
                <w:rFonts w:ascii="Segoe UI" w:hAnsi="Segoe UI" w:cs="Segoe UI"/>
                <w:b/>
                <w:bCs/>
                <w:sz w:val="16"/>
                <w:szCs w:val="16"/>
              </w:rPr>
            </w:pPr>
            <w:r w:rsidRPr="000B2002">
              <w:rPr>
                <w:rFonts w:ascii="Segoe UI" w:hAnsi="Segoe UI" w:cs="Segoe UI"/>
                <w:b/>
                <w:bCs/>
                <w:sz w:val="16"/>
                <w:szCs w:val="16"/>
              </w:rPr>
              <w:t>Total current assets</w:t>
            </w:r>
          </w:p>
        </w:tc>
        <w:tc>
          <w:tcPr>
            <w:tcW w:w="710" w:type="dxa"/>
            <w:tcBorders>
              <w:top w:val="single" w:sz="4" w:space="0" w:color="A6A6A6" w:themeColor="background1" w:themeShade="A6"/>
              <w:bottom w:val="single" w:sz="4" w:space="0" w:color="BFBFBF" w:themeColor="background1" w:themeShade="BF"/>
            </w:tcBorders>
          </w:tcPr>
          <w:p w14:paraId="17E9DCB9"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c>
          <w:tcPr>
            <w:tcW w:w="850" w:type="dxa"/>
            <w:tcBorders>
              <w:top w:val="single" w:sz="4" w:space="0" w:color="A6A6A6" w:themeColor="background1" w:themeShade="A6"/>
              <w:bottom w:val="single" w:sz="4" w:space="0" w:color="BFBFBF" w:themeColor="background1" w:themeShade="BF"/>
            </w:tcBorders>
          </w:tcPr>
          <w:p w14:paraId="01C56713" w14:textId="417BAFEB"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18,734</w:t>
            </w:r>
          </w:p>
        </w:tc>
        <w:tc>
          <w:tcPr>
            <w:tcW w:w="1134" w:type="dxa"/>
            <w:tcBorders>
              <w:top w:val="single" w:sz="4" w:space="0" w:color="A6A6A6" w:themeColor="background1" w:themeShade="A6"/>
              <w:bottom w:val="single" w:sz="4" w:space="0" w:color="BFBFBF" w:themeColor="background1" w:themeShade="BF"/>
            </w:tcBorders>
          </w:tcPr>
          <w:p w14:paraId="0D0FEA6B" w14:textId="4118ABEE"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29,200</w:t>
            </w:r>
          </w:p>
        </w:tc>
        <w:tc>
          <w:tcPr>
            <w:tcW w:w="993" w:type="dxa"/>
            <w:tcBorders>
              <w:top w:val="single" w:sz="4" w:space="0" w:color="A6A6A6" w:themeColor="background1" w:themeShade="A6"/>
              <w:bottom w:val="single" w:sz="4" w:space="0" w:color="BFBFBF" w:themeColor="background1" w:themeShade="BF"/>
            </w:tcBorders>
          </w:tcPr>
          <w:p w14:paraId="36A0CC49" w14:textId="6A888FF7"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21,650</w:t>
            </w:r>
          </w:p>
        </w:tc>
      </w:tr>
      <w:tr w:rsidR="00C81832" w:rsidRPr="000B2002" w14:paraId="2F2966B3" w14:textId="77777777" w:rsidTr="000B2002">
        <w:trPr>
          <w:trHeight w:val="340"/>
        </w:trPr>
        <w:tc>
          <w:tcPr>
            <w:tcW w:w="1276" w:type="dxa"/>
            <w:tcBorders>
              <w:top w:val="single" w:sz="4" w:space="0" w:color="BFBFBF" w:themeColor="background1" w:themeShade="BF"/>
              <w:left w:val="nil"/>
              <w:bottom w:val="single" w:sz="4" w:space="0" w:color="BFBFBF" w:themeColor="background1" w:themeShade="BF"/>
              <w:right w:val="nil"/>
            </w:tcBorders>
          </w:tcPr>
          <w:p w14:paraId="4A93C1B3" w14:textId="1407F403"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70,780</w:t>
            </w:r>
          </w:p>
        </w:tc>
        <w:tc>
          <w:tcPr>
            <w:tcW w:w="2834" w:type="dxa"/>
            <w:tcBorders>
              <w:top w:val="single" w:sz="4" w:space="0" w:color="BFBFBF" w:themeColor="background1" w:themeShade="BF"/>
              <w:left w:val="nil"/>
              <w:bottom w:val="single" w:sz="4" w:space="0" w:color="BFBFBF" w:themeColor="background1" w:themeShade="BF"/>
              <w:right w:val="nil"/>
            </w:tcBorders>
          </w:tcPr>
          <w:p w14:paraId="217ADC4D" w14:textId="1028E58B" w:rsidR="00C81832" w:rsidRPr="000B2002" w:rsidRDefault="00C81832" w:rsidP="000B2002">
            <w:pPr>
              <w:pStyle w:val="TableParagraph"/>
              <w:spacing w:before="50" w:after="50"/>
              <w:ind w:left="66" w:right="170" w:firstLine="99"/>
              <w:jc w:val="left"/>
              <w:rPr>
                <w:rFonts w:ascii="Segoe UI" w:hAnsi="Segoe UI" w:cs="Segoe UI"/>
                <w:b/>
                <w:bCs/>
                <w:sz w:val="16"/>
                <w:szCs w:val="16"/>
              </w:rPr>
            </w:pPr>
            <w:r w:rsidRPr="000B2002">
              <w:rPr>
                <w:rFonts w:ascii="Segoe UI" w:hAnsi="Segoe UI" w:cs="Segoe UI"/>
                <w:b/>
                <w:bCs/>
                <w:sz w:val="16"/>
                <w:szCs w:val="16"/>
              </w:rPr>
              <w:t>Total non-departmental assets</w:t>
            </w:r>
          </w:p>
        </w:tc>
        <w:tc>
          <w:tcPr>
            <w:tcW w:w="710" w:type="dxa"/>
            <w:tcBorders>
              <w:top w:val="single" w:sz="4" w:space="0" w:color="BFBFBF" w:themeColor="background1" w:themeShade="BF"/>
              <w:left w:val="nil"/>
              <w:bottom w:val="single" w:sz="4" w:space="0" w:color="BFBFBF" w:themeColor="background1" w:themeShade="BF"/>
              <w:right w:val="nil"/>
            </w:tcBorders>
          </w:tcPr>
          <w:p w14:paraId="01623B83"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c>
          <w:tcPr>
            <w:tcW w:w="850" w:type="dxa"/>
            <w:tcBorders>
              <w:top w:val="single" w:sz="4" w:space="0" w:color="BFBFBF" w:themeColor="background1" w:themeShade="BF"/>
              <w:left w:val="nil"/>
              <w:bottom w:val="single" w:sz="4" w:space="0" w:color="BFBFBF" w:themeColor="background1" w:themeShade="BF"/>
              <w:right w:val="nil"/>
            </w:tcBorders>
          </w:tcPr>
          <w:p w14:paraId="3091B348" w14:textId="0BFABFCB"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18,734</w:t>
            </w:r>
          </w:p>
        </w:tc>
        <w:tc>
          <w:tcPr>
            <w:tcW w:w="1134" w:type="dxa"/>
            <w:tcBorders>
              <w:top w:val="single" w:sz="4" w:space="0" w:color="BFBFBF" w:themeColor="background1" w:themeShade="BF"/>
              <w:left w:val="nil"/>
              <w:bottom w:val="single" w:sz="4" w:space="0" w:color="BFBFBF" w:themeColor="background1" w:themeShade="BF"/>
              <w:right w:val="nil"/>
            </w:tcBorders>
          </w:tcPr>
          <w:p w14:paraId="6097AED1" w14:textId="2D9C8E5D"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29,200</w:t>
            </w:r>
          </w:p>
        </w:tc>
        <w:tc>
          <w:tcPr>
            <w:tcW w:w="993" w:type="dxa"/>
            <w:tcBorders>
              <w:top w:val="single" w:sz="4" w:space="0" w:color="BFBFBF" w:themeColor="background1" w:themeShade="BF"/>
              <w:left w:val="nil"/>
              <w:bottom w:val="single" w:sz="4" w:space="0" w:color="BFBFBF" w:themeColor="background1" w:themeShade="BF"/>
              <w:right w:val="nil"/>
            </w:tcBorders>
          </w:tcPr>
          <w:p w14:paraId="361A6F37" w14:textId="6A0E416D"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21,650</w:t>
            </w:r>
          </w:p>
        </w:tc>
      </w:tr>
      <w:tr w:rsidR="00C81832" w:rsidRPr="00D65845" w14:paraId="6AEE97DC" w14:textId="77777777" w:rsidTr="000B2002">
        <w:trPr>
          <w:trHeight w:val="340"/>
        </w:trPr>
        <w:tc>
          <w:tcPr>
            <w:tcW w:w="1276" w:type="dxa"/>
            <w:tcBorders>
              <w:top w:val="single" w:sz="4" w:space="0" w:color="BFBFBF" w:themeColor="background1" w:themeShade="BF"/>
              <w:left w:val="nil"/>
              <w:bottom w:val="nil"/>
              <w:right w:val="nil"/>
            </w:tcBorders>
          </w:tcPr>
          <w:p w14:paraId="6255B312"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2834" w:type="dxa"/>
            <w:tcBorders>
              <w:top w:val="single" w:sz="4" w:space="0" w:color="BFBFBF" w:themeColor="background1" w:themeShade="BF"/>
              <w:left w:val="nil"/>
              <w:bottom w:val="nil"/>
              <w:right w:val="nil"/>
            </w:tcBorders>
          </w:tcPr>
          <w:p w14:paraId="0CC3B5C6" w14:textId="3FF0E2EA" w:rsidR="00C81832" w:rsidRPr="000B2002" w:rsidRDefault="00C81832" w:rsidP="000B2002">
            <w:pPr>
              <w:pStyle w:val="TableParagraph"/>
              <w:spacing w:before="50" w:after="50"/>
              <w:ind w:left="66" w:right="170" w:firstLine="99"/>
              <w:jc w:val="left"/>
              <w:rPr>
                <w:rFonts w:ascii="Segoe UI" w:hAnsi="Segoe UI" w:cs="Segoe UI"/>
                <w:b/>
                <w:bCs/>
                <w:sz w:val="16"/>
                <w:szCs w:val="16"/>
              </w:rPr>
            </w:pPr>
            <w:r w:rsidRPr="000B2002">
              <w:rPr>
                <w:rFonts w:ascii="Segoe UI" w:hAnsi="Segoe UI" w:cs="Segoe UI"/>
                <w:b/>
                <w:bCs/>
                <w:sz w:val="16"/>
                <w:szCs w:val="16"/>
              </w:rPr>
              <w:t>Liabilities</w:t>
            </w:r>
          </w:p>
        </w:tc>
        <w:tc>
          <w:tcPr>
            <w:tcW w:w="710" w:type="dxa"/>
            <w:tcBorders>
              <w:top w:val="single" w:sz="4" w:space="0" w:color="BFBFBF" w:themeColor="background1" w:themeShade="BF"/>
              <w:left w:val="nil"/>
              <w:bottom w:val="nil"/>
              <w:right w:val="nil"/>
            </w:tcBorders>
          </w:tcPr>
          <w:p w14:paraId="4B21268D"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Borders>
              <w:top w:val="single" w:sz="4" w:space="0" w:color="BFBFBF" w:themeColor="background1" w:themeShade="BF"/>
              <w:left w:val="nil"/>
              <w:bottom w:val="nil"/>
              <w:right w:val="nil"/>
            </w:tcBorders>
          </w:tcPr>
          <w:p w14:paraId="51D0BCD9"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1134" w:type="dxa"/>
            <w:tcBorders>
              <w:top w:val="single" w:sz="4" w:space="0" w:color="BFBFBF" w:themeColor="background1" w:themeShade="BF"/>
              <w:left w:val="nil"/>
              <w:bottom w:val="nil"/>
              <w:right w:val="nil"/>
            </w:tcBorders>
          </w:tcPr>
          <w:p w14:paraId="4FE9B190"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993" w:type="dxa"/>
            <w:tcBorders>
              <w:top w:val="single" w:sz="4" w:space="0" w:color="BFBFBF" w:themeColor="background1" w:themeShade="BF"/>
              <w:left w:val="nil"/>
              <w:bottom w:val="nil"/>
              <w:right w:val="nil"/>
            </w:tcBorders>
          </w:tcPr>
          <w:p w14:paraId="534DCE42"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r>
      <w:tr w:rsidR="00C81832" w14:paraId="75EE4665" w14:textId="77777777" w:rsidTr="000B2002">
        <w:trPr>
          <w:trHeight w:val="340"/>
        </w:trPr>
        <w:tc>
          <w:tcPr>
            <w:tcW w:w="1276" w:type="dxa"/>
            <w:tcBorders>
              <w:top w:val="nil"/>
              <w:left w:val="nil"/>
              <w:right w:val="nil"/>
            </w:tcBorders>
          </w:tcPr>
          <w:p w14:paraId="5E44C39D" w14:textId="1D437642" w:rsidR="00C81832" w:rsidRPr="00C81832" w:rsidRDefault="00C81832" w:rsidP="000B2002">
            <w:pPr>
              <w:pStyle w:val="TableParagraph"/>
              <w:spacing w:before="50" w:after="50"/>
              <w:ind w:left="-42" w:right="170" w:firstLine="99"/>
              <w:rPr>
                <w:rFonts w:ascii="Segoe UI" w:hAnsi="Segoe UI" w:cs="Segoe UI"/>
                <w:sz w:val="16"/>
                <w:szCs w:val="16"/>
              </w:rPr>
            </w:pPr>
          </w:p>
        </w:tc>
        <w:tc>
          <w:tcPr>
            <w:tcW w:w="2834" w:type="dxa"/>
            <w:tcBorders>
              <w:top w:val="nil"/>
              <w:left w:val="nil"/>
              <w:right w:val="nil"/>
            </w:tcBorders>
          </w:tcPr>
          <w:p w14:paraId="0F113F12" w14:textId="173E0F90" w:rsidR="00C81832" w:rsidRPr="000B2002" w:rsidRDefault="00C81832" w:rsidP="000B2002">
            <w:pPr>
              <w:pStyle w:val="TableParagraph"/>
              <w:spacing w:before="50" w:after="50"/>
              <w:ind w:left="66" w:right="170" w:firstLine="99"/>
              <w:jc w:val="left"/>
              <w:rPr>
                <w:rFonts w:ascii="Segoe UI" w:hAnsi="Segoe UI" w:cs="Segoe UI"/>
                <w:b/>
                <w:bCs/>
                <w:sz w:val="16"/>
                <w:szCs w:val="16"/>
              </w:rPr>
            </w:pPr>
            <w:r w:rsidRPr="000B2002">
              <w:rPr>
                <w:rFonts w:ascii="Segoe UI" w:hAnsi="Segoe UI" w:cs="Segoe UI"/>
                <w:b/>
                <w:bCs/>
                <w:sz w:val="16"/>
                <w:szCs w:val="16"/>
              </w:rPr>
              <w:t>Current liabilities</w:t>
            </w:r>
          </w:p>
        </w:tc>
        <w:tc>
          <w:tcPr>
            <w:tcW w:w="710" w:type="dxa"/>
            <w:tcBorders>
              <w:top w:val="nil"/>
              <w:left w:val="nil"/>
              <w:right w:val="nil"/>
            </w:tcBorders>
          </w:tcPr>
          <w:p w14:paraId="23AD51A2"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Borders>
              <w:top w:val="nil"/>
              <w:left w:val="nil"/>
              <w:right w:val="nil"/>
            </w:tcBorders>
          </w:tcPr>
          <w:p w14:paraId="4B218141" w14:textId="463F77DE" w:rsidR="00C81832" w:rsidRPr="00C81832" w:rsidRDefault="00C81832" w:rsidP="000B2002">
            <w:pPr>
              <w:pStyle w:val="TableParagraph"/>
              <w:spacing w:before="50" w:after="50"/>
              <w:ind w:left="-42" w:right="170" w:firstLine="99"/>
              <w:rPr>
                <w:rFonts w:ascii="Segoe UI" w:hAnsi="Segoe UI" w:cs="Segoe UI"/>
                <w:sz w:val="16"/>
                <w:szCs w:val="16"/>
              </w:rPr>
            </w:pPr>
          </w:p>
        </w:tc>
        <w:tc>
          <w:tcPr>
            <w:tcW w:w="1134" w:type="dxa"/>
            <w:tcBorders>
              <w:top w:val="nil"/>
              <w:left w:val="nil"/>
              <w:right w:val="nil"/>
            </w:tcBorders>
          </w:tcPr>
          <w:p w14:paraId="5F686670" w14:textId="77FD29F4" w:rsidR="00C81832" w:rsidRPr="00C81832" w:rsidRDefault="00C81832" w:rsidP="000B2002">
            <w:pPr>
              <w:pStyle w:val="TableParagraph"/>
              <w:spacing w:before="50" w:after="50"/>
              <w:ind w:left="-42" w:right="170" w:firstLine="99"/>
              <w:rPr>
                <w:rFonts w:ascii="Segoe UI" w:hAnsi="Segoe UI" w:cs="Segoe UI"/>
                <w:sz w:val="16"/>
                <w:szCs w:val="16"/>
              </w:rPr>
            </w:pPr>
          </w:p>
        </w:tc>
        <w:tc>
          <w:tcPr>
            <w:tcW w:w="993" w:type="dxa"/>
            <w:tcBorders>
              <w:top w:val="nil"/>
              <w:left w:val="nil"/>
              <w:right w:val="nil"/>
            </w:tcBorders>
          </w:tcPr>
          <w:p w14:paraId="432ECFFF" w14:textId="39CC91AB" w:rsidR="00C81832" w:rsidRPr="00C81832" w:rsidRDefault="00C81832" w:rsidP="000B2002">
            <w:pPr>
              <w:pStyle w:val="TableParagraph"/>
              <w:spacing w:before="50" w:after="50"/>
              <w:ind w:left="-42" w:right="170" w:firstLine="99"/>
              <w:rPr>
                <w:rFonts w:ascii="Segoe UI" w:hAnsi="Segoe UI" w:cs="Segoe UI"/>
                <w:sz w:val="16"/>
                <w:szCs w:val="16"/>
              </w:rPr>
            </w:pPr>
          </w:p>
        </w:tc>
      </w:tr>
      <w:tr w:rsidR="00C81832" w:rsidRPr="00D65845" w14:paraId="0C17F753" w14:textId="77777777" w:rsidTr="000B2002">
        <w:trPr>
          <w:trHeight w:val="340"/>
        </w:trPr>
        <w:tc>
          <w:tcPr>
            <w:tcW w:w="1276" w:type="dxa"/>
            <w:tcBorders>
              <w:left w:val="nil"/>
              <w:right w:val="nil"/>
            </w:tcBorders>
          </w:tcPr>
          <w:p w14:paraId="510F8BF3" w14:textId="17533D5C" w:rsidR="00C81832" w:rsidRPr="00C81832" w:rsidRDefault="00C81832" w:rsidP="000B2002">
            <w:pPr>
              <w:pStyle w:val="TableParagraph"/>
              <w:spacing w:before="50" w:after="50"/>
              <w:ind w:left="-42" w:right="170" w:firstLine="99"/>
              <w:rPr>
                <w:rFonts w:ascii="Segoe UI" w:hAnsi="Segoe UI" w:cs="Segoe UI"/>
                <w:sz w:val="16"/>
                <w:szCs w:val="16"/>
              </w:rPr>
            </w:pPr>
          </w:p>
        </w:tc>
        <w:tc>
          <w:tcPr>
            <w:tcW w:w="2834" w:type="dxa"/>
            <w:tcBorders>
              <w:left w:val="nil"/>
              <w:right w:val="nil"/>
            </w:tcBorders>
          </w:tcPr>
          <w:p w14:paraId="5C78BB79" w14:textId="42E7D803" w:rsidR="00C81832" w:rsidRPr="000B2002" w:rsidRDefault="00C81832" w:rsidP="000B2002">
            <w:pPr>
              <w:pStyle w:val="TableParagraph"/>
              <w:spacing w:before="50" w:after="50"/>
              <w:ind w:left="66" w:right="170" w:firstLine="99"/>
              <w:jc w:val="left"/>
              <w:rPr>
                <w:rFonts w:ascii="Segoe UI" w:hAnsi="Segoe UI" w:cs="Segoe UI"/>
                <w:b/>
                <w:bCs/>
                <w:sz w:val="16"/>
                <w:szCs w:val="16"/>
              </w:rPr>
            </w:pPr>
            <w:r w:rsidRPr="000B2002">
              <w:rPr>
                <w:rFonts w:ascii="Segoe UI" w:hAnsi="Segoe UI" w:cs="Segoe UI"/>
                <w:b/>
                <w:bCs/>
                <w:sz w:val="16"/>
                <w:szCs w:val="16"/>
              </w:rPr>
              <w:t>Payables:</w:t>
            </w:r>
          </w:p>
        </w:tc>
        <w:tc>
          <w:tcPr>
            <w:tcW w:w="710" w:type="dxa"/>
            <w:tcBorders>
              <w:left w:val="nil"/>
              <w:right w:val="nil"/>
            </w:tcBorders>
          </w:tcPr>
          <w:p w14:paraId="1EBCF4C4"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Borders>
              <w:left w:val="nil"/>
              <w:right w:val="nil"/>
            </w:tcBorders>
          </w:tcPr>
          <w:p w14:paraId="5206B495" w14:textId="21816B30" w:rsidR="00C81832" w:rsidRPr="00C81832" w:rsidRDefault="00C81832" w:rsidP="000B2002">
            <w:pPr>
              <w:pStyle w:val="TableParagraph"/>
              <w:spacing w:before="50" w:after="50"/>
              <w:ind w:left="-42" w:right="170" w:firstLine="99"/>
              <w:rPr>
                <w:rFonts w:ascii="Segoe UI" w:hAnsi="Segoe UI" w:cs="Segoe UI"/>
                <w:sz w:val="16"/>
                <w:szCs w:val="16"/>
              </w:rPr>
            </w:pPr>
          </w:p>
        </w:tc>
        <w:tc>
          <w:tcPr>
            <w:tcW w:w="1134" w:type="dxa"/>
            <w:tcBorders>
              <w:left w:val="nil"/>
              <w:right w:val="nil"/>
            </w:tcBorders>
          </w:tcPr>
          <w:p w14:paraId="664A8680" w14:textId="231CC369" w:rsidR="00C81832" w:rsidRPr="00C81832" w:rsidRDefault="00C81832" w:rsidP="000B2002">
            <w:pPr>
              <w:pStyle w:val="TableParagraph"/>
              <w:spacing w:before="50" w:after="50"/>
              <w:ind w:left="-42" w:right="170" w:firstLine="99"/>
              <w:rPr>
                <w:rFonts w:ascii="Segoe UI" w:hAnsi="Segoe UI" w:cs="Segoe UI"/>
                <w:sz w:val="16"/>
                <w:szCs w:val="16"/>
              </w:rPr>
            </w:pPr>
          </w:p>
        </w:tc>
        <w:tc>
          <w:tcPr>
            <w:tcW w:w="993" w:type="dxa"/>
            <w:tcBorders>
              <w:left w:val="nil"/>
              <w:right w:val="nil"/>
            </w:tcBorders>
          </w:tcPr>
          <w:p w14:paraId="5416DC8D" w14:textId="401C9213" w:rsidR="00C81832" w:rsidRPr="00C81832" w:rsidRDefault="00C81832" w:rsidP="000B2002">
            <w:pPr>
              <w:pStyle w:val="TableParagraph"/>
              <w:spacing w:before="50" w:after="50"/>
              <w:ind w:left="-42" w:right="170" w:firstLine="99"/>
              <w:rPr>
                <w:rFonts w:ascii="Segoe UI" w:hAnsi="Segoe UI" w:cs="Segoe UI"/>
                <w:sz w:val="16"/>
                <w:szCs w:val="16"/>
              </w:rPr>
            </w:pPr>
          </w:p>
        </w:tc>
      </w:tr>
      <w:tr w:rsidR="00C81832" w:rsidRPr="00D65845" w14:paraId="707DA607" w14:textId="77777777" w:rsidTr="000B2002">
        <w:trPr>
          <w:trHeight w:val="340"/>
        </w:trPr>
        <w:tc>
          <w:tcPr>
            <w:tcW w:w="1276" w:type="dxa"/>
            <w:tcBorders>
              <w:left w:val="nil"/>
              <w:right w:val="nil"/>
            </w:tcBorders>
          </w:tcPr>
          <w:p w14:paraId="0E77E66D" w14:textId="5356B69E"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10,575</w:t>
            </w:r>
          </w:p>
        </w:tc>
        <w:tc>
          <w:tcPr>
            <w:tcW w:w="2834" w:type="dxa"/>
            <w:tcBorders>
              <w:left w:val="nil"/>
              <w:right w:val="nil"/>
            </w:tcBorders>
          </w:tcPr>
          <w:p w14:paraId="28CF8AB6" w14:textId="40A8A8D6" w:rsidR="00C81832" w:rsidRPr="00C81832" w:rsidRDefault="00C81832" w:rsidP="000B2002">
            <w:pPr>
              <w:pStyle w:val="TableParagraph"/>
              <w:spacing w:before="50" w:after="50"/>
              <w:ind w:left="66" w:right="170" w:firstLine="99"/>
              <w:jc w:val="left"/>
              <w:rPr>
                <w:rFonts w:ascii="Segoe UI" w:hAnsi="Segoe UI" w:cs="Segoe UI"/>
                <w:sz w:val="16"/>
                <w:szCs w:val="16"/>
              </w:rPr>
            </w:pPr>
            <w:r w:rsidRPr="00C81832">
              <w:rPr>
                <w:rFonts w:ascii="Segoe UI" w:hAnsi="Segoe UI" w:cs="Segoe UI"/>
                <w:sz w:val="16"/>
                <w:szCs w:val="16"/>
              </w:rPr>
              <w:t>Other payables</w:t>
            </w:r>
          </w:p>
        </w:tc>
        <w:tc>
          <w:tcPr>
            <w:tcW w:w="710" w:type="dxa"/>
            <w:tcBorders>
              <w:left w:val="nil"/>
              <w:right w:val="nil"/>
            </w:tcBorders>
          </w:tcPr>
          <w:p w14:paraId="3D093AEA"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Borders>
              <w:left w:val="nil"/>
              <w:right w:val="nil"/>
            </w:tcBorders>
          </w:tcPr>
          <w:p w14:paraId="2625F1D6" w14:textId="2161E0A0"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12,840</w:t>
            </w:r>
          </w:p>
        </w:tc>
        <w:tc>
          <w:tcPr>
            <w:tcW w:w="1134" w:type="dxa"/>
            <w:tcBorders>
              <w:left w:val="nil"/>
              <w:right w:val="nil"/>
            </w:tcBorders>
          </w:tcPr>
          <w:p w14:paraId="18BB5584" w14:textId="42F32D85"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10,000</w:t>
            </w:r>
          </w:p>
        </w:tc>
        <w:tc>
          <w:tcPr>
            <w:tcW w:w="993" w:type="dxa"/>
            <w:tcBorders>
              <w:left w:val="nil"/>
              <w:right w:val="nil"/>
            </w:tcBorders>
          </w:tcPr>
          <w:p w14:paraId="65CC7A53" w14:textId="06262787"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12,800</w:t>
            </w:r>
          </w:p>
        </w:tc>
      </w:tr>
      <w:tr w:rsidR="00C81832" w:rsidRPr="000B2002" w14:paraId="552E7F58" w14:textId="77777777" w:rsidTr="000B2002">
        <w:trPr>
          <w:trHeight w:val="340"/>
        </w:trPr>
        <w:tc>
          <w:tcPr>
            <w:tcW w:w="1276" w:type="dxa"/>
            <w:tcBorders>
              <w:left w:val="nil"/>
              <w:bottom w:val="nil"/>
              <w:right w:val="nil"/>
            </w:tcBorders>
          </w:tcPr>
          <w:p w14:paraId="1F575F9E"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c>
          <w:tcPr>
            <w:tcW w:w="2834" w:type="dxa"/>
            <w:tcBorders>
              <w:left w:val="nil"/>
              <w:bottom w:val="nil"/>
              <w:right w:val="nil"/>
            </w:tcBorders>
          </w:tcPr>
          <w:p w14:paraId="75FBFAA6" w14:textId="00C72237" w:rsidR="00C81832" w:rsidRPr="000B2002" w:rsidRDefault="00C81832" w:rsidP="004F40AE">
            <w:pPr>
              <w:pStyle w:val="TableParagraph"/>
              <w:spacing w:before="50" w:after="50"/>
              <w:ind w:left="140" w:right="170"/>
              <w:jc w:val="left"/>
              <w:rPr>
                <w:rFonts w:ascii="Segoe UI" w:hAnsi="Segoe UI" w:cs="Segoe UI"/>
                <w:b/>
                <w:bCs/>
                <w:sz w:val="16"/>
                <w:szCs w:val="16"/>
              </w:rPr>
            </w:pPr>
            <w:r w:rsidRPr="000B2002">
              <w:rPr>
                <w:rFonts w:ascii="Segoe UI" w:hAnsi="Segoe UI" w:cs="Segoe UI"/>
                <w:b/>
                <w:bCs/>
                <w:sz w:val="16"/>
                <w:szCs w:val="16"/>
              </w:rPr>
              <w:t>Accrued liabilities and provisions:</w:t>
            </w:r>
          </w:p>
        </w:tc>
        <w:tc>
          <w:tcPr>
            <w:tcW w:w="710" w:type="dxa"/>
            <w:tcBorders>
              <w:left w:val="nil"/>
              <w:bottom w:val="nil"/>
              <w:right w:val="nil"/>
            </w:tcBorders>
          </w:tcPr>
          <w:p w14:paraId="5ECBB2BB"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c>
          <w:tcPr>
            <w:tcW w:w="850" w:type="dxa"/>
            <w:tcBorders>
              <w:left w:val="nil"/>
              <w:bottom w:val="nil"/>
              <w:right w:val="nil"/>
            </w:tcBorders>
          </w:tcPr>
          <w:p w14:paraId="479496A9"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c>
          <w:tcPr>
            <w:tcW w:w="1134" w:type="dxa"/>
            <w:tcBorders>
              <w:left w:val="nil"/>
              <w:bottom w:val="nil"/>
              <w:right w:val="nil"/>
            </w:tcBorders>
          </w:tcPr>
          <w:p w14:paraId="2A64AC5C"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c>
          <w:tcPr>
            <w:tcW w:w="993" w:type="dxa"/>
            <w:tcBorders>
              <w:left w:val="nil"/>
              <w:bottom w:val="nil"/>
              <w:right w:val="nil"/>
            </w:tcBorders>
          </w:tcPr>
          <w:p w14:paraId="73350C87"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r>
      <w:tr w:rsidR="00C81832" w:rsidRPr="00D65845" w14:paraId="72A83AD7" w14:textId="77777777" w:rsidTr="000B2002">
        <w:trPr>
          <w:trHeight w:val="340"/>
        </w:trPr>
        <w:tc>
          <w:tcPr>
            <w:tcW w:w="1276" w:type="dxa"/>
          </w:tcPr>
          <w:p w14:paraId="73D826D0" w14:textId="727845FC"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17,593</w:t>
            </w:r>
          </w:p>
        </w:tc>
        <w:tc>
          <w:tcPr>
            <w:tcW w:w="2834" w:type="dxa"/>
          </w:tcPr>
          <w:p w14:paraId="4655DD38" w14:textId="0B21C29F" w:rsidR="00C81832" w:rsidRPr="00C81832" w:rsidRDefault="00C81832" w:rsidP="000B2002">
            <w:pPr>
              <w:pStyle w:val="TableParagraph"/>
              <w:spacing w:before="50" w:after="50"/>
              <w:ind w:left="66" w:right="170" w:firstLine="99"/>
              <w:jc w:val="left"/>
              <w:rPr>
                <w:rFonts w:ascii="Segoe UI" w:hAnsi="Segoe UI" w:cs="Segoe UI"/>
                <w:sz w:val="16"/>
                <w:szCs w:val="16"/>
              </w:rPr>
            </w:pPr>
            <w:r w:rsidRPr="00C81832">
              <w:rPr>
                <w:rFonts w:ascii="Segoe UI" w:hAnsi="Segoe UI" w:cs="Segoe UI"/>
                <w:sz w:val="16"/>
                <w:szCs w:val="16"/>
              </w:rPr>
              <w:t>Crown entities accrued liabilities</w:t>
            </w:r>
          </w:p>
        </w:tc>
        <w:tc>
          <w:tcPr>
            <w:tcW w:w="710" w:type="dxa"/>
          </w:tcPr>
          <w:p w14:paraId="6714774C" w14:textId="29340656"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2.6</w:t>
            </w:r>
          </w:p>
        </w:tc>
        <w:tc>
          <w:tcPr>
            <w:tcW w:w="850" w:type="dxa"/>
          </w:tcPr>
          <w:p w14:paraId="1731832A" w14:textId="4BE3CA0A"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w:t>
            </w:r>
          </w:p>
        </w:tc>
        <w:tc>
          <w:tcPr>
            <w:tcW w:w="1134" w:type="dxa"/>
          </w:tcPr>
          <w:p w14:paraId="6181B2F4" w14:textId="7CCAAF54"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75,000</w:t>
            </w:r>
          </w:p>
        </w:tc>
        <w:tc>
          <w:tcPr>
            <w:tcW w:w="993" w:type="dxa"/>
          </w:tcPr>
          <w:p w14:paraId="47BB2C88" w14:textId="06B53795"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w:t>
            </w:r>
          </w:p>
        </w:tc>
      </w:tr>
      <w:tr w:rsidR="00C81832" w:rsidRPr="00D65845" w14:paraId="050618B3" w14:textId="77777777" w:rsidTr="000B2002">
        <w:trPr>
          <w:trHeight w:val="340"/>
        </w:trPr>
        <w:tc>
          <w:tcPr>
            <w:tcW w:w="1276" w:type="dxa"/>
            <w:tcBorders>
              <w:bottom w:val="single" w:sz="4" w:space="0" w:color="A6A6A6" w:themeColor="background1" w:themeShade="A6"/>
            </w:tcBorders>
          </w:tcPr>
          <w:p w14:paraId="3AE6375A" w14:textId="71221196"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6,359</w:t>
            </w:r>
          </w:p>
        </w:tc>
        <w:tc>
          <w:tcPr>
            <w:tcW w:w="2834" w:type="dxa"/>
            <w:tcBorders>
              <w:bottom w:val="single" w:sz="4" w:space="0" w:color="A6A6A6" w:themeColor="background1" w:themeShade="A6"/>
            </w:tcBorders>
          </w:tcPr>
          <w:p w14:paraId="2CE64B3E" w14:textId="4309AC1E" w:rsidR="00C81832" w:rsidRPr="00C81832" w:rsidRDefault="00C81832" w:rsidP="000B2002">
            <w:pPr>
              <w:pStyle w:val="TableParagraph"/>
              <w:spacing w:before="50" w:after="50"/>
              <w:ind w:left="66" w:right="170" w:firstLine="99"/>
              <w:jc w:val="left"/>
              <w:rPr>
                <w:rFonts w:ascii="Segoe UI" w:hAnsi="Segoe UI" w:cs="Segoe UI"/>
                <w:sz w:val="16"/>
                <w:szCs w:val="16"/>
              </w:rPr>
            </w:pPr>
            <w:r w:rsidRPr="00C81832">
              <w:rPr>
                <w:rFonts w:ascii="Segoe UI" w:hAnsi="Segoe UI" w:cs="Segoe UI"/>
                <w:sz w:val="16"/>
                <w:szCs w:val="16"/>
              </w:rPr>
              <w:t>Other accrued liabilities</w:t>
            </w:r>
          </w:p>
        </w:tc>
        <w:tc>
          <w:tcPr>
            <w:tcW w:w="710" w:type="dxa"/>
            <w:tcBorders>
              <w:bottom w:val="single" w:sz="4" w:space="0" w:color="A6A6A6" w:themeColor="background1" w:themeShade="A6"/>
            </w:tcBorders>
          </w:tcPr>
          <w:p w14:paraId="19E1514F" w14:textId="77777777" w:rsidR="00C81832" w:rsidRPr="00C81832" w:rsidRDefault="00C81832" w:rsidP="000B2002">
            <w:pPr>
              <w:pStyle w:val="TableParagraph"/>
              <w:spacing w:before="50" w:after="50"/>
              <w:ind w:left="-42" w:right="170" w:firstLine="99"/>
              <w:rPr>
                <w:rFonts w:ascii="Segoe UI" w:hAnsi="Segoe UI" w:cs="Segoe UI"/>
                <w:sz w:val="16"/>
                <w:szCs w:val="16"/>
              </w:rPr>
            </w:pPr>
          </w:p>
        </w:tc>
        <w:tc>
          <w:tcPr>
            <w:tcW w:w="850" w:type="dxa"/>
            <w:tcBorders>
              <w:bottom w:val="single" w:sz="4" w:space="0" w:color="A6A6A6" w:themeColor="background1" w:themeShade="A6"/>
            </w:tcBorders>
          </w:tcPr>
          <w:p w14:paraId="73F8F79F" w14:textId="651CC1DB"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8,467</w:t>
            </w:r>
          </w:p>
        </w:tc>
        <w:tc>
          <w:tcPr>
            <w:tcW w:w="1134" w:type="dxa"/>
            <w:tcBorders>
              <w:bottom w:val="single" w:sz="4" w:space="0" w:color="A6A6A6" w:themeColor="background1" w:themeShade="A6"/>
            </w:tcBorders>
          </w:tcPr>
          <w:p w14:paraId="31408A3F" w14:textId="1B45C8ED"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7,000</w:t>
            </w:r>
          </w:p>
        </w:tc>
        <w:tc>
          <w:tcPr>
            <w:tcW w:w="993" w:type="dxa"/>
            <w:tcBorders>
              <w:bottom w:val="single" w:sz="4" w:space="0" w:color="A6A6A6" w:themeColor="background1" w:themeShade="A6"/>
            </w:tcBorders>
          </w:tcPr>
          <w:p w14:paraId="1404538E" w14:textId="5F39E1D2" w:rsidR="00C81832" w:rsidRPr="00C81832" w:rsidRDefault="00C81832" w:rsidP="000B2002">
            <w:pPr>
              <w:pStyle w:val="TableParagraph"/>
              <w:spacing w:before="50" w:after="50"/>
              <w:ind w:left="-42" w:right="170" w:firstLine="99"/>
              <w:rPr>
                <w:rFonts w:ascii="Segoe UI" w:hAnsi="Segoe UI" w:cs="Segoe UI"/>
                <w:sz w:val="16"/>
                <w:szCs w:val="16"/>
              </w:rPr>
            </w:pPr>
            <w:r w:rsidRPr="00C81832">
              <w:rPr>
                <w:rFonts w:ascii="Segoe UI" w:hAnsi="Segoe UI" w:cs="Segoe UI"/>
                <w:sz w:val="16"/>
                <w:szCs w:val="16"/>
              </w:rPr>
              <w:t>6,200</w:t>
            </w:r>
          </w:p>
        </w:tc>
      </w:tr>
      <w:tr w:rsidR="00C81832" w:rsidRPr="000B2002" w14:paraId="75D94D1C" w14:textId="77777777" w:rsidTr="000B2002">
        <w:trPr>
          <w:trHeight w:val="340"/>
        </w:trPr>
        <w:tc>
          <w:tcPr>
            <w:tcW w:w="1276" w:type="dxa"/>
            <w:tcBorders>
              <w:top w:val="single" w:sz="4" w:space="0" w:color="A6A6A6" w:themeColor="background1" w:themeShade="A6"/>
              <w:bottom w:val="single" w:sz="4" w:space="0" w:color="A6A6A6" w:themeColor="background1" w:themeShade="A6"/>
            </w:tcBorders>
          </w:tcPr>
          <w:p w14:paraId="55EE41A6" w14:textId="4A991832"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34,527</w:t>
            </w:r>
          </w:p>
        </w:tc>
        <w:tc>
          <w:tcPr>
            <w:tcW w:w="2834" w:type="dxa"/>
            <w:tcBorders>
              <w:top w:val="single" w:sz="4" w:space="0" w:color="A6A6A6" w:themeColor="background1" w:themeShade="A6"/>
              <w:bottom w:val="single" w:sz="4" w:space="0" w:color="A6A6A6" w:themeColor="background1" w:themeShade="A6"/>
            </w:tcBorders>
          </w:tcPr>
          <w:p w14:paraId="3059671B" w14:textId="6E420702" w:rsidR="00C81832" w:rsidRPr="000B2002" w:rsidRDefault="00C81832" w:rsidP="004F40AE">
            <w:pPr>
              <w:pStyle w:val="TableParagraph"/>
              <w:spacing w:before="50" w:after="50"/>
              <w:ind w:left="140" w:right="170"/>
              <w:jc w:val="left"/>
              <w:rPr>
                <w:rFonts w:ascii="Segoe UI" w:hAnsi="Segoe UI" w:cs="Segoe UI"/>
                <w:b/>
                <w:bCs/>
                <w:sz w:val="16"/>
                <w:szCs w:val="16"/>
              </w:rPr>
            </w:pPr>
            <w:r w:rsidRPr="000B2002">
              <w:rPr>
                <w:rFonts w:ascii="Segoe UI" w:hAnsi="Segoe UI" w:cs="Segoe UI"/>
                <w:b/>
                <w:bCs/>
                <w:sz w:val="16"/>
                <w:szCs w:val="16"/>
              </w:rPr>
              <w:t>Total non-departmental current liabilities</w:t>
            </w:r>
          </w:p>
        </w:tc>
        <w:tc>
          <w:tcPr>
            <w:tcW w:w="710" w:type="dxa"/>
            <w:tcBorders>
              <w:top w:val="single" w:sz="4" w:space="0" w:color="A6A6A6" w:themeColor="background1" w:themeShade="A6"/>
              <w:bottom w:val="single" w:sz="4" w:space="0" w:color="A6A6A6" w:themeColor="background1" w:themeShade="A6"/>
            </w:tcBorders>
          </w:tcPr>
          <w:p w14:paraId="70D53C90" w14:textId="77777777" w:rsidR="00C81832" w:rsidRPr="000B2002" w:rsidRDefault="00C81832" w:rsidP="000B2002">
            <w:pPr>
              <w:pStyle w:val="TableParagraph"/>
              <w:spacing w:before="50" w:after="50"/>
              <w:ind w:left="-42" w:right="170" w:firstLine="99"/>
              <w:rPr>
                <w:rFonts w:ascii="Segoe UI" w:hAnsi="Segoe UI" w:cs="Segoe UI"/>
                <w:b/>
                <w:bCs/>
                <w:sz w:val="16"/>
                <w:szCs w:val="16"/>
              </w:rPr>
            </w:pPr>
          </w:p>
        </w:tc>
        <w:tc>
          <w:tcPr>
            <w:tcW w:w="850" w:type="dxa"/>
            <w:tcBorders>
              <w:top w:val="single" w:sz="4" w:space="0" w:color="A6A6A6" w:themeColor="background1" w:themeShade="A6"/>
              <w:bottom w:val="single" w:sz="4" w:space="0" w:color="A6A6A6" w:themeColor="background1" w:themeShade="A6"/>
            </w:tcBorders>
          </w:tcPr>
          <w:p w14:paraId="3F8164A3" w14:textId="7613D78D"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21,307</w:t>
            </w:r>
          </w:p>
        </w:tc>
        <w:tc>
          <w:tcPr>
            <w:tcW w:w="1134" w:type="dxa"/>
            <w:tcBorders>
              <w:top w:val="single" w:sz="4" w:space="0" w:color="A6A6A6" w:themeColor="background1" w:themeShade="A6"/>
              <w:bottom w:val="single" w:sz="4" w:space="0" w:color="A6A6A6" w:themeColor="background1" w:themeShade="A6"/>
            </w:tcBorders>
          </w:tcPr>
          <w:p w14:paraId="61FE92A9" w14:textId="724137ED"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92,000</w:t>
            </w:r>
          </w:p>
        </w:tc>
        <w:tc>
          <w:tcPr>
            <w:tcW w:w="993" w:type="dxa"/>
            <w:tcBorders>
              <w:top w:val="single" w:sz="4" w:space="0" w:color="A6A6A6" w:themeColor="background1" w:themeShade="A6"/>
              <w:bottom w:val="single" w:sz="4" w:space="0" w:color="A6A6A6" w:themeColor="background1" w:themeShade="A6"/>
            </w:tcBorders>
          </w:tcPr>
          <w:p w14:paraId="7E4D483D" w14:textId="4B0B7B1B" w:rsidR="00C81832" w:rsidRPr="000B2002" w:rsidRDefault="00C81832" w:rsidP="000B2002">
            <w:pPr>
              <w:pStyle w:val="TableParagraph"/>
              <w:spacing w:before="50" w:after="50"/>
              <w:ind w:left="-42" w:right="170" w:firstLine="99"/>
              <w:rPr>
                <w:rFonts w:ascii="Segoe UI" w:hAnsi="Segoe UI" w:cs="Segoe UI"/>
                <w:b/>
                <w:bCs/>
                <w:sz w:val="16"/>
                <w:szCs w:val="16"/>
              </w:rPr>
            </w:pPr>
            <w:r w:rsidRPr="000B2002">
              <w:rPr>
                <w:rFonts w:ascii="Segoe UI" w:hAnsi="Segoe UI" w:cs="Segoe UI"/>
                <w:b/>
                <w:bCs/>
                <w:sz w:val="16"/>
                <w:szCs w:val="16"/>
              </w:rPr>
              <w:t>19,000</w:t>
            </w:r>
          </w:p>
        </w:tc>
      </w:tr>
      <w:bookmarkEnd w:id="39"/>
    </w:tbl>
    <w:p w14:paraId="37290E44" w14:textId="77777777" w:rsidR="003A6007" w:rsidRDefault="003A6007" w:rsidP="003A6007"/>
    <w:p w14:paraId="2A52842D" w14:textId="26B63557" w:rsidR="003A6007" w:rsidRDefault="003A6007" w:rsidP="003A6007">
      <w:r>
        <w:t>The Ministry monitors a number of Crown entities, including Health NZ, and Pharmac. Investment in these entities is recorded in the Financial Statements of the Government on a line-by-line basis. No disclosure of investments in Crown entities is made in this schedule.</w:t>
      </w:r>
    </w:p>
    <w:p w14:paraId="7CAD7BC9" w14:textId="77777777" w:rsidR="004F40AE" w:rsidRDefault="004F40AE" w:rsidP="003A6007"/>
    <w:p w14:paraId="3AA568BF" w14:textId="77777777" w:rsidR="003A6007" w:rsidRPr="003A6007" w:rsidRDefault="003A6007" w:rsidP="004F40AE">
      <w:pPr>
        <w:pStyle w:val="Note"/>
        <w:spacing w:before="0"/>
        <w:rPr>
          <w:i/>
          <w:iCs/>
        </w:rPr>
      </w:pPr>
      <w:r w:rsidRPr="003A6007">
        <w:rPr>
          <w:i/>
          <w:iCs/>
        </w:rPr>
        <w:t>The accompanying notes form part of these financial statements.</w:t>
      </w:r>
    </w:p>
    <w:p w14:paraId="0483DB25" w14:textId="77777777" w:rsidR="00C81832" w:rsidRDefault="003A6007" w:rsidP="003A6007">
      <w:pPr>
        <w:pStyle w:val="Note"/>
        <w:rPr>
          <w:i/>
          <w:iCs/>
        </w:rPr>
      </w:pPr>
      <w:r w:rsidRPr="003A6007">
        <w:rPr>
          <w:i/>
          <w:iCs/>
        </w:rPr>
        <w:t>For a full understanding of the Crown’s financial position and the results of its operations for the year, refer to the consolidated Financial Statement of the Government for the year ended 30 June 2025.</w:t>
      </w:r>
    </w:p>
    <w:p w14:paraId="6DF2D0C9" w14:textId="77777777" w:rsidR="003A6007" w:rsidRDefault="003A6007" w:rsidP="003A6007"/>
    <w:p w14:paraId="23282227" w14:textId="77777777" w:rsidR="003A6007" w:rsidRDefault="003A6007" w:rsidP="003A6007"/>
    <w:p w14:paraId="55B2F05C" w14:textId="77777777" w:rsidR="003A6007" w:rsidRDefault="003A6007" w:rsidP="003A6007">
      <w:pPr>
        <w:sectPr w:rsidR="003A6007" w:rsidSect="004B1083">
          <w:pgSz w:w="11907" w:h="16840" w:code="9"/>
          <w:pgMar w:top="1418" w:right="1701" w:bottom="1134" w:left="1843" w:header="284" w:footer="425" w:gutter="284"/>
          <w:cols w:space="720"/>
        </w:sectPr>
      </w:pPr>
    </w:p>
    <w:p w14:paraId="5371C324" w14:textId="77777777" w:rsidR="003A6007" w:rsidRDefault="003A6007" w:rsidP="003A6007">
      <w:pPr>
        <w:pStyle w:val="Heading3"/>
        <w:spacing w:before="0"/>
      </w:pPr>
      <w:r>
        <w:t>Schedule of non-departmental contingent liabilities and contingent assets as at 30 June 2025</w:t>
      </w:r>
    </w:p>
    <w:p w14:paraId="5B45D2CA" w14:textId="4E582713" w:rsidR="003A6007" w:rsidRDefault="003A6007" w:rsidP="003A6007">
      <w:pPr>
        <w:pStyle w:val="Heading4"/>
      </w:pPr>
      <w:r>
        <w:t>Contingent liabilities</w:t>
      </w:r>
    </w:p>
    <w:tbl>
      <w:tblPr>
        <w:tblW w:w="8080" w:type="dxa"/>
        <w:tblLayout w:type="fixed"/>
        <w:tblCellMar>
          <w:left w:w="0" w:type="dxa"/>
          <w:right w:w="0" w:type="dxa"/>
        </w:tblCellMar>
        <w:tblLook w:val="01E0" w:firstRow="1" w:lastRow="1" w:firstColumn="1" w:lastColumn="1" w:noHBand="0" w:noVBand="0"/>
      </w:tblPr>
      <w:tblGrid>
        <w:gridCol w:w="1276"/>
        <w:gridCol w:w="5108"/>
        <w:gridCol w:w="1696"/>
      </w:tblGrid>
      <w:tr w:rsidR="003A6007" w14:paraId="07187DEA" w14:textId="77777777" w:rsidTr="003A6007">
        <w:trPr>
          <w:trHeight w:val="784"/>
        </w:trPr>
        <w:tc>
          <w:tcPr>
            <w:tcW w:w="1276" w:type="dxa"/>
            <w:shd w:val="clear" w:color="auto" w:fill="D9D9D9" w:themeFill="background1" w:themeFillShade="D9"/>
            <w:hideMark/>
          </w:tcPr>
          <w:p w14:paraId="76745C89" w14:textId="77777777" w:rsidR="003A6007" w:rsidRDefault="003A6007" w:rsidP="003A6007">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 xml:space="preserve">Actual </w:t>
            </w:r>
          </w:p>
          <w:p w14:paraId="690EED27" w14:textId="022B491B" w:rsidR="003A6007" w:rsidRDefault="003A6007" w:rsidP="003A6007">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7CACD4E5" w14:textId="77777777" w:rsidR="003A6007" w:rsidRDefault="003A6007" w:rsidP="003A6007">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5108" w:type="dxa"/>
            <w:shd w:val="clear" w:color="auto" w:fill="D9D9D9" w:themeFill="background1" w:themeFillShade="D9"/>
          </w:tcPr>
          <w:p w14:paraId="0D704C55" w14:textId="77777777" w:rsidR="003A6007" w:rsidRDefault="003A6007" w:rsidP="003A6007">
            <w:pPr>
              <w:pStyle w:val="TableParagraph"/>
              <w:spacing w:before="60" w:after="60"/>
              <w:rPr>
                <w:rFonts w:ascii="Times New Roman"/>
                <w:b/>
                <w:bCs/>
                <w:sz w:val="18"/>
              </w:rPr>
            </w:pPr>
          </w:p>
        </w:tc>
        <w:tc>
          <w:tcPr>
            <w:tcW w:w="1696" w:type="dxa"/>
            <w:shd w:val="clear" w:color="auto" w:fill="D9D9D9" w:themeFill="background1" w:themeFillShade="D9"/>
            <w:hideMark/>
          </w:tcPr>
          <w:p w14:paraId="282D052A" w14:textId="77777777" w:rsidR="003A6007" w:rsidRDefault="003A6007" w:rsidP="003A6007">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622BDD25" w14:textId="0E3D011E" w:rsidR="003A6007" w:rsidRDefault="003A6007" w:rsidP="003A6007">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47CFB9D2" w14:textId="77777777" w:rsidR="003A6007" w:rsidRDefault="003A6007" w:rsidP="003A6007">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3A6007" w14:paraId="27116D54" w14:textId="77777777" w:rsidTr="003A6007">
        <w:trPr>
          <w:trHeight w:val="348"/>
        </w:trPr>
        <w:tc>
          <w:tcPr>
            <w:tcW w:w="1276" w:type="dxa"/>
            <w:tcBorders>
              <w:top w:val="nil"/>
              <w:left w:val="nil"/>
              <w:bottom w:val="single" w:sz="4" w:space="0" w:color="BFBFBF" w:themeColor="background1" w:themeShade="BF"/>
              <w:right w:val="nil"/>
            </w:tcBorders>
            <w:hideMark/>
          </w:tcPr>
          <w:p w14:paraId="51A33E91" w14:textId="7A6629DC" w:rsidR="003A6007" w:rsidRPr="00D65845" w:rsidRDefault="003A6007" w:rsidP="003A6007">
            <w:pPr>
              <w:pStyle w:val="TableParagraph"/>
              <w:spacing w:before="60" w:after="60"/>
              <w:ind w:left="-42" w:right="152" w:firstLine="99"/>
              <w:rPr>
                <w:rFonts w:ascii="Segoe UI" w:hAnsi="Segoe UI" w:cs="Segoe UI"/>
                <w:w w:val="110"/>
                <w:sz w:val="16"/>
                <w:szCs w:val="16"/>
              </w:rPr>
            </w:pPr>
            <w:r w:rsidRPr="00D65845">
              <w:rPr>
                <w:rFonts w:ascii="Segoe UI" w:hAnsi="Segoe UI" w:cs="Segoe UI"/>
                <w:w w:val="110"/>
                <w:sz w:val="16"/>
                <w:szCs w:val="16"/>
              </w:rPr>
              <w:t>13,610</w:t>
            </w:r>
          </w:p>
        </w:tc>
        <w:tc>
          <w:tcPr>
            <w:tcW w:w="5108" w:type="dxa"/>
            <w:tcBorders>
              <w:top w:val="nil"/>
              <w:left w:val="nil"/>
              <w:bottom w:val="single" w:sz="4" w:space="0" w:color="BFBFBF" w:themeColor="background1" w:themeShade="BF"/>
              <w:right w:val="nil"/>
            </w:tcBorders>
            <w:hideMark/>
          </w:tcPr>
          <w:p w14:paraId="7EA4223B" w14:textId="77777777" w:rsidR="003A6007" w:rsidRDefault="003A6007" w:rsidP="003A6007">
            <w:pPr>
              <w:pStyle w:val="TableParagraph"/>
              <w:spacing w:before="60" w:after="60"/>
              <w:ind w:left="66" w:hanging="5"/>
              <w:jc w:val="left"/>
              <w:rPr>
                <w:rFonts w:ascii="Segoe UI" w:hAnsi="Segoe UI" w:cs="Segoe UI"/>
                <w:w w:val="105"/>
                <w:sz w:val="16"/>
                <w:szCs w:val="16"/>
              </w:rPr>
            </w:pPr>
            <w:r w:rsidRPr="00D65845">
              <w:rPr>
                <w:rFonts w:ascii="Segoe UI" w:hAnsi="Segoe UI" w:cs="Segoe UI"/>
                <w:w w:val="105"/>
                <w:sz w:val="16"/>
                <w:szCs w:val="16"/>
              </w:rPr>
              <w:t>Legal proceedings and disputes</w:t>
            </w:r>
          </w:p>
        </w:tc>
        <w:tc>
          <w:tcPr>
            <w:tcW w:w="1696" w:type="dxa"/>
            <w:tcBorders>
              <w:top w:val="nil"/>
              <w:left w:val="nil"/>
              <w:bottom w:val="single" w:sz="4" w:space="0" w:color="BFBFBF" w:themeColor="background1" w:themeShade="BF"/>
              <w:right w:val="nil"/>
            </w:tcBorders>
            <w:hideMark/>
          </w:tcPr>
          <w:p w14:paraId="79C21E4D" w14:textId="77777777" w:rsidR="003A6007" w:rsidRDefault="003A6007" w:rsidP="003A6007">
            <w:pPr>
              <w:pStyle w:val="TableParagraph"/>
              <w:spacing w:before="60" w:after="60"/>
              <w:ind w:left="-42" w:right="152" w:firstLine="99"/>
              <w:rPr>
                <w:rFonts w:ascii="Segoe UI" w:hAnsi="Segoe UI" w:cs="Segoe UI"/>
                <w:w w:val="110"/>
                <w:sz w:val="16"/>
                <w:szCs w:val="16"/>
              </w:rPr>
            </w:pPr>
            <w:r w:rsidRPr="00D65845">
              <w:rPr>
                <w:rFonts w:ascii="Segoe UI" w:hAnsi="Segoe UI" w:cs="Segoe UI"/>
                <w:w w:val="110"/>
                <w:sz w:val="16"/>
                <w:szCs w:val="16"/>
              </w:rPr>
              <w:t>13,610</w:t>
            </w:r>
          </w:p>
        </w:tc>
      </w:tr>
      <w:tr w:rsidR="003A6007" w:rsidRPr="00D65845" w14:paraId="653F569D" w14:textId="77777777" w:rsidTr="003A6007">
        <w:trPr>
          <w:trHeight w:val="344"/>
        </w:trPr>
        <w:tc>
          <w:tcPr>
            <w:tcW w:w="1276" w:type="dxa"/>
            <w:tcBorders>
              <w:top w:val="single" w:sz="4" w:space="0" w:color="BFBFBF" w:themeColor="background1" w:themeShade="BF"/>
              <w:left w:val="nil"/>
              <w:bottom w:val="single" w:sz="4" w:space="0" w:color="BFBFBF" w:themeColor="background1" w:themeShade="BF"/>
              <w:right w:val="nil"/>
            </w:tcBorders>
            <w:hideMark/>
          </w:tcPr>
          <w:p w14:paraId="629C0502" w14:textId="6CBF12F8" w:rsidR="003A6007" w:rsidRPr="00D65845" w:rsidRDefault="003A6007" w:rsidP="003A6007">
            <w:pPr>
              <w:pStyle w:val="TableParagraph"/>
              <w:spacing w:before="60" w:after="60"/>
              <w:ind w:left="-42" w:right="152" w:firstLine="99"/>
              <w:rPr>
                <w:rFonts w:ascii="Segoe UI" w:hAnsi="Segoe UI" w:cs="Segoe UI"/>
                <w:b/>
                <w:bCs/>
                <w:w w:val="110"/>
                <w:sz w:val="16"/>
                <w:szCs w:val="16"/>
              </w:rPr>
            </w:pPr>
            <w:r w:rsidRPr="00D65845">
              <w:rPr>
                <w:rFonts w:ascii="Segoe UI" w:hAnsi="Segoe UI" w:cs="Segoe UI"/>
                <w:b/>
                <w:bCs/>
                <w:w w:val="110"/>
                <w:sz w:val="16"/>
                <w:szCs w:val="16"/>
              </w:rPr>
              <w:t>13,610</w:t>
            </w:r>
          </w:p>
        </w:tc>
        <w:tc>
          <w:tcPr>
            <w:tcW w:w="5108" w:type="dxa"/>
            <w:tcBorders>
              <w:top w:val="single" w:sz="4" w:space="0" w:color="BFBFBF" w:themeColor="background1" w:themeShade="BF"/>
              <w:left w:val="nil"/>
              <w:bottom w:val="single" w:sz="4" w:space="0" w:color="BFBFBF" w:themeColor="background1" w:themeShade="BF"/>
              <w:right w:val="nil"/>
            </w:tcBorders>
            <w:hideMark/>
          </w:tcPr>
          <w:p w14:paraId="1679013C" w14:textId="77777777" w:rsidR="003A6007" w:rsidRPr="00D65845" w:rsidRDefault="003A6007" w:rsidP="003A6007">
            <w:pPr>
              <w:pStyle w:val="TableParagraph"/>
              <w:spacing w:before="60" w:after="60"/>
              <w:ind w:left="66" w:hanging="5"/>
              <w:jc w:val="left"/>
              <w:rPr>
                <w:rFonts w:ascii="Segoe UI" w:hAnsi="Segoe UI" w:cs="Segoe UI"/>
                <w:b/>
                <w:bCs/>
                <w:w w:val="105"/>
                <w:sz w:val="16"/>
                <w:szCs w:val="16"/>
              </w:rPr>
            </w:pPr>
            <w:r w:rsidRPr="00D65845">
              <w:rPr>
                <w:rFonts w:ascii="Segoe UI" w:hAnsi="Segoe UI" w:cs="Segoe UI"/>
                <w:b/>
                <w:bCs/>
                <w:w w:val="105"/>
                <w:sz w:val="16"/>
                <w:szCs w:val="16"/>
              </w:rPr>
              <w:t>Total contingent liabilities</w:t>
            </w:r>
          </w:p>
        </w:tc>
        <w:tc>
          <w:tcPr>
            <w:tcW w:w="1696" w:type="dxa"/>
            <w:tcBorders>
              <w:top w:val="single" w:sz="4" w:space="0" w:color="BFBFBF" w:themeColor="background1" w:themeShade="BF"/>
              <w:left w:val="nil"/>
              <w:bottom w:val="single" w:sz="4" w:space="0" w:color="BFBFBF" w:themeColor="background1" w:themeShade="BF"/>
              <w:right w:val="nil"/>
            </w:tcBorders>
            <w:hideMark/>
          </w:tcPr>
          <w:p w14:paraId="3B3116AA" w14:textId="77777777" w:rsidR="003A6007" w:rsidRPr="00D65845" w:rsidRDefault="003A6007" w:rsidP="003A6007">
            <w:pPr>
              <w:pStyle w:val="TableParagraph"/>
              <w:spacing w:before="60" w:after="60"/>
              <w:ind w:left="-42" w:right="152" w:firstLine="99"/>
              <w:rPr>
                <w:rFonts w:ascii="Segoe UI" w:hAnsi="Segoe UI" w:cs="Segoe UI"/>
                <w:b/>
                <w:bCs/>
                <w:w w:val="110"/>
                <w:sz w:val="16"/>
                <w:szCs w:val="16"/>
              </w:rPr>
            </w:pPr>
            <w:r w:rsidRPr="00D65845">
              <w:rPr>
                <w:rFonts w:ascii="Segoe UI" w:hAnsi="Segoe UI" w:cs="Segoe UI"/>
                <w:b/>
                <w:bCs/>
                <w:w w:val="110"/>
                <w:sz w:val="16"/>
                <w:szCs w:val="16"/>
              </w:rPr>
              <w:t>13,610</w:t>
            </w:r>
          </w:p>
        </w:tc>
      </w:tr>
    </w:tbl>
    <w:p w14:paraId="54C1C5CC" w14:textId="77777777" w:rsidR="003A6007" w:rsidRDefault="003A6007" w:rsidP="003A6007">
      <w:pPr>
        <w:pStyle w:val="Heading4"/>
      </w:pPr>
      <w:r>
        <w:t>Legal proceedings and disputes</w:t>
      </w:r>
    </w:p>
    <w:p w14:paraId="03A12E9B" w14:textId="77777777" w:rsidR="003A6007" w:rsidRDefault="003A6007" w:rsidP="003A6007">
      <w:r>
        <w:t>Legal claims against the Crown are for compensation in relation to perceived issues regarding treatment and care, or contractual disputes. The Crown is in the process of defending these claims.</w:t>
      </w:r>
    </w:p>
    <w:p w14:paraId="76876C16" w14:textId="77777777" w:rsidR="003A6007" w:rsidRDefault="003A6007" w:rsidP="003A6007">
      <w:r>
        <w:t xml:space="preserve"> </w:t>
      </w:r>
    </w:p>
    <w:p w14:paraId="444A7A68" w14:textId="77777777" w:rsidR="003A6007" w:rsidRDefault="003A6007" w:rsidP="003A6007">
      <w:pPr>
        <w:pStyle w:val="Heading5"/>
      </w:pPr>
      <w:r>
        <w:t>New Zealand College of Midwives class action v Ministry of Health</w:t>
      </w:r>
    </w:p>
    <w:p w14:paraId="4F9B2A1F" w14:textId="199EB46E" w:rsidR="003A6007" w:rsidRDefault="003A6007" w:rsidP="003A6007">
      <w:r>
        <w:t>In August 2022, the New Zealand College of Midwives filed a class action proceeding against the Ministry on behalf of self-employed midwives over contractual issues. The High Court hearing was completed in September 2024 and the Ministry is awaiting the decision.</w:t>
      </w:r>
    </w:p>
    <w:p w14:paraId="0EABB950" w14:textId="77777777" w:rsidR="003A6007" w:rsidRDefault="003A6007" w:rsidP="003A6007">
      <w:pPr>
        <w:pStyle w:val="Heading5"/>
      </w:pPr>
      <w:r>
        <w:t>Stent and Brill v Minister for COVID-19 Response</w:t>
      </w:r>
    </w:p>
    <w:p w14:paraId="6CF0E191" w14:textId="77777777" w:rsidR="003A6007" w:rsidRDefault="003A6007" w:rsidP="003A6007">
      <w:r>
        <w:t>In December 2022, Stent and Brill filed a claim against the Ministry and the Minister for COVID-19 Response in relation to the COVID-19 restrictions in July 2021. The case was heard in the High Court in March 2025 and the Ministry is awaiting the decision.</w:t>
      </w:r>
    </w:p>
    <w:p w14:paraId="700A57A8" w14:textId="77777777" w:rsidR="003A6007" w:rsidRDefault="003A6007" w:rsidP="003A6007">
      <w:r>
        <w:t>Contingent assets</w:t>
      </w:r>
    </w:p>
    <w:p w14:paraId="2429CC7F" w14:textId="77777777" w:rsidR="003A6007" w:rsidRDefault="003A6007" w:rsidP="003A6007">
      <w:pPr>
        <w:pStyle w:val="Heading5"/>
      </w:pPr>
      <w:r>
        <w:t>J v Attorney General and others</w:t>
      </w:r>
    </w:p>
    <w:p w14:paraId="7296ED90" w14:textId="77777777" w:rsidR="003A6007" w:rsidRDefault="003A6007" w:rsidP="003A6007">
      <w:r>
        <w:t>The claim was filed for unlawful detention and New Zealand Bill of Rights Act 1990 compensation. The Supreme Court hearing occurred in August 2024 and the Ministry is awaiting the decision.</w:t>
      </w:r>
    </w:p>
    <w:p w14:paraId="2324ADD1" w14:textId="77777777" w:rsidR="003A6007" w:rsidRDefault="003A6007" w:rsidP="003A6007">
      <w:pPr>
        <w:pStyle w:val="Heading5"/>
      </w:pPr>
      <w:r>
        <w:t>Safety &amp; Medical Manufacturers Limited v Ministry of Health and Health New Zealand</w:t>
      </w:r>
    </w:p>
    <w:p w14:paraId="36E02F6D" w14:textId="77777777" w:rsidR="003A6007" w:rsidRDefault="003A6007" w:rsidP="003A6007">
      <w:r>
        <w:t>This is a contract dispute relating to the cancellation of an order of masks in 2020 (as part of the COVID-19 response). The contract was transferred to Health NZ as part of the 2022 health system reform. No hearing date has been set.</w:t>
      </w:r>
    </w:p>
    <w:p w14:paraId="2C86E465" w14:textId="77777777" w:rsidR="003A6007" w:rsidRDefault="003A6007" w:rsidP="003A6007">
      <w:pPr>
        <w:pStyle w:val="Heading4"/>
      </w:pPr>
      <w:r w:rsidRPr="003A6007">
        <w:t>Contingent assets</w:t>
      </w:r>
    </w:p>
    <w:p w14:paraId="1B19BBE7" w14:textId="77777777" w:rsidR="003A6007" w:rsidRDefault="003A6007" w:rsidP="003A6007">
      <w:r>
        <w:t>The Ministry had no contingent assets held on behalf of the Crown as at the balance date (2024: $nil).</w:t>
      </w:r>
    </w:p>
    <w:p w14:paraId="70C0905E" w14:textId="77777777" w:rsidR="003A6007" w:rsidRDefault="003A6007" w:rsidP="003A6007"/>
    <w:p w14:paraId="14C4AE3C" w14:textId="77777777" w:rsidR="003A6007" w:rsidRPr="003A6007" w:rsidRDefault="003A6007" w:rsidP="003A6007">
      <w:pPr>
        <w:pStyle w:val="Note"/>
        <w:rPr>
          <w:i/>
          <w:iCs/>
        </w:rPr>
      </w:pPr>
      <w:r w:rsidRPr="003A6007">
        <w:rPr>
          <w:i/>
          <w:iCs/>
        </w:rPr>
        <w:t>The accompanying notes form part of these financial statements.</w:t>
      </w:r>
    </w:p>
    <w:p w14:paraId="585CDEBB" w14:textId="77777777" w:rsidR="003A6007" w:rsidRDefault="003A6007" w:rsidP="003A6007">
      <w:pPr>
        <w:pStyle w:val="Note"/>
        <w:rPr>
          <w:i/>
          <w:iCs/>
        </w:rPr>
      </w:pPr>
      <w:r w:rsidRPr="003A6007">
        <w:rPr>
          <w:i/>
          <w:iCs/>
        </w:rPr>
        <w:t>For a full understanding of the Crown’s financial position and the results of its operations for the year, refer to the consolidated Financial Statement of the Government for the year ended 30 June 2025.</w:t>
      </w:r>
    </w:p>
    <w:p w14:paraId="62277F22" w14:textId="77777777" w:rsidR="003A6007" w:rsidRPr="003A6007" w:rsidRDefault="003A6007" w:rsidP="003A6007"/>
    <w:p w14:paraId="52903A65" w14:textId="77777777" w:rsidR="003A6007" w:rsidRPr="003A6007" w:rsidRDefault="003A6007" w:rsidP="003A6007">
      <w:pPr>
        <w:pStyle w:val="Heading3"/>
        <w:spacing w:before="0"/>
        <w:rPr>
          <w:w w:val="105"/>
        </w:rPr>
      </w:pPr>
      <w:r w:rsidRPr="003A6007">
        <w:rPr>
          <w:w w:val="105"/>
        </w:rPr>
        <w:t>Schedule of non-departmental commitments as at 30 June 2025</w:t>
      </w:r>
    </w:p>
    <w:p w14:paraId="021D0E29" w14:textId="77777777" w:rsidR="003A6007" w:rsidRPr="003A6007" w:rsidRDefault="003A6007" w:rsidP="003A6007">
      <w:pPr>
        <w:pStyle w:val="Heading4"/>
        <w:rPr>
          <w:w w:val="105"/>
        </w:rPr>
      </w:pPr>
      <w:r w:rsidRPr="003A6007">
        <w:rPr>
          <w:w w:val="105"/>
        </w:rPr>
        <w:t>Capital commitments</w:t>
      </w:r>
    </w:p>
    <w:p w14:paraId="4A774C34" w14:textId="77777777" w:rsidR="003A6007" w:rsidRPr="003A6007" w:rsidRDefault="003A6007" w:rsidP="003A6007">
      <w:pPr>
        <w:rPr>
          <w:w w:val="105"/>
        </w:rPr>
      </w:pPr>
      <w:r w:rsidRPr="003A6007">
        <w:rPr>
          <w:w w:val="105"/>
        </w:rPr>
        <w:t>The Ministry had no commitments on behalf of the Crown as at the balance date (2024: $nil).</w:t>
      </w:r>
    </w:p>
    <w:p w14:paraId="5DB34A3E" w14:textId="77777777" w:rsidR="003A6007" w:rsidRPr="003A6007" w:rsidRDefault="003A6007" w:rsidP="003A6007">
      <w:pPr>
        <w:pStyle w:val="Heading3"/>
        <w:rPr>
          <w:w w:val="105"/>
        </w:rPr>
      </w:pPr>
      <w:r w:rsidRPr="003A6007">
        <w:rPr>
          <w:w w:val="105"/>
        </w:rPr>
        <w:t>Problem Gambling Revenue Report for the year ended 30 June 2025</w:t>
      </w:r>
    </w:p>
    <w:p w14:paraId="68C9B1E1" w14:textId="29399D85" w:rsidR="003A6007" w:rsidRDefault="003A6007" w:rsidP="003A6007">
      <w:pPr>
        <w:rPr>
          <w:w w:val="105"/>
        </w:rPr>
      </w:pPr>
      <w:r w:rsidRPr="003A6007">
        <w:rPr>
          <w:w w:val="105"/>
        </w:rPr>
        <w:t>In accordance with the Gambling Act 2003, the Ministry receives an appropriation for problem gambling that over time is intended to be fully funded from the levies Inland Revenue collects from the industry. These services are mainly delivered by Health NZ. The following report shows the revenue collected to date and actual expenditure.</w:t>
      </w:r>
    </w:p>
    <w:p w14:paraId="2739E4C7" w14:textId="77777777" w:rsidR="003A6007" w:rsidRDefault="003A6007" w:rsidP="003A6007">
      <w:pPr>
        <w:rPr>
          <w:w w:val="105"/>
        </w:rPr>
      </w:pPr>
    </w:p>
    <w:tbl>
      <w:tblPr>
        <w:tblW w:w="8160" w:type="dxa"/>
        <w:tblLayout w:type="fixed"/>
        <w:tblCellMar>
          <w:left w:w="0" w:type="dxa"/>
          <w:right w:w="0" w:type="dxa"/>
        </w:tblCellMar>
        <w:tblLook w:val="01E0" w:firstRow="1" w:lastRow="1" w:firstColumn="1" w:lastColumn="1" w:noHBand="0" w:noVBand="0"/>
      </w:tblPr>
      <w:tblGrid>
        <w:gridCol w:w="1247"/>
        <w:gridCol w:w="3716"/>
        <w:gridCol w:w="3197"/>
      </w:tblGrid>
      <w:tr w:rsidR="003A6007" w14:paraId="4C8DECB8" w14:textId="77777777">
        <w:trPr>
          <w:trHeight w:val="784"/>
        </w:trPr>
        <w:tc>
          <w:tcPr>
            <w:tcW w:w="1247" w:type="dxa"/>
            <w:shd w:val="clear" w:color="auto" w:fill="D9D9D9" w:themeFill="background1" w:themeFillShade="D9"/>
            <w:hideMark/>
          </w:tcPr>
          <w:p w14:paraId="3AAE82B2" w14:textId="77777777" w:rsidR="003A6007" w:rsidRDefault="003A6007">
            <w:pPr>
              <w:pStyle w:val="TableParagraph"/>
              <w:spacing w:before="50" w:after="50"/>
              <w:ind w:left="-42" w:right="170" w:firstLine="99"/>
              <w:rPr>
                <w:rFonts w:ascii="Segoe UI" w:hAnsi="Segoe UI" w:cs="Segoe UI"/>
                <w:b/>
                <w:bCs/>
                <w:sz w:val="16"/>
                <w:szCs w:val="16"/>
              </w:rPr>
            </w:pPr>
            <w:r>
              <w:rPr>
                <w:rFonts w:ascii="Segoe UI" w:hAnsi="Segoe UI" w:cs="Segoe UI"/>
                <w:b/>
                <w:bCs/>
                <w:sz w:val="16"/>
                <w:szCs w:val="16"/>
              </w:rPr>
              <w:t xml:space="preserve">Actual </w:t>
            </w:r>
          </w:p>
          <w:p w14:paraId="53D8C453" w14:textId="59E86A35" w:rsidR="003A6007" w:rsidRDefault="003A6007">
            <w:pPr>
              <w:pStyle w:val="TableParagraph"/>
              <w:spacing w:before="50" w:after="50"/>
              <w:ind w:left="-42" w:right="170" w:firstLine="99"/>
              <w:rPr>
                <w:rFonts w:ascii="Segoe UI" w:hAnsi="Segoe UI" w:cs="Segoe UI"/>
                <w:b/>
                <w:bCs/>
                <w:sz w:val="16"/>
                <w:szCs w:val="16"/>
              </w:rPr>
            </w:pPr>
            <w:r>
              <w:rPr>
                <w:rFonts w:ascii="Segoe UI" w:hAnsi="Segoe UI" w:cs="Segoe UI"/>
                <w:b/>
                <w:bCs/>
                <w:sz w:val="16"/>
                <w:szCs w:val="16"/>
              </w:rPr>
              <w:t>2024</w:t>
            </w:r>
          </w:p>
          <w:p w14:paraId="3DF07FF1" w14:textId="77777777" w:rsidR="003A6007" w:rsidRDefault="003A6007">
            <w:pPr>
              <w:pStyle w:val="TableParagraph"/>
              <w:spacing w:before="50" w:after="50"/>
              <w:ind w:left="-42" w:right="170" w:firstLine="99"/>
              <w:rPr>
                <w:rFonts w:ascii="Segoe UI" w:hAnsi="Segoe UI" w:cs="Segoe UI"/>
                <w:b/>
                <w:bCs/>
                <w:sz w:val="16"/>
                <w:szCs w:val="16"/>
              </w:rPr>
            </w:pPr>
            <w:r>
              <w:rPr>
                <w:rFonts w:ascii="Segoe UI" w:hAnsi="Segoe UI" w:cs="Segoe UI"/>
                <w:b/>
                <w:bCs/>
                <w:sz w:val="16"/>
                <w:szCs w:val="16"/>
              </w:rPr>
              <w:t>$000</w:t>
            </w:r>
          </w:p>
        </w:tc>
        <w:tc>
          <w:tcPr>
            <w:tcW w:w="3716" w:type="dxa"/>
            <w:shd w:val="clear" w:color="auto" w:fill="D9D9D9" w:themeFill="background1" w:themeFillShade="D9"/>
          </w:tcPr>
          <w:p w14:paraId="4E690795" w14:textId="77777777" w:rsidR="003A6007" w:rsidRDefault="003A6007">
            <w:pPr>
              <w:pStyle w:val="TableParagraph"/>
              <w:rPr>
                <w:rFonts w:ascii="Times New Roman"/>
                <w:b/>
                <w:bCs/>
                <w:sz w:val="18"/>
              </w:rPr>
            </w:pPr>
          </w:p>
        </w:tc>
        <w:tc>
          <w:tcPr>
            <w:tcW w:w="3197" w:type="dxa"/>
            <w:shd w:val="clear" w:color="auto" w:fill="D9D9D9" w:themeFill="background1" w:themeFillShade="D9"/>
            <w:hideMark/>
          </w:tcPr>
          <w:p w14:paraId="2E54C076" w14:textId="77777777" w:rsidR="003A6007" w:rsidRDefault="003A6007">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 xml:space="preserve">Actual </w:t>
            </w:r>
          </w:p>
          <w:p w14:paraId="046846D6" w14:textId="4D9F8AD1" w:rsidR="003A6007" w:rsidRDefault="003A6007">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2025</w:t>
            </w:r>
          </w:p>
          <w:p w14:paraId="2F723CA9" w14:textId="77777777" w:rsidR="003A6007" w:rsidRDefault="003A6007">
            <w:pPr>
              <w:pStyle w:val="TableParagraph"/>
              <w:spacing w:before="50" w:after="5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3A6007" w:rsidRPr="003A6007" w14:paraId="521D2DE0" w14:textId="77777777">
        <w:trPr>
          <w:trHeight w:val="354"/>
        </w:trPr>
        <w:tc>
          <w:tcPr>
            <w:tcW w:w="1247" w:type="dxa"/>
          </w:tcPr>
          <w:p w14:paraId="7BBF3A10" w14:textId="77777777" w:rsidR="003A6007" w:rsidRPr="003A6007" w:rsidRDefault="003A6007" w:rsidP="003A6007">
            <w:pPr>
              <w:pStyle w:val="TableParagraph"/>
              <w:spacing w:before="50" w:after="50"/>
              <w:ind w:left="-42" w:right="170" w:firstLine="99"/>
              <w:rPr>
                <w:rFonts w:ascii="Segoe UI" w:hAnsi="Segoe UI" w:cs="Segoe UI"/>
                <w:b/>
                <w:bCs/>
                <w:sz w:val="16"/>
                <w:szCs w:val="16"/>
              </w:rPr>
            </w:pPr>
          </w:p>
        </w:tc>
        <w:tc>
          <w:tcPr>
            <w:tcW w:w="3716" w:type="dxa"/>
            <w:hideMark/>
          </w:tcPr>
          <w:p w14:paraId="7223753D" w14:textId="0CDA5C6A" w:rsidR="003A6007" w:rsidRPr="003A6007" w:rsidRDefault="003A6007" w:rsidP="003A6007">
            <w:pPr>
              <w:pStyle w:val="TableParagraph"/>
              <w:spacing w:before="50" w:after="50"/>
              <w:ind w:left="66" w:hanging="5"/>
              <w:jc w:val="left"/>
              <w:rPr>
                <w:rFonts w:ascii="Segoe UI" w:hAnsi="Segoe UI" w:cs="Segoe UI"/>
                <w:b/>
                <w:bCs/>
                <w:sz w:val="16"/>
                <w:szCs w:val="16"/>
              </w:rPr>
            </w:pPr>
            <w:r w:rsidRPr="003A6007">
              <w:rPr>
                <w:rFonts w:ascii="Segoe UI" w:hAnsi="Segoe UI" w:cs="Segoe UI"/>
                <w:b/>
                <w:bCs/>
                <w:sz w:val="16"/>
                <w:szCs w:val="16"/>
              </w:rPr>
              <w:t>Problem Gambling</w:t>
            </w:r>
          </w:p>
        </w:tc>
        <w:tc>
          <w:tcPr>
            <w:tcW w:w="3197" w:type="dxa"/>
          </w:tcPr>
          <w:p w14:paraId="5555A80F" w14:textId="77777777" w:rsidR="003A6007" w:rsidRPr="003A6007" w:rsidRDefault="003A6007" w:rsidP="003A6007">
            <w:pPr>
              <w:pStyle w:val="TableParagraph"/>
              <w:spacing w:before="50" w:after="50"/>
              <w:ind w:left="-42" w:right="152" w:firstLine="99"/>
              <w:rPr>
                <w:rFonts w:ascii="Segoe UI" w:hAnsi="Segoe UI" w:cs="Segoe UI"/>
                <w:b/>
                <w:bCs/>
                <w:sz w:val="16"/>
                <w:szCs w:val="16"/>
              </w:rPr>
            </w:pPr>
          </w:p>
        </w:tc>
      </w:tr>
      <w:tr w:rsidR="003A6007" w14:paraId="7A4E981A" w14:textId="77777777">
        <w:trPr>
          <w:trHeight w:val="359"/>
        </w:trPr>
        <w:tc>
          <w:tcPr>
            <w:tcW w:w="1247" w:type="dxa"/>
          </w:tcPr>
          <w:p w14:paraId="4475CFD4" w14:textId="25728250"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466</w:t>
            </w:r>
          </w:p>
        </w:tc>
        <w:tc>
          <w:tcPr>
            <w:tcW w:w="3716" w:type="dxa"/>
            <w:hideMark/>
          </w:tcPr>
          <w:p w14:paraId="76B2CF9B" w14:textId="1090AE77" w:rsidR="003A6007" w:rsidRPr="003A6007" w:rsidRDefault="003A6007" w:rsidP="003A6007">
            <w:pPr>
              <w:pStyle w:val="TableParagraph"/>
              <w:spacing w:before="50" w:after="50"/>
              <w:ind w:left="66" w:right="170" w:hanging="5"/>
              <w:jc w:val="left"/>
              <w:rPr>
                <w:rFonts w:ascii="Segoe UI" w:hAnsi="Segoe UI" w:cs="Segoe UI"/>
                <w:sz w:val="16"/>
                <w:szCs w:val="16"/>
              </w:rPr>
            </w:pPr>
            <w:r w:rsidRPr="003A6007">
              <w:rPr>
                <w:rFonts w:ascii="Segoe UI" w:hAnsi="Segoe UI" w:cs="Segoe UI"/>
                <w:sz w:val="16"/>
                <w:szCs w:val="16"/>
              </w:rPr>
              <w:t>Balance as at 1 July</w:t>
            </w:r>
          </w:p>
        </w:tc>
        <w:tc>
          <w:tcPr>
            <w:tcW w:w="3197" w:type="dxa"/>
          </w:tcPr>
          <w:p w14:paraId="44D3541C" w14:textId="237500CC"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(6,159)</w:t>
            </w:r>
          </w:p>
        </w:tc>
      </w:tr>
      <w:tr w:rsidR="003A6007" w14:paraId="1A72BCD9" w14:textId="77777777">
        <w:trPr>
          <w:trHeight w:val="359"/>
        </w:trPr>
        <w:tc>
          <w:tcPr>
            <w:tcW w:w="1247" w:type="dxa"/>
          </w:tcPr>
          <w:p w14:paraId="42CF5C30" w14:textId="5AAC4CDA"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22,797</w:t>
            </w:r>
          </w:p>
        </w:tc>
        <w:tc>
          <w:tcPr>
            <w:tcW w:w="3716" w:type="dxa"/>
          </w:tcPr>
          <w:p w14:paraId="281080B8" w14:textId="1F0D309F" w:rsidR="003A6007" w:rsidRPr="003A6007" w:rsidRDefault="003A6007" w:rsidP="003A6007">
            <w:pPr>
              <w:pStyle w:val="TableParagraph"/>
              <w:spacing w:before="50" w:after="50"/>
              <w:ind w:left="66" w:right="170" w:hanging="5"/>
              <w:jc w:val="left"/>
              <w:rPr>
                <w:rFonts w:ascii="Segoe UI" w:hAnsi="Segoe UI" w:cs="Segoe UI"/>
                <w:sz w:val="16"/>
                <w:szCs w:val="16"/>
              </w:rPr>
            </w:pPr>
            <w:r w:rsidRPr="003A6007">
              <w:rPr>
                <w:rFonts w:ascii="Segoe UI" w:hAnsi="Segoe UI" w:cs="Segoe UI"/>
                <w:sz w:val="16"/>
                <w:szCs w:val="16"/>
              </w:rPr>
              <w:t>Revenue</w:t>
            </w:r>
          </w:p>
        </w:tc>
        <w:tc>
          <w:tcPr>
            <w:tcW w:w="3197" w:type="dxa"/>
          </w:tcPr>
          <w:p w14:paraId="1C26E02C" w14:textId="580F0D0A"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21,857</w:t>
            </w:r>
          </w:p>
        </w:tc>
      </w:tr>
      <w:tr w:rsidR="003A6007" w14:paraId="08B0C5C9" w14:textId="77777777">
        <w:trPr>
          <w:trHeight w:val="359"/>
        </w:trPr>
        <w:tc>
          <w:tcPr>
            <w:tcW w:w="1247" w:type="dxa"/>
          </w:tcPr>
          <w:p w14:paraId="342E06CC" w14:textId="07AA12F5"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(29,422)</w:t>
            </w:r>
          </w:p>
        </w:tc>
        <w:tc>
          <w:tcPr>
            <w:tcW w:w="3716" w:type="dxa"/>
            <w:hideMark/>
          </w:tcPr>
          <w:p w14:paraId="64C78292" w14:textId="50FA82E0" w:rsidR="003A6007" w:rsidRPr="003A6007" w:rsidRDefault="003A6007" w:rsidP="003A6007">
            <w:pPr>
              <w:pStyle w:val="TableParagraph"/>
              <w:spacing w:before="50" w:after="50"/>
              <w:ind w:left="66" w:right="170" w:hanging="5"/>
              <w:jc w:val="left"/>
              <w:rPr>
                <w:rFonts w:ascii="Segoe UI" w:hAnsi="Segoe UI" w:cs="Segoe UI"/>
                <w:sz w:val="16"/>
                <w:szCs w:val="16"/>
              </w:rPr>
            </w:pPr>
            <w:r w:rsidRPr="003A6007">
              <w:rPr>
                <w:rFonts w:ascii="Segoe UI" w:hAnsi="Segoe UI" w:cs="Segoe UI"/>
                <w:sz w:val="16"/>
                <w:szCs w:val="16"/>
              </w:rPr>
              <w:t>Expenses</w:t>
            </w:r>
          </w:p>
        </w:tc>
        <w:tc>
          <w:tcPr>
            <w:tcW w:w="3197" w:type="dxa"/>
          </w:tcPr>
          <w:p w14:paraId="54E8F94C" w14:textId="65722A26"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(20,534)</w:t>
            </w:r>
          </w:p>
        </w:tc>
      </w:tr>
      <w:tr w:rsidR="003A6007" w14:paraId="4E5B5C49" w14:textId="77777777">
        <w:trPr>
          <w:trHeight w:val="348"/>
        </w:trPr>
        <w:tc>
          <w:tcPr>
            <w:tcW w:w="1247" w:type="dxa"/>
            <w:tcBorders>
              <w:top w:val="nil"/>
              <w:left w:val="nil"/>
              <w:bottom w:val="single" w:sz="4" w:space="0" w:color="BFBFBF" w:themeColor="background1" w:themeShade="BF"/>
              <w:right w:val="nil"/>
            </w:tcBorders>
          </w:tcPr>
          <w:p w14:paraId="00A05616" w14:textId="78DDF0F4"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(6,625)</w:t>
            </w:r>
          </w:p>
        </w:tc>
        <w:tc>
          <w:tcPr>
            <w:tcW w:w="3716" w:type="dxa"/>
            <w:tcBorders>
              <w:top w:val="nil"/>
              <w:left w:val="nil"/>
              <w:bottom w:val="single" w:sz="4" w:space="0" w:color="BFBFBF" w:themeColor="background1" w:themeShade="BF"/>
              <w:right w:val="nil"/>
            </w:tcBorders>
            <w:hideMark/>
          </w:tcPr>
          <w:p w14:paraId="221347F6" w14:textId="260BC6B8" w:rsidR="003A6007" w:rsidRPr="003A6007" w:rsidRDefault="003A6007" w:rsidP="003A6007">
            <w:pPr>
              <w:pStyle w:val="TableParagraph"/>
              <w:spacing w:before="50" w:after="50"/>
              <w:ind w:left="66" w:right="170" w:hanging="5"/>
              <w:jc w:val="left"/>
              <w:rPr>
                <w:rFonts w:ascii="Segoe UI" w:hAnsi="Segoe UI" w:cs="Segoe UI"/>
                <w:sz w:val="16"/>
                <w:szCs w:val="16"/>
              </w:rPr>
            </w:pPr>
            <w:r w:rsidRPr="003A6007">
              <w:rPr>
                <w:rFonts w:ascii="Segoe UI" w:hAnsi="Segoe UI" w:cs="Segoe UI"/>
                <w:sz w:val="16"/>
                <w:szCs w:val="16"/>
              </w:rPr>
              <w:t>Surplus/(deficit)</w:t>
            </w:r>
          </w:p>
        </w:tc>
        <w:tc>
          <w:tcPr>
            <w:tcW w:w="3197" w:type="dxa"/>
            <w:tcBorders>
              <w:top w:val="nil"/>
              <w:left w:val="nil"/>
              <w:bottom w:val="single" w:sz="4" w:space="0" w:color="BFBFBF" w:themeColor="background1" w:themeShade="BF"/>
              <w:right w:val="nil"/>
            </w:tcBorders>
          </w:tcPr>
          <w:p w14:paraId="58BC6429" w14:textId="4281864D" w:rsidR="003A6007" w:rsidRPr="003A6007" w:rsidRDefault="003A6007" w:rsidP="003A6007">
            <w:pPr>
              <w:pStyle w:val="TableParagraph"/>
              <w:spacing w:before="50" w:after="50"/>
              <w:ind w:left="-42" w:right="170" w:firstLine="99"/>
              <w:rPr>
                <w:rFonts w:ascii="Segoe UI" w:hAnsi="Segoe UI" w:cs="Segoe UI"/>
                <w:sz w:val="16"/>
                <w:szCs w:val="16"/>
              </w:rPr>
            </w:pPr>
            <w:r w:rsidRPr="003A6007">
              <w:rPr>
                <w:rFonts w:ascii="Segoe UI" w:hAnsi="Segoe UI" w:cs="Segoe UI"/>
                <w:sz w:val="16"/>
                <w:szCs w:val="16"/>
              </w:rPr>
              <w:t>1,323</w:t>
            </w:r>
          </w:p>
        </w:tc>
      </w:tr>
      <w:tr w:rsidR="003A6007" w:rsidRPr="003A6007" w14:paraId="3B6DE9D5" w14:textId="77777777">
        <w:trPr>
          <w:trHeight w:val="344"/>
        </w:trPr>
        <w:tc>
          <w:tcPr>
            <w:tcW w:w="1247" w:type="dxa"/>
            <w:tcBorders>
              <w:top w:val="single" w:sz="4" w:space="0" w:color="BFBFBF" w:themeColor="background1" w:themeShade="BF"/>
              <w:left w:val="nil"/>
              <w:bottom w:val="single" w:sz="4" w:space="0" w:color="BFBFBF" w:themeColor="background1" w:themeShade="BF"/>
              <w:right w:val="nil"/>
            </w:tcBorders>
          </w:tcPr>
          <w:p w14:paraId="21F04785" w14:textId="6085CAD3" w:rsidR="003A6007" w:rsidRPr="003A6007" w:rsidRDefault="003A6007" w:rsidP="003A6007">
            <w:pPr>
              <w:pStyle w:val="TableParagraph"/>
              <w:spacing w:before="50" w:after="50"/>
              <w:ind w:left="-42" w:right="170" w:firstLine="99"/>
              <w:rPr>
                <w:rFonts w:ascii="Segoe UI" w:hAnsi="Segoe UI" w:cs="Segoe UI"/>
                <w:b/>
                <w:bCs/>
                <w:sz w:val="16"/>
                <w:szCs w:val="16"/>
              </w:rPr>
            </w:pPr>
            <w:r w:rsidRPr="003A6007">
              <w:rPr>
                <w:rFonts w:ascii="Segoe UI" w:hAnsi="Segoe UI" w:cs="Segoe UI"/>
                <w:b/>
                <w:bCs/>
                <w:sz w:val="16"/>
                <w:szCs w:val="16"/>
              </w:rPr>
              <w:t>(6,159)</w:t>
            </w:r>
          </w:p>
        </w:tc>
        <w:tc>
          <w:tcPr>
            <w:tcW w:w="3716" w:type="dxa"/>
            <w:tcBorders>
              <w:top w:val="single" w:sz="4" w:space="0" w:color="BFBFBF" w:themeColor="background1" w:themeShade="BF"/>
              <w:left w:val="nil"/>
              <w:bottom w:val="single" w:sz="4" w:space="0" w:color="BFBFBF" w:themeColor="background1" w:themeShade="BF"/>
              <w:right w:val="nil"/>
            </w:tcBorders>
            <w:hideMark/>
          </w:tcPr>
          <w:p w14:paraId="19F47B7B" w14:textId="59A0E14E" w:rsidR="003A6007" w:rsidRPr="003A6007" w:rsidRDefault="003A6007" w:rsidP="003A6007">
            <w:pPr>
              <w:pStyle w:val="TableParagraph"/>
              <w:spacing w:before="50" w:after="50"/>
              <w:ind w:left="66" w:right="170" w:hanging="5"/>
              <w:jc w:val="left"/>
              <w:rPr>
                <w:rFonts w:ascii="Segoe UI" w:hAnsi="Segoe UI" w:cs="Segoe UI"/>
                <w:b/>
                <w:bCs/>
                <w:sz w:val="16"/>
                <w:szCs w:val="16"/>
              </w:rPr>
            </w:pPr>
            <w:r w:rsidRPr="003A6007">
              <w:rPr>
                <w:rFonts w:ascii="Segoe UI" w:hAnsi="Segoe UI" w:cs="Segoe UI"/>
                <w:b/>
                <w:bCs/>
                <w:sz w:val="16"/>
                <w:szCs w:val="16"/>
              </w:rPr>
              <w:t>Balance as at 30 June*</w:t>
            </w:r>
          </w:p>
        </w:tc>
        <w:tc>
          <w:tcPr>
            <w:tcW w:w="3197" w:type="dxa"/>
            <w:tcBorders>
              <w:top w:val="single" w:sz="4" w:space="0" w:color="BFBFBF" w:themeColor="background1" w:themeShade="BF"/>
              <w:left w:val="nil"/>
              <w:bottom w:val="single" w:sz="4" w:space="0" w:color="BFBFBF" w:themeColor="background1" w:themeShade="BF"/>
              <w:right w:val="nil"/>
            </w:tcBorders>
          </w:tcPr>
          <w:p w14:paraId="5331E012" w14:textId="1F11F68D" w:rsidR="003A6007" w:rsidRPr="003A6007" w:rsidRDefault="003A6007" w:rsidP="003A6007">
            <w:pPr>
              <w:pStyle w:val="TableParagraph"/>
              <w:spacing w:before="50" w:after="50"/>
              <w:ind w:left="-42" w:right="170" w:firstLine="99"/>
              <w:rPr>
                <w:rFonts w:ascii="Segoe UI" w:hAnsi="Segoe UI" w:cs="Segoe UI"/>
                <w:b/>
                <w:bCs/>
                <w:sz w:val="16"/>
                <w:szCs w:val="16"/>
              </w:rPr>
            </w:pPr>
            <w:r w:rsidRPr="003A6007">
              <w:rPr>
                <w:rFonts w:ascii="Segoe UI" w:hAnsi="Segoe UI" w:cs="Segoe UI"/>
                <w:b/>
                <w:bCs/>
                <w:sz w:val="16"/>
                <w:szCs w:val="16"/>
              </w:rPr>
              <w:t>(4,836)</w:t>
            </w:r>
          </w:p>
        </w:tc>
      </w:tr>
    </w:tbl>
    <w:p w14:paraId="5BAD902C" w14:textId="326400EC" w:rsidR="003A6007" w:rsidRDefault="003A6007" w:rsidP="00FF3A30">
      <w:pPr>
        <w:pStyle w:val="Note"/>
        <w:rPr>
          <w:w w:val="105"/>
        </w:rPr>
      </w:pPr>
      <w:r w:rsidRPr="003A6007">
        <w:rPr>
          <w:w w:val="105"/>
        </w:rPr>
        <w:t>* The balance represents the accumulated balance of surpluses and deficits incurred in providing problem gambling services; they are not formal assets or liabilities of the Crown.</w:t>
      </w:r>
    </w:p>
    <w:p w14:paraId="02450FE7" w14:textId="77777777" w:rsidR="003A6007" w:rsidRPr="003A6007" w:rsidRDefault="003A6007" w:rsidP="003A6007">
      <w:pPr>
        <w:rPr>
          <w:w w:val="105"/>
        </w:rPr>
      </w:pPr>
    </w:p>
    <w:p w14:paraId="2C80E03F" w14:textId="614ED32F" w:rsidR="003A6007" w:rsidRDefault="003A6007" w:rsidP="003A6007">
      <w:pPr>
        <w:rPr>
          <w:w w:val="105"/>
        </w:rPr>
      </w:pPr>
      <w:r w:rsidRPr="003A6007">
        <w:rPr>
          <w:w w:val="105"/>
        </w:rPr>
        <w:t xml:space="preserve">Revenue is actual levies collected by Inland Revenue based on the </w:t>
      </w:r>
      <w:r w:rsidRPr="00FF3A30">
        <w:rPr>
          <w:i/>
          <w:iCs/>
          <w:w w:val="105"/>
        </w:rPr>
        <w:t>Strategy to Prevent and Minimise Gambling Harm: Three-year service plan 2022/23–2024/25</w:t>
      </w:r>
      <w:r w:rsidRPr="003A6007">
        <w:rPr>
          <w:w w:val="105"/>
        </w:rPr>
        <w:t>.</w:t>
      </w:r>
      <w:r>
        <w:rPr>
          <w:rStyle w:val="FootnoteReference"/>
          <w:w w:val="105"/>
        </w:rPr>
        <w:footnoteReference w:id="46"/>
      </w:r>
    </w:p>
    <w:p w14:paraId="0770A667" w14:textId="77777777" w:rsidR="004F40AE" w:rsidRPr="003A6007" w:rsidRDefault="004F40AE" w:rsidP="003A6007">
      <w:pPr>
        <w:rPr>
          <w:w w:val="105"/>
        </w:rPr>
      </w:pPr>
    </w:p>
    <w:p w14:paraId="4A0CB270" w14:textId="7D33C38C" w:rsidR="003A6007" w:rsidRPr="003A6007" w:rsidRDefault="003A6007" w:rsidP="004F40AE">
      <w:pPr>
        <w:pStyle w:val="Note"/>
        <w:spacing w:before="0"/>
        <w:rPr>
          <w:i/>
          <w:iCs/>
        </w:rPr>
      </w:pPr>
      <w:r w:rsidRPr="003A6007">
        <w:rPr>
          <w:i/>
          <w:iCs/>
        </w:rPr>
        <w:t>The accompanying notes form part of these financial statements.</w:t>
      </w:r>
    </w:p>
    <w:p w14:paraId="64263CDD" w14:textId="77777777" w:rsidR="003A6007" w:rsidRDefault="003A6007" w:rsidP="003A6007">
      <w:pPr>
        <w:pStyle w:val="Note"/>
        <w:rPr>
          <w:i/>
          <w:iCs/>
        </w:rPr>
      </w:pPr>
      <w:r w:rsidRPr="003A6007">
        <w:rPr>
          <w:i/>
          <w:iCs/>
        </w:rPr>
        <w:t>For a full understanding of the Crown’s financial position and the results of its operations for the year, refer to the consolidated Financial Statement of the Government for the year ended 30 June 2025.</w:t>
      </w:r>
    </w:p>
    <w:p w14:paraId="41D1F146" w14:textId="77777777" w:rsidR="003A6007" w:rsidRDefault="003A6007" w:rsidP="00926083">
      <w:pPr>
        <w:rPr>
          <w:w w:val="105"/>
        </w:rPr>
      </w:pPr>
    </w:p>
    <w:p w14:paraId="638170C8" w14:textId="77777777" w:rsidR="00FF3A30" w:rsidRDefault="00FF3A30" w:rsidP="00926083">
      <w:pPr>
        <w:rPr>
          <w:w w:val="105"/>
        </w:rPr>
      </w:pPr>
    </w:p>
    <w:p w14:paraId="77D09AFE" w14:textId="77777777" w:rsidR="00FF3A30" w:rsidRDefault="00FF3A30" w:rsidP="00926083">
      <w:pPr>
        <w:rPr>
          <w:w w:val="105"/>
        </w:rPr>
        <w:sectPr w:rsidR="00FF3A30" w:rsidSect="004B1083">
          <w:pgSz w:w="11907" w:h="16840" w:code="9"/>
          <w:pgMar w:top="1418" w:right="1701" w:bottom="1134" w:left="1843" w:header="284" w:footer="425" w:gutter="284"/>
          <w:cols w:space="720"/>
        </w:sectPr>
      </w:pPr>
    </w:p>
    <w:p w14:paraId="53FD7EB0" w14:textId="26C39734" w:rsidR="00FF3A30" w:rsidRPr="00FF3A30" w:rsidRDefault="00FF3A30" w:rsidP="00FF3A30">
      <w:pPr>
        <w:pStyle w:val="Heading2"/>
        <w:spacing w:before="0"/>
        <w:rPr>
          <w:w w:val="105"/>
        </w:rPr>
      </w:pPr>
      <w:bookmarkStart w:id="40" w:name="_Toc211863472"/>
      <w:r w:rsidRPr="00FF3A30">
        <w:rPr>
          <w:w w:val="105"/>
        </w:rPr>
        <w:t>Notes to the non-departmental statements and schedules</w:t>
      </w:r>
      <w:bookmarkEnd w:id="40"/>
    </w:p>
    <w:p w14:paraId="3EF21A4D" w14:textId="77777777" w:rsidR="00FF3A30" w:rsidRPr="00FF3A30" w:rsidRDefault="00FF3A30" w:rsidP="00FF3A30">
      <w:pPr>
        <w:pStyle w:val="Heading4"/>
        <w:rPr>
          <w:w w:val="105"/>
        </w:rPr>
      </w:pPr>
      <w:r w:rsidRPr="00FF3A30">
        <w:rPr>
          <w:w w:val="105"/>
        </w:rPr>
        <w:t>Notes index</w:t>
      </w:r>
    </w:p>
    <w:p w14:paraId="68E7D92E" w14:textId="40054B05" w:rsidR="00FF3A30" w:rsidRPr="00FF3A30" w:rsidRDefault="00FF3A30" w:rsidP="00FF3A30">
      <w:pPr>
        <w:pStyle w:val="Number"/>
        <w:numPr>
          <w:ilvl w:val="0"/>
          <w:numId w:val="39"/>
        </w:numPr>
        <w:rPr>
          <w:w w:val="105"/>
        </w:rPr>
      </w:pPr>
      <w:r w:rsidRPr="00FF3A30">
        <w:rPr>
          <w:w w:val="105"/>
        </w:rPr>
        <w:t>Statement of accounting policies</w:t>
      </w:r>
    </w:p>
    <w:p w14:paraId="5F35E5E6" w14:textId="77777777" w:rsidR="00FF3A30" w:rsidRDefault="00FF3A30" w:rsidP="00FF3A30">
      <w:pPr>
        <w:pStyle w:val="Number"/>
        <w:numPr>
          <w:ilvl w:val="0"/>
          <w:numId w:val="39"/>
        </w:numPr>
        <w:rPr>
          <w:w w:val="105"/>
        </w:rPr>
      </w:pPr>
      <w:r w:rsidRPr="00FF3A30">
        <w:rPr>
          <w:w w:val="105"/>
        </w:rPr>
        <w:t>Explanation of major variances against budget</w:t>
      </w:r>
    </w:p>
    <w:p w14:paraId="30339B96" w14:textId="77777777" w:rsidR="00FF3A30" w:rsidRDefault="00FF3A30" w:rsidP="00FF3A30">
      <w:pPr>
        <w:pStyle w:val="Heading3"/>
      </w:pPr>
      <w:r>
        <w:t>1.</w:t>
      </w:r>
      <w:r>
        <w:tab/>
        <w:t>Statement of accounting policies</w:t>
      </w:r>
    </w:p>
    <w:p w14:paraId="46E499ED" w14:textId="77777777" w:rsidR="00FF3A30" w:rsidRDefault="00FF3A30" w:rsidP="00FF3A30">
      <w:pPr>
        <w:pStyle w:val="Heading4"/>
      </w:pPr>
      <w:r>
        <w:t>Reporting entity</w:t>
      </w:r>
    </w:p>
    <w:p w14:paraId="1565F2C0" w14:textId="044A1A55" w:rsidR="00FF3A30" w:rsidRDefault="00FF3A30" w:rsidP="00FF3A30">
      <w:r>
        <w:t>These non-departmental statements and schedules present financial information on public funds managed by the Ministry on behalf of the Crown. The financial information is consolidated into the Financial Statements of the Government. Therefore, readers of these schedules should also refer to the Financial Statements of the Government for the year ended 30 June 2025.</w:t>
      </w:r>
    </w:p>
    <w:p w14:paraId="031E7A3C" w14:textId="77777777" w:rsidR="00FF3A30" w:rsidRDefault="00FF3A30" w:rsidP="00FF3A30">
      <w:pPr>
        <w:pStyle w:val="Heading4"/>
      </w:pPr>
      <w:r>
        <w:t>Basis of preparation</w:t>
      </w:r>
    </w:p>
    <w:p w14:paraId="189CC0FD" w14:textId="657E4743" w:rsidR="00FF3A30" w:rsidRDefault="00FF3A30" w:rsidP="00FF3A30">
      <w:r>
        <w:t>The non-departmental statements and schedules have been prepared in accordance with the accounting policies of the Financial Statements of the Government, Treasury instructions and Treasury circulars.</w:t>
      </w:r>
    </w:p>
    <w:p w14:paraId="3E7F2A58" w14:textId="77777777" w:rsidR="00FF3A30" w:rsidRDefault="00FF3A30" w:rsidP="00FF3A30"/>
    <w:p w14:paraId="50A465A1" w14:textId="77777777" w:rsidR="00FF3A30" w:rsidRDefault="00FF3A30" w:rsidP="00FF3A30">
      <w:r>
        <w:t>Measurement and recognition rules applied in the preparation of the non-departmental statements and schedules are consistent with generally accepted accounting practice (Public Benefit Entity Accounting Standards) as appropriate for PBEs.</w:t>
      </w:r>
    </w:p>
    <w:p w14:paraId="4DDBA269" w14:textId="77777777" w:rsidR="00FF3A30" w:rsidRDefault="00FF3A30" w:rsidP="00FF3A30">
      <w:pPr>
        <w:pStyle w:val="Heading4"/>
      </w:pPr>
      <w:r>
        <w:t>Presentation currency and rounding</w:t>
      </w:r>
    </w:p>
    <w:p w14:paraId="7A9BB4CF" w14:textId="77777777" w:rsidR="00FF3A30" w:rsidRDefault="00FF3A30" w:rsidP="00FF3A30">
      <w:r>
        <w:t>The financial statements are presented in New Zealand dollars and all values are rounded to the nearest thousand dollars ($000).</w:t>
      </w:r>
    </w:p>
    <w:p w14:paraId="0A52FA80" w14:textId="77777777" w:rsidR="00FF3A30" w:rsidRDefault="00FF3A30" w:rsidP="00FF3A30">
      <w:pPr>
        <w:pStyle w:val="Heading4"/>
      </w:pPr>
      <w:r>
        <w:t>New or amended standards adopted</w:t>
      </w:r>
    </w:p>
    <w:p w14:paraId="37DD319C" w14:textId="77777777" w:rsidR="00FF3A30" w:rsidRDefault="00FF3A30" w:rsidP="00FF3A30">
      <w:r>
        <w:t>Standards and amendments that have been issued and have been early adopted by the Ministry on behalf of the Crown are as follows.</w:t>
      </w:r>
    </w:p>
    <w:p w14:paraId="3BC4F59B" w14:textId="77777777" w:rsidR="00FF3A30" w:rsidRDefault="00FF3A30" w:rsidP="00FF3A30">
      <w:pPr>
        <w:pStyle w:val="Heading5"/>
      </w:pPr>
      <w:r>
        <w:t>Disclosure of Fees for Audit Firms’ Services (Amendments to PBE IPSAS 1)</w:t>
      </w:r>
    </w:p>
    <w:p w14:paraId="70134DDC" w14:textId="18E2D046" w:rsidR="00FF3A30" w:rsidRDefault="00FF3A30" w:rsidP="00FF3A30">
      <w:r>
        <w:t>Amendments to PBE IPSAS 1 Presentation of Financial Reports change the required disclosures for fees relating to services provided by the audit or review provider, including a requirement to disaggregate the fees into specified categories. The amendments to PBE IPSAS 1 aim to address concerns about the quality and consistency of disclosures an entity provides about fees paid to its audit or review firm for different types of services. The enhanced disclosures are expected to improve the transparency and consistency of disclosures about fees paid to an entity’s audit or review firm. This is effective for the year ended 30 June 2025.</w:t>
      </w:r>
    </w:p>
    <w:p w14:paraId="112D9849" w14:textId="77777777" w:rsidR="00FF3A30" w:rsidRDefault="00FF3A30" w:rsidP="00FF3A30"/>
    <w:p w14:paraId="2F9ED8B3" w14:textId="77777777" w:rsidR="00FF3A30" w:rsidRDefault="00FF3A30" w:rsidP="00FF3A30">
      <w:r>
        <w:t>The Ministry on behalf of the Crown has assessed this standard and there are not any anticipated impacts on the financial statements.</w:t>
      </w:r>
    </w:p>
    <w:p w14:paraId="7BEC1487" w14:textId="77777777" w:rsidR="00FF3A30" w:rsidRDefault="00FF3A30" w:rsidP="00FF3A30">
      <w:pPr>
        <w:pStyle w:val="Heading5"/>
      </w:pPr>
      <w:r>
        <w:t>PBE IFRS 17 Insurance Contracts</w:t>
      </w:r>
    </w:p>
    <w:p w14:paraId="2ADC8684" w14:textId="77777777" w:rsidR="00FF3A30" w:rsidRDefault="00FF3A30" w:rsidP="00FF3A30">
      <w:r>
        <w:t>This new standard sets out accounting requirements for insurers and other entities that issue insurance contracts and applies to financial reports covering periods beginning on or after 1 January 2026.</w:t>
      </w:r>
    </w:p>
    <w:p w14:paraId="3A202399" w14:textId="77777777" w:rsidR="00FF3A30" w:rsidRDefault="00FF3A30" w:rsidP="00FF3A30"/>
    <w:p w14:paraId="69213903" w14:textId="77777777" w:rsidR="00FF3A30" w:rsidRDefault="00FF3A30" w:rsidP="00FF3A30">
      <w:r>
        <w:t>The Ministry on behalf of the Crown has assessed this standard and there are not any anticipated impacts on the financial statements.</w:t>
      </w:r>
    </w:p>
    <w:p w14:paraId="3A9517BC" w14:textId="77777777" w:rsidR="00FF3A30" w:rsidRDefault="00FF3A30" w:rsidP="00FF3A30">
      <w:pPr>
        <w:pStyle w:val="Heading4"/>
      </w:pPr>
      <w:r>
        <w:t>Other changes in accounting policies</w:t>
      </w:r>
    </w:p>
    <w:p w14:paraId="63816040" w14:textId="77777777" w:rsidR="00FF3A30" w:rsidRDefault="00FF3A30" w:rsidP="00FF3A30">
      <w:r>
        <w:t>There have been no other changes in the Ministry’s accounting policies since the date of the last audited financial statements.</w:t>
      </w:r>
    </w:p>
    <w:p w14:paraId="75567461" w14:textId="77777777" w:rsidR="00FF3A30" w:rsidRDefault="00FF3A30" w:rsidP="00FF3A30">
      <w:pPr>
        <w:pStyle w:val="Heading4"/>
      </w:pPr>
      <w:r>
        <w:t>Summary of significant accounting policies</w:t>
      </w:r>
    </w:p>
    <w:p w14:paraId="0B96386D" w14:textId="77777777" w:rsidR="00FF3A30" w:rsidRDefault="00FF3A30" w:rsidP="00FF3A30">
      <w:r>
        <w:t>Significant accounting policies are included in the notes to which they relate. Significant accounting policies that do not relate to a specific note are outlined below.</w:t>
      </w:r>
    </w:p>
    <w:p w14:paraId="0DE55470" w14:textId="77777777" w:rsidR="00FF3A30" w:rsidRDefault="00FF3A30" w:rsidP="00FF3A30">
      <w:pPr>
        <w:pStyle w:val="Heading4"/>
      </w:pPr>
      <w:r>
        <w:t>Revenue and receipts</w:t>
      </w:r>
    </w:p>
    <w:p w14:paraId="39C856FB" w14:textId="77777777" w:rsidR="00FF3A30" w:rsidRDefault="00FF3A30" w:rsidP="00FF3A30">
      <w:r>
        <w:t>Revenue from ACC recoveries and capital charges from Health NZ and the New Zealand Blood and Organ Service are recognised when earned and are reported in the financial period to which they relate.</w:t>
      </w:r>
    </w:p>
    <w:p w14:paraId="55BDB6D2" w14:textId="77777777" w:rsidR="00FF3A30" w:rsidRDefault="00FF3A30" w:rsidP="00FF3A30">
      <w:pPr>
        <w:pStyle w:val="Heading4"/>
      </w:pPr>
      <w:r>
        <w:t>Cash and cash equivalents</w:t>
      </w:r>
    </w:p>
    <w:p w14:paraId="3A8109F6" w14:textId="77777777" w:rsidR="00FF3A30" w:rsidRDefault="00FF3A30" w:rsidP="00FF3A30">
      <w:r>
        <w:t>Cash and cash equivalents are subject to the expected loss requirements of PBE IFRS</w:t>
      </w:r>
    </w:p>
    <w:p w14:paraId="0367F996" w14:textId="77777777" w:rsidR="00FF3A30" w:rsidRDefault="00FF3A30" w:rsidP="00FF3A30">
      <w:r>
        <w:t>9. However, no loss allowance has been recognised because the estimated loss allowance for credit losses is considered to be nil or trivial.</w:t>
      </w:r>
    </w:p>
    <w:p w14:paraId="46DEB374" w14:textId="77777777" w:rsidR="00FF3A30" w:rsidRDefault="00FF3A30" w:rsidP="00FF3A30">
      <w:pPr>
        <w:pStyle w:val="Heading4"/>
      </w:pPr>
      <w:r>
        <w:t>Debtors and receivables</w:t>
      </w:r>
    </w:p>
    <w:p w14:paraId="0C7E998B" w14:textId="77777777" w:rsidR="00FF3A30" w:rsidRDefault="00FF3A30" w:rsidP="00FF3A30">
      <w:r>
        <w:t>Receivables from ACC recoveries are measured at amortised cost and recorded at the value of the contract and agreed with ACC, less an allowance for credit losses according to the requirements of PBE IFRS 9. The estimated loss allowance is considered to be nil. Receivables from capital charges are recorded at estimated realisable value.</w:t>
      </w:r>
    </w:p>
    <w:p w14:paraId="6FD5170D" w14:textId="77777777" w:rsidR="00FF3A30" w:rsidRDefault="00FF3A30" w:rsidP="00FF3A30">
      <w:pPr>
        <w:pStyle w:val="Heading4"/>
      </w:pPr>
      <w:r>
        <w:t>Payables</w:t>
      </w:r>
    </w:p>
    <w:p w14:paraId="0CAA7452" w14:textId="49C87909" w:rsidR="00FF3A30" w:rsidRDefault="00FF3A30" w:rsidP="00FF3A30">
      <w:r>
        <w:t>Payables are measured at amortised cost and are recorded at the estimated obligation to pay according to the requirements of PBE IFRS 9. Short-term payables are due within 12 months and are recognised at their nominal value unless the effect of discounting is material. Payables due beyond 12 months are subsequently measured at amortised cost using the effective interest method where applicable.</w:t>
      </w:r>
    </w:p>
    <w:p w14:paraId="023D18E0" w14:textId="77777777" w:rsidR="00FF3A30" w:rsidRDefault="00FF3A30" w:rsidP="00FF3A30">
      <w:pPr>
        <w:pStyle w:val="Heading4"/>
      </w:pPr>
      <w:r>
        <w:t>Accrued expenses</w:t>
      </w:r>
    </w:p>
    <w:p w14:paraId="66BEDB34" w14:textId="20508B84" w:rsidR="00FF3A30" w:rsidRDefault="00FF3A30" w:rsidP="00FF3A30">
      <w:r>
        <w:t>Accrued expenses are recorded at either the value of funding entitlements owing under Crown funding agreements or the estimated value of contracts already started but not yet completed.</w:t>
      </w:r>
    </w:p>
    <w:p w14:paraId="3076D415" w14:textId="77777777" w:rsidR="00FF3A30" w:rsidRDefault="00FF3A30" w:rsidP="00FF3A30">
      <w:pPr>
        <w:pStyle w:val="Heading4"/>
      </w:pPr>
      <w:r>
        <w:t>Goods and services tax</w:t>
      </w:r>
    </w:p>
    <w:p w14:paraId="03EDE688" w14:textId="27B6E566" w:rsidR="00FF3A30" w:rsidRDefault="00FF3A30" w:rsidP="00FF3A30">
      <w:r>
        <w:t>All items in the financial statements, including appropriation statements, are stated exclusive of GST, except for receivables and payables, which are stated on a GST inclusive basis. In accordance with Treasury instructions, GST is returned on revenue received on behalf of the Crown where applicable.</w:t>
      </w:r>
    </w:p>
    <w:p w14:paraId="30D0D8DE" w14:textId="77777777" w:rsidR="00FF3A30" w:rsidRDefault="00FF3A30" w:rsidP="00FF3A30"/>
    <w:p w14:paraId="32F05C32" w14:textId="7B9B6F8C" w:rsidR="00FF3A30" w:rsidRDefault="00FF3A30" w:rsidP="00FF3A30">
      <w:r>
        <w:t>Input tax deductions are not claimed on non-departmental expenditure. Instead, the amount of GST applicable to non- departmental expenditure is recognised as a separate expense and eliminated against GST revenue on consolidation of the Financial Statements of the Government.</w:t>
      </w:r>
    </w:p>
    <w:p w14:paraId="4A0DB8D7" w14:textId="77777777" w:rsidR="00FF3A30" w:rsidRDefault="00FF3A30" w:rsidP="00FF3A30">
      <w:pPr>
        <w:pStyle w:val="Heading4"/>
      </w:pPr>
      <w:r>
        <w:t>Commitments</w:t>
      </w:r>
    </w:p>
    <w:p w14:paraId="371B8CF3" w14:textId="77777777" w:rsidR="00FF3A30" w:rsidRDefault="00FF3A30" w:rsidP="00FF3A30">
      <w:r>
        <w:t>Future expenses and liabilities to be incurred on contracts that have been entered into</w:t>
      </w:r>
    </w:p>
    <w:p w14:paraId="36FB2969" w14:textId="77777777" w:rsidR="00FF3A30" w:rsidRDefault="00FF3A30" w:rsidP="00FF3A30">
      <w:r>
        <w:t>as at the balance date are disclosed as commitments to the extent that there are equally unperformed obligations.</w:t>
      </w:r>
    </w:p>
    <w:p w14:paraId="5C706088" w14:textId="77777777" w:rsidR="00FF3A30" w:rsidRDefault="00FF3A30" w:rsidP="00FF3A30">
      <w:pPr>
        <w:pStyle w:val="Heading4"/>
      </w:pPr>
      <w:r>
        <w:t>Budget figures</w:t>
      </w:r>
    </w:p>
    <w:p w14:paraId="335B212E" w14:textId="530B1669" w:rsidR="00FF3A30" w:rsidRDefault="00FF3A30" w:rsidP="00FF3A30">
      <w:r>
        <w:t>The budget figures are consistent with the financial information in the 2024/25</w:t>
      </w:r>
      <w:r w:rsidR="00C7556B">
        <w:t xml:space="preserve"> </w:t>
      </w:r>
      <w:r>
        <w:t>Main Estimates for Vote Health. In addition, these financial statements also present the updated budget information reflecting changes made during the year and reported in the 2024/25 Vote Health Supplementary Estimates (revised budget).</w:t>
      </w:r>
    </w:p>
    <w:p w14:paraId="140AD456" w14:textId="77777777" w:rsidR="00FF3A30" w:rsidRDefault="00FF3A30" w:rsidP="00FF3A30">
      <w:pPr>
        <w:pStyle w:val="Heading4"/>
      </w:pPr>
      <w:r>
        <w:t>Cost accounting policies</w:t>
      </w:r>
    </w:p>
    <w:p w14:paraId="260FDE47" w14:textId="77777777" w:rsidR="00FF3A30" w:rsidRDefault="00FF3A30" w:rsidP="00FF3A30">
      <w:r>
        <w:t>The Ministry has determined the cost of outputs using the cost allocation system outlined below.</w:t>
      </w:r>
    </w:p>
    <w:p w14:paraId="34EDC901" w14:textId="77777777" w:rsidR="00FF3A30" w:rsidRDefault="00FF3A30" w:rsidP="00FF3A30"/>
    <w:p w14:paraId="49CF0E0D" w14:textId="77777777" w:rsidR="00FF3A30" w:rsidRDefault="00FF3A30" w:rsidP="00FF3A30">
      <w:r>
        <w:t>Direct costs are those costs directly attributed to an output. Indirect costs are those costs that cannot be attributed to a specific output in an economically feasible manner.</w:t>
      </w:r>
    </w:p>
    <w:p w14:paraId="6C9573B6" w14:textId="77777777" w:rsidR="00FF3A30" w:rsidRDefault="00FF3A30" w:rsidP="00FF3A30"/>
    <w:p w14:paraId="275AF4C5" w14:textId="7FC77AAA" w:rsidR="00FF3A30" w:rsidRDefault="00FF3A30" w:rsidP="00FF3A30">
      <w:r>
        <w:t>Direct costs are charged directly to outputs. Indirect costs are charged to outputs based on cost drivers and related activity or usage information. Depreciation and capital charge are on the basis of asset utilisation. Personnel costs are charged on the basis of actual time incurred. Property and other premises costs, such as maintenance, are charged on the basis of floor area occupied for the production of each output. Other indirect costs are assigned to outputs based on the proportion of direct staff costs for each output.</w:t>
      </w:r>
    </w:p>
    <w:p w14:paraId="676D008E" w14:textId="77777777" w:rsidR="00FF3A30" w:rsidRDefault="00FF3A30" w:rsidP="00FF3A30">
      <w:pPr>
        <w:pStyle w:val="Heading4"/>
      </w:pPr>
      <w:r>
        <w:t>Events after the balance date</w:t>
      </w:r>
    </w:p>
    <w:p w14:paraId="3A1449B0" w14:textId="77777777" w:rsidR="00FF3A30" w:rsidRDefault="00FF3A30" w:rsidP="00FF3A30">
      <w:r>
        <w:t>Significant events after balance date are disclosed in note 18 of the Ministry’s Departmental financial statements.</w:t>
      </w:r>
    </w:p>
    <w:p w14:paraId="375BA4ED" w14:textId="77777777" w:rsidR="00FF3A30" w:rsidRDefault="00FF3A30" w:rsidP="00FF3A30">
      <w:pPr>
        <w:pStyle w:val="Heading4"/>
      </w:pPr>
      <w:r>
        <w:t>Appropriation statements</w:t>
      </w:r>
    </w:p>
    <w:p w14:paraId="1D738946" w14:textId="254A8DD8" w:rsidR="00FF3A30" w:rsidRDefault="00FF3A30" w:rsidP="00FF3A30">
      <w:r>
        <w:t>The following statements report information about the expenses and capital expenditure incurred against each appropriation administered by the Ministry for the year ended 30 June 2025. They are prepared on a GST exclusive basis.</w:t>
      </w:r>
    </w:p>
    <w:p w14:paraId="5862885B" w14:textId="77777777" w:rsidR="00FF3A30" w:rsidRDefault="00FF3A30" w:rsidP="00FF3A30">
      <w:pPr>
        <w:sectPr w:rsidR="00FF3A30" w:rsidSect="004B1083">
          <w:pgSz w:w="11907" w:h="16840" w:code="9"/>
          <w:pgMar w:top="1418" w:right="1701" w:bottom="1134" w:left="1843" w:header="284" w:footer="425" w:gutter="284"/>
          <w:cols w:space="720"/>
        </w:sectPr>
      </w:pPr>
    </w:p>
    <w:p w14:paraId="06471A94" w14:textId="6F58D51B" w:rsidR="00FF3A30" w:rsidRDefault="00FF3A30" w:rsidP="00FF3A30">
      <w:pPr>
        <w:pStyle w:val="Heading3"/>
        <w:spacing w:before="0"/>
      </w:pPr>
      <w:r w:rsidRPr="00FF3A30">
        <w:t>Statement of budgeted and actual expenses and capital expenditure incurred against appropriations for the year ended 30 June 2025</w:t>
      </w:r>
    </w:p>
    <w:tbl>
      <w:tblPr>
        <w:tblW w:w="9210" w:type="dxa"/>
        <w:tblLayout w:type="fixed"/>
        <w:tblCellMar>
          <w:left w:w="0" w:type="dxa"/>
          <w:right w:w="0" w:type="dxa"/>
        </w:tblCellMar>
        <w:tblLook w:val="01E0" w:firstRow="1" w:lastRow="1" w:firstColumn="1" w:lastColumn="1" w:noHBand="0" w:noVBand="0"/>
      </w:tblPr>
      <w:tblGrid>
        <w:gridCol w:w="1133"/>
        <w:gridCol w:w="2635"/>
        <w:gridCol w:w="709"/>
        <w:gridCol w:w="1181"/>
        <w:gridCol w:w="1158"/>
        <w:gridCol w:w="1119"/>
        <w:gridCol w:w="1275"/>
      </w:tblGrid>
      <w:tr w:rsidR="00FF3A30" w14:paraId="34211ABA" w14:textId="77777777">
        <w:trPr>
          <w:trHeight w:val="909"/>
        </w:trPr>
        <w:tc>
          <w:tcPr>
            <w:tcW w:w="1133" w:type="dxa"/>
            <w:shd w:val="clear" w:color="auto" w:fill="D9D9D9" w:themeFill="background1" w:themeFillShade="D9"/>
            <w:hideMark/>
          </w:tcPr>
          <w:p w14:paraId="646084EA" w14:textId="77777777" w:rsidR="00FF3A30" w:rsidRDefault="00FF3A30">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Actual expenditure</w:t>
            </w:r>
          </w:p>
          <w:p w14:paraId="65D7E164" w14:textId="6A115115" w:rsidR="00FF3A30" w:rsidRDefault="00FF3A30">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5EEB81C" w14:textId="77777777" w:rsidR="00FF3A30" w:rsidRDefault="00FF3A30">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2635" w:type="dxa"/>
            <w:shd w:val="clear" w:color="auto" w:fill="D9D9D9" w:themeFill="background1" w:themeFillShade="D9"/>
          </w:tcPr>
          <w:p w14:paraId="5219CA89" w14:textId="77777777" w:rsidR="00FF3A30" w:rsidRDefault="00FF3A30">
            <w:pPr>
              <w:pStyle w:val="TableParagraph"/>
              <w:spacing w:before="60" w:after="60"/>
              <w:ind w:left="66" w:hanging="5"/>
              <w:rPr>
                <w:rFonts w:ascii="Segoe UI" w:hAnsi="Segoe UI" w:cs="Segoe UI"/>
                <w:b/>
                <w:bCs/>
                <w:w w:val="105"/>
                <w:sz w:val="16"/>
                <w:szCs w:val="16"/>
              </w:rPr>
            </w:pPr>
            <w:r>
              <w:rPr>
                <w:rFonts w:ascii="Segoe UI" w:hAnsi="Segoe UI" w:cs="Segoe UI"/>
                <w:b/>
                <w:bCs/>
                <w:w w:val="105"/>
                <w:sz w:val="16"/>
                <w:szCs w:val="16"/>
              </w:rPr>
              <w:br/>
            </w:r>
          </w:p>
          <w:p w14:paraId="427BC4BC" w14:textId="77777777" w:rsidR="00FF3A30" w:rsidRDefault="00FF3A30">
            <w:pPr>
              <w:pStyle w:val="TableParagraph"/>
              <w:spacing w:before="60" w:after="60"/>
              <w:ind w:left="66" w:hanging="5"/>
              <w:rPr>
                <w:rFonts w:ascii="Segoe UI" w:hAnsi="Segoe UI" w:cs="Segoe UI"/>
                <w:b/>
                <w:bCs/>
                <w:w w:val="105"/>
                <w:sz w:val="16"/>
                <w:szCs w:val="16"/>
              </w:rPr>
            </w:pPr>
          </w:p>
          <w:p w14:paraId="21372768" w14:textId="77777777" w:rsidR="00FF3A30" w:rsidRDefault="00FF3A30" w:rsidP="000F391E">
            <w:pPr>
              <w:pStyle w:val="TableParagraph"/>
              <w:spacing w:before="60" w:after="60"/>
              <w:ind w:left="66" w:hanging="5"/>
              <w:jc w:val="left"/>
              <w:rPr>
                <w:rFonts w:ascii="Segoe UI" w:hAnsi="Segoe UI" w:cs="Segoe UI"/>
                <w:b/>
                <w:bCs/>
                <w:w w:val="105"/>
                <w:sz w:val="16"/>
                <w:szCs w:val="16"/>
              </w:rPr>
            </w:pPr>
            <w:r>
              <w:rPr>
                <w:rFonts w:ascii="Segoe UI" w:hAnsi="Segoe UI" w:cs="Segoe UI"/>
                <w:b/>
                <w:bCs/>
                <w:w w:val="105"/>
                <w:sz w:val="16"/>
                <w:szCs w:val="16"/>
              </w:rPr>
              <w:t>Appropriation title</w:t>
            </w:r>
          </w:p>
        </w:tc>
        <w:tc>
          <w:tcPr>
            <w:tcW w:w="709" w:type="dxa"/>
            <w:shd w:val="clear" w:color="auto" w:fill="D9D9D9" w:themeFill="background1" w:themeFillShade="D9"/>
          </w:tcPr>
          <w:p w14:paraId="5BEF82B7" w14:textId="77777777" w:rsidR="00FF3A30" w:rsidRDefault="00FF3A3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p>
          <w:p w14:paraId="0E76A0B1" w14:textId="77777777" w:rsidR="00FF3A30" w:rsidRDefault="00FF3A30">
            <w:pPr>
              <w:pStyle w:val="TableParagraph"/>
              <w:spacing w:before="60" w:after="60"/>
              <w:ind w:left="-42" w:right="152" w:firstLine="99"/>
              <w:rPr>
                <w:rFonts w:ascii="Segoe UI" w:hAnsi="Segoe UI" w:cs="Segoe UI"/>
                <w:b/>
                <w:bCs/>
                <w:w w:val="110"/>
                <w:sz w:val="16"/>
                <w:szCs w:val="16"/>
              </w:rPr>
            </w:pPr>
          </w:p>
          <w:p w14:paraId="77FF6397" w14:textId="77777777" w:rsidR="00FF3A30" w:rsidRDefault="00FF3A3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Note</w:t>
            </w:r>
          </w:p>
        </w:tc>
        <w:tc>
          <w:tcPr>
            <w:tcW w:w="1181" w:type="dxa"/>
            <w:shd w:val="clear" w:color="auto" w:fill="D9D9D9" w:themeFill="background1" w:themeFillShade="D9"/>
            <w:hideMark/>
          </w:tcPr>
          <w:p w14:paraId="1B9C8807" w14:textId="77777777" w:rsidR="00FF3A30" w:rsidRDefault="00FF3A30">
            <w:pPr>
              <w:pStyle w:val="TableParagraph"/>
              <w:spacing w:before="60" w:after="60" w:line="295" w:lineRule="auto"/>
              <w:ind w:left="-42" w:right="152" w:firstLine="99"/>
              <w:rPr>
                <w:rFonts w:ascii="Segoe UI" w:hAnsi="Segoe UI" w:cs="Segoe UI"/>
                <w:b/>
                <w:bCs/>
                <w:w w:val="110"/>
                <w:sz w:val="16"/>
                <w:szCs w:val="16"/>
              </w:rPr>
            </w:pPr>
            <w:r>
              <w:rPr>
                <w:rFonts w:ascii="Segoe UI" w:hAnsi="Segoe UI" w:cs="Segoe UI"/>
                <w:b/>
                <w:bCs/>
                <w:w w:val="110"/>
                <w:sz w:val="16"/>
                <w:szCs w:val="16"/>
              </w:rPr>
              <w:t>Actual expenditure</w:t>
            </w:r>
          </w:p>
          <w:p w14:paraId="5F1B24DF" w14:textId="541BF07E" w:rsidR="00FF3A30" w:rsidRDefault="00FF3A30">
            <w:pPr>
              <w:pStyle w:val="TableParagraph"/>
              <w:spacing w:before="60" w:after="60" w:line="163" w:lineRule="exact"/>
              <w:ind w:left="-42" w:right="152" w:firstLine="99"/>
              <w:rPr>
                <w:rFonts w:ascii="Segoe UI" w:hAnsi="Segoe UI" w:cs="Segoe UI"/>
                <w:b/>
                <w:bCs/>
                <w:w w:val="110"/>
                <w:sz w:val="16"/>
                <w:szCs w:val="16"/>
              </w:rPr>
            </w:pPr>
            <w:r>
              <w:rPr>
                <w:rFonts w:ascii="Segoe UI" w:hAnsi="Segoe UI" w:cs="Segoe UI"/>
                <w:b/>
                <w:bCs/>
                <w:w w:val="110"/>
                <w:sz w:val="16"/>
                <w:szCs w:val="16"/>
              </w:rPr>
              <w:t>2025</w:t>
            </w:r>
          </w:p>
          <w:p w14:paraId="2F625EEC" w14:textId="77777777" w:rsidR="00FF3A30" w:rsidRDefault="00FF3A3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58" w:type="dxa"/>
            <w:shd w:val="clear" w:color="auto" w:fill="D9D9D9" w:themeFill="background1" w:themeFillShade="D9"/>
            <w:hideMark/>
          </w:tcPr>
          <w:p w14:paraId="6BE04A64" w14:textId="77777777" w:rsidR="00FF3A30" w:rsidRDefault="00FF3A3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Unaudited</w:t>
            </w:r>
            <w:r>
              <w:rPr>
                <w:rFonts w:ascii="Segoe UI" w:hAnsi="Segoe UI" w:cs="Segoe UI"/>
                <w:b/>
                <w:bCs/>
                <w:w w:val="110"/>
                <w:sz w:val="16"/>
                <w:szCs w:val="16"/>
              </w:rPr>
              <w:br/>
              <w:t xml:space="preserve">budget </w:t>
            </w:r>
          </w:p>
          <w:p w14:paraId="1692C32F" w14:textId="6492A2F5" w:rsidR="00FF3A30" w:rsidRDefault="00FF3A3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1756A86F" w14:textId="77777777" w:rsidR="00FF3A30" w:rsidRDefault="00FF3A3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19" w:type="dxa"/>
            <w:shd w:val="clear" w:color="auto" w:fill="D9D9D9" w:themeFill="background1" w:themeFillShade="D9"/>
            <w:hideMark/>
          </w:tcPr>
          <w:p w14:paraId="7288734D" w14:textId="77777777" w:rsidR="00FF3A30" w:rsidRDefault="00FF3A30">
            <w:pPr>
              <w:pStyle w:val="TableParagraph"/>
              <w:spacing w:before="60" w:after="60" w:line="280" w:lineRule="auto"/>
              <w:ind w:left="-42" w:right="152" w:firstLine="99"/>
              <w:rPr>
                <w:rFonts w:ascii="Segoe UI" w:hAnsi="Segoe UI" w:cs="Segoe UI"/>
                <w:b/>
                <w:bCs/>
                <w:w w:val="110"/>
                <w:sz w:val="16"/>
                <w:szCs w:val="16"/>
              </w:rPr>
            </w:pPr>
            <w:r>
              <w:rPr>
                <w:rFonts w:ascii="Segoe UI" w:hAnsi="Segoe UI" w:cs="Segoe UI"/>
                <w:b/>
                <w:bCs/>
                <w:w w:val="110"/>
                <w:sz w:val="16"/>
                <w:szCs w:val="16"/>
              </w:rPr>
              <w:t>Revised budget*</w:t>
            </w:r>
          </w:p>
          <w:p w14:paraId="77BC4E06" w14:textId="70353C06" w:rsidR="00FF3A30" w:rsidRDefault="00FF3A30">
            <w:pPr>
              <w:pStyle w:val="TableParagraph"/>
              <w:spacing w:before="60" w:after="60" w:line="170" w:lineRule="exact"/>
              <w:ind w:left="-42" w:right="152" w:firstLine="99"/>
              <w:rPr>
                <w:rFonts w:ascii="Segoe UI" w:hAnsi="Segoe UI" w:cs="Segoe UI"/>
                <w:b/>
                <w:bCs/>
                <w:w w:val="110"/>
                <w:sz w:val="16"/>
                <w:szCs w:val="16"/>
              </w:rPr>
            </w:pPr>
            <w:r>
              <w:rPr>
                <w:rFonts w:ascii="Segoe UI" w:hAnsi="Segoe UI" w:cs="Segoe UI"/>
                <w:b/>
                <w:bCs/>
                <w:w w:val="110"/>
                <w:sz w:val="16"/>
                <w:szCs w:val="16"/>
              </w:rPr>
              <w:t>2025</w:t>
            </w:r>
          </w:p>
          <w:p w14:paraId="0E0A4288" w14:textId="77777777" w:rsidR="00FF3A30" w:rsidRDefault="00FF3A30">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275" w:type="dxa"/>
            <w:shd w:val="clear" w:color="auto" w:fill="D9D9D9" w:themeFill="background1" w:themeFillShade="D9"/>
            <w:vAlign w:val="bottom"/>
            <w:hideMark/>
          </w:tcPr>
          <w:p w14:paraId="3AA702BF" w14:textId="77777777" w:rsidR="00FF3A30" w:rsidRDefault="00FF3A30">
            <w:pPr>
              <w:pStyle w:val="TableParagraph"/>
              <w:spacing w:before="60" w:after="60"/>
              <w:ind w:left="-40" w:right="153" w:firstLine="96"/>
              <w:rPr>
                <w:rFonts w:ascii="Segoe UI" w:hAnsi="Segoe UI" w:cs="Segoe UI"/>
                <w:b/>
                <w:bCs/>
                <w:w w:val="110"/>
                <w:sz w:val="16"/>
                <w:szCs w:val="16"/>
              </w:rPr>
            </w:pPr>
            <w:r>
              <w:rPr>
                <w:rFonts w:ascii="Segoe UI" w:hAnsi="Segoe UI" w:cs="Segoe UI"/>
                <w:b/>
                <w:bCs/>
                <w:w w:val="110"/>
                <w:sz w:val="16"/>
                <w:szCs w:val="16"/>
              </w:rPr>
              <w:t>Location of end-of-year performance information^</w:t>
            </w:r>
          </w:p>
        </w:tc>
      </w:tr>
      <w:tr w:rsidR="00FF3A30" w:rsidRPr="00FF3A30" w14:paraId="0171E9D4" w14:textId="77777777">
        <w:trPr>
          <w:trHeight w:val="340"/>
        </w:trPr>
        <w:tc>
          <w:tcPr>
            <w:tcW w:w="1133" w:type="dxa"/>
          </w:tcPr>
          <w:p w14:paraId="750B1407" w14:textId="77777777"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2635" w:type="dxa"/>
          </w:tcPr>
          <w:p w14:paraId="450C552B" w14:textId="3EF7AAEA"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Multi-year appropriations</w:t>
            </w:r>
          </w:p>
        </w:tc>
        <w:tc>
          <w:tcPr>
            <w:tcW w:w="709" w:type="dxa"/>
          </w:tcPr>
          <w:p w14:paraId="052C1995"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Pr>
          <w:p w14:paraId="07DE1D22"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58" w:type="dxa"/>
          </w:tcPr>
          <w:p w14:paraId="6F105713"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19" w:type="dxa"/>
          </w:tcPr>
          <w:p w14:paraId="60E956CE"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275" w:type="dxa"/>
          </w:tcPr>
          <w:p w14:paraId="72B4140B"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r>
      <w:tr w:rsidR="00FF3A30" w:rsidRPr="00FF3A30" w14:paraId="12A3A190" w14:textId="77777777" w:rsidTr="00FF3A30">
        <w:trPr>
          <w:trHeight w:val="340"/>
        </w:trPr>
        <w:tc>
          <w:tcPr>
            <w:tcW w:w="1133" w:type="dxa"/>
          </w:tcPr>
          <w:p w14:paraId="0A241900" w14:textId="53141AF9"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2635" w:type="dxa"/>
          </w:tcPr>
          <w:p w14:paraId="25DFC435" w14:textId="3E6498C4"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Departmental output expenses</w:t>
            </w:r>
          </w:p>
        </w:tc>
        <w:tc>
          <w:tcPr>
            <w:tcW w:w="709" w:type="dxa"/>
          </w:tcPr>
          <w:p w14:paraId="1476F4DE"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Pr>
          <w:p w14:paraId="329CAF0B" w14:textId="37AE2FFA"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1158" w:type="dxa"/>
          </w:tcPr>
          <w:p w14:paraId="3FF418A4" w14:textId="603A4D23"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1119" w:type="dxa"/>
          </w:tcPr>
          <w:p w14:paraId="12623365" w14:textId="2833A47E"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1275" w:type="dxa"/>
          </w:tcPr>
          <w:p w14:paraId="5C5A6363"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r>
      <w:tr w:rsidR="00FF3A30" w14:paraId="01EBA623" w14:textId="77777777" w:rsidTr="00FF3A30">
        <w:trPr>
          <w:trHeight w:val="340"/>
        </w:trPr>
        <w:tc>
          <w:tcPr>
            <w:tcW w:w="1133" w:type="dxa"/>
            <w:tcBorders>
              <w:bottom w:val="single" w:sz="4" w:space="0" w:color="A6A6A6" w:themeColor="background1" w:themeShade="A6"/>
            </w:tcBorders>
          </w:tcPr>
          <w:p w14:paraId="2A79C790" w14:textId="3445752A"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2635" w:type="dxa"/>
            <w:tcBorders>
              <w:bottom w:val="single" w:sz="4" w:space="0" w:color="A6A6A6" w:themeColor="background1" w:themeShade="A6"/>
            </w:tcBorders>
          </w:tcPr>
          <w:p w14:paraId="1CE9A646" w14:textId="67AC9D8E"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Strengthening Pacific Health Systems MYA</w:t>
            </w:r>
          </w:p>
        </w:tc>
        <w:tc>
          <w:tcPr>
            <w:tcW w:w="709" w:type="dxa"/>
            <w:tcBorders>
              <w:bottom w:val="single" w:sz="4" w:space="0" w:color="A6A6A6" w:themeColor="background1" w:themeShade="A6"/>
            </w:tcBorders>
          </w:tcPr>
          <w:p w14:paraId="4A9C7F6E" w14:textId="77777777" w:rsidR="00FF3A30" w:rsidRPr="00FF3A30" w:rsidRDefault="00FF3A30" w:rsidP="00FF3A30">
            <w:pPr>
              <w:pStyle w:val="TableParagraph"/>
              <w:spacing w:before="60" w:after="60"/>
              <w:ind w:left="-42" w:right="152" w:firstLine="99"/>
              <w:rPr>
                <w:rFonts w:ascii="Segoe UI" w:hAnsi="Segoe UI" w:cs="Segoe UI"/>
                <w:sz w:val="16"/>
                <w:szCs w:val="16"/>
              </w:rPr>
            </w:pPr>
          </w:p>
        </w:tc>
        <w:tc>
          <w:tcPr>
            <w:tcW w:w="1181" w:type="dxa"/>
            <w:tcBorders>
              <w:bottom w:val="single" w:sz="4" w:space="0" w:color="A6A6A6" w:themeColor="background1" w:themeShade="A6"/>
            </w:tcBorders>
          </w:tcPr>
          <w:p w14:paraId="70D17B0C" w14:textId="64252D7F"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2,244</w:t>
            </w:r>
          </w:p>
        </w:tc>
        <w:tc>
          <w:tcPr>
            <w:tcW w:w="1158" w:type="dxa"/>
            <w:tcBorders>
              <w:bottom w:val="single" w:sz="4" w:space="0" w:color="A6A6A6" w:themeColor="background1" w:themeShade="A6"/>
            </w:tcBorders>
          </w:tcPr>
          <w:p w14:paraId="2F6A5E44" w14:textId="014F43F9"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119" w:type="dxa"/>
            <w:tcBorders>
              <w:bottom w:val="single" w:sz="4" w:space="0" w:color="A6A6A6" w:themeColor="background1" w:themeShade="A6"/>
            </w:tcBorders>
          </w:tcPr>
          <w:p w14:paraId="1EAF278E" w14:textId="58EF4AF9"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5,036</w:t>
            </w:r>
          </w:p>
        </w:tc>
        <w:tc>
          <w:tcPr>
            <w:tcW w:w="1275" w:type="dxa"/>
            <w:tcBorders>
              <w:bottom w:val="single" w:sz="4" w:space="0" w:color="A6A6A6" w:themeColor="background1" w:themeShade="A6"/>
            </w:tcBorders>
          </w:tcPr>
          <w:p w14:paraId="408D25B0" w14:textId="6F1C100B" w:rsidR="00FF3A30" w:rsidRPr="00FF3A30" w:rsidRDefault="00FF3A30" w:rsidP="00FF3A30">
            <w:pPr>
              <w:pStyle w:val="TableParagraph"/>
              <w:spacing w:before="60" w:after="60"/>
              <w:ind w:left="-42" w:right="152" w:firstLine="99"/>
              <w:rPr>
                <w:rFonts w:ascii="Segoe UI" w:hAnsi="Segoe UI" w:cs="Segoe UI"/>
                <w:sz w:val="16"/>
                <w:szCs w:val="16"/>
              </w:rPr>
            </w:pPr>
            <w:r w:rsidRPr="00FF3A30">
              <w:rPr>
                <w:rFonts w:ascii="Segoe UI" w:hAnsi="Segoe UI" w:cs="Segoe UI"/>
                <w:sz w:val="16"/>
                <w:szCs w:val="16"/>
              </w:rPr>
              <w:t>1</w:t>
            </w:r>
          </w:p>
        </w:tc>
      </w:tr>
      <w:tr w:rsidR="00FF3A30" w:rsidRPr="00FF3A30" w14:paraId="664B7FC1" w14:textId="77777777" w:rsidTr="00FF3A30">
        <w:trPr>
          <w:trHeight w:val="340"/>
        </w:trPr>
        <w:tc>
          <w:tcPr>
            <w:tcW w:w="1133" w:type="dxa"/>
            <w:tcBorders>
              <w:top w:val="single" w:sz="4" w:space="0" w:color="A6A6A6" w:themeColor="background1" w:themeShade="A6"/>
              <w:bottom w:val="single" w:sz="4" w:space="0" w:color="A6A6A6" w:themeColor="background1" w:themeShade="A6"/>
            </w:tcBorders>
          </w:tcPr>
          <w:p w14:paraId="48512DFC" w14:textId="22A05648"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2635" w:type="dxa"/>
            <w:tcBorders>
              <w:top w:val="single" w:sz="4" w:space="0" w:color="A6A6A6" w:themeColor="background1" w:themeShade="A6"/>
              <w:bottom w:val="single" w:sz="4" w:space="0" w:color="A6A6A6" w:themeColor="background1" w:themeShade="A6"/>
            </w:tcBorders>
          </w:tcPr>
          <w:p w14:paraId="6D5DE8E6" w14:textId="7C1ACB5D"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Total multi-year appropriations</w:t>
            </w:r>
          </w:p>
        </w:tc>
        <w:tc>
          <w:tcPr>
            <w:tcW w:w="709" w:type="dxa"/>
            <w:tcBorders>
              <w:top w:val="single" w:sz="4" w:space="0" w:color="A6A6A6" w:themeColor="background1" w:themeShade="A6"/>
              <w:bottom w:val="single" w:sz="4" w:space="0" w:color="A6A6A6" w:themeColor="background1" w:themeShade="A6"/>
            </w:tcBorders>
          </w:tcPr>
          <w:p w14:paraId="46BCB3EB"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504F1BA8" w14:textId="2AF8AC5E"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2,244</w:t>
            </w:r>
          </w:p>
        </w:tc>
        <w:tc>
          <w:tcPr>
            <w:tcW w:w="1158" w:type="dxa"/>
            <w:tcBorders>
              <w:top w:val="single" w:sz="4" w:space="0" w:color="A6A6A6" w:themeColor="background1" w:themeShade="A6"/>
              <w:bottom w:val="single" w:sz="4" w:space="0" w:color="A6A6A6" w:themeColor="background1" w:themeShade="A6"/>
            </w:tcBorders>
          </w:tcPr>
          <w:p w14:paraId="05E4DB58" w14:textId="20F9561C"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119" w:type="dxa"/>
            <w:tcBorders>
              <w:top w:val="single" w:sz="4" w:space="0" w:color="A6A6A6" w:themeColor="background1" w:themeShade="A6"/>
              <w:bottom w:val="single" w:sz="4" w:space="0" w:color="A6A6A6" w:themeColor="background1" w:themeShade="A6"/>
            </w:tcBorders>
          </w:tcPr>
          <w:p w14:paraId="37BF743E" w14:textId="18694059"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5,036</w:t>
            </w:r>
          </w:p>
        </w:tc>
        <w:tc>
          <w:tcPr>
            <w:tcW w:w="1275" w:type="dxa"/>
            <w:tcBorders>
              <w:top w:val="single" w:sz="4" w:space="0" w:color="A6A6A6" w:themeColor="background1" w:themeShade="A6"/>
              <w:bottom w:val="single" w:sz="4" w:space="0" w:color="A6A6A6" w:themeColor="background1" w:themeShade="A6"/>
            </w:tcBorders>
          </w:tcPr>
          <w:p w14:paraId="46DB4DFB" w14:textId="6A565570"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FF3A30" w:rsidRPr="00FF3A30" w14:paraId="186AEBF4" w14:textId="77777777" w:rsidTr="00FF3A30">
        <w:trPr>
          <w:trHeight w:val="340"/>
        </w:trPr>
        <w:tc>
          <w:tcPr>
            <w:tcW w:w="1133" w:type="dxa"/>
            <w:tcBorders>
              <w:top w:val="single" w:sz="4" w:space="0" w:color="A6A6A6" w:themeColor="background1" w:themeShade="A6"/>
            </w:tcBorders>
          </w:tcPr>
          <w:p w14:paraId="79710CB1" w14:textId="77774101"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2635" w:type="dxa"/>
            <w:tcBorders>
              <w:top w:val="single" w:sz="4" w:space="0" w:color="A6A6A6" w:themeColor="background1" w:themeShade="A6"/>
            </w:tcBorders>
          </w:tcPr>
          <w:p w14:paraId="0100CCA1" w14:textId="18D65773"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Multi-category expenses</w:t>
            </w:r>
          </w:p>
        </w:tc>
        <w:tc>
          <w:tcPr>
            <w:tcW w:w="709" w:type="dxa"/>
            <w:tcBorders>
              <w:top w:val="single" w:sz="4" w:space="0" w:color="A6A6A6" w:themeColor="background1" w:themeShade="A6"/>
            </w:tcBorders>
          </w:tcPr>
          <w:p w14:paraId="16B6E660"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tcBorders>
          </w:tcPr>
          <w:p w14:paraId="01B0B8F6" w14:textId="4EB16717"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1158" w:type="dxa"/>
            <w:tcBorders>
              <w:top w:val="single" w:sz="4" w:space="0" w:color="A6A6A6" w:themeColor="background1" w:themeShade="A6"/>
            </w:tcBorders>
          </w:tcPr>
          <w:p w14:paraId="73B46A4D" w14:textId="48FA8AF3"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1119" w:type="dxa"/>
            <w:tcBorders>
              <w:top w:val="single" w:sz="4" w:space="0" w:color="A6A6A6" w:themeColor="background1" w:themeShade="A6"/>
            </w:tcBorders>
          </w:tcPr>
          <w:p w14:paraId="6B5F059E" w14:textId="25F87DB0"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1275" w:type="dxa"/>
            <w:tcBorders>
              <w:top w:val="single" w:sz="4" w:space="0" w:color="A6A6A6" w:themeColor="background1" w:themeShade="A6"/>
            </w:tcBorders>
          </w:tcPr>
          <w:p w14:paraId="37677E74" w14:textId="07717093"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FF3A30" w:rsidRPr="00FF3A30" w14:paraId="2D98C297" w14:textId="77777777">
        <w:trPr>
          <w:trHeight w:val="340"/>
        </w:trPr>
        <w:tc>
          <w:tcPr>
            <w:tcW w:w="1133" w:type="dxa"/>
          </w:tcPr>
          <w:p w14:paraId="58EAB1E0" w14:textId="71E58455"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269,070</w:t>
            </w:r>
          </w:p>
        </w:tc>
        <w:tc>
          <w:tcPr>
            <w:tcW w:w="2635" w:type="dxa"/>
          </w:tcPr>
          <w:p w14:paraId="3EB6CE18" w14:textId="0D129B81"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Stewardship of the New Zealand health system MCA</w:t>
            </w:r>
          </w:p>
        </w:tc>
        <w:tc>
          <w:tcPr>
            <w:tcW w:w="709" w:type="dxa"/>
          </w:tcPr>
          <w:p w14:paraId="060D41E5"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Pr>
          <w:p w14:paraId="45A59322" w14:textId="1DE469A0"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228,183</w:t>
            </w:r>
          </w:p>
        </w:tc>
        <w:tc>
          <w:tcPr>
            <w:tcW w:w="1158" w:type="dxa"/>
          </w:tcPr>
          <w:p w14:paraId="7C0A47E1" w14:textId="5EB4D6B8"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228,563</w:t>
            </w:r>
          </w:p>
        </w:tc>
        <w:tc>
          <w:tcPr>
            <w:tcW w:w="1119" w:type="dxa"/>
          </w:tcPr>
          <w:p w14:paraId="31747C59" w14:textId="5A9E4881"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235,824</w:t>
            </w:r>
          </w:p>
        </w:tc>
        <w:tc>
          <w:tcPr>
            <w:tcW w:w="1275" w:type="dxa"/>
          </w:tcPr>
          <w:p w14:paraId="5CD334AD" w14:textId="3505BCD3"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FF3A30" w:rsidRPr="00FF3A30" w14:paraId="6E04F6B1" w14:textId="77777777">
        <w:trPr>
          <w:trHeight w:val="340"/>
        </w:trPr>
        <w:tc>
          <w:tcPr>
            <w:tcW w:w="1133" w:type="dxa"/>
          </w:tcPr>
          <w:p w14:paraId="586DEA5A" w14:textId="7CBB0CC2"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2635" w:type="dxa"/>
          </w:tcPr>
          <w:p w14:paraId="0BC47430" w14:textId="055059C7" w:rsidR="00FF3A30" w:rsidRPr="00FF3A30" w:rsidRDefault="00FF3A30" w:rsidP="00FF3A30">
            <w:pPr>
              <w:pStyle w:val="TableParagraph"/>
              <w:spacing w:before="60" w:after="60"/>
              <w:ind w:left="66" w:hanging="5"/>
              <w:jc w:val="left"/>
              <w:rPr>
                <w:rFonts w:ascii="Segoe UI" w:hAnsi="Segoe UI" w:cs="Segoe UI"/>
                <w:i/>
                <w:iCs/>
                <w:sz w:val="16"/>
                <w:szCs w:val="16"/>
              </w:rPr>
            </w:pPr>
            <w:r w:rsidRPr="00FF3A30">
              <w:rPr>
                <w:rFonts w:ascii="Segoe UI" w:hAnsi="Segoe UI" w:cs="Segoe UI"/>
                <w:i/>
                <w:iCs/>
                <w:sz w:val="16"/>
                <w:szCs w:val="16"/>
              </w:rPr>
              <w:t>Departmental output expenses</w:t>
            </w:r>
          </w:p>
        </w:tc>
        <w:tc>
          <w:tcPr>
            <w:tcW w:w="709" w:type="dxa"/>
          </w:tcPr>
          <w:p w14:paraId="0AAA01B9" w14:textId="77777777" w:rsidR="00FF3A30" w:rsidRPr="00FF3A30" w:rsidRDefault="00FF3A30" w:rsidP="00FF3A30">
            <w:pPr>
              <w:pStyle w:val="TableParagraph"/>
              <w:spacing w:before="60" w:after="60"/>
              <w:ind w:left="-42" w:right="152" w:firstLine="99"/>
              <w:rPr>
                <w:rFonts w:ascii="Segoe UI" w:hAnsi="Segoe UI" w:cs="Segoe UI"/>
                <w:i/>
                <w:iCs/>
                <w:sz w:val="16"/>
                <w:szCs w:val="16"/>
              </w:rPr>
            </w:pPr>
          </w:p>
        </w:tc>
        <w:tc>
          <w:tcPr>
            <w:tcW w:w="1181" w:type="dxa"/>
          </w:tcPr>
          <w:p w14:paraId="3710D719" w14:textId="581EED7D"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58" w:type="dxa"/>
          </w:tcPr>
          <w:p w14:paraId="1C189919" w14:textId="6A7CFDBB"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19" w:type="dxa"/>
          </w:tcPr>
          <w:p w14:paraId="76B624B4" w14:textId="13D4EC61"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275" w:type="dxa"/>
          </w:tcPr>
          <w:p w14:paraId="44AAF850" w14:textId="31B8A66A" w:rsidR="00FF3A30" w:rsidRPr="00FF3A30" w:rsidRDefault="00FF3A30" w:rsidP="00FF3A30">
            <w:pPr>
              <w:pStyle w:val="TableParagraph"/>
              <w:spacing w:before="60" w:after="60"/>
              <w:ind w:left="-42" w:right="170" w:firstLine="99"/>
              <w:rPr>
                <w:rFonts w:ascii="Segoe UI" w:hAnsi="Segoe UI" w:cs="Segoe UI"/>
                <w:i/>
                <w:iCs/>
                <w:sz w:val="16"/>
                <w:szCs w:val="16"/>
              </w:rPr>
            </w:pPr>
          </w:p>
        </w:tc>
      </w:tr>
      <w:tr w:rsidR="00FF3A30" w14:paraId="2BEDC6FC" w14:textId="77777777">
        <w:trPr>
          <w:trHeight w:val="340"/>
        </w:trPr>
        <w:tc>
          <w:tcPr>
            <w:tcW w:w="1133" w:type="dxa"/>
          </w:tcPr>
          <w:p w14:paraId="4F78D824" w14:textId="7690E3C2"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23,432</w:t>
            </w:r>
          </w:p>
        </w:tc>
        <w:tc>
          <w:tcPr>
            <w:tcW w:w="2635" w:type="dxa"/>
          </w:tcPr>
          <w:p w14:paraId="6A08B006" w14:textId="2F7E79B8"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Equity, evidence and outcomes</w:t>
            </w:r>
          </w:p>
        </w:tc>
        <w:tc>
          <w:tcPr>
            <w:tcW w:w="709" w:type="dxa"/>
          </w:tcPr>
          <w:p w14:paraId="6A55B2F0" w14:textId="77777777" w:rsidR="00FF3A30" w:rsidRPr="00FF3A30" w:rsidRDefault="00FF3A30" w:rsidP="00FF3A30">
            <w:pPr>
              <w:pStyle w:val="TableParagraph"/>
              <w:spacing w:before="60" w:after="60"/>
              <w:ind w:left="-42" w:right="152" w:firstLine="99"/>
              <w:rPr>
                <w:rFonts w:ascii="Segoe UI" w:hAnsi="Segoe UI" w:cs="Segoe UI"/>
                <w:sz w:val="16"/>
                <w:szCs w:val="16"/>
              </w:rPr>
            </w:pPr>
          </w:p>
        </w:tc>
        <w:tc>
          <w:tcPr>
            <w:tcW w:w="1181" w:type="dxa"/>
          </w:tcPr>
          <w:p w14:paraId="74BE9C71" w14:textId="22106595"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36,594</w:t>
            </w:r>
          </w:p>
        </w:tc>
        <w:tc>
          <w:tcPr>
            <w:tcW w:w="1158" w:type="dxa"/>
          </w:tcPr>
          <w:p w14:paraId="4F849389" w14:textId="6A15C185"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16,620</w:t>
            </w:r>
          </w:p>
        </w:tc>
        <w:tc>
          <w:tcPr>
            <w:tcW w:w="1119" w:type="dxa"/>
          </w:tcPr>
          <w:p w14:paraId="2C1CCB9B" w14:textId="5FADF497"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40,302</w:t>
            </w:r>
          </w:p>
        </w:tc>
        <w:tc>
          <w:tcPr>
            <w:tcW w:w="1275" w:type="dxa"/>
          </w:tcPr>
          <w:p w14:paraId="67BBD52B" w14:textId="2F8D2690"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w:t>
            </w:r>
          </w:p>
        </w:tc>
      </w:tr>
      <w:tr w:rsidR="00FF3A30" w:rsidRPr="007359E3" w14:paraId="07838F12" w14:textId="77777777">
        <w:trPr>
          <w:trHeight w:val="340"/>
        </w:trPr>
        <w:tc>
          <w:tcPr>
            <w:tcW w:w="1133" w:type="dxa"/>
          </w:tcPr>
          <w:p w14:paraId="5BF78EC2" w14:textId="550D36C1"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43,456</w:t>
            </w:r>
          </w:p>
        </w:tc>
        <w:tc>
          <w:tcPr>
            <w:tcW w:w="2635" w:type="dxa"/>
          </w:tcPr>
          <w:p w14:paraId="432C80D1" w14:textId="76FA7F26"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Policy advice and related services</w:t>
            </w:r>
          </w:p>
        </w:tc>
        <w:tc>
          <w:tcPr>
            <w:tcW w:w="709" w:type="dxa"/>
          </w:tcPr>
          <w:p w14:paraId="1D56B1B0" w14:textId="620CB131" w:rsidR="00FF3A30" w:rsidRPr="00FF3A30" w:rsidRDefault="00FF3A30" w:rsidP="00FF3A30">
            <w:pPr>
              <w:pStyle w:val="TableParagraph"/>
              <w:spacing w:before="60" w:after="60"/>
              <w:ind w:left="-42" w:right="170" w:firstLine="99"/>
              <w:rPr>
                <w:rFonts w:ascii="Segoe UI" w:hAnsi="Segoe UI" w:cs="Segoe UI"/>
                <w:sz w:val="16"/>
                <w:szCs w:val="16"/>
              </w:rPr>
            </w:pPr>
          </w:p>
        </w:tc>
        <w:tc>
          <w:tcPr>
            <w:tcW w:w="1181" w:type="dxa"/>
          </w:tcPr>
          <w:p w14:paraId="21EB65A9" w14:textId="02ECCA5F"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36,489</w:t>
            </w:r>
          </w:p>
        </w:tc>
        <w:tc>
          <w:tcPr>
            <w:tcW w:w="1158" w:type="dxa"/>
          </w:tcPr>
          <w:p w14:paraId="5EA7CB20" w14:textId="511C51D6"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39,791</w:t>
            </w:r>
          </w:p>
        </w:tc>
        <w:tc>
          <w:tcPr>
            <w:tcW w:w="1119" w:type="dxa"/>
          </w:tcPr>
          <w:p w14:paraId="66287672" w14:textId="467C68D8"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38,609</w:t>
            </w:r>
          </w:p>
        </w:tc>
        <w:tc>
          <w:tcPr>
            <w:tcW w:w="1275" w:type="dxa"/>
          </w:tcPr>
          <w:p w14:paraId="3954DBDD" w14:textId="2DCEF8BE"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w:t>
            </w:r>
          </w:p>
        </w:tc>
      </w:tr>
      <w:tr w:rsidR="00FF3A30" w14:paraId="22EAE510" w14:textId="77777777">
        <w:trPr>
          <w:trHeight w:val="340"/>
        </w:trPr>
        <w:tc>
          <w:tcPr>
            <w:tcW w:w="1133" w:type="dxa"/>
          </w:tcPr>
          <w:p w14:paraId="5D145A96" w14:textId="7829556E"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125,443</w:t>
            </w:r>
          </w:p>
        </w:tc>
        <w:tc>
          <w:tcPr>
            <w:tcW w:w="2635" w:type="dxa"/>
          </w:tcPr>
          <w:p w14:paraId="70E41D68" w14:textId="64BF56F1"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Public health and population health leadership</w:t>
            </w:r>
          </w:p>
        </w:tc>
        <w:tc>
          <w:tcPr>
            <w:tcW w:w="709" w:type="dxa"/>
          </w:tcPr>
          <w:p w14:paraId="7A4914B7" w14:textId="77777777" w:rsidR="00FF3A30" w:rsidRPr="00FF3A30" w:rsidRDefault="00FF3A30" w:rsidP="00FF3A30">
            <w:pPr>
              <w:pStyle w:val="TableParagraph"/>
              <w:spacing w:before="60" w:after="60"/>
              <w:ind w:left="-42" w:right="170" w:firstLine="99"/>
              <w:rPr>
                <w:rFonts w:ascii="Segoe UI" w:hAnsi="Segoe UI" w:cs="Segoe UI"/>
                <w:sz w:val="16"/>
                <w:szCs w:val="16"/>
              </w:rPr>
            </w:pPr>
          </w:p>
        </w:tc>
        <w:tc>
          <w:tcPr>
            <w:tcW w:w="1181" w:type="dxa"/>
          </w:tcPr>
          <w:p w14:paraId="60ACAD16" w14:textId="1B7750AB"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88,610</w:t>
            </w:r>
          </w:p>
        </w:tc>
        <w:tc>
          <w:tcPr>
            <w:tcW w:w="1158" w:type="dxa"/>
          </w:tcPr>
          <w:p w14:paraId="5B790187" w14:textId="4B5E5FED"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103,743</w:t>
            </w:r>
          </w:p>
        </w:tc>
        <w:tc>
          <w:tcPr>
            <w:tcW w:w="1119" w:type="dxa"/>
          </w:tcPr>
          <w:p w14:paraId="4C3C7E65" w14:textId="7E92DC96"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87,515</w:t>
            </w:r>
          </w:p>
        </w:tc>
        <w:tc>
          <w:tcPr>
            <w:tcW w:w="1275" w:type="dxa"/>
          </w:tcPr>
          <w:p w14:paraId="47C9C72D" w14:textId="6325705C"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w:t>
            </w:r>
          </w:p>
        </w:tc>
      </w:tr>
      <w:tr w:rsidR="00FF3A30" w14:paraId="4036968F" w14:textId="77777777">
        <w:trPr>
          <w:trHeight w:val="340"/>
        </w:trPr>
        <w:tc>
          <w:tcPr>
            <w:tcW w:w="1133" w:type="dxa"/>
          </w:tcPr>
          <w:p w14:paraId="286256E1" w14:textId="2E545BA7"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61,814</w:t>
            </w:r>
          </w:p>
        </w:tc>
        <w:tc>
          <w:tcPr>
            <w:tcW w:w="2635" w:type="dxa"/>
          </w:tcPr>
          <w:p w14:paraId="5FABB4D4" w14:textId="754CF486"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Regulatory and enforcement services</w:t>
            </w:r>
          </w:p>
        </w:tc>
        <w:tc>
          <w:tcPr>
            <w:tcW w:w="709" w:type="dxa"/>
          </w:tcPr>
          <w:p w14:paraId="5945009B" w14:textId="77777777" w:rsidR="00FF3A30" w:rsidRPr="00FF3A30" w:rsidRDefault="00FF3A30" w:rsidP="00FF3A30">
            <w:pPr>
              <w:pStyle w:val="TableParagraph"/>
              <w:spacing w:before="60" w:after="60"/>
              <w:ind w:left="-42" w:right="170" w:firstLine="99"/>
              <w:rPr>
                <w:rFonts w:ascii="Segoe UI" w:hAnsi="Segoe UI" w:cs="Segoe UI"/>
                <w:sz w:val="16"/>
                <w:szCs w:val="16"/>
              </w:rPr>
            </w:pPr>
          </w:p>
        </w:tc>
        <w:tc>
          <w:tcPr>
            <w:tcW w:w="1181" w:type="dxa"/>
          </w:tcPr>
          <w:p w14:paraId="4735211C" w14:textId="244DB73C"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45,866</w:t>
            </w:r>
          </w:p>
        </w:tc>
        <w:tc>
          <w:tcPr>
            <w:tcW w:w="1158" w:type="dxa"/>
          </w:tcPr>
          <w:p w14:paraId="5C44111A" w14:textId="547B4AB1"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53,274</w:t>
            </w:r>
          </w:p>
        </w:tc>
        <w:tc>
          <w:tcPr>
            <w:tcW w:w="1119" w:type="dxa"/>
          </w:tcPr>
          <w:p w14:paraId="3A50FBCC" w14:textId="18ED5699"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46,786</w:t>
            </w:r>
          </w:p>
        </w:tc>
        <w:tc>
          <w:tcPr>
            <w:tcW w:w="1275" w:type="dxa"/>
          </w:tcPr>
          <w:p w14:paraId="4FD8836C" w14:textId="641FED71"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w:t>
            </w:r>
          </w:p>
        </w:tc>
      </w:tr>
      <w:tr w:rsidR="00FF3A30" w14:paraId="44FA780D" w14:textId="77777777">
        <w:trPr>
          <w:trHeight w:val="340"/>
        </w:trPr>
        <w:tc>
          <w:tcPr>
            <w:tcW w:w="1133" w:type="dxa"/>
          </w:tcPr>
          <w:p w14:paraId="093ABB01" w14:textId="37E4FB4B"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14,925</w:t>
            </w:r>
          </w:p>
        </w:tc>
        <w:tc>
          <w:tcPr>
            <w:tcW w:w="2635" w:type="dxa"/>
          </w:tcPr>
          <w:p w14:paraId="2D24BAAE" w14:textId="66892DA8"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Sector performance and monitoring</w:t>
            </w:r>
          </w:p>
        </w:tc>
        <w:tc>
          <w:tcPr>
            <w:tcW w:w="709" w:type="dxa"/>
          </w:tcPr>
          <w:p w14:paraId="751A6A38" w14:textId="77777777" w:rsidR="00FF3A30" w:rsidRPr="00FF3A30" w:rsidRDefault="00FF3A30" w:rsidP="00FF3A30">
            <w:pPr>
              <w:pStyle w:val="TableParagraph"/>
              <w:spacing w:before="60" w:after="60"/>
              <w:ind w:left="-42" w:right="170" w:firstLine="99"/>
              <w:rPr>
                <w:rFonts w:ascii="Segoe UI" w:hAnsi="Segoe UI" w:cs="Segoe UI"/>
                <w:sz w:val="16"/>
                <w:szCs w:val="16"/>
              </w:rPr>
            </w:pPr>
          </w:p>
        </w:tc>
        <w:tc>
          <w:tcPr>
            <w:tcW w:w="1181" w:type="dxa"/>
          </w:tcPr>
          <w:p w14:paraId="1169CB5A" w14:textId="37A975D3"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20,624</w:t>
            </w:r>
          </w:p>
        </w:tc>
        <w:tc>
          <w:tcPr>
            <w:tcW w:w="1158" w:type="dxa"/>
          </w:tcPr>
          <w:p w14:paraId="22AAE97B" w14:textId="7B19F9CA"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15,135</w:t>
            </w:r>
          </w:p>
        </w:tc>
        <w:tc>
          <w:tcPr>
            <w:tcW w:w="1119" w:type="dxa"/>
          </w:tcPr>
          <w:p w14:paraId="11CBC67D" w14:textId="2E90A7EE"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22,612</w:t>
            </w:r>
          </w:p>
        </w:tc>
        <w:tc>
          <w:tcPr>
            <w:tcW w:w="1275" w:type="dxa"/>
          </w:tcPr>
          <w:p w14:paraId="518A62BB" w14:textId="7E871E83"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w:t>
            </w:r>
          </w:p>
        </w:tc>
      </w:tr>
      <w:tr w:rsidR="00FF3A30" w:rsidRPr="00FF3A30" w14:paraId="45CDC499" w14:textId="77777777">
        <w:trPr>
          <w:trHeight w:val="340"/>
        </w:trPr>
        <w:tc>
          <w:tcPr>
            <w:tcW w:w="1133" w:type="dxa"/>
          </w:tcPr>
          <w:p w14:paraId="57DC5593" w14:textId="20AA8B9E"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2635" w:type="dxa"/>
          </w:tcPr>
          <w:p w14:paraId="3ACBD3DA" w14:textId="49BAE1F9"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Redress for Abuse in Care MCA</w:t>
            </w:r>
          </w:p>
        </w:tc>
        <w:tc>
          <w:tcPr>
            <w:tcW w:w="709" w:type="dxa"/>
          </w:tcPr>
          <w:p w14:paraId="388B17CE" w14:textId="353CB118" w:rsidR="00FF3A30" w:rsidRPr="00FF3A30" w:rsidRDefault="00FF3A30" w:rsidP="00FF3A30">
            <w:pPr>
              <w:pStyle w:val="TableParagraph"/>
              <w:spacing w:before="60" w:after="60"/>
              <w:ind w:left="-42" w:right="170" w:firstLine="99"/>
              <w:rPr>
                <w:rFonts w:ascii="Segoe UI" w:hAnsi="Segoe UI" w:cs="Segoe UI"/>
                <w:b/>
                <w:bCs/>
                <w:sz w:val="16"/>
                <w:szCs w:val="16"/>
              </w:rPr>
            </w:pPr>
          </w:p>
        </w:tc>
        <w:tc>
          <w:tcPr>
            <w:tcW w:w="1181" w:type="dxa"/>
          </w:tcPr>
          <w:p w14:paraId="4B1D09DC" w14:textId="217BE26E"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2,677</w:t>
            </w:r>
          </w:p>
        </w:tc>
        <w:tc>
          <w:tcPr>
            <w:tcW w:w="1158" w:type="dxa"/>
          </w:tcPr>
          <w:p w14:paraId="34101676" w14:textId="28AA48B0"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119" w:type="dxa"/>
          </w:tcPr>
          <w:p w14:paraId="683A8907" w14:textId="27B360A8"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13,070</w:t>
            </w:r>
          </w:p>
        </w:tc>
        <w:tc>
          <w:tcPr>
            <w:tcW w:w="1275" w:type="dxa"/>
          </w:tcPr>
          <w:p w14:paraId="28A7BB6B"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r>
      <w:tr w:rsidR="00FF3A30" w:rsidRPr="00FF3A30" w14:paraId="3B14678C" w14:textId="77777777">
        <w:trPr>
          <w:trHeight w:val="340"/>
        </w:trPr>
        <w:tc>
          <w:tcPr>
            <w:tcW w:w="1133" w:type="dxa"/>
          </w:tcPr>
          <w:p w14:paraId="01FBFB6D"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2635" w:type="dxa"/>
          </w:tcPr>
          <w:p w14:paraId="3AE92FE8" w14:textId="278FC2E8" w:rsidR="00FF3A30" w:rsidRPr="00FF3A30" w:rsidRDefault="00FF3A30" w:rsidP="00FF3A30">
            <w:pPr>
              <w:pStyle w:val="TableParagraph"/>
              <w:spacing w:before="60" w:after="60"/>
              <w:ind w:left="66" w:hanging="5"/>
              <w:jc w:val="left"/>
              <w:rPr>
                <w:rFonts w:ascii="Segoe UI" w:hAnsi="Segoe UI" w:cs="Segoe UI"/>
                <w:i/>
                <w:iCs/>
                <w:sz w:val="16"/>
                <w:szCs w:val="16"/>
              </w:rPr>
            </w:pPr>
            <w:r w:rsidRPr="00FF3A30">
              <w:rPr>
                <w:rFonts w:ascii="Segoe UI" w:hAnsi="Segoe UI" w:cs="Segoe UI"/>
                <w:i/>
                <w:iCs/>
                <w:sz w:val="16"/>
                <w:szCs w:val="16"/>
              </w:rPr>
              <w:t>Departmental output expenses</w:t>
            </w:r>
          </w:p>
        </w:tc>
        <w:tc>
          <w:tcPr>
            <w:tcW w:w="709" w:type="dxa"/>
          </w:tcPr>
          <w:p w14:paraId="1EDFB0AD" w14:textId="77777777" w:rsidR="00FF3A30" w:rsidRPr="00FF3A30" w:rsidRDefault="00FF3A30" w:rsidP="00FF3A30">
            <w:pPr>
              <w:pStyle w:val="TableParagraph"/>
              <w:spacing w:before="60" w:after="60"/>
              <w:ind w:left="-42" w:right="152" w:firstLine="99"/>
              <w:rPr>
                <w:rFonts w:ascii="Segoe UI" w:hAnsi="Segoe UI" w:cs="Segoe UI"/>
                <w:i/>
                <w:iCs/>
                <w:sz w:val="16"/>
                <w:szCs w:val="16"/>
              </w:rPr>
            </w:pPr>
          </w:p>
        </w:tc>
        <w:tc>
          <w:tcPr>
            <w:tcW w:w="1181" w:type="dxa"/>
          </w:tcPr>
          <w:p w14:paraId="06899BB7"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58" w:type="dxa"/>
          </w:tcPr>
          <w:p w14:paraId="68277E2A"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19" w:type="dxa"/>
          </w:tcPr>
          <w:p w14:paraId="4E20046C"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275" w:type="dxa"/>
          </w:tcPr>
          <w:p w14:paraId="3D56840B" w14:textId="77777777" w:rsidR="00FF3A30" w:rsidRPr="00FF3A30" w:rsidRDefault="00FF3A30" w:rsidP="00FF3A30">
            <w:pPr>
              <w:pStyle w:val="TableParagraph"/>
              <w:spacing w:before="60" w:after="60"/>
              <w:ind w:left="-42" w:right="152" w:firstLine="99"/>
              <w:rPr>
                <w:rFonts w:ascii="Segoe UI" w:hAnsi="Segoe UI" w:cs="Segoe UI"/>
                <w:i/>
                <w:iCs/>
                <w:sz w:val="16"/>
                <w:szCs w:val="16"/>
              </w:rPr>
            </w:pPr>
          </w:p>
        </w:tc>
      </w:tr>
      <w:tr w:rsidR="00FF3A30" w14:paraId="6B86F72A" w14:textId="77777777">
        <w:trPr>
          <w:trHeight w:val="340"/>
        </w:trPr>
        <w:tc>
          <w:tcPr>
            <w:tcW w:w="1133" w:type="dxa"/>
          </w:tcPr>
          <w:p w14:paraId="18D53FA0" w14:textId="513508C2"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2635" w:type="dxa"/>
          </w:tcPr>
          <w:p w14:paraId="47F6A7D4" w14:textId="7A9DE971"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Delivering redress for abuse in care</w:t>
            </w:r>
          </w:p>
        </w:tc>
        <w:tc>
          <w:tcPr>
            <w:tcW w:w="709" w:type="dxa"/>
          </w:tcPr>
          <w:p w14:paraId="5C914D86" w14:textId="77777777" w:rsidR="00FF3A30" w:rsidRPr="00FF3A30" w:rsidRDefault="00FF3A30" w:rsidP="00FF3A30">
            <w:pPr>
              <w:pStyle w:val="TableParagraph"/>
              <w:spacing w:before="60" w:after="60"/>
              <w:ind w:left="-42" w:right="152" w:firstLine="99"/>
              <w:rPr>
                <w:rFonts w:ascii="Segoe UI" w:hAnsi="Segoe UI" w:cs="Segoe UI"/>
                <w:sz w:val="16"/>
                <w:szCs w:val="16"/>
              </w:rPr>
            </w:pPr>
          </w:p>
        </w:tc>
        <w:tc>
          <w:tcPr>
            <w:tcW w:w="1181" w:type="dxa"/>
          </w:tcPr>
          <w:p w14:paraId="4D5801E5" w14:textId="171194A1"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50</w:t>
            </w:r>
          </w:p>
        </w:tc>
        <w:tc>
          <w:tcPr>
            <w:tcW w:w="1158" w:type="dxa"/>
          </w:tcPr>
          <w:p w14:paraId="444D7D77" w14:textId="187FB2A4"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119" w:type="dxa"/>
          </w:tcPr>
          <w:p w14:paraId="6BD31ED0" w14:textId="75F5025C"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497</w:t>
            </w:r>
          </w:p>
        </w:tc>
        <w:tc>
          <w:tcPr>
            <w:tcW w:w="1275" w:type="dxa"/>
          </w:tcPr>
          <w:p w14:paraId="1D51F093" w14:textId="536879E2" w:rsidR="00FF3A30" w:rsidRPr="00FF3A30" w:rsidRDefault="00FF3A30" w:rsidP="00FF3A30">
            <w:pPr>
              <w:pStyle w:val="TableParagraph"/>
              <w:spacing w:before="60" w:after="60"/>
              <w:ind w:left="-42" w:right="152" w:firstLine="99"/>
              <w:rPr>
                <w:rFonts w:ascii="Segoe UI" w:hAnsi="Segoe UI" w:cs="Segoe UI"/>
                <w:sz w:val="16"/>
                <w:szCs w:val="16"/>
              </w:rPr>
            </w:pPr>
            <w:r w:rsidRPr="00FF3A30">
              <w:rPr>
                <w:rFonts w:ascii="Segoe UI" w:hAnsi="Segoe UI" w:cs="Segoe UI"/>
                <w:sz w:val="16"/>
                <w:szCs w:val="16"/>
              </w:rPr>
              <w:t>1</w:t>
            </w:r>
          </w:p>
        </w:tc>
      </w:tr>
      <w:tr w:rsidR="00FF3A30" w:rsidRPr="00FF3A30" w14:paraId="5CF80B14" w14:textId="77777777">
        <w:trPr>
          <w:trHeight w:val="340"/>
        </w:trPr>
        <w:tc>
          <w:tcPr>
            <w:tcW w:w="1133" w:type="dxa"/>
          </w:tcPr>
          <w:p w14:paraId="33C4F634"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2635" w:type="dxa"/>
          </w:tcPr>
          <w:p w14:paraId="2625EAC1" w14:textId="6A18B3AF" w:rsidR="00FF3A30" w:rsidRPr="00FF3A30" w:rsidRDefault="00FF3A30" w:rsidP="00FF3A30">
            <w:pPr>
              <w:pStyle w:val="TableParagraph"/>
              <w:spacing w:before="60" w:after="60"/>
              <w:ind w:left="66" w:hanging="5"/>
              <w:jc w:val="left"/>
              <w:rPr>
                <w:rFonts w:ascii="Segoe UI" w:hAnsi="Segoe UI" w:cs="Segoe UI"/>
                <w:i/>
                <w:iCs/>
                <w:sz w:val="16"/>
                <w:szCs w:val="16"/>
              </w:rPr>
            </w:pPr>
            <w:r w:rsidRPr="00FF3A30">
              <w:rPr>
                <w:rFonts w:ascii="Segoe UI" w:hAnsi="Segoe UI" w:cs="Segoe UI"/>
                <w:i/>
                <w:iCs/>
                <w:sz w:val="16"/>
                <w:szCs w:val="16"/>
              </w:rPr>
              <w:t>Non-departmental output expenses</w:t>
            </w:r>
          </w:p>
        </w:tc>
        <w:tc>
          <w:tcPr>
            <w:tcW w:w="709" w:type="dxa"/>
          </w:tcPr>
          <w:p w14:paraId="17ABBAFE" w14:textId="77777777" w:rsidR="00FF3A30" w:rsidRPr="00FF3A30" w:rsidRDefault="00FF3A30" w:rsidP="00FF3A30">
            <w:pPr>
              <w:pStyle w:val="TableParagraph"/>
              <w:spacing w:before="60" w:after="60"/>
              <w:ind w:left="-42" w:right="152" w:firstLine="99"/>
              <w:rPr>
                <w:rFonts w:ascii="Segoe UI" w:hAnsi="Segoe UI" w:cs="Segoe UI"/>
                <w:i/>
                <w:iCs/>
                <w:sz w:val="16"/>
                <w:szCs w:val="16"/>
              </w:rPr>
            </w:pPr>
          </w:p>
        </w:tc>
        <w:tc>
          <w:tcPr>
            <w:tcW w:w="1181" w:type="dxa"/>
          </w:tcPr>
          <w:p w14:paraId="323163B0"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58" w:type="dxa"/>
          </w:tcPr>
          <w:p w14:paraId="2BCA205E"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19" w:type="dxa"/>
          </w:tcPr>
          <w:p w14:paraId="0448904B"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275" w:type="dxa"/>
          </w:tcPr>
          <w:p w14:paraId="6ED42E10" w14:textId="77777777" w:rsidR="00FF3A30" w:rsidRPr="00FF3A30" w:rsidRDefault="00FF3A30" w:rsidP="00FF3A30">
            <w:pPr>
              <w:pStyle w:val="TableParagraph"/>
              <w:spacing w:before="60" w:after="60"/>
              <w:ind w:left="-42" w:right="152" w:firstLine="99"/>
              <w:rPr>
                <w:rFonts w:ascii="Segoe UI" w:hAnsi="Segoe UI" w:cs="Segoe UI"/>
                <w:i/>
                <w:iCs/>
                <w:sz w:val="16"/>
                <w:szCs w:val="16"/>
              </w:rPr>
            </w:pPr>
          </w:p>
        </w:tc>
      </w:tr>
      <w:tr w:rsidR="00FF3A30" w14:paraId="4028918E" w14:textId="77777777" w:rsidTr="00FF3A30">
        <w:trPr>
          <w:trHeight w:val="340"/>
        </w:trPr>
        <w:tc>
          <w:tcPr>
            <w:tcW w:w="1133" w:type="dxa"/>
          </w:tcPr>
          <w:p w14:paraId="32CDF46E" w14:textId="50B21F95"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2635" w:type="dxa"/>
          </w:tcPr>
          <w:p w14:paraId="2226E499" w14:textId="5C727D41"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Redress Payments</w:t>
            </w:r>
          </w:p>
        </w:tc>
        <w:tc>
          <w:tcPr>
            <w:tcW w:w="709" w:type="dxa"/>
          </w:tcPr>
          <w:p w14:paraId="491C83BE" w14:textId="77777777" w:rsidR="00FF3A30" w:rsidRPr="00FF3A30" w:rsidRDefault="00FF3A30" w:rsidP="00FF3A30">
            <w:pPr>
              <w:pStyle w:val="TableParagraph"/>
              <w:spacing w:before="60" w:after="60"/>
              <w:ind w:left="-42" w:right="152" w:firstLine="99"/>
              <w:rPr>
                <w:rFonts w:ascii="Segoe UI" w:hAnsi="Segoe UI" w:cs="Segoe UI"/>
                <w:sz w:val="16"/>
                <w:szCs w:val="16"/>
              </w:rPr>
            </w:pPr>
          </w:p>
        </w:tc>
        <w:tc>
          <w:tcPr>
            <w:tcW w:w="1181" w:type="dxa"/>
          </w:tcPr>
          <w:p w14:paraId="65F6F8C5" w14:textId="2F3C168F"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2,627</w:t>
            </w:r>
          </w:p>
        </w:tc>
        <w:tc>
          <w:tcPr>
            <w:tcW w:w="1158" w:type="dxa"/>
          </w:tcPr>
          <w:p w14:paraId="4EB29B38" w14:textId="2F3A2DAA"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119" w:type="dxa"/>
          </w:tcPr>
          <w:p w14:paraId="34F9A4A3" w14:textId="65F691B2"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12,573</w:t>
            </w:r>
          </w:p>
        </w:tc>
        <w:tc>
          <w:tcPr>
            <w:tcW w:w="1275" w:type="dxa"/>
          </w:tcPr>
          <w:p w14:paraId="682DCD44" w14:textId="3F4049AF" w:rsidR="00FF3A30" w:rsidRPr="00FF3A30" w:rsidRDefault="00FF3A30" w:rsidP="00FF3A30">
            <w:pPr>
              <w:pStyle w:val="TableParagraph"/>
              <w:spacing w:before="60" w:after="60"/>
              <w:ind w:left="-42" w:right="152" w:firstLine="99"/>
              <w:rPr>
                <w:rFonts w:ascii="Segoe UI" w:hAnsi="Segoe UI" w:cs="Segoe UI"/>
                <w:sz w:val="16"/>
                <w:szCs w:val="16"/>
              </w:rPr>
            </w:pPr>
            <w:r w:rsidRPr="00FF3A30">
              <w:rPr>
                <w:rFonts w:ascii="Segoe UI" w:hAnsi="Segoe UI" w:cs="Segoe UI"/>
                <w:sz w:val="16"/>
                <w:szCs w:val="16"/>
              </w:rPr>
              <w:t>1</w:t>
            </w:r>
          </w:p>
        </w:tc>
      </w:tr>
      <w:tr w:rsidR="00FF3A30" w:rsidRPr="00FF3A30" w14:paraId="52B1A309" w14:textId="77777777" w:rsidTr="00FF3A30">
        <w:trPr>
          <w:trHeight w:val="340"/>
        </w:trPr>
        <w:tc>
          <w:tcPr>
            <w:tcW w:w="1133" w:type="dxa"/>
          </w:tcPr>
          <w:p w14:paraId="6F64C4FB" w14:textId="20578742"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70,287</w:t>
            </w:r>
          </w:p>
        </w:tc>
        <w:tc>
          <w:tcPr>
            <w:tcW w:w="2635" w:type="dxa"/>
          </w:tcPr>
          <w:p w14:paraId="07E5CD91" w14:textId="58ECA9CB"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Implementing the COVID-19 vaccine strategy MCA#</w:t>
            </w:r>
          </w:p>
        </w:tc>
        <w:tc>
          <w:tcPr>
            <w:tcW w:w="709" w:type="dxa"/>
          </w:tcPr>
          <w:p w14:paraId="160BFB3C"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Pr>
          <w:p w14:paraId="64B1F22E" w14:textId="0A3AC124"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158" w:type="dxa"/>
          </w:tcPr>
          <w:p w14:paraId="19A4B032" w14:textId="0B10473E"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119" w:type="dxa"/>
          </w:tcPr>
          <w:p w14:paraId="5E082DB4" w14:textId="0A89BBBE"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275" w:type="dxa"/>
          </w:tcPr>
          <w:p w14:paraId="7ACE2D6D" w14:textId="77777777"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FF3A30" w:rsidRPr="00FF3A30" w14:paraId="18B7D6AE" w14:textId="77777777" w:rsidTr="00FF3A30">
        <w:trPr>
          <w:trHeight w:val="340"/>
        </w:trPr>
        <w:tc>
          <w:tcPr>
            <w:tcW w:w="1133" w:type="dxa"/>
          </w:tcPr>
          <w:p w14:paraId="03C8749A" w14:textId="7E8F82B0"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2635" w:type="dxa"/>
          </w:tcPr>
          <w:p w14:paraId="3C2DF3BD" w14:textId="60F40D90" w:rsidR="00FF3A30" w:rsidRPr="00FF3A30" w:rsidRDefault="00FF3A30" w:rsidP="00FF3A30">
            <w:pPr>
              <w:pStyle w:val="TableParagraph"/>
              <w:spacing w:before="60" w:after="60"/>
              <w:ind w:left="66" w:hanging="5"/>
              <w:jc w:val="left"/>
              <w:rPr>
                <w:rFonts w:ascii="Segoe UI" w:hAnsi="Segoe UI" w:cs="Segoe UI"/>
                <w:i/>
                <w:iCs/>
                <w:sz w:val="16"/>
                <w:szCs w:val="16"/>
              </w:rPr>
            </w:pPr>
            <w:r w:rsidRPr="00FF3A30">
              <w:rPr>
                <w:rFonts w:ascii="Segoe UI" w:hAnsi="Segoe UI" w:cs="Segoe UI"/>
                <w:i/>
                <w:iCs/>
                <w:sz w:val="16"/>
                <w:szCs w:val="16"/>
              </w:rPr>
              <w:t>Non-departmental output expenses</w:t>
            </w:r>
          </w:p>
        </w:tc>
        <w:tc>
          <w:tcPr>
            <w:tcW w:w="709" w:type="dxa"/>
          </w:tcPr>
          <w:p w14:paraId="49EC718D" w14:textId="77777777" w:rsidR="00FF3A30" w:rsidRPr="00FF3A30" w:rsidRDefault="00FF3A30" w:rsidP="00FF3A30">
            <w:pPr>
              <w:pStyle w:val="TableParagraph"/>
              <w:spacing w:before="60" w:after="60"/>
              <w:ind w:left="-42" w:right="152" w:firstLine="99"/>
              <w:rPr>
                <w:rFonts w:ascii="Segoe UI" w:hAnsi="Segoe UI" w:cs="Segoe UI"/>
                <w:i/>
                <w:iCs/>
                <w:sz w:val="16"/>
                <w:szCs w:val="16"/>
              </w:rPr>
            </w:pPr>
          </w:p>
        </w:tc>
        <w:tc>
          <w:tcPr>
            <w:tcW w:w="1181" w:type="dxa"/>
          </w:tcPr>
          <w:p w14:paraId="0ECD0A8A" w14:textId="336DE9EC"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58" w:type="dxa"/>
          </w:tcPr>
          <w:p w14:paraId="6B19FB37" w14:textId="15929514"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19" w:type="dxa"/>
          </w:tcPr>
          <w:p w14:paraId="5EC757D4" w14:textId="2E6937E8"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275" w:type="dxa"/>
          </w:tcPr>
          <w:p w14:paraId="20813AC2"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r>
      <w:tr w:rsidR="00FF3A30" w:rsidRPr="0068431B" w14:paraId="19883251" w14:textId="77777777" w:rsidTr="00FF3A30">
        <w:trPr>
          <w:trHeight w:val="340"/>
        </w:trPr>
        <w:tc>
          <w:tcPr>
            <w:tcW w:w="1133" w:type="dxa"/>
          </w:tcPr>
          <w:p w14:paraId="5FB39F82" w14:textId="0DB9273B"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70,287</w:t>
            </w:r>
          </w:p>
        </w:tc>
        <w:tc>
          <w:tcPr>
            <w:tcW w:w="2635" w:type="dxa"/>
          </w:tcPr>
          <w:p w14:paraId="08FB3750" w14:textId="1322B4B7"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Implementing the COVID-19 immunisation programme#</w:t>
            </w:r>
          </w:p>
        </w:tc>
        <w:tc>
          <w:tcPr>
            <w:tcW w:w="709" w:type="dxa"/>
          </w:tcPr>
          <w:p w14:paraId="2885BFEC" w14:textId="77777777" w:rsidR="00FF3A30" w:rsidRPr="00FF3A30" w:rsidRDefault="00FF3A30" w:rsidP="00FF3A30">
            <w:pPr>
              <w:pStyle w:val="TableParagraph"/>
              <w:spacing w:before="60" w:after="60"/>
              <w:ind w:left="-42" w:right="152" w:firstLine="99"/>
              <w:rPr>
                <w:rFonts w:ascii="Segoe UI" w:hAnsi="Segoe UI" w:cs="Segoe UI"/>
                <w:sz w:val="16"/>
                <w:szCs w:val="16"/>
              </w:rPr>
            </w:pPr>
          </w:p>
        </w:tc>
        <w:tc>
          <w:tcPr>
            <w:tcW w:w="1181" w:type="dxa"/>
          </w:tcPr>
          <w:p w14:paraId="2E207BA1" w14:textId="357B7F63"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158" w:type="dxa"/>
          </w:tcPr>
          <w:p w14:paraId="2F33A07D" w14:textId="5DD2C790"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119" w:type="dxa"/>
          </w:tcPr>
          <w:p w14:paraId="6AA09C72" w14:textId="7A3ECDE7"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275" w:type="dxa"/>
          </w:tcPr>
          <w:p w14:paraId="2E9EB4BB" w14:textId="566E1B04"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N/A</w:t>
            </w:r>
          </w:p>
        </w:tc>
      </w:tr>
      <w:tr w:rsidR="00FF3A30" w:rsidRPr="00FF3A30" w14:paraId="6474C6A0" w14:textId="77777777" w:rsidTr="00FF3A30">
        <w:trPr>
          <w:trHeight w:val="340"/>
        </w:trPr>
        <w:tc>
          <w:tcPr>
            <w:tcW w:w="1133" w:type="dxa"/>
          </w:tcPr>
          <w:p w14:paraId="58A12C19" w14:textId="77777777" w:rsidR="00FF3A30" w:rsidRPr="00FF3A30" w:rsidRDefault="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177,448</w:t>
            </w:r>
          </w:p>
        </w:tc>
        <w:tc>
          <w:tcPr>
            <w:tcW w:w="2635" w:type="dxa"/>
          </w:tcPr>
          <w:p w14:paraId="3A258EC7" w14:textId="77777777"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National response to COVID-19 across the health sector MCA#</w:t>
            </w:r>
          </w:p>
        </w:tc>
        <w:tc>
          <w:tcPr>
            <w:tcW w:w="709" w:type="dxa"/>
          </w:tcPr>
          <w:p w14:paraId="4DE33E03" w14:textId="77777777" w:rsidR="00FF3A30" w:rsidRPr="00FF3A30" w:rsidRDefault="00FF3A30">
            <w:pPr>
              <w:pStyle w:val="TableParagraph"/>
              <w:spacing w:before="60" w:after="60"/>
              <w:ind w:left="-42" w:right="152" w:firstLine="99"/>
              <w:rPr>
                <w:rFonts w:ascii="Segoe UI" w:hAnsi="Segoe UI" w:cs="Segoe UI"/>
                <w:b/>
                <w:bCs/>
                <w:sz w:val="16"/>
                <w:szCs w:val="16"/>
              </w:rPr>
            </w:pPr>
          </w:p>
        </w:tc>
        <w:tc>
          <w:tcPr>
            <w:tcW w:w="1181" w:type="dxa"/>
          </w:tcPr>
          <w:p w14:paraId="21CECB23" w14:textId="77777777" w:rsidR="00FF3A30" w:rsidRPr="00FF3A30" w:rsidRDefault="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158" w:type="dxa"/>
          </w:tcPr>
          <w:p w14:paraId="1553D396" w14:textId="77777777" w:rsidR="00FF3A30" w:rsidRPr="00FF3A30" w:rsidRDefault="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119" w:type="dxa"/>
          </w:tcPr>
          <w:p w14:paraId="4BE8DB1D" w14:textId="77777777" w:rsidR="00FF3A30" w:rsidRPr="00FF3A30" w:rsidRDefault="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275" w:type="dxa"/>
          </w:tcPr>
          <w:p w14:paraId="3F2AB529" w14:textId="77777777" w:rsidR="00FF3A30" w:rsidRPr="00FF3A30" w:rsidRDefault="00FF3A30">
            <w:pPr>
              <w:pStyle w:val="TableParagraph"/>
              <w:spacing w:before="60" w:after="60"/>
              <w:ind w:left="-42" w:right="170" w:firstLine="99"/>
              <w:rPr>
                <w:rFonts w:ascii="Segoe UI" w:hAnsi="Segoe UI" w:cs="Segoe UI"/>
                <w:b/>
                <w:bCs/>
                <w:sz w:val="16"/>
                <w:szCs w:val="16"/>
              </w:rPr>
            </w:pPr>
          </w:p>
        </w:tc>
      </w:tr>
      <w:tr w:rsidR="00FF3A30" w:rsidRPr="00FF3A30" w14:paraId="39F46509" w14:textId="77777777" w:rsidTr="00FF3A30">
        <w:trPr>
          <w:trHeight w:val="340"/>
        </w:trPr>
        <w:tc>
          <w:tcPr>
            <w:tcW w:w="1133" w:type="dxa"/>
          </w:tcPr>
          <w:p w14:paraId="641FAB92"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2635" w:type="dxa"/>
          </w:tcPr>
          <w:p w14:paraId="2E05FBBF" w14:textId="26D28C41" w:rsidR="00FF3A30" w:rsidRPr="00FF3A30" w:rsidRDefault="00FF3A30" w:rsidP="00FF3A30">
            <w:pPr>
              <w:pStyle w:val="TableParagraph"/>
              <w:spacing w:before="60" w:after="60"/>
              <w:ind w:left="66" w:hanging="5"/>
              <w:jc w:val="left"/>
              <w:rPr>
                <w:rFonts w:ascii="Segoe UI" w:hAnsi="Segoe UI" w:cs="Segoe UI"/>
                <w:i/>
                <w:iCs/>
                <w:sz w:val="16"/>
                <w:szCs w:val="16"/>
              </w:rPr>
            </w:pPr>
            <w:r w:rsidRPr="00FF3A30">
              <w:rPr>
                <w:rFonts w:ascii="Segoe UI" w:hAnsi="Segoe UI" w:cs="Segoe UI"/>
                <w:i/>
                <w:iCs/>
                <w:sz w:val="16"/>
                <w:szCs w:val="16"/>
              </w:rPr>
              <w:t>Non-departmental output expenses</w:t>
            </w:r>
          </w:p>
        </w:tc>
        <w:tc>
          <w:tcPr>
            <w:tcW w:w="709" w:type="dxa"/>
          </w:tcPr>
          <w:p w14:paraId="3697A3F5" w14:textId="77777777" w:rsidR="00FF3A30" w:rsidRPr="00FF3A30" w:rsidRDefault="00FF3A30" w:rsidP="00FF3A30">
            <w:pPr>
              <w:pStyle w:val="TableParagraph"/>
              <w:spacing w:before="60" w:after="60"/>
              <w:ind w:left="-42" w:right="152" w:firstLine="99"/>
              <w:rPr>
                <w:rFonts w:ascii="Segoe UI" w:hAnsi="Segoe UI" w:cs="Segoe UI"/>
                <w:i/>
                <w:iCs/>
                <w:sz w:val="16"/>
                <w:szCs w:val="16"/>
              </w:rPr>
            </w:pPr>
          </w:p>
        </w:tc>
        <w:tc>
          <w:tcPr>
            <w:tcW w:w="1181" w:type="dxa"/>
          </w:tcPr>
          <w:p w14:paraId="7279B21C"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58" w:type="dxa"/>
          </w:tcPr>
          <w:p w14:paraId="41B2E0A5"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119" w:type="dxa"/>
          </w:tcPr>
          <w:p w14:paraId="0660F92E"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c>
          <w:tcPr>
            <w:tcW w:w="1275" w:type="dxa"/>
          </w:tcPr>
          <w:p w14:paraId="51440804" w14:textId="77777777" w:rsidR="00FF3A30" w:rsidRPr="00FF3A30" w:rsidRDefault="00FF3A30" w:rsidP="00FF3A30">
            <w:pPr>
              <w:pStyle w:val="TableParagraph"/>
              <w:spacing w:before="60" w:after="60"/>
              <w:ind w:left="-42" w:right="170" w:firstLine="99"/>
              <w:rPr>
                <w:rFonts w:ascii="Segoe UI" w:hAnsi="Segoe UI" w:cs="Segoe UI"/>
                <w:i/>
                <w:iCs/>
                <w:sz w:val="16"/>
                <w:szCs w:val="16"/>
              </w:rPr>
            </w:pPr>
          </w:p>
        </w:tc>
      </w:tr>
      <w:tr w:rsidR="00FF3A30" w:rsidRPr="00FF3A30" w14:paraId="5291DF66" w14:textId="77777777" w:rsidTr="00FF3A30">
        <w:trPr>
          <w:trHeight w:val="340"/>
        </w:trPr>
        <w:tc>
          <w:tcPr>
            <w:tcW w:w="1133" w:type="dxa"/>
            <w:tcBorders>
              <w:bottom w:val="single" w:sz="4" w:space="0" w:color="A6A6A6" w:themeColor="background1" w:themeShade="A6"/>
            </w:tcBorders>
          </w:tcPr>
          <w:p w14:paraId="3C1E5912" w14:textId="765B667D"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177,448</w:t>
            </w:r>
          </w:p>
        </w:tc>
        <w:tc>
          <w:tcPr>
            <w:tcW w:w="2635" w:type="dxa"/>
            <w:tcBorders>
              <w:bottom w:val="single" w:sz="4" w:space="0" w:color="A6A6A6" w:themeColor="background1" w:themeShade="A6"/>
            </w:tcBorders>
          </w:tcPr>
          <w:p w14:paraId="734BD84F" w14:textId="2B77B130" w:rsidR="00FF3A30" w:rsidRPr="00FF3A30" w:rsidRDefault="00FF3A30" w:rsidP="00FF3A30">
            <w:pPr>
              <w:pStyle w:val="TableParagraph"/>
              <w:spacing w:before="60" w:after="60"/>
              <w:ind w:left="66" w:hanging="5"/>
              <w:jc w:val="left"/>
              <w:rPr>
                <w:rFonts w:ascii="Segoe UI" w:hAnsi="Segoe UI" w:cs="Segoe UI"/>
                <w:sz w:val="16"/>
                <w:szCs w:val="16"/>
              </w:rPr>
            </w:pPr>
            <w:r w:rsidRPr="00FF3A30">
              <w:rPr>
                <w:rFonts w:ascii="Segoe UI" w:hAnsi="Segoe UI" w:cs="Segoe UI"/>
                <w:sz w:val="16"/>
                <w:szCs w:val="16"/>
              </w:rPr>
              <w:t>COVID-19 public health response#</w:t>
            </w:r>
          </w:p>
        </w:tc>
        <w:tc>
          <w:tcPr>
            <w:tcW w:w="709" w:type="dxa"/>
            <w:tcBorders>
              <w:bottom w:val="single" w:sz="4" w:space="0" w:color="A6A6A6" w:themeColor="background1" w:themeShade="A6"/>
            </w:tcBorders>
          </w:tcPr>
          <w:p w14:paraId="3FB6478F" w14:textId="77777777" w:rsidR="00FF3A30" w:rsidRPr="00FF3A30" w:rsidRDefault="00FF3A30" w:rsidP="00FF3A30">
            <w:pPr>
              <w:pStyle w:val="TableParagraph"/>
              <w:spacing w:before="60" w:after="60"/>
              <w:ind w:left="-42" w:right="152" w:firstLine="99"/>
              <w:rPr>
                <w:rFonts w:ascii="Segoe UI" w:hAnsi="Segoe UI" w:cs="Segoe UI"/>
                <w:sz w:val="16"/>
                <w:szCs w:val="16"/>
              </w:rPr>
            </w:pPr>
          </w:p>
        </w:tc>
        <w:tc>
          <w:tcPr>
            <w:tcW w:w="1181" w:type="dxa"/>
            <w:tcBorders>
              <w:bottom w:val="single" w:sz="4" w:space="0" w:color="A6A6A6" w:themeColor="background1" w:themeShade="A6"/>
            </w:tcBorders>
          </w:tcPr>
          <w:p w14:paraId="4EE41257" w14:textId="29D547F2"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158" w:type="dxa"/>
            <w:tcBorders>
              <w:bottom w:val="single" w:sz="4" w:space="0" w:color="A6A6A6" w:themeColor="background1" w:themeShade="A6"/>
            </w:tcBorders>
          </w:tcPr>
          <w:p w14:paraId="1EA061D5" w14:textId="7635C9A8"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119" w:type="dxa"/>
            <w:tcBorders>
              <w:bottom w:val="single" w:sz="4" w:space="0" w:color="A6A6A6" w:themeColor="background1" w:themeShade="A6"/>
            </w:tcBorders>
          </w:tcPr>
          <w:p w14:paraId="09D5F423" w14:textId="08861B76"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w:t>
            </w:r>
          </w:p>
        </w:tc>
        <w:tc>
          <w:tcPr>
            <w:tcW w:w="1275" w:type="dxa"/>
            <w:tcBorders>
              <w:bottom w:val="single" w:sz="4" w:space="0" w:color="A6A6A6" w:themeColor="background1" w:themeShade="A6"/>
            </w:tcBorders>
          </w:tcPr>
          <w:p w14:paraId="70038854" w14:textId="1BD820DC" w:rsidR="00FF3A30" w:rsidRPr="00FF3A30" w:rsidRDefault="00FF3A30" w:rsidP="00FF3A30">
            <w:pPr>
              <w:pStyle w:val="TableParagraph"/>
              <w:spacing w:before="60" w:after="60"/>
              <w:ind w:left="-42" w:right="170" w:firstLine="99"/>
              <w:rPr>
                <w:rFonts w:ascii="Segoe UI" w:hAnsi="Segoe UI" w:cs="Segoe UI"/>
                <w:sz w:val="16"/>
                <w:szCs w:val="16"/>
              </w:rPr>
            </w:pPr>
            <w:r w:rsidRPr="00FF3A30">
              <w:rPr>
                <w:rFonts w:ascii="Segoe UI" w:hAnsi="Segoe UI" w:cs="Segoe UI"/>
                <w:sz w:val="16"/>
                <w:szCs w:val="16"/>
              </w:rPr>
              <w:t>N/A</w:t>
            </w:r>
          </w:p>
        </w:tc>
      </w:tr>
      <w:tr w:rsidR="00FF3A30" w:rsidRPr="00FF3A30" w14:paraId="6CAF8B61" w14:textId="77777777">
        <w:trPr>
          <w:trHeight w:val="340"/>
        </w:trPr>
        <w:tc>
          <w:tcPr>
            <w:tcW w:w="1133" w:type="dxa"/>
            <w:tcBorders>
              <w:top w:val="single" w:sz="4" w:space="0" w:color="A6A6A6" w:themeColor="background1" w:themeShade="A6"/>
              <w:bottom w:val="single" w:sz="4" w:space="0" w:color="A6A6A6" w:themeColor="background1" w:themeShade="A6"/>
            </w:tcBorders>
          </w:tcPr>
          <w:p w14:paraId="0513C56E" w14:textId="5B5F7573"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269,070</w:t>
            </w:r>
          </w:p>
        </w:tc>
        <w:tc>
          <w:tcPr>
            <w:tcW w:w="2635" w:type="dxa"/>
            <w:tcBorders>
              <w:top w:val="single" w:sz="4" w:space="0" w:color="A6A6A6" w:themeColor="background1" w:themeShade="A6"/>
              <w:bottom w:val="single" w:sz="4" w:space="0" w:color="A6A6A6" w:themeColor="background1" w:themeShade="A6"/>
            </w:tcBorders>
          </w:tcPr>
          <w:p w14:paraId="6289BC9D" w14:textId="7829916F"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Total multi-category departmental output expenses</w:t>
            </w:r>
          </w:p>
        </w:tc>
        <w:tc>
          <w:tcPr>
            <w:tcW w:w="709" w:type="dxa"/>
            <w:tcBorders>
              <w:top w:val="single" w:sz="4" w:space="0" w:color="A6A6A6" w:themeColor="background1" w:themeShade="A6"/>
              <w:bottom w:val="single" w:sz="4" w:space="0" w:color="A6A6A6" w:themeColor="background1" w:themeShade="A6"/>
            </w:tcBorders>
          </w:tcPr>
          <w:p w14:paraId="5915C0F4"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32983C63" w14:textId="6DBD49FB"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228,233</w:t>
            </w:r>
          </w:p>
        </w:tc>
        <w:tc>
          <w:tcPr>
            <w:tcW w:w="1158" w:type="dxa"/>
            <w:tcBorders>
              <w:top w:val="single" w:sz="4" w:space="0" w:color="A6A6A6" w:themeColor="background1" w:themeShade="A6"/>
              <w:bottom w:val="single" w:sz="4" w:space="0" w:color="A6A6A6" w:themeColor="background1" w:themeShade="A6"/>
            </w:tcBorders>
          </w:tcPr>
          <w:p w14:paraId="15518373" w14:textId="11CC095D"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228,563</w:t>
            </w:r>
          </w:p>
        </w:tc>
        <w:tc>
          <w:tcPr>
            <w:tcW w:w="1119" w:type="dxa"/>
            <w:tcBorders>
              <w:top w:val="single" w:sz="4" w:space="0" w:color="A6A6A6" w:themeColor="background1" w:themeShade="A6"/>
              <w:bottom w:val="single" w:sz="4" w:space="0" w:color="A6A6A6" w:themeColor="background1" w:themeShade="A6"/>
            </w:tcBorders>
          </w:tcPr>
          <w:p w14:paraId="732C9250" w14:textId="5B8FECE8"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236,321</w:t>
            </w:r>
          </w:p>
        </w:tc>
        <w:tc>
          <w:tcPr>
            <w:tcW w:w="1275" w:type="dxa"/>
            <w:tcBorders>
              <w:top w:val="single" w:sz="4" w:space="0" w:color="A6A6A6" w:themeColor="background1" w:themeShade="A6"/>
              <w:bottom w:val="single" w:sz="4" w:space="0" w:color="A6A6A6" w:themeColor="background1" w:themeShade="A6"/>
            </w:tcBorders>
          </w:tcPr>
          <w:p w14:paraId="0FF60878" w14:textId="77777777"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FF3A30" w:rsidRPr="00FF3A30" w14:paraId="7F72C013" w14:textId="77777777">
        <w:trPr>
          <w:trHeight w:val="340"/>
        </w:trPr>
        <w:tc>
          <w:tcPr>
            <w:tcW w:w="1133" w:type="dxa"/>
            <w:tcBorders>
              <w:top w:val="single" w:sz="4" w:space="0" w:color="A6A6A6" w:themeColor="background1" w:themeShade="A6"/>
              <w:bottom w:val="single" w:sz="4" w:space="0" w:color="A6A6A6" w:themeColor="background1" w:themeShade="A6"/>
            </w:tcBorders>
          </w:tcPr>
          <w:p w14:paraId="36AD5D1D" w14:textId="3B805BFE"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247,735</w:t>
            </w:r>
          </w:p>
        </w:tc>
        <w:tc>
          <w:tcPr>
            <w:tcW w:w="2635" w:type="dxa"/>
            <w:tcBorders>
              <w:top w:val="single" w:sz="4" w:space="0" w:color="A6A6A6" w:themeColor="background1" w:themeShade="A6"/>
              <w:bottom w:val="single" w:sz="4" w:space="0" w:color="A6A6A6" w:themeColor="background1" w:themeShade="A6"/>
            </w:tcBorders>
          </w:tcPr>
          <w:p w14:paraId="33D9F169" w14:textId="465605B3"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Total multi-category non- departmental output expenses</w:t>
            </w:r>
          </w:p>
        </w:tc>
        <w:tc>
          <w:tcPr>
            <w:tcW w:w="709" w:type="dxa"/>
            <w:tcBorders>
              <w:top w:val="single" w:sz="4" w:space="0" w:color="A6A6A6" w:themeColor="background1" w:themeShade="A6"/>
              <w:bottom w:val="single" w:sz="4" w:space="0" w:color="A6A6A6" w:themeColor="background1" w:themeShade="A6"/>
            </w:tcBorders>
          </w:tcPr>
          <w:p w14:paraId="4B0F14BF"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1C9BC7CB" w14:textId="6D25897A"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2,627</w:t>
            </w:r>
          </w:p>
        </w:tc>
        <w:tc>
          <w:tcPr>
            <w:tcW w:w="1158" w:type="dxa"/>
            <w:tcBorders>
              <w:top w:val="single" w:sz="4" w:space="0" w:color="A6A6A6" w:themeColor="background1" w:themeShade="A6"/>
              <w:bottom w:val="single" w:sz="4" w:space="0" w:color="A6A6A6" w:themeColor="background1" w:themeShade="A6"/>
            </w:tcBorders>
          </w:tcPr>
          <w:p w14:paraId="1F4C7982" w14:textId="54180B46"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w:t>
            </w:r>
          </w:p>
        </w:tc>
        <w:tc>
          <w:tcPr>
            <w:tcW w:w="1119" w:type="dxa"/>
            <w:tcBorders>
              <w:top w:val="single" w:sz="4" w:space="0" w:color="A6A6A6" w:themeColor="background1" w:themeShade="A6"/>
              <w:bottom w:val="single" w:sz="4" w:space="0" w:color="A6A6A6" w:themeColor="background1" w:themeShade="A6"/>
            </w:tcBorders>
          </w:tcPr>
          <w:p w14:paraId="53DE43FF" w14:textId="3975634F"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12,573</w:t>
            </w:r>
          </w:p>
        </w:tc>
        <w:tc>
          <w:tcPr>
            <w:tcW w:w="1275" w:type="dxa"/>
            <w:tcBorders>
              <w:top w:val="single" w:sz="4" w:space="0" w:color="A6A6A6" w:themeColor="background1" w:themeShade="A6"/>
              <w:bottom w:val="single" w:sz="4" w:space="0" w:color="A6A6A6" w:themeColor="background1" w:themeShade="A6"/>
            </w:tcBorders>
          </w:tcPr>
          <w:p w14:paraId="10E36A54" w14:textId="77777777"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FF3A30" w:rsidRPr="00FF3A30" w14:paraId="641E019B" w14:textId="77777777">
        <w:trPr>
          <w:trHeight w:val="340"/>
        </w:trPr>
        <w:tc>
          <w:tcPr>
            <w:tcW w:w="1133" w:type="dxa"/>
            <w:tcBorders>
              <w:top w:val="single" w:sz="4" w:space="0" w:color="A6A6A6" w:themeColor="background1" w:themeShade="A6"/>
              <w:bottom w:val="single" w:sz="4" w:space="0" w:color="A6A6A6" w:themeColor="background1" w:themeShade="A6"/>
            </w:tcBorders>
          </w:tcPr>
          <w:p w14:paraId="3DDBDC62" w14:textId="676F903C"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516,805</w:t>
            </w:r>
          </w:p>
        </w:tc>
        <w:tc>
          <w:tcPr>
            <w:tcW w:w="2635" w:type="dxa"/>
            <w:tcBorders>
              <w:top w:val="single" w:sz="4" w:space="0" w:color="A6A6A6" w:themeColor="background1" w:themeShade="A6"/>
              <w:bottom w:val="single" w:sz="4" w:space="0" w:color="A6A6A6" w:themeColor="background1" w:themeShade="A6"/>
            </w:tcBorders>
          </w:tcPr>
          <w:p w14:paraId="36A26E53" w14:textId="3DFD3307"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Total multi-category output expenses</w:t>
            </w:r>
          </w:p>
        </w:tc>
        <w:tc>
          <w:tcPr>
            <w:tcW w:w="709" w:type="dxa"/>
            <w:tcBorders>
              <w:top w:val="single" w:sz="4" w:space="0" w:color="A6A6A6" w:themeColor="background1" w:themeShade="A6"/>
              <w:bottom w:val="single" w:sz="4" w:space="0" w:color="A6A6A6" w:themeColor="background1" w:themeShade="A6"/>
            </w:tcBorders>
          </w:tcPr>
          <w:p w14:paraId="106F2E03"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1444E3FD" w14:textId="359B563B"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230,860</w:t>
            </w:r>
          </w:p>
        </w:tc>
        <w:tc>
          <w:tcPr>
            <w:tcW w:w="1158" w:type="dxa"/>
            <w:tcBorders>
              <w:top w:val="single" w:sz="4" w:space="0" w:color="A6A6A6" w:themeColor="background1" w:themeShade="A6"/>
              <w:bottom w:val="single" w:sz="4" w:space="0" w:color="A6A6A6" w:themeColor="background1" w:themeShade="A6"/>
            </w:tcBorders>
          </w:tcPr>
          <w:p w14:paraId="31EB0B8C" w14:textId="2347E23D"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228,563</w:t>
            </w:r>
          </w:p>
        </w:tc>
        <w:tc>
          <w:tcPr>
            <w:tcW w:w="1119" w:type="dxa"/>
            <w:tcBorders>
              <w:top w:val="single" w:sz="4" w:space="0" w:color="A6A6A6" w:themeColor="background1" w:themeShade="A6"/>
              <w:bottom w:val="single" w:sz="4" w:space="0" w:color="A6A6A6" w:themeColor="background1" w:themeShade="A6"/>
            </w:tcBorders>
          </w:tcPr>
          <w:p w14:paraId="2126BAE6" w14:textId="17BEF89B"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248,894</w:t>
            </w:r>
          </w:p>
        </w:tc>
        <w:tc>
          <w:tcPr>
            <w:tcW w:w="1275" w:type="dxa"/>
            <w:tcBorders>
              <w:top w:val="single" w:sz="4" w:space="0" w:color="A6A6A6" w:themeColor="background1" w:themeShade="A6"/>
              <w:bottom w:val="single" w:sz="4" w:space="0" w:color="A6A6A6" w:themeColor="background1" w:themeShade="A6"/>
            </w:tcBorders>
          </w:tcPr>
          <w:p w14:paraId="65DCD681" w14:textId="77777777"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FF3A30" w:rsidRPr="00FF3A30" w14:paraId="69467F46" w14:textId="77777777">
        <w:trPr>
          <w:trHeight w:val="340"/>
        </w:trPr>
        <w:tc>
          <w:tcPr>
            <w:tcW w:w="1133" w:type="dxa"/>
            <w:tcBorders>
              <w:top w:val="single" w:sz="4" w:space="0" w:color="A6A6A6" w:themeColor="background1" w:themeShade="A6"/>
              <w:bottom w:val="single" w:sz="4" w:space="0" w:color="A6A6A6" w:themeColor="background1" w:themeShade="A6"/>
            </w:tcBorders>
          </w:tcPr>
          <w:p w14:paraId="6BCB8816" w14:textId="14541FDD"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269,070</w:t>
            </w:r>
          </w:p>
        </w:tc>
        <w:tc>
          <w:tcPr>
            <w:tcW w:w="2635" w:type="dxa"/>
            <w:tcBorders>
              <w:top w:val="single" w:sz="4" w:space="0" w:color="A6A6A6" w:themeColor="background1" w:themeShade="A6"/>
              <w:bottom w:val="single" w:sz="4" w:space="0" w:color="A6A6A6" w:themeColor="background1" w:themeShade="A6"/>
            </w:tcBorders>
          </w:tcPr>
          <w:p w14:paraId="7A309B8A" w14:textId="7A5714AF" w:rsidR="00FF3A30" w:rsidRPr="00FF3A30" w:rsidRDefault="00FF3A30" w:rsidP="00FF3A30">
            <w:pPr>
              <w:pStyle w:val="TableParagraph"/>
              <w:spacing w:before="60" w:after="60"/>
              <w:ind w:left="66" w:hanging="5"/>
              <w:jc w:val="left"/>
              <w:rPr>
                <w:rFonts w:ascii="Segoe UI" w:hAnsi="Segoe UI" w:cs="Segoe UI"/>
                <w:b/>
                <w:bCs/>
                <w:sz w:val="16"/>
                <w:szCs w:val="16"/>
              </w:rPr>
            </w:pPr>
            <w:r w:rsidRPr="00FF3A30">
              <w:rPr>
                <w:rFonts w:ascii="Segoe UI" w:hAnsi="Segoe UI" w:cs="Segoe UI"/>
                <w:b/>
                <w:bCs/>
                <w:sz w:val="16"/>
                <w:szCs w:val="16"/>
              </w:rPr>
              <w:t>Total departmental output appropriation</w:t>
            </w:r>
          </w:p>
        </w:tc>
        <w:tc>
          <w:tcPr>
            <w:tcW w:w="709" w:type="dxa"/>
            <w:tcBorders>
              <w:top w:val="single" w:sz="4" w:space="0" w:color="A6A6A6" w:themeColor="background1" w:themeShade="A6"/>
              <w:bottom w:val="single" w:sz="4" w:space="0" w:color="A6A6A6" w:themeColor="background1" w:themeShade="A6"/>
            </w:tcBorders>
          </w:tcPr>
          <w:p w14:paraId="35CBFE89" w14:textId="77777777" w:rsidR="00FF3A30" w:rsidRPr="00FF3A30" w:rsidRDefault="00FF3A30" w:rsidP="00FF3A30">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6DF09BEB" w14:textId="79C16EA3"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230,477</w:t>
            </w:r>
          </w:p>
        </w:tc>
        <w:tc>
          <w:tcPr>
            <w:tcW w:w="1158" w:type="dxa"/>
            <w:tcBorders>
              <w:top w:val="single" w:sz="4" w:space="0" w:color="A6A6A6" w:themeColor="background1" w:themeShade="A6"/>
              <w:bottom w:val="single" w:sz="4" w:space="0" w:color="A6A6A6" w:themeColor="background1" w:themeShade="A6"/>
            </w:tcBorders>
          </w:tcPr>
          <w:p w14:paraId="429A7185" w14:textId="0CBE672B"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228,563¥</w:t>
            </w:r>
          </w:p>
        </w:tc>
        <w:tc>
          <w:tcPr>
            <w:tcW w:w="1119" w:type="dxa"/>
            <w:tcBorders>
              <w:top w:val="single" w:sz="4" w:space="0" w:color="A6A6A6" w:themeColor="background1" w:themeShade="A6"/>
              <w:bottom w:val="single" w:sz="4" w:space="0" w:color="A6A6A6" w:themeColor="background1" w:themeShade="A6"/>
            </w:tcBorders>
          </w:tcPr>
          <w:p w14:paraId="3A01CB91" w14:textId="7F888B26" w:rsidR="00FF3A30" w:rsidRPr="00FF3A30" w:rsidRDefault="00FF3A30" w:rsidP="00FF3A30">
            <w:pPr>
              <w:pStyle w:val="TableParagraph"/>
              <w:spacing w:before="60" w:after="60"/>
              <w:ind w:left="-42" w:right="170" w:firstLine="99"/>
              <w:rPr>
                <w:rFonts w:ascii="Segoe UI" w:hAnsi="Segoe UI" w:cs="Segoe UI"/>
                <w:b/>
                <w:bCs/>
                <w:sz w:val="16"/>
                <w:szCs w:val="16"/>
              </w:rPr>
            </w:pPr>
            <w:r w:rsidRPr="00FF3A30">
              <w:rPr>
                <w:rFonts w:ascii="Segoe UI" w:hAnsi="Segoe UI" w:cs="Segoe UI"/>
                <w:b/>
                <w:bCs/>
                <w:sz w:val="16"/>
                <w:szCs w:val="16"/>
              </w:rPr>
              <w:t>241,357</w:t>
            </w:r>
          </w:p>
        </w:tc>
        <w:tc>
          <w:tcPr>
            <w:tcW w:w="1275" w:type="dxa"/>
            <w:tcBorders>
              <w:top w:val="single" w:sz="4" w:space="0" w:color="A6A6A6" w:themeColor="background1" w:themeShade="A6"/>
              <w:bottom w:val="single" w:sz="4" w:space="0" w:color="A6A6A6" w:themeColor="background1" w:themeShade="A6"/>
            </w:tcBorders>
          </w:tcPr>
          <w:p w14:paraId="71EB41C1" w14:textId="77777777" w:rsidR="00FF3A30" w:rsidRPr="00FF3A30" w:rsidRDefault="00FF3A30" w:rsidP="00FF3A30">
            <w:pPr>
              <w:pStyle w:val="TableParagraph"/>
              <w:spacing w:before="60" w:after="60"/>
              <w:ind w:left="-42" w:right="170" w:firstLine="99"/>
              <w:rPr>
                <w:rFonts w:ascii="Segoe UI" w:hAnsi="Segoe UI" w:cs="Segoe UI"/>
                <w:b/>
                <w:bCs/>
                <w:sz w:val="16"/>
                <w:szCs w:val="16"/>
              </w:rPr>
            </w:pPr>
          </w:p>
        </w:tc>
      </w:tr>
      <w:tr w:rsidR="000F391E" w14:paraId="06432E65" w14:textId="77777777">
        <w:trPr>
          <w:trHeight w:val="909"/>
        </w:trPr>
        <w:tc>
          <w:tcPr>
            <w:tcW w:w="1133" w:type="dxa"/>
            <w:shd w:val="clear" w:color="auto" w:fill="D9D9D9" w:themeFill="background1" w:themeFillShade="D9"/>
            <w:hideMark/>
          </w:tcPr>
          <w:p w14:paraId="68115981" w14:textId="77777777" w:rsidR="000F391E" w:rsidRDefault="000F391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Actual expenditure</w:t>
            </w:r>
          </w:p>
          <w:p w14:paraId="7CA3A75D" w14:textId="77777777" w:rsidR="000F391E" w:rsidRDefault="000F391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2D58A481" w14:textId="77777777" w:rsidR="000F391E" w:rsidRDefault="000F391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2635" w:type="dxa"/>
            <w:shd w:val="clear" w:color="auto" w:fill="D9D9D9" w:themeFill="background1" w:themeFillShade="D9"/>
          </w:tcPr>
          <w:p w14:paraId="3CABBD4F" w14:textId="77777777" w:rsidR="000F391E" w:rsidRDefault="000F391E">
            <w:pPr>
              <w:pStyle w:val="TableParagraph"/>
              <w:spacing w:before="60" w:after="60"/>
              <w:ind w:left="66" w:hanging="5"/>
              <w:rPr>
                <w:rFonts w:ascii="Segoe UI" w:hAnsi="Segoe UI" w:cs="Segoe UI"/>
                <w:b/>
                <w:bCs/>
                <w:w w:val="105"/>
                <w:sz w:val="16"/>
                <w:szCs w:val="16"/>
              </w:rPr>
            </w:pPr>
            <w:r>
              <w:rPr>
                <w:rFonts w:ascii="Segoe UI" w:hAnsi="Segoe UI" w:cs="Segoe UI"/>
                <w:b/>
                <w:bCs/>
                <w:w w:val="105"/>
                <w:sz w:val="16"/>
                <w:szCs w:val="16"/>
              </w:rPr>
              <w:br/>
            </w:r>
          </w:p>
          <w:p w14:paraId="238A4E60" w14:textId="77777777" w:rsidR="000F391E" w:rsidRDefault="000F391E">
            <w:pPr>
              <w:pStyle w:val="TableParagraph"/>
              <w:spacing w:before="60" w:after="60"/>
              <w:ind w:left="66" w:hanging="5"/>
              <w:rPr>
                <w:rFonts w:ascii="Segoe UI" w:hAnsi="Segoe UI" w:cs="Segoe UI"/>
                <w:b/>
                <w:bCs/>
                <w:w w:val="105"/>
                <w:sz w:val="16"/>
                <w:szCs w:val="16"/>
              </w:rPr>
            </w:pPr>
          </w:p>
          <w:p w14:paraId="0BED8814" w14:textId="77777777" w:rsidR="000F391E" w:rsidRDefault="000F391E" w:rsidP="000F391E">
            <w:pPr>
              <w:pStyle w:val="TableParagraph"/>
              <w:spacing w:before="60" w:after="60"/>
              <w:ind w:left="66" w:hanging="5"/>
              <w:jc w:val="left"/>
              <w:rPr>
                <w:rFonts w:ascii="Segoe UI" w:hAnsi="Segoe UI" w:cs="Segoe UI"/>
                <w:b/>
                <w:bCs/>
                <w:w w:val="105"/>
                <w:sz w:val="16"/>
                <w:szCs w:val="16"/>
              </w:rPr>
            </w:pPr>
            <w:r>
              <w:rPr>
                <w:rFonts w:ascii="Segoe UI" w:hAnsi="Segoe UI" w:cs="Segoe UI"/>
                <w:b/>
                <w:bCs/>
                <w:w w:val="105"/>
                <w:sz w:val="16"/>
                <w:szCs w:val="16"/>
              </w:rPr>
              <w:t>Appropriation title</w:t>
            </w:r>
          </w:p>
        </w:tc>
        <w:tc>
          <w:tcPr>
            <w:tcW w:w="709" w:type="dxa"/>
            <w:shd w:val="clear" w:color="auto" w:fill="D9D9D9" w:themeFill="background1" w:themeFillShade="D9"/>
          </w:tcPr>
          <w:p w14:paraId="328A1A85"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p>
          <w:p w14:paraId="77281D15" w14:textId="77777777" w:rsidR="000F391E" w:rsidRDefault="000F391E">
            <w:pPr>
              <w:pStyle w:val="TableParagraph"/>
              <w:spacing w:before="60" w:after="60"/>
              <w:ind w:left="-42" w:right="152" w:firstLine="99"/>
              <w:rPr>
                <w:rFonts w:ascii="Segoe UI" w:hAnsi="Segoe UI" w:cs="Segoe UI"/>
                <w:b/>
                <w:bCs/>
                <w:w w:val="110"/>
                <w:sz w:val="16"/>
                <w:szCs w:val="16"/>
              </w:rPr>
            </w:pPr>
          </w:p>
          <w:p w14:paraId="58F09461"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Note</w:t>
            </w:r>
          </w:p>
        </w:tc>
        <w:tc>
          <w:tcPr>
            <w:tcW w:w="1181" w:type="dxa"/>
            <w:shd w:val="clear" w:color="auto" w:fill="D9D9D9" w:themeFill="background1" w:themeFillShade="D9"/>
            <w:hideMark/>
          </w:tcPr>
          <w:p w14:paraId="207940DB" w14:textId="10D0A65D" w:rsidR="000F391E" w:rsidRDefault="000F391E">
            <w:pPr>
              <w:pStyle w:val="TableParagraph"/>
              <w:spacing w:before="60" w:after="60" w:line="295" w:lineRule="auto"/>
              <w:ind w:left="-42" w:right="152" w:firstLine="99"/>
              <w:rPr>
                <w:rFonts w:ascii="Segoe UI" w:hAnsi="Segoe UI" w:cs="Segoe UI"/>
                <w:b/>
                <w:bCs/>
                <w:w w:val="110"/>
                <w:sz w:val="16"/>
                <w:szCs w:val="16"/>
              </w:rPr>
            </w:pPr>
            <w:r>
              <w:rPr>
                <w:rFonts w:ascii="Segoe UI" w:hAnsi="Segoe UI" w:cs="Segoe UI"/>
                <w:b/>
                <w:bCs/>
                <w:w w:val="110"/>
                <w:sz w:val="16"/>
                <w:szCs w:val="16"/>
              </w:rPr>
              <w:t>Actual</w:t>
            </w:r>
            <w:r>
              <w:rPr>
                <w:rFonts w:ascii="Segoe UI" w:hAnsi="Segoe UI" w:cs="Segoe UI"/>
                <w:b/>
                <w:bCs/>
                <w:w w:val="110"/>
                <w:sz w:val="16"/>
                <w:szCs w:val="16"/>
              </w:rPr>
              <w:br/>
              <w:t xml:space="preserve"> expenditure</w:t>
            </w:r>
          </w:p>
          <w:p w14:paraId="66B9CF73" w14:textId="77777777" w:rsidR="000F391E" w:rsidRDefault="000F391E">
            <w:pPr>
              <w:pStyle w:val="TableParagraph"/>
              <w:spacing w:before="60" w:after="60" w:line="163" w:lineRule="exact"/>
              <w:ind w:left="-42" w:right="152" w:firstLine="99"/>
              <w:rPr>
                <w:rFonts w:ascii="Segoe UI" w:hAnsi="Segoe UI" w:cs="Segoe UI"/>
                <w:b/>
                <w:bCs/>
                <w:w w:val="110"/>
                <w:sz w:val="16"/>
                <w:szCs w:val="16"/>
              </w:rPr>
            </w:pPr>
            <w:r>
              <w:rPr>
                <w:rFonts w:ascii="Segoe UI" w:hAnsi="Segoe UI" w:cs="Segoe UI"/>
                <w:b/>
                <w:bCs/>
                <w:w w:val="110"/>
                <w:sz w:val="16"/>
                <w:szCs w:val="16"/>
              </w:rPr>
              <w:t>2025</w:t>
            </w:r>
          </w:p>
          <w:p w14:paraId="015849F8"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58" w:type="dxa"/>
            <w:shd w:val="clear" w:color="auto" w:fill="D9D9D9" w:themeFill="background1" w:themeFillShade="D9"/>
            <w:hideMark/>
          </w:tcPr>
          <w:p w14:paraId="331A64BE"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Unaudited</w:t>
            </w:r>
            <w:r>
              <w:rPr>
                <w:rFonts w:ascii="Segoe UI" w:hAnsi="Segoe UI" w:cs="Segoe UI"/>
                <w:b/>
                <w:bCs/>
                <w:w w:val="110"/>
                <w:sz w:val="16"/>
                <w:szCs w:val="16"/>
              </w:rPr>
              <w:br/>
              <w:t xml:space="preserve">budget </w:t>
            </w:r>
          </w:p>
          <w:p w14:paraId="1697A8F7"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5339C5D6"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19" w:type="dxa"/>
            <w:shd w:val="clear" w:color="auto" w:fill="D9D9D9" w:themeFill="background1" w:themeFillShade="D9"/>
            <w:hideMark/>
          </w:tcPr>
          <w:p w14:paraId="6A678A7A" w14:textId="77777777" w:rsidR="000F391E" w:rsidRDefault="000F391E">
            <w:pPr>
              <w:pStyle w:val="TableParagraph"/>
              <w:spacing w:before="60" w:after="60" w:line="280" w:lineRule="auto"/>
              <w:ind w:left="-42" w:right="152" w:firstLine="99"/>
              <w:rPr>
                <w:rFonts w:ascii="Segoe UI" w:hAnsi="Segoe UI" w:cs="Segoe UI"/>
                <w:b/>
                <w:bCs/>
                <w:w w:val="110"/>
                <w:sz w:val="16"/>
                <w:szCs w:val="16"/>
              </w:rPr>
            </w:pPr>
            <w:r>
              <w:rPr>
                <w:rFonts w:ascii="Segoe UI" w:hAnsi="Segoe UI" w:cs="Segoe UI"/>
                <w:b/>
                <w:bCs/>
                <w:w w:val="110"/>
                <w:sz w:val="16"/>
                <w:szCs w:val="16"/>
              </w:rPr>
              <w:t>Revised budget*</w:t>
            </w:r>
          </w:p>
          <w:p w14:paraId="213869DA" w14:textId="77777777" w:rsidR="000F391E" w:rsidRDefault="000F391E">
            <w:pPr>
              <w:pStyle w:val="TableParagraph"/>
              <w:spacing w:before="60" w:after="60" w:line="170" w:lineRule="exact"/>
              <w:ind w:left="-42" w:right="152" w:firstLine="99"/>
              <w:rPr>
                <w:rFonts w:ascii="Segoe UI" w:hAnsi="Segoe UI" w:cs="Segoe UI"/>
                <w:b/>
                <w:bCs/>
                <w:w w:val="110"/>
                <w:sz w:val="16"/>
                <w:szCs w:val="16"/>
              </w:rPr>
            </w:pPr>
            <w:r>
              <w:rPr>
                <w:rFonts w:ascii="Segoe UI" w:hAnsi="Segoe UI" w:cs="Segoe UI"/>
                <w:b/>
                <w:bCs/>
                <w:w w:val="110"/>
                <w:sz w:val="16"/>
                <w:szCs w:val="16"/>
              </w:rPr>
              <w:t>2025</w:t>
            </w:r>
          </w:p>
          <w:p w14:paraId="0C418985"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275" w:type="dxa"/>
            <w:shd w:val="clear" w:color="auto" w:fill="D9D9D9" w:themeFill="background1" w:themeFillShade="D9"/>
            <w:vAlign w:val="bottom"/>
            <w:hideMark/>
          </w:tcPr>
          <w:p w14:paraId="49456512" w14:textId="77777777" w:rsidR="000F391E" w:rsidRDefault="000F391E">
            <w:pPr>
              <w:pStyle w:val="TableParagraph"/>
              <w:spacing w:before="60" w:after="60"/>
              <w:ind w:left="-40" w:right="153" w:firstLine="96"/>
              <w:rPr>
                <w:rFonts w:ascii="Segoe UI" w:hAnsi="Segoe UI" w:cs="Segoe UI"/>
                <w:b/>
                <w:bCs/>
                <w:w w:val="110"/>
                <w:sz w:val="16"/>
                <w:szCs w:val="16"/>
              </w:rPr>
            </w:pPr>
            <w:r>
              <w:rPr>
                <w:rFonts w:ascii="Segoe UI" w:hAnsi="Segoe UI" w:cs="Segoe UI"/>
                <w:b/>
                <w:bCs/>
                <w:w w:val="110"/>
                <w:sz w:val="16"/>
                <w:szCs w:val="16"/>
              </w:rPr>
              <w:t>Location of end-of-year performance information^</w:t>
            </w:r>
          </w:p>
        </w:tc>
      </w:tr>
      <w:tr w:rsidR="000F391E" w:rsidRPr="000F391E" w14:paraId="2743AEDD" w14:textId="77777777" w:rsidTr="000F391E">
        <w:trPr>
          <w:trHeight w:val="340"/>
        </w:trPr>
        <w:tc>
          <w:tcPr>
            <w:tcW w:w="1133" w:type="dxa"/>
          </w:tcPr>
          <w:p w14:paraId="5A579DC6"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2635" w:type="dxa"/>
          </w:tcPr>
          <w:p w14:paraId="6E4CA0E6" w14:textId="01EC54B9"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Departmental capital expenditure</w:t>
            </w:r>
          </w:p>
        </w:tc>
        <w:tc>
          <w:tcPr>
            <w:tcW w:w="709" w:type="dxa"/>
          </w:tcPr>
          <w:p w14:paraId="0CC58DF2"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81" w:type="dxa"/>
          </w:tcPr>
          <w:p w14:paraId="11E33018"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58" w:type="dxa"/>
          </w:tcPr>
          <w:p w14:paraId="53B8BE84"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19" w:type="dxa"/>
          </w:tcPr>
          <w:p w14:paraId="7171B7D3"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275" w:type="dxa"/>
          </w:tcPr>
          <w:p w14:paraId="32A60CBE"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r>
      <w:tr w:rsidR="000F391E" w:rsidRPr="00FF3A30" w14:paraId="3A8DEFA8" w14:textId="77777777" w:rsidTr="000F391E">
        <w:trPr>
          <w:trHeight w:val="340"/>
        </w:trPr>
        <w:tc>
          <w:tcPr>
            <w:tcW w:w="1133" w:type="dxa"/>
            <w:tcBorders>
              <w:bottom w:val="single" w:sz="4" w:space="0" w:color="A6A6A6" w:themeColor="background1" w:themeShade="A6"/>
            </w:tcBorders>
          </w:tcPr>
          <w:p w14:paraId="6A9825F4" w14:textId="627AEFC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2,082</w:t>
            </w:r>
          </w:p>
        </w:tc>
        <w:tc>
          <w:tcPr>
            <w:tcW w:w="2635" w:type="dxa"/>
            <w:tcBorders>
              <w:bottom w:val="single" w:sz="4" w:space="0" w:color="A6A6A6" w:themeColor="background1" w:themeShade="A6"/>
            </w:tcBorders>
          </w:tcPr>
          <w:p w14:paraId="69F50164" w14:textId="214DBCCD"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Ministry of Health — capital expenditure permanent legislative authority</w:t>
            </w:r>
          </w:p>
        </w:tc>
        <w:tc>
          <w:tcPr>
            <w:tcW w:w="709" w:type="dxa"/>
            <w:tcBorders>
              <w:bottom w:val="single" w:sz="4" w:space="0" w:color="A6A6A6" w:themeColor="background1" w:themeShade="A6"/>
            </w:tcBorders>
          </w:tcPr>
          <w:p w14:paraId="77434DEA"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Borders>
              <w:bottom w:val="single" w:sz="4" w:space="0" w:color="A6A6A6" w:themeColor="background1" w:themeShade="A6"/>
            </w:tcBorders>
          </w:tcPr>
          <w:p w14:paraId="6C10FC1F" w14:textId="3E50D99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248</w:t>
            </w:r>
          </w:p>
        </w:tc>
        <w:tc>
          <w:tcPr>
            <w:tcW w:w="1158" w:type="dxa"/>
            <w:tcBorders>
              <w:bottom w:val="single" w:sz="4" w:space="0" w:color="A6A6A6" w:themeColor="background1" w:themeShade="A6"/>
            </w:tcBorders>
          </w:tcPr>
          <w:p w14:paraId="62A523AD" w14:textId="3EB85CE2"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1,600</w:t>
            </w:r>
          </w:p>
        </w:tc>
        <w:tc>
          <w:tcPr>
            <w:tcW w:w="1119" w:type="dxa"/>
            <w:tcBorders>
              <w:bottom w:val="single" w:sz="4" w:space="0" w:color="A6A6A6" w:themeColor="background1" w:themeShade="A6"/>
            </w:tcBorders>
          </w:tcPr>
          <w:p w14:paraId="74568BC5" w14:textId="41D01A93"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500</w:t>
            </w:r>
          </w:p>
        </w:tc>
        <w:tc>
          <w:tcPr>
            <w:tcW w:w="1275" w:type="dxa"/>
            <w:tcBorders>
              <w:bottom w:val="single" w:sz="4" w:space="0" w:color="A6A6A6" w:themeColor="background1" w:themeShade="A6"/>
            </w:tcBorders>
          </w:tcPr>
          <w:p w14:paraId="373D024C" w14:textId="67985663"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1</w:t>
            </w:r>
          </w:p>
        </w:tc>
      </w:tr>
      <w:tr w:rsidR="000F391E" w:rsidRPr="000F391E" w14:paraId="60C053C1" w14:textId="77777777" w:rsidTr="000F391E">
        <w:trPr>
          <w:trHeight w:val="340"/>
        </w:trPr>
        <w:tc>
          <w:tcPr>
            <w:tcW w:w="1133" w:type="dxa"/>
            <w:tcBorders>
              <w:top w:val="single" w:sz="4" w:space="0" w:color="A6A6A6" w:themeColor="background1" w:themeShade="A6"/>
              <w:bottom w:val="single" w:sz="4" w:space="0" w:color="A6A6A6" w:themeColor="background1" w:themeShade="A6"/>
            </w:tcBorders>
          </w:tcPr>
          <w:p w14:paraId="722FD5E5" w14:textId="5A36FDC3"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2,082</w:t>
            </w:r>
          </w:p>
        </w:tc>
        <w:tc>
          <w:tcPr>
            <w:tcW w:w="2635" w:type="dxa"/>
            <w:tcBorders>
              <w:top w:val="single" w:sz="4" w:space="0" w:color="A6A6A6" w:themeColor="background1" w:themeShade="A6"/>
              <w:bottom w:val="single" w:sz="4" w:space="0" w:color="A6A6A6" w:themeColor="background1" w:themeShade="A6"/>
            </w:tcBorders>
          </w:tcPr>
          <w:p w14:paraId="302DB88A" w14:textId="0AB20DF7"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Total departmental capital expenditure</w:t>
            </w:r>
          </w:p>
        </w:tc>
        <w:tc>
          <w:tcPr>
            <w:tcW w:w="709" w:type="dxa"/>
            <w:tcBorders>
              <w:top w:val="single" w:sz="4" w:space="0" w:color="A6A6A6" w:themeColor="background1" w:themeShade="A6"/>
              <w:bottom w:val="single" w:sz="4" w:space="0" w:color="A6A6A6" w:themeColor="background1" w:themeShade="A6"/>
            </w:tcBorders>
          </w:tcPr>
          <w:p w14:paraId="650D53D5"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4B55FA14" w14:textId="6BCE7453"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248</w:t>
            </w:r>
          </w:p>
        </w:tc>
        <w:tc>
          <w:tcPr>
            <w:tcW w:w="1158" w:type="dxa"/>
            <w:tcBorders>
              <w:top w:val="single" w:sz="4" w:space="0" w:color="A6A6A6" w:themeColor="background1" w:themeShade="A6"/>
              <w:bottom w:val="single" w:sz="4" w:space="0" w:color="A6A6A6" w:themeColor="background1" w:themeShade="A6"/>
            </w:tcBorders>
          </w:tcPr>
          <w:p w14:paraId="3C67BA17" w14:textId="6A518BD0"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1,600</w:t>
            </w:r>
          </w:p>
        </w:tc>
        <w:tc>
          <w:tcPr>
            <w:tcW w:w="1119" w:type="dxa"/>
            <w:tcBorders>
              <w:top w:val="single" w:sz="4" w:space="0" w:color="A6A6A6" w:themeColor="background1" w:themeShade="A6"/>
              <w:bottom w:val="single" w:sz="4" w:space="0" w:color="A6A6A6" w:themeColor="background1" w:themeShade="A6"/>
            </w:tcBorders>
          </w:tcPr>
          <w:p w14:paraId="725AE29D" w14:textId="556D878C"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500</w:t>
            </w:r>
          </w:p>
        </w:tc>
        <w:tc>
          <w:tcPr>
            <w:tcW w:w="1275" w:type="dxa"/>
            <w:tcBorders>
              <w:top w:val="single" w:sz="4" w:space="0" w:color="A6A6A6" w:themeColor="background1" w:themeShade="A6"/>
              <w:bottom w:val="single" w:sz="4" w:space="0" w:color="A6A6A6" w:themeColor="background1" w:themeShade="A6"/>
            </w:tcBorders>
          </w:tcPr>
          <w:p w14:paraId="23B48E35" w14:textId="733B0A3F" w:rsidR="000F391E" w:rsidRPr="000F391E" w:rsidRDefault="000F391E" w:rsidP="000F391E">
            <w:pPr>
              <w:pStyle w:val="TableParagraph"/>
              <w:spacing w:before="60" w:after="60"/>
              <w:ind w:left="-42" w:right="152" w:firstLine="99"/>
              <w:rPr>
                <w:rFonts w:ascii="Segoe UI" w:hAnsi="Segoe UI" w:cs="Segoe UI"/>
                <w:b/>
                <w:bCs/>
                <w:sz w:val="16"/>
                <w:szCs w:val="16"/>
              </w:rPr>
            </w:pPr>
          </w:p>
        </w:tc>
      </w:tr>
      <w:tr w:rsidR="000F391E" w:rsidRPr="000F391E" w14:paraId="51B72C60" w14:textId="77777777" w:rsidTr="000F391E">
        <w:trPr>
          <w:trHeight w:val="340"/>
        </w:trPr>
        <w:tc>
          <w:tcPr>
            <w:tcW w:w="1133" w:type="dxa"/>
            <w:tcBorders>
              <w:top w:val="single" w:sz="4" w:space="0" w:color="A6A6A6" w:themeColor="background1" w:themeShade="A6"/>
            </w:tcBorders>
          </w:tcPr>
          <w:p w14:paraId="4D59FE69" w14:textId="1D019DCA"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2635" w:type="dxa"/>
            <w:tcBorders>
              <w:top w:val="single" w:sz="4" w:space="0" w:color="A6A6A6" w:themeColor="background1" w:themeShade="A6"/>
            </w:tcBorders>
          </w:tcPr>
          <w:p w14:paraId="1081E02F" w14:textId="65F5EFA8"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Non-departmental output expenses</w:t>
            </w:r>
          </w:p>
        </w:tc>
        <w:tc>
          <w:tcPr>
            <w:tcW w:w="709" w:type="dxa"/>
            <w:tcBorders>
              <w:top w:val="single" w:sz="4" w:space="0" w:color="A6A6A6" w:themeColor="background1" w:themeShade="A6"/>
            </w:tcBorders>
          </w:tcPr>
          <w:p w14:paraId="61821CFA"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tcBorders>
          </w:tcPr>
          <w:p w14:paraId="579E7B9C" w14:textId="4BA97636"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58" w:type="dxa"/>
            <w:tcBorders>
              <w:top w:val="single" w:sz="4" w:space="0" w:color="A6A6A6" w:themeColor="background1" w:themeShade="A6"/>
            </w:tcBorders>
          </w:tcPr>
          <w:p w14:paraId="75F8F2E0" w14:textId="46B93EC2"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19" w:type="dxa"/>
            <w:tcBorders>
              <w:top w:val="single" w:sz="4" w:space="0" w:color="A6A6A6" w:themeColor="background1" w:themeShade="A6"/>
            </w:tcBorders>
          </w:tcPr>
          <w:p w14:paraId="6A8A6818" w14:textId="2006FA33"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275" w:type="dxa"/>
            <w:tcBorders>
              <w:top w:val="single" w:sz="4" w:space="0" w:color="A6A6A6" w:themeColor="background1" w:themeShade="A6"/>
            </w:tcBorders>
          </w:tcPr>
          <w:p w14:paraId="5AC85023"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r>
      <w:tr w:rsidR="000F391E" w:rsidRPr="00FF3A30" w14:paraId="05C555B8" w14:textId="77777777" w:rsidTr="000F391E">
        <w:trPr>
          <w:trHeight w:val="340"/>
        </w:trPr>
        <w:tc>
          <w:tcPr>
            <w:tcW w:w="1133" w:type="dxa"/>
          </w:tcPr>
          <w:p w14:paraId="7B2E3AA9" w14:textId="26F7EC2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2,104</w:t>
            </w:r>
          </w:p>
        </w:tc>
        <w:tc>
          <w:tcPr>
            <w:tcW w:w="2635" w:type="dxa"/>
          </w:tcPr>
          <w:p w14:paraId="378D52CA" w14:textId="102B7222"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Aged Care Commissioner</w:t>
            </w:r>
          </w:p>
        </w:tc>
        <w:tc>
          <w:tcPr>
            <w:tcW w:w="709" w:type="dxa"/>
          </w:tcPr>
          <w:p w14:paraId="43ADF0B7"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Pr>
          <w:p w14:paraId="02F87473" w14:textId="6DC62D4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2,104</w:t>
            </w:r>
          </w:p>
        </w:tc>
        <w:tc>
          <w:tcPr>
            <w:tcW w:w="1158" w:type="dxa"/>
          </w:tcPr>
          <w:p w14:paraId="10981CB3" w14:textId="66C4266E"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2,104</w:t>
            </w:r>
          </w:p>
        </w:tc>
        <w:tc>
          <w:tcPr>
            <w:tcW w:w="1119" w:type="dxa"/>
          </w:tcPr>
          <w:p w14:paraId="3691A5FE" w14:textId="0E032CCB"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2,104</w:t>
            </w:r>
          </w:p>
        </w:tc>
        <w:tc>
          <w:tcPr>
            <w:tcW w:w="1275" w:type="dxa"/>
          </w:tcPr>
          <w:p w14:paraId="0C99DD24" w14:textId="2ADA31A1"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5</w:t>
            </w:r>
          </w:p>
        </w:tc>
      </w:tr>
      <w:tr w:rsidR="000F391E" w:rsidRPr="00FF3A30" w14:paraId="6331C778" w14:textId="77777777">
        <w:trPr>
          <w:trHeight w:val="340"/>
        </w:trPr>
        <w:tc>
          <w:tcPr>
            <w:tcW w:w="1133" w:type="dxa"/>
          </w:tcPr>
          <w:p w14:paraId="7E762AB0" w14:textId="0FAEA4B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704,106</w:t>
            </w:r>
          </w:p>
        </w:tc>
        <w:tc>
          <w:tcPr>
            <w:tcW w:w="2635" w:type="dxa"/>
          </w:tcPr>
          <w:p w14:paraId="1650A0A5" w14:textId="39F1AEF0"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Delivering Hauora Māori health services</w:t>
            </w:r>
          </w:p>
        </w:tc>
        <w:tc>
          <w:tcPr>
            <w:tcW w:w="709" w:type="dxa"/>
          </w:tcPr>
          <w:p w14:paraId="2E2F936A"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Pr>
          <w:p w14:paraId="72370932" w14:textId="07D0F85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718,966</w:t>
            </w:r>
          </w:p>
        </w:tc>
        <w:tc>
          <w:tcPr>
            <w:tcW w:w="1158" w:type="dxa"/>
          </w:tcPr>
          <w:p w14:paraId="4468AC23" w14:textId="76D4028F"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749,424</w:t>
            </w:r>
          </w:p>
        </w:tc>
        <w:tc>
          <w:tcPr>
            <w:tcW w:w="1119" w:type="dxa"/>
          </w:tcPr>
          <w:p w14:paraId="7EA0A6FC" w14:textId="3E7329CD"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766,166</w:t>
            </w:r>
          </w:p>
        </w:tc>
        <w:tc>
          <w:tcPr>
            <w:tcW w:w="1275" w:type="dxa"/>
          </w:tcPr>
          <w:p w14:paraId="7432FD71" w14:textId="63176F11"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w:t>
            </w:r>
          </w:p>
        </w:tc>
      </w:tr>
      <w:tr w:rsidR="000F391E" w:rsidRPr="00FF3A30" w14:paraId="663FF741" w14:textId="77777777">
        <w:trPr>
          <w:trHeight w:val="340"/>
        </w:trPr>
        <w:tc>
          <w:tcPr>
            <w:tcW w:w="1133" w:type="dxa"/>
          </w:tcPr>
          <w:p w14:paraId="07BE2455" w14:textId="150CD7F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14,381,833</w:t>
            </w:r>
          </w:p>
        </w:tc>
        <w:tc>
          <w:tcPr>
            <w:tcW w:w="2635" w:type="dxa"/>
          </w:tcPr>
          <w:p w14:paraId="24848D46" w14:textId="28C5CAB7"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Delivering hospital and specialist services</w:t>
            </w:r>
          </w:p>
        </w:tc>
        <w:tc>
          <w:tcPr>
            <w:tcW w:w="709" w:type="dxa"/>
          </w:tcPr>
          <w:p w14:paraId="0C2C7958" w14:textId="46FE99DC"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2.7</w:t>
            </w:r>
          </w:p>
        </w:tc>
        <w:tc>
          <w:tcPr>
            <w:tcW w:w="1181" w:type="dxa"/>
          </w:tcPr>
          <w:p w14:paraId="2137E050" w14:textId="30615C6C"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14,520,631</w:t>
            </w:r>
          </w:p>
        </w:tc>
        <w:tc>
          <w:tcPr>
            <w:tcW w:w="1158" w:type="dxa"/>
          </w:tcPr>
          <w:p w14:paraId="77A53181" w14:textId="22236A5C"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14,610,883</w:t>
            </w:r>
          </w:p>
        </w:tc>
        <w:tc>
          <w:tcPr>
            <w:tcW w:w="1119" w:type="dxa"/>
          </w:tcPr>
          <w:p w14:paraId="176916E7" w14:textId="43B41E11"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14,850,019</w:t>
            </w:r>
          </w:p>
        </w:tc>
        <w:tc>
          <w:tcPr>
            <w:tcW w:w="1275" w:type="dxa"/>
          </w:tcPr>
          <w:p w14:paraId="35A06B45" w14:textId="6FF2596D"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w:t>
            </w:r>
          </w:p>
        </w:tc>
      </w:tr>
      <w:tr w:rsidR="000F391E" w14:paraId="1A0531D9" w14:textId="77777777">
        <w:trPr>
          <w:trHeight w:val="340"/>
        </w:trPr>
        <w:tc>
          <w:tcPr>
            <w:tcW w:w="1133" w:type="dxa"/>
          </w:tcPr>
          <w:p w14:paraId="3EFD5380" w14:textId="3F5D8FFA"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8,668,148</w:t>
            </w:r>
          </w:p>
        </w:tc>
        <w:tc>
          <w:tcPr>
            <w:tcW w:w="2635" w:type="dxa"/>
          </w:tcPr>
          <w:p w14:paraId="17793C01" w14:textId="03693A86"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Delivering primary, community, public and population health services</w:t>
            </w:r>
          </w:p>
        </w:tc>
        <w:tc>
          <w:tcPr>
            <w:tcW w:w="709" w:type="dxa"/>
          </w:tcPr>
          <w:p w14:paraId="20FFB86C" w14:textId="76F6CBD7"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2.8</w:t>
            </w:r>
          </w:p>
        </w:tc>
        <w:tc>
          <w:tcPr>
            <w:tcW w:w="1181" w:type="dxa"/>
          </w:tcPr>
          <w:p w14:paraId="0D52DAB5" w14:textId="74F6FAE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9,048,562</w:t>
            </w:r>
          </w:p>
        </w:tc>
        <w:tc>
          <w:tcPr>
            <w:tcW w:w="1158" w:type="dxa"/>
          </w:tcPr>
          <w:p w14:paraId="3E9D1291" w14:textId="42045D3D"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9,087,520</w:t>
            </w:r>
          </w:p>
        </w:tc>
        <w:tc>
          <w:tcPr>
            <w:tcW w:w="1119" w:type="dxa"/>
          </w:tcPr>
          <w:p w14:paraId="2ADE2316" w14:textId="3C79C799"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9,112,732</w:t>
            </w:r>
          </w:p>
        </w:tc>
        <w:tc>
          <w:tcPr>
            <w:tcW w:w="1275" w:type="dxa"/>
          </w:tcPr>
          <w:p w14:paraId="26F4D7BD" w14:textId="26EB1BA4"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w:t>
            </w:r>
          </w:p>
        </w:tc>
      </w:tr>
      <w:tr w:rsidR="000F391E" w:rsidRPr="007359E3" w14:paraId="1A51505B" w14:textId="77777777">
        <w:trPr>
          <w:trHeight w:val="340"/>
        </w:trPr>
        <w:tc>
          <w:tcPr>
            <w:tcW w:w="1133" w:type="dxa"/>
          </w:tcPr>
          <w:p w14:paraId="5456108C" w14:textId="24901B00"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41,123</w:t>
            </w:r>
          </w:p>
        </w:tc>
        <w:tc>
          <w:tcPr>
            <w:tcW w:w="2635" w:type="dxa"/>
          </w:tcPr>
          <w:p w14:paraId="04C5A5FA" w14:textId="4768A039"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Monitoring and protecting health and disability consumer interests</w:t>
            </w:r>
          </w:p>
        </w:tc>
        <w:tc>
          <w:tcPr>
            <w:tcW w:w="709" w:type="dxa"/>
          </w:tcPr>
          <w:p w14:paraId="2D7D1681" w14:textId="13D780A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2.4</w:t>
            </w:r>
          </w:p>
        </w:tc>
        <w:tc>
          <w:tcPr>
            <w:tcW w:w="1181" w:type="dxa"/>
          </w:tcPr>
          <w:p w14:paraId="32D50C8F" w14:textId="4D6F4741"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40,123</w:t>
            </w:r>
          </w:p>
        </w:tc>
        <w:tc>
          <w:tcPr>
            <w:tcW w:w="1158" w:type="dxa"/>
          </w:tcPr>
          <w:p w14:paraId="324F9E8B" w14:textId="410D787B"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36,723</w:t>
            </w:r>
          </w:p>
        </w:tc>
        <w:tc>
          <w:tcPr>
            <w:tcW w:w="1119" w:type="dxa"/>
          </w:tcPr>
          <w:p w14:paraId="3382171C" w14:textId="3CD3E7CB"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40,123</w:t>
            </w:r>
          </w:p>
        </w:tc>
        <w:tc>
          <w:tcPr>
            <w:tcW w:w="1275" w:type="dxa"/>
          </w:tcPr>
          <w:p w14:paraId="20BD5422" w14:textId="287019CF"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3, 5</w:t>
            </w:r>
          </w:p>
        </w:tc>
      </w:tr>
      <w:tr w:rsidR="000F391E" w14:paraId="2DC73857" w14:textId="77777777">
        <w:trPr>
          <w:trHeight w:val="340"/>
        </w:trPr>
        <w:tc>
          <w:tcPr>
            <w:tcW w:w="1133" w:type="dxa"/>
          </w:tcPr>
          <w:p w14:paraId="3C8468C8" w14:textId="6F9AE37A"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29,907</w:t>
            </w:r>
          </w:p>
        </w:tc>
        <w:tc>
          <w:tcPr>
            <w:tcW w:w="2635" w:type="dxa"/>
          </w:tcPr>
          <w:p w14:paraId="3EB4A390" w14:textId="2415B1E3"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National management of pharmaceuticals</w:t>
            </w:r>
          </w:p>
        </w:tc>
        <w:tc>
          <w:tcPr>
            <w:tcW w:w="709" w:type="dxa"/>
          </w:tcPr>
          <w:p w14:paraId="32F39C29" w14:textId="6F5620F6"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2.3</w:t>
            </w:r>
          </w:p>
        </w:tc>
        <w:tc>
          <w:tcPr>
            <w:tcW w:w="1181" w:type="dxa"/>
          </w:tcPr>
          <w:p w14:paraId="46BAAA5C" w14:textId="563B72DB"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31,507</w:t>
            </w:r>
          </w:p>
        </w:tc>
        <w:tc>
          <w:tcPr>
            <w:tcW w:w="1158" w:type="dxa"/>
          </w:tcPr>
          <w:p w14:paraId="0226609F" w14:textId="41B20E34"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29,507</w:t>
            </w:r>
          </w:p>
        </w:tc>
        <w:tc>
          <w:tcPr>
            <w:tcW w:w="1119" w:type="dxa"/>
          </w:tcPr>
          <w:p w14:paraId="15555508" w14:textId="66D7C824"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31,507</w:t>
            </w:r>
          </w:p>
        </w:tc>
        <w:tc>
          <w:tcPr>
            <w:tcW w:w="1275" w:type="dxa"/>
          </w:tcPr>
          <w:p w14:paraId="05ABE044" w14:textId="7F25F274"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w:t>
            </w:r>
          </w:p>
        </w:tc>
      </w:tr>
      <w:tr w:rsidR="000F391E" w14:paraId="19FE1999" w14:textId="77777777" w:rsidTr="000F391E">
        <w:trPr>
          <w:trHeight w:val="340"/>
        </w:trPr>
        <w:tc>
          <w:tcPr>
            <w:tcW w:w="1133" w:type="dxa"/>
          </w:tcPr>
          <w:p w14:paraId="4EC93ED1" w14:textId="6DD34320"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1,806,211</w:t>
            </w:r>
          </w:p>
        </w:tc>
        <w:tc>
          <w:tcPr>
            <w:tcW w:w="2635" w:type="dxa"/>
          </w:tcPr>
          <w:p w14:paraId="197BB045" w14:textId="5CC30D8C"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National pharmaceuticals purchasing</w:t>
            </w:r>
          </w:p>
        </w:tc>
        <w:tc>
          <w:tcPr>
            <w:tcW w:w="709" w:type="dxa"/>
          </w:tcPr>
          <w:p w14:paraId="39260076" w14:textId="41EB957E"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2.3</w:t>
            </w:r>
          </w:p>
        </w:tc>
        <w:tc>
          <w:tcPr>
            <w:tcW w:w="1181" w:type="dxa"/>
          </w:tcPr>
          <w:p w14:paraId="01EC8DF5" w14:textId="05D2D041"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1,689,634</w:t>
            </w:r>
          </w:p>
        </w:tc>
        <w:tc>
          <w:tcPr>
            <w:tcW w:w="1158" w:type="dxa"/>
          </w:tcPr>
          <w:p w14:paraId="6B0E905F" w14:textId="038BFA0D"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1,581,634</w:t>
            </w:r>
          </w:p>
        </w:tc>
        <w:tc>
          <w:tcPr>
            <w:tcW w:w="1119" w:type="dxa"/>
          </w:tcPr>
          <w:p w14:paraId="28C57856" w14:textId="2C046D2F"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1,689,634</w:t>
            </w:r>
          </w:p>
        </w:tc>
        <w:tc>
          <w:tcPr>
            <w:tcW w:w="1275" w:type="dxa"/>
          </w:tcPr>
          <w:p w14:paraId="3AA65455" w14:textId="40DD8136"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w:t>
            </w:r>
          </w:p>
        </w:tc>
      </w:tr>
      <w:tr w:rsidR="000F391E" w14:paraId="51EB5B40" w14:textId="77777777" w:rsidTr="000F391E">
        <w:trPr>
          <w:trHeight w:val="340"/>
        </w:trPr>
        <w:tc>
          <w:tcPr>
            <w:tcW w:w="1133" w:type="dxa"/>
            <w:tcBorders>
              <w:bottom w:val="single" w:sz="4" w:space="0" w:color="A6A6A6" w:themeColor="background1" w:themeShade="A6"/>
            </w:tcBorders>
          </w:tcPr>
          <w:p w14:paraId="4428B875" w14:textId="0CB2C5FE"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28,898</w:t>
            </w:r>
          </w:p>
        </w:tc>
        <w:tc>
          <w:tcPr>
            <w:tcW w:w="2635" w:type="dxa"/>
            <w:tcBorders>
              <w:bottom w:val="single" w:sz="4" w:space="0" w:color="A6A6A6" w:themeColor="background1" w:themeShade="A6"/>
            </w:tcBorders>
          </w:tcPr>
          <w:p w14:paraId="69392AFB" w14:textId="41625ECA"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Problem gambling services</w:t>
            </w:r>
          </w:p>
        </w:tc>
        <w:tc>
          <w:tcPr>
            <w:tcW w:w="709" w:type="dxa"/>
            <w:tcBorders>
              <w:bottom w:val="single" w:sz="4" w:space="0" w:color="A6A6A6" w:themeColor="background1" w:themeShade="A6"/>
            </w:tcBorders>
          </w:tcPr>
          <w:p w14:paraId="5132CE27" w14:textId="77777777" w:rsidR="000F391E" w:rsidRPr="000F391E" w:rsidRDefault="000F391E" w:rsidP="000F391E">
            <w:pPr>
              <w:pStyle w:val="TableParagraph"/>
              <w:spacing w:before="60" w:after="60"/>
              <w:ind w:left="-42" w:right="170" w:firstLine="99"/>
              <w:rPr>
                <w:rFonts w:ascii="Segoe UI" w:hAnsi="Segoe UI" w:cs="Segoe UI"/>
                <w:sz w:val="16"/>
                <w:szCs w:val="16"/>
              </w:rPr>
            </w:pPr>
          </w:p>
        </w:tc>
        <w:tc>
          <w:tcPr>
            <w:tcW w:w="1181" w:type="dxa"/>
            <w:tcBorders>
              <w:bottom w:val="single" w:sz="4" w:space="0" w:color="A6A6A6" w:themeColor="background1" w:themeShade="A6"/>
            </w:tcBorders>
          </w:tcPr>
          <w:p w14:paraId="251B8862" w14:textId="75DB4A1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19,823</w:t>
            </w:r>
          </w:p>
        </w:tc>
        <w:tc>
          <w:tcPr>
            <w:tcW w:w="1158" w:type="dxa"/>
            <w:tcBorders>
              <w:bottom w:val="single" w:sz="4" w:space="0" w:color="A6A6A6" w:themeColor="background1" w:themeShade="A6"/>
            </w:tcBorders>
          </w:tcPr>
          <w:p w14:paraId="2C4BE5C1" w14:textId="78B644F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24,599</w:t>
            </w:r>
          </w:p>
        </w:tc>
        <w:tc>
          <w:tcPr>
            <w:tcW w:w="1119" w:type="dxa"/>
            <w:tcBorders>
              <w:bottom w:val="single" w:sz="4" w:space="0" w:color="A6A6A6" w:themeColor="background1" w:themeShade="A6"/>
            </w:tcBorders>
          </w:tcPr>
          <w:p w14:paraId="76B9E1E5" w14:textId="0380DE9A"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20,023</w:t>
            </w:r>
          </w:p>
        </w:tc>
        <w:tc>
          <w:tcPr>
            <w:tcW w:w="1275" w:type="dxa"/>
            <w:tcBorders>
              <w:bottom w:val="single" w:sz="4" w:space="0" w:color="A6A6A6" w:themeColor="background1" w:themeShade="A6"/>
            </w:tcBorders>
          </w:tcPr>
          <w:p w14:paraId="541C04A7" w14:textId="01E85AD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w:t>
            </w:r>
          </w:p>
        </w:tc>
      </w:tr>
      <w:tr w:rsidR="000F391E" w:rsidRPr="000F391E" w14:paraId="323643DC" w14:textId="77777777" w:rsidTr="000F391E">
        <w:trPr>
          <w:trHeight w:val="340"/>
        </w:trPr>
        <w:tc>
          <w:tcPr>
            <w:tcW w:w="1133" w:type="dxa"/>
            <w:tcBorders>
              <w:top w:val="single" w:sz="4" w:space="0" w:color="A6A6A6" w:themeColor="background1" w:themeShade="A6"/>
              <w:bottom w:val="single" w:sz="4" w:space="0" w:color="A6A6A6" w:themeColor="background1" w:themeShade="A6"/>
            </w:tcBorders>
          </w:tcPr>
          <w:p w14:paraId="4D188542" w14:textId="49F1B9FB"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25,662,330</w:t>
            </w:r>
          </w:p>
        </w:tc>
        <w:tc>
          <w:tcPr>
            <w:tcW w:w="2635" w:type="dxa"/>
            <w:tcBorders>
              <w:top w:val="single" w:sz="4" w:space="0" w:color="A6A6A6" w:themeColor="background1" w:themeShade="A6"/>
              <w:bottom w:val="single" w:sz="4" w:space="0" w:color="A6A6A6" w:themeColor="background1" w:themeShade="A6"/>
            </w:tcBorders>
          </w:tcPr>
          <w:p w14:paraId="40BD1B1B" w14:textId="59789DCA"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Total non-departmental excluding multi-category output expenses</w:t>
            </w:r>
          </w:p>
        </w:tc>
        <w:tc>
          <w:tcPr>
            <w:tcW w:w="709" w:type="dxa"/>
            <w:tcBorders>
              <w:top w:val="single" w:sz="4" w:space="0" w:color="A6A6A6" w:themeColor="background1" w:themeShade="A6"/>
              <w:bottom w:val="single" w:sz="4" w:space="0" w:color="A6A6A6" w:themeColor="background1" w:themeShade="A6"/>
            </w:tcBorders>
          </w:tcPr>
          <w:p w14:paraId="31C5A464"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0640520B" w14:textId="034A236E"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26,071,350</w:t>
            </w:r>
          </w:p>
        </w:tc>
        <w:tc>
          <w:tcPr>
            <w:tcW w:w="1158" w:type="dxa"/>
            <w:tcBorders>
              <w:top w:val="single" w:sz="4" w:space="0" w:color="A6A6A6" w:themeColor="background1" w:themeShade="A6"/>
              <w:bottom w:val="single" w:sz="4" w:space="0" w:color="A6A6A6" w:themeColor="background1" w:themeShade="A6"/>
            </w:tcBorders>
          </w:tcPr>
          <w:p w14:paraId="6C982EEF" w14:textId="4E3DECA8"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26,122,394</w:t>
            </w:r>
          </w:p>
        </w:tc>
        <w:tc>
          <w:tcPr>
            <w:tcW w:w="1119" w:type="dxa"/>
            <w:tcBorders>
              <w:top w:val="single" w:sz="4" w:space="0" w:color="A6A6A6" w:themeColor="background1" w:themeShade="A6"/>
              <w:bottom w:val="single" w:sz="4" w:space="0" w:color="A6A6A6" w:themeColor="background1" w:themeShade="A6"/>
            </w:tcBorders>
          </w:tcPr>
          <w:p w14:paraId="254D76D8" w14:textId="38ACBDA1"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26,512,308</w:t>
            </w:r>
          </w:p>
        </w:tc>
        <w:tc>
          <w:tcPr>
            <w:tcW w:w="1275" w:type="dxa"/>
            <w:tcBorders>
              <w:top w:val="single" w:sz="4" w:space="0" w:color="A6A6A6" w:themeColor="background1" w:themeShade="A6"/>
              <w:bottom w:val="single" w:sz="4" w:space="0" w:color="A6A6A6" w:themeColor="background1" w:themeShade="A6"/>
            </w:tcBorders>
          </w:tcPr>
          <w:p w14:paraId="27D5053A"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r>
      <w:tr w:rsidR="000F391E" w:rsidRPr="000F391E" w14:paraId="6C926EBF" w14:textId="77777777" w:rsidTr="000F391E">
        <w:trPr>
          <w:trHeight w:val="340"/>
        </w:trPr>
        <w:tc>
          <w:tcPr>
            <w:tcW w:w="1133" w:type="dxa"/>
            <w:tcBorders>
              <w:top w:val="single" w:sz="4" w:space="0" w:color="A6A6A6" w:themeColor="background1" w:themeShade="A6"/>
            </w:tcBorders>
          </w:tcPr>
          <w:p w14:paraId="66D614D4"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2635" w:type="dxa"/>
            <w:tcBorders>
              <w:top w:val="single" w:sz="4" w:space="0" w:color="A6A6A6" w:themeColor="background1" w:themeShade="A6"/>
            </w:tcBorders>
          </w:tcPr>
          <w:p w14:paraId="3DE9F4EA" w14:textId="55F396BD"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Non-departmental other expenses</w:t>
            </w:r>
          </w:p>
        </w:tc>
        <w:tc>
          <w:tcPr>
            <w:tcW w:w="709" w:type="dxa"/>
            <w:tcBorders>
              <w:top w:val="single" w:sz="4" w:space="0" w:color="A6A6A6" w:themeColor="background1" w:themeShade="A6"/>
            </w:tcBorders>
          </w:tcPr>
          <w:p w14:paraId="53657E10"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tcBorders>
          </w:tcPr>
          <w:p w14:paraId="77A20978"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58" w:type="dxa"/>
            <w:tcBorders>
              <w:top w:val="single" w:sz="4" w:space="0" w:color="A6A6A6" w:themeColor="background1" w:themeShade="A6"/>
            </w:tcBorders>
          </w:tcPr>
          <w:p w14:paraId="1E5242BF"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19" w:type="dxa"/>
            <w:tcBorders>
              <w:top w:val="single" w:sz="4" w:space="0" w:color="A6A6A6" w:themeColor="background1" w:themeShade="A6"/>
            </w:tcBorders>
          </w:tcPr>
          <w:p w14:paraId="54D7607E"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275" w:type="dxa"/>
            <w:tcBorders>
              <w:top w:val="single" w:sz="4" w:space="0" w:color="A6A6A6" w:themeColor="background1" w:themeShade="A6"/>
            </w:tcBorders>
          </w:tcPr>
          <w:p w14:paraId="659DAA12"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r>
      <w:tr w:rsidR="000F391E" w14:paraId="3D22809A" w14:textId="77777777">
        <w:trPr>
          <w:trHeight w:val="340"/>
        </w:trPr>
        <w:tc>
          <w:tcPr>
            <w:tcW w:w="1133" w:type="dxa"/>
          </w:tcPr>
          <w:p w14:paraId="48AF790B" w14:textId="7CEAB4E9"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2,707</w:t>
            </w:r>
          </w:p>
        </w:tc>
        <w:tc>
          <w:tcPr>
            <w:tcW w:w="2635" w:type="dxa"/>
          </w:tcPr>
          <w:p w14:paraId="0EC364F4" w14:textId="532B5032"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International health organisations</w:t>
            </w:r>
          </w:p>
        </w:tc>
        <w:tc>
          <w:tcPr>
            <w:tcW w:w="709" w:type="dxa"/>
          </w:tcPr>
          <w:p w14:paraId="7904A2D4"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Pr>
          <w:p w14:paraId="41E79614" w14:textId="3FB06A40"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3,016</w:t>
            </w:r>
          </w:p>
        </w:tc>
        <w:tc>
          <w:tcPr>
            <w:tcW w:w="1158" w:type="dxa"/>
          </w:tcPr>
          <w:p w14:paraId="6C7548DE" w14:textId="6DE8FC2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2,230</w:t>
            </w:r>
          </w:p>
        </w:tc>
        <w:tc>
          <w:tcPr>
            <w:tcW w:w="1119" w:type="dxa"/>
          </w:tcPr>
          <w:p w14:paraId="6A79510D" w14:textId="1E1E5B62"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3,017</w:t>
            </w:r>
          </w:p>
        </w:tc>
        <w:tc>
          <w:tcPr>
            <w:tcW w:w="1275" w:type="dxa"/>
          </w:tcPr>
          <w:p w14:paraId="4B2748D9" w14:textId="0DA471C8"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7</w:t>
            </w:r>
          </w:p>
        </w:tc>
      </w:tr>
      <w:tr w:rsidR="000F391E" w:rsidRPr="00FF3A30" w14:paraId="72C9E0F8" w14:textId="77777777" w:rsidTr="000F391E">
        <w:trPr>
          <w:trHeight w:val="340"/>
        </w:trPr>
        <w:tc>
          <w:tcPr>
            <w:tcW w:w="1133" w:type="dxa"/>
          </w:tcPr>
          <w:p w14:paraId="6FAC70A1" w14:textId="78ADBB74"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1,574</w:t>
            </w:r>
          </w:p>
        </w:tc>
        <w:tc>
          <w:tcPr>
            <w:tcW w:w="2635" w:type="dxa"/>
          </w:tcPr>
          <w:p w14:paraId="4569C4C7" w14:textId="3BFD3B04"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Legal expenses</w:t>
            </w:r>
          </w:p>
        </w:tc>
        <w:tc>
          <w:tcPr>
            <w:tcW w:w="709" w:type="dxa"/>
          </w:tcPr>
          <w:p w14:paraId="05AEDC8A"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Pr>
          <w:p w14:paraId="204F503C" w14:textId="7CCDD540"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4,306</w:t>
            </w:r>
          </w:p>
        </w:tc>
        <w:tc>
          <w:tcPr>
            <w:tcW w:w="1158" w:type="dxa"/>
          </w:tcPr>
          <w:p w14:paraId="1DC5C6D2" w14:textId="7F7AFF6B"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1,208</w:t>
            </w:r>
          </w:p>
        </w:tc>
        <w:tc>
          <w:tcPr>
            <w:tcW w:w="1119" w:type="dxa"/>
          </w:tcPr>
          <w:p w14:paraId="47692288" w14:textId="2CA59FC9"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5,158</w:t>
            </w:r>
          </w:p>
        </w:tc>
        <w:tc>
          <w:tcPr>
            <w:tcW w:w="1275" w:type="dxa"/>
          </w:tcPr>
          <w:p w14:paraId="275E96BF" w14:textId="68EFBBDB"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7</w:t>
            </w:r>
          </w:p>
        </w:tc>
      </w:tr>
      <w:tr w:rsidR="000F391E" w14:paraId="3820561A" w14:textId="77777777" w:rsidTr="000F391E">
        <w:trPr>
          <w:trHeight w:val="340"/>
        </w:trPr>
        <w:tc>
          <w:tcPr>
            <w:tcW w:w="1133" w:type="dxa"/>
            <w:tcBorders>
              <w:bottom w:val="single" w:sz="4" w:space="0" w:color="A6A6A6" w:themeColor="background1" w:themeShade="A6"/>
            </w:tcBorders>
          </w:tcPr>
          <w:p w14:paraId="45C88427" w14:textId="5006B89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650</w:t>
            </w:r>
          </w:p>
        </w:tc>
        <w:tc>
          <w:tcPr>
            <w:tcW w:w="2635" w:type="dxa"/>
            <w:tcBorders>
              <w:bottom w:val="single" w:sz="4" w:space="0" w:color="A6A6A6" w:themeColor="background1" w:themeShade="A6"/>
            </w:tcBorders>
          </w:tcPr>
          <w:p w14:paraId="3882A1F6" w14:textId="2CE4789C"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Loss on sale of Crown-owned assets</w:t>
            </w:r>
          </w:p>
        </w:tc>
        <w:tc>
          <w:tcPr>
            <w:tcW w:w="709" w:type="dxa"/>
            <w:tcBorders>
              <w:bottom w:val="single" w:sz="4" w:space="0" w:color="A6A6A6" w:themeColor="background1" w:themeShade="A6"/>
            </w:tcBorders>
          </w:tcPr>
          <w:p w14:paraId="068C3363"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Borders>
              <w:bottom w:val="single" w:sz="4" w:space="0" w:color="A6A6A6" w:themeColor="background1" w:themeShade="A6"/>
            </w:tcBorders>
          </w:tcPr>
          <w:p w14:paraId="4B9C0859" w14:textId="53F3C6E5"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158" w:type="dxa"/>
            <w:tcBorders>
              <w:bottom w:val="single" w:sz="4" w:space="0" w:color="A6A6A6" w:themeColor="background1" w:themeShade="A6"/>
            </w:tcBorders>
          </w:tcPr>
          <w:p w14:paraId="3BF91EB1" w14:textId="4A22314F"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119" w:type="dxa"/>
            <w:tcBorders>
              <w:bottom w:val="single" w:sz="4" w:space="0" w:color="A6A6A6" w:themeColor="background1" w:themeShade="A6"/>
            </w:tcBorders>
          </w:tcPr>
          <w:p w14:paraId="5F1B3667" w14:textId="1CCA6FAE"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275" w:type="dxa"/>
            <w:tcBorders>
              <w:bottom w:val="single" w:sz="4" w:space="0" w:color="A6A6A6" w:themeColor="background1" w:themeShade="A6"/>
            </w:tcBorders>
          </w:tcPr>
          <w:p w14:paraId="3202FFE9" w14:textId="1D2B20BB"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7</w:t>
            </w:r>
          </w:p>
        </w:tc>
      </w:tr>
      <w:tr w:rsidR="000F391E" w:rsidRPr="000F391E" w14:paraId="7BA8384F" w14:textId="77777777" w:rsidTr="000F391E">
        <w:trPr>
          <w:trHeight w:val="340"/>
        </w:trPr>
        <w:tc>
          <w:tcPr>
            <w:tcW w:w="1133" w:type="dxa"/>
            <w:tcBorders>
              <w:top w:val="single" w:sz="4" w:space="0" w:color="A6A6A6" w:themeColor="background1" w:themeShade="A6"/>
              <w:bottom w:val="single" w:sz="4" w:space="0" w:color="A6A6A6" w:themeColor="background1" w:themeShade="A6"/>
            </w:tcBorders>
          </w:tcPr>
          <w:p w14:paraId="4B93EFB9" w14:textId="1A937A75"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4,931</w:t>
            </w:r>
          </w:p>
        </w:tc>
        <w:tc>
          <w:tcPr>
            <w:tcW w:w="2635" w:type="dxa"/>
            <w:tcBorders>
              <w:top w:val="single" w:sz="4" w:space="0" w:color="A6A6A6" w:themeColor="background1" w:themeShade="A6"/>
              <w:bottom w:val="single" w:sz="4" w:space="0" w:color="A6A6A6" w:themeColor="background1" w:themeShade="A6"/>
            </w:tcBorders>
          </w:tcPr>
          <w:p w14:paraId="0560629A" w14:textId="26CD89C9"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Total non-departmental other expenses</w:t>
            </w:r>
          </w:p>
        </w:tc>
        <w:tc>
          <w:tcPr>
            <w:tcW w:w="709" w:type="dxa"/>
            <w:tcBorders>
              <w:top w:val="single" w:sz="4" w:space="0" w:color="A6A6A6" w:themeColor="background1" w:themeShade="A6"/>
              <w:bottom w:val="single" w:sz="4" w:space="0" w:color="A6A6A6" w:themeColor="background1" w:themeShade="A6"/>
            </w:tcBorders>
          </w:tcPr>
          <w:p w14:paraId="5DB371FB"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48288153" w14:textId="362BAF19"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7,322</w:t>
            </w:r>
          </w:p>
        </w:tc>
        <w:tc>
          <w:tcPr>
            <w:tcW w:w="1158" w:type="dxa"/>
            <w:tcBorders>
              <w:top w:val="single" w:sz="4" w:space="0" w:color="A6A6A6" w:themeColor="background1" w:themeShade="A6"/>
              <w:bottom w:val="single" w:sz="4" w:space="0" w:color="A6A6A6" w:themeColor="background1" w:themeShade="A6"/>
            </w:tcBorders>
          </w:tcPr>
          <w:p w14:paraId="54F63082" w14:textId="44E92C12"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3,438</w:t>
            </w:r>
          </w:p>
        </w:tc>
        <w:tc>
          <w:tcPr>
            <w:tcW w:w="1119" w:type="dxa"/>
            <w:tcBorders>
              <w:top w:val="single" w:sz="4" w:space="0" w:color="A6A6A6" w:themeColor="background1" w:themeShade="A6"/>
              <w:bottom w:val="single" w:sz="4" w:space="0" w:color="A6A6A6" w:themeColor="background1" w:themeShade="A6"/>
            </w:tcBorders>
          </w:tcPr>
          <w:p w14:paraId="03AFBF86" w14:textId="404C8E26"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8,175</w:t>
            </w:r>
          </w:p>
        </w:tc>
        <w:tc>
          <w:tcPr>
            <w:tcW w:w="1275" w:type="dxa"/>
            <w:tcBorders>
              <w:top w:val="single" w:sz="4" w:space="0" w:color="A6A6A6" w:themeColor="background1" w:themeShade="A6"/>
              <w:bottom w:val="single" w:sz="4" w:space="0" w:color="A6A6A6" w:themeColor="background1" w:themeShade="A6"/>
            </w:tcBorders>
          </w:tcPr>
          <w:p w14:paraId="0853386C"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r>
      <w:tr w:rsidR="000F391E" w:rsidRPr="000F391E" w14:paraId="4A9A4A92" w14:textId="77777777" w:rsidTr="000F391E">
        <w:trPr>
          <w:trHeight w:val="340"/>
        </w:trPr>
        <w:tc>
          <w:tcPr>
            <w:tcW w:w="1133" w:type="dxa"/>
            <w:tcBorders>
              <w:top w:val="single" w:sz="4" w:space="0" w:color="A6A6A6" w:themeColor="background1" w:themeShade="A6"/>
              <w:bottom w:val="single" w:sz="4" w:space="0" w:color="A6A6A6" w:themeColor="background1" w:themeShade="A6"/>
            </w:tcBorders>
          </w:tcPr>
          <w:p w14:paraId="7F852DED" w14:textId="53F618F3"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25,914,996</w:t>
            </w:r>
          </w:p>
        </w:tc>
        <w:tc>
          <w:tcPr>
            <w:tcW w:w="2635" w:type="dxa"/>
            <w:tcBorders>
              <w:top w:val="single" w:sz="4" w:space="0" w:color="A6A6A6" w:themeColor="background1" w:themeShade="A6"/>
              <w:bottom w:val="single" w:sz="4" w:space="0" w:color="A6A6A6" w:themeColor="background1" w:themeShade="A6"/>
            </w:tcBorders>
          </w:tcPr>
          <w:p w14:paraId="333FC76C" w14:textId="2328179E"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Total non-departmental including multi-category output expenses</w:t>
            </w:r>
          </w:p>
        </w:tc>
        <w:tc>
          <w:tcPr>
            <w:tcW w:w="709" w:type="dxa"/>
            <w:tcBorders>
              <w:top w:val="single" w:sz="4" w:space="0" w:color="A6A6A6" w:themeColor="background1" w:themeShade="A6"/>
              <w:bottom w:val="single" w:sz="4" w:space="0" w:color="A6A6A6" w:themeColor="background1" w:themeShade="A6"/>
            </w:tcBorders>
          </w:tcPr>
          <w:p w14:paraId="30D24A7C"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0E803F22" w14:textId="541ECD1B"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26,081,299</w:t>
            </w:r>
          </w:p>
        </w:tc>
        <w:tc>
          <w:tcPr>
            <w:tcW w:w="1158" w:type="dxa"/>
            <w:tcBorders>
              <w:top w:val="single" w:sz="4" w:space="0" w:color="A6A6A6" w:themeColor="background1" w:themeShade="A6"/>
              <w:bottom w:val="single" w:sz="4" w:space="0" w:color="A6A6A6" w:themeColor="background1" w:themeShade="A6"/>
            </w:tcBorders>
          </w:tcPr>
          <w:p w14:paraId="6902A4C9" w14:textId="3CAF744D"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26,125,832</w:t>
            </w:r>
            <w:r w:rsidRPr="000F391E">
              <w:rPr>
                <w:rFonts w:ascii="Segoe UI" w:hAnsi="Segoe UI" w:cs="Segoe UI"/>
                <w:b/>
                <w:bCs/>
                <w:sz w:val="16"/>
                <w:szCs w:val="16"/>
                <w:vertAlign w:val="superscript"/>
              </w:rPr>
              <w:t>€</w:t>
            </w:r>
          </w:p>
        </w:tc>
        <w:tc>
          <w:tcPr>
            <w:tcW w:w="1119" w:type="dxa"/>
            <w:tcBorders>
              <w:top w:val="single" w:sz="4" w:space="0" w:color="A6A6A6" w:themeColor="background1" w:themeShade="A6"/>
              <w:bottom w:val="single" w:sz="4" w:space="0" w:color="A6A6A6" w:themeColor="background1" w:themeShade="A6"/>
            </w:tcBorders>
          </w:tcPr>
          <w:p w14:paraId="25789E05" w14:textId="320D929A"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26,533,056</w:t>
            </w:r>
          </w:p>
        </w:tc>
        <w:tc>
          <w:tcPr>
            <w:tcW w:w="1275" w:type="dxa"/>
            <w:tcBorders>
              <w:top w:val="single" w:sz="4" w:space="0" w:color="A6A6A6" w:themeColor="background1" w:themeShade="A6"/>
              <w:bottom w:val="single" w:sz="4" w:space="0" w:color="A6A6A6" w:themeColor="background1" w:themeShade="A6"/>
            </w:tcBorders>
          </w:tcPr>
          <w:p w14:paraId="1F52E7FB"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r>
    </w:tbl>
    <w:p w14:paraId="5D88CD23" w14:textId="77777777" w:rsidR="00FF3A30" w:rsidRDefault="00FF3A30" w:rsidP="00FF3A30"/>
    <w:p w14:paraId="02BEE97F" w14:textId="77777777" w:rsidR="000F391E" w:rsidRDefault="000F391E" w:rsidP="000F391E"/>
    <w:p w14:paraId="0B36D7B0" w14:textId="77777777" w:rsidR="000F391E" w:rsidRDefault="000F391E" w:rsidP="000F391E">
      <w:pPr>
        <w:ind w:firstLine="567"/>
        <w:sectPr w:rsidR="000F391E" w:rsidSect="004B1083">
          <w:pgSz w:w="11907" w:h="16840" w:code="9"/>
          <w:pgMar w:top="1418" w:right="1701" w:bottom="1134" w:left="1843" w:header="284" w:footer="425" w:gutter="284"/>
          <w:cols w:space="720"/>
        </w:sectPr>
      </w:pPr>
    </w:p>
    <w:tbl>
      <w:tblPr>
        <w:tblW w:w="9210" w:type="dxa"/>
        <w:tblLayout w:type="fixed"/>
        <w:tblCellMar>
          <w:left w:w="0" w:type="dxa"/>
          <w:right w:w="0" w:type="dxa"/>
        </w:tblCellMar>
        <w:tblLook w:val="01E0" w:firstRow="1" w:lastRow="1" w:firstColumn="1" w:lastColumn="1" w:noHBand="0" w:noVBand="0"/>
      </w:tblPr>
      <w:tblGrid>
        <w:gridCol w:w="1133"/>
        <w:gridCol w:w="2635"/>
        <w:gridCol w:w="709"/>
        <w:gridCol w:w="1181"/>
        <w:gridCol w:w="1158"/>
        <w:gridCol w:w="1119"/>
        <w:gridCol w:w="1275"/>
      </w:tblGrid>
      <w:tr w:rsidR="000F391E" w14:paraId="5730985B" w14:textId="77777777">
        <w:trPr>
          <w:trHeight w:val="909"/>
        </w:trPr>
        <w:tc>
          <w:tcPr>
            <w:tcW w:w="1133" w:type="dxa"/>
            <w:shd w:val="clear" w:color="auto" w:fill="D9D9D9" w:themeFill="background1" w:themeFillShade="D9"/>
            <w:hideMark/>
          </w:tcPr>
          <w:p w14:paraId="51FD3B3A" w14:textId="77777777" w:rsidR="000F391E" w:rsidRDefault="000F391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Actual expenditure</w:t>
            </w:r>
          </w:p>
          <w:p w14:paraId="7AD5F410" w14:textId="77777777" w:rsidR="000F391E" w:rsidRDefault="000F391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7D00FB66" w14:textId="77777777" w:rsidR="000F391E" w:rsidRDefault="000F391E">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2635" w:type="dxa"/>
            <w:shd w:val="clear" w:color="auto" w:fill="D9D9D9" w:themeFill="background1" w:themeFillShade="D9"/>
          </w:tcPr>
          <w:p w14:paraId="29B98658" w14:textId="77777777" w:rsidR="000F391E" w:rsidRDefault="000F391E">
            <w:pPr>
              <w:pStyle w:val="TableParagraph"/>
              <w:spacing w:before="60" w:after="60"/>
              <w:ind w:left="66" w:hanging="5"/>
              <w:rPr>
                <w:rFonts w:ascii="Segoe UI" w:hAnsi="Segoe UI" w:cs="Segoe UI"/>
                <w:b/>
                <w:bCs/>
                <w:w w:val="105"/>
                <w:sz w:val="16"/>
                <w:szCs w:val="16"/>
              </w:rPr>
            </w:pPr>
            <w:r>
              <w:rPr>
                <w:rFonts w:ascii="Segoe UI" w:hAnsi="Segoe UI" w:cs="Segoe UI"/>
                <w:b/>
                <w:bCs/>
                <w:w w:val="105"/>
                <w:sz w:val="16"/>
                <w:szCs w:val="16"/>
              </w:rPr>
              <w:br/>
            </w:r>
          </w:p>
          <w:p w14:paraId="4D63B569" w14:textId="77777777" w:rsidR="000F391E" w:rsidRDefault="000F391E">
            <w:pPr>
              <w:pStyle w:val="TableParagraph"/>
              <w:spacing w:before="60" w:after="60"/>
              <w:ind w:left="66" w:hanging="5"/>
              <w:rPr>
                <w:rFonts w:ascii="Segoe UI" w:hAnsi="Segoe UI" w:cs="Segoe UI"/>
                <w:b/>
                <w:bCs/>
                <w:w w:val="105"/>
                <w:sz w:val="16"/>
                <w:szCs w:val="16"/>
              </w:rPr>
            </w:pPr>
          </w:p>
          <w:p w14:paraId="05335603" w14:textId="77777777" w:rsidR="000F391E" w:rsidRDefault="000F391E" w:rsidP="000F391E">
            <w:pPr>
              <w:pStyle w:val="TableParagraph"/>
              <w:spacing w:before="60" w:after="60"/>
              <w:ind w:left="66" w:hanging="5"/>
              <w:jc w:val="left"/>
              <w:rPr>
                <w:rFonts w:ascii="Segoe UI" w:hAnsi="Segoe UI" w:cs="Segoe UI"/>
                <w:b/>
                <w:bCs/>
                <w:w w:val="105"/>
                <w:sz w:val="16"/>
                <w:szCs w:val="16"/>
              </w:rPr>
            </w:pPr>
            <w:r>
              <w:rPr>
                <w:rFonts w:ascii="Segoe UI" w:hAnsi="Segoe UI" w:cs="Segoe UI"/>
                <w:b/>
                <w:bCs/>
                <w:w w:val="105"/>
                <w:sz w:val="16"/>
                <w:szCs w:val="16"/>
              </w:rPr>
              <w:t>Appropriation title</w:t>
            </w:r>
          </w:p>
        </w:tc>
        <w:tc>
          <w:tcPr>
            <w:tcW w:w="709" w:type="dxa"/>
            <w:shd w:val="clear" w:color="auto" w:fill="D9D9D9" w:themeFill="background1" w:themeFillShade="D9"/>
          </w:tcPr>
          <w:p w14:paraId="1D7774E7"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br/>
            </w:r>
          </w:p>
          <w:p w14:paraId="0ACC8428" w14:textId="77777777" w:rsidR="000F391E" w:rsidRDefault="000F391E">
            <w:pPr>
              <w:pStyle w:val="TableParagraph"/>
              <w:spacing w:before="60" w:after="60"/>
              <w:ind w:left="-42" w:right="152" w:firstLine="99"/>
              <w:rPr>
                <w:rFonts w:ascii="Segoe UI" w:hAnsi="Segoe UI" w:cs="Segoe UI"/>
                <w:b/>
                <w:bCs/>
                <w:w w:val="110"/>
                <w:sz w:val="16"/>
                <w:szCs w:val="16"/>
              </w:rPr>
            </w:pPr>
          </w:p>
          <w:p w14:paraId="62F6BBE2"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Note</w:t>
            </w:r>
          </w:p>
        </w:tc>
        <w:tc>
          <w:tcPr>
            <w:tcW w:w="1181" w:type="dxa"/>
            <w:shd w:val="clear" w:color="auto" w:fill="D9D9D9" w:themeFill="background1" w:themeFillShade="D9"/>
            <w:hideMark/>
          </w:tcPr>
          <w:p w14:paraId="2E92C6A3" w14:textId="77777777" w:rsidR="000F391E" w:rsidRDefault="000F391E">
            <w:pPr>
              <w:pStyle w:val="TableParagraph"/>
              <w:spacing w:before="60" w:after="60" w:line="295" w:lineRule="auto"/>
              <w:ind w:left="-42" w:right="152" w:firstLine="99"/>
              <w:rPr>
                <w:rFonts w:ascii="Segoe UI" w:hAnsi="Segoe UI" w:cs="Segoe UI"/>
                <w:b/>
                <w:bCs/>
                <w:w w:val="110"/>
                <w:sz w:val="16"/>
                <w:szCs w:val="16"/>
              </w:rPr>
            </w:pPr>
            <w:r>
              <w:rPr>
                <w:rFonts w:ascii="Segoe UI" w:hAnsi="Segoe UI" w:cs="Segoe UI"/>
                <w:b/>
                <w:bCs/>
                <w:w w:val="110"/>
                <w:sz w:val="16"/>
                <w:szCs w:val="16"/>
              </w:rPr>
              <w:t>Actual</w:t>
            </w:r>
            <w:r>
              <w:rPr>
                <w:rFonts w:ascii="Segoe UI" w:hAnsi="Segoe UI" w:cs="Segoe UI"/>
                <w:b/>
                <w:bCs/>
                <w:w w:val="110"/>
                <w:sz w:val="16"/>
                <w:szCs w:val="16"/>
              </w:rPr>
              <w:br/>
              <w:t xml:space="preserve"> expenditure</w:t>
            </w:r>
          </w:p>
          <w:p w14:paraId="4FDB2684" w14:textId="77777777" w:rsidR="000F391E" w:rsidRDefault="000F391E">
            <w:pPr>
              <w:pStyle w:val="TableParagraph"/>
              <w:spacing w:before="60" w:after="60" w:line="163" w:lineRule="exact"/>
              <w:ind w:left="-42" w:right="152" w:firstLine="99"/>
              <w:rPr>
                <w:rFonts w:ascii="Segoe UI" w:hAnsi="Segoe UI" w:cs="Segoe UI"/>
                <w:b/>
                <w:bCs/>
                <w:w w:val="110"/>
                <w:sz w:val="16"/>
                <w:szCs w:val="16"/>
              </w:rPr>
            </w:pPr>
            <w:r>
              <w:rPr>
                <w:rFonts w:ascii="Segoe UI" w:hAnsi="Segoe UI" w:cs="Segoe UI"/>
                <w:b/>
                <w:bCs/>
                <w:w w:val="110"/>
                <w:sz w:val="16"/>
                <w:szCs w:val="16"/>
              </w:rPr>
              <w:t>2025</w:t>
            </w:r>
          </w:p>
          <w:p w14:paraId="256184D9"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58" w:type="dxa"/>
            <w:shd w:val="clear" w:color="auto" w:fill="D9D9D9" w:themeFill="background1" w:themeFillShade="D9"/>
            <w:hideMark/>
          </w:tcPr>
          <w:p w14:paraId="29324C14"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Unaudited</w:t>
            </w:r>
            <w:r>
              <w:rPr>
                <w:rFonts w:ascii="Segoe UI" w:hAnsi="Segoe UI" w:cs="Segoe UI"/>
                <w:b/>
                <w:bCs/>
                <w:w w:val="110"/>
                <w:sz w:val="16"/>
                <w:szCs w:val="16"/>
              </w:rPr>
              <w:br/>
              <w:t xml:space="preserve">budget </w:t>
            </w:r>
          </w:p>
          <w:p w14:paraId="099D6D8A"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77800B8A"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119" w:type="dxa"/>
            <w:shd w:val="clear" w:color="auto" w:fill="D9D9D9" w:themeFill="background1" w:themeFillShade="D9"/>
            <w:hideMark/>
          </w:tcPr>
          <w:p w14:paraId="0647A71F" w14:textId="77777777" w:rsidR="000F391E" w:rsidRDefault="000F391E">
            <w:pPr>
              <w:pStyle w:val="TableParagraph"/>
              <w:spacing w:before="60" w:after="60" w:line="280" w:lineRule="auto"/>
              <w:ind w:left="-42" w:right="152" w:firstLine="99"/>
              <w:rPr>
                <w:rFonts w:ascii="Segoe UI" w:hAnsi="Segoe UI" w:cs="Segoe UI"/>
                <w:b/>
                <w:bCs/>
                <w:w w:val="110"/>
                <w:sz w:val="16"/>
                <w:szCs w:val="16"/>
              </w:rPr>
            </w:pPr>
            <w:r>
              <w:rPr>
                <w:rFonts w:ascii="Segoe UI" w:hAnsi="Segoe UI" w:cs="Segoe UI"/>
                <w:b/>
                <w:bCs/>
                <w:w w:val="110"/>
                <w:sz w:val="16"/>
                <w:szCs w:val="16"/>
              </w:rPr>
              <w:t>Revised budget*</w:t>
            </w:r>
          </w:p>
          <w:p w14:paraId="05E2F8A7" w14:textId="77777777" w:rsidR="000F391E" w:rsidRDefault="000F391E">
            <w:pPr>
              <w:pStyle w:val="TableParagraph"/>
              <w:spacing w:before="60" w:after="60" w:line="170" w:lineRule="exact"/>
              <w:ind w:left="-42" w:right="152" w:firstLine="99"/>
              <w:rPr>
                <w:rFonts w:ascii="Segoe UI" w:hAnsi="Segoe UI" w:cs="Segoe UI"/>
                <w:b/>
                <w:bCs/>
                <w:w w:val="110"/>
                <w:sz w:val="16"/>
                <w:szCs w:val="16"/>
              </w:rPr>
            </w:pPr>
            <w:r>
              <w:rPr>
                <w:rFonts w:ascii="Segoe UI" w:hAnsi="Segoe UI" w:cs="Segoe UI"/>
                <w:b/>
                <w:bCs/>
                <w:w w:val="110"/>
                <w:sz w:val="16"/>
                <w:szCs w:val="16"/>
              </w:rPr>
              <w:t>2025</w:t>
            </w:r>
          </w:p>
          <w:p w14:paraId="6F69CE78" w14:textId="77777777" w:rsidR="000F391E" w:rsidRDefault="000F391E">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275" w:type="dxa"/>
            <w:shd w:val="clear" w:color="auto" w:fill="D9D9D9" w:themeFill="background1" w:themeFillShade="D9"/>
            <w:vAlign w:val="bottom"/>
            <w:hideMark/>
          </w:tcPr>
          <w:p w14:paraId="4922CD73" w14:textId="77777777" w:rsidR="000F391E" w:rsidRDefault="000F391E">
            <w:pPr>
              <w:pStyle w:val="TableParagraph"/>
              <w:spacing w:before="60" w:after="60"/>
              <w:ind w:left="-40" w:right="153" w:firstLine="96"/>
              <w:rPr>
                <w:rFonts w:ascii="Segoe UI" w:hAnsi="Segoe UI" w:cs="Segoe UI"/>
                <w:b/>
                <w:bCs/>
                <w:w w:val="110"/>
                <w:sz w:val="16"/>
                <w:szCs w:val="16"/>
              </w:rPr>
            </w:pPr>
            <w:r>
              <w:rPr>
                <w:rFonts w:ascii="Segoe UI" w:hAnsi="Segoe UI" w:cs="Segoe UI"/>
                <w:b/>
                <w:bCs/>
                <w:w w:val="110"/>
                <w:sz w:val="16"/>
                <w:szCs w:val="16"/>
              </w:rPr>
              <w:t>Location of end-of-year performance information^</w:t>
            </w:r>
          </w:p>
        </w:tc>
      </w:tr>
      <w:tr w:rsidR="000F391E" w:rsidRPr="000F391E" w14:paraId="1A6ABA6B" w14:textId="77777777">
        <w:trPr>
          <w:trHeight w:val="340"/>
        </w:trPr>
        <w:tc>
          <w:tcPr>
            <w:tcW w:w="1133" w:type="dxa"/>
          </w:tcPr>
          <w:p w14:paraId="7E51C441" w14:textId="7777777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2635" w:type="dxa"/>
          </w:tcPr>
          <w:p w14:paraId="21E2F2B8" w14:textId="4D96FD8F"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Non-departmental capital expenditure</w:t>
            </w:r>
          </w:p>
        </w:tc>
        <w:tc>
          <w:tcPr>
            <w:tcW w:w="709" w:type="dxa"/>
          </w:tcPr>
          <w:p w14:paraId="1A862F20"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81" w:type="dxa"/>
          </w:tcPr>
          <w:p w14:paraId="28CA8D88"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58" w:type="dxa"/>
          </w:tcPr>
          <w:p w14:paraId="7DA46901"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119" w:type="dxa"/>
          </w:tcPr>
          <w:p w14:paraId="275D39F6"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c>
          <w:tcPr>
            <w:tcW w:w="1275" w:type="dxa"/>
          </w:tcPr>
          <w:p w14:paraId="3E8549BD" w14:textId="77777777" w:rsidR="000F391E" w:rsidRPr="000F391E" w:rsidRDefault="000F391E" w:rsidP="000F391E">
            <w:pPr>
              <w:pStyle w:val="TableParagraph"/>
              <w:spacing w:before="60" w:after="60"/>
              <w:ind w:left="-42" w:right="152" w:firstLine="99"/>
              <w:rPr>
                <w:rFonts w:ascii="Segoe UI" w:hAnsi="Segoe UI" w:cs="Segoe UI"/>
                <w:b/>
                <w:bCs/>
                <w:sz w:val="16"/>
                <w:szCs w:val="16"/>
              </w:rPr>
            </w:pPr>
          </w:p>
        </w:tc>
      </w:tr>
      <w:tr w:rsidR="000F391E" w:rsidRPr="00FF3A30" w14:paraId="199737DE" w14:textId="77777777" w:rsidTr="000F391E">
        <w:trPr>
          <w:trHeight w:val="340"/>
        </w:trPr>
        <w:tc>
          <w:tcPr>
            <w:tcW w:w="1133" w:type="dxa"/>
          </w:tcPr>
          <w:p w14:paraId="0B7E5DC9" w14:textId="348A238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10,916</w:t>
            </w:r>
          </w:p>
        </w:tc>
        <w:tc>
          <w:tcPr>
            <w:tcW w:w="2635" w:type="dxa"/>
          </w:tcPr>
          <w:p w14:paraId="09E0A35E" w14:textId="3281BDF2"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Capital investment in Health NZ</w:t>
            </w:r>
          </w:p>
        </w:tc>
        <w:tc>
          <w:tcPr>
            <w:tcW w:w="709" w:type="dxa"/>
          </w:tcPr>
          <w:p w14:paraId="09E7FB3C"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Pr>
          <w:p w14:paraId="239DD51C" w14:textId="3660C6D4"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158" w:type="dxa"/>
          </w:tcPr>
          <w:p w14:paraId="7905625E" w14:textId="39B88BA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119" w:type="dxa"/>
          </w:tcPr>
          <w:p w14:paraId="5E9BB020" w14:textId="77D2814C"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275" w:type="dxa"/>
          </w:tcPr>
          <w:p w14:paraId="15C09EC2" w14:textId="61B73592"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w:t>
            </w:r>
          </w:p>
        </w:tc>
      </w:tr>
      <w:tr w:rsidR="000F391E" w:rsidRPr="000F391E" w14:paraId="08BA02BC" w14:textId="77777777" w:rsidTr="000F391E">
        <w:trPr>
          <w:trHeight w:val="340"/>
        </w:trPr>
        <w:tc>
          <w:tcPr>
            <w:tcW w:w="1133" w:type="dxa"/>
          </w:tcPr>
          <w:p w14:paraId="59470CC0" w14:textId="4C8F10B5"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521,594</w:t>
            </w:r>
          </w:p>
        </w:tc>
        <w:tc>
          <w:tcPr>
            <w:tcW w:w="2635" w:type="dxa"/>
          </w:tcPr>
          <w:p w14:paraId="15C0F812" w14:textId="2780D476"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Health capital envelope 2022– 2027 (MYA)</w:t>
            </w:r>
          </w:p>
        </w:tc>
        <w:tc>
          <w:tcPr>
            <w:tcW w:w="709" w:type="dxa"/>
          </w:tcPr>
          <w:p w14:paraId="26F9879C" w14:textId="14636B24"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2.10</w:t>
            </w:r>
          </w:p>
        </w:tc>
        <w:tc>
          <w:tcPr>
            <w:tcW w:w="1181" w:type="dxa"/>
          </w:tcPr>
          <w:p w14:paraId="4DD42092" w14:textId="4512075D"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1,149,327</w:t>
            </w:r>
          </w:p>
        </w:tc>
        <w:tc>
          <w:tcPr>
            <w:tcW w:w="1158" w:type="dxa"/>
          </w:tcPr>
          <w:p w14:paraId="5DF26405" w14:textId="5FB158F8"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1,090,429</w:t>
            </w:r>
          </w:p>
        </w:tc>
        <w:tc>
          <w:tcPr>
            <w:tcW w:w="1119" w:type="dxa"/>
          </w:tcPr>
          <w:p w14:paraId="36F3EBA2" w14:textId="31AF084C"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1,312,738</w:t>
            </w:r>
          </w:p>
        </w:tc>
        <w:tc>
          <w:tcPr>
            <w:tcW w:w="1275" w:type="dxa"/>
          </w:tcPr>
          <w:p w14:paraId="46A37B32" w14:textId="22DE1C29"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w:t>
            </w:r>
          </w:p>
        </w:tc>
      </w:tr>
      <w:tr w:rsidR="000F391E" w:rsidRPr="000F391E" w14:paraId="093A39BA" w14:textId="77777777" w:rsidTr="000F391E">
        <w:trPr>
          <w:trHeight w:val="340"/>
        </w:trPr>
        <w:tc>
          <w:tcPr>
            <w:tcW w:w="1133" w:type="dxa"/>
          </w:tcPr>
          <w:p w14:paraId="6307AA68" w14:textId="3DEB0E7C"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100,080</w:t>
            </w:r>
          </w:p>
        </w:tc>
        <w:tc>
          <w:tcPr>
            <w:tcW w:w="2635" w:type="dxa"/>
          </w:tcPr>
          <w:p w14:paraId="382135E4" w14:textId="7D9790B9"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New Dunedin hospital 2021-2026 (MYA)</w:t>
            </w:r>
          </w:p>
        </w:tc>
        <w:tc>
          <w:tcPr>
            <w:tcW w:w="709" w:type="dxa"/>
          </w:tcPr>
          <w:p w14:paraId="6D1D4B0F" w14:textId="3A97F5B4"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2.11</w:t>
            </w:r>
          </w:p>
        </w:tc>
        <w:tc>
          <w:tcPr>
            <w:tcW w:w="1181" w:type="dxa"/>
          </w:tcPr>
          <w:p w14:paraId="17D5797C" w14:textId="72B9D4D4"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206,200</w:t>
            </w:r>
          </w:p>
        </w:tc>
        <w:tc>
          <w:tcPr>
            <w:tcW w:w="1158" w:type="dxa"/>
          </w:tcPr>
          <w:p w14:paraId="73A24769" w14:textId="5E26AC12"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292,280</w:t>
            </w:r>
          </w:p>
        </w:tc>
        <w:tc>
          <w:tcPr>
            <w:tcW w:w="1119" w:type="dxa"/>
          </w:tcPr>
          <w:p w14:paraId="339A7E48" w14:textId="0CA40D7A"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190,000</w:t>
            </w:r>
          </w:p>
        </w:tc>
        <w:tc>
          <w:tcPr>
            <w:tcW w:w="1275" w:type="dxa"/>
          </w:tcPr>
          <w:p w14:paraId="48EB62CD" w14:textId="0CA5BA1F"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w:t>
            </w:r>
          </w:p>
        </w:tc>
      </w:tr>
      <w:tr w:rsidR="000F391E" w:rsidRPr="00FF3A30" w14:paraId="71C8D08C" w14:textId="77777777">
        <w:trPr>
          <w:trHeight w:val="340"/>
        </w:trPr>
        <w:tc>
          <w:tcPr>
            <w:tcW w:w="1133" w:type="dxa"/>
          </w:tcPr>
          <w:p w14:paraId="19C55396" w14:textId="4CE1DE99"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285,836</w:t>
            </w:r>
          </w:p>
        </w:tc>
        <w:tc>
          <w:tcPr>
            <w:tcW w:w="2635" w:type="dxa"/>
          </w:tcPr>
          <w:p w14:paraId="4224721D" w14:textId="10257B49"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Remediation and resolution of Holidays Act 2003 historical claims</w:t>
            </w:r>
          </w:p>
        </w:tc>
        <w:tc>
          <w:tcPr>
            <w:tcW w:w="709" w:type="dxa"/>
          </w:tcPr>
          <w:p w14:paraId="0B3AAD76" w14:textId="08F761FC"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2.12</w:t>
            </w:r>
          </w:p>
        </w:tc>
        <w:tc>
          <w:tcPr>
            <w:tcW w:w="1181" w:type="dxa"/>
          </w:tcPr>
          <w:p w14:paraId="651D430F" w14:textId="1576B872"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256,717</w:t>
            </w:r>
          </w:p>
        </w:tc>
        <w:tc>
          <w:tcPr>
            <w:tcW w:w="1158" w:type="dxa"/>
          </w:tcPr>
          <w:p w14:paraId="2EA28352" w14:textId="068EB43A"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1,663,216</w:t>
            </w:r>
          </w:p>
        </w:tc>
        <w:tc>
          <w:tcPr>
            <w:tcW w:w="1119" w:type="dxa"/>
          </w:tcPr>
          <w:p w14:paraId="2B94B7B5" w14:textId="2BA4BB23"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1,623,044</w:t>
            </w:r>
          </w:p>
        </w:tc>
        <w:tc>
          <w:tcPr>
            <w:tcW w:w="1275" w:type="dxa"/>
          </w:tcPr>
          <w:p w14:paraId="03586935" w14:textId="69ABEBAE"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2, 6</w:t>
            </w:r>
          </w:p>
        </w:tc>
      </w:tr>
      <w:tr w:rsidR="000F391E" w:rsidRPr="00FF3A30" w14:paraId="52A4E928" w14:textId="77777777">
        <w:trPr>
          <w:trHeight w:val="340"/>
        </w:trPr>
        <w:tc>
          <w:tcPr>
            <w:tcW w:w="1133" w:type="dxa"/>
          </w:tcPr>
          <w:p w14:paraId="3FF570D6" w14:textId="037D545F"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30,309</w:t>
            </w:r>
          </w:p>
        </w:tc>
        <w:tc>
          <w:tcPr>
            <w:tcW w:w="2635" w:type="dxa"/>
          </w:tcPr>
          <w:p w14:paraId="45F6A3D3" w14:textId="7A1A7209"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Residential care loans – payments</w:t>
            </w:r>
          </w:p>
        </w:tc>
        <w:tc>
          <w:tcPr>
            <w:tcW w:w="709" w:type="dxa"/>
          </w:tcPr>
          <w:p w14:paraId="21F7A694" w14:textId="77777777"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Pr>
          <w:p w14:paraId="34BE35D6" w14:textId="6395C5F1"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25,283</w:t>
            </w:r>
          </w:p>
        </w:tc>
        <w:tc>
          <w:tcPr>
            <w:tcW w:w="1158" w:type="dxa"/>
          </w:tcPr>
          <w:p w14:paraId="002423D2" w14:textId="03D7A65D"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35,000</w:t>
            </w:r>
          </w:p>
        </w:tc>
        <w:tc>
          <w:tcPr>
            <w:tcW w:w="1119" w:type="dxa"/>
          </w:tcPr>
          <w:p w14:paraId="057ED0F0" w14:textId="03160246"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35,000</w:t>
            </w:r>
          </w:p>
        </w:tc>
        <w:tc>
          <w:tcPr>
            <w:tcW w:w="1275" w:type="dxa"/>
          </w:tcPr>
          <w:p w14:paraId="6D2229A7" w14:textId="7E61EBA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7</w:t>
            </w:r>
          </w:p>
        </w:tc>
      </w:tr>
      <w:tr w:rsidR="000F391E" w:rsidRPr="00FF3A30" w14:paraId="57836384" w14:textId="77777777">
        <w:trPr>
          <w:trHeight w:val="340"/>
        </w:trPr>
        <w:tc>
          <w:tcPr>
            <w:tcW w:w="1133" w:type="dxa"/>
          </w:tcPr>
          <w:p w14:paraId="1B919666" w14:textId="0D9A56AA"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2635" w:type="dxa"/>
          </w:tcPr>
          <w:p w14:paraId="3B438BFD" w14:textId="74FB7F03"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Standby credit to support health system liquidity</w:t>
            </w:r>
          </w:p>
        </w:tc>
        <w:tc>
          <w:tcPr>
            <w:tcW w:w="709" w:type="dxa"/>
          </w:tcPr>
          <w:p w14:paraId="295E46F2" w14:textId="68DE93A3" w:rsidR="000F391E" w:rsidRPr="000F391E" w:rsidRDefault="000F391E" w:rsidP="000F391E">
            <w:pPr>
              <w:pStyle w:val="TableParagraph"/>
              <w:spacing w:before="60" w:after="60"/>
              <w:ind w:left="-42" w:right="152" w:firstLine="99"/>
              <w:rPr>
                <w:rFonts w:ascii="Segoe UI" w:hAnsi="Segoe UI" w:cs="Segoe UI"/>
                <w:sz w:val="16"/>
                <w:szCs w:val="16"/>
              </w:rPr>
            </w:pPr>
          </w:p>
        </w:tc>
        <w:tc>
          <w:tcPr>
            <w:tcW w:w="1181" w:type="dxa"/>
          </w:tcPr>
          <w:p w14:paraId="20D48A2F" w14:textId="6F448C53"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158" w:type="dxa"/>
          </w:tcPr>
          <w:p w14:paraId="14C5DF81" w14:textId="33C83E45"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200,000</w:t>
            </w:r>
          </w:p>
        </w:tc>
        <w:tc>
          <w:tcPr>
            <w:tcW w:w="1119" w:type="dxa"/>
          </w:tcPr>
          <w:p w14:paraId="061C14B5" w14:textId="2409A91F"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200,000</w:t>
            </w:r>
          </w:p>
        </w:tc>
        <w:tc>
          <w:tcPr>
            <w:tcW w:w="1275" w:type="dxa"/>
          </w:tcPr>
          <w:p w14:paraId="7E532A1C" w14:textId="21A9CBC0"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2</w:t>
            </w:r>
          </w:p>
        </w:tc>
      </w:tr>
      <w:tr w:rsidR="000F391E" w14:paraId="23C15623" w14:textId="77777777" w:rsidTr="000F391E">
        <w:trPr>
          <w:trHeight w:val="340"/>
        </w:trPr>
        <w:tc>
          <w:tcPr>
            <w:tcW w:w="1133" w:type="dxa"/>
            <w:tcBorders>
              <w:bottom w:val="single" w:sz="4" w:space="0" w:color="A6A6A6" w:themeColor="background1" w:themeShade="A6"/>
            </w:tcBorders>
          </w:tcPr>
          <w:p w14:paraId="668D95CB" w14:textId="09FA552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2635" w:type="dxa"/>
            <w:tcBorders>
              <w:bottom w:val="single" w:sz="4" w:space="0" w:color="A6A6A6" w:themeColor="background1" w:themeShade="A6"/>
            </w:tcBorders>
          </w:tcPr>
          <w:p w14:paraId="60B87A97" w14:textId="63A168D2" w:rsidR="000F391E" w:rsidRPr="000F391E" w:rsidRDefault="000F391E" w:rsidP="000F391E">
            <w:pPr>
              <w:pStyle w:val="TableParagraph"/>
              <w:spacing w:before="60" w:after="60"/>
              <w:ind w:left="66" w:hanging="5"/>
              <w:jc w:val="left"/>
              <w:rPr>
                <w:rFonts w:ascii="Segoe UI" w:hAnsi="Segoe UI" w:cs="Segoe UI"/>
                <w:sz w:val="16"/>
                <w:szCs w:val="16"/>
              </w:rPr>
            </w:pPr>
            <w:r w:rsidRPr="000F391E">
              <w:rPr>
                <w:rFonts w:ascii="Segoe UI" w:hAnsi="Segoe UI" w:cs="Segoe UI"/>
                <w:sz w:val="16"/>
                <w:szCs w:val="16"/>
              </w:rPr>
              <w:t>Supporting Pay Equity</w:t>
            </w:r>
          </w:p>
        </w:tc>
        <w:tc>
          <w:tcPr>
            <w:tcW w:w="709" w:type="dxa"/>
            <w:tcBorders>
              <w:bottom w:val="single" w:sz="4" w:space="0" w:color="A6A6A6" w:themeColor="background1" w:themeShade="A6"/>
            </w:tcBorders>
          </w:tcPr>
          <w:p w14:paraId="2043D7A3" w14:textId="423F2E36" w:rsidR="000F391E" w:rsidRPr="000F391E" w:rsidRDefault="000F391E" w:rsidP="000F391E">
            <w:pPr>
              <w:pStyle w:val="TableParagraph"/>
              <w:spacing w:before="60" w:after="60"/>
              <w:ind w:left="-42" w:right="152" w:firstLine="99"/>
              <w:rPr>
                <w:rFonts w:ascii="Segoe UI" w:hAnsi="Segoe UI" w:cs="Segoe UI"/>
                <w:sz w:val="16"/>
                <w:szCs w:val="16"/>
              </w:rPr>
            </w:pPr>
            <w:r w:rsidRPr="000F391E">
              <w:rPr>
                <w:rFonts w:ascii="Segoe UI" w:hAnsi="Segoe UI" w:cs="Segoe UI"/>
                <w:sz w:val="16"/>
                <w:szCs w:val="16"/>
              </w:rPr>
              <w:t>2.13</w:t>
            </w:r>
          </w:p>
        </w:tc>
        <w:tc>
          <w:tcPr>
            <w:tcW w:w="1181" w:type="dxa"/>
            <w:tcBorders>
              <w:bottom w:val="single" w:sz="4" w:space="0" w:color="A6A6A6" w:themeColor="background1" w:themeShade="A6"/>
            </w:tcBorders>
          </w:tcPr>
          <w:p w14:paraId="65B44774" w14:textId="0CDC9301"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419,516</w:t>
            </w:r>
          </w:p>
        </w:tc>
        <w:tc>
          <w:tcPr>
            <w:tcW w:w="1158" w:type="dxa"/>
            <w:tcBorders>
              <w:bottom w:val="single" w:sz="4" w:space="0" w:color="A6A6A6" w:themeColor="background1" w:themeShade="A6"/>
            </w:tcBorders>
          </w:tcPr>
          <w:p w14:paraId="502612AB" w14:textId="0500487C"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w:t>
            </w:r>
          </w:p>
        </w:tc>
        <w:tc>
          <w:tcPr>
            <w:tcW w:w="1119" w:type="dxa"/>
            <w:tcBorders>
              <w:bottom w:val="single" w:sz="4" w:space="0" w:color="A6A6A6" w:themeColor="background1" w:themeShade="A6"/>
            </w:tcBorders>
          </w:tcPr>
          <w:p w14:paraId="5FA708AE" w14:textId="76E97C95"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419,516</w:t>
            </w:r>
          </w:p>
        </w:tc>
        <w:tc>
          <w:tcPr>
            <w:tcW w:w="1275" w:type="dxa"/>
            <w:tcBorders>
              <w:bottom w:val="single" w:sz="4" w:space="0" w:color="A6A6A6" w:themeColor="background1" w:themeShade="A6"/>
            </w:tcBorders>
          </w:tcPr>
          <w:p w14:paraId="2604DDE5" w14:textId="765D6187" w:rsidR="000F391E" w:rsidRPr="000F391E" w:rsidRDefault="000F391E" w:rsidP="000F391E">
            <w:pPr>
              <w:pStyle w:val="TableParagraph"/>
              <w:spacing w:before="60" w:after="60"/>
              <w:ind w:left="-42" w:right="170" w:firstLine="99"/>
              <w:rPr>
                <w:rFonts w:ascii="Segoe UI" w:hAnsi="Segoe UI" w:cs="Segoe UI"/>
                <w:sz w:val="16"/>
                <w:szCs w:val="16"/>
              </w:rPr>
            </w:pPr>
            <w:r w:rsidRPr="000F391E">
              <w:rPr>
                <w:rFonts w:ascii="Segoe UI" w:hAnsi="Segoe UI" w:cs="Segoe UI"/>
                <w:sz w:val="16"/>
                <w:szCs w:val="16"/>
              </w:rPr>
              <w:t>7</w:t>
            </w:r>
          </w:p>
        </w:tc>
      </w:tr>
      <w:tr w:rsidR="000F391E" w:rsidRPr="000F391E" w14:paraId="7A99541E" w14:textId="77777777" w:rsidTr="000F391E">
        <w:trPr>
          <w:trHeight w:val="340"/>
        </w:trPr>
        <w:tc>
          <w:tcPr>
            <w:tcW w:w="1133" w:type="dxa"/>
            <w:tcBorders>
              <w:top w:val="single" w:sz="4" w:space="0" w:color="A6A6A6" w:themeColor="background1" w:themeShade="A6"/>
              <w:bottom w:val="single" w:sz="4" w:space="0" w:color="A6A6A6" w:themeColor="background1" w:themeShade="A6"/>
            </w:tcBorders>
          </w:tcPr>
          <w:p w14:paraId="4B123C2E" w14:textId="77736C8E"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948,735</w:t>
            </w:r>
          </w:p>
        </w:tc>
        <w:tc>
          <w:tcPr>
            <w:tcW w:w="2635" w:type="dxa"/>
            <w:tcBorders>
              <w:top w:val="single" w:sz="4" w:space="0" w:color="A6A6A6" w:themeColor="background1" w:themeShade="A6"/>
              <w:bottom w:val="single" w:sz="4" w:space="0" w:color="A6A6A6" w:themeColor="background1" w:themeShade="A6"/>
            </w:tcBorders>
          </w:tcPr>
          <w:p w14:paraId="159B84C9" w14:textId="22186ECF"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Total non-departmental capital expenditure</w:t>
            </w:r>
          </w:p>
        </w:tc>
        <w:tc>
          <w:tcPr>
            <w:tcW w:w="709" w:type="dxa"/>
            <w:tcBorders>
              <w:top w:val="single" w:sz="4" w:space="0" w:color="A6A6A6" w:themeColor="background1" w:themeShade="A6"/>
              <w:bottom w:val="single" w:sz="4" w:space="0" w:color="A6A6A6" w:themeColor="background1" w:themeShade="A6"/>
            </w:tcBorders>
          </w:tcPr>
          <w:p w14:paraId="0A41BEDB" w14:textId="1CDEE147"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17439501" w14:textId="1E5FD258"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2,057,043</w:t>
            </w:r>
          </w:p>
        </w:tc>
        <w:tc>
          <w:tcPr>
            <w:tcW w:w="1158" w:type="dxa"/>
            <w:tcBorders>
              <w:top w:val="single" w:sz="4" w:space="0" w:color="A6A6A6" w:themeColor="background1" w:themeShade="A6"/>
              <w:bottom w:val="single" w:sz="4" w:space="0" w:color="A6A6A6" w:themeColor="background1" w:themeShade="A6"/>
            </w:tcBorders>
          </w:tcPr>
          <w:p w14:paraId="16B7F8BE" w14:textId="5D1536F5"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3,280,925</w:t>
            </w:r>
          </w:p>
        </w:tc>
        <w:tc>
          <w:tcPr>
            <w:tcW w:w="1119" w:type="dxa"/>
            <w:tcBorders>
              <w:top w:val="single" w:sz="4" w:space="0" w:color="A6A6A6" w:themeColor="background1" w:themeShade="A6"/>
              <w:bottom w:val="single" w:sz="4" w:space="0" w:color="A6A6A6" w:themeColor="background1" w:themeShade="A6"/>
            </w:tcBorders>
          </w:tcPr>
          <w:p w14:paraId="2ACE5F66" w14:textId="11EA4FAA"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3,780,298</w:t>
            </w:r>
          </w:p>
        </w:tc>
        <w:tc>
          <w:tcPr>
            <w:tcW w:w="1275" w:type="dxa"/>
            <w:tcBorders>
              <w:top w:val="single" w:sz="4" w:space="0" w:color="A6A6A6" w:themeColor="background1" w:themeShade="A6"/>
              <w:bottom w:val="single" w:sz="4" w:space="0" w:color="A6A6A6" w:themeColor="background1" w:themeShade="A6"/>
            </w:tcBorders>
          </w:tcPr>
          <w:p w14:paraId="4A2EA5BE" w14:textId="0743CE23" w:rsidR="000F391E" w:rsidRPr="000F391E" w:rsidRDefault="000F391E" w:rsidP="000F391E">
            <w:pPr>
              <w:pStyle w:val="TableParagraph"/>
              <w:spacing w:before="60" w:after="60"/>
              <w:ind w:left="-42" w:right="170" w:firstLine="99"/>
              <w:rPr>
                <w:rFonts w:ascii="Segoe UI" w:hAnsi="Segoe UI" w:cs="Segoe UI"/>
                <w:b/>
                <w:bCs/>
                <w:sz w:val="16"/>
                <w:szCs w:val="16"/>
              </w:rPr>
            </w:pPr>
          </w:p>
        </w:tc>
      </w:tr>
      <w:tr w:rsidR="000F391E" w:rsidRPr="000F391E" w14:paraId="565974B2" w14:textId="77777777" w:rsidTr="000F391E">
        <w:trPr>
          <w:trHeight w:val="340"/>
        </w:trPr>
        <w:tc>
          <w:tcPr>
            <w:tcW w:w="1133" w:type="dxa"/>
            <w:tcBorders>
              <w:top w:val="single" w:sz="4" w:space="0" w:color="A6A6A6" w:themeColor="background1" w:themeShade="A6"/>
              <w:bottom w:val="single" w:sz="4" w:space="0" w:color="A6A6A6" w:themeColor="background1" w:themeShade="A6"/>
            </w:tcBorders>
          </w:tcPr>
          <w:p w14:paraId="673D0AE4" w14:textId="64FEED7E"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26,863,731</w:t>
            </w:r>
          </w:p>
        </w:tc>
        <w:tc>
          <w:tcPr>
            <w:tcW w:w="2635" w:type="dxa"/>
            <w:tcBorders>
              <w:top w:val="single" w:sz="4" w:space="0" w:color="A6A6A6" w:themeColor="background1" w:themeShade="A6"/>
              <w:bottom w:val="single" w:sz="4" w:space="0" w:color="A6A6A6" w:themeColor="background1" w:themeShade="A6"/>
            </w:tcBorders>
          </w:tcPr>
          <w:p w14:paraId="2BD7C0BE" w14:textId="22E9F895"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Total non-departmental appropriations</w:t>
            </w:r>
          </w:p>
        </w:tc>
        <w:tc>
          <w:tcPr>
            <w:tcW w:w="709" w:type="dxa"/>
            <w:tcBorders>
              <w:top w:val="single" w:sz="4" w:space="0" w:color="A6A6A6" w:themeColor="background1" w:themeShade="A6"/>
              <w:bottom w:val="single" w:sz="4" w:space="0" w:color="A6A6A6" w:themeColor="background1" w:themeShade="A6"/>
            </w:tcBorders>
          </w:tcPr>
          <w:p w14:paraId="0F0A12CA" w14:textId="38594F88"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107F9A17" w14:textId="04F21EA2"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28,138,342</w:t>
            </w:r>
          </w:p>
        </w:tc>
        <w:tc>
          <w:tcPr>
            <w:tcW w:w="1158" w:type="dxa"/>
            <w:tcBorders>
              <w:top w:val="single" w:sz="4" w:space="0" w:color="A6A6A6" w:themeColor="background1" w:themeShade="A6"/>
              <w:bottom w:val="single" w:sz="4" w:space="0" w:color="A6A6A6" w:themeColor="background1" w:themeShade="A6"/>
            </w:tcBorders>
          </w:tcPr>
          <w:p w14:paraId="0A471B82" w14:textId="578DF0A9"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29,406,757</w:t>
            </w:r>
          </w:p>
        </w:tc>
        <w:tc>
          <w:tcPr>
            <w:tcW w:w="1119" w:type="dxa"/>
            <w:tcBorders>
              <w:top w:val="single" w:sz="4" w:space="0" w:color="A6A6A6" w:themeColor="background1" w:themeShade="A6"/>
              <w:bottom w:val="single" w:sz="4" w:space="0" w:color="A6A6A6" w:themeColor="background1" w:themeShade="A6"/>
            </w:tcBorders>
          </w:tcPr>
          <w:p w14:paraId="64F6F1B6" w14:textId="7B566BFE"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30,313,354</w:t>
            </w:r>
          </w:p>
        </w:tc>
        <w:tc>
          <w:tcPr>
            <w:tcW w:w="1275" w:type="dxa"/>
            <w:tcBorders>
              <w:top w:val="single" w:sz="4" w:space="0" w:color="A6A6A6" w:themeColor="background1" w:themeShade="A6"/>
              <w:bottom w:val="single" w:sz="4" w:space="0" w:color="A6A6A6" w:themeColor="background1" w:themeShade="A6"/>
            </w:tcBorders>
          </w:tcPr>
          <w:p w14:paraId="70A3C8C1" w14:textId="4B058D30" w:rsidR="000F391E" w:rsidRPr="000F391E" w:rsidRDefault="000F391E" w:rsidP="000F391E">
            <w:pPr>
              <w:pStyle w:val="TableParagraph"/>
              <w:spacing w:before="60" w:after="60"/>
              <w:ind w:left="-42" w:right="170" w:firstLine="99"/>
              <w:rPr>
                <w:rFonts w:ascii="Segoe UI" w:hAnsi="Segoe UI" w:cs="Segoe UI"/>
                <w:b/>
                <w:bCs/>
                <w:sz w:val="16"/>
                <w:szCs w:val="16"/>
              </w:rPr>
            </w:pPr>
          </w:p>
        </w:tc>
      </w:tr>
      <w:tr w:rsidR="000F391E" w:rsidRPr="000F391E" w14:paraId="529B419B" w14:textId="77777777" w:rsidTr="000F391E">
        <w:trPr>
          <w:trHeight w:val="340"/>
        </w:trPr>
        <w:tc>
          <w:tcPr>
            <w:tcW w:w="1133" w:type="dxa"/>
            <w:tcBorders>
              <w:top w:val="single" w:sz="4" w:space="0" w:color="A6A6A6" w:themeColor="background1" w:themeShade="A6"/>
              <w:bottom w:val="single" w:sz="4" w:space="0" w:color="A6A6A6" w:themeColor="background1" w:themeShade="A6"/>
            </w:tcBorders>
          </w:tcPr>
          <w:p w14:paraId="40DEAFC0" w14:textId="3D79DEFE"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27,134,883</w:t>
            </w:r>
          </w:p>
        </w:tc>
        <w:tc>
          <w:tcPr>
            <w:tcW w:w="2635" w:type="dxa"/>
            <w:tcBorders>
              <w:top w:val="single" w:sz="4" w:space="0" w:color="A6A6A6" w:themeColor="background1" w:themeShade="A6"/>
              <w:bottom w:val="single" w:sz="4" w:space="0" w:color="A6A6A6" w:themeColor="background1" w:themeShade="A6"/>
            </w:tcBorders>
          </w:tcPr>
          <w:p w14:paraId="3A091F7C" w14:textId="076C8986" w:rsidR="000F391E" w:rsidRPr="000F391E" w:rsidRDefault="000F391E" w:rsidP="000F391E">
            <w:pPr>
              <w:pStyle w:val="TableParagraph"/>
              <w:spacing w:before="60" w:after="60"/>
              <w:ind w:left="66" w:hanging="5"/>
              <w:jc w:val="left"/>
              <w:rPr>
                <w:rFonts w:ascii="Segoe UI" w:hAnsi="Segoe UI" w:cs="Segoe UI"/>
                <w:b/>
                <w:bCs/>
                <w:sz w:val="16"/>
                <w:szCs w:val="16"/>
              </w:rPr>
            </w:pPr>
            <w:r w:rsidRPr="000F391E">
              <w:rPr>
                <w:rFonts w:ascii="Segoe UI" w:hAnsi="Segoe UI" w:cs="Segoe UI"/>
                <w:b/>
                <w:bCs/>
                <w:sz w:val="16"/>
                <w:szCs w:val="16"/>
              </w:rPr>
              <w:t>Total Vote: Health</w:t>
            </w:r>
          </w:p>
        </w:tc>
        <w:tc>
          <w:tcPr>
            <w:tcW w:w="709" w:type="dxa"/>
            <w:tcBorders>
              <w:top w:val="single" w:sz="4" w:space="0" w:color="A6A6A6" w:themeColor="background1" w:themeShade="A6"/>
              <w:bottom w:val="single" w:sz="4" w:space="0" w:color="A6A6A6" w:themeColor="background1" w:themeShade="A6"/>
            </w:tcBorders>
          </w:tcPr>
          <w:p w14:paraId="0B099D82" w14:textId="5392340B" w:rsidR="000F391E" w:rsidRPr="000F391E" w:rsidRDefault="000F391E" w:rsidP="000F391E">
            <w:pPr>
              <w:pStyle w:val="TableParagraph"/>
              <w:spacing w:before="60" w:after="60"/>
              <w:ind w:left="-42" w:right="170" w:firstLine="99"/>
              <w:rPr>
                <w:rFonts w:ascii="Segoe UI" w:hAnsi="Segoe UI" w:cs="Segoe UI"/>
                <w:b/>
                <w:bCs/>
                <w:sz w:val="16"/>
                <w:szCs w:val="16"/>
              </w:rPr>
            </w:pPr>
          </w:p>
        </w:tc>
        <w:tc>
          <w:tcPr>
            <w:tcW w:w="1181" w:type="dxa"/>
            <w:tcBorders>
              <w:top w:val="single" w:sz="4" w:space="0" w:color="A6A6A6" w:themeColor="background1" w:themeShade="A6"/>
              <w:bottom w:val="single" w:sz="4" w:space="0" w:color="A6A6A6" w:themeColor="background1" w:themeShade="A6"/>
            </w:tcBorders>
          </w:tcPr>
          <w:p w14:paraId="0AEC4651" w14:textId="69E48596"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28,369,067</w:t>
            </w:r>
          </w:p>
        </w:tc>
        <w:tc>
          <w:tcPr>
            <w:tcW w:w="1158" w:type="dxa"/>
            <w:tcBorders>
              <w:top w:val="single" w:sz="4" w:space="0" w:color="A6A6A6" w:themeColor="background1" w:themeShade="A6"/>
              <w:bottom w:val="single" w:sz="4" w:space="0" w:color="A6A6A6" w:themeColor="background1" w:themeShade="A6"/>
            </w:tcBorders>
          </w:tcPr>
          <w:p w14:paraId="25524CD9" w14:textId="7EE5B643"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29,636,920</w:t>
            </w:r>
          </w:p>
        </w:tc>
        <w:tc>
          <w:tcPr>
            <w:tcW w:w="1119" w:type="dxa"/>
            <w:tcBorders>
              <w:top w:val="single" w:sz="4" w:space="0" w:color="A6A6A6" w:themeColor="background1" w:themeShade="A6"/>
              <w:bottom w:val="single" w:sz="4" w:space="0" w:color="A6A6A6" w:themeColor="background1" w:themeShade="A6"/>
            </w:tcBorders>
          </w:tcPr>
          <w:p w14:paraId="615AD5E1" w14:textId="4D8E2253" w:rsidR="000F391E" w:rsidRPr="000F391E" w:rsidRDefault="000F391E" w:rsidP="000F391E">
            <w:pPr>
              <w:pStyle w:val="TableParagraph"/>
              <w:spacing w:before="60" w:after="60"/>
              <w:ind w:left="-42" w:right="170" w:firstLine="99"/>
              <w:rPr>
                <w:rFonts w:ascii="Segoe UI" w:hAnsi="Segoe UI" w:cs="Segoe UI"/>
                <w:b/>
                <w:bCs/>
                <w:sz w:val="16"/>
                <w:szCs w:val="16"/>
              </w:rPr>
            </w:pPr>
            <w:r w:rsidRPr="000F391E">
              <w:rPr>
                <w:rFonts w:ascii="Segoe UI" w:hAnsi="Segoe UI" w:cs="Segoe UI"/>
                <w:b/>
                <w:bCs/>
                <w:sz w:val="16"/>
                <w:szCs w:val="16"/>
              </w:rPr>
              <w:t>30,555,211</w:t>
            </w:r>
          </w:p>
        </w:tc>
        <w:tc>
          <w:tcPr>
            <w:tcW w:w="1275" w:type="dxa"/>
            <w:tcBorders>
              <w:top w:val="single" w:sz="4" w:space="0" w:color="A6A6A6" w:themeColor="background1" w:themeShade="A6"/>
              <w:bottom w:val="single" w:sz="4" w:space="0" w:color="A6A6A6" w:themeColor="background1" w:themeShade="A6"/>
            </w:tcBorders>
          </w:tcPr>
          <w:p w14:paraId="74CC09A7" w14:textId="3C9A4CBB" w:rsidR="000F391E" w:rsidRPr="000F391E" w:rsidRDefault="000F391E" w:rsidP="000F391E">
            <w:pPr>
              <w:pStyle w:val="TableParagraph"/>
              <w:spacing w:before="60" w:after="60"/>
              <w:ind w:left="-42" w:right="170" w:firstLine="99"/>
              <w:rPr>
                <w:rFonts w:ascii="Segoe UI" w:hAnsi="Segoe UI" w:cs="Segoe UI"/>
                <w:b/>
                <w:bCs/>
                <w:sz w:val="16"/>
                <w:szCs w:val="16"/>
              </w:rPr>
            </w:pPr>
          </w:p>
        </w:tc>
      </w:tr>
    </w:tbl>
    <w:p w14:paraId="2A295C39" w14:textId="77777777" w:rsidR="000F391E" w:rsidRDefault="000F391E" w:rsidP="000F391E">
      <w:pPr>
        <w:pStyle w:val="Note"/>
      </w:pPr>
      <w:r>
        <w:t>* These are the total approved appropriations from the 2024/25 Vote Health Supplementary Estimates, adjusted for any transfers under section 26A of the Public Finance Act 1989.</w:t>
      </w:r>
    </w:p>
    <w:p w14:paraId="0FC3B0DB" w14:textId="77777777" w:rsidR="000F391E" w:rsidRDefault="000F391E" w:rsidP="000F391E">
      <w:pPr>
        <w:pStyle w:val="Note"/>
      </w:pPr>
      <w:r>
        <w:t>¥ The statement of comprehensive revenue and expenses includes funding carried forward from 2023/24 for the Sanitary Works Subsidy Scheme. The final amount was confirmed in the 2024 October Baseline Update.</w:t>
      </w:r>
    </w:p>
    <w:p w14:paraId="6164733C" w14:textId="77777777" w:rsidR="000F391E" w:rsidRDefault="000F391E" w:rsidP="000F391E">
      <w:pPr>
        <w:pStyle w:val="Note"/>
      </w:pPr>
      <w:r>
        <w:t>€ The statement of non-departmental expenses includes funding carried forward from 2023/24 agreed during the 2024 March Baseline Update. The final amount was confirmed in the 2024 October Baseline Update.</w:t>
      </w:r>
    </w:p>
    <w:p w14:paraId="65A5AF0B" w14:textId="77777777" w:rsidR="000F391E" w:rsidRDefault="000F391E" w:rsidP="000F391E">
      <w:pPr>
        <w:pStyle w:val="Note"/>
      </w:pPr>
      <w:r>
        <w:t># These appropriations have now been disestablished.</w:t>
      </w:r>
    </w:p>
    <w:p w14:paraId="20392891" w14:textId="77777777" w:rsidR="000F391E" w:rsidRDefault="000F391E" w:rsidP="000F391E">
      <w:pPr>
        <w:pStyle w:val="Note"/>
      </w:pPr>
      <w:r>
        <w:t>^ The numbers in this column represent where the end-of-year performance information has been reported for each appropriation administered by the Ministry, as detailed below:</w:t>
      </w:r>
    </w:p>
    <w:p w14:paraId="4BD607E9" w14:textId="4F2BDF3E" w:rsidR="000F391E" w:rsidRPr="000F391E" w:rsidRDefault="000F391E" w:rsidP="000F391E">
      <w:pPr>
        <w:pStyle w:val="Number"/>
        <w:numPr>
          <w:ilvl w:val="0"/>
          <w:numId w:val="40"/>
        </w:numPr>
        <w:spacing w:before="120" w:after="60"/>
        <w:ind w:left="294" w:hanging="294"/>
        <w:rPr>
          <w:sz w:val="17"/>
          <w:szCs w:val="17"/>
        </w:rPr>
      </w:pPr>
      <w:r w:rsidRPr="000F391E">
        <w:rPr>
          <w:sz w:val="17"/>
          <w:szCs w:val="17"/>
        </w:rPr>
        <w:t>Year-end performance information on appropriations Section 2 of this annual report.</w:t>
      </w:r>
    </w:p>
    <w:p w14:paraId="6CFA4930" w14:textId="3D426E23" w:rsidR="000F391E" w:rsidRPr="000F391E" w:rsidRDefault="000F391E" w:rsidP="000F391E">
      <w:pPr>
        <w:pStyle w:val="Number"/>
        <w:numPr>
          <w:ilvl w:val="0"/>
          <w:numId w:val="40"/>
        </w:numPr>
        <w:spacing w:before="60" w:after="60"/>
        <w:ind w:left="294" w:hanging="294"/>
        <w:rPr>
          <w:sz w:val="17"/>
          <w:szCs w:val="17"/>
        </w:rPr>
      </w:pPr>
      <w:r w:rsidRPr="000F391E">
        <w:rPr>
          <w:sz w:val="17"/>
          <w:szCs w:val="17"/>
        </w:rPr>
        <w:t>Health NZ’s annual report.</w:t>
      </w:r>
    </w:p>
    <w:p w14:paraId="58D6A495" w14:textId="0ABCB47D" w:rsidR="000F391E" w:rsidRPr="000F391E" w:rsidRDefault="000F391E" w:rsidP="000F391E">
      <w:pPr>
        <w:pStyle w:val="Number"/>
        <w:numPr>
          <w:ilvl w:val="0"/>
          <w:numId w:val="40"/>
        </w:numPr>
        <w:spacing w:before="60" w:after="60"/>
        <w:ind w:left="294" w:hanging="294"/>
        <w:rPr>
          <w:sz w:val="17"/>
          <w:szCs w:val="17"/>
        </w:rPr>
      </w:pPr>
      <w:r w:rsidRPr="000F391E">
        <w:rPr>
          <w:sz w:val="17"/>
          <w:szCs w:val="17"/>
        </w:rPr>
        <w:t>Health Quality &amp; Safety Commission’s annual report.</w:t>
      </w:r>
    </w:p>
    <w:p w14:paraId="3D74C291" w14:textId="07059FAF" w:rsidR="000F391E" w:rsidRPr="000F391E" w:rsidRDefault="000F391E" w:rsidP="000F391E">
      <w:pPr>
        <w:pStyle w:val="Number"/>
        <w:numPr>
          <w:ilvl w:val="0"/>
          <w:numId w:val="40"/>
        </w:numPr>
        <w:spacing w:before="60" w:after="60"/>
        <w:ind w:left="294" w:hanging="294"/>
        <w:rPr>
          <w:sz w:val="17"/>
          <w:szCs w:val="17"/>
        </w:rPr>
      </w:pPr>
      <w:r w:rsidRPr="000F391E">
        <w:rPr>
          <w:sz w:val="17"/>
          <w:szCs w:val="17"/>
        </w:rPr>
        <w:t>Pharmac’s annual report.</w:t>
      </w:r>
    </w:p>
    <w:p w14:paraId="435917BB" w14:textId="067C90EF" w:rsidR="000F391E" w:rsidRPr="000F391E" w:rsidRDefault="000F391E" w:rsidP="000F391E">
      <w:pPr>
        <w:pStyle w:val="Number"/>
        <w:numPr>
          <w:ilvl w:val="0"/>
          <w:numId w:val="40"/>
        </w:numPr>
        <w:spacing w:before="60" w:after="60"/>
        <w:ind w:left="294" w:hanging="294"/>
        <w:rPr>
          <w:sz w:val="17"/>
          <w:szCs w:val="17"/>
        </w:rPr>
      </w:pPr>
      <w:r w:rsidRPr="000F391E">
        <w:rPr>
          <w:sz w:val="17"/>
          <w:szCs w:val="17"/>
        </w:rPr>
        <w:t>Health and Disability Commissioner’s annual report.</w:t>
      </w:r>
    </w:p>
    <w:p w14:paraId="4BF03FB8" w14:textId="36CC2593" w:rsidR="000F391E" w:rsidRPr="000F391E" w:rsidRDefault="000F391E" w:rsidP="000F391E">
      <w:pPr>
        <w:pStyle w:val="Number"/>
        <w:numPr>
          <w:ilvl w:val="0"/>
          <w:numId w:val="40"/>
        </w:numPr>
        <w:spacing w:before="60" w:after="60"/>
        <w:ind w:left="294" w:hanging="294"/>
        <w:rPr>
          <w:sz w:val="17"/>
          <w:szCs w:val="17"/>
        </w:rPr>
      </w:pPr>
      <w:r w:rsidRPr="000F391E">
        <w:rPr>
          <w:sz w:val="17"/>
          <w:szCs w:val="17"/>
        </w:rPr>
        <w:t>New Zealand Blood and Organ Service’s annual report.</w:t>
      </w:r>
    </w:p>
    <w:p w14:paraId="4068D905" w14:textId="77777777" w:rsidR="000F391E" w:rsidRDefault="000F391E" w:rsidP="000F391E">
      <w:pPr>
        <w:pStyle w:val="Number"/>
        <w:numPr>
          <w:ilvl w:val="0"/>
          <w:numId w:val="40"/>
        </w:numPr>
        <w:spacing w:before="60" w:after="60"/>
        <w:ind w:left="294" w:hanging="294"/>
        <w:rPr>
          <w:sz w:val="17"/>
          <w:szCs w:val="17"/>
        </w:rPr>
      </w:pPr>
      <w:r w:rsidRPr="000F391E">
        <w:rPr>
          <w:sz w:val="17"/>
          <w:szCs w:val="17"/>
        </w:rPr>
        <w:t>Exemptions granted under section 15D of the Public Finance Act 1989.</w:t>
      </w:r>
    </w:p>
    <w:p w14:paraId="528B14C6" w14:textId="77777777" w:rsidR="008A6FF2" w:rsidRDefault="008A6FF2" w:rsidP="008A6FF2">
      <w:pPr>
        <w:pStyle w:val="Number"/>
        <w:numPr>
          <w:ilvl w:val="0"/>
          <w:numId w:val="0"/>
        </w:numPr>
        <w:spacing w:before="60" w:after="60"/>
        <w:ind w:left="567" w:hanging="567"/>
        <w:rPr>
          <w:sz w:val="17"/>
          <w:szCs w:val="17"/>
        </w:rPr>
      </w:pPr>
    </w:p>
    <w:p w14:paraId="35EEF299" w14:textId="77777777" w:rsidR="008A6FF2" w:rsidRDefault="008A6FF2" w:rsidP="008A6FF2">
      <w:pPr>
        <w:pStyle w:val="Number"/>
        <w:numPr>
          <w:ilvl w:val="0"/>
          <w:numId w:val="0"/>
        </w:numPr>
        <w:spacing w:before="60" w:after="60"/>
        <w:ind w:left="567" w:hanging="567"/>
        <w:rPr>
          <w:sz w:val="17"/>
          <w:szCs w:val="17"/>
        </w:rPr>
      </w:pPr>
    </w:p>
    <w:p w14:paraId="2ADD9A58" w14:textId="77777777" w:rsidR="008A6FF2" w:rsidRDefault="008A6FF2" w:rsidP="008A6FF2">
      <w:pPr>
        <w:pStyle w:val="Number"/>
        <w:numPr>
          <w:ilvl w:val="0"/>
          <w:numId w:val="0"/>
        </w:numPr>
        <w:spacing w:before="60" w:after="60"/>
        <w:ind w:left="567" w:hanging="567"/>
        <w:rPr>
          <w:sz w:val="17"/>
          <w:szCs w:val="17"/>
        </w:rPr>
        <w:sectPr w:rsidR="008A6FF2" w:rsidSect="004B1083">
          <w:pgSz w:w="11907" w:h="16840" w:code="9"/>
          <w:pgMar w:top="1418" w:right="1701" w:bottom="1134" w:left="1843" w:header="284" w:footer="425" w:gutter="284"/>
          <w:cols w:space="720"/>
        </w:sectPr>
      </w:pPr>
    </w:p>
    <w:p w14:paraId="4BF24DD8" w14:textId="77777777" w:rsidR="008A6FF2" w:rsidRPr="008A6FF2" w:rsidRDefault="008A6FF2" w:rsidP="008A6FF2">
      <w:pPr>
        <w:pStyle w:val="Heading3"/>
        <w:spacing w:before="0"/>
      </w:pPr>
      <w:r w:rsidRPr="008A6FF2">
        <w:t>2.</w:t>
      </w:r>
      <w:r w:rsidRPr="008A6FF2">
        <w:tab/>
        <w:t>Explanation of major variances against budget</w:t>
      </w:r>
    </w:p>
    <w:p w14:paraId="29A12BEA" w14:textId="77777777" w:rsidR="008A6FF2" w:rsidRDefault="008A6FF2" w:rsidP="008A6FF2">
      <w:r w:rsidRPr="008A6FF2">
        <w:t>Explanations for major variances from the Ministry’s non-departmental appropriations against the unaudited budget are as follows.</w:t>
      </w:r>
    </w:p>
    <w:p w14:paraId="7F4354B3" w14:textId="77777777" w:rsidR="008A6FF2" w:rsidRPr="008A6FF2" w:rsidRDefault="008A6FF2" w:rsidP="008A6FF2"/>
    <w:p w14:paraId="271E7EAF" w14:textId="77777777" w:rsidR="008A6FF2" w:rsidRPr="008A6FF2" w:rsidRDefault="008A6FF2" w:rsidP="008A6FF2">
      <w:r w:rsidRPr="008A6FF2">
        <w:t>The detailed changes between the 2024/25 unaudited budget (Mains budget) and the revised budget by initiatives, approved by Cabinet during 2025/26, are reflected in the Vote Health 2025/26 Supplementary Estimates.</w:t>
      </w:r>
    </w:p>
    <w:p w14:paraId="57EECEC6" w14:textId="77777777" w:rsidR="008A6FF2" w:rsidRPr="008A6FF2" w:rsidRDefault="008A6FF2" w:rsidP="00F45F8A">
      <w:pPr>
        <w:pStyle w:val="Heading4"/>
      </w:pPr>
      <w:r w:rsidRPr="008A6FF2">
        <w:t>Statement of non-departmental expenses</w:t>
      </w:r>
    </w:p>
    <w:p w14:paraId="7DBBCDF3" w14:textId="77777777" w:rsidR="008A6FF2" w:rsidRPr="008A6FF2" w:rsidRDefault="008A6FF2" w:rsidP="008A6FF2">
      <w:pPr>
        <w:pStyle w:val="Heading5"/>
      </w:pPr>
      <w:r w:rsidRPr="008A6FF2">
        <w:t>2.1</w:t>
      </w:r>
      <w:r w:rsidRPr="008A6FF2">
        <w:tab/>
        <w:t>Services from Health New Zealand</w:t>
      </w:r>
    </w:p>
    <w:p w14:paraId="28D8DDB6" w14:textId="77777777" w:rsidR="008A6FF2" w:rsidRPr="008A6FF2" w:rsidRDefault="008A6FF2" w:rsidP="008A6FF2">
      <w:r w:rsidRPr="008A6FF2">
        <w:t>Services from Health NZ were $582.407 million higher than the budget mainly due to:</w:t>
      </w:r>
    </w:p>
    <w:p w14:paraId="22BE6177" w14:textId="78A7598F" w:rsidR="008A6FF2" w:rsidRPr="008A6FF2" w:rsidRDefault="008A6FF2" w:rsidP="008A6FF2">
      <w:pPr>
        <w:pStyle w:val="Bullet"/>
      </w:pPr>
      <w:r w:rsidRPr="008A6FF2">
        <w:t>$755.582 million of funding for services from Te Aka Whai Ora transferred into Health NZ, which was not reflected in the opening budget as the changes were being finalised at the time when forecast budgets were closed</w:t>
      </w:r>
    </w:p>
    <w:p w14:paraId="7CADDD9B" w14:textId="42615C92" w:rsidR="008A6FF2" w:rsidRPr="008A6FF2" w:rsidRDefault="008A6FF2" w:rsidP="008A6FF2">
      <w:pPr>
        <w:pStyle w:val="Bullet"/>
      </w:pPr>
      <w:r w:rsidRPr="008A6FF2">
        <w:t>$214.301 million of additional funding to meet the ongoing costs of implementing Health NZ’s allied, scientific, and technical new pay equity rates</w:t>
      </w:r>
    </w:p>
    <w:p w14:paraId="7A045C2E" w14:textId="3E5D40B2" w:rsidR="008A6FF2" w:rsidRPr="008A6FF2" w:rsidRDefault="008A6FF2" w:rsidP="008A6FF2">
      <w:pPr>
        <w:pStyle w:val="Bullet"/>
      </w:pPr>
      <w:r w:rsidRPr="008A6FF2">
        <w:t>$38.000 million of additional funding in 2024/25 only for Health NZ’s</w:t>
      </w:r>
      <w:r>
        <w:t xml:space="preserve"> </w:t>
      </w:r>
      <w:r w:rsidRPr="008A6FF2">
        <w:t>implementation costs in increasing access to cancer treatments and other medicines</w:t>
      </w:r>
    </w:p>
    <w:p w14:paraId="145150B1" w14:textId="6347B205" w:rsidR="008A6FF2" w:rsidRPr="008A6FF2" w:rsidRDefault="008A6FF2" w:rsidP="008A6FF2">
      <w:pPr>
        <w:pStyle w:val="Bullet"/>
      </w:pPr>
      <w:r w:rsidRPr="008A6FF2">
        <w:t>$17.912 million of additional funding for the implementation of the Primary Care Tactical Action Plan initiatives to deliver high-quality and timely primary care</w:t>
      </w:r>
    </w:p>
    <w:p w14:paraId="0E915312" w14:textId="264475E4" w:rsidR="008A6FF2" w:rsidRPr="008A6FF2" w:rsidRDefault="008A6FF2" w:rsidP="008A6FF2">
      <w:pPr>
        <w:pStyle w:val="Bullet"/>
      </w:pPr>
      <w:r w:rsidRPr="008A6FF2">
        <w:t>$16.620 million for a transfer to reflect the expected increase in costs with corresponding revenue from the New Zealand Customs Service relating to alcohol-related programmes funded from alcohol levies</w:t>
      </w:r>
    </w:p>
    <w:p w14:paraId="782C98ED" w14:textId="546FDFC3" w:rsidR="008A6FF2" w:rsidRPr="008A6FF2" w:rsidRDefault="008A6FF2" w:rsidP="008A6FF2">
      <w:pPr>
        <w:pStyle w:val="Bullet"/>
      </w:pPr>
      <w:r w:rsidRPr="008A6FF2">
        <w:t>$11.717 million of additional funding to meet the increases in capital charge associated with the impact of capital contributions for the new capital projects for Health NZ.</w:t>
      </w:r>
    </w:p>
    <w:p w14:paraId="61F3AF8F" w14:textId="77777777" w:rsidR="008A6FF2" w:rsidRPr="008A6FF2" w:rsidRDefault="008A6FF2" w:rsidP="008A6FF2">
      <w:r w:rsidRPr="008A6FF2">
        <w:t xml:space="preserve"> </w:t>
      </w:r>
    </w:p>
    <w:p w14:paraId="5CA2FDB4" w14:textId="77777777" w:rsidR="008A6FF2" w:rsidRPr="008A6FF2" w:rsidRDefault="008A6FF2" w:rsidP="008A6FF2">
      <w:r w:rsidRPr="008A6FF2">
        <w:t>This increase was partially offset by:</w:t>
      </w:r>
    </w:p>
    <w:p w14:paraId="73EBCCC9" w14:textId="0A2C8039" w:rsidR="008A6FF2" w:rsidRPr="008A6FF2" w:rsidRDefault="008A6FF2" w:rsidP="008A6FF2">
      <w:pPr>
        <w:pStyle w:val="Bullet"/>
      </w:pPr>
      <w:r w:rsidRPr="008A6FF2">
        <w:t>$440.030 million for an approved in principle expense transfer of funding from 2024/25 to 2025/26 for initiatives and programmes that will be achieved or completed in 2025/26. The final transfer value will be confirmed in the 2025 October Baseline Update.</w:t>
      </w:r>
    </w:p>
    <w:p w14:paraId="381C3886" w14:textId="77777777" w:rsidR="008A6FF2" w:rsidRPr="008A6FF2" w:rsidRDefault="008A6FF2" w:rsidP="008A6FF2">
      <w:pPr>
        <w:pStyle w:val="Heading5"/>
      </w:pPr>
      <w:r w:rsidRPr="008A6FF2">
        <w:t>2.2</w:t>
      </w:r>
      <w:r w:rsidRPr="008A6FF2">
        <w:tab/>
        <w:t>Services from Te Aka Whai Ora</w:t>
      </w:r>
    </w:p>
    <w:p w14:paraId="2DB1501C" w14:textId="77777777" w:rsidR="008A6FF2" w:rsidRDefault="008A6FF2" w:rsidP="008A6FF2">
      <w:r w:rsidRPr="008A6FF2">
        <w:t>Te Aka Whai Ora had an allocated budget in the 2024/25 Mains Estimate.</w:t>
      </w:r>
    </w:p>
    <w:p w14:paraId="02D072E6" w14:textId="77777777" w:rsidR="008257A7" w:rsidRPr="008A6FF2" w:rsidRDefault="008257A7" w:rsidP="008A6FF2"/>
    <w:p w14:paraId="065B1D70" w14:textId="77777777" w:rsidR="008A6FF2" w:rsidRDefault="008A6FF2" w:rsidP="008A6FF2">
      <w:r w:rsidRPr="008A6FF2">
        <w:t>Legislation was passed to disestablish Te Aka Whai Ora effective 1 April 2024, and staff and the related functions were transferred to Health NZ, along with the funding.</w:t>
      </w:r>
    </w:p>
    <w:p w14:paraId="208366D2" w14:textId="77777777" w:rsidR="008257A7" w:rsidRPr="008A6FF2" w:rsidRDefault="008257A7" w:rsidP="008A6FF2"/>
    <w:p w14:paraId="70850E4D" w14:textId="77777777" w:rsidR="008A6FF2" w:rsidRPr="008A6FF2" w:rsidRDefault="008A6FF2" w:rsidP="008A6FF2">
      <w:r w:rsidRPr="008A6FF2">
        <w:t>The financial implications of the final decision for Health NZ to provide services from 1 April 2024 were not reflected in the opening budget, as the changes were still being finalised at the time when forecast budgets were closed.</w:t>
      </w:r>
    </w:p>
    <w:p w14:paraId="3B829E27" w14:textId="77777777" w:rsidR="008A6FF2" w:rsidRPr="008A6FF2" w:rsidRDefault="008A6FF2" w:rsidP="008257A7">
      <w:pPr>
        <w:pStyle w:val="Heading5"/>
      </w:pPr>
      <w:r w:rsidRPr="008A6FF2">
        <w:t>2.3</w:t>
      </w:r>
      <w:r w:rsidRPr="008A6FF2">
        <w:tab/>
        <w:t>Services from Pharmaceutical Management Agency Limited</w:t>
      </w:r>
    </w:p>
    <w:p w14:paraId="1CFA1384" w14:textId="77777777" w:rsidR="008A6FF2" w:rsidRPr="008A6FF2" w:rsidRDefault="008A6FF2" w:rsidP="008A6FF2">
      <w:r w:rsidRPr="008A6FF2">
        <w:t>Services from Pharmaceutical Management Agency Limited (Pharmac) were $110 million higher than budget mainly due to:</w:t>
      </w:r>
    </w:p>
    <w:p w14:paraId="40CB5E29" w14:textId="7183C3FC" w:rsidR="008A6FF2" w:rsidRPr="008A6FF2" w:rsidRDefault="008A6FF2" w:rsidP="008257A7">
      <w:pPr>
        <w:pStyle w:val="Bullet"/>
      </w:pPr>
      <w:r w:rsidRPr="008A6FF2">
        <w:t>additional funding of $108 million to the National Pharmaceuticals Purchasing appropriation for purchasing and providing an estimated 26 additional cancer treatments for a range of cancer types, and an estimated 28 other medicines that add substantially to the health and life outcomes of New Zealanders with a wide range of health conditions</w:t>
      </w:r>
    </w:p>
    <w:p w14:paraId="4E603347" w14:textId="77777777" w:rsidR="008A6FF2" w:rsidRDefault="008A6FF2" w:rsidP="008257A7">
      <w:pPr>
        <w:pStyle w:val="Bullet"/>
      </w:pPr>
      <w:r w:rsidRPr="008A6FF2">
        <w:t>$2 million of funding to Pharmac for implementation costs in increasing access to cancer treatments and other medicines.</w:t>
      </w:r>
    </w:p>
    <w:p w14:paraId="4969E18C" w14:textId="77777777" w:rsidR="008257A7" w:rsidRDefault="008257A7" w:rsidP="008257A7">
      <w:pPr>
        <w:pStyle w:val="Heading5"/>
      </w:pPr>
      <w:r>
        <w:t>2.4</w:t>
      </w:r>
      <w:r>
        <w:tab/>
        <w:t>Services from the Health and Disability Commissioner</w:t>
      </w:r>
    </w:p>
    <w:p w14:paraId="7DFE8ED9" w14:textId="77777777" w:rsidR="008257A7" w:rsidRDefault="008257A7" w:rsidP="008257A7">
      <w:r>
        <w:t>Services from the Health and Disability Commissioner (HDC) were $3.4 million higher than budget due to:</w:t>
      </w:r>
    </w:p>
    <w:p w14:paraId="29BB169E" w14:textId="3C49B6EB" w:rsidR="008257A7" w:rsidRDefault="008257A7" w:rsidP="008257A7">
      <w:pPr>
        <w:pStyle w:val="Bullet"/>
      </w:pPr>
      <w:r>
        <w:t>$2.9 million for a fiscally neutral transfer of funding from the Delivering Hospital and Specialist Services appropriation to meet output delivery for the HDC in 2024/25 only</w:t>
      </w:r>
    </w:p>
    <w:p w14:paraId="2B2F0465" w14:textId="49188B42" w:rsidR="008257A7" w:rsidRDefault="008257A7" w:rsidP="008257A7">
      <w:pPr>
        <w:pStyle w:val="Bullet"/>
      </w:pPr>
      <w:r>
        <w:t>$0.500 million for a fiscally neutral transfer of funding from the Stewardship of the New Zealand health system MCA, to enable the HDC to upgrade its document management system.</w:t>
      </w:r>
    </w:p>
    <w:p w14:paraId="45C84ED0" w14:textId="77777777" w:rsidR="008257A7" w:rsidRDefault="008257A7" w:rsidP="008257A7">
      <w:pPr>
        <w:pStyle w:val="Heading5"/>
      </w:pPr>
      <w:r>
        <w:t>2.5</w:t>
      </w:r>
      <w:r>
        <w:tab/>
        <w:t>Services from third parties</w:t>
      </w:r>
    </w:p>
    <w:p w14:paraId="30845D47" w14:textId="77777777" w:rsidR="008257A7" w:rsidRDefault="008257A7" w:rsidP="008257A7">
      <w:r>
        <w:t>Services from third parties were $6.351 million higher than budget mainly due to:</w:t>
      </w:r>
    </w:p>
    <w:p w14:paraId="60FB2CDB" w14:textId="1C2E27A7" w:rsidR="008257A7" w:rsidRDefault="008257A7" w:rsidP="008257A7">
      <w:pPr>
        <w:pStyle w:val="Bullet"/>
      </w:pPr>
      <w:r>
        <w:t>$2.600 million of additional funding in the 2024/25 year, to address a parity issue by reimbursing legal fees of Lake Alice survivors who were part of the first-round settlement in 2001, and to enable the Crown to settle the current 10 historic abuse claims at Lake Alice</w:t>
      </w:r>
    </w:p>
    <w:p w14:paraId="1EF4B304" w14:textId="60502CBF" w:rsidR="008257A7" w:rsidRDefault="008257A7" w:rsidP="008257A7">
      <w:pPr>
        <w:pStyle w:val="Bullet"/>
      </w:pPr>
      <w:r>
        <w:t>$1.200 million for a transfer from the Stewardship of the New Zealand health system MCA to cover the cost pressures for legal expenses resulting from new proceedings, ongoing historical abuse claims and COVID-19 litigation</w:t>
      </w:r>
    </w:p>
    <w:p w14:paraId="2C8451AF" w14:textId="461D71A3" w:rsidR="008257A7" w:rsidRDefault="008257A7" w:rsidP="008257A7">
      <w:pPr>
        <w:pStyle w:val="Bullet"/>
      </w:pPr>
      <w:r>
        <w:t>$0.787 million for a fiscally neutral transfer of funding from the Stewardship of the New Zealand health system MCA to cover the increase in the assessable contribution to the World Health Organization.</w:t>
      </w:r>
    </w:p>
    <w:p w14:paraId="6B3E6703" w14:textId="77777777" w:rsidR="008257A7" w:rsidRDefault="008257A7" w:rsidP="00F45F8A">
      <w:pPr>
        <w:pStyle w:val="Heading4"/>
      </w:pPr>
      <w:r>
        <w:t>Schedule of non-departmental assets and liabilities</w:t>
      </w:r>
    </w:p>
    <w:p w14:paraId="340B38CE" w14:textId="77777777" w:rsidR="008257A7" w:rsidRDefault="008257A7" w:rsidP="008257A7">
      <w:pPr>
        <w:pStyle w:val="Heading5"/>
      </w:pPr>
      <w:r>
        <w:t>2.6</w:t>
      </w:r>
      <w:r>
        <w:tab/>
        <w:t>Crown entities accrued liabilities</w:t>
      </w:r>
    </w:p>
    <w:p w14:paraId="2D8F030A" w14:textId="77777777" w:rsidR="008257A7" w:rsidRDefault="008257A7" w:rsidP="008257A7">
      <w:r>
        <w:t>The Crown entities accrued liabilities budget were as a result of the timing of capital payments claims from Health NZ. When the 2024/25 Mains Estimates were prepared the budget allocation reflected a timing lag between when capital payment</w:t>
      </w:r>
    </w:p>
    <w:p w14:paraId="6274660E" w14:textId="77777777" w:rsidR="008257A7" w:rsidRDefault="008257A7" w:rsidP="008257A7">
      <w:r>
        <w:t>requests were expected and when they were received. The capital payment requests</w:t>
      </w:r>
    </w:p>
    <w:p w14:paraId="267C159B" w14:textId="77777777" w:rsidR="008257A7" w:rsidRDefault="008257A7" w:rsidP="008257A7">
      <w:r>
        <w:t>are now finalised, and payments are made before the end of the month.</w:t>
      </w:r>
    </w:p>
    <w:p w14:paraId="4F9D69C7" w14:textId="69FA2FDF" w:rsidR="008257A7" w:rsidRDefault="008257A7" w:rsidP="00F45F8A">
      <w:pPr>
        <w:pStyle w:val="Heading4"/>
      </w:pPr>
      <w:r>
        <w:t>Statement of budgeted and actual expenses and capital expenditure incurred against appropriations</w:t>
      </w:r>
    </w:p>
    <w:p w14:paraId="6178A87E" w14:textId="77777777" w:rsidR="008257A7" w:rsidRDefault="008257A7" w:rsidP="008257A7">
      <w:pPr>
        <w:pStyle w:val="Heading5"/>
      </w:pPr>
      <w:r>
        <w:t>2.7</w:t>
      </w:r>
      <w:r>
        <w:tab/>
        <w:t>Delivering Hauora Māori health services</w:t>
      </w:r>
    </w:p>
    <w:p w14:paraId="6CE4CACE" w14:textId="77777777" w:rsidR="008257A7" w:rsidRDefault="008257A7" w:rsidP="008257A7">
      <w:r>
        <w:t>Delivering Hauora Māori health services were $30.458 million lower than the budget mainly due to:</w:t>
      </w:r>
    </w:p>
    <w:p w14:paraId="2045234B" w14:textId="617FFC35" w:rsidR="008257A7" w:rsidRDefault="008257A7" w:rsidP="008257A7">
      <w:pPr>
        <w:pStyle w:val="Bullet"/>
      </w:pPr>
      <w:r>
        <w:t>$47.2 million for an approved in principle expense transfer of funding from 2024/25 to 2025/26 for initiatives and programmes that will be achieved or completed in 2025/26. The final transfer value will be confirmed in the 2025 October Baseline Update.</w:t>
      </w:r>
    </w:p>
    <w:p w14:paraId="1B7629C6" w14:textId="77777777" w:rsidR="008257A7" w:rsidRDefault="008257A7" w:rsidP="008257A7"/>
    <w:p w14:paraId="1767C1CD" w14:textId="05FB79A4" w:rsidR="008257A7" w:rsidRDefault="008257A7" w:rsidP="008257A7">
      <w:r>
        <w:t>This decrease was partly offset by:</w:t>
      </w:r>
    </w:p>
    <w:p w14:paraId="028288E1" w14:textId="6297860B" w:rsidR="008257A7" w:rsidRDefault="008257A7" w:rsidP="008257A7">
      <w:pPr>
        <w:pStyle w:val="Bullet"/>
      </w:pPr>
      <w:r>
        <w:t>$6.349 million for a transfer to reflect the expected increase in costs with corresponding revenue from the New Zealand Customs Service relating to alcohol-related programmes funded from alcohol levies</w:t>
      </w:r>
    </w:p>
    <w:p w14:paraId="2B7410C8" w14:textId="1FA63193" w:rsidR="008257A7" w:rsidRDefault="008257A7" w:rsidP="008257A7">
      <w:pPr>
        <w:pStyle w:val="Bullet"/>
      </w:pPr>
      <w:r>
        <w:t>$5.611 million for a transfer from the Delivering Primary, Community, Public and Population Health Services appropriation to reflect the transfer of the general practices of Green Cross Health from the ProCare primary health organisation (PHO) to the National Hauora Coalition PHO, which is a Māori led, whānau-informed and outcomes- focussed organisation</w:t>
      </w:r>
    </w:p>
    <w:p w14:paraId="0EB18304" w14:textId="317BC72B" w:rsidR="008257A7" w:rsidRDefault="008257A7" w:rsidP="008257A7">
      <w:pPr>
        <w:pStyle w:val="Bullet"/>
      </w:pPr>
      <w:r>
        <w:t>$2.163 million for a transfer from the Delivering Primary, Community, Public and Population Health Services appropriation to extend the school- based health services into kura kaupapa Māori</w:t>
      </w:r>
    </w:p>
    <w:p w14:paraId="180B1E8C" w14:textId="5CC22191" w:rsidR="008257A7" w:rsidRDefault="008257A7" w:rsidP="00804EE4">
      <w:pPr>
        <w:pStyle w:val="Bullet"/>
      </w:pPr>
      <w:r>
        <w:t>$1.300 million for a transfer from the Delivering Primary, Community, Public and Population Health Services appropriation to enable the Hauora Māori Services to directly commission the identified hauora Māori partners and deliver the maternal mental health and wellbeing assessment tool.</w:t>
      </w:r>
    </w:p>
    <w:p w14:paraId="08698DBA" w14:textId="77777777" w:rsidR="008257A7" w:rsidRDefault="008257A7" w:rsidP="008257A7">
      <w:pPr>
        <w:pStyle w:val="Heading5"/>
      </w:pPr>
      <w:r>
        <w:t>2.8</w:t>
      </w:r>
      <w:r>
        <w:tab/>
        <w:t>Delivering hospital and specialist services</w:t>
      </w:r>
    </w:p>
    <w:p w14:paraId="546EC826" w14:textId="77777777" w:rsidR="008257A7" w:rsidRDefault="008257A7" w:rsidP="008257A7">
      <w:r>
        <w:t>Delivering hospital and specialist services were $90.252 million lower than the budget mainly due to:</w:t>
      </w:r>
    </w:p>
    <w:p w14:paraId="390140C2" w14:textId="0304BD8F" w:rsidR="008257A7" w:rsidRDefault="008257A7" w:rsidP="00804EE4">
      <w:pPr>
        <w:pStyle w:val="Bullet"/>
      </w:pPr>
      <w:r>
        <w:t>$329.388 million for an approved in principle expense transfer of funding from 2024/25 to 2025/26 for initiatives and programmes that will be achieved or completed in 2025/26. The final transfer value will be confirmed in the 2025 October Baseline Update</w:t>
      </w:r>
    </w:p>
    <w:p w14:paraId="1E244D4B" w14:textId="1AB1F729" w:rsidR="008257A7" w:rsidRDefault="008257A7" w:rsidP="00804EE4">
      <w:pPr>
        <w:pStyle w:val="Bullet"/>
      </w:pPr>
      <w:r>
        <w:t>$16.194 million for the partial return of funding for the implementation of</w:t>
      </w:r>
      <w:r w:rsidR="00804EE4">
        <w:t xml:space="preserve"> </w:t>
      </w:r>
      <w:r>
        <w:t>increased access to cancer treatments and other medicines</w:t>
      </w:r>
    </w:p>
    <w:p w14:paraId="6D2A235D" w14:textId="7243A1C0" w:rsidR="008257A7" w:rsidRDefault="008257A7" w:rsidP="00804EE4">
      <w:pPr>
        <w:pStyle w:val="Bullet"/>
      </w:pPr>
      <w:r>
        <w:t>$8 million for a transfer to 2025/26 to continue the implementation of</w:t>
      </w:r>
      <w:r w:rsidR="00804EE4">
        <w:t xml:space="preserve"> </w:t>
      </w:r>
      <w:r>
        <w:t>increased access to cancer treatments and other medicines in 2025/26.</w:t>
      </w:r>
    </w:p>
    <w:p w14:paraId="667913BB" w14:textId="77777777" w:rsidR="00F45F8A" w:rsidRDefault="00F45F8A" w:rsidP="00804EE4"/>
    <w:p w14:paraId="049B94B5" w14:textId="696518E6" w:rsidR="008257A7" w:rsidRDefault="008257A7" w:rsidP="00804EE4">
      <w:r>
        <w:t>This decrease was partly offset by:</w:t>
      </w:r>
    </w:p>
    <w:p w14:paraId="5FA4A936" w14:textId="611FDC15" w:rsidR="008257A7" w:rsidRDefault="008257A7" w:rsidP="00804EE4">
      <w:pPr>
        <w:pStyle w:val="Bullet"/>
      </w:pPr>
      <w:r>
        <w:t>$214.301 million of additional funding to meet the ongoing costs of implementing Health NZ’s allied, scientific, and technical new pay equity rates.</w:t>
      </w:r>
    </w:p>
    <w:p w14:paraId="4FBE1EF5" w14:textId="3652D7DA" w:rsidR="008257A7" w:rsidRDefault="008257A7" w:rsidP="00804EE4">
      <w:pPr>
        <w:pStyle w:val="Bullet"/>
      </w:pPr>
      <w:r>
        <w:t>$38 million of additional funding in 2024/25 only for Health NZ’s</w:t>
      </w:r>
      <w:r w:rsidR="00804EE4">
        <w:t xml:space="preserve"> </w:t>
      </w:r>
      <w:r>
        <w:t>implementation costs in increasing access to cancer treatments and other medicines</w:t>
      </w:r>
    </w:p>
    <w:p w14:paraId="4BB6786B" w14:textId="73CDD9F1" w:rsidR="008257A7" w:rsidRDefault="008257A7" w:rsidP="00804EE4">
      <w:pPr>
        <w:pStyle w:val="Bullet"/>
      </w:pPr>
      <w:r>
        <w:t>$11.717 million of additional funding to meet the increases in capital charge associated with the impact of capital contributions for the new capital projects for Health NZ.</w:t>
      </w:r>
    </w:p>
    <w:p w14:paraId="32366B6D" w14:textId="77777777" w:rsidR="008257A7" w:rsidRDefault="008257A7" w:rsidP="008257A7">
      <w:pPr>
        <w:pStyle w:val="Heading5"/>
      </w:pPr>
      <w:r>
        <w:t>2.9</w:t>
      </w:r>
      <w:r>
        <w:tab/>
        <w:t>Delivering primary, community, public and population health services</w:t>
      </w:r>
    </w:p>
    <w:p w14:paraId="6CC4042B" w14:textId="77777777" w:rsidR="008257A7" w:rsidRDefault="008257A7" w:rsidP="008257A7">
      <w:r>
        <w:t>Delivering primary, community, public and population health services were $38.958 million lower than budget mainly due to:</w:t>
      </w:r>
    </w:p>
    <w:p w14:paraId="36E0E214" w14:textId="7A1FF7DF" w:rsidR="008257A7" w:rsidRDefault="008257A7" w:rsidP="00804EE4">
      <w:pPr>
        <w:pStyle w:val="Bullet"/>
      </w:pPr>
      <w:r>
        <w:t>$64.170 million for an approved in principle expense transfer of funding from 2024/25 to 2025/26 for initiatives and programmes that will be achieved or completed in 2025/26. The final transfer value will be confirmed in the 2025 October Baseline Update</w:t>
      </w:r>
    </w:p>
    <w:p w14:paraId="36665079" w14:textId="643F19B1" w:rsidR="008257A7" w:rsidRDefault="008257A7" w:rsidP="008257A7">
      <w:pPr>
        <w:pStyle w:val="Bullet"/>
      </w:pPr>
      <w:r>
        <w:t>$7.769 million for a transfer to the Stewardship of the New Zealand health system MCA and the Delivering Hauora</w:t>
      </w:r>
      <w:r w:rsidR="00F45F8A">
        <w:t xml:space="preserve"> </w:t>
      </w:r>
      <w:r>
        <w:t>Māori services appropriation to reflect the current funding allocation for alcohol related programmes.</w:t>
      </w:r>
    </w:p>
    <w:p w14:paraId="431B5230" w14:textId="77777777" w:rsidR="00F45F8A" w:rsidRDefault="00F45F8A" w:rsidP="008257A7"/>
    <w:p w14:paraId="0E2A14B7" w14:textId="63C9785C" w:rsidR="008257A7" w:rsidRDefault="008257A7" w:rsidP="008257A7">
      <w:r>
        <w:t>This decrease was partly offset by:</w:t>
      </w:r>
    </w:p>
    <w:p w14:paraId="7F697363" w14:textId="12FDB800" w:rsidR="008257A7" w:rsidRDefault="008257A7" w:rsidP="00804EE4">
      <w:pPr>
        <w:pStyle w:val="Bullet"/>
      </w:pPr>
      <w:r>
        <w:t>$17.912 million of additional funding for the implementation of the Primary Care Tactical Action Plan initiatives to deliver high-quality and timely primary care</w:t>
      </w:r>
    </w:p>
    <w:p w14:paraId="0B7CA50A" w14:textId="53E2B2EA" w:rsidR="008257A7" w:rsidRDefault="008257A7" w:rsidP="00804EE4">
      <w:pPr>
        <w:pStyle w:val="Bullet"/>
      </w:pPr>
      <w:r>
        <w:t>$16.620 million for a transfer to reflect the expected increase in costs with corresponding revenue from the New Zealand Customs Service relating to alcohol-related programmes funded from alcohol levies.</w:t>
      </w:r>
    </w:p>
    <w:p w14:paraId="47D41EB7" w14:textId="77777777" w:rsidR="008257A7" w:rsidRDefault="008257A7" w:rsidP="008257A7">
      <w:pPr>
        <w:pStyle w:val="Heading5"/>
      </w:pPr>
      <w:r>
        <w:t>2.10</w:t>
      </w:r>
      <w:r>
        <w:tab/>
        <w:t>Health capital envelope 2022–2027 (MYA)</w:t>
      </w:r>
    </w:p>
    <w:p w14:paraId="2FAB2128" w14:textId="77777777" w:rsidR="008257A7" w:rsidRDefault="008257A7" w:rsidP="008257A7">
      <w:r>
        <w:t>The Health Capital Envelope multi-year appropriation (MYA) was established from 1 July 2022 for the provision or purchase of health sector assets, providing capital to health sector Crown entities or agencies for new investments.</w:t>
      </w:r>
    </w:p>
    <w:p w14:paraId="771E1E05" w14:textId="77777777" w:rsidR="00F45F8A" w:rsidRDefault="00F45F8A" w:rsidP="008257A7"/>
    <w:p w14:paraId="5323CABB" w14:textId="77777777" w:rsidR="008257A7" w:rsidRDefault="008257A7" w:rsidP="00F42EC9">
      <w:pPr>
        <w:ind w:right="-285"/>
      </w:pPr>
      <w:r>
        <w:t>The actual expenditure was $58.898 million higher than the budget, which mainly reflects phasing of projects from Health NZ’s updated capital expenditure plans. As this is an MYA, any underspends or overspends against forecast are moved across to the next year.</w:t>
      </w:r>
    </w:p>
    <w:p w14:paraId="1F25418D" w14:textId="77777777" w:rsidR="008257A7" w:rsidRDefault="008257A7" w:rsidP="008257A7">
      <w:pPr>
        <w:pStyle w:val="Heading5"/>
      </w:pPr>
      <w:r>
        <w:t>2.11</w:t>
      </w:r>
      <w:r>
        <w:tab/>
        <w:t>New Dunedin hospital 2021-2026 (MYA)</w:t>
      </w:r>
    </w:p>
    <w:p w14:paraId="73507AFD" w14:textId="77777777" w:rsidR="008257A7" w:rsidRDefault="008257A7" w:rsidP="008257A7">
      <w:r>
        <w:t>The New Dunedin Hospital 2021-2026 appropriation was established as an MYA in the last financial year to fund capital expenditure on the construction of the new Dunedin hospital and associated projects.</w:t>
      </w:r>
    </w:p>
    <w:p w14:paraId="1C891476" w14:textId="77777777" w:rsidR="00F45F8A" w:rsidRDefault="00F45F8A" w:rsidP="008257A7"/>
    <w:p w14:paraId="718B21A9" w14:textId="77777777" w:rsidR="008257A7" w:rsidRDefault="008257A7" w:rsidP="008257A7">
      <w:r>
        <w:t>The actual expenditure was $86.080 million lower than the budget partly due to resets in the design of the new Dunedin hospital. Under an MYA any surpluses or deficits are moved across to the next year.</w:t>
      </w:r>
    </w:p>
    <w:p w14:paraId="01974403" w14:textId="77777777" w:rsidR="008257A7" w:rsidRDefault="008257A7" w:rsidP="008257A7">
      <w:pPr>
        <w:pStyle w:val="Heading5"/>
      </w:pPr>
      <w:r>
        <w:t>2.12</w:t>
      </w:r>
      <w:r>
        <w:tab/>
        <w:t>Remediation and resolution of Holidays Act 2003 historical claims</w:t>
      </w:r>
    </w:p>
    <w:p w14:paraId="02CBC4D6" w14:textId="77777777" w:rsidR="008257A7" w:rsidRDefault="008257A7" w:rsidP="008257A7">
      <w:r>
        <w:t>This appropriation provides funding to Health NZ (including its subsidiaries and associates) and the New Zealand Blood and Organ Service for resolution of claims from historical non-compliance with the Holidays Act 2003.</w:t>
      </w:r>
    </w:p>
    <w:p w14:paraId="6FADBCA4" w14:textId="77777777" w:rsidR="00F45F8A" w:rsidRDefault="00F45F8A" w:rsidP="00F45F8A"/>
    <w:p w14:paraId="55968593" w14:textId="588489F7" w:rsidR="00F45F8A" w:rsidRDefault="00F45F8A" w:rsidP="00F45F8A">
      <w:r>
        <w:t>The actual expenditure is less than the budget by $1.407 billion as it has taken longer than planned to finalise the remediation and resolution of the Holiday’s Act payment to current and former staff. The expenditure incurred reflects the phased approach to remediation across the Health NZ districts. Any remaining unspent funding in 2024/25 was approved as an in-principle expense transfer. The final transfer value will be confirmed in the 2025 October Baseline Update.</w:t>
      </w:r>
    </w:p>
    <w:p w14:paraId="32116B80" w14:textId="77777777" w:rsidR="00F45F8A" w:rsidRDefault="00F45F8A" w:rsidP="00F45F8A">
      <w:pPr>
        <w:pStyle w:val="Heading5"/>
      </w:pPr>
      <w:r>
        <w:t>2.13</w:t>
      </w:r>
      <w:r>
        <w:tab/>
        <w:t>Supporting pay equity</w:t>
      </w:r>
    </w:p>
    <w:p w14:paraId="341ACE80" w14:textId="587BECA9" w:rsidR="00F45F8A" w:rsidRDefault="00F45F8A" w:rsidP="00F45F8A">
      <w:r>
        <w:t>The Supporting Pay Equity appropriation is newly established in 2024/25. The actual expenditure was more than the budget by $419.516 million due to additional funding approved of:</w:t>
      </w:r>
    </w:p>
    <w:p w14:paraId="0370C731" w14:textId="26FF02CB" w:rsidR="00F45F8A" w:rsidRDefault="00F45F8A" w:rsidP="00F45F8A">
      <w:pPr>
        <w:pStyle w:val="Bullet"/>
      </w:pPr>
      <w:r>
        <w:t>$390.309 million for the lump sum payments and backpay to settle the Health NZ allied, scientific, and technical pay equity claim</w:t>
      </w:r>
    </w:p>
    <w:p w14:paraId="7FC2EE6F" w14:textId="41A76A65" w:rsidR="00F45F8A" w:rsidRDefault="00F45F8A" w:rsidP="00F45F8A">
      <w:pPr>
        <w:pStyle w:val="Bullet"/>
      </w:pPr>
      <w:r>
        <w:t>$29.207 million for the lump sum payments and backpay to settle the Health NZ midwifery pay equity claim.</w:t>
      </w:r>
    </w:p>
    <w:p w14:paraId="78E448CF" w14:textId="69E0E9BA" w:rsidR="00F45F8A" w:rsidRPr="00F42EC9" w:rsidRDefault="00F45F8A" w:rsidP="00F42EC9">
      <w:pPr>
        <w:pStyle w:val="Heading3"/>
      </w:pPr>
      <w:r w:rsidRPr="00F42EC9">
        <w:t>Statement of departmental capital injections for the year ended 30 June 2025</w:t>
      </w:r>
    </w:p>
    <w:tbl>
      <w:tblPr>
        <w:tblW w:w="8295" w:type="dxa"/>
        <w:tblLayout w:type="fixed"/>
        <w:tblCellMar>
          <w:left w:w="0" w:type="dxa"/>
          <w:right w:w="0" w:type="dxa"/>
        </w:tblCellMar>
        <w:tblLook w:val="01E0" w:firstRow="1" w:lastRow="1" w:firstColumn="1" w:lastColumn="1" w:noHBand="0" w:noVBand="0"/>
      </w:tblPr>
      <w:tblGrid>
        <w:gridCol w:w="1682"/>
        <w:gridCol w:w="3423"/>
        <w:gridCol w:w="1466"/>
        <w:gridCol w:w="7"/>
        <w:gridCol w:w="1710"/>
        <w:gridCol w:w="7"/>
      </w:tblGrid>
      <w:tr w:rsidR="00F45F8A" w14:paraId="5D142704" w14:textId="77777777">
        <w:trPr>
          <w:gridAfter w:val="1"/>
          <w:wAfter w:w="7" w:type="dxa"/>
          <w:trHeight w:val="1004"/>
        </w:trPr>
        <w:tc>
          <w:tcPr>
            <w:tcW w:w="1682" w:type="dxa"/>
            <w:shd w:val="clear" w:color="auto" w:fill="D9D9D9" w:themeFill="background1" w:themeFillShade="D9"/>
            <w:hideMark/>
          </w:tcPr>
          <w:p w14:paraId="262EFF7B" w14:textId="77777777" w:rsidR="00F45F8A" w:rsidRDefault="00F45F8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Actual capital</w:t>
            </w:r>
            <w:r>
              <w:rPr>
                <w:rFonts w:ascii="Segoe UI" w:hAnsi="Segoe UI" w:cs="Segoe UI"/>
                <w:b/>
                <w:bCs/>
                <w:sz w:val="16"/>
                <w:szCs w:val="16"/>
              </w:rPr>
              <w:br/>
              <w:t>injections</w:t>
            </w:r>
          </w:p>
          <w:p w14:paraId="740BDBA3" w14:textId="28E2C9D9" w:rsidR="00F45F8A" w:rsidRDefault="00F45F8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2024</w:t>
            </w:r>
          </w:p>
          <w:p w14:paraId="05F5E0C6" w14:textId="77777777" w:rsidR="00F45F8A" w:rsidRDefault="00F45F8A">
            <w:pPr>
              <w:pStyle w:val="TableParagraph"/>
              <w:spacing w:before="60" w:after="60"/>
              <w:ind w:left="-42" w:right="170" w:firstLine="99"/>
              <w:rPr>
                <w:rFonts w:ascii="Segoe UI" w:hAnsi="Segoe UI" w:cs="Segoe UI"/>
                <w:b/>
                <w:bCs/>
                <w:sz w:val="16"/>
                <w:szCs w:val="16"/>
              </w:rPr>
            </w:pPr>
            <w:r>
              <w:rPr>
                <w:rFonts w:ascii="Segoe UI" w:hAnsi="Segoe UI" w:cs="Segoe UI"/>
                <w:b/>
                <w:bCs/>
                <w:sz w:val="16"/>
                <w:szCs w:val="16"/>
              </w:rPr>
              <w:t>$000</w:t>
            </w:r>
          </w:p>
        </w:tc>
        <w:tc>
          <w:tcPr>
            <w:tcW w:w="4889" w:type="dxa"/>
            <w:gridSpan w:val="2"/>
            <w:shd w:val="clear" w:color="auto" w:fill="D9D9D9" w:themeFill="background1" w:themeFillShade="D9"/>
            <w:hideMark/>
          </w:tcPr>
          <w:p w14:paraId="44BCB66A" w14:textId="77777777" w:rsidR="00F45F8A" w:rsidRDefault="00F45F8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Actual capital</w:t>
            </w:r>
            <w:r>
              <w:rPr>
                <w:rFonts w:ascii="Segoe UI" w:hAnsi="Segoe UI" w:cs="Segoe UI"/>
                <w:b/>
                <w:bCs/>
                <w:w w:val="110"/>
                <w:sz w:val="16"/>
                <w:szCs w:val="16"/>
              </w:rPr>
              <w:br/>
              <w:t>injections</w:t>
            </w:r>
          </w:p>
          <w:p w14:paraId="16AED9FA" w14:textId="30B24CB7" w:rsidR="00F45F8A" w:rsidRDefault="00F45F8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4CECFAA6" w14:textId="77777777" w:rsidR="00F45F8A" w:rsidRDefault="00F45F8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c>
          <w:tcPr>
            <w:tcW w:w="1717" w:type="dxa"/>
            <w:gridSpan w:val="2"/>
            <w:shd w:val="clear" w:color="auto" w:fill="D9D9D9" w:themeFill="background1" w:themeFillShade="D9"/>
            <w:hideMark/>
          </w:tcPr>
          <w:p w14:paraId="3A58A04D" w14:textId="77777777" w:rsidR="00F45F8A" w:rsidRDefault="00F45F8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Approved appropriation</w:t>
            </w:r>
          </w:p>
          <w:p w14:paraId="750A7652" w14:textId="05EA6D72" w:rsidR="00F45F8A" w:rsidRDefault="00F45F8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2025</w:t>
            </w:r>
          </w:p>
          <w:p w14:paraId="2D6A2B84" w14:textId="77777777" w:rsidR="00F45F8A" w:rsidRDefault="00F45F8A">
            <w:pPr>
              <w:pStyle w:val="TableParagraph"/>
              <w:spacing w:before="60" w:after="60"/>
              <w:ind w:left="-42" w:right="152" w:firstLine="99"/>
              <w:rPr>
                <w:rFonts w:ascii="Segoe UI" w:hAnsi="Segoe UI" w:cs="Segoe UI"/>
                <w:b/>
                <w:bCs/>
                <w:w w:val="110"/>
                <w:sz w:val="16"/>
                <w:szCs w:val="16"/>
              </w:rPr>
            </w:pPr>
            <w:r>
              <w:rPr>
                <w:rFonts w:ascii="Segoe UI" w:hAnsi="Segoe UI" w:cs="Segoe UI"/>
                <w:b/>
                <w:bCs/>
                <w:w w:val="110"/>
                <w:sz w:val="16"/>
                <w:szCs w:val="16"/>
              </w:rPr>
              <w:t>$000</w:t>
            </w:r>
          </w:p>
        </w:tc>
      </w:tr>
      <w:tr w:rsidR="00F45F8A" w14:paraId="34411D33" w14:textId="77777777">
        <w:trPr>
          <w:trHeight w:val="354"/>
        </w:trPr>
        <w:tc>
          <w:tcPr>
            <w:tcW w:w="1682" w:type="dxa"/>
          </w:tcPr>
          <w:p w14:paraId="6929A9E7" w14:textId="77777777" w:rsidR="00F45F8A" w:rsidRDefault="00F45F8A" w:rsidP="00F45F8A">
            <w:pPr>
              <w:pStyle w:val="TableParagraph"/>
              <w:spacing w:before="60" w:after="60"/>
              <w:ind w:left="-40" w:right="170" w:firstLine="96"/>
              <w:rPr>
                <w:rFonts w:ascii="Segoe UI" w:hAnsi="Segoe UI" w:cs="Segoe UI"/>
                <w:sz w:val="16"/>
                <w:szCs w:val="16"/>
              </w:rPr>
            </w:pPr>
          </w:p>
        </w:tc>
        <w:tc>
          <w:tcPr>
            <w:tcW w:w="3423" w:type="dxa"/>
            <w:hideMark/>
          </w:tcPr>
          <w:p w14:paraId="7E6800DE" w14:textId="77777777" w:rsidR="00F45F8A" w:rsidRDefault="00F45F8A" w:rsidP="00F45F8A">
            <w:pPr>
              <w:pStyle w:val="TableParagraph"/>
              <w:spacing w:before="60" w:after="60"/>
              <w:ind w:left="-40" w:right="152" w:firstLine="96"/>
              <w:jc w:val="left"/>
              <w:rPr>
                <w:rFonts w:ascii="Segoe UI" w:hAnsi="Segoe UI" w:cs="Segoe UI"/>
                <w:w w:val="110"/>
                <w:sz w:val="16"/>
                <w:szCs w:val="16"/>
              </w:rPr>
            </w:pPr>
            <w:r>
              <w:rPr>
                <w:rFonts w:ascii="Segoe UI" w:hAnsi="Segoe UI" w:cs="Segoe UI"/>
                <w:w w:val="110"/>
                <w:sz w:val="16"/>
                <w:szCs w:val="16"/>
              </w:rPr>
              <w:t>Vote: Health</w:t>
            </w:r>
          </w:p>
        </w:tc>
        <w:tc>
          <w:tcPr>
            <w:tcW w:w="1473" w:type="dxa"/>
            <w:gridSpan w:val="2"/>
          </w:tcPr>
          <w:p w14:paraId="76F651CF" w14:textId="77777777" w:rsidR="00F45F8A" w:rsidRDefault="00F45F8A" w:rsidP="00F45F8A">
            <w:pPr>
              <w:pStyle w:val="TableParagraph"/>
              <w:spacing w:before="60" w:after="60"/>
              <w:ind w:left="-40" w:right="152" w:firstLine="96"/>
              <w:rPr>
                <w:rFonts w:ascii="Segoe UI" w:hAnsi="Segoe UI" w:cs="Segoe UI"/>
                <w:w w:val="110"/>
                <w:sz w:val="16"/>
                <w:szCs w:val="16"/>
              </w:rPr>
            </w:pPr>
          </w:p>
        </w:tc>
        <w:tc>
          <w:tcPr>
            <w:tcW w:w="1717" w:type="dxa"/>
            <w:gridSpan w:val="2"/>
          </w:tcPr>
          <w:p w14:paraId="62AD7A7E" w14:textId="77777777" w:rsidR="00F45F8A" w:rsidRDefault="00F45F8A" w:rsidP="00F45F8A">
            <w:pPr>
              <w:pStyle w:val="TableParagraph"/>
              <w:spacing w:before="60" w:after="60" w:line="20" w:lineRule="exact"/>
              <w:ind w:left="-40" w:right="152" w:firstLine="96"/>
              <w:rPr>
                <w:rFonts w:ascii="Segoe UI" w:hAnsi="Segoe UI" w:cs="Segoe UI"/>
                <w:w w:val="110"/>
                <w:sz w:val="16"/>
                <w:szCs w:val="16"/>
              </w:rPr>
            </w:pPr>
          </w:p>
        </w:tc>
      </w:tr>
      <w:tr w:rsidR="00F45F8A" w14:paraId="746137F7" w14:textId="77777777">
        <w:trPr>
          <w:trHeight w:val="348"/>
        </w:trPr>
        <w:tc>
          <w:tcPr>
            <w:tcW w:w="1682" w:type="dxa"/>
            <w:tcBorders>
              <w:top w:val="nil"/>
              <w:left w:val="nil"/>
              <w:bottom w:val="single" w:sz="4" w:space="0" w:color="A6A6A6" w:themeColor="background1" w:themeShade="A6"/>
              <w:right w:val="nil"/>
            </w:tcBorders>
            <w:hideMark/>
          </w:tcPr>
          <w:p w14:paraId="4109F6CF" w14:textId="69E188FD" w:rsidR="00F45F8A" w:rsidRDefault="00F45F8A" w:rsidP="00F45F8A">
            <w:pPr>
              <w:pStyle w:val="TableParagraph"/>
              <w:spacing w:before="60" w:after="60"/>
              <w:ind w:left="-40" w:right="170" w:firstLine="96"/>
              <w:rPr>
                <w:rFonts w:ascii="Segoe UI" w:hAnsi="Segoe UI" w:cs="Segoe UI"/>
                <w:sz w:val="16"/>
                <w:szCs w:val="16"/>
              </w:rPr>
            </w:pPr>
            <w:r>
              <w:rPr>
                <w:rFonts w:ascii="Segoe UI" w:hAnsi="Segoe UI" w:cs="Segoe UI"/>
                <w:w w:val="110"/>
                <w:sz w:val="16"/>
                <w:szCs w:val="16"/>
              </w:rPr>
              <w:t>-</w:t>
            </w:r>
          </w:p>
        </w:tc>
        <w:tc>
          <w:tcPr>
            <w:tcW w:w="3423" w:type="dxa"/>
            <w:tcBorders>
              <w:top w:val="nil"/>
              <w:left w:val="nil"/>
              <w:bottom w:val="single" w:sz="4" w:space="0" w:color="A6A6A6" w:themeColor="background1" w:themeShade="A6"/>
              <w:right w:val="nil"/>
            </w:tcBorders>
            <w:hideMark/>
          </w:tcPr>
          <w:p w14:paraId="364E2F67" w14:textId="77777777" w:rsidR="00F45F8A" w:rsidRDefault="00F45F8A" w:rsidP="00F45F8A">
            <w:pPr>
              <w:pStyle w:val="TableParagraph"/>
              <w:spacing w:before="60" w:after="60"/>
              <w:ind w:left="-40" w:right="152" w:firstLine="96"/>
              <w:jc w:val="left"/>
              <w:rPr>
                <w:rFonts w:ascii="Segoe UI" w:hAnsi="Segoe UI" w:cs="Segoe UI"/>
                <w:w w:val="110"/>
                <w:sz w:val="16"/>
                <w:szCs w:val="16"/>
              </w:rPr>
            </w:pPr>
            <w:r>
              <w:rPr>
                <w:rFonts w:ascii="Segoe UI" w:hAnsi="Segoe UI" w:cs="Segoe UI"/>
                <w:w w:val="110"/>
                <w:sz w:val="16"/>
                <w:szCs w:val="16"/>
              </w:rPr>
              <w:t>Ministry of Health — capital injection</w:t>
            </w:r>
          </w:p>
        </w:tc>
        <w:tc>
          <w:tcPr>
            <w:tcW w:w="1473" w:type="dxa"/>
            <w:gridSpan w:val="2"/>
            <w:tcBorders>
              <w:top w:val="nil"/>
              <w:left w:val="nil"/>
              <w:bottom w:val="single" w:sz="4" w:space="0" w:color="A6A6A6" w:themeColor="background1" w:themeShade="A6"/>
              <w:right w:val="nil"/>
            </w:tcBorders>
            <w:hideMark/>
          </w:tcPr>
          <w:p w14:paraId="707D51D7" w14:textId="77777777" w:rsidR="00F45F8A" w:rsidRDefault="00F45F8A" w:rsidP="00F45F8A">
            <w:pPr>
              <w:pStyle w:val="TableParagraph"/>
              <w:spacing w:before="60" w:after="60"/>
              <w:ind w:left="-40" w:right="152" w:firstLine="96"/>
              <w:rPr>
                <w:rFonts w:ascii="Segoe UI" w:hAnsi="Segoe UI" w:cs="Segoe UI"/>
                <w:w w:val="110"/>
                <w:sz w:val="16"/>
                <w:szCs w:val="16"/>
              </w:rPr>
            </w:pPr>
            <w:r>
              <w:rPr>
                <w:rFonts w:ascii="Segoe UI" w:hAnsi="Segoe UI" w:cs="Segoe UI"/>
                <w:w w:val="110"/>
                <w:sz w:val="16"/>
                <w:szCs w:val="16"/>
              </w:rPr>
              <w:t>-</w:t>
            </w:r>
          </w:p>
        </w:tc>
        <w:tc>
          <w:tcPr>
            <w:tcW w:w="1717" w:type="dxa"/>
            <w:gridSpan w:val="2"/>
            <w:tcBorders>
              <w:top w:val="nil"/>
              <w:left w:val="nil"/>
              <w:bottom w:val="single" w:sz="4" w:space="0" w:color="A6A6A6" w:themeColor="background1" w:themeShade="A6"/>
              <w:right w:val="nil"/>
            </w:tcBorders>
            <w:hideMark/>
          </w:tcPr>
          <w:p w14:paraId="12B993A1" w14:textId="77777777" w:rsidR="00F45F8A" w:rsidRDefault="00F45F8A" w:rsidP="00F45F8A">
            <w:pPr>
              <w:pStyle w:val="TableParagraph"/>
              <w:spacing w:before="60" w:after="60"/>
              <w:ind w:left="-40" w:right="152" w:firstLine="96"/>
              <w:rPr>
                <w:rFonts w:ascii="Segoe UI" w:hAnsi="Segoe UI" w:cs="Segoe UI"/>
                <w:w w:val="110"/>
                <w:sz w:val="16"/>
                <w:szCs w:val="16"/>
              </w:rPr>
            </w:pPr>
            <w:r>
              <w:rPr>
                <w:rFonts w:ascii="Segoe UI" w:hAnsi="Segoe UI" w:cs="Segoe UI"/>
                <w:w w:val="110"/>
                <w:sz w:val="16"/>
                <w:szCs w:val="16"/>
              </w:rPr>
              <w:t>-</w:t>
            </w:r>
          </w:p>
        </w:tc>
      </w:tr>
    </w:tbl>
    <w:p w14:paraId="10F74B20" w14:textId="77777777" w:rsidR="00F45F8A" w:rsidRPr="00F42EC9" w:rsidRDefault="00F45F8A" w:rsidP="00F42EC9">
      <w:pPr>
        <w:pStyle w:val="Heading3"/>
      </w:pPr>
      <w:r w:rsidRPr="00F42EC9">
        <w:t>Statement of departmental capital injections without, or in excess of, authority for the year ended 30 June 2025</w:t>
      </w:r>
    </w:p>
    <w:p w14:paraId="7A09BD59" w14:textId="77777777" w:rsidR="00F45F8A" w:rsidRDefault="00F45F8A" w:rsidP="00F45F8A">
      <w:r>
        <w:t>The Ministry has not received any capital injections during the year without, or in excess, of authority.</w:t>
      </w:r>
    </w:p>
    <w:p w14:paraId="62B1FE69" w14:textId="77777777" w:rsidR="00F45F8A" w:rsidRPr="00F42EC9" w:rsidRDefault="00F45F8A" w:rsidP="00F42EC9">
      <w:pPr>
        <w:pStyle w:val="Heading3"/>
      </w:pPr>
      <w:r w:rsidRPr="00F42EC9">
        <w:t>Statement of budgeted and actual expenses and capital expenditure incurred against appropriations for the year ended 30 June 2025</w:t>
      </w:r>
    </w:p>
    <w:p w14:paraId="6179DE61" w14:textId="77777777" w:rsidR="00F45F8A" w:rsidRDefault="00F45F8A" w:rsidP="00F42EC9">
      <w:pPr>
        <w:pStyle w:val="Heading4"/>
      </w:pPr>
      <w:r>
        <w:t>Transfers under section 26A of the Public Finance Act 1989 for Vote Health</w:t>
      </w:r>
    </w:p>
    <w:p w14:paraId="2BBC8E3C" w14:textId="77777777" w:rsidR="00F45F8A" w:rsidRDefault="00F45F8A" w:rsidP="00F45F8A">
      <w:r>
        <w:t>There were no appropriation transfers or adjustments made in the Supplementary Estimates under section 26A of the Public Finance Act 1989.</w:t>
      </w:r>
    </w:p>
    <w:p w14:paraId="2DEE373E" w14:textId="09C48C8B" w:rsidR="00F45F8A" w:rsidRPr="00F42EC9" w:rsidRDefault="00F45F8A" w:rsidP="00F42EC9">
      <w:pPr>
        <w:pStyle w:val="Heading3"/>
      </w:pPr>
      <w:r w:rsidRPr="00F42EC9">
        <w:rPr>
          <w:rStyle w:val="Heading3Char"/>
        </w:rPr>
        <w:t>Statement of expenses and capital expenditure incurred without, or in excess of,</w:t>
      </w:r>
      <w:r w:rsidRPr="00F42EC9">
        <w:t xml:space="preserve"> appropriation or other authority for the year ended 30 June 2025</w:t>
      </w:r>
    </w:p>
    <w:p w14:paraId="26CA0A62" w14:textId="77777777" w:rsidR="00F45F8A" w:rsidRDefault="00F45F8A" w:rsidP="00F42EC9">
      <w:pPr>
        <w:pStyle w:val="Heading4"/>
        <w:ind w:right="-426"/>
      </w:pPr>
      <w:r>
        <w:t>Expenses and capital expenditure incurred in excess of appropriation</w:t>
      </w:r>
    </w:p>
    <w:p w14:paraId="1E0E0483" w14:textId="77777777" w:rsidR="00F45F8A" w:rsidRDefault="00F45F8A" w:rsidP="00F45F8A">
      <w:r>
        <w:t>Nil.</w:t>
      </w:r>
    </w:p>
    <w:p w14:paraId="1ACFC7A5" w14:textId="77777777" w:rsidR="00F45F8A" w:rsidRDefault="00F45F8A" w:rsidP="00F42EC9">
      <w:pPr>
        <w:pStyle w:val="Heading4"/>
      </w:pPr>
      <w:r>
        <w:t>Expenses and capital expenditure incurred without appropriation or outside scope or period of appropriation</w:t>
      </w:r>
    </w:p>
    <w:p w14:paraId="6855B451" w14:textId="77777777" w:rsidR="00F42EC9" w:rsidRDefault="00F45F8A" w:rsidP="00F45F8A">
      <w:pPr>
        <w:sectPr w:rsidR="00F42EC9" w:rsidSect="004B1083">
          <w:pgSz w:w="11907" w:h="16840" w:code="9"/>
          <w:pgMar w:top="1418" w:right="1701" w:bottom="1134" w:left="1843" w:header="284" w:footer="425" w:gutter="284"/>
          <w:cols w:space="720"/>
        </w:sectPr>
      </w:pPr>
      <w:r>
        <w:t>Nil.</w:t>
      </w:r>
    </w:p>
    <w:p w14:paraId="71FB2BFA" w14:textId="77777777" w:rsidR="00F45F8A" w:rsidRDefault="00F42EC9" w:rsidP="00F42EC9">
      <w:pPr>
        <w:pStyle w:val="Heading1"/>
        <w:spacing w:before="0"/>
      </w:pPr>
      <w:bookmarkStart w:id="41" w:name="_Toc211863473"/>
      <w:r>
        <w:rPr>
          <w:noProof/>
        </w:rPr>
        <mc:AlternateContent>
          <mc:Choice Requires="wpg">
            <w:drawing>
              <wp:anchor distT="0" distB="0" distL="0" distR="0" simplePos="0" relativeHeight="251655680" behindDoc="0" locked="0" layoutInCell="1" allowOverlap="1" wp14:anchorId="56E1DBBD" wp14:editId="1AD1BE7B">
                <wp:simplePos x="0" y="0"/>
                <wp:positionH relativeFrom="page">
                  <wp:posOffset>4164965</wp:posOffset>
                </wp:positionH>
                <wp:positionV relativeFrom="paragraph">
                  <wp:posOffset>47625</wp:posOffset>
                </wp:positionV>
                <wp:extent cx="573405" cy="187960"/>
                <wp:effectExtent l="0" t="0" r="0" b="2540"/>
                <wp:wrapSquare wrapText="bothSides"/>
                <wp:docPr id="654" name="Group 65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3405" cy="187960"/>
                          <a:chOff x="0" y="0"/>
                          <a:chExt cx="573405" cy="187960"/>
                        </a:xfrm>
                      </wpg:grpSpPr>
                      <wps:wsp>
                        <wps:cNvPr id="655" name="Graphic 655"/>
                        <wps:cNvSpPr/>
                        <wps:spPr>
                          <a:xfrm>
                            <a:off x="157285" y="17420"/>
                            <a:ext cx="105410" cy="110489"/>
                          </a:xfrm>
                          <a:custGeom>
                            <a:avLst/>
                            <a:gdLst/>
                            <a:ahLst/>
                            <a:cxnLst/>
                            <a:rect l="l" t="t" r="r" b="b"/>
                            <a:pathLst>
                              <a:path w="105410" h="110489">
                                <a:moveTo>
                                  <a:pt x="104876" y="0"/>
                                </a:moveTo>
                                <a:lnTo>
                                  <a:pt x="87604" y="0"/>
                                </a:lnTo>
                                <a:lnTo>
                                  <a:pt x="87604" y="67805"/>
                                </a:lnTo>
                                <a:lnTo>
                                  <a:pt x="86804" y="73558"/>
                                </a:lnTo>
                                <a:lnTo>
                                  <a:pt x="52438" y="94132"/>
                                </a:lnTo>
                                <a:lnTo>
                                  <a:pt x="40021" y="92989"/>
                                </a:lnTo>
                                <a:lnTo>
                                  <a:pt x="17259" y="67309"/>
                                </a:lnTo>
                                <a:lnTo>
                                  <a:pt x="17259" y="0"/>
                                </a:lnTo>
                                <a:lnTo>
                                  <a:pt x="0" y="0"/>
                                </a:lnTo>
                                <a:lnTo>
                                  <a:pt x="0" y="70256"/>
                                </a:lnTo>
                                <a:lnTo>
                                  <a:pt x="812" y="76517"/>
                                </a:lnTo>
                                <a:lnTo>
                                  <a:pt x="34305" y="108228"/>
                                </a:lnTo>
                                <a:lnTo>
                                  <a:pt x="52438" y="110096"/>
                                </a:lnTo>
                                <a:lnTo>
                                  <a:pt x="69870" y="108396"/>
                                </a:lnTo>
                                <a:lnTo>
                                  <a:pt x="101130" y="84264"/>
                                </a:lnTo>
                                <a:lnTo>
                                  <a:pt x="104876" y="71259"/>
                                </a:lnTo>
                                <a:lnTo>
                                  <a:pt x="104876" y="0"/>
                                </a:lnTo>
                                <a:close/>
                              </a:path>
                            </a:pathLst>
                          </a:custGeom>
                          <a:solidFill>
                            <a:srgbClr val="13151A"/>
                          </a:solidFill>
                        </wps:spPr>
                        <wps:bodyPr wrap="square" lIns="0" tIns="0" rIns="0" bIns="0" rtlCol="0">
                          <a:prstTxWarp prst="textNoShape">
                            <a:avLst/>
                          </a:prstTxWarp>
                          <a:noAutofit/>
                        </wps:bodyPr>
                      </wps:wsp>
                      <pic:pic xmlns:pic="http://schemas.openxmlformats.org/drawingml/2006/picture">
                        <pic:nvPicPr>
                          <pic:cNvPr id="656" name="Image 656"/>
                          <pic:cNvPicPr/>
                        </pic:nvPicPr>
                        <pic:blipFill>
                          <a:blip r:embed="rId24" cstate="print"/>
                          <a:stretch>
                            <a:fillRect/>
                          </a:stretch>
                        </pic:blipFill>
                        <pic:spPr>
                          <a:xfrm>
                            <a:off x="297168" y="17411"/>
                            <a:ext cx="107823" cy="108457"/>
                          </a:xfrm>
                          <a:prstGeom prst="rect">
                            <a:avLst/>
                          </a:prstGeom>
                        </pic:spPr>
                      </pic:pic>
                      <wps:wsp>
                        <wps:cNvPr id="657" name="Graphic 657"/>
                        <wps:cNvSpPr/>
                        <wps:spPr>
                          <a:xfrm>
                            <a:off x="-1" y="2"/>
                            <a:ext cx="573405" cy="187960"/>
                          </a:xfrm>
                          <a:custGeom>
                            <a:avLst/>
                            <a:gdLst/>
                            <a:ahLst/>
                            <a:cxnLst/>
                            <a:rect l="l" t="t" r="r" b="b"/>
                            <a:pathLst>
                              <a:path w="573405" h="187960">
                                <a:moveTo>
                                  <a:pt x="220268" y="170649"/>
                                </a:moveTo>
                                <a:lnTo>
                                  <a:pt x="164655" y="147891"/>
                                </a:lnTo>
                                <a:lnTo>
                                  <a:pt x="131254" y="98856"/>
                                </a:lnTo>
                                <a:lnTo>
                                  <a:pt x="119532" y="75133"/>
                                </a:lnTo>
                                <a:lnTo>
                                  <a:pt x="115176" y="66357"/>
                                </a:lnTo>
                                <a:lnTo>
                                  <a:pt x="111975" y="59956"/>
                                </a:lnTo>
                                <a:lnTo>
                                  <a:pt x="104571" y="45326"/>
                                </a:lnTo>
                                <a:lnTo>
                                  <a:pt x="93789" y="23850"/>
                                </a:lnTo>
                                <a:lnTo>
                                  <a:pt x="81813" y="0"/>
                                </a:lnTo>
                                <a:lnTo>
                                  <a:pt x="69049" y="0"/>
                                </a:lnTo>
                                <a:lnTo>
                                  <a:pt x="0" y="141719"/>
                                </a:lnTo>
                                <a:lnTo>
                                  <a:pt x="19316" y="141719"/>
                                </a:lnTo>
                                <a:lnTo>
                                  <a:pt x="74828" y="23850"/>
                                </a:lnTo>
                                <a:lnTo>
                                  <a:pt x="77952" y="28905"/>
                                </a:lnTo>
                                <a:lnTo>
                                  <a:pt x="86550" y="46164"/>
                                </a:lnTo>
                                <a:lnTo>
                                  <a:pt x="87185" y="47561"/>
                                </a:lnTo>
                                <a:lnTo>
                                  <a:pt x="93751" y="60642"/>
                                </a:lnTo>
                                <a:lnTo>
                                  <a:pt x="106133" y="85623"/>
                                </a:lnTo>
                                <a:lnTo>
                                  <a:pt x="107353" y="88049"/>
                                </a:lnTo>
                                <a:lnTo>
                                  <a:pt x="100685" y="85623"/>
                                </a:lnTo>
                                <a:lnTo>
                                  <a:pt x="92506" y="84124"/>
                                </a:lnTo>
                                <a:lnTo>
                                  <a:pt x="83705" y="83413"/>
                                </a:lnTo>
                                <a:lnTo>
                                  <a:pt x="74383" y="83248"/>
                                </a:lnTo>
                                <a:lnTo>
                                  <a:pt x="59956" y="83578"/>
                                </a:lnTo>
                                <a:lnTo>
                                  <a:pt x="54787" y="95719"/>
                                </a:lnTo>
                                <a:lnTo>
                                  <a:pt x="53428" y="98856"/>
                                </a:lnTo>
                                <a:lnTo>
                                  <a:pt x="63728" y="98475"/>
                                </a:lnTo>
                                <a:lnTo>
                                  <a:pt x="78016" y="98475"/>
                                </a:lnTo>
                                <a:lnTo>
                                  <a:pt x="93167" y="98856"/>
                                </a:lnTo>
                                <a:lnTo>
                                  <a:pt x="88087" y="98856"/>
                                </a:lnTo>
                                <a:lnTo>
                                  <a:pt x="98094" y="100545"/>
                                </a:lnTo>
                                <a:lnTo>
                                  <a:pt x="107188" y="103695"/>
                                </a:lnTo>
                                <a:lnTo>
                                  <a:pt x="114439" y="108140"/>
                                </a:lnTo>
                                <a:lnTo>
                                  <a:pt x="119849" y="113868"/>
                                </a:lnTo>
                                <a:lnTo>
                                  <a:pt x="135826" y="140296"/>
                                </a:lnTo>
                                <a:lnTo>
                                  <a:pt x="156845" y="164058"/>
                                </a:lnTo>
                                <a:lnTo>
                                  <a:pt x="184480" y="181216"/>
                                </a:lnTo>
                                <a:lnTo>
                                  <a:pt x="220268" y="187807"/>
                                </a:lnTo>
                                <a:lnTo>
                                  <a:pt x="220268" y="170649"/>
                                </a:lnTo>
                                <a:close/>
                              </a:path>
                              <a:path w="573405" h="187960">
                                <a:moveTo>
                                  <a:pt x="452361" y="17411"/>
                                </a:moveTo>
                                <a:lnTo>
                                  <a:pt x="435114" y="17411"/>
                                </a:lnTo>
                                <a:lnTo>
                                  <a:pt x="435114" y="125869"/>
                                </a:lnTo>
                                <a:lnTo>
                                  <a:pt x="452361" y="125869"/>
                                </a:lnTo>
                                <a:lnTo>
                                  <a:pt x="452361" y="17411"/>
                                </a:lnTo>
                                <a:close/>
                              </a:path>
                              <a:path w="573405" h="187960">
                                <a:moveTo>
                                  <a:pt x="573189" y="17805"/>
                                </a:moveTo>
                                <a:lnTo>
                                  <a:pt x="476123" y="17805"/>
                                </a:lnTo>
                                <a:lnTo>
                                  <a:pt x="476123" y="33045"/>
                                </a:lnTo>
                                <a:lnTo>
                                  <a:pt x="516026" y="33045"/>
                                </a:lnTo>
                                <a:lnTo>
                                  <a:pt x="516026" y="125755"/>
                                </a:lnTo>
                                <a:lnTo>
                                  <a:pt x="533285" y="125755"/>
                                </a:lnTo>
                                <a:lnTo>
                                  <a:pt x="533285" y="33045"/>
                                </a:lnTo>
                                <a:lnTo>
                                  <a:pt x="573189" y="33045"/>
                                </a:lnTo>
                                <a:lnTo>
                                  <a:pt x="573189" y="17805"/>
                                </a:lnTo>
                                <a:close/>
                              </a:path>
                            </a:pathLst>
                          </a:custGeom>
                          <a:solidFill>
                            <a:srgbClr val="13151A"/>
                          </a:solidFill>
                        </wps:spPr>
                        <wps:bodyPr wrap="square" lIns="0" tIns="0" rIns="0" bIns="0" rtlCol="0">
                          <a:prstTxWarp prst="textNoShape">
                            <a:avLst/>
                          </a:prstTxWarp>
                          <a:noAutofit/>
                        </wps:bodyPr>
                      </wps:wsp>
                    </wpg:wgp>
                  </a:graphicData>
                </a:graphic>
              </wp:anchor>
            </w:drawing>
          </mc:Choice>
          <mc:Fallback>
            <w:pict>
              <v:group w14:anchorId="53CA8A07" id="Group 654" o:spid="_x0000_s1026" alt="&quot;&quot;" style="position:absolute;margin-left:327.95pt;margin-top:3.75pt;width:45.15pt;height:14.8pt;z-index:251655680;mso-wrap-distance-left:0;mso-wrap-distance-right:0;mso-position-horizontal-relative:page" coordsize="5734,187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XY8toSQYAAF4WAAAOAAAAZHJzL2Uyb0RvYy54bWzkWF1v2zYUfR+w/yDo&#10;vbUokiJlxCmKdg0KFF2wdtizLMu2UH2NkuPk3+/wy1bzISUttpc9xKTCI+rew3vvudLFm9u6Cm4K&#10;1ZdtswrJ6ygMiiZvN2WzW4V/fv3wSoZBP2TNJqvapliFd0Ufvrn89ZeLY7cs4nbfVptCBdik6ZfH&#10;bhXuh6FbLhZ9vi/qrH/ddkWDxW2r6mzApdotNio7Yve6WsRRlCyOrdp0qs2Lvsd/39vF8NLsv90W&#10;+fD7dtsXQ1CtQtg2mF9lftf6d3F5kS13Kuv2Ze7MyH7AijorGzz0tNX7bMiCgyofbFWXuWr7dju8&#10;ztt60W63ZV4YH+ANie55c6XaQ2d82S2Pu+5EE6i9x9MPb5t/vrlS3ZfuWlnrMf3U5t968LI4drvl&#10;eF1f787g262q9U1wIrg1jN6dGC1uhyDHP7mgLOJhkGOJSJEmjvF8j2N5cFe+/23yvkW2tA81pp1M&#10;OXaInf5MT/9z9HzZZ11hWO+1+9cqKDerMOFwo8lqxPCVCxf9L/CkHw+c5tBd9Y7OewwRLmKJXTQX&#10;gsWOCk8ViTgjCFFDFYmYTPXmJ5ezZX7oh6uiNZxnN5/6AcsIuI2fZXs/y28bP1XIAB37lYn9IQwQ&#10;+yoMEPtrG/tdNuj79FZ6GhxhnLNkj6k1RK/W7U3xtTW4QZ+cXhGJ8cZ4AkvPkKoZQ4GL2HdIv+7H&#10;zmx5xiVCImys/x7jR4dNpNtTUM7lJJbHjKIOgfeUERpPYlkUxcRi4/R0Bv7ZfrQ2EBHz1GATQSN/&#10;Xh7jx/tYz5Zf96PFIQJ8GoFRv+bHMUZEMU8mfZEkNruJhBMxiaSM6jTVkRnJOH4unQiPKJ22IUml&#10;sD5hZzoDJhEh1KIlixM2afMoAAXRBzEVLiPwff7zqu0Le6/OAJNzp6zAGYzzrm+rcvOhrCqdB73a&#10;rd9VKrjJkGCEEk7eOhtGMJSqfmkLgp6t280dKsoRJWQV9n8fMlWEQfWxQc2C34OfKD9Z+4kaqnet&#10;ETGTgqofvt7+laku6DBdhQPKyOfWl65s6QsE7NcAi9V3Nu3bw9BuS109jG3WIneBMnp50ZX5En9O&#10;bjB7UE/nZRl3DQftm5X2+ll71Jn6duheQRnBf7kuq3K4MyqPaqyNam6uy1wrlb4Yl2aUIVuaP9bZ&#10;rggSmxcepe/R3j7YYl2VnT9MPXfGokTek9dH/LXS/b7ND3XRDLYXUUUFu9um35ddj1K7LOp1Ae1Q&#10;HzcoKTn6oAHy0amyGXSgIIIGVQw5Qi5bbhFUf6BY20A8LRijz3ZqF55QlzgVJLFVDupCiH3CWV2E&#10;jKlTl0gy7uuB1ygdJVpdXDxp3QDrDwLJCpCxytphpjDL6uB/IMPCn/VZho0vz5bhV7a8GxnIlp6g&#10;xzsVpI8naFwGfHb9K/LrLdHya1smfQ5nbbUaEMdRfDruKGG+/J1x32sGSZhpYXSJZ0KmJj6eVBhU&#10;s5hbyU6lnJEZQlIOVdXqITih1BVB/3w/Oh1EmXRtQ5LQUxh6kB89mKTC6hJP0zkzIkS1PVsGe6Zl&#10;KaXgwJgcU8nvS8L3VkgiCVJnVpaTNMIxzOOcHDIiiD81/0A/OvdTSmyHRebBgknotn76vEdCpNwe&#10;WCzT2UaLgx+9L0sQRJOHKwVxDS4TPJkOMZwAt6eVIHynmzISJTqutBEIRtQxWyU9W350rEXoCB0Y&#10;PeIMxXiHdCbP75zGPLLnIRmJZ6igwnVUkqLpnLRYoD11BtOYzTRfJg8ME8ieGSwSHeUSrKXIjGki&#10;OGUufOYTPqF4kbH7Shz0tG8ycjGczmJ1uDt7Z4uOlJH3bRabyii1xQz9KmfTBpMIQex0NKJJOoMm&#10;jFGb9OhvCZuuJKiU0pUINLoS9XsykCmXKGP6/LBxPNc78wSybtEJXrpn9paMSVeI8JqAI5qyZCw2&#10;Eq9mvnnwiedHm4BjtBhJk0c9aLjPr57P0z7GY4rqYojxrQ6k7CnpY5QT4s5/BPfm+NEaPwbHXCbT&#10;WTO25GXoRwz5aV7AHnGqRkYv0E/yIhKie0IdXyO458OPjpczmFIo7WS8cJKgOzE7vwiMpkPYjypP&#10;diac0tNHlBehn2HImb4XgR8j78FZwqH/9Uul+WSHj5jm9dp9cNVfScfX5iX0/Fn48h8AAAD//wMA&#10;UEsDBAoAAAAAAAAAIQDXlfiouQIAALkCAAAUAAAAZHJzL21lZGlhL2ltYWdlMS5wbmeJUE5HDQoa&#10;CgAAAA1JSERSAAAAFgAAABYIBgAAAMS0bDsAAAAGYktHRAD/AP8A/6C9p5MAAAAJcEhZcwAADsQA&#10;AA7EAZUrDhsAAAJZSURBVDiNYxQWlfrPQACwsbH94ufn+yAmKvZCSUnxtpGRwanAAP8VMjLSj3Dp&#10;YSTGYKwaGRn/29vZ7omMDJ/v5+u9hpWV9TdVDEYG1laWB+fMnhEmKiryCqvBsTFRc9JSkyeia/z/&#10;/z/j5y9f+J48fiJ/8NBhl81btgV//vyZD1mNlJTkkwXzZgcbGRmeYmBgYGAQFpX6D8PNLe1t////&#10;ZyCEv379xrVi5ao4bV2jp8j6VdS03r57907o////DEzkeJ2Li/NbeFjoon17dhhZWVocgom/f/9B&#10;qKOzp4mBgYE8g2FATEz05dIlC3zFREVfwsTmL1iUee3adV2KDGZgYGDg5eX9VFtbVQHj//v3j2nr&#10;th2BFBvMwMDAEODvu5KRkRGeCG7fvq1JFYM5OTm/y8rKPITxb968rUUVgxkYGBgUFOTvwtj3H9xX&#10;oZrBb968FYOxxcXEn1PF4H///jHdv39fBcZXVVO5ThWDr12/rvv9+w9OGF9dTe0aVQxua+9qQeab&#10;GBudoNjgHTt2+e3atccHxjc2Njrp6em+kSKDFy9ZlhKfmLIOWay9tSmPiYnpHwuphv3//5/x8OGj&#10;TjNmzS5AdikDAwNDZkZqP6x0QzH47du3otev39CB8f/++8v84/sPznfv3ws/efJU/tq167qHDx9x&#10;vnvvviqyPiYmpn8N9bWlmRmp/TAxigt6YWGhN1OnTIxzcXbajixOclDAgJGR4amkxPhpAf6+Kzk4&#10;OH6gy+M1mJGR8T8bG9svPj7ej6Kioi+VFBVv6+npnHN2dtqur6d7Dp9eADqi9YJvvp9CAAAAAElF&#10;TkSuQmCCUEsDBBQABgAIAAAAIQDTIap84AAAAAgBAAAPAAAAZHJzL2Rvd25yZXYueG1sTI9Ba4NA&#10;FITvhf6H5RV6a1aTqqn1GUJoewqBJoWS24u+qMTdFXej5t93e2qPwwwz32SrSbVi4N42RiOEswAE&#10;68KUja4Qvg7vT0sQ1pEuqTWaEW5sYZXf32WUlmbUnzzsXSV8ibYpIdTOdamUtqhZkZ2ZjrX3zqZX&#10;5LzsK1n2NPpy1cp5EMRSUaP9Qk0db2ouLvurQvgYaVwvwrdhezlvbsdDtPvehoz4+DCtX0E4ntxf&#10;GH7xPTrknulkrrq0okWIo+jFRxGSCIT3k+d4DuKEsEhCkHkm/x/IfwAAAP//AwBQSwMEFAAGAAgA&#10;AAAhAKomDr68AAAAIQEAABkAAABkcnMvX3JlbHMvZTJvRG9jLnhtbC5yZWxzhI9BasMwEEX3hdxB&#10;zD6WnUUoxbI3oeBtSA4wSGNZxBoJSS317SPIJoFAl/M//z2mH//8Kn4pZRdYQde0IIh1MI6tguvl&#10;e/8JIhdkg2tgUrBRhnHYffRnWrHUUV5czKJSOCtYSolfUma9kMfchEhcmzkkj6WeycqI+oaW5KFt&#10;jzI9M2B4YYrJKEiT6UBctljN/7PDPDtNp6B/PHF5o5DOV3cFYrJUFHgyDh9h10S2IIdevjw23AEA&#10;AP//AwBQSwECLQAUAAYACAAAACEAsYJntgoBAAATAgAAEwAAAAAAAAAAAAAAAAAAAAAAW0NvbnRl&#10;bnRfVHlwZXNdLnhtbFBLAQItABQABgAIAAAAIQA4/SH/1gAAAJQBAAALAAAAAAAAAAAAAAAAADsB&#10;AABfcmVscy8ucmVsc1BLAQItABQABgAIAAAAIQDXY8toSQYAAF4WAAAOAAAAAAAAAAAAAAAAADoC&#10;AABkcnMvZTJvRG9jLnhtbFBLAQItAAoAAAAAAAAAIQDXlfiouQIAALkCAAAUAAAAAAAAAAAAAAAA&#10;AK8IAABkcnMvbWVkaWEvaW1hZ2UxLnBuZ1BLAQItABQABgAIAAAAIQDTIap84AAAAAgBAAAPAAAA&#10;AAAAAAAAAAAAAJoLAABkcnMvZG93bnJldi54bWxQSwECLQAUAAYACAAAACEAqiYOvrwAAAAhAQAA&#10;GQAAAAAAAAAAAAAAAACnDAAAZHJzL19yZWxzL2Uyb0RvYy54bWwucmVsc1BLBQYAAAAABgAGAHwB&#10;AACaDQAAAAA=&#10;">
                <v:shape id="Graphic 655" o:spid="_x0000_s1027" style="position:absolute;left:1572;top:174;width:1054;height:1105;visibility:visible;mso-wrap-style:square;v-text-anchor:top" coordsize="105410,1104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cbcxAAAANwAAAAPAAAAZHJzL2Rvd25yZXYueG1sRI9BawIx&#10;FITvQv9DeIXeNKtUW7ZGEaUo3ta2eH1snpulm5c1Sd313xtB6HGYmW+Y+bK3jbiQD7VjBeNRBoK4&#10;dLrmSsH31+fwHUSIyBobx6TgSgGWi6fBHHPtOi7ocoiVSBAOOSowMba5lKE0ZDGMXEucvJPzFmOS&#10;vpLaY5fgtpGTLJtJizWnBYMtrQ2Vv4c/q8D6t+Nx7Dev3Y/bnPf7bSFPplDq5blffYCI1Mf/8KO9&#10;0wpm0yncz6QjIBc3AAAA//8DAFBLAQItABQABgAIAAAAIQDb4fbL7gAAAIUBAAATAAAAAAAAAAAA&#10;AAAAAAAAAABbQ29udGVudF9UeXBlc10ueG1sUEsBAi0AFAAGAAgAAAAhAFr0LFu/AAAAFQEAAAsA&#10;AAAAAAAAAAAAAAAAHwEAAF9yZWxzLy5yZWxzUEsBAi0AFAAGAAgAAAAhAC9txtzEAAAA3AAAAA8A&#10;AAAAAAAAAAAAAAAABwIAAGRycy9kb3ducmV2LnhtbFBLBQYAAAAAAwADALcAAAD4AgAAAAA=&#10;" path="m104876,l87604,r,67805l86804,73558,52438,94132,40021,92989,17259,67309,17259,,,,,70256r812,6261l34305,108228r18133,1868l69870,108396,101130,84264r3746,-13005l104876,xe" fillcolor="#13151a" stroked="f">
                  <v:path arrowok="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656" o:spid="_x0000_s1028" type="#_x0000_t75" style="position:absolute;left:2971;top:174;width:1078;height:108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jtNAwwAAANwAAAAPAAAAZHJzL2Rvd25yZXYueG1sRI9Pi8Iw&#10;FMTvgt8hPMGbpi5skWqURVA82up6fts8+2ebl9JErX56s7DgcZiZ3zDLdW8acaPOVZYVzKYRCOLc&#10;6ooLBafjdjIH4TyyxsYyKXiQg/VqOFhiou2dU7plvhABwi5BBaX3bSKly0sy6Ka2JQ7exXYGfZBd&#10;IXWH9wA3jfyIolgarDgslNjSpqT8N7saBdfo55DWdVrvzunz+3DO5vvs6JQaj/qvBQhPvX+H/9t7&#10;rSD+jOHvTDgCcvUCAAD//wMAUEsBAi0AFAAGAAgAAAAhANvh9svuAAAAhQEAABMAAAAAAAAAAAAA&#10;AAAAAAAAAFtDb250ZW50X1R5cGVzXS54bWxQSwECLQAUAAYACAAAACEAWvQsW78AAAAVAQAACwAA&#10;AAAAAAAAAAAAAAAfAQAAX3JlbHMvLnJlbHNQSwECLQAUAAYACAAAACEAEY7TQMMAAADcAAAADwAA&#10;AAAAAAAAAAAAAAAHAgAAZHJzL2Rvd25yZXYueG1sUEsFBgAAAAADAAMAtwAAAPcCAAAAAA==&#10;">
                  <v:imagedata r:id="rId25" o:title=""/>
                </v:shape>
                <v:shape id="Graphic 657" o:spid="_x0000_s1029" style="position:absolute;width:5734;height:1879;visibility:visible;mso-wrap-style:square;v-text-anchor:top" coordsize="573405,187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wBjrwQAAANwAAAAPAAAAZHJzL2Rvd25yZXYueG1sRI9Bi8Iw&#10;FITvC/6H8Ba8rekWrFJNyyIsetQqeH00b9ti81KabFv/vREEj8PMfMNs88m0YqDeNZYVfC8iEMSl&#10;1Q1XCi7n3681COeRNbaWScGdHOTZ7GOLqbYjn2gofCUChF2KCmrvu1RKV9Zk0C1sRxy8P9sb9EH2&#10;ldQ9jgFuWhlHUSINNhwWauxoV1N5K/6NgmIcktjKW9wc99f1RGYsTmWl1Pxz+tmA8DT5d/jVPmgF&#10;yXIFzzPhCMjsAQAA//8DAFBLAQItABQABgAIAAAAIQDb4fbL7gAAAIUBAAATAAAAAAAAAAAAAAAA&#10;AAAAAABbQ29udGVudF9UeXBlc10ueG1sUEsBAi0AFAAGAAgAAAAhAFr0LFu/AAAAFQEAAAsAAAAA&#10;AAAAAAAAAAAAHwEAAF9yZWxzLy5yZWxzUEsBAi0AFAAGAAgAAAAhAN/AGOvBAAAA3AAAAA8AAAAA&#10;AAAAAAAAAAAABwIAAGRycy9kb3ducmV2LnhtbFBLBQYAAAAAAwADALcAAAD1AgAAAAA=&#10;" path="m220268,170649l164655,147891,131254,98856,119532,75133r-4356,-8776l111975,59956,104571,45326,93789,23850,81813,,69049,,,141719r19316,l74828,23850r3124,5055l86550,46164r635,1397l93751,60642r12382,24981l107353,88049r-6668,-2426l92506,84124r-8801,-711l74383,83248r-14427,330l54787,95719r-1359,3137l63728,98475r14288,l93167,98856r-5080,l98094,100545r9094,3150l114439,108140r5410,5728l135826,140296r21019,23762l184480,181216r35788,6591l220268,170649xem452361,17411r-17247,l435114,125869r17247,l452361,17411xem573189,17805r-97066,l476123,33045r39903,l516026,125755r17259,l533285,33045r39904,l573189,17805xe" fillcolor="#13151a" stroked="f">
                  <v:path arrowok="t"/>
                </v:shape>
                <w10:wrap type="square" anchorx="page"/>
              </v:group>
            </w:pict>
          </mc:Fallback>
        </mc:AlternateContent>
      </w:r>
      <w:r>
        <w:rPr>
          <w:noProof/>
        </w:rPr>
        <mc:AlternateContent>
          <mc:Choice Requires="wpg">
            <w:drawing>
              <wp:anchor distT="0" distB="0" distL="0" distR="0" simplePos="0" relativeHeight="251654656" behindDoc="0" locked="0" layoutInCell="1" allowOverlap="1" wp14:anchorId="18A87A0B" wp14:editId="7B854501">
                <wp:simplePos x="0" y="0"/>
                <wp:positionH relativeFrom="page">
                  <wp:posOffset>4809067</wp:posOffset>
                </wp:positionH>
                <wp:positionV relativeFrom="paragraph">
                  <wp:posOffset>47837</wp:posOffset>
                </wp:positionV>
                <wp:extent cx="1303020" cy="325755"/>
                <wp:effectExtent l="0" t="0" r="0" b="0"/>
                <wp:wrapSquare wrapText="bothSides"/>
                <wp:docPr id="649" name="Group 64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03020" cy="325755"/>
                          <a:chOff x="0" y="0"/>
                          <a:chExt cx="1303020" cy="325755"/>
                        </a:xfrm>
                      </wpg:grpSpPr>
                      <wps:wsp>
                        <wps:cNvPr id="650" name="Graphic 650"/>
                        <wps:cNvSpPr/>
                        <wps:spPr>
                          <a:xfrm>
                            <a:off x="844009" y="16772"/>
                            <a:ext cx="186690" cy="109220"/>
                          </a:xfrm>
                          <a:custGeom>
                            <a:avLst/>
                            <a:gdLst/>
                            <a:ahLst/>
                            <a:cxnLst/>
                            <a:rect l="l" t="t" r="r" b="b"/>
                            <a:pathLst>
                              <a:path w="186690" h="109220">
                                <a:moveTo>
                                  <a:pt x="186588" y="108940"/>
                                </a:moveTo>
                                <a:lnTo>
                                  <a:pt x="171056" y="78181"/>
                                </a:lnTo>
                                <a:lnTo>
                                  <a:pt x="163144" y="62534"/>
                                </a:lnTo>
                                <a:lnTo>
                                  <a:pt x="144424" y="25501"/>
                                </a:lnTo>
                                <a:lnTo>
                                  <a:pt x="144424" y="62534"/>
                                </a:lnTo>
                                <a:lnTo>
                                  <a:pt x="107289" y="62534"/>
                                </a:lnTo>
                                <a:lnTo>
                                  <a:pt x="125209" y="24511"/>
                                </a:lnTo>
                                <a:lnTo>
                                  <a:pt x="125514" y="24511"/>
                                </a:lnTo>
                                <a:lnTo>
                                  <a:pt x="144424" y="62534"/>
                                </a:lnTo>
                                <a:lnTo>
                                  <a:pt x="144424" y="25501"/>
                                </a:lnTo>
                                <a:lnTo>
                                  <a:pt x="143929" y="24511"/>
                                </a:lnTo>
                                <a:lnTo>
                                  <a:pt x="131546" y="0"/>
                                </a:lnTo>
                                <a:lnTo>
                                  <a:pt x="119494" y="0"/>
                                </a:lnTo>
                                <a:lnTo>
                                  <a:pt x="74079" y="93192"/>
                                </a:lnTo>
                                <a:lnTo>
                                  <a:pt x="17259" y="93192"/>
                                </a:lnTo>
                                <a:lnTo>
                                  <a:pt x="17259" y="482"/>
                                </a:lnTo>
                                <a:lnTo>
                                  <a:pt x="0" y="482"/>
                                </a:lnTo>
                                <a:lnTo>
                                  <a:pt x="0" y="93192"/>
                                </a:lnTo>
                                <a:lnTo>
                                  <a:pt x="0" y="108432"/>
                                </a:lnTo>
                                <a:lnTo>
                                  <a:pt x="66649" y="108432"/>
                                </a:lnTo>
                                <a:lnTo>
                                  <a:pt x="66408" y="108940"/>
                                </a:lnTo>
                                <a:lnTo>
                                  <a:pt x="85458" y="108940"/>
                                </a:lnTo>
                                <a:lnTo>
                                  <a:pt x="99949" y="78181"/>
                                </a:lnTo>
                                <a:lnTo>
                                  <a:pt x="152234" y="78181"/>
                                </a:lnTo>
                                <a:lnTo>
                                  <a:pt x="167551" y="108940"/>
                                </a:lnTo>
                                <a:lnTo>
                                  <a:pt x="186588" y="108940"/>
                                </a:lnTo>
                                <a:close/>
                              </a:path>
                            </a:pathLst>
                          </a:custGeom>
                          <a:solidFill>
                            <a:srgbClr val="13151A"/>
                          </a:solidFill>
                        </wps:spPr>
                        <wps:bodyPr wrap="square" lIns="0" tIns="0" rIns="0" bIns="0" rtlCol="0">
                          <a:prstTxWarp prst="textNoShape">
                            <a:avLst/>
                          </a:prstTxWarp>
                          <a:noAutofit/>
                        </wps:bodyPr>
                      </wps:wsp>
                      <pic:pic xmlns:pic="http://schemas.openxmlformats.org/drawingml/2006/picture">
                        <pic:nvPicPr>
                          <pic:cNvPr id="651" name="Image 651"/>
                          <pic:cNvPicPr/>
                        </pic:nvPicPr>
                        <pic:blipFill>
                          <a:blip r:embed="rId26" cstate="print"/>
                          <a:stretch>
                            <a:fillRect/>
                          </a:stretch>
                        </pic:blipFill>
                        <pic:spPr>
                          <a:xfrm>
                            <a:off x="1050837" y="17251"/>
                            <a:ext cx="108470" cy="108457"/>
                          </a:xfrm>
                          <a:prstGeom prst="rect">
                            <a:avLst/>
                          </a:prstGeom>
                        </pic:spPr>
                      </pic:pic>
                      <pic:pic xmlns:pic="http://schemas.openxmlformats.org/drawingml/2006/picture">
                        <pic:nvPicPr>
                          <pic:cNvPr id="652" name="Image 652"/>
                          <pic:cNvPicPr/>
                        </pic:nvPicPr>
                        <pic:blipFill>
                          <a:blip r:embed="rId27" cstate="print"/>
                          <a:stretch>
                            <a:fillRect/>
                          </a:stretch>
                        </pic:blipFill>
                        <pic:spPr>
                          <a:xfrm>
                            <a:off x="1195132" y="17246"/>
                            <a:ext cx="107810" cy="108470"/>
                          </a:xfrm>
                          <a:prstGeom prst="rect">
                            <a:avLst/>
                          </a:prstGeom>
                        </pic:spPr>
                      </pic:pic>
                      <pic:pic xmlns:pic="http://schemas.openxmlformats.org/drawingml/2006/picture">
                        <pic:nvPicPr>
                          <pic:cNvPr id="653" name="Image 653"/>
                          <pic:cNvPicPr/>
                        </pic:nvPicPr>
                        <pic:blipFill>
                          <a:blip r:embed="rId28" cstate="print"/>
                          <a:stretch>
                            <a:fillRect/>
                          </a:stretch>
                        </pic:blipFill>
                        <pic:spPr>
                          <a:xfrm>
                            <a:off x="0" y="0"/>
                            <a:ext cx="1296262" cy="325527"/>
                          </a:xfrm>
                          <a:prstGeom prst="rect">
                            <a:avLst/>
                          </a:prstGeom>
                        </pic:spPr>
                      </pic:pic>
                    </wpg:wgp>
                  </a:graphicData>
                </a:graphic>
              </wp:anchor>
            </w:drawing>
          </mc:Choice>
          <mc:Fallback>
            <w:pict>
              <v:group w14:anchorId="162FE063" id="Group 649" o:spid="_x0000_s1026" alt="&quot;&quot;" style="position:absolute;margin-left:378.65pt;margin-top:3.75pt;width:102.6pt;height:25.65pt;z-index:251654656;mso-wrap-distance-left:0;mso-wrap-distance-right:0;mso-position-horizontal-relative:page" coordsize="13030,325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D+x4kgAQAAEwQAAAOAAAAZHJzL2Uyb0RvYy54bWzkWNtu2zgQfV9g/0HQ&#10;e2Pdb4hTFM02CFC0wTaLPtM0bQuVRC5JX/L3e0iKtuu0idtugS72IdLIGo3OHB7OjHL5ctd3wYZJ&#10;1fJhGsYXURiwgfJ5Oyyn4V/3b15UYaA0Geak4wObhg9MhS+vfv/tcisalvAV7+ZMBggyqGYrpuFK&#10;a9FMJoquWE/UBRdswM0Flz3RuJTLyVySLaL33SSJomKy5XIuJKdMKfx67W6GVzb+YsGofr9YKKaD&#10;bhoCm7ZHaY8zc5xcXZJmKYlYtXSEQb4DRU/aAS/dh7ommgRr2T4K1bdUcsUX+oLyfsIXi5YymwOy&#10;iaOTbG4kXwuby7LZLsWeJlB7wtN3h6XvNjdSfBB30qGH+ZbTTwq8TLZi2RzfN9fLg/NuIXvzEJII&#10;dpbRhz2jbKcDih/jNEqjBMRT3EuTvMxzRzldYV0ePUZXfzz94IQ07rUW3B7MVkA96kCQ+jGCPqyI&#10;YJZ3ZQi4k0E7n4ZFjjwG0kPFN6NgzE9gyrwefobF8UqNhJ5wVGVZFNVhADLioiwTx8WerKoo6pGr&#10;OKoT8GaWwadMGrpW+oZxyzrZvFUatyG5ubfIylt0N3hTYg8Y9XdW/ToMoH4ZBlD/zL1eEG2eM6GM&#10;GWwBbkSygumAmLs937B7bv20WTp45RX2t8kmqurMwz34dcNn/mUc5YX1L6u4isfsvJM/Cxe8SOMs&#10;s85FkqfZ085ZliXOOcnz6JnIB+czIkdlUrkVO8M5yZNxeZMsj5+BAaTxiPl552/CfHA+h420TlyC&#10;Z2BO4zxzK+gX26+aP4+rF9dZ7ZJ72rHMotK9vU7j2m4ICN4H8+cxaJnk3+6bVU9HxYaDgM/zeh6j&#10;i4btkKVPv7Yoiswlc5ZzFn1ho3l6/NnRVOVZfrZzXWOhzt2SeZJgIxq6ztm/qPWxdf6sOHis/jwu&#10;7VdKifeiHVfMFUNTo2xV3NctCOa4MiretfM3bdeZSqXkcva6k8GGoATGkG/8aqwkR25oJqpxJdtY&#10;Mz5/QM3foshPQ/X3mkgWBt3tgK6C5dXekN6YeUPq7jW3g4YtklLp+91HIkUgYE5DjUL/jvvmQhpf&#10;woHfODhf8+TAX601X7SmvltsDtF4gUZ3dSla2uBvHAlgPep4z49OeEqvTW5u/OrPitET+WktXmB6&#10;Af/trO1a/WAnMfRLA2rY3LXUTBPm4rh5Qguued72ZMmCAuJAet7LPGOyfRRi1rXCL6axR7BoYicj&#10;0BfydePVNafrng3azYuSdcDNB7VqhUIzbFg/Y+ju8nYOhBSzqkaDF7IdtMEHBWnJNIXkSLOAqP5E&#10;OzVAj25Y0AecJoWv9H/0v6hKS7crUM0sBaTZDwAoG+V+AKiyvBy16scIIxMzAIyCMq0dtD9SkpsR&#10;LCwHxJrA9V/UTXKqG1tXfyXdAOHP1k1c5zEaih21ygQt2ErzoBvU4yPdQENOov9n3aSnukkNKb+S&#10;boDwJ+vGTSNWDUdVJqmLpDCiRSPHN1me/Ptlxn6e4ZPVFsrx89p8Ex9fwz7+J8DVPwAAAP//AwBQ&#10;SwMECgAAAAAAAAAhAAeE9UyYAgAAmAIAABQAAABkcnMvbWVkaWEvaW1hZ2UxLnBuZ4lQTkcNChoK&#10;AAAADUlIRFIAAAAWAAAAFggGAAAAxLRsOwAAAAZiS0dEAP8A/wD/oL2nkwAAAAlwSFlzAAAOxAAA&#10;DsQBlSsOGwAAAjhJREFUOI2tzN1PUnEcx/HPHFsPQIIHkA6ST2REPjBNI9fWxNl6uMkjHRgyW1ur&#10;v6O7Wjf9DeUQOHRgrdbDEleaJaPUjIhQyUyJ8AEDFLc2uunXuunmcL7b9+L73ncvUGq6RKnpEl1T&#10;Xxwbe9FXKpUgZG/eun2DWJSaLlXgz+zu7u5xDV15MD4+YYUIU/HvUSwW9zpdlx++mnx9WlQYAHZ2&#10;ivuczqFHb6bCp0SFAaCwvS21O1yPw+FItyiwRCL59RcvFGSsY/BJJPLWUjZ8/drVO90nLS/Jnc/n&#10;5Zfsg0+np2c6y4Kl0v0Ft/vuBcuJrgnScrncARvrfDb7fq5dMAwAMqk07xm5d76r8/gkaVtbW4oB&#10;m+P53IeoWTAMADKZLOf1DJ/r6GifIi2bzSqZAXY0Gv3YKhgGALlc/tPnGT5rNrdFSNvczFYxNvto&#10;LPapWTAMAJWVlVm/z32mrbXlHWnr6xsqxmYfjcc/mwTDAKBQKDb93EhfS/OxGdIymTVNP8OGEol5&#10;o2AYAJRK5Yaf8/SZTEfnSPuRyVRfZNjQ/MJik2AYACiqao33e3uNxiNR0tLp9MF+hg0tJpMGwTAA&#10;qFRUhvd7e5uaDsdIS6VSun6GDX1Z+togGAYAjUadDvA+q8HQGCdtZWVVz3H3XWXBAFCt0XwP8j5r&#10;Y0N94n8/gmAA0Gq1qwHeZ62vq1sQFQYAmqa/BQNcT23toaSoMADodPRykOd69PqaJVFhANDra5aC&#10;PNej09HLpP0Gqe7zm6FInWYAAAAASUVORK5CYIJQSwMECgAAAAAAAAAhAO3nZca9AgAAvQIAABQA&#10;AABkcnMvbWVkaWEvaW1hZ2UyLnBuZ4lQTkcNChoKAAAADUlIRFIAAAAWAAAAFggGAAAAxLRsOwAA&#10;AAZiS0dEAP8A/wD/oL2nkwAAAAlwSFlzAAAOxAAADsQBlSsOGwAAAl1JREFUOI1jFBaV+s9AALCx&#10;sf3i5+f7ICYq9kJJSfG2sbHhyQB/v5UyMtKPcOlhJMZgrBoZGf872NvtjoqKmOfj7bmOlZX1N1UM&#10;RgbWVpYH58yeESYqKvIKq8GxMVFz0lKTJ6Jr/P//P+PnL1/4njx+In/w0GGXTZu3hnz58oUXWY2U&#10;lOSTBfNmBxsZGZ5iYGBgYBAWlfoPw80t7W3///9nIIS/fv3GtWLlqjhtXaOnyPpV1LTevnv3Tuj/&#10;//8MTOR4nYuL81t4WOiifXt2GFlZWhyCib9//0Goo7OniYGBgTyDYUBMTPTl0iULfMVERV/CxOYv&#10;WJR57dp1XYoMZmBgYODl5f1UW1tVAeP/+/ePaeu2HYEUG8zAwMAQ4O+7kpGREZ4Ibt++rUkVgzk5&#10;Ob/Lyso8hPFv3aKSwQwMDAwKCvJ3Yex79++rUs3gN2/eisHY4mLiz6li8L9//5ju3buvCuOrqqlc&#10;p4rBV69d1/vx4wcHjK+upnaNKga3d3Q1I/NNjI1OUGzwjh27/Hbt2uMD4xsbG5309HTfSJHBixYv&#10;TY1PTFmHLNbW0pjPxMT0j4VUw/7//8948OBhl1lz5uYhu5SBgYEhIz11grGx0UkGBgYGFIPfvn0r&#10;ev36DR0Y/++/v8w/vv/gfPf+vfCTJ0/lr127rnvo0BGXe/fvqyDrY2Ji+ldfV1OWlZnWBxOjuKAX&#10;FhZ6M3XKxDgXZ6ftyOIkBwUMGBkZnkpKjJ8W4O+7koOD4we6PF6DGRkZ/7Oxsf3i4+P9KCoq+lJJ&#10;UfG2np7OOWdnp+36errn8OkFADRv9X/2UU5uAAAAAElFTkSuQmCCUEsDBAoAAAAAAAAAIQDGTham&#10;0i0AANItAAAUAAAAZHJzL21lZGlhL2ltYWdlMy5wbmeJUE5HDQoaCgAAAA1JSERSAAABEAAAAEQI&#10;BgAAAEliakAAAAAGYktHRAD/AP8A/6C9p5MAAAAJcEhZcwAADsQAAA7EAZUrDhsAACAASURBVHic&#10;7Z13VBNZF8BfEnpRIAQkSO+gFCki3UJvFkRQQVwEGyC41nXtvYNi1xUVEAEVEcRKUToqHaR3ka50&#10;CMl8f+DTMSY0Qf128ztnzsm7r933ZubmlTszGAtL28S09AxdAACYM9voyc0b1+azsbH1gnHGxnZR&#10;QnJKqgEMNzfWYca7jn8T794VKekbzs0dzzJnamkmRdwPm83ExDQwnuUy+O+CRQdi4+JNXVa63evr&#10;62P9VQox+AqCIJjxPFLT0vWOHT+551e3i8G/Byy14PmLWPOVf7jdZRiRfydycnL5v1oHBv8emGgJ&#10;nz57YfnHqtVh169dtmNhYen/mQrdCgxehSDImKc3xSUl8i0trQQN9RmpzMzMpHlzZ8cQicRaeum7&#10;uro57967vxSGCfz8jebmpg/QafLy81Xevs3SgmHtmVqJsrIyhfTK7O/vZwm5E7YChidNmvRpvq11&#10;6GjaISAg8OHA/j0+o8mDJj39tW7kwyg7tGzZUod/Fi2cfxstGxgYYAq+fWflWOuB5eJwOPJo8lAo&#10;FKz/uQube3v72PB4vmbXP1zO/YgODH4NGPQaCDXm5qYPrl25aD8eRmSkayACU0TIFArlu5HRWHFY&#10;sviG/1lfF3rxCIJgbGwXJaSkpukDAAAWi6WkJCfIS0lKlsB4Y1PL9KysbA0AAGBlZe178zpFYoqg&#10;YD29MgODbrt6+2y6CsObN/ns27pl0+7xatNIWL3WI+ju3a+GUVpaqujFs8fqnJwcXeh03d09HKLi&#10;0l3flzBy3tdWsI72Gnn06PF8ZxfX+zD8+FHkLA0N9dQf0YPBz2fIGzUm5omt++r1t0kkEvPPUmi8&#10;CQu/t7y8okKaXjwGg0G2bvnzy81NoVCwp0+f2QHDCQmv5kHjAQAAy5c5Xh3KeJDJZNyZM+e2wTAn&#10;J2enu5ur34+1YnSE3AlbgTYeLCws/VcuX3CgNh6/CgRBMCdP+/2Nlh09dnLvr9KHwdj5ZgqDw+HI&#10;zk7LLl8PuLkWyqKiHy1cvcYj+NJF/6XMzMykn6kcJwdHF54f3zTafD09PexNTc2CAAze0CdP+u48&#10;5++3gl56PT3dOD093bjExKTZAAwanY0bNxyQlJAo9T3jvx2mY2JiGvD0WHdsqLojH0bboQ3WKteV&#10;/ry8vK2jbcNYKS4uUdiydft5tGzn39u3TZ+mlDWS/JycnJ14PF/zxGg3yPMXsebZ2TnqaFlcfIJJ&#10;alq6nvZMrcSJrJvBOGNhaZuIJxARPIGICAqJkshkMnbjpq0XoQwerqtW3yGRSEwIgoCxHNY2CxPQ&#10;5dFLRxCcSoZp1q7zujmWuigUCsbY1DINlkMQnEouLSuTGSpPckqqPlo/D0/v6xkZr7XRsg3ef14d&#10;rl4Dw3nZML2ImFRXU1MzYax9Ntqju7ubXd9wbg5a50V2Dk/JZDKWXp6urm4OdPrNW7afm0gdKRQK&#10;xsTMKpX6+sITiIjtgsWxP6uvGMf4HN9NYbBYLOX40UPrnJYvvYqWRzx4aL9uvdetgYEBmguvvxO0&#10;piUnT/rtHCrPLO2ZrwwN9Z/DcGjYXaftO3adgWEsFkvx8lp/ZKgynj1/YZFfUKAMwy4rnC7yj2EE&#10;NVb27D1wvKCgcDoM8/HxtvifPe2CxWIpP0uH4UhIeDXvzZu3M2FYgEBogL8TE5Nmw1Egg/8PaK6B&#10;YLFYyskTR1cvW+rwD1p+7/4DBw8vnwAymYz7OeqNnTmzjZ5oaqqnwHD43XvLSsvKZYfKs3Xz14VO&#10;MpmMy8zM0oThRYsWBEtKSJTSy4sgCMbX9+xfMMzKytq3bt2aE2NvweiIiXlie+2fgPVome+pE6um&#10;TJny/mfpMBJOnvL9Ysj5+HhbwkKDTdA7OEePndyL/MAuHIOfC91FVCwWSzl96ribo4N9AFoeHn5v&#10;mafXxuu/uxHBYDAI2iBQKBQs+uKlhZaWRvLcObMf0yrL28vj8FB5k1NSDdIzXuvAsNPypVeGWmwd&#10;T+rr64W9vDd+Y+ydnZZdsbAwi/gZ9Y+UpOQUQ7jbBQAA7m6r/JSUFHPsFy+6BWUpqWn6L18mzv01&#10;GjIYLUPuwmCxWIrv6ROr7Bfb3ULLQ8PCnTZ4/3ltPLdbJwJDQ/3n6EW5u3fvLy0tLZMbKs+WzRv3&#10;UMusrSzvysnJFgyVDz36YGZmJg232DpekMlk3Jp1XoFtbR/5oExSQqJ0377dG39G/aPhxMnTu+Bv&#10;Tk7OzlWuLv4AAODj43Xw21HICcYo5P+EYQ0ADocjnz1zaqWd3cIgtDzkTtgKn42br/zORoTWWsiJ&#10;YUYh6uoz0qinKgsX2t6mlx4AALKysjXi4hNMYNjRccl1YWFizVj1Hg1nzp7bmpSUbATDTExMA5cu&#10;+i/l4uTs/Bn1j5T09Nc6r14lzYFhlxVOF3l4eNoAGDR46FFIesZrHXR/Mvh9+caRjImJaeDD+yqa&#10;Ph8DAwNM6zw23Lx3L8IRLXdavvTqyRNHVw+3UDcWR7LRbOPy8fE1P3/6SJNajiAIxna+XTysG4vF&#10;UpJexSnJyEi/o1VOalq6npX1gldomYnx3OjgoJtW9Op2Wel2Nyr60UIABg1uemqijJiYaMVI9P4R&#10;0tNf61jbLnyJnk7u/Hv79g1eHkMu9qKhdiQbzTauyNSpVQ8iwo1GknaJw/KYF7FxZgAM+qW8fZ0i&#10;gV6fKa+okJ6lY/gOtmXGDLX0JzEPtTEYDDLStjD4+Yx4R4WJiWngvL+fM0KhYO9HRC6B8luBwasw&#10;WCzlxLHDa8d7tb+ru5uzq7qbcyRpe3p6OGjJMRgMsnXrpl228+3iAfi8FnLa7++L588up5UePRWB&#10;PH32wjIzM0tTTU01gzquuLhEIfpRzAIYXmy3MPBnGI+PHz/yuq9ZdxttPHR1deI91q89/iPldnV1&#10;cXV1dXGNJC0OOzL39czMLE1oPAAAwMHBPoB6cVdSQqJ0sd3CQPgIwNu3mVrPnr+wMDGeFz0a/Rn8&#10;XEY1/WBiYhq4cP7sclsbqzC0/ObNQPet23b4/67zVl2dWQn6+rqxMHzvXoRjSUmpPHW63Lx81ecv&#10;Ys1hGG0Qj584RdMV3e+M/zbYbiwWS/H29jo0vtp/D4IgmA3em67V1taJQhkPD0/bhXN+TqN9JuVn&#10;gJ42YrFYisf6NTSN3MaNGw58sxZy9MS+3/WaYjDIqH06mJiYBi5e8F9GoSDYh1HRi6D8esDNtTgc&#10;jnz40H6v8Rp2qqvPSFu21OHaSNKys7H1DBW/dcum3XAODtdCLl3wX4ZOc+aM/xcXdBGRqVUrnJdf&#10;OnDwyCEABkchWVnZGqqqKq9hmurqGvHwu/e/lDF/vs0daSnJ4pG1buz8c/3GOvSoBwAATp865jbU&#10;Q4MjRVdnVsKiRQuChk8JADc3d/twaXLz8lWfPHlmDcOiIiKVz569sKSXXlxMtLysvEIGAACyc3Jn&#10;xMQ8sf3ddpMYoKD2RB2pB1p/fz+z8wrXe9TehNv/2ulHoVAw1Ol/picqvWORncNTWDa/gDClqKhY&#10;AcaVlpXJoOu+eu36+o7OTi5pWcUWKHNc5vwQXd7mLdvPodtUWPhOaaI9/3Jy81SJUyV60fX6bNx8&#10;eazlTbQn6gqXVXdpeZ2O9DA0mpc1lCct4/i1x5h3UJiZmUlXLp93MDMziUTLL1+55rVz195TyG84&#10;9EQ/EYsgCAY9tPb3v7AFLt7y8+ObHB2WXOfi5Oxcs9r9NEzz9OlzK/hgXUNj45Sg4BBXGGdtZXlX&#10;Xn5i37XR2dXF5ea+NgT9rhYpKcni/fvG/tj/RFJY+G4aXFweK3n5BSqPYh7PHy+dGIwvP7QFy8LC&#10;0n/tykV7E5N5UWj5xUtXvHfv3X/8dzMimprqKWhHsfv3HzgUFRUr1tfXC6Pf37HafZUvBwd7NwAA&#10;rHJ18UcP1Y99Xgu5ePGKD/pG3rhxw4GJ1n/Hjl1+aD8WZmZm0uVL5x1/l6dsqTnt+/WpZgAGXykg&#10;KytTOJIDvf509NjJvb+zu8B/mrFOYdBHb28vq4OjUzT18HPP3gNH4XTmd5jCIAgC3rx5q4XWw819&#10;7e2/d+4+BcOi4jIdbW1tvOg8hw4f3Y/OExeXYCwqLtMBw0uXr4ic6KHi/YhIe+r+9fe/sOlHy52o&#10;KUxJSakcv4AwBZZrbmGTRGtqS+/w9PL5B63X/YhI+4nuY8Yx+mNcrDorK2vf9X8uL6J2Az/rf37L&#10;gYNHDiG/0Uhkxgy1dBPjuV+2Bu9HRC65HnDry+sLVro4X4AOThB3t1V+nBxf/+WdXf6IQG91/ukz&#10;saOPmppasY1/brmMlhkY6L1Yu9b91ETW+yOcOn1mB/q8e3t7HhrN4jq1d+qx4yf3/O6PT/wXGbdh&#10;IRsbW++NgKsLZhsZPkXL/c74bzt85Nj+sRgRBIzt5cHDlbuFai2kt7eXDYDBKdma1at8qdPj8XzN&#10;Li7OF2C4u/urz8mc2UZPZsxQSx9t20YKmUzGrV3nGdje3j4Zyvj4eFvO+/s5T8RTtmPpb+o+r6is&#10;lEK/JlJJUTHHeN7cR6PRQ0JcvGyJvd1NGC4uLlGIQPkfMfg9GLEn6kjp6elhX+68MjIh4dU8tJyF&#10;haW/v7+fBYYn6pWGYaHBptRGjBbLnVc+ePz4qQ1a5uy07Mqpk8fcaaVvaGycoq4xqwIaG0h0VITe&#10;TC3NpLHqOxwnT/n9ffjIsf1oWdCtABtTU+OH41H+eLzS8FHUA10tLY1kGPb22XQ1MOj2lwXmSxfP&#10;LaV+F+tIqKislNKeZVAERx5SUpLFSa/ilBifpfh9GPeFKXZ29p5bN67boh23ABh80fB41/UjbNn8&#10;5x50GIvFUtbTcXACAABBAYEPTsuXXkHL9PR04ybSeLx583Ym9WcY3N1cz4yX8ZgIampqxdAL0uJi&#10;YuXUjocjhXoUUlZWLose2TD49UzIyjYHB3t30K0b1np6unETUf54oDx9WqalhfmXl/raWFuGwxcp&#10;08Nj/drj6Nc6btq4Yf9Q6X+Ezs5O7tVrPILR834ODvZuEZGplefOXdwEjwsXL/s8jIpeVFBQOP13&#10;eHet3xn/beiXTnl6rD32IyMG6rWQEyd8d/0O7WQwyLhPYdB0dXVzOi51eoR+iA5Cbwrz6lXiHFry&#10;kaKkpJTNx8fbMpK0NTW1YimfddPWnvlKVFSkcrg8sXHxps1NzQIsrKx9tjZWYRP1sJeHp3cA+p98&#10;JLCxsfVOm6aYpaqi8trEZF6Ugb7ei+FuXjKZjEtOTjH8EV1VVJTfTJo06RMAgw8jklCjTS0tzSRW&#10;Vta+Hyk/MzNLs7OzkxuG1dRUM7i4uDp+pEwG48OEGhAABp2fHB2dHqFfJAMA49OWQxHx4KH9Krc1&#10;d360HEFBwXq7RQuC3N1cz/ys1wsw+G8x4c45XJycnbeDb1pO5FrBvw2ikFAtLy8P3Te5MzMzk1hZ&#10;WfuGe3CuoaFB6Nz5i5tmztIvPnDwyCH0Tg4DBuMB5rTvme3lnx9ewuFw5NOnjrtNREWdnZ3cBw4e&#10;OdTdPfh4/hm/U39MRD3/FnJy89Ru3gx0nzJlynthYWKNqKhIhbycXD4fH28LnDbBLegPDQ3EiopK&#10;6dev32q/fPlqXlp6hi6t7Wx+fnzTyeNHV1tafl37YcDgR8AgCON9Lf82Ghobp4SH3Vt++eo1r7q6&#10;9yLU8c5Oy67s37fH53d1gWfw/wPDgPyLIZFIzMHBIX8cPXZyb2NTkyA6Tlpaquj6tct2Cgryeb9K&#10;Pwb//+D27Nnzq3VgMEHgcDiKqqrKmxUrll/q6OiclJn59QPhra1t/HdCw1zIZApORUX5DQvLz/3q&#10;IIN/B4wRyH+IV68S56xe4xFMPRoRFBSs9/Jcd3Thgvm3CQT+xl+lH4P/PxgG5D9GQ2PjlNVrPIJp&#10;fQEOh8OR58w2emJmahypoKCQKysrXcjDw9M2MDDA1Nb2kY+VlaUP+nswYAAAw4D8JyGTybhz5y9u&#10;Onrs5F70O01owc3N3d7Z2cmNIAjG/6yvi8OSxTd+lp4Mfn8YL2n5D4LD4chenuuPJsQ/V55vax06&#10;1FO9HR0dk+CWMAYDGP82DL6BYUD+w0hLSRZfvXJxSVrqK9nNm3z2KU+flvmrdWLw/wVjCsPgGxob&#10;mwRz8/LUCgoKlZuamwV6e3rZ2dhYeyUkJEpNjOdFMVziGaBhGBAGDBiMGcYUhgEDBmOGYUAYMGAw&#10;ZhgGhAEDBmOGYUAYMGAwZhgGhAEDBmOGYUAYMGAwZhgGhAEDBmOGYUAYMGAwZhgGhAEDBmOGYUAY&#10;MGAwZpgiHjy0h4G5c4wec3Nztw+XqbGxSTA5JdUQAADYWFl7zcxMIidSyd+JgoLC6cUlpQoAAGBi&#10;PC+Kg4O9+1frNBHk5uWrlpWVyyoqyOfKysoU/mp9qPmvnIffHjyBiMAjIODmagRBwHDH4SPH9sE8&#10;ikqq9SPJ8285zCysk2Hbg2/fcfnV+hQUFE6LeBC5uKCgcNp4lrtz994TeAIROe17ZvuvbiOtw9Tc&#10;KgWeh9shoSsmsq6PHz/yRDyIXPwiNs70V7f7dzu+mcKEhA7/JTQKhYK9ExruPHEm7feluLhEISPj&#10;zSx2drYeAAAIDAxe9at1ehD50N511ZrQ+xEPHH61Lj+LoqJixdev32r/rPNQXVMr7rpqTejOXXtP&#10;TWQ9/498MSDc3NztGRlvZpWWlcsOlSE5OcWwpqZWbCRTnX8bgcGDX5zf6LPhAB7P15yWnqFbUlIq&#10;/6v1+q8RhDoPfHy8Lalp6XqlpWVyv1qv/yJfDMiCBbYhAABwZ5jvsd4OCXVBp/+v0N/fzxIaGu6M&#10;wWCQJfZ2N+fb2twBAIDAoMGLmcHPob+/n+XO5/PgsGTxDVsb61AAGOfhV/HFgCy2WxiIxWIpoWHh&#10;TugvwqPp7OzkfhgVbcfFxdVhaWE25NfNEATBPIh8uNhlpdvdGRraFQpKKg1q6jMrFyyyfxEYdNuV&#10;Vh33IyKXeHh6B6SlZ+g+e/7CwsBoXo68onKjvKJyo4amTtmuPftOtLa24enVWVxcorB5y/bzhkbG&#10;2QpKKg1K09Tq55lYZOzavfdkU1OzwGg6hpqnz55bNTe3EPT0dOKIRGKt3aKFQQAAEBoW7jzU1+J3&#10;7dl3wsPTO4BEIjG3tLTye3h6BygoqTTs2r33JDodiURiDgu7u9zaZuFLRSXVDwpKKg3aOgbv9h84&#10;fPhDQ4MQdbnBt++s9PD0DoiJeWoLAACPnzyz8fD0Dtj455bL1GnJZDLuxs1Ad8elztEqaprVCkoq&#10;DRqaOmUOjk6PoqIfLURofMVuKEpKSuU9PL0DPDy9A56/iDWnjieRSMyhoeFOllbzE+H5mzPX9O3d&#10;exGOo62LmsdPntq0tLTy6+vrxgoJCdXZ2X0+D6FDnwfImzdvZ7q5rw1RVtWoUVBSaVBW1ahxc18b&#10;8ubN25nUaQsKCqd7eHoHHDl6fB8AANTXfxCG7S4oKJxOnb6rq5vz0uWrG4xmG2fBdlvbLHxJ6wXW&#10;aF69Spyzeq1H0ExtvWKok6XV/ET/cxc29/T0sFOnf/rsuaWHp3dAXHyCCYIgmMCg264zZ+kXycgp&#10;ffdR+fz8AmVPL5/rauozKxWUVBqmKavXOa34I2I4ndra2viOHD2+z9JqfqLSNLV6BSWVBl392flr&#10;1nkG5uXnq3xJCBeiysrLpR0cnaLxBCISH/9yHq0Fk6DgkJV4AhHx9tl0JSk5xYDeIiqFQsG4r1kf&#10;BMuWklFsVVBU+UCcKtELZdu2/32GOt/uPfuP4QlE5NDho/sFhURJeAIRUVBU+TBdRb2GX0CYgicQ&#10;EaPZxpnd3d3s1HkjH0YtguULi0j2KCiqfJCUVmiD9anO0Krs6OjgHutiEeyboOCQlbCNMzS0y/EE&#10;IhIV9WgBvXxq6jMr8AQiUlxcIq+opFoP9dm4aetFmKa9vX0SelFQSkaxVWn6jDoYFpeU+5SUnGKA&#10;Ltdn4+bL6AVweEwVlexGp+vp6WGzmW8XB+Nl5JSa5RWVG2D/4glE5PyFSz7UetNbRM3Ly1eWU5je&#10;iCcQke1/7fQjk8lYdHxXVzeHtc3CBFi2nML0Rgkp+Y8w7Oa+9vbAwABurOfBfsmyGPTCKYVCwcA+&#10;jo6OmT9U3kOHj+6HegiLSPYoq2pUC4tI9kDZkaPH96LTP38Ra0arj/EEIvL8RawZOm19fT1Ra6Zu&#10;MZ5ARASmiAzIKyo3iIrLdMD0hw4f3U9LpyNHj++FacQkZNsVFFU+iIpJd0KZ/ZJlMRQKBYPO4+t3&#10;dhs8bx6e3tfReqHTXbx0ZQO8b6YQxfqnq6jXiIhJdcG0mzZvO09dNoIgoKS0TBZefwTBqWR5ReUG&#10;WflpTTDfFKJYf2ZmlgaCIN8akPsRkfZ4AhFZs87zFq3GwgsjJTVNbygDEhX1aAGeQETUNWaVJSYl&#10;G0Il+/v7mc/6n9+MJxARfgFhSmtrKx8tAyIiJtU1z8QiPT+/YDqMy87JVZOWVWzBE4hIaGj4cnS+&#10;jo4Obln5aU38AsIU/3MX/+zt7WWFcZmZWRrwgr/2T8C6sVy079+/FyYITiULi0j2tLe3T4Lyg4eO&#10;HMATiIiDo1P0cAZksf3Sx8Iikj2bNm87/+TpM8vSsjIZeANA46Q0fUbds+cvzGF/VVRUSjouc34I&#10;jUpVVbU4+oItLHyntHHT1ot4AhHx+XPLpcLCd0rv3hUpous/d/7SRjyBiMw1Ns/Iy8tXhvLu7m72&#10;7X/t9INlj8SAZGZlq8NzcOz4qV3UFx+FQsG4rHQLxxOIyPyFi1+UlZdLQ/nTZ88tFBRVPuAJROTq&#10;tevrx3IeamvrRPgFhClTRSW70X8GBw4eOYgnEBHHpU5R9PLeCgx2hdedr9/ZbZ2dXZwIgoCOzk6u&#10;075nttPaWevo6OAuLHynFPkwahG8ngsL3ykVFr5TQtff19fHYjTbOBNPICJr13ndbGhoFITXe/Dt&#10;Oy7QSFH/Mefl5SvzCwhTZOSUmh9GRS+ExphMJmPvR0Taw5sf3qzUBsRuseMTPIGIWFjaJgYG3f4D&#10;/ScTE/PEBrZp3/5Dhz9+/MiDIIN/KFevXV8P/0DOnD23hbqvljgsf4QnEJF1671uNDU1E9DXnIWl&#10;bSKeQET+cHUP/c6A9PT0sElKK7RNFZXsRt8oCIKA8ooKKTyBiGho6pRSKBTMUAZk3XqvG/S2hSkU&#10;CgZaN/QNgTYgElLyH9GKwwMany1b//JHy1/ExpniCUTEynrBS1oXz67d+47jCUTk1Gm/v8Zy4Z48&#10;5bsDTyAiq9zWhKDlRUXFCtBKv3//XngoAyIkLN6XlpahQx2fnJKqjycQEUEhURL6BodHb28vq7Gp&#10;ZRqeQET+3LT1AnU83FI/eOjIAVr1W1kveIknEJHYuHgTWmXT+ueiZUDS0jJ0xCXlPvELCFPoGeKM&#10;jNfaeAIRmaGhXd7V1c1BHZ+ZmaWBJxARSWmFNlrxwx3HT5zeiScQEbfV64LR8sLCd0pDnYeBgQEc&#10;NF70rgFYtuI0tffUI6Sc3DxVPIGIzNI1LKCVN/j2HRc8gYjYLlgcSz0iQxAEhIXdXYYnEBEDw3nZ&#10;aKN74qTv33gCEdm5e+8JWuXCP+y4uARjtBwaEDyBiPhs3HyZ1ihCR88oH44SaZUdEHBzNfyzhsYU&#10;QQb/WPgFhCkCU0QG+vr6WKjzPXn6zBJPICIL7ZY8QxCqbVw2NrbeBfNtQnp6etkjH0bboeNCP2/d&#10;Llmy+Ab8Ojw9fLy9DsVER+pYWVne/X5u9ZGvp6eHA4DBdRJa+S3MTSP4+fFN1HIeHp5WAADo6Oic&#10;hJarqqi8jomO1Dl18pg7dR4EQTD19fVTh6pvKCgUCjY4+M4fAABgZ7coEB0nKytTqDx9WiaFQsHC&#10;xWV6OC1fekVLSyOZWv7wcz+bm5k+UFJSzKGOZ2Vl7fP0WHsMAAAePXq8gEKh0PQeRhBAs21HDh/w&#10;iImO1NHUUE+hjnv/uV+GIykp2WixvePTzs5O7ksXzy39Y+WK87TShYXfWw7AYFtpOXapqqq81pml&#10;/fLTp0886ekZuiOpGzLYx3dWAjC4XoeOk5eXy5+mpJhNoVCwITQ2AVLT0vUam5oEOTk4ula7u/nS&#10;Kn/NGrfT7OxsPQ0NDUKv37zVHo1uYeF3lwMAgJvryrO0PpGxYIFtiKCAwIf8ggLl9++/9rn94kW3&#10;YqIjdda4r/pOp97eXraW1lZ+AABAAO3rlpubu33/vj0+1PdjcXGJQlFRsSIWi6Vs2OBxmFbe5cuX&#10;XhUgEBq6u3s44uLjTaGciYlp4FHUA91HURG6LCws/dT56t9/ey8xUSdwdLAPCLhxa01ISKjLsqUO&#10;/wDwre/HEnu7m7QUQiMtLVUEKyktK5fNycmdUV5eIVNaViYXFxdv+unTJx60EtSIi4uXDVcHGj4+&#10;3hY+vsEbpKWllT87J0e9qKhYsbq6RiIpOcUILnjRu8mGIjk5xbCyqkqSiYlpoKenhyM6OmYBOl5C&#10;Qrw0JzdPLSg4xNV7g+dhet9YmTNn9mNa8pyc3BkAAGBooPecng6GBvrPAQCgsalJ8MOHD0QikVg7&#10;Uv2hUSKTybiCgsLpuXl5apWVVVJFRSWKL2LjzGA6BEEwtP4YkpJSjE6c9N3V29vLBgAAQ31DJi8v&#10;XxUAAGJj483obavW138QBgCA3Lw8NSMjg2cjbUdiYvLsqqpqCWZmZlJXVzcX9XmQlJQsycsvUAkK&#10;CnHd4OVxBK0n7GNNTY1keh6rXJycnRoa6imvXiXNyc7OUZ+ppZlEnYbe9QrbHRxyZ2XM4ye2tNIM&#10;kAeYAAAgNzdPDb7ZXkRkapWIyNQqAACora0Tzc7OUS8tK5OrqKiUjotPMKmrey8yVL2ztLVecXJy&#10;dFHLYXsV5OXzBAUEPtDKi8PhyHr6urH37kU4ZmfnqltZWtwDAABmZmaSpubgvdTT08Oem5uvll9Q&#10;oFJdXSOelZ2tkZiYPBut03cGZMYMtXRpaamilNQ0/crKKklxcbHyBsqqaQAADWZJREFUlJRUg+rq&#10;GnE9Pd042OChIJFIzGfOnt96PeDm2g8fPhChXEhIqE5XRyc+4eWreZ8+feKhZ1mHG+HQIiHh1byD&#10;h48efPs288sHpLm4uDqUFBVyNDXVUzIy3swaywgkMDjEFQAABgYGmFa5rblDL11VVbVEUlKykb6+&#10;XiyteHEx0XJa8t6+PjYAAGBjZ++hVzYbG1sPdXpq6LWtq6ub8/CRYwdCw8Kd4A4WBoNBRESmVllb&#10;WdyF/9j0DEhcfIIJDw9Pm421VVhoWLjT1m1/ndPVmRVP6xu6ZMrgzlpySqpBckqqAb32AABAc3ML&#10;Yah4agKDBp3FSCQS81DnobKqSjI5OcVQT083Dsr6vvQxG90+BgAA9s/93Eenj+lBJlNwAADw5Mkz&#10;6+HSNrd8bTeCIJhbgcGrzp27sLmsvEIGyvn58U2qKiqvWZhZ+isqK6VG+0fb19/PCgAA7BxsQ7r3&#10;f21v7zftrayskty5e++p2Nh4M/jlQhYWln5paakiU1Pjh48fP7WBf8bfGRAMBoM4OtgH7D9w+HBo&#10;WLjzls1/7oHDc0eHxQFDKQTZuv1v/5s3A92JRKHao0cOeujM0k4QExMrh9ZfRU2z+tOnTzxjuaFp&#10;kZiYNNvO3vEpBoNB3N1cz1hbW4bLysgU8vHxtmAwGGTf/kNHxmJAPn78yBsV9WgRAIMjL3o3eUpK&#10;qkFxcYnCrcBgN3oGBIfDkWnJmZmZSAAM+jfQ06OfRPoSx8zETBqp/giCYFxWrroXF59gIisrU7h3&#10;z65NmhrqKSIiUytZWVn7yGQyDm1AaJUhKChYHx4abCIlJVmcn1+gkl9QoLxt+w7/a1cv2VOnhbod&#10;2L/HZ7aR4dOhdOPl5f1uy5EebW1tfNGPHi8AAACHJYtvsLKx9dJKl5ycYlhSUip/K+j2KrQBgXqR&#10;+kl0+xgAAPo/xzMxMdHsY3p9BM/hrRv/zJeUlCgZqo4pUwTfw9/nz1/6c/fe/ccnTZr06e8d2/4y&#10;MjJ8Ki0lWczFxdUBAAALFtm/GMqA4HBYmtcUExNuAIARtJcE2/v1mmppaeU3NbdKa2lp5Tcxnhvt&#10;4uJ8QVFBIVdIaEodDocjx8bFmw4aEDojEAAG52YHDx09GHInbMXaNe6nHj6MtuPk4Oiy/DzMGYqW&#10;llZ+6FocdifYVE5OtoA6DbTY48VZ/wtbEATBeG/wPLzjr607vq9v8J9xtAbk7r2Ipb29vWyKigq5&#10;/md9XeiNjO5HRC5xc18bEv3o8YK2tjY+Xl7e1pHWoSAvn5eR8WZWRsZrHWenZVdopYHrBZMmTfpE&#10;JArRnL7QaltObp5aXHyCCScHR9eD++FG1KMGtC8Ovb5Z5erir6AgnwcAAH5+J/8wNbNKexAZtdgm&#10;8uFiWxvrMHRaRUWFnJTUNH0SicRC67wDAEB1dY14e0f7ZFZWlj5a8bQIv3t/WV9fH+s0JcVs/7O+&#10;LvTS3b0X4bh6zfrgqKhHiz4e/ujBw8PTBgAA8gpyeQAAkJmVpUkikZiZmb83wv39/SyZWdmaAAye&#10;E1rl0+sjRUWFnJcvE+diMBiEXrtLSkrl+/r7WFlZWXthWb5nzm4HAIBzZ31XmJubPqDOQxnjfSL/&#10;Wf/Cd0XT2tvbJ9P6IDqCIJiM9Nc6AACgqCCfC+VBwbddW1pa+WdqaSYF3gqwoZ6yUvtv0VyQExIS&#10;qjM00H9eXV0j/teOXX5d3d2cNjZWYVycnJ3DKd/W1oanUChYDAaDyMhIv6OOz8vPV4HTmvEagTQ3&#10;DzqJycvJ5lPHkclkXHz8S5PB0OjqC/rs3bjEfuiFY1MT44dcXFwdfX19rOF37y8bTR2Wlub3AAAg&#10;MjJqcW1tnSh1PIVCwV66dNUbAADMTE0i6Y1kaAH7hZ/A30hryvHiRdwXJzB65wLdblUV5Tfr1605&#10;AQAAW7b+dZ56GmJqavwQAADuhIY70/poN4IgGMdlztFGs02yylFD9qFAEATz5TwM82FvM1OTSE5O&#10;zk7q86CnqxM3adKkT62tbXh6z3HdDgl1+fTpE8/kyZM/6uhoJ4xEN4ipyWC7bwUFr6LVj93dPRzz&#10;jM1fG802yer/PL2gUCjYtraPfAAAICf//XXb3NxCyMzK0gRg9PeJ8vRpmSIiU6v6+/tZrv0TsJ5W&#10;mpiYJ7aVVVWSzMzMJGPjudFf6x28ZuTkZAtorXd9uWY+60T3fSAODvYBAHx1XYfh4Zg8eXIbBoNB&#10;4PwOyhEEwaSlZ+g6Of/xxdL29/UP+WX4kcLHx9cMwOCF2909uMMDAAANjY1T3Fevu51fUKAMwNch&#10;6kjIyc1Ty8nNU8NisZRFi+YHD5WWg4O929rK4i4AAAQG3qZ5EdHDyNDgmbr6jLSu7m5Oe4dlj9Ee&#10;ju3t7ZM3bdl+4UVsnBkbG1sv3I1BA09yWVm5bHNzC6Gjo+PLDhX+c79UV9eIx8Z9XWmnUCjYJ0+e&#10;WXt4+QRA2Uj7ZvMmn71SUpLFLS2t/Nu27/BHxxka6D9Xnj4t8927IiX31etvoz1o+/v7WXbu2nuq&#10;qKhYUVRUpFJJSTF7JPVl5+TOyMsvUMHhcORFCxcMeR44OTm6rD4b5KCg267wPLCysvZt8Fp/BAAA&#10;tm7bce7u3ftL4W4WmUzGhYffW7b9r51nAQBgo7fXQerdBywGQwEAgNbWVv7KyirJjo6OSQMDA19G&#10;70vs7W4KEAgNT548s97x927f9vb2yTCuvb198tp1noFd3d2c+vq6sXA0gMViKXCEdPNmkDt6d+3d&#10;uyKlJY7LY+C1PNxUhBoMBoNs3rRxLwAAHD5yfP/1gJtroZcugiCYx4+f2qzz2HATAADc3Vz9Jk+e&#10;/BHmhffSs+exFnARF4BBI+jrd3b71WvXPQAAoJ/0ecqN9gNB7/d2d3ezi0vKfcITiIia+swK6v3t&#10;ofxA1qzzvAXLnaGhXW5mYZ2srjGrDE8gIto6BoX6hnNz8AQiMnOW/rvIh1GLYD7oB3LipO/ftPau&#10;oTPQ2nVeN9HyZ89fmMP6JKTkP5qYWaXOmWv6RlBIlDSFKNbvvML1Hp5ARKRlFVt8/txyaSQ+B1u2&#10;/uWPJxCRJQ7LH40kfULCq7lQB7TjD/QDKSkplaOX90NDwxRNLd0SmN/AcF62iZlVKvRInEIU638Y&#10;Fb2QVt7o6Jj5aE9EtCcqhULBWFrNfwXjtHUMCs0srJOhH46N7aJ46B9hYDgvOyPjtTbMO9Tj/Cmp&#10;aXqwTPT5QxAE1NTUik5TVq+FehubWqZZWS94CetRVFKtT09/PWskfYogCNi0edv54ZzE0Ed8/Mt5&#10;X85DVrY6ui/We2wIgHHTVdRrzC1skqCueAIR8dqw8Rotn4qurm4OtHconvC9J+rr129mQs9TUXGZ&#10;DjML62RLq/mvoBeujp5RfnlFhRQ6z7Hjp3bB8hSnqb03s7BOnqVrWIAnDHrwQg9i1RlalRcvXdkA&#10;80E/kL937j41VF/A+wlPGPToNrOwTobXI55ARJY7r4wgkUhM1Nci1FlIWLxvzlzTNyZmVqliErLt&#10;0BcK+i3NM7FIx5mZm+uLiYlW2NpYhXFzc3dAi8PMzDxAoZBxGCwGcV6+7IqammoG2sq1t7dPLq+o&#10;kJWRliqingsbz5vzCAAE8+FDg3BlVZXk+/f1Inh+fNPaNW6nT5885k7g5298+uy5dVvbR/zC+bYh&#10;MjLSRQAAUFVdLdHT08Opp6sTT8snoqGxUaixsVFIQ31GmvZMrUQol5SUKFVRVn5bW1srVltXJ1Zb&#10;WyvW19fPZmNtGX7W79RKS0vz+0+fPreur/8gLC0tVWRtNfRaDoIgmNshoSsFpwjUu7u7+klJSg65&#10;MAYAAFOnClfn5eerEolCtTw8PK2qKspvAADgbWaWFj8/vsnWxjps0iTaTzBzcXJ2OjgsvjF58qRP&#10;tbW1YkXFJYr19fVTOTg4uhfMt7lz3t/PWUdn1ktaeaWkJIt5eXlbcUw4MpEoVCshLlEGnw/BYDDA&#10;ysriXkdH56SGxkahqqpqyfr6D1PFxUQrfHy8Dh3Yv8cHg8GAV4lJc9rb23mcnJZdmSIoWA8AANVV&#10;1RK9fb3senq6cYoK364JTJ0qXI3DMZGxWAxSW1sn9nlqRQFgcJ1mib3dTVZWlv6Kykrp4uISxdra&#10;OjEKQsFZmJs9uHXrH1tZWZnvpra0oFAo2JCQMJcpUwTrV69285WUkCgdLo+IyNQqeB54eXlbVVSU&#10;38K+MDc3faCkpJDT1NQ8paSkVKGmpla8r6+PXXumVtKB/Xt8PD3XHaM1VWVmZiZpaWkm9ff1sfET&#10;+BvFxEQrTE2Mo4SEhOpgGiJRqG7hAtuQgYEB5rKyMrnS0nK52ro6UTY2tt6ljkuuX7t6yV5AgNCA&#10;LneW9sxXPDw8be/f14vU1NSI19W9F2VlZe1b4ex0yf/saRclJcWc6EePFzY3NwsYGRk809RQTwUA&#10;gLq69yKfPn3i1daemaimqvKaXl8YGRk809BQT21paSWUlpXLVVfXSHR2dnHPmKGWsevv7du3b9uy&#10;k4mJ6ZspMRcnZ6e5memDuvfvRerrPwhXV9dItLW18c/U0kw6uH+vj6fnumM5ObnqJaVl8gAAzP8A&#10;q5u6eF8q0gwAAAAASUVORK5CYIJQSwMEFAAGAAgAAAAhANgmwHvfAAAACAEAAA8AAABkcnMvZG93&#10;bnJldi54bWxMj0FLw0AQhe+C/2EZwZvdpCVtjNmUUtRTEWwF8TbNTpPQ7GzIbpP037s96e0N7/Hm&#10;e/l6Mq0YqHeNZQXxLAJBXFrdcKXg6/D2lIJwHllja5kUXMnBuri/yzHTduRPGva+EqGEXYYKau+7&#10;TEpX1mTQzWxHHLyT7Q36cPaV1D2Oody0ch5FS2mw4fChxo62NZXn/cUoeB9x3Czi12F3Pm2vP4fk&#10;43sXk1KPD9PmBYSnyf+F4YYf0KEITEd7Ye1Eq2CVrBYhehMggv+8nAdxVJCkKcgil/8HFL8AAAD/&#10;/wMAUEsDBBQABgAIAAAAIQA3J0dhzAAAACkCAAAZAAAAZHJzL19yZWxzL2Uyb0RvYy54bWwucmVs&#10;c7yRwWoCMRCG70LfIcy9m90ViohZLyJ4FfsAQzKbDW4mIYmlvr2BUqgg9eZxZvi//4PZbL/9LL4o&#10;ZRdYQde0IIh1MI6tgs/T/n0FIhdkg3NgUnClDNvhbbE50oylhvLkYhaVwlnBVEpcS5n1RB5zEyJx&#10;vYwheSx1TFZG1Ge0JPu2/ZDpLwOGO6Y4GAXpYJYgTtdYm5+zwzg6TbugL564PKiQztfuCsRkqSjw&#10;ZBz+LJdNZAvysUP/Gof+P4fuNQ7dr4O8e/BwAwAA//8DAFBLAQItABQABgAIAAAAIQCxgme2CgEA&#10;ABMCAAATAAAAAAAAAAAAAAAAAAAAAABbQ29udGVudF9UeXBlc10ueG1sUEsBAi0AFAAGAAgAAAAh&#10;ADj9If/WAAAAlAEAAAsAAAAAAAAAAAAAAAAAOwEAAF9yZWxzLy5yZWxzUEsBAi0AFAAGAAgAAAAh&#10;AMP7HiSABAAATBAAAA4AAAAAAAAAAAAAAAAAOgIAAGRycy9lMm9Eb2MueG1sUEsBAi0ACgAAAAAA&#10;AAAhAAeE9UyYAgAAmAIAABQAAAAAAAAAAAAAAAAA5gYAAGRycy9tZWRpYS9pbWFnZTEucG5nUEsB&#10;Ai0ACgAAAAAAAAAhAO3nZca9AgAAvQIAABQAAAAAAAAAAAAAAAAAsAkAAGRycy9tZWRpYS9pbWFn&#10;ZTIucG5nUEsBAi0ACgAAAAAAAAAhAMZOFqbSLQAA0i0AABQAAAAAAAAAAAAAAAAAnwwAAGRycy9t&#10;ZWRpYS9pbWFnZTMucG5nUEsBAi0AFAAGAAgAAAAhANgmwHvfAAAACAEAAA8AAAAAAAAAAAAAAAAA&#10;ozoAAGRycy9kb3ducmV2LnhtbFBLAQItABQABgAIAAAAIQA3J0dhzAAAACkCAAAZAAAAAAAAAAAA&#10;AAAAAK87AABkcnMvX3JlbHMvZTJvRG9jLnhtbC5yZWxzUEsFBgAAAAAIAAgAAAIAALI8AAAAAA==&#10;">
                <v:shape id="Graphic 650" o:spid="_x0000_s1027" style="position:absolute;left:8440;top:167;width:1866;height:1092;visibility:visible;mso-wrap-style:square;v-text-anchor:top" coordsize="18669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zzm4wwAAANwAAAAPAAAAZHJzL2Rvd25yZXYueG1sRE/LasJA&#10;FN0L/YfhCt3ViS2REh1FAqU1UIpWcXvN3DwwcyfNjEn6951FweXhvFeb0TSip87VlhXMZxEI4tzq&#10;mksFx++3p1cQziNrbCyTgl9ysFk/TFaYaDvwnvqDL0UIYZeggsr7NpHS5RUZdDPbEgeusJ1BH2BX&#10;St3hEMJNI5+jaCEN1hwaKmwprSi/Hm5GQXN6+Srf2/Tzmplidy5iefnJeqUep+N2CcLT6O/if/eH&#10;VrCIw/xwJhwBuf4DAAD//wMAUEsBAi0AFAAGAAgAAAAhANvh9svuAAAAhQEAABMAAAAAAAAAAAAA&#10;AAAAAAAAAFtDb250ZW50X1R5cGVzXS54bWxQSwECLQAUAAYACAAAACEAWvQsW78AAAAVAQAACwAA&#10;AAAAAAAAAAAAAAAfAQAAX3JlbHMvLnJlbHNQSwECLQAUAAYACAAAACEAXM85uMMAAADcAAAADwAA&#10;AAAAAAAAAAAAAAAHAgAAZHJzL2Rvd25yZXYueG1sUEsFBgAAAAADAAMAtwAAAPcCAAAAAA==&#10;" path="m186588,108940l171056,78181,163144,62534,144424,25501r,37033l107289,62534,125209,24511r305,l144424,62534r,-37033l143929,24511,131546,,119494,,74079,93192r-56820,l17259,482,,482,,93192r,15240l66649,108432r-241,508l85458,108940,99949,78181r52285,l167551,108940r19037,xe" fillcolor="#13151a" stroked="f">
                  <v:path arrowok="t"/>
                </v:shape>
                <v:shape id="Image 651" o:spid="_x0000_s1028" type="#_x0000_t75" style="position:absolute;left:10508;top:172;width:1085;height:10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YC18xgAAANwAAAAPAAAAZHJzL2Rvd25yZXYueG1sRI9Li8JA&#10;EITvC/6HoQUvohN1VzQ6igju47AH39cm0ybBTE/IjCbrr98RFvZYVNVX1HzZmELcqXK5ZQWDfgSC&#10;OLE651TBYb/pTUA4j6yxsEwKfsjBctF6mWOsbc1buu98KgKEXYwKMu/LWEqXZGTQ9W1JHLyLrQz6&#10;IKtU6grrADeFHEbRWBrMOSxkWNI6o+S6uxkF+vu1HnXtyX29P/A47e5HeP04K9VpN6sZCE+N/w//&#10;tT+1gvHbAJ5nwhGQi18AAAD//wMAUEsBAi0AFAAGAAgAAAAhANvh9svuAAAAhQEAABMAAAAAAAAA&#10;AAAAAAAAAAAAAFtDb250ZW50X1R5cGVzXS54bWxQSwECLQAUAAYACAAAACEAWvQsW78AAAAVAQAA&#10;CwAAAAAAAAAAAAAAAAAfAQAAX3JlbHMvLnJlbHNQSwECLQAUAAYACAAAACEAcWAtfMYAAADcAAAA&#10;DwAAAAAAAAAAAAAAAAAHAgAAZHJzL2Rvd25yZXYueG1sUEsFBgAAAAADAAMAtwAAAPoCAAAAAA==&#10;">
                  <v:imagedata r:id="rId29" o:title=""/>
                </v:shape>
                <v:shape id="Image 652" o:spid="_x0000_s1029" type="#_x0000_t75" style="position:absolute;left:11951;top:172;width:1078;height:10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Vv20wwAAANwAAAAPAAAAZHJzL2Rvd25yZXYueG1sRI9Pi8Iw&#10;FMTvgt8hPGFva6q4otUo/mFhr7qreHw0z7bavNQmtfXbG2HB4zAzv2Hmy9YU4k6Vyy0rGPQjEMSJ&#10;1TmnCv5+vz8nIJxH1lhYJgUPcrBcdDtzjLVteEf3vU9FgLCLUUHmfRlL6ZKMDLq+LYmDd7aVQR9k&#10;lUpdYRPgppDDKBpLgzmHhQxL2mSUXPe1CZSoODbr88HdclMfRpfTtN4ardRHr13NQHhq/Tv83/7R&#10;CsZfQ3idCUdALp4AAAD//wMAUEsBAi0AFAAGAAgAAAAhANvh9svuAAAAhQEAABMAAAAAAAAAAAAA&#10;AAAAAAAAAFtDb250ZW50X1R5cGVzXS54bWxQSwECLQAUAAYACAAAACEAWvQsW78AAAAVAQAACwAA&#10;AAAAAAAAAAAAAAAfAQAAX3JlbHMvLnJlbHNQSwECLQAUAAYACAAAACEAj1b9tMMAAADcAAAADwAA&#10;AAAAAAAAAAAAAAAHAgAAZHJzL2Rvd25yZXYueG1sUEsFBgAAAAADAAMAtwAAAPcCAAAAAA==&#10;">
                  <v:imagedata r:id="rId30" o:title=""/>
                </v:shape>
                <v:shape id="Image 653" o:spid="_x0000_s1030" type="#_x0000_t75" style="position:absolute;width:12962;height:325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zPp3xQAAANwAAAAPAAAAZHJzL2Rvd25yZXYueG1sRI9Ba8JA&#10;FITvBf/D8gRvzUaLUmM2QUuF9FChKp4f2dckNPs2ZLcm+uu7hUKPw8x8w6T5aFpxpd41lhXMoxgE&#10;cWl1w5WC82n/+AzCeWSNrWVScCMHeTZ5SDHRduAPuh59JQKEXYIKau+7REpX1mTQRbYjDt6n7Q36&#10;IPtK6h6HADetXMTxShpsOCzU2NFLTeXX8dsoaIf19m3XFPP93fD76/pii/hQKDWbjtsNCE+j/w//&#10;tQutYLV8gt8z4QjI7AcAAP//AwBQSwECLQAUAAYACAAAACEA2+H2y+4AAACFAQAAEwAAAAAAAAAA&#10;AAAAAAAAAAAAW0NvbnRlbnRfVHlwZXNdLnhtbFBLAQItABQABgAIAAAAIQBa9CxbvwAAABUBAAAL&#10;AAAAAAAAAAAAAAAAAB8BAABfcmVscy8ucmVsc1BLAQItABQABgAIAAAAIQDYzPp3xQAAANwAAAAP&#10;AAAAAAAAAAAAAAAAAAcCAABkcnMvZG93bnJldi54bWxQSwUGAAAAAAMAAwC3AAAA+QIAAAAA&#10;">
                  <v:imagedata r:id="rId31" o:title=""/>
                </v:shape>
                <w10:wrap type="square" anchorx="page"/>
              </v:group>
            </w:pict>
          </mc:Fallback>
        </mc:AlternateContent>
      </w:r>
      <w:r>
        <w:t>Section 5: Independent Auditor’s Report</w:t>
      </w:r>
      <w:bookmarkEnd w:id="41"/>
    </w:p>
    <w:p w14:paraId="0A99EAD2" w14:textId="77777777" w:rsidR="00F42EC9" w:rsidRDefault="00F42EC9" w:rsidP="00F42EC9">
      <w:pPr>
        <w:pStyle w:val="Heading4"/>
      </w:pPr>
      <w:r w:rsidRPr="00F42EC9">
        <w:t>To the readers of the Ministry of Health’s annual report for the year ended 30 June 2025</w:t>
      </w:r>
    </w:p>
    <w:p w14:paraId="20AEE21E" w14:textId="77777777" w:rsidR="00F42EC9" w:rsidRDefault="00F42EC9" w:rsidP="00F42EC9">
      <w:r>
        <w:t>The Auditor-General is the auditor of the Ministry of Health (the Ministry). The Auditor-General has appointed me, Stephen Usher, using the staff and resources of Audit New Zealand, to carry out, on his behalf, the audit of:</w:t>
      </w:r>
    </w:p>
    <w:p w14:paraId="70255D4E" w14:textId="49EAA11D" w:rsidR="00F42EC9" w:rsidRDefault="00F42EC9" w:rsidP="00F42EC9">
      <w:pPr>
        <w:pStyle w:val="Bullet"/>
      </w:pPr>
      <w:r>
        <w:t>The annual financial statements of the Ministry that comprise the statement of financial position, statement of commitments, statement of contingent liabilities and contingent assets as at 30 June 2025, the statement of comprehensive revenue and expense, statement of changes in equity, and statement of cash flows for the year ended on that date and the notes to the financial statements that include accounting policies and other explanatory information on pages 71 to 100.</w:t>
      </w:r>
    </w:p>
    <w:p w14:paraId="64797351" w14:textId="6FE98D91" w:rsidR="00F42EC9" w:rsidRDefault="00F42EC9" w:rsidP="00F42EC9">
      <w:pPr>
        <w:pStyle w:val="Bullet"/>
      </w:pPr>
      <w:r>
        <w:t>The end-of-year performance information for appropriations of the Ministry for the year ended 30 June 2025 on pages 23 to 37 and 45 to 58.</w:t>
      </w:r>
    </w:p>
    <w:p w14:paraId="2249DF8A" w14:textId="3306088F" w:rsidR="00F42EC9" w:rsidRDefault="00F42EC9" w:rsidP="00F42EC9">
      <w:pPr>
        <w:pStyle w:val="Bullet"/>
      </w:pPr>
      <w:r>
        <w:t>The statement of budgeted and actual expenses and capital expenditure incurred against appropriations of the Ministry for the year ended 30 June 2025 on pages 109 to 111 and 115.</w:t>
      </w:r>
    </w:p>
    <w:p w14:paraId="0711874E" w14:textId="2EAF28A6" w:rsidR="00F42EC9" w:rsidRDefault="00F42EC9" w:rsidP="00F42EC9">
      <w:pPr>
        <w:pStyle w:val="Bullet"/>
      </w:pPr>
      <w:r>
        <w:t>The schedules of non-departmental activities which are managed by the Ministry on behalf of the Crown on pages 101 to 108 and 112 to 115 that comprise:</w:t>
      </w:r>
    </w:p>
    <w:p w14:paraId="46806A77" w14:textId="2D753DEF" w:rsidR="00F42EC9" w:rsidRDefault="00F42EC9" w:rsidP="00F42EC9">
      <w:pPr>
        <w:pStyle w:val="Dash"/>
      </w:pPr>
      <w:r>
        <w:t>the schedules of assets; liabilities; commitments; and contingent liabilities and assets as at 30 June 2025;</w:t>
      </w:r>
    </w:p>
    <w:p w14:paraId="47813ABC" w14:textId="7684F9AB" w:rsidR="00F42EC9" w:rsidRDefault="00F42EC9" w:rsidP="00F42EC9">
      <w:pPr>
        <w:pStyle w:val="Dash"/>
      </w:pPr>
      <w:r>
        <w:t>the schedules of expenses; and revenue and capital receipts for the year ended 30 June 2025; and</w:t>
      </w:r>
    </w:p>
    <w:p w14:paraId="43B72087" w14:textId="3523A2A4" w:rsidR="00F42EC9" w:rsidRDefault="00F42EC9" w:rsidP="00F42EC9">
      <w:pPr>
        <w:pStyle w:val="Dash"/>
      </w:pPr>
      <w:r>
        <w:t>the notes to the schedules that include accounting policies and other explanatory information.</w:t>
      </w:r>
    </w:p>
    <w:p w14:paraId="6367B9E6" w14:textId="77777777" w:rsidR="00F42EC9" w:rsidRPr="00F42EC9" w:rsidRDefault="00F42EC9" w:rsidP="00F42EC9">
      <w:pPr>
        <w:pStyle w:val="Heading4"/>
      </w:pPr>
      <w:r w:rsidRPr="00F42EC9">
        <w:t>Opinion</w:t>
      </w:r>
    </w:p>
    <w:p w14:paraId="2DD822FF" w14:textId="77777777" w:rsidR="00F42EC9" w:rsidRDefault="00F42EC9" w:rsidP="00F42EC9">
      <w:r>
        <w:t>In our opinion:</w:t>
      </w:r>
    </w:p>
    <w:p w14:paraId="57C35199" w14:textId="6A920022" w:rsidR="00F42EC9" w:rsidRDefault="00F42EC9" w:rsidP="00F42EC9">
      <w:pPr>
        <w:pStyle w:val="Bullet"/>
      </w:pPr>
      <w:r>
        <w:t>The annual financial statements of the Ministry:</w:t>
      </w:r>
    </w:p>
    <w:p w14:paraId="7B1E46ED" w14:textId="6F8BB428" w:rsidR="00F42EC9" w:rsidRDefault="00F42EC9" w:rsidP="000C72DB">
      <w:pPr>
        <w:pStyle w:val="Dash"/>
        <w:numPr>
          <w:ilvl w:val="0"/>
          <w:numId w:val="49"/>
        </w:numPr>
      </w:pPr>
      <w:r>
        <w:t>fairly present, in all material respects:</w:t>
      </w:r>
    </w:p>
    <w:p w14:paraId="5393E4F6" w14:textId="2945E8F4" w:rsidR="00F42EC9" w:rsidRDefault="00F42EC9" w:rsidP="00F42EC9">
      <w:pPr>
        <w:pStyle w:val="Dash"/>
        <w:tabs>
          <w:tab w:val="clear" w:pos="567"/>
          <w:tab w:val="num" w:pos="993"/>
        </w:tabs>
        <w:ind w:left="851" w:hanging="277"/>
      </w:pPr>
      <w:r>
        <w:t>its financial position as at 30 June 2025; and</w:t>
      </w:r>
    </w:p>
    <w:p w14:paraId="6BC39CBD" w14:textId="6F5E235C" w:rsidR="00F42EC9" w:rsidRDefault="00F42EC9" w:rsidP="00F42EC9">
      <w:pPr>
        <w:pStyle w:val="Dash"/>
        <w:tabs>
          <w:tab w:val="clear" w:pos="567"/>
          <w:tab w:val="num" w:pos="993"/>
        </w:tabs>
        <w:ind w:left="851" w:hanging="277"/>
      </w:pPr>
      <w:r>
        <w:t>its financial performance and cash flows for the year ended on that date; and</w:t>
      </w:r>
    </w:p>
    <w:p w14:paraId="4A60E3AA" w14:textId="5EA6E53B" w:rsidR="00F42EC9" w:rsidRDefault="00F42EC9" w:rsidP="000C72DB">
      <w:pPr>
        <w:pStyle w:val="Dash"/>
        <w:numPr>
          <w:ilvl w:val="0"/>
          <w:numId w:val="49"/>
        </w:numPr>
      </w:pPr>
      <w:r>
        <w:t>comply with generally accepted accounting practice in New Zealand in accordance with Public Benefit Entity Reporting Standards.</w:t>
      </w:r>
    </w:p>
    <w:p w14:paraId="020AC4E8" w14:textId="1582614C" w:rsidR="00F42EC9" w:rsidRDefault="00F42EC9" w:rsidP="00F42EC9">
      <w:pPr>
        <w:pStyle w:val="Bullet"/>
      </w:pPr>
      <w:r>
        <w:t>The end-of-year performance information for appropriations:</w:t>
      </w:r>
    </w:p>
    <w:p w14:paraId="7230AB14" w14:textId="45243164" w:rsidR="00F42EC9" w:rsidRDefault="00F42EC9" w:rsidP="000C72DB">
      <w:pPr>
        <w:pStyle w:val="Dash"/>
        <w:numPr>
          <w:ilvl w:val="0"/>
          <w:numId w:val="49"/>
        </w:numPr>
      </w:pPr>
      <w:r>
        <w:t>provides an appropriate and meaningful basis to enable readers to assess what has been achieved with each appropriation; determined in accordance with generally accepted accounting practice in New Zealand; and</w:t>
      </w:r>
    </w:p>
    <w:p w14:paraId="50202450" w14:textId="27D60B6C" w:rsidR="00F42EC9" w:rsidRDefault="00F42EC9" w:rsidP="000C72DB">
      <w:pPr>
        <w:pStyle w:val="Dash"/>
        <w:numPr>
          <w:ilvl w:val="0"/>
          <w:numId w:val="49"/>
        </w:numPr>
      </w:pPr>
      <w:r>
        <w:t>fairly presents, in all material respects:</w:t>
      </w:r>
    </w:p>
    <w:p w14:paraId="302596F9" w14:textId="3A3909E3" w:rsidR="00F42EC9" w:rsidRDefault="00F42EC9" w:rsidP="00F42EC9">
      <w:pPr>
        <w:pStyle w:val="Dash"/>
        <w:tabs>
          <w:tab w:val="clear" w:pos="567"/>
          <w:tab w:val="num" w:pos="993"/>
        </w:tabs>
        <w:ind w:left="851" w:hanging="277"/>
      </w:pPr>
      <w:r>
        <w:t>what has been achieved with each appropriation; and</w:t>
      </w:r>
    </w:p>
    <w:p w14:paraId="18C8F085" w14:textId="7E4161EB" w:rsidR="00F42EC9" w:rsidRDefault="00F42EC9" w:rsidP="00F42EC9">
      <w:pPr>
        <w:pStyle w:val="Dash"/>
        <w:tabs>
          <w:tab w:val="clear" w:pos="567"/>
          <w:tab w:val="num" w:pos="993"/>
        </w:tabs>
        <w:ind w:left="851" w:hanging="277"/>
      </w:pPr>
      <w:r>
        <w:t>the actual expenses or capital expenditure incurred in relation to each appropriation as compared with the expenses or capital expenditure that were appropriated or forecast to be incurred; and</w:t>
      </w:r>
    </w:p>
    <w:p w14:paraId="6FBFE2B9" w14:textId="02DEB2C1" w:rsidR="00F42EC9" w:rsidRDefault="00F42EC9" w:rsidP="008E440D">
      <w:pPr>
        <w:pStyle w:val="Dash"/>
        <w:numPr>
          <w:ilvl w:val="0"/>
          <w:numId w:val="50"/>
        </w:numPr>
      </w:pPr>
      <w:r>
        <w:t>complies with generally accepted accounting practice in New Zealand in accordance with the public benefit entity standards.</w:t>
      </w:r>
    </w:p>
    <w:p w14:paraId="2F69CD31" w14:textId="72FE6DC8" w:rsidR="00F42EC9" w:rsidRDefault="00F42EC9" w:rsidP="00F42EC9">
      <w:pPr>
        <w:pStyle w:val="Bullet"/>
      </w:pPr>
      <w:r>
        <w:t>The statement of budgeted and actual expenses and capital expenditure incurred against appropriations have been prepared, in all material respects, in accordance with the requirements of section 45A of the Public Finance Act 1989.</w:t>
      </w:r>
    </w:p>
    <w:p w14:paraId="08F19F8E" w14:textId="4CDC61D8" w:rsidR="00F42EC9" w:rsidRDefault="00F42EC9" w:rsidP="00F42EC9">
      <w:pPr>
        <w:pStyle w:val="Bullet"/>
      </w:pPr>
      <w:r>
        <w:t>The schedules of non-departmental activities which are managed by the Ministry on behalf of the Crown have been prepared, in all material respects, in accordance with the Treasury Instructions. The schedules comprise:</w:t>
      </w:r>
    </w:p>
    <w:p w14:paraId="3882BA64" w14:textId="2A81C1CE" w:rsidR="00F42EC9" w:rsidRDefault="00F42EC9" w:rsidP="008E440D">
      <w:pPr>
        <w:pStyle w:val="Dash"/>
        <w:numPr>
          <w:ilvl w:val="0"/>
          <w:numId w:val="50"/>
        </w:numPr>
      </w:pPr>
      <w:r>
        <w:t>the assets, liabilities, commitments, and contingent liabilities and assets as at 30 June 2025; and</w:t>
      </w:r>
    </w:p>
    <w:p w14:paraId="0A3563D3" w14:textId="20714E23" w:rsidR="00F42EC9" w:rsidRDefault="00F42EC9" w:rsidP="008E440D">
      <w:pPr>
        <w:pStyle w:val="Dash"/>
        <w:numPr>
          <w:ilvl w:val="0"/>
          <w:numId w:val="50"/>
        </w:numPr>
      </w:pPr>
      <w:r>
        <w:t>expenses, and revenue and capital receipts for the year ended 30 June 2025.</w:t>
      </w:r>
    </w:p>
    <w:p w14:paraId="464A4D57" w14:textId="77777777" w:rsidR="00F42EC9" w:rsidRDefault="00F42EC9" w:rsidP="00F42EC9"/>
    <w:p w14:paraId="3D4352CB" w14:textId="40924412" w:rsidR="00F42EC9" w:rsidRDefault="00F42EC9" w:rsidP="00F42EC9">
      <w:r>
        <w:t>Our audit was completed on 30 September 2025. This is the date at which our opinion is expressed.</w:t>
      </w:r>
    </w:p>
    <w:p w14:paraId="5ACC17FA" w14:textId="77777777" w:rsidR="00F42EC9" w:rsidRDefault="00F42EC9" w:rsidP="00F42EC9">
      <w:pPr>
        <w:pStyle w:val="Heading4"/>
      </w:pPr>
      <w:r>
        <w:t>Basis for our opinion</w:t>
      </w:r>
    </w:p>
    <w:p w14:paraId="5A5BD03D" w14:textId="309317F8" w:rsidR="00F42EC9" w:rsidRDefault="00F42EC9" w:rsidP="00F42EC9">
      <w:r>
        <w:t>We carried out our audit in accordance with the Auditor-General’s Auditing Standards, which incorporate the Professional and Ethical Standards, the International Standards on Auditing (New Zealand), and New Zealand Auditing Standard 1 (Revised): The Audit of Service Performance Information issued by the New Zealand Auditing and Assurance Standards Board. Our responsibilities under those standards are further described in the Responsibilities of the auditor section of our report.</w:t>
      </w:r>
    </w:p>
    <w:p w14:paraId="4BB35A9A" w14:textId="77777777" w:rsidR="00F42EC9" w:rsidRDefault="00F42EC9" w:rsidP="00F42EC9"/>
    <w:p w14:paraId="0F509B7D" w14:textId="77777777" w:rsidR="00F42EC9" w:rsidRDefault="00F42EC9" w:rsidP="00F42EC9">
      <w:r>
        <w:t>We have fulfilled our responsibilities in accordance with the Auditor-General’s Auditing Standards.</w:t>
      </w:r>
    </w:p>
    <w:p w14:paraId="4BD1F1E1" w14:textId="77777777" w:rsidR="00F42EC9" w:rsidRDefault="00F42EC9" w:rsidP="00F42EC9"/>
    <w:p w14:paraId="2269D065" w14:textId="77777777" w:rsidR="00F42EC9" w:rsidRDefault="00F42EC9" w:rsidP="00F42EC9">
      <w:r>
        <w:t>We believe that the audit evidence we have obtained is sufficient and appropriate to provide a basis for our audit opinion.</w:t>
      </w:r>
    </w:p>
    <w:p w14:paraId="506C7F31" w14:textId="77777777" w:rsidR="00F42EC9" w:rsidRDefault="00F42EC9" w:rsidP="00F42EC9">
      <w:pPr>
        <w:pStyle w:val="Heading4"/>
      </w:pPr>
      <w:r>
        <w:t>Responsibilities of the Director-General of Health for the information to be audited</w:t>
      </w:r>
    </w:p>
    <w:p w14:paraId="7351AB1D" w14:textId="77777777" w:rsidR="00F42EC9" w:rsidRDefault="00F42EC9" w:rsidP="00F42EC9">
      <w:r>
        <w:t>The Director-General of Health is responsible on behalf of the Ministry for preparing:</w:t>
      </w:r>
    </w:p>
    <w:p w14:paraId="1F1E763E" w14:textId="0B53C880" w:rsidR="00F42EC9" w:rsidRDefault="00F42EC9" w:rsidP="00F42EC9">
      <w:pPr>
        <w:pStyle w:val="Bullet"/>
      </w:pPr>
      <w:r>
        <w:t>Annual financial statements that fairly present the Ministry’s financial position, financial performance, and its cash flows, and that comply with generally accepted accounting practice in New Zealand.</w:t>
      </w:r>
    </w:p>
    <w:p w14:paraId="6EAAE1FE" w14:textId="29A86177" w:rsidR="00F42EC9" w:rsidRDefault="00F42EC9" w:rsidP="00F42EC9">
      <w:pPr>
        <w:pStyle w:val="Bullet"/>
      </w:pPr>
      <w:r>
        <w:t>End-of-year performance information for appropriations that:</w:t>
      </w:r>
    </w:p>
    <w:p w14:paraId="2CACB354" w14:textId="5FFAE94B" w:rsidR="00F42EC9" w:rsidRDefault="00F42EC9" w:rsidP="008E440D">
      <w:pPr>
        <w:pStyle w:val="Dash"/>
        <w:numPr>
          <w:ilvl w:val="0"/>
          <w:numId w:val="51"/>
        </w:numPr>
      </w:pPr>
      <w:r>
        <w:t>provides an appropriate and meaningful basis to enable readers to assess what has been achieved with each appropriation; determined in accordance with generally accepted accounting practice in New Zealand;</w:t>
      </w:r>
    </w:p>
    <w:p w14:paraId="78686046" w14:textId="77770734" w:rsidR="00F42EC9" w:rsidRDefault="00F42EC9" w:rsidP="008E440D">
      <w:pPr>
        <w:pStyle w:val="Dash"/>
        <w:numPr>
          <w:ilvl w:val="0"/>
          <w:numId w:val="51"/>
        </w:numPr>
      </w:pPr>
      <w:r>
        <w:t>fairly presents what has been achieved with each appropriation;</w:t>
      </w:r>
    </w:p>
    <w:p w14:paraId="57425790" w14:textId="6BE55F03" w:rsidR="00F42EC9" w:rsidRDefault="00F42EC9" w:rsidP="008E440D">
      <w:pPr>
        <w:pStyle w:val="Dash"/>
        <w:numPr>
          <w:ilvl w:val="0"/>
          <w:numId w:val="51"/>
        </w:numPr>
      </w:pPr>
      <w:r>
        <w:t>fairly presents the actual expenses or capital expenditure incurred in relation to each appropriation as compared with the expenses or capital expenditure that were appropriated or forecast to be incurred; and</w:t>
      </w:r>
    </w:p>
    <w:p w14:paraId="27260C27" w14:textId="58A4427A" w:rsidR="00F42EC9" w:rsidRDefault="00F42EC9" w:rsidP="008E440D">
      <w:pPr>
        <w:pStyle w:val="Dash"/>
        <w:numPr>
          <w:ilvl w:val="0"/>
          <w:numId w:val="51"/>
        </w:numPr>
      </w:pPr>
      <w:r>
        <w:t>complies with generally accepted accounting practice in New Zealand.</w:t>
      </w:r>
    </w:p>
    <w:p w14:paraId="79ACE9AA" w14:textId="04E01EF2" w:rsidR="00F42EC9" w:rsidRDefault="00F42EC9" w:rsidP="00F42EC9">
      <w:pPr>
        <w:pStyle w:val="Bullet"/>
      </w:pPr>
      <w:r>
        <w:t>Statement of budgeted and actual expenses and capital expenditure incurred against appropriations of the Ministry, is prepared in accordance with section 45A of the Public Finance Act 1989.</w:t>
      </w:r>
    </w:p>
    <w:p w14:paraId="4C8C937C" w14:textId="77777777" w:rsidR="00F42EC9" w:rsidRDefault="00F42EC9" w:rsidP="00F42EC9">
      <w:pPr>
        <w:pStyle w:val="Bullet"/>
      </w:pPr>
      <w:r>
        <w:t>Schedules of non-departmental activities, prepared in accordance with the Treasury Instructions, of the activities managed by the Ministry on behalf of the Crown.</w:t>
      </w:r>
    </w:p>
    <w:p w14:paraId="2F83BAC2" w14:textId="77777777" w:rsidR="00F42EC9" w:rsidRDefault="00F42EC9" w:rsidP="00F42EC9"/>
    <w:p w14:paraId="1635B0C1" w14:textId="77777777" w:rsidR="00F42EC9" w:rsidRDefault="00F42EC9" w:rsidP="00F42EC9">
      <w:r>
        <w:t>The Director-General of Health is responsible for such internal control as is determined is necessary to enable the preparation of the information to be audited that is free from material misstatement, whether due to fraud or error.</w:t>
      </w:r>
    </w:p>
    <w:p w14:paraId="471C70E7" w14:textId="77777777" w:rsidR="00F42EC9" w:rsidRDefault="00F42EC9" w:rsidP="00F42EC9"/>
    <w:p w14:paraId="24CA8AF3" w14:textId="77777777" w:rsidR="00F42EC9" w:rsidRDefault="00F42EC9" w:rsidP="00F42EC9">
      <w:r>
        <w:t>In preparing the information to be audited, the Director-General of Health is responsible on behalf of the Ministry for assessing the Ministry’s ability to continue as a going concern.</w:t>
      </w:r>
    </w:p>
    <w:p w14:paraId="6DD64F76" w14:textId="77777777" w:rsidR="00F42EC9" w:rsidRDefault="00F42EC9" w:rsidP="00F42EC9"/>
    <w:p w14:paraId="0941448D" w14:textId="77777777" w:rsidR="00F42EC9" w:rsidRDefault="00F42EC9" w:rsidP="00F42EC9">
      <w:r>
        <w:t>The Director-General of Health’s responsibilities arise from the Public Finance Act 1989.</w:t>
      </w:r>
    </w:p>
    <w:p w14:paraId="27EF9883" w14:textId="77777777" w:rsidR="00F42EC9" w:rsidRDefault="00F42EC9" w:rsidP="00A75FD5">
      <w:pPr>
        <w:pStyle w:val="Heading4"/>
      </w:pPr>
      <w:r>
        <w:t>Responsibilities of the auditor for the information to be audited</w:t>
      </w:r>
    </w:p>
    <w:p w14:paraId="69694F58" w14:textId="77777777" w:rsidR="00F42EC9" w:rsidRDefault="00F42EC9" w:rsidP="00F42EC9">
      <w:r>
        <w:t>Our objectives are to obtain reasonable assurance about whether the information we audited, as a whole, is free from material misstatement, whether due to fraud or error, and to issue an auditor’s report that includes our opinion.</w:t>
      </w:r>
    </w:p>
    <w:p w14:paraId="3CD5D056" w14:textId="77777777" w:rsidR="00A75FD5" w:rsidRDefault="00A75FD5" w:rsidP="00F42EC9"/>
    <w:p w14:paraId="0815D9E2" w14:textId="77777777" w:rsidR="00F42EC9" w:rsidRDefault="00F42EC9" w:rsidP="00F42EC9">
      <w:r>
        <w:t>Reasonable assurance is a high level of assurance but is not a guarantee that an audit carried out in accordance with the Auditor-General’s Auditing Standards will always detect a material misstatement when it exists. Misstatements are differences or omissions of amounts or disclosures and can arise from fraud or error. Misstatements are considered material if, individually or in the aggregate, they could reasonably be expected to influence the decisions of readers, taken on the basis of the information we audited.</w:t>
      </w:r>
    </w:p>
    <w:p w14:paraId="145AEB21" w14:textId="77777777" w:rsidR="00A75FD5" w:rsidRDefault="00A75FD5" w:rsidP="00F42EC9"/>
    <w:p w14:paraId="47741BFA" w14:textId="02E66CDE" w:rsidR="00F42EC9" w:rsidRDefault="00F42EC9" w:rsidP="00F42EC9">
      <w:r>
        <w:t>For the budget information reported in the information we audited, our procedures were limited to checking that the information agreed to the Estimates and/or Supplementary Estimates of Appropriations for the Government of New Zealand for the year ended 30 June 2025. For the forecast financial information for the year ending 30 June 2026, our procedures were limited</w:t>
      </w:r>
      <w:r w:rsidR="00A75FD5">
        <w:t xml:space="preserve"> </w:t>
      </w:r>
      <w:r>
        <w:t>to checking to the best estimate financial forecast information based on the Budget Economic Fiscal Update for the year ending 30 June 2026.</w:t>
      </w:r>
    </w:p>
    <w:p w14:paraId="44CB91DA" w14:textId="77777777" w:rsidR="00A75FD5" w:rsidRDefault="00A75FD5" w:rsidP="00F42EC9"/>
    <w:p w14:paraId="4C623251" w14:textId="77777777" w:rsidR="00F42EC9" w:rsidRDefault="00F42EC9" w:rsidP="00F42EC9">
      <w:r>
        <w:t>We did not evaluate the security and controls over the electronic publication of the information we audited.</w:t>
      </w:r>
    </w:p>
    <w:p w14:paraId="3B289E92" w14:textId="77777777" w:rsidR="00A75FD5" w:rsidRDefault="00A75FD5" w:rsidP="00F42EC9"/>
    <w:p w14:paraId="6E3127DD" w14:textId="77777777" w:rsidR="00F42EC9" w:rsidRDefault="00F42EC9" w:rsidP="00F42EC9">
      <w:r>
        <w:t>As part of an audit in accordance with the Auditor-General’s Auditing Standards, we exercise professional judgement and maintain professional scepticism throughout the audit. Also:</w:t>
      </w:r>
    </w:p>
    <w:p w14:paraId="6ED32C56" w14:textId="0608DF67" w:rsidR="00F42EC9" w:rsidRDefault="00F42EC9" w:rsidP="00A75FD5">
      <w:pPr>
        <w:pStyle w:val="Bullet"/>
      </w:pPr>
      <w:r>
        <w:t>We identify and assess the risks of material misstatement of the information we audited, whether due to fraud or error, design and perform audit procedures responsive to those risks, and obtain audit evidence that is sufficient and appropriate to provide a basis for our opinion. The risk of not detecting a material misstatement resulting from fraud is higher than for one resulting from error, as fraud may involve collusion, forgery, intentional omissions, misrepresentations, or the override of internal control.</w:t>
      </w:r>
    </w:p>
    <w:p w14:paraId="3658E48A" w14:textId="4DB140FB" w:rsidR="00F42EC9" w:rsidRDefault="00F42EC9" w:rsidP="00A75FD5">
      <w:pPr>
        <w:pStyle w:val="Bullet"/>
      </w:pPr>
      <w:r>
        <w:t>We obtain an understanding of internal control relevant to the audit in order to design audit procedures that are appropriate in the circumstances, but not for the purpose of expressing an opinion on the effectiveness of the Ministry’s internal control.</w:t>
      </w:r>
    </w:p>
    <w:p w14:paraId="0B44615F" w14:textId="18389EAE" w:rsidR="00F42EC9" w:rsidRDefault="00F42EC9" w:rsidP="00A75FD5">
      <w:pPr>
        <w:pStyle w:val="Bullet"/>
      </w:pPr>
      <w:r>
        <w:t>We evaluate the appropriateness of accounting policies used and the reasonableness of accounting estimates and related disclosures made by the Director-General of Health.</w:t>
      </w:r>
    </w:p>
    <w:p w14:paraId="595827D1" w14:textId="6E0E5E59" w:rsidR="00F42EC9" w:rsidRDefault="00F42EC9" w:rsidP="00A75FD5">
      <w:pPr>
        <w:pStyle w:val="Bullet"/>
      </w:pPr>
      <w:r>
        <w:t>We evaluate whether the end-of-year performance information for appropriations:</w:t>
      </w:r>
    </w:p>
    <w:p w14:paraId="25FC6082" w14:textId="2D646C93" w:rsidR="00F42EC9" w:rsidRDefault="00F42EC9" w:rsidP="008E440D">
      <w:pPr>
        <w:pStyle w:val="Dash"/>
        <w:numPr>
          <w:ilvl w:val="0"/>
          <w:numId w:val="52"/>
        </w:numPr>
      </w:pPr>
      <w:r>
        <w:t>provides an appropriate and meaningful basis to enable readers to assess what has been achieved with each appropriation. We make our evaluation by reference to generally accepted accounting practice in New Zealand; and</w:t>
      </w:r>
    </w:p>
    <w:p w14:paraId="5E0F1E10" w14:textId="7D4A0163" w:rsidR="00F42EC9" w:rsidRDefault="00F42EC9" w:rsidP="008E440D">
      <w:pPr>
        <w:pStyle w:val="Dash"/>
        <w:numPr>
          <w:ilvl w:val="0"/>
          <w:numId w:val="52"/>
        </w:numPr>
      </w:pPr>
      <w:r>
        <w:t>fairly presents what has been achieved with the appropriation.</w:t>
      </w:r>
    </w:p>
    <w:p w14:paraId="6C04741E" w14:textId="77777777" w:rsidR="00F42EC9" w:rsidRDefault="00F42EC9" w:rsidP="008E440D">
      <w:pPr>
        <w:pStyle w:val="Bullet"/>
      </w:pPr>
      <w:r>
        <w:t>We evaluate whether statement of budgeted and actual expenses and capital expenditure incurred against appropriations and schedules of non-departmental activities have been prepared in accordance with legislative requirements.</w:t>
      </w:r>
    </w:p>
    <w:p w14:paraId="37EB79EF" w14:textId="2B2A2EEA" w:rsidR="00A75FD5" w:rsidRDefault="00A75FD5" w:rsidP="00A75FD5">
      <w:pPr>
        <w:pStyle w:val="Bullet"/>
      </w:pPr>
      <w:r>
        <w:t>We conclude on the appropriateness of the use of the going concern basis of accounting by the Director-General of Health.</w:t>
      </w:r>
    </w:p>
    <w:p w14:paraId="5FB191A6" w14:textId="7134C436" w:rsidR="00A75FD5" w:rsidRDefault="00A75FD5" w:rsidP="00A75FD5">
      <w:pPr>
        <w:pStyle w:val="Bullet"/>
      </w:pPr>
      <w:r>
        <w:t>We evaluate the overall presentation, structure, and content of the information we audited, including the disclosures, and whether the information we audited represents the underlying transactions and events in a manner that achieves fair presentation.</w:t>
      </w:r>
    </w:p>
    <w:p w14:paraId="22C9B26C" w14:textId="77777777" w:rsidR="00A75FD5" w:rsidRDefault="00A75FD5" w:rsidP="00A75FD5"/>
    <w:p w14:paraId="3A2D869D" w14:textId="105833D8" w:rsidR="00A75FD5" w:rsidRDefault="00A75FD5" w:rsidP="00A75FD5">
      <w:r>
        <w:t>We communicate with the Director-General of Health regarding, among other matters, the planned scope and timing of the audit and significant audit findings, including any significant deficiencies in internal control that we identify during our audit.</w:t>
      </w:r>
    </w:p>
    <w:p w14:paraId="481AEFB5" w14:textId="77777777" w:rsidR="00A75FD5" w:rsidRDefault="00A75FD5" w:rsidP="00A75FD5"/>
    <w:p w14:paraId="7F9211CB" w14:textId="77777777" w:rsidR="00A75FD5" w:rsidRDefault="00A75FD5" w:rsidP="00A75FD5">
      <w:r>
        <w:t>Our responsibilities arise from the Public Audit Act 2001.</w:t>
      </w:r>
    </w:p>
    <w:p w14:paraId="21C19401" w14:textId="77777777" w:rsidR="00A75FD5" w:rsidRDefault="00A75FD5" w:rsidP="00A75FD5">
      <w:pPr>
        <w:pStyle w:val="Heading4"/>
      </w:pPr>
      <w:r>
        <w:t>Other information</w:t>
      </w:r>
    </w:p>
    <w:p w14:paraId="32E99DC1" w14:textId="77777777" w:rsidR="00A75FD5" w:rsidRDefault="00A75FD5" w:rsidP="00A75FD5">
      <w:r>
        <w:t>The Director-General of Health is responsible for the other information. The other information comprises all of the information included in the annual report other than the information we audited and our auditor’s report thereon.</w:t>
      </w:r>
    </w:p>
    <w:p w14:paraId="4601F9D9" w14:textId="77777777" w:rsidR="00A75FD5" w:rsidRDefault="00A75FD5" w:rsidP="00A75FD5"/>
    <w:p w14:paraId="4755CCDB" w14:textId="77777777" w:rsidR="00A75FD5" w:rsidRDefault="00A75FD5" w:rsidP="00A75FD5">
      <w:r>
        <w:t>Our opinion on the information we audited does not cover the other information and we do not express any form of audit opinion or assurance conclusion thereon.</w:t>
      </w:r>
    </w:p>
    <w:p w14:paraId="6C08275C" w14:textId="77777777" w:rsidR="00A75FD5" w:rsidRDefault="00A75FD5" w:rsidP="00A75FD5"/>
    <w:p w14:paraId="41A0BBEF" w14:textId="77777777" w:rsidR="00A75FD5" w:rsidRDefault="00A75FD5" w:rsidP="00A75FD5">
      <w:r>
        <w:t>Our responsibility is to read the other information. In doing so, we consider whether the other information is materially inconsistent with the information we audited, or our knowledge obtained in the audit, or otherwise appears to be materially misstated. If, based on our work, we conclude that there is a material misstatement of this other information, we are required to report that fact. We have nothing to report in this regard.</w:t>
      </w:r>
    </w:p>
    <w:p w14:paraId="596F6358" w14:textId="77777777" w:rsidR="00A75FD5" w:rsidRDefault="00A75FD5" w:rsidP="00A75FD5"/>
    <w:p w14:paraId="4E569983" w14:textId="77777777" w:rsidR="00A75FD5" w:rsidRDefault="00A75FD5" w:rsidP="00A75FD5">
      <w:r>
        <w:t>The Minister of Health’s report on relevant non-departmental appropriations that is appended to the Department’s annual report is not part of the Department’s annual report. The Public Finance Act 1989 does not require the information in the Minister’s report to be audited and we have performed no procedures over the information in the Minister’s report.</w:t>
      </w:r>
    </w:p>
    <w:p w14:paraId="6B4C20B0" w14:textId="77777777" w:rsidR="00A75FD5" w:rsidRDefault="00A75FD5" w:rsidP="00A75FD5">
      <w:pPr>
        <w:pStyle w:val="Heading4"/>
      </w:pPr>
      <w:r>
        <w:t>Independence</w:t>
      </w:r>
    </w:p>
    <w:p w14:paraId="1E706B98" w14:textId="77777777" w:rsidR="00A75FD5" w:rsidRDefault="00A75FD5" w:rsidP="00A75FD5">
      <w:r>
        <w:t>We are independent of the Ministry in accordance with the independence requirements of the Auditor-General’s Auditing Standards, which incorporate the independence requirements of Professional and Ethical Standard 1: International Code of Ethics for Assurance Practitioners (including International Independence Standards) (New Zealand) issued by the New Zealand Auditing and Assurance Standards Board.</w:t>
      </w:r>
    </w:p>
    <w:p w14:paraId="5928CEC4" w14:textId="77777777" w:rsidR="00A75FD5" w:rsidRDefault="00A75FD5" w:rsidP="00A75FD5"/>
    <w:p w14:paraId="59DC599E" w14:textId="38577B22" w:rsidR="00A75FD5" w:rsidRDefault="00A75FD5" w:rsidP="00A75FD5">
      <w:r>
        <w:rPr>
          <w:noProof/>
        </w:rPr>
        <w:drawing>
          <wp:anchor distT="0" distB="0" distL="0" distR="0" simplePos="0" relativeHeight="251656704" behindDoc="1" locked="0" layoutInCell="1" allowOverlap="1" wp14:anchorId="4EDC863B" wp14:editId="42B52CC7">
            <wp:simplePos x="0" y="0"/>
            <wp:positionH relativeFrom="page">
              <wp:posOffset>1405599</wp:posOffset>
            </wp:positionH>
            <wp:positionV relativeFrom="paragraph">
              <wp:posOffset>499745</wp:posOffset>
            </wp:positionV>
            <wp:extent cx="1133873" cy="438912"/>
            <wp:effectExtent l="0" t="0" r="0" b="0"/>
            <wp:wrapTopAndBottom/>
            <wp:docPr id="676" name="Image 67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76" name="Image 676">
                      <a:extLst>
                        <a:ext uri="{C183D7F6-B498-43B3-948B-1728B52AA6E4}">
                          <adec:decorative xmlns:adec="http://schemas.microsoft.com/office/drawing/2017/decorative" val="1"/>
                        </a:ext>
                      </a:extLst>
                    </pic:cNvPr>
                    <pic:cNvPicPr/>
                  </pic:nvPicPr>
                  <pic:blipFill>
                    <a:blip r:embed="rId32" cstate="print"/>
                    <a:stretch>
                      <a:fillRect/>
                    </a:stretch>
                  </pic:blipFill>
                  <pic:spPr>
                    <a:xfrm>
                      <a:off x="0" y="0"/>
                      <a:ext cx="1133873" cy="438912"/>
                    </a:xfrm>
                    <a:prstGeom prst="rect">
                      <a:avLst/>
                    </a:prstGeom>
                  </pic:spPr>
                </pic:pic>
              </a:graphicData>
            </a:graphic>
          </wp:anchor>
        </w:drawing>
      </w:r>
      <w:r>
        <w:t>Other than in our capacity as auditor, we have no relationship with, or interests, in the Ministry.</w:t>
      </w:r>
    </w:p>
    <w:p w14:paraId="7566F376" w14:textId="6C8E7B43" w:rsidR="00A75FD5" w:rsidRDefault="00A75FD5" w:rsidP="00A75FD5"/>
    <w:p w14:paraId="618DD6C2" w14:textId="77777777" w:rsidR="00A75FD5" w:rsidRPr="00A75FD5" w:rsidRDefault="00A75FD5" w:rsidP="00A75FD5">
      <w:r w:rsidRPr="00A75FD5">
        <w:t xml:space="preserve">Stephen Usher </w:t>
      </w:r>
    </w:p>
    <w:p w14:paraId="7FF7BBDF" w14:textId="6138F7F8" w:rsidR="00A75FD5" w:rsidRDefault="00A75FD5" w:rsidP="00A75FD5">
      <w:r>
        <w:t>Audit New Zealand</w:t>
      </w:r>
    </w:p>
    <w:p w14:paraId="2EDE72C2" w14:textId="77777777" w:rsidR="00A75FD5" w:rsidRDefault="00A75FD5" w:rsidP="00A75FD5">
      <w:r>
        <w:t xml:space="preserve">On behalf of the Auditor-General </w:t>
      </w:r>
    </w:p>
    <w:p w14:paraId="73EC5279" w14:textId="77777777" w:rsidR="00A75FD5" w:rsidRDefault="00A75FD5" w:rsidP="00A75FD5">
      <w:r>
        <w:t>Wellington, New Zealand</w:t>
      </w:r>
    </w:p>
    <w:p w14:paraId="3C517793" w14:textId="77777777" w:rsidR="00016F58" w:rsidRDefault="00016F58" w:rsidP="00A75FD5"/>
    <w:p w14:paraId="1C651AF8" w14:textId="77777777" w:rsidR="00016F58" w:rsidRDefault="00016F58" w:rsidP="00A75FD5">
      <w:pPr>
        <w:sectPr w:rsidR="00016F58" w:rsidSect="004B1083">
          <w:pgSz w:w="11907" w:h="16840" w:code="9"/>
          <w:pgMar w:top="1418" w:right="1701" w:bottom="1134" w:left="1843" w:header="284" w:footer="425" w:gutter="284"/>
          <w:cols w:space="720"/>
        </w:sectPr>
      </w:pPr>
    </w:p>
    <w:p w14:paraId="10E5AC39" w14:textId="77777777" w:rsidR="00016F58" w:rsidRPr="00457E0F" w:rsidRDefault="00016F58" w:rsidP="00457E0F">
      <w:pPr>
        <w:pStyle w:val="Heading1"/>
        <w:spacing w:before="0"/>
      </w:pPr>
      <w:bookmarkStart w:id="42" w:name="_Toc211863474"/>
      <w:r w:rsidRPr="00457E0F">
        <w:t>Annexes – Ngā tāpiringa</w:t>
      </w:r>
      <w:bookmarkEnd w:id="42"/>
    </w:p>
    <w:p w14:paraId="448589C2" w14:textId="77777777" w:rsidR="00016F58" w:rsidRDefault="00016F58" w:rsidP="00016F58">
      <w:pPr>
        <w:pStyle w:val="Heading2"/>
      </w:pPr>
      <w:bookmarkStart w:id="43" w:name="_Toc211863475"/>
      <w:r>
        <w:t>Annex 1: Legal and regulatory framework</w:t>
      </w:r>
      <w:bookmarkEnd w:id="43"/>
    </w:p>
    <w:p w14:paraId="5202BB81" w14:textId="77777777" w:rsidR="00016F58" w:rsidRDefault="00016F58" w:rsidP="00016F58">
      <w:r>
        <w:t>The Ministry of Health is responsible for overseeing the legal and regulatory framework of the health and disability system in Aotearoa New Zealand.</w:t>
      </w:r>
    </w:p>
    <w:p w14:paraId="38FBD064" w14:textId="77777777" w:rsidR="00016F58" w:rsidRDefault="00016F58" w:rsidP="00016F58"/>
    <w:p w14:paraId="4DE03082" w14:textId="77777777" w:rsidR="00016F58" w:rsidRDefault="00016F58" w:rsidP="00016F58">
      <w:r>
        <w:t>By administering a wide range of Acts, regulations and other legislative tools (eg, orders-in- council), we keep the system safe, equitable and relevant. Regulating the health and disability system helps provide assurance to all New Zealanders that the system is fair, and the services offered can be trusted.</w:t>
      </w:r>
    </w:p>
    <w:p w14:paraId="68EA5771" w14:textId="77777777" w:rsidR="00016F58" w:rsidRDefault="00016F58" w:rsidP="00016F58"/>
    <w:p w14:paraId="2CB1D39A" w14:textId="77777777" w:rsidR="00016F58" w:rsidRDefault="00016F58" w:rsidP="00016F58">
      <w:r>
        <w:t>Here we summarise the main pieces of legislation we administer within the health and disability system.</w:t>
      </w:r>
    </w:p>
    <w:p w14:paraId="3D0F95C2" w14:textId="77777777" w:rsidR="00016F58" w:rsidRDefault="00016F58" w:rsidP="00016F58">
      <w:pPr>
        <w:pStyle w:val="Heading3"/>
      </w:pPr>
      <w:r>
        <w:t>Legislation administered by the Ministry of Health</w:t>
      </w:r>
    </w:p>
    <w:p w14:paraId="2482114C" w14:textId="77777777" w:rsidR="00016F58" w:rsidRDefault="00016F58" w:rsidP="00016F58">
      <w:r>
        <w:t>In 2024/25, in steering the national public health system, we administered over 30 pieces of legislation:</w:t>
      </w:r>
    </w:p>
    <w:p w14:paraId="0A270FB6" w14:textId="77777777" w:rsidR="00016F58" w:rsidRDefault="00016F58" w:rsidP="00016F58">
      <w:pPr>
        <w:pStyle w:val="Bullet"/>
      </w:pPr>
      <w:r>
        <w:t>Burial and Cremation Act 1964</w:t>
      </w:r>
    </w:p>
    <w:p w14:paraId="1792604F" w14:textId="77777777" w:rsidR="00016F58" w:rsidRDefault="00016F58" w:rsidP="00016F58">
      <w:pPr>
        <w:pStyle w:val="Bullet"/>
      </w:pPr>
      <w:r>
        <w:t>Cancer Registry Act 1993</w:t>
      </w:r>
    </w:p>
    <w:p w14:paraId="65856A19" w14:textId="77777777" w:rsidR="00016F58" w:rsidRDefault="00016F58" w:rsidP="00016F58">
      <w:pPr>
        <w:pStyle w:val="Bullet"/>
      </w:pPr>
      <w:r>
        <w:t>Contraception, Sterilisation, and Abortion Act 1977</w:t>
      </w:r>
    </w:p>
    <w:p w14:paraId="4A443226" w14:textId="77777777" w:rsidR="00016F58" w:rsidRDefault="00016F58" w:rsidP="00016F58">
      <w:pPr>
        <w:pStyle w:val="Bullet"/>
      </w:pPr>
      <w:r>
        <w:t>Compensation for Live Organ Donors Act 2016</w:t>
      </w:r>
    </w:p>
    <w:p w14:paraId="3544B951" w14:textId="77777777" w:rsidR="00016F58" w:rsidRDefault="00016F58" w:rsidP="00016F58">
      <w:pPr>
        <w:pStyle w:val="Bullet"/>
      </w:pPr>
      <w:r>
        <w:t>COVID-19 Public Health Response Act 2020 (repealed 26 November 2024)</w:t>
      </w:r>
    </w:p>
    <w:p w14:paraId="28862647" w14:textId="1A56B96D" w:rsidR="00016F58" w:rsidRDefault="00016F58" w:rsidP="00016F58">
      <w:pPr>
        <w:pStyle w:val="Bullet"/>
      </w:pPr>
      <w:r>
        <w:t>Disabled Persons Community Welfare Act 1975 (Part 2A)</w:t>
      </w:r>
      <w:r>
        <w:rPr>
          <w:rStyle w:val="FootnoteReference"/>
        </w:rPr>
        <w:footnoteReference w:id="47"/>
      </w:r>
    </w:p>
    <w:p w14:paraId="3D774111" w14:textId="77777777" w:rsidR="00016F58" w:rsidRDefault="00016F58" w:rsidP="00016F58">
      <w:pPr>
        <w:pStyle w:val="Bullet"/>
      </w:pPr>
      <w:r>
        <w:t>End of Life Choice Act 2019</w:t>
      </w:r>
    </w:p>
    <w:p w14:paraId="230809C3" w14:textId="77777777" w:rsidR="00016F58" w:rsidRDefault="00016F58" w:rsidP="00016F58">
      <w:pPr>
        <w:pStyle w:val="Bullet"/>
      </w:pPr>
      <w:r>
        <w:t>Epidemic Preparedness Act 2006</w:t>
      </w:r>
    </w:p>
    <w:p w14:paraId="066B367D" w14:textId="77777777" w:rsidR="00016F58" w:rsidRDefault="00016F58" w:rsidP="00016F58">
      <w:pPr>
        <w:pStyle w:val="Bullet"/>
      </w:pPr>
      <w:r>
        <w:t>Health Act 1956</w:t>
      </w:r>
    </w:p>
    <w:p w14:paraId="5A16192C" w14:textId="77777777" w:rsidR="00016F58" w:rsidRDefault="00016F58" w:rsidP="00016F58">
      <w:pPr>
        <w:pStyle w:val="Bullet"/>
      </w:pPr>
      <w:r>
        <w:t>Health and Disability Commissioner Act 1994</w:t>
      </w:r>
    </w:p>
    <w:p w14:paraId="1CD09CEE" w14:textId="77777777" w:rsidR="00016F58" w:rsidRDefault="00016F58" w:rsidP="00016F58">
      <w:pPr>
        <w:pStyle w:val="Bullet"/>
      </w:pPr>
      <w:r>
        <w:t>Health and Disability Services (Safety) Act 2001</w:t>
      </w:r>
    </w:p>
    <w:p w14:paraId="0A21182D" w14:textId="77777777" w:rsidR="00016F58" w:rsidRDefault="00016F58" w:rsidP="00016F58">
      <w:pPr>
        <w:pStyle w:val="Bullet"/>
      </w:pPr>
      <w:r>
        <w:t>Health Benefits (Reciprocity with Australia) Act 1999</w:t>
      </w:r>
    </w:p>
    <w:p w14:paraId="32A9354A" w14:textId="77777777" w:rsidR="00016F58" w:rsidRDefault="00016F58" w:rsidP="00016F58">
      <w:pPr>
        <w:pStyle w:val="Bullet"/>
      </w:pPr>
      <w:r>
        <w:t>Health Benefits (Reciprocity with the United Kingdom) Act 1982</w:t>
      </w:r>
    </w:p>
    <w:p w14:paraId="206E218A" w14:textId="77777777" w:rsidR="00016F58" w:rsidRDefault="00016F58" w:rsidP="00016F58">
      <w:pPr>
        <w:pStyle w:val="Bullet"/>
      </w:pPr>
      <w:r>
        <w:t>Health Practitioners Competence Assurance Act 2003</w:t>
      </w:r>
    </w:p>
    <w:p w14:paraId="3C0973D0" w14:textId="77777777" w:rsidR="00016F58" w:rsidRDefault="00016F58" w:rsidP="00016F58">
      <w:pPr>
        <w:pStyle w:val="Bullet"/>
      </w:pPr>
      <w:r>
        <w:t>Health Research Council Act 1990</w:t>
      </w:r>
    </w:p>
    <w:p w14:paraId="51ACD3BE" w14:textId="77777777" w:rsidR="00016F58" w:rsidRDefault="00016F58" w:rsidP="00016F58">
      <w:pPr>
        <w:pStyle w:val="Bullet"/>
      </w:pPr>
      <w:r>
        <w:t>Health Sector (Transfers) Act 1993</w:t>
      </w:r>
    </w:p>
    <w:p w14:paraId="6E44106A" w14:textId="77777777" w:rsidR="00016F58" w:rsidRDefault="00016F58" w:rsidP="00016F58">
      <w:pPr>
        <w:pStyle w:val="Bullet"/>
      </w:pPr>
      <w:r>
        <w:t>Home and Community Support (Payment for Travel Between Clients) Settlement Act 2016</w:t>
      </w:r>
    </w:p>
    <w:p w14:paraId="44369E08" w14:textId="77777777" w:rsidR="00016F58" w:rsidRDefault="00016F58" w:rsidP="00016F58">
      <w:pPr>
        <w:pStyle w:val="Bullet"/>
      </w:pPr>
      <w:r>
        <w:t>Human Assisted Reproductive Technology Act 2004 (in conjunction with the Ministry of Justice)</w:t>
      </w:r>
    </w:p>
    <w:p w14:paraId="7E59658E" w14:textId="77777777" w:rsidR="00016F58" w:rsidRDefault="00016F58" w:rsidP="00016F58">
      <w:pPr>
        <w:pStyle w:val="Bullet"/>
      </w:pPr>
      <w:r>
        <w:t>Human Tissue Act 2008</w:t>
      </w:r>
    </w:p>
    <w:p w14:paraId="4699F1D2" w14:textId="77777777" w:rsidR="00016F58" w:rsidRDefault="00016F58" w:rsidP="00016F58">
      <w:pPr>
        <w:pStyle w:val="Bullet"/>
      </w:pPr>
      <w:r>
        <w:t>Intellectual Disability (Compulsory Care and Rehabilitation) Act 2003</w:t>
      </w:r>
    </w:p>
    <w:p w14:paraId="1ADEDB3C" w14:textId="77777777" w:rsidR="00016F58" w:rsidRDefault="00016F58" w:rsidP="00016F58">
      <w:pPr>
        <w:pStyle w:val="Bullet"/>
      </w:pPr>
      <w:r>
        <w:t>Medicines Act 1981</w:t>
      </w:r>
    </w:p>
    <w:p w14:paraId="728D4D62" w14:textId="77777777" w:rsidR="00016F58" w:rsidRDefault="00016F58" w:rsidP="00016F58">
      <w:pPr>
        <w:pStyle w:val="Bullet"/>
      </w:pPr>
      <w:r>
        <w:t>Mental Health (Compulsory Assessment and Treatment) Act 1992</w:t>
      </w:r>
    </w:p>
    <w:p w14:paraId="31DE9878" w14:textId="77777777" w:rsidR="00016F58" w:rsidRDefault="00016F58" w:rsidP="00016F58">
      <w:pPr>
        <w:pStyle w:val="Bullet"/>
      </w:pPr>
      <w:r>
        <w:t>Mental Health and Wellbeing Commission Act 2020</w:t>
      </w:r>
    </w:p>
    <w:p w14:paraId="438C14C7" w14:textId="77777777" w:rsidR="00016F58" w:rsidRDefault="00016F58" w:rsidP="00016F58">
      <w:pPr>
        <w:pStyle w:val="Bullet"/>
      </w:pPr>
      <w:r>
        <w:t>Misuse of Drugs Act 1975</w:t>
      </w:r>
    </w:p>
    <w:p w14:paraId="7005E052" w14:textId="77777777" w:rsidR="00016F58" w:rsidRDefault="00016F58" w:rsidP="00016F58">
      <w:pPr>
        <w:pStyle w:val="Bullet"/>
      </w:pPr>
      <w:r>
        <w:t>Pae Ora (Healthy Futures) Act 2022</w:t>
      </w:r>
    </w:p>
    <w:p w14:paraId="6AF403D7" w14:textId="77777777" w:rsidR="00016F58" w:rsidRDefault="00016F58" w:rsidP="00016F58">
      <w:pPr>
        <w:pStyle w:val="Bullet"/>
      </w:pPr>
      <w:r>
        <w:t>Psychoactive Substances Act 2013</w:t>
      </w:r>
    </w:p>
    <w:p w14:paraId="2E44439F" w14:textId="77777777" w:rsidR="00016F58" w:rsidRDefault="00016F58" w:rsidP="00016F58">
      <w:pPr>
        <w:pStyle w:val="Bullet"/>
      </w:pPr>
      <w:r>
        <w:t>Radiation Safety Act 2016</w:t>
      </w:r>
    </w:p>
    <w:p w14:paraId="0BE2EFA0" w14:textId="77777777" w:rsidR="00016F58" w:rsidRDefault="00016F58" w:rsidP="00016F58">
      <w:pPr>
        <w:pStyle w:val="Bullet"/>
      </w:pPr>
      <w:r>
        <w:t>Residential Care and Disability Support Services Act 2018</w:t>
      </w:r>
    </w:p>
    <w:p w14:paraId="1C0F7DD5" w14:textId="77777777" w:rsidR="00016F58" w:rsidRDefault="00016F58" w:rsidP="00016F58">
      <w:pPr>
        <w:pStyle w:val="Bullet"/>
      </w:pPr>
      <w:r>
        <w:t>Smokefree Environments and Regulated Products Act 1990</w:t>
      </w:r>
    </w:p>
    <w:p w14:paraId="195B0A68" w14:textId="77777777" w:rsidR="00016F58" w:rsidRDefault="00016F58" w:rsidP="00016F58">
      <w:pPr>
        <w:pStyle w:val="Bullet"/>
      </w:pPr>
      <w:r>
        <w:t>Substance Addiction (Compulsory Assessment and Treatment) Act 2017</w:t>
      </w:r>
    </w:p>
    <w:p w14:paraId="54AAE9D5" w14:textId="77777777" w:rsidR="00016F58" w:rsidRDefault="00016F58" w:rsidP="00016F58">
      <w:pPr>
        <w:pStyle w:val="Bullet"/>
      </w:pPr>
      <w:r>
        <w:t>Support Workers (Pay Equity) Settlements Act 2017</w:t>
      </w:r>
    </w:p>
    <w:p w14:paraId="3BD9771B" w14:textId="77777777" w:rsidR="00016F58" w:rsidRDefault="00016F58" w:rsidP="00016F58">
      <w:pPr>
        <w:pStyle w:val="Bullet"/>
      </w:pPr>
      <w:r>
        <w:t>Therapeutic Products Act 2023 (repealed 18 December 2024).</w:t>
      </w:r>
    </w:p>
    <w:p w14:paraId="237EE01B" w14:textId="77777777" w:rsidR="00016F58" w:rsidRDefault="00016F58" w:rsidP="00016F58">
      <w:pPr>
        <w:pStyle w:val="Heading3"/>
      </w:pPr>
      <w:r>
        <w:t>Statutory reporting requirements</w:t>
      </w:r>
    </w:p>
    <w:p w14:paraId="55683DA1" w14:textId="77777777" w:rsidR="00016F58" w:rsidRDefault="00016F58" w:rsidP="00016F58">
      <w:pPr>
        <w:pStyle w:val="Heading4"/>
      </w:pPr>
      <w:r>
        <w:t>Health Act 1956</w:t>
      </w:r>
    </w:p>
    <w:p w14:paraId="7D8A87E8" w14:textId="77777777" w:rsidR="00016F58" w:rsidRDefault="00016F58" w:rsidP="00016F58">
      <w:r>
        <w:t>The Health Act 1956 sets out the roles and responsibilities of individuals to safeguard public health, including the Minister of Health, the Director of Public Health and designated officers for public health. It contains provisions for environmental health, infectious diseases, health emergencies and the National Cervical Screening Programme.</w:t>
      </w:r>
    </w:p>
    <w:p w14:paraId="4EC04BB4" w14:textId="77777777" w:rsidR="00016F58" w:rsidRDefault="00016F58" w:rsidP="00016F58"/>
    <w:p w14:paraId="468CC225" w14:textId="77777777" w:rsidR="00016F58" w:rsidRDefault="00016F58" w:rsidP="00016F58">
      <w:r>
        <w:t>The Health Act 1956 requires the Director-General of Health to report every year on the current state of public health.</w:t>
      </w:r>
    </w:p>
    <w:p w14:paraId="575D0D9D" w14:textId="77777777" w:rsidR="00016F58" w:rsidRDefault="00016F58" w:rsidP="00016F58"/>
    <w:p w14:paraId="2100F0D1" w14:textId="77777777" w:rsidR="00016F58" w:rsidRDefault="00016F58" w:rsidP="00016F58">
      <w:r>
        <w:t>The Minister of Health tables a Health and Independence Report each year in Parliament. The Minister must table the report by the 12th sitting day of the House of Representatives after the date on which the Minister received the report.</w:t>
      </w:r>
    </w:p>
    <w:p w14:paraId="5A8720F8" w14:textId="77777777" w:rsidR="00016F58" w:rsidRDefault="00016F58" w:rsidP="00016F58"/>
    <w:p w14:paraId="3C234091" w14:textId="77777777" w:rsidR="00016F58" w:rsidRDefault="00016F58" w:rsidP="00016F58">
      <w:r>
        <w:t>The Health Act 1956 also requires the Director-General of Health to report before 1 July each year on the quality of drinking-water in New Zealand. The public can access the most recent report through the Ministry’s website.</w:t>
      </w:r>
    </w:p>
    <w:p w14:paraId="2F70CED2" w14:textId="77777777" w:rsidR="00016F58" w:rsidRDefault="00016F58" w:rsidP="00016F58">
      <w:pPr>
        <w:pStyle w:val="Heading4"/>
      </w:pPr>
      <w:r>
        <w:t>Pae Ora (Healthy Futures) Act 2022</w:t>
      </w:r>
    </w:p>
    <w:p w14:paraId="47E56CD3" w14:textId="77777777" w:rsidR="00016F58" w:rsidRDefault="00016F58" w:rsidP="00016F58">
      <w:r>
        <w:t>The Pae Ora (Healthy Futures) Act 2022 (Pae Ora Act) took effect on 1 July 2022. It provides for the public funding and provision of services in order to:</w:t>
      </w:r>
    </w:p>
    <w:p w14:paraId="478CB2C5" w14:textId="2C108806" w:rsidR="00016F58" w:rsidRDefault="00016F58" w:rsidP="00016F58">
      <w:pPr>
        <w:pStyle w:val="Bullet"/>
      </w:pPr>
      <w:r>
        <w:t>protect, promote, and improve the health of all New Zealanders</w:t>
      </w:r>
    </w:p>
    <w:p w14:paraId="7BB2FA6B" w14:textId="3E84BE46" w:rsidR="00016F58" w:rsidRDefault="00016F58" w:rsidP="00016F58">
      <w:pPr>
        <w:pStyle w:val="Bullet"/>
      </w:pPr>
      <w:r>
        <w:t>achieve equity in health outcomes among New Zealand’s population groups, including by striving to eliminate health disparities, in particular for Māori</w:t>
      </w:r>
    </w:p>
    <w:p w14:paraId="3D543A05" w14:textId="41C45432" w:rsidR="00016F58" w:rsidRDefault="00016F58" w:rsidP="00016F58">
      <w:pPr>
        <w:pStyle w:val="Bullet"/>
      </w:pPr>
      <w:r>
        <w:t>build towards pae ora (healthy futures) for all New Zealanders.</w:t>
      </w:r>
    </w:p>
    <w:p w14:paraId="37D60219" w14:textId="77777777" w:rsidR="00016F58" w:rsidRDefault="00016F58" w:rsidP="00016F58"/>
    <w:p w14:paraId="1C3DC652" w14:textId="23DEDD21" w:rsidR="00016F58" w:rsidRDefault="00016F58" w:rsidP="00016F58">
      <w:r>
        <w:t>It also provides for health sector entities.</w:t>
      </w:r>
    </w:p>
    <w:p w14:paraId="08EDFD8D" w14:textId="3D467549" w:rsidR="00016F58" w:rsidRDefault="00016F58" w:rsidP="00016F58">
      <w:pPr>
        <w:pStyle w:val="Bullet"/>
      </w:pPr>
      <w:r>
        <w:t>Health NZ as the national organisation to lead and coordinate delivery of health services across the country.</w:t>
      </w:r>
    </w:p>
    <w:p w14:paraId="2D24C1D2" w14:textId="63182080" w:rsidR="00016F58" w:rsidRDefault="00016F58" w:rsidP="00016F58">
      <w:pPr>
        <w:pStyle w:val="Bullet"/>
      </w:pPr>
      <w:r>
        <w:t>Pharmac, to secure for eligible people in need of pharmaceuticals, the best health outcomes that are reasonably achievable from pharmaceutical treatment and from within the amount of funding provided.</w:t>
      </w:r>
    </w:p>
    <w:p w14:paraId="762C6695" w14:textId="399F882D" w:rsidR="00016F58" w:rsidRDefault="00016F58" w:rsidP="00016F58">
      <w:pPr>
        <w:pStyle w:val="Bullet"/>
      </w:pPr>
      <w:r>
        <w:t>New Zealand Blood and Organ Service, which manages the donation, collection, processing, and supply of blood and controlled human substances. It provides oversight and clinical governance of the organ donation system and provides support to the transplantation system.</w:t>
      </w:r>
    </w:p>
    <w:p w14:paraId="20686568" w14:textId="56D3A9F6" w:rsidR="00016F58" w:rsidRDefault="00016F58" w:rsidP="00016F58">
      <w:pPr>
        <w:pStyle w:val="Bullet"/>
      </w:pPr>
      <w:r>
        <w:t>Health Quality &amp; Safety Commission is responsible for leading and co-ordinating work across the health sector for the purposes of monitoring and improving the quality and safety of services; and helping providers to improve the quality and safety of services.</w:t>
      </w:r>
    </w:p>
    <w:p w14:paraId="682E21CA" w14:textId="77777777" w:rsidR="00016F58" w:rsidRDefault="00016F58" w:rsidP="00016F58"/>
    <w:p w14:paraId="68DACFA6" w14:textId="112C365C" w:rsidR="00016F58" w:rsidRDefault="00016F58" w:rsidP="00016F58">
      <w:r>
        <w:t>The Pae Ora Act establishes Iwi-Māori Partnership Boards to represent local Māori perspectives on the needs and aspirations of Māori with respect to planning and decision-making for health services at the local level.</w:t>
      </w:r>
    </w:p>
    <w:p w14:paraId="653E255B" w14:textId="77777777" w:rsidR="00016F58" w:rsidRDefault="00016F58" w:rsidP="00016F58"/>
    <w:p w14:paraId="56B5DF71" w14:textId="77777777" w:rsidR="00016F58" w:rsidRDefault="00016F58" w:rsidP="00016F58">
      <w:r>
        <w:t>Health NZ must prepare an annual performance report against the New Zealand Health Plan made under the Pae Ora Act. In addition, it must prepare an annual report assessing progress against the priority outcomes set out in any locality plan.</w:t>
      </w:r>
    </w:p>
    <w:p w14:paraId="64F5CAAB" w14:textId="77777777" w:rsidR="00016F58" w:rsidRDefault="00016F58" w:rsidP="00016F58"/>
    <w:p w14:paraId="5CCB8766" w14:textId="1A49CC0B" w:rsidR="00016F58" w:rsidRDefault="00016F58" w:rsidP="00016F58">
      <w:r>
        <w:t>The Director-General of Health must, at least once every five years, review the operation and effectiveness of the Pae Ora Act.</w:t>
      </w:r>
    </w:p>
    <w:p w14:paraId="2C9C67D3" w14:textId="77777777" w:rsidR="00016F58" w:rsidRDefault="00016F58" w:rsidP="00016F58">
      <w:pPr>
        <w:pStyle w:val="Heading4"/>
      </w:pPr>
      <w:r>
        <w:t>Public Finance Act 1989</w:t>
      </w:r>
    </w:p>
    <w:p w14:paraId="51B8A53B" w14:textId="7DE8F704" w:rsidR="00016F58" w:rsidRDefault="00016F58" w:rsidP="00016F58">
      <w:r>
        <w:t>Section 19B of the Public Finance Act 1989 requires the Minister of Health to report every year on end-of-year performance information on any Vote Health appropriations that third-party health sector service providers with direct funding from the Ministry of Health deliver, where that information is not covered in other reporting to Parliament.</w:t>
      </w:r>
    </w:p>
    <w:p w14:paraId="16342CD0" w14:textId="77777777" w:rsidR="00016F58" w:rsidRDefault="00016F58" w:rsidP="00016F58"/>
    <w:p w14:paraId="33A7A858" w14:textId="77777777" w:rsidR="00016F58" w:rsidRDefault="00016F58" w:rsidP="00016F58">
      <w:r>
        <w:t>The Minister of Health is responsible for presenting the Vote Health Report on selected non- departmental appropriations for the previous financial year (1 July to 30 June) to Parliament within four months of the end of the financial year. If Parliament is not in session during this time, the tabling process must occur as soon as possible after the start of the next session of Parliament.</w:t>
      </w:r>
    </w:p>
    <w:p w14:paraId="41F1FEA0" w14:textId="77777777" w:rsidR="00016F58" w:rsidRDefault="00016F58" w:rsidP="00016F58">
      <w:pPr>
        <w:pStyle w:val="Heading4"/>
      </w:pPr>
      <w:r>
        <w:t>Public Service Act 2020</w:t>
      </w:r>
    </w:p>
    <w:p w14:paraId="62117764" w14:textId="77777777" w:rsidR="00016F58" w:rsidRDefault="00016F58" w:rsidP="00016F58">
      <w:r>
        <w:t>The Border Executive Board was established under the Public Service Act 2020 as an Interdepartmental Executive Board. Its purpose is to ensure the delivery of a safe, integrated and effective border system for New Zealand.</w:t>
      </w:r>
    </w:p>
    <w:p w14:paraId="41E51836" w14:textId="77777777" w:rsidR="00016F58" w:rsidRDefault="00016F58" w:rsidP="00016F58"/>
    <w:p w14:paraId="531E18CF" w14:textId="40730E81" w:rsidR="00016F58" w:rsidRDefault="00016F58" w:rsidP="00016F58">
      <w:r>
        <w:t xml:space="preserve">The New Zealand Customs Service hosts the Border Executive Board. The Ministry of Health’s Chief Executive is one of the Board’s six members. For more information about the Border Executive Board, including membership and publications, please visit </w:t>
      </w:r>
      <w:hyperlink r:id="rId33" w:history="1">
        <w:r w:rsidRPr="00016F58">
          <w:rPr>
            <w:rStyle w:val="Hyperlink"/>
          </w:rPr>
          <w:t>customs.govt.nz/about- us/border-executive-board</w:t>
        </w:r>
      </w:hyperlink>
      <w:r>
        <w:t>.</w:t>
      </w:r>
    </w:p>
    <w:p w14:paraId="44AAA31A" w14:textId="77777777" w:rsidR="00016F58" w:rsidRDefault="00016F58" w:rsidP="00016F58">
      <w:pPr>
        <w:pStyle w:val="Heading3"/>
      </w:pPr>
      <w:r>
        <w:t>Other regulatory roles and obligations</w:t>
      </w:r>
    </w:p>
    <w:p w14:paraId="7C58346A" w14:textId="613FF77B" w:rsidR="00016F58" w:rsidRDefault="00016F58" w:rsidP="00016F58">
      <w:r>
        <w:t>In addition to administering the legislation outlined above, key roles within our organisation (eg, the Directors of Public Health and Mental Health) have specific statutory powers and functions contained in other pieces of legislation that we do not administer:</w:t>
      </w:r>
    </w:p>
    <w:p w14:paraId="32D5F334" w14:textId="77777777" w:rsidR="00016F58" w:rsidRDefault="00016F58" w:rsidP="00016F58">
      <w:pPr>
        <w:pStyle w:val="Bullet"/>
      </w:pPr>
      <w:r>
        <w:t>Biosecurity Act 1993</w:t>
      </w:r>
    </w:p>
    <w:p w14:paraId="54DFD16E" w14:textId="77777777" w:rsidR="00016F58" w:rsidRDefault="00016F58" w:rsidP="00016F58">
      <w:pPr>
        <w:pStyle w:val="Bullet"/>
      </w:pPr>
      <w:r>
        <w:t>Civil Defence Emergency Management Act 2002</w:t>
      </w:r>
    </w:p>
    <w:p w14:paraId="29724400" w14:textId="77777777" w:rsidR="00016F58" w:rsidRDefault="00016F58" w:rsidP="00016F58">
      <w:pPr>
        <w:pStyle w:val="Bullet"/>
      </w:pPr>
      <w:r>
        <w:t>Education and Training Act 2020</w:t>
      </w:r>
    </w:p>
    <w:p w14:paraId="1FA78214" w14:textId="77777777" w:rsidR="00016F58" w:rsidRDefault="00016F58" w:rsidP="00016F58">
      <w:pPr>
        <w:pStyle w:val="Bullet"/>
      </w:pPr>
      <w:r>
        <w:t>Food Act 2014</w:t>
      </w:r>
    </w:p>
    <w:p w14:paraId="7835F714" w14:textId="77777777" w:rsidR="00016F58" w:rsidRDefault="00016F58" w:rsidP="00016F58">
      <w:pPr>
        <w:pStyle w:val="Bullet"/>
      </w:pPr>
      <w:r>
        <w:t>Gambling Act 2003</w:t>
      </w:r>
    </w:p>
    <w:p w14:paraId="4954B4D9" w14:textId="77777777" w:rsidR="00016F58" w:rsidRDefault="00016F58" w:rsidP="00016F58">
      <w:pPr>
        <w:pStyle w:val="Bullet"/>
      </w:pPr>
      <w:r>
        <w:t>Hazardous Substances and New Organisms Act 1996</w:t>
      </w:r>
    </w:p>
    <w:p w14:paraId="51AAC8F7" w14:textId="77777777" w:rsidR="00016F58" w:rsidRDefault="00016F58" w:rsidP="00016F58">
      <w:pPr>
        <w:pStyle w:val="Bullet"/>
      </w:pPr>
      <w:r>
        <w:t>Local Government Act 1974</w:t>
      </w:r>
    </w:p>
    <w:p w14:paraId="1FEC874C" w14:textId="77777777" w:rsidR="00016F58" w:rsidRDefault="00016F58" w:rsidP="00016F58">
      <w:pPr>
        <w:pStyle w:val="Bullet"/>
      </w:pPr>
      <w:r>
        <w:t>Local Government Act 2002</w:t>
      </w:r>
    </w:p>
    <w:p w14:paraId="500F20BC" w14:textId="77777777" w:rsidR="00016F58" w:rsidRDefault="00016F58" w:rsidP="00016F58">
      <w:pPr>
        <w:pStyle w:val="Bullet"/>
      </w:pPr>
      <w:r>
        <w:t>Maritime Security Act 2004</w:t>
      </w:r>
    </w:p>
    <w:p w14:paraId="6F67B9FD" w14:textId="77777777" w:rsidR="00016F58" w:rsidRDefault="00016F58" w:rsidP="00016F58">
      <w:pPr>
        <w:pStyle w:val="Bullet"/>
      </w:pPr>
      <w:r>
        <w:t>Prostitution Reform Act 2003</w:t>
      </w:r>
    </w:p>
    <w:p w14:paraId="79571C1D" w14:textId="77777777" w:rsidR="00016F58" w:rsidRDefault="00016F58" w:rsidP="00016F58">
      <w:pPr>
        <w:pStyle w:val="Bullet"/>
      </w:pPr>
      <w:r>
        <w:t>Public Service Act 2020</w:t>
      </w:r>
    </w:p>
    <w:p w14:paraId="1DDE7275" w14:textId="77777777" w:rsidR="00016F58" w:rsidRDefault="00016F58" w:rsidP="00016F58">
      <w:pPr>
        <w:pStyle w:val="Bullet"/>
      </w:pPr>
      <w:r>
        <w:t>Sale and Supply of Alcohol Act 2012</w:t>
      </w:r>
    </w:p>
    <w:p w14:paraId="79D9B7F6" w14:textId="77777777" w:rsidR="00016F58" w:rsidRDefault="00016F58" w:rsidP="00016F58">
      <w:pPr>
        <w:pStyle w:val="Bullet"/>
      </w:pPr>
      <w:r>
        <w:t>Social Security Act 2018</w:t>
      </w:r>
    </w:p>
    <w:p w14:paraId="307340D2" w14:textId="77777777" w:rsidR="00016F58" w:rsidRDefault="00016F58" w:rsidP="00016F58">
      <w:pPr>
        <w:pStyle w:val="Bullet"/>
      </w:pPr>
      <w:r>
        <w:t>Victims’ Rights Act 2002</w:t>
      </w:r>
    </w:p>
    <w:p w14:paraId="508A73DB" w14:textId="77777777" w:rsidR="00016F58" w:rsidRDefault="00016F58" w:rsidP="00016F58">
      <w:pPr>
        <w:pStyle w:val="Bullet"/>
      </w:pPr>
      <w:r>
        <w:t>Waste Minimisation Act 2008.</w:t>
      </w:r>
    </w:p>
    <w:p w14:paraId="6D612617" w14:textId="77777777" w:rsidR="00016F58" w:rsidRDefault="00016F58" w:rsidP="00016F58"/>
    <w:p w14:paraId="6A8B81E8" w14:textId="5051CE38" w:rsidR="00016F58" w:rsidRDefault="00016F58" w:rsidP="00016F58">
      <w:r w:rsidRPr="00016F58">
        <w:rPr>
          <w:b/>
          <w:bCs/>
        </w:rPr>
        <w:t>Note:</w:t>
      </w:r>
      <w:r>
        <w:t xml:space="preserve"> The Acts listed above are examples illustrating where these powers and functions can be found. This list may not be exhaustive.</w:t>
      </w:r>
    </w:p>
    <w:p w14:paraId="4FC968F6" w14:textId="77777777" w:rsidR="00016F58" w:rsidRPr="00016F58" w:rsidRDefault="00016F58" w:rsidP="00016F58">
      <w:pPr>
        <w:pStyle w:val="Heading3"/>
        <w:rPr>
          <w:w w:val="105"/>
        </w:rPr>
      </w:pPr>
      <w:r w:rsidRPr="00016F58">
        <w:rPr>
          <w:w w:val="105"/>
        </w:rPr>
        <w:t>Additional statutory reporting requirements</w:t>
      </w:r>
    </w:p>
    <w:p w14:paraId="7CCC752A" w14:textId="77777777" w:rsidR="00016F58" w:rsidRPr="00016F58" w:rsidRDefault="00016F58" w:rsidP="00016F58">
      <w:pPr>
        <w:rPr>
          <w:w w:val="105"/>
        </w:rPr>
      </w:pPr>
      <w:r w:rsidRPr="00016F58">
        <w:rPr>
          <w:w w:val="105"/>
        </w:rPr>
        <w:t>The Minister of Finance has not specified any additional reporting requirements.</w:t>
      </w:r>
    </w:p>
    <w:p w14:paraId="4AB7B741" w14:textId="77777777" w:rsidR="00016F58" w:rsidRPr="00016F58" w:rsidRDefault="00016F58" w:rsidP="00016F58">
      <w:pPr>
        <w:pStyle w:val="Heading3"/>
        <w:rPr>
          <w:w w:val="105"/>
        </w:rPr>
      </w:pPr>
      <w:r w:rsidRPr="00016F58">
        <w:rPr>
          <w:w w:val="105"/>
        </w:rPr>
        <w:t>International compliance</w:t>
      </w:r>
    </w:p>
    <w:p w14:paraId="04FE2124" w14:textId="77777777" w:rsidR="00016F58" w:rsidRDefault="00016F58" w:rsidP="00016F58">
      <w:pPr>
        <w:rPr>
          <w:w w:val="105"/>
        </w:rPr>
      </w:pPr>
      <w:r w:rsidRPr="00016F58">
        <w:rPr>
          <w:w w:val="105"/>
        </w:rPr>
        <w:t>The Ministry helps the New Zealand Government comply with international obligations by actively supporting and participating in international organisations (eg, the World Health Organization).</w:t>
      </w:r>
    </w:p>
    <w:p w14:paraId="7032EA7E" w14:textId="77777777" w:rsidR="00016F58" w:rsidRPr="00016F58" w:rsidRDefault="00016F58" w:rsidP="00016F58">
      <w:pPr>
        <w:rPr>
          <w:w w:val="105"/>
        </w:rPr>
      </w:pPr>
    </w:p>
    <w:p w14:paraId="244A2477" w14:textId="77777777" w:rsidR="00016F58" w:rsidRPr="00016F58" w:rsidRDefault="00016F58" w:rsidP="00016F58">
      <w:pPr>
        <w:rPr>
          <w:w w:val="105"/>
        </w:rPr>
      </w:pPr>
      <w:r w:rsidRPr="00016F58">
        <w:rPr>
          <w:w w:val="105"/>
        </w:rPr>
        <w:t>We also ensure New Zealand complies with international requirements, such as the International Health Regulations (2005) and the World Health Organization Framework Convention on Tobacco Control, as well as a range of United Nations conventions.</w:t>
      </w:r>
    </w:p>
    <w:p w14:paraId="4B65C086" w14:textId="77777777" w:rsidR="00016F58" w:rsidRPr="00016F58" w:rsidRDefault="00016F58" w:rsidP="00016F58">
      <w:pPr>
        <w:pStyle w:val="Heading3"/>
        <w:rPr>
          <w:w w:val="105"/>
        </w:rPr>
      </w:pPr>
      <w:r w:rsidRPr="00016F58">
        <w:rPr>
          <w:w w:val="105"/>
        </w:rPr>
        <w:t>Web resources</w:t>
      </w:r>
    </w:p>
    <w:p w14:paraId="19979F9C" w14:textId="34282521" w:rsidR="00016F58" w:rsidRDefault="00016F58" w:rsidP="00016F58">
      <w:pPr>
        <w:rPr>
          <w:w w:val="105"/>
        </w:rPr>
      </w:pPr>
      <w:r w:rsidRPr="00016F58">
        <w:rPr>
          <w:w w:val="105"/>
        </w:rPr>
        <w:t xml:space="preserve">To search and access publications we produce, please visit </w:t>
      </w:r>
      <w:hyperlink r:id="rId34" w:history="1">
        <w:r w:rsidRPr="00016F58">
          <w:rPr>
            <w:rStyle w:val="Hyperlink"/>
            <w:w w:val="105"/>
          </w:rPr>
          <w:t>health.govt.nz/publications</w:t>
        </w:r>
      </w:hyperlink>
      <w:r w:rsidRPr="00016F58">
        <w:rPr>
          <w:w w:val="105"/>
        </w:rPr>
        <w:t>.</w:t>
      </w:r>
    </w:p>
    <w:p w14:paraId="4692C313" w14:textId="77777777" w:rsidR="00016F58" w:rsidRPr="00016F58" w:rsidRDefault="00016F58" w:rsidP="00016F58">
      <w:pPr>
        <w:rPr>
          <w:w w:val="105"/>
        </w:rPr>
      </w:pPr>
    </w:p>
    <w:p w14:paraId="68D2EFB9" w14:textId="10885427" w:rsidR="00016F58" w:rsidRDefault="00016F58" w:rsidP="00016F58">
      <w:pPr>
        <w:rPr>
          <w:w w:val="105"/>
        </w:rPr>
      </w:pPr>
      <w:r w:rsidRPr="00016F58">
        <w:rPr>
          <w:w w:val="105"/>
        </w:rPr>
        <w:t xml:space="preserve">For information on regulations administered by the Ministry, please visit </w:t>
      </w:r>
      <w:hyperlink r:id="rId35" w:history="1">
        <w:r w:rsidRPr="00016F58">
          <w:rPr>
            <w:rStyle w:val="Hyperlink"/>
            <w:w w:val="105"/>
          </w:rPr>
          <w:t>health.govt.nz/our-work/regulation-health-and-disability-system</w:t>
        </w:r>
      </w:hyperlink>
      <w:r w:rsidRPr="00016F58">
        <w:rPr>
          <w:w w:val="105"/>
        </w:rPr>
        <w:t>.</w:t>
      </w:r>
    </w:p>
    <w:p w14:paraId="06443224" w14:textId="77777777" w:rsidR="00016F58" w:rsidRPr="00016F58" w:rsidRDefault="00016F58" w:rsidP="00016F58">
      <w:pPr>
        <w:rPr>
          <w:w w:val="105"/>
        </w:rPr>
      </w:pPr>
    </w:p>
    <w:p w14:paraId="2EACA2FA" w14:textId="77777777" w:rsidR="00016F58" w:rsidRDefault="00016F58" w:rsidP="00016F58">
      <w:pPr>
        <w:rPr>
          <w:w w:val="105"/>
        </w:rPr>
      </w:pPr>
      <w:r w:rsidRPr="00016F58">
        <w:rPr>
          <w:w w:val="105"/>
        </w:rPr>
        <w:t xml:space="preserve">To access a complete list of searchable copies of the Acts and associated regulations administered by the Ministry, please visit </w:t>
      </w:r>
      <w:hyperlink r:id="rId36" w:history="1">
        <w:r w:rsidRPr="00016F58">
          <w:rPr>
            <w:rStyle w:val="Hyperlink"/>
            <w:w w:val="105"/>
          </w:rPr>
          <w:t>legislation.govt.nz</w:t>
        </w:r>
      </w:hyperlink>
      <w:r w:rsidRPr="00016F58">
        <w:rPr>
          <w:w w:val="105"/>
        </w:rPr>
        <w:t>.</w:t>
      </w:r>
    </w:p>
    <w:p w14:paraId="696CFE58" w14:textId="77777777" w:rsidR="00016F58" w:rsidRDefault="00016F58" w:rsidP="00016F58">
      <w:pPr>
        <w:rPr>
          <w:w w:val="105"/>
        </w:rPr>
      </w:pPr>
    </w:p>
    <w:p w14:paraId="58A366F2" w14:textId="77777777" w:rsidR="00016F58" w:rsidRDefault="00016F58" w:rsidP="00016F58">
      <w:pPr>
        <w:ind w:firstLine="567"/>
        <w:rPr>
          <w:w w:val="105"/>
        </w:rPr>
        <w:sectPr w:rsidR="00016F58" w:rsidSect="004B1083">
          <w:pgSz w:w="11907" w:h="16840" w:code="9"/>
          <w:pgMar w:top="1418" w:right="1701" w:bottom="1134" w:left="1843" w:header="284" w:footer="425" w:gutter="284"/>
          <w:cols w:space="720"/>
        </w:sectPr>
      </w:pPr>
    </w:p>
    <w:p w14:paraId="07A8BC57" w14:textId="77777777" w:rsidR="00016F58" w:rsidRPr="00016F58" w:rsidRDefault="00016F58" w:rsidP="00016F58">
      <w:pPr>
        <w:pStyle w:val="Heading2"/>
        <w:spacing w:before="0"/>
        <w:rPr>
          <w:w w:val="105"/>
        </w:rPr>
      </w:pPr>
      <w:bookmarkStart w:id="44" w:name="_Toc211863476"/>
      <w:r w:rsidRPr="00016F58">
        <w:rPr>
          <w:w w:val="105"/>
        </w:rPr>
        <w:t>Annex 2: Delegation of functions or powers</w:t>
      </w:r>
      <w:bookmarkEnd w:id="44"/>
    </w:p>
    <w:p w14:paraId="12EDB468" w14:textId="6F4DF7D8" w:rsidR="00016F58" w:rsidRDefault="00016F58" w:rsidP="00016F58">
      <w:pPr>
        <w:rPr>
          <w:w w:val="105"/>
        </w:rPr>
      </w:pPr>
      <w:r w:rsidRPr="00016F58">
        <w:rPr>
          <w:w w:val="105"/>
        </w:rPr>
        <w:t>The Public Service Act 2020 requires government departments to state where their chief executive’s functions or powers have been delegated to a person outside the public service. For the year ended 30 June 2025, there were no delegations of the Director-General of Health’s functions or powers to a person outside the public service.</w:t>
      </w:r>
    </w:p>
    <w:p w14:paraId="7CE63285" w14:textId="77777777" w:rsidR="00016F58" w:rsidRDefault="00016F58" w:rsidP="00016F58">
      <w:pPr>
        <w:rPr>
          <w:w w:val="105"/>
        </w:rPr>
      </w:pPr>
    </w:p>
    <w:p w14:paraId="4B2FE2CD" w14:textId="77777777" w:rsidR="00016F58" w:rsidRDefault="00016F58" w:rsidP="00016F58">
      <w:pPr>
        <w:rPr>
          <w:w w:val="105"/>
        </w:rPr>
        <w:sectPr w:rsidR="00016F58" w:rsidSect="004B1083">
          <w:pgSz w:w="11907" w:h="16840" w:code="9"/>
          <w:pgMar w:top="1418" w:right="1701" w:bottom="1134" w:left="1843" w:header="284" w:footer="425" w:gutter="284"/>
          <w:cols w:space="720"/>
        </w:sectPr>
      </w:pPr>
    </w:p>
    <w:p w14:paraId="0CB501C0" w14:textId="77777777" w:rsidR="00016F58" w:rsidRPr="00016F58" w:rsidRDefault="00016F58" w:rsidP="00016F58">
      <w:pPr>
        <w:pStyle w:val="Heading2"/>
        <w:spacing w:before="0"/>
        <w:rPr>
          <w:w w:val="105"/>
        </w:rPr>
      </w:pPr>
      <w:bookmarkStart w:id="45" w:name="_Toc211863477"/>
      <w:r w:rsidRPr="00016F58">
        <w:rPr>
          <w:w w:val="105"/>
        </w:rPr>
        <w:t>Annex 3: Substance Addiction (Compulsory Assessment and Treatment) Act 2017</w:t>
      </w:r>
      <w:bookmarkEnd w:id="45"/>
    </w:p>
    <w:p w14:paraId="1710D5A1" w14:textId="77777777" w:rsidR="00016F58" w:rsidRDefault="00016F58" w:rsidP="00016F58">
      <w:pPr>
        <w:rPr>
          <w:w w:val="105"/>
        </w:rPr>
      </w:pPr>
      <w:r w:rsidRPr="00016F58">
        <w:rPr>
          <w:w w:val="105"/>
        </w:rPr>
        <w:t>In February 2018, the Substance Addiction (Compulsory Assessment and Treatment) Act 2017 (the Act) came into effect, replacing the Alcoholism and Drug Addiction Act 1966.</w:t>
      </w:r>
    </w:p>
    <w:p w14:paraId="002FDAF0" w14:textId="77777777" w:rsidR="00016F58" w:rsidRPr="00016F58" w:rsidRDefault="00016F58" w:rsidP="00016F58">
      <w:pPr>
        <w:rPr>
          <w:w w:val="105"/>
        </w:rPr>
      </w:pPr>
    </w:p>
    <w:p w14:paraId="7BE041C6" w14:textId="77777777" w:rsidR="00016F58" w:rsidRDefault="00016F58" w:rsidP="00016F58">
      <w:pPr>
        <w:rPr>
          <w:w w:val="105"/>
        </w:rPr>
      </w:pPr>
      <w:r w:rsidRPr="00016F58">
        <w:rPr>
          <w:w w:val="105"/>
        </w:rPr>
        <w:t>A key purpose of the Act is to help restore decision-making capacity for people with one or more severe substance addictions to engage in voluntary addiction treatment services.</w:t>
      </w:r>
    </w:p>
    <w:p w14:paraId="55073242" w14:textId="77777777" w:rsidR="00016F58" w:rsidRPr="00016F58" w:rsidRDefault="00016F58" w:rsidP="00016F58">
      <w:pPr>
        <w:rPr>
          <w:w w:val="105"/>
        </w:rPr>
      </w:pPr>
    </w:p>
    <w:p w14:paraId="65484349" w14:textId="77777777" w:rsidR="00016F58" w:rsidRDefault="00016F58" w:rsidP="00016F58">
      <w:pPr>
        <w:rPr>
          <w:w w:val="105"/>
        </w:rPr>
      </w:pPr>
      <w:r w:rsidRPr="00016F58">
        <w:rPr>
          <w:w w:val="105"/>
        </w:rPr>
        <w:t>The Act was developed to better protect the human rights and cultural needs of patients and their whānau. It places greater emphasis on mana-enhancing and health-based approaches to substance addiction treatment.</w:t>
      </w:r>
    </w:p>
    <w:p w14:paraId="336ECA34" w14:textId="77777777" w:rsidR="00016F58" w:rsidRPr="00016F58" w:rsidRDefault="00016F58" w:rsidP="00016F58">
      <w:pPr>
        <w:rPr>
          <w:w w:val="105"/>
        </w:rPr>
      </w:pPr>
    </w:p>
    <w:p w14:paraId="2C3D6A9D" w14:textId="204A3930" w:rsidR="00016F58" w:rsidRDefault="00016F58" w:rsidP="00016F58">
      <w:pPr>
        <w:rPr>
          <w:w w:val="105"/>
        </w:rPr>
      </w:pPr>
      <w:r w:rsidRPr="00016F58">
        <w:rPr>
          <w:w w:val="105"/>
        </w:rPr>
        <w:t>Under section 119 of the Act, we are required to disclose the following information relating to patients in our Annual Report.</w:t>
      </w:r>
    </w:p>
    <w:p w14:paraId="614DB193" w14:textId="77777777" w:rsidR="00016F58" w:rsidRDefault="00016F58" w:rsidP="00016F58">
      <w:pPr>
        <w:rPr>
          <w:w w:val="105"/>
        </w:rPr>
      </w:pPr>
    </w:p>
    <w:p w14:paraId="6E32C452" w14:textId="0C25A2A1" w:rsidR="00016F58" w:rsidRPr="00016F58" w:rsidRDefault="00016F58" w:rsidP="00016F58">
      <w:pPr>
        <w:rPr>
          <w:w w:val="105"/>
        </w:rPr>
      </w:pPr>
      <w:r w:rsidRPr="00016F58">
        <w:rPr>
          <w:w w:val="105"/>
        </w:rPr>
        <w:t>The data below has been extracted from PRIMHD</w:t>
      </w:r>
      <w:r w:rsidR="001929EB">
        <w:rPr>
          <w:rStyle w:val="FootnoteReference"/>
          <w:w w:val="105"/>
        </w:rPr>
        <w:footnoteReference w:id="48"/>
      </w:r>
      <w:r w:rsidRPr="00016F58">
        <w:rPr>
          <w:w w:val="105"/>
        </w:rPr>
        <w:t xml:space="preserve"> on 4 August 2025 and covers activities that occurred from 1 July 2024 to 30 June 2025.</w:t>
      </w:r>
      <w:r w:rsidR="001929EB">
        <w:rPr>
          <w:rStyle w:val="FootnoteReference"/>
          <w:w w:val="105"/>
        </w:rPr>
        <w:footnoteReference w:id="49"/>
      </w:r>
    </w:p>
    <w:p w14:paraId="40BD9BB3" w14:textId="77777777" w:rsidR="00457E0F" w:rsidRDefault="00457E0F" w:rsidP="00016F58">
      <w:pPr>
        <w:rPr>
          <w:w w:val="105"/>
        </w:rPr>
      </w:pPr>
    </w:p>
    <w:p w14:paraId="2CA2615F" w14:textId="234FA019" w:rsidR="00016F58" w:rsidRPr="00016F58" w:rsidRDefault="00016F58" w:rsidP="00016F58">
      <w:pPr>
        <w:rPr>
          <w:w w:val="105"/>
        </w:rPr>
      </w:pPr>
      <w:r w:rsidRPr="00016F58">
        <w:rPr>
          <w:w w:val="105"/>
        </w:rPr>
        <w:t>Over this period:</w:t>
      </w:r>
    </w:p>
    <w:p w14:paraId="6C7E3C6C" w14:textId="54A5F018" w:rsidR="00016F58" w:rsidRPr="00016F58" w:rsidRDefault="00016F58" w:rsidP="00016F58">
      <w:pPr>
        <w:pStyle w:val="Bullet"/>
        <w:rPr>
          <w:w w:val="105"/>
        </w:rPr>
      </w:pPr>
      <w:r w:rsidRPr="00016F58">
        <w:rPr>
          <w:w w:val="105"/>
        </w:rPr>
        <w:t>30 people were detained under the Act</w:t>
      </w:r>
    </w:p>
    <w:p w14:paraId="41E0DCF1" w14:textId="6D01F145" w:rsidR="00016F58" w:rsidRPr="00016F58" w:rsidRDefault="00016F58" w:rsidP="00016F58">
      <w:pPr>
        <w:pStyle w:val="Bullet"/>
        <w:rPr>
          <w:w w:val="105"/>
        </w:rPr>
      </w:pPr>
      <w:r w:rsidRPr="00016F58">
        <w:rPr>
          <w:w w:val="105"/>
        </w:rPr>
        <w:t>32 compulsory treatment orders were made</w:t>
      </w:r>
    </w:p>
    <w:p w14:paraId="6A88DDFE" w14:textId="3AEC9F79" w:rsidR="00016F58" w:rsidRPr="00016F58" w:rsidRDefault="00016F58" w:rsidP="00016F58">
      <w:pPr>
        <w:pStyle w:val="Bullet"/>
        <w:rPr>
          <w:w w:val="105"/>
        </w:rPr>
      </w:pPr>
      <w:r w:rsidRPr="00016F58">
        <w:rPr>
          <w:w w:val="105"/>
        </w:rPr>
        <w:t>17 compulsory treatment orders were extended</w:t>
      </w:r>
    </w:p>
    <w:p w14:paraId="1FB94E50" w14:textId="24A0EC5F" w:rsidR="00016F58" w:rsidRPr="00016F58" w:rsidRDefault="00016F58" w:rsidP="00016F58">
      <w:pPr>
        <w:pStyle w:val="Bullet"/>
        <w:rPr>
          <w:w w:val="105"/>
        </w:rPr>
      </w:pPr>
      <w:r w:rsidRPr="00016F58">
        <w:rPr>
          <w:w w:val="105"/>
        </w:rPr>
        <w:t>27 discharged patients chose voluntary residential treatment and out-patient services</w:t>
      </w:r>
    </w:p>
    <w:p w14:paraId="22FE2244" w14:textId="18D41188" w:rsidR="00016F58" w:rsidRPr="00016F58" w:rsidRDefault="00016F58" w:rsidP="00016F58">
      <w:pPr>
        <w:pStyle w:val="Bullet"/>
        <w:rPr>
          <w:w w:val="105"/>
        </w:rPr>
      </w:pPr>
      <w:r w:rsidRPr="00016F58">
        <w:rPr>
          <w:w w:val="105"/>
        </w:rPr>
        <w:t>the average length of detention was just over 11 weeks (81 days) for individuals who had compulsory treatment orders made (or extended).</w:t>
      </w:r>
    </w:p>
    <w:p w14:paraId="1FEB2DBD" w14:textId="77777777" w:rsidR="00016F58" w:rsidRDefault="00016F58" w:rsidP="00016F58">
      <w:pPr>
        <w:rPr>
          <w:w w:val="105"/>
        </w:rPr>
      </w:pPr>
    </w:p>
    <w:p w14:paraId="0A753DF5" w14:textId="1AB153DE" w:rsidR="00016F58" w:rsidRDefault="00016F58" w:rsidP="00016F58">
      <w:pPr>
        <w:rPr>
          <w:w w:val="105"/>
        </w:rPr>
      </w:pPr>
      <w:r w:rsidRPr="00016F58">
        <w:rPr>
          <w:w w:val="105"/>
        </w:rPr>
        <w:t>Table 13 shows the number of individuals detained under the Act in 2024/25 by how long they were detained (measured in weeks).</w:t>
      </w:r>
    </w:p>
    <w:p w14:paraId="5E7DF0A4" w14:textId="77777777" w:rsidR="001929EB" w:rsidRDefault="001929EB" w:rsidP="004364A7">
      <w:pPr>
        <w:pStyle w:val="Table"/>
        <w:sectPr w:rsidR="001929EB" w:rsidSect="004B1083">
          <w:pgSz w:w="11907" w:h="16840" w:code="9"/>
          <w:pgMar w:top="1418" w:right="1701" w:bottom="1134" w:left="1843" w:header="284" w:footer="425" w:gutter="284"/>
          <w:cols w:space="720"/>
        </w:sectPr>
      </w:pPr>
    </w:p>
    <w:p w14:paraId="035710BE" w14:textId="31EB4DE5" w:rsidR="00016F58" w:rsidRPr="001929EB" w:rsidRDefault="00016F58" w:rsidP="004364A7">
      <w:pPr>
        <w:pStyle w:val="Table"/>
        <w:rPr>
          <w:w w:val="105"/>
        </w:rPr>
      </w:pPr>
      <w:r>
        <w:t xml:space="preserve">Table </w:t>
      </w:r>
      <w:r w:rsidR="0020298F">
        <w:fldChar w:fldCharType="begin"/>
      </w:r>
      <w:r w:rsidR="0020298F">
        <w:instrText xml:space="preserve"> SEQ Table \* ARABIC </w:instrText>
      </w:r>
      <w:r w:rsidR="0020298F">
        <w:fldChar w:fldCharType="separate"/>
      </w:r>
      <w:r w:rsidR="0020298F">
        <w:rPr>
          <w:noProof/>
        </w:rPr>
        <w:t>13</w:t>
      </w:r>
      <w:r w:rsidR="0020298F">
        <w:rPr>
          <w:noProof/>
        </w:rPr>
        <w:fldChar w:fldCharType="end"/>
      </w:r>
      <w:r>
        <w:t xml:space="preserve">: </w:t>
      </w:r>
      <w:r w:rsidRPr="00016F58">
        <w:rPr>
          <w:w w:val="105"/>
        </w:rPr>
        <w:t>Number of people detained under the Substance Addiction (Compulsory Assessment and Treatment) Act 2017, by length of detention</w:t>
      </w:r>
    </w:p>
    <w:tbl>
      <w:tblPr>
        <w:tblW w:w="8070" w:type="dxa"/>
        <w:tblInd w:w="7" w:type="dxa"/>
        <w:tblLayout w:type="fixed"/>
        <w:tblCellMar>
          <w:left w:w="0" w:type="dxa"/>
          <w:right w:w="0" w:type="dxa"/>
        </w:tblCellMar>
        <w:tblLook w:val="01E0" w:firstRow="1" w:lastRow="1" w:firstColumn="1" w:lastColumn="1" w:noHBand="0" w:noVBand="0"/>
      </w:tblPr>
      <w:tblGrid>
        <w:gridCol w:w="4035"/>
        <w:gridCol w:w="4035"/>
      </w:tblGrid>
      <w:tr w:rsidR="001929EB" w:rsidRPr="001929EB" w14:paraId="36F0294C" w14:textId="77777777" w:rsidTr="001929EB">
        <w:trPr>
          <w:trHeight w:val="360"/>
        </w:trPr>
        <w:tc>
          <w:tcPr>
            <w:tcW w:w="4035" w:type="dxa"/>
            <w:shd w:val="clear" w:color="auto" w:fill="D9D9D9" w:themeFill="background1" w:themeFillShade="D9"/>
            <w:hideMark/>
          </w:tcPr>
          <w:p w14:paraId="3E29FDEC" w14:textId="0E857EA2" w:rsidR="001929EB" w:rsidRPr="001929EB" w:rsidRDefault="001929EB" w:rsidP="001929EB">
            <w:pPr>
              <w:pStyle w:val="TableText"/>
              <w:ind w:left="57" w:right="113"/>
              <w:jc w:val="right"/>
              <w:rPr>
                <w:rFonts w:cs="Segoe UI"/>
                <w:b/>
                <w:bCs/>
                <w:spacing w:val="-5"/>
                <w:sz w:val="16"/>
              </w:rPr>
            </w:pPr>
            <w:bookmarkStart w:id="46" w:name="_Hlk179818041"/>
            <w:r w:rsidRPr="001929EB">
              <w:rPr>
                <w:rFonts w:cs="Segoe UI"/>
                <w:b/>
                <w:bCs/>
                <w:spacing w:val="-5"/>
                <w:sz w:val="16"/>
              </w:rPr>
              <w:t>Number of weeks of detention</w:t>
            </w:r>
            <w:r>
              <w:rPr>
                <w:rStyle w:val="FootnoteReference"/>
                <w:rFonts w:cs="Segoe UI"/>
                <w:b/>
                <w:bCs/>
                <w:spacing w:val="-5"/>
                <w:sz w:val="16"/>
              </w:rPr>
              <w:footnoteReference w:id="50"/>
            </w:r>
          </w:p>
        </w:tc>
        <w:tc>
          <w:tcPr>
            <w:tcW w:w="4035" w:type="dxa"/>
            <w:shd w:val="clear" w:color="auto" w:fill="D9D9D9" w:themeFill="background1" w:themeFillShade="D9"/>
            <w:hideMark/>
          </w:tcPr>
          <w:p w14:paraId="6BFF29B6" w14:textId="1A2214E0" w:rsidR="001929EB" w:rsidRPr="001929EB" w:rsidRDefault="001929EB" w:rsidP="00457E0F">
            <w:pPr>
              <w:pStyle w:val="TableText"/>
              <w:ind w:left="57" w:right="170"/>
              <w:jc w:val="right"/>
              <w:rPr>
                <w:rFonts w:cs="Segoe UI"/>
                <w:b/>
                <w:bCs/>
                <w:spacing w:val="-5"/>
                <w:sz w:val="16"/>
              </w:rPr>
            </w:pPr>
            <w:r w:rsidRPr="001929EB">
              <w:rPr>
                <w:rFonts w:cs="Segoe UI"/>
                <w:b/>
                <w:bCs/>
                <w:spacing w:val="-5"/>
                <w:sz w:val="16"/>
              </w:rPr>
              <w:t>Number of individuals</w:t>
            </w:r>
          </w:p>
        </w:tc>
      </w:tr>
      <w:bookmarkEnd w:id="46"/>
      <w:tr w:rsidR="001929EB" w14:paraId="3E3FAEBA" w14:textId="77777777">
        <w:trPr>
          <w:trHeight w:val="344"/>
        </w:trPr>
        <w:tc>
          <w:tcPr>
            <w:tcW w:w="4035" w:type="dxa"/>
            <w:tcBorders>
              <w:top w:val="nil"/>
              <w:left w:val="nil"/>
              <w:bottom w:val="single" w:sz="4" w:space="0" w:color="A6A6A6" w:themeColor="background1" w:themeShade="A6"/>
              <w:right w:val="nil"/>
            </w:tcBorders>
            <w:hideMark/>
          </w:tcPr>
          <w:p w14:paraId="366D1DF4" w14:textId="78343FA4" w:rsidR="001929EB" w:rsidRPr="001929EB" w:rsidRDefault="001929EB" w:rsidP="001929EB">
            <w:pPr>
              <w:pStyle w:val="TableText"/>
              <w:ind w:left="57" w:right="113"/>
              <w:jc w:val="right"/>
              <w:rPr>
                <w:rFonts w:cs="Segoe UI"/>
              </w:rPr>
            </w:pPr>
            <w:r w:rsidRPr="001929EB">
              <w:rPr>
                <w:rFonts w:cs="Segoe UI"/>
                <w:spacing w:val="-5"/>
                <w:sz w:val="16"/>
              </w:rPr>
              <w:t>0–1</w:t>
            </w:r>
          </w:p>
        </w:tc>
        <w:tc>
          <w:tcPr>
            <w:tcW w:w="4035" w:type="dxa"/>
            <w:tcBorders>
              <w:top w:val="nil"/>
              <w:left w:val="nil"/>
              <w:bottom w:val="single" w:sz="4" w:space="0" w:color="A6A6A6" w:themeColor="background1" w:themeShade="A6"/>
              <w:right w:val="nil"/>
            </w:tcBorders>
            <w:hideMark/>
          </w:tcPr>
          <w:p w14:paraId="1322EF36" w14:textId="7C5D342B" w:rsidR="001929EB" w:rsidRPr="001929EB" w:rsidRDefault="001929EB" w:rsidP="00457E0F">
            <w:pPr>
              <w:pStyle w:val="TableText"/>
              <w:ind w:left="57" w:right="170"/>
              <w:jc w:val="right"/>
              <w:rPr>
                <w:rFonts w:cs="Segoe UI"/>
                <w:spacing w:val="-5"/>
                <w:sz w:val="16"/>
              </w:rPr>
            </w:pPr>
            <w:r w:rsidRPr="001929EB">
              <w:rPr>
                <w:rFonts w:cs="Segoe UI"/>
                <w:spacing w:val="-5"/>
                <w:sz w:val="16"/>
              </w:rPr>
              <w:t>0</w:t>
            </w:r>
          </w:p>
        </w:tc>
      </w:tr>
      <w:tr w:rsidR="001929EB" w14:paraId="0AE39F16"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2C1EF3AF" w14:textId="112798EC" w:rsidR="001929EB" w:rsidRPr="001929EB" w:rsidRDefault="001929EB" w:rsidP="001929EB">
            <w:pPr>
              <w:pStyle w:val="TableText"/>
              <w:ind w:left="57" w:right="113"/>
              <w:jc w:val="right"/>
              <w:rPr>
                <w:rFonts w:cs="Segoe UI"/>
              </w:rPr>
            </w:pPr>
            <w:r w:rsidRPr="001929EB">
              <w:rPr>
                <w:rFonts w:cs="Segoe UI"/>
                <w:spacing w:val="-5"/>
                <w:sz w:val="16"/>
              </w:rPr>
              <w:t>1–2</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3A773972" w14:textId="3A0906A9" w:rsidR="001929EB" w:rsidRPr="001929EB" w:rsidRDefault="001929EB" w:rsidP="00457E0F">
            <w:pPr>
              <w:pStyle w:val="TableText"/>
              <w:ind w:left="57" w:right="170"/>
              <w:jc w:val="right"/>
              <w:rPr>
                <w:rFonts w:cs="Segoe UI"/>
                <w:spacing w:val="-5"/>
                <w:sz w:val="16"/>
              </w:rPr>
            </w:pPr>
            <w:r w:rsidRPr="001929EB">
              <w:rPr>
                <w:rFonts w:cs="Segoe UI"/>
                <w:spacing w:val="-5"/>
                <w:sz w:val="16"/>
              </w:rPr>
              <w:t>0</w:t>
            </w:r>
          </w:p>
        </w:tc>
      </w:tr>
      <w:tr w:rsidR="001929EB" w14:paraId="6EF39AE0"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595ACC35" w14:textId="5523559E" w:rsidR="001929EB" w:rsidRPr="001929EB" w:rsidRDefault="001929EB" w:rsidP="001929EB">
            <w:pPr>
              <w:pStyle w:val="TableText"/>
              <w:ind w:left="57" w:right="113"/>
              <w:jc w:val="right"/>
              <w:rPr>
                <w:rFonts w:cs="Segoe UI"/>
              </w:rPr>
            </w:pPr>
            <w:r w:rsidRPr="001929EB">
              <w:rPr>
                <w:rFonts w:cs="Segoe UI"/>
                <w:spacing w:val="-5"/>
                <w:w w:val="105"/>
                <w:sz w:val="16"/>
              </w:rPr>
              <w:t>2–3</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0B58F675" w14:textId="3E22CF7A" w:rsidR="001929EB" w:rsidRPr="001929EB" w:rsidRDefault="001929EB" w:rsidP="00457E0F">
            <w:pPr>
              <w:pStyle w:val="TableText"/>
              <w:ind w:left="57" w:right="170"/>
              <w:jc w:val="right"/>
              <w:rPr>
                <w:rFonts w:cs="Segoe UI"/>
                <w:spacing w:val="-5"/>
                <w:sz w:val="16"/>
              </w:rPr>
            </w:pPr>
            <w:r w:rsidRPr="001929EB">
              <w:rPr>
                <w:rFonts w:cs="Segoe UI"/>
                <w:spacing w:val="-5"/>
                <w:sz w:val="16"/>
              </w:rPr>
              <w:t>1</w:t>
            </w:r>
          </w:p>
        </w:tc>
      </w:tr>
      <w:tr w:rsidR="001929EB" w14:paraId="26B5D7AE"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1289824E" w14:textId="01F4B34D" w:rsidR="001929EB" w:rsidRPr="001929EB" w:rsidRDefault="001929EB" w:rsidP="001929EB">
            <w:pPr>
              <w:pStyle w:val="TableText"/>
              <w:ind w:left="57" w:right="113"/>
              <w:jc w:val="right"/>
              <w:rPr>
                <w:rFonts w:cs="Segoe UI"/>
              </w:rPr>
            </w:pPr>
            <w:r w:rsidRPr="001929EB">
              <w:rPr>
                <w:rFonts w:cs="Segoe UI"/>
                <w:spacing w:val="-5"/>
                <w:w w:val="105"/>
                <w:sz w:val="16"/>
              </w:rPr>
              <w:t>3–4</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4058B8C9" w14:textId="4CCE4418" w:rsidR="001929EB" w:rsidRPr="001929EB" w:rsidRDefault="001929EB" w:rsidP="00457E0F">
            <w:pPr>
              <w:pStyle w:val="TableText"/>
              <w:ind w:left="57" w:right="170"/>
              <w:jc w:val="right"/>
              <w:rPr>
                <w:rFonts w:cs="Segoe UI"/>
                <w:spacing w:val="-5"/>
                <w:sz w:val="16"/>
              </w:rPr>
            </w:pPr>
            <w:r w:rsidRPr="001929EB">
              <w:rPr>
                <w:rFonts w:cs="Segoe UI"/>
                <w:spacing w:val="-5"/>
                <w:sz w:val="16"/>
              </w:rPr>
              <w:t>0</w:t>
            </w:r>
          </w:p>
        </w:tc>
      </w:tr>
      <w:tr w:rsidR="001929EB" w14:paraId="445AB259"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291FEDD4" w14:textId="345A002C" w:rsidR="001929EB" w:rsidRPr="001929EB" w:rsidRDefault="001929EB" w:rsidP="001929EB">
            <w:pPr>
              <w:pStyle w:val="TableText"/>
              <w:ind w:left="57" w:right="113"/>
              <w:jc w:val="right"/>
              <w:rPr>
                <w:rFonts w:cs="Segoe UI"/>
              </w:rPr>
            </w:pPr>
            <w:r w:rsidRPr="001929EB">
              <w:rPr>
                <w:rFonts w:cs="Segoe UI"/>
                <w:spacing w:val="-5"/>
                <w:w w:val="110"/>
                <w:sz w:val="16"/>
              </w:rPr>
              <w:t>4–5</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48F399A9" w14:textId="5F9E497B" w:rsidR="001929EB" w:rsidRPr="001929EB" w:rsidRDefault="001929EB" w:rsidP="00457E0F">
            <w:pPr>
              <w:pStyle w:val="TableText"/>
              <w:ind w:left="57" w:right="170"/>
              <w:jc w:val="right"/>
              <w:rPr>
                <w:rFonts w:cs="Segoe UI"/>
                <w:spacing w:val="-5"/>
                <w:sz w:val="16"/>
              </w:rPr>
            </w:pPr>
            <w:r w:rsidRPr="001929EB">
              <w:rPr>
                <w:rFonts w:cs="Segoe UI"/>
                <w:spacing w:val="-5"/>
                <w:sz w:val="16"/>
              </w:rPr>
              <w:t>1</w:t>
            </w:r>
          </w:p>
        </w:tc>
      </w:tr>
      <w:tr w:rsidR="001929EB" w14:paraId="3FF37BC9"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6678E4E2" w14:textId="00D8D9AA" w:rsidR="001929EB" w:rsidRPr="001929EB" w:rsidRDefault="001929EB" w:rsidP="001929EB">
            <w:pPr>
              <w:pStyle w:val="TableText"/>
              <w:ind w:left="57" w:right="113"/>
              <w:jc w:val="right"/>
              <w:rPr>
                <w:rFonts w:cs="Segoe UI"/>
              </w:rPr>
            </w:pPr>
            <w:r w:rsidRPr="001929EB">
              <w:rPr>
                <w:rFonts w:cs="Segoe UI"/>
                <w:spacing w:val="-5"/>
                <w:w w:val="110"/>
                <w:sz w:val="16"/>
              </w:rPr>
              <w:t>5–6</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46F1A92A" w14:textId="4D9AB824" w:rsidR="001929EB" w:rsidRPr="001929EB" w:rsidRDefault="001929EB" w:rsidP="00457E0F">
            <w:pPr>
              <w:pStyle w:val="TableText"/>
              <w:ind w:left="57" w:right="170"/>
              <w:jc w:val="right"/>
              <w:rPr>
                <w:rFonts w:cs="Segoe UI"/>
                <w:spacing w:val="-5"/>
                <w:sz w:val="16"/>
              </w:rPr>
            </w:pPr>
            <w:r w:rsidRPr="001929EB">
              <w:rPr>
                <w:rFonts w:cs="Segoe UI"/>
                <w:spacing w:val="-5"/>
                <w:sz w:val="16"/>
              </w:rPr>
              <w:t>0</w:t>
            </w:r>
          </w:p>
        </w:tc>
      </w:tr>
      <w:tr w:rsidR="001929EB" w14:paraId="627D9F82"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7AE0AB74" w14:textId="15BA5E22" w:rsidR="001929EB" w:rsidRPr="001929EB" w:rsidRDefault="001929EB" w:rsidP="001929EB">
            <w:pPr>
              <w:pStyle w:val="TableText"/>
              <w:ind w:left="57" w:right="113"/>
              <w:jc w:val="right"/>
              <w:rPr>
                <w:rFonts w:cs="Segoe UI"/>
              </w:rPr>
            </w:pPr>
            <w:r w:rsidRPr="001929EB">
              <w:rPr>
                <w:rFonts w:cs="Segoe UI"/>
                <w:spacing w:val="-5"/>
                <w:w w:val="105"/>
                <w:sz w:val="16"/>
              </w:rPr>
              <w:t>6–7</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181E6E64" w14:textId="5D1D6815" w:rsidR="001929EB" w:rsidRPr="001929EB" w:rsidRDefault="001929EB" w:rsidP="00457E0F">
            <w:pPr>
              <w:pStyle w:val="TableText"/>
              <w:ind w:left="57" w:right="170"/>
              <w:jc w:val="right"/>
              <w:rPr>
                <w:rFonts w:cs="Segoe UI"/>
                <w:spacing w:val="-5"/>
                <w:sz w:val="16"/>
              </w:rPr>
            </w:pPr>
            <w:r w:rsidRPr="001929EB">
              <w:rPr>
                <w:rFonts w:cs="Segoe UI"/>
                <w:spacing w:val="-5"/>
                <w:sz w:val="16"/>
              </w:rPr>
              <w:t>1</w:t>
            </w:r>
          </w:p>
        </w:tc>
      </w:tr>
      <w:tr w:rsidR="001929EB" w14:paraId="27EA1798"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085D2C60" w14:textId="3D55EDD9" w:rsidR="001929EB" w:rsidRPr="001929EB" w:rsidRDefault="001929EB" w:rsidP="001929EB">
            <w:pPr>
              <w:pStyle w:val="TableText"/>
              <w:ind w:left="57" w:right="113"/>
              <w:jc w:val="right"/>
              <w:rPr>
                <w:rFonts w:cs="Segoe UI"/>
              </w:rPr>
            </w:pPr>
            <w:r w:rsidRPr="001929EB">
              <w:rPr>
                <w:rFonts w:cs="Segoe UI"/>
                <w:spacing w:val="-5"/>
                <w:w w:val="105"/>
                <w:sz w:val="16"/>
              </w:rPr>
              <w:t>7–8</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797C12CC" w14:textId="209BA374" w:rsidR="001929EB" w:rsidRPr="001929EB" w:rsidRDefault="001929EB" w:rsidP="00457E0F">
            <w:pPr>
              <w:pStyle w:val="TableText"/>
              <w:ind w:left="57" w:right="170"/>
              <w:jc w:val="right"/>
              <w:rPr>
                <w:rFonts w:cs="Segoe UI"/>
                <w:spacing w:val="-5"/>
                <w:sz w:val="16"/>
              </w:rPr>
            </w:pPr>
            <w:r w:rsidRPr="001929EB">
              <w:rPr>
                <w:rFonts w:cs="Segoe UI"/>
                <w:spacing w:val="-5"/>
                <w:sz w:val="16"/>
              </w:rPr>
              <w:t>7</w:t>
            </w:r>
          </w:p>
        </w:tc>
      </w:tr>
      <w:tr w:rsidR="001929EB" w14:paraId="4A068C63" w14:textId="77777777">
        <w:trPr>
          <w:trHeight w:val="344"/>
        </w:trPr>
        <w:tc>
          <w:tcPr>
            <w:tcW w:w="4035" w:type="dxa"/>
            <w:tcBorders>
              <w:top w:val="single" w:sz="4" w:space="0" w:color="A6A6A6" w:themeColor="background1" w:themeShade="A6"/>
              <w:left w:val="nil"/>
              <w:bottom w:val="single" w:sz="4" w:space="0" w:color="A6A6A6" w:themeColor="background1" w:themeShade="A6"/>
              <w:right w:val="nil"/>
            </w:tcBorders>
            <w:hideMark/>
          </w:tcPr>
          <w:p w14:paraId="5A97E2E1" w14:textId="0DBC786A" w:rsidR="001929EB" w:rsidRPr="001929EB" w:rsidRDefault="001929EB" w:rsidP="001929EB">
            <w:pPr>
              <w:pStyle w:val="TableText"/>
              <w:ind w:left="57" w:right="113"/>
              <w:jc w:val="right"/>
              <w:rPr>
                <w:rFonts w:cs="Segoe UI"/>
              </w:rPr>
            </w:pPr>
            <w:r w:rsidRPr="001929EB">
              <w:rPr>
                <w:rFonts w:cs="Segoe UI"/>
                <w:w w:val="105"/>
                <w:sz w:val="16"/>
              </w:rPr>
              <w:t>Greater</w:t>
            </w:r>
            <w:r w:rsidRPr="001929EB">
              <w:rPr>
                <w:rFonts w:cs="Segoe UI"/>
                <w:spacing w:val="-5"/>
                <w:w w:val="105"/>
                <w:sz w:val="16"/>
              </w:rPr>
              <w:t xml:space="preserve"> </w:t>
            </w:r>
            <w:r w:rsidRPr="001929EB">
              <w:rPr>
                <w:rFonts w:cs="Segoe UI"/>
                <w:w w:val="105"/>
                <w:sz w:val="16"/>
              </w:rPr>
              <w:t>than</w:t>
            </w:r>
            <w:r w:rsidRPr="001929EB">
              <w:rPr>
                <w:rFonts w:cs="Segoe UI"/>
                <w:spacing w:val="-4"/>
                <w:w w:val="105"/>
                <w:sz w:val="16"/>
              </w:rPr>
              <w:t xml:space="preserve"> </w:t>
            </w:r>
            <w:r w:rsidRPr="001929EB">
              <w:rPr>
                <w:rFonts w:cs="Segoe UI"/>
                <w:spacing w:val="-10"/>
                <w:w w:val="105"/>
                <w:sz w:val="16"/>
              </w:rPr>
              <w:t>8</w:t>
            </w:r>
          </w:p>
        </w:tc>
        <w:tc>
          <w:tcPr>
            <w:tcW w:w="4035" w:type="dxa"/>
            <w:tcBorders>
              <w:top w:val="single" w:sz="4" w:space="0" w:color="A6A6A6" w:themeColor="background1" w:themeShade="A6"/>
              <w:left w:val="nil"/>
              <w:bottom w:val="single" w:sz="4" w:space="0" w:color="A6A6A6" w:themeColor="background1" w:themeShade="A6"/>
              <w:right w:val="nil"/>
            </w:tcBorders>
            <w:hideMark/>
          </w:tcPr>
          <w:p w14:paraId="0FE7C894" w14:textId="296A2107" w:rsidR="001929EB" w:rsidRPr="001929EB" w:rsidRDefault="001929EB" w:rsidP="00457E0F">
            <w:pPr>
              <w:pStyle w:val="TableText"/>
              <w:ind w:left="57" w:right="170"/>
              <w:jc w:val="right"/>
              <w:rPr>
                <w:rFonts w:cs="Segoe UI"/>
                <w:spacing w:val="-5"/>
                <w:sz w:val="16"/>
              </w:rPr>
            </w:pPr>
            <w:r w:rsidRPr="001929EB">
              <w:rPr>
                <w:rFonts w:cs="Segoe UI"/>
                <w:spacing w:val="-5"/>
                <w:sz w:val="16"/>
              </w:rPr>
              <w:t>16</w:t>
            </w:r>
          </w:p>
        </w:tc>
      </w:tr>
    </w:tbl>
    <w:p w14:paraId="156D8BCB" w14:textId="77777777" w:rsidR="001929EB" w:rsidRDefault="001929EB" w:rsidP="001929EB">
      <w:pPr>
        <w:rPr>
          <w:w w:val="105"/>
        </w:rPr>
      </w:pPr>
    </w:p>
    <w:p w14:paraId="6E5AB09A" w14:textId="73080325" w:rsidR="001929EB" w:rsidRPr="001929EB" w:rsidRDefault="001929EB" w:rsidP="001929EB">
      <w:pPr>
        <w:rPr>
          <w:w w:val="105"/>
        </w:rPr>
      </w:pPr>
      <w:r w:rsidRPr="001929EB">
        <w:rPr>
          <w:w w:val="105"/>
        </w:rPr>
        <w:t>Among these patients:</w:t>
      </w:r>
    </w:p>
    <w:p w14:paraId="283600ED" w14:textId="5EB96041" w:rsidR="001929EB" w:rsidRPr="001929EB" w:rsidRDefault="001929EB" w:rsidP="001929EB">
      <w:pPr>
        <w:pStyle w:val="Bullet"/>
        <w:rPr>
          <w:w w:val="105"/>
        </w:rPr>
      </w:pPr>
      <w:r w:rsidRPr="001929EB">
        <w:rPr>
          <w:w w:val="105"/>
        </w:rPr>
        <w:t>38.5% were detained for up to, and including, 8 weeks, which is within the first period of compulsory treatment set out in the Act.</w:t>
      </w:r>
    </w:p>
    <w:p w14:paraId="4786E08B" w14:textId="298DDEC7" w:rsidR="00016F58" w:rsidRDefault="001929EB" w:rsidP="001929EB">
      <w:pPr>
        <w:pStyle w:val="Bullet"/>
        <w:rPr>
          <w:w w:val="105"/>
        </w:rPr>
      </w:pPr>
      <w:r w:rsidRPr="001929EB">
        <w:rPr>
          <w:w w:val="105"/>
        </w:rPr>
        <w:t>61.5% of patients were detained for a period of between 8 and 16 weeks, requiring a compulsory treatment order extension.</w:t>
      </w:r>
    </w:p>
    <w:p w14:paraId="4E9F844D" w14:textId="77777777" w:rsidR="00016F58" w:rsidRDefault="00016F58" w:rsidP="00016F58">
      <w:pPr>
        <w:rPr>
          <w:w w:val="105"/>
        </w:rPr>
      </w:pPr>
    </w:p>
    <w:p w14:paraId="705325A9" w14:textId="77777777" w:rsidR="001929EB" w:rsidRDefault="001929EB" w:rsidP="001929EB">
      <w:r>
        <w:t>Data extracted from PRIMHD shows that among service users who were discharged from the Act between 1 July 2024 and 30 June 2025:</w:t>
      </w:r>
    </w:p>
    <w:p w14:paraId="40D8BBC1" w14:textId="6FA7BB35" w:rsidR="001929EB" w:rsidRDefault="001929EB" w:rsidP="001929EB">
      <w:pPr>
        <w:pStyle w:val="Bullet"/>
      </w:pPr>
      <w:r>
        <w:t>34.3% received additional inpatient care</w:t>
      </w:r>
    </w:p>
    <w:p w14:paraId="55A7C297" w14:textId="0ECB6216" w:rsidR="001929EB" w:rsidRDefault="001929EB" w:rsidP="001929EB">
      <w:pPr>
        <w:pStyle w:val="Bullet"/>
      </w:pPr>
      <w:r>
        <w:t>71.4% engaged with individual treatments in outpatient services</w:t>
      </w:r>
    </w:p>
    <w:p w14:paraId="1FE0EEC7" w14:textId="344AF153" w:rsidR="001929EB" w:rsidRDefault="001929EB" w:rsidP="001929EB">
      <w:pPr>
        <w:pStyle w:val="Bullet"/>
      </w:pPr>
      <w:r>
        <w:t>42.9% had family meetings arranged</w:t>
      </w:r>
    </w:p>
    <w:p w14:paraId="13350C8E" w14:textId="65810581" w:rsidR="001929EB" w:rsidRDefault="001929EB" w:rsidP="001929EB">
      <w:pPr>
        <w:pStyle w:val="Bullet"/>
      </w:pPr>
      <w:r>
        <w:t>94.3% had supplementary consumer records</w:t>
      </w:r>
    </w:p>
    <w:p w14:paraId="752F6944" w14:textId="6E2865D7" w:rsidR="001929EB" w:rsidRDefault="001929EB" w:rsidP="001929EB">
      <w:pPr>
        <w:pStyle w:val="Bullet"/>
      </w:pPr>
      <w:r>
        <w:t>85.7% had wellness plans.</w:t>
      </w:r>
    </w:p>
    <w:p w14:paraId="59B4492D" w14:textId="77777777" w:rsidR="001929EB" w:rsidRDefault="001929EB" w:rsidP="001929EB"/>
    <w:p w14:paraId="59B0268C" w14:textId="77777777" w:rsidR="00016F58" w:rsidRDefault="001929EB" w:rsidP="001929EB">
      <w:r w:rsidRPr="001929EB">
        <w:rPr>
          <w:b/>
          <w:bCs/>
        </w:rPr>
        <w:t>Note:</w:t>
      </w:r>
      <w:r>
        <w:t xml:space="preserve"> If an individual using these services was discharged in late June 2025, they are unlikely to have had enough time to engage with outpatient services during the reporting period. For this reason, it may be difficult to draw meaningful conclusions about a service user’s recovery journey from the information above.</w:t>
      </w:r>
    </w:p>
    <w:p w14:paraId="4F67A620" w14:textId="77777777" w:rsidR="001929EB" w:rsidRDefault="001929EB" w:rsidP="001929EB"/>
    <w:p w14:paraId="0484F914" w14:textId="77777777" w:rsidR="001929EB" w:rsidRDefault="001929EB" w:rsidP="001929EB">
      <w:pPr>
        <w:sectPr w:rsidR="001929EB" w:rsidSect="004B1083">
          <w:pgSz w:w="11907" w:h="16840" w:code="9"/>
          <w:pgMar w:top="1418" w:right="1701" w:bottom="1134" w:left="1843" w:header="284" w:footer="425" w:gutter="284"/>
          <w:cols w:space="720"/>
        </w:sectPr>
      </w:pPr>
    </w:p>
    <w:p w14:paraId="7F7C14F4" w14:textId="77777777" w:rsidR="001929EB" w:rsidRDefault="001929EB" w:rsidP="00B43168">
      <w:pPr>
        <w:pStyle w:val="Heading2"/>
        <w:spacing w:before="0"/>
      </w:pPr>
      <w:bookmarkStart w:id="47" w:name="_Toc211863478"/>
      <w:r>
        <w:t>Annex 4: Committees</w:t>
      </w:r>
      <w:bookmarkEnd w:id="47"/>
    </w:p>
    <w:p w14:paraId="563CC927" w14:textId="77777777" w:rsidR="001929EB" w:rsidRDefault="001929EB" w:rsidP="001929EB">
      <w:r>
        <w:t>The Ministry is required by legislation to include information about committees.</w:t>
      </w:r>
    </w:p>
    <w:p w14:paraId="6D606B40" w14:textId="77777777" w:rsidR="001929EB" w:rsidRDefault="001929EB" w:rsidP="001929EB"/>
    <w:p w14:paraId="74FDC863" w14:textId="77777777" w:rsidR="001929EB" w:rsidRDefault="001929EB" w:rsidP="001929EB">
      <w:r>
        <w:t>Under section 87 of the Pae Ora (Healthy Futures) Act 2022 (Pae Ora Act), the Minister of Health has authority to establish any committee that the Minister considers necessary for any purpose relating to the Pae Ora Act, its administration, or any services.</w:t>
      </w:r>
    </w:p>
    <w:p w14:paraId="3036C00F" w14:textId="77777777" w:rsidR="001929EB" w:rsidRDefault="001929EB" w:rsidP="001929EB"/>
    <w:p w14:paraId="46FD7B65" w14:textId="77777777" w:rsidR="001929EB" w:rsidRDefault="001929EB" w:rsidP="001929EB">
      <w:r>
        <w:t>For each committee, the Ministry is required to give the following information in the annual report:</w:t>
      </w:r>
    </w:p>
    <w:p w14:paraId="0573AE3B" w14:textId="77E2F8A9" w:rsidR="001929EB" w:rsidRDefault="001929EB" w:rsidP="001929EB">
      <w:pPr>
        <w:pStyle w:val="Bullet"/>
      </w:pPr>
      <w:r>
        <w:t>the name of the committee</w:t>
      </w:r>
    </w:p>
    <w:p w14:paraId="41EFCD6C" w14:textId="603BFA85" w:rsidR="001929EB" w:rsidRDefault="001929EB" w:rsidP="001929EB">
      <w:pPr>
        <w:pStyle w:val="Bullet"/>
      </w:pPr>
      <w:r>
        <w:t>the names of the chairperson and members of the committee</w:t>
      </w:r>
    </w:p>
    <w:p w14:paraId="27A886B9" w14:textId="33B5FB47" w:rsidR="001929EB" w:rsidRDefault="001929EB" w:rsidP="001929EB">
      <w:pPr>
        <w:pStyle w:val="Bullet"/>
      </w:pPr>
      <w:r>
        <w:t>a declaration of whether any committee has not reported to the Minister in the period covered by the annual report.</w:t>
      </w:r>
    </w:p>
    <w:p w14:paraId="2672AB49" w14:textId="77777777" w:rsidR="001929EB" w:rsidRDefault="001929EB" w:rsidP="001929EB"/>
    <w:p w14:paraId="07451C8F" w14:textId="67759F71" w:rsidR="001929EB" w:rsidRDefault="001929EB" w:rsidP="001929EB">
      <w:r>
        <w:t>A committee established by the Minister under section 11 of the New Zealand Public Health and Disability Act 2000 continues as if it were established under section 87 of the Pae Ora Act.</w:t>
      </w:r>
    </w:p>
    <w:p w14:paraId="67670713" w14:textId="77777777" w:rsidR="001929EB" w:rsidRDefault="001929EB" w:rsidP="001929EB"/>
    <w:p w14:paraId="01655A04" w14:textId="77777777" w:rsidR="001929EB" w:rsidRDefault="001929EB" w:rsidP="001929EB">
      <w:r>
        <w:t>The Human Assisted Reproductive Technology Act 2004 requires that we publish the names of the chair and members of the committees associated with the Act in our annual reports.</w:t>
      </w:r>
    </w:p>
    <w:p w14:paraId="41E1BF73" w14:textId="77777777" w:rsidR="001929EB" w:rsidRDefault="001929EB" w:rsidP="001929EB"/>
    <w:p w14:paraId="283B0A8B" w14:textId="77777777" w:rsidR="001929EB" w:rsidRDefault="001929EB" w:rsidP="001929EB">
      <w:r>
        <w:t>Table 14 sets out information for the year to 30 June 2025 to meet these requirements.</w:t>
      </w:r>
    </w:p>
    <w:p w14:paraId="3E35C734" w14:textId="4AE703EC" w:rsidR="001929EB" w:rsidRDefault="001929EB" w:rsidP="004364A7">
      <w:pPr>
        <w:pStyle w:val="Table"/>
      </w:pPr>
      <w:r>
        <w:t xml:space="preserve">Table </w:t>
      </w:r>
      <w:r w:rsidR="0020298F">
        <w:fldChar w:fldCharType="begin"/>
      </w:r>
      <w:r w:rsidR="0020298F">
        <w:instrText xml:space="preserve"> SEQ Table \* ARABIC </w:instrText>
      </w:r>
      <w:r w:rsidR="0020298F">
        <w:fldChar w:fldCharType="separate"/>
      </w:r>
      <w:r w:rsidR="0020298F">
        <w:rPr>
          <w:noProof/>
        </w:rPr>
        <w:t>14</w:t>
      </w:r>
      <w:r w:rsidR="0020298F">
        <w:rPr>
          <w:noProof/>
        </w:rPr>
        <w:fldChar w:fldCharType="end"/>
      </w:r>
      <w:r>
        <w:t>: Committees under section 87 of the Pae Ora (Healthy Futures) Act 2022</w:t>
      </w:r>
    </w:p>
    <w:tbl>
      <w:tblPr>
        <w:tblStyle w:val="TableGrid"/>
        <w:tblW w:w="8646"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1701"/>
        <w:gridCol w:w="3261"/>
        <w:gridCol w:w="2409"/>
        <w:gridCol w:w="1275"/>
      </w:tblGrid>
      <w:tr w:rsidR="001929EB" w:rsidRPr="0020298F" w14:paraId="28F51E23" w14:textId="77777777" w:rsidTr="0020298F">
        <w:trPr>
          <w:tblHeader/>
        </w:trPr>
        <w:tc>
          <w:tcPr>
            <w:tcW w:w="1701" w:type="dxa"/>
            <w:tcBorders>
              <w:top w:val="nil"/>
              <w:bottom w:val="nil"/>
            </w:tcBorders>
            <w:shd w:val="clear" w:color="auto" w:fill="D9D9D9" w:themeFill="background1" w:themeFillShade="D9"/>
            <w:vAlign w:val="bottom"/>
          </w:tcPr>
          <w:p w14:paraId="0F42FD4D" w14:textId="77777777" w:rsidR="001929EB" w:rsidRPr="0020298F" w:rsidRDefault="001929EB" w:rsidP="0020298F">
            <w:pPr>
              <w:pStyle w:val="TableText"/>
              <w:rPr>
                <w:rFonts w:cs="Segoe UI"/>
                <w:b/>
                <w:bCs/>
                <w:szCs w:val="18"/>
              </w:rPr>
            </w:pPr>
          </w:p>
          <w:p w14:paraId="17FC3091" w14:textId="77777777" w:rsidR="001929EB" w:rsidRPr="0020298F" w:rsidRDefault="001929EB" w:rsidP="0020298F">
            <w:pPr>
              <w:pStyle w:val="TableText"/>
              <w:rPr>
                <w:rFonts w:cs="Segoe UI"/>
                <w:b/>
                <w:bCs/>
                <w:szCs w:val="18"/>
              </w:rPr>
            </w:pPr>
          </w:p>
          <w:p w14:paraId="14642E1A" w14:textId="40DFE9FE" w:rsidR="001929EB" w:rsidRPr="0020298F" w:rsidRDefault="001929EB" w:rsidP="0020298F">
            <w:pPr>
              <w:pStyle w:val="TableText"/>
              <w:rPr>
                <w:rFonts w:cs="Segoe UI"/>
                <w:b/>
                <w:bCs/>
                <w:szCs w:val="18"/>
              </w:rPr>
            </w:pPr>
            <w:r w:rsidRPr="0020298F">
              <w:rPr>
                <w:rFonts w:cs="Segoe UI"/>
                <w:b/>
                <w:bCs/>
                <w:szCs w:val="18"/>
              </w:rPr>
              <w:t>Name of the committee</w:t>
            </w:r>
          </w:p>
        </w:tc>
        <w:tc>
          <w:tcPr>
            <w:tcW w:w="3261" w:type="dxa"/>
            <w:tcBorders>
              <w:top w:val="nil"/>
              <w:bottom w:val="nil"/>
            </w:tcBorders>
            <w:shd w:val="clear" w:color="auto" w:fill="D9D9D9" w:themeFill="background1" w:themeFillShade="D9"/>
            <w:vAlign w:val="bottom"/>
          </w:tcPr>
          <w:p w14:paraId="1E2B1F39" w14:textId="77777777" w:rsidR="001929EB" w:rsidRPr="0020298F" w:rsidRDefault="001929EB" w:rsidP="0020298F">
            <w:pPr>
              <w:pStyle w:val="TableText"/>
              <w:rPr>
                <w:rFonts w:cs="Segoe UI"/>
                <w:b/>
                <w:bCs/>
                <w:szCs w:val="18"/>
              </w:rPr>
            </w:pPr>
          </w:p>
          <w:p w14:paraId="77598A65" w14:textId="77777777" w:rsidR="001929EB" w:rsidRPr="0020298F" w:rsidRDefault="001929EB" w:rsidP="0020298F">
            <w:pPr>
              <w:pStyle w:val="TableText"/>
              <w:rPr>
                <w:rFonts w:cs="Segoe UI"/>
                <w:b/>
                <w:bCs/>
                <w:szCs w:val="18"/>
              </w:rPr>
            </w:pPr>
          </w:p>
          <w:p w14:paraId="411F49D7" w14:textId="77777777" w:rsidR="001929EB" w:rsidRPr="0020298F" w:rsidRDefault="001929EB" w:rsidP="0020298F">
            <w:pPr>
              <w:pStyle w:val="TableText"/>
              <w:rPr>
                <w:rFonts w:cs="Segoe UI"/>
                <w:b/>
                <w:bCs/>
                <w:szCs w:val="18"/>
              </w:rPr>
            </w:pPr>
          </w:p>
          <w:p w14:paraId="624957C3" w14:textId="68608E67" w:rsidR="001929EB" w:rsidRPr="0020298F" w:rsidRDefault="001929EB" w:rsidP="0020298F">
            <w:pPr>
              <w:pStyle w:val="TableText"/>
              <w:rPr>
                <w:rFonts w:cs="Segoe UI"/>
                <w:b/>
                <w:bCs/>
                <w:szCs w:val="18"/>
              </w:rPr>
            </w:pPr>
            <w:r w:rsidRPr="0020298F">
              <w:rPr>
                <w:rFonts w:cs="Segoe UI"/>
                <w:b/>
                <w:bCs/>
                <w:szCs w:val="18"/>
              </w:rPr>
              <w:t>Membership</w:t>
            </w:r>
          </w:p>
        </w:tc>
        <w:tc>
          <w:tcPr>
            <w:tcW w:w="2409" w:type="dxa"/>
            <w:tcBorders>
              <w:top w:val="nil"/>
              <w:bottom w:val="nil"/>
            </w:tcBorders>
            <w:shd w:val="clear" w:color="auto" w:fill="D9D9D9" w:themeFill="background1" w:themeFillShade="D9"/>
            <w:vAlign w:val="bottom"/>
          </w:tcPr>
          <w:p w14:paraId="564E9358" w14:textId="77777777" w:rsidR="001929EB" w:rsidRPr="0020298F" w:rsidRDefault="001929EB" w:rsidP="0020298F">
            <w:pPr>
              <w:pStyle w:val="TableText"/>
              <w:rPr>
                <w:rFonts w:cs="Segoe UI"/>
                <w:b/>
                <w:bCs/>
                <w:szCs w:val="18"/>
              </w:rPr>
            </w:pPr>
          </w:p>
          <w:p w14:paraId="1F778737" w14:textId="77777777" w:rsidR="001929EB" w:rsidRPr="0020298F" w:rsidRDefault="001929EB" w:rsidP="0020298F">
            <w:pPr>
              <w:pStyle w:val="TableText"/>
              <w:rPr>
                <w:rFonts w:cs="Segoe UI"/>
                <w:b/>
                <w:bCs/>
                <w:szCs w:val="18"/>
              </w:rPr>
            </w:pPr>
          </w:p>
          <w:p w14:paraId="478B0034" w14:textId="77777777" w:rsidR="001929EB" w:rsidRPr="0020298F" w:rsidRDefault="001929EB" w:rsidP="0020298F">
            <w:pPr>
              <w:pStyle w:val="TableText"/>
              <w:rPr>
                <w:rFonts w:cs="Segoe UI"/>
                <w:b/>
                <w:bCs/>
                <w:szCs w:val="18"/>
              </w:rPr>
            </w:pPr>
          </w:p>
          <w:p w14:paraId="32B8B626" w14:textId="3A939FB6" w:rsidR="001929EB" w:rsidRPr="0020298F" w:rsidRDefault="001929EB" w:rsidP="0020298F">
            <w:pPr>
              <w:pStyle w:val="TableText"/>
              <w:rPr>
                <w:rFonts w:cs="Segoe UI"/>
                <w:b/>
                <w:bCs/>
                <w:szCs w:val="18"/>
              </w:rPr>
            </w:pPr>
            <w:r w:rsidRPr="0020298F">
              <w:rPr>
                <w:rFonts w:cs="Segoe UI"/>
                <w:b/>
                <w:bCs/>
                <w:szCs w:val="18"/>
              </w:rPr>
              <w:t>Purpose</w:t>
            </w:r>
          </w:p>
        </w:tc>
        <w:tc>
          <w:tcPr>
            <w:tcW w:w="1275" w:type="dxa"/>
            <w:tcBorders>
              <w:top w:val="nil"/>
              <w:bottom w:val="nil"/>
            </w:tcBorders>
            <w:shd w:val="clear" w:color="auto" w:fill="D9D9D9" w:themeFill="background1" w:themeFillShade="D9"/>
            <w:vAlign w:val="bottom"/>
          </w:tcPr>
          <w:p w14:paraId="73308F44" w14:textId="06763C07" w:rsidR="001929EB" w:rsidRPr="0020298F" w:rsidRDefault="001929EB" w:rsidP="0020298F">
            <w:pPr>
              <w:pStyle w:val="TableText"/>
              <w:rPr>
                <w:rFonts w:cs="Segoe UI"/>
                <w:b/>
                <w:bCs/>
                <w:szCs w:val="18"/>
              </w:rPr>
            </w:pPr>
            <w:r w:rsidRPr="0020298F">
              <w:rPr>
                <w:rFonts w:cs="Segoe UI"/>
                <w:b/>
                <w:bCs/>
                <w:szCs w:val="18"/>
              </w:rPr>
              <w:t>Has the committee reported to the Minister in 2024/25?</w:t>
            </w:r>
          </w:p>
        </w:tc>
      </w:tr>
      <w:tr w:rsidR="0020298F" w:rsidRPr="0020298F" w14:paraId="4A9EBEC9" w14:textId="77777777" w:rsidTr="0020298F">
        <w:tc>
          <w:tcPr>
            <w:tcW w:w="1701" w:type="dxa"/>
            <w:tcBorders>
              <w:top w:val="nil"/>
            </w:tcBorders>
          </w:tcPr>
          <w:p w14:paraId="5E91F70F" w14:textId="75CEDB17" w:rsidR="0020298F" w:rsidRPr="0020298F" w:rsidRDefault="0020298F" w:rsidP="0020298F">
            <w:pPr>
              <w:pStyle w:val="TableText"/>
              <w:rPr>
                <w:rFonts w:cs="Segoe UI"/>
                <w:szCs w:val="18"/>
              </w:rPr>
            </w:pPr>
            <w:r w:rsidRPr="0020298F">
              <w:rPr>
                <w:rFonts w:cs="Segoe UI"/>
                <w:szCs w:val="18"/>
              </w:rPr>
              <w:t>Health Workforce and System Efficiencies Committee</w:t>
            </w:r>
          </w:p>
        </w:tc>
        <w:tc>
          <w:tcPr>
            <w:tcW w:w="3261" w:type="dxa"/>
            <w:tcBorders>
              <w:top w:val="nil"/>
            </w:tcBorders>
          </w:tcPr>
          <w:p w14:paraId="4BCE4C25" w14:textId="77777777" w:rsidR="0020298F" w:rsidRPr="0020298F" w:rsidRDefault="0020298F" w:rsidP="0020298F">
            <w:pPr>
              <w:pStyle w:val="TableText"/>
              <w:rPr>
                <w:rFonts w:cs="Segoe UI"/>
                <w:szCs w:val="18"/>
              </w:rPr>
            </w:pPr>
            <w:r w:rsidRPr="0020298F">
              <w:rPr>
                <w:rFonts w:cs="Segoe UI"/>
                <w:szCs w:val="18"/>
              </w:rPr>
              <w:t xml:space="preserve">Dr Andrew Connolly (Chair) </w:t>
            </w:r>
          </w:p>
          <w:p w14:paraId="1BB7FF50" w14:textId="288D3245" w:rsidR="0020298F" w:rsidRPr="0020298F" w:rsidRDefault="0020298F" w:rsidP="0020298F">
            <w:pPr>
              <w:pStyle w:val="TableText"/>
              <w:rPr>
                <w:rFonts w:cs="Segoe UI"/>
                <w:szCs w:val="18"/>
              </w:rPr>
            </w:pPr>
            <w:r w:rsidRPr="0020298F">
              <w:rPr>
                <w:rFonts w:cs="Segoe UI"/>
                <w:szCs w:val="18"/>
              </w:rPr>
              <w:t>Dr Bryan Betty</w:t>
            </w:r>
          </w:p>
          <w:p w14:paraId="64DC21BA" w14:textId="7CCA6093" w:rsidR="0020298F" w:rsidRPr="0020298F" w:rsidRDefault="0020298F" w:rsidP="0020298F">
            <w:pPr>
              <w:pStyle w:val="TableText"/>
              <w:rPr>
                <w:rFonts w:cs="Segoe UI"/>
                <w:szCs w:val="18"/>
              </w:rPr>
            </w:pPr>
            <w:r w:rsidRPr="0020298F">
              <w:rPr>
                <w:rFonts w:cs="Segoe UI"/>
                <w:szCs w:val="18"/>
              </w:rPr>
              <w:t>Dr Gary Hopgood</w:t>
            </w:r>
          </w:p>
        </w:tc>
        <w:tc>
          <w:tcPr>
            <w:tcW w:w="2409" w:type="dxa"/>
            <w:tcBorders>
              <w:top w:val="nil"/>
            </w:tcBorders>
          </w:tcPr>
          <w:p w14:paraId="6C06C3E5" w14:textId="2EA03796" w:rsidR="0020298F" w:rsidRPr="0020298F" w:rsidRDefault="0020298F" w:rsidP="00457E0F">
            <w:pPr>
              <w:pStyle w:val="TableText"/>
              <w:rPr>
                <w:rFonts w:cs="Segoe UI"/>
                <w:szCs w:val="18"/>
              </w:rPr>
            </w:pPr>
            <w:r w:rsidRPr="0020298F">
              <w:rPr>
                <w:rFonts w:cs="Segoe UI"/>
                <w:szCs w:val="18"/>
              </w:rPr>
              <w:t xml:space="preserve">The Health Workforce and System Efficiencies Committee was established in April 2024 and replaced the Health Workforce Advisory Committee. The Committee provides advice to the Minister </w:t>
            </w:r>
            <w:r w:rsidR="00457E0F">
              <w:rPr>
                <w:rFonts w:cs="Segoe UI"/>
                <w:szCs w:val="18"/>
              </w:rPr>
              <w:t xml:space="preserve"> </w:t>
            </w:r>
            <w:r w:rsidRPr="0020298F">
              <w:rPr>
                <w:rFonts w:cs="Segoe UI"/>
                <w:szCs w:val="18"/>
              </w:rPr>
              <w:t>of Health on health workforce matters, including strategic direction, emerging issues and risks.</w:t>
            </w:r>
          </w:p>
        </w:tc>
        <w:tc>
          <w:tcPr>
            <w:tcW w:w="1275" w:type="dxa"/>
            <w:tcBorders>
              <w:top w:val="nil"/>
            </w:tcBorders>
          </w:tcPr>
          <w:p w14:paraId="5A961489" w14:textId="10B44A71" w:rsidR="0020298F" w:rsidRPr="0020298F" w:rsidRDefault="0020298F" w:rsidP="0020298F">
            <w:pPr>
              <w:pStyle w:val="TableText"/>
              <w:rPr>
                <w:rFonts w:cs="Segoe UI"/>
                <w:szCs w:val="18"/>
              </w:rPr>
            </w:pPr>
            <w:r w:rsidRPr="0020298F">
              <w:rPr>
                <w:rFonts w:cs="Segoe UI"/>
                <w:szCs w:val="18"/>
              </w:rPr>
              <w:t>Yes</w:t>
            </w:r>
          </w:p>
        </w:tc>
      </w:tr>
      <w:tr w:rsidR="001929EB" w:rsidRPr="0020298F" w14:paraId="5AED1DE2" w14:textId="77777777" w:rsidTr="0020298F">
        <w:tc>
          <w:tcPr>
            <w:tcW w:w="1701" w:type="dxa"/>
          </w:tcPr>
          <w:p w14:paraId="4709F7E4" w14:textId="1F0FB718" w:rsidR="001929EB" w:rsidRPr="0020298F" w:rsidRDefault="0020298F" w:rsidP="0020298F">
            <w:pPr>
              <w:pStyle w:val="TableText"/>
              <w:keepNext/>
              <w:rPr>
                <w:rFonts w:cs="Segoe UI"/>
                <w:szCs w:val="18"/>
              </w:rPr>
            </w:pPr>
            <w:r w:rsidRPr="0020298F">
              <w:rPr>
                <w:rFonts w:cs="Segoe UI"/>
                <w:szCs w:val="18"/>
              </w:rPr>
              <w:t>Health and Disability Ethics Committee – Northern A</w:t>
            </w:r>
          </w:p>
        </w:tc>
        <w:tc>
          <w:tcPr>
            <w:tcW w:w="3261" w:type="dxa"/>
          </w:tcPr>
          <w:p w14:paraId="22AC3D4B" w14:textId="77777777" w:rsidR="0020298F" w:rsidRPr="0020298F" w:rsidRDefault="0020298F" w:rsidP="0020298F">
            <w:pPr>
              <w:pStyle w:val="TableText"/>
              <w:keepNext/>
              <w:rPr>
                <w:rFonts w:cs="Segoe UI"/>
                <w:szCs w:val="18"/>
              </w:rPr>
            </w:pPr>
            <w:r w:rsidRPr="0020298F">
              <w:rPr>
                <w:rFonts w:cs="Segoe UI"/>
                <w:szCs w:val="18"/>
              </w:rPr>
              <w:t xml:space="preserve">Catherine Garvey (Chair) </w:t>
            </w:r>
          </w:p>
          <w:p w14:paraId="1F4E5C55" w14:textId="7BE1DB6F" w:rsidR="0020298F" w:rsidRPr="0020298F" w:rsidRDefault="0020298F" w:rsidP="0020298F">
            <w:pPr>
              <w:pStyle w:val="TableText"/>
              <w:keepNext/>
              <w:rPr>
                <w:rFonts w:cs="Segoe UI"/>
                <w:szCs w:val="18"/>
              </w:rPr>
            </w:pPr>
            <w:r w:rsidRPr="0020298F">
              <w:rPr>
                <w:rFonts w:cs="Segoe UI"/>
                <w:szCs w:val="18"/>
              </w:rPr>
              <w:t>Dr Kate Parker</w:t>
            </w:r>
          </w:p>
          <w:p w14:paraId="67800BB4" w14:textId="77777777" w:rsidR="0020298F" w:rsidRPr="0020298F" w:rsidRDefault="0020298F" w:rsidP="0020298F">
            <w:pPr>
              <w:pStyle w:val="TableText"/>
              <w:keepNext/>
              <w:rPr>
                <w:rFonts w:cs="Segoe UI"/>
                <w:szCs w:val="18"/>
              </w:rPr>
            </w:pPr>
            <w:r w:rsidRPr="0020298F">
              <w:rPr>
                <w:rFonts w:cs="Segoe UI"/>
                <w:szCs w:val="18"/>
              </w:rPr>
              <w:t xml:space="preserve">Dr Andrea Forde </w:t>
            </w:r>
          </w:p>
          <w:p w14:paraId="1C38DFCE" w14:textId="44B82569" w:rsidR="0020298F" w:rsidRPr="0020298F" w:rsidRDefault="0020298F" w:rsidP="0020298F">
            <w:pPr>
              <w:pStyle w:val="TableText"/>
              <w:keepNext/>
              <w:rPr>
                <w:rFonts w:cs="Segoe UI"/>
                <w:szCs w:val="18"/>
              </w:rPr>
            </w:pPr>
            <w:r w:rsidRPr="0020298F">
              <w:rPr>
                <w:rFonts w:cs="Segoe UI"/>
                <w:szCs w:val="18"/>
              </w:rPr>
              <w:t>Jonathan Darby</w:t>
            </w:r>
          </w:p>
          <w:p w14:paraId="41BE66AE" w14:textId="77777777" w:rsidR="0020298F" w:rsidRPr="0020298F" w:rsidRDefault="0020298F" w:rsidP="0020298F">
            <w:pPr>
              <w:pStyle w:val="TableText"/>
              <w:keepNext/>
              <w:rPr>
                <w:rFonts w:cs="Segoe UI"/>
                <w:szCs w:val="18"/>
              </w:rPr>
            </w:pPr>
            <w:r w:rsidRPr="0020298F">
              <w:rPr>
                <w:rFonts w:cs="Segoe UI"/>
                <w:szCs w:val="18"/>
              </w:rPr>
              <w:t xml:space="preserve">Dr Catriona McBean </w:t>
            </w:r>
          </w:p>
          <w:p w14:paraId="0807C097" w14:textId="77777777" w:rsidR="0020298F" w:rsidRPr="0020298F" w:rsidRDefault="0020298F" w:rsidP="0020298F">
            <w:pPr>
              <w:pStyle w:val="TableText"/>
              <w:keepNext/>
              <w:rPr>
                <w:rFonts w:cs="Segoe UI"/>
                <w:szCs w:val="18"/>
              </w:rPr>
            </w:pPr>
            <w:r w:rsidRPr="0020298F">
              <w:rPr>
                <w:rFonts w:cs="Segoe UI"/>
                <w:szCs w:val="18"/>
              </w:rPr>
              <w:t xml:space="preserve">Dr Malisa Mulholland </w:t>
            </w:r>
          </w:p>
          <w:p w14:paraId="4CEE9AC8" w14:textId="4075F368" w:rsidR="0020298F" w:rsidRPr="0020298F" w:rsidRDefault="0020298F" w:rsidP="0020298F">
            <w:pPr>
              <w:pStyle w:val="TableText"/>
              <w:keepNext/>
              <w:rPr>
                <w:rFonts w:cs="Segoe UI"/>
                <w:szCs w:val="18"/>
              </w:rPr>
            </w:pPr>
            <w:r w:rsidRPr="0020298F">
              <w:rPr>
                <w:rFonts w:cs="Segoe UI"/>
                <w:szCs w:val="18"/>
              </w:rPr>
              <w:t>Dr Katrina Gibson</w:t>
            </w:r>
          </w:p>
          <w:p w14:paraId="7BEC562B" w14:textId="77777777" w:rsidR="0020298F" w:rsidRPr="0020298F" w:rsidRDefault="0020298F" w:rsidP="0020298F">
            <w:pPr>
              <w:pStyle w:val="TableText"/>
              <w:keepNext/>
              <w:rPr>
                <w:rFonts w:cs="Segoe UI"/>
                <w:szCs w:val="18"/>
              </w:rPr>
            </w:pPr>
            <w:r w:rsidRPr="0020298F">
              <w:rPr>
                <w:rFonts w:cs="Segoe UI"/>
                <w:szCs w:val="18"/>
              </w:rPr>
              <w:t xml:space="preserve">Dr Sotera Catapang (term ended 8 June 2025) </w:t>
            </w:r>
          </w:p>
          <w:p w14:paraId="3CA1DD5E" w14:textId="2C74123C" w:rsidR="001929EB" w:rsidRPr="0020298F" w:rsidRDefault="0020298F" w:rsidP="0020298F">
            <w:pPr>
              <w:pStyle w:val="TableText"/>
              <w:keepNext/>
              <w:rPr>
                <w:rFonts w:cs="Segoe UI"/>
                <w:szCs w:val="18"/>
              </w:rPr>
            </w:pPr>
            <w:r w:rsidRPr="0020298F">
              <w:rPr>
                <w:rFonts w:cs="Segoe UI"/>
                <w:szCs w:val="18"/>
              </w:rPr>
              <w:t>Jade Scott (term ended 8 June 2025)</w:t>
            </w:r>
          </w:p>
        </w:tc>
        <w:tc>
          <w:tcPr>
            <w:tcW w:w="2409" w:type="dxa"/>
          </w:tcPr>
          <w:p w14:paraId="28B6279B" w14:textId="460A43A8" w:rsidR="001929EB" w:rsidRPr="0020298F" w:rsidRDefault="0020298F" w:rsidP="0020298F">
            <w:pPr>
              <w:pStyle w:val="TableText"/>
              <w:keepNext/>
              <w:rPr>
                <w:rFonts w:cs="Segoe UI"/>
                <w:szCs w:val="18"/>
              </w:rPr>
            </w:pPr>
            <w:r w:rsidRPr="0020298F">
              <w:rPr>
                <w:rFonts w:cs="Segoe UI"/>
                <w:szCs w:val="18"/>
              </w:rPr>
              <w:t>The health and disability ethics committees are a group of four regionally based ethics committees: Northern A, Northern B, Central and Southern. Their purpose is to check that health and disability research (eg, clinical trials) being conducted meets, or exceeds, ethical standards established by the National Ethics Advisory Committee.</w:t>
            </w:r>
          </w:p>
        </w:tc>
        <w:tc>
          <w:tcPr>
            <w:tcW w:w="1275" w:type="dxa"/>
          </w:tcPr>
          <w:p w14:paraId="6F1A3195" w14:textId="1A48F4BE" w:rsidR="001929EB" w:rsidRPr="0020298F" w:rsidRDefault="0020298F" w:rsidP="0020298F">
            <w:pPr>
              <w:pStyle w:val="TableText"/>
              <w:keepNext/>
              <w:rPr>
                <w:rFonts w:cs="Segoe UI"/>
                <w:szCs w:val="18"/>
              </w:rPr>
            </w:pPr>
            <w:r w:rsidRPr="0020298F">
              <w:rPr>
                <w:rFonts w:cs="Segoe UI"/>
                <w:szCs w:val="18"/>
              </w:rPr>
              <w:t>No</w:t>
            </w:r>
          </w:p>
        </w:tc>
      </w:tr>
      <w:tr w:rsidR="001929EB" w:rsidRPr="0020298F" w14:paraId="1F4C3A73" w14:textId="77777777" w:rsidTr="0020298F">
        <w:tc>
          <w:tcPr>
            <w:tcW w:w="1701" w:type="dxa"/>
          </w:tcPr>
          <w:p w14:paraId="55A05193" w14:textId="7863861B" w:rsidR="001929EB" w:rsidRPr="0020298F" w:rsidRDefault="0020298F">
            <w:pPr>
              <w:pStyle w:val="TableText"/>
              <w:rPr>
                <w:rFonts w:cs="Segoe UI"/>
                <w:szCs w:val="18"/>
              </w:rPr>
            </w:pPr>
            <w:r w:rsidRPr="0020298F">
              <w:rPr>
                <w:rFonts w:cs="Segoe UI"/>
                <w:szCs w:val="18"/>
              </w:rPr>
              <w:t>Health and Disability Ethics Committee – Northern B</w:t>
            </w:r>
          </w:p>
        </w:tc>
        <w:tc>
          <w:tcPr>
            <w:tcW w:w="3261" w:type="dxa"/>
          </w:tcPr>
          <w:p w14:paraId="79F206C1" w14:textId="77777777" w:rsidR="0020298F" w:rsidRPr="0020298F" w:rsidRDefault="0020298F" w:rsidP="0020298F">
            <w:pPr>
              <w:pStyle w:val="TableText"/>
              <w:rPr>
                <w:rFonts w:cs="Segoe UI"/>
                <w:szCs w:val="18"/>
              </w:rPr>
            </w:pPr>
            <w:r w:rsidRPr="0020298F">
              <w:rPr>
                <w:rFonts w:cs="Segoe UI"/>
                <w:szCs w:val="18"/>
              </w:rPr>
              <w:t xml:space="preserve">Kate O’Connor (Chair) </w:t>
            </w:r>
          </w:p>
          <w:p w14:paraId="1A156412" w14:textId="77777777" w:rsidR="0020298F" w:rsidRPr="0020298F" w:rsidRDefault="0020298F" w:rsidP="0020298F">
            <w:pPr>
              <w:pStyle w:val="TableText"/>
              <w:rPr>
                <w:rFonts w:cs="Segoe UI"/>
                <w:szCs w:val="18"/>
              </w:rPr>
            </w:pPr>
            <w:r w:rsidRPr="0020298F">
              <w:rPr>
                <w:rFonts w:cs="Segoe UI"/>
                <w:szCs w:val="18"/>
              </w:rPr>
              <w:t xml:space="preserve">Alice McCarthy </w:t>
            </w:r>
          </w:p>
          <w:p w14:paraId="1A904089" w14:textId="54FA1C1D" w:rsidR="0020298F" w:rsidRPr="0020298F" w:rsidRDefault="0020298F" w:rsidP="0020298F">
            <w:pPr>
              <w:pStyle w:val="TableText"/>
              <w:rPr>
                <w:rFonts w:cs="Segoe UI"/>
                <w:szCs w:val="18"/>
              </w:rPr>
            </w:pPr>
            <w:r w:rsidRPr="0020298F">
              <w:rPr>
                <w:rFonts w:cs="Segoe UI"/>
                <w:szCs w:val="18"/>
              </w:rPr>
              <w:t>Maakere Marr</w:t>
            </w:r>
          </w:p>
          <w:p w14:paraId="2B08982B" w14:textId="77777777" w:rsidR="0020298F" w:rsidRPr="0020298F" w:rsidRDefault="0020298F" w:rsidP="0020298F">
            <w:pPr>
              <w:pStyle w:val="TableText"/>
              <w:rPr>
                <w:rFonts w:cs="Segoe UI"/>
                <w:szCs w:val="18"/>
              </w:rPr>
            </w:pPr>
            <w:r w:rsidRPr="0020298F">
              <w:rPr>
                <w:rFonts w:cs="Segoe UI"/>
                <w:szCs w:val="18"/>
              </w:rPr>
              <w:t>Dr Joy Panoho</w:t>
            </w:r>
          </w:p>
          <w:p w14:paraId="03C27FA5" w14:textId="77777777" w:rsidR="0020298F" w:rsidRPr="0020298F" w:rsidRDefault="0020298F" w:rsidP="0020298F">
            <w:pPr>
              <w:pStyle w:val="TableText"/>
              <w:rPr>
                <w:rFonts w:cs="Segoe UI"/>
                <w:szCs w:val="18"/>
              </w:rPr>
            </w:pPr>
            <w:r w:rsidRPr="0020298F">
              <w:rPr>
                <w:rFonts w:cs="Segoe UI"/>
                <w:szCs w:val="18"/>
              </w:rPr>
              <w:t>Dr Sharon Kletchko (term began 9 June 2025)</w:t>
            </w:r>
          </w:p>
          <w:p w14:paraId="57A77E22" w14:textId="77777777" w:rsidR="0020298F" w:rsidRPr="0020298F" w:rsidRDefault="0020298F" w:rsidP="0020298F">
            <w:pPr>
              <w:pStyle w:val="TableText"/>
              <w:rPr>
                <w:rFonts w:cs="Segoe UI"/>
                <w:szCs w:val="18"/>
              </w:rPr>
            </w:pPr>
            <w:r w:rsidRPr="0020298F">
              <w:rPr>
                <w:rFonts w:cs="Segoe UI"/>
                <w:szCs w:val="18"/>
              </w:rPr>
              <w:t>Dr Christopher Hazlewood (term began 9 June 2025)</w:t>
            </w:r>
          </w:p>
          <w:p w14:paraId="1DCFF5F1" w14:textId="77777777" w:rsidR="0020298F" w:rsidRPr="0020298F" w:rsidRDefault="0020298F" w:rsidP="0020298F">
            <w:pPr>
              <w:pStyle w:val="TableText"/>
              <w:rPr>
                <w:rFonts w:cs="Segoe UI"/>
                <w:szCs w:val="18"/>
              </w:rPr>
            </w:pPr>
            <w:r w:rsidRPr="0020298F">
              <w:rPr>
                <w:rFonts w:cs="Segoe UI"/>
                <w:szCs w:val="18"/>
              </w:rPr>
              <w:t xml:space="preserve">Dr Cheng-Kai Jin (term began 9 June 2025) </w:t>
            </w:r>
          </w:p>
          <w:p w14:paraId="4F9ECA19" w14:textId="41ACD0B8" w:rsidR="0020298F" w:rsidRPr="0020298F" w:rsidRDefault="0020298F" w:rsidP="0020298F">
            <w:pPr>
              <w:pStyle w:val="TableText"/>
              <w:rPr>
                <w:rFonts w:cs="Segoe UI"/>
                <w:szCs w:val="18"/>
              </w:rPr>
            </w:pPr>
            <w:r w:rsidRPr="0020298F">
              <w:rPr>
                <w:rFonts w:cs="Segoe UI"/>
                <w:szCs w:val="18"/>
              </w:rPr>
              <w:t>Dr Amy Chan (term began 9 June 2025)</w:t>
            </w:r>
          </w:p>
          <w:p w14:paraId="19BC0291" w14:textId="77777777" w:rsidR="0020298F" w:rsidRPr="0020298F" w:rsidRDefault="0020298F" w:rsidP="0020298F">
            <w:pPr>
              <w:pStyle w:val="TableText"/>
              <w:rPr>
                <w:rFonts w:cs="Segoe UI"/>
                <w:szCs w:val="18"/>
              </w:rPr>
            </w:pPr>
            <w:r w:rsidRPr="0020298F">
              <w:rPr>
                <w:rFonts w:cs="Segoe UI"/>
                <w:szCs w:val="18"/>
              </w:rPr>
              <w:t>Associate Professor John Pearson (term began 9 June 2025)</w:t>
            </w:r>
          </w:p>
          <w:p w14:paraId="787EEB1D" w14:textId="77777777" w:rsidR="0020298F" w:rsidRPr="0020298F" w:rsidRDefault="0020298F" w:rsidP="0020298F">
            <w:pPr>
              <w:pStyle w:val="TableText"/>
              <w:rPr>
                <w:rFonts w:cs="Segoe UI"/>
                <w:szCs w:val="18"/>
              </w:rPr>
            </w:pPr>
            <w:r w:rsidRPr="0020298F">
              <w:rPr>
                <w:rFonts w:cs="Segoe UI"/>
                <w:szCs w:val="18"/>
              </w:rPr>
              <w:t xml:space="preserve">Leesa Russell (term ended 8 June 2025) </w:t>
            </w:r>
          </w:p>
          <w:p w14:paraId="5CBB3437" w14:textId="4E1AE2E3" w:rsidR="0020298F" w:rsidRPr="0020298F" w:rsidRDefault="0020298F" w:rsidP="0020298F">
            <w:pPr>
              <w:pStyle w:val="TableText"/>
              <w:rPr>
                <w:rFonts w:cs="Segoe UI"/>
                <w:szCs w:val="18"/>
              </w:rPr>
            </w:pPr>
            <w:r w:rsidRPr="0020298F">
              <w:rPr>
                <w:rFonts w:cs="Segoe UI"/>
                <w:szCs w:val="18"/>
              </w:rPr>
              <w:t>Barry Taylor (term ended 8 June 2025)</w:t>
            </w:r>
          </w:p>
          <w:p w14:paraId="14CEFD05" w14:textId="77777777" w:rsidR="0020298F" w:rsidRPr="0020298F" w:rsidRDefault="0020298F" w:rsidP="0020298F">
            <w:pPr>
              <w:pStyle w:val="TableText"/>
              <w:rPr>
                <w:rFonts w:cs="Segoe UI"/>
                <w:szCs w:val="18"/>
              </w:rPr>
            </w:pPr>
            <w:r w:rsidRPr="0020298F">
              <w:rPr>
                <w:rFonts w:cs="Segoe UI"/>
                <w:szCs w:val="18"/>
              </w:rPr>
              <w:t>Dr Amber Parry-Strong (term ended 8 June 2025)</w:t>
            </w:r>
          </w:p>
          <w:p w14:paraId="4322CB27" w14:textId="63CD76E4" w:rsidR="001929EB" w:rsidRPr="0020298F" w:rsidRDefault="0020298F" w:rsidP="0020298F">
            <w:pPr>
              <w:pStyle w:val="TableText"/>
              <w:rPr>
                <w:rFonts w:cs="Segoe UI"/>
                <w:szCs w:val="18"/>
              </w:rPr>
            </w:pPr>
            <w:r w:rsidRPr="0020298F">
              <w:rPr>
                <w:rFonts w:cs="Segoe UI"/>
                <w:szCs w:val="18"/>
              </w:rPr>
              <w:t>Ewe Leong Lim (term ended July 2024)</w:t>
            </w:r>
          </w:p>
        </w:tc>
        <w:tc>
          <w:tcPr>
            <w:tcW w:w="2409" w:type="dxa"/>
          </w:tcPr>
          <w:p w14:paraId="28D875CE" w14:textId="5FC74EB5" w:rsidR="001929EB" w:rsidRPr="0020298F" w:rsidRDefault="0020298F">
            <w:pPr>
              <w:pStyle w:val="TableText"/>
              <w:rPr>
                <w:rFonts w:cs="Segoe UI"/>
                <w:szCs w:val="18"/>
              </w:rPr>
            </w:pPr>
            <w:r w:rsidRPr="0020298F">
              <w:rPr>
                <w:rFonts w:cs="Segoe UI"/>
                <w:szCs w:val="18"/>
              </w:rPr>
              <w:t>As above</w:t>
            </w:r>
            <w:r w:rsidRPr="0020298F">
              <w:rPr>
                <w:rFonts w:cs="Segoe UI"/>
                <w:szCs w:val="18"/>
              </w:rPr>
              <w:tab/>
            </w:r>
          </w:p>
        </w:tc>
        <w:tc>
          <w:tcPr>
            <w:tcW w:w="1275" w:type="dxa"/>
          </w:tcPr>
          <w:p w14:paraId="132C2320" w14:textId="7C236E29" w:rsidR="001929EB" w:rsidRPr="0020298F" w:rsidRDefault="0020298F">
            <w:pPr>
              <w:pStyle w:val="TableText"/>
              <w:rPr>
                <w:rFonts w:cs="Segoe UI"/>
                <w:szCs w:val="18"/>
              </w:rPr>
            </w:pPr>
            <w:r w:rsidRPr="0020298F">
              <w:rPr>
                <w:rFonts w:cs="Segoe UI"/>
                <w:szCs w:val="18"/>
              </w:rPr>
              <w:t>No</w:t>
            </w:r>
          </w:p>
        </w:tc>
      </w:tr>
      <w:tr w:rsidR="0020298F" w:rsidRPr="0020298F" w14:paraId="06DE82F3" w14:textId="77777777" w:rsidTr="0020298F">
        <w:tc>
          <w:tcPr>
            <w:tcW w:w="1701" w:type="dxa"/>
          </w:tcPr>
          <w:p w14:paraId="4A6B0D9E" w14:textId="03A34092" w:rsidR="0020298F" w:rsidRPr="0020298F" w:rsidRDefault="0020298F" w:rsidP="00457E0F">
            <w:pPr>
              <w:pStyle w:val="TableText"/>
              <w:keepNext/>
              <w:rPr>
                <w:rFonts w:cs="Segoe UI"/>
                <w:szCs w:val="18"/>
              </w:rPr>
            </w:pPr>
            <w:r w:rsidRPr="0020298F">
              <w:rPr>
                <w:rFonts w:cs="Segoe UI"/>
                <w:szCs w:val="18"/>
              </w:rPr>
              <w:t>Health and Disability Ethics Committee – Central</w:t>
            </w:r>
          </w:p>
        </w:tc>
        <w:tc>
          <w:tcPr>
            <w:tcW w:w="3261" w:type="dxa"/>
          </w:tcPr>
          <w:p w14:paraId="00D7CD8B" w14:textId="77777777" w:rsidR="0020298F" w:rsidRPr="0020298F" w:rsidRDefault="0020298F" w:rsidP="00457E0F">
            <w:pPr>
              <w:pStyle w:val="TableText"/>
              <w:keepNext/>
              <w:rPr>
                <w:rFonts w:cs="Segoe UI"/>
                <w:szCs w:val="18"/>
              </w:rPr>
            </w:pPr>
            <w:r w:rsidRPr="0020298F">
              <w:rPr>
                <w:rFonts w:cs="Segoe UI"/>
                <w:szCs w:val="18"/>
              </w:rPr>
              <w:t xml:space="preserve">Joan Petit (Chair) </w:t>
            </w:r>
          </w:p>
          <w:p w14:paraId="797C406C" w14:textId="343C1AAA" w:rsidR="0020298F" w:rsidRPr="0020298F" w:rsidRDefault="0020298F" w:rsidP="00457E0F">
            <w:pPr>
              <w:pStyle w:val="TableText"/>
              <w:keepNext/>
              <w:rPr>
                <w:rFonts w:cs="Segoe UI"/>
                <w:szCs w:val="18"/>
              </w:rPr>
            </w:pPr>
            <w:r w:rsidRPr="0020298F">
              <w:rPr>
                <w:rFonts w:cs="Segoe UI"/>
                <w:szCs w:val="18"/>
              </w:rPr>
              <w:t>Sandra Gill</w:t>
            </w:r>
          </w:p>
          <w:p w14:paraId="2EC06792" w14:textId="77777777" w:rsidR="0020298F" w:rsidRPr="0020298F" w:rsidRDefault="0020298F" w:rsidP="00457E0F">
            <w:pPr>
              <w:pStyle w:val="TableText"/>
              <w:keepNext/>
              <w:rPr>
                <w:rFonts w:cs="Segoe UI"/>
                <w:szCs w:val="18"/>
              </w:rPr>
            </w:pPr>
            <w:r w:rsidRPr="0020298F">
              <w:rPr>
                <w:rFonts w:cs="Segoe UI"/>
                <w:szCs w:val="18"/>
              </w:rPr>
              <w:t>Dr Cordelia Thomas</w:t>
            </w:r>
          </w:p>
          <w:p w14:paraId="5F6F7F6A" w14:textId="77777777" w:rsidR="0020298F" w:rsidRPr="0020298F" w:rsidRDefault="0020298F" w:rsidP="00457E0F">
            <w:pPr>
              <w:pStyle w:val="TableText"/>
              <w:keepNext/>
              <w:rPr>
                <w:rFonts w:cs="Segoe UI"/>
                <w:szCs w:val="18"/>
              </w:rPr>
            </w:pPr>
            <w:r w:rsidRPr="0020298F">
              <w:rPr>
                <w:rFonts w:cs="Segoe UI"/>
                <w:szCs w:val="18"/>
              </w:rPr>
              <w:t>Associate Professor Patries Herst</w:t>
            </w:r>
          </w:p>
          <w:p w14:paraId="26521B17" w14:textId="5377E0B2" w:rsidR="0020298F" w:rsidRPr="0020298F" w:rsidRDefault="0020298F" w:rsidP="00457E0F">
            <w:pPr>
              <w:pStyle w:val="TableText"/>
              <w:keepNext/>
              <w:rPr>
                <w:rFonts w:cs="Segoe UI"/>
                <w:szCs w:val="18"/>
              </w:rPr>
            </w:pPr>
            <w:r w:rsidRPr="0020298F">
              <w:rPr>
                <w:rFonts w:cs="Segoe UI"/>
                <w:szCs w:val="18"/>
              </w:rPr>
              <w:t>Jessie Lenagh-Glue</w:t>
            </w:r>
          </w:p>
          <w:p w14:paraId="36E60D09" w14:textId="77777777" w:rsidR="0020298F" w:rsidRPr="0020298F" w:rsidRDefault="0020298F" w:rsidP="00457E0F">
            <w:pPr>
              <w:pStyle w:val="TableText"/>
              <w:keepNext/>
              <w:rPr>
                <w:rFonts w:cs="Segoe UI"/>
                <w:szCs w:val="18"/>
              </w:rPr>
            </w:pPr>
            <w:r w:rsidRPr="0020298F">
              <w:rPr>
                <w:rFonts w:cs="Segoe UI"/>
                <w:szCs w:val="18"/>
              </w:rPr>
              <w:t>Albany Lucas</w:t>
            </w:r>
          </w:p>
          <w:p w14:paraId="003210CA" w14:textId="77777777" w:rsidR="0020298F" w:rsidRPr="0020298F" w:rsidRDefault="0020298F" w:rsidP="00457E0F">
            <w:pPr>
              <w:pStyle w:val="TableText"/>
              <w:keepNext/>
              <w:rPr>
                <w:rFonts w:cs="Segoe UI"/>
                <w:szCs w:val="18"/>
              </w:rPr>
            </w:pPr>
            <w:r w:rsidRPr="0020298F">
              <w:rPr>
                <w:rFonts w:cs="Segoe UI"/>
                <w:szCs w:val="18"/>
              </w:rPr>
              <w:t xml:space="preserve">Dr Andrea Furuya </w:t>
            </w:r>
          </w:p>
          <w:p w14:paraId="328ED748" w14:textId="38F3E8AD" w:rsidR="0020298F" w:rsidRPr="0020298F" w:rsidRDefault="0020298F" w:rsidP="00457E0F">
            <w:pPr>
              <w:pStyle w:val="TableText"/>
              <w:keepNext/>
              <w:rPr>
                <w:rFonts w:cs="Segoe UI"/>
                <w:szCs w:val="18"/>
              </w:rPr>
            </w:pPr>
            <w:r w:rsidRPr="0020298F">
              <w:rPr>
                <w:rFonts w:cs="Segoe UI"/>
                <w:szCs w:val="18"/>
              </w:rPr>
              <w:t>Patricia Mitchell</w:t>
            </w:r>
          </w:p>
          <w:p w14:paraId="66FD9A00" w14:textId="77777777" w:rsidR="0020298F" w:rsidRPr="0020298F" w:rsidRDefault="0020298F" w:rsidP="00457E0F">
            <w:pPr>
              <w:pStyle w:val="TableText"/>
              <w:keepNext/>
              <w:rPr>
                <w:rFonts w:cs="Segoe UI"/>
                <w:szCs w:val="18"/>
              </w:rPr>
            </w:pPr>
            <w:r w:rsidRPr="0020298F">
              <w:rPr>
                <w:rFonts w:cs="Segoe UI"/>
                <w:szCs w:val="18"/>
              </w:rPr>
              <w:t xml:space="preserve">Dr Rebekah Jaung (term begins 13 July 2025) </w:t>
            </w:r>
          </w:p>
          <w:p w14:paraId="2CE5A3CC" w14:textId="1BBAC3FE" w:rsidR="0020298F" w:rsidRPr="0020298F" w:rsidRDefault="0020298F" w:rsidP="00457E0F">
            <w:pPr>
              <w:pStyle w:val="TableText"/>
              <w:keepNext/>
              <w:rPr>
                <w:rFonts w:cs="Segoe UI"/>
                <w:szCs w:val="18"/>
              </w:rPr>
            </w:pPr>
            <w:r w:rsidRPr="0020298F">
              <w:rPr>
                <w:rFonts w:cs="Segoe UI"/>
                <w:szCs w:val="18"/>
              </w:rPr>
              <w:t>Patricia Mitchell (term expires 12 July 2025)</w:t>
            </w:r>
          </w:p>
          <w:p w14:paraId="5C6EF9BE" w14:textId="00C99D42" w:rsidR="0020298F" w:rsidRPr="0020298F" w:rsidRDefault="0020298F" w:rsidP="00457E0F">
            <w:pPr>
              <w:pStyle w:val="TableText"/>
              <w:keepNext/>
              <w:rPr>
                <w:rFonts w:cs="Segoe UI"/>
                <w:szCs w:val="18"/>
              </w:rPr>
            </w:pPr>
            <w:r w:rsidRPr="0020298F">
              <w:rPr>
                <w:rFonts w:cs="Segoe UI"/>
                <w:szCs w:val="18"/>
              </w:rPr>
              <w:t>Helen Walker (term ended Nov 2024)</w:t>
            </w:r>
          </w:p>
        </w:tc>
        <w:tc>
          <w:tcPr>
            <w:tcW w:w="2409" w:type="dxa"/>
          </w:tcPr>
          <w:p w14:paraId="286FD115" w14:textId="5FAB7605" w:rsidR="0020298F" w:rsidRPr="0020298F" w:rsidRDefault="0020298F" w:rsidP="00457E0F">
            <w:pPr>
              <w:pStyle w:val="TableText"/>
              <w:keepNext/>
              <w:rPr>
                <w:rFonts w:cs="Segoe UI"/>
                <w:szCs w:val="18"/>
              </w:rPr>
            </w:pPr>
            <w:r w:rsidRPr="0020298F">
              <w:rPr>
                <w:rFonts w:cs="Segoe UI"/>
                <w:szCs w:val="18"/>
              </w:rPr>
              <w:t>As above</w:t>
            </w:r>
            <w:r w:rsidRPr="0020298F">
              <w:rPr>
                <w:rFonts w:cs="Segoe UI"/>
                <w:szCs w:val="18"/>
              </w:rPr>
              <w:tab/>
            </w:r>
          </w:p>
        </w:tc>
        <w:tc>
          <w:tcPr>
            <w:tcW w:w="1275" w:type="dxa"/>
          </w:tcPr>
          <w:p w14:paraId="64B4CB0C" w14:textId="4FDB89A3" w:rsidR="0020298F" w:rsidRPr="0020298F" w:rsidRDefault="0020298F" w:rsidP="00457E0F">
            <w:pPr>
              <w:pStyle w:val="TableText"/>
              <w:keepNext/>
              <w:rPr>
                <w:rFonts w:cs="Segoe UI"/>
                <w:szCs w:val="18"/>
              </w:rPr>
            </w:pPr>
            <w:r w:rsidRPr="0020298F">
              <w:rPr>
                <w:rFonts w:cs="Segoe UI"/>
                <w:szCs w:val="18"/>
              </w:rPr>
              <w:t>No</w:t>
            </w:r>
          </w:p>
        </w:tc>
      </w:tr>
      <w:tr w:rsidR="0020298F" w:rsidRPr="0020298F" w14:paraId="16EF149A" w14:textId="77777777" w:rsidTr="0020298F">
        <w:tc>
          <w:tcPr>
            <w:tcW w:w="1701" w:type="dxa"/>
          </w:tcPr>
          <w:p w14:paraId="215253DC" w14:textId="595783D7" w:rsidR="0020298F" w:rsidRPr="0020298F" w:rsidRDefault="0020298F" w:rsidP="0020298F">
            <w:pPr>
              <w:pStyle w:val="TableText"/>
              <w:rPr>
                <w:rFonts w:cs="Segoe UI"/>
                <w:szCs w:val="18"/>
              </w:rPr>
            </w:pPr>
            <w:r w:rsidRPr="0020298F">
              <w:rPr>
                <w:rFonts w:cs="Segoe UI"/>
                <w:szCs w:val="18"/>
              </w:rPr>
              <w:t>Health and Disability Ethics Committee – Southern</w:t>
            </w:r>
          </w:p>
        </w:tc>
        <w:tc>
          <w:tcPr>
            <w:tcW w:w="3261" w:type="dxa"/>
          </w:tcPr>
          <w:p w14:paraId="1489C937" w14:textId="77777777" w:rsidR="0020298F" w:rsidRPr="0020298F" w:rsidRDefault="0020298F" w:rsidP="0020298F">
            <w:pPr>
              <w:pStyle w:val="TableText"/>
              <w:rPr>
                <w:rFonts w:cs="Segoe UI"/>
                <w:szCs w:val="18"/>
              </w:rPr>
            </w:pPr>
            <w:r w:rsidRPr="0020298F">
              <w:rPr>
                <w:rFonts w:cs="Segoe UI"/>
                <w:szCs w:val="18"/>
              </w:rPr>
              <w:t xml:space="preserve">Dominic Fitchett (Chair) </w:t>
            </w:r>
          </w:p>
          <w:p w14:paraId="4CCDCF0B" w14:textId="63AD9068" w:rsidR="0020298F" w:rsidRPr="0020298F" w:rsidRDefault="0020298F" w:rsidP="0020298F">
            <w:pPr>
              <w:pStyle w:val="TableText"/>
              <w:rPr>
                <w:rFonts w:cs="Segoe UI"/>
                <w:szCs w:val="18"/>
              </w:rPr>
            </w:pPr>
            <w:r w:rsidRPr="0020298F">
              <w:rPr>
                <w:rFonts w:cs="Segoe UI"/>
                <w:szCs w:val="18"/>
              </w:rPr>
              <w:t>Dr Nicola Swain</w:t>
            </w:r>
          </w:p>
          <w:p w14:paraId="0E8CA833" w14:textId="77777777" w:rsidR="0020298F" w:rsidRPr="0020298F" w:rsidRDefault="0020298F" w:rsidP="0020298F">
            <w:pPr>
              <w:pStyle w:val="TableText"/>
              <w:rPr>
                <w:rFonts w:cs="Segoe UI"/>
                <w:szCs w:val="18"/>
              </w:rPr>
            </w:pPr>
            <w:r w:rsidRPr="0020298F">
              <w:rPr>
                <w:rFonts w:cs="Segoe UI"/>
                <w:szCs w:val="18"/>
              </w:rPr>
              <w:t>Associate Professor Tuifa’asisina Neta Tomokino</w:t>
            </w:r>
          </w:p>
          <w:p w14:paraId="5E4A55B8" w14:textId="77777777" w:rsidR="0020298F" w:rsidRPr="0020298F" w:rsidRDefault="0020298F" w:rsidP="0020298F">
            <w:pPr>
              <w:pStyle w:val="TableText"/>
              <w:rPr>
                <w:rFonts w:cs="Segoe UI"/>
                <w:szCs w:val="18"/>
              </w:rPr>
            </w:pPr>
            <w:r w:rsidRPr="0020298F">
              <w:rPr>
                <w:rFonts w:cs="Segoe UI"/>
                <w:szCs w:val="18"/>
              </w:rPr>
              <w:t xml:space="preserve">Dianne Glenn </w:t>
            </w:r>
          </w:p>
          <w:p w14:paraId="451D5FC7" w14:textId="04F8F7E2" w:rsidR="0020298F" w:rsidRPr="0020298F" w:rsidRDefault="0020298F" w:rsidP="0020298F">
            <w:pPr>
              <w:pStyle w:val="TableText"/>
              <w:rPr>
                <w:rFonts w:cs="Segoe UI"/>
                <w:szCs w:val="18"/>
              </w:rPr>
            </w:pPr>
            <w:r w:rsidRPr="0020298F">
              <w:rPr>
                <w:rFonts w:cs="Segoe UI"/>
                <w:szCs w:val="18"/>
              </w:rPr>
              <w:t>Dr Maree Kirk</w:t>
            </w:r>
          </w:p>
          <w:p w14:paraId="12F0386D" w14:textId="77777777" w:rsidR="0020298F" w:rsidRPr="0020298F" w:rsidRDefault="0020298F" w:rsidP="0020298F">
            <w:pPr>
              <w:pStyle w:val="TableText"/>
              <w:rPr>
                <w:rFonts w:cs="Segoe UI"/>
                <w:szCs w:val="18"/>
              </w:rPr>
            </w:pPr>
            <w:r w:rsidRPr="0020298F">
              <w:rPr>
                <w:rFonts w:cs="Segoe UI"/>
                <w:szCs w:val="18"/>
              </w:rPr>
              <w:t>Dr Geoffrey Noller</w:t>
            </w:r>
          </w:p>
          <w:p w14:paraId="4CAE67BD" w14:textId="77777777" w:rsidR="0020298F" w:rsidRPr="0020298F" w:rsidRDefault="0020298F" w:rsidP="0020298F">
            <w:pPr>
              <w:pStyle w:val="TableText"/>
              <w:rPr>
                <w:rFonts w:cs="Segoe UI"/>
                <w:szCs w:val="18"/>
              </w:rPr>
            </w:pPr>
            <w:r w:rsidRPr="0020298F">
              <w:rPr>
                <w:rFonts w:cs="Segoe UI"/>
                <w:szCs w:val="18"/>
              </w:rPr>
              <w:t xml:space="preserve">Dr Tristan Sames (term began 9 June 2025) </w:t>
            </w:r>
          </w:p>
          <w:p w14:paraId="64F3028B" w14:textId="77777777" w:rsidR="0020298F" w:rsidRPr="0020298F" w:rsidRDefault="0020298F" w:rsidP="0020298F">
            <w:pPr>
              <w:pStyle w:val="TableText"/>
              <w:rPr>
                <w:rFonts w:cs="Segoe UI"/>
                <w:szCs w:val="18"/>
              </w:rPr>
            </w:pPr>
            <w:r w:rsidRPr="0020298F">
              <w:rPr>
                <w:rFonts w:cs="Segoe UI"/>
                <w:szCs w:val="18"/>
              </w:rPr>
              <w:t xml:space="preserve">Dr Matthew Moore (term began 9 June 2025) </w:t>
            </w:r>
          </w:p>
          <w:p w14:paraId="24B16CFD" w14:textId="59CE933A" w:rsidR="0020298F" w:rsidRPr="0020298F" w:rsidRDefault="0020298F" w:rsidP="0020298F">
            <w:pPr>
              <w:pStyle w:val="TableText"/>
              <w:rPr>
                <w:rFonts w:cs="Segoe UI"/>
                <w:szCs w:val="18"/>
              </w:rPr>
            </w:pPr>
            <w:r w:rsidRPr="0020298F">
              <w:rPr>
                <w:rFonts w:cs="Segoe UI"/>
                <w:szCs w:val="18"/>
              </w:rPr>
              <w:t>Dr Amy Henry (term ended 8 June)</w:t>
            </w:r>
          </w:p>
          <w:p w14:paraId="0FB7A69C" w14:textId="45AEF303" w:rsidR="0020298F" w:rsidRPr="0020298F" w:rsidRDefault="0020298F" w:rsidP="0020298F">
            <w:pPr>
              <w:pStyle w:val="TableText"/>
              <w:rPr>
                <w:rFonts w:cs="Segoe UI"/>
                <w:szCs w:val="18"/>
              </w:rPr>
            </w:pPr>
            <w:r w:rsidRPr="0020298F">
              <w:rPr>
                <w:rFonts w:cs="Segoe UI"/>
                <w:szCs w:val="18"/>
              </w:rPr>
              <w:t>Devonie Waaka (resigned Feb 2025)</w:t>
            </w:r>
          </w:p>
        </w:tc>
        <w:tc>
          <w:tcPr>
            <w:tcW w:w="2409" w:type="dxa"/>
          </w:tcPr>
          <w:p w14:paraId="137F623A" w14:textId="67DD9E2A" w:rsidR="0020298F" w:rsidRPr="0020298F" w:rsidRDefault="0020298F" w:rsidP="0020298F">
            <w:pPr>
              <w:pStyle w:val="TableText"/>
              <w:rPr>
                <w:rFonts w:cs="Segoe UI"/>
                <w:szCs w:val="18"/>
              </w:rPr>
            </w:pPr>
            <w:r w:rsidRPr="0020298F">
              <w:rPr>
                <w:rFonts w:cs="Segoe UI"/>
                <w:szCs w:val="18"/>
              </w:rPr>
              <w:t>As above</w:t>
            </w:r>
            <w:r w:rsidRPr="0020298F">
              <w:rPr>
                <w:rFonts w:cs="Segoe UI"/>
                <w:szCs w:val="18"/>
              </w:rPr>
              <w:tab/>
            </w:r>
          </w:p>
        </w:tc>
        <w:tc>
          <w:tcPr>
            <w:tcW w:w="1275" w:type="dxa"/>
          </w:tcPr>
          <w:p w14:paraId="18E7FD5A" w14:textId="3C099FA1" w:rsidR="0020298F" w:rsidRPr="0020298F" w:rsidRDefault="0020298F" w:rsidP="0020298F">
            <w:pPr>
              <w:pStyle w:val="TableText"/>
              <w:rPr>
                <w:rFonts w:cs="Segoe UI"/>
                <w:szCs w:val="18"/>
              </w:rPr>
            </w:pPr>
            <w:r w:rsidRPr="0020298F">
              <w:rPr>
                <w:rFonts w:cs="Segoe UI"/>
                <w:szCs w:val="18"/>
              </w:rPr>
              <w:t>No</w:t>
            </w:r>
          </w:p>
        </w:tc>
      </w:tr>
      <w:tr w:rsidR="001929EB" w:rsidRPr="0020298F" w14:paraId="7235122D" w14:textId="77777777" w:rsidTr="0020298F">
        <w:tc>
          <w:tcPr>
            <w:tcW w:w="1701" w:type="dxa"/>
          </w:tcPr>
          <w:p w14:paraId="6CF6268B" w14:textId="6E6B41B2" w:rsidR="001929EB" w:rsidRPr="0020298F" w:rsidRDefault="0020298F">
            <w:pPr>
              <w:pStyle w:val="TableText"/>
              <w:rPr>
                <w:rFonts w:cs="Segoe UI"/>
                <w:szCs w:val="18"/>
              </w:rPr>
            </w:pPr>
            <w:r w:rsidRPr="0020298F">
              <w:rPr>
                <w:rFonts w:cs="Segoe UI"/>
                <w:szCs w:val="18"/>
              </w:rPr>
              <w:t>Ministerial Advisory Committee for New Dunedin Hospital Project</w:t>
            </w:r>
          </w:p>
        </w:tc>
        <w:tc>
          <w:tcPr>
            <w:tcW w:w="3261" w:type="dxa"/>
          </w:tcPr>
          <w:p w14:paraId="0E56E609" w14:textId="75FD54FF" w:rsidR="001929EB" w:rsidRPr="0020298F" w:rsidRDefault="0020298F">
            <w:pPr>
              <w:pStyle w:val="TableText"/>
              <w:rPr>
                <w:rFonts w:cs="Segoe UI"/>
                <w:szCs w:val="18"/>
              </w:rPr>
            </w:pPr>
            <w:r w:rsidRPr="0020298F">
              <w:rPr>
                <w:rFonts w:cs="Segoe UI"/>
                <w:szCs w:val="18"/>
              </w:rPr>
              <w:t>Evan Davies (Chair)</w:t>
            </w:r>
          </w:p>
        </w:tc>
        <w:tc>
          <w:tcPr>
            <w:tcW w:w="2409" w:type="dxa"/>
          </w:tcPr>
          <w:p w14:paraId="36C39666" w14:textId="79590302" w:rsidR="001929EB" w:rsidRPr="0020298F" w:rsidRDefault="0020298F">
            <w:pPr>
              <w:pStyle w:val="TableText"/>
              <w:rPr>
                <w:rFonts w:cs="Segoe UI"/>
                <w:szCs w:val="18"/>
              </w:rPr>
            </w:pPr>
            <w:r w:rsidRPr="0020298F">
              <w:rPr>
                <w:rFonts w:cs="Segoe UI"/>
                <w:szCs w:val="18"/>
              </w:rPr>
              <w:t>The Ministerial Advisory Committee for New Dunedin Hospital Project works with Health NZ to provide oversight of the New Dunedin Hospital Project and support good decision-making.</w:t>
            </w:r>
          </w:p>
        </w:tc>
        <w:tc>
          <w:tcPr>
            <w:tcW w:w="1275" w:type="dxa"/>
          </w:tcPr>
          <w:p w14:paraId="086DAA90" w14:textId="6A26DDE7" w:rsidR="001929EB" w:rsidRPr="0020298F" w:rsidRDefault="0020298F">
            <w:pPr>
              <w:pStyle w:val="TableText"/>
              <w:rPr>
                <w:rFonts w:cs="Segoe UI"/>
                <w:szCs w:val="18"/>
              </w:rPr>
            </w:pPr>
            <w:r w:rsidRPr="0020298F">
              <w:rPr>
                <w:rFonts w:cs="Segoe UI"/>
                <w:szCs w:val="18"/>
              </w:rPr>
              <w:t>Yes</w:t>
            </w:r>
          </w:p>
        </w:tc>
      </w:tr>
    </w:tbl>
    <w:p w14:paraId="7AF79895" w14:textId="77777777" w:rsidR="0020298F" w:rsidRDefault="0020298F" w:rsidP="0020298F">
      <w:pPr>
        <w:pStyle w:val="Heading3"/>
        <w:sectPr w:rsidR="0020298F" w:rsidSect="004B1083">
          <w:pgSz w:w="11907" w:h="16840" w:code="9"/>
          <w:pgMar w:top="1418" w:right="1701" w:bottom="1134" w:left="1843" w:header="284" w:footer="425" w:gutter="284"/>
          <w:cols w:space="720"/>
        </w:sectPr>
      </w:pPr>
    </w:p>
    <w:p w14:paraId="6CCDAB32" w14:textId="77777777" w:rsidR="0020298F" w:rsidRDefault="0020298F" w:rsidP="0020298F">
      <w:pPr>
        <w:pStyle w:val="Heading3"/>
        <w:spacing w:before="0"/>
      </w:pPr>
      <w:r>
        <w:t>Other committees under the Pae Ora (Healthy Futures) Act 2022</w:t>
      </w:r>
    </w:p>
    <w:p w14:paraId="292D7CB3" w14:textId="77777777" w:rsidR="0020298F" w:rsidRDefault="0020298F" w:rsidP="0020298F">
      <w:r>
        <w:t>Table 15 lists other committees that are enabled through other sections of the Pae Ora Act.</w:t>
      </w:r>
    </w:p>
    <w:p w14:paraId="565CE25E" w14:textId="77777777" w:rsidR="001929EB" w:rsidRDefault="0020298F" w:rsidP="004364A7">
      <w:pPr>
        <w:pStyle w:val="Table"/>
      </w:pPr>
      <w:r>
        <w:t xml:space="preserve">Table </w:t>
      </w:r>
      <w:r>
        <w:fldChar w:fldCharType="begin"/>
      </w:r>
      <w:r>
        <w:instrText xml:space="preserve"> SEQ Table \* ARABIC </w:instrText>
      </w:r>
      <w:r>
        <w:fldChar w:fldCharType="separate"/>
      </w:r>
      <w:r>
        <w:rPr>
          <w:noProof/>
        </w:rPr>
        <w:t>15</w:t>
      </w:r>
      <w:r>
        <w:rPr>
          <w:noProof/>
        </w:rPr>
        <w:fldChar w:fldCharType="end"/>
      </w:r>
      <w:r>
        <w:t>: Other committees under the Pae Ora (Healthy Futures) Act 2022</w:t>
      </w:r>
    </w:p>
    <w:tbl>
      <w:tblPr>
        <w:tblStyle w:val="TableGrid"/>
        <w:tblW w:w="8646"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1701"/>
        <w:gridCol w:w="3261"/>
        <w:gridCol w:w="2409"/>
        <w:gridCol w:w="1275"/>
      </w:tblGrid>
      <w:tr w:rsidR="0020298F" w:rsidRPr="0020298F" w14:paraId="4D9A300A" w14:textId="77777777">
        <w:trPr>
          <w:tblHeader/>
        </w:trPr>
        <w:tc>
          <w:tcPr>
            <w:tcW w:w="1701" w:type="dxa"/>
            <w:tcBorders>
              <w:top w:val="nil"/>
              <w:bottom w:val="nil"/>
            </w:tcBorders>
            <w:shd w:val="clear" w:color="auto" w:fill="D9D9D9" w:themeFill="background1" w:themeFillShade="D9"/>
            <w:vAlign w:val="bottom"/>
          </w:tcPr>
          <w:p w14:paraId="446517A0" w14:textId="77777777" w:rsidR="0020298F" w:rsidRPr="0020298F" w:rsidRDefault="0020298F">
            <w:pPr>
              <w:pStyle w:val="TableText"/>
              <w:rPr>
                <w:rFonts w:cs="Segoe UI"/>
                <w:b/>
                <w:bCs/>
                <w:szCs w:val="18"/>
              </w:rPr>
            </w:pPr>
          </w:p>
          <w:p w14:paraId="7548290B" w14:textId="77777777" w:rsidR="0020298F" w:rsidRPr="0020298F" w:rsidRDefault="0020298F">
            <w:pPr>
              <w:pStyle w:val="TableText"/>
              <w:rPr>
                <w:rFonts w:cs="Segoe UI"/>
                <w:b/>
                <w:bCs/>
                <w:szCs w:val="18"/>
              </w:rPr>
            </w:pPr>
          </w:p>
          <w:p w14:paraId="6C5B759E" w14:textId="77777777" w:rsidR="0020298F" w:rsidRPr="0020298F" w:rsidRDefault="0020298F">
            <w:pPr>
              <w:pStyle w:val="TableText"/>
              <w:rPr>
                <w:rFonts w:cs="Segoe UI"/>
                <w:b/>
                <w:bCs/>
                <w:szCs w:val="18"/>
              </w:rPr>
            </w:pPr>
            <w:r w:rsidRPr="0020298F">
              <w:rPr>
                <w:rFonts w:cs="Segoe UI"/>
                <w:b/>
                <w:bCs/>
                <w:szCs w:val="18"/>
              </w:rPr>
              <w:t>Name of the committee</w:t>
            </w:r>
          </w:p>
        </w:tc>
        <w:tc>
          <w:tcPr>
            <w:tcW w:w="3261" w:type="dxa"/>
            <w:tcBorders>
              <w:top w:val="nil"/>
              <w:bottom w:val="nil"/>
            </w:tcBorders>
            <w:shd w:val="clear" w:color="auto" w:fill="D9D9D9" w:themeFill="background1" w:themeFillShade="D9"/>
            <w:vAlign w:val="bottom"/>
          </w:tcPr>
          <w:p w14:paraId="0BBC1A86" w14:textId="77777777" w:rsidR="0020298F" w:rsidRPr="0020298F" w:rsidRDefault="0020298F">
            <w:pPr>
              <w:pStyle w:val="TableText"/>
              <w:rPr>
                <w:rFonts w:cs="Segoe UI"/>
                <w:b/>
                <w:bCs/>
                <w:szCs w:val="18"/>
              </w:rPr>
            </w:pPr>
          </w:p>
          <w:p w14:paraId="4A523E5A" w14:textId="77777777" w:rsidR="0020298F" w:rsidRPr="0020298F" w:rsidRDefault="0020298F">
            <w:pPr>
              <w:pStyle w:val="TableText"/>
              <w:rPr>
                <w:rFonts w:cs="Segoe UI"/>
                <w:b/>
                <w:bCs/>
                <w:szCs w:val="18"/>
              </w:rPr>
            </w:pPr>
          </w:p>
          <w:p w14:paraId="502EDAF6" w14:textId="77777777" w:rsidR="0020298F" w:rsidRPr="0020298F" w:rsidRDefault="0020298F">
            <w:pPr>
              <w:pStyle w:val="TableText"/>
              <w:rPr>
                <w:rFonts w:cs="Segoe UI"/>
                <w:b/>
                <w:bCs/>
                <w:szCs w:val="18"/>
              </w:rPr>
            </w:pPr>
          </w:p>
          <w:p w14:paraId="3092E829" w14:textId="77777777" w:rsidR="0020298F" w:rsidRPr="0020298F" w:rsidRDefault="0020298F">
            <w:pPr>
              <w:pStyle w:val="TableText"/>
              <w:rPr>
                <w:rFonts w:cs="Segoe UI"/>
                <w:b/>
                <w:bCs/>
                <w:szCs w:val="18"/>
              </w:rPr>
            </w:pPr>
            <w:r w:rsidRPr="0020298F">
              <w:rPr>
                <w:rFonts w:cs="Segoe UI"/>
                <w:b/>
                <w:bCs/>
                <w:szCs w:val="18"/>
              </w:rPr>
              <w:t>Membership</w:t>
            </w:r>
          </w:p>
        </w:tc>
        <w:tc>
          <w:tcPr>
            <w:tcW w:w="2409" w:type="dxa"/>
            <w:tcBorders>
              <w:top w:val="nil"/>
              <w:bottom w:val="nil"/>
            </w:tcBorders>
            <w:shd w:val="clear" w:color="auto" w:fill="D9D9D9" w:themeFill="background1" w:themeFillShade="D9"/>
            <w:vAlign w:val="bottom"/>
          </w:tcPr>
          <w:p w14:paraId="0EE129BD" w14:textId="77777777" w:rsidR="0020298F" w:rsidRPr="0020298F" w:rsidRDefault="0020298F">
            <w:pPr>
              <w:pStyle w:val="TableText"/>
              <w:rPr>
                <w:rFonts w:cs="Segoe UI"/>
                <w:b/>
                <w:bCs/>
                <w:szCs w:val="18"/>
              </w:rPr>
            </w:pPr>
          </w:p>
          <w:p w14:paraId="6F0AFE04" w14:textId="77777777" w:rsidR="0020298F" w:rsidRPr="0020298F" w:rsidRDefault="0020298F">
            <w:pPr>
              <w:pStyle w:val="TableText"/>
              <w:rPr>
                <w:rFonts w:cs="Segoe UI"/>
                <w:b/>
                <w:bCs/>
                <w:szCs w:val="18"/>
              </w:rPr>
            </w:pPr>
          </w:p>
          <w:p w14:paraId="13BFCECD" w14:textId="77777777" w:rsidR="0020298F" w:rsidRPr="0020298F" w:rsidRDefault="0020298F">
            <w:pPr>
              <w:pStyle w:val="TableText"/>
              <w:rPr>
                <w:rFonts w:cs="Segoe UI"/>
                <w:b/>
                <w:bCs/>
                <w:szCs w:val="18"/>
              </w:rPr>
            </w:pPr>
          </w:p>
          <w:p w14:paraId="406D3EF4" w14:textId="77777777" w:rsidR="0020298F" w:rsidRPr="0020298F" w:rsidRDefault="0020298F">
            <w:pPr>
              <w:pStyle w:val="TableText"/>
              <w:rPr>
                <w:rFonts w:cs="Segoe UI"/>
                <w:b/>
                <w:bCs/>
                <w:szCs w:val="18"/>
              </w:rPr>
            </w:pPr>
            <w:r w:rsidRPr="0020298F">
              <w:rPr>
                <w:rFonts w:cs="Segoe UI"/>
                <w:b/>
                <w:bCs/>
                <w:szCs w:val="18"/>
              </w:rPr>
              <w:t>Purpose</w:t>
            </w:r>
          </w:p>
        </w:tc>
        <w:tc>
          <w:tcPr>
            <w:tcW w:w="1275" w:type="dxa"/>
            <w:tcBorders>
              <w:top w:val="nil"/>
              <w:bottom w:val="nil"/>
            </w:tcBorders>
            <w:shd w:val="clear" w:color="auto" w:fill="D9D9D9" w:themeFill="background1" w:themeFillShade="D9"/>
            <w:vAlign w:val="bottom"/>
          </w:tcPr>
          <w:p w14:paraId="3A14DE1F" w14:textId="77777777" w:rsidR="0020298F" w:rsidRPr="0020298F" w:rsidRDefault="0020298F">
            <w:pPr>
              <w:pStyle w:val="TableText"/>
              <w:rPr>
                <w:rFonts w:cs="Segoe UI"/>
                <w:b/>
                <w:bCs/>
                <w:szCs w:val="18"/>
              </w:rPr>
            </w:pPr>
            <w:r w:rsidRPr="0020298F">
              <w:rPr>
                <w:rFonts w:cs="Segoe UI"/>
                <w:b/>
                <w:bCs/>
                <w:szCs w:val="18"/>
              </w:rPr>
              <w:t>Has the committee reported to the Minister in 2024/25?</w:t>
            </w:r>
          </w:p>
        </w:tc>
      </w:tr>
      <w:tr w:rsidR="0020298F" w:rsidRPr="0020298F" w14:paraId="3F9B6876" w14:textId="77777777">
        <w:tc>
          <w:tcPr>
            <w:tcW w:w="1701" w:type="dxa"/>
            <w:tcBorders>
              <w:top w:val="nil"/>
            </w:tcBorders>
          </w:tcPr>
          <w:p w14:paraId="2F31D53D" w14:textId="2B32C3C8" w:rsidR="0020298F" w:rsidRPr="0020298F" w:rsidRDefault="0020298F">
            <w:pPr>
              <w:pStyle w:val="TableText"/>
              <w:rPr>
                <w:rFonts w:cs="Segoe UI"/>
                <w:szCs w:val="18"/>
              </w:rPr>
            </w:pPr>
            <w:r w:rsidRPr="0020298F">
              <w:rPr>
                <w:rFonts w:cs="Segoe UI"/>
                <w:szCs w:val="18"/>
              </w:rPr>
              <w:t>Hauora Māori Advisory Committee</w:t>
            </w:r>
          </w:p>
        </w:tc>
        <w:tc>
          <w:tcPr>
            <w:tcW w:w="3261" w:type="dxa"/>
            <w:tcBorders>
              <w:top w:val="nil"/>
            </w:tcBorders>
          </w:tcPr>
          <w:p w14:paraId="704C10AB" w14:textId="77777777" w:rsidR="0020298F" w:rsidRDefault="0020298F" w:rsidP="0020298F">
            <w:pPr>
              <w:pStyle w:val="TableText"/>
              <w:rPr>
                <w:rFonts w:cs="Segoe UI"/>
                <w:szCs w:val="18"/>
              </w:rPr>
            </w:pPr>
            <w:r w:rsidRPr="0020298F">
              <w:rPr>
                <w:rFonts w:cs="Segoe UI"/>
                <w:szCs w:val="18"/>
              </w:rPr>
              <w:t xml:space="preserve">Parekawhia McLean (Chair) </w:t>
            </w:r>
          </w:p>
          <w:p w14:paraId="455A7895" w14:textId="47C51F3C" w:rsidR="0020298F" w:rsidRPr="0020298F" w:rsidRDefault="0020298F" w:rsidP="0020298F">
            <w:pPr>
              <w:pStyle w:val="TableText"/>
              <w:rPr>
                <w:rFonts w:cs="Segoe UI"/>
                <w:szCs w:val="18"/>
              </w:rPr>
            </w:pPr>
            <w:r w:rsidRPr="0020298F">
              <w:rPr>
                <w:rFonts w:cs="Segoe UI"/>
                <w:szCs w:val="18"/>
              </w:rPr>
              <w:t>Rāhui Papa</w:t>
            </w:r>
          </w:p>
          <w:p w14:paraId="7547CA78" w14:textId="77777777" w:rsidR="0020298F" w:rsidRDefault="0020298F" w:rsidP="0020298F">
            <w:pPr>
              <w:pStyle w:val="TableText"/>
              <w:rPr>
                <w:rFonts w:cs="Segoe UI"/>
                <w:szCs w:val="18"/>
              </w:rPr>
            </w:pPr>
            <w:r w:rsidRPr="0020298F">
              <w:rPr>
                <w:rFonts w:cs="Segoe UI"/>
                <w:szCs w:val="18"/>
              </w:rPr>
              <w:t xml:space="preserve">Tā Mark Solomon </w:t>
            </w:r>
          </w:p>
          <w:p w14:paraId="3AD0D3E8" w14:textId="31286217" w:rsidR="0020298F" w:rsidRPr="0020298F" w:rsidRDefault="0020298F" w:rsidP="0020298F">
            <w:pPr>
              <w:pStyle w:val="TableText"/>
              <w:rPr>
                <w:rFonts w:cs="Segoe UI"/>
                <w:szCs w:val="18"/>
              </w:rPr>
            </w:pPr>
            <w:r w:rsidRPr="0020298F">
              <w:rPr>
                <w:rFonts w:cs="Segoe UI"/>
                <w:szCs w:val="18"/>
              </w:rPr>
              <w:t>Dr Matire Harwood</w:t>
            </w:r>
          </w:p>
          <w:p w14:paraId="785E34B5" w14:textId="77777777" w:rsidR="0020298F" w:rsidRPr="0020298F" w:rsidRDefault="0020298F" w:rsidP="0020298F">
            <w:pPr>
              <w:pStyle w:val="TableText"/>
              <w:rPr>
                <w:rFonts w:cs="Segoe UI"/>
                <w:szCs w:val="18"/>
              </w:rPr>
            </w:pPr>
            <w:r w:rsidRPr="0020298F">
              <w:rPr>
                <w:rFonts w:cs="Segoe UI"/>
                <w:szCs w:val="18"/>
              </w:rPr>
              <w:t>Margareth Broodkoorn</w:t>
            </w:r>
          </w:p>
          <w:p w14:paraId="57C42896" w14:textId="77777777" w:rsidR="0020298F" w:rsidRDefault="0020298F" w:rsidP="0020298F">
            <w:pPr>
              <w:pStyle w:val="TableText"/>
              <w:rPr>
                <w:rFonts w:cs="Segoe UI"/>
                <w:szCs w:val="18"/>
              </w:rPr>
            </w:pPr>
            <w:r w:rsidRPr="0020298F">
              <w:rPr>
                <w:rFonts w:cs="Segoe UI"/>
                <w:szCs w:val="18"/>
              </w:rPr>
              <w:t xml:space="preserve">Lisa Tumahai </w:t>
            </w:r>
          </w:p>
          <w:p w14:paraId="6814E2CC" w14:textId="5E2F4DAF" w:rsidR="0020298F" w:rsidRPr="0020298F" w:rsidRDefault="0020298F" w:rsidP="0020298F">
            <w:pPr>
              <w:pStyle w:val="TableText"/>
              <w:rPr>
                <w:rFonts w:cs="Segoe UI"/>
                <w:szCs w:val="18"/>
              </w:rPr>
            </w:pPr>
            <w:r w:rsidRPr="0020298F">
              <w:rPr>
                <w:rFonts w:cs="Segoe UI"/>
                <w:szCs w:val="18"/>
              </w:rPr>
              <w:t>Amohaere Houkamau</w:t>
            </w:r>
          </w:p>
        </w:tc>
        <w:tc>
          <w:tcPr>
            <w:tcW w:w="2409" w:type="dxa"/>
            <w:tcBorders>
              <w:top w:val="nil"/>
            </w:tcBorders>
          </w:tcPr>
          <w:p w14:paraId="2E603E35" w14:textId="5BE2A852" w:rsidR="0020298F" w:rsidRPr="0020298F" w:rsidRDefault="0020298F">
            <w:pPr>
              <w:pStyle w:val="TableText"/>
              <w:rPr>
                <w:rFonts w:cs="Segoe UI"/>
                <w:szCs w:val="18"/>
              </w:rPr>
            </w:pPr>
            <w:r w:rsidRPr="0020298F">
              <w:rPr>
                <w:rFonts w:cs="Segoe UI"/>
                <w:szCs w:val="18"/>
              </w:rPr>
              <w:t>The Hauora Māori Advisory Committee advises the Minister of Health on any matter relating to hauora Māori that the Minister requests.</w:t>
            </w:r>
          </w:p>
        </w:tc>
        <w:tc>
          <w:tcPr>
            <w:tcW w:w="1275" w:type="dxa"/>
            <w:tcBorders>
              <w:top w:val="nil"/>
            </w:tcBorders>
          </w:tcPr>
          <w:p w14:paraId="3D3F4734" w14:textId="73811776" w:rsidR="0020298F" w:rsidRPr="0020298F" w:rsidRDefault="0020298F">
            <w:pPr>
              <w:pStyle w:val="TableText"/>
              <w:rPr>
                <w:rFonts w:cs="Segoe UI"/>
                <w:szCs w:val="18"/>
              </w:rPr>
            </w:pPr>
            <w:r>
              <w:rPr>
                <w:rFonts w:cs="Segoe UI"/>
                <w:szCs w:val="18"/>
              </w:rPr>
              <w:t>Yes</w:t>
            </w:r>
          </w:p>
        </w:tc>
      </w:tr>
      <w:tr w:rsidR="0020298F" w:rsidRPr="0020298F" w14:paraId="0800A86F" w14:textId="77777777">
        <w:tc>
          <w:tcPr>
            <w:tcW w:w="1701" w:type="dxa"/>
          </w:tcPr>
          <w:p w14:paraId="48035726" w14:textId="4AAE9709" w:rsidR="0020298F" w:rsidRPr="0020298F" w:rsidRDefault="0020298F">
            <w:pPr>
              <w:pStyle w:val="TableText"/>
              <w:keepNext/>
              <w:rPr>
                <w:rFonts w:cs="Segoe UI"/>
                <w:szCs w:val="18"/>
              </w:rPr>
            </w:pPr>
            <w:r w:rsidRPr="0020298F">
              <w:rPr>
                <w:rFonts w:cs="Segoe UI"/>
                <w:szCs w:val="18"/>
              </w:rPr>
              <w:t>Public Health Advisory Committee</w:t>
            </w:r>
          </w:p>
        </w:tc>
        <w:tc>
          <w:tcPr>
            <w:tcW w:w="3261" w:type="dxa"/>
          </w:tcPr>
          <w:p w14:paraId="4B014E96" w14:textId="77777777" w:rsidR="0020298F" w:rsidRDefault="0020298F" w:rsidP="0020298F">
            <w:pPr>
              <w:pStyle w:val="TableText"/>
              <w:keepNext/>
              <w:rPr>
                <w:rFonts w:cs="Segoe UI"/>
                <w:szCs w:val="18"/>
              </w:rPr>
            </w:pPr>
            <w:r w:rsidRPr="0020298F">
              <w:rPr>
                <w:rFonts w:cs="Segoe UI"/>
                <w:szCs w:val="18"/>
              </w:rPr>
              <w:t xml:space="preserve">Kevin Hague (Chair) </w:t>
            </w:r>
          </w:p>
          <w:p w14:paraId="59E44ED1" w14:textId="3CEF7FA9" w:rsidR="0020298F" w:rsidRPr="0020298F" w:rsidRDefault="0020298F" w:rsidP="0020298F">
            <w:pPr>
              <w:pStyle w:val="TableText"/>
              <w:keepNext/>
              <w:rPr>
                <w:rFonts w:cs="Segoe UI"/>
                <w:szCs w:val="18"/>
              </w:rPr>
            </w:pPr>
            <w:r w:rsidRPr="0020298F">
              <w:rPr>
                <w:rFonts w:cs="Segoe UI"/>
                <w:szCs w:val="18"/>
              </w:rPr>
              <w:t>Beverly Te Huia</w:t>
            </w:r>
          </w:p>
          <w:p w14:paraId="158D42C0" w14:textId="77777777" w:rsidR="00457E0F" w:rsidRDefault="0020298F" w:rsidP="0020298F">
            <w:pPr>
              <w:pStyle w:val="TableText"/>
              <w:keepNext/>
              <w:rPr>
                <w:rFonts w:cs="Segoe UI"/>
                <w:szCs w:val="18"/>
              </w:rPr>
            </w:pPr>
            <w:r w:rsidRPr="0020298F">
              <w:rPr>
                <w:rFonts w:cs="Segoe UI"/>
                <w:szCs w:val="18"/>
              </w:rPr>
              <w:t xml:space="preserve">Associate Professor Jason Gurney </w:t>
            </w:r>
          </w:p>
          <w:p w14:paraId="40CFBE64" w14:textId="79538E76" w:rsidR="0020298F" w:rsidRDefault="0020298F" w:rsidP="0020298F">
            <w:pPr>
              <w:pStyle w:val="TableText"/>
              <w:keepNext/>
              <w:rPr>
                <w:rFonts w:cs="Segoe UI"/>
                <w:szCs w:val="18"/>
              </w:rPr>
            </w:pPr>
            <w:r w:rsidRPr="0020298F">
              <w:rPr>
                <w:rFonts w:cs="Segoe UI"/>
                <w:szCs w:val="18"/>
              </w:rPr>
              <w:t>Associate Professor Ruth Cunningham</w:t>
            </w:r>
          </w:p>
          <w:p w14:paraId="26B08B6F" w14:textId="7CC7C84F" w:rsidR="0020298F" w:rsidRPr="0020298F" w:rsidRDefault="0020298F" w:rsidP="0020298F">
            <w:pPr>
              <w:pStyle w:val="TableText"/>
              <w:keepNext/>
              <w:rPr>
                <w:rFonts w:cs="Segoe UI"/>
                <w:szCs w:val="18"/>
              </w:rPr>
            </w:pPr>
            <w:r w:rsidRPr="0020298F">
              <w:rPr>
                <w:rFonts w:cs="Segoe UI"/>
                <w:szCs w:val="18"/>
              </w:rPr>
              <w:t>Professor Peter Crampton</w:t>
            </w:r>
          </w:p>
          <w:p w14:paraId="507D8CAF" w14:textId="77777777" w:rsidR="0020298F" w:rsidRDefault="0020298F" w:rsidP="0020298F">
            <w:pPr>
              <w:pStyle w:val="TableText"/>
              <w:keepNext/>
              <w:rPr>
                <w:rFonts w:cs="Segoe UI"/>
                <w:szCs w:val="18"/>
              </w:rPr>
            </w:pPr>
            <w:r w:rsidRPr="0020298F">
              <w:rPr>
                <w:rFonts w:cs="Segoe UI"/>
                <w:szCs w:val="18"/>
              </w:rPr>
              <w:t>Faumuina Professor Fa’afetai Sopoaga</w:t>
            </w:r>
          </w:p>
          <w:p w14:paraId="2EA6BD4F" w14:textId="7B8AFA93" w:rsidR="0020298F" w:rsidRPr="0020298F" w:rsidRDefault="0020298F" w:rsidP="0020298F">
            <w:pPr>
              <w:pStyle w:val="TableText"/>
              <w:keepNext/>
              <w:rPr>
                <w:rFonts w:cs="Segoe UI"/>
                <w:szCs w:val="18"/>
              </w:rPr>
            </w:pPr>
            <w:r w:rsidRPr="0020298F">
              <w:rPr>
                <w:rFonts w:cs="Segoe UI"/>
                <w:szCs w:val="18"/>
              </w:rPr>
              <w:t>Dr Caroline McElnay</w:t>
            </w:r>
          </w:p>
        </w:tc>
        <w:tc>
          <w:tcPr>
            <w:tcW w:w="2409" w:type="dxa"/>
          </w:tcPr>
          <w:p w14:paraId="4DB95D82" w14:textId="5A3AF736" w:rsidR="0020298F" w:rsidRPr="0020298F" w:rsidRDefault="0020298F" w:rsidP="0020298F">
            <w:pPr>
              <w:pStyle w:val="TableText"/>
              <w:keepNext/>
              <w:rPr>
                <w:rFonts w:cs="Segoe UI"/>
                <w:szCs w:val="18"/>
              </w:rPr>
            </w:pPr>
            <w:r w:rsidRPr="0020298F">
              <w:rPr>
                <w:rFonts w:cs="Segoe UI"/>
                <w:szCs w:val="18"/>
              </w:rPr>
              <w:t>The Public Health Advisory Committee provides independent advice to the Minister and Associate Ministers of Health, the Public Health Agency,</w:t>
            </w:r>
            <w:r>
              <w:rPr>
                <w:rFonts w:cs="Segoe UI"/>
                <w:szCs w:val="18"/>
              </w:rPr>
              <w:t xml:space="preserve"> </w:t>
            </w:r>
            <w:r w:rsidRPr="0020298F">
              <w:rPr>
                <w:rFonts w:cs="Segoe UI"/>
                <w:szCs w:val="18"/>
              </w:rPr>
              <w:t>and Health NZ on public health issues, including factors underlying the health of people, whānau, and communities.</w:t>
            </w:r>
          </w:p>
        </w:tc>
        <w:tc>
          <w:tcPr>
            <w:tcW w:w="1275" w:type="dxa"/>
          </w:tcPr>
          <w:p w14:paraId="5B452DF3" w14:textId="0F536732" w:rsidR="0020298F" w:rsidRPr="0020298F" w:rsidRDefault="0020298F">
            <w:pPr>
              <w:pStyle w:val="TableText"/>
              <w:keepNext/>
              <w:rPr>
                <w:rFonts w:cs="Segoe UI"/>
                <w:szCs w:val="18"/>
              </w:rPr>
            </w:pPr>
            <w:r>
              <w:rPr>
                <w:rFonts w:cs="Segoe UI"/>
                <w:szCs w:val="18"/>
              </w:rPr>
              <w:t>Yes</w:t>
            </w:r>
          </w:p>
        </w:tc>
      </w:tr>
    </w:tbl>
    <w:p w14:paraId="411DDF95" w14:textId="77777777" w:rsidR="007D4A0D" w:rsidRDefault="007D4A0D" w:rsidP="0020298F">
      <w:pPr>
        <w:pStyle w:val="Heading3"/>
        <w:sectPr w:rsidR="007D4A0D" w:rsidSect="004B1083">
          <w:pgSz w:w="11907" w:h="16840" w:code="9"/>
          <w:pgMar w:top="1418" w:right="1701" w:bottom="1134" w:left="1843" w:header="284" w:footer="425" w:gutter="284"/>
          <w:cols w:space="720"/>
        </w:sectPr>
      </w:pPr>
    </w:p>
    <w:p w14:paraId="61035244" w14:textId="77777777" w:rsidR="0020298F" w:rsidRDefault="0020298F" w:rsidP="007D4A0D">
      <w:pPr>
        <w:pStyle w:val="Heading3"/>
        <w:spacing w:before="0"/>
      </w:pPr>
      <w:r>
        <w:t>Other committees</w:t>
      </w:r>
    </w:p>
    <w:p w14:paraId="5777D271" w14:textId="77777777" w:rsidR="0020298F" w:rsidRDefault="0020298F" w:rsidP="0020298F">
      <w:r>
        <w:t>Table 16 lists ethics committees that have been established to provide advice to the Minister of Health.</w:t>
      </w:r>
    </w:p>
    <w:p w14:paraId="24E0DE14" w14:textId="547F1E1D" w:rsidR="0020298F" w:rsidRDefault="0020298F" w:rsidP="004364A7">
      <w:pPr>
        <w:pStyle w:val="Table"/>
      </w:pPr>
      <w:r>
        <w:t xml:space="preserve">Table </w:t>
      </w:r>
      <w:r>
        <w:fldChar w:fldCharType="begin"/>
      </w:r>
      <w:r>
        <w:instrText xml:space="preserve"> SEQ Table \* ARABIC </w:instrText>
      </w:r>
      <w:r>
        <w:fldChar w:fldCharType="separate"/>
      </w:r>
      <w:r>
        <w:rPr>
          <w:noProof/>
        </w:rPr>
        <w:t>16</w:t>
      </w:r>
      <w:r>
        <w:rPr>
          <w:noProof/>
        </w:rPr>
        <w:fldChar w:fldCharType="end"/>
      </w:r>
      <w:r>
        <w:t>: Other committees</w:t>
      </w:r>
    </w:p>
    <w:tbl>
      <w:tblPr>
        <w:tblStyle w:val="TableGrid"/>
        <w:tblW w:w="865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1701"/>
        <w:gridCol w:w="3544"/>
        <w:gridCol w:w="2132"/>
        <w:gridCol w:w="1275"/>
      </w:tblGrid>
      <w:tr w:rsidR="0020298F" w:rsidRPr="0020298F" w14:paraId="057521C2" w14:textId="77777777" w:rsidTr="007D4A0D">
        <w:trPr>
          <w:tblHeader/>
        </w:trPr>
        <w:tc>
          <w:tcPr>
            <w:tcW w:w="1701" w:type="dxa"/>
            <w:tcBorders>
              <w:top w:val="nil"/>
              <w:bottom w:val="nil"/>
            </w:tcBorders>
            <w:shd w:val="clear" w:color="auto" w:fill="D9D9D9" w:themeFill="background1" w:themeFillShade="D9"/>
            <w:vAlign w:val="bottom"/>
          </w:tcPr>
          <w:p w14:paraId="61B459F0" w14:textId="77777777" w:rsidR="0020298F" w:rsidRPr="0020298F" w:rsidRDefault="0020298F">
            <w:pPr>
              <w:pStyle w:val="TableText"/>
              <w:rPr>
                <w:rFonts w:cs="Segoe UI"/>
                <w:b/>
                <w:bCs/>
                <w:szCs w:val="18"/>
              </w:rPr>
            </w:pPr>
          </w:p>
          <w:p w14:paraId="5EEB40A0" w14:textId="77777777" w:rsidR="0020298F" w:rsidRPr="0020298F" w:rsidRDefault="0020298F">
            <w:pPr>
              <w:pStyle w:val="TableText"/>
              <w:rPr>
                <w:rFonts w:cs="Segoe UI"/>
                <w:b/>
                <w:bCs/>
                <w:szCs w:val="18"/>
              </w:rPr>
            </w:pPr>
          </w:p>
          <w:p w14:paraId="021B1E4F" w14:textId="77777777" w:rsidR="0020298F" w:rsidRPr="0020298F" w:rsidRDefault="0020298F">
            <w:pPr>
              <w:pStyle w:val="TableText"/>
              <w:rPr>
                <w:rFonts w:cs="Segoe UI"/>
                <w:b/>
                <w:bCs/>
                <w:szCs w:val="18"/>
              </w:rPr>
            </w:pPr>
            <w:r w:rsidRPr="0020298F">
              <w:rPr>
                <w:rFonts w:cs="Segoe UI"/>
                <w:b/>
                <w:bCs/>
                <w:szCs w:val="18"/>
              </w:rPr>
              <w:t>Name of the committee</w:t>
            </w:r>
          </w:p>
        </w:tc>
        <w:tc>
          <w:tcPr>
            <w:tcW w:w="3544" w:type="dxa"/>
            <w:tcBorders>
              <w:top w:val="nil"/>
              <w:bottom w:val="nil"/>
            </w:tcBorders>
            <w:shd w:val="clear" w:color="auto" w:fill="D9D9D9" w:themeFill="background1" w:themeFillShade="D9"/>
            <w:vAlign w:val="bottom"/>
          </w:tcPr>
          <w:p w14:paraId="65666A8E" w14:textId="77777777" w:rsidR="0020298F" w:rsidRPr="0020298F" w:rsidRDefault="0020298F">
            <w:pPr>
              <w:pStyle w:val="TableText"/>
              <w:rPr>
                <w:rFonts w:cs="Segoe UI"/>
                <w:b/>
                <w:bCs/>
                <w:szCs w:val="18"/>
              </w:rPr>
            </w:pPr>
          </w:p>
          <w:p w14:paraId="2512A9B9" w14:textId="77777777" w:rsidR="0020298F" w:rsidRPr="0020298F" w:rsidRDefault="0020298F">
            <w:pPr>
              <w:pStyle w:val="TableText"/>
              <w:rPr>
                <w:rFonts w:cs="Segoe UI"/>
                <w:b/>
                <w:bCs/>
                <w:szCs w:val="18"/>
              </w:rPr>
            </w:pPr>
          </w:p>
          <w:p w14:paraId="5805EA68" w14:textId="77777777" w:rsidR="0020298F" w:rsidRPr="0020298F" w:rsidRDefault="0020298F">
            <w:pPr>
              <w:pStyle w:val="TableText"/>
              <w:rPr>
                <w:rFonts w:cs="Segoe UI"/>
                <w:b/>
                <w:bCs/>
                <w:szCs w:val="18"/>
              </w:rPr>
            </w:pPr>
          </w:p>
          <w:p w14:paraId="75FE8D91" w14:textId="77777777" w:rsidR="0020298F" w:rsidRPr="0020298F" w:rsidRDefault="0020298F">
            <w:pPr>
              <w:pStyle w:val="TableText"/>
              <w:rPr>
                <w:rFonts w:cs="Segoe UI"/>
                <w:b/>
                <w:bCs/>
                <w:szCs w:val="18"/>
              </w:rPr>
            </w:pPr>
            <w:r w:rsidRPr="0020298F">
              <w:rPr>
                <w:rFonts w:cs="Segoe UI"/>
                <w:b/>
                <w:bCs/>
                <w:szCs w:val="18"/>
              </w:rPr>
              <w:t>Membership</w:t>
            </w:r>
          </w:p>
        </w:tc>
        <w:tc>
          <w:tcPr>
            <w:tcW w:w="2132" w:type="dxa"/>
            <w:tcBorders>
              <w:top w:val="nil"/>
              <w:bottom w:val="nil"/>
            </w:tcBorders>
            <w:shd w:val="clear" w:color="auto" w:fill="D9D9D9" w:themeFill="background1" w:themeFillShade="D9"/>
            <w:vAlign w:val="bottom"/>
          </w:tcPr>
          <w:p w14:paraId="4189E232" w14:textId="77777777" w:rsidR="0020298F" w:rsidRPr="0020298F" w:rsidRDefault="0020298F">
            <w:pPr>
              <w:pStyle w:val="TableText"/>
              <w:rPr>
                <w:rFonts w:cs="Segoe UI"/>
                <w:b/>
                <w:bCs/>
                <w:szCs w:val="18"/>
              </w:rPr>
            </w:pPr>
          </w:p>
          <w:p w14:paraId="61B76F01" w14:textId="77777777" w:rsidR="0020298F" w:rsidRPr="0020298F" w:rsidRDefault="0020298F">
            <w:pPr>
              <w:pStyle w:val="TableText"/>
              <w:rPr>
                <w:rFonts w:cs="Segoe UI"/>
                <w:b/>
                <w:bCs/>
                <w:szCs w:val="18"/>
              </w:rPr>
            </w:pPr>
          </w:p>
          <w:p w14:paraId="552A6735" w14:textId="77777777" w:rsidR="0020298F" w:rsidRPr="0020298F" w:rsidRDefault="0020298F">
            <w:pPr>
              <w:pStyle w:val="TableText"/>
              <w:rPr>
                <w:rFonts w:cs="Segoe UI"/>
                <w:b/>
                <w:bCs/>
                <w:szCs w:val="18"/>
              </w:rPr>
            </w:pPr>
          </w:p>
          <w:p w14:paraId="56C64108" w14:textId="77777777" w:rsidR="0020298F" w:rsidRPr="0020298F" w:rsidRDefault="0020298F">
            <w:pPr>
              <w:pStyle w:val="TableText"/>
              <w:rPr>
                <w:rFonts w:cs="Segoe UI"/>
                <w:b/>
                <w:bCs/>
                <w:szCs w:val="18"/>
              </w:rPr>
            </w:pPr>
            <w:r w:rsidRPr="0020298F">
              <w:rPr>
                <w:rFonts w:cs="Segoe UI"/>
                <w:b/>
                <w:bCs/>
                <w:szCs w:val="18"/>
              </w:rPr>
              <w:t>Purpose</w:t>
            </w:r>
          </w:p>
        </w:tc>
        <w:tc>
          <w:tcPr>
            <w:tcW w:w="1275" w:type="dxa"/>
            <w:tcBorders>
              <w:top w:val="nil"/>
              <w:bottom w:val="nil"/>
            </w:tcBorders>
            <w:shd w:val="clear" w:color="auto" w:fill="D9D9D9" w:themeFill="background1" w:themeFillShade="D9"/>
            <w:vAlign w:val="bottom"/>
          </w:tcPr>
          <w:p w14:paraId="0EB9B583" w14:textId="77777777" w:rsidR="0020298F" w:rsidRPr="0020298F" w:rsidRDefault="0020298F">
            <w:pPr>
              <w:pStyle w:val="TableText"/>
              <w:rPr>
                <w:rFonts w:cs="Segoe UI"/>
                <w:b/>
                <w:bCs/>
                <w:szCs w:val="18"/>
              </w:rPr>
            </w:pPr>
            <w:r w:rsidRPr="0020298F">
              <w:rPr>
                <w:rFonts w:cs="Segoe UI"/>
                <w:b/>
                <w:bCs/>
                <w:szCs w:val="18"/>
              </w:rPr>
              <w:t>Has the committee reported to the Minister in 2024/25?</w:t>
            </w:r>
          </w:p>
        </w:tc>
      </w:tr>
      <w:tr w:rsidR="0020298F" w:rsidRPr="0020298F" w14:paraId="75DCC12D" w14:textId="77777777" w:rsidTr="007D4A0D">
        <w:tc>
          <w:tcPr>
            <w:tcW w:w="1701" w:type="dxa"/>
            <w:tcBorders>
              <w:top w:val="nil"/>
            </w:tcBorders>
          </w:tcPr>
          <w:p w14:paraId="799CC7AB" w14:textId="33EA10C0" w:rsidR="0020298F" w:rsidRPr="0020298F" w:rsidRDefault="0020298F">
            <w:pPr>
              <w:pStyle w:val="TableText"/>
              <w:rPr>
                <w:rFonts w:cs="Segoe UI"/>
                <w:szCs w:val="18"/>
              </w:rPr>
            </w:pPr>
            <w:r w:rsidRPr="0020298F">
              <w:rPr>
                <w:rFonts w:cs="Segoe UI"/>
                <w:szCs w:val="18"/>
              </w:rPr>
              <w:t>National Ethics Advisory Committee (NEAC)</w:t>
            </w:r>
          </w:p>
        </w:tc>
        <w:tc>
          <w:tcPr>
            <w:tcW w:w="3544" w:type="dxa"/>
            <w:tcBorders>
              <w:top w:val="nil"/>
            </w:tcBorders>
          </w:tcPr>
          <w:p w14:paraId="7B9D07DC" w14:textId="77777777" w:rsidR="0020298F" w:rsidRDefault="0020298F" w:rsidP="0020298F">
            <w:pPr>
              <w:pStyle w:val="TableText"/>
              <w:rPr>
                <w:rFonts w:cs="Segoe UI"/>
                <w:szCs w:val="18"/>
              </w:rPr>
            </w:pPr>
            <w:r w:rsidRPr="0020298F">
              <w:rPr>
                <w:rFonts w:cs="Segoe UI"/>
                <w:szCs w:val="18"/>
              </w:rPr>
              <w:t xml:space="preserve">Dr Elizabeth Fenton (Chair) </w:t>
            </w:r>
          </w:p>
          <w:p w14:paraId="3CDAD6A7" w14:textId="0330A0FF" w:rsidR="0020298F" w:rsidRPr="0020298F" w:rsidRDefault="0020298F" w:rsidP="0020298F">
            <w:pPr>
              <w:pStyle w:val="TableText"/>
              <w:rPr>
                <w:rFonts w:cs="Segoe UI"/>
                <w:szCs w:val="18"/>
              </w:rPr>
            </w:pPr>
            <w:r w:rsidRPr="0020298F">
              <w:rPr>
                <w:rFonts w:cs="Segoe UI"/>
                <w:szCs w:val="18"/>
              </w:rPr>
              <w:t>Dr Lindsey MacDonald</w:t>
            </w:r>
          </w:p>
          <w:p w14:paraId="25B3E067" w14:textId="77777777" w:rsidR="0020298F" w:rsidRDefault="0020298F" w:rsidP="0020298F">
            <w:pPr>
              <w:pStyle w:val="TableText"/>
              <w:rPr>
                <w:rFonts w:cs="Segoe UI"/>
                <w:szCs w:val="18"/>
              </w:rPr>
            </w:pPr>
            <w:r w:rsidRPr="0020298F">
              <w:rPr>
                <w:rFonts w:cs="Segoe UI"/>
                <w:szCs w:val="18"/>
              </w:rPr>
              <w:t>Associate Professor Vanessa Jordan</w:t>
            </w:r>
          </w:p>
          <w:p w14:paraId="32699BA9" w14:textId="00B4A6B7" w:rsidR="0020298F" w:rsidRPr="0020298F" w:rsidRDefault="0020298F" w:rsidP="0020298F">
            <w:pPr>
              <w:pStyle w:val="TableText"/>
              <w:rPr>
                <w:rFonts w:cs="Segoe UI"/>
                <w:szCs w:val="18"/>
              </w:rPr>
            </w:pPr>
            <w:r w:rsidRPr="0020298F">
              <w:rPr>
                <w:rFonts w:cs="Segoe UI"/>
                <w:szCs w:val="18"/>
              </w:rPr>
              <w:t>Dr Hansa Patel</w:t>
            </w:r>
          </w:p>
          <w:p w14:paraId="04FB9501" w14:textId="77777777" w:rsidR="0020298F" w:rsidRDefault="0020298F" w:rsidP="0020298F">
            <w:pPr>
              <w:pStyle w:val="TableText"/>
              <w:rPr>
                <w:rFonts w:cs="Segoe UI"/>
                <w:szCs w:val="18"/>
              </w:rPr>
            </w:pPr>
            <w:r w:rsidRPr="0020298F">
              <w:rPr>
                <w:rFonts w:cs="Segoe UI"/>
                <w:szCs w:val="18"/>
              </w:rPr>
              <w:t xml:space="preserve">Edmond Carrucan </w:t>
            </w:r>
          </w:p>
          <w:p w14:paraId="2A9964A1" w14:textId="77777777" w:rsidR="0020298F" w:rsidRDefault="0020298F" w:rsidP="0020298F">
            <w:pPr>
              <w:pStyle w:val="TableText"/>
              <w:rPr>
                <w:rFonts w:cs="Segoe UI"/>
                <w:szCs w:val="18"/>
              </w:rPr>
            </w:pPr>
            <w:r w:rsidRPr="0020298F">
              <w:rPr>
                <w:rFonts w:cs="Segoe UI"/>
                <w:szCs w:val="18"/>
              </w:rPr>
              <w:t xml:space="preserve">Maree Candish </w:t>
            </w:r>
          </w:p>
          <w:p w14:paraId="188577D1" w14:textId="42900840" w:rsidR="0020298F" w:rsidRPr="0020298F" w:rsidRDefault="0020298F" w:rsidP="0020298F">
            <w:pPr>
              <w:pStyle w:val="TableText"/>
              <w:rPr>
                <w:rFonts w:cs="Segoe UI"/>
                <w:szCs w:val="18"/>
              </w:rPr>
            </w:pPr>
            <w:r w:rsidRPr="0020298F">
              <w:rPr>
                <w:rFonts w:cs="Segoe UI"/>
                <w:szCs w:val="18"/>
              </w:rPr>
              <w:t>Julia Black</w:t>
            </w:r>
          </w:p>
          <w:p w14:paraId="40862E18" w14:textId="77777777" w:rsidR="0020298F" w:rsidRDefault="0020298F" w:rsidP="0020298F">
            <w:pPr>
              <w:pStyle w:val="TableText"/>
              <w:rPr>
                <w:rFonts w:cs="Segoe UI"/>
                <w:szCs w:val="18"/>
              </w:rPr>
            </w:pPr>
            <w:r w:rsidRPr="0020298F">
              <w:rPr>
                <w:rFonts w:cs="Segoe UI"/>
                <w:szCs w:val="18"/>
              </w:rPr>
              <w:t xml:space="preserve">Dr Tania Moerenhout </w:t>
            </w:r>
          </w:p>
          <w:p w14:paraId="53524319" w14:textId="59B6451C" w:rsidR="0020298F" w:rsidRPr="0020298F" w:rsidRDefault="0020298F" w:rsidP="0020298F">
            <w:pPr>
              <w:pStyle w:val="TableText"/>
              <w:rPr>
                <w:rFonts w:cs="Segoe UI"/>
                <w:szCs w:val="18"/>
              </w:rPr>
            </w:pPr>
            <w:r w:rsidRPr="0020298F">
              <w:rPr>
                <w:rFonts w:cs="Segoe UI"/>
                <w:szCs w:val="18"/>
              </w:rPr>
              <w:t>Dr Fiona Miles</w:t>
            </w:r>
          </w:p>
          <w:p w14:paraId="6D7FDA4C" w14:textId="77777777" w:rsidR="0020298F" w:rsidRDefault="0020298F" w:rsidP="0020298F">
            <w:pPr>
              <w:pStyle w:val="TableText"/>
              <w:rPr>
                <w:rFonts w:cs="Segoe UI"/>
                <w:szCs w:val="18"/>
              </w:rPr>
            </w:pPr>
            <w:r w:rsidRPr="0020298F">
              <w:rPr>
                <w:rFonts w:cs="Segoe UI"/>
                <w:szCs w:val="18"/>
              </w:rPr>
              <w:t xml:space="preserve">Dr Filipo Kativik-McGrath </w:t>
            </w:r>
          </w:p>
          <w:p w14:paraId="15E4FC70" w14:textId="76A33046" w:rsidR="0020298F" w:rsidRPr="0020298F" w:rsidRDefault="0020298F" w:rsidP="0020298F">
            <w:pPr>
              <w:pStyle w:val="TableText"/>
              <w:rPr>
                <w:rFonts w:cs="Segoe UI"/>
                <w:szCs w:val="18"/>
              </w:rPr>
            </w:pPr>
            <w:r w:rsidRPr="0020298F">
              <w:rPr>
                <w:rFonts w:cs="Segoe UI"/>
                <w:szCs w:val="18"/>
              </w:rPr>
              <w:t>Dr Karaitiana Taiuru</w:t>
            </w:r>
          </w:p>
          <w:p w14:paraId="0CB50CD0" w14:textId="77777777" w:rsidR="0020298F" w:rsidRPr="0020298F" w:rsidRDefault="0020298F" w:rsidP="0020298F">
            <w:pPr>
              <w:pStyle w:val="TableText"/>
              <w:rPr>
                <w:rFonts w:cs="Segoe UI"/>
                <w:szCs w:val="18"/>
              </w:rPr>
            </w:pPr>
            <w:r w:rsidRPr="0020298F">
              <w:rPr>
                <w:rFonts w:cs="Segoe UI"/>
                <w:szCs w:val="18"/>
              </w:rPr>
              <w:t>Rochelle Style (resigned Dec 2024)</w:t>
            </w:r>
          </w:p>
          <w:p w14:paraId="18B93CEA" w14:textId="77777777" w:rsidR="0020298F" w:rsidRPr="0020298F" w:rsidRDefault="0020298F" w:rsidP="0020298F">
            <w:pPr>
              <w:pStyle w:val="TableText"/>
              <w:rPr>
                <w:rFonts w:cs="Segoe UI"/>
                <w:szCs w:val="18"/>
              </w:rPr>
            </w:pPr>
            <w:r w:rsidRPr="0020298F">
              <w:rPr>
                <w:rFonts w:cs="Segoe UI"/>
                <w:szCs w:val="18"/>
              </w:rPr>
              <w:t>John McMillan (Chair) (term ended Dec 2024)</w:t>
            </w:r>
          </w:p>
          <w:p w14:paraId="14A0E33A" w14:textId="77777777" w:rsidR="0020298F" w:rsidRDefault="0020298F" w:rsidP="0020298F">
            <w:pPr>
              <w:pStyle w:val="TableText"/>
              <w:rPr>
                <w:rFonts w:cs="Segoe UI"/>
                <w:szCs w:val="18"/>
              </w:rPr>
            </w:pPr>
            <w:r w:rsidRPr="0020298F">
              <w:rPr>
                <w:rFonts w:cs="Segoe UI"/>
                <w:szCs w:val="18"/>
              </w:rPr>
              <w:t>Nora Parore (term ended Dec 2024)</w:t>
            </w:r>
          </w:p>
          <w:p w14:paraId="0337487D" w14:textId="7B39E535" w:rsidR="0020298F" w:rsidRPr="0020298F" w:rsidRDefault="0020298F" w:rsidP="0020298F">
            <w:pPr>
              <w:pStyle w:val="TableText"/>
              <w:rPr>
                <w:rFonts w:cs="Segoe UI"/>
                <w:szCs w:val="18"/>
              </w:rPr>
            </w:pPr>
            <w:r w:rsidRPr="0020298F">
              <w:rPr>
                <w:rFonts w:cs="Segoe UI"/>
                <w:szCs w:val="18"/>
              </w:rPr>
              <w:t>Shannon Hanrahan (term ended Dec 2024)</w:t>
            </w:r>
          </w:p>
        </w:tc>
        <w:tc>
          <w:tcPr>
            <w:tcW w:w="2132" w:type="dxa"/>
            <w:tcBorders>
              <w:top w:val="nil"/>
            </w:tcBorders>
          </w:tcPr>
          <w:p w14:paraId="7AE48D4B" w14:textId="0B625E96" w:rsidR="0020298F" w:rsidRPr="0020298F" w:rsidRDefault="0020298F" w:rsidP="007D4A0D">
            <w:pPr>
              <w:pStyle w:val="TableText"/>
              <w:rPr>
                <w:rFonts w:cs="Segoe UI"/>
                <w:szCs w:val="18"/>
              </w:rPr>
            </w:pPr>
            <w:r w:rsidRPr="0020298F">
              <w:rPr>
                <w:rFonts w:cs="Segoe UI"/>
                <w:szCs w:val="18"/>
              </w:rPr>
              <w:t>The NEAC is an independent advisor to the Minister of Health on ethical issues related</w:t>
            </w:r>
            <w:r w:rsidR="007D4A0D">
              <w:rPr>
                <w:rFonts w:cs="Segoe UI"/>
                <w:szCs w:val="18"/>
              </w:rPr>
              <w:t xml:space="preserve"> </w:t>
            </w:r>
            <w:r w:rsidRPr="0020298F">
              <w:rPr>
                <w:rFonts w:cs="Segoe UI"/>
                <w:szCs w:val="18"/>
              </w:rPr>
              <w:t>to health and disability research and services.</w:t>
            </w:r>
          </w:p>
        </w:tc>
        <w:tc>
          <w:tcPr>
            <w:tcW w:w="1275" w:type="dxa"/>
            <w:tcBorders>
              <w:top w:val="nil"/>
            </w:tcBorders>
          </w:tcPr>
          <w:p w14:paraId="2D0D64B2" w14:textId="435CEEEB" w:rsidR="0020298F" w:rsidRPr="0020298F" w:rsidRDefault="0020298F">
            <w:pPr>
              <w:pStyle w:val="TableText"/>
              <w:rPr>
                <w:rFonts w:cs="Segoe UI"/>
                <w:szCs w:val="18"/>
              </w:rPr>
            </w:pPr>
            <w:r>
              <w:rPr>
                <w:rFonts w:cs="Segoe UI"/>
                <w:szCs w:val="18"/>
              </w:rPr>
              <w:t>Yes</w:t>
            </w:r>
          </w:p>
        </w:tc>
      </w:tr>
      <w:tr w:rsidR="0020298F" w:rsidRPr="0020298F" w14:paraId="401A8578" w14:textId="77777777" w:rsidTr="007D4A0D">
        <w:tc>
          <w:tcPr>
            <w:tcW w:w="1701" w:type="dxa"/>
          </w:tcPr>
          <w:p w14:paraId="30EBC440" w14:textId="50AF670B" w:rsidR="0020298F" w:rsidRPr="0020298F" w:rsidRDefault="007D4A0D" w:rsidP="007D4A0D">
            <w:pPr>
              <w:pStyle w:val="TableText"/>
              <w:rPr>
                <w:rFonts w:cs="Segoe UI"/>
                <w:szCs w:val="18"/>
              </w:rPr>
            </w:pPr>
            <w:r w:rsidRPr="007D4A0D">
              <w:rPr>
                <w:rFonts w:cs="Segoe UI"/>
                <w:szCs w:val="18"/>
              </w:rPr>
              <w:t>Advisory Committee on Assisted Reproductive Technology (ACART)</w:t>
            </w:r>
          </w:p>
        </w:tc>
        <w:tc>
          <w:tcPr>
            <w:tcW w:w="3544" w:type="dxa"/>
          </w:tcPr>
          <w:p w14:paraId="627343DC" w14:textId="77777777" w:rsidR="007D4A0D" w:rsidRPr="007D4A0D" w:rsidRDefault="007D4A0D" w:rsidP="007D4A0D">
            <w:pPr>
              <w:pStyle w:val="TableText"/>
              <w:rPr>
                <w:rFonts w:cs="Segoe UI"/>
                <w:szCs w:val="18"/>
              </w:rPr>
            </w:pPr>
            <w:r w:rsidRPr="007D4A0D">
              <w:rPr>
                <w:rFonts w:cs="Segoe UI"/>
                <w:szCs w:val="18"/>
              </w:rPr>
              <w:t>Professor Debra Wilson (Chair)</w:t>
            </w:r>
          </w:p>
          <w:p w14:paraId="7AFF4455" w14:textId="77777777" w:rsidR="007D4A0D" w:rsidRPr="007D4A0D" w:rsidRDefault="007D4A0D" w:rsidP="007D4A0D">
            <w:pPr>
              <w:pStyle w:val="TableText"/>
              <w:rPr>
                <w:rFonts w:cs="Segoe UI"/>
                <w:szCs w:val="18"/>
              </w:rPr>
            </w:pPr>
            <w:r w:rsidRPr="007D4A0D">
              <w:rPr>
                <w:rFonts w:cs="Segoe UI"/>
                <w:szCs w:val="18"/>
              </w:rPr>
              <w:t>Dr Karaitiana Taiuru (Deputy Chair) Lynsey Cree</w:t>
            </w:r>
          </w:p>
          <w:p w14:paraId="5769A4D7" w14:textId="77777777" w:rsidR="007D4A0D" w:rsidRDefault="007D4A0D" w:rsidP="007D4A0D">
            <w:pPr>
              <w:pStyle w:val="TableText"/>
              <w:rPr>
                <w:rFonts w:cs="Segoe UI"/>
                <w:szCs w:val="18"/>
              </w:rPr>
            </w:pPr>
            <w:r w:rsidRPr="007D4A0D">
              <w:rPr>
                <w:rFonts w:cs="Segoe UI"/>
                <w:szCs w:val="18"/>
              </w:rPr>
              <w:t xml:space="preserve">Seth Fraser </w:t>
            </w:r>
          </w:p>
          <w:p w14:paraId="299A29E1" w14:textId="77777777" w:rsidR="007D4A0D" w:rsidRDefault="007D4A0D" w:rsidP="007D4A0D">
            <w:pPr>
              <w:pStyle w:val="TableText"/>
              <w:rPr>
                <w:rFonts w:cs="Segoe UI"/>
                <w:szCs w:val="18"/>
              </w:rPr>
            </w:pPr>
            <w:r w:rsidRPr="007D4A0D">
              <w:rPr>
                <w:rFonts w:cs="Segoe UI"/>
                <w:szCs w:val="18"/>
              </w:rPr>
              <w:t xml:space="preserve">Neuton Lambert </w:t>
            </w:r>
          </w:p>
          <w:p w14:paraId="70F21657" w14:textId="77777777" w:rsidR="007D4A0D" w:rsidRDefault="007D4A0D" w:rsidP="007D4A0D">
            <w:pPr>
              <w:pStyle w:val="TableText"/>
              <w:rPr>
                <w:rFonts w:cs="Segoe UI"/>
                <w:szCs w:val="18"/>
              </w:rPr>
            </w:pPr>
            <w:r w:rsidRPr="007D4A0D">
              <w:rPr>
                <w:rFonts w:cs="Segoe UI"/>
                <w:szCs w:val="18"/>
              </w:rPr>
              <w:t xml:space="preserve">Amanda Lees </w:t>
            </w:r>
          </w:p>
          <w:p w14:paraId="1EFE535A" w14:textId="77777777" w:rsidR="007D4A0D" w:rsidRDefault="007D4A0D" w:rsidP="007D4A0D">
            <w:pPr>
              <w:pStyle w:val="TableText"/>
              <w:rPr>
                <w:rFonts w:cs="Segoe UI"/>
                <w:szCs w:val="18"/>
              </w:rPr>
            </w:pPr>
            <w:r w:rsidRPr="007D4A0D">
              <w:rPr>
                <w:rFonts w:cs="Segoe UI"/>
                <w:szCs w:val="18"/>
              </w:rPr>
              <w:t xml:space="preserve">Andrew Murray </w:t>
            </w:r>
          </w:p>
          <w:p w14:paraId="2DED62EC" w14:textId="124FEB30" w:rsidR="007D4A0D" w:rsidRPr="007D4A0D" w:rsidRDefault="007D4A0D" w:rsidP="007D4A0D">
            <w:pPr>
              <w:pStyle w:val="TableText"/>
              <w:rPr>
                <w:rFonts w:cs="Segoe UI"/>
                <w:szCs w:val="18"/>
              </w:rPr>
            </w:pPr>
            <w:r w:rsidRPr="007D4A0D">
              <w:rPr>
                <w:rFonts w:cs="Segoe UI"/>
                <w:szCs w:val="18"/>
              </w:rPr>
              <w:t>Catherine Ryan</w:t>
            </w:r>
          </w:p>
          <w:p w14:paraId="06F8BCE6" w14:textId="77777777" w:rsidR="007D4A0D" w:rsidRPr="007D4A0D" w:rsidRDefault="007D4A0D" w:rsidP="007D4A0D">
            <w:pPr>
              <w:pStyle w:val="TableText"/>
              <w:rPr>
                <w:rFonts w:cs="Segoe UI"/>
                <w:szCs w:val="18"/>
              </w:rPr>
            </w:pPr>
            <w:r w:rsidRPr="007D4A0D">
              <w:rPr>
                <w:rFonts w:cs="Segoe UI"/>
                <w:szCs w:val="18"/>
              </w:rPr>
              <w:t>Shalomy Sathiyaraj</w:t>
            </w:r>
          </w:p>
          <w:p w14:paraId="5DDAD713" w14:textId="77777777" w:rsidR="007D4A0D" w:rsidRDefault="007D4A0D" w:rsidP="007D4A0D">
            <w:pPr>
              <w:pStyle w:val="TableText"/>
              <w:rPr>
                <w:rFonts w:cs="Segoe UI"/>
                <w:szCs w:val="18"/>
              </w:rPr>
            </w:pPr>
            <w:r w:rsidRPr="007D4A0D">
              <w:rPr>
                <w:rFonts w:cs="Segoe UI"/>
                <w:szCs w:val="18"/>
              </w:rPr>
              <w:t xml:space="preserve">Sarah Wakeman (term ended Dec 2024) </w:t>
            </w:r>
          </w:p>
          <w:p w14:paraId="0F7369C5" w14:textId="1DD05F0A" w:rsidR="007D4A0D" w:rsidRPr="007D4A0D" w:rsidRDefault="007D4A0D" w:rsidP="007D4A0D">
            <w:pPr>
              <w:pStyle w:val="TableText"/>
              <w:rPr>
                <w:rFonts w:cs="Segoe UI"/>
                <w:szCs w:val="18"/>
              </w:rPr>
            </w:pPr>
            <w:r w:rsidRPr="007D4A0D">
              <w:rPr>
                <w:rFonts w:cs="Segoe UI"/>
                <w:szCs w:val="18"/>
              </w:rPr>
              <w:t>Edmond Fehoko (term ended Dec 2024)</w:t>
            </w:r>
          </w:p>
          <w:p w14:paraId="59AD7678" w14:textId="77777777" w:rsidR="007D4A0D" w:rsidRPr="007D4A0D" w:rsidRDefault="007D4A0D" w:rsidP="007D4A0D">
            <w:pPr>
              <w:pStyle w:val="TableText"/>
              <w:rPr>
                <w:rFonts w:cs="Segoe UI"/>
                <w:szCs w:val="18"/>
              </w:rPr>
            </w:pPr>
            <w:r w:rsidRPr="007D4A0D">
              <w:rPr>
                <w:rFonts w:cs="Segoe UI"/>
                <w:szCs w:val="18"/>
              </w:rPr>
              <w:t>Tanushi (Minu) Punchihewa (Mana Mokopuna observer) (term ended Oct 2024)</w:t>
            </w:r>
          </w:p>
          <w:p w14:paraId="6EA6B381" w14:textId="77777777" w:rsidR="007D4A0D" w:rsidRPr="007D4A0D" w:rsidRDefault="007D4A0D" w:rsidP="007D4A0D">
            <w:pPr>
              <w:pStyle w:val="TableText"/>
              <w:rPr>
                <w:rFonts w:cs="Segoe UI"/>
                <w:szCs w:val="18"/>
              </w:rPr>
            </w:pPr>
            <w:r w:rsidRPr="007D4A0D">
              <w:rPr>
                <w:rFonts w:cs="Segoe UI"/>
                <w:szCs w:val="18"/>
              </w:rPr>
              <w:t>Karen Reader (term ended Dec 2024)</w:t>
            </w:r>
          </w:p>
          <w:p w14:paraId="699002DE" w14:textId="0C415ADF" w:rsidR="0020298F" w:rsidRPr="0020298F" w:rsidRDefault="007D4A0D" w:rsidP="007D4A0D">
            <w:pPr>
              <w:pStyle w:val="TableText"/>
              <w:rPr>
                <w:rFonts w:cs="Segoe UI"/>
                <w:szCs w:val="18"/>
              </w:rPr>
            </w:pPr>
            <w:r w:rsidRPr="007D4A0D">
              <w:rPr>
                <w:rFonts w:cs="Segoe UI"/>
                <w:szCs w:val="18"/>
              </w:rPr>
              <w:t>Calum Barrett (Chair) (term ended Dec 2024)</w:t>
            </w:r>
          </w:p>
        </w:tc>
        <w:tc>
          <w:tcPr>
            <w:tcW w:w="2132" w:type="dxa"/>
          </w:tcPr>
          <w:p w14:paraId="4D85EE85" w14:textId="4AAA11A8" w:rsidR="007D4A0D" w:rsidRPr="007D4A0D" w:rsidRDefault="007D4A0D" w:rsidP="007D4A0D">
            <w:pPr>
              <w:pStyle w:val="TableText"/>
              <w:rPr>
                <w:rFonts w:cs="Segoe UI"/>
                <w:szCs w:val="18"/>
              </w:rPr>
            </w:pPr>
            <w:r w:rsidRPr="007D4A0D">
              <w:rPr>
                <w:rFonts w:cs="Segoe UI"/>
                <w:szCs w:val="18"/>
              </w:rPr>
              <w:t>ACART formulates policy and provides independent advice to the Minister of Health. It also issues guidelines and provides advice to</w:t>
            </w:r>
            <w:r>
              <w:rPr>
                <w:rFonts w:cs="Segoe UI"/>
                <w:szCs w:val="18"/>
              </w:rPr>
              <w:t xml:space="preserve"> </w:t>
            </w:r>
            <w:r w:rsidRPr="007D4A0D">
              <w:rPr>
                <w:rFonts w:cs="Segoe UI"/>
                <w:szCs w:val="18"/>
              </w:rPr>
              <w:t>the Ethics Committee on Assisted Reproductive Technology.</w:t>
            </w:r>
          </w:p>
          <w:p w14:paraId="54CAF02A" w14:textId="37804F95" w:rsidR="0020298F" w:rsidRPr="0020298F" w:rsidRDefault="007D4A0D" w:rsidP="007D4A0D">
            <w:pPr>
              <w:pStyle w:val="TableText"/>
              <w:rPr>
                <w:rFonts w:cs="Segoe UI"/>
                <w:szCs w:val="18"/>
              </w:rPr>
            </w:pPr>
            <w:r w:rsidRPr="007D4A0D">
              <w:rPr>
                <w:rFonts w:cs="Segoe UI"/>
                <w:szCs w:val="18"/>
              </w:rPr>
              <w:t>ACART is a ministerial committee established under section 32 of</w:t>
            </w:r>
            <w:r>
              <w:rPr>
                <w:rFonts w:cs="Segoe UI"/>
                <w:szCs w:val="18"/>
              </w:rPr>
              <w:t xml:space="preserve"> </w:t>
            </w:r>
            <w:r w:rsidRPr="007D4A0D">
              <w:rPr>
                <w:rFonts w:cs="Segoe UI"/>
                <w:szCs w:val="18"/>
              </w:rPr>
              <w:t>the Human Assisted Reproductive Technology Act 2004. The Minister</w:t>
            </w:r>
            <w:r>
              <w:rPr>
                <w:rFonts w:cs="Segoe UI"/>
                <w:szCs w:val="18"/>
              </w:rPr>
              <w:t xml:space="preserve"> </w:t>
            </w:r>
            <w:r w:rsidRPr="007D4A0D">
              <w:rPr>
                <w:rFonts w:cs="Segoe UI"/>
                <w:szCs w:val="18"/>
              </w:rPr>
              <w:t>of Health appoints members.</w:t>
            </w:r>
          </w:p>
        </w:tc>
        <w:tc>
          <w:tcPr>
            <w:tcW w:w="1275" w:type="dxa"/>
          </w:tcPr>
          <w:p w14:paraId="086C5C38" w14:textId="0C402D51" w:rsidR="0020298F" w:rsidRPr="0020298F" w:rsidRDefault="007D4A0D" w:rsidP="007D4A0D">
            <w:pPr>
              <w:pStyle w:val="TableText"/>
              <w:rPr>
                <w:rFonts w:cs="Segoe UI"/>
                <w:szCs w:val="18"/>
              </w:rPr>
            </w:pPr>
            <w:r w:rsidRPr="007D4A0D">
              <w:rPr>
                <w:rFonts w:cs="Segoe UI"/>
                <w:szCs w:val="18"/>
              </w:rPr>
              <w:t>Yes</w:t>
            </w:r>
          </w:p>
        </w:tc>
      </w:tr>
      <w:tr w:rsidR="007D4A0D" w:rsidRPr="0020298F" w14:paraId="0EA048CC" w14:textId="77777777" w:rsidTr="007D4A0D">
        <w:tc>
          <w:tcPr>
            <w:tcW w:w="1701" w:type="dxa"/>
          </w:tcPr>
          <w:p w14:paraId="617F9B62" w14:textId="71B8C022" w:rsidR="007D4A0D" w:rsidRPr="007D4A0D" w:rsidRDefault="007D4A0D" w:rsidP="007D4A0D">
            <w:pPr>
              <w:pStyle w:val="TableText"/>
              <w:rPr>
                <w:rFonts w:cs="Segoe UI"/>
                <w:szCs w:val="18"/>
              </w:rPr>
            </w:pPr>
            <w:r w:rsidRPr="007D4A0D">
              <w:rPr>
                <w:rFonts w:cs="Segoe UI"/>
                <w:szCs w:val="18"/>
              </w:rPr>
              <w:t>Ethics Committee on Assisted Reproductive Technology (ECART)</w:t>
            </w:r>
          </w:p>
        </w:tc>
        <w:tc>
          <w:tcPr>
            <w:tcW w:w="3544" w:type="dxa"/>
          </w:tcPr>
          <w:p w14:paraId="5915B8B1" w14:textId="77777777" w:rsidR="007D4A0D" w:rsidRDefault="007D4A0D" w:rsidP="007D4A0D">
            <w:pPr>
              <w:pStyle w:val="TableText"/>
              <w:rPr>
                <w:rFonts w:cs="Segoe UI"/>
                <w:szCs w:val="18"/>
              </w:rPr>
            </w:pPr>
            <w:r w:rsidRPr="007D4A0D">
              <w:rPr>
                <w:rFonts w:cs="Segoe UI"/>
                <w:szCs w:val="18"/>
              </w:rPr>
              <w:t xml:space="preserve">Dr Jeanne Snelling (Chair) </w:t>
            </w:r>
          </w:p>
          <w:p w14:paraId="12DED641" w14:textId="77777777" w:rsidR="007D4A0D" w:rsidRDefault="007D4A0D" w:rsidP="007D4A0D">
            <w:pPr>
              <w:pStyle w:val="TableText"/>
              <w:rPr>
                <w:rFonts w:cs="Segoe UI"/>
                <w:szCs w:val="18"/>
              </w:rPr>
            </w:pPr>
            <w:r w:rsidRPr="007D4A0D">
              <w:rPr>
                <w:rFonts w:cs="Segoe UI"/>
                <w:szCs w:val="18"/>
              </w:rPr>
              <w:t xml:space="preserve">Associate Professor Michael Legge </w:t>
            </w:r>
          </w:p>
          <w:p w14:paraId="3E05373E" w14:textId="315B33CC" w:rsidR="007D4A0D" w:rsidRPr="007D4A0D" w:rsidRDefault="007D4A0D" w:rsidP="007D4A0D">
            <w:pPr>
              <w:pStyle w:val="TableText"/>
              <w:rPr>
                <w:rFonts w:cs="Segoe UI"/>
                <w:szCs w:val="18"/>
              </w:rPr>
            </w:pPr>
            <w:r w:rsidRPr="007D4A0D">
              <w:rPr>
                <w:rFonts w:cs="Segoe UI"/>
                <w:szCs w:val="18"/>
              </w:rPr>
              <w:t>Mania Maniapoto-Ngaia</w:t>
            </w:r>
          </w:p>
          <w:p w14:paraId="69251147" w14:textId="77777777" w:rsidR="007D4A0D" w:rsidRPr="007D4A0D" w:rsidRDefault="007D4A0D" w:rsidP="007D4A0D">
            <w:pPr>
              <w:pStyle w:val="TableText"/>
              <w:rPr>
                <w:rFonts w:cs="Segoe UI"/>
                <w:szCs w:val="18"/>
              </w:rPr>
            </w:pPr>
            <w:r w:rsidRPr="007D4A0D">
              <w:rPr>
                <w:rFonts w:cs="Segoe UI"/>
                <w:szCs w:val="18"/>
              </w:rPr>
              <w:t>Dr Emily Liu</w:t>
            </w:r>
          </w:p>
          <w:p w14:paraId="4733488B" w14:textId="77777777" w:rsidR="007D4A0D" w:rsidRDefault="007D4A0D" w:rsidP="007D4A0D">
            <w:pPr>
              <w:pStyle w:val="TableText"/>
              <w:rPr>
                <w:rFonts w:cs="Segoe UI"/>
                <w:szCs w:val="18"/>
              </w:rPr>
            </w:pPr>
            <w:r w:rsidRPr="007D4A0D">
              <w:rPr>
                <w:rFonts w:cs="Segoe UI"/>
                <w:szCs w:val="18"/>
              </w:rPr>
              <w:t>Associate Professor Angela Ballantyne</w:t>
            </w:r>
          </w:p>
          <w:p w14:paraId="4E14B3C6" w14:textId="67467938" w:rsidR="007D4A0D" w:rsidRPr="007D4A0D" w:rsidRDefault="007D4A0D" w:rsidP="007D4A0D">
            <w:pPr>
              <w:pStyle w:val="TableText"/>
              <w:rPr>
                <w:rFonts w:cs="Segoe UI"/>
                <w:szCs w:val="18"/>
              </w:rPr>
            </w:pPr>
            <w:r w:rsidRPr="007D4A0D">
              <w:rPr>
                <w:rFonts w:cs="Segoe UI"/>
                <w:szCs w:val="18"/>
              </w:rPr>
              <w:t>Dr Analosa Veukiso-Ulugia</w:t>
            </w:r>
          </w:p>
          <w:p w14:paraId="0B418AC0" w14:textId="77777777" w:rsidR="007D4A0D" w:rsidRPr="007D4A0D" w:rsidRDefault="007D4A0D" w:rsidP="007D4A0D">
            <w:pPr>
              <w:pStyle w:val="TableText"/>
              <w:rPr>
                <w:rFonts w:cs="Segoe UI"/>
                <w:szCs w:val="18"/>
              </w:rPr>
            </w:pPr>
            <w:r w:rsidRPr="007D4A0D">
              <w:rPr>
                <w:rFonts w:cs="Segoe UI"/>
                <w:szCs w:val="18"/>
              </w:rPr>
              <w:t>Richard Ngatai</w:t>
            </w:r>
          </w:p>
          <w:p w14:paraId="715635C2" w14:textId="77777777" w:rsidR="007D4A0D" w:rsidRDefault="007D4A0D" w:rsidP="007D4A0D">
            <w:pPr>
              <w:pStyle w:val="TableText"/>
              <w:rPr>
                <w:rFonts w:cs="Segoe UI"/>
                <w:szCs w:val="18"/>
              </w:rPr>
            </w:pPr>
            <w:r w:rsidRPr="007D4A0D">
              <w:rPr>
                <w:rFonts w:cs="Segoe UI"/>
                <w:szCs w:val="18"/>
              </w:rPr>
              <w:t xml:space="preserve">Dr Annabel Ahuriri-Driscoll </w:t>
            </w:r>
          </w:p>
          <w:p w14:paraId="6C7496BA" w14:textId="1572D4B1" w:rsidR="007D4A0D" w:rsidRPr="007D4A0D" w:rsidRDefault="007D4A0D" w:rsidP="007D4A0D">
            <w:pPr>
              <w:pStyle w:val="TableText"/>
              <w:rPr>
                <w:rFonts w:cs="Segoe UI"/>
                <w:szCs w:val="18"/>
              </w:rPr>
            </w:pPr>
            <w:r w:rsidRPr="007D4A0D">
              <w:rPr>
                <w:rFonts w:cs="Segoe UI"/>
                <w:szCs w:val="18"/>
              </w:rPr>
              <w:t>Dr Simon McDowell</w:t>
            </w:r>
          </w:p>
          <w:p w14:paraId="6131B6E4" w14:textId="77777777" w:rsidR="007D4A0D" w:rsidRDefault="007D4A0D" w:rsidP="007D4A0D">
            <w:pPr>
              <w:pStyle w:val="TableText"/>
              <w:rPr>
                <w:rFonts w:cs="Segoe UI"/>
                <w:szCs w:val="18"/>
              </w:rPr>
            </w:pPr>
            <w:r w:rsidRPr="007D4A0D">
              <w:rPr>
                <w:rFonts w:cs="Segoe UI"/>
                <w:szCs w:val="18"/>
              </w:rPr>
              <w:t xml:space="preserve">Peter Le Cren </w:t>
            </w:r>
          </w:p>
          <w:p w14:paraId="48043492" w14:textId="77777777" w:rsidR="007D4A0D" w:rsidRDefault="007D4A0D" w:rsidP="007D4A0D">
            <w:pPr>
              <w:pStyle w:val="TableText"/>
              <w:rPr>
                <w:rFonts w:cs="Segoe UI"/>
                <w:szCs w:val="18"/>
              </w:rPr>
            </w:pPr>
            <w:r w:rsidRPr="007D4A0D">
              <w:rPr>
                <w:rFonts w:cs="Segoe UI"/>
                <w:szCs w:val="18"/>
              </w:rPr>
              <w:t xml:space="preserve">Lana Stockman </w:t>
            </w:r>
          </w:p>
          <w:p w14:paraId="4FC75980" w14:textId="4B4242A9" w:rsidR="007D4A0D" w:rsidRPr="007D4A0D" w:rsidRDefault="007D4A0D" w:rsidP="007D4A0D">
            <w:pPr>
              <w:pStyle w:val="TableText"/>
              <w:rPr>
                <w:rFonts w:cs="Segoe UI"/>
                <w:szCs w:val="18"/>
              </w:rPr>
            </w:pPr>
            <w:r w:rsidRPr="007D4A0D">
              <w:rPr>
                <w:rFonts w:cs="Segoe UI"/>
                <w:szCs w:val="18"/>
              </w:rPr>
              <w:t>Jonathan Darby</w:t>
            </w:r>
          </w:p>
          <w:p w14:paraId="7778FA15" w14:textId="2DC16E20" w:rsidR="007D4A0D" w:rsidRPr="007D4A0D" w:rsidRDefault="007D4A0D" w:rsidP="007D4A0D">
            <w:pPr>
              <w:pStyle w:val="TableText"/>
              <w:rPr>
                <w:rFonts w:cs="Segoe UI"/>
                <w:szCs w:val="18"/>
              </w:rPr>
            </w:pPr>
            <w:r w:rsidRPr="007D4A0D">
              <w:rPr>
                <w:rFonts w:cs="Segoe UI"/>
                <w:szCs w:val="18"/>
              </w:rPr>
              <w:t>Jude Charlton (term ended Dec 2024)</w:t>
            </w:r>
          </w:p>
        </w:tc>
        <w:tc>
          <w:tcPr>
            <w:tcW w:w="2132" w:type="dxa"/>
          </w:tcPr>
          <w:p w14:paraId="307A5ECC" w14:textId="77777777" w:rsidR="007D4A0D" w:rsidRPr="007D4A0D" w:rsidRDefault="007D4A0D" w:rsidP="007D4A0D">
            <w:pPr>
              <w:pStyle w:val="TableText"/>
              <w:rPr>
                <w:rFonts w:cs="Segoe UI"/>
                <w:szCs w:val="18"/>
              </w:rPr>
            </w:pPr>
            <w:r w:rsidRPr="007D4A0D">
              <w:rPr>
                <w:rFonts w:cs="Segoe UI"/>
                <w:szCs w:val="18"/>
              </w:rPr>
              <w:t>ECART considers, determines and monitors applications for assisted reproductive procedures and human reproductive research. ECART can only consider applications for procedures that ACART has issued guidelines for.</w:t>
            </w:r>
          </w:p>
          <w:p w14:paraId="771EDEA7" w14:textId="6027F260" w:rsidR="007D4A0D" w:rsidRPr="007D4A0D" w:rsidRDefault="007D4A0D" w:rsidP="007D4A0D">
            <w:pPr>
              <w:pStyle w:val="TableText"/>
              <w:rPr>
                <w:rFonts w:cs="Segoe UI"/>
                <w:szCs w:val="18"/>
              </w:rPr>
            </w:pPr>
            <w:r w:rsidRPr="007D4A0D">
              <w:rPr>
                <w:rFonts w:cs="Segoe UI"/>
                <w:szCs w:val="18"/>
              </w:rPr>
              <w:t>ECART is a ministerial committee established under section 27 of</w:t>
            </w:r>
            <w:r>
              <w:rPr>
                <w:rFonts w:cs="Segoe UI"/>
                <w:szCs w:val="18"/>
              </w:rPr>
              <w:t xml:space="preserve"> </w:t>
            </w:r>
            <w:r w:rsidRPr="007D4A0D">
              <w:rPr>
                <w:rFonts w:cs="Segoe UI"/>
                <w:szCs w:val="18"/>
              </w:rPr>
              <w:t>the Human Assisted Reproductive Technology Act 2004. The Minister</w:t>
            </w:r>
            <w:r>
              <w:rPr>
                <w:rFonts w:cs="Segoe UI"/>
                <w:szCs w:val="18"/>
              </w:rPr>
              <w:t xml:space="preserve"> </w:t>
            </w:r>
            <w:r w:rsidRPr="007D4A0D">
              <w:rPr>
                <w:rFonts w:cs="Segoe UI"/>
                <w:szCs w:val="18"/>
              </w:rPr>
              <w:t>of Health appoints members.</w:t>
            </w:r>
          </w:p>
        </w:tc>
        <w:tc>
          <w:tcPr>
            <w:tcW w:w="1275" w:type="dxa"/>
          </w:tcPr>
          <w:p w14:paraId="7650A394" w14:textId="75F13226" w:rsidR="007D4A0D" w:rsidRPr="0020298F" w:rsidRDefault="007D4A0D" w:rsidP="007D4A0D">
            <w:pPr>
              <w:pStyle w:val="TableText"/>
              <w:rPr>
                <w:rFonts w:cs="Segoe UI"/>
                <w:szCs w:val="18"/>
              </w:rPr>
            </w:pPr>
            <w:r w:rsidRPr="007D4A0D">
              <w:rPr>
                <w:rFonts w:cs="Segoe UI"/>
                <w:szCs w:val="18"/>
              </w:rPr>
              <w:t>Yes</w:t>
            </w:r>
          </w:p>
        </w:tc>
      </w:tr>
    </w:tbl>
    <w:p w14:paraId="11C59948" w14:textId="77777777" w:rsidR="00A74941" w:rsidRDefault="00A74941" w:rsidP="004364A7">
      <w:pPr>
        <w:pStyle w:val="Table"/>
        <w:sectPr w:rsidR="00A74941" w:rsidSect="004B1083">
          <w:pgSz w:w="11907" w:h="16840" w:code="9"/>
          <w:pgMar w:top="1418" w:right="1701" w:bottom="1134" w:left="1843" w:header="284" w:footer="425" w:gutter="284"/>
          <w:cols w:space="720"/>
        </w:sectPr>
      </w:pPr>
    </w:p>
    <w:p w14:paraId="2E262995" w14:textId="77777777" w:rsidR="00A74941" w:rsidRDefault="00A74941" w:rsidP="00A74941">
      <w:pPr>
        <w:pStyle w:val="Heading2"/>
        <w:spacing w:before="0"/>
      </w:pPr>
      <w:bookmarkStart w:id="48" w:name="_Toc211863479"/>
      <w:r>
        <w:t>Annex 5: Asset performance indicators</w:t>
      </w:r>
      <w:bookmarkEnd w:id="48"/>
    </w:p>
    <w:p w14:paraId="0915FCF1" w14:textId="77777777" w:rsidR="00A74941" w:rsidRDefault="00A74941" w:rsidP="00A74941">
      <w:pPr>
        <w:pStyle w:val="Heading3"/>
      </w:pPr>
      <w:r>
        <w:t>Critical physical assets</w:t>
      </w:r>
    </w:p>
    <w:p w14:paraId="2B956BCA" w14:textId="77777777" w:rsidR="00A74941" w:rsidRDefault="00A74941" w:rsidP="00A74941">
      <w:r>
        <w:t>The Ministry has seven buildings in its property portfolio, five of which are leased on behalf of the Ministry and the Cancer Control Agency – Te Aho o Te Kahu. Two properties are owned by the Ministry: one is a new purpose-built national radiation storage facility to ensure we maintain our regulatory role, and the other is a decommissioned site.</w:t>
      </w:r>
    </w:p>
    <w:p w14:paraId="0FF0F5A6" w14:textId="77777777" w:rsidR="00A74941" w:rsidRDefault="00A74941" w:rsidP="00A74941"/>
    <w:p w14:paraId="1E54EDBD" w14:textId="77777777" w:rsidR="00A74941" w:rsidRDefault="00A74941" w:rsidP="00A74941">
      <w:r>
        <w:t>The strategic management of our physical assets is underpinned by the following drivers.</w:t>
      </w:r>
    </w:p>
    <w:p w14:paraId="3B313ED5" w14:textId="1E4EB359" w:rsidR="00A74941" w:rsidRDefault="00A74941" w:rsidP="00A74941">
      <w:pPr>
        <w:pStyle w:val="Bullet"/>
      </w:pPr>
      <w:r>
        <w:t>Providing modern, flexible, safe, and accessible workspaces.</w:t>
      </w:r>
    </w:p>
    <w:p w14:paraId="6B443CAE" w14:textId="47C57A62" w:rsidR="00A74941" w:rsidRDefault="00A74941" w:rsidP="00A74941">
      <w:pPr>
        <w:pStyle w:val="Bullet"/>
      </w:pPr>
      <w:r>
        <w:t>Ensuring effective property and facilities management so our tenancies and properties operate smoothly and efficiently.</w:t>
      </w:r>
    </w:p>
    <w:p w14:paraId="33D8CE1B" w14:textId="35C70D65" w:rsidR="00A74941" w:rsidRDefault="00A74941" w:rsidP="00A74941">
      <w:pPr>
        <w:pStyle w:val="Bullet"/>
      </w:pPr>
      <w:r>
        <w:t>Managing facilities in a sustainable, resource-efficient and cost-effective manner.</w:t>
      </w:r>
    </w:p>
    <w:p w14:paraId="1F67B50E" w14:textId="7CE67074" w:rsidR="00A74941" w:rsidRDefault="00A74941" w:rsidP="00A74941">
      <w:pPr>
        <w:pStyle w:val="Bullet"/>
      </w:pPr>
      <w:r>
        <w:t>Complying with lease agreements, relevant legislation, and regulatory requirements.</w:t>
      </w:r>
    </w:p>
    <w:p w14:paraId="6899AC5B" w14:textId="77777777" w:rsidR="00A74941" w:rsidRDefault="00A74941" w:rsidP="00A74941">
      <w:pPr>
        <w:pStyle w:val="Heading3"/>
      </w:pPr>
      <w:r>
        <w:t>Property asset performance indicators</w:t>
      </w:r>
    </w:p>
    <w:p w14:paraId="6A7609D4" w14:textId="77777777" w:rsidR="00A74941" w:rsidRDefault="00A74941" w:rsidP="00A74941">
      <w:r>
        <w:t>The measures in Table 17 relate to our most critical physical assets and have been developed to ensure efficient, effective, and sustainable management of our properties.</w:t>
      </w:r>
    </w:p>
    <w:p w14:paraId="7640D994" w14:textId="64B8E036" w:rsidR="00A74941" w:rsidRDefault="00A74941" w:rsidP="004364A7">
      <w:pPr>
        <w:pStyle w:val="Table"/>
      </w:pPr>
      <w:r>
        <w:t xml:space="preserve">Table </w:t>
      </w:r>
      <w:r>
        <w:fldChar w:fldCharType="begin"/>
      </w:r>
      <w:r>
        <w:instrText xml:space="preserve"> SEQ Table \* ARABIC </w:instrText>
      </w:r>
      <w:r>
        <w:fldChar w:fldCharType="separate"/>
      </w:r>
      <w:r>
        <w:rPr>
          <w:noProof/>
        </w:rPr>
        <w:t>17</w:t>
      </w:r>
      <w:r>
        <w:rPr>
          <w:noProof/>
        </w:rPr>
        <w:fldChar w:fldCharType="end"/>
      </w:r>
      <w:r>
        <w:t>: Results for our most critical physical assets</w:t>
      </w:r>
    </w:p>
    <w:tbl>
      <w:tblPr>
        <w:tblW w:w="8080" w:type="dxa"/>
        <w:tblLayout w:type="fixed"/>
        <w:tblCellMar>
          <w:left w:w="0" w:type="dxa"/>
          <w:right w:w="0" w:type="dxa"/>
        </w:tblCellMar>
        <w:tblLook w:val="01E0" w:firstRow="1" w:lastRow="1" w:firstColumn="1" w:lastColumn="1" w:noHBand="0" w:noVBand="0"/>
      </w:tblPr>
      <w:tblGrid>
        <w:gridCol w:w="4536"/>
        <w:gridCol w:w="1559"/>
        <w:gridCol w:w="1985"/>
      </w:tblGrid>
      <w:tr w:rsidR="00A74941" w:rsidRPr="00A74941" w14:paraId="1A50CD8A" w14:textId="77777777" w:rsidTr="00A74941">
        <w:trPr>
          <w:trHeight w:val="302"/>
          <w:tblHeader/>
        </w:trPr>
        <w:tc>
          <w:tcPr>
            <w:tcW w:w="4536" w:type="dxa"/>
            <w:shd w:val="clear" w:color="auto" w:fill="D9D9D9" w:themeFill="background1" w:themeFillShade="D9"/>
            <w:hideMark/>
          </w:tcPr>
          <w:p w14:paraId="30E80298" w14:textId="6E5B47BA" w:rsidR="00A74941" w:rsidRPr="00A74941" w:rsidRDefault="00A74941">
            <w:pPr>
              <w:pStyle w:val="TableText"/>
              <w:ind w:left="57"/>
              <w:rPr>
                <w:b/>
                <w:bCs/>
              </w:rPr>
            </w:pPr>
            <w:r w:rsidRPr="00A74941">
              <w:rPr>
                <w:b/>
                <w:bCs/>
              </w:rPr>
              <w:t>Indicator and measure</w:t>
            </w:r>
          </w:p>
        </w:tc>
        <w:tc>
          <w:tcPr>
            <w:tcW w:w="1559" w:type="dxa"/>
            <w:shd w:val="clear" w:color="auto" w:fill="D9D9D9" w:themeFill="background1" w:themeFillShade="D9"/>
            <w:hideMark/>
          </w:tcPr>
          <w:p w14:paraId="4FB85690" w14:textId="1C411FAB" w:rsidR="00A74941" w:rsidRPr="00A74941" w:rsidRDefault="00A74941" w:rsidP="00A74941">
            <w:pPr>
              <w:pStyle w:val="TableText"/>
              <w:ind w:left="57"/>
              <w:rPr>
                <w:b/>
                <w:bCs/>
              </w:rPr>
            </w:pPr>
            <w:r w:rsidRPr="00A74941">
              <w:rPr>
                <w:b/>
                <w:bCs/>
              </w:rPr>
              <w:t>2024/25 actual</w:t>
            </w:r>
          </w:p>
        </w:tc>
        <w:tc>
          <w:tcPr>
            <w:tcW w:w="1985" w:type="dxa"/>
            <w:shd w:val="clear" w:color="auto" w:fill="D9D9D9" w:themeFill="background1" w:themeFillShade="D9"/>
            <w:hideMark/>
          </w:tcPr>
          <w:p w14:paraId="6DDDA7E1" w14:textId="24B6399B" w:rsidR="00A74941" w:rsidRPr="00A74941" w:rsidRDefault="00A74941" w:rsidP="00A74941">
            <w:pPr>
              <w:pStyle w:val="TableText"/>
              <w:ind w:left="57" w:right="57"/>
              <w:rPr>
                <w:b/>
                <w:bCs/>
              </w:rPr>
            </w:pPr>
            <w:r w:rsidRPr="00A74941">
              <w:rPr>
                <w:b/>
                <w:bCs/>
              </w:rPr>
              <w:t>2024/25 standard</w:t>
            </w:r>
          </w:p>
        </w:tc>
      </w:tr>
      <w:tr w:rsidR="00A74941" w:rsidRPr="003476EE" w14:paraId="662314C3" w14:textId="77777777" w:rsidTr="00A74941">
        <w:trPr>
          <w:trHeight w:val="20"/>
        </w:trPr>
        <w:tc>
          <w:tcPr>
            <w:tcW w:w="4536" w:type="dxa"/>
            <w:tcBorders>
              <w:top w:val="nil"/>
              <w:left w:val="nil"/>
              <w:bottom w:val="single" w:sz="4" w:space="0" w:color="A6A6A6" w:themeColor="background1" w:themeShade="A6"/>
              <w:right w:val="nil"/>
            </w:tcBorders>
          </w:tcPr>
          <w:p w14:paraId="461A2395" w14:textId="7C312265" w:rsidR="00A74941" w:rsidRPr="00A74941" w:rsidRDefault="00A74941" w:rsidP="00A74941">
            <w:pPr>
              <w:pStyle w:val="TableText"/>
              <w:ind w:left="57"/>
              <w:rPr>
                <w:b/>
                <w:bCs/>
              </w:rPr>
            </w:pPr>
            <w:r w:rsidRPr="00A74941">
              <w:rPr>
                <w:b/>
                <w:bCs/>
              </w:rPr>
              <w:t xml:space="preserve">Ensure the National Radiation Storage Facility (NRSF) meets the appropriate legislative and regulatory standards. </w:t>
            </w:r>
          </w:p>
          <w:p w14:paraId="28E9E6D3" w14:textId="73D3D980" w:rsidR="00A74941" w:rsidRPr="003476EE" w:rsidRDefault="00A74941" w:rsidP="00A74941">
            <w:pPr>
              <w:pStyle w:val="TableText"/>
              <w:ind w:left="57"/>
            </w:pPr>
            <w:r>
              <w:t>This will be measured by:</w:t>
            </w:r>
          </w:p>
        </w:tc>
        <w:tc>
          <w:tcPr>
            <w:tcW w:w="1559" w:type="dxa"/>
            <w:tcBorders>
              <w:top w:val="nil"/>
              <w:left w:val="nil"/>
              <w:bottom w:val="single" w:sz="4" w:space="0" w:color="A6A6A6" w:themeColor="background1" w:themeShade="A6"/>
              <w:right w:val="nil"/>
            </w:tcBorders>
          </w:tcPr>
          <w:p w14:paraId="3048EF44" w14:textId="310DE620" w:rsidR="00A74941" w:rsidRPr="003476EE" w:rsidRDefault="00A74941">
            <w:pPr>
              <w:pStyle w:val="TableText"/>
              <w:ind w:left="113"/>
            </w:pPr>
          </w:p>
        </w:tc>
        <w:tc>
          <w:tcPr>
            <w:tcW w:w="1985" w:type="dxa"/>
            <w:tcBorders>
              <w:top w:val="nil"/>
              <w:left w:val="nil"/>
              <w:bottom w:val="single" w:sz="4" w:space="0" w:color="A6A6A6" w:themeColor="background1" w:themeShade="A6"/>
              <w:right w:val="nil"/>
            </w:tcBorders>
          </w:tcPr>
          <w:p w14:paraId="790FC988" w14:textId="740CFB34" w:rsidR="00A74941" w:rsidRPr="003476EE" w:rsidRDefault="00A74941" w:rsidP="00A74941">
            <w:pPr>
              <w:pStyle w:val="TableText"/>
              <w:ind w:right="57"/>
            </w:pPr>
          </w:p>
        </w:tc>
      </w:tr>
      <w:tr w:rsidR="00A74941" w:rsidRPr="003476EE" w14:paraId="03828921" w14:textId="77777777" w:rsidTr="00A74941">
        <w:trPr>
          <w:trHeight w:val="20"/>
        </w:trPr>
        <w:tc>
          <w:tcPr>
            <w:tcW w:w="4536" w:type="dxa"/>
            <w:tcBorders>
              <w:top w:val="single" w:sz="4" w:space="0" w:color="A6A6A6" w:themeColor="background1" w:themeShade="A6"/>
              <w:left w:val="nil"/>
              <w:bottom w:val="single" w:sz="4" w:space="0" w:color="A6A6A6" w:themeColor="background1" w:themeShade="A6"/>
              <w:right w:val="nil"/>
            </w:tcBorders>
          </w:tcPr>
          <w:p w14:paraId="6AE05926" w14:textId="78C2FFC3" w:rsidR="00A74941" w:rsidRPr="003476EE" w:rsidRDefault="00A74941" w:rsidP="00B02CD2">
            <w:pPr>
              <w:pStyle w:val="TableBullet"/>
              <w:spacing w:before="60"/>
              <w:ind w:hanging="214"/>
            </w:pPr>
            <w:r>
              <w:t xml:space="preserve">A current building warrant of fitness (BWOF). This </w:t>
            </w:r>
            <w:r w:rsidR="00B02CD2">
              <w:br/>
            </w:r>
            <w:r>
              <w:t>will demonstrate that the property has compliant mechanical and life safety systems.</w:t>
            </w:r>
          </w:p>
        </w:tc>
        <w:tc>
          <w:tcPr>
            <w:tcW w:w="1559" w:type="dxa"/>
            <w:tcBorders>
              <w:top w:val="single" w:sz="4" w:space="0" w:color="A6A6A6" w:themeColor="background1" w:themeShade="A6"/>
              <w:left w:val="nil"/>
              <w:bottom w:val="single" w:sz="4" w:space="0" w:color="A6A6A6" w:themeColor="background1" w:themeShade="A6"/>
              <w:right w:val="nil"/>
            </w:tcBorders>
          </w:tcPr>
          <w:p w14:paraId="3BC8FE9E" w14:textId="01C389ED" w:rsidR="00A74941" w:rsidRPr="003476EE" w:rsidRDefault="00A74941">
            <w:pPr>
              <w:pStyle w:val="TableText"/>
              <w:ind w:left="113"/>
            </w:pPr>
            <w:r w:rsidRPr="00A74941">
              <w:t>Achieved</w:t>
            </w:r>
          </w:p>
        </w:tc>
        <w:tc>
          <w:tcPr>
            <w:tcW w:w="1985" w:type="dxa"/>
            <w:tcBorders>
              <w:top w:val="single" w:sz="4" w:space="0" w:color="A6A6A6" w:themeColor="background1" w:themeShade="A6"/>
              <w:left w:val="nil"/>
              <w:bottom w:val="single" w:sz="4" w:space="0" w:color="A6A6A6" w:themeColor="background1" w:themeShade="A6"/>
              <w:right w:val="nil"/>
            </w:tcBorders>
          </w:tcPr>
          <w:p w14:paraId="28DCB7F6" w14:textId="4016F4EC" w:rsidR="00A74941" w:rsidRPr="003476EE" w:rsidRDefault="00A74941" w:rsidP="00A74941">
            <w:pPr>
              <w:pStyle w:val="TableText"/>
              <w:ind w:right="57"/>
            </w:pPr>
            <w:r w:rsidRPr="00A74941">
              <w:t>BWOF current</w:t>
            </w:r>
          </w:p>
        </w:tc>
      </w:tr>
      <w:tr w:rsidR="00A74941" w:rsidRPr="003476EE" w14:paraId="38FB7598" w14:textId="77777777" w:rsidTr="00A74941">
        <w:trPr>
          <w:trHeight w:val="20"/>
        </w:trPr>
        <w:tc>
          <w:tcPr>
            <w:tcW w:w="4536" w:type="dxa"/>
            <w:tcBorders>
              <w:top w:val="single" w:sz="4" w:space="0" w:color="A6A6A6" w:themeColor="background1" w:themeShade="A6"/>
              <w:left w:val="nil"/>
              <w:bottom w:val="single" w:sz="4" w:space="0" w:color="A6A6A6" w:themeColor="background1" w:themeShade="A6"/>
              <w:right w:val="nil"/>
            </w:tcBorders>
          </w:tcPr>
          <w:p w14:paraId="41D35748" w14:textId="387D5B9D" w:rsidR="00A74941" w:rsidRPr="003476EE" w:rsidRDefault="00A74941" w:rsidP="00B02CD2">
            <w:pPr>
              <w:pStyle w:val="TableBullet"/>
              <w:spacing w:before="60"/>
              <w:ind w:hanging="214"/>
            </w:pPr>
            <w:r>
              <w:t>The facility adheres to New Zealand Protective Security requirements, as demonstrated through regular audit and  review of the NRSF Security Protocols. Site Security Plan is to  be reviewed annually.</w:t>
            </w:r>
          </w:p>
        </w:tc>
        <w:tc>
          <w:tcPr>
            <w:tcW w:w="1559" w:type="dxa"/>
            <w:tcBorders>
              <w:top w:val="single" w:sz="4" w:space="0" w:color="A6A6A6" w:themeColor="background1" w:themeShade="A6"/>
              <w:left w:val="nil"/>
              <w:bottom w:val="single" w:sz="4" w:space="0" w:color="A6A6A6" w:themeColor="background1" w:themeShade="A6"/>
              <w:right w:val="nil"/>
            </w:tcBorders>
          </w:tcPr>
          <w:p w14:paraId="63C84A02" w14:textId="35FFF39B" w:rsidR="00A74941" w:rsidRPr="003476EE" w:rsidRDefault="00A74941">
            <w:pPr>
              <w:pStyle w:val="TableText"/>
              <w:ind w:left="113"/>
            </w:pPr>
            <w:r w:rsidRPr="00A74941">
              <w:t>Achieved</w:t>
            </w:r>
          </w:p>
        </w:tc>
        <w:tc>
          <w:tcPr>
            <w:tcW w:w="1985" w:type="dxa"/>
            <w:tcBorders>
              <w:top w:val="single" w:sz="4" w:space="0" w:color="A6A6A6" w:themeColor="background1" w:themeShade="A6"/>
              <w:left w:val="nil"/>
              <w:bottom w:val="single" w:sz="4" w:space="0" w:color="A6A6A6" w:themeColor="background1" w:themeShade="A6"/>
              <w:right w:val="nil"/>
            </w:tcBorders>
          </w:tcPr>
          <w:p w14:paraId="15CC1B4D" w14:textId="5FC02097" w:rsidR="00A74941" w:rsidRPr="003476EE" w:rsidRDefault="00A74941" w:rsidP="00A74941">
            <w:pPr>
              <w:pStyle w:val="TableText"/>
              <w:ind w:right="57"/>
            </w:pPr>
            <w:r>
              <w:t>NRSF Security Protocols are up to date and being adhered to. Site Security  Plan is current.</w:t>
            </w:r>
          </w:p>
        </w:tc>
      </w:tr>
      <w:tr w:rsidR="00A74941" w:rsidRPr="003476EE" w14:paraId="2F2FACED" w14:textId="77777777" w:rsidTr="00A74941">
        <w:trPr>
          <w:trHeight w:val="20"/>
        </w:trPr>
        <w:tc>
          <w:tcPr>
            <w:tcW w:w="4536" w:type="dxa"/>
            <w:tcBorders>
              <w:top w:val="single" w:sz="4" w:space="0" w:color="A6A6A6" w:themeColor="background1" w:themeShade="A6"/>
              <w:left w:val="nil"/>
              <w:bottom w:val="single" w:sz="4" w:space="0" w:color="A6A6A6" w:themeColor="background1" w:themeShade="A6"/>
              <w:right w:val="nil"/>
            </w:tcBorders>
          </w:tcPr>
          <w:p w14:paraId="21DB28F4" w14:textId="5AAA3A86" w:rsidR="00A74941" w:rsidRPr="003476EE" w:rsidRDefault="00A74941" w:rsidP="00B02CD2">
            <w:pPr>
              <w:pStyle w:val="TableBullet"/>
              <w:spacing w:before="60"/>
              <w:ind w:hanging="214"/>
            </w:pPr>
            <w:r>
              <w:t>Documentation that evidences that when accessing the facility, all Ministry and contracted parties are aware of the risks and complying with relevant health and safety legislation and standards (HS).</w:t>
            </w:r>
          </w:p>
        </w:tc>
        <w:tc>
          <w:tcPr>
            <w:tcW w:w="1559" w:type="dxa"/>
            <w:tcBorders>
              <w:top w:val="single" w:sz="4" w:space="0" w:color="A6A6A6" w:themeColor="background1" w:themeShade="A6"/>
              <w:left w:val="nil"/>
              <w:bottom w:val="single" w:sz="4" w:space="0" w:color="A6A6A6" w:themeColor="background1" w:themeShade="A6"/>
              <w:right w:val="nil"/>
            </w:tcBorders>
          </w:tcPr>
          <w:p w14:paraId="6FBEDF38" w14:textId="67954949" w:rsidR="00A74941" w:rsidRPr="003476EE" w:rsidRDefault="00A74941">
            <w:pPr>
              <w:pStyle w:val="TableText"/>
              <w:ind w:left="113"/>
            </w:pPr>
            <w:r w:rsidRPr="00A74941">
              <w:t>Achieved</w:t>
            </w:r>
          </w:p>
        </w:tc>
        <w:tc>
          <w:tcPr>
            <w:tcW w:w="1985" w:type="dxa"/>
            <w:tcBorders>
              <w:top w:val="single" w:sz="4" w:space="0" w:color="A6A6A6" w:themeColor="background1" w:themeShade="A6"/>
              <w:left w:val="nil"/>
              <w:bottom w:val="single" w:sz="4" w:space="0" w:color="A6A6A6" w:themeColor="background1" w:themeShade="A6"/>
              <w:right w:val="nil"/>
            </w:tcBorders>
          </w:tcPr>
          <w:p w14:paraId="08866B99" w14:textId="27C32379" w:rsidR="00A74941" w:rsidRPr="003476EE" w:rsidRDefault="00A74941" w:rsidP="00A74941">
            <w:pPr>
              <w:pStyle w:val="TableText"/>
              <w:ind w:right="57"/>
            </w:pPr>
            <w:r>
              <w:t>Documented HS discussion in the minutes of each quarterly meeting.</w:t>
            </w:r>
          </w:p>
        </w:tc>
      </w:tr>
      <w:tr w:rsidR="00A74941" w:rsidRPr="003476EE" w14:paraId="550047AD" w14:textId="77777777" w:rsidTr="00A74941">
        <w:trPr>
          <w:trHeight w:val="20"/>
        </w:trPr>
        <w:tc>
          <w:tcPr>
            <w:tcW w:w="4536" w:type="dxa"/>
            <w:tcBorders>
              <w:top w:val="single" w:sz="4" w:space="0" w:color="A6A6A6" w:themeColor="background1" w:themeShade="A6"/>
              <w:left w:val="nil"/>
              <w:bottom w:val="single" w:sz="4" w:space="0" w:color="A6A6A6" w:themeColor="background1" w:themeShade="A6"/>
              <w:right w:val="nil"/>
            </w:tcBorders>
          </w:tcPr>
          <w:p w14:paraId="0AFD381F" w14:textId="1AA14EA8" w:rsidR="00A74941" w:rsidRDefault="00A74941" w:rsidP="00A74941">
            <w:pPr>
              <w:pStyle w:val="TableText"/>
              <w:keepNext/>
              <w:ind w:left="57"/>
            </w:pPr>
            <w:r w:rsidRPr="00A74941">
              <w:rPr>
                <w:b/>
                <w:bCs/>
              </w:rPr>
              <w:t>Office space utilisation per square metre per employee</w:t>
            </w:r>
            <w:r>
              <w:rPr>
                <w:rStyle w:val="FootnoteReference"/>
              </w:rPr>
              <w:footnoteReference w:id="51"/>
            </w:r>
            <w:r>
              <w:t xml:space="preserve"> </w:t>
            </w:r>
          </w:p>
          <w:p w14:paraId="5309CC73" w14:textId="44A7CF74" w:rsidR="00A74941" w:rsidRPr="003476EE" w:rsidRDefault="00A74941" w:rsidP="00A74941">
            <w:pPr>
              <w:pStyle w:val="TableText"/>
              <w:ind w:left="57"/>
            </w:pPr>
            <w:r>
              <w:t>The square metre per employee</w:t>
            </w:r>
            <w:r>
              <w:rPr>
                <w:rStyle w:val="FootnoteReference"/>
              </w:rPr>
              <w:footnoteReference w:id="52"/>
            </w:r>
            <w:r>
              <w:t xml:space="preserve"> is a qualitative measure that helps the Ministry to understand how efficiently we are  using space by dividing the square metres by the number of  employees assigned to a particular office. We use this figure  to project if future consolidation of the footprint is feasible.</w:t>
            </w:r>
          </w:p>
        </w:tc>
        <w:tc>
          <w:tcPr>
            <w:tcW w:w="1559" w:type="dxa"/>
            <w:tcBorders>
              <w:top w:val="single" w:sz="4" w:space="0" w:color="A6A6A6" w:themeColor="background1" w:themeShade="A6"/>
              <w:left w:val="nil"/>
              <w:bottom w:val="single" w:sz="4" w:space="0" w:color="A6A6A6" w:themeColor="background1" w:themeShade="A6"/>
              <w:right w:val="nil"/>
            </w:tcBorders>
          </w:tcPr>
          <w:p w14:paraId="39F53524" w14:textId="7AA084EC" w:rsidR="00A74941" w:rsidRPr="003476EE" w:rsidRDefault="00A74941">
            <w:pPr>
              <w:pStyle w:val="TableText"/>
              <w:ind w:left="113"/>
            </w:pPr>
          </w:p>
        </w:tc>
        <w:tc>
          <w:tcPr>
            <w:tcW w:w="1985" w:type="dxa"/>
            <w:tcBorders>
              <w:top w:val="single" w:sz="4" w:space="0" w:color="A6A6A6" w:themeColor="background1" w:themeShade="A6"/>
              <w:left w:val="nil"/>
              <w:bottom w:val="single" w:sz="4" w:space="0" w:color="A6A6A6" w:themeColor="background1" w:themeShade="A6"/>
              <w:right w:val="nil"/>
            </w:tcBorders>
          </w:tcPr>
          <w:p w14:paraId="0F0465FF" w14:textId="40B82834" w:rsidR="00A74941" w:rsidRPr="003476EE" w:rsidRDefault="00A74941" w:rsidP="00A74941">
            <w:pPr>
              <w:pStyle w:val="TableText"/>
              <w:ind w:right="57"/>
            </w:pPr>
            <w:r>
              <w:t>Government Property Office (GPO) average 12–16 m</w:t>
            </w:r>
            <w:r w:rsidRPr="00A74941">
              <w:rPr>
                <w:vertAlign w:val="superscript"/>
              </w:rPr>
              <w:t>2</w:t>
            </w:r>
            <w:r>
              <w:rPr>
                <w:vertAlign w:val="superscript"/>
              </w:rPr>
              <w:t xml:space="preserve"> </w:t>
            </w:r>
            <w:r>
              <w:t>pp</w:t>
            </w:r>
          </w:p>
        </w:tc>
      </w:tr>
      <w:tr w:rsidR="00A74941" w:rsidRPr="003476EE" w14:paraId="17D71BED" w14:textId="77777777" w:rsidTr="00A74941">
        <w:trPr>
          <w:trHeight w:val="20"/>
        </w:trPr>
        <w:tc>
          <w:tcPr>
            <w:tcW w:w="4536" w:type="dxa"/>
            <w:tcBorders>
              <w:top w:val="single" w:sz="4" w:space="0" w:color="A6A6A6" w:themeColor="background1" w:themeShade="A6"/>
              <w:left w:val="nil"/>
              <w:bottom w:val="single" w:sz="4" w:space="0" w:color="A6A6A6" w:themeColor="background1" w:themeShade="A6"/>
              <w:right w:val="nil"/>
            </w:tcBorders>
          </w:tcPr>
          <w:p w14:paraId="06CA948A" w14:textId="4E97B87D" w:rsidR="00A74941" w:rsidRPr="003476EE" w:rsidRDefault="00A74941" w:rsidP="00A74941">
            <w:pPr>
              <w:pStyle w:val="TableBullet"/>
              <w:tabs>
                <w:tab w:val="clear" w:pos="284"/>
                <w:tab w:val="num" w:pos="308"/>
              </w:tabs>
              <w:spacing w:before="60"/>
              <w:ind w:left="426" w:hanging="356"/>
            </w:pPr>
            <w:r>
              <w:t>Upper North Island</w:t>
            </w:r>
            <w:r>
              <w:rPr>
                <w:rStyle w:val="FootnoteReference"/>
              </w:rPr>
              <w:footnoteReference w:id="53"/>
            </w:r>
          </w:p>
        </w:tc>
        <w:tc>
          <w:tcPr>
            <w:tcW w:w="1559" w:type="dxa"/>
            <w:tcBorders>
              <w:top w:val="single" w:sz="4" w:space="0" w:color="A6A6A6" w:themeColor="background1" w:themeShade="A6"/>
              <w:left w:val="nil"/>
              <w:bottom w:val="single" w:sz="4" w:space="0" w:color="A6A6A6" w:themeColor="background1" w:themeShade="A6"/>
              <w:right w:val="nil"/>
            </w:tcBorders>
          </w:tcPr>
          <w:p w14:paraId="24B119B2" w14:textId="0C6430B5" w:rsidR="00A74941" w:rsidRPr="003476EE" w:rsidRDefault="00A74941" w:rsidP="00A74941">
            <w:pPr>
              <w:pStyle w:val="TableText"/>
              <w:ind w:left="57"/>
            </w:pPr>
            <w:r w:rsidRPr="00A74941">
              <w:t>33.58 m</w:t>
            </w:r>
            <w:r w:rsidRPr="00A74941">
              <w:rPr>
                <w:vertAlign w:val="superscript"/>
              </w:rPr>
              <w:t>2</w:t>
            </w:r>
            <w:r w:rsidRPr="00A74941">
              <w:t xml:space="preserve"> pp</w:t>
            </w:r>
          </w:p>
        </w:tc>
        <w:tc>
          <w:tcPr>
            <w:tcW w:w="1985" w:type="dxa"/>
            <w:tcBorders>
              <w:top w:val="single" w:sz="4" w:space="0" w:color="A6A6A6" w:themeColor="background1" w:themeShade="A6"/>
              <w:left w:val="nil"/>
              <w:bottom w:val="single" w:sz="4" w:space="0" w:color="A6A6A6" w:themeColor="background1" w:themeShade="A6"/>
              <w:right w:val="nil"/>
            </w:tcBorders>
          </w:tcPr>
          <w:p w14:paraId="393397E8" w14:textId="2C38BB60" w:rsidR="00A74941" w:rsidRPr="003476EE" w:rsidRDefault="00A74941" w:rsidP="00A74941">
            <w:pPr>
              <w:pStyle w:val="TableText"/>
              <w:ind w:left="57" w:right="57"/>
            </w:pPr>
            <w:r w:rsidRPr="00A74941">
              <w:t>Not achieved</w:t>
            </w:r>
          </w:p>
        </w:tc>
      </w:tr>
      <w:tr w:rsidR="00A74941" w:rsidRPr="003476EE" w14:paraId="53CB73B8" w14:textId="77777777" w:rsidTr="00A74941">
        <w:trPr>
          <w:trHeight w:val="20"/>
        </w:trPr>
        <w:tc>
          <w:tcPr>
            <w:tcW w:w="4536" w:type="dxa"/>
            <w:tcBorders>
              <w:top w:val="single" w:sz="4" w:space="0" w:color="A6A6A6" w:themeColor="background1" w:themeShade="A6"/>
              <w:left w:val="nil"/>
              <w:bottom w:val="single" w:sz="4" w:space="0" w:color="A6A6A6" w:themeColor="background1" w:themeShade="A6"/>
              <w:right w:val="nil"/>
            </w:tcBorders>
          </w:tcPr>
          <w:p w14:paraId="44736F3E" w14:textId="2211CBFA" w:rsidR="00A74941" w:rsidRDefault="00A74941" w:rsidP="00A74941">
            <w:pPr>
              <w:pStyle w:val="TableBullet"/>
              <w:tabs>
                <w:tab w:val="clear" w:pos="284"/>
                <w:tab w:val="num" w:pos="308"/>
              </w:tabs>
              <w:spacing w:before="60"/>
              <w:ind w:left="426" w:hanging="356"/>
            </w:pPr>
            <w:r>
              <w:t>Lower North Island</w:t>
            </w:r>
            <w:r>
              <w:rPr>
                <w:rStyle w:val="FootnoteReference"/>
              </w:rPr>
              <w:footnoteReference w:id="54"/>
            </w:r>
          </w:p>
        </w:tc>
        <w:tc>
          <w:tcPr>
            <w:tcW w:w="1559" w:type="dxa"/>
            <w:tcBorders>
              <w:top w:val="single" w:sz="4" w:space="0" w:color="A6A6A6" w:themeColor="background1" w:themeShade="A6"/>
              <w:left w:val="nil"/>
              <w:bottom w:val="single" w:sz="4" w:space="0" w:color="A6A6A6" w:themeColor="background1" w:themeShade="A6"/>
              <w:right w:val="nil"/>
            </w:tcBorders>
          </w:tcPr>
          <w:p w14:paraId="1B7F74BE" w14:textId="0D26A3C9" w:rsidR="00A74941" w:rsidRPr="003476EE" w:rsidRDefault="00A74941" w:rsidP="00A74941">
            <w:pPr>
              <w:pStyle w:val="TableText"/>
              <w:ind w:left="57"/>
            </w:pPr>
            <w:r w:rsidRPr="00A74941">
              <w:t>9.84 m</w:t>
            </w:r>
            <w:r w:rsidRPr="00A74941">
              <w:rPr>
                <w:vertAlign w:val="superscript"/>
              </w:rPr>
              <w:t>2</w:t>
            </w:r>
            <w:r w:rsidRPr="00A74941">
              <w:t xml:space="preserve"> pp</w:t>
            </w:r>
          </w:p>
        </w:tc>
        <w:tc>
          <w:tcPr>
            <w:tcW w:w="1985" w:type="dxa"/>
            <w:tcBorders>
              <w:top w:val="single" w:sz="4" w:space="0" w:color="A6A6A6" w:themeColor="background1" w:themeShade="A6"/>
              <w:left w:val="nil"/>
              <w:bottom w:val="single" w:sz="4" w:space="0" w:color="A6A6A6" w:themeColor="background1" w:themeShade="A6"/>
              <w:right w:val="nil"/>
            </w:tcBorders>
          </w:tcPr>
          <w:p w14:paraId="03AE60FD" w14:textId="1AC628BD" w:rsidR="00A74941" w:rsidRPr="003476EE" w:rsidRDefault="00A74941" w:rsidP="00A74941">
            <w:pPr>
              <w:pStyle w:val="TableText"/>
              <w:ind w:left="57" w:right="57"/>
            </w:pPr>
            <w:r w:rsidRPr="00A74941">
              <w:t>Achieved</w:t>
            </w:r>
          </w:p>
        </w:tc>
      </w:tr>
      <w:tr w:rsidR="00A74941" w:rsidRPr="003476EE" w14:paraId="432E2E64" w14:textId="77777777" w:rsidTr="00A74941">
        <w:trPr>
          <w:trHeight w:val="20"/>
        </w:trPr>
        <w:tc>
          <w:tcPr>
            <w:tcW w:w="4536" w:type="dxa"/>
            <w:tcBorders>
              <w:top w:val="single" w:sz="4" w:space="0" w:color="A6A6A6" w:themeColor="background1" w:themeShade="A6"/>
              <w:left w:val="nil"/>
              <w:bottom w:val="single" w:sz="4" w:space="0" w:color="A6A6A6" w:themeColor="background1" w:themeShade="A6"/>
              <w:right w:val="nil"/>
            </w:tcBorders>
          </w:tcPr>
          <w:p w14:paraId="24B69A95" w14:textId="5B66D8EB" w:rsidR="00A74941" w:rsidRDefault="00A74941" w:rsidP="00A74941">
            <w:pPr>
              <w:pStyle w:val="TableBullet"/>
              <w:tabs>
                <w:tab w:val="clear" w:pos="284"/>
                <w:tab w:val="num" w:pos="308"/>
              </w:tabs>
              <w:spacing w:before="60"/>
              <w:ind w:left="426" w:hanging="356"/>
            </w:pPr>
            <w:r>
              <w:t>South Island</w:t>
            </w:r>
            <w:r>
              <w:rPr>
                <w:rStyle w:val="FootnoteReference"/>
              </w:rPr>
              <w:footnoteReference w:id="55"/>
            </w:r>
          </w:p>
        </w:tc>
        <w:tc>
          <w:tcPr>
            <w:tcW w:w="1559" w:type="dxa"/>
            <w:tcBorders>
              <w:top w:val="single" w:sz="4" w:space="0" w:color="A6A6A6" w:themeColor="background1" w:themeShade="A6"/>
              <w:left w:val="nil"/>
              <w:bottom w:val="single" w:sz="4" w:space="0" w:color="A6A6A6" w:themeColor="background1" w:themeShade="A6"/>
              <w:right w:val="nil"/>
            </w:tcBorders>
          </w:tcPr>
          <w:p w14:paraId="0C5504B3" w14:textId="4C05991E" w:rsidR="00A74941" w:rsidRPr="003476EE" w:rsidRDefault="00A74941" w:rsidP="00A74941">
            <w:pPr>
              <w:pStyle w:val="TableText"/>
              <w:ind w:left="57"/>
            </w:pPr>
            <w:r w:rsidRPr="00A74941">
              <w:t>15 m</w:t>
            </w:r>
            <w:r w:rsidRPr="00A74941">
              <w:rPr>
                <w:vertAlign w:val="superscript"/>
              </w:rPr>
              <w:t>2</w:t>
            </w:r>
            <w:r w:rsidRPr="00A74941">
              <w:t xml:space="preserve"> pp</w:t>
            </w:r>
          </w:p>
        </w:tc>
        <w:tc>
          <w:tcPr>
            <w:tcW w:w="1985" w:type="dxa"/>
            <w:tcBorders>
              <w:top w:val="single" w:sz="4" w:space="0" w:color="A6A6A6" w:themeColor="background1" w:themeShade="A6"/>
              <w:left w:val="nil"/>
              <w:bottom w:val="single" w:sz="4" w:space="0" w:color="A6A6A6" w:themeColor="background1" w:themeShade="A6"/>
              <w:right w:val="nil"/>
            </w:tcBorders>
          </w:tcPr>
          <w:p w14:paraId="34A1EDD7" w14:textId="3F159568" w:rsidR="00A74941" w:rsidRPr="003476EE" w:rsidRDefault="00A74941" w:rsidP="00A74941">
            <w:pPr>
              <w:pStyle w:val="TableText"/>
              <w:ind w:left="57" w:right="57"/>
            </w:pPr>
            <w:r w:rsidRPr="00A74941">
              <w:t>Achieved</w:t>
            </w:r>
          </w:p>
        </w:tc>
      </w:tr>
    </w:tbl>
    <w:p w14:paraId="3E797A54" w14:textId="77777777" w:rsidR="00A74941" w:rsidRDefault="00A74941" w:rsidP="004364A7">
      <w:pPr>
        <w:pStyle w:val="Table"/>
      </w:pPr>
    </w:p>
    <w:p w14:paraId="5556B371" w14:textId="77777777" w:rsidR="00B02CD2" w:rsidRDefault="00B02CD2" w:rsidP="00B02CD2">
      <w:pPr>
        <w:sectPr w:rsidR="00B02CD2" w:rsidSect="004B1083">
          <w:pgSz w:w="11907" w:h="16840" w:code="9"/>
          <w:pgMar w:top="1418" w:right="1701" w:bottom="1134" w:left="1843" w:header="284" w:footer="425" w:gutter="284"/>
          <w:cols w:space="720"/>
        </w:sectPr>
      </w:pPr>
    </w:p>
    <w:p w14:paraId="0E7BBCBD" w14:textId="77777777" w:rsidR="00B02CD2" w:rsidRDefault="00B02CD2" w:rsidP="00B43168">
      <w:pPr>
        <w:pStyle w:val="Heading2"/>
        <w:spacing w:before="0"/>
      </w:pPr>
      <w:bookmarkStart w:id="49" w:name="_Toc211863480"/>
      <w:r>
        <w:t>Annex 6: Carbon Neutral Government Programme</w:t>
      </w:r>
      <w:bookmarkEnd w:id="49"/>
    </w:p>
    <w:p w14:paraId="3C045F2D" w14:textId="77777777" w:rsidR="00B02CD2" w:rsidRDefault="00B02CD2" w:rsidP="00B02CD2">
      <w:r>
        <w:t>The Ministry is committed to playing our part in the Carbon Neutral Government Programme (CNGP) to minimise our environmental footprint by reducing our greenhouse gas emissions. Each year, the Ministry releases our Greenhouse Gas Emissions Report and Inventory, which covers notable events during the period as well as our progress towards our 2025 and 2030 reduction goals.</w:t>
      </w:r>
    </w:p>
    <w:p w14:paraId="3F2E59B6" w14:textId="77777777" w:rsidR="00B02CD2" w:rsidRDefault="00B02CD2" w:rsidP="00B02CD2"/>
    <w:p w14:paraId="0EC403E3" w14:textId="6AB4626C" w:rsidR="00B02CD2" w:rsidRDefault="00B02CD2" w:rsidP="00B02CD2">
      <w:r>
        <w:t>Our provisional and unverified data for 2024/25 shows we emitted 616.16 tonnes of carbon dioxide equivalent (t CO2e).</w:t>
      </w:r>
      <w:r w:rsidR="008B7C82">
        <w:rPr>
          <w:rStyle w:val="FootnoteReference"/>
        </w:rPr>
        <w:footnoteReference w:id="56"/>
      </w:r>
      <w:r>
        <w:t xml:space="preserve"> These emissions equate to a 69% reduction from our base year emissions (1,966.23 t CO2e),</w:t>
      </w:r>
      <w:r w:rsidR="008B7C82">
        <w:rPr>
          <w:rStyle w:val="FootnoteReference"/>
        </w:rPr>
        <w:footnoteReference w:id="57"/>
      </w:r>
      <w:r>
        <w:t xml:space="preserve"> and a further 23% reduction from 2023/24. The overall reduction in emissions from the previous reporting period can be directly attributed to a substantial reduction in air travel and travel-related emission factors (eg, accommodation and taxi).</w:t>
      </w:r>
    </w:p>
    <w:p w14:paraId="25AB935D" w14:textId="77777777" w:rsidR="00B02CD2" w:rsidRDefault="00B02CD2" w:rsidP="00B02CD2"/>
    <w:p w14:paraId="10D5DA55" w14:textId="1295E710" w:rsidR="00B02CD2" w:rsidRDefault="00B02CD2" w:rsidP="00B02CD2">
      <w:r>
        <w:t>Among the individual sources of emissions, our greatest increase for 2024/25 was from electricity emissions factors. This increase results from shifting electricity generation dynamics. In 2022 and 2023, emissions from electricity generation were relatively low due to favourable weather conditions and strong hydro inflows. In contrast, 2024 saw an increase in the proportion of fossil-based generation.</w:t>
      </w:r>
      <w:r w:rsidR="008B7C82">
        <w:rPr>
          <w:rStyle w:val="FootnoteReference"/>
        </w:rPr>
        <w:footnoteReference w:id="58"/>
      </w:r>
      <w:r>
        <w:t xml:space="preserve"> This increase has also impacted our ‘electricity transport losses’ and ‘working from home’ emissions.</w:t>
      </w:r>
    </w:p>
    <w:p w14:paraId="57EDD313" w14:textId="77777777" w:rsidR="00B02CD2" w:rsidRDefault="00B02CD2" w:rsidP="00B02CD2"/>
    <w:p w14:paraId="7725B190" w14:textId="77777777" w:rsidR="00B02CD2" w:rsidRDefault="00B02CD2" w:rsidP="00B02CD2">
      <w:r>
        <w:t>Figure 2 provides an overview of our emissions, broken down by source. It compares emissions in 2024/25 against our base year and 2023/24 figures.</w:t>
      </w:r>
    </w:p>
    <w:p w14:paraId="23B41C05" w14:textId="734D2FC6" w:rsidR="00B02CD2" w:rsidRDefault="00B02CD2" w:rsidP="004364A7">
      <w:pPr>
        <w:pStyle w:val="Figure"/>
      </w:pPr>
      <w:r>
        <w:t xml:space="preserve">Figure </w:t>
      </w:r>
      <w:r>
        <w:fldChar w:fldCharType="begin"/>
      </w:r>
      <w:r>
        <w:instrText xml:space="preserve"> SEQ Figure \* ARABIC </w:instrText>
      </w:r>
      <w:r>
        <w:fldChar w:fldCharType="separate"/>
      </w:r>
      <w:r>
        <w:rPr>
          <w:noProof/>
        </w:rPr>
        <w:t>2</w:t>
      </w:r>
      <w:r>
        <w:rPr>
          <w:noProof/>
        </w:rPr>
        <w:fldChar w:fldCharType="end"/>
      </w:r>
      <w:r>
        <w:t>: Comparison of emissions by Source: base year (2019/20), 2023/24 and 2024/25</w:t>
      </w:r>
    </w:p>
    <w:p w14:paraId="61790475" w14:textId="77777777" w:rsidR="00B02CD2" w:rsidRDefault="00B02CD2" w:rsidP="00B02CD2">
      <w:r>
        <w:rPr>
          <w:noProof/>
        </w:rPr>
        <w:drawing>
          <wp:inline distT="0" distB="0" distL="0" distR="0" wp14:anchorId="09650DF7" wp14:editId="3B839A0C">
            <wp:extent cx="4894619" cy="3232150"/>
            <wp:effectExtent l="0" t="0" r="1270" b="6350"/>
            <wp:docPr id="142405780"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405780" name="Picture 6">
                      <a:extLst>
                        <a:ext uri="{C183D7F6-B498-43B3-948B-1728B52AA6E4}">
                          <adec:decorative xmlns:adec="http://schemas.microsoft.com/office/drawing/2017/decorative" val="1"/>
                        </a:ext>
                      </a:extLst>
                    </pic:cNvPr>
                    <pic:cNvPicPr>
                      <a:picLocks noChangeAspect="1" noChangeArrowheads="1"/>
                    </pic:cNvPicPr>
                  </pic:nvPicPr>
                  <pic:blipFill rotWithShape="1">
                    <a:blip r:embed="rId37" cstate="print">
                      <a:extLst>
                        <a:ext uri="{28A0092B-C50C-407E-A947-70E740481C1C}">
                          <a14:useLocalDpi xmlns:a14="http://schemas.microsoft.com/office/drawing/2010/main" val="0"/>
                        </a:ext>
                      </a:extLst>
                    </a:blip>
                    <a:srcRect l="10645" t="47337" r="11004" b="16078"/>
                    <a:stretch>
                      <a:fillRect/>
                    </a:stretch>
                  </pic:blipFill>
                  <pic:spPr bwMode="auto">
                    <a:xfrm>
                      <a:off x="0" y="0"/>
                      <a:ext cx="4900804" cy="3236234"/>
                    </a:xfrm>
                    <a:prstGeom prst="rect">
                      <a:avLst/>
                    </a:prstGeom>
                    <a:noFill/>
                    <a:ln>
                      <a:noFill/>
                    </a:ln>
                    <a:extLst>
                      <a:ext uri="{53640926-AAD7-44D8-BBD7-CCE9431645EC}">
                        <a14:shadowObscured xmlns:a14="http://schemas.microsoft.com/office/drawing/2010/main"/>
                      </a:ext>
                    </a:extLst>
                  </pic:spPr>
                </pic:pic>
              </a:graphicData>
            </a:graphic>
          </wp:inline>
        </w:drawing>
      </w:r>
    </w:p>
    <w:p w14:paraId="288FC4B9" w14:textId="18358219" w:rsidR="00B02CD2" w:rsidRDefault="00B02CD2" w:rsidP="00B02CD2"/>
    <w:p w14:paraId="61C57E77" w14:textId="77777777" w:rsidR="00B02CD2" w:rsidRDefault="00B02CD2" w:rsidP="004364A7">
      <w:pPr>
        <w:pStyle w:val="Figure"/>
      </w:pPr>
      <w:r>
        <w:t xml:space="preserve">Figure </w:t>
      </w:r>
      <w:r>
        <w:fldChar w:fldCharType="begin"/>
      </w:r>
      <w:r>
        <w:instrText xml:space="preserve"> SEQ Figure \* ARABIC </w:instrText>
      </w:r>
      <w:r>
        <w:fldChar w:fldCharType="separate"/>
      </w:r>
      <w:r>
        <w:rPr>
          <w:noProof/>
        </w:rPr>
        <w:t>3</w:t>
      </w:r>
      <w:r>
        <w:rPr>
          <w:noProof/>
        </w:rPr>
        <w:fldChar w:fldCharType="end"/>
      </w:r>
      <w:r>
        <w:t xml:space="preserve">: </w:t>
      </w:r>
      <w:r w:rsidRPr="00B02CD2">
        <w:t>Projections and target setting for the Ministry of Health</w:t>
      </w:r>
    </w:p>
    <w:p w14:paraId="7804445C" w14:textId="77777777" w:rsidR="00B02CD2" w:rsidRDefault="00B02CD2" w:rsidP="00B02CD2">
      <w:r>
        <w:rPr>
          <w:noProof/>
        </w:rPr>
        <w:drawing>
          <wp:inline distT="0" distB="0" distL="0" distR="0" wp14:anchorId="194A6DEF" wp14:editId="42B98A56">
            <wp:extent cx="5123557" cy="3344333"/>
            <wp:effectExtent l="0" t="0" r="1270" b="8890"/>
            <wp:docPr id="850755983"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0755983" name="Picture 7">
                      <a:extLst>
                        <a:ext uri="{C183D7F6-B498-43B3-948B-1728B52AA6E4}">
                          <adec:decorative xmlns:adec="http://schemas.microsoft.com/office/drawing/2017/decorative" val="1"/>
                        </a:ext>
                      </a:extLst>
                    </pic:cNvPr>
                    <pic:cNvPicPr>
                      <a:picLocks noChangeAspect="1" noChangeArrowheads="1"/>
                    </pic:cNvPicPr>
                  </pic:nvPicPr>
                  <pic:blipFill rotWithShape="1">
                    <a:blip r:embed="rId38" cstate="print">
                      <a:extLst>
                        <a:ext uri="{28A0092B-C50C-407E-A947-70E740481C1C}">
                          <a14:useLocalDpi xmlns:a14="http://schemas.microsoft.com/office/drawing/2010/main" val="0"/>
                        </a:ext>
                      </a:extLst>
                    </a:blip>
                    <a:srcRect l="10728" t="11902" r="9886" b="51456"/>
                    <a:stretch>
                      <a:fillRect/>
                    </a:stretch>
                  </pic:blipFill>
                  <pic:spPr bwMode="auto">
                    <a:xfrm>
                      <a:off x="0" y="0"/>
                      <a:ext cx="5131593" cy="3349579"/>
                    </a:xfrm>
                    <a:prstGeom prst="rect">
                      <a:avLst/>
                    </a:prstGeom>
                    <a:noFill/>
                    <a:ln>
                      <a:noFill/>
                    </a:ln>
                    <a:extLst>
                      <a:ext uri="{53640926-AAD7-44D8-BBD7-CCE9431645EC}">
                        <a14:shadowObscured xmlns:a14="http://schemas.microsoft.com/office/drawing/2010/main"/>
                      </a:ext>
                    </a:extLst>
                  </pic:spPr>
                </pic:pic>
              </a:graphicData>
            </a:graphic>
          </wp:inline>
        </w:drawing>
      </w:r>
    </w:p>
    <w:p w14:paraId="0C852664" w14:textId="77777777" w:rsidR="008B7C82" w:rsidRDefault="008B7C82" w:rsidP="00B02CD2"/>
    <w:p w14:paraId="3FF41043" w14:textId="77777777" w:rsidR="008B7C82" w:rsidRDefault="008B7C82" w:rsidP="008B7C82">
      <w:pPr>
        <w:pStyle w:val="Heading3"/>
        <w:sectPr w:rsidR="008B7C82" w:rsidSect="004B1083">
          <w:pgSz w:w="11907" w:h="16840" w:code="9"/>
          <w:pgMar w:top="1418" w:right="1701" w:bottom="1134" w:left="1843" w:header="284" w:footer="425" w:gutter="284"/>
          <w:cols w:space="720"/>
        </w:sectPr>
      </w:pPr>
    </w:p>
    <w:p w14:paraId="54403095" w14:textId="77777777" w:rsidR="008B7C82" w:rsidRDefault="008B7C82" w:rsidP="008B7C82">
      <w:pPr>
        <w:pStyle w:val="Heading3"/>
        <w:spacing w:before="0"/>
      </w:pPr>
      <w:r>
        <w:t>Our reduction targets – 2025 and 2030</w:t>
      </w:r>
    </w:p>
    <w:p w14:paraId="3D949F78" w14:textId="77777777" w:rsidR="008B7C82" w:rsidRDefault="008B7C82" w:rsidP="008B7C82">
      <w:r>
        <w:t>As required under the CNGP, we set the following emission reduction targets:</w:t>
      </w:r>
    </w:p>
    <w:p w14:paraId="09B6822F" w14:textId="670EB94B" w:rsidR="008B7C82" w:rsidRDefault="008B7C82" w:rsidP="008B7C82">
      <w:pPr>
        <w:pStyle w:val="Bullet"/>
      </w:pPr>
      <w:r w:rsidRPr="008B7C82">
        <w:rPr>
          <w:b/>
          <w:bCs/>
        </w:rPr>
        <w:t>2025 target</w:t>
      </w:r>
      <w:r>
        <w:t>: Gross emissions (all categories) will be no more than 1,571 t CO2e, or a 21% reduction compared to our base year 2019/20.</w:t>
      </w:r>
    </w:p>
    <w:p w14:paraId="39ACF268" w14:textId="57CBC93D" w:rsidR="008B7C82" w:rsidRDefault="008B7C82" w:rsidP="008B7C82">
      <w:pPr>
        <w:pStyle w:val="Bullet"/>
      </w:pPr>
      <w:r w:rsidRPr="008B7C82">
        <w:rPr>
          <w:b/>
          <w:bCs/>
        </w:rPr>
        <w:t>2030 target</w:t>
      </w:r>
      <w:r>
        <w:t>: Gross emissions (all Categories) to be no more than 1,153 t CO2e, or a 42% reduction compared with our base year 2019/20.</w:t>
      </w:r>
    </w:p>
    <w:p w14:paraId="0AAC3DDB" w14:textId="77777777" w:rsidR="008B7C82" w:rsidRDefault="008B7C82" w:rsidP="008B7C82"/>
    <w:p w14:paraId="3ADC5580" w14:textId="0E3B0E9C" w:rsidR="008B7C82" w:rsidRDefault="008B7C82" w:rsidP="008B7C82">
      <w:r>
        <w:t>Figure 3 shows the Ministry has achieved its 2025 target and is well on track to achieve a 42% reduction in gross emissions by 2030.</w:t>
      </w:r>
    </w:p>
    <w:p w14:paraId="31C8E18C" w14:textId="77777777" w:rsidR="008B7C82" w:rsidRDefault="008B7C82" w:rsidP="008B7C82">
      <w:pPr>
        <w:pStyle w:val="Heading3"/>
      </w:pPr>
      <w:r>
        <w:t>Progressing towards our 2030 target</w:t>
      </w:r>
    </w:p>
    <w:p w14:paraId="7A9050A3" w14:textId="77777777" w:rsidR="008B7C82" w:rsidRDefault="008B7C82" w:rsidP="008B7C82">
      <w:r>
        <w:t>The Ministry will continue to deliver further reductions as opportunities arise through continuing to promote virtual options as a preference to travel and improvements in systems, technology, and procurement.</w:t>
      </w:r>
    </w:p>
    <w:p w14:paraId="79962265" w14:textId="77777777" w:rsidR="008B7C82" w:rsidRDefault="008B7C82" w:rsidP="008B7C82"/>
    <w:p w14:paraId="4BEA2052" w14:textId="77777777" w:rsidR="008B7C82" w:rsidRDefault="008B7C82" w:rsidP="008B7C82"/>
    <w:p w14:paraId="6FE6D66F" w14:textId="77777777" w:rsidR="008B7C82" w:rsidRDefault="008B7C82" w:rsidP="008B7C82">
      <w:pPr>
        <w:sectPr w:rsidR="008B7C82" w:rsidSect="004B1083">
          <w:pgSz w:w="11907" w:h="16840" w:code="9"/>
          <w:pgMar w:top="1418" w:right="1701" w:bottom="1134" w:left="1843" w:header="284" w:footer="425" w:gutter="284"/>
          <w:cols w:space="720"/>
        </w:sectPr>
      </w:pPr>
    </w:p>
    <w:p w14:paraId="34355CDF" w14:textId="53206F8F" w:rsidR="008B7C82" w:rsidRDefault="009C3866" w:rsidP="008D1009">
      <w:pPr>
        <w:pStyle w:val="Heading1"/>
        <w:spacing w:before="0"/>
      </w:pPr>
      <w:bookmarkStart w:id="50" w:name="_Toc211863481"/>
      <w:r>
        <w:rPr>
          <w:noProof/>
        </w:rPr>
        <w:drawing>
          <wp:anchor distT="0" distB="0" distL="114300" distR="114300" simplePos="0" relativeHeight="251660800" behindDoc="1" locked="0" layoutInCell="1" allowOverlap="1" wp14:anchorId="7C0DD2CF" wp14:editId="7B52E18A">
            <wp:simplePos x="0" y="0"/>
            <wp:positionH relativeFrom="column">
              <wp:posOffset>3942284</wp:posOffset>
            </wp:positionH>
            <wp:positionV relativeFrom="paragraph">
              <wp:posOffset>290</wp:posOffset>
            </wp:positionV>
            <wp:extent cx="1382351" cy="666427"/>
            <wp:effectExtent l="0" t="0" r="8890" b="635"/>
            <wp:wrapTight wrapText="bothSides">
              <wp:wrapPolygon edited="0">
                <wp:start x="0" y="0"/>
                <wp:lineTo x="0" y="21003"/>
                <wp:lineTo x="21441" y="21003"/>
                <wp:lineTo x="21441" y="0"/>
                <wp:lineTo x="0" y="0"/>
              </wp:wrapPolygon>
            </wp:wrapTight>
            <wp:docPr id="1589970486" name="Picture 1" descr="Te Aho o Te Kahu, Cancer Control Agency • Healthpoi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Te Aho o Te Kahu, Cancer Control Agency • Healthpoint"/>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1382351" cy="666427"/>
                    </a:xfrm>
                    <a:prstGeom prst="rect">
                      <a:avLst/>
                    </a:prstGeom>
                    <a:noFill/>
                    <a:ln>
                      <a:noFill/>
                    </a:ln>
                  </pic:spPr>
                </pic:pic>
              </a:graphicData>
            </a:graphic>
            <wp14:sizeRelH relativeFrom="page">
              <wp14:pctWidth>0</wp14:pctWidth>
            </wp14:sizeRelH>
            <wp14:sizeRelV relativeFrom="page">
              <wp14:pctHeight>0</wp14:pctHeight>
            </wp14:sizeRelV>
          </wp:anchor>
        </w:drawing>
      </w:r>
      <w:r w:rsidR="008B7C82" w:rsidRPr="008B7C82">
        <w:t>Cancer Control Agency Te Aho o Te Kahu Annual Report</w:t>
      </w:r>
      <w:r w:rsidR="008D1009">
        <w:t xml:space="preserve"> 2024/25</w:t>
      </w:r>
      <w:bookmarkEnd w:id="50"/>
    </w:p>
    <w:p w14:paraId="77A77EB3" w14:textId="06F8D93F" w:rsidR="008E440D" w:rsidRDefault="008E440D">
      <w:r>
        <w:br w:type="page"/>
      </w:r>
    </w:p>
    <w:p w14:paraId="670D8469" w14:textId="1172AEC5" w:rsidR="008D1009" w:rsidRDefault="008D1009" w:rsidP="008D1009">
      <w:pPr>
        <w:pStyle w:val="Heading2"/>
      </w:pPr>
      <w:bookmarkStart w:id="51" w:name="_Toc211863482"/>
      <w:r>
        <w:t>Chief Executive foreword</w:t>
      </w:r>
      <w:bookmarkEnd w:id="51"/>
    </w:p>
    <w:p w14:paraId="15478B21" w14:textId="77777777" w:rsidR="008D1009" w:rsidRDefault="008D1009" w:rsidP="008D1009">
      <w:r>
        <w:t>Tēnā kōe</w:t>
      </w:r>
    </w:p>
    <w:p w14:paraId="0BF2E68E" w14:textId="77777777" w:rsidR="008D1009" w:rsidRDefault="008D1009" w:rsidP="008D1009"/>
    <w:p w14:paraId="4C23EBA4" w14:textId="4F6AB0CA" w:rsidR="008D1009" w:rsidRDefault="008D1009" w:rsidP="008D1009">
      <w:r>
        <w:t>Over the past year, the Cancer Control Agency – Te Aho o Te Kahu has continued to collaborate across the sector on short-to-medium term initiatives and planning to improve timely access to cancer screening, diagnosis, and cancer care to people and whānau (families) across the country.</w:t>
      </w:r>
    </w:p>
    <w:p w14:paraId="1913D869" w14:textId="77777777" w:rsidR="008D1009" w:rsidRDefault="008D1009" w:rsidP="008D1009"/>
    <w:p w14:paraId="2B223A65" w14:textId="408EA4DF" w:rsidR="008D1009" w:rsidRDefault="008D1009" w:rsidP="008D1009">
      <w:r>
        <w:t>Like the rest of the world, more people are being diagnosed with cancer (in part due to more effective screening and diagnosis) in New Zealand. By 2045, we estimate approximately 45,000 people will be diagnosed with cancer. Sadly, some groups in our communities, including Māori, Pacific peoples, and disabled people, continue</w:t>
      </w:r>
      <w:r w:rsidR="003758CC">
        <w:t xml:space="preserve"> </w:t>
      </w:r>
      <w:r>
        <w:t>to experience higher rates of cancer and worse health outcomes due to barriers or inequities to how they can access cancer services in a timely or appropriate way.</w:t>
      </w:r>
    </w:p>
    <w:p w14:paraId="2B8BD9A4" w14:textId="77777777" w:rsidR="008D1009" w:rsidRDefault="008D1009" w:rsidP="008D1009"/>
    <w:p w14:paraId="7A729917" w14:textId="716CAE39" w:rsidR="008D1009" w:rsidRDefault="008D1009" w:rsidP="008D1009">
      <w:r>
        <w:t>I am proud of what our organisation and partners across the cancer sector have achieved amid ongoing workforce challenges, an evolving health system</w:t>
      </w:r>
      <w:r w:rsidR="003758CC">
        <w:t xml:space="preserve"> </w:t>
      </w:r>
      <w:r>
        <w:t>and rapidly changing technologies, while continuing to serve the growing number of people and whānau affected by cancer. However, we know there is much more to be done.</w:t>
      </w:r>
    </w:p>
    <w:p w14:paraId="19680769" w14:textId="77777777" w:rsidR="008D1009" w:rsidRDefault="008D1009" w:rsidP="008D1009">
      <w:r>
        <w:t xml:space="preserve"> </w:t>
      </w:r>
    </w:p>
    <w:p w14:paraId="46F11957" w14:textId="77777777" w:rsidR="008D1009" w:rsidRDefault="008D1009" w:rsidP="008D1009">
      <w:r>
        <w:t>This year we have delivered or supported initiatives to build capacity in the cancer system and make cancer services more accessible and equitable. These are some examples, and more are outlined in this report.</w:t>
      </w:r>
    </w:p>
    <w:p w14:paraId="2A660269" w14:textId="1F9359B6" w:rsidR="008D1009" w:rsidRDefault="008D1009" w:rsidP="008D1009">
      <w:pPr>
        <w:pStyle w:val="Bullet"/>
      </w:pPr>
      <w:r>
        <w:t>Co-led with Health New Zealand – Te Whatu Ora the implementation of new cancer medicines resulting from the Government’s transformative investment in more new medicines.</w:t>
      </w:r>
    </w:p>
    <w:p w14:paraId="49F3CBD7" w14:textId="63E2196C" w:rsidR="008D1009" w:rsidRDefault="008D1009" w:rsidP="008D1009">
      <w:pPr>
        <w:pStyle w:val="Bullet"/>
      </w:pPr>
      <w:r>
        <w:t>Provided expert advice and data to Health New Zealand to inform an indicative and detailed business case to pilot a lung screening programme. It is estimated that implementing a lung cancer screening programme would result in saving 12,592 lives and averting $477.35 million in costs over 20 years.</w:t>
      </w:r>
    </w:p>
    <w:p w14:paraId="28DFD0CC" w14:textId="44D2863A" w:rsidR="008D1009" w:rsidRDefault="008D1009" w:rsidP="008D1009">
      <w:pPr>
        <w:pStyle w:val="Bullet"/>
      </w:pPr>
      <w:r>
        <w:t>Provided ongoing support to Health New Zealand on the Government’s faster cancer treatment target, where 90% of patients are to receive cancer management within 31 days of the decision to treat.</w:t>
      </w:r>
    </w:p>
    <w:p w14:paraId="2D59E5D9" w14:textId="170279F0" w:rsidR="008D1009" w:rsidRDefault="008D1009" w:rsidP="008D1009">
      <w:pPr>
        <w:pStyle w:val="Bullet"/>
      </w:pPr>
      <w:r>
        <w:t>Commenced analysis and planning to refresh the actions in the 2019–2029 Cancer Action Plan.</w:t>
      </w:r>
    </w:p>
    <w:p w14:paraId="6CD37119" w14:textId="15E0A884" w:rsidR="008D1009" w:rsidRDefault="008D1009" w:rsidP="008D1009">
      <w:pPr>
        <w:pStyle w:val="Bullet"/>
      </w:pPr>
      <w:r>
        <w:t>Commenced an update of the 2020 State of Cancer Report for release in late 2025. This report outlines the available data on our nation’s system of cancer prevention and care. It also highlights knowledge gaps and where more research and actions could be focused.</w:t>
      </w:r>
    </w:p>
    <w:p w14:paraId="06A6BFED" w14:textId="28EE4C44" w:rsidR="008D1009" w:rsidRDefault="008D1009" w:rsidP="008D1009">
      <w:pPr>
        <w:pStyle w:val="Bullet"/>
      </w:pPr>
      <w:r>
        <w:t>Held the first Research to Action Hui with cancer researchers and clinicians to identify and document knowledge gaps and opportunities for collaboration.</w:t>
      </w:r>
    </w:p>
    <w:p w14:paraId="5BD12867" w14:textId="77777777" w:rsidR="008D1009" w:rsidRDefault="008D1009" w:rsidP="008D1009"/>
    <w:p w14:paraId="461D93AE" w14:textId="58F08CB1" w:rsidR="008D1009" w:rsidRDefault="008D1009" w:rsidP="008D1009">
      <w:r>
        <w:t>Ngā manaakitanga</w:t>
      </w:r>
    </w:p>
    <w:p w14:paraId="77B756F8" w14:textId="77777777" w:rsidR="008D1009" w:rsidRPr="008D1009" w:rsidRDefault="008D1009" w:rsidP="008D1009">
      <w:pPr>
        <w:spacing w:before="120"/>
        <w:rPr>
          <w:b/>
          <w:bCs/>
        </w:rPr>
      </w:pPr>
      <w:r w:rsidRPr="008D1009">
        <w:rPr>
          <w:b/>
          <w:bCs/>
        </w:rPr>
        <w:t>Rami Rahal</w:t>
      </w:r>
    </w:p>
    <w:p w14:paraId="4F90635A" w14:textId="77777777" w:rsidR="008D1009" w:rsidRDefault="008D1009" w:rsidP="008D1009">
      <w:r>
        <w:t>Chief Executive, Tumu Whakarae</w:t>
      </w:r>
    </w:p>
    <w:p w14:paraId="6BB5FE5C" w14:textId="77777777" w:rsidR="008D1009" w:rsidRDefault="008D1009" w:rsidP="008D1009">
      <w:r>
        <w:t>Cancer Control Agency — Te Aho o Te Kahu</w:t>
      </w:r>
    </w:p>
    <w:p w14:paraId="25FF851F" w14:textId="77777777" w:rsidR="008D1009" w:rsidRDefault="008D1009" w:rsidP="008D1009">
      <w:pPr>
        <w:sectPr w:rsidR="008D1009" w:rsidSect="004B1083">
          <w:footerReference w:type="even" r:id="rId40"/>
          <w:footerReference w:type="default" r:id="rId41"/>
          <w:pgSz w:w="11907" w:h="16840" w:code="9"/>
          <w:pgMar w:top="1418" w:right="1701" w:bottom="1134" w:left="1843" w:header="284" w:footer="425" w:gutter="284"/>
          <w:cols w:space="720"/>
        </w:sectPr>
      </w:pPr>
    </w:p>
    <w:p w14:paraId="3717C15A" w14:textId="77777777" w:rsidR="008D1009" w:rsidRDefault="008D1009" w:rsidP="00DF62E3">
      <w:pPr>
        <w:pStyle w:val="Heading2"/>
        <w:spacing w:before="0"/>
      </w:pPr>
      <w:bookmarkStart w:id="52" w:name="_Toc211863483"/>
      <w:r>
        <w:t>He Kupu nā te Tumuaki</w:t>
      </w:r>
      <w:bookmarkEnd w:id="52"/>
    </w:p>
    <w:p w14:paraId="7ADDDF35" w14:textId="77777777" w:rsidR="008D1009" w:rsidRDefault="008D1009" w:rsidP="008D1009">
      <w:r>
        <w:t>Tēnā kōe</w:t>
      </w:r>
    </w:p>
    <w:p w14:paraId="34350EF9" w14:textId="77777777" w:rsidR="008D1009" w:rsidRDefault="008D1009" w:rsidP="008D1009"/>
    <w:p w14:paraId="2CC8F9A1" w14:textId="77777777" w:rsidR="008D1009" w:rsidRDefault="008D1009" w:rsidP="008D1009">
      <w:r>
        <w:t>I te tau kua pahure, kua kaha tonu a Te Aho o Te Kahu ki te mahi ngātahi ki ngā tāngata huri noa i te rāngai nei mō ngā kaupapa poto me ngā kaupapa waenga, ā, kua whakatakoto mahere hoki mātou kia wawe te whakamātautau me te kitenga atu o te mate pukupuku me ngā mahi tautīaki mō ngā tāngata me ngā whānau huri noa i te motu.</w:t>
      </w:r>
    </w:p>
    <w:p w14:paraId="351D5541" w14:textId="77777777" w:rsidR="008D1009" w:rsidRDefault="008D1009" w:rsidP="008D1009"/>
    <w:p w14:paraId="111607E1" w14:textId="6F76953C" w:rsidR="008D1009" w:rsidRDefault="008D1009" w:rsidP="008D1009">
      <w:r>
        <w:t>Pērā i te ao whānui, kua piki ake te nui o te kitenga atu o te mate pukupuku (ko tētahi take, ko te whakapainga ake o ngā mahi whakamātautau me ngā whakataunga). Hei te tau 2045, ko te matapae ka eke te nui o ngā tāngata e pāngia ana e te mate pukupuku ki te 45,000. Ko te pōuri, ka nui ake te pānga o te mate pukupuku ki ētahi o ngā rōpū i roto i ō tātou hapori, pērā i te Māori, i ngā iwi o Te Moananui-a-Kiwa me</w:t>
      </w:r>
      <w:r w:rsidR="003758CC">
        <w:t xml:space="preserve"> </w:t>
      </w:r>
      <w:r>
        <w:t>te iwi whaikaha, ā, he kino ake te pānga ki te hauora, nā ngā taupā, nā ngā āhuatanga taurite-kore rānei ki runga i tō rātou whakawhiwhinga ki ngā ratonga hauora e tika ana mā rātou, i te wā tika.</w:t>
      </w:r>
    </w:p>
    <w:p w14:paraId="0604DDE5" w14:textId="77777777" w:rsidR="008D1009" w:rsidRDefault="008D1009" w:rsidP="008D1009"/>
    <w:p w14:paraId="470239DE" w14:textId="0276E050" w:rsidR="008D1009" w:rsidRDefault="008D1009" w:rsidP="008D1009">
      <w:r>
        <w:t xml:space="preserve">Kei te whakahīhī ahau i ngā whakatutukinga o tō mātou whakahaere me ō mātou hoamahi huri noa i te rāngai mate pukupuku. Ahakoa ngā ākinga ki runga </w:t>
      </w:r>
      <w:r w:rsidR="003758CC">
        <w:t xml:space="preserve">I </w:t>
      </w:r>
      <w:r>
        <w:t>te kāhui kaimahi, ngā huringa o te pūnaha hauora me te ao hangarau, e manaaki tonu ana rātou i tēnei hunga nui tonu me ō rātou whānau e pāngia ana e te mate pukupuku. Heoi, kei te mōhio mātou, arā noa atu ngā mahi hei whakatutuki.</w:t>
      </w:r>
    </w:p>
    <w:p w14:paraId="282F7D6B" w14:textId="77777777" w:rsidR="008D1009" w:rsidRDefault="008D1009" w:rsidP="008D1009"/>
    <w:p w14:paraId="3C95F1B3" w14:textId="21F9455F" w:rsidR="008D1009" w:rsidRDefault="008D1009" w:rsidP="008D1009">
      <w:r>
        <w:t>I tēnei tau, kua tutuki i a mātou, kua tautoko rānei mātou i ngā kaupapa e hāpai ana i te raukaha o te pūnaha o te mate pukupuku, kia māmā ake, kia tautika ake hoki te whakawhiwhinga atu o ngā ratonga mate pukupuku. He tauira ēnei o ngā mahi, ā, kei te pūrongo anō ētahi atu kōrero.</w:t>
      </w:r>
    </w:p>
    <w:p w14:paraId="5F662A0E" w14:textId="57BD0951" w:rsidR="008D1009" w:rsidRDefault="008D1009" w:rsidP="008D1009">
      <w:pPr>
        <w:pStyle w:val="Bullet"/>
      </w:pPr>
      <w:r>
        <w:t>Kua kōkiri ngātahi mātou ko Te Whatu Ora i te whakatūnga o ngā rongoā mate pukupuku hou i hua mai i te pūtea haumi o te Kāwanatanga mō te whakapikinga ake o ngā rongoā hou.</w:t>
      </w:r>
    </w:p>
    <w:p w14:paraId="54699B3F" w14:textId="24D1C3FC" w:rsidR="008D1009" w:rsidRDefault="008D1009" w:rsidP="008D1009">
      <w:pPr>
        <w:pStyle w:val="Bullet"/>
      </w:pPr>
      <w:r>
        <w:t>Kua tāpaea atu he kōrero me ngā raraunga ki Te Whatu Ora hei whāngai i tētahi kaupapa pakihi hou e pā ana ki tētahi hōtaka whakamātautau pūkahukahu. Hei tā ngā matapae, mā tēnei kaupapa ka whakaorangia kia 12,592 ngā tāngata, ka puritia hoki te $477.35 miriona i te roanga o te 20 tau.</w:t>
      </w:r>
    </w:p>
    <w:p w14:paraId="28461BD3" w14:textId="58BF815E" w:rsidR="008D1009" w:rsidRDefault="008D1009" w:rsidP="008D1009">
      <w:pPr>
        <w:pStyle w:val="Bullet"/>
      </w:pPr>
      <w:r>
        <w:t>Kei te tautoko tonu mātou i Te Whatu Ora ki te whakaea i te whāinga a te Kāwanatanga kia tere ake te whakamaimoatanga o te mate pukpuku, arā, me whiwhi te 90% o ngā tūroro i ngā whakaritenga mō te mate pukupuku i mua i te paunga o te 31 rā i muri mai i te whakatau kia whakamaimoatia rātou.</w:t>
      </w:r>
    </w:p>
    <w:p w14:paraId="24A63E34" w14:textId="42E3B986" w:rsidR="008D1009" w:rsidRDefault="008D1009" w:rsidP="008D1009">
      <w:pPr>
        <w:pStyle w:val="Bullet"/>
      </w:pPr>
      <w:r>
        <w:t>Kua tīmata te tātaringa me ngā mahi māherehere ki te whakahou i ngā tūmahi a Te Mahere mō te Mate Pukupuku o Aotearoa 2019–2029.</w:t>
      </w:r>
    </w:p>
    <w:p w14:paraId="312A37EB" w14:textId="207968EC" w:rsidR="008D1009" w:rsidRDefault="008D1009" w:rsidP="008D1009">
      <w:pPr>
        <w:pStyle w:val="Bullet"/>
      </w:pPr>
      <w:r>
        <w:t>Kua tīmata te whakahoutanga o te Pūrongo Mate Pukupuku o Aotearoa 2020 hei whakaputa atu ā te paunga o te tau 2025. Kei tēnei pūrongo ngā raraunga ā-motu e pā ana ki te āraitanga atu me te tautīakitanga o te mate pukupuku. Kei konā anō ngā kōrero mō ngā momo mātauranga hei whai tonu mā mātou, ngā ara rangahau me ngā tūmahi hei aronga anō mā mātou.</w:t>
      </w:r>
    </w:p>
    <w:p w14:paraId="6BE84441" w14:textId="604F3515" w:rsidR="008D1009" w:rsidRDefault="008D1009" w:rsidP="008D1009">
      <w:pPr>
        <w:pStyle w:val="Bullet"/>
      </w:pPr>
      <w:r>
        <w:t>Kua tū te hui tuatahi o Research to Action ki te taha o ngā kairangahau o te mate pukupuku me ngā kaimahi haumanu hei tautuhi, hei whakatakoto hoki i ngā momo mātauranga hei whai tonu me ngā ara hou e mahi ngātahi ai mātou.</w:t>
      </w:r>
    </w:p>
    <w:p w14:paraId="73D204FC" w14:textId="77777777" w:rsidR="008D1009" w:rsidRDefault="008D1009" w:rsidP="008D1009"/>
    <w:p w14:paraId="488F5066" w14:textId="59B44543" w:rsidR="008D1009" w:rsidRDefault="008D1009" w:rsidP="008D1009">
      <w:r>
        <w:t>Ngā manaakitanga</w:t>
      </w:r>
    </w:p>
    <w:p w14:paraId="3D0C2A5A" w14:textId="77777777" w:rsidR="008D1009" w:rsidRPr="008D1009" w:rsidRDefault="008D1009" w:rsidP="008D1009">
      <w:pPr>
        <w:spacing w:before="120"/>
        <w:rPr>
          <w:b/>
          <w:bCs/>
        </w:rPr>
      </w:pPr>
      <w:r w:rsidRPr="008D1009">
        <w:rPr>
          <w:b/>
          <w:bCs/>
        </w:rPr>
        <w:t>Rami Rahal</w:t>
      </w:r>
    </w:p>
    <w:p w14:paraId="16C19B9C" w14:textId="77777777" w:rsidR="008D1009" w:rsidRDefault="008D1009" w:rsidP="008D1009">
      <w:r>
        <w:t>Chief Executive, Tumu Whakarae</w:t>
      </w:r>
    </w:p>
    <w:p w14:paraId="5ECD4E33" w14:textId="77777777" w:rsidR="008D1009" w:rsidRDefault="008D1009" w:rsidP="008D1009">
      <w:r>
        <w:t>Cancer Control Agency – Te Aho o Te Kahu</w:t>
      </w:r>
    </w:p>
    <w:p w14:paraId="3510B1E2" w14:textId="77777777" w:rsidR="008D1009" w:rsidRDefault="008D1009" w:rsidP="008D1009"/>
    <w:p w14:paraId="75522C46" w14:textId="77777777" w:rsidR="008D1009" w:rsidRDefault="008D1009" w:rsidP="008D1009"/>
    <w:p w14:paraId="6C7966BF" w14:textId="77777777" w:rsidR="008D1009" w:rsidRDefault="008D1009" w:rsidP="008D1009">
      <w:pPr>
        <w:sectPr w:rsidR="008D1009" w:rsidSect="004B1083">
          <w:pgSz w:w="11907" w:h="16840" w:code="9"/>
          <w:pgMar w:top="1418" w:right="1701" w:bottom="1134" w:left="1843" w:header="284" w:footer="425" w:gutter="284"/>
          <w:cols w:space="720"/>
        </w:sectPr>
      </w:pPr>
    </w:p>
    <w:p w14:paraId="2454AEAC" w14:textId="77777777" w:rsidR="008D1009" w:rsidRDefault="008D1009" w:rsidP="00DF62E3">
      <w:pPr>
        <w:pStyle w:val="Heading2"/>
        <w:spacing w:before="0"/>
      </w:pPr>
      <w:bookmarkStart w:id="53" w:name="_Toc211863484"/>
      <w:r>
        <w:t>Statement of responsibility – Haepapa Tauākī</w:t>
      </w:r>
      <w:bookmarkEnd w:id="53"/>
    </w:p>
    <w:p w14:paraId="5FBDCEC1" w14:textId="77777777" w:rsidR="008D1009" w:rsidRDefault="008D1009" w:rsidP="008D1009">
      <w:r>
        <w:t>I am responsible for the accuracy of any end-of-year performance information prepared by the Cancer Control Agency, and for whether that information is included in the annual report.</w:t>
      </w:r>
    </w:p>
    <w:p w14:paraId="5B2E6F77" w14:textId="77777777" w:rsidR="008D1009" w:rsidRDefault="008D1009" w:rsidP="008D1009"/>
    <w:p w14:paraId="0FB1ACE4" w14:textId="77777777" w:rsidR="008D1009" w:rsidRDefault="008D1009" w:rsidP="008D1009">
      <w:r>
        <w:t>In my opinion, this annual report fairly reflects the operations, progress, and organisational health and capability of the Cancer Control Agency over the year 1 July 2024 to 30 June 2025.</w:t>
      </w:r>
    </w:p>
    <w:p w14:paraId="3374BFC4" w14:textId="77777777" w:rsidR="008D1009" w:rsidRDefault="008D1009" w:rsidP="008D1009"/>
    <w:p w14:paraId="2E425416" w14:textId="5B17B3ED" w:rsidR="008D1009" w:rsidRDefault="008D1009" w:rsidP="008D1009">
      <w:r>
        <w:t>Ngā manaakitanga</w:t>
      </w:r>
    </w:p>
    <w:p w14:paraId="52609385" w14:textId="2AA45840" w:rsidR="008D1009" w:rsidRDefault="008D1009" w:rsidP="008D1009">
      <w:r>
        <w:rPr>
          <w:noProof/>
        </w:rPr>
        <w:drawing>
          <wp:anchor distT="0" distB="0" distL="0" distR="0" simplePos="0" relativeHeight="251658752" behindDoc="1" locked="0" layoutInCell="1" allowOverlap="1" wp14:anchorId="0CE85AD1" wp14:editId="62FCE61F">
            <wp:simplePos x="0" y="0"/>
            <wp:positionH relativeFrom="page">
              <wp:posOffset>1425823</wp:posOffset>
            </wp:positionH>
            <wp:positionV relativeFrom="paragraph">
              <wp:posOffset>230505</wp:posOffset>
            </wp:positionV>
            <wp:extent cx="1049020" cy="449580"/>
            <wp:effectExtent l="0" t="0" r="0" b="0"/>
            <wp:wrapTopAndBottom/>
            <wp:docPr id="859" name="Image 85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59" name="Image 859">
                      <a:extLst>
                        <a:ext uri="{C183D7F6-B498-43B3-948B-1728B52AA6E4}">
                          <adec:decorative xmlns:adec="http://schemas.microsoft.com/office/drawing/2017/decorative" val="1"/>
                        </a:ext>
                      </a:extLst>
                    </pic:cNvPr>
                    <pic:cNvPicPr/>
                  </pic:nvPicPr>
                  <pic:blipFill>
                    <a:blip r:embed="rId42" cstate="print"/>
                    <a:stretch>
                      <a:fillRect/>
                    </a:stretch>
                  </pic:blipFill>
                  <pic:spPr>
                    <a:xfrm>
                      <a:off x="0" y="0"/>
                      <a:ext cx="1049020" cy="449580"/>
                    </a:xfrm>
                    <a:prstGeom prst="rect">
                      <a:avLst/>
                    </a:prstGeom>
                  </pic:spPr>
                </pic:pic>
              </a:graphicData>
            </a:graphic>
          </wp:anchor>
        </w:drawing>
      </w:r>
    </w:p>
    <w:p w14:paraId="797EF4CA" w14:textId="1A3FED47" w:rsidR="008D1009" w:rsidRDefault="008D1009" w:rsidP="008D1009"/>
    <w:p w14:paraId="1891EE4C" w14:textId="77777777" w:rsidR="008D1009" w:rsidRPr="008D1009" w:rsidRDefault="008D1009" w:rsidP="008D1009">
      <w:pPr>
        <w:rPr>
          <w:b/>
          <w:bCs/>
        </w:rPr>
      </w:pPr>
      <w:r w:rsidRPr="008D1009">
        <w:rPr>
          <w:b/>
          <w:bCs/>
        </w:rPr>
        <w:t>Rami Rahal</w:t>
      </w:r>
    </w:p>
    <w:p w14:paraId="316F96C1" w14:textId="77777777" w:rsidR="008D1009" w:rsidRDefault="008D1009" w:rsidP="008D1009">
      <w:r>
        <w:t>Chief Executive, Tumu Whakarae</w:t>
      </w:r>
    </w:p>
    <w:p w14:paraId="20F725FC" w14:textId="77777777" w:rsidR="008D1009" w:rsidRDefault="008D1009" w:rsidP="008D1009">
      <w:r>
        <w:t>Cancer Control Agency – Te Aho o Te Kahu</w:t>
      </w:r>
    </w:p>
    <w:p w14:paraId="12DA655F" w14:textId="77777777" w:rsidR="008D1009" w:rsidRDefault="008D1009" w:rsidP="008D1009">
      <w:pPr>
        <w:spacing w:before="120"/>
        <w:rPr>
          <w:b/>
          <w:bCs/>
        </w:rPr>
      </w:pPr>
      <w:r w:rsidRPr="008D1009">
        <w:rPr>
          <w:b/>
          <w:bCs/>
        </w:rPr>
        <w:t>30 September 2025</w:t>
      </w:r>
    </w:p>
    <w:p w14:paraId="5A93A3A8" w14:textId="77777777" w:rsidR="00DF62E3" w:rsidRDefault="00DF62E3" w:rsidP="008D1009">
      <w:pPr>
        <w:spacing w:before="120"/>
        <w:rPr>
          <w:b/>
          <w:bCs/>
        </w:rPr>
      </w:pPr>
    </w:p>
    <w:p w14:paraId="57CDFE0D" w14:textId="77777777" w:rsidR="00DF62E3" w:rsidRDefault="00DF62E3" w:rsidP="008D1009">
      <w:pPr>
        <w:spacing w:before="120"/>
        <w:rPr>
          <w:b/>
          <w:bCs/>
        </w:rPr>
      </w:pPr>
    </w:p>
    <w:p w14:paraId="14982B97" w14:textId="77777777" w:rsidR="00DF62E3" w:rsidRDefault="00DF62E3" w:rsidP="008D1009">
      <w:pPr>
        <w:spacing w:before="120"/>
        <w:rPr>
          <w:b/>
          <w:bCs/>
        </w:rPr>
        <w:sectPr w:rsidR="00DF62E3" w:rsidSect="004B1083">
          <w:pgSz w:w="11907" w:h="16840" w:code="9"/>
          <w:pgMar w:top="1418" w:right="1701" w:bottom="1134" w:left="1843" w:header="284" w:footer="425" w:gutter="284"/>
          <w:cols w:space="720"/>
        </w:sectPr>
      </w:pPr>
    </w:p>
    <w:p w14:paraId="43ED08B9" w14:textId="77777777" w:rsidR="00DF62E3" w:rsidRPr="00DF62E3" w:rsidRDefault="00DF62E3" w:rsidP="00DF62E3">
      <w:pPr>
        <w:pStyle w:val="Heading2"/>
        <w:spacing w:before="0"/>
      </w:pPr>
      <w:bookmarkStart w:id="54" w:name="_Toc211863485"/>
      <w:r w:rsidRPr="00DF62E3">
        <w:t>Section 1: Progress on strategic intentions – Te hauora me te raukaha o ngā whakahaere</w:t>
      </w:r>
      <w:bookmarkEnd w:id="54"/>
    </w:p>
    <w:p w14:paraId="2DDFF3AF" w14:textId="77777777" w:rsidR="00DF62E3" w:rsidRPr="00DF62E3" w:rsidRDefault="00DF62E3" w:rsidP="00DF62E3">
      <w:pPr>
        <w:pStyle w:val="Heading3"/>
      </w:pPr>
      <w:r w:rsidRPr="00DF62E3">
        <w:t>The Agency’s role in the cancer system</w:t>
      </w:r>
    </w:p>
    <w:p w14:paraId="039449EF" w14:textId="77777777" w:rsidR="00DF62E3" w:rsidRDefault="00DF62E3" w:rsidP="00DF62E3">
      <w:r w:rsidRPr="00DF62E3">
        <w:t>The Cancer Control Agency – Te Aho o Te Kahu (the Agency) was established on 1 December 2019 in recognition of the impact cancer has on people living in Aotearoa New Zealand. Our vision is for people to experience fewer cancers, better survival, and equity for all.</w:t>
      </w:r>
    </w:p>
    <w:p w14:paraId="21424218" w14:textId="77777777" w:rsidR="00DF62E3" w:rsidRPr="00DF62E3" w:rsidRDefault="00DF62E3" w:rsidP="00DF62E3"/>
    <w:p w14:paraId="6EA2CC27" w14:textId="6165F5BB" w:rsidR="00DF62E3" w:rsidRDefault="00DF62E3" w:rsidP="00DF62E3">
      <w:r w:rsidRPr="00DF62E3">
        <w:t>We are a departmental agency that is hosted by the Ministry of Health and reports to the Minister of Health. Our purpose is</w:t>
      </w:r>
      <w:r>
        <w:t xml:space="preserve"> </w:t>
      </w:r>
      <w:r w:rsidRPr="00DF62E3">
        <w:t>to provide strong central leadership and oversight of cancer control. We are equity- led, knowledge-driven and outcomes- focused, taking a whole-of-system approach to preventing and managing cancer. We are responsible for overseeing system-wide prioritisation and coordination of cancer care in Aotearoa New Zealand.</w:t>
      </w:r>
    </w:p>
    <w:p w14:paraId="17AC53D5" w14:textId="77777777" w:rsidR="00DF62E3" w:rsidRPr="00DF62E3" w:rsidRDefault="00DF62E3" w:rsidP="00DF62E3"/>
    <w:p w14:paraId="7CDC9000" w14:textId="254CA809" w:rsidR="00DF62E3" w:rsidRDefault="00DF62E3" w:rsidP="00DF62E3">
      <w:r w:rsidRPr="00DF62E3">
        <w:t>The Agency considers how to get the best value from existing cancer care investment, makes decisions on nationally agreed aspects of cancer control, and advises the government about what new services to fund. This includes developing initiatives</w:t>
      </w:r>
      <w:r w:rsidR="003758CC">
        <w:t xml:space="preserve"> </w:t>
      </w:r>
      <w:r w:rsidRPr="00DF62E3">
        <w:t>to monitor and improve cancer system performance and practice.</w:t>
      </w:r>
    </w:p>
    <w:p w14:paraId="581780F6" w14:textId="77777777" w:rsidR="00DF62E3" w:rsidRPr="00DF62E3" w:rsidRDefault="00DF62E3" w:rsidP="00DF62E3"/>
    <w:p w14:paraId="2B9874A8" w14:textId="6127DF17" w:rsidR="00DF62E3" w:rsidRPr="00DF62E3" w:rsidRDefault="00DF62E3" w:rsidP="00DF62E3">
      <w:r w:rsidRPr="00DF62E3">
        <w:t xml:space="preserve">Our role in the health sector is reflected in the taonga (treasure) name we were gifted by </w:t>
      </w:r>
      <w:r w:rsidRPr="00A95AE6">
        <w:rPr>
          <w:i/>
          <w:iCs/>
        </w:rPr>
        <w:t>Hei Āhuru Mōwai – Māori Cancer Leadership Network</w:t>
      </w:r>
      <w:r w:rsidRPr="00DF62E3">
        <w:t>. It describes the Agency as the central thread (Te Aho) of the cloak (Te Kahu), uniting ongoing work across the health sector, non- government cancer organisations, volunteers, and people in the cancer system who wrap a protective cloak around those with cancer.</w:t>
      </w:r>
    </w:p>
    <w:p w14:paraId="12C0245B" w14:textId="77777777" w:rsidR="00DF62E3" w:rsidRPr="00DF62E3" w:rsidRDefault="00DF62E3" w:rsidP="00DF62E3">
      <w:r w:rsidRPr="00DF62E3">
        <w:t xml:space="preserve"> </w:t>
      </w:r>
    </w:p>
    <w:p w14:paraId="703F69EF" w14:textId="77777777" w:rsidR="00DF62E3" w:rsidRPr="00DF62E3" w:rsidRDefault="00DF62E3" w:rsidP="00DF62E3">
      <w:r w:rsidRPr="00DF62E3">
        <w:t>In practice, we demonstrate this role by:</w:t>
      </w:r>
    </w:p>
    <w:p w14:paraId="4BCFDC7A" w14:textId="49A138B5" w:rsidR="00DF62E3" w:rsidRPr="00DF62E3" w:rsidRDefault="00DF62E3" w:rsidP="00DF62E3">
      <w:pPr>
        <w:pStyle w:val="Bullet"/>
      </w:pPr>
      <w:r w:rsidRPr="00DF62E3">
        <w:t>providing advice to the Government, through the Minister of Health, about the current state, and future design and function of cancer services</w:t>
      </w:r>
    </w:p>
    <w:p w14:paraId="004A0878" w14:textId="05106B75" w:rsidR="00DF62E3" w:rsidRPr="00DF62E3" w:rsidRDefault="00DF62E3" w:rsidP="00DF62E3">
      <w:pPr>
        <w:pStyle w:val="Bullet"/>
      </w:pPr>
      <w:r w:rsidRPr="00DF62E3">
        <w:t>developing options to prevent or resolve issues across the cancer continuum, and new approaches to transform cancer care</w:t>
      </w:r>
    </w:p>
    <w:p w14:paraId="33339665" w14:textId="5D911AD9" w:rsidR="00DF62E3" w:rsidRPr="00DF62E3" w:rsidRDefault="00DF62E3" w:rsidP="00DF62E3">
      <w:pPr>
        <w:pStyle w:val="Bullet"/>
      </w:pPr>
      <w:r w:rsidRPr="00DF62E3">
        <w:t>assembling and sharing cancer data, insights and information to inform decision-making and service delivery</w:t>
      </w:r>
    </w:p>
    <w:p w14:paraId="5D1D8060" w14:textId="370AE1BF" w:rsidR="00DF62E3" w:rsidRPr="00DF62E3" w:rsidRDefault="00DF62E3" w:rsidP="00DF62E3">
      <w:pPr>
        <w:pStyle w:val="Bullet"/>
      </w:pPr>
      <w:r w:rsidRPr="00DF62E3">
        <w:t>collaborating with partners and stakeholders to progress and deliver shared objectives</w:t>
      </w:r>
    </w:p>
    <w:p w14:paraId="6484544B" w14:textId="337628A4" w:rsidR="00DF62E3" w:rsidRPr="00DF62E3" w:rsidRDefault="00DF62E3" w:rsidP="00DF62E3">
      <w:pPr>
        <w:pStyle w:val="Bullet"/>
      </w:pPr>
      <w:r w:rsidRPr="00DF62E3">
        <w:t>undertaking national initiatives in partnership with partners and</w:t>
      </w:r>
      <w:r>
        <w:t xml:space="preserve"> </w:t>
      </w:r>
      <w:r w:rsidRPr="00DF62E3">
        <w:t>stakeholders to improve the cancer system and health outcomes for all people</w:t>
      </w:r>
    </w:p>
    <w:p w14:paraId="43A2BB14" w14:textId="0219B112" w:rsidR="00DF62E3" w:rsidRPr="00DF62E3" w:rsidRDefault="00DF62E3" w:rsidP="00DF62E3">
      <w:pPr>
        <w:pStyle w:val="Bullet"/>
      </w:pPr>
      <w:r w:rsidRPr="00DF62E3">
        <w:t>supporting cancer service providers to avoid or resolve service delivery challenges, and address inequities across the country.</w:t>
      </w:r>
    </w:p>
    <w:p w14:paraId="54EFD571" w14:textId="77777777" w:rsidR="00DF62E3" w:rsidRDefault="00DF62E3" w:rsidP="00DF62E3">
      <w:r w:rsidRPr="00DF62E3">
        <w:t xml:space="preserve">We are accountable for ensuring transparency of progress towards the goals and outcomes in the </w:t>
      </w:r>
      <w:r w:rsidRPr="00DF62E3">
        <w:rPr>
          <w:i/>
          <w:iCs/>
        </w:rPr>
        <w:t>New Zealand Cancer Action Plan 2019–2029 – Te Mahere mō te Mate Pukupuku o Aotearoa 2019–2029</w:t>
      </w:r>
      <w:r w:rsidRPr="00DF62E3">
        <w:t xml:space="preserve"> (the Plan).</w:t>
      </w:r>
    </w:p>
    <w:p w14:paraId="6748FF1D" w14:textId="77777777" w:rsidR="00DF62E3" w:rsidRPr="00DF62E3" w:rsidRDefault="00DF62E3" w:rsidP="00DF62E3"/>
    <w:p w14:paraId="66F9FF49" w14:textId="77777777" w:rsidR="00DF62E3" w:rsidRDefault="00DF62E3" w:rsidP="00DF62E3">
      <w:r w:rsidRPr="00DF62E3">
        <w:t>The Plan was developed by health experts, non-government and advocacy organisations, and people and whānau</w:t>
      </w:r>
      <w:r>
        <w:t xml:space="preserve"> </w:t>
      </w:r>
      <w:r w:rsidRPr="00DF62E3">
        <w:t>living with cancer. It sets out actions under four outcomes (listed on next page) for the sector to achieve over 10 years.</w:t>
      </w:r>
    </w:p>
    <w:p w14:paraId="4936087D" w14:textId="0B441606" w:rsidR="00DF62E3" w:rsidRDefault="00DF62E3" w:rsidP="004364A7">
      <w:pPr>
        <w:pStyle w:val="Table"/>
      </w:pPr>
      <w:r w:rsidRPr="00DF62E3">
        <w:rPr>
          <w:bCs/>
        </w:rPr>
        <w:t>Table 1</w:t>
      </w:r>
      <w:r w:rsidRPr="00DF62E3">
        <w:t>: The four outcomes in the New Zealand Cancer Action Plan 2019–2029</w:t>
      </w:r>
    </w:p>
    <w:tbl>
      <w:tblPr>
        <w:tblW w:w="8080" w:type="dxa"/>
        <w:tblLayout w:type="fixed"/>
        <w:tblCellMar>
          <w:left w:w="0" w:type="dxa"/>
          <w:right w:w="0" w:type="dxa"/>
        </w:tblCellMar>
        <w:tblLook w:val="01E0" w:firstRow="1" w:lastRow="1" w:firstColumn="1" w:lastColumn="1" w:noHBand="0" w:noVBand="0"/>
      </w:tblPr>
      <w:tblGrid>
        <w:gridCol w:w="2552"/>
        <w:gridCol w:w="5528"/>
      </w:tblGrid>
      <w:tr w:rsidR="00DF62E3" w:rsidRPr="00A74941" w14:paraId="7BC9FA42" w14:textId="77777777" w:rsidTr="0042524C">
        <w:trPr>
          <w:trHeight w:val="302"/>
          <w:tblHeader/>
        </w:trPr>
        <w:tc>
          <w:tcPr>
            <w:tcW w:w="2552" w:type="dxa"/>
            <w:shd w:val="clear" w:color="auto" w:fill="D9D9D9" w:themeFill="background1" w:themeFillShade="D9"/>
          </w:tcPr>
          <w:p w14:paraId="21E33733" w14:textId="7DD1A2FE" w:rsidR="00DF62E3" w:rsidRPr="00A74941" w:rsidRDefault="00DF62E3">
            <w:pPr>
              <w:pStyle w:val="TableText"/>
              <w:ind w:left="57"/>
              <w:rPr>
                <w:b/>
                <w:bCs/>
              </w:rPr>
            </w:pPr>
            <w:r w:rsidRPr="00DF62E3">
              <w:rPr>
                <w:b/>
                <w:bCs/>
              </w:rPr>
              <w:t>Outcomes in the Plan</w:t>
            </w:r>
            <w:r>
              <w:t xml:space="preserve"> </w:t>
            </w:r>
          </w:p>
        </w:tc>
        <w:tc>
          <w:tcPr>
            <w:tcW w:w="5528" w:type="dxa"/>
            <w:shd w:val="clear" w:color="auto" w:fill="D9D9D9" w:themeFill="background1" w:themeFillShade="D9"/>
          </w:tcPr>
          <w:p w14:paraId="24C9630A" w14:textId="6E66D63E" w:rsidR="00DF62E3" w:rsidRPr="00A74941" w:rsidRDefault="00DF62E3">
            <w:pPr>
              <w:pStyle w:val="TableText"/>
              <w:ind w:left="57"/>
              <w:rPr>
                <w:b/>
                <w:bCs/>
              </w:rPr>
            </w:pPr>
            <w:r w:rsidRPr="00DF62E3">
              <w:rPr>
                <w:b/>
                <w:bCs/>
              </w:rPr>
              <w:t>Aims for each outcome</w:t>
            </w:r>
          </w:p>
        </w:tc>
      </w:tr>
      <w:tr w:rsidR="00DF62E3" w:rsidRPr="003476EE" w14:paraId="6E447983" w14:textId="77777777" w:rsidTr="0042524C">
        <w:trPr>
          <w:trHeight w:val="20"/>
        </w:trPr>
        <w:tc>
          <w:tcPr>
            <w:tcW w:w="2552" w:type="dxa"/>
            <w:tcBorders>
              <w:top w:val="nil"/>
              <w:left w:val="nil"/>
              <w:bottom w:val="single" w:sz="4" w:space="0" w:color="A6A6A6" w:themeColor="background1" w:themeShade="A6"/>
              <w:right w:val="nil"/>
            </w:tcBorders>
          </w:tcPr>
          <w:p w14:paraId="2C2A82A1" w14:textId="3A80A712" w:rsidR="00DF62E3" w:rsidRPr="003476EE" w:rsidRDefault="00DF62E3">
            <w:pPr>
              <w:pStyle w:val="TableText"/>
              <w:ind w:left="57"/>
            </w:pPr>
            <w:r w:rsidRPr="00DF62E3">
              <w:t>New Zealanders have a system that delivers consistent and modern cancer care.</w:t>
            </w:r>
          </w:p>
        </w:tc>
        <w:tc>
          <w:tcPr>
            <w:tcW w:w="5528" w:type="dxa"/>
            <w:tcBorders>
              <w:top w:val="nil"/>
              <w:left w:val="nil"/>
              <w:bottom w:val="single" w:sz="4" w:space="0" w:color="A6A6A6" w:themeColor="background1" w:themeShade="A6"/>
              <w:right w:val="nil"/>
            </w:tcBorders>
          </w:tcPr>
          <w:p w14:paraId="75E236A6" w14:textId="519BBD50" w:rsidR="00DF62E3" w:rsidRPr="003476EE" w:rsidRDefault="0042524C">
            <w:pPr>
              <w:pStyle w:val="TableText"/>
              <w:ind w:left="113"/>
            </w:pPr>
            <w:r w:rsidRPr="0042524C">
              <w:t>Lifting our country’s performance in cancer care requires coordinated national leadership, a skilled and sustainable workforce, and the information at the right time to inform decisions.</w:t>
            </w:r>
          </w:p>
        </w:tc>
      </w:tr>
      <w:tr w:rsidR="00DF62E3" w:rsidRPr="003476EE" w14:paraId="18230833" w14:textId="77777777" w:rsidTr="0042524C">
        <w:trPr>
          <w:trHeight w:val="20"/>
        </w:trPr>
        <w:tc>
          <w:tcPr>
            <w:tcW w:w="2552" w:type="dxa"/>
            <w:tcBorders>
              <w:top w:val="single" w:sz="4" w:space="0" w:color="A6A6A6" w:themeColor="background1" w:themeShade="A6"/>
              <w:left w:val="nil"/>
              <w:bottom w:val="single" w:sz="4" w:space="0" w:color="A6A6A6" w:themeColor="background1" w:themeShade="A6"/>
              <w:right w:val="nil"/>
            </w:tcBorders>
          </w:tcPr>
          <w:p w14:paraId="779C328F" w14:textId="74963534" w:rsidR="00DF62E3" w:rsidRPr="00DF62E3" w:rsidRDefault="00DF62E3">
            <w:pPr>
              <w:pStyle w:val="TableText"/>
              <w:ind w:left="57"/>
            </w:pPr>
            <w:r w:rsidRPr="00DF62E3">
              <w:t>New Zealanders experience equitable cancer outcomes.</w:t>
            </w:r>
          </w:p>
        </w:tc>
        <w:tc>
          <w:tcPr>
            <w:tcW w:w="5528" w:type="dxa"/>
            <w:tcBorders>
              <w:top w:val="single" w:sz="4" w:space="0" w:color="A6A6A6" w:themeColor="background1" w:themeShade="A6"/>
              <w:left w:val="nil"/>
              <w:bottom w:val="single" w:sz="4" w:space="0" w:color="A6A6A6" w:themeColor="background1" w:themeShade="A6"/>
              <w:right w:val="nil"/>
            </w:tcBorders>
          </w:tcPr>
          <w:p w14:paraId="3E4C81F9" w14:textId="56D7A9A9" w:rsidR="00DF62E3" w:rsidRPr="003476EE" w:rsidRDefault="0042524C">
            <w:pPr>
              <w:pStyle w:val="TableText"/>
              <w:ind w:left="113"/>
            </w:pPr>
            <w:r w:rsidRPr="0042524C">
              <w:t>Everyone diagnosed with cancer will receive the best treatment and care, regardless of who they are or where they live.</w:t>
            </w:r>
          </w:p>
        </w:tc>
      </w:tr>
      <w:tr w:rsidR="00DF62E3" w:rsidRPr="003476EE" w14:paraId="4A320DAA" w14:textId="77777777" w:rsidTr="0042524C">
        <w:trPr>
          <w:trHeight w:val="20"/>
        </w:trPr>
        <w:tc>
          <w:tcPr>
            <w:tcW w:w="2552" w:type="dxa"/>
            <w:tcBorders>
              <w:top w:val="single" w:sz="4" w:space="0" w:color="A6A6A6" w:themeColor="background1" w:themeShade="A6"/>
              <w:left w:val="nil"/>
              <w:bottom w:val="single" w:sz="4" w:space="0" w:color="A6A6A6" w:themeColor="background1" w:themeShade="A6"/>
              <w:right w:val="nil"/>
            </w:tcBorders>
          </w:tcPr>
          <w:p w14:paraId="4D457CC7" w14:textId="7F0DA647" w:rsidR="00DF62E3" w:rsidRPr="00DF62E3" w:rsidRDefault="00DF62E3">
            <w:pPr>
              <w:pStyle w:val="TableText"/>
              <w:ind w:left="57"/>
            </w:pPr>
            <w:r w:rsidRPr="00DF62E3">
              <w:t>New Zealanders have fewer cancers.</w:t>
            </w:r>
          </w:p>
        </w:tc>
        <w:tc>
          <w:tcPr>
            <w:tcW w:w="5528" w:type="dxa"/>
            <w:tcBorders>
              <w:top w:val="single" w:sz="4" w:space="0" w:color="A6A6A6" w:themeColor="background1" w:themeShade="A6"/>
              <w:left w:val="nil"/>
              <w:bottom w:val="single" w:sz="4" w:space="0" w:color="A6A6A6" w:themeColor="background1" w:themeShade="A6"/>
              <w:right w:val="nil"/>
            </w:tcBorders>
          </w:tcPr>
          <w:p w14:paraId="7DD0B163" w14:textId="0ED788F2" w:rsidR="00DF62E3" w:rsidRPr="003476EE" w:rsidRDefault="0042524C">
            <w:pPr>
              <w:pStyle w:val="TableText"/>
              <w:ind w:left="113"/>
            </w:pPr>
            <w:r w:rsidRPr="0042524C">
              <w:t>Investing in policies and programmes to help prevent cancer will have the most significant impact on reducing cancer in New Zealand and will ensure the delivery of equitable health outcomes for all people.</w:t>
            </w:r>
          </w:p>
        </w:tc>
      </w:tr>
      <w:tr w:rsidR="0042524C" w:rsidRPr="003476EE" w14:paraId="51C3BB5E" w14:textId="77777777" w:rsidTr="0042524C">
        <w:trPr>
          <w:trHeight w:val="20"/>
        </w:trPr>
        <w:tc>
          <w:tcPr>
            <w:tcW w:w="2552" w:type="dxa"/>
            <w:tcBorders>
              <w:top w:val="single" w:sz="4" w:space="0" w:color="A6A6A6" w:themeColor="background1" w:themeShade="A6"/>
              <w:left w:val="nil"/>
              <w:bottom w:val="single" w:sz="4" w:space="0" w:color="A6A6A6" w:themeColor="background1" w:themeShade="A6"/>
              <w:right w:val="nil"/>
            </w:tcBorders>
          </w:tcPr>
          <w:p w14:paraId="56C319D0" w14:textId="4183F9A9" w:rsidR="0042524C" w:rsidRPr="00DF62E3" w:rsidRDefault="0042524C">
            <w:pPr>
              <w:pStyle w:val="TableText"/>
              <w:ind w:left="57"/>
            </w:pPr>
            <w:r w:rsidRPr="0042524C">
              <w:t>New Zealanders have better cancer survival, supportive care and end-of-life care.</w:t>
            </w:r>
          </w:p>
        </w:tc>
        <w:tc>
          <w:tcPr>
            <w:tcW w:w="5528" w:type="dxa"/>
            <w:tcBorders>
              <w:top w:val="single" w:sz="4" w:space="0" w:color="A6A6A6" w:themeColor="background1" w:themeShade="A6"/>
              <w:left w:val="nil"/>
              <w:bottom w:val="single" w:sz="4" w:space="0" w:color="A6A6A6" w:themeColor="background1" w:themeShade="A6"/>
              <w:right w:val="nil"/>
            </w:tcBorders>
          </w:tcPr>
          <w:p w14:paraId="15C2159C" w14:textId="50D0C8D3" w:rsidR="0042524C" w:rsidRPr="003476EE" w:rsidRDefault="0042524C">
            <w:pPr>
              <w:pStyle w:val="TableText"/>
              <w:ind w:left="113"/>
            </w:pPr>
            <w:r w:rsidRPr="0042524C">
              <w:t>People and whānau receive quality cancer care at the right times in ways that suit them. This care includes early detection, diagnosis and treatment, as well as living well with cancer or end-of-life care.</w:t>
            </w:r>
          </w:p>
        </w:tc>
      </w:tr>
    </w:tbl>
    <w:p w14:paraId="314179AC" w14:textId="77777777" w:rsidR="0042524C" w:rsidRDefault="0042524C" w:rsidP="0042524C"/>
    <w:p w14:paraId="16D6F200" w14:textId="67473176" w:rsidR="0042524C" w:rsidRDefault="0042524C" w:rsidP="0042524C">
      <w:r>
        <w:t>The Agency’s work also supports key health legislation such as the Pae Ora (Healthy Futures) Act 2022 and related government strategies, including:</w:t>
      </w:r>
    </w:p>
    <w:p w14:paraId="4F0E9D7A" w14:textId="697DB288" w:rsidR="0042524C" w:rsidRPr="0042524C" w:rsidRDefault="0042524C" w:rsidP="0042524C">
      <w:pPr>
        <w:pStyle w:val="Bullet"/>
        <w:rPr>
          <w:i/>
          <w:iCs/>
        </w:rPr>
      </w:pPr>
      <w:r w:rsidRPr="0042524C">
        <w:rPr>
          <w:i/>
          <w:iCs/>
        </w:rPr>
        <w:t>New Zealand Health Strategy</w:t>
      </w:r>
    </w:p>
    <w:p w14:paraId="7EBC22FD" w14:textId="55A3356D" w:rsidR="0042524C" w:rsidRPr="0042524C" w:rsidRDefault="0042524C" w:rsidP="0042524C">
      <w:pPr>
        <w:pStyle w:val="Bullet"/>
        <w:rPr>
          <w:i/>
          <w:iCs/>
        </w:rPr>
      </w:pPr>
      <w:r w:rsidRPr="0042524C">
        <w:rPr>
          <w:i/>
          <w:iCs/>
        </w:rPr>
        <w:t>Pae Tū: Hauora Māori Strategy</w:t>
      </w:r>
    </w:p>
    <w:p w14:paraId="129743AA" w14:textId="0FBAED14" w:rsidR="0042524C" w:rsidRPr="0042524C" w:rsidRDefault="0042524C" w:rsidP="0042524C">
      <w:pPr>
        <w:pStyle w:val="Bullet"/>
        <w:rPr>
          <w:i/>
          <w:iCs/>
        </w:rPr>
      </w:pPr>
      <w:r w:rsidRPr="0042524C">
        <w:rPr>
          <w:i/>
          <w:iCs/>
        </w:rPr>
        <w:t>Te Mana Ola: The Pacific Health Strategy</w:t>
      </w:r>
    </w:p>
    <w:p w14:paraId="500B9F0F" w14:textId="73703966" w:rsidR="0042524C" w:rsidRPr="0042524C" w:rsidRDefault="0042524C" w:rsidP="0042524C">
      <w:pPr>
        <w:pStyle w:val="Bullet"/>
        <w:rPr>
          <w:i/>
          <w:iCs/>
        </w:rPr>
      </w:pPr>
      <w:r w:rsidRPr="0042524C">
        <w:rPr>
          <w:i/>
          <w:iCs/>
        </w:rPr>
        <w:t>Health of Disabled People Strategy</w:t>
      </w:r>
    </w:p>
    <w:p w14:paraId="68E1D52B" w14:textId="28401FF0" w:rsidR="0042524C" w:rsidRPr="0042524C" w:rsidRDefault="0042524C" w:rsidP="0042524C">
      <w:pPr>
        <w:pStyle w:val="Bullet"/>
        <w:rPr>
          <w:i/>
          <w:iCs/>
        </w:rPr>
      </w:pPr>
      <w:r w:rsidRPr="0042524C">
        <w:rPr>
          <w:i/>
          <w:iCs/>
        </w:rPr>
        <w:t>Rural Health Strategy</w:t>
      </w:r>
    </w:p>
    <w:p w14:paraId="3ABBC0D7" w14:textId="48B87401" w:rsidR="0042524C" w:rsidRPr="0042524C" w:rsidRDefault="0042524C" w:rsidP="0042524C">
      <w:pPr>
        <w:pStyle w:val="Bullet"/>
        <w:rPr>
          <w:i/>
          <w:iCs/>
        </w:rPr>
      </w:pPr>
      <w:r w:rsidRPr="0042524C">
        <w:rPr>
          <w:i/>
          <w:iCs/>
        </w:rPr>
        <w:t>Women’s Health Strategy.</w:t>
      </w:r>
    </w:p>
    <w:p w14:paraId="4FE1D95D" w14:textId="77777777" w:rsidR="0042524C" w:rsidRDefault="0042524C" w:rsidP="0042524C">
      <w:r>
        <w:t xml:space="preserve"> </w:t>
      </w:r>
    </w:p>
    <w:p w14:paraId="16DAEB97" w14:textId="18C95808" w:rsidR="0042524C" w:rsidRDefault="0042524C" w:rsidP="0042524C">
      <w:r>
        <w:t xml:space="preserve">We also uphold and contribute to the Crown in meeting its obligations under the </w:t>
      </w:r>
      <w:r w:rsidRPr="00B43168">
        <w:rPr>
          <w:i/>
          <w:iCs/>
        </w:rPr>
        <w:t>Treaty of Waitangi Act 1975</w:t>
      </w:r>
      <w:r>
        <w:t xml:space="preserve"> as a departmental agency within the public service (under section 14 of the Public Service Act 2020).</w:t>
      </w:r>
      <w:r w:rsidR="00E37812">
        <w:t xml:space="preserve"> </w:t>
      </w:r>
      <w:r>
        <w:t>This Act, along with the health sector principles outlined in the Pae Ora (Healthy Futures) Act 2022, recognises the Crown’s intent to give effect to the principles of Te Tiriti o Waitangi across the health sector to reduce inequities and improve hauora Māori outcomes.</w:t>
      </w:r>
    </w:p>
    <w:p w14:paraId="5686C1E4" w14:textId="77777777" w:rsidR="0042524C" w:rsidRDefault="0042524C" w:rsidP="0042524C">
      <w:pPr>
        <w:pStyle w:val="Heading3"/>
      </w:pPr>
      <w:r>
        <w:t>Implementing the Government’s priorities</w:t>
      </w:r>
    </w:p>
    <w:p w14:paraId="0AC9378D" w14:textId="77777777" w:rsidR="0042524C" w:rsidRDefault="0042524C" w:rsidP="0042524C">
      <w:r>
        <w:t>The Agency collaborated with Health New Zealand – Te Whatu Ora (Health NZ), the Ministry of Health – Manatū Hauora (the Ministry), Pharmac and the wider cancer sector in 2024/25 on the following Government priorities to improve access to cancer treatment and outcomes for all people and whānau.</w:t>
      </w:r>
    </w:p>
    <w:p w14:paraId="6464C907" w14:textId="77777777" w:rsidR="0042524C" w:rsidRDefault="0042524C" w:rsidP="0042524C">
      <w:pPr>
        <w:pStyle w:val="Heading4"/>
      </w:pPr>
      <w:r>
        <w:t>Faster Cancer Treatment targets</w:t>
      </w:r>
    </w:p>
    <w:p w14:paraId="09810336" w14:textId="77777777" w:rsidR="0042524C" w:rsidRDefault="0042524C" w:rsidP="0042524C">
      <w:r>
        <w:t>Faster Cancer Treatment (FCT) was one of five health targets the Government introduced in February 2025. This target aims for 90% of cancer patients to begin their first cancer treatment within 31 days of the decision to treat by a health professional.</w:t>
      </w:r>
    </w:p>
    <w:p w14:paraId="3564F726" w14:textId="77777777" w:rsidR="0042524C" w:rsidRDefault="0042524C" w:rsidP="0042524C">
      <w:r>
        <w:t xml:space="preserve"> </w:t>
      </w:r>
    </w:p>
    <w:p w14:paraId="7D6A400C" w14:textId="77777777" w:rsidR="0042524C" w:rsidRDefault="0042524C" w:rsidP="0042524C">
      <w:r>
        <w:t>The FCT target will help:</w:t>
      </w:r>
    </w:p>
    <w:p w14:paraId="702804FE" w14:textId="45325C10" w:rsidR="0042524C" w:rsidRDefault="0042524C" w:rsidP="0042524C">
      <w:pPr>
        <w:pStyle w:val="Bullet"/>
      </w:pPr>
      <w:r>
        <w:t>drive better-coordinated, faster, quality care for patients with cancer, which can increase the likelihood of successful treatment</w:t>
      </w:r>
    </w:p>
    <w:p w14:paraId="4A546F32" w14:textId="5929C99B" w:rsidR="0042524C" w:rsidRDefault="0042524C" w:rsidP="0042524C">
      <w:pPr>
        <w:pStyle w:val="Bullet"/>
      </w:pPr>
      <w:r>
        <w:t>address variations in performance around the country</w:t>
      </w:r>
    </w:p>
    <w:p w14:paraId="243AB2CC" w14:textId="24D812CA" w:rsidR="0042524C" w:rsidRDefault="0042524C" w:rsidP="0042524C">
      <w:pPr>
        <w:pStyle w:val="Bullet"/>
      </w:pPr>
      <w:r>
        <w:t>improve data quality.</w:t>
      </w:r>
    </w:p>
    <w:p w14:paraId="3D0B3244" w14:textId="77777777" w:rsidR="0042524C" w:rsidRDefault="0042524C" w:rsidP="0042524C"/>
    <w:p w14:paraId="7AEA0995" w14:textId="10558CE7" w:rsidR="0042524C" w:rsidRDefault="0042524C" w:rsidP="0042524C">
      <w:r>
        <w:t>In 2024/25 we supported Health NZ to take over the ongoing collation and reporting of FCT data, following our work in 2023/24 to improve the FCT data collection processes and data quality.</w:t>
      </w:r>
    </w:p>
    <w:p w14:paraId="5B5AA511" w14:textId="77777777" w:rsidR="0042524C" w:rsidRDefault="0042524C" w:rsidP="0042524C"/>
    <w:p w14:paraId="7F7E9249" w14:textId="77777777" w:rsidR="0042524C" w:rsidRDefault="0042524C" w:rsidP="0042524C">
      <w:r>
        <w:t>Throughout 2024/25, we continued to work with Health NZ and the Ministry to:</w:t>
      </w:r>
    </w:p>
    <w:p w14:paraId="35BEEFC9" w14:textId="56DC8DFF" w:rsidR="0042524C" w:rsidRDefault="0042524C" w:rsidP="0042524C">
      <w:pPr>
        <w:pStyle w:val="Bullet"/>
      </w:pPr>
      <w:r>
        <w:t>understand what is driving different target results across the country</w:t>
      </w:r>
    </w:p>
    <w:p w14:paraId="7901AFD5" w14:textId="4A86680B" w:rsidR="0042524C" w:rsidRDefault="0042524C" w:rsidP="0042524C">
      <w:pPr>
        <w:pStyle w:val="Bullet"/>
      </w:pPr>
      <w:r>
        <w:t>improve performance at regional and district levels</w:t>
      </w:r>
    </w:p>
    <w:p w14:paraId="50C378F6" w14:textId="6F860CC9" w:rsidR="0042524C" w:rsidRDefault="0042524C" w:rsidP="0042524C">
      <w:pPr>
        <w:pStyle w:val="Bullet"/>
      </w:pPr>
      <w:r>
        <w:t>provide advice on maintaining data indicators and integrity.</w:t>
      </w:r>
    </w:p>
    <w:p w14:paraId="5BCB4793" w14:textId="77777777" w:rsidR="0042524C" w:rsidRDefault="0042524C" w:rsidP="0042524C"/>
    <w:p w14:paraId="50F4E3EE" w14:textId="0D6EF92A" w:rsidR="0042524C" w:rsidRDefault="0042524C" w:rsidP="0042524C">
      <w:r>
        <w:t>As of March 2025, the 31-day FCT performance for all ethnicities was 84.6%, very close to the 85% target. However, since 2020, performance against this target has been deteriorating (Figure 1).</w:t>
      </w:r>
    </w:p>
    <w:p w14:paraId="05439341" w14:textId="5A8FC181" w:rsidR="0042524C" w:rsidRDefault="0042524C" w:rsidP="004364A7">
      <w:pPr>
        <w:pStyle w:val="Figure"/>
      </w:pPr>
      <w:r w:rsidRPr="0042524C">
        <w:t xml:space="preserve">Figure 1: FCT data for all ethnicities 2020 </w:t>
      </w:r>
      <w:r>
        <w:t>–</w:t>
      </w:r>
      <w:r w:rsidRPr="0042524C">
        <w:t xml:space="preserve"> 2024</w:t>
      </w:r>
    </w:p>
    <w:p w14:paraId="73DDB649" w14:textId="57FF4EFF" w:rsidR="0042524C" w:rsidRDefault="0042524C" w:rsidP="0042524C">
      <w:r>
        <w:rPr>
          <w:noProof/>
        </w:rPr>
        <w:drawing>
          <wp:inline distT="0" distB="0" distL="0" distR="0" wp14:anchorId="7886845E" wp14:editId="1B152E26">
            <wp:extent cx="5077551" cy="2838090"/>
            <wp:effectExtent l="0" t="0" r="8890" b="635"/>
            <wp:docPr id="196090185"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090185" name="Picture 9">
                      <a:extLst>
                        <a:ext uri="{C183D7F6-B498-43B3-948B-1728B52AA6E4}">
                          <adec:decorative xmlns:adec="http://schemas.microsoft.com/office/drawing/2017/decorative" val="1"/>
                        </a:ext>
                      </a:extLst>
                    </pic:cNvPr>
                    <pic:cNvPicPr>
                      <a:picLocks noChangeAspect="1" noChangeArrowheads="1"/>
                    </pic:cNvPicPr>
                  </pic:nvPicPr>
                  <pic:blipFill rotWithShape="1">
                    <a:blip r:embed="rId43" cstate="print">
                      <a:extLst>
                        <a:ext uri="{28A0092B-C50C-407E-A947-70E740481C1C}">
                          <a14:useLocalDpi xmlns:a14="http://schemas.microsoft.com/office/drawing/2010/main" val="0"/>
                        </a:ext>
                      </a:extLst>
                    </a:blip>
                    <a:srcRect l="11635" t="59163" r="8652" b="9330"/>
                    <a:stretch>
                      <a:fillRect/>
                    </a:stretch>
                  </pic:blipFill>
                  <pic:spPr bwMode="auto">
                    <a:xfrm>
                      <a:off x="0" y="0"/>
                      <a:ext cx="5103309" cy="2852487"/>
                    </a:xfrm>
                    <a:prstGeom prst="rect">
                      <a:avLst/>
                    </a:prstGeom>
                    <a:noFill/>
                    <a:ln>
                      <a:noFill/>
                    </a:ln>
                    <a:extLst>
                      <a:ext uri="{53640926-AAD7-44D8-BBD7-CCE9431645EC}">
                        <a14:shadowObscured xmlns:a14="http://schemas.microsoft.com/office/drawing/2010/main"/>
                      </a:ext>
                    </a:extLst>
                  </pic:spPr>
                </pic:pic>
              </a:graphicData>
            </a:graphic>
          </wp:inline>
        </w:drawing>
      </w:r>
    </w:p>
    <w:p w14:paraId="20DA3D54" w14:textId="77777777" w:rsidR="003758CC" w:rsidRDefault="003758CC" w:rsidP="0042524C">
      <w:pPr>
        <w:pStyle w:val="Heading4"/>
        <w:sectPr w:rsidR="003758CC" w:rsidSect="004B1083">
          <w:pgSz w:w="11907" w:h="16840" w:code="9"/>
          <w:pgMar w:top="1418" w:right="1701" w:bottom="1134" w:left="1843" w:header="284" w:footer="425" w:gutter="284"/>
          <w:cols w:space="720"/>
        </w:sectPr>
      </w:pPr>
    </w:p>
    <w:p w14:paraId="79D8355A" w14:textId="77777777" w:rsidR="0042524C" w:rsidRDefault="0042524C" w:rsidP="003758CC">
      <w:pPr>
        <w:pStyle w:val="Heading4"/>
        <w:spacing w:before="0"/>
      </w:pPr>
      <w:r>
        <w:t>Implementing cancer medicines across Aotearoa New Zealand</w:t>
      </w:r>
    </w:p>
    <w:p w14:paraId="382FC5AF" w14:textId="4C5A6B5D" w:rsidR="0042524C" w:rsidRDefault="0042524C" w:rsidP="0042524C">
      <w:r>
        <w:t>In June 2024, the Government announced an unprecedented $604 million funding boost over four years to Pharmac’s Combined Pharmaceutical Budget to increase the availability of cancer medicines and other treatments. For the first time,</w:t>
      </w:r>
      <w:r w:rsidR="003758CC">
        <w:t xml:space="preserve"> </w:t>
      </w:r>
      <w:r>
        <w:t>the Government also provided additional funding to Health NZ to support the delivery of these medicines.</w:t>
      </w:r>
    </w:p>
    <w:p w14:paraId="18D18CCE" w14:textId="77777777" w:rsidR="0042524C" w:rsidRDefault="0042524C" w:rsidP="0042524C"/>
    <w:p w14:paraId="1F9AE4A2" w14:textId="49B0E27C" w:rsidR="0042524C" w:rsidRDefault="0042524C" w:rsidP="0042524C">
      <w:r>
        <w:t xml:space="preserve">This announcement was informed, in part, by a report the Agency released in 2022 called </w:t>
      </w:r>
      <w:r w:rsidRPr="0042524C">
        <w:rPr>
          <w:i/>
          <w:iCs/>
        </w:rPr>
        <w:t>Understanding the Gap: an analysis of the availability of cancer medicines</w:t>
      </w:r>
      <w:r w:rsidR="003758CC">
        <w:rPr>
          <w:i/>
          <w:iCs/>
        </w:rPr>
        <w:t xml:space="preserve"> </w:t>
      </w:r>
      <w:r w:rsidRPr="0042524C">
        <w:rPr>
          <w:i/>
          <w:iCs/>
        </w:rPr>
        <w:t>in Aotearoa</w:t>
      </w:r>
      <w:r>
        <w:t>. This report compared the availability of publicly funded cancer medicines for treatment of solid tumour cancers between Australia and New Zealand.</w:t>
      </w:r>
    </w:p>
    <w:p w14:paraId="3E4E25D6" w14:textId="77777777" w:rsidR="0042524C" w:rsidRDefault="0042524C" w:rsidP="0042524C"/>
    <w:p w14:paraId="1441E628" w14:textId="77777777" w:rsidR="0042524C" w:rsidRDefault="0042524C" w:rsidP="0042524C">
      <w:r>
        <w:t>It is estimated that once fully implemented, up to 1,000 people with different cancers will benefit from these newly funded treatments.</w:t>
      </w:r>
    </w:p>
    <w:p w14:paraId="3F275510" w14:textId="3A1382C5" w:rsidR="0042524C" w:rsidRDefault="0042524C" w:rsidP="0042524C"/>
    <w:p w14:paraId="345D149E" w14:textId="2610841B" w:rsidR="0042524C" w:rsidRDefault="0042524C" w:rsidP="0042524C">
      <w:r>
        <w:t>Health NZ and the Agency, with support from the Ministry and Pharmac, set up the Increasing Access to Medicines Programme. In recognition of the significant impact the introduction of these new medicines would have on the delivery of cancer services,</w:t>
      </w:r>
      <w:r w:rsidR="003758CC">
        <w:t xml:space="preserve"> </w:t>
      </w:r>
      <w:r>
        <w:t>the programme’s focus is to ensure these treatments are successfully delivered in an equitable and responsive way. The programme developed an implementation plan to embed future-focused, sustainable models of care that are responsive to local needs and, over time, will support people to receive care closer to home. The plan includes:</w:t>
      </w:r>
    </w:p>
    <w:p w14:paraId="71ECC504" w14:textId="72B774CF" w:rsidR="0042524C" w:rsidRDefault="0042524C" w:rsidP="0042524C">
      <w:pPr>
        <w:pStyle w:val="Bullet"/>
      </w:pPr>
      <w:r>
        <w:t>implementing the systemic anti-cancer therapy model of care developed by the Agency with the sector</w:t>
      </w:r>
    </w:p>
    <w:p w14:paraId="234F1F91" w14:textId="0D1C7911" w:rsidR="0042524C" w:rsidRDefault="0042524C" w:rsidP="0042524C">
      <w:pPr>
        <w:pStyle w:val="Bullet"/>
      </w:pPr>
      <w:r>
        <w:t>developing training and certifying pathways for the advanced practice cancer nursing workforce</w:t>
      </w:r>
    </w:p>
    <w:p w14:paraId="2D7AD3EB" w14:textId="4DFE4DB3" w:rsidR="0042524C" w:rsidRDefault="0042524C" w:rsidP="0042524C">
      <w:pPr>
        <w:pStyle w:val="Bullet"/>
      </w:pPr>
      <w:r>
        <w:t>expanding the availability of genomics and molecular biomarker services</w:t>
      </w:r>
    </w:p>
    <w:p w14:paraId="5C20BAD5" w14:textId="4B2E7103" w:rsidR="0042524C" w:rsidRDefault="0042524C" w:rsidP="0042524C">
      <w:pPr>
        <w:pStyle w:val="Bullet"/>
      </w:pPr>
      <w:r>
        <w:t>implementing e-Prescribing and digital integration solutions.</w:t>
      </w:r>
    </w:p>
    <w:p w14:paraId="76179AC7" w14:textId="77777777" w:rsidR="003758CC" w:rsidRDefault="003758CC" w:rsidP="0042524C"/>
    <w:p w14:paraId="31B998F7" w14:textId="43D5A494" w:rsidR="0042524C" w:rsidRDefault="0042524C" w:rsidP="0042524C">
      <w:r>
        <w:t>The Agency also provided advice to the Ministry and Pharmac to inform policy on a transitional funding process to deliver the treatments in private hospitals and clinics. This will enable eligible patients to receive the publicly funded medicines in private facilities for up to 12 months without having to move to a public hospital. The policy was approved by Government in April 2025 and came into effect on 1 July 2025.</w:t>
      </w:r>
    </w:p>
    <w:p w14:paraId="27DC5BE7" w14:textId="77777777" w:rsidR="0042524C" w:rsidRDefault="0042524C" w:rsidP="0042524C">
      <w:pPr>
        <w:pStyle w:val="Heading4"/>
      </w:pPr>
      <w:r>
        <w:t>Expanding the national cancer screening programmes</w:t>
      </w:r>
    </w:p>
    <w:p w14:paraId="4BBE620B" w14:textId="77777777" w:rsidR="0042524C" w:rsidRDefault="0042524C" w:rsidP="0042524C">
      <w:r>
        <w:t>Being able to identify and treat cancer as early as possible is critical to a person’s chance of survival and quality of life. This is where free, effective, equitable and accessible cancer screening programmes can play a substantial role.</w:t>
      </w:r>
    </w:p>
    <w:p w14:paraId="4A3E5AC6" w14:textId="77777777" w:rsidR="0042524C" w:rsidRDefault="0042524C" w:rsidP="0042524C"/>
    <w:p w14:paraId="61C41184" w14:textId="77777777" w:rsidR="0042524C" w:rsidRDefault="0042524C" w:rsidP="0042524C">
      <w:r>
        <w:t>The Agency collaborated with Health NZ and the Ministry to provide data, analysis and advice on expanding existing national cancer screening programmes and developing new ones.</w:t>
      </w:r>
    </w:p>
    <w:p w14:paraId="39E0E6C5" w14:textId="77777777" w:rsidR="0042524C" w:rsidRDefault="0042524C" w:rsidP="0042524C">
      <w:pPr>
        <w:pStyle w:val="Heading5"/>
      </w:pPr>
      <w:r>
        <w:t>Free bowel screening</w:t>
      </w:r>
    </w:p>
    <w:p w14:paraId="2DD51E74" w14:textId="4559545D" w:rsidR="0042524C" w:rsidRDefault="0042524C" w:rsidP="0042524C">
      <w:r>
        <w:t>On 6 March 2025, Minister of Health Hon Simeon Brown announced that free bowel cancer screening would be expanded from 60–74 years of age to 58–74 years. This announcement also included significant investment in initiatives to lift bowel screening participation in groups with lower uptake rates.</w:t>
      </w:r>
    </w:p>
    <w:p w14:paraId="00DC994B" w14:textId="77777777" w:rsidR="0042524C" w:rsidRDefault="0042524C" w:rsidP="0042524C"/>
    <w:p w14:paraId="63FE0581" w14:textId="77777777" w:rsidR="0042524C" w:rsidRDefault="0042524C" w:rsidP="0042524C">
      <w:r>
        <w:t>Lowering the screening age will take place in two phases, starting in two Health NZ regions in October 2025. The remaining two regions will follow in March 2026.</w:t>
      </w:r>
    </w:p>
    <w:p w14:paraId="2E59A1C6" w14:textId="77777777" w:rsidR="0042524C" w:rsidRDefault="0042524C" w:rsidP="0042524C"/>
    <w:p w14:paraId="23261D00" w14:textId="77777777" w:rsidR="0042524C" w:rsidRDefault="0042524C" w:rsidP="0042524C">
      <w:r>
        <w:t>Māori and Pacific peoples in the Tairāwhiti and MidCentral districts who could access bowel screening from the age of 50 under a previous pilot will continue to receive free screening kits.</w:t>
      </w:r>
    </w:p>
    <w:p w14:paraId="08335B80" w14:textId="77777777" w:rsidR="0042524C" w:rsidRDefault="0042524C" w:rsidP="0042524C">
      <w:pPr>
        <w:pStyle w:val="Heading5"/>
      </w:pPr>
      <w:r>
        <w:t>Free breast screening</w:t>
      </w:r>
    </w:p>
    <w:p w14:paraId="3549F074" w14:textId="77777777" w:rsidR="0042524C" w:rsidRDefault="0042524C" w:rsidP="0042524C">
      <w:r>
        <w:t>In October 2024, the age for free breast screening was extended in Nelson and Marlborough for women aged 70 or 74 provided they book a screen before they turn 75.</w:t>
      </w:r>
    </w:p>
    <w:p w14:paraId="65FA361A" w14:textId="77777777" w:rsidR="0042524C" w:rsidRDefault="0042524C" w:rsidP="0042524C"/>
    <w:p w14:paraId="709A5965" w14:textId="77777777" w:rsidR="0042524C" w:rsidRDefault="0042524C" w:rsidP="0042524C">
      <w:r>
        <w:t>For all areas outside of Nelson and Marlborough, the eligible age range remains between 45 to 69. The aim is to progressively extend the age range for free breast screening across the rest of Aotearoa New Zealand from October 2025.</w:t>
      </w:r>
    </w:p>
    <w:p w14:paraId="63DA0F36" w14:textId="77777777" w:rsidR="0042524C" w:rsidRDefault="0042524C" w:rsidP="0042524C">
      <w:pPr>
        <w:pStyle w:val="Heading5"/>
      </w:pPr>
      <w:r>
        <w:t>Lung cancer</w:t>
      </w:r>
    </w:p>
    <w:p w14:paraId="750679DF" w14:textId="4D5861D7" w:rsidR="0042524C" w:rsidRDefault="0042524C" w:rsidP="0042524C">
      <w:r>
        <w:t>Lung cancer is the leading cause of cancer death in New Zealand and disproportionately affects Māori. People diagnosed with lung cancer often experience poor quality of life over time and lower survival rates compared to those experiencing other types of cancer.</w:t>
      </w:r>
    </w:p>
    <w:p w14:paraId="0678D02C" w14:textId="77777777" w:rsidR="0042524C" w:rsidRDefault="0042524C" w:rsidP="0042524C"/>
    <w:p w14:paraId="147E5C65" w14:textId="77777777" w:rsidR="0042524C" w:rsidRDefault="0042524C" w:rsidP="0042524C">
      <w:r>
        <w:t>It is estimated that implementing a national lung cancer screening programme would result in 12,592 lives saved and $477.35 million in costs averted over 20 years.</w:t>
      </w:r>
    </w:p>
    <w:p w14:paraId="5EDD9BD9" w14:textId="77777777" w:rsidR="003758CC" w:rsidRDefault="003758CC" w:rsidP="0042524C"/>
    <w:p w14:paraId="4EAB563F" w14:textId="0299BC68" w:rsidR="0042524C" w:rsidRDefault="0042524C" w:rsidP="0042524C">
      <w:r>
        <w:t>In 2024, Health NZ set up a project with the Agency, Otago University, the National Public Health Service, and the Public Health Agency to develop an indicative business case to investigate options for a new national lung cancer screening programme.</w:t>
      </w:r>
    </w:p>
    <w:p w14:paraId="45EA4150" w14:textId="77777777" w:rsidR="0042524C" w:rsidRDefault="0042524C" w:rsidP="0042524C"/>
    <w:p w14:paraId="1E189AA3" w14:textId="77777777" w:rsidR="0042524C" w:rsidRDefault="0042524C" w:rsidP="0042524C">
      <w:r>
        <w:t>We provided advice on the draft business case and took part in working groups which covered oversight, equity, clinical pathways, workforce, data and digital, how CT scans could be provided and read, and consistent management of lung nodules.</w:t>
      </w:r>
    </w:p>
    <w:p w14:paraId="79E02B35" w14:textId="77777777" w:rsidR="0042524C" w:rsidRDefault="0042524C" w:rsidP="0042524C"/>
    <w:p w14:paraId="30F11A56" w14:textId="77777777" w:rsidR="0042524C" w:rsidRDefault="0042524C" w:rsidP="0042524C">
      <w:r>
        <w:t>In January 2025, the Health NZ Executive Leadership Team endorsed the indicative business case to proceed to develop a detailed business case, which will include:</w:t>
      </w:r>
    </w:p>
    <w:p w14:paraId="2C8C14C8" w14:textId="6A42BCA9" w:rsidR="0042524C" w:rsidRDefault="0042524C" w:rsidP="0042524C">
      <w:pPr>
        <w:pStyle w:val="Bullet"/>
      </w:pPr>
      <w:r>
        <w:t>an agreed clinical pathway</w:t>
      </w:r>
    </w:p>
    <w:p w14:paraId="150617B2" w14:textId="1D6E7AF5" w:rsidR="0042524C" w:rsidRDefault="0042524C" w:rsidP="0042524C">
      <w:pPr>
        <w:pStyle w:val="Bullet"/>
      </w:pPr>
      <w:r>
        <w:t>key planning options</w:t>
      </w:r>
    </w:p>
    <w:p w14:paraId="7DB3AB75" w14:textId="06870ADD" w:rsidR="0042524C" w:rsidRDefault="0042524C" w:rsidP="0042524C">
      <w:pPr>
        <w:pStyle w:val="Bullet"/>
      </w:pPr>
      <w:r>
        <w:t>policy frameworks to support equitable and accessible screening.</w:t>
      </w:r>
    </w:p>
    <w:p w14:paraId="023499C1" w14:textId="77777777" w:rsidR="0042524C" w:rsidRDefault="0042524C" w:rsidP="00C002CB">
      <w:pPr>
        <w:pStyle w:val="Heading4"/>
      </w:pPr>
      <w:r>
        <w:t>Budget 2024/25 baseline savings</w:t>
      </w:r>
    </w:p>
    <w:p w14:paraId="36FB2A1A" w14:textId="77777777" w:rsidR="0042524C" w:rsidRDefault="0042524C" w:rsidP="0042524C">
      <w:r>
        <w:t>The Agency’s budget for the 2024/25 financial year was $13.572 million. This was reduced by 6.5% (approximately $0.943 million) from the previous year to meet Government savings expectations.</w:t>
      </w:r>
    </w:p>
    <w:p w14:paraId="097C86B2" w14:textId="77777777" w:rsidR="0042524C" w:rsidRDefault="0042524C" w:rsidP="0042524C"/>
    <w:p w14:paraId="5C8AE8A2" w14:textId="77777777" w:rsidR="0042524C" w:rsidRDefault="0042524C" w:rsidP="0042524C">
      <w:r>
        <w:t>Under a Departmental Agreement with the Ministry, we pay for services (including HR and IT) and accommodation. For the 2024/25 financial year these services</w:t>
      </w:r>
    </w:p>
    <w:p w14:paraId="580B80BE" w14:textId="77777777" w:rsidR="0042524C" w:rsidRDefault="0042524C" w:rsidP="0042524C">
      <w:r>
        <w:t>cost $1,527,996. The Agency’s financial information is included in the Ministry’s 2024/25 Annual Report.</w:t>
      </w:r>
    </w:p>
    <w:p w14:paraId="3A6E33C0" w14:textId="77777777" w:rsidR="0042524C" w:rsidRDefault="0042524C" w:rsidP="00C002CB">
      <w:pPr>
        <w:pStyle w:val="Heading4"/>
      </w:pPr>
      <w:r>
        <w:t>Annual Performance Plan</w:t>
      </w:r>
    </w:p>
    <w:p w14:paraId="6F120BA6" w14:textId="05F8336B" w:rsidR="0042524C" w:rsidRDefault="0042524C" w:rsidP="003758CC">
      <w:r>
        <w:t>In August 2024, Cabinet set a new requirement for all departmental agencies to provide an annual Performance Plan. As the Agency is hosted by the Ministry, our previous annual fiscal and performance reports had been included either within,</w:t>
      </w:r>
      <w:r w:rsidR="003758CC">
        <w:t xml:space="preserve"> </w:t>
      </w:r>
      <w:r>
        <w:t xml:space="preserve">or </w:t>
      </w:r>
      <w:r w:rsidR="003758CC">
        <w:br/>
      </w:r>
      <w:r>
        <w:t>as an appendix to, the Ministry’s Annual Report.</w:t>
      </w:r>
    </w:p>
    <w:p w14:paraId="56D736F5" w14:textId="77777777" w:rsidR="00C002CB" w:rsidRDefault="00C002CB" w:rsidP="0042524C"/>
    <w:p w14:paraId="2255C1D6" w14:textId="77777777" w:rsidR="0042524C" w:rsidRDefault="0042524C" w:rsidP="0042524C">
      <w:r>
        <w:t>Our Performance Plan outlines how we will actively manage potential increases in expenditure and continue to meet our responsibilities in a cost-effective way. In 2024/25 the Agency delivered within its budget envelope; however, increases in expenditure were due to:</w:t>
      </w:r>
    </w:p>
    <w:p w14:paraId="4EFA0330" w14:textId="2B69ED6C" w:rsidR="0042524C" w:rsidRDefault="0042524C" w:rsidP="00C002CB">
      <w:pPr>
        <w:pStyle w:val="Bullet"/>
      </w:pPr>
      <w:r>
        <w:t>growing overhead costs including rent for offices, electricity, and travel</w:t>
      </w:r>
    </w:p>
    <w:p w14:paraId="6859171C" w14:textId="5E7562D6" w:rsidR="0042524C" w:rsidRDefault="0042524C" w:rsidP="00C002CB">
      <w:pPr>
        <w:pStyle w:val="Bullet"/>
      </w:pPr>
      <w:r>
        <w:t>salary inflation to attract and retain data, statistical, cancer, clinical, and equity expertise during local and global heath workforce shortages</w:t>
      </w:r>
    </w:p>
    <w:p w14:paraId="3CD882BC" w14:textId="17926E87" w:rsidR="0042524C" w:rsidRDefault="0042524C" w:rsidP="00C002CB">
      <w:pPr>
        <w:pStyle w:val="Bullet"/>
      </w:pPr>
      <w:r>
        <w:t>rising costs for contracted cancer services or networks providing the Agency and sector with advice, advocacy, and research</w:t>
      </w:r>
    </w:p>
    <w:p w14:paraId="591C3FE9" w14:textId="09404C7E" w:rsidR="0042524C" w:rsidRDefault="0042524C" w:rsidP="00C002CB">
      <w:pPr>
        <w:pStyle w:val="Bullet"/>
      </w:pPr>
      <w:r>
        <w:t>technology costs to maintain existing and develop new systems and data platforms to share, collate and display real-time data.</w:t>
      </w:r>
    </w:p>
    <w:p w14:paraId="13E0C5F6" w14:textId="77777777" w:rsidR="00C002CB" w:rsidRDefault="00C002CB" w:rsidP="0042524C"/>
    <w:p w14:paraId="2BCCB0C7" w14:textId="02C327F6" w:rsidR="0042524C" w:rsidRDefault="0042524C" w:rsidP="0042524C">
      <w:r>
        <w:t>We continue to manage these costs by:</w:t>
      </w:r>
    </w:p>
    <w:p w14:paraId="66A681AE" w14:textId="34B62A9B" w:rsidR="0042524C" w:rsidRDefault="0042524C" w:rsidP="00C002CB">
      <w:pPr>
        <w:pStyle w:val="Bullet"/>
      </w:pPr>
      <w:r>
        <w:t>working closely with networks and contracted partners to understand cost pressures, manage scope creep, and provide support to seek other funding options</w:t>
      </w:r>
    </w:p>
    <w:p w14:paraId="1CC9E3AE" w14:textId="05B674EF" w:rsidR="0042524C" w:rsidRDefault="0042524C" w:rsidP="00C002CB">
      <w:pPr>
        <w:pStyle w:val="Bullet"/>
      </w:pPr>
      <w:r>
        <w:t>assessing all staff vacancies to determine if roles are still required</w:t>
      </w:r>
    </w:p>
    <w:p w14:paraId="08303A2B" w14:textId="6D6BAA2A" w:rsidR="0042524C" w:rsidRDefault="0042524C" w:rsidP="00C002CB">
      <w:pPr>
        <w:pStyle w:val="Bullet"/>
      </w:pPr>
      <w:r>
        <w:t>making conservative salary offers when recruiting</w:t>
      </w:r>
    </w:p>
    <w:p w14:paraId="3D3440B0" w14:textId="094D6534" w:rsidR="0042524C" w:rsidRDefault="0042524C" w:rsidP="00C002CB">
      <w:pPr>
        <w:pStyle w:val="Bullet"/>
      </w:pPr>
      <w:r>
        <w:t>using fixed-term roles for short- to medium-term work.</w:t>
      </w:r>
    </w:p>
    <w:p w14:paraId="6B61D3EE" w14:textId="77777777" w:rsidR="00C002CB" w:rsidRDefault="00C002CB" w:rsidP="00C002CB">
      <w:pPr>
        <w:pStyle w:val="Heading3"/>
      </w:pPr>
      <w:r>
        <w:t>Progress against the Agency’s strategic intentions</w:t>
      </w:r>
    </w:p>
    <w:p w14:paraId="172CA874" w14:textId="77777777" w:rsidR="00C002CB" w:rsidRDefault="00C002CB" w:rsidP="00C002CB">
      <w:r>
        <w:t>In August 2024, the Agency identified six strategic intentions. They align to four of the five strategic intentions set by the Ministry, but with a specific focus on cancer. They are:</w:t>
      </w:r>
    </w:p>
    <w:p w14:paraId="27471DC5" w14:textId="59949594" w:rsidR="00C002CB" w:rsidRDefault="00C002CB" w:rsidP="00C002CB">
      <w:pPr>
        <w:pStyle w:val="Bullet"/>
      </w:pPr>
      <w:r>
        <w:t>provide system-level leadership for cancer</w:t>
      </w:r>
    </w:p>
    <w:p w14:paraId="6E4DC7CF" w14:textId="6034EA14" w:rsidR="00C002CB" w:rsidRDefault="00C002CB" w:rsidP="00C002CB">
      <w:pPr>
        <w:pStyle w:val="Bullet"/>
      </w:pPr>
      <w:r>
        <w:t>drive cancer system strategy and performance</w:t>
      </w:r>
    </w:p>
    <w:p w14:paraId="38F747B6" w14:textId="7B64A052" w:rsidR="00C002CB" w:rsidRDefault="00C002CB" w:rsidP="00C002CB">
      <w:pPr>
        <w:pStyle w:val="Bullet"/>
      </w:pPr>
      <w:r>
        <w:t>be the Government’s primary advisor on cancer</w:t>
      </w:r>
    </w:p>
    <w:p w14:paraId="0186E02C" w14:textId="3FB90E43" w:rsidR="00C002CB" w:rsidRDefault="00C002CB" w:rsidP="00C002CB">
      <w:pPr>
        <w:pStyle w:val="Bullet"/>
      </w:pPr>
      <w:r>
        <w:t>future-proof the cancer system</w:t>
      </w:r>
    </w:p>
    <w:p w14:paraId="2E529D4D" w14:textId="72EF9C18" w:rsidR="00C002CB" w:rsidRDefault="00C002CB" w:rsidP="00C002CB">
      <w:pPr>
        <w:pStyle w:val="Bullet"/>
      </w:pPr>
      <w:r>
        <w:t>support equity and whānau-centred system shifts</w:t>
      </w:r>
    </w:p>
    <w:p w14:paraId="326957FC" w14:textId="6DD5D1C2" w:rsidR="00C002CB" w:rsidRDefault="00C002CB" w:rsidP="00C002CB">
      <w:pPr>
        <w:pStyle w:val="Bullet"/>
      </w:pPr>
      <w:r>
        <w:t>be a high-performing agency focused on cancer.</w:t>
      </w:r>
    </w:p>
    <w:p w14:paraId="3ECB0DA6" w14:textId="77777777" w:rsidR="00C002CB" w:rsidRDefault="00C002CB" w:rsidP="00C002CB"/>
    <w:p w14:paraId="4062CABB" w14:textId="3EDCFC62" w:rsidR="00C002CB" w:rsidRDefault="00C002CB" w:rsidP="00C002CB">
      <w:r>
        <w:t xml:space="preserve">You can read more in the </w:t>
      </w:r>
      <w:r w:rsidRPr="00C002CB">
        <w:rPr>
          <w:i/>
          <w:iCs/>
        </w:rPr>
        <w:t>Ministry of Health Strategic Intentions 2024–2028 – Ko ngā Takune-a-Arataki 2024–2028</w:t>
      </w:r>
      <w:r>
        <w:t>.</w:t>
      </w:r>
    </w:p>
    <w:p w14:paraId="58A00960" w14:textId="77777777" w:rsidR="00C002CB" w:rsidRDefault="00C002CB" w:rsidP="00C002CB"/>
    <w:p w14:paraId="25558ACD" w14:textId="29084183" w:rsidR="0042524C" w:rsidRDefault="00C002CB" w:rsidP="00C002CB">
      <w:r>
        <w:t>Table 2 shows how our 2024/25 work programme activities supported the new strategic intentions. Section 2: Assessment of operations has more details on progress against our work programme.</w:t>
      </w:r>
    </w:p>
    <w:p w14:paraId="690A6CA1" w14:textId="0427ACC5" w:rsidR="00C002CB" w:rsidRDefault="00C002CB" w:rsidP="004364A7">
      <w:pPr>
        <w:pStyle w:val="Table"/>
      </w:pPr>
      <w:r w:rsidRPr="00DF62E3">
        <w:rPr>
          <w:bCs/>
        </w:rPr>
        <w:t xml:space="preserve">Table </w:t>
      </w:r>
      <w:r>
        <w:rPr>
          <w:bCs/>
        </w:rPr>
        <w:t>2</w:t>
      </w:r>
      <w:r w:rsidRPr="00DF62E3">
        <w:t xml:space="preserve">: </w:t>
      </w:r>
      <w:r w:rsidRPr="00C002CB">
        <w:t>Cancer Control Agency Strategic Intentions aligned to 2024/25 work programme</w:t>
      </w:r>
    </w:p>
    <w:tbl>
      <w:tblPr>
        <w:tblW w:w="8080" w:type="dxa"/>
        <w:tblLayout w:type="fixed"/>
        <w:tblCellMar>
          <w:left w:w="0" w:type="dxa"/>
          <w:right w:w="0" w:type="dxa"/>
        </w:tblCellMar>
        <w:tblLook w:val="01E0" w:firstRow="1" w:lastRow="1" w:firstColumn="1" w:lastColumn="1" w:noHBand="0" w:noVBand="0"/>
      </w:tblPr>
      <w:tblGrid>
        <w:gridCol w:w="2552"/>
        <w:gridCol w:w="5528"/>
      </w:tblGrid>
      <w:tr w:rsidR="00C002CB" w:rsidRPr="00C002CB" w14:paraId="514CCF48" w14:textId="77777777" w:rsidTr="00C002CB">
        <w:trPr>
          <w:trHeight w:val="302"/>
          <w:tblHeader/>
        </w:trPr>
        <w:tc>
          <w:tcPr>
            <w:tcW w:w="2552" w:type="dxa"/>
            <w:shd w:val="clear" w:color="auto" w:fill="7F7F7F" w:themeFill="text1" w:themeFillTint="80"/>
          </w:tcPr>
          <w:p w14:paraId="3401BEE3" w14:textId="77777777" w:rsidR="00C002CB" w:rsidRPr="00C002CB" w:rsidRDefault="00C002CB">
            <w:pPr>
              <w:pStyle w:val="TableText"/>
              <w:ind w:left="57"/>
              <w:rPr>
                <w:b/>
                <w:bCs/>
                <w:color w:val="FFFFFF" w:themeColor="background1"/>
              </w:rPr>
            </w:pPr>
          </w:p>
        </w:tc>
        <w:tc>
          <w:tcPr>
            <w:tcW w:w="5528" w:type="dxa"/>
            <w:shd w:val="clear" w:color="auto" w:fill="7F7F7F" w:themeFill="text1" w:themeFillTint="80"/>
          </w:tcPr>
          <w:p w14:paraId="4204E833" w14:textId="0C632AE1" w:rsidR="00C002CB" w:rsidRPr="00C002CB" w:rsidRDefault="00C002CB">
            <w:pPr>
              <w:pStyle w:val="TableText"/>
              <w:ind w:left="57"/>
              <w:rPr>
                <w:b/>
                <w:bCs/>
                <w:color w:val="FFFFFF" w:themeColor="background1"/>
              </w:rPr>
            </w:pPr>
            <w:r w:rsidRPr="00C002CB">
              <w:rPr>
                <w:b/>
                <w:bCs/>
                <w:color w:val="FFFFFF" w:themeColor="background1"/>
              </w:rPr>
              <w:t>2024–2028 Strategic Intentions</w:t>
            </w:r>
          </w:p>
        </w:tc>
      </w:tr>
      <w:tr w:rsidR="00C002CB" w:rsidRPr="00A74941" w14:paraId="7A75926F" w14:textId="77777777" w:rsidTr="00110B66">
        <w:trPr>
          <w:trHeight w:val="302"/>
          <w:tblHeader/>
        </w:trPr>
        <w:tc>
          <w:tcPr>
            <w:tcW w:w="2552" w:type="dxa"/>
            <w:shd w:val="clear" w:color="auto" w:fill="F2F2F2" w:themeFill="background1" w:themeFillShade="F2"/>
          </w:tcPr>
          <w:p w14:paraId="0B070973" w14:textId="77777777" w:rsidR="00C002CB" w:rsidRPr="00A74941" w:rsidRDefault="00C002CB">
            <w:pPr>
              <w:pStyle w:val="TableText"/>
              <w:ind w:left="57"/>
              <w:rPr>
                <w:b/>
                <w:bCs/>
              </w:rPr>
            </w:pPr>
            <w:r w:rsidRPr="00C002CB">
              <w:rPr>
                <w:b/>
                <w:bCs/>
              </w:rPr>
              <w:t>Strategic outcome</w:t>
            </w:r>
          </w:p>
        </w:tc>
        <w:tc>
          <w:tcPr>
            <w:tcW w:w="5528" w:type="dxa"/>
            <w:shd w:val="clear" w:color="auto" w:fill="F2F2F2" w:themeFill="background1" w:themeFillShade="F2"/>
          </w:tcPr>
          <w:p w14:paraId="28024749" w14:textId="77777777" w:rsidR="00C002CB" w:rsidRPr="00C002CB" w:rsidRDefault="00C002CB">
            <w:pPr>
              <w:pStyle w:val="TableText"/>
              <w:ind w:left="113"/>
              <w:rPr>
                <w:b/>
                <w:bCs/>
              </w:rPr>
            </w:pPr>
            <w:r w:rsidRPr="00C002CB">
              <w:rPr>
                <w:b/>
                <w:bCs/>
              </w:rPr>
              <w:t>2024/25 work programme</w:t>
            </w:r>
          </w:p>
        </w:tc>
      </w:tr>
      <w:tr w:rsidR="00C002CB" w:rsidRPr="00A74941" w14:paraId="49C39DE6" w14:textId="77777777" w:rsidTr="003758CC">
        <w:trPr>
          <w:trHeight w:val="302"/>
        </w:trPr>
        <w:tc>
          <w:tcPr>
            <w:tcW w:w="8080" w:type="dxa"/>
            <w:gridSpan w:val="2"/>
            <w:shd w:val="clear" w:color="auto" w:fill="D9D9D9" w:themeFill="background1" w:themeFillShade="D9"/>
          </w:tcPr>
          <w:p w14:paraId="72EDCC0E" w14:textId="77777777" w:rsidR="00C002CB" w:rsidRPr="00C002CB" w:rsidRDefault="00C002CB" w:rsidP="00C002CB">
            <w:pPr>
              <w:pStyle w:val="TableText"/>
              <w:ind w:left="57" w:firstLine="567"/>
              <w:jc w:val="center"/>
              <w:rPr>
                <w:b/>
                <w:bCs/>
              </w:rPr>
            </w:pPr>
            <w:r w:rsidRPr="00C002CB">
              <w:rPr>
                <w:b/>
                <w:bCs/>
              </w:rPr>
              <w:t>Provide system-level leadership for cancer</w:t>
            </w:r>
          </w:p>
          <w:p w14:paraId="2FDCEED8" w14:textId="27BA20E9" w:rsidR="00C002CB" w:rsidRPr="00DF62E3" w:rsidRDefault="00C002CB" w:rsidP="00C002CB">
            <w:pPr>
              <w:pStyle w:val="TableText"/>
              <w:ind w:left="57" w:firstLine="567"/>
              <w:jc w:val="center"/>
              <w:rPr>
                <w:b/>
                <w:bCs/>
              </w:rPr>
            </w:pPr>
            <w:r w:rsidRPr="00C002CB">
              <w:rPr>
                <w:b/>
                <w:bCs/>
              </w:rPr>
              <w:t>– Arahina ngā mahi a te pūnaha o te mate pukupuku</w:t>
            </w:r>
          </w:p>
        </w:tc>
      </w:tr>
      <w:tr w:rsidR="00C002CB" w:rsidRPr="003476EE" w14:paraId="4CD89687" w14:textId="77777777" w:rsidTr="003758CC">
        <w:trPr>
          <w:trHeight w:val="20"/>
        </w:trPr>
        <w:tc>
          <w:tcPr>
            <w:tcW w:w="2552" w:type="dxa"/>
            <w:tcBorders>
              <w:top w:val="nil"/>
              <w:left w:val="nil"/>
              <w:right w:val="nil"/>
            </w:tcBorders>
          </w:tcPr>
          <w:p w14:paraId="7C36AB42" w14:textId="732AE61A" w:rsidR="00C002CB" w:rsidRPr="003476EE" w:rsidRDefault="00C002CB">
            <w:pPr>
              <w:pStyle w:val="TableText"/>
              <w:ind w:left="57"/>
            </w:pPr>
            <w:r w:rsidRPr="00C002CB">
              <w:t>We lead and unite efforts to create a high-performing, sustainable and equitable cancer system for Aotearoa New Zealand</w:t>
            </w:r>
          </w:p>
        </w:tc>
        <w:tc>
          <w:tcPr>
            <w:tcW w:w="5528" w:type="dxa"/>
            <w:tcBorders>
              <w:top w:val="nil"/>
              <w:left w:val="nil"/>
              <w:right w:val="nil"/>
            </w:tcBorders>
          </w:tcPr>
          <w:p w14:paraId="6BD24BB8" w14:textId="77777777" w:rsidR="00C002CB" w:rsidRDefault="00C002CB" w:rsidP="00110B66">
            <w:pPr>
              <w:pStyle w:val="TableText"/>
              <w:spacing w:after="100"/>
              <w:ind w:left="113"/>
            </w:pPr>
            <w:r>
              <w:t>Stocktake and plan for proposed refresh of the actions in the New Zealand Cancer Action Plan 2019–2029.</w:t>
            </w:r>
          </w:p>
          <w:p w14:paraId="7DAFC17C" w14:textId="77777777" w:rsidR="00C002CB" w:rsidRDefault="00C002CB" w:rsidP="00C002CB">
            <w:pPr>
              <w:pStyle w:val="TableText"/>
              <w:spacing w:before="100" w:after="100"/>
              <w:ind w:left="113"/>
            </w:pPr>
            <w:r>
              <w:t>Provide data expertise to support Faster Cancer Treatment targets.</w:t>
            </w:r>
          </w:p>
          <w:p w14:paraId="5A9EA4C3" w14:textId="77777777" w:rsidR="00C002CB" w:rsidRDefault="00C002CB" w:rsidP="00C002CB">
            <w:pPr>
              <w:pStyle w:val="TableText"/>
              <w:spacing w:before="100" w:after="100"/>
              <w:ind w:left="113"/>
            </w:pPr>
            <w:r>
              <w:t>Support the establishment of and co-lead the Cancer National Clinical Network with Health NZ.</w:t>
            </w:r>
          </w:p>
          <w:p w14:paraId="1323AA47" w14:textId="77777777" w:rsidR="00C002CB" w:rsidRDefault="00C002CB" w:rsidP="00C002CB">
            <w:pPr>
              <w:pStyle w:val="TableText"/>
              <w:spacing w:before="100" w:after="100"/>
              <w:ind w:left="113"/>
            </w:pPr>
            <w:r>
              <w:t>Develop Optimal Cancer Care Pathways for eight blood and eight tumour cancers, and implementation approaches.</w:t>
            </w:r>
          </w:p>
          <w:p w14:paraId="5A482CAD" w14:textId="77777777" w:rsidR="00C002CB" w:rsidRDefault="00C002CB" w:rsidP="00C002CB">
            <w:pPr>
              <w:pStyle w:val="TableText"/>
              <w:spacing w:before="100" w:after="100"/>
              <w:ind w:left="113"/>
            </w:pPr>
            <w:r>
              <w:t>Develop Models of Care and/or implementation approach for:</w:t>
            </w:r>
          </w:p>
          <w:p w14:paraId="1DE6BC3F" w14:textId="0DD38FBA" w:rsidR="00C002CB" w:rsidRDefault="00C002CB" w:rsidP="00C002CB">
            <w:pPr>
              <w:pStyle w:val="TableBullet"/>
              <w:tabs>
                <w:tab w:val="clear" w:pos="284"/>
                <w:tab w:val="num" w:pos="421"/>
              </w:tabs>
              <w:ind w:left="421" w:hanging="283"/>
            </w:pPr>
            <w:r>
              <w:t>systemic anti-cancer therapy</w:t>
            </w:r>
          </w:p>
          <w:p w14:paraId="37D076BB" w14:textId="3EAAA53C" w:rsidR="00C002CB" w:rsidRDefault="00C002CB" w:rsidP="00C002CB">
            <w:pPr>
              <w:pStyle w:val="TableBullet"/>
              <w:tabs>
                <w:tab w:val="clear" w:pos="284"/>
                <w:tab w:val="num" w:pos="421"/>
              </w:tabs>
              <w:ind w:left="421" w:hanging="283"/>
            </w:pPr>
            <w:r>
              <w:t>haematopoietic stem cell transplant</w:t>
            </w:r>
          </w:p>
          <w:p w14:paraId="5367C677" w14:textId="796C36A9" w:rsidR="00C002CB" w:rsidRDefault="00C002CB" w:rsidP="00C002CB">
            <w:pPr>
              <w:pStyle w:val="TableBullet"/>
              <w:tabs>
                <w:tab w:val="clear" w:pos="284"/>
                <w:tab w:val="num" w:pos="421"/>
              </w:tabs>
              <w:ind w:left="421" w:hanging="283"/>
            </w:pPr>
            <w:r>
              <w:t>radiation oncology services</w:t>
            </w:r>
          </w:p>
          <w:p w14:paraId="4F359799" w14:textId="2CC0461F" w:rsidR="00C002CB" w:rsidRDefault="00C002CB" w:rsidP="00C002CB">
            <w:pPr>
              <w:pStyle w:val="TableBullet"/>
              <w:tabs>
                <w:tab w:val="clear" w:pos="284"/>
                <w:tab w:val="num" w:pos="421"/>
              </w:tabs>
              <w:ind w:left="421" w:hanging="283"/>
            </w:pPr>
            <w:r>
              <w:t>surgical services.</w:t>
            </w:r>
          </w:p>
          <w:p w14:paraId="5854EB6D" w14:textId="5605B6A7" w:rsidR="00C002CB" w:rsidRPr="003476EE" w:rsidRDefault="00C002CB" w:rsidP="00C002CB">
            <w:pPr>
              <w:pStyle w:val="TableText"/>
              <w:spacing w:before="100" w:after="100"/>
              <w:ind w:left="113"/>
            </w:pPr>
            <w:r>
              <w:t>Support Health NZ workforce and infrastructure planning.</w:t>
            </w:r>
          </w:p>
        </w:tc>
      </w:tr>
      <w:tr w:rsidR="00C002CB" w:rsidRPr="00A74941" w14:paraId="274090DE" w14:textId="77777777" w:rsidTr="003758CC">
        <w:trPr>
          <w:trHeight w:val="302"/>
        </w:trPr>
        <w:tc>
          <w:tcPr>
            <w:tcW w:w="8080" w:type="dxa"/>
            <w:gridSpan w:val="2"/>
            <w:shd w:val="clear" w:color="auto" w:fill="D9D9D9" w:themeFill="background1" w:themeFillShade="D9"/>
          </w:tcPr>
          <w:p w14:paraId="17D914F6" w14:textId="77777777" w:rsidR="00C002CB" w:rsidRPr="00C002CB" w:rsidRDefault="00C002CB" w:rsidP="00110B66">
            <w:pPr>
              <w:pStyle w:val="TableText"/>
              <w:keepNext/>
              <w:ind w:left="57" w:firstLine="567"/>
              <w:jc w:val="center"/>
              <w:rPr>
                <w:b/>
                <w:bCs/>
              </w:rPr>
            </w:pPr>
            <w:r w:rsidRPr="00C002CB">
              <w:rPr>
                <w:b/>
                <w:bCs/>
              </w:rPr>
              <w:t>Drive cancer system strategy and performance</w:t>
            </w:r>
          </w:p>
          <w:p w14:paraId="3404626C" w14:textId="7E05DAC2" w:rsidR="00C002CB" w:rsidRPr="00DF62E3" w:rsidRDefault="00C002CB" w:rsidP="00110B66">
            <w:pPr>
              <w:pStyle w:val="TableText"/>
              <w:keepNext/>
              <w:ind w:left="57" w:firstLine="567"/>
              <w:jc w:val="center"/>
              <w:rPr>
                <w:b/>
                <w:bCs/>
              </w:rPr>
            </w:pPr>
            <w:r w:rsidRPr="00C002CB">
              <w:rPr>
                <w:b/>
                <w:bCs/>
              </w:rPr>
              <w:t>– Kōkirihia ngā rautaki me ngā mahi a te pūnaha o te mate pukupuku</w:t>
            </w:r>
          </w:p>
        </w:tc>
      </w:tr>
      <w:tr w:rsidR="00C002CB" w:rsidRPr="003476EE" w14:paraId="103159B1" w14:textId="77777777" w:rsidTr="00110B66">
        <w:trPr>
          <w:trHeight w:val="20"/>
        </w:trPr>
        <w:tc>
          <w:tcPr>
            <w:tcW w:w="2552" w:type="dxa"/>
            <w:tcBorders>
              <w:left w:val="nil"/>
              <w:right w:val="nil"/>
            </w:tcBorders>
          </w:tcPr>
          <w:p w14:paraId="2C13A265" w14:textId="6995DBB5" w:rsidR="00C002CB" w:rsidRPr="00DF62E3" w:rsidRDefault="00C002CB" w:rsidP="00110B66">
            <w:pPr>
              <w:pStyle w:val="TableText"/>
              <w:keepNext/>
              <w:ind w:left="57"/>
            </w:pPr>
            <w:r w:rsidRPr="00C002CB">
              <w:t>We have a strong understanding of how we are progressing towards improved outcomes for those who are affected by cancer and the objectives in the 2019– 2029 New Zealand Cancer Action Plan.</w:t>
            </w:r>
          </w:p>
        </w:tc>
        <w:tc>
          <w:tcPr>
            <w:tcW w:w="5528" w:type="dxa"/>
            <w:tcBorders>
              <w:left w:val="nil"/>
              <w:right w:val="nil"/>
            </w:tcBorders>
          </w:tcPr>
          <w:p w14:paraId="25F59096" w14:textId="77777777" w:rsidR="00C002CB" w:rsidRDefault="00C002CB" w:rsidP="00110B66">
            <w:pPr>
              <w:pStyle w:val="TableText"/>
              <w:keepNext/>
              <w:spacing w:after="100"/>
              <w:ind w:left="113"/>
            </w:pPr>
            <w:r>
              <w:t>Develop a cancer system performance approach and a forward plan of future spotlight reports, dashboards, and other knowledge product projects.</w:t>
            </w:r>
          </w:p>
          <w:p w14:paraId="6FCA20D7" w14:textId="77777777" w:rsidR="008E440D" w:rsidRDefault="00C002CB" w:rsidP="00110B66">
            <w:pPr>
              <w:pStyle w:val="TableText"/>
              <w:keepNext/>
              <w:spacing w:before="100" w:after="100"/>
              <w:ind w:left="113"/>
            </w:pPr>
            <w:r>
              <w:t xml:space="preserve">Analyse data and begin compiling State of Cancer 2025 report. </w:t>
            </w:r>
          </w:p>
          <w:p w14:paraId="58B89BF0" w14:textId="1A0C9558" w:rsidR="00C002CB" w:rsidRDefault="00C002CB" w:rsidP="00110B66">
            <w:pPr>
              <w:pStyle w:val="TableText"/>
              <w:keepNext/>
              <w:spacing w:before="100" w:after="100"/>
              <w:ind w:left="113"/>
            </w:pPr>
            <w:r>
              <w:t>Publish quality performance indicator (QPI) reports for:</w:t>
            </w:r>
          </w:p>
          <w:p w14:paraId="3D433109" w14:textId="77777777" w:rsidR="00C002CB" w:rsidRDefault="00C002CB" w:rsidP="00110B66">
            <w:pPr>
              <w:pStyle w:val="TableText"/>
              <w:keepNext/>
              <w:ind w:left="113"/>
            </w:pPr>
            <w:r>
              <w:t>1.</w:t>
            </w:r>
            <w:r>
              <w:tab/>
              <w:t>route to diagnosis (for 22 cancer types)</w:t>
            </w:r>
          </w:p>
          <w:p w14:paraId="55BD00DB" w14:textId="77777777" w:rsidR="00C002CB" w:rsidRDefault="00C002CB" w:rsidP="00110B66">
            <w:pPr>
              <w:pStyle w:val="TableText"/>
              <w:keepNext/>
              <w:ind w:left="113"/>
            </w:pPr>
            <w:r>
              <w:t>2.</w:t>
            </w:r>
            <w:r>
              <w:tab/>
              <w:t>lung cancer</w:t>
            </w:r>
          </w:p>
          <w:p w14:paraId="4ED6C28D" w14:textId="77777777" w:rsidR="00C002CB" w:rsidRDefault="00C002CB" w:rsidP="00110B66">
            <w:pPr>
              <w:pStyle w:val="TableText"/>
              <w:keepNext/>
              <w:ind w:left="113"/>
            </w:pPr>
            <w:r>
              <w:t>3.</w:t>
            </w:r>
            <w:r>
              <w:tab/>
              <w:t>breast cancer.</w:t>
            </w:r>
          </w:p>
          <w:p w14:paraId="1FF271C4" w14:textId="77777777" w:rsidR="00C002CB" w:rsidRDefault="00C002CB" w:rsidP="00110B66">
            <w:pPr>
              <w:pStyle w:val="TableText"/>
              <w:keepNext/>
              <w:spacing w:before="100" w:after="100"/>
              <w:ind w:left="113"/>
            </w:pPr>
            <w:r>
              <w:t>Facilitate a Cancer Research to Action Hui</w:t>
            </w:r>
          </w:p>
          <w:p w14:paraId="0849BF02" w14:textId="33033E2D" w:rsidR="00C002CB" w:rsidRPr="003476EE" w:rsidRDefault="00C002CB" w:rsidP="00110B66">
            <w:pPr>
              <w:pStyle w:val="TableText"/>
              <w:keepNext/>
              <w:spacing w:before="100" w:after="100"/>
              <w:ind w:left="113"/>
            </w:pPr>
            <w:r>
              <w:t>Support Health NZ’s Faster Cancer Treatment target and other measures.</w:t>
            </w:r>
          </w:p>
        </w:tc>
      </w:tr>
      <w:tr w:rsidR="00110B66" w:rsidRPr="00A74941" w14:paraId="6E9E0EA5" w14:textId="77777777" w:rsidTr="00110B66">
        <w:trPr>
          <w:trHeight w:val="302"/>
        </w:trPr>
        <w:tc>
          <w:tcPr>
            <w:tcW w:w="8080" w:type="dxa"/>
            <w:gridSpan w:val="2"/>
            <w:shd w:val="clear" w:color="auto" w:fill="D9D9D9" w:themeFill="background1" w:themeFillShade="D9"/>
          </w:tcPr>
          <w:p w14:paraId="2A443AAF" w14:textId="77777777" w:rsidR="00110B66" w:rsidRPr="00110B66" w:rsidRDefault="00110B66" w:rsidP="00110B66">
            <w:pPr>
              <w:pStyle w:val="TableText"/>
              <w:keepNext/>
              <w:ind w:left="57" w:firstLine="567"/>
              <w:jc w:val="center"/>
              <w:rPr>
                <w:b/>
                <w:bCs/>
              </w:rPr>
            </w:pPr>
            <w:r w:rsidRPr="00110B66">
              <w:rPr>
                <w:b/>
                <w:bCs/>
              </w:rPr>
              <w:t>Being the Government’s primary advisor on cancer</w:t>
            </w:r>
          </w:p>
          <w:p w14:paraId="76567A48" w14:textId="168C1010" w:rsidR="00110B66" w:rsidRPr="00DF62E3" w:rsidRDefault="00110B66" w:rsidP="00110B66">
            <w:pPr>
              <w:pStyle w:val="TableText"/>
              <w:keepNext/>
              <w:ind w:left="57" w:firstLine="567"/>
              <w:jc w:val="center"/>
              <w:rPr>
                <w:b/>
                <w:bCs/>
              </w:rPr>
            </w:pPr>
            <w:r w:rsidRPr="00110B66">
              <w:rPr>
                <w:b/>
                <w:bCs/>
              </w:rPr>
              <w:t>– E tū hei kaitāpae matua o te Kāwanatanga mō te mate pukupuku</w:t>
            </w:r>
          </w:p>
        </w:tc>
      </w:tr>
      <w:tr w:rsidR="00C002CB" w:rsidRPr="003476EE" w14:paraId="4DA501DD" w14:textId="77777777" w:rsidTr="00110B66">
        <w:trPr>
          <w:trHeight w:val="20"/>
        </w:trPr>
        <w:tc>
          <w:tcPr>
            <w:tcW w:w="2552" w:type="dxa"/>
            <w:tcBorders>
              <w:left w:val="nil"/>
              <w:right w:val="nil"/>
            </w:tcBorders>
          </w:tcPr>
          <w:p w14:paraId="504A83FC" w14:textId="2E9360C8" w:rsidR="00C002CB" w:rsidRPr="00DF62E3" w:rsidRDefault="00110B66">
            <w:pPr>
              <w:pStyle w:val="TableText"/>
              <w:ind w:left="57"/>
            </w:pPr>
            <w:r w:rsidRPr="00110B66">
              <w:t>We work with the health system and the Government to ensure the outcomes of the 2019–2029 New Zealand Cancer Action Plan and Government priorities are delivered.</w:t>
            </w:r>
          </w:p>
        </w:tc>
        <w:tc>
          <w:tcPr>
            <w:tcW w:w="5528" w:type="dxa"/>
            <w:tcBorders>
              <w:left w:val="nil"/>
              <w:right w:val="nil"/>
            </w:tcBorders>
          </w:tcPr>
          <w:p w14:paraId="378CA3F7" w14:textId="77777777" w:rsidR="00110B66" w:rsidRDefault="00110B66" w:rsidP="00110B66">
            <w:pPr>
              <w:pStyle w:val="TableText"/>
              <w:keepNext/>
              <w:spacing w:after="100"/>
              <w:ind w:left="113"/>
            </w:pPr>
            <w:r>
              <w:t>Ongoing development and maintenance of the CanShare system including:</w:t>
            </w:r>
          </w:p>
          <w:p w14:paraId="297B1AA4" w14:textId="167C98DE" w:rsidR="00110B66" w:rsidRDefault="00110B66" w:rsidP="00110B66">
            <w:pPr>
              <w:pStyle w:val="TableBullet"/>
              <w:tabs>
                <w:tab w:val="clear" w:pos="284"/>
                <w:tab w:val="num" w:pos="421"/>
              </w:tabs>
              <w:ind w:left="421" w:hanging="283"/>
            </w:pPr>
            <w:r>
              <w:t>Anti-Cancer Therapies – Nationally Organised Workstreams</w:t>
            </w:r>
          </w:p>
          <w:p w14:paraId="72B9CC3C" w14:textId="5D464344" w:rsidR="00110B66" w:rsidRDefault="00110B66" w:rsidP="00110B66">
            <w:pPr>
              <w:pStyle w:val="TableBullet"/>
              <w:tabs>
                <w:tab w:val="clear" w:pos="284"/>
                <w:tab w:val="num" w:pos="421"/>
              </w:tabs>
              <w:ind w:left="421" w:hanging="283"/>
            </w:pPr>
            <w:r>
              <w:t>National Radiation Oncology Collection</w:t>
            </w:r>
          </w:p>
          <w:p w14:paraId="5CDCFEA6" w14:textId="770DFE1F" w:rsidR="00110B66" w:rsidRDefault="00110B66" w:rsidP="00110B66">
            <w:pPr>
              <w:pStyle w:val="TableBullet"/>
              <w:tabs>
                <w:tab w:val="clear" w:pos="284"/>
                <w:tab w:val="num" w:pos="421"/>
              </w:tabs>
              <w:ind w:left="421" w:hanging="283"/>
            </w:pPr>
            <w:r>
              <w:t>Structured Anatomical Pathology Reporting</w:t>
            </w:r>
          </w:p>
          <w:p w14:paraId="25221307" w14:textId="5E62D32B" w:rsidR="00110B66" w:rsidRDefault="00110B66" w:rsidP="00110B66">
            <w:pPr>
              <w:pStyle w:val="TableBullet"/>
              <w:tabs>
                <w:tab w:val="clear" w:pos="284"/>
                <w:tab w:val="num" w:pos="421"/>
              </w:tabs>
              <w:ind w:left="421" w:hanging="283"/>
            </w:pPr>
            <w:r>
              <w:t>SNOMED-CT development</w:t>
            </w:r>
          </w:p>
          <w:p w14:paraId="2740BC86" w14:textId="45453688" w:rsidR="00110B66" w:rsidRDefault="00110B66" w:rsidP="00110B66">
            <w:pPr>
              <w:pStyle w:val="TableBullet"/>
              <w:tabs>
                <w:tab w:val="clear" w:pos="284"/>
                <w:tab w:val="num" w:pos="421"/>
              </w:tabs>
              <w:ind w:left="421" w:hanging="283"/>
            </w:pPr>
            <w:r>
              <w:t xml:space="preserve">supporting the National Breast Cancer Registry. </w:t>
            </w:r>
          </w:p>
          <w:p w14:paraId="78F051AB" w14:textId="3FCA62BE" w:rsidR="00AA60B5" w:rsidRDefault="00AA60B5" w:rsidP="00110B66">
            <w:pPr>
              <w:pStyle w:val="TableText"/>
              <w:keepNext/>
              <w:spacing w:before="100" w:after="100"/>
              <w:ind w:left="113"/>
            </w:pPr>
            <w:r>
              <w:t>Provide cancer intelligence to the wider sector.</w:t>
            </w:r>
          </w:p>
          <w:p w14:paraId="798D375E" w14:textId="77777777" w:rsidR="00110B66" w:rsidRDefault="00110B66" w:rsidP="00110B66">
            <w:pPr>
              <w:pStyle w:val="TableText"/>
              <w:keepNext/>
              <w:spacing w:before="100" w:after="100"/>
              <w:ind w:left="113"/>
            </w:pPr>
            <w:r>
              <w:t>Provide advice on implementation of new cancer medicines with Health NZ, the Ministry, and Pharmac.</w:t>
            </w:r>
          </w:p>
          <w:p w14:paraId="3992176C" w14:textId="77777777" w:rsidR="00110B66" w:rsidRDefault="00110B66" w:rsidP="00110B66">
            <w:pPr>
              <w:pStyle w:val="TableText"/>
              <w:keepNext/>
              <w:spacing w:before="100" w:after="100"/>
              <w:ind w:left="113"/>
            </w:pPr>
            <w:r>
              <w:t>Support Health NZ in developing a business case to establish a lung screening programme.</w:t>
            </w:r>
          </w:p>
          <w:p w14:paraId="349950E5" w14:textId="77777777" w:rsidR="00110B66" w:rsidRDefault="00110B66" w:rsidP="00110B66">
            <w:pPr>
              <w:pStyle w:val="TableText"/>
              <w:keepNext/>
              <w:spacing w:before="100" w:after="100"/>
              <w:ind w:left="113"/>
            </w:pPr>
            <w:r>
              <w:t>Scope an engagement framework with primary and community care on all aspects of the cancer continuum.</w:t>
            </w:r>
          </w:p>
          <w:p w14:paraId="78C11FAE" w14:textId="77777777" w:rsidR="00110B66" w:rsidRDefault="00110B66" w:rsidP="00110B66">
            <w:pPr>
              <w:pStyle w:val="TableText"/>
              <w:keepNext/>
              <w:spacing w:before="100" w:after="100"/>
              <w:ind w:left="113"/>
            </w:pPr>
            <w:r>
              <w:t>Scope evidence-based approaches to engage primary care on early detection approaches to support equitable access and cancer outcomes.</w:t>
            </w:r>
          </w:p>
          <w:p w14:paraId="55B64C96" w14:textId="23E942C9" w:rsidR="00C002CB" w:rsidRPr="003476EE" w:rsidRDefault="00110B66" w:rsidP="00110B66">
            <w:pPr>
              <w:pStyle w:val="TableText"/>
              <w:keepNext/>
              <w:spacing w:before="100" w:after="100"/>
              <w:ind w:left="113"/>
            </w:pPr>
            <w:r>
              <w:t>Support the Population Attributable Fractions for Cancer Study.</w:t>
            </w:r>
          </w:p>
        </w:tc>
      </w:tr>
      <w:tr w:rsidR="00110B66" w:rsidRPr="00A74941" w14:paraId="5747406C" w14:textId="77777777" w:rsidTr="003758CC">
        <w:trPr>
          <w:trHeight w:val="302"/>
        </w:trPr>
        <w:tc>
          <w:tcPr>
            <w:tcW w:w="8080" w:type="dxa"/>
            <w:gridSpan w:val="2"/>
            <w:shd w:val="clear" w:color="auto" w:fill="D9D9D9" w:themeFill="background1" w:themeFillShade="D9"/>
          </w:tcPr>
          <w:p w14:paraId="2A91D75E" w14:textId="77777777" w:rsidR="00110B66" w:rsidRPr="00110B66" w:rsidRDefault="00110B66" w:rsidP="00110B66">
            <w:pPr>
              <w:pStyle w:val="TableText"/>
              <w:keepNext/>
              <w:ind w:left="57" w:firstLine="567"/>
              <w:jc w:val="center"/>
              <w:rPr>
                <w:b/>
                <w:bCs/>
              </w:rPr>
            </w:pPr>
            <w:r w:rsidRPr="00110B66">
              <w:rPr>
                <w:b/>
                <w:bCs/>
              </w:rPr>
              <w:t>Future-proof the cancer system</w:t>
            </w:r>
          </w:p>
          <w:p w14:paraId="16DA7F02" w14:textId="38000A3D" w:rsidR="00110B66" w:rsidRPr="00DF62E3" w:rsidRDefault="00110B66" w:rsidP="00110B66">
            <w:pPr>
              <w:pStyle w:val="TableText"/>
              <w:keepNext/>
              <w:ind w:left="57" w:firstLine="567"/>
              <w:jc w:val="center"/>
              <w:rPr>
                <w:b/>
                <w:bCs/>
              </w:rPr>
            </w:pPr>
            <w:r w:rsidRPr="00110B66">
              <w:rPr>
                <w:b/>
                <w:bCs/>
              </w:rPr>
              <w:t>– Whakatakatūria te pūnaha mate pukupuku mō ngā rā ki tua</w:t>
            </w:r>
          </w:p>
        </w:tc>
      </w:tr>
      <w:tr w:rsidR="00C002CB" w:rsidRPr="00110B66" w14:paraId="4BF8A4B5" w14:textId="77777777" w:rsidTr="003758CC">
        <w:trPr>
          <w:trHeight w:val="20"/>
        </w:trPr>
        <w:tc>
          <w:tcPr>
            <w:tcW w:w="2552" w:type="dxa"/>
            <w:tcBorders>
              <w:left w:val="nil"/>
              <w:right w:val="nil"/>
            </w:tcBorders>
          </w:tcPr>
          <w:p w14:paraId="477C236E" w14:textId="77777777" w:rsidR="00110B66" w:rsidRPr="00110B66" w:rsidRDefault="00110B66" w:rsidP="00110B66">
            <w:pPr>
              <w:pStyle w:val="TableText"/>
              <w:ind w:left="57"/>
            </w:pPr>
            <w:r w:rsidRPr="00110B66">
              <w:t>We work across the health sector to create a shared understanding of the challenges, long-term</w:t>
            </w:r>
          </w:p>
          <w:p w14:paraId="4E45604A" w14:textId="00680FBA" w:rsidR="00C002CB" w:rsidRPr="00110B66" w:rsidRDefault="00110B66" w:rsidP="00110B66">
            <w:pPr>
              <w:pStyle w:val="TableText"/>
              <w:ind w:left="57"/>
            </w:pPr>
            <w:r w:rsidRPr="00110B66">
              <w:t>risks, and opportunities to deliver equitable cancer outcomes for all people in Aotearoa New Zealand.</w:t>
            </w:r>
          </w:p>
        </w:tc>
        <w:tc>
          <w:tcPr>
            <w:tcW w:w="5528" w:type="dxa"/>
            <w:tcBorders>
              <w:left w:val="nil"/>
              <w:right w:val="nil"/>
            </w:tcBorders>
          </w:tcPr>
          <w:p w14:paraId="1C0D0270" w14:textId="77777777" w:rsidR="00110B66" w:rsidRPr="00110B66" w:rsidRDefault="00110B66" w:rsidP="00110B66">
            <w:pPr>
              <w:pStyle w:val="TableText"/>
              <w:keepNext/>
              <w:spacing w:after="100"/>
              <w:ind w:left="113"/>
            </w:pPr>
            <w:r w:rsidRPr="00110B66">
              <w:t>Undertake horizon scanning on sector initiatives and opportunities across the cancer continuum.</w:t>
            </w:r>
          </w:p>
          <w:p w14:paraId="3A2336FD" w14:textId="77777777" w:rsidR="00110B66" w:rsidRPr="00110B66" w:rsidRDefault="00110B66" w:rsidP="00110B66">
            <w:pPr>
              <w:pStyle w:val="TableText"/>
              <w:keepNext/>
              <w:spacing w:before="100" w:after="100"/>
              <w:ind w:left="113"/>
            </w:pPr>
            <w:r w:rsidRPr="00110B66">
              <w:t>Work with partner health organisations to identify and address emerging and/or unexpected issues across the cancer system (eg, service level disruptions, new technologies, and precision medicine).</w:t>
            </w:r>
          </w:p>
          <w:p w14:paraId="568BCB07" w14:textId="74015981" w:rsidR="00C002CB" w:rsidRPr="00110B66" w:rsidRDefault="00110B66" w:rsidP="00110B66">
            <w:pPr>
              <w:pStyle w:val="TableText"/>
              <w:keepNext/>
              <w:spacing w:before="100" w:after="100"/>
              <w:ind w:left="113"/>
              <w:rPr>
                <w:b/>
                <w:bCs/>
              </w:rPr>
            </w:pPr>
            <w:r w:rsidRPr="00110B66">
              <w:t>Enhance access to high-quality evidence, data and trends relating to cancer, including through the CanShare programme, QPI reports, dashboards and other knowledge product projects</w:t>
            </w:r>
            <w:r w:rsidRPr="00110B66">
              <w:rPr>
                <w:b/>
                <w:bCs/>
              </w:rPr>
              <w:t>.</w:t>
            </w:r>
          </w:p>
        </w:tc>
      </w:tr>
      <w:tr w:rsidR="00110B66" w:rsidRPr="00A74941" w14:paraId="595C8766" w14:textId="77777777" w:rsidTr="003758CC">
        <w:trPr>
          <w:trHeight w:val="302"/>
        </w:trPr>
        <w:tc>
          <w:tcPr>
            <w:tcW w:w="8080" w:type="dxa"/>
            <w:gridSpan w:val="2"/>
            <w:shd w:val="clear" w:color="auto" w:fill="D9D9D9" w:themeFill="background1" w:themeFillShade="D9"/>
          </w:tcPr>
          <w:p w14:paraId="56552B87" w14:textId="77777777" w:rsidR="00110B66" w:rsidRPr="00110B66" w:rsidRDefault="00110B66" w:rsidP="00110B66">
            <w:pPr>
              <w:pStyle w:val="TableText"/>
              <w:keepNext/>
              <w:ind w:left="57" w:firstLine="567"/>
              <w:jc w:val="center"/>
              <w:rPr>
                <w:b/>
                <w:bCs/>
              </w:rPr>
            </w:pPr>
            <w:r w:rsidRPr="00110B66">
              <w:rPr>
                <w:b/>
                <w:bCs/>
              </w:rPr>
              <w:t>Support equity and whānau-centred system shifts</w:t>
            </w:r>
          </w:p>
          <w:p w14:paraId="4D127D44" w14:textId="1C73C6D7" w:rsidR="00110B66" w:rsidRPr="00DF62E3" w:rsidRDefault="00110B66" w:rsidP="00110B66">
            <w:pPr>
              <w:pStyle w:val="TableText"/>
              <w:keepNext/>
              <w:ind w:left="57" w:firstLine="567"/>
              <w:jc w:val="center"/>
              <w:rPr>
                <w:b/>
                <w:bCs/>
              </w:rPr>
            </w:pPr>
            <w:r w:rsidRPr="00110B66">
              <w:rPr>
                <w:b/>
                <w:bCs/>
              </w:rPr>
              <w:t>– Hāpaitia te noho taurite me ngā pūnaha e aronui ana ki te whānau</w:t>
            </w:r>
          </w:p>
        </w:tc>
      </w:tr>
      <w:tr w:rsidR="00110B66" w:rsidRPr="003476EE" w14:paraId="08325C68" w14:textId="77777777" w:rsidTr="00110B66">
        <w:trPr>
          <w:trHeight w:val="20"/>
        </w:trPr>
        <w:tc>
          <w:tcPr>
            <w:tcW w:w="2552" w:type="dxa"/>
            <w:tcBorders>
              <w:left w:val="nil"/>
              <w:right w:val="nil"/>
            </w:tcBorders>
          </w:tcPr>
          <w:p w14:paraId="52475E65" w14:textId="0C012F1C" w:rsidR="00110B66" w:rsidRPr="00DF62E3" w:rsidRDefault="00110B66">
            <w:pPr>
              <w:pStyle w:val="TableText"/>
              <w:ind w:left="57"/>
            </w:pPr>
            <w:r w:rsidRPr="00110B66">
              <w:t>New Zealand’s cancer system provides accessible and equitable care in a way that meets the needs of patients and whānau.</w:t>
            </w:r>
          </w:p>
        </w:tc>
        <w:tc>
          <w:tcPr>
            <w:tcW w:w="5528" w:type="dxa"/>
            <w:tcBorders>
              <w:left w:val="nil"/>
              <w:right w:val="nil"/>
            </w:tcBorders>
          </w:tcPr>
          <w:p w14:paraId="1E55944F" w14:textId="77777777" w:rsidR="00110B66" w:rsidRDefault="00110B66" w:rsidP="00110B66">
            <w:pPr>
              <w:pStyle w:val="TableText"/>
              <w:keepNext/>
              <w:spacing w:after="100"/>
              <w:ind w:left="113"/>
            </w:pPr>
            <w:r>
              <w:t>Work with Health NZ on advice to improve access to National Travel Assistance.</w:t>
            </w:r>
          </w:p>
          <w:p w14:paraId="542762C8" w14:textId="77777777" w:rsidR="00110B66" w:rsidRDefault="00110B66" w:rsidP="00110B66">
            <w:pPr>
              <w:pStyle w:val="TableText"/>
              <w:keepNext/>
              <w:spacing w:before="100" w:after="100"/>
              <w:ind w:left="113"/>
            </w:pPr>
            <w:r>
              <w:t>Provide advice to and support Health NZ to scale up cancer navigation services.</w:t>
            </w:r>
          </w:p>
          <w:p w14:paraId="06056275" w14:textId="77777777" w:rsidR="00110B66" w:rsidRDefault="00110B66" w:rsidP="00110B66">
            <w:pPr>
              <w:pStyle w:val="TableText"/>
              <w:keepNext/>
              <w:spacing w:before="100" w:after="100"/>
              <w:ind w:left="113"/>
            </w:pPr>
            <w:r>
              <w:t>Progress two projects focused on gathering information about the impact of cancer on disabled people and Pacific fānau.</w:t>
            </w:r>
          </w:p>
          <w:p w14:paraId="179EE724" w14:textId="77777777" w:rsidR="00110B66" w:rsidRDefault="00110B66" w:rsidP="00110B66">
            <w:pPr>
              <w:pStyle w:val="TableText"/>
              <w:keepNext/>
              <w:spacing w:before="100" w:after="100"/>
              <w:ind w:left="113"/>
            </w:pPr>
            <w:r>
              <w:t>Continue to partner with groups on work to reduce inequities and improve access for people and whānau including:</w:t>
            </w:r>
          </w:p>
          <w:p w14:paraId="4616123D" w14:textId="4A526D86" w:rsidR="00110B66" w:rsidRDefault="00110B66" w:rsidP="00110B66">
            <w:pPr>
              <w:pStyle w:val="TableBullet"/>
              <w:tabs>
                <w:tab w:val="clear" w:pos="284"/>
                <w:tab w:val="num" w:pos="421"/>
              </w:tabs>
              <w:ind w:left="421" w:hanging="283"/>
            </w:pPr>
            <w:r>
              <w:t>Hei Āhuru Mōwai – Māori Cancer Leadership Network</w:t>
            </w:r>
          </w:p>
          <w:p w14:paraId="57C696E9" w14:textId="64B2476C" w:rsidR="00110B66" w:rsidRDefault="00110B66" w:rsidP="00110B66">
            <w:pPr>
              <w:pStyle w:val="TableBullet"/>
              <w:tabs>
                <w:tab w:val="clear" w:pos="284"/>
                <w:tab w:val="num" w:pos="421"/>
              </w:tabs>
              <w:ind w:left="421" w:hanging="283"/>
            </w:pPr>
            <w:r>
              <w:t>He Ara Tangata, our consumer advisory group</w:t>
            </w:r>
          </w:p>
          <w:p w14:paraId="78983FEF" w14:textId="6DE8F0F5" w:rsidR="00110B66" w:rsidRDefault="00110B66" w:rsidP="00110B66">
            <w:pPr>
              <w:pStyle w:val="TableBullet"/>
              <w:tabs>
                <w:tab w:val="clear" w:pos="284"/>
                <w:tab w:val="num" w:pos="421"/>
              </w:tabs>
              <w:ind w:left="421" w:hanging="283"/>
            </w:pPr>
            <w:r>
              <w:t>Health NZ</w:t>
            </w:r>
          </w:p>
          <w:p w14:paraId="03D9A51F" w14:textId="2EDEF68E" w:rsidR="00110B66" w:rsidRDefault="00110B66" w:rsidP="00110B66">
            <w:pPr>
              <w:pStyle w:val="TableBullet"/>
              <w:tabs>
                <w:tab w:val="clear" w:pos="284"/>
                <w:tab w:val="num" w:pos="421"/>
              </w:tabs>
              <w:ind w:left="421" w:hanging="283"/>
            </w:pPr>
            <w:r>
              <w:t>Ministry of Health</w:t>
            </w:r>
          </w:p>
          <w:p w14:paraId="4FA03BF3" w14:textId="79F0EBF3" w:rsidR="00110B66" w:rsidRDefault="00110B66" w:rsidP="00110B66">
            <w:pPr>
              <w:pStyle w:val="TableBullet"/>
              <w:tabs>
                <w:tab w:val="clear" w:pos="284"/>
                <w:tab w:val="num" w:pos="421"/>
              </w:tabs>
              <w:ind w:left="421" w:hanging="283"/>
            </w:pPr>
            <w:r>
              <w:t>Cancer Society</w:t>
            </w:r>
          </w:p>
          <w:p w14:paraId="5128C121" w14:textId="3EECCE18" w:rsidR="00110B66" w:rsidRDefault="00110B66" w:rsidP="00110B66">
            <w:pPr>
              <w:pStyle w:val="TableBullet"/>
              <w:tabs>
                <w:tab w:val="clear" w:pos="284"/>
                <w:tab w:val="num" w:pos="421"/>
              </w:tabs>
              <w:ind w:left="421" w:hanging="283"/>
            </w:pPr>
            <w:r>
              <w:t>CANGO (Cancer Non-Governmental Organisations).</w:t>
            </w:r>
          </w:p>
          <w:p w14:paraId="16FD22F2" w14:textId="2385DF63" w:rsidR="00110B66" w:rsidRPr="003476EE" w:rsidRDefault="00110B66" w:rsidP="00110B66">
            <w:pPr>
              <w:pStyle w:val="TableText"/>
              <w:keepNext/>
              <w:spacing w:before="100" w:after="100"/>
              <w:ind w:left="113"/>
            </w:pPr>
            <w:r>
              <w:t>Support planning for the World Indigenous Cancer Conference 2026 hosted in New Zealand by Hei Āhuru Mōwai.</w:t>
            </w:r>
          </w:p>
        </w:tc>
      </w:tr>
      <w:tr w:rsidR="00110B66" w:rsidRPr="00A74941" w14:paraId="553CD881" w14:textId="77777777" w:rsidTr="00110B66">
        <w:trPr>
          <w:trHeight w:val="302"/>
        </w:trPr>
        <w:tc>
          <w:tcPr>
            <w:tcW w:w="8080" w:type="dxa"/>
            <w:gridSpan w:val="2"/>
            <w:shd w:val="clear" w:color="auto" w:fill="D9D9D9" w:themeFill="background1" w:themeFillShade="D9"/>
          </w:tcPr>
          <w:p w14:paraId="44B530CD" w14:textId="77777777" w:rsidR="00110B66" w:rsidRPr="00110B66" w:rsidRDefault="00110B66" w:rsidP="00110B66">
            <w:pPr>
              <w:pStyle w:val="TableText"/>
              <w:keepNext/>
              <w:ind w:left="57" w:firstLine="567"/>
              <w:jc w:val="center"/>
              <w:rPr>
                <w:b/>
                <w:bCs/>
              </w:rPr>
            </w:pPr>
            <w:r w:rsidRPr="00110B66">
              <w:rPr>
                <w:b/>
                <w:bCs/>
              </w:rPr>
              <w:t>A high-performing agency focused on cancer</w:t>
            </w:r>
          </w:p>
          <w:p w14:paraId="65E31F83" w14:textId="761E09E0" w:rsidR="00110B66" w:rsidRPr="00DF62E3" w:rsidRDefault="00110B66" w:rsidP="00110B66">
            <w:pPr>
              <w:pStyle w:val="TableText"/>
              <w:keepNext/>
              <w:ind w:left="57" w:firstLine="567"/>
              <w:jc w:val="center"/>
              <w:rPr>
                <w:b/>
                <w:bCs/>
              </w:rPr>
            </w:pPr>
            <w:r w:rsidRPr="00110B66">
              <w:rPr>
                <w:b/>
                <w:bCs/>
              </w:rPr>
              <w:t>– Kei ngā taumata tiketike ngā mahi a te tari e aronui ana ki te mahi pukupuku</w:t>
            </w:r>
          </w:p>
        </w:tc>
      </w:tr>
      <w:tr w:rsidR="00110B66" w:rsidRPr="003476EE" w14:paraId="7F8C84D8" w14:textId="77777777" w:rsidTr="00110B66">
        <w:trPr>
          <w:trHeight w:val="20"/>
        </w:trPr>
        <w:tc>
          <w:tcPr>
            <w:tcW w:w="2552" w:type="dxa"/>
            <w:tcBorders>
              <w:left w:val="nil"/>
              <w:bottom w:val="single" w:sz="4" w:space="0" w:color="A6A6A6" w:themeColor="background1" w:themeShade="A6"/>
              <w:right w:val="nil"/>
            </w:tcBorders>
          </w:tcPr>
          <w:p w14:paraId="6A57B9D8" w14:textId="606D615E" w:rsidR="00110B66" w:rsidRPr="00DF62E3" w:rsidRDefault="00110B66">
            <w:pPr>
              <w:pStyle w:val="TableText"/>
              <w:ind w:left="57"/>
            </w:pPr>
            <w:r w:rsidRPr="00110B66">
              <w:t>We deliver high-quality and high-value work that makes a difference for those who are affected by cancer.</w:t>
            </w:r>
          </w:p>
        </w:tc>
        <w:tc>
          <w:tcPr>
            <w:tcW w:w="5528" w:type="dxa"/>
            <w:tcBorders>
              <w:left w:val="nil"/>
              <w:bottom w:val="single" w:sz="4" w:space="0" w:color="A6A6A6" w:themeColor="background1" w:themeShade="A6"/>
              <w:right w:val="nil"/>
            </w:tcBorders>
          </w:tcPr>
          <w:p w14:paraId="4ED6C708" w14:textId="77777777" w:rsidR="00110B66" w:rsidRDefault="00110B66" w:rsidP="00110B66">
            <w:pPr>
              <w:pStyle w:val="TableText"/>
              <w:keepNext/>
              <w:spacing w:after="100"/>
              <w:ind w:left="113"/>
            </w:pPr>
            <w:r>
              <w:t>Develop and implement actions to:</w:t>
            </w:r>
          </w:p>
          <w:p w14:paraId="209E6F93" w14:textId="00C549C5" w:rsidR="00110B66" w:rsidRDefault="00110B66" w:rsidP="00110B66">
            <w:pPr>
              <w:pStyle w:val="TableBullet"/>
              <w:tabs>
                <w:tab w:val="clear" w:pos="284"/>
                <w:tab w:val="num" w:pos="421"/>
              </w:tabs>
              <w:ind w:left="421" w:hanging="283"/>
            </w:pPr>
            <w:r>
              <w:t>support staff development plans and career progression</w:t>
            </w:r>
          </w:p>
          <w:p w14:paraId="792B22EE" w14:textId="78D9E451" w:rsidR="00110B66" w:rsidRDefault="00110B66" w:rsidP="00110B66">
            <w:pPr>
              <w:pStyle w:val="TableBullet"/>
              <w:tabs>
                <w:tab w:val="clear" w:pos="284"/>
                <w:tab w:val="num" w:pos="421"/>
              </w:tabs>
              <w:ind w:left="421" w:hanging="283"/>
            </w:pPr>
            <w:r>
              <w:t>build organisational capacity</w:t>
            </w:r>
          </w:p>
          <w:p w14:paraId="06E7FE13" w14:textId="0C382DD2" w:rsidR="00110B66" w:rsidRDefault="00110B66" w:rsidP="00110B66">
            <w:pPr>
              <w:pStyle w:val="TableBullet"/>
              <w:tabs>
                <w:tab w:val="clear" w:pos="284"/>
                <w:tab w:val="num" w:pos="421"/>
              </w:tabs>
              <w:ind w:left="421" w:hanging="283"/>
            </w:pPr>
            <w:r>
              <w:t>support staff in embedding needs-based and whānau-centred care tools in the Agency’s work</w:t>
            </w:r>
          </w:p>
          <w:p w14:paraId="0D0ACAE4" w14:textId="2F5BE8D0" w:rsidR="00110B66" w:rsidRDefault="00110B66" w:rsidP="00110B66">
            <w:pPr>
              <w:pStyle w:val="TableBullet"/>
              <w:tabs>
                <w:tab w:val="clear" w:pos="284"/>
                <w:tab w:val="num" w:pos="421"/>
              </w:tabs>
              <w:ind w:left="421" w:hanging="283"/>
            </w:pPr>
            <w:r>
              <w:t>improve Agency processes and tools to work more efficiently.</w:t>
            </w:r>
          </w:p>
          <w:p w14:paraId="721631D7" w14:textId="77777777" w:rsidR="00110B66" w:rsidRDefault="00110B66" w:rsidP="00110B66">
            <w:pPr>
              <w:pStyle w:val="TableText"/>
              <w:keepNext/>
              <w:spacing w:before="100" w:after="100"/>
              <w:ind w:left="113"/>
            </w:pPr>
            <w:r>
              <w:t>Continue to embed our Whāinga Amorangi Plan to build skills and organisational capacity in:</w:t>
            </w:r>
          </w:p>
          <w:p w14:paraId="5882FAF7" w14:textId="226EEF6E" w:rsidR="00110B66" w:rsidRDefault="00110B66" w:rsidP="00110B66">
            <w:pPr>
              <w:pStyle w:val="TableBullet"/>
              <w:tabs>
                <w:tab w:val="clear" w:pos="284"/>
                <w:tab w:val="num" w:pos="421"/>
              </w:tabs>
              <w:ind w:left="421" w:hanging="283"/>
            </w:pPr>
            <w:r>
              <w:t>New Zealand history and Te Tiriti o Waitangi</w:t>
            </w:r>
          </w:p>
          <w:p w14:paraId="33E2CB4B" w14:textId="0E5A6508" w:rsidR="00110B66" w:rsidRDefault="00110B66" w:rsidP="00110B66">
            <w:pPr>
              <w:pStyle w:val="TableBullet"/>
              <w:tabs>
                <w:tab w:val="clear" w:pos="284"/>
                <w:tab w:val="num" w:pos="421"/>
              </w:tabs>
              <w:ind w:left="421" w:hanging="283"/>
            </w:pPr>
            <w:r>
              <w:t>Te reo Māori</w:t>
            </w:r>
          </w:p>
          <w:p w14:paraId="42819060" w14:textId="59F37200" w:rsidR="00110B66" w:rsidRPr="003476EE" w:rsidRDefault="00110B66" w:rsidP="00110B66">
            <w:pPr>
              <w:pStyle w:val="TableBullet"/>
              <w:tabs>
                <w:tab w:val="clear" w:pos="284"/>
                <w:tab w:val="num" w:pos="421"/>
              </w:tabs>
              <w:ind w:left="421" w:hanging="283"/>
            </w:pPr>
            <w:r>
              <w:t>tikanga and kawa.</w:t>
            </w:r>
          </w:p>
        </w:tc>
      </w:tr>
    </w:tbl>
    <w:p w14:paraId="41CD7E25" w14:textId="77777777" w:rsidR="0042524C" w:rsidRDefault="0042524C" w:rsidP="0042524C"/>
    <w:p w14:paraId="101C2412" w14:textId="77777777" w:rsidR="00110B66" w:rsidRDefault="00110B66" w:rsidP="00110B66"/>
    <w:p w14:paraId="2F52F477" w14:textId="77777777" w:rsidR="00110B66" w:rsidRDefault="00110B66" w:rsidP="00110B66">
      <w:pPr>
        <w:ind w:firstLine="567"/>
        <w:sectPr w:rsidR="00110B66" w:rsidSect="003758CC">
          <w:pgSz w:w="11907" w:h="16840" w:code="9"/>
          <w:pgMar w:top="1418" w:right="1842" w:bottom="1134" w:left="1843" w:header="284" w:footer="425" w:gutter="284"/>
          <w:cols w:space="720"/>
        </w:sectPr>
      </w:pPr>
    </w:p>
    <w:p w14:paraId="6A1EB410" w14:textId="77777777" w:rsidR="00110B66" w:rsidRDefault="00110B66" w:rsidP="00110B66">
      <w:pPr>
        <w:pStyle w:val="Heading2"/>
        <w:spacing w:before="0"/>
      </w:pPr>
      <w:bookmarkStart w:id="55" w:name="_Toc211863486"/>
      <w:r>
        <w:t>Section 2: Assessment of operations – Te Aromatawai o ngā Whakahaere</w:t>
      </w:r>
      <w:bookmarkEnd w:id="55"/>
    </w:p>
    <w:p w14:paraId="6D8F5369" w14:textId="77777777" w:rsidR="00110B66" w:rsidRDefault="00110B66" w:rsidP="00110B66">
      <w:r>
        <w:t>In 2024/25, the Agency continued to improve cancer control and supported the sector to embed Government and sector initiatives to improve cancer information, services and outcomes for all New Zealanders.</w:t>
      </w:r>
    </w:p>
    <w:p w14:paraId="2E7FD75C" w14:textId="77777777" w:rsidR="00110B66" w:rsidRDefault="00110B66" w:rsidP="00110B66"/>
    <w:p w14:paraId="337E741E" w14:textId="77777777" w:rsidR="00110B66" w:rsidRDefault="00110B66" w:rsidP="00110B66">
      <w:r>
        <w:t>This section sets out the Agency’s key achievements and initiatives, and how we continue to collaborate with the sector to improve cancer control. The actions are listed under five of the Agency’s six strategic intentions.</w:t>
      </w:r>
    </w:p>
    <w:p w14:paraId="59A12E43" w14:textId="77777777" w:rsidR="00110B66" w:rsidRDefault="00110B66" w:rsidP="00110B66">
      <w:pPr>
        <w:pStyle w:val="Heading3"/>
      </w:pPr>
      <w:r>
        <w:t>1.</w:t>
      </w:r>
      <w:r>
        <w:tab/>
        <w:t>Provide system- level leadership for cancer</w:t>
      </w:r>
    </w:p>
    <w:p w14:paraId="1778A486" w14:textId="77777777" w:rsidR="00110B66" w:rsidRDefault="00110B66" w:rsidP="00110B66">
      <w:pPr>
        <w:pStyle w:val="Heading4"/>
      </w:pPr>
      <w:r>
        <w:t>Refresh of the actions in the New Zealand Cancer Action Plan 2019–2029</w:t>
      </w:r>
    </w:p>
    <w:p w14:paraId="0A4C568A" w14:textId="77777777" w:rsidR="00110B66" w:rsidRDefault="00110B66" w:rsidP="00110B66">
      <w:r>
        <w:t>In December 2024, the health sector reached the halfway point in delivering the 10-year New Zealand Cancer Action Plan. Since the Plan was launched, the sector has undergone major reforms and continues to manage increased demand, patients with more complex needs, and rapid changes and rising costs in cancer screening, diagnosis, and treatment options.</w:t>
      </w:r>
    </w:p>
    <w:p w14:paraId="2DA0A5E7" w14:textId="77777777" w:rsidR="00110B66" w:rsidRDefault="00110B66" w:rsidP="00110B66">
      <w:r>
        <w:t xml:space="preserve"> </w:t>
      </w:r>
    </w:p>
    <w:p w14:paraId="07096A7C" w14:textId="77777777" w:rsidR="00110B66" w:rsidRDefault="00110B66" w:rsidP="00110B66">
      <w:r>
        <w:t>Given the changes in both cancer treatments and the health system, the Agency engaged subject matter experts across the Ministry, Health NZ, and Agency advisory groups and contracted partners to complete a stocktake of progress against the Plan.</w:t>
      </w:r>
    </w:p>
    <w:p w14:paraId="547DEB5F" w14:textId="77777777" w:rsidR="00110B66" w:rsidRDefault="00110B66" w:rsidP="00110B66"/>
    <w:p w14:paraId="0F46C92D" w14:textId="77777777" w:rsidR="00110B66" w:rsidRDefault="00110B66" w:rsidP="00110B66">
      <w:r>
        <w:t>From April to August 2025, the Agency worked with above key health partners and Hei Āhuru Mōwai Māori Cancer Leadership Network, the Cancer Society, He Ara Tangata – Consumer Advisory Group, and CANGO (Cancer Non-Governmental Organisations) to review progress against the Plan. This work, which was done from April to August 2025:</w:t>
      </w:r>
    </w:p>
    <w:p w14:paraId="29A08AAE" w14:textId="1284A552" w:rsidR="00110B66" w:rsidRDefault="00110B66" w:rsidP="00110B66">
      <w:pPr>
        <w:pStyle w:val="Bullet"/>
      </w:pPr>
      <w:r>
        <w:t>assessed which actions had been achieved</w:t>
      </w:r>
    </w:p>
    <w:p w14:paraId="0EF50C0E" w14:textId="3DF41E40" w:rsidR="00110B66" w:rsidRDefault="00110B66" w:rsidP="00110B66">
      <w:pPr>
        <w:pStyle w:val="Bullet"/>
      </w:pPr>
      <w:r>
        <w:t>updated existing and proposed new actions that would make the biggest difference for people and whānau living with cancer that the sector could initiate or deliver by the end of 2029.</w:t>
      </w:r>
    </w:p>
    <w:p w14:paraId="0F838A9C" w14:textId="77777777" w:rsidR="00110B66" w:rsidRDefault="00110B66" w:rsidP="00110B66"/>
    <w:p w14:paraId="69DC3C91" w14:textId="3F35D6F0" w:rsidR="00110B66" w:rsidRDefault="00110B66" w:rsidP="00110B66">
      <w:r>
        <w:t>As part of this work, we:</w:t>
      </w:r>
    </w:p>
    <w:p w14:paraId="410C6B74" w14:textId="278314B9" w:rsidR="00110B66" w:rsidRDefault="00110B66" w:rsidP="00110B66">
      <w:pPr>
        <w:pStyle w:val="Bullet"/>
      </w:pPr>
      <w:r>
        <w:t>have considered the review and proposed actions against current health strategies and government priorities</w:t>
      </w:r>
    </w:p>
    <w:p w14:paraId="148326BF" w14:textId="36583884" w:rsidR="00110B66" w:rsidRDefault="00110B66" w:rsidP="00110B66">
      <w:pPr>
        <w:pStyle w:val="Bullet"/>
      </w:pPr>
      <w:r>
        <w:t>will identify which entity is best placed to lead, own, and deliver each action</w:t>
      </w:r>
    </w:p>
    <w:p w14:paraId="06722C8E" w14:textId="5FFE0FA5" w:rsidR="00110B66" w:rsidRDefault="00110B66" w:rsidP="00110B66">
      <w:pPr>
        <w:pStyle w:val="Bullet"/>
      </w:pPr>
      <w:r>
        <w:t>will develop an overall monitoring framework to assess how the actions are improving cancer services and outcomes for people and whānau.</w:t>
      </w:r>
    </w:p>
    <w:p w14:paraId="51E58C9B" w14:textId="77777777" w:rsidR="00110B66" w:rsidRDefault="00110B66" w:rsidP="00110B66"/>
    <w:p w14:paraId="6523FBC8" w14:textId="6DDCFD12" w:rsidR="00110B66" w:rsidRDefault="00110B66" w:rsidP="00110B66">
      <w:r>
        <w:t>In late September 2025 we will invite the wider cancer sector (including researchers and colleges) to provide feedback on the refreshed actions.</w:t>
      </w:r>
    </w:p>
    <w:p w14:paraId="3FE7F409" w14:textId="77777777" w:rsidR="00110B66" w:rsidRDefault="00110B66" w:rsidP="00110B66"/>
    <w:p w14:paraId="04DA0A28" w14:textId="77777777" w:rsidR="00110B66" w:rsidRDefault="00110B66" w:rsidP="00110B66"/>
    <w:p w14:paraId="1B73BCA3" w14:textId="77777777" w:rsidR="00110B66" w:rsidRDefault="00110B66" w:rsidP="00110B66">
      <w:pPr>
        <w:pStyle w:val="Heading4"/>
      </w:pPr>
      <w:r>
        <w:t>Cancer National Clinical Network</w:t>
      </w:r>
    </w:p>
    <w:p w14:paraId="41644D90" w14:textId="52D886B2" w:rsidR="00110B66" w:rsidRDefault="00110B66" w:rsidP="00110B66">
      <w:r>
        <w:t>In June 2024, the Agency and Health NZ set up a joint Cancer National Clinical Network (the Network). This Network, made up of 22 cancer clinical experts, brings together strategic and operational leadership to deliver improved health outcomes for people living with cancer.</w:t>
      </w:r>
    </w:p>
    <w:p w14:paraId="360FF8E4" w14:textId="77777777" w:rsidR="00110B66" w:rsidRDefault="00110B66" w:rsidP="00110B66"/>
    <w:p w14:paraId="40006A60" w14:textId="77777777" w:rsidR="00110B66" w:rsidRDefault="00110B66" w:rsidP="00110B66">
      <w:r>
        <w:t>The Network reports to the joint oversight group, (made up of senior leaders from the Agency and Health NZ) to deliver a 12 to 24-month work programme. We also collaborate with the Network to:</w:t>
      </w:r>
    </w:p>
    <w:p w14:paraId="6AFDAF47" w14:textId="6CF15100" w:rsidR="00110B66" w:rsidRDefault="00110B66" w:rsidP="00110B66">
      <w:pPr>
        <w:pStyle w:val="Bullet"/>
      </w:pPr>
      <w:r>
        <w:t>align the work programmes of the Agency, the Network, and the wider sector</w:t>
      </w:r>
    </w:p>
    <w:p w14:paraId="213A1ECC" w14:textId="794AACBA" w:rsidR="00110B66" w:rsidRDefault="00110B66" w:rsidP="00110B66">
      <w:pPr>
        <w:pStyle w:val="Bullet"/>
      </w:pPr>
      <w:r>
        <w:t>gather feedback on Agency work such as the cancer care pathways and models of care</w:t>
      </w:r>
    </w:p>
    <w:p w14:paraId="4DBC3015" w14:textId="3A55FCAB" w:rsidR="00110B66" w:rsidRDefault="00110B66" w:rsidP="00110B66">
      <w:pPr>
        <w:pStyle w:val="Bullet"/>
      </w:pPr>
      <w:r>
        <w:t>provide advice and resources to inform and support the Network’s work programme.</w:t>
      </w:r>
    </w:p>
    <w:p w14:paraId="79157288" w14:textId="77777777" w:rsidR="00110B66" w:rsidRDefault="00110B66" w:rsidP="00110B66"/>
    <w:p w14:paraId="478D6368" w14:textId="0FCAFB40" w:rsidR="00110B66" w:rsidRDefault="00110B66" w:rsidP="00110B66">
      <w:r>
        <w:t>We also engage with other Health NZ clinical networks on cancer-related areas, such</w:t>
      </w:r>
    </w:p>
    <w:p w14:paraId="162B5517" w14:textId="77777777" w:rsidR="00110B66" w:rsidRDefault="00110B66" w:rsidP="00110B66">
      <w:r>
        <w:t>as radiology, to support system design, planning, and service monitoring and improvements.</w:t>
      </w:r>
    </w:p>
    <w:p w14:paraId="27EFB84D" w14:textId="77777777" w:rsidR="00110B66" w:rsidRDefault="00110B66" w:rsidP="00110B66">
      <w:pPr>
        <w:pStyle w:val="Heading4"/>
      </w:pPr>
      <w:r>
        <w:t>Release of Optimal Cancer Care Pathways</w:t>
      </w:r>
    </w:p>
    <w:p w14:paraId="2C68332A" w14:textId="4A679882" w:rsidR="00110B66" w:rsidRDefault="00110B66" w:rsidP="00110B66">
      <w:r>
        <w:t>To support the planning and delivery of best practice cancer care, the Agency develops Optimal Cancer Care Pathways (OCCP) for 16 types of cancer. The OCCPs allow organisational system leaders and service providers to:</w:t>
      </w:r>
    </w:p>
    <w:p w14:paraId="347F9219" w14:textId="7DAB7B60" w:rsidR="00110B66" w:rsidRDefault="00110B66" w:rsidP="00110B66">
      <w:pPr>
        <w:pStyle w:val="Bullet"/>
      </w:pPr>
      <w:r>
        <w:t>identify gaps and opportunities to improve cancer services</w:t>
      </w:r>
    </w:p>
    <w:p w14:paraId="1D1499A2" w14:textId="0E38C5AD" w:rsidR="00110B66" w:rsidRDefault="00110B66" w:rsidP="00110B66">
      <w:pPr>
        <w:pStyle w:val="Bullet"/>
      </w:pPr>
      <w:r>
        <w:t>address barriers and unwarranted variations people may face in accessing screening and high-quality care</w:t>
      </w:r>
    </w:p>
    <w:p w14:paraId="3A569971" w14:textId="42583529" w:rsidR="00110B66" w:rsidRDefault="00110B66" w:rsidP="00110B66">
      <w:pPr>
        <w:pStyle w:val="Bullet"/>
      </w:pPr>
      <w:r>
        <w:t>continually improve how services are planned and coordinated</w:t>
      </w:r>
    </w:p>
    <w:p w14:paraId="274969BB" w14:textId="0598B04A" w:rsidR="00110B66" w:rsidRDefault="00110B66" w:rsidP="00110B66">
      <w:pPr>
        <w:pStyle w:val="Bullet"/>
      </w:pPr>
      <w:r>
        <w:t>place the needs of people and whānau at the heart of service design and delivery.</w:t>
      </w:r>
    </w:p>
    <w:p w14:paraId="6A4DC46D" w14:textId="77777777" w:rsidR="00110B66" w:rsidRDefault="00110B66" w:rsidP="00110B66"/>
    <w:p w14:paraId="4669F111" w14:textId="4DAFBF61" w:rsidR="00110B66" w:rsidRDefault="00110B66" w:rsidP="00110B66">
      <w:r>
        <w:t>In 2023/24, we finalised the first edition of OCCPs for bowel, breast, lung, and pancreatic cancers.</w:t>
      </w:r>
    </w:p>
    <w:p w14:paraId="6B00BCFB" w14:textId="77777777" w:rsidR="00110B66" w:rsidRDefault="00110B66" w:rsidP="00110B66"/>
    <w:p w14:paraId="6951F39D" w14:textId="77777777" w:rsidR="00110B66" w:rsidRDefault="00110B66" w:rsidP="00110B66">
      <w:r>
        <w:t>Over the 2024/25 year we developed an additional 12 pathways. Table 3 lists the 16 OCCPs now available. These were published on the Agency’s website on 22 July 2025.</w:t>
      </w:r>
    </w:p>
    <w:p w14:paraId="492E5F37" w14:textId="77777777" w:rsidR="00110B66" w:rsidRDefault="00110B66" w:rsidP="00110B66"/>
    <w:p w14:paraId="4F328F0F" w14:textId="4578DFCC" w:rsidR="00110B66" w:rsidRDefault="00110B66" w:rsidP="00110B66">
      <w:r>
        <w:t>The next phase will involve working with the Network on implementation.</w:t>
      </w:r>
    </w:p>
    <w:p w14:paraId="2551A275" w14:textId="77777777" w:rsidR="00110B66" w:rsidRDefault="00110B66" w:rsidP="004364A7">
      <w:pPr>
        <w:pStyle w:val="Table"/>
        <w:sectPr w:rsidR="00110B66" w:rsidSect="004B1083">
          <w:pgSz w:w="11907" w:h="16840" w:code="9"/>
          <w:pgMar w:top="1418" w:right="1701" w:bottom="1134" w:left="1843" w:header="284" w:footer="425" w:gutter="284"/>
          <w:cols w:space="720"/>
        </w:sectPr>
      </w:pPr>
    </w:p>
    <w:p w14:paraId="2B516C5B" w14:textId="755D7618" w:rsidR="00110B66" w:rsidRDefault="00110B66" w:rsidP="004364A7">
      <w:pPr>
        <w:pStyle w:val="Table"/>
      </w:pPr>
      <w:r>
        <w:t>Table 3: Published Optimal Cancer Care Pathways for tumour and blood cancers</w:t>
      </w:r>
    </w:p>
    <w:tbl>
      <w:tblPr>
        <w:tblW w:w="7939" w:type="dxa"/>
        <w:tblLayout w:type="fixed"/>
        <w:tblCellMar>
          <w:left w:w="0" w:type="dxa"/>
          <w:right w:w="0" w:type="dxa"/>
        </w:tblCellMar>
        <w:tblLook w:val="01E0" w:firstRow="1" w:lastRow="1" w:firstColumn="1" w:lastColumn="1" w:noHBand="0" w:noVBand="0"/>
      </w:tblPr>
      <w:tblGrid>
        <w:gridCol w:w="4111"/>
        <w:gridCol w:w="3828"/>
      </w:tblGrid>
      <w:tr w:rsidR="00110B66" w:rsidRPr="00A74941" w14:paraId="1A27ABB9" w14:textId="77777777" w:rsidTr="009F1666">
        <w:trPr>
          <w:trHeight w:val="302"/>
          <w:tblHeader/>
        </w:trPr>
        <w:tc>
          <w:tcPr>
            <w:tcW w:w="4111" w:type="dxa"/>
            <w:shd w:val="clear" w:color="auto" w:fill="D9D9D9" w:themeFill="background1" w:themeFillShade="D9"/>
          </w:tcPr>
          <w:p w14:paraId="6DB69681" w14:textId="74EA0D6C" w:rsidR="00110B66" w:rsidRPr="00A74941" w:rsidRDefault="00110B66">
            <w:pPr>
              <w:pStyle w:val="TableText"/>
              <w:ind w:left="57"/>
              <w:rPr>
                <w:b/>
                <w:bCs/>
              </w:rPr>
            </w:pPr>
            <w:r w:rsidRPr="00110B66">
              <w:rPr>
                <w:b/>
                <w:bCs/>
              </w:rPr>
              <w:t>OCCPs published for types of tumour cancers</w:t>
            </w:r>
          </w:p>
        </w:tc>
        <w:tc>
          <w:tcPr>
            <w:tcW w:w="3828" w:type="dxa"/>
            <w:shd w:val="clear" w:color="auto" w:fill="D9D9D9" w:themeFill="background1" w:themeFillShade="D9"/>
          </w:tcPr>
          <w:p w14:paraId="10B8BC97" w14:textId="09359D14" w:rsidR="00110B66" w:rsidRPr="00A74941" w:rsidRDefault="00110B66">
            <w:pPr>
              <w:pStyle w:val="TableText"/>
              <w:ind w:left="57"/>
              <w:rPr>
                <w:b/>
                <w:bCs/>
              </w:rPr>
            </w:pPr>
            <w:r w:rsidRPr="00110B66">
              <w:rPr>
                <w:b/>
                <w:bCs/>
              </w:rPr>
              <w:t>OCCPs published for types of blood cancers</w:t>
            </w:r>
          </w:p>
        </w:tc>
      </w:tr>
      <w:tr w:rsidR="00556658" w:rsidRPr="003476EE" w14:paraId="65946427" w14:textId="77777777" w:rsidTr="009F1666">
        <w:trPr>
          <w:trHeight w:val="20"/>
        </w:trPr>
        <w:tc>
          <w:tcPr>
            <w:tcW w:w="4111" w:type="dxa"/>
            <w:tcBorders>
              <w:top w:val="nil"/>
              <w:left w:val="nil"/>
              <w:bottom w:val="single" w:sz="4" w:space="0" w:color="A6A6A6" w:themeColor="background1" w:themeShade="A6"/>
              <w:right w:val="nil"/>
            </w:tcBorders>
          </w:tcPr>
          <w:p w14:paraId="7EF39AE4" w14:textId="114FC7C1" w:rsidR="00556658" w:rsidRPr="00556658" w:rsidRDefault="00556658" w:rsidP="00556658">
            <w:pPr>
              <w:pStyle w:val="TableText"/>
              <w:ind w:left="57"/>
              <w:rPr>
                <w:szCs w:val="18"/>
              </w:rPr>
            </w:pPr>
            <w:r w:rsidRPr="00556658">
              <w:rPr>
                <w:szCs w:val="18"/>
              </w:rPr>
              <w:t>Bowel</w:t>
            </w:r>
            <w:r w:rsidRPr="00556658">
              <w:rPr>
                <w:spacing w:val="9"/>
                <w:szCs w:val="18"/>
              </w:rPr>
              <w:t xml:space="preserve"> </w:t>
            </w:r>
            <w:r w:rsidRPr="00556658">
              <w:rPr>
                <w:spacing w:val="-2"/>
                <w:szCs w:val="18"/>
              </w:rPr>
              <w:t>cancer</w:t>
            </w:r>
          </w:p>
        </w:tc>
        <w:tc>
          <w:tcPr>
            <w:tcW w:w="3828" w:type="dxa"/>
            <w:tcBorders>
              <w:top w:val="nil"/>
              <w:left w:val="nil"/>
              <w:bottom w:val="single" w:sz="4" w:space="0" w:color="A6A6A6" w:themeColor="background1" w:themeShade="A6"/>
              <w:right w:val="nil"/>
            </w:tcBorders>
          </w:tcPr>
          <w:p w14:paraId="628A0FFE" w14:textId="3CAF03EB" w:rsidR="00556658" w:rsidRPr="00556658" w:rsidRDefault="00556658" w:rsidP="00556658">
            <w:pPr>
              <w:pStyle w:val="TableText"/>
              <w:ind w:left="113"/>
              <w:rPr>
                <w:szCs w:val="18"/>
              </w:rPr>
            </w:pPr>
            <w:r w:rsidRPr="00556658">
              <w:rPr>
                <w:szCs w:val="18"/>
              </w:rPr>
              <w:t>Acute</w:t>
            </w:r>
            <w:r w:rsidRPr="00556658">
              <w:rPr>
                <w:spacing w:val="25"/>
                <w:szCs w:val="18"/>
              </w:rPr>
              <w:t xml:space="preserve"> </w:t>
            </w:r>
            <w:r w:rsidRPr="00556658">
              <w:rPr>
                <w:szCs w:val="18"/>
              </w:rPr>
              <w:t>Lymphoblastic</w:t>
            </w:r>
            <w:r w:rsidRPr="00556658">
              <w:rPr>
                <w:spacing w:val="25"/>
                <w:szCs w:val="18"/>
              </w:rPr>
              <w:t xml:space="preserve"> </w:t>
            </w:r>
            <w:r w:rsidRPr="00556658">
              <w:rPr>
                <w:spacing w:val="-2"/>
                <w:szCs w:val="18"/>
              </w:rPr>
              <w:t>Leukaemia</w:t>
            </w:r>
          </w:p>
        </w:tc>
      </w:tr>
      <w:tr w:rsidR="00556658" w:rsidRPr="003476EE" w14:paraId="0BBE283B" w14:textId="77777777" w:rsidTr="009F1666">
        <w:trPr>
          <w:trHeight w:val="20"/>
        </w:trPr>
        <w:tc>
          <w:tcPr>
            <w:tcW w:w="4111" w:type="dxa"/>
            <w:tcBorders>
              <w:top w:val="single" w:sz="4" w:space="0" w:color="A6A6A6" w:themeColor="background1" w:themeShade="A6"/>
              <w:left w:val="nil"/>
              <w:bottom w:val="single" w:sz="4" w:space="0" w:color="A6A6A6" w:themeColor="background1" w:themeShade="A6"/>
              <w:right w:val="nil"/>
            </w:tcBorders>
          </w:tcPr>
          <w:p w14:paraId="08D3270E" w14:textId="21361452" w:rsidR="00556658" w:rsidRPr="00556658" w:rsidRDefault="00556658" w:rsidP="00556658">
            <w:pPr>
              <w:pStyle w:val="TableText"/>
              <w:ind w:left="57"/>
              <w:rPr>
                <w:szCs w:val="18"/>
              </w:rPr>
            </w:pPr>
            <w:r w:rsidRPr="00556658">
              <w:rPr>
                <w:szCs w:val="18"/>
              </w:rPr>
              <w:t>Breast</w:t>
            </w:r>
            <w:r w:rsidRPr="00556658">
              <w:rPr>
                <w:spacing w:val="20"/>
                <w:szCs w:val="18"/>
              </w:rPr>
              <w:t xml:space="preserve"> </w:t>
            </w:r>
            <w:r w:rsidRPr="00556658">
              <w:rPr>
                <w:spacing w:val="-2"/>
                <w:szCs w:val="18"/>
              </w:rPr>
              <w:t>cancer</w:t>
            </w:r>
          </w:p>
        </w:tc>
        <w:tc>
          <w:tcPr>
            <w:tcW w:w="3828" w:type="dxa"/>
            <w:tcBorders>
              <w:top w:val="single" w:sz="4" w:space="0" w:color="A6A6A6" w:themeColor="background1" w:themeShade="A6"/>
              <w:left w:val="nil"/>
              <w:bottom w:val="single" w:sz="4" w:space="0" w:color="A6A6A6" w:themeColor="background1" w:themeShade="A6"/>
              <w:right w:val="nil"/>
            </w:tcBorders>
          </w:tcPr>
          <w:p w14:paraId="278DF35E" w14:textId="32B64397" w:rsidR="00556658" w:rsidRPr="00556658" w:rsidRDefault="00556658" w:rsidP="00556658">
            <w:pPr>
              <w:pStyle w:val="TableText"/>
              <w:ind w:left="113"/>
              <w:rPr>
                <w:szCs w:val="18"/>
              </w:rPr>
            </w:pPr>
            <w:r w:rsidRPr="00556658">
              <w:rPr>
                <w:szCs w:val="18"/>
              </w:rPr>
              <w:t>Acute</w:t>
            </w:r>
            <w:r w:rsidRPr="00556658">
              <w:rPr>
                <w:spacing w:val="9"/>
                <w:szCs w:val="18"/>
              </w:rPr>
              <w:t xml:space="preserve"> </w:t>
            </w:r>
            <w:r w:rsidRPr="00556658">
              <w:rPr>
                <w:szCs w:val="18"/>
              </w:rPr>
              <w:t>Myeloid</w:t>
            </w:r>
            <w:r w:rsidRPr="00556658">
              <w:rPr>
                <w:spacing w:val="9"/>
                <w:szCs w:val="18"/>
              </w:rPr>
              <w:t xml:space="preserve"> </w:t>
            </w:r>
            <w:r w:rsidRPr="00556658">
              <w:rPr>
                <w:spacing w:val="-2"/>
                <w:szCs w:val="18"/>
              </w:rPr>
              <w:t>Leukaemia</w:t>
            </w:r>
          </w:p>
        </w:tc>
      </w:tr>
      <w:tr w:rsidR="00556658" w:rsidRPr="003476EE" w14:paraId="50A73E99" w14:textId="77777777" w:rsidTr="009F1666">
        <w:trPr>
          <w:trHeight w:val="20"/>
        </w:trPr>
        <w:tc>
          <w:tcPr>
            <w:tcW w:w="4111" w:type="dxa"/>
            <w:tcBorders>
              <w:top w:val="single" w:sz="4" w:space="0" w:color="A6A6A6" w:themeColor="background1" w:themeShade="A6"/>
              <w:left w:val="nil"/>
              <w:bottom w:val="single" w:sz="4" w:space="0" w:color="A6A6A6" w:themeColor="background1" w:themeShade="A6"/>
              <w:right w:val="nil"/>
            </w:tcBorders>
          </w:tcPr>
          <w:p w14:paraId="191A1310" w14:textId="154BBB5E" w:rsidR="00556658" w:rsidRPr="00556658" w:rsidRDefault="00556658" w:rsidP="00556658">
            <w:pPr>
              <w:pStyle w:val="TableText"/>
              <w:ind w:left="57"/>
              <w:rPr>
                <w:szCs w:val="18"/>
              </w:rPr>
            </w:pPr>
            <w:r w:rsidRPr="00556658">
              <w:rPr>
                <w:szCs w:val="18"/>
              </w:rPr>
              <w:t>Head</w:t>
            </w:r>
            <w:r w:rsidRPr="00556658">
              <w:rPr>
                <w:spacing w:val="15"/>
                <w:szCs w:val="18"/>
              </w:rPr>
              <w:t xml:space="preserve"> </w:t>
            </w:r>
            <w:r w:rsidRPr="00556658">
              <w:rPr>
                <w:szCs w:val="18"/>
              </w:rPr>
              <w:t>and</w:t>
            </w:r>
            <w:r w:rsidRPr="00556658">
              <w:rPr>
                <w:spacing w:val="16"/>
                <w:szCs w:val="18"/>
              </w:rPr>
              <w:t xml:space="preserve"> </w:t>
            </w:r>
            <w:r w:rsidRPr="00556658">
              <w:rPr>
                <w:szCs w:val="18"/>
              </w:rPr>
              <w:t>neck</w:t>
            </w:r>
            <w:r w:rsidRPr="00556658">
              <w:rPr>
                <w:spacing w:val="16"/>
                <w:szCs w:val="18"/>
              </w:rPr>
              <w:t xml:space="preserve"> </w:t>
            </w:r>
            <w:r w:rsidRPr="00556658">
              <w:rPr>
                <w:spacing w:val="-2"/>
                <w:szCs w:val="18"/>
              </w:rPr>
              <w:t>cancer</w:t>
            </w:r>
          </w:p>
        </w:tc>
        <w:tc>
          <w:tcPr>
            <w:tcW w:w="3828" w:type="dxa"/>
            <w:tcBorders>
              <w:top w:val="single" w:sz="4" w:space="0" w:color="A6A6A6" w:themeColor="background1" w:themeShade="A6"/>
              <w:left w:val="nil"/>
              <w:bottom w:val="single" w:sz="4" w:space="0" w:color="A6A6A6" w:themeColor="background1" w:themeShade="A6"/>
              <w:right w:val="nil"/>
            </w:tcBorders>
          </w:tcPr>
          <w:p w14:paraId="185A060F" w14:textId="155FD1E1" w:rsidR="00556658" w:rsidRPr="00556658" w:rsidRDefault="00556658" w:rsidP="00556658">
            <w:pPr>
              <w:pStyle w:val="TableText"/>
              <w:ind w:left="113"/>
              <w:rPr>
                <w:szCs w:val="18"/>
              </w:rPr>
            </w:pPr>
            <w:r w:rsidRPr="00556658">
              <w:rPr>
                <w:szCs w:val="18"/>
              </w:rPr>
              <w:t>Chronic</w:t>
            </w:r>
            <w:r w:rsidRPr="00556658">
              <w:rPr>
                <w:spacing w:val="28"/>
                <w:szCs w:val="18"/>
              </w:rPr>
              <w:t xml:space="preserve"> </w:t>
            </w:r>
            <w:r w:rsidRPr="00556658">
              <w:rPr>
                <w:szCs w:val="18"/>
              </w:rPr>
              <w:t>Lymphocytic</w:t>
            </w:r>
            <w:r w:rsidRPr="00556658">
              <w:rPr>
                <w:spacing w:val="28"/>
                <w:szCs w:val="18"/>
              </w:rPr>
              <w:t xml:space="preserve"> </w:t>
            </w:r>
            <w:r w:rsidRPr="00556658">
              <w:rPr>
                <w:spacing w:val="-2"/>
                <w:szCs w:val="18"/>
              </w:rPr>
              <w:t>Leukaemia</w:t>
            </w:r>
          </w:p>
        </w:tc>
      </w:tr>
      <w:tr w:rsidR="00556658" w:rsidRPr="003476EE" w14:paraId="548D1886" w14:textId="77777777" w:rsidTr="009F1666">
        <w:trPr>
          <w:trHeight w:val="20"/>
        </w:trPr>
        <w:tc>
          <w:tcPr>
            <w:tcW w:w="4111" w:type="dxa"/>
            <w:tcBorders>
              <w:top w:val="single" w:sz="4" w:space="0" w:color="A6A6A6" w:themeColor="background1" w:themeShade="A6"/>
              <w:left w:val="nil"/>
              <w:bottom w:val="single" w:sz="4" w:space="0" w:color="A6A6A6" w:themeColor="background1" w:themeShade="A6"/>
              <w:right w:val="nil"/>
            </w:tcBorders>
          </w:tcPr>
          <w:p w14:paraId="3B19428F" w14:textId="18035837" w:rsidR="00556658" w:rsidRPr="00556658" w:rsidRDefault="00556658" w:rsidP="00556658">
            <w:pPr>
              <w:pStyle w:val="TableText"/>
              <w:ind w:left="57"/>
              <w:rPr>
                <w:szCs w:val="18"/>
              </w:rPr>
            </w:pPr>
            <w:r w:rsidRPr="00556658">
              <w:rPr>
                <w:szCs w:val="18"/>
              </w:rPr>
              <w:t>Lung</w:t>
            </w:r>
            <w:r w:rsidRPr="00556658">
              <w:rPr>
                <w:spacing w:val="-12"/>
                <w:szCs w:val="18"/>
              </w:rPr>
              <w:t xml:space="preserve"> </w:t>
            </w:r>
            <w:r w:rsidRPr="00556658">
              <w:rPr>
                <w:spacing w:val="-2"/>
                <w:szCs w:val="18"/>
              </w:rPr>
              <w:t>cancer</w:t>
            </w:r>
          </w:p>
        </w:tc>
        <w:tc>
          <w:tcPr>
            <w:tcW w:w="3828" w:type="dxa"/>
            <w:tcBorders>
              <w:top w:val="single" w:sz="4" w:space="0" w:color="A6A6A6" w:themeColor="background1" w:themeShade="A6"/>
              <w:left w:val="nil"/>
              <w:bottom w:val="single" w:sz="4" w:space="0" w:color="A6A6A6" w:themeColor="background1" w:themeShade="A6"/>
              <w:right w:val="nil"/>
            </w:tcBorders>
          </w:tcPr>
          <w:p w14:paraId="531B2CA8" w14:textId="535C07A7" w:rsidR="00556658" w:rsidRPr="00556658" w:rsidRDefault="00556658" w:rsidP="00556658">
            <w:pPr>
              <w:pStyle w:val="TableText"/>
              <w:ind w:left="113"/>
              <w:rPr>
                <w:szCs w:val="18"/>
              </w:rPr>
            </w:pPr>
            <w:r w:rsidRPr="00556658">
              <w:rPr>
                <w:szCs w:val="18"/>
              </w:rPr>
              <w:t>Chronic</w:t>
            </w:r>
            <w:r w:rsidRPr="00556658">
              <w:rPr>
                <w:spacing w:val="10"/>
                <w:szCs w:val="18"/>
              </w:rPr>
              <w:t xml:space="preserve"> </w:t>
            </w:r>
            <w:r w:rsidRPr="00556658">
              <w:rPr>
                <w:szCs w:val="18"/>
              </w:rPr>
              <w:t>Myeloid</w:t>
            </w:r>
            <w:r w:rsidRPr="00556658">
              <w:rPr>
                <w:spacing w:val="10"/>
                <w:szCs w:val="18"/>
              </w:rPr>
              <w:t xml:space="preserve"> </w:t>
            </w:r>
            <w:r w:rsidRPr="00556658">
              <w:rPr>
                <w:spacing w:val="-2"/>
                <w:szCs w:val="18"/>
              </w:rPr>
              <w:t>Leukaemia</w:t>
            </w:r>
          </w:p>
        </w:tc>
      </w:tr>
      <w:tr w:rsidR="00556658" w:rsidRPr="003476EE" w14:paraId="3ABE2416" w14:textId="77777777" w:rsidTr="009F1666">
        <w:trPr>
          <w:trHeight w:val="20"/>
        </w:trPr>
        <w:tc>
          <w:tcPr>
            <w:tcW w:w="4111" w:type="dxa"/>
            <w:tcBorders>
              <w:top w:val="single" w:sz="4" w:space="0" w:color="A6A6A6" w:themeColor="background1" w:themeShade="A6"/>
              <w:left w:val="nil"/>
              <w:bottom w:val="single" w:sz="4" w:space="0" w:color="A6A6A6" w:themeColor="background1" w:themeShade="A6"/>
              <w:right w:val="nil"/>
            </w:tcBorders>
          </w:tcPr>
          <w:p w14:paraId="12109BD7" w14:textId="0C9E6B10" w:rsidR="00556658" w:rsidRPr="00556658" w:rsidRDefault="00556658" w:rsidP="00556658">
            <w:pPr>
              <w:pStyle w:val="TableText"/>
              <w:ind w:left="57"/>
              <w:rPr>
                <w:szCs w:val="18"/>
              </w:rPr>
            </w:pPr>
            <w:r w:rsidRPr="00556658">
              <w:rPr>
                <w:w w:val="105"/>
                <w:szCs w:val="18"/>
              </w:rPr>
              <w:t>Ovarian</w:t>
            </w:r>
            <w:r w:rsidRPr="00556658">
              <w:rPr>
                <w:spacing w:val="-5"/>
                <w:w w:val="105"/>
                <w:szCs w:val="18"/>
              </w:rPr>
              <w:t xml:space="preserve"> </w:t>
            </w:r>
            <w:r w:rsidRPr="00556658">
              <w:rPr>
                <w:spacing w:val="-2"/>
                <w:w w:val="110"/>
                <w:szCs w:val="18"/>
              </w:rPr>
              <w:t>cancer</w:t>
            </w:r>
          </w:p>
        </w:tc>
        <w:tc>
          <w:tcPr>
            <w:tcW w:w="3828" w:type="dxa"/>
            <w:tcBorders>
              <w:top w:val="single" w:sz="4" w:space="0" w:color="A6A6A6" w:themeColor="background1" w:themeShade="A6"/>
              <w:left w:val="nil"/>
              <w:bottom w:val="single" w:sz="4" w:space="0" w:color="A6A6A6" w:themeColor="background1" w:themeShade="A6"/>
              <w:right w:val="nil"/>
            </w:tcBorders>
          </w:tcPr>
          <w:p w14:paraId="22373377" w14:textId="347DECAD" w:rsidR="00556658" w:rsidRPr="00556658" w:rsidRDefault="00556658" w:rsidP="00556658">
            <w:pPr>
              <w:pStyle w:val="TableText"/>
              <w:ind w:left="113"/>
              <w:rPr>
                <w:szCs w:val="18"/>
              </w:rPr>
            </w:pPr>
            <w:r w:rsidRPr="00556658">
              <w:rPr>
                <w:szCs w:val="18"/>
              </w:rPr>
              <w:t>Hodgkin</w:t>
            </w:r>
            <w:r w:rsidRPr="00556658">
              <w:rPr>
                <w:spacing w:val="-2"/>
                <w:szCs w:val="18"/>
              </w:rPr>
              <w:t xml:space="preserve"> </w:t>
            </w:r>
            <w:r w:rsidRPr="00556658">
              <w:rPr>
                <w:szCs w:val="18"/>
              </w:rPr>
              <w:t>and</w:t>
            </w:r>
            <w:r w:rsidRPr="00556658">
              <w:rPr>
                <w:spacing w:val="-2"/>
                <w:szCs w:val="18"/>
              </w:rPr>
              <w:t xml:space="preserve"> </w:t>
            </w:r>
            <w:r w:rsidRPr="00556658">
              <w:rPr>
                <w:szCs w:val="18"/>
              </w:rPr>
              <w:t>Diffuse</w:t>
            </w:r>
            <w:r w:rsidRPr="00556658">
              <w:rPr>
                <w:spacing w:val="-1"/>
                <w:szCs w:val="18"/>
              </w:rPr>
              <w:t xml:space="preserve"> </w:t>
            </w:r>
            <w:r w:rsidRPr="00556658">
              <w:rPr>
                <w:szCs w:val="18"/>
              </w:rPr>
              <w:t>Large</w:t>
            </w:r>
            <w:r w:rsidRPr="00556658">
              <w:rPr>
                <w:spacing w:val="-2"/>
                <w:szCs w:val="18"/>
              </w:rPr>
              <w:t xml:space="preserve"> </w:t>
            </w:r>
            <w:r w:rsidRPr="00556658">
              <w:rPr>
                <w:szCs w:val="18"/>
              </w:rPr>
              <w:t>B</w:t>
            </w:r>
            <w:r w:rsidRPr="00556658">
              <w:rPr>
                <w:spacing w:val="-2"/>
                <w:szCs w:val="18"/>
              </w:rPr>
              <w:t xml:space="preserve"> </w:t>
            </w:r>
            <w:r w:rsidRPr="00556658">
              <w:rPr>
                <w:szCs w:val="18"/>
              </w:rPr>
              <w:t>Cell</w:t>
            </w:r>
            <w:r w:rsidRPr="00556658">
              <w:rPr>
                <w:spacing w:val="-1"/>
                <w:szCs w:val="18"/>
              </w:rPr>
              <w:t xml:space="preserve"> </w:t>
            </w:r>
            <w:r w:rsidRPr="00556658">
              <w:rPr>
                <w:spacing w:val="-2"/>
                <w:szCs w:val="18"/>
              </w:rPr>
              <w:t>Lymphoma</w:t>
            </w:r>
          </w:p>
        </w:tc>
      </w:tr>
      <w:tr w:rsidR="00556658" w:rsidRPr="003476EE" w14:paraId="497FF24B" w14:textId="77777777" w:rsidTr="009F1666">
        <w:trPr>
          <w:trHeight w:val="20"/>
        </w:trPr>
        <w:tc>
          <w:tcPr>
            <w:tcW w:w="4111" w:type="dxa"/>
            <w:tcBorders>
              <w:top w:val="single" w:sz="4" w:space="0" w:color="A6A6A6" w:themeColor="background1" w:themeShade="A6"/>
              <w:left w:val="nil"/>
              <w:bottom w:val="single" w:sz="4" w:space="0" w:color="A6A6A6" w:themeColor="background1" w:themeShade="A6"/>
              <w:right w:val="nil"/>
            </w:tcBorders>
          </w:tcPr>
          <w:p w14:paraId="1050DBB5" w14:textId="5DED7499" w:rsidR="00556658" w:rsidRPr="00556658" w:rsidRDefault="00556658" w:rsidP="00556658">
            <w:pPr>
              <w:pStyle w:val="TableText"/>
              <w:ind w:left="57"/>
              <w:rPr>
                <w:szCs w:val="18"/>
              </w:rPr>
            </w:pPr>
            <w:r w:rsidRPr="00556658">
              <w:rPr>
                <w:w w:val="105"/>
                <w:szCs w:val="18"/>
              </w:rPr>
              <w:t>Pancreatic</w:t>
            </w:r>
            <w:r w:rsidRPr="00556658">
              <w:rPr>
                <w:spacing w:val="18"/>
                <w:w w:val="110"/>
                <w:szCs w:val="18"/>
              </w:rPr>
              <w:t xml:space="preserve"> </w:t>
            </w:r>
            <w:r w:rsidRPr="00556658">
              <w:rPr>
                <w:spacing w:val="-2"/>
                <w:w w:val="110"/>
                <w:szCs w:val="18"/>
              </w:rPr>
              <w:t>cancer</w:t>
            </w:r>
          </w:p>
        </w:tc>
        <w:tc>
          <w:tcPr>
            <w:tcW w:w="3828" w:type="dxa"/>
            <w:tcBorders>
              <w:top w:val="single" w:sz="4" w:space="0" w:color="A6A6A6" w:themeColor="background1" w:themeShade="A6"/>
              <w:left w:val="nil"/>
              <w:bottom w:val="single" w:sz="4" w:space="0" w:color="A6A6A6" w:themeColor="background1" w:themeShade="A6"/>
              <w:right w:val="nil"/>
            </w:tcBorders>
          </w:tcPr>
          <w:p w14:paraId="09096BF9" w14:textId="799F03EB" w:rsidR="00556658" w:rsidRPr="00556658" w:rsidRDefault="00556658" w:rsidP="00556658">
            <w:pPr>
              <w:pStyle w:val="TableText"/>
              <w:ind w:left="113"/>
              <w:rPr>
                <w:szCs w:val="18"/>
              </w:rPr>
            </w:pPr>
            <w:r w:rsidRPr="00556658">
              <w:rPr>
                <w:szCs w:val="18"/>
              </w:rPr>
              <w:t>Low</w:t>
            </w:r>
            <w:r w:rsidRPr="00556658">
              <w:rPr>
                <w:spacing w:val="7"/>
                <w:szCs w:val="18"/>
              </w:rPr>
              <w:t xml:space="preserve"> </w:t>
            </w:r>
            <w:r w:rsidRPr="00556658">
              <w:rPr>
                <w:szCs w:val="18"/>
              </w:rPr>
              <w:t>Grade</w:t>
            </w:r>
            <w:r w:rsidRPr="00556658">
              <w:rPr>
                <w:spacing w:val="7"/>
                <w:szCs w:val="18"/>
              </w:rPr>
              <w:t xml:space="preserve"> </w:t>
            </w:r>
            <w:r w:rsidRPr="00556658">
              <w:rPr>
                <w:spacing w:val="-2"/>
                <w:szCs w:val="18"/>
              </w:rPr>
              <w:t>Lymphoma</w:t>
            </w:r>
          </w:p>
        </w:tc>
      </w:tr>
      <w:tr w:rsidR="00556658" w:rsidRPr="003476EE" w14:paraId="7B2E142E" w14:textId="77777777" w:rsidTr="009F1666">
        <w:trPr>
          <w:trHeight w:val="20"/>
        </w:trPr>
        <w:tc>
          <w:tcPr>
            <w:tcW w:w="4111" w:type="dxa"/>
            <w:tcBorders>
              <w:top w:val="single" w:sz="4" w:space="0" w:color="A6A6A6" w:themeColor="background1" w:themeShade="A6"/>
              <w:left w:val="nil"/>
              <w:bottom w:val="single" w:sz="4" w:space="0" w:color="A6A6A6" w:themeColor="background1" w:themeShade="A6"/>
              <w:right w:val="nil"/>
            </w:tcBorders>
          </w:tcPr>
          <w:p w14:paraId="7EE9257A" w14:textId="6466559D" w:rsidR="00556658" w:rsidRPr="00556658" w:rsidRDefault="00556658" w:rsidP="00556658">
            <w:pPr>
              <w:pStyle w:val="TableText"/>
              <w:ind w:left="57"/>
              <w:rPr>
                <w:szCs w:val="18"/>
              </w:rPr>
            </w:pPr>
            <w:r w:rsidRPr="00556658">
              <w:rPr>
                <w:szCs w:val="18"/>
              </w:rPr>
              <w:t>Prostate</w:t>
            </w:r>
            <w:r w:rsidRPr="00556658">
              <w:rPr>
                <w:spacing w:val="17"/>
                <w:szCs w:val="18"/>
              </w:rPr>
              <w:t xml:space="preserve"> </w:t>
            </w:r>
            <w:r w:rsidRPr="00556658">
              <w:rPr>
                <w:spacing w:val="-2"/>
                <w:szCs w:val="18"/>
              </w:rPr>
              <w:t>cancer</w:t>
            </w:r>
          </w:p>
        </w:tc>
        <w:tc>
          <w:tcPr>
            <w:tcW w:w="3828" w:type="dxa"/>
            <w:tcBorders>
              <w:top w:val="single" w:sz="4" w:space="0" w:color="A6A6A6" w:themeColor="background1" w:themeShade="A6"/>
              <w:left w:val="nil"/>
              <w:bottom w:val="single" w:sz="4" w:space="0" w:color="A6A6A6" w:themeColor="background1" w:themeShade="A6"/>
              <w:right w:val="nil"/>
            </w:tcBorders>
          </w:tcPr>
          <w:p w14:paraId="514FBDB8" w14:textId="44EF62FE" w:rsidR="00556658" w:rsidRPr="00556658" w:rsidRDefault="00556658" w:rsidP="00556658">
            <w:pPr>
              <w:pStyle w:val="TableText"/>
              <w:ind w:left="113"/>
              <w:rPr>
                <w:szCs w:val="18"/>
              </w:rPr>
            </w:pPr>
            <w:r w:rsidRPr="00556658">
              <w:rPr>
                <w:spacing w:val="-2"/>
                <w:szCs w:val="18"/>
              </w:rPr>
              <w:t>Multiple</w:t>
            </w:r>
            <w:r w:rsidRPr="00556658">
              <w:rPr>
                <w:spacing w:val="1"/>
                <w:szCs w:val="18"/>
              </w:rPr>
              <w:t xml:space="preserve"> </w:t>
            </w:r>
            <w:r w:rsidRPr="00556658">
              <w:rPr>
                <w:spacing w:val="-2"/>
                <w:szCs w:val="18"/>
              </w:rPr>
              <w:t>Myeloma</w:t>
            </w:r>
          </w:p>
        </w:tc>
      </w:tr>
      <w:tr w:rsidR="00556658" w:rsidRPr="003476EE" w14:paraId="0340402D" w14:textId="77777777" w:rsidTr="009F1666">
        <w:trPr>
          <w:trHeight w:val="20"/>
        </w:trPr>
        <w:tc>
          <w:tcPr>
            <w:tcW w:w="4111" w:type="dxa"/>
            <w:tcBorders>
              <w:top w:val="single" w:sz="4" w:space="0" w:color="A6A6A6" w:themeColor="background1" w:themeShade="A6"/>
              <w:left w:val="nil"/>
              <w:bottom w:val="single" w:sz="4" w:space="0" w:color="A6A6A6" w:themeColor="background1" w:themeShade="A6"/>
              <w:right w:val="nil"/>
            </w:tcBorders>
          </w:tcPr>
          <w:p w14:paraId="613090E1" w14:textId="2EB586E3" w:rsidR="00556658" w:rsidRPr="00556658" w:rsidRDefault="00556658" w:rsidP="00556658">
            <w:pPr>
              <w:pStyle w:val="TableText"/>
              <w:ind w:left="57"/>
              <w:rPr>
                <w:szCs w:val="18"/>
              </w:rPr>
            </w:pPr>
            <w:r w:rsidRPr="00556658">
              <w:rPr>
                <w:w w:val="110"/>
                <w:szCs w:val="18"/>
              </w:rPr>
              <w:t>Sarcoma</w:t>
            </w:r>
            <w:r w:rsidRPr="00556658">
              <w:rPr>
                <w:spacing w:val="-7"/>
                <w:w w:val="110"/>
                <w:szCs w:val="18"/>
              </w:rPr>
              <w:t xml:space="preserve"> </w:t>
            </w:r>
            <w:r w:rsidRPr="00556658">
              <w:rPr>
                <w:spacing w:val="-2"/>
                <w:w w:val="110"/>
                <w:szCs w:val="18"/>
              </w:rPr>
              <w:t>cancer</w:t>
            </w:r>
          </w:p>
        </w:tc>
        <w:tc>
          <w:tcPr>
            <w:tcW w:w="3828" w:type="dxa"/>
            <w:tcBorders>
              <w:top w:val="single" w:sz="4" w:space="0" w:color="A6A6A6" w:themeColor="background1" w:themeShade="A6"/>
              <w:left w:val="nil"/>
              <w:bottom w:val="single" w:sz="4" w:space="0" w:color="A6A6A6" w:themeColor="background1" w:themeShade="A6"/>
              <w:right w:val="nil"/>
            </w:tcBorders>
          </w:tcPr>
          <w:p w14:paraId="1F33047F" w14:textId="0504796D" w:rsidR="00556658" w:rsidRPr="00556658" w:rsidRDefault="00556658" w:rsidP="00556658">
            <w:pPr>
              <w:pStyle w:val="TableText"/>
              <w:ind w:left="113"/>
              <w:rPr>
                <w:szCs w:val="18"/>
              </w:rPr>
            </w:pPr>
            <w:r w:rsidRPr="00556658">
              <w:rPr>
                <w:spacing w:val="2"/>
                <w:szCs w:val="18"/>
              </w:rPr>
              <w:t>Myelodysplastic</w:t>
            </w:r>
            <w:r w:rsidRPr="00556658">
              <w:rPr>
                <w:spacing w:val="11"/>
                <w:szCs w:val="18"/>
              </w:rPr>
              <w:t xml:space="preserve"> </w:t>
            </w:r>
            <w:r w:rsidRPr="00556658">
              <w:rPr>
                <w:spacing w:val="-2"/>
                <w:szCs w:val="18"/>
              </w:rPr>
              <w:t>Syndrome</w:t>
            </w:r>
          </w:p>
        </w:tc>
      </w:tr>
    </w:tbl>
    <w:p w14:paraId="6C50478C" w14:textId="77777777" w:rsidR="00556658" w:rsidRDefault="00556658" w:rsidP="009F1666">
      <w:pPr>
        <w:pStyle w:val="Heading4"/>
        <w:spacing w:before="360"/>
      </w:pPr>
      <w:r>
        <w:t>New models of care to guide efficient, consistent, quality care</w:t>
      </w:r>
    </w:p>
    <w:p w14:paraId="48995696" w14:textId="342EE3FF" w:rsidR="00556658" w:rsidRDefault="00556658" w:rsidP="00556658">
      <w:r>
        <w:t>Over the year, the Agency engaged with clinical and allied health experts across the sector to finalise draft models of care for radiation oncology, medical oncology,</w:t>
      </w:r>
      <w:r w:rsidR="009F1666">
        <w:t xml:space="preserve"> </w:t>
      </w:r>
      <w:r>
        <w:t>and complex cancer surgery. These models will support clinicians, service leaders,</w:t>
      </w:r>
      <w:r w:rsidR="009F1666">
        <w:t xml:space="preserve"> </w:t>
      </w:r>
      <w:r>
        <w:t>and operational managers in Health NZ to improve the experience of patients who rely on these services. Importantly, these models will embed more sustainable, equitable, consistent, and cost-effective ways of providing cancer services across the country over time.</w:t>
      </w:r>
    </w:p>
    <w:p w14:paraId="5D8921B1" w14:textId="77777777" w:rsidR="00AB7F28" w:rsidRDefault="00AB7F28" w:rsidP="00556658"/>
    <w:p w14:paraId="3D9B9DB9" w14:textId="77777777" w:rsidR="00556658" w:rsidRDefault="00556658" w:rsidP="00556658">
      <w:r>
        <w:t>For example, the new medical oncology model of care is a key enabler to support the delivery of cancer medicines newly funded by the Government. New processes identified in the model of care are being implemented. Over time this will enable people to receive some chemotherapy treatments in community settings, such as pharmacies or primary health providers, with appropriate wrap-around care to maintain patient safety. This is a critical example of building more capacity in</w:t>
      </w:r>
    </w:p>
    <w:p w14:paraId="15FE84E5" w14:textId="77777777" w:rsidR="00556658" w:rsidRDefault="00556658" w:rsidP="00556658">
      <w:r>
        <w:t>the system and enabling more people to receive cancer care closer to home.</w:t>
      </w:r>
    </w:p>
    <w:p w14:paraId="603D11FE" w14:textId="77777777" w:rsidR="00556658" w:rsidRDefault="00556658" w:rsidP="00AB7F28">
      <w:pPr>
        <w:pStyle w:val="Heading4"/>
      </w:pPr>
      <w:r>
        <w:t>Cancer workforce and infrastructure planning</w:t>
      </w:r>
    </w:p>
    <w:p w14:paraId="21E81E15" w14:textId="77777777" w:rsidR="00556658" w:rsidRDefault="00556658" w:rsidP="00556658">
      <w:r>
        <w:t>Being able to provide quality cancer care and increasingly deliver it closer to home is a key goal for the Agency and wider sector. This requires:</w:t>
      </w:r>
    </w:p>
    <w:p w14:paraId="60D6D92E" w14:textId="5E940DA8" w:rsidR="00556658" w:rsidRDefault="00556658" w:rsidP="00AB7F28">
      <w:pPr>
        <w:pStyle w:val="Bullet"/>
      </w:pPr>
      <w:r>
        <w:t>changing existing, or implementing new, models of care and optimal cancer care pathways to enable treatment to be delivered in new settings, closer to home</w:t>
      </w:r>
    </w:p>
    <w:p w14:paraId="2D56937A" w14:textId="6317F8E2" w:rsidR="00556658" w:rsidRDefault="00556658" w:rsidP="00AB7F28">
      <w:pPr>
        <w:pStyle w:val="Bullet"/>
      </w:pPr>
      <w:r>
        <w:t>modelling to inform service design and investment in infrastructure (including data and digital) to ensure equitable access to care across New Zealand’s populations and locations</w:t>
      </w:r>
    </w:p>
    <w:p w14:paraId="6D647A05" w14:textId="76A3EF86" w:rsidR="00556658" w:rsidRDefault="00556658" w:rsidP="00AB7F28">
      <w:pPr>
        <w:pStyle w:val="Bullet"/>
      </w:pPr>
      <w:r>
        <w:t>ongoing recruitment strategies to compete in the environment of global and local health workforce shortages (led by Health NZ).</w:t>
      </w:r>
    </w:p>
    <w:p w14:paraId="42AA15B1" w14:textId="1F7656E4" w:rsidR="00556658" w:rsidRDefault="00556658" w:rsidP="00556658"/>
    <w:p w14:paraId="120EF528" w14:textId="77777777" w:rsidR="00556658" w:rsidRDefault="00556658" w:rsidP="00556658">
      <w:r>
        <w:t>Previously the Agency has developed short- and medium-term workforce modelling for a range of clinical roles, which has informed health system and education pathway planning. In 2024/25, we continued to work closely with Health NZ, the Ministry of Health, and clinical colleges and membership organisations to provide data and advice on actions to build capacity in the workforce in the short, medium, and long term.</w:t>
      </w:r>
    </w:p>
    <w:p w14:paraId="7A5640DB" w14:textId="00AD7DE4" w:rsidR="00556658" w:rsidRDefault="00556658" w:rsidP="00556658">
      <w:r>
        <w:t>A recent example of this is a new Cancer Nursing Education Pathway we developed with Health NZ and the Cancer Nurses College NZ. This pathway outlines the education and certification requirements for nurses to be able to deliver systemic anti-cancer therapy. This applies to novice cancer nurses and nurses who are moving into a designated senior nurse position or clinical nurse specialist role. Supporting nurses to deliver Systemic Anti-Cancer Therapy will increase the number of people</w:t>
      </w:r>
      <w:r w:rsidR="009F1666">
        <w:t xml:space="preserve"> </w:t>
      </w:r>
      <w:r>
        <w:t>who can receive this type of treatment. Over time, it will also support people to receive</w:t>
      </w:r>
      <w:r w:rsidR="009F1666">
        <w:t xml:space="preserve"> </w:t>
      </w:r>
      <w:r>
        <w:t>it in community settings (like a GP clinic) that are closer to home, which is a great outcome for people and whānau. This is in the final stages of approval.</w:t>
      </w:r>
    </w:p>
    <w:p w14:paraId="57335055" w14:textId="77777777" w:rsidR="00AB7F28" w:rsidRDefault="00AB7F28" w:rsidP="00556658"/>
    <w:p w14:paraId="7AF62BEA" w14:textId="4D5D31FF" w:rsidR="00556658" w:rsidRDefault="00556658" w:rsidP="00556658">
      <w:r>
        <w:t>An example of infrastructure work completed is medical linear</w:t>
      </w:r>
      <w:r w:rsidR="009F1666">
        <w:t xml:space="preserve"> </w:t>
      </w:r>
      <w:r>
        <w:t>accelerator (LINAC) modelling to identify likely future demand and inform Health NZ investment decisions. Currently, many</w:t>
      </w:r>
      <w:r w:rsidR="00AB7F28">
        <w:t xml:space="preserve"> </w:t>
      </w:r>
      <w:r>
        <w:t>districts are running their LINACs at or above 100% capacity, which is inefficient and unsustainable. International best practice says the optional level for LINACs to run is approximately 87%. This would allow for:</w:t>
      </w:r>
    </w:p>
    <w:p w14:paraId="50FFB78D" w14:textId="26F51BF1" w:rsidR="00556658" w:rsidRDefault="00556658" w:rsidP="00AB7F28">
      <w:pPr>
        <w:pStyle w:val="Bullet"/>
      </w:pPr>
      <w:r>
        <w:t>regular maintenance and repairs</w:t>
      </w:r>
    </w:p>
    <w:p w14:paraId="7D318CB0" w14:textId="6DCEC014" w:rsidR="00556658" w:rsidRDefault="00556658" w:rsidP="00AB7F28">
      <w:pPr>
        <w:pStyle w:val="Bullet"/>
      </w:pPr>
      <w:r>
        <w:t>space to provide emergency treatments.</w:t>
      </w:r>
    </w:p>
    <w:p w14:paraId="794FF877" w14:textId="77777777" w:rsidR="00AB7F28" w:rsidRDefault="00AB7F28" w:rsidP="00556658"/>
    <w:p w14:paraId="5F83F095" w14:textId="36D08A22" w:rsidR="00110B66" w:rsidRDefault="00556658" w:rsidP="00556658">
      <w:r>
        <w:t xml:space="preserve">Previous modelling has informed LINAC investment outlined in the </w:t>
      </w:r>
      <w:r w:rsidRPr="00AB7F28">
        <w:rPr>
          <w:i/>
          <w:iCs/>
        </w:rPr>
        <w:t>Health Infrastructure Plan</w:t>
      </w:r>
      <w:r>
        <w:t xml:space="preserve"> released by Health NZ in April 2025.</w:t>
      </w:r>
    </w:p>
    <w:p w14:paraId="2975875B" w14:textId="77777777" w:rsidR="00AB7F28" w:rsidRDefault="00AB7F28" w:rsidP="00AB7F28">
      <w:pPr>
        <w:pStyle w:val="Heading3"/>
      </w:pPr>
      <w:r>
        <w:t>2.</w:t>
      </w:r>
      <w:r>
        <w:tab/>
        <w:t>Drive cancer system strategy and performance</w:t>
      </w:r>
    </w:p>
    <w:p w14:paraId="1CD677F1" w14:textId="77777777" w:rsidR="00AB7F28" w:rsidRDefault="00AB7F28" w:rsidP="00AB7F28">
      <w:r>
        <w:t>Across Aotearoa New Zealand, cancer services deliver high-quality care for most people, most of the time. However, other people experience inconsistencies in their access to services and/or the quality of their care, which may lead to poorer health outcomes.</w:t>
      </w:r>
    </w:p>
    <w:p w14:paraId="67203533" w14:textId="77777777" w:rsidR="00AB7F28" w:rsidRDefault="00AB7F28" w:rsidP="00AB7F28"/>
    <w:p w14:paraId="7E9DF3BF" w14:textId="4BAD5124" w:rsidR="00AB7F28" w:rsidRDefault="00AB7F28" w:rsidP="00AB7F28">
      <w:r>
        <w:t>It is vital to monitor or research how and when people access cancer services, the quality of care they receive, and their resulting health outcomes. What we learn helps inform health policies, system design, and quality improvement activities at regional and national levels. Below are some examples of activities we led or supported to monitor and improve cancer control.</w:t>
      </w:r>
    </w:p>
    <w:p w14:paraId="0C9CD7E8" w14:textId="77777777" w:rsidR="00AB7F28" w:rsidRDefault="00AB7F28" w:rsidP="00AB7F28">
      <w:pPr>
        <w:pStyle w:val="Heading4"/>
      </w:pPr>
      <w:r>
        <w:t>Develop a cancer system performance monitoring approach</w:t>
      </w:r>
    </w:p>
    <w:p w14:paraId="781399F2" w14:textId="77777777" w:rsidR="00AB7F28" w:rsidRDefault="00AB7F28" w:rsidP="00AB7F28">
      <w:r>
        <w:t>Since the Agency was established it has provided a range of cancer</w:t>
      </w:r>
    </w:p>
    <w:p w14:paraId="2305E1BC" w14:textId="77777777" w:rsidR="00AB7F28" w:rsidRDefault="00AB7F28" w:rsidP="00AB7F28">
      <w:r>
        <w:t>system performance reports to inform improvements to cancer control. We have developed a new cancer system performance monitoring approach to:</w:t>
      </w:r>
    </w:p>
    <w:p w14:paraId="33B1B6D9" w14:textId="7D223784" w:rsidR="00AB7F28" w:rsidRDefault="00AB7F28" w:rsidP="00AB7F28">
      <w:pPr>
        <w:pStyle w:val="Bullet"/>
      </w:pPr>
      <w:r>
        <w:t>prioritise work that supports system performance improvement goals and wider Government and health system strategies</w:t>
      </w:r>
    </w:p>
    <w:p w14:paraId="43C07C99" w14:textId="5D96F920" w:rsidR="00AB7F28" w:rsidRDefault="00AB7F28" w:rsidP="00AB7F28">
      <w:pPr>
        <w:pStyle w:val="Bullet"/>
      </w:pPr>
      <w:r>
        <w:t>continue to periodically report on the overall state of cancer control using online dashboards and easy-to- understand infographics</w:t>
      </w:r>
    </w:p>
    <w:p w14:paraId="4A78C449" w14:textId="475B794A" w:rsidR="00AB7F28" w:rsidRDefault="00AB7F28" w:rsidP="00AB7F28">
      <w:pPr>
        <w:pStyle w:val="Bullet"/>
      </w:pPr>
      <w:r>
        <w:t>share QPI data and monitoring via the online cancer care data explorer and targeted infographic-based reports</w:t>
      </w:r>
    </w:p>
    <w:p w14:paraId="160F0208" w14:textId="586AC751" w:rsidR="00AB7F28" w:rsidRDefault="00AB7F28" w:rsidP="00AB7F28">
      <w:pPr>
        <w:pStyle w:val="Bullet"/>
      </w:pPr>
      <w:r>
        <w:t>provide shorter (compared with the QPI reports) ‘spotlight’ reports highlighting system improvements, best practice, and areas for improvement.</w:t>
      </w:r>
    </w:p>
    <w:p w14:paraId="58CDBAC1" w14:textId="77777777" w:rsidR="00AB7F28" w:rsidRDefault="00AB7F28" w:rsidP="00AB7F28">
      <w:r>
        <w:t xml:space="preserve"> </w:t>
      </w:r>
    </w:p>
    <w:p w14:paraId="678273C0" w14:textId="77777777" w:rsidR="00AB7F28" w:rsidRDefault="00AB7F28" w:rsidP="00AB7F28">
      <w:pPr>
        <w:pStyle w:val="Heading4"/>
      </w:pPr>
      <w:r>
        <w:t>Performance monitoring of breast and lung cancer services</w:t>
      </w:r>
    </w:p>
    <w:p w14:paraId="129F6D56" w14:textId="77777777" w:rsidR="00AB7F28" w:rsidRDefault="00AB7F28" w:rsidP="00AB7F28">
      <w:r>
        <w:t>The Agency’s QPI programme describes best practice in cancer control. It also detects unwarranted variation in cancer diagnosis, treatment and outcomes, to enable investigation and quality improvement actions or system changes.</w:t>
      </w:r>
    </w:p>
    <w:p w14:paraId="014489D6" w14:textId="77777777" w:rsidR="00AB7F28" w:rsidRDefault="00AB7F28" w:rsidP="00AB7F28"/>
    <w:p w14:paraId="093234E4" w14:textId="77777777" w:rsidR="00AB7F28" w:rsidRDefault="00AB7F28" w:rsidP="00AB7F28">
      <w:r>
        <w:t>Unwarranted variation is a difference in how people access health services that cannot be explained by patient needs, clinical evidence, or personal preference. Addressing these can reduce differences people may experience due to location, sex, ethnicity, age, or deprivation.</w:t>
      </w:r>
    </w:p>
    <w:p w14:paraId="6F62EE51" w14:textId="77777777" w:rsidR="00AB7F28" w:rsidRDefault="00AB7F28" w:rsidP="00AB7F28"/>
    <w:p w14:paraId="438CFDBF" w14:textId="11E55F06" w:rsidR="00AB7F28" w:rsidRDefault="00AB7F28" w:rsidP="00AB7F28">
      <w:r>
        <w:t>Over the 2024/25 year, we published QPI reports and supporting technical documents for breast cancer and lung cancer (recalculating lung cancer QPIs published in 2021). We are grateful to the Breast Cancer NZ Foundation Register Trust, the Breast Cancer Foundation NZ, and the lung cancer working group and subgroup for their assistance with these reports.</w:t>
      </w:r>
    </w:p>
    <w:p w14:paraId="0381494A" w14:textId="77777777" w:rsidR="00AB7F28" w:rsidRDefault="00AB7F28" w:rsidP="00AB7F28"/>
    <w:p w14:paraId="11A98830" w14:textId="77777777" w:rsidR="00AB7F28" w:rsidRDefault="00AB7F28" w:rsidP="00AB7F28">
      <w:r>
        <w:t xml:space="preserve">The </w:t>
      </w:r>
      <w:r w:rsidRPr="00AB7F28">
        <w:rPr>
          <w:i/>
          <w:iCs/>
        </w:rPr>
        <w:t>Breast Cancer Quality Improvement Monitoring Report 2025</w:t>
      </w:r>
      <w:r>
        <w:t xml:space="preserve"> shows:</w:t>
      </w:r>
    </w:p>
    <w:p w14:paraId="667D4AE4" w14:textId="7C4989DD" w:rsidR="00AB7F28" w:rsidRDefault="00AB7F28" w:rsidP="00AB7F28">
      <w:pPr>
        <w:pStyle w:val="Bullet"/>
      </w:pPr>
      <w:r>
        <w:t>the results for 10 QPIs for the 8,390 people who received a new primary diagnosis of breast cancer in New Zealand from 1 January 2020 to 31 December 2021</w:t>
      </w:r>
    </w:p>
    <w:p w14:paraId="6FAEFBDF" w14:textId="695B8DFC" w:rsidR="00AB7F28" w:rsidRDefault="00AB7F28" w:rsidP="00AB7F28">
      <w:pPr>
        <w:pStyle w:val="Bullet"/>
      </w:pPr>
      <w:r>
        <w:t>variation in detection (including screening), diagnosis, and treatment, which includes access to surgery, systemic anti-cancer therapy, and radiation therapy</w:t>
      </w:r>
    </w:p>
    <w:p w14:paraId="732E3613" w14:textId="77777777" w:rsidR="00AB7F28" w:rsidRDefault="00AB7F28" w:rsidP="00AB7F28">
      <w:pPr>
        <w:pStyle w:val="Bullet"/>
      </w:pPr>
      <w:r>
        <w:t>variations in results between districts and demographic groups, such as age, rural-urban status, ethnicity, and socioeconomic deprivation.</w:t>
      </w:r>
    </w:p>
    <w:p w14:paraId="203223F0" w14:textId="77777777" w:rsidR="00AB7F28" w:rsidRDefault="00AB7F28" w:rsidP="00AB7F28"/>
    <w:p w14:paraId="18CC90C5" w14:textId="77777777" w:rsidR="00AB7F28" w:rsidRDefault="00AB7F28" w:rsidP="00AB7F28">
      <w:r>
        <w:t xml:space="preserve">The </w:t>
      </w:r>
      <w:r w:rsidRPr="00AB7F28">
        <w:rPr>
          <w:i/>
          <w:iCs/>
        </w:rPr>
        <w:t>Lung Cancer Quality Improvement Monitoring Report 2025</w:t>
      </w:r>
      <w:r>
        <w:t>:</w:t>
      </w:r>
    </w:p>
    <w:p w14:paraId="7ADAA43D" w14:textId="3C6C3344" w:rsidR="00AB7F28" w:rsidRDefault="00AB7F28" w:rsidP="00AB7F28">
      <w:pPr>
        <w:pStyle w:val="Bullet"/>
      </w:pPr>
      <w:r>
        <w:t>is an update on the findings of the 2021 lung cancer report (period one)</w:t>
      </w:r>
    </w:p>
    <w:p w14:paraId="76A46BE5" w14:textId="4B3897F6" w:rsidR="00AB7F28" w:rsidRDefault="00AB7F28" w:rsidP="00AB7F28">
      <w:pPr>
        <w:pStyle w:val="Bullet"/>
      </w:pPr>
      <w:r>
        <w:t>highlights 4 of the 11 QPIs for 9,567 people who received a new primary diagnosis of lung cancer in New Zealand between 1 January 2019 and 31 December 2022 (period two)</w:t>
      </w:r>
    </w:p>
    <w:p w14:paraId="5D196A83" w14:textId="793952C1" w:rsidR="00AB7F28" w:rsidRDefault="00AB7F28" w:rsidP="00AB7F28">
      <w:pPr>
        <w:pStyle w:val="Bullet"/>
      </w:pPr>
      <w:r>
        <w:t>highlights persistent disparities between period one and period two across the lung cancer care pathway, with notable differences between demographic groups, extent of disease at diagnosis and districts</w:t>
      </w:r>
    </w:p>
    <w:p w14:paraId="3318176E" w14:textId="5DE7811E" w:rsidR="00AB7F28" w:rsidRDefault="00AB7F28" w:rsidP="00AB7F28">
      <w:pPr>
        <w:pStyle w:val="Bullet"/>
      </w:pPr>
      <w:r>
        <w:t>examines variations in route to diagnosis, treatment, survival outcomes, and end- of-life care.</w:t>
      </w:r>
    </w:p>
    <w:p w14:paraId="6C8C4B85" w14:textId="77777777" w:rsidR="00AB7F28" w:rsidRDefault="00AB7F28" w:rsidP="00AB7F28"/>
    <w:p w14:paraId="5E48464D" w14:textId="1BC5FAEE" w:rsidR="00AB7F28" w:rsidRDefault="00AB7F28" w:rsidP="00AB7F28">
      <w:r>
        <w:t>Both reports can be used to inform improvements in how cancer services are organised, resourced, and accessed by patients. It is important to note that the improvements needed extend beyond the cancer care system into other key factors like access to primary care and other services such as treatment (including assistance to travel for treatment and support for organising time off work or childcare to attend appointments). Therefore, areas for improvements identified across the QPIs require a system-wide approach.</w:t>
      </w:r>
    </w:p>
    <w:p w14:paraId="2B065428" w14:textId="77777777" w:rsidR="00AB7F28" w:rsidRDefault="00AB7F28" w:rsidP="00AB7F28"/>
    <w:p w14:paraId="15BDD51D" w14:textId="153846F1" w:rsidR="00AB7F28" w:rsidRDefault="00AB7F28" w:rsidP="00AB7F28">
      <w:r>
        <w:t>To date, the QPI programme has reported on:</w:t>
      </w:r>
    </w:p>
    <w:p w14:paraId="2EA5648C" w14:textId="7CDA62A4" w:rsidR="00AB7F28" w:rsidRDefault="00AB7F28" w:rsidP="00AB7F28">
      <w:pPr>
        <w:pStyle w:val="Bullet"/>
      </w:pPr>
      <w:r>
        <w:t>QPIs for bowel, lung, prostate, pancreatic, and breast cancers</w:t>
      </w:r>
    </w:p>
    <w:p w14:paraId="1A0F0C61" w14:textId="67FBEB70" w:rsidR="00AB7F28" w:rsidRDefault="00AB7F28" w:rsidP="00AB7F28">
      <w:pPr>
        <w:pStyle w:val="Bullet"/>
      </w:pPr>
      <w:r>
        <w:t>people who have been diagnosed with one of 22 types of cancer within 30 days of an emergency or acute (unplanned) hospital admission.</w:t>
      </w:r>
    </w:p>
    <w:p w14:paraId="4E5A9D95" w14:textId="77777777" w:rsidR="00AB7F28" w:rsidRDefault="00AB7F28" w:rsidP="00AB7F28">
      <w:r>
        <w:t>You can read these reports on our website or view the data via the Cancer Care Data Explorer.</w:t>
      </w:r>
    </w:p>
    <w:p w14:paraId="411F7273" w14:textId="77777777" w:rsidR="00AB7F28" w:rsidRDefault="00AB7F28" w:rsidP="00AB7F28">
      <w:pPr>
        <w:pStyle w:val="Heading4"/>
      </w:pPr>
      <w:r>
        <w:t>State of Cancer Report 2025</w:t>
      </w:r>
    </w:p>
    <w:p w14:paraId="6E768C5A" w14:textId="77777777" w:rsidR="00AB7F28" w:rsidRDefault="00AB7F28" w:rsidP="00AB7F28">
      <w:r>
        <w:t xml:space="preserve">In 2020, the Agency published the </w:t>
      </w:r>
      <w:r w:rsidRPr="00AB7F28">
        <w:rPr>
          <w:i/>
          <w:iCs/>
        </w:rPr>
        <w:t>State of Cancer in New Zealand 2020 – He Pūrongo Mate Pukupuku o Aotearoa 2020</w:t>
      </w:r>
      <w:r>
        <w:t xml:space="preserve"> (the Report). This Report provided a complete summary of the available data on New Zealand’s cancer system. It also highlighted knowledge gaps or areas of focus across the cancer continuum.</w:t>
      </w:r>
    </w:p>
    <w:p w14:paraId="26DE1974" w14:textId="77777777" w:rsidR="00AB7F28" w:rsidRDefault="00AB7F28" w:rsidP="00AB7F28"/>
    <w:p w14:paraId="14BAB758" w14:textId="126825A8" w:rsidR="00AB7F28" w:rsidRDefault="00AB7F28" w:rsidP="00AB7F28">
      <w:r>
        <w:t>This Report has been one of the Agency’s most frequently referenced publications by academics, researchers, and the media. Most of the data presented in the report covers the period up to and including 2017.</w:t>
      </w:r>
    </w:p>
    <w:p w14:paraId="0A74EBAD" w14:textId="77777777" w:rsidR="00AB7F28" w:rsidRDefault="00AB7F28" w:rsidP="00AB7F28"/>
    <w:p w14:paraId="75FA156B" w14:textId="2B743252" w:rsidR="00AB7F28" w:rsidRDefault="00AB7F28" w:rsidP="00AB7F28">
      <w:r>
        <w:t>In the past five years, the health system has undergone major reforms and continues</w:t>
      </w:r>
      <w:r w:rsidR="009F1666">
        <w:t xml:space="preserve"> </w:t>
      </w:r>
      <w:r>
        <w:t>to manage global and local workforce shortages, changing treatments, and growing numbers of cancer patients who often present with complex conditions.</w:t>
      </w:r>
    </w:p>
    <w:p w14:paraId="1129D972" w14:textId="77777777" w:rsidR="00AB7F28" w:rsidRDefault="00AB7F28" w:rsidP="00AB7F28"/>
    <w:p w14:paraId="29D4A211" w14:textId="77777777" w:rsidR="00AB7F28" w:rsidRDefault="00AB7F28" w:rsidP="00AB7F28">
      <w:r>
        <w:t>In late 2024, we began working with key health partner organisations to gather evidence and data to update the Report. The 2025 Report will show how the cancer system has changed and how cancer continues to affect our communities. We plan to publish a summary and full version of the 2025 Report in November 2025.</w:t>
      </w:r>
    </w:p>
    <w:p w14:paraId="11CCD596" w14:textId="77777777" w:rsidR="00AB7F28" w:rsidRDefault="00AB7F28" w:rsidP="00AB7F28">
      <w:pPr>
        <w:pStyle w:val="Heading4"/>
      </w:pPr>
      <w:r>
        <w:t>Cancer Research to Action Hui</w:t>
      </w:r>
    </w:p>
    <w:p w14:paraId="7A2AA777" w14:textId="77777777" w:rsidR="00AB7F28" w:rsidRDefault="00AB7F28" w:rsidP="00AB7F28">
      <w:r>
        <w:t>Research and evidence play a critical role in monitoring the performance of the cancer system and identifying areas to inform policy change aimed at improving cancer care and outcomes for people and whānau. However, there was no process for cancer researchers, non-government organisations, and health partners to work on coordinating research with cancer control planning and policies.</w:t>
      </w:r>
    </w:p>
    <w:p w14:paraId="3A897A19" w14:textId="77777777" w:rsidR="00AB7F28" w:rsidRDefault="00AB7F28" w:rsidP="00AB7F28"/>
    <w:p w14:paraId="5167877A" w14:textId="77777777" w:rsidR="00AB7F28" w:rsidRDefault="00AB7F28" w:rsidP="00AB7F28">
      <w:r>
        <w:t>During 2024/25, the Agency worked with researchers and health partners to arrange a hui for cancer researchers, government policy makers and health agency change makers.</w:t>
      </w:r>
    </w:p>
    <w:p w14:paraId="5FA52A1B" w14:textId="77777777" w:rsidR="00AB7F28" w:rsidRDefault="00AB7F28" w:rsidP="00AB7F28"/>
    <w:p w14:paraId="0BC527EB" w14:textId="471DDC9C" w:rsidR="00AB7F28" w:rsidRDefault="00AB7F28" w:rsidP="00AB7F28">
      <w:r>
        <w:t>This hui was an opportunity to:</w:t>
      </w:r>
    </w:p>
    <w:p w14:paraId="2599189F" w14:textId="17F8F074" w:rsidR="00AB7F28" w:rsidRDefault="00AB7F28" w:rsidP="00AB7F28">
      <w:pPr>
        <w:pStyle w:val="Bullet"/>
      </w:pPr>
      <w:r>
        <w:t>collaborate on a cancer research-to- action translation pathway</w:t>
      </w:r>
    </w:p>
    <w:p w14:paraId="7D5252B7" w14:textId="19DFB889" w:rsidR="00AB7F28" w:rsidRDefault="00AB7F28" w:rsidP="00AB7F28">
      <w:pPr>
        <w:pStyle w:val="Bullet"/>
      </w:pPr>
      <w:r>
        <w:t>create a shared understanding and alignment of potential research topics and gaps</w:t>
      </w:r>
    </w:p>
    <w:p w14:paraId="5A3C3735" w14:textId="2AEE0C97" w:rsidR="00AB7F28" w:rsidRDefault="00AB7F28" w:rsidP="00AB7F28">
      <w:pPr>
        <w:pStyle w:val="Bullet"/>
      </w:pPr>
      <w:r>
        <w:t>highlight the Government’s policy processes.</w:t>
      </w:r>
    </w:p>
    <w:p w14:paraId="53DF5B7B" w14:textId="77777777" w:rsidR="00AB7F28" w:rsidRDefault="00AB7F28" w:rsidP="00AB7F28"/>
    <w:p w14:paraId="531EC87D" w14:textId="5E4D3B0D" w:rsidR="00AB7F28" w:rsidRDefault="00AB7F28" w:rsidP="00AB7F28">
      <w:r>
        <w:t>Since the hui, the Agency has continued to work with the participants to develop a strategic approach for cancer research in New Zealand and investigate ways to</w:t>
      </w:r>
    </w:p>
    <w:p w14:paraId="5EFE5440" w14:textId="77777777" w:rsidR="00AB7F28" w:rsidRDefault="00AB7F28" w:rsidP="00AB7F28">
      <w:r>
        <w:t>improve both funding and implementation processes so research can be delivered to improve policy and service delivery.</w:t>
      </w:r>
    </w:p>
    <w:p w14:paraId="4FDBE08F" w14:textId="227D0141" w:rsidR="00AB7F28" w:rsidRDefault="00AB7F28" w:rsidP="00AB7F28">
      <w:pPr>
        <w:pStyle w:val="Heading4"/>
      </w:pPr>
      <w:r>
        <w:t>Population Attributable Fractions for Cancer Study</w:t>
      </w:r>
    </w:p>
    <w:p w14:paraId="37D7E588" w14:textId="504F94D3" w:rsidR="00AB7F28" w:rsidRDefault="00AB7F28" w:rsidP="00AB7F28">
      <w:r>
        <w:t>In August 2024, the Agency partnered with the Public Health Agency to secure a grant from the Research and Evaluation Fund within the Ministry. The $581,000 grant is being used to calculate population attributable fractions for cancer. This 30-month research project will estimate the proportion of certain cancers that can be attributed to preventable or modifiable exposures such as smoking, alcohol, and nutrition. The results will be stratified by ethnicity to address the disproportionate preventable cancer burden faced by Māori and Pacific peoples.</w:t>
      </w:r>
    </w:p>
    <w:p w14:paraId="527F9549" w14:textId="77777777" w:rsidR="00AB7F28" w:rsidRDefault="00AB7F28" w:rsidP="00AB7F28"/>
    <w:p w14:paraId="103508E5" w14:textId="1CB9FC2A" w:rsidR="00AB7F28" w:rsidRDefault="00AB7F28" w:rsidP="00AB7F28">
      <w:r>
        <w:t>The findings will help policy makers develop targeted, evidence-based cancer prevention strategies and interventions. These will prioritise need, address disparities in cancer incidence, and align to a social investment approach. The research project aligns with Pae Ora strategies to protect long-term affordability of the health system by shifting the focus towards prevention.</w:t>
      </w:r>
    </w:p>
    <w:p w14:paraId="158FA20B" w14:textId="77777777" w:rsidR="00276566" w:rsidRDefault="00276566" w:rsidP="00276566">
      <w:pPr>
        <w:pStyle w:val="Heading3"/>
      </w:pPr>
      <w:r>
        <w:t>3.</w:t>
      </w:r>
      <w:r>
        <w:tab/>
        <w:t>Being the Government’s primary advisor on cancer</w:t>
      </w:r>
    </w:p>
    <w:p w14:paraId="42483199" w14:textId="77777777" w:rsidR="00276566" w:rsidRDefault="00276566" w:rsidP="00276566">
      <w:pPr>
        <w:pStyle w:val="Heading4"/>
      </w:pPr>
      <w:r>
        <w:t>CanShare</w:t>
      </w:r>
    </w:p>
    <w:p w14:paraId="2DEBF49D" w14:textId="60ACCD0B" w:rsidR="00276566" w:rsidRDefault="00276566" w:rsidP="00276566">
      <w:r>
        <w:t>The Agency has been working with the health sector to develop and implement CanShare – a national cancer information platform to connect data from across</w:t>
      </w:r>
      <w:r w:rsidR="009F1666">
        <w:t xml:space="preserve"> </w:t>
      </w:r>
      <w:r>
        <w:t>the cancer care pathway. This includes radiation therapy systems, systemic anti- cancer therapy prescribing solutions and pathology reporting, as well as other clinical applications.</w:t>
      </w:r>
    </w:p>
    <w:p w14:paraId="7C816CE8" w14:textId="77777777" w:rsidR="00276566" w:rsidRDefault="00276566" w:rsidP="00276566"/>
    <w:p w14:paraId="27E6FB43" w14:textId="754482DB" w:rsidR="00276566" w:rsidRDefault="00276566" w:rsidP="00276566">
      <w:r>
        <w:t>By linking these sources, CanShare is creating a single, consistent, standards- based platform that will enable the timely sharing of accurate cancer information. As more data is refined and connected, CanShare will increasingly support clinicians and patients with near real-time information to guide discussions about diagnosis, treatment options, and ongoing care.</w:t>
      </w:r>
    </w:p>
    <w:p w14:paraId="6CB8A83D" w14:textId="77777777" w:rsidR="00276566" w:rsidRDefault="00276566" w:rsidP="00276566"/>
    <w:p w14:paraId="6341EF5C" w14:textId="77777777" w:rsidR="00276566" w:rsidRDefault="00276566" w:rsidP="00276566">
      <w:r>
        <w:t>CanShare is being built on national health information standards, including SNOMED CT for clinical terminology and FHIR for near real-time data exchange, ensuring consistency and interoperability across the system. This foundation will strengthen clinical decision-making, support patients and whānau to make decisions, and</w:t>
      </w:r>
    </w:p>
    <w:p w14:paraId="73889B33" w14:textId="77777777" w:rsidR="00276566" w:rsidRDefault="00276566" w:rsidP="00276566">
      <w:r>
        <w:t>provide a secure environment for advanced analytics to inform service planning and research.</w:t>
      </w:r>
    </w:p>
    <w:p w14:paraId="3FBC1492" w14:textId="77777777" w:rsidR="00276566" w:rsidRDefault="00276566" w:rsidP="00276566"/>
    <w:p w14:paraId="5AB6DA41" w14:textId="77777777" w:rsidR="00276566" w:rsidRDefault="00276566" w:rsidP="00276566">
      <w:r>
        <w:t>In 2024/25, work continued to bring together three major data areas.</w:t>
      </w:r>
    </w:p>
    <w:p w14:paraId="33DFCAA7" w14:textId="2941B885" w:rsidR="00276566" w:rsidRDefault="00276566" w:rsidP="00276566">
      <w:pPr>
        <w:pStyle w:val="Bullet"/>
      </w:pPr>
      <w:r w:rsidRPr="00276566">
        <w:rPr>
          <w:b/>
          <w:bCs/>
        </w:rPr>
        <w:t xml:space="preserve">Anti-Cancer Therapies – Nationally Organised Workstreams (ACT-NOW) </w:t>
      </w:r>
      <w:r>
        <w:t>standardises how systemic anti-cancer therapy data is defined, collected, and shared. It provides nationally agreed protocols for chemotherapy and other systemic treatments, ensuring that prescribing systems capture consistent, standards-based data.</w:t>
      </w:r>
    </w:p>
    <w:p w14:paraId="36A2E84E" w14:textId="51B01E61" w:rsidR="00276566" w:rsidRDefault="00276566" w:rsidP="00276566">
      <w:pPr>
        <w:pStyle w:val="Bullet"/>
      </w:pPr>
      <w:r w:rsidRPr="00276566">
        <w:rPr>
          <w:b/>
          <w:bCs/>
        </w:rPr>
        <w:t xml:space="preserve">ROC (Radiation Oncology Collection) </w:t>
      </w:r>
      <w:r>
        <w:t>captures consistent information on radiation treatment, dose, fractionation, and delivery, ensuring that public cancer centres are aligned in how data is recorded and shared. This allows clinicians to benchmark care, supports service planning and workforce requirements, and improves equity and quality of radiation oncology services nationwide.</w:t>
      </w:r>
    </w:p>
    <w:p w14:paraId="22B6D3E7" w14:textId="0EAB0373" w:rsidR="00276566" w:rsidRDefault="00276566" w:rsidP="00276566">
      <w:pPr>
        <w:pStyle w:val="Bullet"/>
      </w:pPr>
      <w:r w:rsidRPr="00276566">
        <w:rPr>
          <w:b/>
          <w:bCs/>
        </w:rPr>
        <w:t>Structured pathology</w:t>
      </w:r>
      <w:r>
        <w:t xml:space="preserve"> enables cancer pathology results to be recorded in a standardised format that can be shared digitally across the health care system. This ensures that essential diagnostic information, such as tumour type, stage, and biomarkers, is captured consistently and can be used at the point of care, in multidisciplinary meetings and national analytics. Structured pathology reporting improves accuracy, reduces variation, and forms the foundation for future AI- assisted reporting.</w:t>
      </w:r>
    </w:p>
    <w:p w14:paraId="5AEBF70B" w14:textId="77777777" w:rsidR="00276566" w:rsidRDefault="00276566" w:rsidP="00276566">
      <w:pPr>
        <w:pStyle w:val="Heading4"/>
      </w:pPr>
      <w:r>
        <w:t>Raurau Ngaehe: Northern Region oncology ePrescribing system</w:t>
      </w:r>
    </w:p>
    <w:p w14:paraId="7AE4B324" w14:textId="051472A0" w:rsidR="00276566" w:rsidRDefault="00276566" w:rsidP="00276566">
      <w:r>
        <w:t>In late 2024, a major milestone was achieved through collaboration between the Agency, Health NZ Northern and Valentia Technologies, with the launch</w:t>
      </w:r>
      <w:r w:rsidR="009F1666">
        <w:t xml:space="preserve"> </w:t>
      </w:r>
      <w:r>
        <w:t>of Raurau Ngaehe, a modern oncology and haematology ePrescribing and administration system.</w:t>
      </w:r>
    </w:p>
    <w:p w14:paraId="7B8395E3" w14:textId="77777777" w:rsidR="00276566" w:rsidRDefault="00276566" w:rsidP="00276566"/>
    <w:p w14:paraId="32B959ED" w14:textId="77777777" w:rsidR="00276566" w:rsidRDefault="00276566" w:rsidP="00276566">
      <w:r>
        <w:t>Raurau Ngaehe is now being used by around 600 clinicians across the Northern region, enabling the safe and timely delivery of approximately 40,000 cancer treatments to more than 5,400 patients each year. The system has been successfully rolled out across haematology and oncology services at Middlemore, Waitematā, Northland, and Auckland hospitals.</w:t>
      </w:r>
    </w:p>
    <w:p w14:paraId="4093FDE6" w14:textId="77777777" w:rsidR="00276566" w:rsidRDefault="00276566" w:rsidP="00276566"/>
    <w:p w14:paraId="5BBB44D6" w14:textId="77777777" w:rsidR="00AB7F28" w:rsidRDefault="00276566" w:rsidP="00276566">
      <w:r>
        <w:t>The system is New Zealand’s first CanShare- compliant ePrescribing platform. Built on international health data standards (SNOMED CT and FHIR), it integrates with the Northern region’s clinical portal, so patient treatment summaries are automatically generated and visible to the wider care team. This has eliminated the need for manual scanning or transfer of prescriptions.</w:t>
      </w:r>
    </w:p>
    <w:p w14:paraId="28A9E7C5" w14:textId="77777777" w:rsidR="00276566" w:rsidRDefault="00276566" w:rsidP="00276566"/>
    <w:p w14:paraId="646DB201" w14:textId="77777777" w:rsidR="00276566" w:rsidRDefault="00276566" w:rsidP="00276566">
      <w:r>
        <w:t>Importantly, the project has embedded the ACT-NOW systemic anti-cancer therapy treatment protocols, aligning Northern region practice with national standards</w:t>
      </w:r>
    </w:p>
    <w:p w14:paraId="06350691" w14:textId="6442E84E" w:rsidR="00276566" w:rsidRDefault="00276566" w:rsidP="00276566">
      <w:r>
        <w:t>to increase the coverage of systemic anti-cancer therapy data. This will enable more comprehensive national reporting and analysis to help identify service gaps and direct resources where they are most needed.</w:t>
      </w:r>
    </w:p>
    <w:p w14:paraId="3B49AE5C" w14:textId="77777777" w:rsidR="00276566" w:rsidRDefault="00276566" w:rsidP="00D31591">
      <w:pPr>
        <w:pStyle w:val="Heading4"/>
      </w:pPr>
      <w:r>
        <w:t>Advancing cancer data standards with SNOMED CT</w:t>
      </w:r>
    </w:p>
    <w:p w14:paraId="2BD875ED" w14:textId="0A8A9592" w:rsidR="00276566" w:rsidRDefault="00276566" w:rsidP="00276566">
      <w:r>
        <w:t>Over the year, we made considerable progress implementing SNOMED CT – the core terminology standard underpinning the CanShare programme. A key milestone was the development of 645 SNOMED CT reference sets. These sets ensure that</w:t>
      </w:r>
      <w:r w:rsidR="009F1666">
        <w:t xml:space="preserve"> </w:t>
      </w:r>
      <w:r>
        <w:t>data describing cancer care is recorded consistently and accurately. This is among the most detailed applications of cancer- specific SNOMED CT coding internationally.</w:t>
      </w:r>
    </w:p>
    <w:p w14:paraId="4182DB83" w14:textId="77777777" w:rsidR="00D31591" w:rsidRDefault="00D31591" w:rsidP="00276566"/>
    <w:p w14:paraId="304CEA34" w14:textId="3ADD9582" w:rsidR="00276566" w:rsidRDefault="00276566" w:rsidP="00276566">
      <w:r>
        <w:t>This work involved close collaboration with the University of Nebraska, the PALGA Foundation in the Netherlands and</w:t>
      </w:r>
      <w:r w:rsidR="00D31591">
        <w:t xml:space="preserve"> </w:t>
      </w:r>
      <w:r>
        <w:t>SNOMED International, ensuring our coding structures are both globally aligned and locally applicable. We presented this work internationally, attracting global interest.</w:t>
      </w:r>
    </w:p>
    <w:p w14:paraId="3E10A8B5" w14:textId="77777777" w:rsidR="00D31591" w:rsidRDefault="00D31591" w:rsidP="00276566"/>
    <w:p w14:paraId="11C1AB61" w14:textId="77777777" w:rsidR="00276566" w:rsidRDefault="00276566" w:rsidP="00276566">
      <w:r>
        <w:t>We now have a solid foundation for consistent national coding of cancer diagnoses, treatments, and outcomes. In time, this will:</w:t>
      </w:r>
    </w:p>
    <w:p w14:paraId="4DD85D96" w14:textId="4B3F31BD" w:rsidR="00276566" w:rsidRDefault="00276566" w:rsidP="00D31591">
      <w:pPr>
        <w:pStyle w:val="Bullet"/>
      </w:pPr>
      <w:r>
        <w:t>ensure greater safety in clinical communication</w:t>
      </w:r>
    </w:p>
    <w:p w14:paraId="008B29EC" w14:textId="62671E26" w:rsidR="00276566" w:rsidRDefault="00276566" w:rsidP="00D31591">
      <w:pPr>
        <w:pStyle w:val="Bullet"/>
      </w:pPr>
      <w:r>
        <w:t>support equity by enabling reliable comparisons across regions</w:t>
      </w:r>
    </w:p>
    <w:p w14:paraId="75D401D2" w14:textId="7C9CDF30" w:rsidR="00276566" w:rsidRDefault="00276566" w:rsidP="00D31591">
      <w:pPr>
        <w:pStyle w:val="Bullet"/>
      </w:pPr>
      <w:r>
        <w:t>enable seamless data exchanges via CanShare</w:t>
      </w:r>
    </w:p>
    <w:p w14:paraId="6156D33E" w14:textId="7B3E75EC" w:rsidR="00276566" w:rsidRDefault="00276566" w:rsidP="00D31591">
      <w:pPr>
        <w:pStyle w:val="Bullet"/>
      </w:pPr>
      <w:r>
        <w:t>provide clinicians and decision-makers with information they need to plan and deliver services effectively.</w:t>
      </w:r>
    </w:p>
    <w:p w14:paraId="331F560A" w14:textId="2FF3D854" w:rsidR="00276566" w:rsidRDefault="00276566" w:rsidP="00D31591">
      <w:pPr>
        <w:pStyle w:val="Heading4"/>
      </w:pPr>
      <w:r>
        <w:t>Radiation oncology waitlist data business rules</w:t>
      </w:r>
    </w:p>
    <w:p w14:paraId="6092B1A7" w14:textId="0B629B33" w:rsidR="00276566" w:rsidRDefault="00276566" w:rsidP="009F1666">
      <w:r>
        <w:t>The National Radiation Oncology Group set up business rules to guide how referrals</w:t>
      </w:r>
      <w:r w:rsidR="009F1666">
        <w:t xml:space="preserve"> </w:t>
      </w:r>
      <w:r>
        <w:t>to public radiation oncology services are managed and monitored consistently.</w:t>
      </w:r>
      <w:r w:rsidR="009F1666">
        <w:t xml:space="preserve"> </w:t>
      </w:r>
      <w:r>
        <w:t>These rules were endorsed by the Agency’s Radiation Oncology Working Group and published in January 2025.</w:t>
      </w:r>
    </w:p>
    <w:p w14:paraId="0174D151" w14:textId="77777777" w:rsidR="00D31591" w:rsidRDefault="00D31591" w:rsidP="009F1666"/>
    <w:p w14:paraId="76B63F7D" w14:textId="77777777" w:rsidR="00276566" w:rsidRDefault="00276566" w:rsidP="009F1666">
      <w:r>
        <w:t>The business rules provide best practice clinical criteria to guide radiation oncology services when a person is referred for their first specialist assessment. The criteria are based on the type and stage of cancer and the urgency of starting treatment. However, specialists may recommend different timings or approaches tailored to a person’s specific needs, concerns, or other health conditions.</w:t>
      </w:r>
    </w:p>
    <w:p w14:paraId="72AE213B" w14:textId="77777777" w:rsidR="00D31591" w:rsidRDefault="00D31591" w:rsidP="009F1666"/>
    <w:p w14:paraId="48AE86DC" w14:textId="77777777" w:rsidR="00276566" w:rsidRDefault="00276566" w:rsidP="009F1666">
      <w:r>
        <w:t>The rules also support the collection of consistent, accurate waitlist data across the country. Collecting this data will inform:</w:t>
      </w:r>
    </w:p>
    <w:p w14:paraId="6A7887DA" w14:textId="39218930" w:rsidR="00276566" w:rsidRDefault="00276566" w:rsidP="009F1666">
      <w:pPr>
        <w:pStyle w:val="Bullet"/>
        <w:ind w:right="-1"/>
      </w:pPr>
      <w:r>
        <w:t>effective monitoring and management of radiation oncology waitlists at public hospitals and services, to support the provision of timely treatment</w:t>
      </w:r>
    </w:p>
    <w:p w14:paraId="5F2D309E" w14:textId="77777777" w:rsidR="00276566" w:rsidRDefault="00276566" w:rsidP="009F1666">
      <w:pPr>
        <w:pStyle w:val="Bullet"/>
        <w:ind w:right="-1"/>
      </w:pPr>
      <w:r>
        <w:t>decision-making at local, regional, and national levels to deliver services equitably across the country.</w:t>
      </w:r>
    </w:p>
    <w:p w14:paraId="7B88FE02" w14:textId="77777777" w:rsidR="00D31591" w:rsidRDefault="00D31591" w:rsidP="00D31591">
      <w:pPr>
        <w:pStyle w:val="Heading3"/>
      </w:pPr>
      <w:r>
        <w:t>4.</w:t>
      </w:r>
      <w:r>
        <w:tab/>
        <w:t>Future-proof the cancer system</w:t>
      </w:r>
    </w:p>
    <w:p w14:paraId="51858B23" w14:textId="77777777" w:rsidR="00D31591" w:rsidRDefault="00D31591" w:rsidP="00D31591">
      <w:pPr>
        <w:pStyle w:val="Heading4"/>
      </w:pPr>
      <w:r>
        <w:t>System performance</w:t>
      </w:r>
    </w:p>
    <w:p w14:paraId="0B3793A9" w14:textId="77777777" w:rsidR="00D31591" w:rsidRDefault="00D31591" w:rsidP="00D31591">
      <w:r>
        <w:t>In late 2024, we developed a new system performance strategy to identify new ways to share performance measurement data and insights. This will allow us to:</w:t>
      </w:r>
    </w:p>
    <w:p w14:paraId="6E287AFB" w14:textId="0E227C16" w:rsidR="00D31591" w:rsidRDefault="00D31591" w:rsidP="00D31591">
      <w:pPr>
        <w:pStyle w:val="Bullet"/>
      </w:pPr>
      <w:r>
        <w:t>explore cancer-related issues that need attention</w:t>
      </w:r>
    </w:p>
    <w:p w14:paraId="2202DF0E" w14:textId="63A3FE0A" w:rsidR="00D31591" w:rsidRDefault="00D31591" w:rsidP="00D31591">
      <w:pPr>
        <w:pStyle w:val="Bullet"/>
      </w:pPr>
      <w:r>
        <w:t>track progress and share information, either as an overview (eg, closing outcome gaps between Māori and non- Māori) or with a specific focus (eg, how effective a screening programme has been at identifying cancer early)</w:t>
      </w:r>
    </w:p>
    <w:p w14:paraId="56C84C4F" w14:textId="6C0AEAD4" w:rsidR="00D31591" w:rsidRDefault="00D31591" w:rsidP="00D31591">
      <w:pPr>
        <w:pStyle w:val="Bullet"/>
      </w:pPr>
      <w:r>
        <w:t>provide access to data that others (eg, health system decision-makers, researchers or NGOs) can use to identify problems and suggest improvements.</w:t>
      </w:r>
    </w:p>
    <w:p w14:paraId="3186D22A" w14:textId="77777777" w:rsidR="00D31591" w:rsidRDefault="00D31591" w:rsidP="00D31591"/>
    <w:p w14:paraId="573F7D48" w14:textId="5FC18246" w:rsidR="00D31591" w:rsidRDefault="00D31591" w:rsidP="00D31591">
      <w:r>
        <w:t>Earlier in 2025, we began working with Health NZ and clinicians to identify a priority area to test the new reporting approach for publication before the end of the year.</w:t>
      </w:r>
    </w:p>
    <w:p w14:paraId="1466F515" w14:textId="77777777" w:rsidR="00D31591" w:rsidRDefault="00D31591" w:rsidP="00D31591"/>
    <w:p w14:paraId="1BC67A27" w14:textId="1ECB37F2" w:rsidR="00D31591" w:rsidRDefault="00D31591" w:rsidP="00D31591">
      <w:r>
        <w:t>Our aim is to move away from large data reports to more responsive snapshots that focus on highlighting priorities for the sector. These products will use quantitative and qualitative evidence to inform improvements in cancer care.</w:t>
      </w:r>
    </w:p>
    <w:p w14:paraId="0E3DD6B0" w14:textId="77777777" w:rsidR="00D31591" w:rsidRDefault="00D31591" w:rsidP="00D31591">
      <w:pPr>
        <w:pStyle w:val="Heading4"/>
      </w:pPr>
      <w:r>
        <w:t>Understanding blood cancer medicine availability</w:t>
      </w:r>
    </w:p>
    <w:p w14:paraId="7561C62C" w14:textId="77777777" w:rsidR="00D31591" w:rsidRDefault="00D31591" w:rsidP="00D31591">
      <w:r>
        <w:t xml:space="preserve">In October 2024, we released a report that showed the differences between blood cancer medicines that were publicly funded in Australia and Aotearoa New Zealand. This complemented the report </w:t>
      </w:r>
      <w:r w:rsidRPr="00D31591">
        <w:rPr>
          <w:i/>
          <w:iCs/>
        </w:rPr>
        <w:t>Understanding the Gap: an analysis of the availability of cancer medicines in Aotearoa</w:t>
      </w:r>
      <w:r>
        <w:t>, which we published in 2022.</w:t>
      </w:r>
    </w:p>
    <w:p w14:paraId="6B5F6BB8" w14:textId="77777777" w:rsidR="00D31591" w:rsidRDefault="00D31591" w:rsidP="00D31591"/>
    <w:p w14:paraId="42FC7494" w14:textId="77777777" w:rsidR="00D31591" w:rsidRDefault="00D31591" w:rsidP="00D31591">
      <w:r>
        <w:t>We were unable to include an analysis of blood cancer medicines in the 2022 report, as there was no validated assessment tool on the clinical benefit of the medicines available then. When a tool became available in late 2023, we analysed the availability of blood cancer medicines as of 1 January 2024. This showed:</w:t>
      </w:r>
    </w:p>
    <w:p w14:paraId="6A112F80" w14:textId="63EAA14D" w:rsidR="00D31591" w:rsidRDefault="00D31591" w:rsidP="00D31591">
      <w:pPr>
        <w:pStyle w:val="Bullet"/>
      </w:pPr>
      <w:r>
        <w:t>24 individual blood cancer medicines were available in Australia but not in New Zealand, for 42 different cancer treatment indications (or uses)</w:t>
      </w:r>
    </w:p>
    <w:p w14:paraId="4073BAE3" w14:textId="6904B2F4" w:rsidR="00D31591" w:rsidRDefault="00D31591" w:rsidP="00D31591">
      <w:pPr>
        <w:pStyle w:val="Bullet"/>
      </w:pPr>
      <w:r>
        <w:t>12 of these 42 medicine-indication pair gaps had a substantial magnitude of clinical benefit. This means they demonstrated a high degree of improvement in quality of life and/or survival</w:t>
      </w:r>
    </w:p>
    <w:p w14:paraId="32D5782C" w14:textId="11354751" w:rsidR="00D31591" w:rsidRDefault="00D31591" w:rsidP="00D31591">
      <w:pPr>
        <w:pStyle w:val="Bullet"/>
      </w:pPr>
      <w:r>
        <w:t>2 of the 12 are medicines used to cure blood cancer, and the remaining 10 are used to manage the disease and its symptoms.</w:t>
      </w:r>
    </w:p>
    <w:p w14:paraId="75E25972" w14:textId="77777777" w:rsidR="00D31591" w:rsidRDefault="00D31591" w:rsidP="00D31591"/>
    <w:p w14:paraId="4270046E" w14:textId="43FDACFE" w:rsidR="00D31591" w:rsidRDefault="00D31591" w:rsidP="00D31591">
      <w:r>
        <w:t>Since the comparison was completed on 1 January 2024, of the 12 medicine-indication pair gaps with substantial clinical benefit:</w:t>
      </w:r>
    </w:p>
    <w:p w14:paraId="5E66BEA2" w14:textId="2C5EC289" w:rsidR="00D31591" w:rsidRDefault="00D31591" w:rsidP="00D31591">
      <w:pPr>
        <w:pStyle w:val="Bullet"/>
      </w:pPr>
      <w:r>
        <w:t>six have been funded by Pharmac</w:t>
      </w:r>
    </w:p>
    <w:p w14:paraId="26AC426A" w14:textId="6FB8D5FA" w:rsidR="00D31591" w:rsidRDefault="00D31591" w:rsidP="00D31591">
      <w:pPr>
        <w:pStyle w:val="Bullet"/>
      </w:pPr>
      <w:r>
        <w:t>one is on Pharmac’s Options for Investment list – the prioritised list of medicines they would fund if budget was available</w:t>
      </w:r>
    </w:p>
    <w:p w14:paraId="397CB61F" w14:textId="10C0E346" w:rsidR="00D31591" w:rsidRDefault="00D31591" w:rsidP="00D31591">
      <w:pPr>
        <w:pStyle w:val="Bullet"/>
      </w:pPr>
      <w:r>
        <w:t>two are currently being assessed by Pharmac</w:t>
      </w:r>
    </w:p>
    <w:p w14:paraId="7EDC58D8" w14:textId="77777777" w:rsidR="00D31591" w:rsidRDefault="00D31591" w:rsidP="00D31591">
      <w:pPr>
        <w:pStyle w:val="Bullet"/>
      </w:pPr>
      <w:r>
        <w:t>three have not had an application for funding submitted to Pharmac.</w:t>
      </w:r>
    </w:p>
    <w:p w14:paraId="712E476D" w14:textId="77777777" w:rsidR="00D31591" w:rsidRDefault="00D31591" w:rsidP="00D31591">
      <w:pPr>
        <w:pStyle w:val="Heading3"/>
      </w:pPr>
      <w:r>
        <w:t>5.</w:t>
      </w:r>
      <w:r>
        <w:tab/>
        <w:t>To support equity and whānau- centred system shifts</w:t>
      </w:r>
    </w:p>
    <w:p w14:paraId="177715B7" w14:textId="77777777" w:rsidR="00D31591" w:rsidRDefault="00D31591" w:rsidP="00D31591">
      <w:r>
        <w:t>In 2024/25, we continued to partner with non-government cancer organisations,</w:t>
      </w:r>
    </w:p>
    <w:p w14:paraId="4E88BD5C" w14:textId="77777777" w:rsidR="00D31591" w:rsidRDefault="00D31591" w:rsidP="00D31591">
      <w:r>
        <w:t>advisory groups, and networks to inform and strengthen our work programme and the advice we provide.</w:t>
      </w:r>
    </w:p>
    <w:p w14:paraId="7F1FB332" w14:textId="77777777" w:rsidR="00D31591" w:rsidRDefault="00D31591" w:rsidP="00D31591"/>
    <w:p w14:paraId="1D385EBB" w14:textId="691CEAE3" w:rsidR="00D31591" w:rsidRDefault="00D31591" w:rsidP="00D31591">
      <w:r>
        <w:t>We review the role and functions of these groups regularly to make the best use of their valuable time and expertise. With the recent establishment of the Cancer National Clinical Network, we took the opportunity to realign the Agency’s working group structure. This means working groups will now only be brought together as required to provide their clinical and cancer insights to the work programme of the Network and the Agency.</w:t>
      </w:r>
    </w:p>
    <w:p w14:paraId="68FB85D0" w14:textId="77777777" w:rsidR="00D31591" w:rsidRDefault="00D31591" w:rsidP="00D31591"/>
    <w:p w14:paraId="364A6234" w14:textId="5FCBD953" w:rsidR="00D31591" w:rsidRDefault="00D31591" w:rsidP="00D31591">
      <w:r w:rsidRPr="00D31591">
        <w:rPr>
          <w:b/>
          <w:bCs/>
        </w:rPr>
        <w:t>Hei Āhuru Mōwai – Māori Cancer Leadership Aotearoa</w:t>
      </w:r>
      <w:r>
        <w:t xml:space="preserve"> and its members bring a range of expertise, including clinical, community care, epidemiology, health services management, and research. We support the leadership and rangatiratanga of Hei Āhuru Mōwai, including via operational funding. They collaborate closely with us and provide expertise and support for negotiated strategic work and projects centred on improving Māori cancer outcomes. Key areas of shared focus in 2024/25 included cancer navigation, and research and planning for the World Indigenous Cancer Conference 2026.</w:t>
      </w:r>
    </w:p>
    <w:p w14:paraId="550CDED2" w14:textId="77777777" w:rsidR="00D31591" w:rsidRDefault="00D31591" w:rsidP="00D31591"/>
    <w:p w14:paraId="29E40791" w14:textId="765AE70A" w:rsidR="00D31591" w:rsidRDefault="00D31591" w:rsidP="00D31591">
      <w:r w:rsidRPr="00D31591">
        <w:rPr>
          <w:b/>
          <w:bCs/>
        </w:rPr>
        <w:t>He Ara Tangata – Consumer Reference Group</w:t>
      </w:r>
      <w:r>
        <w:t xml:space="preserve"> provides advice and solutions from a lived-experience perspective. Members provide overarching advice and feedback to the Agency and are sometimes embedded in specific projects to provide lived experience expertise. To support our commitment to Te Tiriti o Waitangi, we aim for He Ara Tangata to include 50% Māori membership.</w:t>
      </w:r>
    </w:p>
    <w:p w14:paraId="2C03031E" w14:textId="77777777" w:rsidR="00D31591" w:rsidRDefault="00D31591" w:rsidP="00D31591">
      <w:r>
        <w:t xml:space="preserve">The </w:t>
      </w:r>
      <w:r w:rsidRPr="00D31591">
        <w:rPr>
          <w:b/>
          <w:bCs/>
        </w:rPr>
        <w:t>National Child Cancer Network New Zealand</w:t>
      </w:r>
      <w:r>
        <w:t xml:space="preserve"> and </w:t>
      </w:r>
      <w:r w:rsidRPr="00D31591">
        <w:rPr>
          <w:b/>
          <w:bCs/>
        </w:rPr>
        <w:t>Adolescent and Young Adult Cancer Network Aotearoa</w:t>
      </w:r>
      <w:r>
        <w:t xml:space="preserve"> (AYA) are contracted organisations who care for children and young people with cancer.</w:t>
      </w:r>
    </w:p>
    <w:p w14:paraId="0A9B6DA5" w14:textId="0A6D3D78" w:rsidR="00D31591" w:rsidRDefault="00D31591" w:rsidP="00D31591"/>
    <w:p w14:paraId="07C9FAF5" w14:textId="77777777" w:rsidR="00D31591" w:rsidRDefault="00D31591" w:rsidP="00D31591">
      <w:r>
        <w:t>We collaborate on their work programmes, discuss progress and issues, and support delivery. This year we also supported AYA to seek additional funding avenues to support their endeavours.</w:t>
      </w:r>
    </w:p>
    <w:p w14:paraId="75FF4A79" w14:textId="77777777" w:rsidR="00D31591" w:rsidRDefault="00D31591" w:rsidP="00D31591"/>
    <w:p w14:paraId="6AAD3C54" w14:textId="77777777" w:rsidR="00D31591" w:rsidRDefault="00D31591" w:rsidP="00D31591">
      <w:r>
        <w:t>In addition, we connect with a wide array of organisations and programmes across the cancer system, including:</w:t>
      </w:r>
    </w:p>
    <w:p w14:paraId="12F04C9E" w14:textId="5F77D948" w:rsidR="00D31591" w:rsidRDefault="00D31591" w:rsidP="00D31591">
      <w:pPr>
        <w:pStyle w:val="Bullet"/>
      </w:pPr>
      <w:r>
        <w:t>iwi and Māori organisations and service providers</w:t>
      </w:r>
    </w:p>
    <w:p w14:paraId="27B804AB" w14:textId="50C1ACD6" w:rsidR="00D31591" w:rsidRDefault="00D31591" w:rsidP="00D31591">
      <w:pPr>
        <w:pStyle w:val="Bullet"/>
      </w:pPr>
      <w:r>
        <w:t>Pacific organisations and service providers</w:t>
      </w:r>
    </w:p>
    <w:p w14:paraId="32B67D61" w14:textId="1BFD228E" w:rsidR="00D31591" w:rsidRDefault="00D31591" w:rsidP="00D31591">
      <w:pPr>
        <w:pStyle w:val="Bullet"/>
      </w:pPr>
      <w:r>
        <w:t>government organisations, such as Whaikaha – Ministry of Disabled People, Ministry for Ethnic Communities – Te Tari Mātāwaka, Health and Disability Commissioner – Te Toihau Hauora, Hauātanga, and Health Research Council</w:t>
      </w:r>
    </w:p>
    <w:p w14:paraId="1DF4C111" w14:textId="3E68B71E" w:rsidR="00D31591" w:rsidRDefault="00D31591" w:rsidP="00D31591">
      <w:pPr>
        <w:pStyle w:val="Bullet"/>
      </w:pPr>
      <w:r>
        <w:t>research/academic institutions such as University of Otago (including the Surgical Cancer Research Group), University of Auckland – Waipapa Taumata Rau and The University of Queensland, Australia</w:t>
      </w:r>
    </w:p>
    <w:p w14:paraId="519F5FF3" w14:textId="5D6B393A" w:rsidR="00D31591" w:rsidRDefault="00D31591" w:rsidP="00D31591">
      <w:pPr>
        <w:pStyle w:val="Bullet"/>
      </w:pPr>
      <w:r>
        <w:t>international organisations, such as Cancer Australia, Canadian Partnership Against Cancer, and participation in the International Cancer Benchmarking Partnership, led by Cancer Research UK</w:t>
      </w:r>
    </w:p>
    <w:p w14:paraId="6A30BEA6" w14:textId="2D78E2AE" w:rsidR="00D31591" w:rsidRDefault="00D31591" w:rsidP="00D31591">
      <w:pPr>
        <w:pStyle w:val="Bullet"/>
      </w:pPr>
      <w:r>
        <w:t>cancer non-government organisations.</w:t>
      </w:r>
    </w:p>
    <w:p w14:paraId="6B0ECA2F" w14:textId="77777777" w:rsidR="00D31591" w:rsidRDefault="00D31591" w:rsidP="00D31591">
      <w:pPr>
        <w:pStyle w:val="Heading4"/>
      </w:pPr>
      <w:r>
        <w:t>Supporting change to National Travel Assistance</w:t>
      </w:r>
    </w:p>
    <w:p w14:paraId="316F4BC9" w14:textId="77777777" w:rsidR="00D31591" w:rsidRDefault="00D31591" w:rsidP="00D31591">
      <w:r>
        <w:t>The National Travel Assistance (NTA) scheme helps people who need to travel frequently or long distances to see a health specialist and/or receive treatment. Our data shows that between 2018 and 2021, 28% of the NTA budget was claimed by cancer patients. This includes patients who required radiation oncology treatment, which is currently only available in a small number of publicly funded locations.</w:t>
      </w:r>
    </w:p>
    <w:p w14:paraId="402F4FB8" w14:textId="77777777" w:rsidR="00D31591" w:rsidRDefault="00D31591" w:rsidP="00D31591"/>
    <w:p w14:paraId="1DB21B33" w14:textId="77777777" w:rsidR="00D31591" w:rsidRDefault="00D31591" w:rsidP="00D31591">
      <w:r>
        <w:t>The Agency has been investigating how the NTA policy could be made more accessible and equitable for patients. While the policy is valuable and well utilised, it is potentially creating inequities for some people. This is likely to be contributing to inequitable outcomes and system inefficiency, particularly through non-attendance rates for specialist appointments.</w:t>
      </w:r>
    </w:p>
    <w:p w14:paraId="0A502BDF" w14:textId="77777777" w:rsidR="00D31591" w:rsidRDefault="00D31591" w:rsidP="00D31591"/>
    <w:p w14:paraId="70176A89" w14:textId="77777777" w:rsidR="00D31591" w:rsidRDefault="00D31591" w:rsidP="00D31591">
      <w:r>
        <w:t>In 2021/22, we developed advice on travel and accommodation for the then-Transition Unit. This informed the interim New Zealand Health Plan, which includes an action to ‘implement national pathways to access transport and accommodation to support the equitable completion of cancer treatment’.</w:t>
      </w:r>
    </w:p>
    <w:p w14:paraId="646731D6" w14:textId="77777777" w:rsidR="00D31591" w:rsidRDefault="00D31591" w:rsidP="00D31591"/>
    <w:p w14:paraId="4D5CDD43" w14:textId="3DB34250" w:rsidR="00D31591" w:rsidRDefault="00D31591" w:rsidP="00D31591">
      <w:pPr>
        <w:ind w:right="-143"/>
      </w:pPr>
      <w:r>
        <w:t>In 2024/25, we conducted further analysis of quantitative data and lived experiences of cancer patients and their whānau who had used NTA. This is informing a report that we will release by the end of 2025 which will include proposed options for change that will:</w:t>
      </w:r>
    </w:p>
    <w:p w14:paraId="7EA12FF3" w14:textId="15EE7188" w:rsidR="00D31591" w:rsidRDefault="00D31591" w:rsidP="00D31591">
      <w:pPr>
        <w:pStyle w:val="Bullet"/>
      </w:pPr>
      <w:r>
        <w:t>target support to the people and whānau who need it most</w:t>
      </w:r>
    </w:p>
    <w:p w14:paraId="08B96A9A" w14:textId="734F846C" w:rsidR="00D31591" w:rsidRDefault="00D31591" w:rsidP="00D31591">
      <w:pPr>
        <w:pStyle w:val="Bullet"/>
      </w:pPr>
      <w:r>
        <w:t>make it easier for patients to understand and access the funding</w:t>
      </w:r>
    </w:p>
    <w:p w14:paraId="4C3B4A05" w14:textId="0091F419" w:rsidR="00D31591" w:rsidRDefault="00D31591" w:rsidP="00D31591">
      <w:pPr>
        <w:pStyle w:val="Bullet"/>
      </w:pPr>
      <w:r>
        <w:t>support equitable access to specialist health care</w:t>
      </w:r>
    </w:p>
    <w:p w14:paraId="199384E0" w14:textId="2087E057" w:rsidR="00D31591" w:rsidRDefault="00D31591" w:rsidP="00D31591">
      <w:pPr>
        <w:pStyle w:val="Bullet"/>
      </w:pPr>
      <w:r>
        <w:t>simplify how people apply and receive support to reduce the administrative burden on patients, whānau, and the health sector.</w:t>
      </w:r>
    </w:p>
    <w:p w14:paraId="43AB5C17" w14:textId="77777777" w:rsidR="00D31591" w:rsidRDefault="00D31591" w:rsidP="00D31591"/>
    <w:p w14:paraId="4B5D3DCC" w14:textId="17B63210" w:rsidR="00D31591" w:rsidRDefault="00D31591" w:rsidP="00D31591">
      <w:r>
        <w:t>We have worked with Health NZ on these suggested options which, if implemented, could significantly improve the value and fairness of the scheme over time.</w:t>
      </w:r>
    </w:p>
    <w:p w14:paraId="53188C55" w14:textId="77777777" w:rsidR="00D31591" w:rsidRDefault="00D31591" w:rsidP="00D31591">
      <w:pPr>
        <w:pStyle w:val="Heading4"/>
      </w:pPr>
      <w:r>
        <w:t>Cancer navigation services</w:t>
      </w:r>
    </w:p>
    <w:p w14:paraId="5706F52D" w14:textId="5EE29AD8" w:rsidR="00D31591" w:rsidRDefault="00D31591" w:rsidP="00D31591">
      <w:r>
        <w:t>Cancer navigators play a critical role in supporting people through their cancer diagnosis and treatment, while connecting them to available support and resources.</w:t>
      </w:r>
      <w:r w:rsidR="009F1666">
        <w:t xml:space="preserve"> </w:t>
      </w:r>
      <w:r>
        <w:t>These services also support people to be diagnosed as early as possible and complete their cancer treatment. This is particularly important for Māori and Pacific peoples who often experience worse cancer outcomes. Although there are a small number of dedicated navigation services available across New Zealand, they are not yet consistently coordinated or resourced.</w:t>
      </w:r>
    </w:p>
    <w:p w14:paraId="33ABBE1F" w14:textId="77777777" w:rsidR="00D31591" w:rsidRDefault="00D31591" w:rsidP="00D31591"/>
    <w:p w14:paraId="40F8AE64" w14:textId="77777777" w:rsidR="00D31591" w:rsidRDefault="00D31591" w:rsidP="00D31591">
      <w:r>
        <w:t>In 2024/25, the Agency continued work towards a national model of care for cancer navigation services based in both hospital and community settings. The Agency also supported the Hauora Māori team within Health NZ on investments to scale up community-based kaupapa Māori cancer navigation services.</w:t>
      </w:r>
    </w:p>
    <w:p w14:paraId="04C4529F" w14:textId="17E4EA51" w:rsidR="00D31591" w:rsidRDefault="00D31591" w:rsidP="00D31591">
      <w:pPr>
        <w:pStyle w:val="Heading4"/>
      </w:pPr>
      <w:r>
        <w:t>Improving cancer care for people with a disability</w:t>
      </w:r>
    </w:p>
    <w:p w14:paraId="7AA262EB" w14:textId="77777777" w:rsidR="00D31591" w:rsidRDefault="00D31591" w:rsidP="00D31591">
      <w:r>
        <w:t>There is limited research on the incidence, experience of cancer, and cancer outcomes for disabled people both in New Zealand and worldwide, but we know disabled people often experience poorer health outcomes generally. Given that one in four New Zealanders will experience a temporary or permanent disability, it is important to identify barriers they may face in accessing quality, equitable cancer care.</w:t>
      </w:r>
    </w:p>
    <w:p w14:paraId="3E953555" w14:textId="77777777" w:rsidR="00D31591" w:rsidRDefault="00D31591" w:rsidP="00D31591"/>
    <w:p w14:paraId="6BACFD1D" w14:textId="3C180098" w:rsidR="00D31591" w:rsidRDefault="00D31591" w:rsidP="00D31591">
      <w:r>
        <w:t>In 2024/25, we continued work to identify the knowledge gaps and gather qualitative insights into how disabled people experience cancer diagnosis and care. We also worked with cancer researchers to carry out a literature review of the research available.</w:t>
      </w:r>
    </w:p>
    <w:p w14:paraId="45DDC203" w14:textId="77777777" w:rsidR="00D31591" w:rsidRDefault="00D31591" w:rsidP="00D31591"/>
    <w:p w14:paraId="66772962" w14:textId="77777777" w:rsidR="00D31591" w:rsidRDefault="00D31591" w:rsidP="00D31591">
      <w:pPr>
        <w:ind w:right="-285"/>
      </w:pPr>
      <w:r>
        <w:t>These insights will be combined into two reports that will be released before the end of 2025. We will share these insights across the health sector to help influence the equitable delivery of cancer services to disabled people and their whānau in New Zealand.</w:t>
      </w:r>
    </w:p>
    <w:p w14:paraId="047B8B84" w14:textId="77777777" w:rsidR="00D31591" w:rsidRDefault="00D31591" w:rsidP="00D31591">
      <w:pPr>
        <w:pStyle w:val="Heading4"/>
      </w:pPr>
      <w:r>
        <w:t>World Indigenous Cancer Conference 2026</w:t>
      </w:r>
    </w:p>
    <w:p w14:paraId="2DAB3A7B" w14:textId="631E6A96" w:rsidR="00D31591" w:rsidRDefault="00D31591" w:rsidP="00D31591">
      <w:r>
        <w:t>In April 2026, the World Indigenous Cancer Conference (W.I.C.C. 2026) will take place in Rotorua. Held every two years, the W.I.C.C. 2026 is a global event that brings together Indigenous health leaders, researchers, clinicians, advocates, and policy makers from around the world to address the cancer burden and improve health outcomes for Indigenous peoples.</w:t>
      </w:r>
    </w:p>
    <w:p w14:paraId="151F6ECF" w14:textId="77777777" w:rsidR="00D31591" w:rsidRDefault="00D31591" w:rsidP="00D31591"/>
    <w:p w14:paraId="32BA226D" w14:textId="54D9E1E5" w:rsidR="00D31591" w:rsidRDefault="00D31591" w:rsidP="00D31591">
      <w:r>
        <w:t>The event is being managed by Hei Āhuru Mōwai, the Māori Cancer Leadership Network. The Agency will be a key sponsor of the event and supported planning work throughout 2024/25. It is a unique opportunity to discuss and share methods for improving cancer outcomes for Indigenous peoples, engage researchers, academics, and people with lived experience, and highlight New Zealand’s cancer care coordination models.</w:t>
      </w:r>
    </w:p>
    <w:p w14:paraId="02F28C76" w14:textId="77777777" w:rsidR="00D31591" w:rsidRDefault="00D31591" w:rsidP="00D31591">
      <w:pPr>
        <w:pStyle w:val="Heading3"/>
      </w:pPr>
      <w:r>
        <w:t>6.</w:t>
      </w:r>
      <w:r>
        <w:tab/>
        <w:t>A high- performing agency focused on cancer</w:t>
      </w:r>
    </w:p>
    <w:p w14:paraId="4A173305" w14:textId="17E30AC8" w:rsidR="00D31591" w:rsidRDefault="00D31591" w:rsidP="009F1666">
      <w:r>
        <w:t>A key focus of the Agency over the past two years has been increasing our capability and capacity while supporting the career development aspirations and job satisfaction of our people. While the Agency continues to receive excellent feedback via the annual Kōrero Mai staff survey, creating better career opportunities has been identified as an area we can improve on. To address this, we put in place the following initiatives.</w:t>
      </w:r>
    </w:p>
    <w:p w14:paraId="770D2E11" w14:textId="77777777" w:rsidR="00D31591" w:rsidRDefault="00D31591" w:rsidP="00D31591">
      <w:pPr>
        <w:pStyle w:val="Heading4"/>
      </w:pPr>
      <w:r>
        <w:t>Building capabilities internally</w:t>
      </w:r>
    </w:p>
    <w:p w14:paraId="4FAD278E" w14:textId="77777777" w:rsidR="00D31591" w:rsidRDefault="00D31591" w:rsidP="00D31591">
      <w:r>
        <w:t>Creating more professional development opportunities was a key piece of feedback we received in the past two Kōrero Mai surveys. In late 2024, we developed a new capability development programme that delivers regular and free capability sessions. This supports people’s personal and career development plans and builds the Agency’s organisational capabilities.</w:t>
      </w:r>
    </w:p>
    <w:p w14:paraId="155FBA9A" w14:textId="77777777" w:rsidR="00D31591" w:rsidRDefault="00D31591" w:rsidP="00D31591"/>
    <w:p w14:paraId="40D34349" w14:textId="77777777" w:rsidR="00D31591" w:rsidRDefault="00D31591" w:rsidP="00D31591">
      <w:r>
        <w:t>We run two to four sessions per quarter. The sessions are created and delivered by our people. The subjects are based on a combination of the common development areas that staff identified in their annual performance development plans, and the</w:t>
      </w:r>
    </w:p>
    <w:p w14:paraId="03C9130D" w14:textId="77777777" w:rsidR="00D31591" w:rsidRDefault="00D31591" w:rsidP="00D31591">
      <w:r>
        <w:t>capabilities identified to deliver the Agency’s work. Topics covered so far include:</w:t>
      </w:r>
    </w:p>
    <w:p w14:paraId="53EC90CB" w14:textId="6D1B60DE" w:rsidR="00D31591" w:rsidRDefault="00D31591" w:rsidP="00D31591">
      <w:pPr>
        <w:pStyle w:val="Bullet"/>
      </w:pPr>
      <w:r>
        <w:t>cancer and health care delivery knowledge and understanding</w:t>
      </w:r>
    </w:p>
    <w:p w14:paraId="357BA8FE" w14:textId="58981AC5" w:rsidR="00D31591" w:rsidRDefault="00D31591" w:rsidP="00D31591">
      <w:pPr>
        <w:pStyle w:val="Bullet"/>
      </w:pPr>
      <w:r>
        <w:t>communications and managing stakeholder relationships</w:t>
      </w:r>
    </w:p>
    <w:p w14:paraId="640EEBAB" w14:textId="0624DE58" w:rsidR="00D31591" w:rsidRDefault="00D31591" w:rsidP="00D31591">
      <w:pPr>
        <w:pStyle w:val="Bullet"/>
      </w:pPr>
      <w:r>
        <w:t>data analysis and visualisation</w:t>
      </w:r>
    </w:p>
    <w:p w14:paraId="2B73DF55" w14:textId="75DF254D" w:rsidR="00D31591" w:rsidRDefault="00D31591" w:rsidP="00D31591">
      <w:pPr>
        <w:pStyle w:val="Bullet"/>
      </w:pPr>
      <w:r>
        <w:t>embedding equity into work and tools to support this</w:t>
      </w:r>
    </w:p>
    <w:p w14:paraId="174B7C0D" w14:textId="7C9FE36F" w:rsidR="00D31591" w:rsidRDefault="00D31591" w:rsidP="00D31591">
      <w:pPr>
        <w:pStyle w:val="Bullet"/>
      </w:pPr>
      <w:r>
        <w:t>emerging relevant research and application to the Agency’s work</w:t>
      </w:r>
    </w:p>
    <w:p w14:paraId="45E2ACBB" w14:textId="1B78C8B9" w:rsidR="00D31591" w:rsidRDefault="00D31591" w:rsidP="00D31591">
      <w:pPr>
        <w:pStyle w:val="Bullet"/>
      </w:pPr>
      <w:r>
        <w:t>machinery of Government functions such as writing for ministers and Official Information Act requests</w:t>
      </w:r>
    </w:p>
    <w:p w14:paraId="240949A4" w14:textId="6E9D6C45" w:rsidR="00D31591" w:rsidRDefault="00D31591" w:rsidP="00D31591">
      <w:pPr>
        <w:pStyle w:val="Bullet"/>
      </w:pPr>
      <w:r>
        <w:t>project management and the tools to support it</w:t>
      </w:r>
    </w:p>
    <w:p w14:paraId="2218AFCC" w14:textId="33D3FB02" w:rsidR="00D31591" w:rsidRDefault="00D31591" w:rsidP="00D31591">
      <w:pPr>
        <w:pStyle w:val="Bullet"/>
      </w:pPr>
      <w:r>
        <w:t>Te Ao Māori.</w:t>
      </w:r>
    </w:p>
    <w:p w14:paraId="281CE566" w14:textId="77777777" w:rsidR="00D31591" w:rsidRDefault="00D31591" w:rsidP="00B2280E">
      <w:pPr>
        <w:pStyle w:val="Heading4"/>
      </w:pPr>
      <w:r>
        <w:t>E Tipu E Rea Rōpū</w:t>
      </w:r>
    </w:p>
    <w:p w14:paraId="77994E0C" w14:textId="77777777" w:rsidR="00D31591" w:rsidRDefault="00D31591" w:rsidP="00D31591">
      <w:r>
        <w:t>In March 2025, we created a workplace culture council called E Tipu E Rea. The members represent each team and/or hub, and the co-leads report directly to the Chief Executive. It has been set up to work with our people on ways to foster wellbeing, provide peer support, and improve overall organisational effectiveness.</w:t>
      </w:r>
    </w:p>
    <w:p w14:paraId="55BD3658" w14:textId="77777777" w:rsidR="00B2280E" w:rsidRDefault="00B2280E" w:rsidP="00D31591"/>
    <w:p w14:paraId="4F5413F3" w14:textId="77777777" w:rsidR="00D31591" w:rsidRDefault="00D31591" w:rsidP="00D31591">
      <w:r>
        <w:t>Using insights from the Kōrero Mai surveys and meetings with teams, E Tipu E Rea has gathered ideas on how to improve the way we work together. These recommendations are being finalised to be presented to the Executive Leadership Team for consideration in September 2025.</w:t>
      </w:r>
    </w:p>
    <w:p w14:paraId="678E3933" w14:textId="77777777" w:rsidR="00D31591" w:rsidRDefault="00D31591" w:rsidP="00B2280E">
      <w:pPr>
        <w:pStyle w:val="Heading4"/>
      </w:pPr>
      <w:r>
        <w:t>Career progression framework</w:t>
      </w:r>
    </w:p>
    <w:p w14:paraId="576150DF" w14:textId="0935095F" w:rsidR="00D31591" w:rsidRDefault="00D31591" w:rsidP="00D31591">
      <w:r>
        <w:t>In September 2024, we released a career progression framework which covers three of the Agency’s job families (IT Analysts, Advisors and Project Managers). It describes knowledge, skills, and capabilities needed</w:t>
      </w:r>
      <w:r w:rsidR="00B2280E">
        <w:t xml:space="preserve"> </w:t>
      </w:r>
      <w:r>
        <w:t>to progress to more senior roles within each job family. This assists staff and managers to have conversations about areas for development.</w:t>
      </w:r>
    </w:p>
    <w:p w14:paraId="03189CCE" w14:textId="77777777" w:rsidR="00D31591" w:rsidRDefault="00D31591" w:rsidP="00D31591">
      <w:r>
        <w:t>In the first of what will become an annual process, we undertook a promotion round in 2024/25 for eligible staff. When assessing applicants, we considered the person’s technical skills and knowledge, alongside how they demonstrated our values, contributed to our team and culture, and drove results. Two people were assessed as meeting the criteria and were promoted.</w:t>
      </w:r>
    </w:p>
    <w:p w14:paraId="7FA68EB9" w14:textId="77777777" w:rsidR="00B2280E" w:rsidRDefault="00B2280E" w:rsidP="00B2280E">
      <w:pPr>
        <w:pStyle w:val="Heading4"/>
      </w:pPr>
      <w:r>
        <w:t>International work</w:t>
      </w:r>
    </w:p>
    <w:p w14:paraId="33BE45BF" w14:textId="77777777" w:rsidR="00B2280E" w:rsidRDefault="00B2280E" w:rsidP="00B2280E">
      <w:r>
        <w:t>We maintain regular connection with international partners including the International Agency for Research on Cancer, Cancer Australia, International Cancer Benchmarking Partnership, the Canadian Partnership against Cancer, and the Union for International Cancer Control. These relationships enable the sharing of knowledge, research, technologies, and cancer treatments to improve prevention, diagnosis, treatment, and equity outcomes.</w:t>
      </w:r>
    </w:p>
    <w:p w14:paraId="19B6A954" w14:textId="77777777" w:rsidR="00B2280E" w:rsidRDefault="00B2280E" w:rsidP="00B2280E"/>
    <w:p w14:paraId="31C2CF2A" w14:textId="56373A25" w:rsidR="00B2280E" w:rsidRDefault="00B2280E" w:rsidP="00B2280E">
      <w:r>
        <w:t>In May 2025, we presented at the inaugural Cancer Planners Forum which was set up by the Union for International Cancer Control and the World Health Organization. The Forum brought together experts involved in developing and implementing national cancer control plans to collaborate on ways to resolve variances in how they are implemented and the outcomes they deliver.</w:t>
      </w:r>
    </w:p>
    <w:p w14:paraId="67E1C31D" w14:textId="77777777" w:rsidR="00B2280E" w:rsidRDefault="00B2280E" w:rsidP="00B2280E"/>
    <w:p w14:paraId="391C0CBF" w14:textId="77777777" w:rsidR="00B2280E" w:rsidRDefault="00B2280E" w:rsidP="00B2280E">
      <w:r>
        <w:t>We described how the sector developed the 2019–2029 New Zealand Cancer Action Plan, the lessons learned and the approach to engage the sector on refreshing the Plan’s actions. We also shared how we embed equity into our work to improve outcomes for populations who continue to experience worse cancer outcomes.</w:t>
      </w:r>
    </w:p>
    <w:p w14:paraId="1D466E8D" w14:textId="77777777" w:rsidR="00B2280E" w:rsidRDefault="00B2280E" w:rsidP="00B2280E"/>
    <w:p w14:paraId="320BDF9B" w14:textId="77777777" w:rsidR="00B2280E" w:rsidRDefault="00B2280E" w:rsidP="00B2280E">
      <w:pPr>
        <w:sectPr w:rsidR="00B2280E" w:rsidSect="004B1083">
          <w:pgSz w:w="11907" w:h="16840" w:code="9"/>
          <w:pgMar w:top="1418" w:right="1701" w:bottom="1134" w:left="1843" w:header="284" w:footer="425" w:gutter="284"/>
          <w:cols w:space="720"/>
        </w:sectPr>
      </w:pPr>
    </w:p>
    <w:p w14:paraId="7D9506EE" w14:textId="77777777" w:rsidR="00B2280E" w:rsidRDefault="00B2280E" w:rsidP="00B2280E">
      <w:pPr>
        <w:pStyle w:val="Heading2"/>
        <w:spacing w:before="0"/>
      </w:pPr>
      <w:bookmarkStart w:id="56" w:name="_Toc211863487"/>
      <w:r>
        <w:t>Section 3: Organisational health and capability – Te hauora me te raukaha o ngā whakahaere</w:t>
      </w:r>
      <w:bookmarkEnd w:id="56"/>
    </w:p>
    <w:p w14:paraId="057E32B4" w14:textId="77777777" w:rsidR="00B2280E" w:rsidRDefault="00B2280E" w:rsidP="00B2280E">
      <w:pPr>
        <w:ind w:right="-285"/>
      </w:pPr>
      <w:r>
        <w:t>As New Zealand’s national Cancer Control Agency, the Agency is a small organisation with a diverse workforce providing expertise in cancer, clinical, pharmaceutical, data, statistical, equity, and whānau-centred care. We continue to focus on strategies that support our people to develop the knowledge and skills required to perform their roles effectively.</w:t>
      </w:r>
    </w:p>
    <w:p w14:paraId="23EAB2F5" w14:textId="77777777" w:rsidR="00B2280E" w:rsidRDefault="00B2280E" w:rsidP="00B2280E"/>
    <w:p w14:paraId="25723092" w14:textId="13DAB438" w:rsidR="00B2280E" w:rsidRDefault="00B2280E" w:rsidP="00B2280E">
      <w:r>
        <w:t>We have four regional hubs with staff in Auckland, Hamilton, Palmerston North, and Christchurch. They work directly with frontline clinical and operational leaders of cancer services. This includes:</w:t>
      </w:r>
    </w:p>
    <w:p w14:paraId="28BE2602" w14:textId="63347A19" w:rsidR="00B2280E" w:rsidRDefault="00B2280E" w:rsidP="00B2280E">
      <w:pPr>
        <w:pStyle w:val="Bullet"/>
        <w:spacing w:before="86"/>
      </w:pPr>
      <w:r>
        <w:t>developing positive working relationships with stakeholders</w:t>
      </w:r>
    </w:p>
    <w:p w14:paraId="21C4F3D2" w14:textId="12576B84" w:rsidR="00B2280E" w:rsidRDefault="00B2280E" w:rsidP="00B2280E">
      <w:pPr>
        <w:pStyle w:val="Bullet"/>
        <w:spacing w:before="86"/>
      </w:pPr>
      <w:r>
        <w:t>maintaining links with clinical and service leadership both locally and regionally</w:t>
      </w:r>
    </w:p>
    <w:p w14:paraId="1BCA71A5" w14:textId="10C4DD7E" w:rsidR="00B2280E" w:rsidRDefault="00B2280E" w:rsidP="00B2280E">
      <w:pPr>
        <w:pStyle w:val="Bullet"/>
        <w:spacing w:before="86"/>
      </w:pPr>
      <w:r>
        <w:t>promoting the Agency’s national work programme</w:t>
      </w:r>
    </w:p>
    <w:p w14:paraId="40767CD1" w14:textId="0E05A548" w:rsidR="00B2280E" w:rsidRDefault="00B2280E" w:rsidP="00B2280E">
      <w:pPr>
        <w:pStyle w:val="Bullet"/>
        <w:spacing w:before="86"/>
      </w:pPr>
      <w:r>
        <w:t>providing insight into service performance data and working with clinicians and service staff to identify and implement appropriate responses</w:t>
      </w:r>
    </w:p>
    <w:p w14:paraId="1C9F2868" w14:textId="39C57424" w:rsidR="00B2280E" w:rsidRDefault="00B2280E" w:rsidP="00B2280E">
      <w:pPr>
        <w:pStyle w:val="Bullet"/>
        <w:spacing w:before="86"/>
      </w:pPr>
      <w:r>
        <w:t>understanding regional and local needs and challenges</w:t>
      </w:r>
    </w:p>
    <w:p w14:paraId="20DDE664" w14:textId="551DDE21" w:rsidR="00B2280E" w:rsidRDefault="00B2280E" w:rsidP="00B2280E">
      <w:pPr>
        <w:pStyle w:val="Bullet"/>
        <w:spacing w:before="86"/>
      </w:pPr>
      <w:r>
        <w:t>promoting a regional perspective and a focus on the needs of the population</w:t>
      </w:r>
    </w:p>
    <w:p w14:paraId="7BDC3E2D" w14:textId="1794A9E6" w:rsidR="00B2280E" w:rsidRDefault="00B2280E" w:rsidP="00B2280E">
      <w:pPr>
        <w:pStyle w:val="Bullet"/>
        <w:spacing w:before="86"/>
      </w:pPr>
      <w:r>
        <w:t>supporting a regional service/quality improvement focus.</w:t>
      </w:r>
    </w:p>
    <w:p w14:paraId="6C5C7EA6" w14:textId="77777777" w:rsidR="00B2280E" w:rsidRDefault="00B2280E" w:rsidP="00B2280E"/>
    <w:p w14:paraId="4B4A38DC" w14:textId="48407886" w:rsidR="00B2280E" w:rsidRDefault="00B2280E" w:rsidP="00B2280E">
      <w:r>
        <w:t>We engage in regional, national, and international projects and initiatives across all aspects of cancer control: prevention, diagnosis and treatment, survivorship, and palliative or end-of-life care. Read more on our structure and teams on our website.</w:t>
      </w:r>
    </w:p>
    <w:p w14:paraId="7B0DD181" w14:textId="77777777" w:rsidR="00B2280E" w:rsidRDefault="00B2280E" w:rsidP="00B2280E">
      <w:pPr>
        <w:pStyle w:val="Heading4"/>
      </w:pPr>
      <w:r>
        <w:t>Whāinga Amorangi – Māori–Crown relations</w:t>
      </w:r>
    </w:p>
    <w:p w14:paraId="5C2B44C3" w14:textId="77777777" w:rsidR="00B2280E" w:rsidRDefault="00B2280E" w:rsidP="00B2280E">
      <w:r>
        <w:t>In 2021 we adopted the Whāinga Amorangi public sector framework for developing Māori-Crown relationships to strengthen the Agency’s capability in understanding and partnering with Māori to improve cancer outcomes.</w:t>
      </w:r>
    </w:p>
    <w:p w14:paraId="42F76CF3" w14:textId="77777777" w:rsidR="00B2280E" w:rsidRDefault="00B2280E" w:rsidP="00B2280E"/>
    <w:p w14:paraId="02F9D345" w14:textId="77777777" w:rsidR="00B2280E" w:rsidRDefault="00B2280E" w:rsidP="00B2280E">
      <w:r>
        <w:t>The Agency developed two Whāinga Amorangi plans: one focused on enhancing individual staff capability, and the other on strengthening organisational capability. The framework outlines six domains of capability development for each plan. Until recently, the individual staff capability plan included all six domains, allowing staff to select areas for development.</w:t>
      </w:r>
    </w:p>
    <w:p w14:paraId="1E28DAEB" w14:textId="77777777" w:rsidR="00B2280E" w:rsidRDefault="00B2280E" w:rsidP="00B2280E"/>
    <w:p w14:paraId="13A77F21" w14:textId="18AF1BF8" w:rsidR="00B2280E" w:rsidRDefault="00B2280E" w:rsidP="00B2280E">
      <w:r>
        <w:t>In 2024/25, the Agency narrowed the focus from six to three key domains in this plan. This change was made to concentrate development efforts and resources to move staff capability more efficiently from comfortable to confident in these areas. The three focus areas for 2024/25 were:</w:t>
      </w:r>
    </w:p>
    <w:p w14:paraId="1BC4C612" w14:textId="36A22E6A" w:rsidR="00B2280E" w:rsidRDefault="00B2280E" w:rsidP="00B2280E">
      <w:pPr>
        <w:pStyle w:val="Bullet"/>
      </w:pPr>
      <w:r>
        <w:t>New Zealand history and Te Tiriti o Waitangi</w:t>
      </w:r>
    </w:p>
    <w:p w14:paraId="66EF530A" w14:textId="2C56EB27" w:rsidR="00B2280E" w:rsidRDefault="00B2280E" w:rsidP="00B2280E">
      <w:pPr>
        <w:pStyle w:val="Bullet"/>
      </w:pPr>
      <w:r>
        <w:t>te reo Māori</w:t>
      </w:r>
    </w:p>
    <w:p w14:paraId="7E98F703" w14:textId="03F39A17" w:rsidR="00B2280E" w:rsidRPr="00110B66" w:rsidRDefault="00B2280E" w:rsidP="00B2280E">
      <w:pPr>
        <w:pStyle w:val="Bullet"/>
        <w:sectPr w:rsidR="00B2280E" w:rsidRPr="00110B66" w:rsidSect="004B1083">
          <w:pgSz w:w="11907" w:h="16840" w:code="9"/>
          <w:pgMar w:top="1418" w:right="1701" w:bottom="1134" w:left="1843" w:header="284" w:footer="425" w:gutter="284"/>
          <w:cols w:space="720"/>
        </w:sectPr>
      </w:pPr>
      <w:r>
        <w:t>tikanga and kawa.</w:t>
      </w:r>
    </w:p>
    <w:p w14:paraId="6C94867F" w14:textId="77777777" w:rsidR="00B2280E" w:rsidRPr="00B2280E" w:rsidRDefault="00B2280E" w:rsidP="00B2280E">
      <w:pPr>
        <w:rPr>
          <w:w w:val="105"/>
        </w:rPr>
      </w:pPr>
      <w:r w:rsidRPr="00B2280E">
        <w:rPr>
          <w:w w:val="105"/>
        </w:rPr>
        <w:t>To support this capability lift, we:</w:t>
      </w:r>
    </w:p>
    <w:p w14:paraId="18F8B24C" w14:textId="6C06B1D9" w:rsidR="00B2280E" w:rsidRPr="00B2280E" w:rsidRDefault="00B2280E" w:rsidP="00B2280E">
      <w:pPr>
        <w:pStyle w:val="Bullet"/>
        <w:rPr>
          <w:w w:val="105"/>
        </w:rPr>
      </w:pPr>
      <w:r w:rsidRPr="00B2280E">
        <w:rPr>
          <w:w w:val="105"/>
        </w:rPr>
        <w:t>encourage staff to attend relevant courses, such as Level 1 and 2 te reo Māori, The Wall Walk, and Toro Mai</w:t>
      </w:r>
    </w:p>
    <w:p w14:paraId="17DCC057" w14:textId="09A5DEAA" w:rsidR="00B2280E" w:rsidRPr="00B2280E" w:rsidRDefault="00B2280E" w:rsidP="00B2280E">
      <w:pPr>
        <w:pStyle w:val="Bullet"/>
        <w:rPr>
          <w:w w:val="105"/>
        </w:rPr>
      </w:pPr>
      <w:r w:rsidRPr="00B2280E">
        <w:rPr>
          <w:w w:val="105"/>
        </w:rPr>
        <w:t>expect staff to complete relevant Ministry Te Rito e-learning modules</w:t>
      </w:r>
    </w:p>
    <w:p w14:paraId="0ACB7BF6" w14:textId="4B61E660" w:rsidR="00B2280E" w:rsidRPr="00B2280E" w:rsidRDefault="00B2280E" w:rsidP="00B2280E">
      <w:pPr>
        <w:pStyle w:val="Bullet"/>
        <w:rPr>
          <w:w w:val="105"/>
        </w:rPr>
      </w:pPr>
      <w:r w:rsidRPr="00B2280E">
        <w:rPr>
          <w:w w:val="105"/>
        </w:rPr>
        <w:t>hold monthly tikanga sessions to increase cultural awareness, which are linked to the three focus areas</w:t>
      </w:r>
    </w:p>
    <w:p w14:paraId="3B5F423E" w14:textId="10C8B2D6" w:rsidR="00B2280E" w:rsidRPr="00B2280E" w:rsidRDefault="00B2280E" w:rsidP="00B2280E">
      <w:pPr>
        <w:pStyle w:val="Bullet"/>
        <w:rPr>
          <w:w w:val="105"/>
        </w:rPr>
      </w:pPr>
      <w:r w:rsidRPr="00B2280E">
        <w:rPr>
          <w:w w:val="105"/>
        </w:rPr>
        <w:t>invite guest speakers to come and speak to kaimahi on focus areas, such as Te Tiriti o Waitangi</w:t>
      </w:r>
    </w:p>
    <w:p w14:paraId="507D0F00" w14:textId="46246E0F" w:rsidR="00B2280E" w:rsidRPr="00B2280E" w:rsidRDefault="00B2280E" w:rsidP="00B2280E">
      <w:pPr>
        <w:pStyle w:val="Bullet"/>
        <w:rPr>
          <w:w w:val="105"/>
        </w:rPr>
      </w:pPr>
      <w:r w:rsidRPr="00B2280E">
        <w:rPr>
          <w:w w:val="105"/>
        </w:rPr>
        <w:t>hold regular drop-in sessions for any questions relating to tikanga and language</w:t>
      </w:r>
    </w:p>
    <w:p w14:paraId="68B561F7" w14:textId="3822CFA8" w:rsidR="00B2280E" w:rsidRPr="00B2280E" w:rsidRDefault="00B2280E" w:rsidP="00B2280E">
      <w:pPr>
        <w:pStyle w:val="Bullet"/>
        <w:rPr>
          <w:w w:val="105"/>
        </w:rPr>
      </w:pPr>
      <w:r w:rsidRPr="00B2280E">
        <w:rPr>
          <w:w w:val="105"/>
        </w:rPr>
        <w:t>deliver a kupu/kīwaha o te wiki, word/ idiom of the week to support language learning</w:t>
      </w:r>
    </w:p>
    <w:p w14:paraId="117C4150" w14:textId="54AAEA71" w:rsidR="00B2280E" w:rsidRPr="00B2280E" w:rsidRDefault="00B2280E" w:rsidP="00B2280E">
      <w:pPr>
        <w:pStyle w:val="Bullet"/>
        <w:rPr>
          <w:w w:val="105"/>
        </w:rPr>
      </w:pPr>
      <w:r w:rsidRPr="00B2280E">
        <w:rPr>
          <w:w w:val="105"/>
        </w:rPr>
        <w:t>support staff to participate in relevant pōwhiri/welcoming ceremonies</w:t>
      </w:r>
    </w:p>
    <w:p w14:paraId="11050CFC" w14:textId="61F52509" w:rsidR="00B2280E" w:rsidRPr="00B2280E" w:rsidRDefault="00B2280E" w:rsidP="00B2280E">
      <w:pPr>
        <w:pStyle w:val="Bullet"/>
        <w:rPr>
          <w:w w:val="105"/>
        </w:rPr>
      </w:pPr>
      <w:r w:rsidRPr="00B2280E">
        <w:rPr>
          <w:w w:val="105"/>
        </w:rPr>
        <w:t>make available and promote a range of resources to support independent learning, including te reo Māori books, games, and online learning opportunities.</w:t>
      </w:r>
    </w:p>
    <w:p w14:paraId="0DC43EC2" w14:textId="77777777" w:rsidR="00B2280E" w:rsidRDefault="00B2280E" w:rsidP="00B2280E">
      <w:pPr>
        <w:rPr>
          <w:w w:val="105"/>
        </w:rPr>
      </w:pPr>
    </w:p>
    <w:p w14:paraId="0369AFAB" w14:textId="2051177C" w:rsidR="00B2280E" w:rsidRPr="00B2280E" w:rsidRDefault="00B2280E" w:rsidP="00B2280E">
      <w:pPr>
        <w:rPr>
          <w:w w:val="105"/>
        </w:rPr>
      </w:pPr>
      <w:r w:rsidRPr="00B2280E">
        <w:rPr>
          <w:w w:val="105"/>
        </w:rPr>
        <w:t>We continue to run waiata practice, lunchtime learning events for Matariki and Te Wiki o Te reo Māori, and highlight research, events, and talks available in regions and online that strengthen our</w:t>
      </w:r>
      <w:r>
        <w:rPr>
          <w:w w:val="105"/>
        </w:rPr>
        <w:t xml:space="preserve"> </w:t>
      </w:r>
      <w:r w:rsidRPr="00B2280E">
        <w:rPr>
          <w:w w:val="105"/>
        </w:rPr>
        <w:t>understanding of te ao Māori and our ability to partner with Māori to improve cancer outcomes.</w:t>
      </w:r>
    </w:p>
    <w:p w14:paraId="6D4A505B" w14:textId="77777777" w:rsidR="00B2280E" w:rsidRPr="00B2280E" w:rsidRDefault="00B2280E" w:rsidP="00B2280E">
      <w:pPr>
        <w:pStyle w:val="Heading4"/>
        <w:rPr>
          <w:w w:val="105"/>
        </w:rPr>
      </w:pPr>
      <w:r w:rsidRPr="00B2280E">
        <w:rPr>
          <w:w w:val="105"/>
        </w:rPr>
        <w:t>Increasing resilience</w:t>
      </w:r>
    </w:p>
    <w:p w14:paraId="56F9A2A0" w14:textId="77777777" w:rsidR="00B2280E" w:rsidRDefault="00B2280E" w:rsidP="00B2280E">
      <w:pPr>
        <w:rPr>
          <w:w w:val="105"/>
        </w:rPr>
      </w:pPr>
      <w:r w:rsidRPr="00B2280E">
        <w:rPr>
          <w:w w:val="105"/>
        </w:rPr>
        <w:t>To strengthen the Agency’s ability to continue operating and support the wider health sector during an emergency, we refined the Agency’s Business Continuity Plan and developed a new Emergency Management Plan in 2024/25. This ensures we can continue to meet our obligations under the Health Emergency Management Assurance Framework and other relevant laws and standards.</w:t>
      </w:r>
    </w:p>
    <w:p w14:paraId="6DB1C51F" w14:textId="77777777" w:rsidR="00B2280E" w:rsidRPr="00B2280E" w:rsidRDefault="00B2280E" w:rsidP="00B2280E">
      <w:pPr>
        <w:rPr>
          <w:w w:val="105"/>
        </w:rPr>
      </w:pPr>
    </w:p>
    <w:p w14:paraId="2F816BC5" w14:textId="77777777" w:rsidR="00B2280E" w:rsidRDefault="00B2280E" w:rsidP="00B2280E">
      <w:pPr>
        <w:rPr>
          <w:w w:val="105"/>
        </w:rPr>
      </w:pPr>
      <w:r w:rsidRPr="00B2280E">
        <w:rPr>
          <w:w w:val="105"/>
        </w:rPr>
        <w:t>The Ministry’s Emergency Management Team has provided advice on this work and will support the Agency in running a desktop emergency exercise with all the Agency’s leaders to test and refine the Plan. We will also run a learning kāhui (session) with staff on the Agency’s emergency management processes and opportunities to support civil defence responses.</w:t>
      </w:r>
    </w:p>
    <w:p w14:paraId="28D638A7" w14:textId="77777777" w:rsidR="00B2280E" w:rsidRDefault="00B2280E" w:rsidP="00B2280E">
      <w:pPr>
        <w:pStyle w:val="Heading3"/>
        <w:rPr>
          <w:w w:val="105"/>
        </w:rPr>
        <w:sectPr w:rsidR="00B2280E" w:rsidSect="004B1083">
          <w:pgSz w:w="11907" w:h="16840" w:code="9"/>
          <w:pgMar w:top="1418" w:right="1701" w:bottom="1134" w:left="1843" w:header="284" w:footer="425" w:gutter="284"/>
          <w:cols w:space="720"/>
        </w:sectPr>
      </w:pPr>
    </w:p>
    <w:p w14:paraId="635ABB18" w14:textId="222D3CEA" w:rsidR="00B2280E" w:rsidRPr="00B2280E" w:rsidRDefault="00B2280E" w:rsidP="00B2280E">
      <w:pPr>
        <w:pStyle w:val="Heading3"/>
        <w:rPr>
          <w:w w:val="105"/>
        </w:rPr>
      </w:pPr>
      <w:r w:rsidRPr="00B2280E">
        <w:rPr>
          <w:w w:val="105"/>
        </w:rPr>
        <w:t>Our people – Ō mātou kaimahi</w:t>
      </w:r>
    </w:p>
    <w:p w14:paraId="2AC87D48" w14:textId="2C323E18" w:rsidR="00B2280E" w:rsidRDefault="00B2280E" w:rsidP="00B2280E">
      <w:pPr>
        <w:rPr>
          <w:w w:val="105"/>
        </w:rPr>
      </w:pPr>
      <w:r>
        <w:rPr>
          <w:noProof/>
        </w:rPr>
        <w:drawing>
          <wp:anchor distT="0" distB="0" distL="114300" distR="114300" simplePos="0" relativeHeight="251659776" behindDoc="0" locked="0" layoutInCell="1" allowOverlap="1" wp14:anchorId="04D850CC" wp14:editId="16981716">
            <wp:simplePos x="0" y="0"/>
            <wp:positionH relativeFrom="column">
              <wp:posOffset>3132274</wp:posOffset>
            </wp:positionH>
            <wp:positionV relativeFrom="paragraph">
              <wp:posOffset>17962</wp:posOffset>
            </wp:positionV>
            <wp:extent cx="2002790" cy="6367780"/>
            <wp:effectExtent l="0" t="0" r="0" b="0"/>
            <wp:wrapSquare wrapText="bothSides"/>
            <wp:docPr id="28740980" name="Picture 1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40980" name="Picture 10">
                      <a:extLst>
                        <a:ext uri="{C183D7F6-B498-43B3-948B-1728B52AA6E4}">
                          <adec:decorative xmlns:adec="http://schemas.microsoft.com/office/drawing/2017/decorative" val="1"/>
                        </a:ext>
                      </a:extLst>
                    </pic:cNvPr>
                    <pic:cNvPicPr/>
                  </pic:nvPicPr>
                  <pic:blipFill rotWithShape="1">
                    <a:blip r:embed="rId44" cstate="print">
                      <a:extLst>
                        <a:ext uri="{28A0092B-C50C-407E-A947-70E740481C1C}">
                          <a14:useLocalDpi xmlns:a14="http://schemas.microsoft.com/office/drawing/2010/main" val="0"/>
                        </a:ext>
                      </a:extLst>
                    </a:blip>
                    <a:srcRect l="50926" t="7051" r="10024" b="5171"/>
                    <a:stretch>
                      <a:fillRect/>
                    </a:stretch>
                  </pic:blipFill>
                  <pic:spPr bwMode="auto">
                    <a:xfrm>
                      <a:off x="0" y="0"/>
                      <a:ext cx="2002790" cy="636778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B2280E">
        <w:rPr>
          <w:w w:val="105"/>
        </w:rPr>
        <w:t>On 30 June 2025, the Agency employed 63 people. The 59.8 full-time equivalent (FTE) roles were based in five offices across the country. Of the 63 people, four and a half FTE were in fixed-term roles, and one FTE was on secondment. Not included are three staff on parental leave, and three 0.4 FTE who were seconded into the Agency during this time.</w:t>
      </w:r>
    </w:p>
    <w:p w14:paraId="7CD812AE" w14:textId="77777777" w:rsidR="00B2280E" w:rsidRPr="00B2280E" w:rsidRDefault="00B2280E" w:rsidP="00B2280E">
      <w:pPr>
        <w:rPr>
          <w:w w:val="105"/>
        </w:rPr>
      </w:pPr>
    </w:p>
    <w:p w14:paraId="687B0CC5" w14:textId="77777777" w:rsidR="00B2280E" w:rsidRDefault="00B2280E" w:rsidP="00B2280E">
      <w:pPr>
        <w:rPr>
          <w:w w:val="105"/>
        </w:rPr>
      </w:pPr>
      <w:r w:rsidRPr="00B2280E">
        <w:rPr>
          <w:w w:val="105"/>
        </w:rPr>
        <w:t>We also engaged three FTE in contract roles.</w:t>
      </w:r>
    </w:p>
    <w:p w14:paraId="3CBAAC92" w14:textId="407563A0" w:rsidR="00B2280E" w:rsidRPr="00B2280E" w:rsidRDefault="00B2280E" w:rsidP="00B2280E">
      <w:pPr>
        <w:rPr>
          <w:w w:val="105"/>
        </w:rPr>
      </w:pPr>
    </w:p>
    <w:p w14:paraId="53A5C4B2" w14:textId="77777777" w:rsidR="00B2280E" w:rsidRPr="00B2280E" w:rsidRDefault="00B2280E" w:rsidP="00B2280E">
      <w:pPr>
        <w:rPr>
          <w:w w:val="105"/>
        </w:rPr>
      </w:pPr>
      <w:r w:rsidRPr="00B2280E">
        <w:rPr>
          <w:w w:val="105"/>
        </w:rPr>
        <w:t>We were also recruiting three FTE roles with another three FTE roles on hold.</w:t>
      </w:r>
    </w:p>
    <w:p w14:paraId="1977C66B" w14:textId="75CBF2E5" w:rsidR="00B2280E" w:rsidRPr="00B2280E" w:rsidRDefault="00B2280E" w:rsidP="00B2280E">
      <w:pPr>
        <w:pStyle w:val="Heading4"/>
        <w:rPr>
          <w:w w:val="105"/>
        </w:rPr>
      </w:pPr>
      <w:r w:rsidRPr="00B2280E">
        <w:rPr>
          <w:w w:val="105"/>
        </w:rPr>
        <w:t>Full-time and part-time roles</w:t>
      </w:r>
    </w:p>
    <w:p w14:paraId="2303C3F9" w14:textId="6E6E2876" w:rsidR="00B2280E" w:rsidRPr="00B2280E" w:rsidRDefault="00B2280E" w:rsidP="00B2280E">
      <w:pPr>
        <w:rPr>
          <w:w w:val="105"/>
        </w:rPr>
      </w:pPr>
      <w:r w:rsidRPr="00B2280E">
        <w:rPr>
          <w:w w:val="105"/>
        </w:rPr>
        <w:t>Of our workforce, 76% of our permanent staff work full time.</w:t>
      </w:r>
    </w:p>
    <w:p w14:paraId="6281FDC6" w14:textId="60F8F294" w:rsidR="00B2280E" w:rsidRPr="00B2280E" w:rsidRDefault="00B2280E" w:rsidP="00B2280E">
      <w:pPr>
        <w:pStyle w:val="Heading4"/>
        <w:rPr>
          <w:w w:val="105"/>
        </w:rPr>
      </w:pPr>
      <w:r w:rsidRPr="00B2280E">
        <w:rPr>
          <w:w w:val="105"/>
        </w:rPr>
        <w:t>Gender</w:t>
      </w:r>
    </w:p>
    <w:p w14:paraId="2FF1785C" w14:textId="77777777" w:rsidR="00B2280E" w:rsidRPr="00B2280E" w:rsidRDefault="00B2280E" w:rsidP="00B2280E">
      <w:pPr>
        <w:rPr>
          <w:w w:val="105"/>
        </w:rPr>
      </w:pPr>
      <w:r w:rsidRPr="00B2280E">
        <w:rPr>
          <w:w w:val="105"/>
        </w:rPr>
        <w:t>The Agency’s gender distribution was similar to the previous year, with 77% percent of staff identifying as female.</w:t>
      </w:r>
    </w:p>
    <w:p w14:paraId="5DA33CAF" w14:textId="77777777" w:rsidR="00B2280E" w:rsidRPr="00B2280E" w:rsidRDefault="00B2280E" w:rsidP="00B2280E">
      <w:pPr>
        <w:pStyle w:val="Heading4"/>
        <w:rPr>
          <w:w w:val="105"/>
        </w:rPr>
      </w:pPr>
      <w:r w:rsidRPr="00B2280E">
        <w:rPr>
          <w:w w:val="105"/>
        </w:rPr>
        <w:t>Ethnicity</w:t>
      </w:r>
    </w:p>
    <w:p w14:paraId="5A5BE88E" w14:textId="77777777" w:rsidR="00B2280E" w:rsidRDefault="00B2280E" w:rsidP="00B2280E">
      <w:pPr>
        <w:rPr>
          <w:w w:val="105"/>
        </w:rPr>
      </w:pPr>
      <w:r w:rsidRPr="00B2280E">
        <w:rPr>
          <w:w w:val="105"/>
        </w:rPr>
        <w:t>We actively seek a diverse and qualified workforce to reflect the population we serve.</w:t>
      </w:r>
    </w:p>
    <w:p w14:paraId="110F0B31" w14:textId="77777777" w:rsidR="00B2280E" w:rsidRPr="00B2280E" w:rsidRDefault="00B2280E" w:rsidP="00B2280E">
      <w:pPr>
        <w:rPr>
          <w:w w:val="105"/>
        </w:rPr>
      </w:pPr>
    </w:p>
    <w:p w14:paraId="12F56768" w14:textId="77777777" w:rsidR="00B2280E" w:rsidRPr="00B2280E" w:rsidRDefault="00B2280E" w:rsidP="00B2280E">
      <w:pPr>
        <w:rPr>
          <w:w w:val="105"/>
        </w:rPr>
      </w:pPr>
      <w:r w:rsidRPr="00B2280E">
        <w:rPr>
          <w:w w:val="105"/>
        </w:rPr>
        <w:t>In the 2024/25 year, 62% of our staff identified as NZ European, 16% as Māori, 5% percent as Pacific peoples and 9% percent as Asian. Some staff also identify with more than one ethnic group.</w:t>
      </w:r>
    </w:p>
    <w:p w14:paraId="6B8CAFC2" w14:textId="77777777" w:rsidR="00B2280E" w:rsidRPr="00B2280E" w:rsidRDefault="00B2280E" w:rsidP="00B2280E">
      <w:pPr>
        <w:rPr>
          <w:w w:val="105"/>
        </w:rPr>
      </w:pPr>
      <w:r w:rsidRPr="00B2280E">
        <w:rPr>
          <w:w w:val="105"/>
        </w:rPr>
        <w:t xml:space="preserve"> </w:t>
      </w:r>
    </w:p>
    <w:p w14:paraId="0F3FA169" w14:textId="77777777" w:rsidR="00B2280E" w:rsidRPr="00B2280E" w:rsidRDefault="00B2280E" w:rsidP="00B2280E">
      <w:pPr>
        <w:rPr>
          <w:w w:val="105"/>
        </w:rPr>
      </w:pPr>
    </w:p>
    <w:p w14:paraId="0EB25615" w14:textId="52EB5D5E" w:rsidR="00907BD2" w:rsidRDefault="00B2280E" w:rsidP="00016F58">
      <w:pPr>
        <w:rPr>
          <w:w w:val="105"/>
        </w:rPr>
        <w:sectPr w:rsidR="00907BD2" w:rsidSect="004B1083">
          <w:pgSz w:w="11907" w:h="16840" w:code="9"/>
          <w:pgMar w:top="1418" w:right="1701" w:bottom="1134" w:left="1843" w:header="284" w:footer="425" w:gutter="284"/>
          <w:cols w:space="720"/>
        </w:sectPr>
      </w:pPr>
      <w:r w:rsidRPr="00B2280E">
        <w:rPr>
          <w:w w:val="105"/>
        </w:rPr>
        <w:t xml:space="preserve"> </w:t>
      </w:r>
    </w:p>
    <w:p w14:paraId="06B1BEE0" w14:textId="1D9D7EC5" w:rsidR="00907BD2" w:rsidRPr="00907BD2" w:rsidRDefault="00907BD2" w:rsidP="008105CB">
      <w:pPr>
        <w:pStyle w:val="Heading3"/>
        <w:spacing w:before="0"/>
        <w:rPr>
          <w:w w:val="105"/>
        </w:rPr>
      </w:pPr>
      <w:r w:rsidRPr="00907BD2">
        <w:rPr>
          <w:w w:val="105"/>
        </w:rPr>
        <w:t>Our performance – Ā mātou mahi</w:t>
      </w:r>
    </w:p>
    <w:tbl>
      <w:tblPr>
        <w:tblW w:w="7903" w:type="dxa"/>
        <w:tblLayout w:type="fixed"/>
        <w:tblCellMar>
          <w:left w:w="0" w:type="dxa"/>
          <w:right w:w="0" w:type="dxa"/>
        </w:tblCellMar>
        <w:tblLook w:val="01E0" w:firstRow="1" w:lastRow="1" w:firstColumn="1" w:lastColumn="1" w:noHBand="0" w:noVBand="0"/>
      </w:tblPr>
      <w:tblGrid>
        <w:gridCol w:w="2410"/>
        <w:gridCol w:w="877"/>
        <w:gridCol w:w="877"/>
        <w:gridCol w:w="877"/>
        <w:gridCol w:w="878"/>
        <w:gridCol w:w="1984"/>
      </w:tblGrid>
      <w:tr w:rsidR="00907BD2" w:rsidRPr="00124BB8" w14:paraId="498CCFD0" w14:textId="3250E64B" w:rsidTr="00124BB8">
        <w:trPr>
          <w:trHeight w:val="302"/>
          <w:tblHeader/>
        </w:trPr>
        <w:tc>
          <w:tcPr>
            <w:tcW w:w="2410" w:type="dxa"/>
            <w:shd w:val="clear" w:color="auto" w:fill="D9D9D9" w:themeFill="background1" w:themeFillShade="D9"/>
          </w:tcPr>
          <w:p w14:paraId="6BF44DD8" w14:textId="6FC29BD3" w:rsidR="00907BD2" w:rsidRPr="00124BB8" w:rsidRDefault="00907BD2" w:rsidP="00124BB8">
            <w:pPr>
              <w:pStyle w:val="TableText"/>
              <w:ind w:left="57" w:right="57"/>
              <w:rPr>
                <w:rFonts w:cs="Segoe UI"/>
                <w:b/>
                <w:bCs/>
                <w:sz w:val="16"/>
                <w:szCs w:val="16"/>
              </w:rPr>
            </w:pPr>
            <w:r w:rsidRPr="00124BB8">
              <w:rPr>
                <w:rFonts w:cs="Segoe UI"/>
                <w:b/>
                <w:bCs/>
                <w:sz w:val="16"/>
                <w:szCs w:val="16"/>
              </w:rPr>
              <w:t>Performance measure</w:t>
            </w:r>
          </w:p>
        </w:tc>
        <w:tc>
          <w:tcPr>
            <w:tcW w:w="877" w:type="dxa"/>
            <w:shd w:val="clear" w:color="auto" w:fill="D9D9D9" w:themeFill="background1" w:themeFillShade="D9"/>
          </w:tcPr>
          <w:p w14:paraId="165B59B2" w14:textId="1DB35C3B" w:rsidR="00907BD2" w:rsidRPr="00124BB8" w:rsidRDefault="00907BD2" w:rsidP="00124BB8">
            <w:pPr>
              <w:pStyle w:val="TableText"/>
              <w:ind w:left="57" w:right="57"/>
              <w:jc w:val="right"/>
              <w:rPr>
                <w:rFonts w:cs="Segoe UI"/>
                <w:b/>
                <w:bCs/>
                <w:sz w:val="16"/>
                <w:szCs w:val="16"/>
              </w:rPr>
            </w:pPr>
            <w:r w:rsidRPr="00124BB8">
              <w:rPr>
                <w:rFonts w:cs="Segoe UI"/>
                <w:b/>
                <w:bCs/>
                <w:sz w:val="16"/>
                <w:szCs w:val="16"/>
              </w:rPr>
              <w:t>2021/22</w:t>
            </w:r>
          </w:p>
        </w:tc>
        <w:tc>
          <w:tcPr>
            <w:tcW w:w="877" w:type="dxa"/>
            <w:shd w:val="clear" w:color="auto" w:fill="D9D9D9" w:themeFill="background1" w:themeFillShade="D9"/>
          </w:tcPr>
          <w:p w14:paraId="42232AAA" w14:textId="04E60048" w:rsidR="00907BD2" w:rsidRPr="00124BB8" w:rsidRDefault="00907BD2" w:rsidP="00124BB8">
            <w:pPr>
              <w:pStyle w:val="TableText"/>
              <w:ind w:left="57" w:right="57"/>
              <w:jc w:val="right"/>
              <w:rPr>
                <w:rFonts w:cs="Segoe UI"/>
                <w:b/>
                <w:bCs/>
                <w:sz w:val="16"/>
                <w:szCs w:val="16"/>
              </w:rPr>
            </w:pPr>
            <w:r w:rsidRPr="00124BB8">
              <w:rPr>
                <w:rFonts w:cs="Segoe UI"/>
                <w:b/>
                <w:bCs/>
                <w:sz w:val="16"/>
                <w:szCs w:val="16"/>
              </w:rPr>
              <w:t>2022/23</w:t>
            </w:r>
          </w:p>
        </w:tc>
        <w:tc>
          <w:tcPr>
            <w:tcW w:w="877" w:type="dxa"/>
            <w:shd w:val="clear" w:color="auto" w:fill="D9D9D9" w:themeFill="background1" w:themeFillShade="D9"/>
          </w:tcPr>
          <w:p w14:paraId="649FA4B5" w14:textId="06A56A28" w:rsidR="00907BD2" w:rsidRPr="00124BB8" w:rsidRDefault="00907BD2" w:rsidP="00124BB8">
            <w:pPr>
              <w:pStyle w:val="TableText"/>
              <w:ind w:left="57" w:right="57"/>
              <w:jc w:val="right"/>
              <w:rPr>
                <w:rFonts w:cs="Segoe UI"/>
                <w:b/>
                <w:bCs/>
                <w:sz w:val="16"/>
                <w:szCs w:val="16"/>
              </w:rPr>
            </w:pPr>
            <w:r w:rsidRPr="00124BB8">
              <w:rPr>
                <w:rFonts w:cs="Segoe UI"/>
                <w:b/>
                <w:bCs/>
                <w:sz w:val="16"/>
                <w:szCs w:val="16"/>
              </w:rPr>
              <w:t>2023/24</w:t>
            </w:r>
          </w:p>
        </w:tc>
        <w:tc>
          <w:tcPr>
            <w:tcW w:w="878" w:type="dxa"/>
            <w:shd w:val="clear" w:color="auto" w:fill="D9D9D9" w:themeFill="background1" w:themeFillShade="D9"/>
          </w:tcPr>
          <w:p w14:paraId="3465520B" w14:textId="12E62327" w:rsidR="00907BD2" w:rsidRPr="00124BB8" w:rsidRDefault="00907BD2" w:rsidP="00124BB8">
            <w:pPr>
              <w:pStyle w:val="TableText"/>
              <w:ind w:left="57" w:right="113"/>
              <w:jc w:val="right"/>
              <w:rPr>
                <w:rFonts w:cs="Segoe UI"/>
                <w:b/>
                <w:bCs/>
                <w:sz w:val="16"/>
                <w:szCs w:val="16"/>
              </w:rPr>
            </w:pPr>
            <w:r w:rsidRPr="00124BB8">
              <w:rPr>
                <w:rFonts w:cs="Segoe UI"/>
                <w:b/>
                <w:bCs/>
                <w:sz w:val="16"/>
                <w:szCs w:val="16"/>
              </w:rPr>
              <w:t>2024/25</w:t>
            </w:r>
          </w:p>
        </w:tc>
        <w:tc>
          <w:tcPr>
            <w:tcW w:w="1984" w:type="dxa"/>
            <w:shd w:val="clear" w:color="auto" w:fill="D9D9D9" w:themeFill="background1" w:themeFillShade="D9"/>
          </w:tcPr>
          <w:p w14:paraId="5B7EAF4F" w14:textId="21DF3F80" w:rsidR="00907BD2" w:rsidRPr="00124BB8" w:rsidRDefault="00907BD2" w:rsidP="00124BB8">
            <w:pPr>
              <w:pStyle w:val="TableText"/>
              <w:ind w:left="57" w:right="57"/>
              <w:rPr>
                <w:rFonts w:cs="Segoe UI"/>
                <w:b/>
                <w:bCs/>
                <w:sz w:val="16"/>
                <w:szCs w:val="16"/>
              </w:rPr>
            </w:pPr>
            <w:r w:rsidRPr="00124BB8">
              <w:rPr>
                <w:rFonts w:cs="Segoe UI"/>
                <w:b/>
                <w:bCs/>
                <w:sz w:val="16"/>
                <w:szCs w:val="16"/>
              </w:rPr>
              <w:t>Notes</w:t>
            </w:r>
          </w:p>
        </w:tc>
      </w:tr>
      <w:tr w:rsidR="00907BD2" w:rsidRPr="00124BB8" w14:paraId="463C6D7D" w14:textId="261857B2" w:rsidTr="00124BB8">
        <w:trPr>
          <w:trHeight w:val="20"/>
        </w:trPr>
        <w:tc>
          <w:tcPr>
            <w:tcW w:w="2410" w:type="dxa"/>
            <w:tcBorders>
              <w:top w:val="nil"/>
              <w:left w:val="nil"/>
              <w:bottom w:val="single" w:sz="4" w:space="0" w:color="A6A6A6" w:themeColor="background1" w:themeShade="A6"/>
              <w:right w:val="nil"/>
            </w:tcBorders>
          </w:tcPr>
          <w:p w14:paraId="3A0D49B6" w14:textId="17E0DAE7" w:rsidR="00907BD2" w:rsidRPr="00124BB8" w:rsidRDefault="00907BD2" w:rsidP="00124BB8">
            <w:pPr>
              <w:pStyle w:val="TableText"/>
              <w:ind w:left="57" w:right="57"/>
              <w:rPr>
                <w:rFonts w:cs="Segoe UI"/>
                <w:sz w:val="16"/>
                <w:szCs w:val="16"/>
              </w:rPr>
            </w:pPr>
            <w:r w:rsidRPr="00124BB8">
              <w:rPr>
                <w:rFonts w:cs="Segoe UI"/>
                <w:sz w:val="16"/>
                <w:szCs w:val="16"/>
              </w:rPr>
              <w:t>Staff satisfaction</w:t>
            </w:r>
          </w:p>
        </w:tc>
        <w:tc>
          <w:tcPr>
            <w:tcW w:w="877" w:type="dxa"/>
            <w:tcBorders>
              <w:top w:val="nil"/>
              <w:left w:val="nil"/>
              <w:bottom w:val="single" w:sz="4" w:space="0" w:color="A6A6A6" w:themeColor="background1" w:themeShade="A6"/>
              <w:right w:val="nil"/>
            </w:tcBorders>
          </w:tcPr>
          <w:p w14:paraId="2AD19B38" w14:textId="0C93CB0C" w:rsidR="00907BD2" w:rsidRPr="00124BB8" w:rsidRDefault="00907BD2" w:rsidP="00124BB8">
            <w:pPr>
              <w:pStyle w:val="TableText"/>
              <w:ind w:left="57" w:right="57"/>
              <w:jc w:val="right"/>
              <w:rPr>
                <w:rFonts w:cs="Segoe UI"/>
                <w:sz w:val="16"/>
                <w:szCs w:val="16"/>
              </w:rPr>
            </w:pPr>
            <w:r w:rsidRPr="00124BB8">
              <w:rPr>
                <w:rFonts w:cs="Segoe UI"/>
                <w:sz w:val="16"/>
                <w:szCs w:val="16"/>
              </w:rPr>
              <w:t>NA</w:t>
            </w:r>
          </w:p>
        </w:tc>
        <w:tc>
          <w:tcPr>
            <w:tcW w:w="877" w:type="dxa"/>
            <w:tcBorders>
              <w:top w:val="nil"/>
              <w:left w:val="nil"/>
              <w:bottom w:val="single" w:sz="4" w:space="0" w:color="A6A6A6" w:themeColor="background1" w:themeShade="A6"/>
              <w:right w:val="nil"/>
            </w:tcBorders>
          </w:tcPr>
          <w:p w14:paraId="613F48EB" w14:textId="1CE15205" w:rsidR="00907BD2" w:rsidRPr="00124BB8" w:rsidRDefault="00907BD2" w:rsidP="00124BB8">
            <w:pPr>
              <w:pStyle w:val="TableText"/>
              <w:ind w:left="57" w:right="57"/>
              <w:jc w:val="right"/>
              <w:rPr>
                <w:rFonts w:cs="Segoe UI"/>
                <w:sz w:val="16"/>
                <w:szCs w:val="16"/>
              </w:rPr>
            </w:pPr>
            <w:r w:rsidRPr="00124BB8">
              <w:rPr>
                <w:rFonts w:cs="Segoe UI"/>
                <w:sz w:val="16"/>
                <w:szCs w:val="16"/>
              </w:rPr>
              <w:t>84%</w:t>
            </w:r>
          </w:p>
        </w:tc>
        <w:tc>
          <w:tcPr>
            <w:tcW w:w="877" w:type="dxa"/>
            <w:tcBorders>
              <w:top w:val="nil"/>
              <w:left w:val="nil"/>
              <w:bottom w:val="single" w:sz="4" w:space="0" w:color="A6A6A6" w:themeColor="background1" w:themeShade="A6"/>
              <w:right w:val="nil"/>
            </w:tcBorders>
          </w:tcPr>
          <w:p w14:paraId="0EE91405" w14:textId="0B14484F" w:rsidR="00907BD2" w:rsidRPr="00124BB8" w:rsidRDefault="00907BD2" w:rsidP="00124BB8">
            <w:pPr>
              <w:pStyle w:val="TableText"/>
              <w:ind w:left="57" w:right="57"/>
              <w:jc w:val="right"/>
              <w:rPr>
                <w:rFonts w:cs="Segoe UI"/>
                <w:sz w:val="16"/>
                <w:szCs w:val="16"/>
              </w:rPr>
            </w:pPr>
            <w:r w:rsidRPr="00124BB8">
              <w:rPr>
                <w:rFonts w:cs="Segoe UI"/>
                <w:sz w:val="16"/>
                <w:szCs w:val="16"/>
              </w:rPr>
              <w:t>72%</w:t>
            </w:r>
          </w:p>
        </w:tc>
        <w:tc>
          <w:tcPr>
            <w:tcW w:w="878" w:type="dxa"/>
            <w:tcBorders>
              <w:top w:val="nil"/>
              <w:left w:val="nil"/>
              <w:bottom w:val="single" w:sz="4" w:space="0" w:color="A6A6A6" w:themeColor="background1" w:themeShade="A6"/>
              <w:right w:val="nil"/>
            </w:tcBorders>
          </w:tcPr>
          <w:p w14:paraId="31CA91CD" w14:textId="2426C4E9" w:rsidR="00907BD2" w:rsidRPr="00124BB8" w:rsidRDefault="00907BD2" w:rsidP="00124BB8">
            <w:pPr>
              <w:pStyle w:val="TableText"/>
              <w:ind w:left="57" w:right="113"/>
              <w:jc w:val="right"/>
              <w:rPr>
                <w:rFonts w:cs="Segoe UI"/>
                <w:sz w:val="16"/>
                <w:szCs w:val="16"/>
              </w:rPr>
            </w:pPr>
            <w:r w:rsidRPr="00124BB8">
              <w:rPr>
                <w:rFonts w:cs="Segoe UI"/>
                <w:sz w:val="16"/>
                <w:szCs w:val="16"/>
              </w:rPr>
              <w:t>74%</w:t>
            </w:r>
          </w:p>
        </w:tc>
        <w:tc>
          <w:tcPr>
            <w:tcW w:w="1984" w:type="dxa"/>
            <w:tcBorders>
              <w:top w:val="nil"/>
              <w:left w:val="nil"/>
              <w:bottom w:val="single" w:sz="4" w:space="0" w:color="A6A6A6" w:themeColor="background1" w:themeShade="A6"/>
              <w:right w:val="nil"/>
            </w:tcBorders>
          </w:tcPr>
          <w:p w14:paraId="1EB1BAD1" w14:textId="7E5CD9AF" w:rsidR="00907BD2" w:rsidRPr="00124BB8" w:rsidRDefault="00907BD2" w:rsidP="00124BB8">
            <w:pPr>
              <w:pStyle w:val="TableText"/>
              <w:ind w:left="57" w:right="57"/>
              <w:rPr>
                <w:rFonts w:cs="Segoe UI"/>
                <w:sz w:val="16"/>
                <w:szCs w:val="16"/>
              </w:rPr>
            </w:pPr>
            <w:r w:rsidRPr="00124BB8">
              <w:rPr>
                <w:rFonts w:cs="Segoe UI"/>
                <w:sz w:val="16"/>
                <w:szCs w:val="16"/>
              </w:rPr>
              <w:t>Kōrero Mai survey undertaken in October 2023.</w:t>
            </w:r>
          </w:p>
        </w:tc>
      </w:tr>
      <w:tr w:rsidR="00907BD2" w:rsidRPr="00124BB8" w14:paraId="224D2FC0" w14:textId="2358A3D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17412C74" w14:textId="283A7D1A" w:rsidR="00907BD2" w:rsidRPr="00124BB8" w:rsidRDefault="00907BD2" w:rsidP="00124BB8">
            <w:pPr>
              <w:pStyle w:val="TableText"/>
              <w:ind w:left="57" w:right="57"/>
              <w:rPr>
                <w:rFonts w:cs="Segoe UI"/>
                <w:sz w:val="16"/>
                <w:szCs w:val="16"/>
              </w:rPr>
            </w:pPr>
            <w:r w:rsidRPr="00124BB8">
              <w:rPr>
                <w:rFonts w:cs="Segoe UI"/>
                <w:sz w:val="16"/>
                <w:szCs w:val="16"/>
              </w:rPr>
              <w:t>Sick/domestic leave taken</w:t>
            </w:r>
          </w:p>
        </w:tc>
        <w:tc>
          <w:tcPr>
            <w:tcW w:w="877" w:type="dxa"/>
            <w:tcBorders>
              <w:top w:val="single" w:sz="4" w:space="0" w:color="A6A6A6" w:themeColor="background1" w:themeShade="A6"/>
              <w:left w:val="nil"/>
              <w:bottom w:val="single" w:sz="4" w:space="0" w:color="A6A6A6" w:themeColor="background1" w:themeShade="A6"/>
              <w:right w:val="nil"/>
            </w:tcBorders>
          </w:tcPr>
          <w:p w14:paraId="3A532207" w14:textId="4B1813DF" w:rsidR="00907BD2" w:rsidRPr="00124BB8" w:rsidRDefault="00907BD2" w:rsidP="00124BB8">
            <w:pPr>
              <w:pStyle w:val="TableText"/>
              <w:ind w:left="57" w:right="57"/>
              <w:jc w:val="right"/>
              <w:rPr>
                <w:rFonts w:cs="Segoe UI"/>
                <w:sz w:val="16"/>
                <w:szCs w:val="16"/>
              </w:rPr>
            </w:pPr>
            <w:r w:rsidRPr="00124BB8">
              <w:rPr>
                <w:rFonts w:cs="Segoe UI"/>
                <w:sz w:val="16"/>
                <w:szCs w:val="16"/>
              </w:rPr>
              <w:t>4.7 days</w:t>
            </w:r>
          </w:p>
        </w:tc>
        <w:tc>
          <w:tcPr>
            <w:tcW w:w="877" w:type="dxa"/>
            <w:tcBorders>
              <w:top w:val="single" w:sz="4" w:space="0" w:color="A6A6A6" w:themeColor="background1" w:themeShade="A6"/>
              <w:left w:val="nil"/>
              <w:bottom w:val="single" w:sz="4" w:space="0" w:color="A6A6A6" w:themeColor="background1" w:themeShade="A6"/>
              <w:right w:val="nil"/>
            </w:tcBorders>
          </w:tcPr>
          <w:p w14:paraId="69F9B200" w14:textId="75BF313E" w:rsidR="00907BD2" w:rsidRPr="00124BB8" w:rsidRDefault="00907BD2" w:rsidP="00124BB8">
            <w:pPr>
              <w:pStyle w:val="TableText"/>
              <w:ind w:left="57" w:right="57"/>
              <w:jc w:val="right"/>
              <w:rPr>
                <w:rFonts w:cs="Segoe UI"/>
                <w:sz w:val="16"/>
                <w:szCs w:val="16"/>
              </w:rPr>
            </w:pPr>
            <w:r w:rsidRPr="00124BB8">
              <w:rPr>
                <w:rFonts w:cs="Segoe UI"/>
                <w:sz w:val="16"/>
                <w:szCs w:val="16"/>
              </w:rPr>
              <w:t>8.2 days</w:t>
            </w:r>
          </w:p>
        </w:tc>
        <w:tc>
          <w:tcPr>
            <w:tcW w:w="877" w:type="dxa"/>
            <w:tcBorders>
              <w:top w:val="single" w:sz="4" w:space="0" w:color="A6A6A6" w:themeColor="background1" w:themeShade="A6"/>
              <w:left w:val="nil"/>
              <w:bottom w:val="single" w:sz="4" w:space="0" w:color="A6A6A6" w:themeColor="background1" w:themeShade="A6"/>
              <w:right w:val="nil"/>
            </w:tcBorders>
          </w:tcPr>
          <w:p w14:paraId="1A9246A0" w14:textId="42D1128E" w:rsidR="00907BD2" w:rsidRPr="00124BB8" w:rsidRDefault="00907BD2" w:rsidP="00124BB8">
            <w:pPr>
              <w:pStyle w:val="TableText"/>
              <w:ind w:left="57" w:right="57"/>
              <w:jc w:val="right"/>
              <w:rPr>
                <w:rFonts w:cs="Segoe UI"/>
                <w:sz w:val="16"/>
                <w:szCs w:val="16"/>
              </w:rPr>
            </w:pPr>
            <w:r w:rsidRPr="00124BB8">
              <w:rPr>
                <w:rFonts w:cs="Segoe UI"/>
                <w:sz w:val="16"/>
                <w:szCs w:val="16"/>
              </w:rPr>
              <w:t>6.7 days</w:t>
            </w:r>
          </w:p>
        </w:tc>
        <w:tc>
          <w:tcPr>
            <w:tcW w:w="878" w:type="dxa"/>
            <w:tcBorders>
              <w:top w:val="single" w:sz="4" w:space="0" w:color="A6A6A6" w:themeColor="background1" w:themeShade="A6"/>
              <w:left w:val="nil"/>
              <w:bottom w:val="single" w:sz="4" w:space="0" w:color="A6A6A6" w:themeColor="background1" w:themeShade="A6"/>
              <w:right w:val="nil"/>
            </w:tcBorders>
          </w:tcPr>
          <w:p w14:paraId="42089BE5" w14:textId="69C1B550" w:rsidR="00907BD2" w:rsidRPr="00124BB8" w:rsidRDefault="00907BD2" w:rsidP="00124BB8">
            <w:pPr>
              <w:pStyle w:val="TableText"/>
              <w:ind w:left="57" w:right="113"/>
              <w:jc w:val="right"/>
              <w:rPr>
                <w:rFonts w:cs="Segoe UI"/>
                <w:sz w:val="16"/>
                <w:szCs w:val="16"/>
              </w:rPr>
            </w:pPr>
            <w:r w:rsidRPr="00124BB8">
              <w:rPr>
                <w:rFonts w:cs="Segoe UI"/>
                <w:sz w:val="16"/>
                <w:szCs w:val="16"/>
              </w:rPr>
              <w:t>5.4 days</w:t>
            </w:r>
          </w:p>
        </w:tc>
        <w:tc>
          <w:tcPr>
            <w:tcW w:w="1984" w:type="dxa"/>
            <w:tcBorders>
              <w:top w:val="single" w:sz="4" w:space="0" w:color="A6A6A6" w:themeColor="background1" w:themeShade="A6"/>
              <w:left w:val="nil"/>
              <w:bottom w:val="single" w:sz="4" w:space="0" w:color="A6A6A6" w:themeColor="background1" w:themeShade="A6"/>
              <w:right w:val="nil"/>
            </w:tcBorders>
          </w:tcPr>
          <w:p w14:paraId="78AC2198" w14:textId="4755B533" w:rsidR="00907BD2" w:rsidRPr="00124BB8" w:rsidRDefault="00907BD2" w:rsidP="00124BB8">
            <w:pPr>
              <w:pStyle w:val="TableText"/>
              <w:ind w:left="57" w:right="57"/>
              <w:rPr>
                <w:rFonts w:cs="Segoe UI"/>
                <w:sz w:val="16"/>
                <w:szCs w:val="16"/>
              </w:rPr>
            </w:pPr>
            <w:r w:rsidRPr="00124BB8">
              <w:rPr>
                <w:rFonts w:cs="Segoe UI"/>
                <w:sz w:val="16"/>
                <w:szCs w:val="16"/>
              </w:rPr>
              <w:t>We encourage kaimahi to take sick leave to support both public health efforts and staff wellbeing.</w:t>
            </w:r>
          </w:p>
        </w:tc>
      </w:tr>
      <w:tr w:rsidR="00907BD2" w:rsidRPr="00124BB8" w14:paraId="28948080" w14:textId="7E91AA45"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062D9DFD" w14:textId="66DE1639" w:rsidR="00907BD2" w:rsidRPr="00124BB8" w:rsidRDefault="00907BD2" w:rsidP="00124BB8">
            <w:pPr>
              <w:pStyle w:val="TableText"/>
              <w:ind w:left="57" w:right="57"/>
              <w:rPr>
                <w:rFonts w:cs="Segoe UI"/>
                <w:sz w:val="16"/>
                <w:szCs w:val="16"/>
              </w:rPr>
            </w:pPr>
            <w:r w:rsidRPr="00124BB8">
              <w:rPr>
                <w:rFonts w:cs="Segoe UI"/>
                <w:sz w:val="16"/>
                <w:szCs w:val="16"/>
              </w:rPr>
              <w:t>Staff turnover</w:t>
            </w:r>
          </w:p>
        </w:tc>
        <w:tc>
          <w:tcPr>
            <w:tcW w:w="877" w:type="dxa"/>
            <w:tcBorders>
              <w:top w:val="single" w:sz="4" w:space="0" w:color="A6A6A6" w:themeColor="background1" w:themeShade="A6"/>
              <w:left w:val="nil"/>
              <w:bottom w:val="single" w:sz="4" w:space="0" w:color="A6A6A6" w:themeColor="background1" w:themeShade="A6"/>
              <w:right w:val="nil"/>
            </w:tcBorders>
          </w:tcPr>
          <w:p w14:paraId="1F12A018" w14:textId="3E153806" w:rsidR="00907BD2" w:rsidRPr="00124BB8" w:rsidRDefault="00907BD2" w:rsidP="00124BB8">
            <w:pPr>
              <w:pStyle w:val="TableText"/>
              <w:ind w:left="57" w:right="57"/>
              <w:jc w:val="right"/>
              <w:rPr>
                <w:rFonts w:cs="Segoe UI"/>
                <w:sz w:val="16"/>
                <w:szCs w:val="16"/>
              </w:rPr>
            </w:pPr>
            <w:r w:rsidRPr="00124BB8">
              <w:rPr>
                <w:rFonts w:cs="Segoe UI"/>
                <w:sz w:val="16"/>
                <w:szCs w:val="16"/>
              </w:rPr>
              <w:t>13%</w:t>
            </w:r>
          </w:p>
        </w:tc>
        <w:tc>
          <w:tcPr>
            <w:tcW w:w="877" w:type="dxa"/>
            <w:tcBorders>
              <w:top w:val="single" w:sz="4" w:space="0" w:color="A6A6A6" w:themeColor="background1" w:themeShade="A6"/>
              <w:left w:val="nil"/>
              <w:bottom w:val="single" w:sz="4" w:space="0" w:color="A6A6A6" w:themeColor="background1" w:themeShade="A6"/>
              <w:right w:val="nil"/>
            </w:tcBorders>
          </w:tcPr>
          <w:p w14:paraId="37054CEB" w14:textId="4F13177E" w:rsidR="00907BD2" w:rsidRPr="00124BB8" w:rsidRDefault="00907BD2" w:rsidP="00124BB8">
            <w:pPr>
              <w:pStyle w:val="TableText"/>
              <w:ind w:left="57" w:right="57"/>
              <w:jc w:val="right"/>
              <w:rPr>
                <w:rFonts w:cs="Segoe UI"/>
                <w:sz w:val="16"/>
                <w:szCs w:val="16"/>
              </w:rPr>
            </w:pPr>
            <w:r w:rsidRPr="00124BB8">
              <w:rPr>
                <w:rFonts w:cs="Segoe UI"/>
                <w:sz w:val="16"/>
                <w:szCs w:val="16"/>
              </w:rPr>
              <w:t>16%</w:t>
            </w:r>
          </w:p>
        </w:tc>
        <w:tc>
          <w:tcPr>
            <w:tcW w:w="877" w:type="dxa"/>
            <w:tcBorders>
              <w:top w:val="single" w:sz="4" w:space="0" w:color="A6A6A6" w:themeColor="background1" w:themeShade="A6"/>
              <w:left w:val="nil"/>
              <w:bottom w:val="single" w:sz="4" w:space="0" w:color="A6A6A6" w:themeColor="background1" w:themeShade="A6"/>
              <w:right w:val="nil"/>
            </w:tcBorders>
          </w:tcPr>
          <w:p w14:paraId="353E0231" w14:textId="2A792A65" w:rsidR="00907BD2" w:rsidRPr="00124BB8" w:rsidRDefault="00907BD2" w:rsidP="00124BB8">
            <w:pPr>
              <w:pStyle w:val="TableText"/>
              <w:ind w:left="57" w:right="57"/>
              <w:jc w:val="right"/>
              <w:rPr>
                <w:rFonts w:cs="Segoe UI"/>
                <w:sz w:val="16"/>
                <w:szCs w:val="16"/>
              </w:rPr>
            </w:pPr>
            <w:r w:rsidRPr="00124BB8">
              <w:rPr>
                <w:rFonts w:cs="Segoe UI"/>
                <w:sz w:val="16"/>
                <w:szCs w:val="16"/>
              </w:rPr>
              <w:t>21%</w:t>
            </w:r>
          </w:p>
        </w:tc>
        <w:tc>
          <w:tcPr>
            <w:tcW w:w="878" w:type="dxa"/>
            <w:tcBorders>
              <w:top w:val="single" w:sz="4" w:space="0" w:color="A6A6A6" w:themeColor="background1" w:themeShade="A6"/>
              <w:left w:val="nil"/>
              <w:bottom w:val="single" w:sz="4" w:space="0" w:color="A6A6A6" w:themeColor="background1" w:themeShade="A6"/>
              <w:right w:val="nil"/>
            </w:tcBorders>
          </w:tcPr>
          <w:p w14:paraId="53CED60F" w14:textId="055C3492" w:rsidR="00907BD2" w:rsidRPr="00124BB8" w:rsidRDefault="00907BD2" w:rsidP="00124BB8">
            <w:pPr>
              <w:pStyle w:val="TableText"/>
              <w:ind w:left="57" w:right="113"/>
              <w:jc w:val="right"/>
              <w:rPr>
                <w:rFonts w:cs="Segoe UI"/>
                <w:sz w:val="16"/>
                <w:szCs w:val="16"/>
              </w:rPr>
            </w:pPr>
            <w:r w:rsidRPr="00124BB8">
              <w:rPr>
                <w:rFonts w:cs="Segoe UI"/>
                <w:sz w:val="16"/>
                <w:szCs w:val="16"/>
              </w:rPr>
              <w:t>14.5%</w:t>
            </w:r>
          </w:p>
        </w:tc>
        <w:tc>
          <w:tcPr>
            <w:tcW w:w="1984" w:type="dxa"/>
            <w:tcBorders>
              <w:top w:val="single" w:sz="4" w:space="0" w:color="A6A6A6" w:themeColor="background1" w:themeShade="A6"/>
              <w:left w:val="nil"/>
              <w:bottom w:val="single" w:sz="4" w:space="0" w:color="A6A6A6" w:themeColor="background1" w:themeShade="A6"/>
              <w:right w:val="nil"/>
            </w:tcBorders>
          </w:tcPr>
          <w:p w14:paraId="26E6E5A6" w14:textId="3D596A47" w:rsidR="00907BD2" w:rsidRPr="00124BB8" w:rsidRDefault="00907BD2" w:rsidP="00124BB8">
            <w:pPr>
              <w:pStyle w:val="TableText"/>
              <w:ind w:left="57" w:right="57"/>
              <w:rPr>
                <w:rFonts w:cs="Segoe UI"/>
                <w:sz w:val="16"/>
                <w:szCs w:val="16"/>
              </w:rPr>
            </w:pPr>
            <w:r w:rsidRPr="00124BB8">
              <w:rPr>
                <w:rFonts w:cs="Segoe UI"/>
                <w:sz w:val="16"/>
                <w:szCs w:val="16"/>
              </w:rPr>
              <w:t>Being a small agency with a flat structure can limit career development opportunities</w:t>
            </w:r>
          </w:p>
        </w:tc>
      </w:tr>
      <w:tr w:rsidR="00907BD2" w:rsidRPr="00124BB8" w14:paraId="18994F87" w14:textId="0304CE9A"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641288C9" w14:textId="7107895B" w:rsidR="00907BD2" w:rsidRPr="00124BB8" w:rsidRDefault="00907BD2" w:rsidP="00124BB8">
            <w:pPr>
              <w:pStyle w:val="TableText"/>
              <w:ind w:left="57" w:right="57"/>
              <w:rPr>
                <w:rFonts w:cs="Segoe UI"/>
                <w:sz w:val="16"/>
                <w:szCs w:val="16"/>
              </w:rPr>
            </w:pPr>
            <w:r w:rsidRPr="00124BB8">
              <w:rPr>
                <w:rFonts w:cs="Segoe UI"/>
                <w:sz w:val="16"/>
                <w:szCs w:val="16"/>
              </w:rPr>
              <w:t>Percentage Māori staff</w:t>
            </w:r>
          </w:p>
        </w:tc>
        <w:tc>
          <w:tcPr>
            <w:tcW w:w="877" w:type="dxa"/>
            <w:tcBorders>
              <w:top w:val="single" w:sz="4" w:space="0" w:color="A6A6A6" w:themeColor="background1" w:themeShade="A6"/>
              <w:left w:val="nil"/>
              <w:bottom w:val="single" w:sz="4" w:space="0" w:color="A6A6A6" w:themeColor="background1" w:themeShade="A6"/>
              <w:right w:val="nil"/>
            </w:tcBorders>
          </w:tcPr>
          <w:p w14:paraId="36168281" w14:textId="2A4F0A33" w:rsidR="00907BD2" w:rsidRPr="00124BB8" w:rsidRDefault="00907BD2" w:rsidP="00124BB8">
            <w:pPr>
              <w:pStyle w:val="TableText"/>
              <w:ind w:left="57" w:right="57"/>
              <w:jc w:val="right"/>
              <w:rPr>
                <w:rFonts w:cs="Segoe UI"/>
                <w:sz w:val="16"/>
                <w:szCs w:val="16"/>
              </w:rPr>
            </w:pPr>
            <w:r w:rsidRPr="00124BB8">
              <w:rPr>
                <w:rFonts w:cs="Segoe UI"/>
                <w:sz w:val="16"/>
                <w:szCs w:val="16"/>
              </w:rPr>
              <w:t>11%</w:t>
            </w:r>
          </w:p>
        </w:tc>
        <w:tc>
          <w:tcPr>
            <w:tcW w:w="877" w:type="dxa"/>
            <w:tcBorders>
              <w:top w:val="single" w:sz="4" w:space="0" w:color="A6A6A6" w:themeColor="background1" w:themeShade="A6"/>
              <w:left w:val="nil"/>
              <w:bottom w:val="single" w:sz="4" w:space="0" w:color="A6A6A6" w:themeColor="background1" w:themeShade="A6"/>
              <w:right w:val="nil"/>
            </w:tcBorders>
          </w:tcPr>
          <w:p w14:paraId="6DD4681B" w14:textId="3547094A" w:rsidR="00907BD2" w:rsidRPr="00124BB8" w:rsidRDefault="00907BD2" w:rsidP="00124BB8">
            <w:pPr>
              <w:pStyle w:val="TableText"/>
              <w:ind w:left="57" w:right="57"/>
              <w:jc w:val="right"/>
              <w:rPr>
                <w:rFonts w:cs="Segoe UI"/>
                <w:sz w:val="16"/>
                <w:szCs w:val="16"/>
              </w:rPr>
            </w:pPr>
            <w:r w:rsidRPr="00124BB8">
              <w:rPr>
                <w:rFonts w:cs="Segoe UI"/>
                <w:sz w:val="16"/>
                <w:szCs w:val="16"/>
              </w:rPr>
              <w:t>11%</w:t>
            </w:r>
          </w:p>
        </w:tc>
        <w:tc>
          <w:tcPr>
            <w:tcW w:w="877" w:type="dxa"/>
            <w:tcBorders>
              <w:top w:val="single" w:sz="4" w:space="0" w:color="A6A6A6" w:themeColor="background1" w:themeShade="A6"/>
              <w:left w:val="nil"/>
              <w:bottom w:val="single" w:sz="4" w:space="0" w:color="A6A6A6" w:themeColor="background1" w:themeShade="A6"/>
              <w:right w:val="nil"/>
            </w:tcBorders>
          </w:tcPr>
          <w:p w14:paraId="6A768D62" w14:textId="013C2FA8" w:rsidR="00907BD2" w:rsidRPr="00124BB8" w:rsidRDefault="00907BD2" w:rsidP="00124BB8">
            <w:pPr>
              <w:pStyle w:val="TableText"/>
              <w:ind w:left="57" w:right="57"/>
              <w:jc w:val="right"/>
              <w:rPr>
                <w:rFonts w:cs="Segoe UI"/>
                <w:sz w:val="16"/>
                <w:szCs w:val="16"/>
              </w:rPr>
            </w:pPr>
            <w:r w:rsidRPr="00124BB8">
              <w:rPr>
                <w:rFonts w:cs="Segoe UI"/>
                <w:sz w:val="16"/>
                <w:szCs w:val="16"/>
              </w:rPr>
              <w:t>13%</w:t>
            </w:r>
          </w:p>
        </w:tc>
        <w:tc>
          <w:tcPr>
            <w:tcW w:w="878" w:type="dxa"/>
            <w:tcBorders>
              <w:top w:val="single" w:sz="4" w:space="0" w:color="A6A6A6" w:themeColor="background1" w:themeShade="A6"/>
              <w:left w:val="nil"/>
              <w:bottom w:val="single" w:sz="4" w:space="0" w:color="A6A6A6" w:themeColor="background1" w:themeShade="A6"/>
              <w:right w:val="nil"/>
            </w:tcBorders>
          </w:tcPr>
          <w:p w14:paraId="5BE41E91" w14:textId="7CFCF65A" w:rsidR="00907BD2" w:rsidRPr="00124BB8" w:rsidRDefault="00907BD2" w:rsidP="00124BB8">
            <w:pPr>
              <w:pStyle w:val="TableText"/>
              <w:ind w:left="57" w:right="113"/>
              <w:jc w:val="right"/>
              <w:rPr>
                <w:rFonts w:cs="Segoe UI"/>
                <w:sz w:val="16"/>
                <w:szCs w:val="16"/>
              </w:rPr>
            </w:pPr>
            <w:r w:rsidRPr="00124BB8">
              <w:rPr>
                <w:rFonts w:cs="Segoe UI"/>
                <w:sz w:val="16"/>
                <w:szCs w:val="16"/>
              </w:rPr>
              <w:t>16%</w:t>
            </w:r>
          </w:p>
        </w:tc>
        <w:tc>
          <w:tcPr>
            <w:tcW w:w="1984" w:type="dxa"/>
            <w:tcBorders>
              <w:top w:val="single" w:sz="4" w:space="0" w:color="A6A6A6" w:themeColor="background1" w:themeShade="A6"/>
              <w:left w:val="nil"/>
              <w:bottom w:val="single" w:sz="4" w:space="0" w:color="A6A6A6" w:themeColor="background1" w:themeShade="A6"/>
              <w:right w:val="nil"/>
            </w:tcBorders>
          </w:tcPr>
          <w:p w14:paraId="611AE595" w14:textId="40F6ECB8" w:rsidR="00907BD2" w:rsidRPr="00124BB8" w:rsidRDefault="00907BD2" w:rsidP="00124BB8">
            <w:pPr>
              <w:pStyle w:val="TableText"/>
              <w:ind w:left="57" w:right="57"/>
              <w:rPr>
                <w:rFonts w:cs="Segoe UI"/>
                <w:sz w:val="16"/>
                <w:szCs w:val="16"/>
              </w:rPr>
            </w:pPr>
          </w:p>
        </w:tc>
      </w:tr>
      <w:tr w:rsidR="00907BD2" w:rsidRPr="00124BB8" w14:paraId="132BA2FD" w14:textId="5FE67512"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4C8CBE84" w14:textId="492D638A" w:rsidR="00907BD2" w:rsidRPr="00124BB8" w:rsidRDefault="00907BD2" w:rsidP="00124BB8">
            <w:pPr>
              <w:pStyle w:val="TableText"/>
              <w:ind w:left="57" w:right="57"/>
              <w:rPr>
                <w:rFonts w:cs="Segoe UI"/>
                <w:sz w:val="16"/>
                <w:szCs w:val="16"/>
              </w:rPr>
            </w:pPr>
            <w:r w:rsidRPr="00124BB8">
              <w:rPr>
                <w:rFonts w:cs="Segoe UI"/>
                <w:sz w:val="16"/>
                <w:szCs w:val="16"/>
              </w:rPr>
              <w:t>Percentage Pacific staff</w:t>
            </w:r>
          </w:p>
        </w:tc>
        <w:tc>
          <w:tcPr>
            <w:tcW w:w="877" w:type="dxa"/>
            <w:tcBorders>
              <w:top w:val="single" w:sz="4" w:space="0" w:color="A6A6A6" w:themeColor="background1" w:themeShade="A6"/>
              <w:left w:val="nil"/>
              <w:bottom w:val="single" w:sz="4" w:space="0" w:color="A6A6A6" w:themeColor="background1" w:themeShade="A6"/>
              <w:right w:val="nil"/>
            </w:tcBorders>
          </w:tcPr>
          <w:p w14:paraId="4E75AAF0" w14:textId="0F83CEFD" w:rsidR="00907BD2" w:rsidRPr="00124BB8" w:rsidRDefault="00907BD2" w:rsidP="00124BB8">
            <w:pPr>
              <w:pStyle w:val="TableText"/>
              <w:ind w:left="57" w:right="57"/>
              <w:jc w:val="right"/>
              <w:rPr>
                <w:rFonts w:cs="Segoe UI"/>
                <w:sz w:val="16"/>
                <w:szCs w:val="16"/>
              </w:rPr>
            </w:pPr>
            <w:r w:rsidRPr="00124BB8">
              <w:rPr>
                <w:rFonts w:cs="Segoe UI"/>
                <w:sz w:val="16"/>
                <w:szCs w:val="16"/>
              </w:rPr>
              <w:t>6%</w:t>
            </w:r>
          </w:p>
        </w:tc>
        <w:tc>
          <w:tcPr>
            <w:tcW w:w="877" w:type="dxa"/>
            <w:tcBorders>
              <w:top w:val="single" w:sz="4" w:space="0" w:color="A6A6A6" w:themeColor="background1" w:themeShade="A6"/>
              <w:left w:val="nil"/>
              <w:bottom w:val="single" w:sz="4" w:space="0" w:color="A6A6A6" w:themeColor="background1" w:themeShade="A6"/>
              <w:right w:val="nil"/>
            </w:tcBorders>
          </w:tcPr>
          <w:p w14:paraId="1B8EB488" w14:textId="4EA87B54" w:rsidR="00907BD2" w:rsidRPr="00124BB8" w:rsidRDefault="00907BD2" w:rsidP="00124BB8">
            <w:pPr>
              <w:pStyle w:val="TableText"/>
              <w:ind w:left="57" w:right="57"/>
              <w:jc w:val="right"/>
              <w:rPr>
                <w:rFonts w:cs="Segoe UI"/>
                <w:sz w:val="16"/>
                <w:szCs w:val="16"/>
              </w:rPr>
            </w:pPr>
            <w:r w:rsidRPr="00124BB8">
              <w:rPr>
                <w:rFonts w:cs="Segoe UI"/>
                <w:sz w:val="16"/>
                <w:szCs w:val="16"/>
              </w:rPr>
              <w:t>5%</w:t>
            </w:r>
          </w:p>
        </w:tc>
        <w:tc>
          <w:tcPr>
            <w:tcW w:w="877" w:type="dxa"/>
            <w:tcBorders>
              <w:top w:val="single" w:sz="4" w:space="0" w:color="A6A6A6" w:themeColor="background1" w:themeShade="A6"/>
              <w:left w:val="nil"/>
              <w:bottom w:val="single" w:sz="4" w:space="0" w:color="A6A6A6" w:themeColor="background1" w:themeShade="A6"/>
              <w:right w:val="nil"/>
            </w:tcBorders>
          </w:tcPr>
          <w:p w14:paraId="27261B9E" w14:textId="309020EE" w:rsidR="00907BD2" w:rsidRPr="00124BB8" w:rsidRDefault="00907BD2" w:rsidP="00124BB8">
            <w:pPr>
              <w:pStyle w:val="TableText"/>
              <w:ind w:left="57" w:right="57"/>
              <w:jc w:val="right"/>
              <w:rPr>
                <w:rFonts w:cs="Segoe UI"/>
                <w:sz w:val="16"/>
                <w:szCs w:val="16"/>
              </w:rPr>
            </w:pPr>
            <w:r w:rsidRPr="00124BB8">
              <w:rPr>
                <w:rFonts w:cs="Segoe UI"/>
                <w:sz w:val="16"/>
                <w:szCs w:val="16"/>
              </w:rPr>
              <w:t>5%</w:t>
            </w:r>
          </w:p>
        </w:tc>
        <w:tc>
          <w:tcPr>
            <w:tcW w:w="878" w:type="dxa"/>
            <w:tcBorders>
              <w:top w:val="single" w:sz="4" w:space="0" w:color="A6A6A6" w:themeColor="background1" w:themeShade="A6"/>
              <w:left w:val="nil"/>
              <w:bottom w:val="single" w:sz="4" w:space="0" w:color="A6A6A6" w:themeColor="background1" w:themeShade="A6"/>
              <w:right w:val="nil"/>
            </w:tcBorders>
          </w:tcPr>
          <w:p w14:paraId="0C70DA0A" w14:textId="244C1504" w:rsidR="00907BD2" w:rsidRPr="00124BB8" w:rsidRDefault="00907BD2" w:rsidP="00124BB8">
            <w:pPr>
              <w:pStyle w:val="TableText"/>
              <w:ind w:left="57" w:right="113"/>
              <w:jc w:val="right"/>
              <w:rPr>
                <w:rFonts w:cs="Segoe UI"/>
                <w:sz w:val="16"/>
                <w:szCs w:val="16"/>
              </w:rPr>
            </w:pPr>
            <w:r w:rsidRPr="00124BB8">
              <w:rPr>
                <w:rFonts w:cs="Segoe UI"/>
                <w:sz w:val="16"/>
                <w:szCs w:val="16"/>
              </w:rPr>
              <w:t>5%</w:t>
            </w:r>
          </w:p>
        </w:tc>
        <w:tc>
          <w:tcPr>
            <w:tcW w:w="1984" w:type="dxa"/>
            <w:tcBorders>
              <w:top w:val="single" w:sz="4" w:space="0" w:color="A6A6A6" w:themeColor="background1" w:themeShade="A6"/>
              <w:left w:val="nil"/>
              <w:bottom w:val="single" w:sz="4" w:space="0" w:color="A6A6A6" w:themeColor="background1" w:themeShade="A6"/>
              <w:right w:val="nil"/>
            </w:tcBorders>
          </w:tcPr>
          <w:p w14:paraId="7BFE3B56" w14:textId="597584B4" w:rsidR="00907BD2" w:rsidRPr="00124BB8" w:rsidRDefault="00907BD2" w:rsidP="00124BB8">
            <w:pPr>
              <w:pStyle w:val="TableText"/>
              <w:ind w:left="57" w:right="57"/>
              <w:rPr>
                <w:rFonts w:cs="Segoe UI"/>
                <w:sz w:val="16"/>
                <w:szCs w:val="16"/>
              </w:rPr>
            </w:pPr>
          </w:p>
        </w:tc>
      </w:tr>
      <w:tr w:rsidR="00907BD2" w:rsidRPr="00124BB8" w14:paraId="02284DEE" w14:textId="63374242" w:rsidTr="00124BB8">
        <w:trPr>
          <w:trHeight w:val="20"/>
        </w:trPr>
        <w:tc>
          <w:tcPr>
            <w:tcW w:w="2410" w:type="dxa"/>
            <w:tcBorders>
              <w:top w:val="single" w:sz="4" w:space="0" w:color="A6A6A6" w:themeColor="background1" w:themeShade="A6"/>
              <w:left w:val="nil"/>
              <w:right w:val="nil"/>
            </w:tcBorders>
          </w:tcPr>
          <w:p w14:paraId="0C1889AC" w14:textId="6D508C28" w:rsidR="00907BD2" w:rsidRPr="00124BB8" w:rsidRDefault="00907BD2" w:rsidP="00124BB8">
            <w:pPr>
              <w:pStyle w:val="TableText"/>
              <w:ind w:left="57" w:right="57"/>
              <w:rPr>
                <w:rFonts w:cs="Segoe UI"/>
                <w:sz w:val="16"/>
                <w:szCs w:val="16"/>
              </w:rPr>
            </w:pPr>
            <w:r w:rsidRPr="00124BB8">
              <w:rPr>
                <w:rFonts w:cs="Segoe UI"/>
                <w:sz w:val="16"/>
                <w:szCs w:val="16"/>
              </w:rPr>
              <w:t>Percentage non-European staff</w:t>
            </w:r>
          </w:p>
        </w:tc>
        <w:tc>
          <w:tcPr>
            <w:tcW w:w="877" w:type="dxa"/>
            <w:tcBorders>
              <w:top w:val="single" w:sz="4" w:space="0" w:color="A6A6A6" w:themeColor="background1" w:themeShade="A6"/>
              <w:left w:val="nil"/>
              <w:right w:val="nil"/>
            </w:tcBorders>
          </w:tcPr>
          <w:p w14:paraId="24664315" w14:textId="15CF0A08" w:rsidR="00907BD2" w:rsidRPr="00124BB8" w:rsidRDefault="00907BD2" w:rsidP="00124BB8">
            <w:pPr>
              <w:pStyle w:val="TableText"/>
              <w:ind w:left="57" w:right="57"/>
              <w:jc w:val="right"/>
              <w:rPr>
                <w:rFonts w:cs="Segoe UI"/>
                <w:sz w:val="16"/>
                <w:szCs w:val="16"/>
              </w:rPr>
            </w:pPr>
            <w:r w:rsidRPr="00124BB8">
              <w:rPr>
                <w:rFonts w:cs="Segoe UI"/>
                <w:sz w:val="16"/>
                <w:szCs w:val="16"/>
              </w:rPr>
              <w:t>40%</w:t>
            </w:r>
          </w:p>
        </w:tc>
        <w:tc>
          <w:tcPr>
            <w:tcW w:w="877" w:type="dxa"/>
            <w:tcBorders>
              <w:top w:val="single" w:sz="4" w:space="0" w:color="A6A6A6" w:themeColor="background1" w:themeShade="A6"/>
              <w:left w:val="nil"/>
              <w:right w:val="nil"/>
            </w:tcBorders>
          </w:tcPr>
          <w:p w14:paraId="2D7E3535" w14:textId="42C084A3" w:rsidR="00907BD2" w:rsidRPr="00124BB8" w:rsidRDefault="00907BD2" w:rsidP="00124BB8">
            <w:pPr>
              <w:pStyle w:val="TableText"/>
              <w:ind w:left="57" w:right="57"/>
              <w:jc w:val="right"/>
              <w:rPr>
                <w:rFonts w:cs="Segoe UI"/>
                <w:sz w:val="16"/>
                <w:szCs w:val="16"/>
              </w:rPr>
            </w:pPr>
            <w:r w:rsidRPr="00124BB8">
              <w:rPr>
                <w:rFonts w:cs="Segoe UI"/>
                <w:sz w:val="16"/>
                <w:szCs w:val="16"/>
              </w:rPr>
              <w:t>34%</w:t>
            </w:r>
          </w:p>
        </w:tc>
        <w:tc>
          <w:tcPr>
            <w:tcW w:w="877" w:type="dxa"/>
            <w:tcBorders>
              <w:top w:val="single" w:sz="4" w:space="0" w:color="A6A6A6" w:themeColor="background1" w:themeShade="A6"/>
              <w:left w:val="nil"/>
              <w:right w:val="nil"/>
            </w:tcBorders>
          </w:tcPr>
          <w:p w14:paraId="59F5CD18" w14:textId="6EAD2FBD" w:rsidR="00907BD2" w:rsidRPr="00124BB8" w:rsidRDefault="00907BD2" w:rsidP="00124BB8">
            <w:pPr>
              <w:pStyle w:val="TableText"/>
              <w:ind w:left="57" w:right="57"/>
              <w:jc w:val="right"/>
              <w:rPr>
                <w:rFonts w:cs="Segoe UI"/>
                <w:sz w:val="16"/>
                <w:szCs w:val="16"/>
              </w:rPr>
            </w:pPr>
            <w:r w:rsidRPr="00124BB8">
              <w:rPr>
                <w:rFonts w:cs="Segoe UI"/>
                <w:sz w:val="16"/>
                <w:szCs w:val="16"/>
              </w:rPr>
              <w:t>40%</w:t>
            </w:r>
          </w:p>
        </w:tc>
        <w:tc>
          <w:tcPr>
            <w:tcW w:w="878" w:type="dxa"/>
            <w:tcBorders>
              <w:top w:val="single" w:sz="4" w:space="0" w:color="A6A6A6" w:themeColor="background1" w:themeShade="A6"/>
              <w:left w:val="nil"/>
              <w:right w:val="nil"/>
            </w:tcBorders>
          </w:tcPr>
          <w:p w14:paraId="48865BC1" w14:textId="050D4D4A" w:rsidR="00907BD2" w:rsidRPr="00124BB8" w:rsidRDefault="00907BD2" w:rsidP="00124BB8">
            <w:pPr>
              <w:pStyle w:val="TableText"/>
              <w:ind w:left="57" w:right="113"/>
              <w:jc w:val="right"/>
              <w:rPr>
                <w:rFonts w:cs="Segoe UI"/>
                <w:sz w:val="16"/>
                <w:szCs w:val="16"/>
              </w:rPr>
            </w:pPr>
            <w:r w:rsidRPr="00124BB8">
              <w:rPr>
                <w:rFonts w:cs="Segoe UI"/>
                <w:sz w:val="16"/>
                <w:szCs w:val="16"/>
              </w:rPr>
              <w:t>22%</w:t>
            </w:r>
          </w:p>
        </w:tc>
        <w:tc>
          <w:tcPr>
            <w:tcW w:w="1984" w:type="dxa"/>
            <w:tcBorders>
              <w:top w:val="single" w:sz="4" w:space="0" w:color="A6A6A6" w:themeColor="background1" w:themeShade="A6"/>
              <w:left w:val="nil"/>
              <w:right w:val="nil"/>
            </w:tcBorders>
          </w:tcPr>
          <w:p w14:paraId="45C9F9DE" w14:textId="606973A5" w:rsidR="00907BD2" w:rsidRPr="00124BB8" w:rsidRDefault="00907BD2" w:rsidP="00124BB8">
            <w:pPr>
              <w:pStyle w:val="TableText"/>
              <w:ind w:left="57" w:right="57"/>
              <w:rPr>
                <w:rFonts w:cs="Segoe UI"/>
                <w:sz w:val="16"/>
                <w:szCs w:val="16"/>
              </w:rPr>
            </w:pPr>
          </w:p>
        </w:tc>
      </w:tr>
      <w:tr w:rsidR="00124BB8" w:rsidRPr="00124BB8" w14:paraId="51710BD5" w14:textId="7083A5EB" w:rsidTr="00124BB8">
        <w:trPr>
          <w:trHeight w:val="20"/>
        </w:trPr>
        <w:tc>
          <w:tcPr>
            <w:tcW w:w="2410" w:type="dxa"/>
            <w:tcBorders>
              <w:left w:val="nil"/>
              <w:right w:val="nil"/>
            </w:tcBorders>
            <w:shd w:val="clear" w:color="auto" w:fill="F2F2F2" w:themeFill="background1" w:themeFillShade="F2"/>
          </w:tcPr>
          <w:p w14:paraId="031CB77F" w14:textId="77777777" w:rsidR="00124BB8" w:rsidRPr="00124BB8" w:rsidRDefault="00124BB8" w:rsidP="00124BB8">
            <w:pPr>
              <w:pStyle w:val="TableText"/>
              <w:ind w:left="57" w:right="57"/>
              <w:rPr>
                <w:rFonts w:cs="Segoe UI"/>
                <w:b/>
                <w:bCs/>
                <w:sz w:val="16"/>
                <w:szCs w:val="16"/>
              </w:rPr>
            </w:pPr>
          </w:p>
          <w:p w14:paraId="7FB8278C" w14:textId="77777777" w:rsidR="00124BB8" w:rsidRPr="00124BB8" w:rsidRDefault="00124BB8" w:rsidP="00124BB8">
            <w:pPr>
              <w:pStyle w:val="TableText"/>
              <w:ind w:left="57" w:right="57"/>
              <w:rPr>
                <w:rFonts w:cs="Segoe UI"/>
                <w:b/>
                <w:bCs/>
                <w:sz w:val="16"/>
                <w:szCs w:val="16"/>
              </w:rPr>
            </w:pPr>
          </w:p>
          <w:p w14:paraId="56D230B4" w14:textId="77777777" w:rsidR="00124BB8" w:rsidRPr="00124BB8" w:rsidRDefault="00124BB8" w:rsidP="00124BB8">
            <w:pPr>
              <w:pStyle w:val="TableText"/>
              <w:ind w:left="57" w:right="57"/>
              <w:rPr>
                <w:rFonts w:cs="Segoe UI"/>
                <w:b/>
                <w:bCs/>
                <w:sz w:val="16"/>
                <w:szCs w:val="16"/>
              </w:rPr>
            </w:pPr>
          </w:p>
          <w:p w14:paraId="5F425A02" w14:textId="58A34A1F" w:rsidR="00124BB8" w:rsidRPr="00124BB8" w:rsidRDefault="00124BB8" w:rsidP="00124BB8">
            <w:pPr>
              <w:pStyle w:val="TableText"/>
              <w:ind w:left="57" w:right="57"/>
              <w:rPr>
                <w:rFonts w:cs="Segoe UI"/>
                <w:b/>
                <w:bCs/>
                <w:sz w:val="16"/>
                <w:szCs w:val="16"/>
              </w:rPr>
            </w:pPr>
            <w:r w:rsidRPr="00124BB8">
              <w:rPr>
                <w:rFonts w:cs="Segoe UI"/>
                <w:b/>
                <w:bCs/>
                <w:sz w:val="16"/>
                <w:szCs w:val="16"/>
              </w:rPr>
              <w:t>Diversity and inclusion</w:t>
            </w:r>
          </w:p>
        </w:tc>
        <w:tc>
          <w:tcPr>
            <w:tcW w:w="877" w:type="dxa"/>
            <w:tcBorders>
              <w:left w:val="nil"/>
              <w:right w:val="nil"/>
            </w:tcBorders>
            <w:shd w:val="clear" w:color="auto" w:fill="F2F2F2" w:themeFill="background1" w:themeFillShade="F2"/>
          </w:tcPr>
          <w:p w14:paraId="0F83E190" w14:textId="3EC4666B" w:rsidR="00124BB8" w:rsidRPr="00124BB8" w:rsidRDefault="00124BB8" w:rsidP="00124BB8">
            <w:pPr>
              <w:pStyle w:val="TableText"/>
              <w:ind w:left="57" w:right="57"/>
              <w:jc w:val="right"/>
              <w:rPr>
                <w:rFonts w:cs="Segoe UI"/>
                <w:b/>
                <w:bCs/>
                <w:sz w:val="16"/>
                <w:szCs w:val="16"/>
              </w:rPr>
            </w:pPr>
          </w:p>
        </w:tc>
        <w:tc>
          <w:tcPr>
            <w:tcW w:w="877" w:type="dxa"/>
            <w:tcBorders>
              <w:left w:val="nil"/>
              <w:right w:val="nil"/>
            </w:tcBorders>
            <w:shd w:val="clear" w:color="auto" w:fill="F2F2F2" w:themeFill="background1" w:themeFillShade="F2"/>
          </w:tcPr>
          <w:p w14:paraId="77E4A74B" w14:textId="77777777" w:rsidR="00124BB8" w:rsidRPr="00124BB8" w:rsidRDefault="00124BB8" w:rsidP="00124BB8">
            <w:pPr>
              <w:pStyle w:val="TableText"/>
              <w:ind w:left="57" w:right="57"/>
              <w:jc w:val="right"/>
              <w:rPr>
                <w:rFonts w:cs="Segoe UI"/>
                <w:b/>
                <w:bCs/>
                <w:sz w:val="16"/>
                <w:szCs w:val="16"/>
              </w:rPr>
            </w:pPr>
          </w:p>
        </w:tc>
        <w:tc>
          <w:tcPr>
            <w:tcW w:w="877" w:type="dxa"/>
            <w:tcBorders>
              <w:left w:val="nil"/>
              <w:right w:val="nil"/>
            </w:tcBorders>
            <w:shd w:val="clear" w:color="auto" w:fill="F2F2F2" w:themeFill="background1" w:themeFillShade="F2"/>
          </w:tcPr>
          <w:p w14:paraId="05811446" w14:textId="77777777" w:rsidR="00124BB8" w:rsidRPr="00124BB8" w:rsidRDefault="00124BB8" w:rsidP="00124BB8">
            <w:pPr>
              <w:pStyle w:val="TableText"/>
              <w:ind w:left="57" w:right="57"/>
              <w:jc w:val="right"/>
              <w:rPr>
                <w:rFonts w:cs="Segoe UI"/>
                <w:b/>
                <w:bCs/>
                <w:sz w:val="16"/>
                <w:szCs w:val="16"/>
              </w:rPr>
            </w:pPr>
          </w:p>
        </w:tc>
        <w:tc>
          <w:tcPr>
            <w:tcW w:w="878" w:type="dxa"/>
            <w:tcBorders>
              <w:left w:val="nil"/>
              <w:right w:val="nil"/>
            </w:tcBorders>
            <w:shd w:val="clear" w:color="auto" w:fill="F2F2F2" w:themeFill="background1" w:themeFillShade="F2"/>
          </w:tcPr>
          <w:p w14:paraId="3522DC7C" w14:textId="77777777" w:rsidR="00124BB8" w:rsidRPr="00124BB8" w:rsidRDefault="00124BB8" w:rsidP="00124BB8">
            <w:pPr>
              <w:pStyle w:val="TableText"/>
              <w:ind w:left="57" w:right="113"/>
              <w:jc w:val="right"/>
              <w:rPr>
                <w:rFonts w:cs="Segoe UI"/>
                <w:b/>
                <w:bCs/>
                <w:sz w:val="16"/>
                <w:szCs w:val="16"/>
              </w:rPr>
            </w:pPr>
          </w:p>
        </w:tc>
        <w:tc>
          <w:tcPr>
            <w:tcW w:w="1984" w:type="dxa"/>
            <w:tcBorders>
              <w:left w:val="nil"/>
              <w:right w:val="nil"/>
            </w:tcBorders>
            <w:shd w:val="clear" w:color="auto" w:fill="F2F2F2" w:themeFill="background1" w:themeFillShade="F2"/>
          </w:tcPr>
          <w:p w14:paraId="43F3641F" w14:textId="0B5F7436" w:rsidR="00124BB8" w:rsidRPr="00124BB8" w:rsidRDefault="00124BB8" w:rsidP="00124BB8">
            <w:pPr>
              <w:pStyle w:val="TableText"/>
              <w:ind w:left="57" w:right="57"/>
              <w:rPr>
                <w:rFonts w:cs="Segoe UI"/>
                <w:b/>
                <w:bCs/>
                <w:sz w:val="16"/>
                <w:szCs w:val="16"/>
              </w:rPr>
            </w:pPr>
            <w:r w:rsidRPr="00124BB8">
              <w:rPr>
                <w:rFonts w:cs="Segoe UI"/>
                <w:b/>
                <w:bCs/>
                <w:sz w:val="16"/>
                <w:szCs w:val="16"/>
              </w:rPr>
              <w:t>Statements from 2025 Public Service Census or annual Kōrero Mai staff survey</w:t>
            </w:r>
          </w:p>
        </w:tc>
      </w:tr>
      <w:tr w:rsidR="00124BB8" w:rsidRPr="00124BB8" w14:paraId="59A396AE" w14:textId="6B54D6EB" w:rsidTr="00124BB8">
        <w:trPr>
          <w:trHeight w:val="20"/>
        </w:trPr>
        <w:tc>
          <w:tcPr>
            <w:tcW w:w="2410" w:type="dxa"/>
            <w:tcBorders>
              <w:left w:val="nil"/>
              <w:bottom w:val="single" w:sz="4" w:space="0" w:color="A6A6A6" w:themeColor="background1" w:themeShade="A6"/>
              <w:right w:val="nil"/>
            </w:tcBorders>
          </w:tcPr>
          <w:p w14:paraId="78DFBEE5" w14:textId="6CA4F2CA" w:rsidR="00124BB8" w:rsidRPr="00124BB8" w:rsidRDefault="00124BB8" w:rsidP="00124BB8">
            <w:pPr>
              <w:pStyle w:val="TableText"/>
              <w:ind w:left="57" w:right="57"/>
              <w:rPr>
                <w:rFonts w:cs="Segoe UI"/>
                <w:sz w:val="16"/>
                <w:szCs w:val="16"/>
              </w:rPr>
            </w:pPr>
            <w:r w:rsidRPr="00124BB8">
              <w:rPr>
                <w:rFonts w:cs="Segoe UI"/>
                <w:sz w:val="16"/>
                <w:szCs w:val="16"/>
              </w:rPr>
              <w:t>The person I report to creates an inclusive team environment, showing care for success and wellbeing.</w:t>
            </w:r>
          </w:p>
        </w:tc>
        <w:tc>
          <w:tcPr>
            <w:tcW w:w="877" w:type="dxa"/>
            <w:tcBorders>
              <w:left w:val="nil"/>
              <w:bottom w:val="single" w:sz="4" w:space="0" w:color="A6A6A6" w:themeColor="background1" w:themeShade="A6"/>
              <w:right w:val="nil"/>
            </w:tcBorders>
          </w:tcPr>
          <w:p w14:paraId="3AAB5333" w14:textId="0F0315BD" w:rsidR="00124BB8" w:rsidRPr="00124BB8" w:rsidRDefault="00124BB8" w:rsidP="00124BB8">
            <w:pPr>
              <w:pStyle w:val="TableText"/>
              <w:ind w:left="57" w:right="57"/>
              <w:jc w:val="right"/>
              <w:rPr>
                <w:rFonts w:cs="Segoe UI"/>
                <w:sz w:val="16"/>
                <w:szCs w:val="16"/>
              </w:rPr>
            </w:pPr>
            <w:r w:rsidRPr="00124BB8">
              <w:rPr>
                <w:rFonts w:cs="Segoe UI"/>
                <w:sz w:val="16"/>
                <w:szCs w:val="16"/>
              </w:rPr>
              <w:t>91%</w:t>
            </w:r>
          </w:p>
        </w:tc>
        <w:tc>
          <w:tcPr>
            <w:tcW w:w="877" w:type="dxa"/>
            <w:tcBorders>
              <w:left w:val="nil"/>
              <w:bottom w:val="single" w:sz="4" w:space="0" w:color="A6A6A6" w:themeColor="background1" w:themeShade="A6"/>
              <w:right w:val="nil"/>
            </w:tcBorders>
          </w:tcPr>
          <w:p w14:paraId="154E06CD" w14:textId="77777777" w:rsidR="00124BB8" w:rsidRPr="00124BB8" w:rsidRDefault="00124BB8" w:rsidP="00124BB8">
            <w:pPr>
              <w:pStyle w:val="TableText"/>
              <w:ind w:left="57" w:right="57"/>
              <w:jc w:val="right"/>
              <w:rPr>
                <w:rFonts w:cs="Segoe UI"/>
                <w:sz w:val="16"/>
                <w:szCs w:val="16"/>
              </w:rPr>
            </w:pPr>
          </w:p>
        </w:tc>
        <w:tc>
          <w:tcPr>
            <w:tcW w:w="877" w:type="dxa"/>
            <w:tcBorders>
              <w:left w:val="nil"/>
              <w:bottom w:val="single" w:sz="4" w:space="0" w:color="A6A6A6" w:themeColor="background1" w:themeShade="A6"/>
              <w:right w:val="nil"/>
            </w:tcBorders>
          </w:tcPr>
          <w:p w14:paraId="30C5F786" w14:textId="0465ABEF" w:rsidR="00124BB8" w:rsidRPr="00124BB8" w:rsidRDefault="00124BB8" w:rsidP="00124BB8">
            <w:pPr>
              <w:pStyle w:val="TableText"/>
              <w:ind w:left="57" w:right="57"/>
              <w:jc w:val="right"/>
              <w:rPr>
                <w:rFonts w:cs="Segoe UI"/>
                <w:sz w:val="16"/>
                <w:szCs w:val="16"/>
              </w:rPr>
            </w:pPr>
            <w:r w:rsidRPr="00124BB8">
              <w:rPr>
                <w:rFonts w:cs="Segoe UI"/>
                <w:sz w:val="16"/>
                <w:szCs w:val="16"/>
              </w:rPr>
              <w:t>83%</w:t>
            </w:r>
          </w:p>
        </w:tc>
        <w:tc>
          <w:tcPr>
            <w:tcW w:w="878" w:type="dxa"/>
            <w:tcBorders>
              <w:left w:val="nil"/>
              <w:bottom w:val="single" w:sz="4" w:space="0" w:color="A6A6A6" w:themeColor="background1" w:themeShade="A6"/>
              <w:right w:val="nil"/>
            </w:tcBorders>
          </w:tcPr>
          <w:p w14:paraId="37B5D3C7" w14:textId="4B81B31C" w:rsidR="00124BB8" w:rsidRPr="00124BB8" w:rsidRDefault="00124BB8" w:rsidP="00124BB8">
            <w:pPr>
              <w:pStyle w:val="TableText"/>
              <w:ind w:left="57" w:right="113"/>
              <w:jc w:val="right"/>
              <w:rPr>
                <w:rFonts w:cs="Segoe UI"/>
                <w:sz w:val="16"/>
                <w:szCs w:val="16"/>
              </w:rPr>
            </w:pPr>
            <w:r w:rsidRPr="00124BB8">
              <w:rPr>
                <w:rFonts w:cs="Segoe UI"/>
                <w:sz w:val="16"/>
                <w:szCs w:val="16"/>
              </w:rPr>
              <w:t>82%</w:t>
            </w:r>
          </w:p>
        </w:tc>
        <w:tc>
          <w:tcPr>
            <w:tcW w:w="1984" w:type="dxa"/>
            <w:tcBorders>
              <w:left w:val="nil"/>
              <w:bottom w:val="single" w:sz="4" w:space="0" w:color="A6A6A6" w:themeColor="background1" w:themeShade="A6"/>
              <w:right w:val="nil"/>
            </w:tcBorders>
          </w:tcPr>
          <w:p w14:paraId="49C1175B" w14:textId="77777777" w:rsidR="00124BB8" w:rsidRPr="00124BB8" w:rsidRDefault="00124BB8" w:rsidP="009F1666">
            <w:pPr>
              <w:pStyle w:val="TableText"/>
              <w:ind w:left="57" w:right="57"/>
              <w:rPr>
                <w:rFonts w:cs="Segoe UI"/>
                <w:sz w:val="16"/>
                <w:szCs w:val="16"/>
              </w:rPr>
            </w:pPr>
            <w:r w:rsidRPr="00124BB8">
              <w:rPr>
                <w:rFonts w:cs="Segoe UI"/>
                <w:sz w:val="16"/>
                <w:szCs w:val="16"/>
              </w:rPr>
              <w:t>2024 Kōrero Mai survey</w:t>
            </w:r>
          </w:p>
          <w:p w14:paraId="35B596CA" w14:textId="0FA9E444" w:rsidR="00124BB8" w:rsidRPr="00124BB8" w:rsidRDefault="00124BB8" w:rsidP="009F1666">
            <w:pPr>
              <w:pStyle w:val="TableText"/>
              <w:ind w:left="57" w:right="57"/>
              <w:rPr>
                <w:rFonts w:cs="Segoe UI"/>
                <w:sz w:val="16"/>
                <w:szCs w:val="16"/>
              </w:rPr>
            </w:pPr>
            <w:r w:rsidRPr="00124BB8">
              <w:rPr>
                <w:rFonts w:cs="Segoe UI"/>
                <w:sz w:val="16"/>
                <w:szCs w:val="16"/>
              </w:rPr>
              <w:t>Average across the public service was 73%.</w:t>
            </w:r>
          </w:p>
        </w:tc>
      </w:tr>
      <w:tr w:rsidR="00124BB8" w:rsidRPr="00124BB8" w14:paraId="55BDB7F5" w14:textId="7777777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06D9C45A" w14:textId="03A6AEE4" w:rsidR="00124BB8" w:rsidRPr="00124BB8" w:rsidRDefault="00124BB8" w:rsidP="00124BB8">
            <w:pPr>
              <w:pStyle w:val="TableText"/>
              <w:ind w:left="57" w:right="57"/>
              <w:rPr>
                <w:rFonts w:cs="Segoe UI"/>
                <w:sz w:val="16"/>
                <w:szCs w:val="16"/>
              </w:rPr>
            </w:pPr>
            <w:r w:rsidRPr="00124BB8">
              <w:rPr>
                <w:rFonts w:cs="Segoe UI"/>
                <w:sz w:val="16"/>
                <w:szCs w:val="16"/>
              </w:rPr>
              <w:t>I feel welcome and included at the Agency.</w:t>
            </w:r>
          </w:p>
        </w:tc>
        <w:tc>
          <w:tcPr>
            <w:tcW w:w="877" w:type="dxa"/>
            <w:tcBorders>
              <w:top w:val="single" w:sz="4" w:space="0" w:color="A6A6A6" w:themeColor="background1" w:themeShade="A6"/>
              <w:left w:val="nil"/>
              <w:bottom w:val="single" w:sz="4" w:space="0" w:color="A6A6A6" w:themeColor="background1" w:themeShade="A6"/>
              <w:right w:val="nil"/>
            </w:tcBorders>
          </w:tcPr>
          <w:p w14:paraId="6B4E5E8D" w14:textId="2C901E6C" w:rsidR="00124BB8" w:rsidRPr="00124BB8" w:rsidRDefault="00124BB8" w:rsidP="00124BB8">
            <w:pPr>
              <w:pStyle w:val="TableText"/>
              <w:ind w:left="57" w:right="57"/>
              <w:jc w:val="right"/>
              <w:rPr>
                <w:rFonts w:cs="Segoe UI"/>
                <w:sz w:val="16"/>
                <w:szCs w:val="16"/>
              </w:rPr>
            </w:pPr>
            <w:r w:rsidRPr="00124BB8">
              <w:rPr>
                <w:rFonts w:cs="Segoe UI"/>
                <w:sz w:val="16"/>
                <w:szCs w:val="16"/>
              </w:rPr>
              <w:t>86%</w:t>
            </w:r>
          </w:p>
        </w:tc>
        <w:tc>
          <w:tcPr>
            <w:tcW w:w="877" w:type="dxa"/>
            <w:tcBorders>
              <w:top w:val="single" w:sz="4" w:space="0" w:color="A6A6A6" w:themeColor="background1" w:themeShade="A6"/>
              <w:left w:val="nil"/>
              <w:bottom w:val="single" w:sz="4" w:space="0" w:color="A6A6A6" w:themeColor="background1" w:themeShade="A6"/>
              <w:right w:val="nil"/>
            </w:tcBorders>
          </w:tcPr>
          <w:p w14:paraId="388E275B" w14:textId="77777777" w:rsidR="00124BB8" w:rsidRPr="00124BB8" w:rsidRDefault="00124BB8" w:rsidP="00124BB8">
            <w:pPr>
              <w:pStyle w:val="TableText"/>
              <w:ind w:left="57" w:right="57"/>
              <w:jc w:val="right"/>
              <w:rPr>
                <w:rFonts w:cs="Segoe UI"/>
                <w:sz w:val="16"/>
                <w:szCs w:val="16"/>
              </w:rPr>
            </w:pPr>
          </w:p>
        </w:tc>
        <w:tc>
          <w:tcPr>
            <w:tcW w:w="877" w:type="dxa"/>
            <w:tcBorders>
              <w:top w:val="single" w:sz="4" w:space="0" w:color="A6A6A6" w:themeColor="background1" w:themeShade="A6"/>
              <w:left w:val="nil"/>
              <w:bottom w:val="single" w:sz="4" w:space="0" w:color="A6A6A6" w:themeColor="background1" w:themeShade="A6"/>
              <w:right w:val="nil"/>
            </w:tcBorders>
          </w:tcPr>
          <w:p w14:paraId="4088A9B2" w14:textId="2FEBD48D" w:rsidR="00124BB8" w:rsidRPr="00124BB8" w:rsidRDefault="00124BB8" w:rsidP="00124BB8">
            <w:pPr>
              <w:pStyle w:val="TableText"/>
              <w:ind w:left="57" w:right="57"/>
              <w:jc w:val="right"/>
              <w:rPr>
                <w:rFonts w:cs="Segoe UI"/>
                <w:sz w:val="16"/>
                <w:szCs w:val="16"/>
              </w:rPr>
            </w:pPr>
            <w:r w:rsidRPr="00124BB8">
              <w:rPr>
                <w:rFonts w:cs="Segoe UI"/>
                <w:sz w:val="16"/>
                <w:szCs w:val="16"/>
              </w:rPr>
              <w:t>80%</w:t>
            </w:r>
          </w:p>
        </w:tc>
        <w:tc>
          <w:tcPr>
            <w:tcW w:w="878" w:type="dxa"/>
            <w:tcBorders>
              <w:top w:val="single" w:sz="4" w:space="0" w:color="A6A6A6" w:themeColor="background1" w:themeShade="A6"/>
              <w:left w:val="nil"/>
              <w:bottom w:val="single" w:sz="4" w:space="0" w:color="A6A6A6" w:themeColor="background1" w:themeShade="A6"/>
              <w:right w:val="nil"/>
            </w:tcBorders>
          </w:tcPr>
          <w:p w14:paraId="55E2F11F" w14:textId="0545EB5C" w:rsidR="00124BB8" w:rsidRPr="00124BB8" w:rsidRDefault="00124BB8" w:rsidP="00124BB8">
            <w:pPr>
              <w:pStyle w:val="TableText"/>
              <w:ind w:left="57" w:right="113"/>
              <w:jc w:val="right"/>
              <w:rPr>
                <w:rFonts w:cs="Segoe UI"/>
                <w:sz w:val="16"/>
                <w:szCs w:val="16"/>
              </w:rPr>
            </w:pPr>
            <w:r w:rsidRPr="00124BB8">
              <w:rPr>
                <w:rFonts w:cs="Segoe UI"/>
                <w:sz w:val="16"/>
                <w:szCs w:val="16"/>
              </w:rPr>
              <w:t>83%</w:t>
            </w:r>
          </w:p>
        </w:tc>
        <w:tc>
          <w:tcPr>
            <w:tcW w:w="1984" w:type="dxa"/>
            <w:tcBorders>
              <w:top w:val="single" w:sz="4" w:space="0" w:color="A6A6A6" w:themeColor="background1" w:themeShade="A6"/>
              <w:left w:val="nil"/>
              <w:bottom w:val="single" w:sz="4" w:space="0" w:color="A6A6A6" w:themeColor="background1" w:themeShade="A6"/>
              <w:right w:val="nil"/>
            </w:tcBorders>
          </w:tcPr>
          <w:p w14:paraId="6662DC7F" w14:textId="77777777" w:rsidR="00124BB8" w:rsidRPr="00124BB8" w:rsidRDefault="00124BB8" w:rsidP="009F1666">
            <w:pPr>
              <w:pStyle w:val="TableText"/>
              <w:ind w:left="57" w:right="57"/>
              <w:rPr>
                <w:rFonts w:cs="Segoe UI"/>
                <w:sz w:val="16"/>
                <w:szCs w:val="16"/>
              </w:rPr>
            </w:pPr>
            <w:r w:rsidRPr="00124BB8">
              <w:rPr>
                <w:rFonts w:cs="Segoe UI"/>
                <w:sz w:val="16"/>
                <w:szCs w:val="16"/>
              </w:rPr>
              <w:t>2024 Kōrero Mai survey result</w:t>
            </w:r>
          </w:p>
          <w:p w14:paraId="7E491BD5" w14:textId="79B1D730" w:rsidR="00124BB8" w:rsidRPr="00124BB8" w:rsidRDefault="00124BB8" w:rsidP="009F1666">
            <w:pPr>
              <w:pStyle w:val="TableText"/>
              <w:ind w:left="57" w:right="57"/>
              <w:rPr>
                <w:rFonts w:cs="Segoe UI"/>
                <w:sz w:val="16"/>
                <w:szCs w:val="16"/>
              </w:rPr>
            </w:pPr>
            <w:r w:rsidRPr="00124BB8">
              <w:rPr>
                <w:rFonts w:cs="Segoe UI"/>
                <w:sz w:val="16"/>
                <w:szCs w:val="16"/>
              </w:rPr>
              <w:t>Average across the public service was 79%.</w:t>
            </w:r>
          </w:p>
        </w:tc>
      </w:tr>
      <w:tr w:rsidR="00124BB8" w:rsidRPr="00124BB8" w14:paraId="398B1448" w14:textId="77777777" w:rsidTr="00124BB8">
        <w:trPr>
          <w:trHeight w:val="20"/>
        </w:trPr>
        <w:tc>
          <w:tcPr>
            <w:tcW w:w="2410" w:type="dxa"/>
            <w:tcBorders>
              <w:top w:val="single" w:sz="4" w:space="0" w:color="A6A6A6" w:themeColor="background1" w:themeShade="A6"/>
              <w:left w:val="nil"/>
              <w:right w:val="nil"/>
            </w:tcBorders>
          </w:tcPr>
          <w:p w14:paraId="28206424" w14:textId="36995196" w:rsidR="00124BB8" w:rsidRPr="00124BB8" w:rsidRDefault="00124BB8" w:rsidP="00124BB8">
            <w:pPr>
              <w:pStyle w:val="TableText"/>
              <w:ind w:left="57" w:right="57"/>
              <w:rPr>
                <w:rFonts w:cs="Segoe UI"/>
                <w:sz w:val="16"/>
                <w:szCs w:val="16"/>
              </w:rPr>
            </w:pPr>
            <w:r w:rsidRPr="00124BB8">
              <w:rPr>
                <w:rFonts w:cs="Segoe UI"/>
                <w:sz w:val="16"/>
                <w:szCs w:val="16"/>
              </w:rPr>
              <w:t>I am able to maintain a balance between my personal and working life.</w:t>
            </w:r>
          </w:p>
        </w:tc>
        <w:tc>
          <w:tcPr>
            <w:tcW w:w="877" w:type="dxa"/>
            <w:tcBorders>
              <w:top w:val="single" w:sz="4" w:space="0" w:color="A6A6A6" w:themeColor="background1" w:themeShade="A6"/>
              <w:left w:val="nil"/>
              <w:right w:val="nil"/>
            </w:tcBorders>
          </w:tcPr>
          <w:p w14:paraId="7DAE8C18" w14:textId="32DBB8CA" w:rsidR="00124BB8" w:rsidRPr="00124BB8" w:rsidRDefault="00124BB8" w:rsidP="00124BB8">
            <w:pPr>
              <w:pStyle w:val="TableText"/>
              <w:ind w:left="57" w:right="57"/>
              <w:jc w:val="right"/>
              <w:rPr>
                <w:rFonts w:cs="Segoe UI"/>
                <w:sz w:val="16"/>
                <w:szCs w:val="16"/>
              </w:rPr>
            </w:pPr>
            <w:r w:rsidRPr="00124BB8">
              <w:rPr>
                <w:rFonts w:cs="Segoe UI"/>
                <w:sz w:val="16"/>
                <w:szCs w:val="16"/>
              </w:rPr>
              <w:t>59%</w:t>
            </w:r>
          </w:p>
        </w:tc>
        <w:tc>
          <w:tcPr>
            <w:tcW w:w="877" w:type="dxa"/>
            <w:tcBorders>
              <w:top w:val="single" w:sz="4" w:space="0" w:color="A6A6A6" w:themeColor="background1" w:themeShade="A6"/>
              <w:left w:val="nil"/>
              <w:right w:val="nil"/>
            </w:tcBorders>
          </w:tcPr>
          <w:p w14:paraId="2C417ED0" w14:textId="77777777" w:rsidR="00124BB8" w:rsidRPr="00124BB8" w:rsidRDefault="00124BB8" w:rsidP="00124BB8">
            <w:pPr>
              <w:pStyle w:val="TableText"/>
              <w:ind w:left="57" w:right="57"/>
              <w:jc w:val="right"/>
              <w:rPr>
                <w:rFonts w:cs="Segoe UI"/>
                <w:sz w:val="16"/>
                <w:szCs w:val="16"/>
              </w:rPr>
            </w:pPr>
          </w:p>
        </w:tc>
        <w:tc>
          <w:tcPr>
            <w:tcW w:w="877" w:type="dxa"/>
            <w:tcBorders>
              <w:top w:val="single" w:sz="4" w:space="0" w:color="A6A6A6" w:themeColor="background1" w:themeShade="A6"/>
              <w:left w:val="nil"/>
              <w:right w:val="nil"/>
            </w:tcBorders>
          </w:tcPr>
          <w:p w14:paraId="67AAC268" w14:textId="324CFA4C" w:rsidR="00124BB8" w:rsidRPr="00124BB8" w:rsidRDefault="00124BB8" w:rsidP="00124BB8">
            <w:pPr>
              <w:pStyle w:val="TableText"/>
              <w:ind w:left="57" w:right="57"/>
              <w:jc w:val="right"/>
              <w:rPr>
                <w:rFonts w:cs="Segoe UI"/>
                <w:sz w:val="16"/>
                <w:szCs w:val="16"/>
              </w:rPr>
            </w:pPr>
            <w:r w:rsidRPr="00124BB8">
              <w:rPr>
                <w:rFonts w:cs="Segoe UI"/>
                <w:sz w:val="16"/>
                <w:szCs w:val="16"/>
              </w:rPr>
              <w:t>81%</w:t>
            </w:r>
          </w:p>
        </w:tc>
        <w:tc>
          <w:tcPr>
            <w:tcW w:w="878" w:type="dxa"/>
            <w:tcBorders>
              <w:top w:val="single" w:sz="4" w:space="0" w:color="A6A6A6" w:themeColor="background1" w:themeShade="A6"/>
              <w:left w:val="nil"/>
              <w:right w:val="nil"/>
            </w:tcBorders>
          </w:tcPr>
          <w:p w14:paraId="1CF10F9D" w14:textId="4E2AF213" w:rsidR="00124BB8" w:rsidRPr="00124BB8" w:rsidRDefault="00124BB8" w:rsidP="00124BB8">
            <w:pPr>
              <w:pStyle w:val="TableText"/>
              <w:ind w:left="57" w:right="113"/>
              <w:jc w:val="right"/>
              <w:rPr>
                <w:rFonts w:cs="Segoe UI"/>
                <w:sz w:val="16"/>
                <w:szCs w:val="16"/>
              </w:rPr>
            </w:pPr>
            <w:r w:rsidRPr="00124BB8">
              <w:rPr>
                <w:rFonts w:cs="Segoe UI"/>
                <w:sz w:val="16"/>
                <w:szCs w:val="16"/>
              </w:rPr>
              <w:t>73%</w:t>
            </w:r>
          </w:p>
        </w:tc>
        <w:tc>
          <w:tcPr>
            <w:tcW w:w="1984" w:type="dxa"/>
            <w:tcBorders>
              <w:top w:val="single" w:sz="4" w:space="0" w:color="A6A6A6" w:themeColor="background1" w:themeShade="A6"/>
              <w:left w:val="nil"/>
              <w:right w:val="nil"/>
            </w:tcBorders>
          </w:tcPr>
          <w:p w14:paraId="6095B325" w14:textId="77777777" w:rsidR="00124BB8" w:rsidRPr="00124BB8" w:rsidRDefault="00124BB8" w:rsidP="009F1666">
            <w:pPr>
              <w:pStyle w:val="TableText"/>
              <w:ind w:left="57" w:right="57"/>
              <w:rPr>
                <w:rFonts w:cs="Segoe UI"/>
                <w:sz w:val="16"/>
                <w:szCs w:val="16"/>
              </w:rPr>
            </w:pPr>
            <w:r w:rsidRPr="00124BB8">
              <w:rPr>
                <w:rFonts w:cs="Segoe UI"/>
                <w:sz w:val="16"/>
                <w:szCs w:val="16"/>
              </w:rPr>
              <w:t>2024 Kōrero Mai survey</w:t>
            </w:r>
          </w:p>
          <w:p w14:paraId="66F0A8DD" w14:textId="6A067006" w:rsidR="00124BB8" w:rsidRPr="00124BB8" w:rsidRDefault="00124BB8" w:rsidP="009F1666">
            <w:pPr>
              <w:pStyle w:val="TableText"/>
              <w:ind w:left="57" w:right="57"/>
              <w:rPr>
                <w:rFonts w:cs="Segoe UI"/>
                <w:sz w:val="16"/>
                <w:szCs w:val="16"/>
              </w:rPr>
            </w:pPr>
            <w:r w:rsidRPr="00124BB8">
              <w:rPr>
                <w:rFonts w:cs="Segoe UI"/>
                <w:sz w:val="16"/>
                <w:szCs w:val="16"/>
              </w:rPr>
              <w:t>Average across the public service was 55%.</w:t>
            </w:r>
          </w:p>
        </w:tc>
      </w:tr>
      <w:tr w:rsidR="00124BB8" w:rsidRPr="00124BB8" w14:paraId="014BAFBD" w14:textId="77777777" w:rsidTr="00124BB8">
        <w:trPr>
          <w:trHeight w:val="20"/>
        </w:trPr>
        <w:tc>
          <w:tcPr>
            <w:tcW w:w="2410" w:type="dxa"/>
            <w:tcBorders>
              <w:left w:val="nil"/>
              <w:right w:val="nil"/>
            </w:tcBorders>
            <w:shd w:val="clear" w:color="auto" w:fill="F2F2F2" w:themeFill="background1" w:themeFillShade="F2"/>
          </w:tcPr>
          <w:p w14:paraId="5160510D" w14:textId="77777777" w:rsidR="00124BB8" w:rsidRPr="00124BB8" w:rsidRDefault="00124BB8" w:rsidP="00124BB8">
            <w:pPr>
              <w:pStyle w:val="TableText"/>
              <w:ind w:left="57" w:right="57"/>
              <w:rPr>
                <w:rFonts w:cs="Segoe UI"/>
                <w:b/>
                <w:bCs/>
                <w:sz w:val="16"/>
                <w:szCs w:val="16"/>
              </w:rPr>
            </w:pPr>
          </w:p>
          <w:p w14:paraId="5FE0E565" w14:textId="77124F10" w:rsidR="00124BB8" w:rsidRPr="00124BB8" w:rsidRDefault="00124BB8" w:rsidP="00124BB8">
            <w:pPr>
              <w:pStyle w:val="TableText"/>
              <w:ind w:left="57" w:right="57"/>
              <w:rPr>
                <w:rFonts w:cs="Segoe UI"/>
                <w:b/>
                <w:bCs/>
                <w:sz w:val="16"/>
                <w:szCs w:val="16"/>
              </w:rPr>
            </w:pPr>
            <w:r w:rsidRPr="00124BB8">
              <w:rPr>
                <w:rFonts w:cs="Segoe UI"/>
                <w:b/>
                <w:bCs/>
                <w:sz w:val="16"/>
                <w:szCs w:val="16"/>
              </w:rPr>
              <w:t>Te reo Māori</w:t>
            </w:r>
          </w:p>
        </w:tc>
        <w:tc>
          <w:tcPr>
            <w:tcW w:w="877" w:type="dxa"/>
            <w:tcBorders>
              <w:left w:val="nil"/>
              <w:right w:val="nil"/>
            </w:tcBorders>
            <w:shd w:val="clear" w:color="auto" w:fill="F2F2F2" w:themeFill="background1" w:themeFillShade="F2"/>
          </w:tcPr>
          <w:p w14:paraId="51CD3B3E" w14:textId="77777777" w:rsidR="00124BB8" w:rsidRPr="00124BB8" w:rsidRDefault="00124BB8" w:rsidP="00124BB8">
            <w:pPr>
              <w:pStyle w:val="TableText"/>
              <w:ind w:left="57" w:right="57"/>
              <w:jc w:val="right"/>
              <w:rPr>
                <w:rFonts w:cs="Segoe UI"/>
                <w:b/>
                <w:bCs/>
                <w:sz w:val="16"/>
                <w:szCs w:val="16"/>
              </w:rPr>
            </w:pPr>
          </w:p>
        </w:tc>
        <w:tc>
          <w:tcPr>
            <w:tcW w:w="877" w:type="dxa"/>
            <w:tcBorders>
              <w:left w:val="nil"/>
              <w:right w:val="nil"/>
            </w:tcBorders>
            <w:shd w:val="clear" w:color="auto" w:fill="F2F2F2" w:themeFill="background1" w:themeFillShade="F2"/>
          </w:tcPr>
          <w:p w14:paraId="49669469" w14:textId="77777777" w:rsidR="00124BB8" w:rsidRPr="00124BB8" w:rsidRDefault="00124BB8" w:rsidP="00124BB8">
            <w:pPr>
              <w:pStyle w:val="TableText"/>
              <w:ind w:left="57" w:right="57"/>
              <w:jc w:val="right"/>
              <w:rPr>
                <w:rFonts w:cs="Segoe UI"/>
                <w:b/>
                <w:bCs/>
                <w:sz w:val="16"/>
                <w:szCs w:val="16"/>
              </w:rPr>
            </w:pPr>
          </w:p>
        </w:tc>
        <w:tc>
          <w:tcPr>
            <w:tcW w:w="877" w:type="dxa"/>
            <w:tcBorders>
              <w:left w:val="nil"/>
              <w:right w:val="nil"/>
            </w:tcBorders>
            <w:shd w:val="clear" w:color="auto" w:fill="F2F2F2" w:themeFill="background1" w:themeFillShade="F2"/>
          </w:tcPr>
          <w:p w14:paraId="7F5866A5" w14:textId="77777777" w:rsidR="00124BB8" w:rsidRPr="00124BB8" w:rsidRDefault="00124BB8" w:rsidP="00124BB8">
            <w:pPr>
              <w:pStyle w:val="TableText"/>
              <w:ind w:left="57" w:right="57"/>
              <w:jc w:val="right"/>
              <w:rPr>
                <w:rFonts w:cs="Segoe UI"/>
                <w:b/>
                <w:bCs/>
                <w:sz w:val="16"/>
                <w:szCs w:val="16"/>
              </w:rPr>
            </w:pPr>
          </w:p>
        </w:tc>
        <w:tc>
          <w:tcPr>
            <w:tcW w:w="878" w:type="dxa"/>
            <w:tcBorders>
              <w:left w:val="nil"/>
              <w:right w:val="nil"/>
            </w:tcBorders>
            <w:shd w:val="clear" w:color="auto" w:fill="F2F2F2" w:themeFill="background1" w:themeFillShade="F2"/>
          </w:tcPr>
          <w:p w14:paraId="7D66B45C" w14:textId="77777777" w:rsidR="00124BB8" w:rsidRPr="00124BB8" w:rsidRDefault="00124BB8" w:rsidP="00124BB8">
            <w:pPr>
              <w:pStyle w:val="TableText"/>
              <w:ind w:left="57" w:right="113"/>
              <w:jc w:val="right"/>
              <w:rPr>
                <w:rFonts w:cs="Segoe UI"/>
                <w:b/>
                <w:bCs/>
                <w:sz w:val="16"/>
                <w:szCs w:val="16"/>
              </w:rPr>
            </w:pPr>
          </w:p>
        </w:tc>
        <w:tc>
          <w:tcPr>
            <w:tcW w:w="1984" w:type="dxa"/>
            <w:tcBorders>
              <w:left w:val="nil"/>
              <w:right w:val="nil"/>
            </w:tcBorders>
            <w:shd w:val="clear" w:color="auto" w:fill="F2F2F2" w:themeFill="background1" w:themeFillShade="F2"/>
          </w:tcPr>
          <w:p w14:paraId="68222754" w14:textId="147015DF" w:rsidR="00124BB8" w:rsidRPr="00124BB8" w:rsidRDefault="00124BB8" w:rsidP="00124BB8">
            <w:pPr>
              <w:pStyle w:val="TableText"/>
              <w:ind w:left="57" w:right="57"/>
              <w:rPr>
                <w:rFonts w:cs="Segoe UI"/>
                <w:b/>
                <w:bCs/>
                <w:sz w:val="16"/>
                <w:szCs w:val="16"/>
              </w:rPr>
            </w:pPr>
            <w:r w:rsidRPr="00124BB8">
              <w:rPr>
                <w:rFonts w:cs="Segoe UI"/>
                <w:b/>
                <w:bCs/>
                <w:sz w:val="16"/>
                <w:szCs w:val="16"/>
              </w:rPr>
              <w:t>Statements from 2025 Public Service Census</w:t>
            </w:r>
          </w:p>
        </w:tc>
      </w:tr>
      <w:tr w:rsidR="00124BB8" w:rsidRPr="00124BB8" w14:paraId="7B14762D" w14:textId="77777777" w:rsidTr="00124BB8">
        <w:trPr>
          <w:trHeight w:val="20"/>
        </w:trPr>
        <w:tc>
          <w:tcPr>
            <w:tcW w:w="2410" w:type="dxa"/>
            <w:tcBorders>
              <w:left w:val="nil"/>
              <w:bottom w:val="single" w:sz="4" w:space="0" w:color="A6A6A6" w:themeColor="background1" w:themeShade="A6"/>
              <w:right w:val="nil"/>
            </w:tcBorders>
          </w:tcPr>
          <w:p w14:paraId="117FB8FD" w14:textId="2B03C5A2" w:rsidR="00124BB8" w:rsidRPr="00124BB8" w:rsidRDefault="00124BB8" w:rsidP="00124BB8">
            <w:pPr>
              <w:pStyle w:val="TableText"/>
              <w:ind w:left="57" w:right="57"/>
              <w:rPr>
                <w:rFonts w:cs="Segoe UI"/>
                <w:sz w:val="16"/>
                <w:szCs w:val="16"/>
              </w:rPr>
            </w:pPr>
            <w:r w:rsidRPr="00124BB8">
              <w:rPr>
                <w:rFonts w:cs="Segoe UI"/>
                <w:sz w:val="16"/>
                <w:szCs w:val="16"/>
              </w:rPr>
              <w:t>Staff are encouraged to use te reo Māori</w:t>
            </w:r>
          </w:p>
        </w:tc>
        <w:tc>
          <w:tcPr>
            <w:tcW w:w="877" w:type="dxa"/>
            <w:tcBorders>
              <w:left w:val="nil"/>
              <w:bottom w:val="single" w:sz="4" w:space="0" w:color="A6A6A6" w:themeColor="background1" w:themeShade="A6"/>
              <w:right w:val="nil"/>
            </w:tcBorders>
          </w:tcPr>
          <w:p w14:paraId="6BE87216" w14:textId="4AC1A57A" w:rsidR="00124BB8" w:rsidRPr="00124BB8" w:rsidRDefault="00124BB8" w:rsidP="00124BB8">
            <w:pPr>
              <w:pStyle w:val="TableText"/>
              <w:ind w:left="57" w:right="57"/>
              <w:jc w:val="right"/>
              <w:rPr>
                <w:rFonts w:cs="Segoe UI"/>
                <w:sz w:val="16"/>
                <w:szCs w:val="16"/>
              </w:rPr>
            </w:pPr>
            <w:r w:rsidRPr="00124BB8">
              <w:rPr>
                <w:rFonts w:cs="Segoe UI"/>
                <w:sz w:val="16"/>
                <w:szCs w:val="16"/>
              </w:rPr>
              <w:t>84%</w:t>
            </w:r>
          </w:p>
        </w:tc>
        <w:tc>
          <w:tcPr>
            <w:tcW w:w="877" w:type="dxa"/>
            <w:tcBorders>
              <w:left w:val="nil"/>
              <w:bottom w:val="single" w:sz="4" w:space="0" w:color="A6A6A6" w:themeColor="background1" w:themeShade="A6"/>
              <w:right w:val="nil"/>
            </w:tcBorders>
          </w:tcPr>
          <w:p w14:paraId="4F6DAE54" w14:textId="01F61A0F" w:rsidR="00124BB8" w:rsidRPr="00124BB8" w:rsidRDefault="00124BB8" w:rsidP="00124BB8">
            <w:pPr>
              <w:pStyle w:val="TableText"/>
              <w:ind w:left="57" w:right="57"/>
              <w:jc w:val="right"/>
              <w:rPr>
                <w:rFonts w:cs="Segoe UI"/>
                <w:sz w:val="16"/>
                <w:szCs w:val="16"/>
              </w:rPr>
            </w:pPr>
            <w:r w:rsidRPr="00124BB8">
              <w:rPr>
                <w:rFonts w:cs="Segoe UI"/>
                <w:sz w:val="16"/>
                <w:szCs w:val="16"/>
              </w:rPr>
              <w:t>89.7%</w:t>
            </w:r>
          </w:p>
        </w:tc>
        <w:tc>
          <w:tcPr>
            <w:tcW w:w="877" w:type="dxa"/>
            <w:tcBorders>
              <w:left w:val="nil"/>
              <w:bottom w:val="single" w:sz="4" w:space="0" w:color="A6A6A6" w:themeColor="background1" w:themeShade="A6"/>
              <w:right w:val="nil"/>
            </w:tcBorders>
          </w:tcPr>
          <w:p w14:paraId="3DC59B91" w14:textId="595251AB" w:rsidR="00124BB8" w:rsidRPr="00124BB8" w:rsidRDefault="00124BB8" w:rsidP="00124BB8">
            <w:pPr>
              <w:pStyle w:val="TableText"/>
              <w:ind w:left="57" w:right="57"/>
              <w:jc w:val="right"/>
              <w:rPr>
                <w:rFonts w:cs="Segoe UI"/>
                <w:sz w:val="16"/>
                <w:szCs w:val="16"/>
              </w:rPr>
            </w:pPr>
            <w:r w:rsidRPr="00124BB8">
              <w:rPr>
                <w:rFonts w:cs="Segoe UI"/>
                <w:sz w:val="16"/>
                <w:szCs w:val="16"/>
              </w:rPr>
              <w:t>89%</w:t>
            </w:r>
          </w:p>
        </w:tc>
        <w:tc>
          <w:tcPr>
            <w:tcW w:w="878" w:type="dxa"/>
            <w:tcBorders>
              <w:left w:val="nil"/>
              <w:bottom w:val="single" w:sz="4" w:space="0" w:color="A6A6A6" w:themeColor="background1" w:themeShade="A6"/>
              <w:right w:val="nil"/>
            </w:tcBorders>
          </w:tcPr>
          <w:p w14:paraId="60EDD55A" w14:textId="4613EB02" w:rsidR="00124BB8" w:rsidRPr="00124BB8" w:rsidRDefault="00124BB8" w:rsidP="00124BB8">
            <w:pPr>
              <w:pStyle w:val="TableText"/>
              <w:ind w:left="57" w:right="113"/>
              <w:jc w:val="right"/>
              <w:rPr>
                <w:rFonts w:cs="Segoe UI"/>
                <w:sz w:val="16"/>
                <w:szCs w:val="16"/>
              </w:rPr>
            </w:pPr>
            <w:r w:rsidRPr="00124BB8">
              <w:rPr>
                <w:rFonts w:cs="Segoe UI"/>
                <w:sz w:val="16"/>
                <w:szCs w:val="16"/>
              </w:rPr>
              <w:t>97%</w:t>
            </w:r>
          </w:p>
        </w:tc>
        <w:tc>
          <w:tcPr>
            <w:tcW w:w="1984" w:type="dxa"/>
            <w:tcBorders>
              <w:left w:val="nil"/>
              <w:bottom w:val="single" w:sz="4" w:space="0" w:color="A6A6A6" w:themeColor="background1" w:themeShade="A6"/>
              <w:right w:val="nil"/>
            </w:tcBorders>
          </w:tcPr>
          <w:p w14:paraId="1F1EC912" w14:textId="052B8D10" w:rsidR="00124BB8" w:rsidRPr="00124BB8" w:rsidRDefault="00124BB8" w:rsidP="00124BB8">
            <w:pPr>
              <w:pStyle w:val="TableText"/>
              <w:ind w:left="57" w:right="57"/>
              <w:rPr>
                <w:rFonts w:cs="Segoe UI"/>
                <w:sz w:val="16"/>
                <w:szCs w:val="16"/>
              </w:rPr>
            </w:pPr>
            <w:r w:rsidRPr="00124BB8">
              <w:rPr>
                <w:rFonts w:cs="Segoe UI"/>
                <w:sz w:val="16"/>
                <w:szCs w:val="16"/>
              </w:rPr>
              <w:t>Average across the public service was 66%.</w:t>
            </w:r>
          </w:p>
        </w:tc>
      </w:tr>
      <w:tr w:rsidR="00124BB8" w:rsidRPr="00124BB8" w14:paraId="35F67175" w14:textId="7777777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60B61F78" w14:textId="72CF506A" w:rsidR="00124BB8" w:rsidRPr="00124BB8" w:rsidRDefault="00124BB8" w:rsidP="00124BB8">
            <w:pPr>
              <w:pStyle w:val="TableText"/>
              <w:ind w:left="57" w:right="57"/>
              <w:rPr>
                <w:rFonts w:cs="Segoe UI"/>
                <w:sz w:val="16"/>
                <w:szCs w:val="16"/>
              </w:rPr>
            </w:pPr>
            <w:r w:rsidRPr="00124BB8">
              <w:rPr>
                <w:rFonts w:cs="Segoe UI"/>
                <w:sz w:val="16"/>
                <w:szCs w:val="16"/>
              </w:rPr>
              <w:t>Staff are supported to improve our te reo Māori.</w:t>
            </w:r>
          </w:p>
        </w:tc>
        <w:tc>
          <w:tcPr>
            <w:tcW w:w="877" w:type="dxa"/>
            <w:tcBorders>
              <w:top w:val="single" w:sz="4" w:space="0" w:color="A6A6A6" w:themeColor="background1" w:themeShade="A6"/>
              <w:left w:val="nil"/>
              <w:bottom w:val="single" w:sz="4" w:space="0" w:color="A6A6A6" w:themeColor="background1" w:themeShade="A6"/>
              <w:right w:val="nil"/>
            </w:tcBorders>
          </w:tcPr>
          <w:p w14:paraId="45E2264B" w14:textId="164CD5CA" w:rsidR="00124BB8" w:rsidRPr="00124BB8" w:rsidRDefault="00124BB8" w:rsidP="00124BB8">
            <w:pPr>
              <w:pStyle w:val="TableText"/>
              <w:ind w:left="57" w:right="57"/>
              <w:jc w:val="right"/>
              <w:rPr>
                <w:rFonts w:cs="Segoe UI"/>
                <w:sz w:val="16"/>
                <w:szCs w:val="16"/>
              </w:rPr>
            </w:pPr>
            <w:r w:rsidRPr="00124BB8">
              <w:rPr>
                <w:rFonts w:cs="Segoe UI"/>
                <w:sz w:val="16"/>
                <w:szCs w:val="16"/>
              </w:rPr>
              <w:t>84%</w:t>
            </w:r>
          </w:p>
        </w:tc>
        <w:tc>
          <w:tcPr>
            <w:tcW w:w="877" w:type="dxa"/>
            <w:tcBorders>
              <w:top w:val="single" w:sz="4" w:space="0" w:color="A6A6A6" w:themeColor="background1" w:themeShade="A6"/>
              <w:left w:val="nil"/>
              <w:bottom w:val="single" w:sz="4" w:space="0" w:color="A6A6A6" w:themeColor="background1" w:themeShade="A6"/>
              <w:right w:val="nil"/>
            </w:tcBorders>
          </w:tcPr>
          <w:p w14:paraId="0FE3F413" w14:textId="77777777" w:rsidR="00124BB8" w:rsidRPr="00124BB8" w:rsidRDefault="00124BB8" w:rsidP="00124BB8">
            <w:pPr>
              <w:pStyle w:val="TableText"/>
              <w:ind w:left="57" w:right="57"/>
              <w:jc w:val="right"/>
              <w:rPr>
                <w:rFonts w:cs="Segoe UI"/>
                <w:sz w:val="16"/>
                <w:szCs w:val="16"/>
              </w:rPr>
            </w:pPr>
          </w:p>
        </w:tc>
        <w:tc>
          <w:tcPr>
            <w:tcW w:w="877" w:type="dxa"/>
            <w:tcBorders>
              <w:top w:val="single" w:sz="4" w:space="0" w:color="A6A6A6" w:themeColor="background1" w:themeShade="A6"/>
              <w:left w:val="nil"/>
              <w:bottom w:val="single" w:sz="4" w:space="0" w:color="A6A6A6" w:themeColor="background1" w:themeShade="A6"/>
              <w:right w:val="nil"/>
            </w:tcBorders>
          </w:tcPr>
          <w:p w14:paraId="371734CD" w14:textId="1CB273C9" w:rsidR="00124BB8" w:rsidRPr="00124BB8" w:rsidRDefault="00124BB8" w:rsidP="00124BB8">
            <w:pPr>
              <w:pStyle w:val="TableText"/>
              <w:ind w:left="57" w:right="57"/>
              <w:jc w:val="right"/>
              <w:rPr>
                <w:rFonts w:cs="Segoe UI"/>
                <w:sz w:val="16"/>
                <w:szCs w:val="16"/>
              </w:rPr>
            </w:pPr>
            <w:r w:rsidRPr="00124BB8">
              <w:rPr>
                <w:rFonts w:cs="Segoe UI"/>
                <w:sz w:val="16"/>
                <w:szCs w:val="16"/>
              </w:rPr>
              <w:t>83%</w:t>
            </w:r>
          </w:p>
        </w:tc>
        <w:tc>
          <w:tcPr>
            <w:tcW w:w="878" w:type="dxa"/>
            <w:tcBorders>
              <w:top w:val="single" w:sz="4" w:space="0" w:color="A6A6A6" w:themeColor="background1" w:themeShade="A6"/>
              <w:left w:val="nil"/>
              <w:bottom w:val="single" w:sz="4" w:space="0" w:color="A6A6A6" w:themeColor="background1" w:themeShade="A6"/>
              <w:right w:val="nil"/>
            </w:tcBorders>
          </w:tcPr>
          <w:p w14:paraId="10516348" w14:textId="0510B1DA" w:rsidR="00124BB8" w:rsidRPr="00124BB8" w:rsidRDefault="00124BB8" w:rsidP="00124BB8">
            <w:pPr>
              <w:pStyle w:val="TableText"/>
              <w:ind w:left="57" w:right="113"/>
              <w:jc w:val="right"/>
              <w:rPr>
                <w:rFonts w:cs="Segoe UI"/>
                <w:sz w:val="16"/>
                <w:szCs w:val="16"/>
              </w:rPr>
            </w:pPr>
            <w:r w:rsidRPr="00124BB8">
              <w:rPr>
                <w:rFonts w:cs="Segoe UI"/>
                <w:sz w:val="16"/>
                <w:szCs w:val="16"/>
              </w:rPr>
              <w:t>100%</w:t>
            </w:r>
          </w:p>
        </w:tc>
        <w:tc>
          <w:tcPr>
            <w:tcW w:w="1984" w:type="dxa"/>
            <w:tcBorders>
              <w:top w:val="single" w:sz="4" w:space="0" w:color="A6A6A6" w:themeColor="background1" w:themeShade="A6"/>
              <w:left w:val="nil"/>
              <w:bottom w:val="single" w:sz="4" w:space="0" w:color="A6A6A6" w:themeColor="background1" w:themeShade="A6"/>
              <w:right w:val="nil"/>
            </w:tcBorders>
          </w:tcPr>
          <w:p w14:paraId="1D5A8D96" w14:textId="6C83A4C6" w:rsidR="00124BB8" w:rsidRPr="00124BB8" w:rsidRDefault="00124BB8" w:rsidP="00124BB8">
            <w:pPr>
              <w:pStyle w:val="TableText"/>
              <w:ind w:left="57" w:right="57"/>
              <w:rPr>
                <w:rFonts w:cs="Segoe UI"/>
                <w:sz w:val="16"/>
                <w:szCs w:val="16"/>
              </w:rPr>
            </w:pPr>
            <w:r w:rsidRPr="00124BB8">
              <w:rPr>
                <w:rFonts w:cs="Segoe UI"/>
                <w:sz w:val="16"/>
                <w:szCs w:val="16"/>
              </w:rPr>
              <w:t>Average across the public service was 64%.</w:t>
            </w:r>
          </w:p>
        </w:tc>
      </w:tr>
      <w:tr w:rsidR="00124BB8" w:rsidRPr="00124BB8" w14:paraId="5973FEF0" w14:textId="77777777" w:rsidTr="00124BB8">
        <w:trPr>
          <w:trHeight w:val="20"/>
        </w:trPr>
        <w:tc>
          <w:tcPr>
            <w:tcW w:w="2410" w:type="dxa"/>
            <w:tcBorders>
              <w:top w:val="single" w:sz="4" w:space="0" w:color="A6A6A6" w:themeColor="background1" w:themeShade="A6"/>
              <w:left w:val="nil"/>
              <w:right w:val="nil"/>
            </w:tcBorders>
          </w:tcPr>
          <w:p w14:paraId="39115397" w14:textId="1155430F" w:rsidR="00124BB8" w:rsidRPr="00124BB8" w:rsidRDefault="00124BB8" w:rsidP="00124BB8">
            <w:pPr>
              <w:pStyle w:val="TableText"/>
              <w:ind w:left="57" w:right="57"/>
              <w:rPr>
                <w:rFonts w:cs="Segoe UI"/>
                <w:sz w:val="16"/>
                <w:szCs w:val="16"/>
              </w:rPr>
            </w:pPr>
            <w:r w:rsidRPr="00124BB8">
              <w:rPr>
                <w:rFonts w:cs="Segoe UI"/>
                <w:sz w:val="16"/>
                <w:szCs w:val="16"/>
              </w:rPr>
              <w:t>Percentage of kaimahi who can pronounce te reo Māori words correctly.</w:t>
            </w:r>
          </w:p>
        </w:tc>
        <w:tc>
          <w:tcPr>
            <w:tcW w:w="877" w:type="dxa"/>
            <w:tcBorders>
              <w:top w:val="single" w:sz="4" w:space="0" w:color="A6A6A6" w:themeColor="background1" w:themeShade="A6"/>
              <w:left w:val="nil"/>
              <w:right w:val="nil"/>
            </w:tcBorders>
          </w:tcPr>
          <w:p w14:paraId="68C09D92" w14:textId="0EFA4522" w:rsidR="00124BB8" w:rsidRPr="00124BB8" w:rsidRDefault="00124BB8" w:rsidP="00124BB8">
            <w:pPr>
              <w:pStyle w:val="TableText"/>
              <w:ind w:left="57" w:right="57"/>
              <w:jc w:val="right"/>
              <w:rPr>
                <w:rFonts w:cs="Segoe UI"/>
                <w:sz w:val="16"/>
                <w:szCs w:val="16"/>
              </w:rPr>
            </w:pPr>
            <w:r w:rsidRPr="00124BB8">
              <w:rPr>
                <w:rFonts w:cs="Segoe UI"/>
                <w:sz w:val="16"/>
                <w:szCs w:val="16"/>
              </w:rPr>
              <w:t>56%</w:t>
            </w:r>
          </w:p>
        </w:tc>
        <w:tc>
          <w:tcPr>
            <w:tcW w:w="877" w:type="dxa"/>
            <w:tcBorders>
              <w:top w:val="single" w:sz="4" w:space="0" w:color="A6A6A6" w:themeColor="background1" w:themeShade="A6"/>
              <w:left w:val="nil"/>
              <w:right w:val="nil"/>
            </w:tcBorders>
          </w:tcPr>
          <w:p w14:paraId="4069E273" w14:textId="323AE30C" w:rsidR="00124BB8" w:rsidRPr="00124BB8" w:rsidRDefault="00124BB8" w:rsidP="00124BB8">
            <w:pPr>
              <w:pStyle w:val="TableText"/>
              <w:ind w:left="57" w:right="57"/>
              <w:jc w:val="right"/>
              <w:rPr>
                <w:rFonts w:cs="Segoe UI"/>
                <w:sz w:val="16"/>
                <w:szCs w:val="16"/>
              </w:rPr>
            </w:pPr>
            <w:r w:rsidRPr="00124BB8">
              <w:rPr>
                <w:rFonts w:cs="Segoe UI"/>
                <w:sz w:val="16"/>
                <w:szCs w:val="16"/>
              </w:rPr>
              <w:t>60%</w:t>
            </w:r>
          </w:p>
        </w:tc>
        <w:tc>
          <w:tcPr>
            <w:tcW w:w="877" w:type="dxa"/>
            <w:tcBorders>
              <w:top w:val="single" w:sz="4" w:space="0" w:color="A6A6A6" w:themeColor="background1" w:themeShade="A6"/>
              <w:left w:val="nil"/>
              <w:right w:val="nil"/>
            </w:tcBorders>
          </w:tcPr>
          <w:p w14:paraId="39212BA5" w14:textId="182517F5" w:rsidR="00124BB8" w:rsidRPr="00124BB8" w:rsidRDefault="00124BB8" w:rsidP="00124BB8">
            <w:pPr>
              <w:pStyle w:val="TableText"/>
              <w:ind w:left="57" w:right="57"/>
              <w:jc w:val="right"/>
              <w:rPr>
                <w:rFonts w:cs="Segoe UI"/>
                <w:sz w:val="16"/>
                <w:szCs w:val="16"/>
              </w:rPr>
            </w:pPr>
            <w:r w:rsidRPr="00124BB8">
              <w:rPr>
                <w:rFonts w:cs="Segoe UI"/>
                <w:sz w:val="16"/>
                <w:szCs w:val="16"/>
              </w:rPr>
              <w:t>65%</w:t>
            </w:r>
          </w:p>
        </w:tc>
        <w:tc>
          <w:tcPr>
            <w:tcW w:w="878" w:type="dxa"/>
            <w:tcBorders>
              <w:top w:val="single" w:sz="4" w:space="0" w:color="A6A6A6" w:themeColor="background1" w:themeShade="A6"/>
              <w:left w:val="nil"/>
              <w:right w:val="nil"/>
            </w:tcBorders>
          </w:tcPr>
          <w:p w14:paraId="489438ED" w14:textId="6214C840" w:rsidR="00124BB8" w:rsidRPr="00124BB8" w:rsidRDefault="00124BB8" w:rsidP="00124BB8">
            <w:pPr>
              <w:pStyle w:val="TableText"/>
              <w:ind w:left="57" w:right="113"/>
              <w:jc w:val="right"/>
              <w:rPr>
                <w:rFonts w:cs="Segoe UI"/>
                <w:sz w:val="16"/>
                <w:szCs w:val="16"/>
              </w:rPr>
            </w:pPr>
            <w:r w:rsidRPr="00124BB8">
              <w:rPr>
                <w:rFonts w:cs="Segoe UI"/>
                <w:sz w:val="16"/>
                <w:szCs w:val="16"/>
              </w:rPr>
              <w:t>64.6%</w:t>
            </w:r>
          </w:p>
        </w:tc>
        <w:tc>
          <w:tcPr>
            <w:tcW w:w="1984" w:type="dxa"/>
            <w:tcBorders>
              <w:top w:val="single" w:sz="4" w:space="0" w:color="A6A6A6" w:themeColor="background1" w:themeShade="A6"/>
              <w:left w:val="nil"/>
              <w:right w:val="nil"/>
            </w:tcBorders>
          </w:tcPr>
          <w:p w14:paraId="7958A9B8" w14:textId="52532C92" w:rsidR="00124BB8" w:rsidRPr="00124BB8" w:rsidRDefault="00124BB8" w:rsidP="00124BB8">
            <w:pPr>
              <w:pStyle w:val="TableText"/>
              <w:ind w:left="57" w:right="57"/>
              <w:rPr>
                <w:rFonts w:cs="Segoe UI"/>
                <w:sz w:val="16"/>
                <w:szCs w:val="16"/>
              </w:rPr>
            </w:pPr>
            <w:r w:rsidRPr="00124BB8">
              <w:rPr>
                <w:rFonts w:cs="Segoe UI"/>
                <w:sz w:val="16"/>
                <w:szCs w:val="16"/>
              </w:rPr>
              <w:t>2025 Whāinga Amorangi survey result</w:t>
            </w:r>
          </w:p>
        </w:tc>
      </w:tr>
      <w:tr w:rsidR="00124BB8" w:rsidRPr="00124BB8" w14:paraId="19606B93" w14:textId="77777777" w:rsidTr="00124BB8">
        <w:trPr>
          <w:trHeight w:val="20"/>
        </w:trPr>
        <w:tc>
          <w:tcPr>
            <w:tcW w:w="2410" w:type="dxa"/>
            <w:tcBorders>
              <w:left w:val="nil"/>
              <w:right w:val="nil"/>
            </w:tcBorders>
            <w:shd w:val="clear" w:color="auto" w:fill="F2F2F2" w:themeFill="background1" w:themeFillShade="F2"/>
          </w:tcPr>
          <w:p w14:paraId="100872F6" w14:textId="77777777" w:rsidR="00124BB8" w:rsidRPr="00124BB8" w:rsidRDefault="00124BB8" w:rsidP="00124BB8">
            <w:pPr>
              <w:pStyle w:val="TableText"/>
              <w:ind w:left="57" w:right="57"/>
              <w:rPr>
                <w:rFonts w:cs="Segoe UI"/>
                <w:b/>
                <w:bCs/>
                <w:sz w:val="16"/>
                <w:szCs w:val="16"/>
              </w:rPr>
            </w:pPr>
          </w:p>
          <w:p w14:paraId="07B0B02C" w14:textId="2F2F008A" w:rsidR="00124BB8" w:rsidRPr="00124BB8" w:rsidRDefault="00124BB8" w:rsidP="00124BB8">
            <w:pPr>
              <w:pStyle w:val="TableText"/>
              <w:ind w:left="57" w:right="57"/>
              <w:rPr>
                <w:rFonts w:cs="Segoe UI"/>
                <w:b/>
                <w:bCs/>
                <w:sz w:val="16"/>
                <w:szCs w:val="16"/>
              </w:rPr>
            </w:pPr>
            <w:r w:rsidRPr="00124BB8">
              <w:rPr>
                <w:rFonts w:cs="Segoe UI"/>
                <w:b/>
                <w:bCs/>
                <w:sz w:val="16"/>
                <w:szCs w:val="16"/>
              </w:rPr>
              <w:t>Māori–Crown relations</w:t>
            </w:r>
          </w:p>
        </w:tc>
        <w:tc>
          <w:tcPr>
            <w:tcW w:w="877" w:type="dxa"/>
            <w:tcBorders>
              <w:left w:val="nil"/>
              <w:right w:val="nil"/>
            </w:tcBorders>
            <w:shd w:val="clear" w:color="auto" w:fill="F2F2F2" w:themeFill="background1" w:themeFillShade="F2"/>
          </w:tcPr>
          <w:p w14:paraId="20634C06" w14:textId="77777777" w:rsidR="00124BB8" w:rsidRPr="00124BB8" w:rsidRDefault="00124BB8" w:rsidP="00124BB8">
            <w:pPr>
              <w:pStyle w:val="TableText"/>
              <w:ind w:left="57" w:right="57"/>
              <w:jc w:val="right"/>
              <w:rPr>
                <w:rFonts w:cs="Segoe UI"/>
                <w:b/>
                <w:bCs/>
                <w:sz w:val="16"/>
                <w:szCs w:val="16"/>
              </w:rPr>
            </w:pPr>
          </w:p>
        </w:tc>
        <w:tc>
          <w:tcPr>
            <w:tcW w:w="877" w:type="dxa"/>
            <w:tcBorders>
              <w:left w:val="nil"/>
              <w:right w:val="nil"/>
            </w:tcBorders>
            <w:shd w:val="clear" w:color="auto" w:fill="F2F2F2" w:themeFill="background1" w:themeFillShade="F2"/>
          </w:tcPr>
          <w:p w14:paraId="1C6832F6" w14:textId="77777777" w:rsidR="00124BB8" w:rsidRPr="00124BB8" w:rsidRDefault="00124BB8" w:rsidP="00124BB8">
            <w:pPr>
              <w:pStyle w:val="TableText"/>
              <w:ind w:left="57" w:right="57"/>
              <w:jc w:val="right"/>
              <w:rPr>
                <w:rFonts w:cs="Segoe UI"/>
                <w:b/>
                <w:bCs/>
                <w:sz w:val="16"/>
                <w:szCs w:val="16"/>
              </w:rPr>
            </w:pPr>
          </w:p>
        </w:tc>
        <w:tc>
          <w:tcPr>
            <w:tcW w:w="877" w:type="dxa"/>
            <w:tcBorders>
              <w:left w:val="nil"/>
              <w:right w:val="nil"/>
            </w:tcBorders>
            <w:shd w:val="clear" w:color="auto" w:fill="F2F2F2" w:themeFill="background1" w:themeFillShade="F2"/>
          </w:tcPr>
          <w:p w14:paraId="6477C45B" w14:textId="77777777" w:rsidR="00124BB8" w:rsidRPr="00124BB8" w:rsidRDefault="00124BB8" w:rsidP="00124BB8">
            <w:pPr>
              <w:pStyle w:val="TableText"/>
              <w:ind w:left="57" w:right="57"/>
              <w:jc w:val="right"/>
              <w:rPr>
                <w:rFonts w:cs="Segoe UI"/>
                <w:b/>
                <w:bCs/>
                <w:sz w:val="16"/>
                <w:szCs w:val="16"/>
              </w:rPr>
            </w:pPr>
          </w:p>
        </w:tc>
        <w:tc>
          <w:tcPr>
            <w:tcW w:w="878" w:type="dxa"/>
            <w:tcBorders>
              <w:left w:val="nil"/>
              <w:right w:val="nil"/>
            </w:tcBorders>
            <w:shd w:val="clear" w:color="auto" w:fill="F2F2F2" w:themeFill="background1" w:themeFillShade="F2"/>
          </w:tcPr>
          <w:p w14:paraId="61B4D1B7" w14:textId="77777777" w:rsidR="00124BB8" w:rsidRPr="00124BB8" w:rsidRDefault="00124BB8" w:rsidP="00124BB8">
            <w:pPr>
              <w:pStyle w:val="TableText"/>
              <w:ind w:left="57" w:right="113"/>
              <w:jc w:val="right"/>
              <w:rPr>
                <w:rFonts w:cs="Segoe UI"/>
                <w:b/>
                <w:bCs/>
                <w:sz w:val="16"/>
                <w:szCs w:val="16"/>
              </w:rPr>
            </w:pPr>
          </w:p>
        </w:tc>
        <w:tc>
          <w:tcPr>
            <w:tcW w:w="1984" w:type="dxa"/>
            <w:tcBorders>
              <w:left w:val="nil"/>
              <w:right w:val="nil"/>
            </w:tcBorders>
            <w:shd w:val="clear" w:color="auto" w:fill="F2F2F2" w:themeFill="background1" w:themeFillShade="F2"/>
          </w:tcPr>
          <w:p w14:paraId="70DE4094" w14:textId="39347850" w:rsidR="00124BB8" w:rsidRPr="00124BB8" w:rsidRDefault="00124BB8" w:rsidP="00124BB8">
            <w:pPr>
              <w:pStyle w:val="TableText"/>
              <w:ind w:left="57" w:right="57"/>
              <w:rPr>
                <w:rFonts w:cs="Segoe UI"/>
                <w:b/>
                <w:bCs/>
                <w:sz w:val="16"/>
                <w:szCs w:val="16"/>
              </w:rPr>
            </w:pPr>
            <w:r w:rsidRPr="00124BB8">
              <w:rPr>
                <w:rFonts w:cs="Segoe UI"/>
                <w:b/>
                <w:bCs/>
                <w:sz w:val="16"/>
                <w:szCs w:val="16"/>
              </w:rPr>
              <w:t>Statements from 2025 Public Service Census</w:t>
            </w:r>
          </w:p>
        </w:tc>
      </w:tr>
      <w:tr w:rsidR="00124BB8" w:rsidRPr="00124BB8" w14:paraId="394ADA39" w14:textId="77777777" w:rsidTr="00124BB8">
        <w:trPr>
          <w:trHeight w:val="20"/>
        </w:trPr>
        <w:tc>
          <w:tcPr>
            <w:tcW w:w="2410" w:type="dxa"/>
            <w:tcBorders>
              <w:left w:val="nil"/>
              <w:bottom w:val="single" w:sz="4" w:space="0" w:color="A6A6A6" w:themeColor="background1" w:themeShade="A6"/>
              <w:right w:val="nil"/>
            </w:tcBorders>
          </w:tcPr>
          <w:p w14:paraId="625BD3EE" w14:textId="2CF86829" w:rsidR="00124BB8" w:rsidRPr="00124BB8" w:rsidRDefault="00124BB8" w:rsidP="00124BB8">
            <w:pPr>
              <w:pStyle w:val="TableText"/>
              <w:ind w:left="57" w:right="57"/>
              <w:rPr>
                <w:rFonts w:cs="Segoe UI"/>
                <w:sz w:val="16"/>
                <w:szCs w:val="16"/>
              </w:rPr>
            </w:pPr>
            <w:r w:rsidRPr="00124BB8">
              <w:rPr>
                <w:rFonts w:cs="Segoe UI"/>
                <w:sz w:val="16"/>
                <w:szCs w:val="16"/>
              </w:rPr>
              <w:t>I am comfortable supporting tikanga Māori in my Agency.</w:t>
            </w:r>
          </w:p>
        </w:tc>
        <w:tc>
          <w:tcPr>
            <w:tcW w:w="877" w:type="dxa"/>
            <w:tcBorders>
              <w:left w:val="nil"/>
              <w:bottom w:val="single" w:sz="4" w:space="0" w:color="A6A6A6" w:themeColor="background1" w:themeShade="A6"/>
              <w:right w:val="nil"/>
            </w:tcBorders>
          </w:tcPr>
          <w:p w14:paraId="77DE3616" w14:textId="50C0B13A" w:rsidR="00124BB8" w:rsidRPr="00124BB8" w:rsidRDefault="00124BB8" w:rsidP="00124BB8">
            <w:pPr>
              <w:pStyle w:val="TableText"/>
              <w:ind w:left="57" w:right="57"/>
              <w:jc w:val="right"/>
              <w:rPr>
                <w:rFonts w:cs="Segoe UI"/>
                <w:sz w:val="16"/>
                <w:szCs w:val="16"/>
              </w:rPr>
            </w:pPr>
            <w:r w:rsidRPr="00124BB8">
              <w:rPr>
                <w:rFonts w:cs="Segoe UI"/>
                <w:sz w:val="16"/>
                <w:szCs w:val="16"/>
              </w:rPr>
              <w:t>87%</w:t>
            </w:r>
          </w:p>
        </w:tc>
        <w:tc>
          <w:tcPr>
            <w:tcW w:w="877" w:type="dxa"/>
            <w:tcBorders>
              <w:left w:val="nil"/>
              <w:bottom w:val="single" w:sz="4" w:space="0" w:color="A6A6A6" w:themeColor="background1" w:themeShade="A6"/>
              <w:right w:val="nil"/>
            </w:tcBorders>
          </w:tcPr>
          <w:p w14:paraId="22CDE806" w14:textId="0B5BF117" w:rsidR="00124BB8" w:rsidRPr="00124BB8" w:rsidRDefault="00124BB8" w:rsidP="00124BB8">
            <w:pPr>
              <w:pStyle w:val="TableText"/>
              <w:ind w:left="57" w:right="57"/>
              <w:jc w:val="right"/>
              <w:rPr>
                <w:rFonts w:cs="Segoe UI"/>
                <w:sz w:val="16"/>
                <w:szCs w:val="16"/>
              </w:rPr>
            </w:pPr>
            <w:r w:rsidRPr="00124BB8">
              <w:rPr>
                <w:rFonts w:cs="Segoe UI"/>
                <w:sz w:val="16"/>
                <w:szCs w:val="16"/>
              </w:rPr>
              <w:t>97.9%</w:t>
            </w:r>
          </w:p>
        </w:tc>
        <w:tc>
          <w:tcPr>
            <w:tcW w:w="877" w:type="dxa"/>
            <w:tcBorders>
              <w:left w:val="nil"/>
              <w:bottom w:val="single" w:sz="4" w:space="0" w:color="A6A6A6" w:themeColor="background1" w:themeShade="A6"/>
              <w:right w:val="nil"/>
            </w:tcBorders>
          </w:tcPr>
          <w:p w14:paraId="504AF5BC" w14:textId="613CABDC" w:rsidR="00124BB8" w:rsidRPr="00124BB8" w:rsidRDefault="00124BB8" w:rsidP="00124BB8">
            <w:pPr>
              <w:pStyle w:val="TableText"/>
              <w:ind w:left="57" w:right="57"/>
              <w:jc w:val="right"/>
              <w:rPr>
                <w:rFonts w:cs="Segoe UI"/>
                <w:sz w:val="16"/>
                <w:szCs w:val="16"/>
              </w:rPr>
            </w:pPr>
            <w:r w:rsidRPr="00124BB8">
              <w:rPr>
                <w:rFonts w:cs="Segoe UI"/>
                <w:sz w:val="16"/>
                <w:szCs w:val="16"/>
              </w:rPr>
              <w:t>97%</w:t>
            </w:r>
          </w:p>
        </w:tc>
        <w:tc>
          <w:tcPr>
            <w:tcW w:w="878" w:type="dxa"/>
            <w:tcBorders>
              <w:left w:val="nil"/>
              <w:bottom w:val="single" w:sz="4" w:space="0" w:color="A6A6A6" w:themeColor="background1" w:themeShade="A6"/>
              <w:right w:val="nil"/>
            </w:tcBorders>
          </w:tcPr>
          <w:p w14:paraId="66C2190B" w14:textId="6F9A1313" w:rsidR="00124BB8" w:rsidRPr="00124BB8" w:rsidRDefault="00124BB8" w:rsidP="00124BB8">
            <w:pPr>
              <w:pStyle w:val="TableText"/>
              <w:ind w:left="57" w:right="113"/>
              <w:jc w:val="right"/>
              <w:rPr>
                <w:rFonts w:cs="Segoe UI"/>
                <w:sz w:val="16"/>
                <w:szCs w:val="16"/>
              </w:rPr>
            </w:pPr>
            <w:r w:rsidRPr="00124BB8">
              <w:rPr>
                <w:rFonts w:cs="Segoe UI"/>
                <w:sz w:val="16"/>
                <w:szCs w:val="16"/>
              </w:rPr>
              <w:t>90%</w:t>
            </w:r>
          </w:p>
        </w:tc>
        <w:tc>
          <w:tcPr>
            <w:tcW w:w="1984" w:type="dxa"/>
            <w:tcBorders>
              <w:left w:val="nil"/>
              <w:bottom w:val="single" w:sz="4" w:space="0" w:color="A6A6A6" w:themeColor="background1" w:themeShade="A6"/>
              <w:right w:val="nil"/>
            </w:tcBorders>
          </w:tcPr>
          <w:p w14:paraId="3F479C7A" w14:textId="04DABF49" w:rsidR="00124BB8" w:rsidRPr="00124BB8" w:rsidRDefault="00124BB8" w:rsidP="00124BB8">
            <w:pPr>
              <w:pStyle w:val="TableText"/>
              <w:ind w:left="57" w:right="57"/>
              <w:rPr>
                <w:rFonts w:cs="Segoe UI"/>
                <w:sz w:val="16"/>
                <w:szCs w:val="16"/>
              </w:rPr>
            </w:pPr>
            <w:r w:rsidRPr="00124BB8">
              <w:rPr>
                <w:rFonts w:cs="Segoe UI"/>
                <w:sz w:val="16"/>
                <w:szCs w:val="16"/>
              </w:rPr>
              <w:t>Average across the public service was 72%.</w:t>
            </w:r>
          </w:p>
        </w:tc>
      </w:tr>
      <w:tr w:rsidR="00124BB8" w:rsidRPr="00124BB8" w14:paraId="35A5B0A5" w14:textId="7777777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68AD1550" w14:textId="56E8FEE7" w:rsidR="00124BB8" w:rsidRPr="00124BB8" w:rsidRDefault="00124BB8" w:rsidP="00124BB8">
            <w:pPr>
              <w:pStyle w:val="TableText"/>
              <w:ind w:left="57" w:right="57"/>
              <w:rPr>
                <w:rFonts w:cs="Segoe UI"/>
                <w:sz w:val="16"/>
                <w:szCs w:val="16"/>
              </w:rPr>
            </w:pPr>
            <w:r w:rsidRPr="00124BB8">
              <w:rPr>
                <w:rFonts w:cs="Segoe UI"/>
                <w:sz w:val="16"/>
                <w:szCs w:val="16"/>
              </w:rPr>
              <w:t>I feel confident in my ability to identify aspects of my agency’s work that may disadvantage Māori.</w:t>
            </w:r>
          </w:p>
        </w:tc>
        <w:tc>
          <w:tcPr>
            <w:tcW w:w="877" w:type="dxa"/>
            <w:tcBorders>
              <w:top w:val="single" w:sz="4" w:space="0" w:color="A6A6A6" w:themeColor="background1" w:themeShade="A6"/>
              <w:left w:val="nil"/>
              <w:bottom w:val="single" w:sz="4" w:space="0" w:color="A6A6A6" w:themeColor="background1" w:themeShade="A6"/>
              <w:right w:val="nil"/>
            </w:tcBorders>
          </w:tcPr>
          <w:p w14:paraId="531785B0" w14:textId="4387C447" w:rsidR="00124BB8" w:rsidRPr="00124BB8" w:rsidRDefault="00124BB8" w:rsidP="00124BB8">
            <w:pPr>
              <w:pStyle w:val="TableText"/>
              <w:ind w:left="57" w:right="57"/>
              <w:jc w:val="right"/>
              <w:rPr>
                <w:rFonts w:cs="Segoe UI"/>
                <w:sz w:val="16"/>
                <w:szCs w:val="16"/>
              </w:rPr>
            </w:pPr>
            <w:r w:rsidRPr="00124BB8">
              <w:rPr>
                <w:rFonts w:cs="Segoe UI"/>
                <w:sz w:val="16"/>
                <w:szCs w:val="16"/>
              </w:rPr>
              <w:t>89%</w:t>
            </w:r>
          </w:p>
        </w:tc>
        <w:tc>
          <w:tcPr>
            <w:tcW w:w="877" w:type="dxa"/>
            <w:tcBorders>
              <w:top w:val="single" w:sz="4" w:space="0" w:color="A6A6A6" w:themeColor="background1" w:themeShade="A6"/>
              <w:left w:val="nil"/>
              <w:bottom w:val="single" w:sz="4" w:space="0" w:color="A6A6A6" w:themeColor="background1" w:themeShade="A6"/>
              <w:right w:val="nil"/>
            </w:tcBorders>
          </w:tcPr>
          <w:p w14:paraId="487092CB" w14:textId="4A81A1E6" w:rsidR="00124BB8" w:rsidRPr="00124BB8" w:rsidRDefault="00124BB8" w:rsidP="00124BB8">
            <w:pPr>
              <w:pStyle w:val="TableText"/>
              <w:ind w:left="57" w:right="57"/>
              <w:jc w:val="right"/>
              <w:rPr>
                <w:rFonts w:cs="Segoe UI"/>
                <w:sz w:val="16"/>
                <w:szCs w:val="16"/>
              </w:rPr>
            </w:pPr>
            <w:r w:rsidRPr="00124BB8">
              <w:rPr>
                <w:rFonts w:cs="Segoe UI"/>
                <w:sz w:val="16"/>
                <w:szCs w:val="16"/>
              </w:rPr>
              <w:t>95%</w:t>
            </w:r>
          </w:p>
        </w:tc>
        <w:tc>
          <w:tcPr>
            <w:tcW w:w="877" w:type="dxa"/>
            <w:tcBorders>
              <w:top w:val="single" w:sz="4" w:space="0" w:color="A6A6A6" w:themeColor="background1" w:themeShade="A6"/>
              <w:left w:val="nil"/>
              <w:bottom w:val="single" w:sz="4" w:space="0" w:color="A6A6A6" w:themeColor="background1" w:themeShade="A6"/>
              <w:right w:val="nil"/>
            </w:tcBorders>
          </w:tcPr>
          <w:p w14:paraId="21BC5821" w14:textId="6A2CC0AE" w:rsidR="00124BB8" w:rsidRPr="00124BB8" w:rsidRDefault="00124BB8" w:rsidP="00124BB8">
            <w:pPr>
              <w:pStyle w:val="TableText"/>
              <w:ind w:left="57" w:right="57"/>
              <w:jc w:val="right"/>
              <w:rPr>
                <w:rFonts w:cs="Segoe UI"/>
                <w:sz w:val="16"/>
                <w:szCs w:val="16"/>
              </w:rPr>
            </w:pPr>
            <w:r w:rsidRPr="00124BB8">
              <w:rPr>
                <w:rFonts w:cs="Segoe UI"/>
                <w:sz w:val="16"/>
                <w:szCs w:val="16"/>
              </w:rPr>
              <w:t>93%</w:t>
            </w:r>
          </w:p>
        </w:tc>
        <w:tc>
          <w:tcPr>
            <w:tcW w:w="878" w:type="dxa"/>
            <w:tcBorders>
              <w:top w:val="single" w:sz="4" w:space="0" w:color="A6A6A6" w:themeColor="background1" w:themeShade="A6"/>
              <w:left w:val="nil"/>
              <w:bottom w:val="single" w:sz="4" w:space="0" w:color="A6A6A6" w:themeColor="background1" w:themeShade="A6"/>
              <w:right w:val="nil"/>
            </w:tcBorders>
          </w:tcPr>
          <w:p w14:paraId="518DB06C" w14:textId="51E8C207" w:rsidR="00124BB8" w:rsidRPr="00124BB8" w:rsidRDefault="00124BB8" w:rsidP="00124BB8">
            <w:pPr>
              <w:pStyle w:val="TableText"/>
              <w:ind w:left="57" w:right="113"/>
              <w:jc w:val="right"/>
              <w:rPr>
                <w:rFonts w:cs="Segoe UI"/>
                <w:sz w:val="16"/>
                <w:szCs w:val="16"/>
              </w:rPr>
            </w:pPr>
            <w:r w:rsidRPr="00124BB8">
              <w:rPr>
                <w:rFonts w:cs="Segoe UI"/>
                <w:sz w:val="16"/>
                <w:szCs w:val="16"/>
              </w:rPr>
              <w:t>85%</w:t>
            </w:r>
          </w:p>
        </w:tc>
        <w:tc>
          <w:tcPr>
            <w:tcW w:w="1984" w:type="dxa"/>
            <w:tcBorders>
              <w:top w:val="single" w:sz="4" w:space="0" w:color="A6A6A6" w:themeColor="background1" w:themeShade="A6"/>
              <w:left w:val="nil"/>
              <w:bottom w:val="single" w:sz="4" w:space="0" w:color="A6A6A6" w:themeColor="background1" w:themeShade="A6"/>
              <w:right w:val="nil"/>
            </w:tcBorders>
          </w:tcPr>
          <w:p w14:paraId="43B5EF2F" w14:textId="6968792E" w:rsidR="00124BB8" w:rsidRPr="00124BB8" w:rsidRDefault="00124BB8" w:rsidP="00124BB8">
            <w:pPr>
              <w:pStyle w:val="TableText"/>
              <w:ind w:left="57" w:right="57"/>
              <w:rPr>
                <w:rFonts w:cs="Segoe UI"/>
                <w:sz w:val="16"/>
                <w:szCs w:val="16"/>
              </w:rPr>
            </w:pPr>
            <w:r w:rsidRPr="00124BB8">
              <w:rPr>
                <w:rFonts w:cs="Segoe UI"/>
                <w:sz w:val="16"/>
                <w:szCs w:val="16"/>
              </w:rPr>
              <w:t>Average across the public service was 62%.</w:t>
            </w:r>
          </w:p>
        </w:tc>
      </w:tr>
      <w:tr w:rsidR="00124BB8" w:rsidRPr="00124BB8" w14:paraId="01AB0D5B" w14:textId="7777777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79774045" w14:textId="67FDD677" w:rsidR="00124BB8" w:rsidRPr="00124BB8" w:rsidRDefault="00124BB8" w:rsidP="00124BB8">
            <w:pPr>
              <w:pStyle w:val="TableText"/>
              <w:ind w:left="57" w:right="57"/>
              <w:rPr>
                <w:rFonts w:cs="Segoe UI"/>
                <w:sz w:val="16"/>
                <w:szCs w:val="16"/>
              </w:rPr>
            </w:pPr>
            <w:r w:rsidRPr="00124BB8">
              <w:rPr>
                <w:rFonts w:cs="Segoe UI"/>
                <w:sz w:val="16"/>
                <w:szCs w:val="16"/>
              </w:rPr>
              <w:t>I understand how my Agency’s Te Tiriti responsibilities apply to its work.</w:t>
            </w:r>
          </w:p>
        </w:tc>
        <w:tc>
          <w:tcPr>
            <w:tcW w:w="877" w:type="dxa"/>
            <w:tcBorders>
              <w:top w:val="single" w:sz="4" w:space="0" w:color="A6A6A6" w:themeColor="background1" w:themeShade="A6"/>
              <w:left w:val="nil"/>
              <w:bottom w:val="single" w:sz="4" w:space="0" w:color="A6A6A6" w:themeColor="background1" w:themeShade="A6"/>
              <w:right w:val="nil"/>
            </w:tcBorders>
          </w:tcPr>
          <w:p w14:paraId="6EE99F5C" w14:textId="10197DA2" w:rsidR="00124BB8" w:rsidRPr="00124BB8" w:rsidRDefault="00124BB8" w:rsidP="00124BB8">
            <w:pPr>
              <w:pStyle w:val="TableText"/>
              <w:ind w:left="57" w:right="57"/>
              <w:jc w:val="right"/>
              <w:rPr>
                <w:rFonts w:cs="Segoe UI"/>
                <w:sz w:val="16"/>
                <w:szCs w:val="16"/>
              </w:rPr>
            </w:pPr>
            <w:r w:rsidRPr="00124BB8">
              <w:rPr>
                <w:rFonts w:cs="Segoe UI"/>
                <w:sz w:val="16"/>
                <w:szCs w:val="16"/>
              </w:rPr>
              <w:t>89%</w:t>
            </w:r>
          </w:p>
        </w:tc>
        <w:tc>
          <w:tcPr>
            <w:tcW w:w="877" w:type="dxa"/>
            <w:tcBorders>
              <w:top w:val="single" w:sz="4" w:space="0" w:color="A6A6A6" w:themeColor="background1" w:themeShade="A6"/>
              <w:left w:val="nil"/>
              <w:bottom w:val="single" w:sz="4" w:space="0" w:color="A6A6A6" w:themeColor="background1" w:themeShade="A6"/>
              <w:right w:val="nil"/>
            </w:tcBorders>
          </w:tcPr>
          <w:p w14:paraId="139375D9" w14:textId="3CF560A1" w:rsidR="00124BB8" w:rsidRPr="00124BB8" w:rsidRDefault="00124BB8" w:rsidP="00124BB8">
            <w:pPr>
              <w:pStyle w:val="TableText"/>
              <w:ind w:left="57" w:right="57"/>
              <w:jc w:val="right"/>
              <w:rPr>
                <w:rFonts w:cs="Segoe UI"/>
                <w:sz w:val="16"/>
                <w:szCs w:val="16"/>
              </w:rPr>
            </w:pPr>
            <w:r w:rsidRPr="00124BB8">
              <w:rPr>
                <w:rFonts w:cs="Segoe UI"/>
                <w:sz w:val="16"/>
                <w:szCs w:val="16"/>
              </w:rPr>
              <w:t>89.7%</w:t>
            </w:r>
          </w:p>
        </w:tc>
        <w:tc>
          <w:tcPr>
            <w:tcW w:w="877" w:type="dxa"/>
            <w:tcBorders>
              <w:top w:val="single" w:sz="4" w:space="0" w:color="A6A6A6" w:themeColor="background1" w:themeShade="A6"/>
              <w:left w:val="nil"/>
              <w:bottom w:val="single" w:sz="4" w:space="0" w:color="A6A6A6" w:themeColor="background1" w:themeShade="A6"/>
              <w:right w:val="nil"/>
            </w:tcBorders>
          </w:tcPr>
          <w:p w14:paraId="1B1CCF30" w14:textId="2C88E3D8" w:rsidR="00124BB8" w:rsidRPr="00124BB8" w:rsidRDefault="00124BB8" w:rsidP="00124BB8">
            <w:pPr>
              <w:pStyle w:val="TableText"/>
              <w:ind w:left="57" w:right="57"/>
              <w:jc w:val="right"/>
              <w:rPr>
                <w:rFonts w:cs="Segoe UI"/>
                <w:sz w:val="16"/>
                <w:szCs w:val="16"/>
              </w:rPr>
            </w:pPr>
            <w:r w:rsidRPr="00124BB8">
              <w:rPr>
                <w:rFonts w:cs="Segoe UI"/>
                <w:sz w:val="16"/>
                <w:szCs w:val="16"/>
              </w:rPr>
              <w:t>88%</w:t>
            </w:r>
          </w:p>
        </w:tc>
        <w:tc>
          <w:tcPr>
            <w:tcW w:w="878" w:type="dxa"/>
            <w:tcBorders>
              <w:top w:val="single" w:sz="4" w:space="0" w:color="A6A6A6" w:themeColor="background1" w:themeShade="A6"/>
              <w:left w:val="nil"/>
              <w:bottom w:val="single" w:sz="4" w:space="0" w:color="A6A6A6" w:themeColor="background1" w:themeShade="A6"/>
              <w:right w:val="nil"/>
            </w:tcBorders>
          </w:tcPr>
          <w:p w14:paraId="3B45379C" w14:textId="1A99A9C4" w:rsidR="00124BB8" w:rsidRPr="00124BB8" w:rsidRDefault="00124BB8" w:rsidP="00124BB8">
            <w:pPr>
              <w:pStyle w:val="TableText"/>
              <w:ind w:left="57" w:right="113"/>
              <w:jc w:val="right"/>
              <w:rPr>
                <w:rFonts w:cs="Segoe UI"/>
                <w:sz w:val="16"/>
                <w:szCs w:val="16"/>
              </w:rPr>
            </w:pPr>
            <w:r w:rsidRPr="00124BB8">
              <w:rPr>
                <w:rFonts w:cs="Segoe UI"/>
                <w:sz w:val="16"/>
                <w:szCs w:val="16"/>
              </w:rPr>
              <w:t>97%</w:t>
            </w:r>
          </w:p>
        </w:tc>
        <w:tc>
          <w:tcPr>
            <w:tcW w:w="1984" w:type="dxa"/>
            <w:tcBorders>
              <w:top w:val="single" w:sz="4" w:space="0" w:color="A6A6A6" w:themeColor="background1" w:themeShade="A6"/>
              <w:left w:val="nil"/>
              <w:bottom w:val="single" w:sz="4" w:space="0" w:color="A6A6A6" w:themeColor="background1" w:themeShade="A6"/>
              <w:right w:val="nil"/>
            </w:tcBorders>
          </w:tcPr>
          <w:p w14:paraId="697326F9" w14:textId="141284F2" w:rsidR="00124BB8" w:rsidRPr="00124BB8" w:rsidRDefault="00124BB8" w:rsidP="00124BB8">
            <w:pPr>
              <w:pStyle w:val="TableText"/>
              <w:ind w:left="57" w:right="57"/>
              <w:rPr>
                <w:rFonts w:cs="Segoe UI"/>
                <w:sz w:val="16"/>
                <w:szCs w:val="16"/>
              </w:rPr>
            </w:pPr>
            <w:r w:rsidRPr="00124BB8">
              <w:rPr>
                <w:rFonts w:cs="Segoe UI"/>
                <w:sz w:val="16"/>
                <w:szCs w:val="16"/>
              </w:rPr>
              <w:t>Average across the public service was 77%.</w:t>
            </w:r>
          </w:p>
        </w:tc>
      </w:tr>
      <w:tr w:rsidR="00124BB8" w:rsidRPr="00124BB8" w14:paraId="7972CD9A" w14:textId="7777777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30B44414" w14:textId="2582E8FE" w:rsidR="00124BB8" w:rsidRPr="00124BB8" w:rsidRDefault="00124BB8" w:rsidP="00124BB8">
            <w:pPr>
              <w:pStyle w:val="TableText"/>
              <w:ind w:left="57" w:right="57"/>
              <w:rPr>
                <w:rFonts w:cs="Segoe UI"/>
                <w:sz w:val="16"/>
                <w:szCs w:val="16"/>
              </w:rPr>
            </w:pPr>
            <w:r w:rsidRPr="00124BB8">
              <w:rPr>
                <w:rFonts w:cs="Segoe UI"/>
                <w:sz w:val="16"/>
                <w:szCs w:val="16"/>
              </w:rPr>
              <w:t>I feel that leaders in my Agency show a commitment to strengthening the relationships between Māori and the Crown.</w:t>
            </w:r>
          </w:p>
        </w:tc>
        <w:tc>
          <w:tcPr>
            <w:tcW w:w="877" w:type="dxa"/>
            <w:tcBorders>
              <w:top w:val="single" w:sz="4" w:space="0" w:color="A6A6A6" w:themeColor="background1" w:themeShade="A6"/>
              <w:left w:val="nil"/>
              <w:bottom w:val="single" w:sz="4" w:space="0" w:color="A6A6A6" w:themeColor="background1" w:themeShade="A6"/>
              <w:right w:val="nil"/>
            </w:tcBorders>
          </w:tcPr>
          <w:p w14:paraId="0EA49221" w14:textId="2A313124" w:rsidR="00124BB8" w:rsidRPr="00124BB8" w:rsidRDefault="00124BB8" w:rsidP="00124BB8">
            <w:pPr>
              <w:pStyle w:val="TableText"/>
              <w:ind w:left="57" w:right="57"/>
              <w:jc w:val="right"/>
              <w:rPr>
                <w:rFonts w:cs="Segoe UI"/>
                <w:sz w:val="16"/>
                <w:szCs w:val="16"/>
              </w:rPr>
            </w:pPr>
            <w:r w:rsidRPr="00124BB8">
              <w:rPr>
                <w:rFonts w:cs="Segoe UI"/>
                <w:sz w:val="16"/>
                <w:szCs w:val="16"/>
              </w:rPr>
              <w:t>49%</w:t>
            </w:r>
          </w:p>
        </w:tc>
        <w:tc>
          <w:tcPr>
            <w:tcW w:w="877" w:type="dxa"/>
            <w:tcBorders>
              <w:top w:val="single" w:sz="4" w:space="0" w:color="A6A6A6" w:themeColor="background1" w:themeShade="A6"/>
              <w:left w:val="nil"/>
              <w:bottom w:val="single" w:sz="4" w:space="0" w:color="A6A6A6" w:themeColor="background1" w:themeShade="A6"/>
              <w:right w:val="nil"/>
            </w:tcBorders>
          </w:tcPr>
          <w:p w14:paraId="5A86ADD0" w14:textId="3C36F5E4" w:rsidR="00124BB8" w:rsidRPr="00124BB8" w:rsidRDefault="00124BB8" w:rsidP="00124BB8">
            <w:pPr>
              <w:pStyle w:val="TableText"/>
              <w:ind w:left="57" w:right="57"/>
              <w:jc w:val="right"/>
              <w:rPr>
                <w:rFonts w:cs="Segoe UI"/>
                <w:sz w:val="16"/>
                <w:szCs w:val="16"/>
              </w:rPr>
            </w:pPr>
            <w:r w:rsidRPr="00124BB8">
              <w:rPr>
                <w:rFonts w:cs="Segoe UI"/>
                <w:sz w:val="16"/>
                <w:szCs w:val="16"/>
              </w:rPr>
              <w:t>34%</w:t>
            </w:r>
          </w:p>
        </w:tc>
        <w:tc>
          <w:tcPr>
            <w:tcW w:w="877" w:type="dxa"/>
            <w:tcBorders>
              <w:top w:val="single" w:sz="4" w:space="0" w:color="A6A6A6" w:themeColor="background1" w:themeShade="A6"/>
              <w:left w:val="nil"/>
              <w:bottom w:val="single" w:sz="4" w:space="0" w:color="A6A6A6" w:themeColor="background1" w:themeShade="A6"/>
              <w:right w:val="nil"/>
            </w:tcBorders>
          </w:tcPr>
          <w:p w14:paraId="7BC6FCBF" w14:textId="2383EE11" w:rsidR="00124BB8" w:rsidRPr="00124BB8" w:rsidRDefault="00124BB8" w:rsidP="00124BB8">
            <w:pPr>
              <w:pStyle w:val="TableText"/>
              <w:ind w:left="57" w:right="57"/>
              <w:jc w:val="right"/>
              <w:rPr>
                <w:rFonts w:cs="Segoe UI"/>
                <w:sz w:val="16"/>
                <w:szCs w:val="16"/>
              </w:rPr>
            </w:pPr>
            <w:r w:rsidRPr="00124BB8">
              <w:rPr>
                <w:rFonts w:cs="Segoe UI"/>
                <w:sz w:val="16"/>
                <w:szCs w:val="16"/>
              </w:rPr>
              <w:t>84%</w:t>
            </w:r>
          </w:p>
        </w:tc>
        <w:tc>
          <w:tcPr>
            <w:tcW w:w="878" w:type="dxa"/>
            <w:tcBorders>
              <w:top w:val="single" w:sz="4" w:space="0" w:color="A6A6A6" w:themeColor="background1" w:themeShade="A6"/>
              <w:left w:val="nil"/>
              <w:bottom w:val="single" w:sz="4" w:space="0" w:color="A6A6A6" w:themeColor="background1" w:themeShade="A6"/>
              <w:right w:val="nil"/>
            </w:tcBorders>
          </w:tcPr>
          <w:p w14:paraId="1BDB12B7" w14:textId="1750CB89" w:rsidR="00124BB8" w:rsidRPr="00124BB8" w:rsidRDefault="00124BB8" w:rsidP="00124BB8">
            <w:pPr>
              <w:pStyle w:val="TableText"/>
              <w:ind w:left="57" w:right="113"/>
              <w:jc w:val="right"/>
              <w:rPr>
                <w:rFonts w:cs="Segoe UI"/>
                <w:sz w:val="16"/>
                <w:szCs w:val="16"/>
              </w:rPr>
            </w:pPr>
            <w:r w:rsidRPr="00124BB8">
              <w:rPr>
                <w:rFonts w:cs="Segoe UI"/>
                <w:sz w:val="16"/>
                <w:szCs w:val="16"/>
              </w:rPr>
              <w:t>98%</w:t>
            </w:r>
          </w:p>
        </w:tc>
        <w:tc>
          <w:tcPr>
            <w:tcW w:w="1984" w:type="dxa"/>
            <w:tcBorders>
              <w:top w:val="single" w:sz="4" w:space="0" w:color="A6A6A6" w:themeColor="background1" w:themeShade="A6"/>
              <w:left w:val="nil"/>
              <w:bottom w:val="single" w:sz="4" w:space="0" w:color="A6A6A6" w:themeColor="background1" w:themeShade="A6"/>
              <w:right w:val="nil"/>
            </w:tcBorders>
          </w:tcPr>
          <w:p w14:paraId="3E69BC8A" w14:textId="119CF394" w:rsidR="00124BB8" w:rsidRPr="00124BB8" w:rsidRDefault="00124BB8" w:rsidP="00124BB8">
            <w:pPr>
              <w:pStyle w:val="TableText"/>
              <w:ind w:left="57" w:right="57"/>
              <w:rPr>
                <w:rFonts w:cs="Segoe UI"/>
                <w:sz w:val="16"/>
                <w:szCs w:val="16"/>
              </w:rPr>
            </w:pPr>
            <w:r w:rsidRPr="00124BB8">
              <w:rPr>
                <w:rFonts w:cs="Segoe UI"/>
                <w:sz w:val="16"/>
                <w:szCs w:val="16"/>
              </w:rPr>
              <w:t>Average across the public service was 68%.</w:t>
            </w:r>
          </w:p>
        </w:tc>
      </w:tr>
      <w:tr w:rsidR="00124BB8" w:rsidRPr="00124BB8" w14:paraId="353D42B7" w14:textId="7777777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688E445C" w14:textId="4D394011" w:rsidR="00124BB8" w:rsidRPr="00124BB8" w:rsidRDefault="00124BB8" w:rsidP="00124BB8">
            <w:pPr>
              <w:pStyle w:val="TableText"/>
              <w:ind w:left="57" w:right="57"/>
              <w:rPr>
                <w:rFonts w:cs="Segoe UI"/>
                <w:sz w:val="16"/>
                <w:szCs w:val="16"/>
              </w:rPr>
            </w:pPr>
            <w:r w:rsidRPr="00124BB8">
              <w:rPr>
                <w:rFonts w:cs="Segoe UI"/>
                <w:sz w:val="16"/>
                <w:szCs w:val="16"/>
              </w:rPr>
              <w:t>I am encouraged and supported to engage with Māori and to understand Māori perspectives.</w:t>
            </w:r>
          </w:p>
        </w:tc>
        <w:tc>
          <w:tcPr>
            <w:tcW w:w="877" w:type="dxa"/>
            <w:tcBorders>
              <w:top w:val="single" w:sz="4" w:space="0" w:color="A6A6A6" w:themeColor="background1" w:themeShade="A6"/>
              <w:left w:val="nil"/>
              <w:bottom w:val="single" w:sz="4" w:space="0" w:color="A6A6A6" w:themeColor="background1" w:themeShade="A6"/>
              <w:right w:val="nil"/>
            </w:tcBorders>
          </w:tcPr>
          <w:p w14:paraId="34E16D24" w14:textId="77777777" w:rsidR="00124BB8" w:rsidRPr="00124BB8" w:rsidRDefault="00124BB8" w:rsidP="00124BB8">
            <w:pPr>
              <w:pStyle w:val="TableText"/>
              <w:ind w:left="57" w:right="57"/>
              <w:jc w:val="right"/>
              <w:rPr>
                <w:rFonts w:cs="Segoe UI"/>
                <w:sz w:val="16"/>
                <w:szCs w:val="16"/>
              </w:rPr>
            </w:pPr>
          </w:p>
        </w:tc>
        <w:tc>
          <w:tcPr>
            <w:tcW w:w="877" w:type="dxa"/>
            <w:tcBorders>
              <w:top w:val="single" w:sz="4" w:space="0" w:color="A6A6A6" w:themeColor="background1" w:themeShade="A6"/>
              <w:left w:val="nil"/>
              <w:bottom w:val="single" w:sz="4" w:space="0" w:color="A6A6A6" w:themeColor="background1" w:themeShade="A6"/>
              <w:right w:val="nil"/>
            </w:tcBorders>
          </w:tcPr>
          <w:p w14:paraId="4724D140" w14:textId="77777777" w:rsidR="00124BB8" w:rsidRPr="00124BB8" w:rsidRDefault="00124BB8" w:rsidP="00124BB8">
            <w:pPr>
              <w:pStyle w:val="TableText"/>
              <w:ind w:left="57" w:right="57"/>
              <w:jc w:val="right"/>
              <w:rPr>
                <w:rFonts w:cs="Segoe UI"/>
                <w:sz w:val="16"/>
                <w:szCs w:val="16"/>
              </w:rPr>
            </w:pPr>
          </w:p>
        </w:tc>
        <w:tc>
          <w:tcPr>
            <w:tcW w:w="877" w:type="dxa"/>
            <w:tcBorders>
              <w:top w:val="single" w:sz="4" w:space="0" w:color="A6A6A6" w:themeColor="background1" w:themeShade="A6"/>
              <w:left w:val="nil"/>
              <w:bottom w:val="single" w:sz="4" w:space="0" w:color="A6A6A6" w:themeColor="background1" w:themeShade="A6"/>
              <w:right w:val="nil"/>
            </w:tcBorders>
          </w:tcPr>
          <w:p w14:paraId="6A7C4F8D" w14:textId="77777777" w:rsidR="00124BB8" w:rsidRPr="00124BB8" w:rsidRDefault="00124BB8" w:rsidP="00124BB8">
            <w:pPr>
              <w:pStyle w:val="TableText"/>
              <w:ind w:left="57" w:right="57"/>
              <w:jc w:val="right"/>
              <w:rPr>
                <w:rFonts w:cs="Segoe UI"/>
                <w:sz w:val="16"/>
                <w:szCs w:val="16"/>
              </w:rPr>
            </w:pPr>
          </w:p>
        </w:tc>
        <w:tc>
          <w:tcPr>
            <w:tcW w:w="878" w:type="dxa"/>
            <w:tcBorders>
              <w:top w:val="single" w:sz="4" w:space="0" w:color="A6A6A6" w:themeColor="background1" w:themeShade="A6"/>
              <w:left w:val="nil"/>
              <w:bottom w:val="single" w:sz="4" w:space="0" w:color="A6A6A6" w:themeColor="background1" w:themeShade="A6"/>
              <w:right w:val="nil"/>
            </w:tcBorders>
          </w:tcPr>
          <w:p w14:paraId="3E04C31E" w14:textId="285BBB12" w:rsidR="00124BB8" w:rsidRPr="00124BB8" w:rsidRDefault="00124BB8" w:rsidP="00124BB8">
            <w:pPr>
              <w:pStyle w:val="TableText"/>
              <w:ind w:left="57" w:right="113"/>
              <w:jc w:val="right"/>
              <w:rPr>
                <w:rFonts w:cs="Segoe UI"/>
                <w:sz w:val="16"/>
                <w:szCs w:val="16"/>
              </w:rPr>
            </w:pPr>
            <w:r w:rsidRPr="00124BB8">
              <w:rPr>
                <w:rFonts w:cs="Segoe UI"/>
                <w:sz w:val="16"/>
                <w:szCs w:val="16"/>
              </w:rPr>
              <w:t>97%</w:t>
            </w:r>
          </w:p>
        </w:tc>
        <w:tc>
          <w:tcPr>
            <w:tcW w:w="1984" w:type="dxa"/>
            <w:tcBorders>
              <w:top w:val="single" w:sz="4" w:space="0" w:color="A6A6A6" w:themeColor="background1" w:themeShade="A6"/>
              <w:left w:val="nil"/>
              <w:bottom w:val="single" w:sz="4" w:space="0" w:color="A6A6A6" w:themeColor="background1" w:themeShade="A6"/>
              <w:right w:val="nil"/>
            </w:tcBorders>
          </w:tcPr>
          <w:p w14:paraId="57BE2925" w14:textId="622474C8" w:rsidR="00124BB8" w:rsidRPr="00124BB8" w:rsidRDefault="00124BB8" w:rsidP="00124BB8">
            <w:pPr>
              <w:pStyle w:val="TableText"/>
              <w:ind w:left="57" w:right="57"/>
              <w:rPr>
                <w:rFonts w:cs="Segoe UI"/>
                <w:sz w:val="16"/>
                <w:szCs w:val="16"/>
              </w:rPr>
            </w:pPr>
            <w:r w:rsidRPr="00124BB8">
              <w:rPr>
                <w:rFonts w:cs="Segoe UI"/>
                <w:sz w:val="16"/>
                <w:szCs w:val="16"/>
              </w:rPr>
              <w:t>Average across the public service was 71%.</w:t>
            </w:r>
          </w:p>
        </w:tc>
      </w:tr>
      <w:tr w:rsidR="00124BB8" w:rsidRPr="00124BB8" w14:paraId="11DC50BE" w14:textId="77777777" w:rsidTr="00124BB8">
        <w:trPr>
          <w:trHeight w:val="20"/>
        </w:trPr>
        <w:tc>
          <w:tcPr>
            <w:tcW w:w="2410" w:type="dxa"/>
            <w:tcBorders>
              <w:top w:val="single" w:sz="4" w:space="0" w:color="A6A6A6" w:themeColor="background1" w:themeShade="A6"/>
              <w:left w:val="nil"/>
              <w:bottom w:val="single" w:sz="4" w:space="0" w:color="A6A6A6" w:themeColor="background1" w:themeShade="A6"/>
              <w:right w:val="nil"/>
            </w:tcBorders>
          </w:tcPr>
          <w:p w14:paraId="5FCF457F" w14:textId="2BA1154B" w:rsidR="00124BB8" w:rsidRPr="00124BB8" w:rsidRDefault="00124BB8" w:rsidP="00124BB8">
            <w:pPr>
              <w:pStyle w:val="TableText"/>
              <w:ind w:left="57" w:right="57"/>
              <w:rPr>
                <w:rFonts w:cs="Segoe UI"/>
                <w:sz w:val="16"/>
                <w:szCs w:val="16"/>
              </w:rPr>
            </w:pPr>
            <w:r w:rsidRPr="00124BB8">
              <w:rPr>
                <w:rFonts w:cs="Segoe UI"/>
                <w:sz w:val="16"/>
                <w:szCs w:val="16"/>
              </w:rPr>
              <w:t>Official Information Act timeliness</w:t>
            </w:r>
          </w:p>
        </w:tc>
        <w:tc>
          <w:tcPr>
            <w:tcW w:w="877" w:type="dxa"/>
            <w:tcBorders>
              <w:top w:val="single" w:sz="4" w:space="0" w:color="A6A6A6" w:themeColor="background1" w:themeShade="A6"/>
              <w:left w:val="nil"/>
              <w:bottom w:val="single" w:sz="4" w:space="0" w:color="A6A6A6" w:themeColor="background1" w:themeShade="A6"/>
              <w:right w:val="nil"/>
            </w:tcBorders>
          </w:tcPr>
          <w:p w14:paraId="2DA9FC45" w14:textId="5DBAA2A7" w:rsidR="00124BB8" w:rsidRPr="00124BB8" w:rsidRDefault="00124BB8" w:rsidP="00124BB8">
            <w:pPr>
              <w:pStyle w:val="TableText"/>
              <w:ind w:left="57" w:right="57"/>
              <w:jc w:val="right"/>
              <w:rPr>
                <w:rFonts w:cs="Segoe UI"/>
                <w:sz w:val="16"/>
                <w:szCs w:val="16"/>
              </w:rPr>
            </w:pPr>
            <w:r w:rsidRPr="00124BB8">
              <w:rPr>
                <w:rFonts w:cs="Segoe UI"/>
                <w:sz w:val="16"/>
                <w:szCs w:val="16"/>
              </w:rPr>
              <w:t>100%</w:t>
            </w:r>
          </w:p>
        </w:tc>
        <w:tc>
          <w:tcPr>
            <w:tcW w:w="877" w:type="dxa"/>
            <w:tcBorders>
              <w:top w:val="single" w:sz="4" w:space="0" w:color="A6A6A6" w:themeColor="background1" w:themeShade="A6"/>
              <w:left w:val="nil"/>
              <w:bottom w:val="single" w:sz="4" w:space="0" w:color="A6A6A6" w:themeColor="background1" w:themeShade="A6"/>
              <w:right w:val="nil"/>
            </w:tcBorders>
          </w:tcPr>
          <w:p w14:paraId="6D3FA274" w14:textId="5BFEDAA6" w:rsidR="00124BB8" w:rsidRPr="00124BB8" w:rsidRDefault="00124BB8" w:rsidP="00124BB8">
            <w:pPr>
              <w:pStyle w:val="TableText"/>
              <w:ind w:left="57" w:right="57"/>
              <w:jc w:val="right"/>
              <w:rPr>
                <w:rFonts w:cs="Segoe UI"/>
                <w:sz w:val="16"/>
                <w:szCs w:val="16"/>
              </w:rPr>
            </w:pPr>
            <w:r w:rsidRPr="00124BB8">
              <w:rPr>
                <w:rFonts w:cs="Segoe UI"/>
                <w:sz w:val="16"/>
                <w:szCs w:val="16"/>
              </w:rPr>
              <w:t>100%</w:t>
            </w:r>
          </w:p>
        </w:tc>
        <w:tc>
          <w:tcPr>
            <w:tcW w:w="877" w:type="dxa"/>
            <w:tcBorders>
              <w:top w:val="single" w:sz="4" w:space="0" w:color="A6A6A6" w:themeColor="background1" w:themeShade="A6"/>
              <w:left w:val="nil"/>
              <w:bottom w:val="single" w:sz="4" w:space="0" w:color="A6A6A6" w:themeColor="background1" w:themeShade="A6"/>
              <w:right w:val="nil"/>
            </w:tcBorders>
          </w:tcPr>
          <w:p w14:paraId="3D482F9B" w14:textId="5B17076B" w:rsidR="00124BB8" w:rsidRPr="00124BB8" w:rsidRDefault="00124BB8" w:rsidP="00124BB8">
            <w:pPr>
              <w:pStyle w:val="TableText"/>
              <w:ind w:left="57" w:right="57"/>
              <w:jc w:val="right"/>
              <w:rPr>
                <w:rFonts w:cs="Segoe UI"/>
                <w:sz w:val="16"/>
                <w:szCs w:val="16"/>
              </w:rPr>
            </w:pPr>
            <w:r w:rsidRPr="00124BB8">
              <w:rPr>
                <w:rFonts w:cs="Segoe UI"/>
                <w:sz w:val="16"/>
                <w:szCs w:val="16"/>
              </w:rPr>
              <w:t>100%</w:t>
            </w:r>
          </w:p>
        </w:tc>
        <w:tc>
          <w:tcPr>
            <w:tcW w:w="878" w:type="dxa"/>
            <w:tcBorders>
              <w:top w:val="single" w:sz="4" w:space="0" w:color="A6A6A6" w:themeColor="background1" w:themeShade="A6"/>
              <w:left w:val="nil"/>
              <w:bottom w:val="single" w:sz="4" w:space="0" w:color="A6A6A6" w:themeColor="background1" w:themeShade="A6"/>
              <w:right w:val="nil"/>
            </w:tcBorders>
          </w:tcPr>
          <w:p w14:paraId="155723B4" w14:textId="1D846A0B" w:rsidR="00124BB8" w:rsidRPr="00124BB8" w:rsidRDefault="00124BB8" w:rsidP="00124BB8">
            <w:pPr>
              <w:pStyle w:val="TableText"/>
              <w:ind w:left="57" w:right="113"/>
              <w:jc w:val="right"/>
              <w:rPr>
                <w:rFonts w:cs="Segoe UI"/>
                <w:sz w:val="16"/>
                <w:szCs w:val="16"/>
              </w:rPr>
            </w:pPr>
            <w:r w:rsidRPr="00124BB8">
              <w:rPr>
                <w:rFonts w:cs="Segoe UI"/>
                <w:sz w:val="16"/>
                <w:szCs w:val="16"/>
              </w:rPr>
              <w:t>100%</w:t>
            </w:r>
          </w:p>
        </w:tc>
        <w:tc>
          <w:tcPr>
            <w:tcW w:w="1984" w:type="dxa"/>
            <w:tcBorders>
              <w:top w:val="single" w:sz="4" w:space="0" w:color="A6A6A6" w:themeColor="background1" w:themeShade="A6"/>
              <w:left w:val="nil"/>
              <w:bottom w:val="single" w:sz="4" w:space="0" w:color="A6A6A6" w:themeColor="background1" w:themeShade="A6"/>
              <w:right w:val="nil"/>
            </w:tcBorders>
          </w:tcPr>
          <w:p w14:paraId="4B01746D" w14:textId="7BE4D71F" w:rsidR="00124BB8" w:rsidRPr="00124BB8" w:rsidRDefault="00124BB8" w:rsidP="00124BB8">
            <w:pPr>
              <w:pStyle w:val="TableText"/>
              <w:ind w:left="57" w:right="57"/>
              <w:rPr>
                <w:rFonts w:cs="Segoe UI"/>
                <w:sz w:val="16"/>
                <w:szCs w:val="16"/>
              </w:rPr>
            </w:pPr>
            <w:r w:rsidRPr="00124BB8">
              <w:rPr>
                <w:rFonts w:cs="Segoe UI"/>
                <w:sz w:val="16"/>
                <w:szCs w:val="16"/>
              </w:rPr>
              <w:t>From Ministry of Health data</w:t>
            </w:r>
          </w:p>
        </w:tc>
      </w:tr>
    </w:tbl>
    <w:p w14:paraId="39F853C0" w14:textId="77777777" w:rsidR="00907BD2" w:rsidRPr="00907BD2" w:rsidRDefault="00907BD2" w:rsidP="00907BD2"/>
    <w:p w14:paraId="72D2A8A6" w14:textId="77777777" w:rsidR="00907BD2" w:rsidRDefault="00907BD2" w:rsidP="00907BD2"/>
    <w:p w14:paraId="4984FDC5" w14:textId="77777777" w:rsidR="00124BB8" w:rsidRDefault="00124BB8" w:rsidP="00907BD2">
      <w:pPr>
        <w:sectPr w:rsidR="00124BB8" w:rsidSect="004B1083">
          <w:pgSz w:w="11907" w:h="16840" w:code="9"/>
          <w:pgMar w:top="1418" w:right="1701" w:bottom="1134" w:left="1843" w:header="284" w:footer="425" w:gutter="284"/>
          <w:cols w:space="720"/>
        </w:sectPr>
      </w:pPr>
    </w:p>
    <w:p w14:paraId="2A3EEA37" w14:textId="77777777" w:rsidR="00124BB8" w:rsidRDefault="00124BB8" w:rsidP="00124BB8">
      <w:pPr>
        <w:pStyle w:val="Heading2"/>
        <w:spacing w:before="0"/>
      </w:pPr>
      <w:bookmarkStart w:id="57" w:name="_Toc211863488"/>
      <w:r>
        <w:t>Section 4: System performance against Cancer Action Plan</w:t>
      </w:r>
      <w:bookmarkEnd w:id="57"/>
    </w:p>
    <w:p w14:paraId="2BA7015E" w14:textId="77777777" w:rsidR="00124BB8" w:rsidRDefault="00124BB8" w:rsidP="00124BB8">
      <w:r>
        <w:t>The New Zealand Cancer Action Plan 2019–2029 has four outcomes and multiple actions across the cancer control pathway. To monitor the performance of the system and how well it is serving New Zealanders we use a range of data indicators. This report presents a sample of one indicator per outcome of the current state of cancer control in New Zealand.</w:t>
      </w:r>
    </w:p>
    <w:p w14:paraId="464EC2D2" w14:textId="77777777" w:rsidR="00124BB8" w:rsidRDefault="00124BB8" w:rsidP="00124BB8"/>
    <w:p w14:paraId="40EC3AA1" w14:textId="77777777" w:rsidR="00124BB8" w:rsidRDefault="00124BB8" w:rsidP="00124BB8">
      <w:r>
        <w:t>We are in the process of updating a draft monitoring framework that will take place annually to better to track system changes over time. These measures will show if the sector is heading in the right direction. It is important to note that the results are not solely attributable to the Agency or any one health organisation, and some are likely to shift slowly.</w:t>
      </w:r>
    </w:p>
    <w:p w14:paraId="1C93714F" w14:textId="77777777" w:rsidR="00124BB8" w:rsidRDefault="00124BB8" w:rsidP="00124BB8">
      <w:pPr>
        <w:pStyle w:val="Heading3"/>
      </w:pPr>
      <w:r>
        <w:t>How cancer is affecting our populations</w:t>
      </w:r>
    </w:p>
    <w:p w14:paraId="5F6EA2DD" w14:textId="77777777" w:rsidR="00124BB8" w:rsidRDefault="00124BB8" w:rsidP="00124BB8">
      <w:r>
        <w:t>The number of people diagnosed with cancer each year continues to increase (Figure 2, left). The key driver is New Zealand’s growing (from 4.90 million in 2018 to 5.22 million in 2023) and ageing (median age of 37.2 in 2018 and 38.0 in 2023) population.</w:t>
      </w:r>
    </w:p>
    <w:p w14:paraId="5D843876" w14:textId="77777777" w:rsidR="00124BB8" w:rsidRDefault="00124BB8" w:rsidP="00124BB8"/>
    <w:p w14:paraId="326AD6D9" w14:textId="77777777" w:rsidR="00124BB8" w:rsidRDefault="00124BB8" w:rsidP="00124BB8">
      <w:r>
        <w:t>We project the number of cancer diagnoses will increase to 45,100 by 2040.</w:t>
      </w:r>
    </w:p>
    <w:p w14:paraId="545CFA76" w14:textId="77777777" w:rsidR="00124BB8" w:rsidRDefault="00124BB8" w:rsidP="00124BB8"/>
    <w:p w14:paraId="39A9BB12" w14:textId="10B6E6FC" w:rsidR="00124BB8" w:rsidRDefault="00124BB8" w:rsidP="00124BB8">
      <w:r>
        <w:t>However, there has been minimal change in cancer incidence rates over the past 10 years (Figure 2, right).</w:t>
      </w:r>
    </w:p>
    <w:p w14:paraId="3AB211A5" w14:textId="77777777" w:rsidR="00907BD2" w:rsidRDefault="00124BB8" w:rsidP="004364A7">
      <w:pPr>
        <w:pStyle w:val="Figure"/>
      </w:pPr>
      <w:r>
        <w:t>Figure 2: Absolute count and incidence rate of all cancers</w:t>
      </w:r>
    </w:p>
    <w:p w14:paraId="48AEB6EE" w14:textId="7574EA98" w:rsidR="00124BB8" w:rsidRDefault="00124BB8" w:rsidP="00124BB8">
      <w:r>
        <w:rPr>
          <w:noProof/>
        </w:rPr>
        <w:drawing>
          <wp:inline distT="0" distB="0" distL="0" distR="0" wp14:anchorId="01D11674" wp14:editId="63BA7212">
            <wp:extent cx="4784868" cy="2996119"/>
            <wp:effectExtent l="0" t="0" r="0" b="0"/>
            <wp:docPr id="161045454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0454542" name="Picture 2">
                      <a:extLst>
                        <a:ext uri="{C183D7F6-B498-43B3-948B-1728B52AA6E4}">
                          <adec:decorative xmlns:adec="http://schemas.microsoft.com/office/drawing/2017/decorative" val="1"/>
                        </a:ext>
                      </a:extLst>
                    </pic:cNvPr>
                    <pic:cNvPicPr>
                      <a:picLocks noChangeAspect="1" noChangeArrowheads="1"/>
                    </pic:cNvPicPr>
                  </pic:nvPicPr>
                  <pic:blipFill rotWithShape="1">
                    <a:blip r:embed="rId45" cstate="print">
                      <a:extLst>
                        <a:ext uri="{28A0092B-C50C-407E-A947-70E740481C1C}">
                          <a14:useLocalDpi xmlns:a14="http://schemas.microsoft.com/office/drawing/2010/main" val="0"/>
                        </a:ext>
                      </a:extLst>
                    </a:blip>
                    <a:srcRect l="11922" t="60068" r="11922" b="6206"/>
                    <a:stretch>
                      <a:fillRect/>
                    </a:stretch>
                  </pic:blipFill>
                  <pic:spPr bwMode="auto">
                    <a:xfrm>
                      <a:off x="0" y="0"/>
                      <a:ext cx="4793746" cy="3001678"/>
                    </a:xfrm>
                    <a:prstGeom prst="rect">
                      <a:avLst/>
                    </a:prstGeom>
                    <a:noFill/>
                    <a:ln>
                      <a:noFill/>
                    </a:ln>
                    <a:extLst>
                      <a:ext uri="{53640926-AAD7-44D8-BBD7-CCE9431645EC}">
                        <a14:shadowObscured xmlns:a14="http://schemas.microsoft.com/office/drawing/2010/main"/>
                      </a:ext>
                    </a:extLst>
                  </pic:spPr>
                </pic:pic>
              </a:graphicData>
            </a:graphic>
          </wp:inline>
        </w:drawing>
      </w:r>
    </w:p>
    <w:p w14:paraId="7F18F136" w14:textId="77777777" w:rsidR="00124BB8" w:rsidRDefault="00124BB8" w:rsidP="00124BB8"/>
    <w:p w14:paraId="41623DAF" w14:textId="77777777" w:rsidR="004364A7" w:rsidRDefault="004364A7" w:rsidP="00124BB8">
      <w:pPr>
        <w:sectPr w:rsidR="004364A7" w:rsidSect="004B1083">
          <w:pgSz w:w="11907" w:h="16840" w:code="9"/>
          <w:pgMar w:top="1418" w:right="1701" w:bottom="1134" w:left="1843" w:header="284" w:footer="425" w:gutter="284"/>
          <w:cols w:space="720"/>
        </w:sectPr>
      </w:pPr>
    </w:p>
    <w:p w14:paraId="17447182" w14:textId="77777777" w:rsidR="004364A7" w:rsidRDefault="004364A7" w:rsidP="004364A7">
      <w:pPr>
        <w:pStyle w:val="Heading4"/>
        <w:spacing w:before="0"/>
      </w:pPr>
      <w:r>
        <w:t>Outcome 1: New Zealanders have a system that delivers consistent and modern cancer care</w:t>
      </w:r>
    </w:p>
    <w:p w14:paraId="5FF6096F" w14:textId="77777777" w:rsidR="004364A7" w:rsidRDefault="004364A7" w:rsidP="004364A7">
      <w:r w:rsidRPr="004364A7">
        <w:rPr>
          <w:b/>
          <w:bCs/>
        </w:rPr>
        <w:t>Indicator</w:t>
      </w:r>
      <w:r>
        <w:t>: Ethnic distribution of the cancer workforce and New Zealand’s total population for 2024</w:t>
      </w:r>
    </w:p>
    <w:p w14:paraId="7CD4C727" w14:textId="77777777" w:rsidR="004364A7" w:rsidRDefault="004364A7" w:rsidP="004364A7">
      <w:r>
        <w:t xml:space="preserve"> </w:t>
      </w:r>
    </w:p>
    <w:p w14:paraId="51E73D4A" w14:textId="77777777" w:rsidR="004364A7" w:rsidRDefault="004364A7" w:rsidP="004364A7">
      <w:r>
        <w:t>The health system strives to attract and maintain a workforce that represents the communities it serves. Research shows that diverse health workforces can help reduce health inequities in multicultural societies like New Zealand.</w:t>
      </w:r>
    </w:p>
    <w:p w14:paraId="0CAD81E1" w14:textId="25EF0A39" w:rsidR="004364A7" w:rsidRDefault="004364A7" w:rsidP="004364A7">
      <w:pPr>
        <w:pStyle w:val="Figure"/>
      </w:pPr>
      <w:r w:rsidRPr="004364A7">
        <w:t>Figure 3: Ethnic distribution of health workforce vs ethnic distribution of New Zealand’s population</w:t>
      </w:r>
    </w:p>
    <w:p w14:paraId="22DF69A7" w14:textId="77777777" w:rsidR="004364A7" w:rsidRDefault="004364A7" w:rsidP="004364A7">
      <w:r>
        <w:rPr>
          <w:noProof/>
        </w:rPr>
        <w:drawing>
          <wp:inline distT="0" distB="0" distL="0" distR="0" wp14:anchorId="47FCEB57" wp14:editId="02B6F688">
            <wp:extent cx="4665375" cy="2432649"/>
            <wp:effectExtent l="0" t="0" r="1905" b="6350"/>
            <wp:docPr id="1200790587"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0790587" name="Picture 3">
                      <a:extLst>
                        <a:ext uri="{C183D7F6-B498-43B3-948B-1728B52AA6E4}">
                          <adec:decorative xmlns:adec="http://schemas.microsoft.com/office/drawing/2017/decorative" val="1"/>
                        </a:ext>
                      </a:extLst>
                    </pic:cNvPr>
                    <pic:cNvPicPr>
                      <a:picLocks noChangeAspect="1" noChangeArrowheads="1"/>
                    </pic:cNvPicPr>
                  </pic:nvPicPr>
                  <pic:blipFill rotWithShape="1">
                    <a:blip r:embed="rId46" cstate="print">
                      <a:extLst>
                        <a:ext uri="{28A0092B-C50C-407E-A947-70E740481C1C}">
                          <a14:useLocalDpi xmlns:a14="http://schemas.microsoft.com/office/drawing/2010/main" val="0"/>
                        </a:ext>
                      </a:extLst>
                    </a:blip>
                    <a:srcRect l="11810" t="25965" r="10763" b="45486"/>
                    <a:stretch>
                      <a:fillRect/>
                    </a:stretch>
                  </pic:blipFill>
                  <pic:spPr bwMode="auto">
                    <a:xfrm>
                      <a:off x="0" y="0"/>
                      <a:ext cx="4675667" cy="2438015"/>
                    </a:xfrm>
                    <a:prstGeom prst="rect">
                      <a:avLst/>
                    </a:prstGeom>
                    <a:noFill/>
                    <a:ln>
                      <a:noFill/>
                    </a:ln>
                    <a:extLst>
                      <a:ext uri="{53640926-AAD7-44D8-BBD7-CCE9431645EC}">
                        <a14:shadowObscured xmlns:a14="http://schemas.microsoft.com/office/drawing/2010/main"/>
                      </a:ext>
                    </a:extLst>
                  </pic:spPr>
                </pic:pic>
              </a:graphicData>
            </a:graphic>
          </wp:inline>
        </w:drawing>
      </w:r>
    </w:p>
    <w:p w14:paraId="45D5477C" w14:textId="77777777" w:rsidR="004364A7" w:rsidRDefault="004364A7" w:rsidP="004364A7">
      <w:pPr>
        <w:pStyle w:val="Source"/>
        <w:spacing w:before="120"/>
      </w:pPr>
      <w:r w:rsidRPr="004364A7">
        <w:t>Data source: Medical Council Workforce Survey (2024) and Nursing Cancer Workforce Survey (2025).</w:t>
      </w:r>
    </w:p>
    <w:p w14:paraId="6254D091" w14:textId="77777777" w:rsidR="004364A7" w:rsidRDefault="004364A7" w:rsidP="004364A7"/>
    <w:p w14:paraId="47E161BE" w14:textId="77777777" w:rsidR="004364A7" w:rsidRDefault="004364A7" w:rsidP="004364A7">
      <w:pPr>
        <w:pStyle w:val="Heading4"/>
        <w:spacing w:before="0"/>
      </w:pPr>
      <w:r>
        <w:t>Outcome 2: New Zealanders experience equitable cancer outcomes</w:t>
      </w:r>
    </w:p>
    <w:p w14:paraId="68852735" w14:textId="2B17571B" w:rsidR="004364A7" w:rsidRDefault="004364A7" w:rsidP="004364A7">
      <w:r w:rsidRPr="004364A7">
        <w:rPr>
          <w:b/>
          <w:bCs/>
        </w:rPr>
        <w:t>Indicator</w:t>
      </w:r>
      <w:r>
        <w:t>: Routes to diagnosis – proportion of cancers that were diagnosed in 2023 within 14 days of an emergency presentation</w:t>
      </w:r>
    </w:p>
    <w:p w14:paraId="3570B968" w14:textId="63344D44" w:rsidR="004364A7" w:rsidRDefault="004364A7" w:rsidP="004364A7">
      <w:r>
        <w:t xml:space="preserve"> </w:t>
      </w:r>
    </w:p>
    <w:p w14:paraId="6404A9C5" w14:textId="2E10DBBA" w:rsidR="004364A7" w:rsidRDefault="004364A7" w:rsidP="004364A7">
      <w:r>
        <w:t>An early cancer diagnosis improves a person’s outcomes by treating it at the earliest possible stage. Ideally a person would receive their diagnosis through a primary</w:t>
      </w:r>
      <w:r w:rsidR="009F1666">
        <w:t xml:space="preserve"> </w:t>
      </w:r>
      <w:r>
        <w:t>or community health care service (such as a GP clinic or a screening programme) and</w:t>
      </w:r>
    </w:p>
    <w:p w14:paraId="21F1CB14" w14:textId="77777777" w:rsidR="004364A7" w:rsidRDefault="004364A7" w:rsidP="004364A7">
      <w:r>
        <w:t>treatment would be provided close to home, with wrap-around support.</w:t>
      </w:r>
    </w:p>
    <w:p w14:paraId="0B4993D3" w14:textId="77777777" w:rsidR="004364A7" w:rsidRDefault="004364A7" w:rsidP="004364A7"/>
    <w:p w14:paraId="54086FF1" w14:textId="77777777" w:rsidR="004364A7" w:rsidRDefault="004364A7" w:rsidP="004364A7">
      <w:r>
        <w:t>In 2023, Māori (30%) and Pacific peoples (36%) were more likely to be diagnosed with cancer following an emergency presentation, compared to 24% Asian and 21% European/Other for all cancers. These results are similar to the previous year.</w:t>
      </w:r>
    </w:p>
    <w:p w14:paraId="62BB5ACC" w14:textId="77777777" w:rsidR="004364A7" w:rsidRDefault="004364A7" w:rsidP="004364A7">
      <w:r>
        <w:t xml:space="preserve"> </w:t>
      </w:r>
    </w:p>
    <w:p w14:paraId="307EDD58" w14:textId="77777777" w:rsidR="004364A7" w:rsidRDefault="004364A7" w:rsidP="004364A7">
      <w:pPr>
        <w:pStyle w:val="Figure"/>
        <w:sectPr w:rsidR="004364A7" w:rsidSect="004B1083">
          <w:pgSz w:w="11907" w:h="16840" w:code="9"/>
          <w:pgMar w:top="1418" w:right="1701" w:bottom="1134" w:left="1843" w:header="284" w:footer="425" w:gutter="284"/>
          <w:cols w:space="720"/>
        </w:sectPr>
      </w:pPr>
    </w:p>
    <w:p w14:paraId="6E8DF9F5" w14:textId="77777777" w:rsidR="004364A7" w:rsidRDefault="004364A7" w:rsidP="004364A7">
      <w:pPr>
        <w:pStyle w:val="Figure"/>
        <w:spacing w:before="0"/>
      </w:pPr>
      <w:r>
        <w:t>Figure 4: Proportion of cancers diagnosed in 2023 within 14 days of an emergency presentation</w:t>
      </w:r>
    </w:p>
    <w:p w14:paraId="419ECA62" w14:textId="3482D15D" w:rsidR="004364A7" w:rsidRDefault="004364A7" w:rsidP="004364A7">
      <w:r>
        <w:rPr>
          <w:noProof/>
        </w:rPr>
        <w:drawing>
          <wp:inline distT="0" distB="0" distL="0" distR="0" wp14:anchorId="640F00B2" wp14:editId="401C78A7">
            <wp:extent cx="4209691" cy="2614419"/>
            <wp:effectExtent l="0" t="0" r="635" b="0"/>
            <wp:docPr id="594774306"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4774306" name="Picture 4">
                      <a:extLst>
                        <a:ext uri="{C183D7F6-B498-43B3-948B-1728B52AA6E4}">
                          <adec:decorative xmlns:adec="http://schemas.microsoft.com/office/drawing/2017/decorative" val="1"/>
                        </a:ext>
                      </a:extLst>
                    </pic:cNvPr>
                    <pic:cNvPicPr>
                      <a:picLocks noChangeAspect="1" noChangeArrowheads="1"/>
                    </pic:cNvPicPr>
                  </pic:nvPicPr>
                  <pic:blipFill rotWithShape="1">
                    <a:blip r:embed="rId47" cstate="print">
                      <a:extLst>
                        <a:ext uri="{28A0092B-C50C-407E-A947-70E740481C1C}">
                          <a14:useLocalDpi xmlns:a14="http://schemas.microsoft.com/office/drawing/2010/main" val="0"/>
                        </a:ext>
                      </a:extLst>
                    </a:blip>
                    <a:srcRect l="12107" t="30199" r="11543" b="36268"/>
                    <a:stretch>
                      <a:fillRect/>
                    </a:stretch>
                  </pic:blipFill>
                  <pic:spPr bwMode="auto">
                    <a:xfrm>
                      <a:off x="0" y="0"/>
                      <a:ext cx="4239694" cy="2633052"/>
                    </a:xfrm>
                    <a:prstGeom prst="rect">
                      <a:avLst/>
                    </a:prstGeom>
                    <a:noFill/>
                    <a:ln>
                      <a:noFill/>
                    </a:ln>
                    <a:extLst>
                      <a:ext uri="{53640926-AAD7-44D8-BBD7-CCE9431645EC}">
                        <a14:shadowObscured xmlns:a14="http://schemas.microsoft.com/office/drawing/2010/main"/>
                      </a:ext>
                    </a:extLst>
                  </pic:spPr>
                </pic:pic>
              </a:graphicData>
            </a:graphic>
          </wp:inline>
        </w:drawing>
      </w:r>
    </w:p>
    <w:p w14:paraId="32DB6AA0" w14:textId="28AEB38D" w:rsidR="004364A7" w:rsidRDefault="004364A7" w:rsidP="004364A7">
      <w:pPr>
        <w:pStyle w:val="Source"/>
      </w:pPr>
      <w:r w:rsidRPr="004364A7">
        <w:t>Data source: New Zealand Cancer Registry and National Minimum Dataset.</w:t>
      </w:r>
    </w:p>
    <w:p w14:paraId="4C6E22C4" w14:textId="77777777" w:rsidR="004364A7" w:rsidRDefault="004364A7" w:rsidP="004364A7">
      <w:pPr>
        <w:pStyle w:val="Heading4"/>
      </w:pPr>
      <w:r>
        <w:t>Outcome 3: New Zealanders have fewer cancers</w:t>
      </w:r>
    </w:p>
    <w:p w14:paraId="5BB13BAE" w14:textId="77777777" w:rsidR="004364A7" w:rsidRDefault="004364A7" w:rsidP="004364A7">
      <w:r w:rsidRPr="004364A7">
        <w:rPr>
          <w:b/>
          <w:bCs/>
        </w:rPr>
        <w:t>Indicator</w:t>
      </w:r>
      <w:r>
        <w:t>: Tobacco – proportion of New Zealanders who were daily smokers</w:t>
      </w:r>
    </w:p>
    <w:p w14:paraId="1E1F1FE5" w14:textId="77777777" w:rsidR="004364A7" w:rsidRDefault="004364A7" w:rsidP="004364A7"/>
    <w:p w14:paraId="394B6976" w14:textId="77777777" w:rsidR="004364A7" w:rsidRDefault="004364A7" w:rsidP="004364A7">
      <w:r>
        <w:t>The rate of daily smoking continued to reduce for Māori, with a 2.4% drop. The daily smoking rates for Asian and European/Other communities remained the same as 2022.</w:t>
      </w:r>
    </w:p>
    <w:p w14:paraId="1D19B93F" w14:textId="77777777" w:rsidR="004364A7" w:rsidRDefault="004364A7" w:rsidP="004364A7">
      <w:r>
        <w:t xml:space="preserve"> </w:t>
      </w:r>
    </w:p>
    <w:p w14:paraId="1B7A4770" w14:textId="00416FE0" w:rsidR="004364A7" w:rsidRDefault="004364A7" w:rsidP="004364A7">
      <w:r>
        <w:t>Pacific peoples saw a large decrease and increase in 2022/23 and 2023/24</w:t>
      </w:r>
      <w:r w:rsidR="009F1666">
        <w:t xml:space="preserve"> </w:t>
      </w:r>
      <w:r>
        <w:t>respectively. This was due to changes in the small sample size, where even a slight drop in survey numbers can result in a significant percentage shift. Overall, the daily smoking rates for these ethnicities appears to be trending down.</w:t>
      </w:r>
    </w:p>
    <w:p w14:paraId="41528787" w14:textId="3D13612A" w:rsidR="004364A7" w:rsidRPr="004364A7" w:rsidRDefault="004364A7" w:rsidP="004364A7">
      <w:pPr>
        <w:pStyle w:val="Figure"/>
      </w:pPr>
      <w:r>
        <w:t>Figure 5: Proportion of daily smokers in New Zealand, by ethnicity, 2018/19 to 2023/24</w:t>
      </w:r>
    </w:p>
    <w:p w14:paraId="6C310728" w14:textId="7319EB87" w:rsidR="004364A7" w:rsidRDefault="004364A7" w:rsidP="004364A7">
      <w:r>
        <w:rPr>
          <w:noProof/>
        </w:rPr>
        <w:drawing>
          <wp:inline distT="0" distB="0" distL="0" distR="0" wp14:anchorId="363D9399" wp14:editId="1F4D6FD2">
            <wp:extent cx="4328893" cy="2976113"/>
            <wp:effectExtent l="0" t="0" r="0" b="0"/>
            <wp:docPr id="1708396633"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8396633" name="Picture 5">
                      <a:extLst>
                        <a:ext uri="{C183D7F6-B498-43B3-948B-1728B52AA6E4}">
                          <adec:decorative xmlns:adec="http://schemas.microsoft.com/office/drawing/2017/decorative" val="1"/>
                        </a:ext>
                      </a:extLst>
                    </pic:cNvPr>
                    <pic:cNvPicPr>
                      <a:picLocks noChangeAspect="1" noChangeArrowheads="1"/>
                    </pic:cNvPicPr>
                  </pic:nvPicPr>
                  <pic:blipFill rotWithShape="1">
                    <a:blip r:embed="rId48" cstate="print">
                      <a:extLst>
                        <a:ext uri="{28A0092B-C50C-407E-A947-70E740481C1C}">
                          <a14:useLocalDpi xmlns:a14="http://schemas.microsoft.com/office/drawing/2010/main" val="0"/>
                        </a:ext>
                      </a:extLst>
                    </a:blip>
                    <a:srcRect l="13451" t="27346" r="13903" b="37341"/>
                    <a:stretch>
                      <a:fillRect/>
                    </a:stretch>
                  </pic:blipFill>
                  <pic:spPr bwMode="auto">
                    <a:xfrm>
                      <a:off x="0" y="0"/>
                      <a:ext cx="4354033" cy="2993397"/>
                    </a:xfrm>
                    <a:prstGeom prst="rect">
                      <a:avLst/>
                    </a:prstGeom>
                    <a:noFill/>
                    <a:ln>
                      <a:noFill/>
                    </a:ln>
                    <a:extLst>
                      <a:ext uri="{53640926-AAD7-44D8-BBD7-CCE9431645EC}">
                        <a14:shadowObscured xmlns:a14="http://schemas.microsoft.com/office/drawing/2010/main"/>
                      </a:ext>
                    </a:extLst>
                  </pic:spPr>
                </pic:pic>
              </a:graphicData>
            </a:graphic>
          </wp:inline>
        </w:drawing>
      </w:r>
    </w:p>
    <w:p w14:paraId="2BAD828C" w14:textId="22987695" w:rsidR="004364A7" w:rsidRDefault="004364A7" w:rsidP="004364A7">
      <w:pPr>
        <w:pStyle w:val="Source"/>
      </w:pPr>
      <w:r w:rsidRPr="004364A7">
        <w:t>Data source: New Zealand Health Survey.</w:t>
      </w:r>
    </w:p>
    <w:p w14:paraId="7474ECAA" w14:textId="77777777" w:rsidR="004364A7" w:rsidRDefault="004364A7" w:rsidP="004364A7">
      <w:pPr>
        <w:pStyle w:val="Heading4"/>
        <w:spacing w:before="0"/>
      </w:pPr>
      <w:r>
        <w:t>Outcome 4: New Zealanders have better cancer survival, supportive care, and end-of-life care</w:t>
      </w:r>
    </w:p>
    <w:p w14:paraId="5C51D16A" w14:textId="77777777" w:rsidR="004364A7" w:rsidRDefault="004364A7" w:rsidP="004364A7">
      <w:r w:rsidRPr="004364A7">
        <w:rPr>
          <w:b/>
          <w:bCs/>
        </w:rPr>
        <w:t>Indicator</w:t>
      </w:r>
      <w:r>
        <w:t>: Surgery – proportion of New Zealanders with cancer who received surgical treatment in 2023/24</w:t>
      </w:r>
    </w:p>
    <w:p w14:paraId="40166123" w14:textId="77777777" w:rsidR="004364A7" w:rsidRDefault="004364A7" w:rsidP="004364A7"/>
    <w:p w14:paraId="13EB6CDD" w14:textId="03015B95" w:rsidR="004364A7" w:rsidRDefault="004364A7" w:rsidP="004364A7">
      <w:r>
        <w:t>Surgery is one option used to treat a person’s cancer and increase their survival rate. The rate of surgical resection for lung and pancreatic cancers was around 9–28% in 2023/24, which is a slight increase from the previous year.</w:t>
      </w:r>
    </w:p>
    <w:p w14:paraId="7240CB3E" w14:textId="49BC0D89" w:rsidR="004364A7" w:rsidRDefault="004364A7" w:rsidP="004364A7">
      <w:pPr>
        <w:pStyle w:val="Figure"/>
      </w:pPr>
      <w:r>
        <w:t>Figure 6: Proportion of New Zealanders with lung and pancreatic cancer who received surgical treatment in 2023/24</w:t>
      </w:r>
    </w:p>
    <w:p w14:paraId="04DE8243" w14:textId="44FF5E07" w:rsidR="004364A7" w:rsidRPr="004364A7" w:rsidRDefault="004364A7" w:rsidP="004364A7">
      <w:r>
        <w:rPr>
          <w:noProof/>
        </w:rPr>
        <w:drawing>
          <wp:inline distT="0" distB="0" distL="0" distR="0" wp14:anchorId="323FFC0F" wp14:editId="78C78AE6">
            <wp:extent cx="4433977" cy="2972554"/>
            <wp:effectExtent l="0" t="0" r="5080" b="0"/>
            <wp:docPr id="90092451"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092451" name="Picture 6">
                      <a:extLst>
                        <a:ext uri="{C183D7F6-B498-43B3-948B-1728B52AA6E4}">
                          <adec:decorative xmlns:adec="http://schemas.microsoft.com/office/drawing/2017/decorative" val="1"/>
                        </a:ext>
                      </a:extLst>
                    </pic:cNvPr>
                    <pic:cNvPicPr>
                      <a:picLocks noChangeAspect="1" noChangeArrowheads="1"/>
                    </pic:cNvPicPr>
                  </pic:nvPicPr>
                  <pic:blipFill rotWithShape="1">
                    <a:blip r:embed="rId49" cstate="print">
                      <a:extLst>
                        <a:ext uri="{28A0092B-C50C-407E-A947-70E740481C1C}">
                          <a14:useLocalDpi xmlns:a14="http://schemas.microsoft.com/office/drawing/2010/main" val="0"/>
                        </a:ext>
                      </a:extLst>
                    </a:blip>
                    <a:srcRect l="11770" t="26752" r="13231" b="37697"/>
                    <a:stretch>
                      <a:fillRect/>
                    </a:stretch>
                  </pic:blipFill>
                  <pic:spPr bwMode="auto">
                    <a:xfrm>
                      <a:off x="0" y="0"/>
                      <a:ext cx="4444905" cy="2979880"/>
                    </a:xfrm>
                    <a:prstGeom prst="rect">
                      <a:avLst/>
                    </a:prstGeom>
                    <a:noFill/>
                    <a:ln>
                      <a:noFill/>
                    </a:ln>
                    <a:extLst>
                      <a:ext uri="{53640926-AAD7-44D8-BBD7-CCE9431645EC}">
                        <a14:shadowObscured xmlns:a14="http://schemas.microsoft.com/office/drawing/2010/main"/>
                      </a:ext>
                    </a:extLst>
                  </pic:spPr>
                </pic:pic>
              </a:graphicData>
            </a:graphic>
          </wp:inline>
        </w:drawing>
      </w:r>
    </w:p>
    <w:p w14:paraId="16EAD476" w14:textId="77777777" w:rsidR="004364A7" w:rsidRDefault="004364A7" w:rsidP="004364A7">
      <w:pPr>
        <w:pStyle w:val="Source"/>
      </w:pPr>
      <w:r w:rsidRPr="004364A7">
        <w:t>Data source: New Zealand Cancer Registry and National Minimum Dataset.</w:t>
      </w:r>
    </w:p>
    <w:p w14:paraId="02ECD49E" w14:textId="77777777" w:rsidR="004364A7" w:rsidRDefault="004364A7" w:rsidP="004364A7"/>
    <w:p w14:paraId="2B7275B3" w14:textId="77777777" w:rsidR="004364A7" w:rsidRDefault="004364A7" w:rsidP="004364A7"/>
    <w:p w14:paraId="0A82714B" w14:textId="77777777" w:rsidR="00B75667" w:rsidRDefault="00B75667" w:rsidP="004364A7">
      <w:pPr>
        <w:sectPr w:rsidR="00B75667" w:rsidSect="004B1083">
          <w:pgSz w:w="11907" w:h="16840" w:code="9"/>
          <w:pgMar w:top="1418" w:right="1701" w:bottom="1134" w:left="1843" w:header="284" w:footer="425" w:gutter="284"/>
          <w:cols w:space="720"/>
        </w:sectPr>
      </w:pPr>
    </w:p>
    <w:p w14:paraId="410E6075" w14:textId="77777777" w:rsidR="00B75667" w:rsidRDefault="00B75667" w:rsidP="00B75667">
      <w:pPr>
        <w:pStyle w:val="Heading1"/>
        <w:spacing w:before="0"/>
      </w:pPr>
      <w:bookmarkStart w:id="58" w:name="_Toc211863489"/>
      <w:r>
        <w:t>Report by the Minister of Health on Non-departmental Appropriation (Vote Health)</w:t>
      </w:r>
      <w:bookmarkEnd w:id="58"/>
    </w:p>
    <w:p w14:paraId="0BDE8BCA" w14:textId="491885CC" w:rsidR="00B75667" w:rsidRDefault="00B75667" w:rsidP="00B75667">
      <w:r>
        <w:t>The following pages meet the requirements under the Public Finance Act 1989 (sections 7C, 15C, and 19C) and the end-of-year reporting requirement set out in the Vote Health Supplementary Estimates of Appropriations 2024/25 for information on the non-departmental appropriation, Monitoring and Protecting Health and Disability Consumer Interests.</w:t>
      </w:r>
    </w:p>
    <w:p w14:paraId="73A56BB8" w14:textId="77777777" w:rsidR="00B75667" w:rsidRDefault="00B75667" w:rsidP="00B75667"/>
    <w:p w14:paraId="2C22598C" w14:textId="77777777" w:rsidR="00B75667" w:rsidRDefault="00B75667" w:rsidP="00B75667">
      <w:r>
        <w:t>As multiple entities use this appropriation, the performance and financial reporting has been consolidated into this single document, including contributions from those entities, for reporting by the Minister of Health.</w:t>
      </w:r>
    </w:p>
    <w:p w14:paraId="273331F7" w14:textId="77777777" w:rsidR="00B75667" w:rsidRDefault="00B75667" w:rsidP="00B75667"/>
    <w:p w14:paraId="3CD21252" w14:textId="77777777" w:rsidR="00B75667" w:rsidRDefault="00B75667" w:rsidP="00B75667">
      <w:r>
        <w:t>This report is presented to the House of Representatives pursuant to section 19B of the Public Finance Act 1989. Although it is presented within the same document as the Ministry’s Annual Report, it does not form part of the Ministry’s Annual Report</w:t>
      </w:r>
    </w:p>
    <w:p w14:paraId="6215B20C" w14:textId="77777777" w:rsidR="00B75667" w:rsidRDefault="00B75667" w:rsidP="00B75667">
      <w:r>
        <w:t>for the year ended 30 June 2025 (including reporting by the Ministry on appropriations for that year).</w:t>
      </w:r>
    </w:p>
    <w:p w14:paraId="746324D5" w14:textId="77777777" w:rsidR="00B75667" w:rsidRDefault="00B75667" w:rsidP="00B75667">
      <w:pPr>
        <w:pStyle w:val="Heading3"/>
      </w:pPr>
      <w:r>
        <w:t>Monitoring and Protecting Health and Disability Consumer Interests appropriation</w:t>
      </w:r>
    </w:p>
    <w:p w14:paraId="1A88E3B6" w14:textId="77777777" w:rsidR="00B75667" w:rsidRDefault="00B75667" w:rsidP="00B75667">
      <w:r>
        <w:t>The Monitoring and Protecting Health and Disability Consumer Interests appropriation is intended to protect the rights of people using health and disability services. This includes addressing the concerns of whānau and investigating alleged breaches of patients’ rights.</w:t>
      </w:r>
    </w:p>
    <w:p w14:paraId="389ABF8D" w14:textId="77777777" w:rsidR="00B75667" w:rsidRDefault="00B75667" w:rsidP="00B75667"/>
    <w:p w14:paraId="338E1917" w14:textId="77777777" w:rsidR="004364A7" w:rsidRDefault="00B75667" w:rsidP="00B75667">
      <w:r>
        <w:t>This appropriation is limited to the provision, purchase, and support of services that monitor and protect health and disability consumer interests.</w:t>
      </w:r>
    </w:p>
    <w:p w14:paraId="617D38CE" w14:textId="77777777" w:rsidR="00B75667" w:rsidRDefault="00B75667" w:rsidP="00B75667"/>
    <w:p w14:paraId="3FF86C61" w14:textId="77777777" w:rsidR="00B75667" w:rsidRDefault="00B75667" w:rsidP="00B75667"/>
    <w:p w14:paraId="386290D7" w14:textId="77777777" w:rsidR="00B75667" w:rsidRDefault="00B75667" w:rsidP="00B75667">
      <w:pPr>
        <w:sectPr w:rsidR="00B75667" w:rsidSect="004B1083">
          <w:footerReference w:type="even" r:id="rId50"/>
          <w:footerReference w:type="default" r:id="rId51"/>
          <w:pgSz w:w="11907" w:h="16840" w:code="9"/>
          <w:pgMar w:top="1418" w:right="1701" w:bottom="1134" w:left="1843" w:header="284" w:footer="425" w:gutter="284"/>
          <w:cols w:space="720"/>
        </w:sectPr>
      </w:pPr>
    </w:p>
    <w:p w14:paraId="3145240E" w14:textId="77777777" w:rsidR="00B75667" w:rsidRDefault="00B75667" w:rsidP="00B75667">
      <w:pPr>
        <w:pStyle w:val="Heading3"/>
        <w:spacing w:before="0"/>
      </w:pPr>
      <w:r w:rsidRPr="00B75667">
        <w:t>Assessment of performance</w:t>
      </w:r>
    </w:p>
    <w:tbl>
      <w:tblPr>
        <w:tblStyle w:val="TableGrid"/>
        <w:tblW w:w="823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402"/>
        <w:gridCol w:w="1276"/>
        <w:gridCol w:w="1202"/>
        <w:gridCol w:w="1350"/>
        <w:gridCol w:w="1002"/>
      </w:tblGrid>
      <w:tr w:rsidR="00B75667" w14:paraId="71AA72CC" w14:textId="77777777" w:rsidTr="00B75667">
        <w:trPr>
          <w:trHeight w:val="375"/>
        </w:trPr>
        <w:tc>
          <w:tcPr>
            <w:tcW w:w="8232" w:type="dxa"/>
            <w:gridSpan w:val="5"/>
            <w:tcBorders>
              <w:top w:val="nil"/>
              <w:left w:val="nil"/>
              <w:bottom w:val="nil"/>
              <w:right w:val="nil"/>
            </w:tcBorders>
            <w:shd w:val="clear" w:color="auto" w:fill="D9D9D9" w:themeFill="background1" w:themeFillShade="D9"/>
            <w:vAlign w:val="bottom"/>
          </w:tcPr>
          <w:p w14:paraId="02758636" w14:textId="77777777" w:rsidR="00B75667" w:rsidRPr="00617EC3" w:rsidRDefault="00B75667">
            <w:pPr>
              <w:pStyle w:val="TableText"/>
              <w:rPr>
                <w:b/>
                <w:bCs/>
                <w:sz w:val="16"/>
                <w:szCs w:val="16"/>
              </w:rPr>
            </w:pPr>
            <w:r w:rsidRPr="0064064F">
              <w:rPr>
                <w:b/>
                <w:bCs/>
                <w:sz w:val="16"/>
                <w:szCs w:val="18"/>
              </w:rPr>
              <w:t>Performance assessment</w:t>
            </w:r>
          </w:p>
        </w:tc>
      </w:tr>
      <w:tr w:rsidR="00B75667" w14:paraId="57446E84" w14:textId="77777777" w:rsidTr="009F1666">
        <w:trPr>
          <w:trHeight w:val="375"/>
        </w:trPr>
        <w:tc>
          <w:tcPr>
            <w:tcW w:w="8232" w:type="dxa"/>
            <w:gridSpan w:val="5"/>
            <w:tcBorders>
              <w:top w:val="nil"/>
              <w:left w:val="nil"/>
              <w:bottom w:val="nil"/>
              <w:right w:val="nil"/>
            </w:tcBorders>
            <w:shd w:val="clear" w:color="auto" w:fill="D9D9D9" w:themeFill="background1" w:themeFillShade="D9"/>
            <w:vAlign w:val="bottom"/>
          </w:tcPr>
          <w:p w14:paraId="0F51FC30" w14:textId="5AEBBCF2" w:rsidR="00B75667" w:rsidRPr="0064064F" w:rsidRDefault="00B75667">
            <w:pPr>
              <w:pStyle w:val="TableText"/>
              <w:rPr>
                <w:b/>
                <w:bCs/>
                <w:sz w:val="16"/>
                <w:szCs w:val="18"/>
              </w:rPr>
            </w:pPr>
            <w:r w:rsidRPr="00B75667">
              <w:rPr>
                <w:b/>
                <w:bCs/>
                <w:sz w:val="16"/>
                <w:szCs w:val="18"/>
              </w:rPr>
              <w:t>Health and Disability Commissioner – Te Toihau Hauora, Hauātanga (HDC)</w:t>
            </w:r>
          </w:p>
        </w:tc>
      </w:tr>
      <w:tr w:rsidR="00B75667" w14:paraId="559F4A2E" w14:textId="77777777" w:rsidTr="00B75667">
        <w:trPr>
          <w:trHeight w:val="990"/>
        </w:trPr>
        <w:tc>
          <w:tcPr>
            <w:tcW w:w="3402" w:type="dxa"/>
            <w:tcBorders>
              <w:top w:val="nil"/>
              <w:left w:val="nil"/>
              <w:bottom w:val="nil"/>
              <w:right w:val="nil"/>
            </w:tcBorders>
            <w:shd w:val="clear" w:color="auto" w:fill="F2F2F2" w:themeFill="background1" w:themeFillShade="F2"/>
            <w:vAlign w:val="bottom"/>
            <w:hideMark/>
          </w:tcPr>
          <w:p w14:paraId="3302EA42" w14:textId="77777777" w:rsidR="00B75667" w:rsidRDefault="00B75667">
            <w:pPr>
              <w:pStyle w:val="TableText"/>
              <w:rPr>
                <w:b/>
                <w:bCs/>
                <w:sz w:val="16"/>
                <w:szCs w:val="16"/>
              </w:rPr>
            </w:pPr>
            <w:r>
              <w:rPr>
                <w:b/>
                <w:bCs/>
                <w:sz w:val="16"/>
                <w:szCs w:val="16"/>
              </w:rPr>
              <w:t>Performance measure</w:t>
            </w:r>
          </w:p>
        </w:tc>
        <w:tc>
          <w:tcPr>
            <w:tcW w:w="1276" w:type="dxa"/>
            <w:tcBorders>
              <w:top w:val="nil"/>
              <w:left w:val="nil"/>
              <w:bottom w:val="nil"/>
              <w:right w:val="nil"/>
            </w:tcBorders>
            <w:shd w:val="clear" w:color="auto" w:fill="F2F2F2" w:themeFill="background1" w:themeFillShade="F2"/>
            <w:vAlign w:val="bottom"/>
            <w:hideMark/>
          </w:tcPr>
          <w:p w14:paraId="11E1B0FC" w14:textId="77777777" w:rsidR="00B75667" w:rsidRDefault="00B75667">
            <w:pPr>
              <w:pStyle w:val="TableText"/>
              <w:jc w:val="right"/>
              <w:rPr>
                <w:b/>
                <w:bCs/>
                <w:sz w:val="16"/>
                <w:szCs w:val="16"/>
              </w:rPr>
            </w:pPr>
            <w:r w:rsidRPr="00617EC3">
              <w:rPr>
                <w:b/>
                <w:bCs/>
                <w:sz w:val="16"/>
                <w:szCs w:val="16"/>
              </w:rPr>
              <w:t xml:space="preserve">Actual </w:t>
            </w:r>
          </w:p>
          <w:p w14:paraId="1A4F6035" w14:textId="77777777" w:rsidR="00B75667" w:rsidRDefault="00B75667">
            <w:pPr>
              <w:pStyle w:val="TableText"/>
              <w:jc w:val="right"/>
              <w:rPr>
                <w:b/>
                <w:bCs/>
                <w:sz w:val="16"/>
                <w:szCs w:val="16"/>
              </w:rPr>
            </w:pPr>
            <w:r w:rsidRPr="00617EC3">
              <w:rPr>
                <w:b/>
                <w:bCs/>
                <w:sz w:val="16"/>
                <w:szCs w:val="16"/>
              </w:rPr>
              <w:t>2023/24</w:t>
            </w:r>
          </w:p>
        </w:tc>
        <w:tc>
          <w:tcPr>
            <w:tcW w:w="1202" w:type="dxa"/>
            <w:tcBorders>
              <w:top w:val="nil"/>
              <w:left w:val="nil"/>
              <w:bottom w:val="nil"/>
              <w:right w:val="nil"/>
            </w:tcBorders>
            <w:shd w:val="clear" w:color="auto" w:fill="F2F2F2" w:themeFill="background1" w:themeFillShade="F2"/>
            <w:vAlign w:val="bottom"/>
            <w:hideMark/>
          </w:tcPr>
          <w:p w14:paraId="722A8E9E" w14:textId="77777777" w:rsidR="00B75667" w:rsidRPr="00617EC3" w:rsidRDefault="00B75667">
            <w:pPr>
              <w:pStyle w:val="TableText"/>
              <w:jc w:val="right"/>
              <w:rPr>
                <w:b/>
                <w:bCs/>
                <w:sz w:val="16"/>
                <w:szCs w:val="16"/>
              </w:rPr>
            </w:pPr>
            <w:r w:rsidRPr="00617EC3">
              <w:rPr>
                <w:b/>
                <w:bCs/>
                <w:sz w:val="16"/>
                <w:szCs w:val="16"/>
              </w:rPr>
              <w:t>Budget standard</w:t>
            </w:r>
          </w:p>
          <w:p w14:paraId="65AE3A88" w14:textId="77777777" w:rsidR="00B75667" w:rsidRDefault="00B75667">
            <w:pPr>
              <w:pStyle w:val="TableText"/>
              <w:jc w:val="right"/>
              <w:rPr>
                <w:b/>
                <w:bCs/>
                <w:sz w:val="16"/>
                <w:szCs w:val="16"/>
              </w:rPr>
            </w:pPr>
            <w:r w:rsidRPr="00617EC3">
              <w:rPr>
                <w:b/>
                <w:bCs/>
                <w:sz w:val="16"/>
                <w:szCs w:val="16"/>
              </w:rPr>
              <w:t>2024/25</w:t>
            </w:r>
          </w:p>
        </w:tc>
        <w:tc>
          <w:tcPr>
            <w:tcW w:w="1350" w:type="dxa"/>
            <w:tcBorders>
              <w:top w:val="nil"/>
              <w:left w:val="nil"/>
              <w:bottom w:val="nil"/>
              <w:right w:val="nil"/>
            </w:tcBorders>
            <w:shd w:val="clear" w:color="auto" w:fill="F2F2F2" w:themeFill="background1" w:themeFillShade="F2"/>
            <w:vAlign w:val="bottom"/>
            <w:hideMark/>
          </w:tcPr>
          <w:p w14:paraId="68086C6A" w14:textId="77777777" w:rsidR="00B75667" w:rsidRDefault="00B75667">
            <w:pPr>
              <w:pStyle w:val="TableText"/>
              <w:jc w:val="right"/>
              <w:rPr>
                <w:b/>
                <w:bCs/>
                <w:sz w:val="16"/>
                <w:szCs w:val="16"/>
              </w:rPr>
            </w:pPr>
            <w:r w:rsidRPr="00617EC3">
              <w:rPr>
                <w:b/>
                <w:bCs/>
                <w:sz w:val="16"/>
                <w:szCs w:val="16"/>
              </w:rPr>
              <w:t>Actual</w:t>
            </w:r>
          </w:p>
          <w:p w14:paraId="263405C3" w14:textId="77777777" w:rsidR="00B75667" w:rsidRDefault="00B75667">
            <w:pPr>
              <w:pStyle w:val="TableText"/>
              <w:jc w:val="right"/>
              <w:rPr>
                <w:b/>
                <w:bCs/>
                <w:sz w:val="16"/>
                <w:szCs w:val="16"/>
              </w:rPr>
            </w:pPr>
            <w:r w:rsidRPr="00617EC3">
              <w:rPr>
                <w:b/>
                <w:bCs/>
                <w:sz w:val="16"/>
                <w:szCs w:val="16"/>
              </w:rPr>
              <w:t>2024/25</w:t>
            </w:r>
          </w:p>
        </w:tc>
        <w:tc>
          <w:tcPr>
            <w:tcW w:w="1002" w:type="dxa"/>
            <w:tcBorders>
              <w:top w:val="nil"/>
              <w:left w:val="nil"/>
              <w:bottom w:val="nil"/>
              <w:right w:val="nil"/>
            </w:tcBorders>
            <w:shd w:val="clear" w:color="auto" w:fill="F2F2F2" w:themeFill="background1" w:themeFillShade="F2"/>
            <w:vAlign w:val="bottom"/>
            <w:hideMark/>
          </w:tcPr>
          <w:p w14:paraId="34CDC8DB" w14:textId="77777777" w:rsidR="00B75667" w:rsidRDefault="00B75667">
            <w:pPr>
              <w:pStyle w:val="TableText"/>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B75667" w14:paraId="637403F8" w14:textId="77777777" w:rsidTr="00B75667">
        <w:tc>
          <w:tcPr>
            <w:tcW w:w="3402" w:type="dxa"/>
            <w:tcBorders>
              <w:top w:val="nil"/>
              <w:left w:val="nil"/>
              <w:bottom w:val="single" w:sz="4" w:space="0" w:color="A6A6A6" w:themeColor="background1" w:themeShade="A6"/>
              <w:right w:val="nil"/>
            </w:tcBorders>
          </w:tcPr>
          <w:p w14:paraId="5AEDB1A2" w14:textId="1B37687A" w:rsidR="00B75667" w:rsidRPr="00B75667" w:rsidRDefault="00B75667" w:rsidP="00B75667">
            <w:pPr>
              <w:pStyle w:val="TableText"/>
              <w:rPr>
                <w:rFonts w:cs="Segoe UI"/>
                <w:sz w:val="16"/>
                <w:szCs w:val="16"/>
              </w:rPr>
            </w:pPr>
            <w:r w:rsidRPr="00B75667">
              <w:rPr>
                <w:rFonts w:cs="Segoe UI"/>
                <w:sz w:val="16"/>
                <w:szCs w:val="16"/>
              </w:rPr>
              <w:t>Number of complaints closed by HDC</w:t>
            </w:r>
          </w:p>
        </w:tc>
        <w:tc>
          <w:tcPr>
            <w:tcW w:w="1276" w:type="dxa"/>
            <w:tcBorders>
              <w:top w:val="nil"/>
              <w:left w:val="nil"/>
              <w:bottom w:val="single" w:sz="4" w:space="0" w:color="A6A6A6" w:themeColor="background1" w:themeShade="A6"/>
              <w:right w:val="nil"/>
            </w:tcBorders>
          </w:tcPr>
          <w:p w14:paraId="6BC47568" w14:textId="619BCD9B" w:rsidR="00B75667" w:rsidRPr="00B75667" w:rsidRDefault="00B75667" w:rsidP="00B75667">
            <w:pPr>
              <w:pStyle w:val="TableText"/>
              <w:jc w:val="right"/>
              <w:rPr>
                <w:rFonts w:cs="Segoe UI"/>
                <w:sz w:val="16"/>
                <w:szCs w:val="16"/>
              </w:rPr>
            </w:pPr>
            <w:r w:rsidRPr="00B75667">
              <w:rPr>
                <w:rFonts w:cs="Segoe UI"/>
                <w:sz w:val="16"/>
                <w:szCs w:val="16"/>
              </w:rPr>
              <w:t>3,148</w:t>
            </w:r>
          </w:p>
        </w:tc>
        <w:tc>
          <w:tcPr>
            <w:tcW w:w="1202" w:type="dxa"/>
            <w:tcBorders>
              <w:top w:val="nil"/>
              <w:left w:val="nil"/>
              <w:bottom w:val="single" w:sz="4" w:space="0" w:color="A6A6A6" w:themeColor="background1" w:themeShade="A6"/>
              <w:right w:val="nil"/>
            </w:tcBorders>
          </w:tcPr>
          <w:p w14:paraId="6AD903A6" w14:textId="312B9730" w:rsidR="00B75667" w:rsidRPr="00B75667" w:rsidRDefault="00B75667" w:rsidP="00B75667">
            <w:pPr>
              <w:pStyle w:val="TableText"/>
              <w:jc w:val="right"/>
              <w:rPr>
                <w:rFonts w:cs="Segoe UI"/>
                <w:sz w:val="16"/>
                <w:szCs w:val="16"/>
              </w:rPr>
            </w:pPr>
            <w:r w:rsidRPr="00B75667">
              <w:rPr>
                <w:rFonts w:cs="Segoe UI"/>
                <w:sz w:val="16"/>
                <w:szCs w:val="16"/>
              </w:rPr>
              <w:t>2,700–3,000</w:t>
            </w:r>
          </w:p>
        </w:tc>
        <w:tc>
          <w:tcPr>
            <w:tcW w:w="1350" w:type="dxa"/>
            <w:tcBorders>
              <w:top w:val="nil"/>
              <w:left w:val="nil"/>
              <w:bottom w:val="single" w:sz="4" w:space="0" w:color="A6A6A6" w:themeColor="background1" w:themeShade="A6"/>
              <w:right w:val="nil"/>
            </w:tcBorders>
            <w:shd w:val="clear" w:color="auto" w:fill="FFFFFF" w:themeFill="background1"/>
          </w:tcPr>
          <w:p w14:paraId="226DF4A9" w14:textId="7053EB25" w:rsidR="00B75667" w:rsidRPr="00B75667" w:rsidRDefault="00B75667" w:rsidP="00B75667">
            <w:pPr>
              <w:pStyle w:val="TableText"/>
              <w:jc w:val="right"/>
              <w:rPr>
                <w:rFonts w:cs="Segoe UI"/>
                <w:sz w:val="16"/>
                <w:szCs w:val="16"/>
              </w:rPr>
            </w:pPr>
            <w:r w:rsidRPr="00B75667">
              <w:rPr>
                <w:rFonts w:cs="Segoe UI"/>
                <w:sz w:val="16"/>
                <w:szCs w:val="16"/>
              </w:rPr>
              <w:t>4,406</w:t>
            </w:r>
          </w:p>
        </w:tc>
        <w:tc>
          <w:tcPr>
            <w:tcW w:w="1002" w:type="dxa"/>
            <w:tcBorders>
              <w:top w:val="nil"/>
              <w:left w:val="nil"/>
              <w:bottom w:val="single" w:sz="4" w:space="0" w:color="A6A6A6" w:themeColor="background1" w:themeShade="A6"/>
              <w:right w:val="nil"/>
            </w:tcBorders>
            <w:shd w:val="clear" w:color="auto" w:fill="FFFFFF" w:themeFill="background1"/>
          </w:tcPr>
          <w:p w14:paraId="6F4FCCE3" w14:textId="14FE2068" w:rsidR="00B75667" w:rsidRPr="00B75667" w:rsidRDefault="00B75667" w:rsidP="00B75667">
            <w:pPr>
              <w:pStyle w:val="TableText"/>
              <w:jc w:val="right"/>
              <w:rPr>
                <w:rFonts w:cs="Segoe UI"/>
                <w:sz w:val="16"/>
                <w:szCs w:val="16"/>
              </w:rPr>
            </w:pPr>
            <w:r w:rsidRPr="0074054B">
              <w:rPr>
                <w:rFonts w:ascii="Wingdings" w:hAnsi="Wingdings"/>
                <w:sz w:val="20"/>
              </w:rPr>
              <w:t>ü</w:t>
            </w:r>
          </w:p>
        </w:tc>
      </w:tr>
      <w:tr w:rsidR="00B75667" w14:paraId="5C196532" w14:textId="77777777" w:rsidTr="00B75667">
        <w:tc>
          <w:tcPr>
            <w:tcW w:w="3402" w:type="dxa"/>
            <w:tcBorders>
              <w:top w:val="single" w:sz="4" w:space="0" w:color="A6A6A6" w:themeColor="background1" w:themeShade="A6"/>
              <w:left w:val="nil"/>
              <w:bottom w:val="single" w:sz="4" w:space="0" w:color="A6A6A6" w:themeColor="background1" w:themeShade="A6"/>
              <w:right w:val="nil"/>
            </w:tcBorders>
          </w:tcPr>
          <w:p w14:paraId="74C92352" w14:textId="37AFDED9" w:rsidR="00B75667" w:rsidRPr="00B75667" w:rsidRDefault="00B75667" w:rsidP="00B75667">
            <w:pPr>
              <w:pStyle w:val="TableText"/>
              <w:rPr>
                <w:rFonts w:cs="Segoe UI"/>
                <w:sz w:val="16"/>
                <w:szCs w:val="16"/>
              </w:rPr>
            </w:pPr>
            <w:r w:rsidRPr="00B75667">
              <w:rPr>
                <w:rFonts w:cs="Segoe UI"/>
                <w:sz w:val="16"/>
                <w:szCs w:val="16"/>
              </w:rPr>
              <w:t>Number of complaints closed by Advocacy</w:t>
            </w:r>
          </w:p>
        </w:tc>
        <w:tc>
          <w:tcPr>
            <w:tcW w:w="1276" w:type="dxa"/>
            <w:tcBorders>
              <w:top w:val="single" w:sz="4" w:space="0" w:color="A6A6A6" w:themeColor="background1" w:themeShade="A6"/>
              <w:left w:val="nil"/>
              <w:bottom w:val="single" w:sz="4" w:space="0" w:color="A6A6A6" w:themeColor="background1" w:themeShade="A6"/>
              <w:right w:val="nil"/>
            </w:tcBorders>
          </w:tcPr>
          <w:p w14:paraId="635D0602" w14:textId="5E70DB0F" w:rsidR="00B75667" w:rsidRPr="00B75667" w:rsidRDefault="00B75667" w:rsidP="00B75667">
            <w:pPr>
              <w:pStyle w:val="TableText"/>
              <w:jc w:val="right"/>
              <w:rPr>
                <w:rFonts w:cs="Segoe UI"/>
                <w:sz w:val="16"/>
                <w:szCs w:val="16"/>
              </w:rPr>
            </w:pPr>
            <w:r w:rsidRPr="00B75667">
              <w:rPr>
                <w:rFonts w:cs="Segoe UI"/>
                <w:sz w:val="16"/>
                <w:szCs w:val="16"/>
              </w:rPr>
              <w:t>2,402</w:t>
            </w:r>
          </w:p>
        </w:tc>
        <w:tc>
          <w:tcPr>
            <w:tcW w:w="1202" w:type="dxa"/>
            <w:tcBorders>
              <w:top w:val="single" w:sz="4" w:space="0" w:color="A6A6A6" w:themeColor="background1" w:themeShade="A6"/>
              <w:left w:val="nil"/>
              <w:bottom w:val="single" w:sz="4" w:space="0" w:color="A6A6A6" w:themeColor="background1" w:themeShade="A6"/>
              <w:right w:val="nil"/>
            </w:tcBorders>
          </w:tcPr>
          <w:p w14:paraId="02BC796F" w14:textId="2A90A897" w:rsidR="00B75667" w:rsidRPr="00B75667" w:rsidRDefault="00B75667" w:rsidP="00B75667">
            <w:pPr>
              <w:pStyle w:val="TableText"/>
              <w:jc w:val="right"/>
              <w:rPr>
                <w:rFonts w:cs="Segoe UI"/>
                <w:sz w:val="16"/>
                <w:szCs w:val="16"/>
              </w:rPr>
            </w:pPr>
            <w:r w:rsidRPr="00B75667">
              <w:rPr>
                <w:rFonts w:cs="Segoe UI"/>
                <w:sz w:val="16"/>
                <w:szCs w:val="16"/>
              </w:rPr>
              <w:t>2,600–3,100</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38B50B9" w14:textId="0AA0700A" w:rsidR="00B75667" w:rsidRPr="00B75667" w:rsidRDefault="00B75667" w:rsidP="00B75667">
            <w:pPr>
              <w:pStyle w:val="TableText"/>
              <w:jc w:val="right"/>
              <w:rPr>
                <w:rFonts w:cs="Segoe UI"/>
                <w:sz w:val="16"/>
                <w:szCs w:val="16"/>
              </w:rPr>
            </w:pPr>
            <w:r w:rsidRPr="00B75667">
              <w:rPr>
                <w:rFonts w:cs="Segoe UI"/>
                <w:sz w:val="16"/>
                <w:szCs w:val="16"/>
              </w:rPr>
              <w:t>2,649</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2A481EE" w14:textId="742E02CF" w:rsidR="00B75667" w:rsidRPr="00B75667" w:rsidRDefault="00B75667" w:rsidP="00B75667">
            <w:pPr>
              <w:pStyle w:val="TableText"/>
              <w:jc w:val="right"/>
              <w:rPr>
                <w:rFonts w:cs="Segoe UI"/>
                <w:sz w:val="16"/>
                <w:szCs w:val="16"/>
              </w:rPr>
            </w:pPr>
            <w:r w:rsidRPr="0074054B">
              <w:rPr>
                <w:rFonts w:ascii="Wingdings" w:hAnsi="Wingdings"/>
                <w:sz w:val="20"/>
              </w:rPr>
              <w:t>ü</w:t>
            </w:r>
          </w:p>
        </w:tc>
      </w:tr>
      <w:tr w:rsidR="00B75667" w14:paraId="329700AB" w14:textId="77777777" w:rsidTr="00B75667">
        <w:tc>
          <w:tcPr>
            <w:tcW w:w="3402" w:type="dxa"/>
            <w:tcBorders>
              <w:top w:val="single" w:sz="4" w:space="0" w:color="A6A6A6" w:themeColor="background1" w:themeShade="A6"/>
              <w:left w:val="nil"/>
              <w:bottom w:val="single" w:sz="4" w:space="0" w:color="A6A6A6" w:themeColor="background1" w:themeShade="A6"/>
              <w:right w:val="nil"/>
            </w:tcBorders>
          </w:tcPr>
          <w:p w14:paraId="7104EC18" w14:textId="77777777" w:rsidR="00B75667" w:rsidRPr="00B75667" w:rsidRDefault="00B75667" w:rsidP="00B75667">
            <w:pPr>
              <w:pStyle w:val="TableText"/>
              <w:rPr>
                <w:rFonts w:cs="Segoe UI"/>
                <w:sz w:val="16"/>
                <w:szCs w:val="16"/>
              </w:rPr>
            </w:pPr>
            <w:r w:rsidRPr="00B75667">
              <w:rPr>
                <w:rFonts w:cs="Segoe UI"/>
                <w:sz w:val="16"/>
                <w:szCs w:val="16"/>
              </w:rPr>
              <w:t>Number of networking visits carried out by advocates with community groups and provider organisations to provide information about</w:t>
            </w:r>
          </w:p>
          <w:p w14:paraId="554C11EB" w14:textId="64E23693" w:rsidR="00B75667" w:rsidRPr="00B75667" w:rsidRDefault="00B75667" w:rsidP="00B75667">
            <w:pPr>
              <w:pStyle w:val="TableText"/>
              <w:rPr>
                <w:rFonts w:cs="Segoe UI"/>
                <w:sz w:val="16"/>
                <w:szCs w:val="16"/>
              </w:rPr>
            </w:pPr>
            <w:r w:rsidRPr="00B75667">
              <w:rPr>
                <w:rFonts w:cs="Segoe UI"/>
                <w:sz w:val="16"/>
                <w:szCs w:val="16"/>
              </w:rPr>
              <w:t>the Code of Health and Disability Services Consumers’ Rights, HDC and the Advocacy Service (Note 1)</w:t>
            </w:r>
          </w:p>
        </w:tc>
        <w:tc>
          <w:tcPr>
            <w:tcW w:w="1276" w:type="dxa"/>
            <w:tcBorders>
              <w:top w:val="single" w:sz="4" w:space="0" w:color="A6A6A6" w:themeColor="background1" w:themeShade="A6"/>
              <w:left w:val="nil"/>
              <w:bottom w:val="single" w:sz="4" w:space="0" w:color="A6A6A6" w:themeColor="background1" w:themeShade="A6"/>
              <w:right w:val="nil"/>
            </w:tcBorders>
          </w:tcPr>
          <w:p w14:paraId="62584DA5" w14:textId="47F6F88A" w:rsidR="00B75667" w:rsidRPr="00B75667" w:rsidRDefault="00B75667" w:rsidP="00B75667">
            <w:pPr>
              <w:pStyle w:val="TableText"/>
              <w:jc w:val="right"/>
              <w:rPr>
                <w:rFonts w:cs="Segoe UI"/>
                <w:sz w:val="16"/>
                <w:szCs w:val="16"/>
              </w:rPr>
            </w:pPr>
            <w:r w:rsidRPr="00B75667">
              <w:rPr>
                <w:rFonts w:cs="Segoe UI"/>
                <w:sz w:val="16"/>
                <w:szCs w:val="16"/>
              </w:rPr>
              <w:t>3,075</w:t>
            </w:r>
          </w:p>
        </w:tc>
        <w:tc>
          <w:tcPr>
            <w:tcW w:w="1202" w:type="dxa"/>
            <w:tcBorders>
              <w:top w:val="single" w:sz="4" w:space="0" w:color="A6A6A6" w:themeColor="background1" w:themeShade="A6"/>
              <w:left w:val="nil"/>
              <w:bottom w:val="single" w:sz="4" w:space="0" w:color="A6A6A6" w:themeColor="background1" w:themeShade="A6"/>
              <w:right w:val="nil"/>
            </w:tcBorders>
          </w:tcPr>
          <w:p w14:paraId="70A794A5" w14:textId="68A995DB" w:rsidR="00B75667" w:rsidRPr="00B75667" w:rsidRDefault="00B75667" w:rsidP="00B75667">
            <w:pPr>
              <w:pStyle w:val="TableParagraph"/>
              <w:spacing w:before="60" w:after="60"/>
              <w:ind w:left="316" w:firstLine="25"/>
              <w:rPr>
                <w:rFonts w:ascii="Segoe UI" w:eastAsia="Times New Roman" w:hAnsi="Segoe UI" w:cs="Segoe UI"/>
                <w:sz w:val="16"/>
                <w:szCs w:val="16"/>
                <w:lang w:val="en-NZ" w:eastAsia="en-GB"/>
              </w:rPr>
            </w:pPr>
            <w:r w:rsidRPr="00B75667">
              <w:rPr>
                <w:rFonts w:ascii="Segoe UI" w:eastAsia="Times New Roman" w:hAnsi="Segoe UI" w:cs="Segoe UI"/>
                <w:sz w:val="16"/>
                <w:szCs w:val="16"/>
                <w:lang w:val="en-NZ" w:eastAsia="en-GB"/>
              </w:rPr>
              <w:t>3,300</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7FE78BF" w14:textId="4CE6D696" w:rsidR="00B75667" w:rsidRPr="00B75667" w:rsidRDefault="00B75667" w:rsidP="00B75667">
            <w:pPr>
              <w:pStyle w:val="TableText"/>
              <w:jc w:val="right"/>
              <w:rPr>
                <w:rFonts w:cs="Segoe UI"/>
                <w:sz w:val="16"/>
                <w:szCs w:val="16"/>
              </w:rPr>
            </w:pPr>
            <w:r w:rsidRPr="00B75667">
              <w:rPr>
                <w:rFonts w:cs="Segoe UI"/>
                <w:sz w:val="16"/>
                <w:szCs w:val="16"/>
              </w:rPr>
              <w:t>2,642</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9CDCC04" w14:textId="77777777" w:rsidR="003F7505" w:rsidRPr="008E1523" w:rsidRDefault="003F7505" w:rsidP="003F7505">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286B2C80" w14:textId="3911C3EC" w:rsidR="00B75667" w:rsidRPr="00B75667" w:rsidRDefault="00B75667" w:rsidP="00B75667">
            <w:pPr>
              <w:pStyle w:val="TableText"/>
              <w:jc w:val="right"/>
              <w:rPr>
                <w:rFonts w:cs="Segoe UI"/>
                <w:sz w:val="16"/>
                <w:szCs w:val="16"/>
              </w:rPr>
            </w:pPr>
          </w:p>
        </w:tc>
      </w:tr>
      <w:tr w:rsidR="00B75667" w14:paraId="56535D2C" w14:textId="77777777" w:rsidTr="00B75667">
        <w:tc>
          <w:tcPr>
            <w:tcW w:w="3402" w:type="dxa"/>
            <w:tcBorders>
              <w:top w:val="single" w:sz="4" w:space="0" w:color="A6A6A6" w:themeColor="background1" w:themeShade="A6"/>
              <w:left w:val="nil"/>
              <w:bottom w:val="single" w:sz="4" w:space="0" w:color="A6A6A6" w:themeColor="background1" w:themeShade="A6"/>
              <w:right w:val="nil"/>
            </w:tcBorders>
          </w:tcPr>
          <w:p w14:paraId="6601759D" w14:textId="555487EF" w:rsidR="00B75667" w:rsidRPr="00B75667" w:rsidRDefault="00B75667" w:rsidP="00B75667">
            <w:pPr>
              <w:pStyle w:val="TableText"/>
              <w:rPr>
                <w:rFonts w:cs="Segoe UI"/>
                <w:sz w:val="16"/>
                <w:szCs w:val="16"/>
              </w:rPr>
            </w:pPr>
            <w:r w:rsidRPr="00B75667">
              <w:rPr>
                <w:rFonts w:cs="Segoe UI"/>
                <w:sz w:val="16"/>
                <w:szCs w:val="16"/>
              </w:rPr>
              <w:t>At least 75% of networking visits and meetings are focused on vulnerable consumers</w:t>
            </w:r>
          </w:p>
        </w:tc>
        <w:tc>
          <w:tcPr>
            <w:tcW w:w="1276" w:type="dxa"/>
            <w:tcBorders>
              <w:top w:val="single" w:sz="4" w:space="0" w:color="A6A6A6" w:themeColor="background1" w:themeShade="A6"/>
              <w:left w:val="nil"/>
              <w:bottom w:val="single" w:sz="4" w:space="0" w:color="A6A6A6" w:themeColor="background1" w:themeShade="A6"/>
              <w:right w:val="nil"/>
            </w:tcBorders>
          </w:tcPr>
          <w:p w14:paraId="6109EB8A" w14:textId="4EC32523" w:rsidR="00B75667" w:rsidRPr="00B75667" w:rsidRDefault="00B75667" w:rsidP="00B75667">
            <w:pPr>
              <w:pStyle w:val="TableText"/>
              <w:jc w:val="right"/>
              <w:rPr>
                <w:rFonts w:cs="Segoe UI"/>
                <w:sz w:val="16"/>
                <w:szCs w:val="16"/>
              </w:rPr>
            </w:pPr>
            <w:r w:rsidRPr="00B75667">
              <w:rPr>
                <w:rFonts w:cs="Segoe UI"/>
                <w:sz w:val="16"/>
                <w:szCs w:val="16"/>
              </w:rPr>
              <w:t>76%</w:t>
            </w:r>
          </w:p>
        </w:tc>
        <w:tc>
          <w:tcPr>
            <w:tcW w:w="1202" w:type="dxa"/>
            <w:tcBorders>
              <w:top w:val="single" w:sz="4" w:space="0" w:color="A6A6A6" w:themeColor="background1" w:themeShade="A6"/>
              <w:left w:val="nil"/>
              <w:bottom w:val="single" w:sz="4" w:space="0" w:color="A6A6A6" w:themeColor="background1" w:themeShade="A6"/>
              <w:right w:val="nil"/>
            </w:tcBorders>
          </w:tcPr>
          <w:p w14:paraId="549DEF5D" w14:textId="2F749817" w:rsidR="00B75667" w:rsidRPr="00B75667" w:rsidRDefault="00B75667" w:rsidP="00B75667">
            <w:pPr>
              <w:pStyle w:val="TableText"/>
              <w:jc w:val="right"/>
              <w:rPr>
                <w:rFonts w:cs="Segoe UI"/>
                <w:sz w:val="16"/>
                <w:szCs w:val="16"/>
              </w:rPr>
            </w:pPr>
            <w:r w:rsidRPr="00B75667">
              <w:rPr>
                <w:rFonts w:cs="Segoe UI"/>
                <w:sz w:val="16"/>
                <w:szCs w:val="16"/>
              </w:rPr>
              <w:t>75%</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49F4A1A5" w14:textId="26FB852C" w:rsidR="00B75667" w:rsidRPr="00B75667" w:rsidRDefault="00B75667" w:rsidP="00B75667">
            <w:pPr>
              <w:pStyle w:val="TableText"/>
              <w:jc w:val="right"/>
              <w:rPr>
                <w:rFonts w:cs="Segoe UI"/>
                <w:sz w:val="16"/>
                <w:szCs w:val="16"/>
              </w:rPr>
            </w:pPr>
            <w:r w:rsidRPr="00B75667">
              <w:rPr>
                <w:rFonts w:cs="Segoe UI"/>
                <w:sz w:val="16"/>
                <w:szCs w:val="16"/>
              </w:rPr>
              <w:t>81%</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48EA0F22" w14:textId="5077858E" w:rsidR="00B75667" w:rsidRPr="00B75667" w:rsidRDefault="00B75667" w:rsidP="00B75667">
            <w:pPr>
              <w:pStyle w:val="TableText"/>
              <w:jc w:val="right"/>
              <w:rPr>
                <w:rFonts w:cs="Segoe UI"/>
                <w:sz w:val="16"/>
                <w:szCs w:val="16"/>
              </w:rPr>
            </w:pPr>
            <w:r w:rsidRPr="008542AB">
              <w:rPr>
                <w:rFonts w:ascii="Wingdings" w:hAnsi="Wingdings"/>
                <w:sz w:val="20"/>
              </w:rPr>
              <w:t>ü</w:t>
            </w:r>
          </w:p>
        </w:tc>
      </w:tr>
      <w:tr w:rsidR="00B75667" w14:paraId="08F86982" w14:textId="77777777" w:rsidTr="00B75667">
        <w:tc>
          <w:tcPr>
            <w:tcW w:w="3402" w:type="dxa"/>
            <w:tcBorders>
              <w:top w:val="single" w:sz="4" w:space="0" w:color="A6A6A6" w:themeColor="background1" w:themeShade="A6"/>
              <w:left w:val="nil"/>
              <w:bottom w:val="single" w:sz="4" w:space="0" w:color="A6A6A6" w:themeColor="background1" w:themeShade="A6"/>
              <w:right w:val="nil"/>
            </w:tcBorders>
          </w:tcPr>
          <w:p w14:paraId="572A484F" w14:textId="26EFB032" w:rsidR="00B75667" w:rsidRPr="00B75667" w:rsidRDefault="00B75667" w:rsidP="00B75667">
            <w:pPr>
              <w:pStyle w:val="TableText"/>
              <w:rPr>
                <w:rFonts w:cs="Segoe UI"/>
                <w:sz w:val="16"/>
                <w:szCs w:val="16"/>
              </w:rPr>
            </w:pPr>
            <w:r w:rsidRPr="00B75667">
              <w:rPr>
                <w:rFonts w:cs="Segoe UI"/>
                <w:sz w:val="16"/>
                <w:szCs w:val="16"/>
              </w:rPr>
              <w:t>Number of people that accessed the online provider educational resources and number of people who have viewed the online consumer ‘Your Rights’ video, which promotes and educates the practical implication of consumers’ rights</w:t>
            </w:r>
          </w:p>
        </w:tc>
        <w:tc>
          <w:tcPr>
            <w:tcW w:w="1276" w:type="dxa"/>
            <w:tcBorders>
              <w:top w:val="single" w:sz="4" w:space="0" w:color="A6A6A6" w:themeColor="background1" w:themeShade="A6"/>
              <w:left w:val="nil"/>
              <w:bottom w:val="single" w:sz="4" w:space="0" w:color="A6A6A6" w:themeColor="background1" w:themeShade="A6"/>
              <w:right w:val="nil"/>
            </w:tcBorders>
          </w:tcPr>
          <w:p w14:paraId="1073F337" w14:textId="689C2D05" w:rsidR="00B75667" w:rsidRPr="00B75667" w:rsidRDefault="00B75667" w:rsidP="00B75667">
            <w:pPr>
              <w:pStyle w:val="TableText"/>
              <w:jc w:val="right"/>
              <w:rPr>
                <w:rFonts w:cs="Segoe UI"/>
                <w:sz w:val="16"/>
                <w:szCs w:val="16"/>
              </w:rPr>
            </w:pPr>
            <w:r w:rsidRPr="00B75667">
              <w:rPr>
                <w:rFonts w:cs="Segoe UI"/>
                <w:sz w:val="16"/>
                <w:szCs w:val="16"/>
              </w:rPr>
              <w:t>12,812 (providers’ online education modules)</w:t>
            </w:r>
          </w:p>
          <w:p w14:paraId="0C24EB0D" w14:textId="530886D1" w:rsidR="00B75667" w:rsidRPr="00B75667" w:rsidRDefault="00B75667" w:rsidP="00B75667">
            <w:pPr>
              <w:pStyle w:val="TableText"/>
              <w:jc w:val="right"/>
              <w:rPr>
                <w:rFonts w:cs="Segoe UI"/>
                <w:sz w:val="16"/>
                <w:szCs w:val="16"/>
              </w:rPr>
            </w:pPr>
            <w:r w:rsidRPr="00B75667">
              <w:rPr>
                <w:rFonts w:cs="Segoe UI"/>
                <w:sz w:val="16"/>
                <w:szCs w:val="16"/>
              </w:rPr>
              <w:t>Over 4,000 views (online consumer ‘Your Rights’ video)</w:t>
            </w:r>
          </w:p>
        </w:tc>
        <w:tc>
          <w:tcPr>
            <w:tcW w:w="1202" w:type="dxa"/>
            <w:tcBorders>
              <w:top w:val="single" w:sz="4" w:space="0" w:color="A6A6A6" w:themeColor="background1" w:themeShade="A6"/>
              <w:left w:val="nil"/>
              <w:bottom w:val="single" w:sz="4" w:space="0" w:color="A6A6A6" w:themeColor="background1" w:themeShade="A6"/>
              <w:right w:val="nil"/>
            </w:tcBorders>
          </w:tcPr>
          <w:p w14:paraId="7F59F7DC" w14:textId="15293B83" w:rsidR="00B75667" w:rsidRPr="00B75667" w:rsidRDefault="00B75667" w:rsidP="00B75667">
            <w:pPr>
              <w:pStyle w:val="TableText"/>
              <w:jc w:val="right"/>
              <w:rPr>
                <w:rFonts w:cs="Segoe UI"/>
                <w:sz w:val="16"/>
                <w:szCs w:val="16"/>
              </w:rPr>
            </w:pPr>
            <w:r w:rsidRPr="00B75667">
              <w:rPr>
                <w:rFonts w:cs="Segoe UI"/>
                <w:sz w:val="16"/>
                <w:szCs w:val="16"/>
              </w:rPr>
              <w:t>12,000</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51937E6C" w14:textId="53CD2707" w:rsidR="00B75667" w:rsidRPr="00B75667" w:rsidRDefault="00B75667" w:rsidP="00B75667">
            <w:pPr>
              <w:pStyle w:val="TableText"/>
              <w:jc w:val="right"/>
              <w:rPr>
                <w:rFonts w:cs="Segoe UI"/>
                <w:sz w:val="16"/>
                <w:szCs w:val="16"/>
              </w:rPr>
            </w:pPr>
            <w:r w:rsidRPr="00B75667">
              <w:rPr>
                <w:rFonts w:cs="Segoe UI"/>
                <w:sz w:val="16"/>
                <w:szCs w:val="16"/>
              </w:rPr>
              <w:t>18,460 (providers’ online education modules)</w:t>
            </w:r>
          </w:p>
          <w:p w14:paraId="39869E38" w14:textId="2CB3F9E6" w:rsidR="00B75667" w:rsidRPr="00B75667" w:rsidRDefault="00B75667" w:rsidP="00B75667">
            <w:pPr>
              <w:pStyle w:val="TableText"/>
              <w:jc w:val="right"/>
              <w:rPr>
                <w:rFonts w:cs="Segoe UI"/>
                <w:sz w:val="16"/>
                <w:szCs w:val="16"/>
              </w:rPr>
            </w:pPr>
            <w:r w:rsidRPr="00B75667">
              <w:rPr>
                <w:rFonts w:cs="Segoe UI"/>
                <w:sz w:val="16"/>
                <w:szCs w:val="16"/>
              </w:rPr>
              <w:t>Over 6,000 views (online consumer ‘Your Rights’ video)</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7C70A860" w14:textId="144B8263" w:rsidR="00B75667" w:rsidRPr="00B75667" w:rsidRDefault="00B75667" w:rsidP="00B75667">
            <w:pPr>
              <w:pStyle w:val="TableText"/>
              <w:jc w:val="right"/>
              <w:rPr>
                <w:rFonts w:cs="Segoe UI"/>
                <w:sz w:val="16"/>
                <w:szCs w:val="16"/>
              </w:rPr>
            </w:pPr>
            <w:r w:rsidRPr="008542AB">
              <w:rPr>
                <w:rFonts w:ascii="Wingdings" w:hAnsi="Wingdings"/>
                <w:sz w:val="20"/>
              </w:rPr>
              <w:t>ü</w:t>
            </w:r>
          </w:p>
        </w:tc>
      </w:tr>
      <w:tr w:rsidR="00B75667" w14:paraId="6C927FC4" w14:textId="77777777" w:rsidTr="00B75667">
        <w:tc>
          <w:tcPr>
            <w:tcW w:w="3402" w:type="dxa"/>
            <w:tcBorders>
              <w:top w:val="single" w:sz="4" w:space="0" w:color="A6A6A6" w:themeColor="background1" w:themeShade="A6"/>
              <w:left w:val="nil"/>
              <w:bottom w:val="single" w:sz="4" w:space="0" w:color="A6A6A6" w:themeColor="background1" w:themeShade="A6"/>
              <w:right w:val="nil"/>
            </w:tcBorders>
          </w:tcPr>
          <w:p w14:paraId="3CF452CE" w14:textId="544735DF" w:rsidR="00B75667" w:rsidRPr="00B75667" w:rsidRDefault="00B75667" w:rsidP="00B75667">
            <w:pPr>
              <w:pStyle w:val="TableText"/>
              <w:rPr>
                <w:rFonts w:cs="Segoe UI"/>
                <w:sz w:val="16"/>
                <w:szCs w:val="16"/>
              </w:rPr>
            </w:pPr>
            <w:r w:rsidRPr="00B75667">
              <w:rPr>
                <w:rFonts w:cs="Segoe UI"/>
                <w:sz w:val="16"/>
                <w:szCs w:val="16"/>
              </w:rPr>
              <w:t>Number of enquiries managed by HDC and the Advocacy Service about the Act, the Code, and consumer rights under the Code</w:t>
            </w:r>
          </w:p>
        </w:tc>
        <w:tc>
          <w:tcPr>
            <w:tcW w:w="1276" w:type="dxa"/>
            <w:tcBorders>
              <w:top w:val="single" w:sz="4" w:space="0" w:color="A6A6A6" w:themeColor="background1" w:themeShade="A6"/>
              <w:left w:val="nil"/>
              <w:bottom w:val="single" w:sz="4" w:space="0" w:color="A6A6A6" w:themeColor="background1" w:themeShade="A6"/>
              <w:right w:val="nil"/>
            </w:tcBorders>
          </w:tcPr>
          <w:p w14:paraId="0419739E" w14:textId="00A0BC36" w:rsidR="00B75667" w:rsidRPr="00B75667" w:rsidRDefault="00B75667" w:rsidP="00B75667">
            <w:pPr>
              <w:pStyle w:val="TableText"/>
              <w:jc w:val="right"/>
              <w:rPr>
                <w:rFonts w:cs="Segoe UI"/>
                <w:sz w:val="16"/>
                <w:szCs w:val="16"/>
              </w:rPr>
            </w:pPr>
            <w:r w:rsidRPr="00B75667">
              <w:rPr>
                <w:rFonts w:cs="Segoe UI"/>
                <w:spacing w:val="-2"/>
                <w:w w:val="95"/>
                <w:sz w:val="16"/>
                <w:szCs w:val="16"/>
              </w:rPr>
              <w:t>22,163</w:t>
            </w:r>
          </w:p>
        </w:tc>
        <w:tc>
          <w:tcPr>
            <w:tcW w:w="1202" w:type="dxa"/>
            <w:tcBorders>
              <w:top w:val="single" w:sz="4" w:space="0" w:color="A6A6A6" w:themeColor="background1" w:themeShade="A6"/>
              <w:left w:val="nil"/>
              <w:bottom w:val="single" w:sz="4" w:space="0" w:color="A6A6A6" w:themeColor="background1" w:themeShade="A6"/>
              <w:right w:val="nil"/>
            </w:tcBorders>
          </w:tcPr>
          <w:p w14:paraId="5F753283" w14:textId="316113CC" w:rsidR="00B75667" w:rsidRPr="00B75667" w:rsidRDefault="00B75667" w:rsidP="00B75667">
            <w:pPr>
              <w:pStyle w:val="TableText"/>
              <w:jc w:val="right"/>
              <w:rPr>
                <w:rFonts w:cs="Segoe UI"/>
                <w:sz w:val="16"/>
                <w:szCs w:val="16"/>
              </w:rPr>
            </w:pPr>
            <w:r w:rsidRPr="00B75667">
              <w:rPr>
                <w:rFonts w:cs="Segoe UI"/>
                <w:spacing w:val="-2"/>
                <w:sz w:val="16"/>
                <w:szCs w:val="16"/>
              </w:rPr>
              <w:t>20,000</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2E1FBBAF" w14:textId="74414B14" w:rsidR="00B75667" w:rsidRPr="00B75667" w:rsidRDefault="00B75667" w:rsidP="00B75667">
            <w:pPr>
              <w:pStyle w:val="TableText"/>
              <w:jc w:val="right"/>
              <w:rPr>
                <w:rFonts w:cs="Segoe UI"/>
                <w:sz w:val="16"/>
                <w:szCs w:val="16"/>
              </w:rPr>
            </w:pPr>
            <w:r w:rsidRPr="00B75667">
              <w:rPr>
                <w:rFonts w:cs="Segoe UI"/>
                <w:spacing w:val="-2"/>
                <w:sz w:val="16"/>
                <w:szCs w:val="16"/>
              </w:rPr>
              <w:t>26,763</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26FF83A" w14:textId="57615AEB" w:rsidR="00B75667" w:rsidRPr="00B75667" w:rsidRDefault="00B75667" w:rsidP="00B75667">
            <w:pPr>
              <w:pStyle w:val="TableText"/>
              <w:jc w:val="right"/>
              <w:rPr>
                <w:rFonts w:cs="Segoe UI"/>
                <w:sz w:val="16"/>
                <w:szCs w:val="16"/>
              </w:rPr>
            </w:pPr>
            <w:r w:rsidRPr="008542AB">
              <w:rPr>
                <w:rFonts w:ascii="Wingdings" w:hAnsi="Wingdings"/>
                <w:sz w:val="20"/>
              </w:rPr>
              <w:t>ü</w:t>
            </w:r>
          </w:p>
        </w:tc>
      </w:tr>
      <w:tr w:rsidR="00B75667" w14:paraId="432C0FEE" w14:textId="77777777" w:rsidTr="00B75667">
        <w:tc>
          <w:tcPr>
            <w:tcW w:w="3402" w:type="dxa"/>
            <w:tcBorders>
              <w:top w:val="single" w:sz="4" w:space="0" w:color="A6A6A6" w:themeColor="background1" w:themeShade="A6"/>
              <w:left w:val="nil"/>
              <w:bottom w:val="single" w:sz="4" w:space="0" w:color="A6A6A6" w:themeColor="background1" w:themeShade="A6"/>
              <w:right w:val="nil"/>
            </w:tcBorders>
          </w:tcPr>
          <w:p w14:paraId="4B3C72F8" w14:textId="4AEA7F55" w:rsidR="00B75667" w:rsidRPr="00B75667" w:rsidRDefault="00B75667" w:rsidP="00B75667">
            <w:pPr>
              <w:pStyle w:val="TableText"/>
              <w:rPr>
                <w:rFonts w:cs="Segoe UI"/>
                <w:sz w:val="16"/>
                <w:szCs w:val="16"/>
              </w:rPr>
            </w:pPr>
            <w:r w:rsidRPr="00B75667">
              <w:rPr>
                <w:rFonts w:cs="Segoe UI"/>
                <w:sz w:val="16"/>
                <w:szCs w:val="16"/>
              </w:rPr>
              <w:t>Make recommendations to improve quality of services, and monitor compliance with the implementation of recommendations by providers (Note 2)</w:t>
            </w:r>
          </w:p>
        </w:tc>
        <w:tc>
          <w:tcPr>
            <w:tcW w:w="1276" w:type="dxa"/>
            <w:tcBorders>
              <w:top w:val="single" w:sz="4" w:space="0" w:color="A6A6A6" w:themeColor="background1" w:themeShade="A6"/>
              <w:left w:val="nil"/>
              <w:bottom w:val="single" w:sz="4" w:space="0" w:color="A6A6A6" w:themeColor="background1" w:themeShade="A6"/>
              <w:right w:val="nil"/>
            </w:tcBorders>
          </w:tcPr>
          <w:p w14:paraId="69137C2B" w14:textId="07EA3F09" w:rsidR="00B75667" w:rsidRPr="00B75667" w:rsidRDefault="00B75667" w:rsidP="00B75667">
            <w:pPr>
              <w:pStyle w:val="TableText"/>
              <w:jc w:val="right"/>
              <w:rPr>
                <w:rFonts w:cs="Segoe UI"/>
                <w:sz w:val="16"/>
                <w:szCs w:val="16"/>
              </w:rPr>
            </w:pPr>
            <w:r w:rsidRPr="00B75667">
              <w:rPr>
                <w:rFonts w:cs="Segoe UI"/>
                <w:spacing w:val="-2"/>
                <w:sz w:val="16"/>
                <w:szCs w:val="16"/>
              </w:rPr>
              <w:t>96.4%</w:t>
            </w:r>
          </w:p>
        </w:tc>
        <w:tc>
          <w:tcPr>
            <w:tcW w:w="1202" w:type="dxa"/>
            <w:tcBorders>
              <w:top w:val="single" w:sz="4" w:space="0" w:color="A6A6A6" w:themeColor="background1" w:themeShade="A6"/>
              <w:left w:val="nil"/>
              <w:bottom w:val="single" w:sz="4" w:space="0" w:color="A6A6A6" w:themeColor="background1" w:themeShade="A6"/>
              <w:right w:val="nil"/>
            </w:tcBorders>
          </w:tcPr>
          <w:p w14:paraId="2B8F62ED" w14:textId="64E83668" w:rsidR="00B75667" w:rsidRPr="00B75667" w:rsidRDefault="00B75667" w:rsidP="00B75667">
            <w:pPr>
              <w:pStyle w:val="TableParagraph"/>
              <w:spacing w:line="223" w:lineRule="exact"/>
              <w:ind w:right="140"/>
              <w:rPr>
                <w:rFonts w:ascii="Segoe UI" w:hAnsi="Segoe UI" w:cs="Segoe UI"/>
                <w:sz w:val="16"/>
                <w:szCs w:val="16"/>
              </w:rPr>
            </w:pPr>
            <w:r w:rsidRPr="00B75667">
              <w:rPr>
                <w:rFonts w:ascii="Segoe UI" w:hAnsi="Segoe UI" w:cs="Segoe UI"/>
                <w:spacing w:val="-5"/>
                <w:sz w:val="16"/>
                <w:szCs w:val="16"/>
              </w:rPr>
              <w:t xml:space="preserve">97% </w:t>
            </w:r>
            <w:r w:rsidRPr="00B75667">
              <w:rPr>
                <w:rFonts w:ascii="Segoe UI" w:eastAsia="Times New Roman" w:hAnsi="Segoe UI" w:cs="Segoe UI"/>
                <w:sz w:val="16"/>
                <w:szCs w:val="16"/>
                <w:lang w:val="en-NZ" w:eastAsia="en-GB"/>
              </w:rPr>
              <w:t>compliance</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6D2E7C1" w14:textId="199C2C4E" w:rsidR="00B75667" w:rsidRPr="00B75667" w:rsidRDefault="00B75667" w:rsidP="00B75667">
            <w:pPr>
              <w:pStyle w:val="TableText"/>
              <w:jc w:val="right"/>
              <w:rPr>
                <w:rFonts w:cs="Segoe UI"/>
                <w:sz w:val="16"/>
                <w:szCs w:val="16"/>
              </w:rPr>
            </w:pPr>
            <w:r w:rsidRPr="00B75667">
              <w:rPr>
                <w:rFonts w:cs="Segoe UI"/>
                <w:spacing w:val="-2"/>
                <w:w w:val="95"/>
                <w:sz w:val="16"/>
                <w:szCs w:val="16"/>
              </w:rPr>
              <w:t>91.3%</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718A938" w14:textId="77777777" w:rsidR="003F7505" w:rsidRPr="008E1523" w:rsidRDefault="003F7505" w:rsidP="003F7505">
            <w:pPr>
              <w:pStyle w:val="TableText"/>
              <w:ind w:right="57"/>
              <w:jc w:val="right"/>
              <w:rPr>
                <w:rFonts w:ascii="Wingdings" w:hAnsi="Wingdings"/>
                <w:sz w:val="20"/>
              </w:rPr>
            </w:pPr>
            <w:r w:rsidRPr="008E1523">
              <w:rPr>
                <w:rFonts w:ascii="Wingdings" w:eastAsia="Wingdings" w:hAnsi="Wingdings" w:cs="Wingdings"/>
                <w:sz w:val="20"/>
              </w:rPr>
              <w:sym w:font="Wingdings" w:char="F0FB"/>
            </w:r>
          </w:p>
          <w:p w14:paraId="54119FCB" w14:textId="42D47ABD" w:rsidR="00B75667" w:rsidRPr="00B75667" w:rsidRDefault="00B75667" w:rsidP="00B75667">
            <w:pPr>
              <w:pStyle w:val="TableText"/>
              <w:jc w:val="right"/>
              <w:rPr>
                <w:rFonts w:cs="Segoe UI"/>
                <w:sz w:val="16"/>
                <w:szCs w:val="16"/>
              </w:rPr>
            </w:pPr>
          </w:p>
        </w:tc>
      </w:tr>
    </w:tbl>
    <w:p w14:paraId="3BB0A34D" w14:textId="77777777" w:rsidR="00B75667" w:rsidRPr="00B75667" w:rsidRDefault="00B75667" w:rsidP="00B75667"/>
    <w:p w14:paraId="3E8FC1F6" w14:textId="77777777" w:rsidR="00B75667" w:rsidRDefault="00B75667" w:rsidP="00B75667"/>
    <w:p w14:paraId="092D003D" w14:textId="4EEB63BD" w:rsidR="00B75667" w:rsidRPr="00B75667" w:rsidRDefault="00B75667" w:rsidP="00B75667">
      <w:pPr>
        <w:sectPr w:rsidR="00B75667" w:rsidRPr="00B75667" w:rsidSect="004B1083">
          <w:footerReference w:type="even" r:id="rId52"/>
          <w:pgSz w:w="11907" w:h="16840" w:code="9"/>
          <w:pgMar w:top="1418" w:right="1701" w:bottom="1134" w:left="1843" w:header="284" w:footer="425" w:gutter="284"/>
          <w:cols w:space="720"/>
        </w:sectPr>
      </w:pPr>
    </w:p>
    <w:tbl>
      <w:tblPr>
        <w:tblStyle w:val="TableGrid"/>
        <w:tblW w:w="823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402"/>
        <w:gridCol w:w="1276"/>
        <w:gridCol w:w="1202"/>
        <w:gridCol w:w="1350"/>
        <w:gridCol w:w="1002"/>
      </w:tblGrid>
      <w:tr w:rsidR="00B75667" w14:paraId="2FA992CF" w14:textId="77777777">
        <w:trPr>
          <w:trHeight w:val="375"/>
        </w:trPr>
        <w:tc>
          <w:tcPr>
            <w:tcW w:w="8232" w:type="dxa"/>
            <w:gridSpan w:val="5"/>
            <w:tcBorders>
              <w:top w:val="nil"/>
              <w:left w:val="nil"/>
              <w:bottom w:val="nil"/>
              <w:right w:val="nil"/>
            </w:tcBorders>
            <w:shd w:val="clear" w:color="auto" w:fill="D9D9D9" w:themeFill="background1" w:themeFillShade="D9"/>
            <w:vAlign w:val="bottom"/>
          </w:tcPr>
          <w:p w14:paraId="4FBA0DA0" w14:textId="77777777" w:rsidR="00B75667" w:rsidRPr="00617EC3" w:rsidRDefault="00B75667">
            <w:pPr>
              <w:pStyle w:val="TableText"/>
              <w:rPr>
                <w:b/>
                <w:bCs/>
                <w:sz w:val="16"/>
                <w:szCs w:val="16"/>
              </w:rPr>
            </w:pPr>
            <w:r w:rsidRPr="0064064F">
              <w:rPr>
                <w:b/>
                <w:bCs/>
                <w:sz w:val="16"/>
                <w:szCs w:val="18"/>
              </w:rPr>
              <w:t>Performance assessment</w:t>
            </w:r>
          </w:p>
        </w:tc>
      </w:tr>
      <w:tr w:rsidR="00B75667" w14:paraId="07C3D948" w14:textId="77777777" w:rsidTr="009F1666">
        <w:trPr>
          <w:trHeight w:val="375"/>
        </w:trPr>
        <w:tc>
          <w:tcPr>
            <w:tcW w:w="8232" w:type="dxa"/>
            <w:gridSpan w:val="5"/>
            <w:tcBorders>
              <w:top w:val="nil"/>
              <w:left w:val="nil"/>
              <w:bottom w:val="nil"/>
              <w:right w:val="nil"/>
            </w:tcBorders>
            <w:shd w:val="clear" w:color="auto" w:fill="D9D9D9" w:themeFill="background1" w:themeFillShade="D9"/>
            <w:vAlign w:val="bottom"/>
          </w:tcPr>
          <w:p w14:paraId="1771E751" w14:textId="04B2D7B9" w:rsidR="00B75667" w:rsidRPr="0064064F" w:rsidRDefault="00B75667">
            <w:pPr>
              <w:pStyle w:val="TableText"/>
              <w:rPr>
                <w:b/>
                <w:bCs/>
                <w:sz w:val="16"/>
                <w:szCs w:val="18"/>
              </w:rPr>
            </w:pPr>
            <w:r w:rsidRPr="00B75667">
              <w:rPr>
                <w:b/>
                <w:bCs/>
                <w:sz w:val="16"/>
                <w:szCs w:val="18"/>
              </w:rPr>
              <w:t>Health Quality &amp; Safety Commission (HQSC) – Te Tāhū Hauora</w:t>
            </w:r>
          </w:p>
        </w:tc>
      </w:tr>
      <w:tr w:rsidR="00B75667" w14:paraId="7084F2BB" w14:textId="77777777">
        <w:trPr>
          <w:trHeight w:val="990"/>
        </w:trPr>
        <w:tc>
          <w:tcPr>
            <w:tcW w:w="3402" w:type="dxa"/>
            <w:tcBorders>
              <w:top w:val="nil"/>
              <w:left w:val="nil"/>
              <w:bottom w:val="nil"/>
              <w:right w:val="nil"/>
            </w:tcBorders>
            <w:shd w:val="clear" w:color="auto" w:fill="F2F2F2" w:themeFill="background1" w:themeFillShade="F2"/>
            <w:vAlign w:val="bottom"/>
            <w:hideMark/>
          </w:tcPr>
          <w:p w14:paraId="7F73643D" w14:textId="77777777" w:rsidR="00B75667" w:rsidRDefault="00B75667">
            <w:pPr>
              <w:pStyle w:val="TableText"/>
              <w:rPr>
                <w:b/>
                <w:bCs/>
                <w:sz w:val="16"/>
                <w:szCs w:val="16"/>
              </w:rPr>
            </w:pPr>
            <w:r>
              <w:rPr>
                <w:b/>
                <w:bCs/>
                <w:sz w:val="16"/>
                <w:szCs w:val="16"/>
              </w:rPr>
              <w:t>Performance measure</w:t>
            </w:r>
          </w:p>
        </w:tc>
        <w:tc>
          <w:tcPr>
            <w:tcW w:w="1276" w:type="dxa"/>
            <w:tcBorders>
              <w:top w:val="nil"/>
              <w:left w:val="nil"/>
              <w:bottom w:val="nil"/>
              <w:right w:val="nil"/>
            </w:tcBorders>
            <w:shd w:val="clear" w:color="auto" w:fill="F2F2F2" w:themeFill="background1" w:themeFillShade="F2"/>
            <w:vAlign w:val="bottom"/>
            <w:hideMark/>
          </w:tcPr>
          <w:p w14:paraId="08D96423" w14:textId="77777777" w:rsidR="00B75667" w:rsidRDefault="00B75667">
            <w:pPr>
              <w:pStyle w:val="TableText"/>
              <w:jc w:val="right"/>
              <w:rPr>
                <w:b/>
                <w:bCs/>
                <w:sz w:val="16"/>
                <w:szCs w:val="16"/>
              </w:rPr>
            </w:pPr>
            <w:r w:rsidRPr="00617EC3">
              <w:rPr>
                <w:b/>
                <w:bCs/>
                <w:sz w:val="16"/>
                <w:szCs w:val="16"/>
              </w:rPr>
              <w:t xml:space="preserve">Actual </w:t>
            </w:r>
          </w:p>
          <w:p w14:paraId="16E33C74" w14:textId="77777777" w:rsidR="00B75667" w:rsidRDefault="00B75667">
            <w:pPr>
              <w:pStyle w:val="TableText"/>
              <w:jc w:val="right"/>
              <w:rPr>
                <w:b/>
                <w:bCs/>
                <w:sz w:val="16"/>
                <w:szCs w:val="16"/>
              </w:rPr>
            </w:pPr>
            <w:r w:rsidRPr="00617EC3">
              <w:rPr>
                <w:b/>
                <w:bCs/>
                <w:sz w:val="16"/>
                <w:szCs w:val="16"/>
              </w:rPr>
              <w:t>2023/24</w:t>
            </w:r>
          </w:p>
        </w:tc>
        <w:tc>
          <w:tcPr>
            <w:tcW w:w="1202" w:type="dxa"/>
            <w:tcBorders>
              <w:top w:val="nil"/>
              <w:left w:val="nil"/>
              <w:bottom w:val="nil"/>
              <w:right w:val="nil"/>
            </w:tcBorders>
            <w:shd w:val="clear" w:color="auto" w:fill="F2F2F2" w:themeFill="background1" w:themeFillShade="F2"/>
            <w:vAlign w:val="bottom"/>
            <w:hideMark/>
          </w:tcPr>
          <w:p w14:paraId="2692E849" w14:textId="77777777" w:rsidR="00B75667" w:rsidRPr="00617EC3" w:rsidRDefault="00B75667">
            <w:pPr>
              <w:pStyle w:val="TableText"/>
              <w:jc w:val="right"/>
              <w:rPr>
                <w:b/>
                <w:bCs/>
                <w:sz w:val="16"/>
                <w:szCs w:val="16"/>
              </w:rPr>
            </w:pPr>
            <w:r w:rsidRPr="00617EC3">
              <w:rPr>
                <w:b/>
                <w:bCs/>
                <w:sz w:val="16"/>
                <w:szCs w:val="16"/>
              </w:rPr>
              <w:t>Budget standard</w:t>
            </w:r>
          </w:p>
          <w:p w14:paraId="6CE6108F" w14:textId="77777777" w:rsidR="00B75667" w:rsidRDefault="00B75667">
            <w:pPr>
              <w:pStyle w:val="TableText"/>
              <w:jc w:val="right"/>
              <w:rPr>
                <w:b/>
                <w:bCs/>
                <w:sz w:val="16"/>
                <w:szCs w:val="16"/>
              </w:rPr>
            </w:pPr>
            <w:r w:rsidRPr="00617EC3">
              <w:rPr>
                <w:b/>
                <w:bCs/>
                <w:sz w:val="16"/>
                <w:szCs w:val="16"/>
              </w:rPr>
              <w:t>2024/25</w:t>
            </w:r>
          </w:p>
        </w:tc>
        <w:tc>
          <w:tcPr>
            <w:tcW w:w="1350" w:type="dxa"/>
            <w:tcBorders>
              <w:top w:val="nil"/>
              <w:left w:val="nil"/>
              <w:bottom w:val="nil"/>
              <w:right w:val="nil"/>
            </w:tcBorders>
            <w:shd w:val="clear" w:color="auto" w:fill="F2F2F2" w:themeFill="background1" w:themeFillShade="F2"/>
            <w:vAlign w:val="bottom"/>
            <w:hideMark/>
          </w:tcPr>
          <w:p w14:paraId="51162832" w14:textId="77777777" w:rsidR="00B75667" w:rsidRDefault="00B75667">
            <w:pPr>
              <w:pStyle w:val="TableText"/>
              <w:jc w:val="right"/>
              <w:rPr>
                <w:b/>
                <w:bCs/>
                <w:sz w:val="16"/>
                <w:szCs w:val="16"/>
              </w:rPr>
            </w:pPr>
            <w:r w:rsidRPr="00617EC3">
              <w:rPr>
                <w:b/>
                <w:bCs/>
                <w:sz w:val="16"/>
                <w:szCs w:val="16"/>
              </w:rPr>
              <w:t>Actual</w:t>
            </w:r>
          </w:p>
          <w:p w14:paraId="5A10F5E2" w14:textId="77777777" w:rsidR="00B75667" w:rsidRDefault="00B75667">
            <w:pPr>
              <w:pStyle w:val="TableText"/>
              <w:jc w:val="right"/>
              <w:rPr>
                <w:b/>
                <w:bCs/>
                <w:sz w:val="16"/>
                <w:szCs w:val="16"/>
              </w:rPr>
            </w:pPr>
            <w:r w:rsidRPr="00617EC3">
              <w:rPr>
                <w:b/>
                <w:bCs/>
                <w:sz w:val="16"/>
                <w:szCs w:val="16"/>
              </w:rPr>
              <w:t>2024/25</w:t>
            </w:r>
          </w:p>
        </w:tc>
        <w:tc>
          <w:tcPr>
            <w:tcW w:w="1002" w:type="dxa"/>
            <w:tcBorders>
              <w:top w:val="nil"/>
              <w:left w:val="nil"/>
              <w:bottom w:val="nil"/>
              <w:right w:val="nil"/>
            </w:tcBorders>
            <w:shd w:val="clear" w:color="auto" w:fill="F2F2F2" w:themeFill="background1" w:themeFillShade="F2"/>
            <w:vAlign w:val="bottom"/>
            <w:hideMark/>
          </w:tcPr>
          <w:p w14:paraId="57B5B245" w14:textId="77777777" w:rsidR="00B75667" w:rsidRDefault="00B75667">
            <w:pPr>
              <w:pStyle w:val="TableText"/>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B75667" w14:paraId="18F79A06" w14:textId="77777777">
        <w:tc>
          <w:tcPr>
            <w:tcW w:w="3402" w:type="dxa"/>
            <w:tcBorders>
              <w:top w:val="nil"/>
              <w:left w:val="nil"/>
              <w:bottom w:val="single" w:sz="4" w:space="0" w:color="A6A6A6" w:themeColor="background1" w:themeShade="A6"/>
              <w:right w:val="nil"/>
            </w:tcBorders>
          </w:tcPr>
          <w:p w14:paraId="3760DED4" w14:textId="7D5673F9" w:rsidR="00B75667" w:rsidRPr="00B75667" w:rsidRDefault="00B75667" w:rsidP="00B75667">
            <w:pPr>
              <w:pStyle w:val="TableText"/>
              <w:rPr>
                <w:rFonts w:cs="Segoe UI"/>
                <w:sz w:val="16"/>
                <w:szCs w:val="16"/>
              </w:rPr>
            </w:pPr>
            <w:r w:rsidRPr="00B75667">
              <w:rPr>
                <w:rFonts w:cs="Segoe UI"/>
                <w:sz w:val="16"/>
                <w:szCs w:val="16"/>
              </w:rPr>
              <w:t>A publication on the quality of Aotearoa New Zealand’s health care is provided by 30 June</w:t>
            </w:r>
          </w:p>
        </w:tc>
        <w:tc>
          <w:tcPr>
            <w:tcW w:w="1276" w:type="dxa"/>
            <w:tcBorders>
              <w:top w:val="nil"/>
              <w:left w:val="nil"/>
              <w:bottom w:val="single" w:sz="4" w:space="0" w:color="A6A6A6" w:themeColor="background1" w:themeShade="A6"/>
              <w:right w:val="nil"/>
            </w:tcBorders>
          </w:tcPr>
          <w:p w14:paraId="1A513E43" w14:textId="003CE6B5" w:rsidR="00B75667" w:rsidRPr="00B75667" w:rsidRDefault="00B75667" w:rsidP="00B75667">
            <w:pPr>
              <w:pStyle w:val="TableText"/>
              <w:jc w:val="right"/>
              <w:rPr>
                <w:sz w:val="16"/>
                <w:szCs w:val="16"/>
              </w:rPr>
            </w:pPr>
            <w:r w:rsidRPr="00B75667">
              <w:rPr>
                <w:sz w:val="16"/>
                <w:szCs w:val="16"/>
              </w:rPr>
              <w:t>Achieved</w:t>
            </w:r>
          </w:p>
        </w:tc>
        <w:tc>
          <w:tcPr>
            <w:tcW w:w="1202" w:type="dxa"/>
            <w:tcBorders>
              <w:top w:val="nil"/>
              <w:left w:val="nil"/>
              <w:bottom w:val="single" w:sz="4" w:space="0" w:color="A6A6A6" w:themeColor="background1" w:themeShade="A6"/>
              <w:right w:val="nil"/>
            </w:tcBorders>
          </w:tcPr>
          <w:p w14:paraId="39CE629D" w14:textId="3B6B5D55" w:rsidR="00B75667" w:rsidRPr="00B75667" w:rsidRDefault="00B75667" w:rsidP="00B75667">
            <w:pPr>
              <w:pStyle w:val="TableText"/>
              <w:jc w:val="right"/>
              <w:rPr>
                <w:sz w:val="16"/>
                <w:szCs w:val="16"/>
              </w:rPr>
            </w:pPr>
            <w:r w:rsidRPr="00B75667">
              <w:rPr>
                <w:sz w:val="16"/>
                <w:szCs w:val="16"/>
              </w:rPr>
              <w:t>Achieved</w:t>
            </w:r>
          </w:p>
        </w:tc>
        <w:tc>
          <w:tcPr>
            <w:tcW w:w="1350" w:type="dxa"/>
            <w:tcBorders>
              <w:top w:val="nil"/>
              <w:left w:val="nil"/>
              <w:bottom w:val="single" w:sz="4" w:space="0" w:color="A6A6A6" w:themeColor="background1" w:themeShade="A6"/>
              <w:right w:val="nil"/>
            </w:tcBorders>
            <w:shd w:val="clear" w:color="auto" w:fill="FFFFFF" w:themeFill="background1"/>
          </w:tcPr>
          <w:p w14:paraId="3DA9E572" w14:textId="20E86CD6" w:rsidR="00B75667" w:rsidRPr="00B75667" w:rsidRDefault="00B75667" w:rsidP="00B75667">
            <w:pPr>
              <w:pStyle w:val="TableText"/>
              <w:jc w:val="right"/>
              <w:rPr>
                <w:sz w:val="16"/>
                <w:szCs w:val="16"/>
              </w:rPr>
            </w:pPr>
            <w:r w:rsidRPr="00B75667">
              <w:rPr>
                <w:sz w:val="16"/>
                <w:szCs w:val="16"/>
              </w:rPr>
              <w:t>Achieved</w:t>
            </w:r>
          </w:p>
        </w:tc>
        <w:tc>
          <w:tcPr>
            <w:tcW w:w="1002" w:type="dxa"/>
            <w:tcBorders>
              <w:top w:val="nil"/>
              <w:left w:val="nil"/>
              <w:bottom w:val="single" w:sz="4" w:space="0" w:color="A6A6A6" w:themeColor="background1" w:themeShade="A6"/>
              <w:right w:val="nil"/>
            </w:tcBorders>
            <w:shd w:val="clear" w:color="auto" w:fill="FFFFFF" w:themeFill="background1"/>
          </w:tcPr>
          <w:p w14:paraId="39D41A09" w14:textId="77777777" w:rsidR="00B75667" w:rsidRPr="00B75667" w:rsidRDefault="00B75667" w:rsidP="00B75667">
            <w:pPr>
              <w:pStyle w:val="TableText"/>
              <w:jc w:val="right"/>
              <w:rPr>
                <w:rFonts w:cs="Segoe UI"/>
                <w:sz w:val="16"/>
                <w:szCs w:val="16"/>
              </w:rPr>
            </w:pPr>
            <w:r w:rsidRPr="0074054B">
              <w:rPr>
                <w:rFonts w:ascii="Wingdings" w:hAnsi="Wingdings"/>
                <w:sz w:val="20"/>
              </w:rPr>
              <w:t>ü</w:t>
            </w:r>
          </w:p>
        </w:tc>
      </w:tr>
      <w:tr w:rsidR="00B75667" w14:paraId="45022153" w14:textId="77777777">
        <w:tc>
          <w:tcPr>
            <w:tcW w:w="3402" w:type="dxa"/>
            <w:tcBorders>
              <w:top w:val="single" w:sz="4" w:space="0" w:color="A6A6A6" w:themeColor="background1" w:themeShade="A6"/>
              <w:left w:val="nil"/>
              <w:bottom w:val="single" w:sz="4" w:space="0" w:color="A6A6A6" w:themeColor="background1" w:themeShade="A6"/>
              <w:right w:val="nil"/>
            </w:tcBorders>
          </w:tcPr>
          <w:p w14:paraId="6DDC87FB" w14:textId="78AC0FDD" w:rsidR="00B75667" w:rsidRPr="00B75667" w:rsidRDefault="00B75667" w:rsidP="00B75667">
            <w:pPr>
              <w:pStyle w:val="TableText"/>
              <w:rPr>
                <w:rFonts w:cs="Segoe UI"/>
                <w:sz w:val="16"/>
                <w:szCs w:val="16"/>
              </w:rPr>
            </w:pPr>
            <w:r w:rsidRPr="00B75667">
              <w:rPr>
                <w:rFonts w:cs="Segoe UI"/>
                <w:sz w:val="16"/>
                <w:szCs w:val="16"/>
              </w:rPr>
              <w:t>Provide tools (for example the atlas of healthcare variation, quality and safety markers, and quality dashboard) to allow the system and public to explore the quality and safety of services by 30 June</w:t>
            </w:r>
          </w:p>
        </w:tc>
        <w:tc>
          <w:tcPr>
            <w:tcW w:w="1276" w:type="dxa"/>
            <w:tcBorders>
              <w:top w:val="single" w:sz="4" w:space="0" w:color="A6A6A6" w:themeColor="background1" w:themeShade="A6"/>
              <w:left w:val="nil"/>
              <w:bottom w:val="single" w:sz="4" w:space="0" w:color="A6A6A6" w:themeColor="background1" w:themeShade="A6"/>
              <w:right w:val="nil"/>
            </w:tcBorders>
          </w:tcPr>
          <w:p w14:paraId="4059A40A" w14:textId="0FA3FF46" w:rsidR="00B75667" w:rsidRPr="00B75667" w:rsidRDefault="00B75667" w:rsidP="00B75667">
            <w:pPr>
              <w:pStyle w:val="TableText"/>
              <w:jc w:val="right"/>
              <w:rPr>
                <w:sz w:val="16"/>
                <w:szCs w:val="16"/>
              </w:rPr>
            </w:pPr>
            <w:r w:rsidRPr="00B75667">
              <w:rPr>
                <w:sz w:val="16"/>
                <w:szCs w:val="16"/>
              </w:rPr>
              <w:t>Achieved</w:t>
            </w:r>
          </w:p>
        </w:tc>
        <w:tc>
          <w:tcPr>
            <w:tcW w:w="1202" w:type="dxa"/>
            <w:tcBorders>
              <w:top w:val="single" w:sz="4" w:space="0" w:color="A6A6A6" w:themeColor="background1" w:themeShade="A6"/>
              <w:left w:val="nil"/>
              <w:bottom w:val="single" w:sz="4" w:space="0" w:color="A6A6A6" w:themeColor="background1" w:themeShade="A6"/>
              <w:right w:val="nil"/>
            </w:tcBorders>
          </w:tcPr>
          <w:p w14:paraId="49F6F736" w14:textId="2184D661" w:rsidR="00B75667" w:rsidRPr="00B75667" w:rsidRDefault="00B75667" w:rsidP="00B75667">
            <w:pPr>
              <w:pStyle w:val="TableText"/>
              <w:jc w:val="right"/>
              <w:rPr>
                <w:sz w:val="16"/>
                <w:szCs w:val="16"/>
              </w:rPr>
            </w:pPr>
            <w:r w:rsidRPr="00B75667">
              <w:rPr>
                <w:sz w:val="16"/>
                <w:szCs w:val="16"/>
              </w:rPr>
              <w:t>Achieved</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2276BBD2" w14:textId="002118B1" w:rsidR="00B75667" w:rsidRPr="00B75667" w:rsidRDefault="00B75667" w:rsidP="00B75667">
            <w:pPr>
              <w:pStyle w:val="TableText"/>
              <w:jc w:val="right"/>
              <w:rPr>
                <w:sz w:val="16"/>
                <w:szCs w:val="16"/>
              </w:rPr>
            </w:pPr>
            <w:r w:rsidRPr="00B75667">
              <w:rPr>
                <w:sz w:val="16"/>
                <w:szCs w:val="16"/>
              </w:rPr>
              <w:t>Achieved</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40101BAA" w14:textId="77777777" w:rsidR="00B75667" w:rsidRPr="00B75667" w:rsidRDefault="00B75667" w:rsidP="00B75667">
            <w:pPr>
              <w:pStyle w:val="TableText"/>
              <w:jc w:val="right"/>
              <w:rPr>
                <w:rFonts w:cs="Segoe UI"/>
                <w:sz w:val="16"/>
                <w:szCs w:val="16"/>
              </w:rPr>
            </w:pPr>
            <w:r w:rsidRPr="0074054B">
              <w:rPr>
                <w:rFonts w:ascii="Wingdings" w:hAnsi="Wingdings"/>
                <w:sz w:val="20"/>
              </w:rPr>
              <w:t>ü</w:t>
            </w:r>
          </w:p>
        </w:tc>
      </w:tr>
      <w:tr w:rsidR="00B75667" w14:paraId="7D3FBF43" w14:textId="77777777" w:rsidTr="00B75667">
        <w:tc>
          <w:tcPr>
            <w:tcW w:w="3402" w:type="dxa"/>
            <w:tcBorders>
              <w:top w:val="single" w:sz="4" w:space="0" w:color="A6A6A6" w:themeColor="background1" w:themeShade="A6"/>
              <w:left w:val="nil"/>
              <w:bottom w:val="nil"/>
              <w:right w:val="nil"/>
            </w:tcBorders>
          </w:tcPr>
          <w:p w14:paraId="1286A3DD" w14:textId="7BE98D96" w:rsidR="00B75667" w:rsidRPr="00B75667" w:rsidRDefault="00B75667" w:rsidP="00B75667">
            <w:pPr>
              <w:pStyle w:val="TableText"/>
              <w:rPr>
                <w:rFonts w:cs="Segoe UI"/>
                <w:sz w:val="16"/>
                <w:szCs w:val="16"/>
              </w:rPr>
            </w:pPr>
            <w:r w:rsidRPr="00B75667">
              <w:rPr>
                <w:rFonts w:cs="Segoe UI"/>
                <w:sz w:val="16"/>
                <w:szCs w:val="16"/>
              </w:rPr>
              <w:t>Support the health workforce to build capability in quality improvement through provision of a course by 30 June</w:t>
            </w:r>
          </w:p>
        </w:tc>
        <w:tc>
          <w:tcPr>
            <w:tcW w:w="1276" w:type="dxa"/>
            <w:tcBorders>
              <w:top w:val="single" w:sz="4" w:space="0" w:color="A6A6A6" w:themeColor="background1" w:themeShade="A6"/>
              <w:left w:val="nil"/>
              <w:bottom w:val="nil"/>
              <w:right w:val="nil"/>
            </w:tcBorders>
          </w:tcPr>
          <w:p w14:paraId="52491D24" w14:textId="10BCDC6D" w:rsidR="00B75667" w:rsidRPr="00B75667" w:rsidRDefault="00B75667" w:rsidP="00B75667">
            <w:pPr>
              <w:pStyle w:val="TableText"/>
              <w:jc w:val="right"/>
              <w:rPr>
                <w:sz w:val="16"/>
                <w:szCs w:val="16"/>
              </w:rPr>
            </w:pPr>
            <w:r w:rsidRPr="00B75667">
              <w:rPr>
                <w:sz w:val="16"/>
                <w:szCs w:val="16"/>
              </w:rPr>
              <w:t>Achieved</w:t>
            </w:r>
          </w:p>
        </w:tc>
        <w:tc>
          <w:tcPr>
            <w:tcW w:w="1202" w:type="dxa"/>
            <w:tcBorders>
              <w:top w:val="single" w:sz="4" w:space="0" w:color="A6A6A6" w:themeColor="background1" w:themeShade="A6"/>
              <w:left w:val="nil"/>
              <w:bottom w:val="nil"/>
              <w:right w:val="nil"/>
            </w:tcBorders>
          </w:tcPr>
          <w:p w14:paraId="59EFCF55" w14:textId="3860F5D3" w:rsidR="00B75667" w:rsidRPr="00B75667" w:rsidRDefault="00B75667" w:rsidP="00B75667">
            <w:pPr>
              <w:pStyle w:val="TableParagraph"/>
              <w:spacing w:before="60" w:after="60"/>
              <w:ind w:left="316" w:firstLine="25"/>
              <w:rPr>
                <w:rFonts w:ascii="Segoe UI" w:eastAsia="Times New Roman" w:hAnsi="Segoe UI" w:cs="Times New Roman"/>
                <w:sz w:val="16"/>
                <w:szCs w:val="16"/>
                <w:lang w:val="en-NZ" w:eastAsia="en-GB"/>
              </w:rPr>
            </w:pPr>
            <w:r w:rsidRPr="00B75667">
              <w:rPr>
                <w:rFonts w:ascii="Segoe UI" w:eastAsia="Times New Roman" w:hAnsi="Segoe UI" w:cs="Times New Roman"/>
                <w:sz w:val="16"/>
                <w:szCs w:val="16"/>
                <w:lang w:val="en-NZ" w:eastAsia="en-GB"/>
              </w:rPr>
              <w:t>Achieved</w:t>
            </w:r>
          </w:p>
        </w:tc>
        <w:tc>
          <w:tcPr>
            <w:tcW w:w="1350" w:type="dxa"/>
            <w:tcBorders>
              <w:top w:val="single" w:sz="4" w:space="0" w:color="A6A6A6" w:themeColor="background1" w:themeShade="A6"/>
              <w:left w:val="nil"/>
              <w:bottom w:val="nil"/>
              <w:right w:val="nil"/>
            </w:tcBorders>
            <w:shd w:val="clear" w:color="auto" w:fill="FFFFFF" w:themeFill="background1"/>
          </w:tcPr>
          <w:p w14:paraId="5FF1E73D" w14:textId="7AC378A5" w:rsidR="00B75667" w:rsidRPr="00B75667" w:rsidRDefault="00B75667" w:rsidP="00B75667">
            <w:pPr>
              <w:pStyle w:val="TableText"/>
              <w:jc w:val="right"/>
              <w:rPr>
                <w:sz w:val="16"/>
                <w:szCs w:val="16"/>
              </w:rPr>
            </w:pPr>
            <w:r w:rsidRPr="00B75667">
              <w:rPr>
                <w:sz w:val="16"/>
                <w:szCs w:val="16"/>
              </w:rPr>
              <w:t>Achieved</w:t>
            </w:r>
          </w:p>
        </w:tc>
        <w:tc>
          <w:tcPr>
            <w:tcW w:w="1002" w:type="dxa"/>
            <w:tcBorders>
              <w:top w:val="single" w:sz="4" w:space="0" w:color="A6A6A6" w:themeColor="background1" w:themeShade="A6"/>
              <w:left w:val="nil"/>
              <w:bottom w:val="nil"/>
              <w:right w:val="nil"/>
            </w:tcBorders>
            <w:shd w:val="clear" w:color="auto" w:fill="FFFFFF" w:themeFill="background1"/>
          </w:tcPr>
          <w:p w14:paraId="5E40F68F" w14:textId="05078BEF" w:rsidR="00B75667" w:rsidRPr="00B75667" w:rsidRDefault="003F7505" w:rsidP="00B75667">
            <w:pPr>
              <w:pStyle w:val="TableText"/>
              <w:jc w:val="right"/>
              <w:rPr>
                <w:rFonts w:cs="Segoe UI"/>
                <w:sz w:val="16"/>
                <w:szCs w:val="16"/>
              </w:rPr>
            </w:pPr>
            <w:r w:rsidRPr="0074054B">
              <w:rPr>
                <w:rFonts w:ascii="Wingdings" w:hAnsi="Wingdings"/>
                <w:sz w:val="20"/>
              </w:rPr>
              <w:t>ü</w:t>
            </w:r>
          </w:p>
        </w:tc>
      </w:tr>
      <w:tr w:rsidR="00B75667" w14:paraId="73A5DCD9" w14:textId="77777777" w:rsidTr="003F7505">
        <w:trPr>
          <w:trHeight w:val="375"/>
        </w:trPr>
        <w:tc>
          <w:tcPr>
            <w:tcW w:w="8232" w:type="dxa"/>
            <w:gridSpan w:val="5"/>
            <w:tcBorders>
              <w:top w:val="nil"/>
              <w:left w:val="nil"/>
              <w:bottom w:val="nil"/>
              <w:right w:val="nil"/>
            </w:tcBorders>
            <w:shd w:val="clear" w:color="auto" w:fill="D9D9D9" w:themeFill="background1" w:themeFillShade="D9"/>
            <w:vAlign w:val="bottom"/>
          </w:tcPr>
          <w:p w14:paraId="1FDCC608" w14:textId="79C15C06" w:rsidR="00B75667" w:rsidRPr="0064064F" w:rsidRDefault="00B75667">
            <w:pPr>
              <w:pStyle w:val="TableText"/>
              <w:rPr>
                <w:b/>
                <w:bCs/>
                <w:sz w:val="16"/>
                <w:szCs w:val="18"/>
              </w:rPr>
            </w:pPr>
            <w:r w:rsidRPr="00B75667">
              <w:rPr>
                <w:b/>
                <w:bCs/>
                <w:sz w:val="16"/>
                <w:szCs w:val="18"/>
              </w:rPr>
              <w:t>Mental Health and Wellbeing Commission – Te Hiringa Mahara</w:t>
            </w:r>
          </w:p>
        </w:tc>
      </w:tr>
      <w:tr w:rsidR="00B75667" w14:paraId="654570EE" w14:textId="77777777">
        <w:trPr>
          <w:trHeight w:val="990"/>
        </w:trPr>
        <w:tc>
          <w:tcPr>
            <w:tcW w:w="3402" w:type="dxa"/>
            <w:tcBorders>
              <w:top w:val="nil"/>
              <w:left w:val="nil"/>
              <w:bottom w:val="nil"/>
              <w:right w:val="nil"/>
            </w:tcBorders>
            <w:shd w:val="clear" w:color="auto" w:fill="F2F2F2" w:themeFill="background1" w:themeFillShade="F2"/>
            <w:vAlign w:val="bottom"/>
            <w:hideMark/>
          </w:tcPr>
          <w:p w14:paraId="3D1656A9" w14:textId="77777777" w:rsidR="00B75667" w:rsidRDefault="00B75667">
            <w:pPr>
              <w:pStyle w:val="TableText"/>
              <w:rPr>
                <w:b/>
                <w:bCs/>
                <w:sz w:val="16"/>
                <w:szCs w:val="16"/>
              </w:rPr>
            </w:pPr>
            <w:r>
              <w:rPr>
                <w:b/>
                <w:bCs/>
                <w:sz w:val="16"/>
                <w:szCs w:val="16"/>
              </w:rPr>
              <w:t>Performance measure</w:t>
            </w:r>
          </w:p>
        </w:tc>
        <w:tc>
          <w:tcPr>
            <w:tcW w:w="1276" w:type="dxa"/>
            <w:tcBorders>
              <w:top w:val="nil"/>
              <w:left w:val="nil"/>
              <w:bottom w:val="nil"/>
              <w:right w:val="nil"/>
            </w:tcBorders>
            <w:shd w:val="clear" w:color="auto" w:fill="F2F2F2" w:themeFill="background1" w:themeFillShade="F2"/>
            <w:vAlign w:val="bottom"/>
            <w:hideMark/>
          </w:tcPr>
          <w:p w14:paraId="1D07658B" w14:textId="77777777" w:rsidR="00B75667" w:rsidRDefault="00B75667">
            <w:pPr>
              <w:pStyle w:val="TableText"/>
              <w:jc w:val="right"/>
              <w:rPr>
                <w:b/>
                <w:bCs/>
                <w:sz w:val="16"/>
                <w:szCs w:val="16"/>
              </w:rPr>
            </w:pPr>
            <w:r w:rsidRPr="00617EC3">
              <w:rPr>
                <w:b/>
                <w:bCs/>
                <w:sz w:val="16"/>
                <w:szCs w:val="16"/>
              </w:rPr>
              <w:t xml:space="preserve">Actual </w:t>
            </w:r>
          </w:p>
          <w:p w14:paraId="3FCF384C" w14:textId="77777777" w:rsidR="00B75667" w:rsidRDefault="00B75667">
            <w:pPr>
              <w:pStyle w:val="TableText"/>
              <w:jc w:val="right"/>
              <w:rPr>
                <w:b/>
                <w:bCs/>
                <w:sz w:val="16"/>
                <w:szCs w:val="16"/>
              </w:rPr>
            </w:pPr>
            <w:r w:rsidRPr="00617EC3">
              <w:rPr>
                <w:b/>
                <w:bCs/>
                <w:sz w:val="16"/>
                <w:szCs w:val="16"/>
              </w:rPr>
              <w:t>2023/24</w:t>
            </w:r>
          </w:p>
        </w:tc>
        <w:tc>
          <w:tcPr>
            <w:tcW w:w="1202" w:type="dxa"/>
            <w:tcBorders>
              <w:top w:val="nil"/>
              <w:left w:val="nil"/>
              <w:bottom w:val="nil"/>
              <w:right w:val="nil"/>
            </w:tcBorders>
            <w:shd w:val="clear" w:color="auto" w:fill="F2F2F2" w:themeFill="background1" w:themeFillShade="F2"/>
            <w:vAlign w:val="bottom"/>
            <w:hideMark/>
          </w:tcPr>
          <w:p w14:paraId="0BAF9B4C" w14:textId="77777777" w:rsidR="00B75667" w:rsidRPr="00617EC3" w:rsidRDefault="00B75667">
            <w:pPr>
              <w:pStyle w:val="TableText"/>
              <w:jc w:val="right"/>
              <w:rPr>
                <w:b/>
                <w:bCs/>
                <w:sz w:val="16"/>
                <w:szCs w:val="16"/>
              </w:rPr>
            </w:pPr>
            <w:r w:rsidRPr="00617EC3">
              <w:rPr>
                <w:b/>
                <w:bCs/>
                <w:sz w:val="16"/>
                <w:szCs w:val="16"/>
              </w:rPr>
              <w:t>Budget standard</w:t>
            </w:r>
          </w:p>
          <w:p w14:paraId="6AE5645C" w14:textId="77777777" w:rsidR="00B75667" w:rsidRDefault="00B75667">
            <w:pPr>
              <w:pStyle w:val="TableText"/>
              <w:jc w:val="right"/>
              <w:rPr>
                <w:b/>
                <w:bCs/>
                <w:sz w:val="16"/>
                <w:szCs w:val="16"/>
              </w:rPr>
            </w:pPr>
            <w:r w:rsidRPr="00617EC3">
              <w:rPr>
                <w:b/>
                <w:bCs/>
                <w:sz w:val="16"/>
                <w:szCs w:val="16"/>
              </w:rPr>
              <w:t>2024/25</w:t>
            </w:r>
          </w:p>
        </w:tc>
        <w:tc>
          <w:tcPr>
            <w:tcW w:w="1350" w:type="dxa"/>
            <w:tcBorders>
              <w:top w:val="nil"/>
              <w:left w:val="nil"/>
              <w:bottom w:val="nil"/>
              <w:right w:val="nil"/>
            </w:tcBorders>
            <w:shd w:val="clear" w:color="auto" w:fill="F2F2F2" w:themeFill="background1" w:themeFillShade="F2"/>
            <w:vAlign w:val="bottom"/>
            <w:hideMark/>
          </w:tcPr>
          <w:p w14:paraId="7D480EA3" w14:textId="77777777" w:rsidR="00B75667" w:rsidRDefault="00B75667">
            <w:pPr>
              <w:pStyle w:val="TableText"/>
              <w:jc w:val="right"/>
              <w:rPr>
                <w:b/>
                <w:bCs/>
                <w:sz w:val="16"/>
                <w:szCs w:val="16"/>
              </w:rPr>
            </w:pPr>
            <w:r w:rsidRPr="00617EC3">
              <w:rPr>
                <w:b/>
                <w:bCs/>
                <w:sz w:val="16"/>
                <w:szCs w:val="16"/>
              </w:rPr>
              <w:t>Actual</w:t>
            </w:r>
          </w:p>
          <w:p w14:paraId="50666EBC" w14:textId="77777777" w:rsidR="00B75667" w:rsidRDefault="00B75667">
            <w:pPr>
              <w:pStyle w:val="TableText"/>
              <w:jc w:val="right"/>
              <w:rPr>
                <w:b/>
                <w:bCs/>
                <w:sz w:val="16"/>
                <w:szCs w:val="16"/>
              </w:rPr>
            </w:pPr>
            <w:r w:rsidRPr="00617EC3">
              <w:rPr>
                <w:b/>
                <w:bCs/>
                <w:sz w:val="16"/>
                <w:szCs w:val="16"/>
              </w:rPr>
              <w:t>2024/25</w:t>
            </w:r>
          </w:p>
        </w:tc>
        <w:tc>
          <w:tcPr>
            <w:tcW w:w="1002" w:type="dxa"/>
            <w:tcBorders>
              <w:top w:val="nil"/>
              <w:left w:val="nil"/>
              <w:bottom w:val="nil"/>
              <w:right w:val="nil"/>
            </w:tcBorders>
            <w:shd w:val="clear" w:color="auto" w:fill="F2F2F2" w:themeFill="background1" w:themeFillShade="F2"/>
            <w:vAlign w:val="bottom"/>
            <w:hideMark/>
          </w:tcPr>
          <w:p w14:paraId="04B31551" w14:textId="77777777" w:rsidR="00B75667" w:rsidRDefault="00B75667">
            <w:pPr>
              <w:pStyle w:val="TableText"/>
              <w:jc w:val="right"/>
              <w:rPr>
                <w:b/>
                <w:bCs/>
                <w:sz w:val="16"/>
                <w:szCs w:val="16"/>
              </w:rPr>
            </w:pPr>
            <w:r w:rsidRPr="00617EC3">
              <w:rPr>
                <w:b/>
                <w:bCs/>
                <w:sz w:val="16"/>
                <w:szCs w:val="16"/>
              </w:rPr>
              <w:t xml:space="preserve">At a </w:t>
            </w:r>
            <w:r>
              <w:rPr>
                <w:b/>
                <w:bCs/>
                <w:sz w:val="16"/>
                <w:szCs w:val="16"/>
              </w:rPr>
              <w:br/>
            </w:r>
            <w:r w:rsidRPr="00617EC3">
              <w:rPr>
                <w:b/>
                <w:bCs/>
                <w:sz w:val="16"/>
                <w:szCs w:val="16"/>
              </w:rPr>
              <w:t>glance</w:t>
            </w:r>
          </w:p>
        </w:tc>
      </w:tr>
      <w:tr w:rsidR="00B75667" w14:paraId="3C8147B1" w14:textId="77777777">
        <w:tc>
          <w:tcPr>
            <w:tcW w:w="3402" w:type="dxa"/>
            <w:tcBorders>
              <w:top w:val="single" w:sz="4" w:space="0" w:color="A6A6A6" w:themeColor="background1" w:themeShade="A6"/>
              <w:left w:val="nil"/>
              <w:bottom w:val="single" w:sz="4" w:space="0" w:color="A6A6A6" w:themeColor="background1" w:themeShade="A6"/>
              <w:right w:val="nil"/>
            </w:tcBorders>
          </w:tcPr>
          <w:p w14:paraId="11995C16" w14:textId="2F80EA63" w:rsidR="00B75667" w:rsidRPr="00B75667" w:rsidRDefault="00B75667" w:rsidP="00B75667">
            <w:pPr>
              <w:pStyle w:val="TableText"/>
              <w:rPr>
                <w:rFonts w:cs="Segoe UI"/>
                <w:sz w:val="16"/>
                <w:szCs w:val="16"/>
              </w:rPr>
            </w:pPr>
            <w:r w:rsidRPr="00B75667">
              <w:rPr>
                <w:rFonts w:cs="Segoe UI"/>
                <w:sz w:val="16"/>
                <w:szCs w:val="16"/>
              </w:rPr>
              <w:t>He Ara Āwhina monitoring framework has been applied to publish a report on mental health and addiction services (which includes the access and choice programme) by 30 June</w:t>
            </w:r>
          </w:p>
        </w:tc>
        <w:tc>
          <w:tcPr>
            <w:tcW w:w="1276" w:type="dxa"/>
            <w:tcBorders>
              <w:top w:val="single" w:sz="4" w:space="0" w:color="A6A6A6" w:themeColor="background1" w:themeShade="A6"/>
              <w:left w:val="nil"/>
              <w:bottom w:val="single" w:sz="4" w:space="0" w:color="A6A6A6" w:themeColor="background1" w:themeShade="A6"/>
              <w:right w:val="nil"/>
            </w:tcBorders>
          </w:tcPr>
          <w:p w14:paraId="436E7D73" w14:textId="2D1B84E4" w:rsidR="00B75667" w:rsidRPr="00B75667" w:rsidRDefault="00B75667" w:rsidP="00B75667">
            <w:pPr>
              <w:pStyle w:val="TableText"/>
              <w:jc w:val="right"/>
              <w:rPr>
                <w:rFonts w:cs="Segoe UI"/>
                <w:sz w:val="16"/>
                <w:szCs w:val="16"/>
              </w:rPr>
            </w:pPr>
            <w:r w:rsidRPr="00B75667">
              <w:rPr>
                <w:sz w:val="16"/>
                <w:szCs w:val="16"/>
              </w:rPr>
              <w:t>Achieved</w:t>
            </w:r>
          </w:p>
        </w:tc>
        <w:tc>
          <w:tcPr>
            <w:tcW w:w="1202" w:type="dxa"/>
            <w:tcBorders>
              <w:top w:val="single" w:sz="4" w:space="0" w:color="A6A6A6" w:themeColor="background1" w:themeShade="A6"/>
              <w:left w:val="nil"/>
              <w:bottom w:val="single" w:sz="4" w:space="0" w:color="A6A6A6" w:themeColor="background1" w:themeShade="A6"/>
              <w:right w:val="nil"/>
            </w:tcBorders>
          </w:tcPr>
          <w:p w14:paraId="00CF8D3B" w14:textId="28D0F89C" w:rsidR="00B75667" w:rsidRPr="00B75667" w:rsidRDefault="00B75667" w:rsidP="00B75667">
            <w:pPr>
              <w:pStyle w:val="TableText"/>
              <w:jc w:val="right"/>
              <w:rPr>
                <w:rFonts w:cs="Segoe UI"/>
                <w:sz w:val="16"/>
                <w:szCs w:val="16"/>
              </w:rPr>
            </w:pPr>
            <w:r w:rsidRPr="00B75667">
              <w:rPr>
                <w:sz w:val="16"/>
                <w:szCs w:val="16"/>
              </w:rPr>
              <w:t>Achieved</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569CBDA" w14:textId="3258458A" w:rsidR="00B75667" w:rsidRPr="00B75667" w:rsidRDefault="00B75667" w:rsidP="00B75667">
            <w:pPr>
              <w:pStyle w:val="TableText"/>
              <w:jc w:val="right"/>
              <w:rPr>
                <w:rFonts w:cs="Segoe UI"/>
                <w:sz w:val="16"/>
                <w:szCs w:val="16"/>
              </w:rPr>
            </w:pPr>
            <w:r w:rsidRPr="00B75667">
              <w:rPr>
                <w:sz w:val="16"/>
                <w:szCs w:val="16"/>
              </w:rPr>
              <w:t>Achieved</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6BE459C" w14:textId="77777777" w:rsidR="00B75667" w:rsidRPr="00B75667" w:rsidRDefault="00B75667" w:rsidP="00B75667">
            <w:pPr>
              <w:pStyle w:val="TableText"/>
              <w:jc w:val="right"/>
              <w:rPr>
                <w:rFonts w:cs="Segoe UI"/>
                <w:sz w:val="16"/>
                <w:szCs w:val="16"/>
              </w:rPr>
            </w:pPr>
            <w:r w:rsidRPr="008542AB">
              <w:rPr>
                <w:rFonts w:ascii="Wingdings" w:hAnsi="Wingdings"/>
                <w:sz w:val="20"/>
              </w:rPr>
              <w:t>ü</w:t>
            </w:r>
          </w:p>
        </w:tc>
      </w:tr>
    </w:tbl>
    <w:p w14:paraId="05EEA713" w14:textId="77777777" w:rsidR="00B75667" w:rsidRPr="00B75667" w:rsidRDefault="00B75667" w:rsidP="00B75667">
      <w:pPr>
        <w:pStyle w:val="Note"/>
      </w:pPr>
      <w:r w:rsidRPr="00B75667">
        <w:rPr>
          <w:b/>
          <w:bCs/>
        </w:rPr>
        <w:t>Note 1</w:t>
      </w:r>
      <w:r w:rsidRPr="00B75667">
        <w:t>: The actual result reflects a reduction in capacity of the Advocacy Service over time. In a resource constrained environment, the focus of the Advocacy Service has been on managing complaints with a reduced focus on networking and education. Note also that in 2024/25 the Advocacy Service provided an additional 1,092 (target 1,000) education sessions to consumers and providers on the Code of Health and Disability Services Consumers’ Rights and avenues for complaints. Of these sessions, 83% (911) were provided to focus populations.</w:t>
      </w:r>
    </w:p>
    <w:p w14:paraId="37A47409" w14:textId="77777777" w:rsidR="00B75667" w:rsidRDefault="00B75667" w:rsidP="00B75667">
      <w:pPr>
        <w:pStyle w:val="Note"/>
      </w:pPr>
      <w:r w:rsidRPr="00B75667">
        <w:rPr>
          <w:b/>
          <w:bCs/>
        </w:rPr>
        <w:t>Note 2</w:t>
      </w:r>
      <w:r w:rsidRPr="00B75667">
        <w:t>: Compliance with HDC’s recommendations remains over 90%; however, compliance dropped slightly in 2024/25. This was due primarily to providers leaving the workforce, quality improvement projects being superseded by national projects, or providers no longer having the resources to implement improvements. Where these issues are identified, HDC follows up with individual providers to ensure they are taking actions to mitigate risk arising from not implementing recommendations. HDC continues to follow up with providers to monitor whether they are completing recommendations and taking appropriate action to protect patient safety.</w:t>
      </w:r>
    </w:p>
    <w:p w14:paraId="2F1EAF66" w14:textId="77777777" w:rsidR="001945BE" w:rsidRDefault="001945BE" w:rsidP="001945BE"/>
    <w:p w14:paraId="573CB531" w14:textId="77777777" w:rsidR="001945BE" w:rsidRDefault="001945BE" w:rsidP="001945BE"/>
    <w:p w14:paraId="4F000153" w14:textId="77777777" w:rsidR="001945BE" w:rsidRDefault="001945BE" w:rsidP="001945BE">
      <w:pPr>
        <w:sectPr w:rsidR="001945BE" w:rsidSect="004B1083">
          <w:pgSz w:w="11907" w:h="16840" w:code="9"/>
          <w:pgMar w:top="1418" w:right="1701" w:bottom="1134" w:left="1843" w:header="284" w:footer="425" w:gutter="284"/>
          <w:cols w:space="720"/>
        </w:sectPr>
      </w:pPr>
    </w:p>
    <w:tbl>
      <w:tblPr>
        <w:tblStyle w:val="TableGrid"/>
        <w:tblW w:w="8232"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3402"/>
        <w:gridCol w:w="1276"/>
        <w:gridCol w:w="1202"/>
        <w:gridCol w:w="1350"/>
        <w:gridCol w:w="1002"/>
      </w:tblGrid>
      <w:tr w:rsidR="001945BE" w:rsidRPr="00617EC3" w14:paraId="7D323635" w14:textId="77777777">
        <w:trPr>
          <w:trHeight w:val="375"/>
        </w:trPr>
        <w:tc>
          <w:tcPr>
            <w:tcW w:w="8232" w:type="dxa"/>
            <w:gridSpan w:val="5"/>
            <w:tcBorders>
              <w:top w:val="nil"/>
              <w:left w:val="nil"/>
              <w:bottom w:val="nil"/>
              <w:right w:val="nil"/>
            </w:tcBorders>
            <w:shd w:val="clear" w:color="auto" w:fill="D9D9D9" w:themeFill="background1" w:themeFillShade="D9"/>
            <w:vAlign w:val="bottom"/>
          </w:tcPr>
          <w:p w14:paraId="4E3FB5E7" w14:textId="73C03982" w:rsidR="001945BE" w:rsidRPr="00617EC3" w:rsidRDefault="001945BE">
            <w:pPr>
              <w:pStyle w:val="TableText"/>
              <w:rPr>
                <w:b/>
                <w:bCs/>
                <w:sz w:val="16"/>
                <w:szCs w:val="16"/>
              </w:rPr>
            </w:pPr>
            <w:r w:rsidRPr="001945BE">
              <w:rPr>
                <w:b/>
                <w:bCs/>
                <w:sz w:val="16"/>
                <w:szCs w:val="18"/>
              </w:rPr>
              <w:t>Financial performance</w:t>
            </w:r>
          </w:p>
        </w:tc>
      </w:tr>
      <w:tr w:rsidR="001945BE" w14:paraId="1A3F10F6" w14:textId="77777777" w:rsidTr="001945BE">
        <w:trPr>
          <w:trHeight w:val="1035"/>
        </w:trPr>
        <w:tc>
          <w:tcPr>
            <w:tcW w:w="3402" w:type="dxa"/>
            <w:tcBorders>
              <w:top w:val="nil"/>
              <w:left w:val="nil"/>
              <w:bottom w:val="nil"/>
              <w:right w:val="nil"/>
            </w:tcBorders>
            <w:shd w:val="clear" w:color="auto" w:fill="F2F2F2" w:themeFill="background1" w:themeFillShade="F2"/>
            <w:hideMark/>
          </w:tcPr>
          <w:p w14:paraId="171772E2" w14:textId="77777777" w:rsidR="001945BE" w:rsidRPr="001945BE" w:rsidRDefault="001945BE" w:rsidP="001945BE">
            <w:pPr>
              <w:pStyle w:val="TableText"/>
              <w:rPr>
                <w:b/>
                <w:bCs/>
                <w:sz w:val="16"/>
                <w:szCs w:val="18"/>
              </w:rPr>
            </w:pPr>
          </w:p>
          <w:p w14:paraId="799F0384" w14:textId="77777777" w:rsidR="001945BE" w:rsidRPr="001945BE" w:rsidRDefault="001945BE" w:rsidP="001945BE">
            <w:pPr>
              <w:pStyle w:val="TableText"/>
              <w:rPr>
                <w:b/>
                <w:bCs/>
                <w:sz w:val="16"/>
                <w:szCs w:val="18"/>
              </w:rPr>
            </w:pPr>
          </w:p>
          <w:p w14:paraId="6456E0BA" w14:textId="77777777" w:rsidR="001945BE" w:rsidRPr="001945BE" w:rsidRDefault="001945BE" w:rsidP="001945BE">
            <w:pPr>
              <w:pStyle w:val="TableText"/>
              <w:rPr>
                <w:b/>
                <w:bCs/>
                <w:sz w:val="16"/>
                <w:szCs w:val="18"/>
              </w:rPr>
            </w:pPr>
          </w:p>
          <w:p w14:paraId="7443407E" w14:textId="73F8307C" w:rsidR="001945BE" w:rsidRPr="001945BE" w:rsidRDefault="001945BE" w:rsidP="001945BE">
            <w:pPr>
              <w:pStyle w:val="TableText"/>
              <w:rPr>
                <w:b/>
                <w:bCs/>
                <w:sz w:val="16"/>
                <w:szCs w:val="18"/>
              </w:rPr>
            </w:pPr>
            <w:r w:rsidRPr="001945BE">
              <w:rPr>
                <w:b/>
                <w:bCs/>
                <w:sz w:val="16"/>
                <w:szCs w:val="18"/>
              </w:rPr>
              <w:t>Expenses</w:t>
            </w:r>
          </w:p>
        </w:tc>
        <w:tc>
          <w:tcPr>
            <w:tcW w:w="1276" w:type="dxa"/>
            <w:tcBorders>
              <w:top w:val="nil"/>
              <w:left w:val="nil"/>
              <w:bottom w:val="nil"/>
              <w:right w:val="nil"/>
            </w:tcBorders>
            <w:shd w:val="clear" w:color="auto" w:fill="F2F2F2" w:themeFill="background1" w:themeFillShade="F2"/>
            <w:hideMark/>
          </w:tcPr>
          <w:p w14:paraId="3D716BCA" w14:textId="77777777" w:rsidR="001945BE" w:rsidRPr="001945BE" w:rsidRDefault="001945BE" w:rsidP="001945BE">
            <w:pPr>
              <w:pStyle w:val="TableText"/>
              <w:jc w:val="right"/>
              <w:rPr>
                <w:b/>
                <w:bCs/>
                <w:sz w:val="16"/>
                <w:szCs w:val="18"/>
              </w:rPr>
            </w:pPr>
          </w:p>
          <w:p w14:paraId="434100D8" w14:textId="77777777" w:rsidR="001945BE" w:rsidRPr="001945BE" w:rsidRDefault="001945BE" w:rsidP="001945BE">
            <w:pPr>
              <w:pStyle w:val="TableText"/>
              <w:jc w:val="right"/>
              <w:rPr>
                <w:b/>
                <w:bCs/>
                <w:sz w:val="16"/>
                <w:szCs w:val="18"/>
              </w:rPr>
            </w:pPr>
            <w:r w:rsidRPr="001945BE">
              <w:rPr>
                <w:b/>
                <w:bCs/>
                <w:sz w:val="16"/>
                <w:szCs w:val="18"/>
              </w:rPr>
              <w:t>Actual 2023/24</w:t>
            </w:r>
          </w:p>
          <w:p w14:paraId="5ED015DC" w14:textId="2FCA3DDB" w:rsidR="001945BE" w:rsidRPr="001945BE" w:rsidRDefault="001945BE" w:rsidP="001945BE">
            <w:pPr>
              <w:pStyle w:val="TableText"/>
              <w:jc w:val="right"/>
              <w:rPr>
                <w:b/>
                <w:bCs/>
                <w:sz w:val="16"/>
                <w:szCs w:val="18"/>
              </w:rPr>
            </w:pPr>
            <w:r w:rsidRPr="001945BE">
              <w:rPr>
                <w:b/>
                <w:bCs/>
                <w:sz w:val="16"/>
                <w:szCs w:val="18"/>
              </w:rPr>
              <w:t>$000</w:t>
            </w:r>
          </w:p>
        </w:tc>
        <w:tc>
          <w:tcPr>
            <w:tcW w:w="1202" w:type="dxa"/>
            <w:tcBorders>
              <w:top w:val="nil"/>
              <w:left w:val="nil"/>
              <w:bottom w:val="nil"/>
              <w:right w:val="nil"/>
            </w:tcBorders>
            <w:shd w:val="clear" w:color="auto" w:fill="F2F2F2" w:themeFill="background1" w:themeFillShade="F2"/>
            <w:hideMark/>
          </w:tcPr>
          <w:p w14:paraId="1578B1D0" w14:textId="77777777" w:rsidR="001945BE" w:rsidRPr="001945BE" w:rsidRDefault="001945BE" w:rsidP="001945BE">
            <w:pPr>
              <w:pStyle w:val="TableText"/>
              <w:jc w:val="right"/>
              <w:rPr>
                <w:b/>
                <w:bCs/>
                <w:sz w:val="16"/>
                <w:szCs w:val="18"/>
              </w:rPr>
            </w:pPr>
            <w:r w:rsidRPr="001945BE">
              <w:rPr>
                <w:b/>
                <w:bCs/>
                <w:sz w:val="16"/>
                <w:szCs w:val="18"/>
              </w:rPr>
              <w:t>Main estimates</w:t>
            </w:r>
          </w:p>
          <w:p w14:paraId="524A3C39" w14:textId="77777777" w:rsidR="001945BE" w:rsidRPr="001945BE" w:rsidRDefault="001945BE" w:rsidP="001945BE">
            <w:pPr>
              <w:pStyle w:val="TableText"/>
              <w:jc w:val="right"/>
              <w:rPr>
                <w:b/>
                <w:bCs/>
                <w:sz w:val="16"/>
                <w:szCs w:val="18"/>
              </w:rPr>
            </w:pPr>
            <w:r w:rsidRPr="001945BE">
              <w:rPr>
                <w:b/>
                <w:bCs/>
                <w:sz w:val="16"/>
                <w:szCs w:val="18"/>
              </w:rPr>
              <w:t>2024/25</w:t>
            </w:r>
          </w:p>
          <w:p w14:paraId="07C425D4" w14:textId="04F53160" w:rsidR="001945BE" w:rsidRPr="001945BE" w:rsidRDefault="001945BE" w:rsidP="001945BE">
            <w:pPr>
              <w:pStyle w:val="TableText"/>
              <w:jc w:val="right"/>
              <w:rPr>
                <w:b/>
                <w:bCs/>
                <w:sz w:val="16"/>
                <w:szCs w:val="18"/>
              </w:rPr>
            </w:pPr>
            <w:r w:rsidRPr="001945BE">
              <w:rPr>
                <w:b/>
                <w:bCs/>
                <w:sz w:val="16"/>
                <w:szCs w:val="18"/>
              </w:rPr>
              <w:t>$000</w:t>
            </w:r>
          </w:p>
        </w:tc>
        <w:tc>
          <w:tcPr>
            <w:tcW w:w="1350" w:type="dxa"/>
            <w:tcBorders>
              <w:top w:val="nil"/>
              <w:left w:val="nil"/>
              <w:bottom w:val="nil"/>
              <w:right w:val="nil"/>
            </w:tcBorders>
            <w:shd w:val="clear" w:color="auto" w:fill="F2F2F2" w:themeFill="background1" w:themeFillShade="F2"/>
            <w:hideMark/>
          </w:tcPr>
          <w:p w14:paraId="70A99397" w14:textId="77777777" w:rsidR="001945BE" w:rsidRPr="001945BE" w:rsidRDefault="001945BE" w:rsidP="001945BE">
            <w:pPr>
              <w:pStyle w:val="TableText"/>
              <w:jc w:val="right"/>
              <w:rPr>
                <w:b/>
                <w:bCs/>
                <w:sz w:val="16"/>
                <w:szCs w:val="18"/>
              </w:rPr>
            </w:pPr>
            <w:r w:rsidRPr="001945BE">
              <w:rPr>
                <w:b/>
                <w:bCs/>
                <w:sz w:val="16"/>
                <w:szCs w:val="18"/>
              </w:rPr>
              <w:t>Voted appropriation</w:t>
            </w:r>
          </w:p>
          <w:p w14:paraId="34900091" w14:textId="77777777" w:rsidR="001945BE" w:rsidRPr="001945BE" w:rsidRDefault="001945BE" w:rsidP="001945BE">
            <w:pPr>
              <w:pStyle w:val="TableText"/>
              <w:jc w:val="right"/>
              <w:rPr>
                <w:b/>
                <w:bCs/>
                <w:sz w:val="16"/>
                <w:szCs w:val="18"/>
              </w:rPr>
            </w:pPr>
            <w:r w:rsidRPr="001945BE">
              <w:rPr>
                <w:b/>
                <w:bCs/>
                <w:sz w:val="16"/>
                <w:szCs w:val="18"/>
              </w:rPr>
              <w:t>2024/25</w:t>
            </w:r>
          </w:p>
          <w:p w14:paraId="189FCA7B" w14:textId="13728622" w:rsidR="001945BE" w:rsidRPr="001945BE" w:rsidRDefault="001945BE" w:rsidP="001945BE">
            <w:pPr>
              <w:pStyle w:val="TableText"/>
              <w:jc w:val="right"/>
              <w:rPr>
                <w:b/>
                <w:bCs/>
                <w:sz w:val="16"/>
                <w:szCs w:val="18"/>
              </w:rPr>
            </w:pPr>
            <w:r w:rsidRPr="001945BE">
              <w:rPr>
                <w:b/>
                <w:bCs/>
                <w:sz w:val="16"/>
                <w:szCs w:val="18"/>
              </w:rPr>
              <w:t>$000</w:t>
            </w:r>
          </w:p>
        </w:tc>
        <w:tc>
          <w:tcPr>
            <w:tcW w:w="1002" w:type="dxa"/>
            <w:tcBorders>
              <w:top w:val="nil"/>
              <w:left w:val="nil"/>
              <w:bottom w:val="nil"/>
              <w:right w:val="nil"/>
            </w:tcBorders>
            <w:shd w:val="clear" w:color="auto" w:fill="F2F2F2" w:themeFill="background1" w:themeFillShade="F2"/>
            <w:hideMark/>
          </w:tcPr>
          <w:p w14:paraId="601D3181" w14:textId="77777777" w:rsidR="001945BE" w:rsidRPr="001945BE" w:rsidRDefault="001945BE" w:rsidP="001945BE">
            <w:pPr>
              <w:pStyle w:val="TableText"/>
              <w:jc w:val="right"/>
              <w:rPr>
                <w:b/>
                <w:bCs/>
                <w:sz w:val="16"/>
                <w:szCs w:val="18"/>
              </w:rPr>
            </w:pPr>
          </w:p>
          <w:p w14:paraId="5B011B3F" w14:textId="77777777" w:rsidR="001945BE" w:rsidRPr="001945BE" w:rsidRDefault="001945BE" w:rsidP="001945BE">
            <w:pPr>
              <w:pStyle w:val="TableText"/>
              <w:jc w:val="right"/>
              <w:rPr>
                <w:b/>
                <w:bCs/>
                <w:sz w:val="16"/>
                <w:szCs w:val="18"/>
              </w:rPr>
            </w:pPr>
            <w:r w:rsidRPr="001945BE">
              <w:rPr>
                <w:b/>
                <w:bCs/>
                <w:sz w:val="16"/>
                <w:szCs w:val="18"/>
              </w:rPr>
              <w:t>Actual 2024/25</w:t>
            </w:r>
          </w:p>
          <w:p w14:paraId="452792FF" w14:textId="547F239E" w:rsidR="001945BE" w:rsidRPr="001945BE" w:rsidRDefault="001945BE" w:rsidP="001945BE">
            <w:pPr>
              <w:pStyle w:val="TableText"/>
              <w:jc w:val="right"/>
              <w:rPr>
                <w:b/>
                <w:bCs/>
                <w:sz w:val="16"/>
                <w:szCs w:val="18"/>
              </w:rPr>
            </w:pPr>
            <w:r w:rsidRPr="001945BE">
              <w:rPr>
                <w:b/>
                <w:bCs/>
                <w:sz w:val="16"/>
                <w:szCs w:val="18"/>
              </w:rPr>
              <w:t>$000</w:t>
            </w:r>
          </w:p>
        </w:tc>
      </w:tr>
      <w:tr w:rsidR="001945BE" w:rsidRPr="00B75667" w14:paraId="30388799" w14:textId="77777777">
        <w:tc>
          <w:tcPr>
            <w:tcW w:w="3402" w:type="dxa"/>
            <w:tcBorders>
              <w:top w:val="nil"/>
              <w:left w:val="nil"/>
              <w:bottom w:val="single" w:sz="4" w:space="0" w:color="A6A6A6" w:themeColor="background1" w:themeShade="A6"/>
              <w:right w:val="nil"/>
            </w:tcBorders>
          </w:tcPr>
          <w:p w14:paraId="007A7C6C" w14:textId="30917DF7" w:rsidR="001945BE" w:rsidRPr="001945BE" w:rsidRDefault="001945BE" w:rsidP="001945BE">
            <w:pPr>
              <w:pStyle w:val="TableText"/>
              <w:rPr>
                <w:sz w:val="16"/>
                <w:szCs w:val="18"/>
              </w:rPr>
            </w:pPr>
            <w:r w:rsidRPr="001945BE">
              <w:rPr>
                <w:sz w:val="16"/>
                <w:szCs w:val="18"/>
              </w:rPr>
              <w:t>Health and Disability Commissioner – Te Toihau Hauora, Hauātanga (HDC)</w:t>
            </w:r>
          </w:p>
        </w:tc>
        <w:tc>
          <w:tcPr>
            <w:tcW w:w="1276" w:type="dxa"/>
            <w:tcBorders>
              <w:top w:val="nil"/>
              <w:left w:val="nil"/>
              <w:bottom w:val="single" w:sz="4" w:space="0" w:color="A6A6A6" w:themeColor="background1" w:themeShade="A6"/>
              <w:right w:val="nil"/>
            </w:tcBorders>
          </w:tcPr>
          <w:p w14:paraId="7603E08C" w14:textId="66BFDAA4" w:rsidR="001945BE" w:rsidRPr="001945BE" w:rsidRDefault="001945BE" w:rsidP="001945BE">
            <w:pPr>
              <w:pStyle w:val="TableText"/>
              <w:jc w:val="right"/>
              <w:rPr>
                <w:sz w:val="16"/>
                <w:szCs w:val="18"/>
              </w:rPr>
            </w:pPr>
            <w:r w:rsidRPr="001945BE">
              <w:rPr>
                <w:sz w:val="16"/>
                <w:szCs w:val="18"/>
              </w:rPr>
              <w:t>17,597</w:t>
            </w:r>
          </w:p>
        </w:tc>
        <w:tc>
          <w:tcPr>
            <w:tcW w:w="1202" w:type="dxa"/>
            <w:tcBorders>
              <w:top w:val="nil"/>
              <w:left w:val="nil"/>
              <w:bottom w:val="single" w:sz="4" w:space="0" w:color="A6A6A6" w:themeColor="background1" w:themeShade="A6"/>
              <w:right w:val="nil"/>
            </w:tcBorders>
          </w:tcPr>
          <w:p w14:paraId="0DCA463C" w14:textId="6933AAF4" w:rsidR="001945BE" w:rsidRPr="001945BE" w:rsidRDefault="001945BE" w:rsidP="001945BE">
            <w:pPr>
              <w:pStyle w:val="TableText"/>
              <w:jc w:val="right"/>
              <w:rPr>
                <w:sz w:val="16"/>
                <w:szCs w:val="18"/>
              </w:rPr>
            </w:pPr>
            <w:r w:rsidRPr="001945BE">
              <w:rPr>
                <w:sz w:val="16"/>
                <w:szCs w:val="18"/>
              </w:rPr>
              <w:t>14,697</w:t>
            </w:r>
          </w:p>
        </w:tc>
        <w:tc>
          <w:tcPr>
            <w:tcW w:w="1350" w:type="dxa"/>
            <w:tcBorders>
              <w:top w:val="nil"/>
              <w:left w:val="nil"/>
              <w:bottom w:val="single" w:sz="4" w:space="0" w:color="A6A6A6" w:themeColor="background1" w:themeShade="A6"/>
              <w:right w:val="nil"/>
            </w:tcBorders>
            <w:shd w:val="clear" w:color="auto" w:fill="FFFFFF" w:themeFill="background1"/>
          </w:tcPr>
          <w:p w14:paraId="23F5360E" w14:textId="7E3249A0" w:rsidR="001945BE" w:rsidRPr="001945BE" w:rsidRDefault="001945BE" w:rsidP="001945BE">
            <w:pPr>
              <w:pStyle w:val="TableText"/>
              <w:jc w:val="right"/>
              <w:rPr>
                <w:sz w:val="16"/>
                <w:szCs w:val="18"/>
              </w:rPr>
            </w:pPr>
            <w:r w:rsidRPr="001945BE">
              <w:rPr>
                <w:sz w:val="16"/>
                <w:szCs w:val="18"/>
              </w:rPr>
              <w:t>18,097</w:t>
            </w:r>
          </w:p>
        </w:tc>
        <w:tc>
          <w:tcPr>
            <w:tcW w:w="1002" w:type="dxa"/>
            <w:tcBorders>
              <w:top w:val="nil"/>
              <w:left w:val="nil"/>
              <w:bottom w:val="single" w:sz="4" w:space="0" w:color="A6A6A6" w:themeColor="background1" w:themeShade="A6"/>
              <w:right w:val="nil"/>
            </w:tcBorders>
            <w:shd w:val="clear" w:color="auto" w:fill="FFFFFF" w:themeFill="background1"/>
          </w:tcPr>
          <w:p w14:paraId="11276ACA" w14:textId="6A3F6A0C" w:rsidR="001945BE" w:rsidRPr="001945BE" w:rsidRDefault="001945BE" w:rsidP="001945BE">
            <w:pPr>
              <w:pStyle w:val="TableText"/>
              <w:jc w:val="right"/>
              <w:rPr>
                <w:sz w:val="16"/>
                <w:szCs w:val="18"/>
              </w:rPr>
            </w:pPr>
            <w:r w:rsidRPr="001945BE">
              <w:rPr>
                <w:sz w:val="16"/>
                <w:szCs w:val="18"/>
              </w:rPr>
              <w:t>18,097</w:t>
            </w:r>
          </w:p>
        </w:tc>
      </w:tr>
      <w:tr w:rsidR="001945BE" w:rsidRPr="00B75667" w14:paraId="253D61FD" w14:textId="77777777">
        <w:tc>
          <w:tcPr>
            <w:tcW w:w="3402" w:type="dxa"/>
            <w:tcBorders>
              <w:top w:val="single" w:sz="4" w:space="0" w:color="A6A6A6" w:themeColor="background1" w:themeShade="A6"/>
              <w:left w:val="nil"/>
              <w:bottom w:val="single" w:sz="4" w:space="0" w:color="A6A6A6" w:themeColor="background1" w:themeShade="A6"/>
              <w:right w:val="nil"/>
            </w:tcBorders>
          </w:tcPr>
          <w:p w14:paraId="03B6C59D" w14:textId="589A422F" w:rsidR="001945BE" w:rsidRPr="001945BE" w:rsidRDefault="001945BE" w:rsidP="001945BE">
            <w:pPr>
              <w:pStyle w:val="TableText"/>
              <w:rPr>
                <w:sz w:val="16"/>
                <w:szCs w:val="18"/>
              </w:rPr>
            </w:pPr>
            <w:r w:rsidRPr="001945BE">
              <w:rPr>
                <w:sz w:val="16"/>
                <w:szCs w:val="18"/>
              </w:rPr>
              <w:t>Health Quality and Safety Commission (HQSC) – Te Tāhū Hauora</w:t>
            </w:r>
          </w:p>
        </w:tc>
        <w:tc>
          <w:tcPr>
            <w:tcW w:w="1276" w:type="dxa"/>
            <w:tcBorders>
              <w:top w:val="single" w:sz="4" w:space="0" w:color="A6A6A6" w:themeColor="background1" w:themeShade="A6"/>
              <w:left w:val="nil"/>
              <w:bottom w:val="single" w:sz="4" w:space="0" w:color="A6A6A6" w:themeColor="background1" w:themeShade="A6"/>
              <w:right w:val="nil"/>
            </w:tcBorders>
          </w:tcPr>
          <w:p w14:paraId="15C7C106" w14:textId="1DD42FFE" w:rsidR="001945BE" w:rsidRPr="001945BE" w:rsidRDefault="001945BE" w:rsidP="001945BE">
            <w:pPr>
              <w:pStyle w:val="TableText"/>
              <w:jc w:val="right"/>
              <w:rPr>
                <w:sz w:val="16"/>
                <w:szCs w:val="18"/>
              </w:rPr>
            </w:pPr>
            <w:r w:rsidRPr="001945BE">
              <w:rPr>
                <w:sz w:val="16"/>
                <w:szCs w:val="18"/>
              </w:rPr>
              <w:t>18,167</w:t>
            </w:r>
          </w:p>
        </w:tc>
        <w:tc>
          <w:tcPr>
            <w:tcW w:w="1202" w:type="dxa"/>
            <w:tcBorders>
              <w:top w:val="single" w:sz="4" w:space="0" w:color="A6A6A6" w:themeColor="background1" w:themeShade="A6"/>
              <w:left w:val="nil"/>
              <w:bottom w:val="single" w:sz="4" w:space="0" w:color="A6A6A6" w:themeColor="background1" w:themeShade="A6"/>
              <w:right w:val="nil"/>
            </w:tcBorders>
          </w:tcPr>
          <w:p w14:paraId="2B44C45E" w14:textId="7041F0BF" w:rsidR="001945BE" w:rsidRPr="001945BE" w:rsidRDefault="001945BE" w:rsidP="001945BE">
            <w:pPr>
              <w:pStyle w:val="TableText"/>
              <w:jc w:val="right"/>
              <w:rPr>
                <w:sz w:val="16"/>
                <w:szCs w:val="18"/>
              </w:rPr>
            </w:pPr>
            <w:r w:rsidRPr="001945BE">
              <w:rPr>
                <w:sz w:val="16"/>
                <w:szCs w:val="18"/>
              </w:rPr>
              <w:t>16,667</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082E250A" w14:textId="2CBDC88C" w:rsidR="001945BE" w:rsidRPr="001945BE" w:rsidRDefault="001945BE" w:rsidP="001945BE">
            <w:pPr>
              <w:pStyle w:val="TableText"/>
              <w:jc w:val="right"/>
              <w:rPr>
                <w:sz w:val="16"/>
                <w:szCs w:val="18"/>
              </w:rPr>
            </w:pPr>
            <w:r w:rsidRPr="001945BE">
              <w:rPr>
                <w:sz w:val="16"/>
                <w:szCs w:val="18"/>
              </w:rPr>
              <w:t>16,667</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D4FB0C5" w14:textId="07C371C3" w:rsidR="001945BE" w:rsidRPr="001945BE" w:rsidRDefault="001945BE" w:rsidP="001945BE">
            <w:pPr>
              <w:pStyle w:val="TableText"/>
              <w:jc w:val="right"/>
              <w:rPr>
                <w:sz w:val="16"/>
                <w:szCs w:val="18"/>
              </w:rPr>
            </w:pPr>
            <w:r w:rsidRPr="001945BE">
              <w:rPr>
                <w:sz w:val="16"/>
                <w:szCs w:val="18"/>
              </w:rPr>
              <w:t>16,667</w:t>
            </w:r>
          </w:p>
        </w:tc>
      </w:tr>
      <w:tr w:rsidR="001945BE" w:rsidRPr="00B75667" w14:paraId="6509753A" w14:textId="77777777">
        <w:tc>
          <w:tcPr>
            <w:tcW w:w="3402" w:type="dxa"/>
            <w:tcBorders>
              <w:top w:val="single" w:sz="4" w:space="0" w:color="A6A6A6" w:themeColor="background1" w:themeShade="A6"/>
              <w:left w:val="nil"/>
              <w:bottom w:val="single" w:sz="4" w:space="0" w:color="A6A6A6" w:themeColor="background1" w:themeShade="A6"/>
              <w:right w:val="nil"/>
            </w:tcBorders>
          </w:tcPr>
          <w:p w14:paraId="71692248" w14:textId="30E9F847" w:rsidR="001945BE" w:rsidRPr="001945BE" w:rsidRDefault="001945BE" w:rsidP="001945BE">
            <w:pPr>
              <w:pStyle w:val="TableText"/>
              <w:rPr>
                <w:sz w:val="16"/>
                <w:szCs w:val="18"/>
              </w:rPr>
            </w:pPr>
            <w:r w:rsidRPr="001945BE">
              <w:rPr>
                <w:sz w:val="16"/>
                <w:szCs w:val="18"/>
              </w:rPr>
              <w:t>Mental Health and Wellbeing Commission (MHWC) – Te Hiringa Mahara</w:t>
            </w:r>
          </w:p>
        </w:tc>
        <w:tc>
          <w:tcPr>
            <w:tcW w:w="1276" w:type="dxa"/>
            <w:tcBorders>
              <w:top w:val="single" w:sz="4" w:space="0" w:color="A6A6A6" w:themeColor="background1" w:themeShade="A6"/>
              <w:left w:val="nil"/>
              <w:bottom w:val="single" w:sz="4" w:space="0" w:color="A6A6A6" w:themeColor="background1" w:themeShade="A6"/>
              <w:right w:val="nil"/>
            </w:tcBorders>
          </w:tcPr>
          <w:p w14:paraId="695524CE" w14:textId="6FF00394" w:rsidR="001945BE" w:rsidRPr="001945BE" w:rsidRDefault="001945BE" w:rsidP="001945BE">
            <w:pPr>
              <w:pStyle w:val="TableText"/>
              <w:jc w:val="right"/>
              <w:rPr>
                <w:sz w:val="16"/>
                <w:szCs w:val="18"/>
              </w:rPr>
            </w:pPr>
            <w:r w:rsidRPr="001945BE">
              <w:rPr>
                <w:sz w:val="16"/>
                <w:szCs w:val="18"/>
              </w:rPr>
              <w:t>5,359</w:t>
            </w:r>
          </w:p>
        </w:tc>
        <w:tc>
          <w:tcPr>
            <w:tcW w:w="1202" w:type="dxa"/>
            <w:tcBorders>
              <w:top w:val="single" w:sz="4" w:space="0" w:color="A6A6A6" w:themeColor="background1" w:themeShade="A6"/>
              <w:left w:val="nil"/>
              <w:bottom w:val="single" w:sz="4" w:space="0" w:color="A6A6A6" w:themeColor="background1" w:themeShade="A6"/>
              <w:right w:val="nil"/>
            </w:tcBorders>
          </w:tcPr>
          <w:p w14:paraId="0271EE66" w14:textId="65C63861" w:rsidR="001945BE" w:rsidRPr="001945BE" w:rsidRDefault="001945BE" w:rsidP="001945BE">
            <w:pPr>
              <w:pStyle w:val="TableParagraph"/>
              <w:spacing w:before="60" w:after="60"/>
              <w:ind w:left="316" w:firstLine="25"/>
              <w:rPr>
                <w:rFonts w:ascii="Segoe UI" w:eastAsia="Times New Roman" w:hAnsi="Segoe UI" w:cs="Times New Roman"/>
                <w:sz w:val="16"/>
                <w:szCs w:val="18"/>
                <w:lang w:val="en-NZ" w:eastAsia="en-GB"/>
              </w:rPr>
            </w:pPr>
            <w:r w:rsidRPr="001945BE">
              <w:rPr>
                <w:rFonts w:ascii="Segoe UI" w:eastAsia="Times New Roman" w:hAnsi="Segoe UI" w:cs="Times New Roman"/>
                <w:sz w:val="16"/>
                <w:szCs w:val="18"/>
                <w:lang w:val="en-NZ" w:eastAsia="en-GB"/>
              </w:rPr>
              <w:t>5,359</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67D36052" w14:textId="006DC592" w:rsidR="001945BE" w:rsidRPr="001945BE" w:rsidRDefault="001945BE" w:rsidP="001945BE">
            <w:pPr>
              <w:pStyle w:val="TableText"/>
              <w:jc w:val="right"/>
              <w:rPr>
                <w:sz w:val="16"/>
                <w:szCs w:val="18"/>
              </w:rPr>
            </w:pPr>
            <w:r w:rsidRPr="001945BE">
              <w:rPr>
                <w:sz w:val="16"/>
                <w:szCs w:val="18"/>
              </w:rPr>
              <w:t>5,359</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3231C82" w14:textId="0E412DD6" w:rsidR="001945BE" w:rsidRPr="001945BE" w:rsidRDefault="001945BE" w:rsidP="001945BE">
            <w:pPr>
              <w:pStyle w:val="TableText"/>
              <w:jc w:val="right"/>
              <w:rPr>
                <w:sz w:val="16"/>
                <w:szCs w:val="18"/>
              </w:rPr>
            </w:pPr>
            <w:r w:rsidRPr="001945BE">
              <w:rPr>
                <w:sz w:val="16"/>
                <w:szCs w:val="18"/>
              </w:rPr>
              <w:t>5,359</w:t>
            </w:r>
          </w:p>
        </w:tc>
      </w:tr>
      <w:tr w:rsidR="001945BE" w:rsidRPr="001945BE" w14:paraId="65A4DA80" w14:textId="77777777">
        <w:tc>
          <w:tcPr>
            <w:tcW w:w="3402" w:type="dxa"/>
            <w:tcBorders>
              <w:top w:val="single" w:sz="4" w:space="0" w:color="A6A6A6" w:themeColor="background1" w:themeShade="A6"/>
              <w:left w:val="nil"/>
              <w:bottom w:val="single" w:sz="4" w:space="0" w:color="A6A6A6" w:themeColor="background1" w:themeShade="A6"/>
              <w:right w:val="nil"/>
            </w:tcBorders>
          </w:tcPr>
          <w:p w14:paraId="36E30F48" w14:textId="1AE68CDE" w:rsidR="001945BE" w:rsidRPr="001945BE" w:rsidRDefault="001945BE" w:rsidP="001945BE">
            <w:pPr>
              <w:pStyle w:val="TableText"/>
              <w:rPr>
                <w:b/>
                <w:bCs/>
                <w:sz w:val="16"/>
                <w:szCs w:val="18"/>
              </w:rPr>
            </w:pPr>
            <w:r w:rsidRPr="001945BE">
              <w:rPr>
                <w:b/>
                <w:bCs/>
                <w:sz w:val="16"/>
                <w:szCs w:val="18"/>
              </w:rPr>
              <w:t>Total</w:t>
            </w:r>
          </w:p>
        </w:tc>
        <w:tc>
          <w:tcPr>
            <w:tcW w:w="1276" w:type="dxa"/>
            <w:tcBorders>
              <w:top w:val="single" w:sz="4" w:space="0" w:color="A6A6A6" w:themeColor="background1" w:themeShade="A6"/>
              <w:left w:val="nil"/>
              <w:bottom w:val="single" w:sz="4" w:space="0" w:color="A6A6A6" w:themeColor="background1" w:themeShade="A6"/>
              <w:right w:val="nil"/>
            </w:tcBorders>
          </w:tcPr>
          <w:p w14:paraId="3FCE157F" w14:textId="75881C45" w:rsidR="001945BE" w:rsidRPr="001945BE" w:rsidRDefault="001945BE" w:rsidP="001945BE">
            <w:pPr>
              <w:pStyle w:val="TableText"/>
              <w:jc w:val="right"/>
              <w:rPr>
                <w:b/>
                <w:bCs/>
                <w:sz w:val="16"/>
                <w:szCs w:val="18"/>
              </w:rPr>
            </w:pPr>
            <w:r w:rsidRPr="001945BE">
              <w:rPr>
                <w:b/>
                <w:bCs/>
                <w:sz w:val="16"/>
                <w:szCs w:val="18"/>
              </w:rPr>
              <w:t>41,123</w:t>
            </w:r>
          </w:p>
        </w:tc>
        <w:tc>
          <w:tcPr>
            <w:tcW w:w="1202" w:type="dxa"/>
            <w:tcBorders>
              <w:top w:val="single" w:sz="4" w:space="0" w:color="A6A6A6" w:themeColor="background1" w:themeShade="A6"/>
              <w:left w:val="nil"/>
              <w:bottom w:val="single" w:sz="4" w:space="0" w:color="A6A6A6" w:themeColor="background1" w:themeShade="A6"/>
              <w:right w:val="nil"/>
            </w:tcBorders>
          </w:tcPr>
          <w:p w14:paraId="601B88E5" w14:textId="01B16AE2" w:rsidR="001945BE" w:rsidRPr="001945BE" w:rsidRDefault="001945BE" w:rsidP="001945BE">
            <w:pPr>
              <w:pStyle w:val="TableText"/>
              <w:jc w:val="right"/>
              <w:rPr>
                <w:b/>
                <w:bCs/>
                <w:sz w:val="16"/>
                <w:szCs w:val="18"/>
              </w:rPr>
            </w:pPr>
            <w:r w:rsidRPr="001945BE">
              <w:rPr>
                <w:b/>
                <w:bCs/>
                <w:sz w:val="16"/>
                <w:szCs w:val="18"/>
              </w:rPr>
              <w:t>36,723</w:t>
            </w:r>
          </w:p>
        </w:tc>
        <w:tc>
          <w:tcPr>
            <w:tcW w:w="1350"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1B5F9847" w14:textId="0E5E19E0" w:rsidR="001945BE" w:rsidRPr="001945BE" w:rsidRDefault="001945BE" w:rsidP="001945BE">
            <w:pPr>
              <w:pStyle w:val="TableText"/>
              <w:jc w:val="right"/>
              <w:rPr>
                <w:b/>
                <w:bCs/>
                <w:sz w:val="16"/>
                <w:szCs w:val="18"/>
              </w:rPr>
            </w:pPr>
            <w:r w:rsidRPr="001945BE">
              <w:rPr>
                <w:b/>
                <w:bCs/>
                <w:sz w:val="16"/>
                <w:szCs w:val="18"/>
              </w:rPr>
              <w:t>40,123</w:t>
            </w:r>
          </w:p>
        </w:tc>
        <w:tc>
          <w:tcPr>
            <w:tcW w:w="1002" w:type="dxa"/>
            <w:tcBorders>
              <w:top w:val="single" w:sz="4" w:space="0" w:color="A6A6A6" w:themeColor="background1" w:themeShade="A6"/>
              <w:left w:val="nil"/>
              <w:bottom w:val="single" w:sz="4" w:space="0" w:color="A6A6A6" w:themeColor="background1" w:themeShade="A6"/>
              <w:right w:val="nil"/>
            </w:tcBorders>
            <w:shd w:val="clear" w:color="auto" w:fill="FFFFFF" w:themeFill="background1"/>
          </w:tcPr>
          <w:p w14:paraId="3D61A287" w14:textId="4B135B93" w:rsidR="001945BE" w:rsidRPr="001945BE" w:rsidRDefault="001945BE" w:rsidP="001945BE">
            <w:pPr>
              <w:pStyle w:val="TableText"/>
              <w:jc w:val="right"/>
              <w:rPr>
                <w:b/>
                <w:bCs/>
                <w:sz w:val="16"/>
                <w:szCs w:val="18"/>
              </w:rPr>
            </w:pPr>
            <w:r w:rsidRPr="001945BE">
              <w:rPr>
                <w:b/>
                <w:bCs/>
                <w:sz w:val="16"/>
                <w:szCs w:val="18"/>
              </w:rPr>
              <w:t>40,123</w:t>
            </w:r>
          </w:p>
        </w:tc>
      </w:tr>
    </w:tbl>
    <w:p w14:paraId="55F4026F" w14:textId="77777777" w:rsidR="001945BE" w:rsidRDefault="001945BE" w:rsidP="001945BE"/>
    <w:p w14:paraId="75CD9497" w14:textId="77777777" w:rsidR="001945BE" w:rsidRDefault="001945BE" w:rsidP="001945BE"/>
    <w:p w14:paraId="28235804" w14:textId="74EF2DDF" w:rsidR="009A42D5" w:rsidRDefault="009A42D5" w:rsidP="001945BE"/>
    <w:sectPr w:rsidR="009A42D5" w:rsidSect="001945BE">
      <w:headerReference w:type="default" r:id="rId53"/>
      <w:footerReference w:type="even" r:id="rId54"/>
      <w:pgSz w:w="11907" w:h="16840" w:code="9"/>
      <w:pgMar w:top="1418" w:right="1701" w:bottom="1134" w:left="1843" w:header="284" w:footer="425" w:gutter="284"/>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601912" w14:textId="77777777" w:rsidR="00AA728A" w:rsidRDefault="00AA728A">
      <w:r>
        <w:separator/>
      </w:r>
    </w:p>
    <w:p w14:paraId="05AEB803" w14:textId="77777777" w:rsidR="00AA728A" w:rsidRDefault="00AA728A"/>
  </w:endnote>
  <w:endnote w:type="continuationSeparator" w:id="0">
    <w:p w14:paraId="1C85CA04" w14:textId="77777777" w:rsidR="00AA728A" w:rsidRDefault="00AA728A">
      <w:r>
        <w:continuationSeparator/>
      </w:r>
    </w:p>
    <w:p w14:paraId="53A3C7BB" w14:textId="77777777" w:rsidR="00AA728A" w:rsidRDefault="00AA728A"/>
  </w:endnote>
  <w:endnote w:type="continuationNotice" w:id="1">
    <w:p w14:paraId="181B858E" w14:textId="77777777" w:rsidR="00AA728A" w:rsidRDefault="00AA728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Lucida Sans Unicode">
    <w:panose1 w:val="020B0602030504020204"/>
    <w:charset w:val="00"/>
    <w:family w:val="swiss"/>
    <w:pitch w:val="variable"/>
    <w:sig w:usb0="80000AFF" w:usb1="0000396B" w:usb2="00000000" w:usb3="00000000" w:csb0="000000BF" w:csb1="00000000"/>
  </w:font>
  <w:font w:name="Arial Mäori">
    <w:altName w:val="Arial"/>
    <w:panose1 w:val="00000000000000000000"/>
    <w:charset w:val="00"/>
    <w:family w:val="swiss"/>
    <w:notTrueType/>
    <w:pitch w:val="variable"/>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emibold">
    <w:panose1 w:val="020B0702040204020203"/>
    <w:charset w:val="00"/>
    <w:family w:val="swiss"/>
    <w:pitch w:val="variable"/>
    <w:sig w:usb0="E4002EFF" w:usb1="C000E47F" w:usb2="00000009" w:usb3="00000000" w:csb0="000001FF" w:csb1="00000000"/>
  </w:font>
  <w:font w:name="Segoe UI Black">
    <w:panose1 w:val="020B0A02040204020203"/>
    <w:charset w:val="00"/>
    <w:family w:val="swiss"/>
    <w:pitch w:val="variable"/>
    <w:sig w:usb0="E00002FF" w:usb1="4000E47F" w:usb2="00000021" w:usb3="00000000" w:csb0="0000019F" w:csb1="00000000"/>
  </w:font>
  <w:font w:name="Georgia">
    <w:panose1 w:val="02040502050405020303"/>
    <w:charset w:val="00"/>
    <w:family w:val="roman"/>
    <w:pitch w:val="variable"/>
    <w:sig w:usb0="00000287" w:usb1="00000000" w:usb2="00000000" w:usb3="00000000" w:csb0="0000009F" w:csb1="00000000"/>
  </w:font>
  <w:font w:name="Segoe UI Light">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entury Gothic">
    <w:panose1 w:val="020B05020202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F18357" w14:textId="2CC7A884" w:rsidR="005A79E5" w:rsidRPr="00581136" w:rsidRDefault="005A79E5" w:rsidP="005A79E5">
    <w:pPr>
      <w:pStyle w:val="Footer"/>
      <w:pBdr>
        <w:bottom w:val="single" w:sz="4" w:space="1" w:color="auto"/>
      </w:pBdr>
      <w:tabs>
        <w:tab w:val="right" w:pos="9639"/>
      </w:tabs>
      <w:rPr>
        <w:b/>
      </w:rPr>
    </w:pPr>
    <w:r w:rsidRPr="00581136">
      <w:rPr>
        <w:b/>
      </w:rPr>
      <w:t>Released 20</w:t>
    </w:r>
    <w:r w:rsidR="00651CC6">
      <w:rPr>
        <w:b/>
      </w:rPr>
      <w:t>2</w:t>
    </w:r>
    <w:r w:rsidR="00365591">
      <w:rPr>
        <w:b/>
      </w:rPr>
      <w:t>5</w:t>
    </w:r>
    <w:r w:rsidRPr="00581136">
      <w:rPr>
        <w:b/>
      </w:rPr>
      <w:tab/>
      <w:t>health.govt.nz</w:t>
    </w:r>
  </w:p>
  <w:p w14:paraId="524869F6" w14:textId="77777777" w:rsidR="005A79E5" w:rsidRPr="005A79E5" w:rsidRDefault="005A79E5">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ADDA70" w14:textId="77777777" w:rsidR="00926083" w:rsidRDefault="00926083" w:rsidP="004D6689">
    <w:pPr>
      <w:pStyle w:val="Footer"/>
      <w:ind w:right="360" w:firstLine="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B43168" w14:paraId="4B30D17F" w14:textId="77777777">
      <w:trPr>
        <w:cantSplit/>
      </w:trPr>
      <w:tc>
        <w:tcPr>
          <w:tcW w:w="8080" w:type="dxa"/>
          <w:vAlign w:val="center"/>
        </w:tcPr>
        <w:p w14:paraId="68931DA0" w14:textId="77777777" w:rsidR="00B43168" w:rsidRDefault="00B43168" w:rsidP="00B43168">
          <w:pPr>
            <w:pStyle w:val="RectoFooter"/>
          </w:pPr>
          <w:r w:rsidRPr="00365591">
            <w:t>Ministry of Health – Manatū Hauora Annual Report for the year ended 30 June 2025</w:t>
          </w:r>
        </w:p>
      </w:tc>
      <w:tc>
        <w:tcPr>
          <w:tcW w:w="709" w:type="dxa"/>
          <w:vAlign w:val="center"/>
        </w:tcPr>
        <w:p w14:paraId="6EE4662D" w14:textId="77777777" w:rsidR="00B43168" w:rsidRPr="00931466" w:rsidRDefault="00B43168" w:rsidP="00B43168">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w:t>
          </w:r>
          <w:r w:rsidRPr="00931466">
            <w:rPr>
              <w:rStyle w:val="PageNumber"/>
            </w:rPr>
            <w:fldChar w:fldCharType="end"/>
          </w:r>
        </w:p>
      </w:tc>
    </w:tr>
  </w:tbl>
  <w:p w14:paraId="7BCB0E96" w14:textId="77777777" w:rsidR="00926083" w:rsidRPr="00B43168" w:rsidRDefault="00926083">
    <w:pPr>
      <w:pStyle w:val="Footer"/>
      <w:rPr>
        <w:sz w:val="2"/>
        <w:szCs w:val="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365591" w14:paraId="39F19802" w14:textId="77777777">
      <w:trPr>
        <w:cantSplit/>
      </w:trPr>
      <w:tc>
        <w:tcPr>
          <w:tcW w:w="709" w:type="dxa"/>
          <w:vAlign w:val="center"/>
        </w:tcPr>
        <w:p w14:paraId="049B9F39" w14:textId="77777777" w:rsidR="00365591" w:rsidRPr="00931466" w:rsidRDefault="00365591" w:rsidP="00365591">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viii</w:t>
          </w:r>
          <w:r w:rsidRPr="00931466">
            <w:rPr>
              <w:rStyle w:val="PageNumber"/>
            </w:rPr>
            <w:fldChar w:fldCharType="end"/>
          </w:r>
        </w:p>
      </w:tc>
      <w:tc>
        <w:tcPr>
          <w:tcW w:w="8080" w:type="dxa"/>
          <w:vAlign w:val="center"/>
        </w:tcPr>
        <w:p w14:paraId="6137EFA6" w14:textId="77777777" w:rsidR="00365591" w:rsidRDefault="00365591" w:rsidP="00365591">
          <w:pPr>
            <w:pStyle w:val="RectoFooter"/>
            <w:jc w:val="left"/>
          </w:pPr>
          <w:r w:rsidRPr="00365591">
            <w:t>Ministry of Health – Manatū Hauora Annual Report for the year ended 30 June 2025</w:t>
          </w:r>
        </w:p>
      </w:tc>
    </w:tr>
  </w:tbl>
  <w:p w14:paraId="3139C60B" w14:textId="77777777" w:rsidR="00926083" w:rsidRPr="00571223" w:rsidRDefault="00926083" w:rsidP="00571223">
    <w:pPr>
      <w:pStyle w:val="VersoFooter"/>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365591" w14:paraId="07CDFE26" w14:textId="77777777">
      <w:trPr>
        <w:cantSplit/>
      </w:trPr>
      <w:tc>
        <w:tcPr>
          <w:tcW w:w="709" w:type="dxa"/>
          <w:vAlign w:val="center"/>
        </w:tcPr>
        <w:p w14:paraId="24FED4D8" w14:textId="77777777" w:rsidR="00365591" w:rsidRPr="00931466" w:rsidRDefault="00365591" w:rsidP="00365591">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viii</w:t>
          </w:r>
          <w:r w:rsidRPr="00931466">
            <w:rPr>
              <w:rStyle w:val="PageNumber"/>
            </w:rPr>
            <w:fldChar w:fldCharType="end"/>
          </w:r>
        </w:p>
      </w:tc>
      <w:tc>
        <w:tcPr>
          <w:tcW w:w="8080" w:type="dxa"/>
          <w:vAlign w:val="center"/>
        </w:tcPr>
        <w:p w14:paraId="5F38241B" w14:textId="77777777" w:rsidR="00365591" w:rsidRDefault="00365591" w:rsidP="00365591">
          <w:pPr>
            <w:pStyle w:val="RectoFooter"/>
            <w:jc w:val="left"/>
          </w:pPr>
          <w:r w:rsidRPr="00365591">
            <w:t>Ministry of Health – Manatū Hauora Annual Report for the year ended 30 June 2025</w:t>
          </w:r>
        </w:p>
      </w:tc>
    </w:tr>
  </w:tbl>
  <w:p w14:paraId="7CA52C00" w14:textId="77777777" w:rsidR="00926083" w:rsidRPr="00571223" w:rsidRDefault="00926083" w:rsidP="00571223">
    <w:pPr>
      <w:pStyle w:val="VersoFooter"/>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D662F8" w14:paraId="7DB74E0B" w14:textId="77777777" w:rsidTr="00D662F8">
      <w:trPr>
        <w:cantSplit/>
      </w:trPr>
      <w:tc>
        <w:tcPr>
          <w:tcW w:w="709" w:type="dxa"/>
          <w:vAlign w:val="center"/>
        </w:tcPr>
        <w:p w14:paraId="7FB9EB7B" w14:textId="77777777" w:rsidR="00D662F8" w:rsidRPr="00931466" w:rsidRDefault="00D662F8"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sidR="00B26F0F">
            <w:rPr>
              <w:rStyle w:val="PageNumber"/>
              <w:noProof/>
            </w:rPr>
            <w:t>viii</w:t>
          </w:r>
          <w:r w:rsidRPr="00931466">
            <w:rPr>
              <w:rStyle w:val="PageNumber"/>
            </w:rPr>
            <w:fldChar w:fldCharType="end"/>
          </w:r>
        </w:p>
      </w:tc>
      <w:tc>
        <w:tcPr>
          <w:tcW w:w="8080" w:type="dxa"/>
          <w:vAlign w:val="center"/>
        </w:tcPr>
        <w:p w14:paraId="1A8BBBFB" w14:textId="5AB5849D" w:rsidR="00D662F8" w:rsidRDefault="00365591" w:rsidP="00926083">
          <w:pPr>
            <w:pStyle w:val="RectoFooter"/>
            <w:jc w:val="left"/>
          </w:pPr>
          <w:r w:rsidRPr="00365591">
            <w:t>Ministry of Health – Manatū Hauora Annual Report for the year ended 30 June 2025</w:t>
          </w:r>
        </w:p>
      </w:tc>
    </w:tr>
  </w:tbl>
  <w:p w14:paraId="7C39EF3C" w14:textId="77777777" w:rsidR="00926083" w:rsidRPr="00571223" w:rsidRDefault="00926083" w:rsidP="00571223">
    <w:pPr>
      <w:pStyle w:val="VersoFooter"/>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D662F8" w14:paraId="423138CB" w14:textId="77777777" w:rsidTr="00D662F8">
      <w:trPr>
        <w:cantSplit/>
      </w:trPr>
      <w:tc>
        <w:tcPr>
          <w:tcW w:w="8080" w:type="dxa"/>
          <w:vAlign w:val="center"/>
        </w:tcPr>
        <w:p w14:paraId="520A68A6" w14:textId="53F43702" w:rsidR="00D662F8" w:rsidRDefault="00365591" w:rsidP="00926083">
          <w:pPr>
            <w:pStyle w:val="RectoFooter"/>
          </w:pPr>
          <w:r w:rsidRPr="00365591">
            <w:t>Ministry of Health – Manatū Hauora Annual Report for the year ended 30 June 2025</w:t>
          </w:r>
        </w:p>
      </w:tc>
      <w:tc>
        <w:tcPr>
          <w:tcW w:w="709" w:type="dxa"/>
          <w:vAlign w:val="center"/>
        </w:tcPr>
        <w:p w14:paraId="745D812B" w14:textId="77777777" w:rsidR="00D662F8" w:rsidRPr="00931466" w:rsidRDefault="00D662F8"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sidR="00B26F0F">
            <w:rPr>
              <w:rStyle w:val="PageNumber"/>
              <w:noProof/>
            </w:rPr>
            <w:t>vii</w:t>
          </w:r>
          <w:r w:rsidRPr="00931466">
            <w:rPr>
              <w:rStyle w:val="PageNumber"/>
            </w:rPr>
            <w:fldChar w:fldCharType="end"/>
          </w:r>
        </w:p>
      </w:tc>
    </w:tr>
  </w:tbl>
  <w:p w14:paraId="755CAC6B" w14:textId="77777777" w:rsidR="00D05D74" w:rsidRPr="00581EB8" w:rsidRDefault="00D05D74" w:rsidP="00581EB8">
    <w:pPr>
      <w:pStyle w:val="Footer"/>
      <w:rPr>
        <w:sz w:val="2"/>
        <w:szCs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DF62E3" w14:paraId="7B224F34" w14:textId="77777777" w:rsidTr="00D662F8">
      <w:trPr>
        <w:cantSplit/>
      </w:trPr>
      <w:tc>
        <w:tcPr>
          <w:tcW w:w="709" w:type="dxa"/>
          <w:vAlign w:val="center"/>
        </w:tcPr>
        <w:p w14:paraId="1A7AF97D" w14:textId="77777777" w:rsidR="00DF62E3" w:rsidRPr="00931466" w:rsidRDefault="00DF62E3"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viii</w:t>
          </w:r>
          <w:r w:rsidRPr="00931466">
            <w:rPr>
              <w:rStyle w:val="PageNumber"/>
            </w:rPr>
            <w:fldChar w:fldCharType="end"/>
          </w:r>
        </w:p>
      </w:tc>
      <w:tc>
        <w:tcPr>
          <w:tcW w:w="8080" w:type="dxa"/>
          <w:vAlign w:val="center"/>
        </w:tcPr>
        <w:p w14:paraId="7AC1E2AF" w14:textId="3FF17CF6" w:rsidR="00DF62E3" w:rsidRDefault="00DF62E3" w:rsidP="00926083">
          <w:pPr>
            <w:pStyle w:val="RectoFooter"/>
            <w:jc w:val="left"/>
          </w:pPr>
          <w:r w:rsidRPr="00DF62E3">
            <w:t>Cancer Control Agency — Te Aho o Te Kahu Annual Report 2024/25</w:t>
          </w:r>
        </w:p>
      </w:tc>
    </w:tr>
  </w:tbl>
  <w:p w14:paraId="6E457300" w14:textId="77777777" w:rsidR="00DF62E3" w:rsidRPr="00571223" w:rsidRDefault="00DF62E3" w:rsidP="00571223">
    <w:pPr>
      <w:pStyle w:val="VersoFooter"/>
      <w:rPr>
        <w:sz w:val="2"/>
        <w:szCs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DF62E3" w14:paraId="70D089E8" w14:textId="77777777" w:rsidTr="00D662F8">
      <w:trPr>
        <w:cantSplit/>
      </w:trPr>
      <w:tc>
        <w:tcPr>
          <w:tcW w:w="8080" w:type="dxa"/>
          <w:vAlign w:val="center"/>
        </w:tcPr>
        <w:p w14:paraId="5E10449C" w14:textId="6B316BA7" w:rsidR="00DF62E3" w:rsidRDefault="00DF62E3" w:rsidP="00926083">
          <w:pPr>
            <w:pStyle w:val="RectoFooter"/>
          </w:pPr>
          <w:r w:rsidRPr="00DF62E3">
            <w:t>Cancer Control Agency — Te Aho o Te Kahu Annual Report 2024/25</w:t>
          </w:r>
        </w:p>
      </w:tc>
      <w:tc>
        <w:tcPr>
          <w:tcW w:w="709" w:type="dxa"/>
          <w:vAlign w:val="center"/>
        </w:tcPr>
        <w:p w14:paraId="3124EE23" w14:textId="77777777" w:rsidR="00DF62E3" w:rsidRPr="00931466" w:rsidRDefault="00DF62E3"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w:t>
          </w:r>
          <w:r w:rsidRPr="00931466">
            <w:rPr>
              <w:rStyle w:val="PageNumber"/>
            </w:rPr>
            <w:fldChar w:fldCharType="end"/>
          </w:r>
        </w:p>
      </w:tc>
    </w:tr>
  </w:tbl>
  <w:p w14:paraId="0B477748" w14:textId="77777777" w:rsidR="00DF62E3" w:rsidRPr="00581EB8" w:rsidRDefault="00DF62E3" w:rsidP="00581EB8">
    <w:pPr>
      <w:pStyle w:val="Footer"/>
      <w:rPr>
        <w:sz w:val="2"/>
        <w:szCs w:val="2"/>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3F7505" w14:paraId="22A4DCED" w14:textId="77777777" w:rsidTr="00D662F8">
      <w:trPr>
        <w:cantSplit/>
      </w:trPr>
      <w:tc>
        <w:tcPr>
          <w:tcW w:w="709" w:type="dxa"/>
          <w:vAlign w:val="center"/>
        </w:tcPr>
        <w:p w14:paraId="77795E37" w14:textId="77777777" w:rsidR="003F7505" w:rsidRPr="00931466" w:rsidRDefault="003F7505"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viii</w:t>
          </w:r>
          <w:r w:rsidRPr="00931466">
            <w:rPr>
              <w:rStyle w:val="PageNumber"/>
            </w:rPr>
            <w:fldChar w:fldCharType="end"/>
          </w:r>
        </w:p>
      </w:tc>
      <w:tc>
        <w:tcPr>
          <w:tcW w:w="8080" w:type="dxa"/>
          <w:vAlign w:val="center"/>
        </w:tcPr>
        <w:p w14:paraId="06205D38" w14:textId="54827A19" w:rsidR="003F7505" w:rsidRDefault="003F7505" w:rsidP="00926083">
          <w:pPr>
            <w:pStyle w:val="RectoFooter"/>
            <w:jc w:val="left"/>
          </w:pPr>
          <w:r w:rsidRPr="001945BE">
            <w:t>Report by the Minister of Health on Non-departmental Appropriation (Vote Health</w:t>
          </w:r>
          <w:r w:rsidR="00C845AE">
            <w:t>)</w:t>
          </w:r>
        </w:p>
      </w:tc>
    </w:tr>
  </w:tbl>
  <w:p w14:paraId="29BC30B0" w14:textId="77777777" w:rsidR="003F7505" w:rsidRPr="00571223" w:rsidRDefault="003F7505" w:rsidP="00571223">
    <w:pPr>
      <w:pStyle w:val="VersoFooter"/>
      <w:rPr>
        <w:sz w:val="2"/>
        <w:szCs w:val="2"/>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1945BE" w14:paraId="3A72E008" w14:textId="77777777" w:rsidTr="00D662F8">
      <w:trPr>
        <w:cantSplit/>
      </w:trPr>
      <w:tc>
        <w:tcPr>
          <w:tcW w:w="8080" w:type="dxa"/>
          <w:vAlign w:val="center"/>
        </w:tcPr>
        <w:p w14:paraId="772B2126" w14:textId="42F82A36" w:rsidR="001945BE" w:rsidRDefault="001945BE" w:rsidP="00926083">
          <w:pPr>
            <w:pStyle w:val="RectoFooter"/>
          </w:pPr>
          <w:r w:rsidRPr="001945BE">
            <w:t>Report by the Minister of Health on Non-departmental Appropriation (Vote Health)</w:t>
          </w:r>
        </w:p>
      </w:tc>
      <w:tc>
        <w:tcPr>
          <w:tcW w:w="709" w:type="dxa"/>
          <w:vAlign w:val="center"/>
        </w:tcPr>
        <w:p w14:paraId="4CA39408" w14:textId="77777777" w:rsidR="001945BE" w:rsidRPr="00931466" w:rsidRDefault="001945BE"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w:t>
          </w:r>
          <w:r w:rsidRPr="00931466">
            <w:rPr>
              <w:rStyle w:val="PageNumber"/>
            </w:rPr>
            <w:fldChar w:fldCharType="end"/>
          </w:r>
        </w:p>
      </w:tc>
    </w:tr>
  </w:tbl>
  <w:p w14:paraId="640966AD" w14:textId="77777777" w:rsidR="001945BE" w:rsidRPr="00581EB8" w:rsidRDefault="001945BE" w:rsidP="00581EB8">
    <w:pPr>
      <w:pStyle w:val="Footer"/>
      <w:rPr>
        <w:sz w:val="2"/>
        <w:szCs w:val="2"/>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1945BE" w14:paraId="01520C16" w14:textId="77777777" w:rsidTr="00D662F8">
      <w:trPr>
        <w:cantSplit/>
      </w:trPr>
      <w:tc>
        <w:tcPr>
          <w:tcW w:w="709" w:type="dxa"/>
          <w:vAlign w:val="center"/>
        </w:tcPr>
        <w:p w14:paraId="2C5BDBA2" w14:textId="77777777" w:rsidR="001945BE" w:rsidRPr="00931466" w:rsidRDefault="001945BE"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viii</w:t>
          </w:r>
          <w:r w:rsidRPr="00931466">
            <w:rPr>
              <w:rStyle w:val="PageNumber"/>
            </w:rPr>
            <w:fldChar w:fldCharType="end"/>
          </w:r>
        </w:p>
      </w:tc>
      <w:tc>
        <w:tcPr>
          <w:tcW w:w="8080" w:type="dxa"/>
          <w:vAlign w:val="center"/>
        </w:tcPr>
        <w:p w14:paraId="5B059C82" w14:textId="31D64C91" w:rsidR="001945BE" w:rsidRDefault="001945BE" w:rsidP="00926083">
          <w:pPr>
            <w:pStyle w:val="RectoFooter"/>
            <w:jc w:val="left"/>
          </w:pPr>
          <w:r w:rsidRPr="001945BE">
            <w:t>Report by the Minister of Health on Non-departmental Appropriation (Vote Health)</w:t>
          </w:r>
        </w:p>
      </w:tc>
    </w:tr>
  </w:tbl>
  <w:p w14:paraId="43A647D6" w14:textId="77777777" w:rsidR="001945BE" w:rsidRPr="00571223" w:rsidRDefault="001945BE" w:rsidP="00571223">
    <w:pPr>
      <w:pStyle w:val="VersoFooter"/>
      <w:rPr>
        <w:sz w:val="2"/>
        <w:szCs w:val="2"/>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747" w:type="dxa"/>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675"/>
      <w:gridCol w:w="9072"/>
    </w:tblGrid>
    <w:tr w:rsidR="00D662F8" w14:paraId="7E34FA6B" w14:textId="77777777" w:rsidTr="00D662F8">
      <w:trPr>
        <w:cantSplit/>
      </w:trPr>
      <w:tc>
        <w:tcPr>
          <w:tcW w:w="675" w:type="dxa"/>
          <w:vAlign w:val="center"/>
        </w:tcPr>
        <w:p w14:paraId="6281C317" w14:textId="77777777" w:rsidR="00D662F8" w:rsidRPr="00931466" w:rsidRDefault="00D662F8"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sidR="00B26F0F">
            <w:rPr>
              <w:rStyle w:val="PageNumber"/>
              <w:noProof/>
            </w:rPr>
            <w:t>2</w:t>
          </w:r>
          <w:r w:rsidRPr="00931466">
            <w:rPr>
              <w:rStyle w:val="PageNumber"/>
            </w:rPr>
            <w:fldChar w:fldCharType="end"/>
          </w:r>
        </w:p>
      </w:tc>
      <w:tc>
        <w:tcPr>
          <w:tcW w:w="9072" w:type="dxa"/>
          <w:vAlign w:val="center"/>
        </w:tcPr>
        <w:p w14:paraId="27262A64" w14:textId="03CD0754" w:rsidR="00D662F8" w:rsidRDefault="001945BE" w:rsidP="000D58DD">
          <w:pPr>
            <w:pStyle w:val="RectoFooter"/>
            <w:jc w:val="left"/>
          </w:pPr>
          <w:r w:rsidRPr="001945BE">
            <w:t>Report by the Minister of Health on Non-departmental Appropriation (Vote Health)</w:t>
          </w:r>
        </w:p>
      </w:tc>
    </w:tr>
  </w:tbl>
  <w:p w14:paraId="5177CEA2" w14:textId="77777777" w:rsidR="00926083" w:rsidRPr="00571223" w:rsidRDefault="00926083" w:rsidP="00571223">
    <w:pPr>
      <w:pStyle w:val="VersoFoote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FF0BD5" w14:textId="77777777" w:rsidR="00AA728A" w:rsidRPr="00A26E6B" w:rsidRDefault="00AA728A" w:rsidP="00A26E6B"/>
  </w:footnote>
  <w:footnote w:type="continuationSeparator" w:id="0">
    <w:p w14:paraId="349BCB92" w14:textId="77777777" w:rsidR="00AA728A" w:rsidRDefault="00AA728A">
      <w:r>
        <w:continuationSeparator/>
      </w:r>
    </w:p>
    <w:p w14:paraId="57DD72E9" w14:textId="77777777" w:rsidR="00AA728A" w:rsidRDefault="00AA728A"/>
  </w:footnote>
  <w:footnote w:type="continuationNotice" w:id="1">
    <w:p w14:paraId="19FEE3B4" w14:textId="77777777" w:rsidR="00AA728A" w:rsidRDefault="00AA728A"/>
  </w:footnote>
  <w:footnote w:id="2">
    <w:p w14:paraId="1BA199E9" w14:textId="5BF9EF8E" w:rsidR="006D69D2" w:rsidRPr="006D69D2" w:rsidRDefault="006D69D2">
      <w:pPr>
        <w:pStyle w:val="FootnoteText"/>
        <w:rPr>
          <w:lang w:val="en-US"/>
        </w:rPr>
      </w:pPr>
      <w:r>
        <w:rPr>
          <w:rStyle w:val="FootnoteReference"/>
        </w:rPr>
        <w:footnoteRef/>
      </w:r>
      <w:r>
        <w:t xml:space="preserve"> </w:t>
      </w:r>
      <w:r w:rsidRPr="006D69D2">
        <w:t xml:space="preserve">Ministry of Health. 2024. </w:t>
      </w:r>
      <w:r w:rsidRPr="006D69D2">
        <w:rPr>
          <w:i/>
          <w:iCs/>
        </w:rPr>
        <w:t>Strategic Intentions 2024–2028</w:t>
      </w:r>
      <w:r w:rsidRPr="006D69D2">
        <w:t xml:space="preserve">. Wellington: Ministry of Health. URL: </w:t>
      </w:r>
      <w:hyperlink r:id="rId1" w:history="1">
        <w:r w:rsidRPr="006D69D2">
          <w:rPr>
            <w:rStyle w:val="Hyperlink"/>
          </w:rPr>
          <w:t>health.govt.nz/publications/strategic-intentions-2024-2028</w:t>
        </w:r>
      </w:hyperlink>
      <w:r w:rsidRPr="006D69D2">
        <w:t xml:space="preserve"> (accessed 18 July 2025).</w:t>
      </w:r>
    </w:p>
  </w:footnote>
  <w:footnote w:id="3">
    <w:p w14:paraId="592AE2F6" w14:textId="371A2B2C" w:rsidR="006D69D2" w:rsidRPr="006D69D2" w:rsidRDefault="006D69D2">
      <w:pPr>
        <w:pStyle w:val="FootnoteText"/>
        <w:rPr>
          <w:lang w:val="en-US"/>
        </w:rPr>
      </w:pPr>
      <w:r>
        <w:rPr>
          <w:rStyle w:val="FootnoteReference"/>
        </w:rPr>
        <w:footnoteRef/>
      </w:r>
      <w:r>
        <w:t xml:space="preserve"> </w:t>
      </w:r>
      <w:r w:rsidRPr="006D69D2">
        <w:t xml:space="preserve">In our </w:t>
      </w:r>
      <w:r w:rsidRPr="006D69D2">
        <w:rPr>
          <w:i/>
          <w:iCs/>
        </w:rPr>
        <w:t>Strategic Intentions 2024–2028</w:t>
      </w:r>
      <w:r w:rsidRPr="006D69D2">
        <w:t>, Priority 6 is titled ‘Transform Ourselves’. This was updated to ‘Organisational Excellence’ following the completion of the Ministry’s transformation programme in 2024, to reflect our ongoing focus on continuous improvement to effectively and efficiently deliver on our functions.</w:t>
      </w:r>
    </w:p>
  </w:footnote>
  <w:footnote w:id="4">
    <w:p w14:paraId="590C1EAF" w14:textId="7E05BC75" w:rsidR="006D69D2" w:rsidRPr="006D69D2" w:rsidRDefault="006D69D2">
      <w:pPr>
        <w:pStyle w:val="FootnoteText"/>
        <w:rPr>
          <w:lang w:val="en-US"/>
        </w:rPr>
      </w:pPr>
      <w:r>
        <w:rPr>
          <w:rStyle w:val="FootnoteReference"/>
        </w:rPr>
        <w:footnoteRef/>
      </w:r>
      <w:r>
        <w:t xml:space="preserve"> </w:t>
      </w:r>
      <w:r w:rsidRPr="006D69D2">
        <w:t xml:space="preserve">Health New Zealand. 2025. </w:t>
      </w:r>
      <w:r w:rsidRPr="006D69D2">
        <w:rPr>
          <w:i/>
          <w:iCs/>
        </w:rPr>
        <w:t>New Zealand Health Plan</w:t>
      </w:r>
      <w:r w:rsidRPr="006D69D2">
        <w:t xml:space="preserve"> – </w:t>
      </w:r>
      <w:r w:rsidRPr="006D69D2">
        <w:rPr>
          <w:i/>
          <w:iCs/>
        </w:rPr>
        <w:t>Te Pae Waenga</w:t>
      </w:r>
      <w:r w:rsidRPr="006D69D2">
        <w:t xml:space="preserve">. URL: </w:t>
      </w:r>
      <w:hyperlink r:id="rId2" w:history="1">
        <w:r w:rsidRPr="006D69D2">
          <w:rPr>
            <w:rStyle w:val="Hyperlink"/>
          </w:rPr>
          <w:t>tewhatuora.govt.nz/publications/new-zealand-health-plan-te-pae-waenga</w:t>
        </w:r>
      </w:hyperlink>
      <w:r w:rsidRPr="006D69D2">
        <w:t xml:space="preserve"> (accessed 20 August 2025).</w:t>
      </w:r>
    </w:p>
  </w:footnote>
  <w:footnote w:id="5">
    <w:p w14:paraId="5E61BCE6" w14:textId="7CDE168C" w:rsidR="00D501DF" w:rsidRPr="00D501DF" w:rsidRDefault="00D501DF">
      <w:pPr>
        <w:pStyle w:val="FootnoteText"/>
        <w:rPr>
          <w:lang w:val="en-US"/>
        </w:rPr>
      </w:pPr>
      <w:r>
        <w:rPr>
          <w:rStyle w:val="FootnoteReference"/>
        </w:rPr>
        <w:footnoteRef/>
      </w:r>
      <w:r>
        <w:t xml:space="preserve"> </w:t>
      </w:r>
      <w:r w:rsidRPr="00D501DF">
        <w:t xml:space="preserve">Ministry of Health. 2025. </w:t>
      </w:r>
      <w:r w:rsidRPr="00D501DF">
        <w:rPr>
          <w:i/>
          <w:iCs/>
        </w:rPr>
        <w:t>Health targets – Ngā ūnga hauora</w:t>
      </w:r>
      <w:r w:rsidRPr="00D501DF">
        <w:t xml:space="preserve">. URL: </w:t>
      </w:r>
      <w:hyperlink r:id="rId3" w:history="1">
        <w:r w:rsidRPr="00D501DF">
          <w:rPr>
            <w:rStyle w:val="Hyperlink"/>
          </w:rPr>
          <w:t>health.govt.nz/statistics-research/system-monitoring/health-targets</w:t>
        </w:r>
      </w:hyperlink>
      <w:r w:rsidRPr="00D501DF">
        <w:t xml:space="preserve"> (accessed 19 August 2025).</w:t>
      </w:r>
    </w:p>
  </w:footnote>
  <w:footnote w:id="6">
    <w:p w14:paraId="288B607A" w14:textId="2C968D32" w:rsidR="00D501DF" w:rsidRPr="00D501DF" w:rsidRDefault="00D501DF">
      <w:pPr>
        <w:pStyle w:val="FootnoteText"/>
        <w:rPr>
          <w:lang w:val="en-US"/>
        </w:rPr>
      </w:pPr>
      <w:r>
        <w:rPr>
          <w:rStyle w:val="FootnoteReference"/>
        </w:rPr>
        <w:footnoteRef/>
      </w:r>
      <w:r>
        <w:t xml:space="preserve"> </w:t>
      </w:r>
      <w:r w:rsidRPr="00D501DF">
        <w:t xml:space="preserve">Ministry of Health. 2025. </w:t>
      </w:r>
      <w:r w:rsidRPr="00D501DF">
        <w:rPr>
          <w:i/>
          <w:iCs/>
        </w:rPr>
        <w:t>Mental health and addiction targets</w:t>
      </w:r>
      <w:r w:rsidRPr="00D501DF">
        <w:t xml:space="preserve">. URL: </w:t>
      </w:r>
      <w:hyperlink r:id="rId4" w:history="1">
        <w:r w:rsidRPr="00D501DF">
          <w:rPr>
            <w:rStyle w:val="Hyperlink"/>
          </w:rPr>
          <w:t>health.govt.nz/statistics-research/system-monitoring/mental-health-and-addiction-targets</w:t>
        </w:r>
      </w:hyperlink>
      <w:r w:rsidRPr="00D501DF">
        <w:t xml:space="preserve"> (accessed 23 September 2025).</w:t>
      </w:r>
    </w:p>
  </w:footnote>
  <w:footnote w:id="7">
    <w:p w14:paraId="11A394B3" w14:textId="3734ED57" w:rsidR="00D501DF" w:rsidRPr="00D501DF" w:rsidRDefault="00D501DF">
      <w:pPr>
        <w:pStyle w:val="FootnoteText"/>
        <w:rPr>
          <w:lang w:val="en-US"/>
        </w:rPr>
      </w:pPr>
      <w:r>
        <w:rPr>
          <w:rStyle w:val="FootnoteReference"/>
        </w:rPr>
        <w:footnoteRef/>
      </w:r>
      <w:r>
        <w:t xml:space="preserve"> </w:t>
      </w:r>
      <w:r w:rsidRPr="00D501DF">
        <w:t xml:space="preserve">Deloitte. 2024. </w:t>
      </w:r>
      <w:r w:rsidRPr="00D501DF">
        <w:rPr>
          <w:i/>
          <w:iCs/>
        </w:rPr>
        <w:t>Health NZ Financial Management Review</w:t>
      </w:r>
      <w:r w:rsidRPr="00D501DF">
        <w:t xml:space="preserve">. URL: </w:t>
      </w:r>
      <w:hyperlink r:id="rId5" w:history="1">
        <w:r w:rsidRPr="00D501DF">
          <w:rPr>
            <w:rStyle w:val="Hyperlink"/>
          </w:rPr>
          <w:t>tewhatuora.govt.nz/publications/health-nz-financial-management-review</w:t>
        </w:r>
      </w:hyperlink>
      <w:r w:rsidRPr="00D501DF">
        <w:t xml:space="preserve"> (accessed 20 August 2025)</w:t>
      </w:r>
    </w:p>
  </w:footnote>
  <w:footnote w:id="8">
    <w:p w14:paraId="33A50B23" w14:textId="256C3E2D" w:rsidR="00B224DB" w:rsidRPr="00B224DB" w:rsidRDefault="00B224DB">
      <w:pPr>
        <w:pStyle w:val="FootnoteText"/>
        <w:rPr>
          <w:lang w:val="en-US"/>
        </w:rPr>
      </w:pPr>
      <w:r>
        <w:rPr>
          <w:rStyle w:val="FootnoteReference"/>
        </w:rPr>
        <w:footnoteRef/>
      </w:r>
      <w:r>
        <w:t xml:space="preserve"> </w:t>
      </w:r>
      <w:r w:rsidRPr="00B224DB">
        <w:t xml:space="preserve">Ministry of Health. 2024. </w:t>
      </w:r>
      <w:r w:rsidRPr="00B224DB">
        <w:rPr>
          <w:i/>
          <w:iCs/>
        </w:rPr>
        <w:t>Annual Update of Key Results 2023/24: New Zealand Health Survey</w:t>
      </w:r>
      <w:r w:rsidRPr="00B224DB">
        <w:t xml:space="preserve">. URL: </w:t>
      </w:r>
      <w:hyperlink r:id="rId6" w:history="1">
        <w:r w:rsidRPr="00B224DB">
          <w:rPr>
            <w:rStyle w:val="Hyperlink"/>
          </w:rPr>
          <w:t>health.govt.nz/publications/annual-update-of-key-results-202324-new-zealand-health-survey</w:t>
        </w:r>
      </w:hyperlink>
      <w:r w:rsidRPr="00B224DB">
        <w:t xml:space="preserve"> (accessed 4 September 2025).</w:t>
      </w:r>
    </w:p>
  </w:footnote>
  <w:footnote w:id="9">
    <w:p w14:paraId="715CEED6" w14:textId="530D1B02" w:rsidR="00B224DB" w:rsidRPr="00B224DB" w:rsidRDefault="00B224DB">
      <w:pPr>
        <w:pStyle w:val="FootnoteText"/>
        <w:rPr>
          <w:lang w:val="en-US"/>
        </w:rPr>
      </w:pPr>
      <w:r>
        <w:rPr>
          <w:rStyle w:val="FootnoteReference"/>
        </w:rPr>
        <w:footnoteRef/>
      </w:r>
      <w:r>
        <w:t xml:space="preserve"> </w:t>
      </w:r>
      <w:r w:rsidRPr="00B224DB">
        <w:t xml:space="preserve">Ministry of Health. 2024. </w:t>
      </w:r>
      <w:r w:rsidRPr="00B224DB">
        <w:rPr>
          <w:i/>
          <w:iCs/>
        </w:rPr>
        <w:t>Health and Independence Report 2023</w:t>
      </w:r>
      <w:r w:rsidRPr="00B224DB">
        <w:t xml:space="preserve">. URL: </w:t>
      </w:r>
      <w:hyperlink r:id="rId7" w:history="1">
        <w:r w:rsidRPr="00B224DB">
          <w:rPr>
            <w:rStyle w:val="Hyperlink"/>
          </w:rPr>
          <w:t>health.govt.nz/publications/health-and-independence-report-2023</w:t>
        </w:r>
      </w:hyperlink>
      <w:r w:rsidRPr="00B224DB">
        <w:t xml:space="preserve"> (accessed 20 August 2025).</w:t>
      </w:r>
    </w:p>
  </w:footnote>
  <w:footnote w:id="10">
    <w:p w14:paraId="6298179D" w14:textId="07D49EDD" w:rsidR="009B1A7E" w:rsidRPr="009B1A7E" w:rsidRDefault="009B1A7E">
      <w:pPr>
        <w:pStyle w:val="FootnoteText"/>
        <w:rPr>
          <w:lang w:val="en-US"/>
        </w:rPr>
      </w:pPr>
      <w:r>
        <w:rPr>
          <w:rStyle w:val="FootnoteReference"/>
        </w:rPr>
        <w:footnoteRef/>
      </w:r>
      <w:r>
        <w:t xml:space="preserve"> </w:t>
      </w:r>
      <w:r w:rsidRPr="009B1A7E">
        <w:t xml:space="preserve">Medsafe. 2023. </w:t>
      </w:r>
      <w:r w:rsidRPr="009B1A7E">
        <w:rPr>
          <w:i/>
          <w:iCs/>
        </w:rPr>
        <w:t>Guideline on the Regulation of Therapeutic Products in New Zealand: New Medicine Applications</w:t>
      </w:r>
      <w:r w:rsidRPr="009B1A7E">
        <w:t xml:space="preserve">. URL: </w:t>
      </w:r>
      <w:hyperlink r:id="rId8" w:history="1">
        <w:r w:rsidRPr="009B1A7E">
          <w:rPr>
            <w:rStyle w:val="Hyperlink"/>
          </w:rPr>
          <w:t>medsafe.govt.nz/regulatory/Guideline/GRTPNZ/new-medicine-applications.pdf</w:t>
        </w:r>
      </w:hyperlink>
      <w:r>
        <w:t xml:space="preserve"> </w:t>
      </w:r>
      <w:r w:rsidRPr="009B1A7E">
        <w:t>(accessed 30 July 2025).</w:t>
      </w:r>
    </w:p>
  </w:footnote>
  <w:footnote w:id="11">
    <w:p w14:paraId="66455B4F" w14:textId="1E5203CD" w:rsidR="009B1A7E" w:rsidRPr="009B1A7E" w:rsidRDefault="009B1A7E">
      <w:pPr>
        <w:pStyle w:val="FootnoteText"/>
        <w:rPr>
          <w:lang w:val="en-US"/>
        </w:rPr>
      </w:pPr>
      <w:r>
        <w:rPr>
          <w:rStyle w:val="FootnoteReference"/>
        </w:rPr>
        <w:footnoteRef/>
      </w:r>
      <w:r>
        <w:t xml:space="preserve"> </w:t>
      </w:r>
      <w:r w:rsidRPr="009B1A7E">
        <w:t xml:space="preserve">Health New Zealand. 2025. </w:t>
      </w:r>
      <w:r w:rsidRPr="002B47EA">
        <w:rPr>
          <w:i/>
          <w:iCs/>
        </w:rPr>
        <w:t>Health targets performance</w:t>
      </w:r>
      <w:r w:rsidRPr="009B1A7E">
        <w:t xml:space="preserve">. URL: </w:t>
      </w:r>
      <w:hyperlink r:id="rId9" w:history="1">
        <w:r w:rsidRPr="002B47EA">
          <w:rPr>
            <w:rStyle w:val="Hyperlink"/>
          </w:rPr>
          <w:t>tewhatuora.govt.nz/corporate-information/planning-and-performance/health-targets/health-targets/performance</w:t>
        </w:r>
      </w:hyperlink>
      <w:r w:rsidRPr="009B1A7E">
        <w:t xml:space="preserve"> (accessed 30 July 2025).</w:t>
      </w:r>
    </w:p>
  </w:footnote>
  <w:footnote w:id="12">
    <w:p w14:paraId="608B58D7" w14:textId="28AA390C" w:rsidR="009B1A7E" w:rsidRPr="009B1A7E" w:rsidRDefault="009B1A7E">
      <w:pPr>
        <w:pStyle w:val="FootnoteText"/>
        <w:rPr>
          <w:lang w:val="en-US"/>
        </w:rPr>
      </w:pPr>
      <w:r>
        <w:rPr>
          <w:rStyle w:val="FootnoteReference"/>
        </w:rPr>
        <w:footnoteRef/>
      </w:r>
      <w:r>
        <w:t xml:space="preserve"> </w:t>
      </w:r>
      <w:r w:rsidRPr="009B1A7E">
        <w:t xml:space="preserve">Health New Zealand. 2025. </w:t>
      </w:r>
      <w:r w:rsidRPr="002B47EA">
        <w:rPr>
          <w:i/>
          <w:iCs/>
        </w:rPr>
        <w:t>Mental health and addiction targets performance</w:t>
      </w:r>
      <w:r w:rsidRPr="009B1A7E">
        <w:t xml:space="preserve">. URL: </w:t>
      </w:r>
      <w:hyperlink r:id="rId10" w:history="1">
        <w:r w:rsidRPr="002B47EA">
          <w:rPr>
            <w:rStyle w:val="Hyperlink"/>
          </w:rPr>
          <w:t>tewhatuora.govt.nz/corporate-information/planning-and-performance/health-targets/mental-health-and-addiction-targets/performance</w:t>
        </w:r>
      </w:hyperlink>
      <w:r w:rsidRPr="009B1A7E">
        <w:t xml:space="preserve"> (accessed 30 July 2025).</w:t>
      </w:r>
    </w:p>
  </w:footnote>
  <w:footnote w:id="13">
    <w:p w14:paraId="3A0577FD" w14:textId="0029F5C4" w:rsidR="009B1A7E" w:rsidRPr="009B1A7E" w:rsidRDefault="009B1A7E">
      <w:pPr>
        <w:pStyle w:val="FootnoteText"/>
        <w:rPr>
          <w:lang w:val="en-US"/>
        </w:rPr>
      </w:pPr>
      <w:r>
        <w:rPr>
          <w:rStyle w:val="FootnoteReference"/>
        </w:rPr>
        <w:footnoteRef/>
      </w:r>
      <w:r>
        <w:t xml:space="preserve"> </w:t>
      </w:r>
      <w:r w:rsidRPr="009B1A7E">
        <w:t xml:space="preserve">Ministry of Health. 2024. </w:t>
      </w:r>
      <w:r w:rsidRPr="002B47EA">
        <w:rPr>
          <w:i/>
          <w:iCs/>
        </w:rPr>
        <w:t>Ministry of Health Annual Report for the year ended 30 June 2024</w:t>
      </w:r>
      <w:r w:rsidRPr="009B1A7E">
        <w:t xml:space="preserve">. URL: </w:t>
      </w:r>
      <w:hyperlink r:id="rId11" w:history="1">
        <w:r w:rsidRPr="002B47EA">
          <w:rPr>
            <w:rStyle w:val="Hyperlink"/>
          </w:rPr>
          <w:t>https://www.health.govt.nz/publications/ministry-of-health-annual-report-for-the-year-ended-30-june-2024</w:t>
        </w:r>
      </w:hyperlink>
      <w:r w:rsidRPr="009B1A7E">
        <w:t xml:space="preserve"> (accessed 10 September 2025).</w:t>
      </w:r>
    </w:p>
  </w:footnote>
  <w:footnote w:id="14">
    <w:p w14:paraId="4BD4E0DC" w14:textId="77777777" w:rsidR="008D3845" w:rsidRPr="009910C1" w:rsidRDefault="008D3845" w:rsidP="008D3845">
      <w:pPr>
        <w:pStyle w:val="FootnoteText"/>
        <w:rPr>
          <w:lang w:val="en-US"/>
        </w:rPr>
      </w:pPr>
      <w:r>
        <w:rPr>
          <w:rStyle w:val="FootnoteReference"/>
        </w:rPr>
        <w:footnoteRef/>
      </w:r>
      <w:r>
        <w:t xml:space="preserve"> </w:t>
      </w:r>
      <w:r w:rsidRPr="009910C1">
        <w:t xml:space="preserve">Results from earlier years have been updated as the estimates are recalibrated and re-estimated based on new information, data and methods each year. See: Global Health Data Exchange (GHDx) for Global Burden of Disease study results: </w:t>
      </w:r>
      <w:r w:rsidRPr="009910C1">
        <w:rPr>
          <w:rStyle w:val="Hyperlink"/>
        </w:rPr>
        <w:t>vizhub.healthdata.org/gbd-results/</w:t>
      </w:r>
      <w:r w:rsidRPr="009910C1">
        <w:t>.</w:t>
      </w:r>
    </w:p>
  </w:footnote>
  <w:footnote w:id="15">
    <w:p w14:paraId="40C322B3" w14:textId="77777777" w:rsidR="008D3845" w:rsidRPr="009910C1" w:rsidRDefault="008D3845" w:rsidP="008D3845">
      <w:pPr>
        <w:pStyle w:val="FootnoteText"/>
        <w:rPr>
          <w:lang w:val="en-US"/>
        </w:rPr>
      </w:pPr>
      <w:r>
        <w:rPr>
          <w:rStyle w:val="FootnoteReference"/>
        </w:rPr>
        <w:footnoteRef/>
      </w:r>
      <w:r>
        <w:t xml:space="preserve"> </w:t>
      </w:r>
      <w:r w:rsidRPr="009910C1">
        <w:t>These figures are from GHDx health-adjusted life expectancy for age group (0–6 days), downloaded 17 June 2024.</w:t>
      </w:r>
    </w:p>
  </w:footnote>
  <w:footnote w:id="16">
    <w:p w14:paraId="5191BED5" w14:textId="178FC9A4" w:rsidR="009910C1" w:rsidRPr="009910C1" w:rsidRDefault="009910C1">
      <w:pPr>
        <w:pStyle w:val="FootnoteText"/>
        <w:rPr>
          <w:lang w:val="en-US"/>
        </w:rPr>
      </w:pPr>
      <w:r>
        <w:rPr>
          <w:rStyle w:val="FootnoteReference"/>
        </w:rPr>
        <w:footnoteRef/>
      </w:r>
      <w:r>
        <w:t xml:space="preserve"> </w:t>
      </w:r>
      <w:r w:rsidRPr="009910C1">
        <w:t xml:space="preserve">These are the latest results available and are the same as reported in the Ministry’s 2023/24 Annual Report. The release date for the next data update has not been announced (as at 20 August 2025). Once released, results will be available on the Institute for Health Metrics and Evaluation website: </w:t>
      </w:r>
      <w:r w:rsidRPr="009910C1">
        <w:rPr>
          <w:rStyle w:val="Hyperlink"/>
        </w:rPr>
        <w:t>healthdata.org/research- analysis/gbd-data</w:t>
      </w:r>
      <w:r w:rsidRPr="009910C1">
        <w:t>.</w:t>
      </w:r>
    </w:p>
  </w:footnote>
  <w:footnote w:id="17">
    <w:p w14:paraId="0535551F" w14:textId="73ACBAF6" w:rsidR="004E7589" w:rsidRPr="004E7589" w:rsidRDefault="004E7589" w:rsidP="004E7589">
      <w:pPr>
        <w:pStyle w:val="FootnoteText"/>
      </w:pPr>
      <w:r>
        <w:rPr>
          <w:rStyle w:val="FootnoteReference"/>
        </w:rPr>
        <w:footnoteRef/>
      </w:r>
      <w:r>
        <w:t xml:space="preserve"> </w:t>
      </w:r>
      <w:r w:rsidRPr="004E7589">
        <w:t xml:space="preserve">Results from previous years have been updated as the estimates are recalibrated and re-estimated based on new information, data and methods each year. For more information, see: </w:t>
      </w:r>
      <w:r w:rsidRPr="004E7589">
        <w:rPr>
          <w:rStyle w:val="Hyperlink"/>
        </w:rPr>
        <w:t>vizhub.healthdata.org/gbd-results/</w:t>
      </w:r>
      <w:r w:rsidRPr="004E7589">
        <w:t>.</w:t>
      </w:r>
    </w:p>
  </w:footnote>
  <w:footnote w:id="18">
    <w:p w14:paraId="01795DCD" w14:textId="457FBC38" w:rsidR="004E7589" w:rsidRPr="004E7589" w:rsidRDefault="004E7589">
      <w:pPr>
        <w:pStyle w:val="FootnoteText"/>
        <w:rPr>
          <w:lang w:val="en-US"/>
        </w:rPr>
      </w:pPr>
      <w:r>
        <w:rPr>
          <w:rStyle w:val="FootnoteReference"/>
        </w:rPr>
        <w:footnoteRef/>
      </w:r>
      <w:r>
        <w:t xml:space="preserve"> </w:t>
      </w:r>
      <w:r w:rsidRPr="004E7589">
        <w:t xml:space="preserve">These are the latest results available and are the same as reported in the Ministry’s 2023/24 Annual Report. The release date for the next data update has not been announced (as at 20 August 2025). Once released, results will be available on the Institute for Health Metrics and Evaluation website: </w:t>
      </w:r>
      <w:r w:rsidRPr="004E7589">
        <w:rPr>
          <w:rStyle w:val="Hyperlink"/>
        </w:rPr>
        <w:t>healthdata.org/research-analysis/gbd-data</w:t>
      </w:r>
      <w:r w:rsidRPr="004E7589">
        <w:t>.</w:t>
      </w:r>
    </w:p>
  </w:footnote>
  <w:footnote w:id="19">
    <w:p w14:paraId="2FF2741F" w14:textId="2E6ABAF8" w:rsidR="004E7589" w:rsidRPr="004E7589" w:rsidRDefault="004E7589">
      <w:pPr>
        <w:pStyle w:val="FootnoteText"/>
        <w:rPr>
          <w:lang w:val="en-US"/>
        </w:rPr>
      </w:pPr>
      <w:r>
        <w:rPr>
          <w:rStyle w:val="FootnoteReference"/>
        </w:rPr>
        <w:footnoteRef/>
      </w:r>
      <w:r>
        <w:t xml:space="preserve"> </w:t>
      </w:r>
      <w:r w:rsidR="004A2202" w:rsidRPr="004A2202">
        <w:t>Health expenditure as reported here covers expenditure on health by both government and households. Downloaded from OECD Data Explorer, data-explorer.oecd.org, 7 July 2025.</w:t>
      </w:r>
    </w:p>
  </w:footnote>
  <w:footnote w:id="20">
    <w:p w14:paraId="31282E67" w14:textId="77777777" w:rsidR="008D3845" w:rsidRPr="004E7589" w:rsidRDefault="008D3845" w:rsidP="008D3845">
      <w:pPr>
        <w:pStyle w:val="FootnoteText"/>
        <w:rPr>
          <w:lang w:val="en-US"/>
        </w:rPr>
      </w:pPr>
      <w:r>
        <w:rPr>
          <w:rStyle w:val="FootnoteReference"/>
        </w:rPr>
        <w:footnoteRef/>
      </w:r>
      <w:r>
        <w:t xml:space="preserve"> </w:t>
      </w:r>
      <w:r w:rsidRPr="004A2202">
        <w:t>This data was obtained from the OECD Data Explorer, data-explorer.oecd.org, 7 July 2025. When countries are tied in their ranking, each country is given the minimum ranking for that value. For example, if two countries have an equal life expectancy that is in second place, they will both be given the ranking 2 and the next country will be ranked 4.</w:t>
      </w:r>
    </w:p>
  </w:footnote>
  <w:footnote w:id="21">
    <w:p w14:paraId="606128B6" w14:textId="69F830E5" w:rsidR="004E7589" w:rsidRPr="004E7589" w:rsidRDefault="004E7589">
      <w:pPr>
        <w:pStyle w:val="FootnoteText"/>
        <w:rPr>
          <w:lang w:val="en-US"/>
        </w:rPr>
      </w:pPr>
      <w:r>
        <w:rPr>
          <w:rStyle w:val="FootnoteReference"/>
        </w:rPr>
        <w:footnoteRef/>
      </w:r>
      <w:r>
        <w:t xml:space="preserve"> </w:t>
      </w:r>
      <w:r w:rsidR="004A2202" w:rsidRPr="004A2202">
        <w:t>Life expectancy at birth for New Zealand in 2023 is not available from the OECD as of 7 July 2025.</w:t>
      </w:r>
    </w:p>
  </w:footnote>
  <w:footnote w:id="22">
    <w:p w14:paraId="754970CB" w14:textId="203E1808" w:rsidR="00BE3F87" w:rsidRPr="00BE3F87" w:rsidRDefault="00BE3F87">
      <w:pPr>
        <w:pStyle w:val="FootnoteText"/>
        <w:rPr>
          <w:lang w:val="en-US"/>
        </w:rPr>
      </w:pPr>
      <w:r>
        <w:rPr>
          <w:rStyle w:val="FootnoteReference"/>
        </w:rPr>
        <w:footnoteRef/>
      </w:r>
      <w:r>
        <w:t xml:space="preserve"> </w:t>
      </w:r>
      <w:r w:rsidRPr="00BE3F87">
        <w:t xml:space="preserve">Ministry of Health. </w:t>
      </w:r>
      <w:r w:rsidRPr="00BE3F87">
        <w:rPr>
          <w:i/>
          <w:iCs/>
        </w:rPr>
        <w:t>New Zealand Health Survey</w:t>
      </w:r>
      <w:r w:rsidRPr="00BE3F87">
        <w:t xml:space="preserve">. URL: </w:t>
      </w:r>
      <w:hyperlink r:id="rId12" w:history="1">
        <w:r w:rsidRPr="00BE3F87">
          <w:rPr>
            <w:rStyle w:val="Hyperlink"/>
          </w:rPr>
          <w:t>health.govt.nz/statistics-research/surveys/new-zealand-health-survey</w:t>
        </w:r>
      </w:hyperlink>
      <w:r w:rsidRPr="00BE3F87">
        <w:t xml:space="preserve"> (accessed 18 July 2025).</w:t>
      </w:r>
    </w:p>
  </w:footnote>
  <w:footnote w:id="23">
    <w:p w14:paraId="08E5ABFF" w14:textId="3FDC6D89" w:rsidR="00BE3F87" w:rsidRPr="00BE3F87" w:rsidRDefault="00BE3F87">
      <w:pPr>
        <w:pStyle w:val="FootnoteText"/>
        <w:rPr>
          <w:lang w:val="en-US"/>
        </w:rPr>
      </w:pPr>
      <w:r>
        <w:rPr>
          <w:rStyle w:val="FootnoteReference"/>
        </w:rPr>
        <w:footnoteRef/>
      </w:r>
      <w:r>
        <w:t xml:space="preserve"> </w:t>
      </w:r>
      <w:r w:rsidRPr="00BE3F87">
        <w:t xml:space="preserve">Ministry of Health. 2024. </w:t>
      </w:r>
      <w:r w:rsidRPr="00A95AE6">
        <w:rPr>
          <w:i/>
          <w:iCs/>
        </w:rPr>
        <w:t>Health and Independence reports</w:t>
      </w:r>
      <w:r w:rsidRPr="00BE3F87">
        <w:t xml:space="preserve">. URL: </w:t>
      </w:r>
      <w:hyperlink r:id="rId13" w:history="1">
        <w:r w:rsidR="009035F9">
          <w:rPr>
            <w:rStyle w:val="Hyperlink"/>
          </w:rPr>
          <w:t>health.govt.nz/about-us/corporate-%20publications/health-and-independence-reports</w:t>
        </w:r>
      </w:hyperlink>
      <w:r w:rsidRPr="00BE3F87">
        <w:t xml:space="preserve"> (accessed 18 July 2025).</w:t>
      </w:r>
    </w:p>
  </w:footnote>
  <w:footnote w:id="24">
    <w:p w14:paraId="59ED9D5F" w14:textId="0E1DAF63" w:rsidR="005737C7" w:rsidRPr="005737C7" w:rsidRDefault="005737C7" w:rsidP="005737C7">
      <w:pPr>
        <w:pStyle w:val="FootnoteText"/>
        <w:rPr>
          <w:lang w:val="en-US"/>
        </w:rPr>
      </w:pPr>
      <w:r>
        <w:rPr>
          <w:rStyle w:val="FootnoteReference"/>
        </w:rPr>
        <w:footnoteRef/>
      </w:r>
      <w:r>
        <w:t xml:space="preserve"> Health New Zealand. 2024. </w:t>
      </w:r>
      <w:r w:rsidRPr="005737C7">
        <w:rPr>
          <w:i/>
          <w:iCs/>
        </w:rPr>
        <w:t>Health Status Report</w:t>
      </w:r>
      <w:r>
        <w:t xml:space="preserve">. URL: </w:t>
      </w:r>
      <w:hyperlink r:id="rId14" w:history="1">
        <w:r w:rsidRPr="009035F9">
          <w:rPr>
            <w:rStyle w:val="Hyperlink"/>
          </w:rPr>
          <w:t>tewhatuora.govt.nz/publications/health-status-report</w:t>
        </w:r>
      </w:hyperlink>
      <w:r>
        <w:t xml:space="preserve"> (accessed 18 July 2025).</w:t>
      </w:r>
    </w:p>
  </w:footnote>
  <w:footnote w:id="25">
    <w:p w14:paraId="45F8E431" w14:textId="26BE0693" w:rsidR="009736D4" w:rsidRPr="009736D4" w:rsidRDefault="009736D4" w:rsidP="009736D4">
      <w:pPr>
        <w:pStyle w:val="FootnoteText"/>
        <w:rPr>
          <w:lang w:val="en-US"/>
        </w:rPr>
      </w:pPr>
      <w:r>
        <w:rPr>
          <w:rStyle w:val="FootnoteReference"/>
        </w:rPr>
        <w:footnoteRef/>
      </w:r>
      <w:r>
        <w:t xml:space="preserve"> Health Quality &amp; Safety Commission – Te Tāhū Hauora. Survey results. URL: </w:t>
      </w:r>
      <w:hyperlink r:id="rId15" w:history="1">
        <w:r w:rsidRPr="009736D4">
          <w:rPr>
            <w:rStyle w:val="Hyperlink"/>
          </w:rPr>
          <w:t>hqsc.govt.nz/our-data/patient-reported-measures/patient-experience/survey-results</w:t>
        </w:r>
      </w:hyperlink>
      <w:r>
        <w:t xml:space="preserve"> (accessed 28 August 2025).</w:t>
      </w:r>
    </w:p>
  </w:footnote>
  <w:footnote w:id="26">
    <w:p w14:paraId="08C7C227" w14:textId="62C09E40" w:rsidR="009736D4" w:rsidRPr="009736D4" w:rsidRDefault="009736D4">
      <w:pPr>
        <w:pStyle w:val="FootnoteText"/>
        <w:rPr>
          <w:lang w:val="en-US"/>
        </w:rPr>
      </w:pPr>
      <w:r>
        <w:rPr>
          <w:rStyle w:val="FootnoteReference"/>
        </w:rPr>
        <w:footnoteRef/>
      </w:r>
      <w:r>
        <w:t xml:space="preserve"> </w:t>
      </w:r>
      <w:r w:rsidRPr="009736D4">
        <w:t xml:space="preserve">Health Quality &amp; Safety Commission – Te Tāhū Hauora. Aotearoa New Zealand patient experience survey. URL: </w:t>
      </w:r>
      <w:hyperlink r:id="rId16" w:history="1">
        <w:r w:rsidRPr="009736D4">
          <w:rPr>
            <w:rStyle w:val="Hyperlink"/>
          </w:rPr>
          <w:t>reports.hqsc.govt.nz/APC-explorer/</w:t>
        </w:r>
      </w:hyperlink>
      <w:r w:rsidRPr="009736D4">
        <w:t xml:space="preserve"> (accessed 28 August 2025).</w:t>
      </w:r>
    </w:p>
  </w:footnote>
  <w:footnote w:id="27">
    <w:p w14:paraId="5DC0005C" w14:textId="74709FC1" w:rsidR="00A34B11" w:rsidRPr="00A34B11" w:rsidRDefault="00A34B11">
      <w:pPr>
        <w:pStyle w:val="FootnoteText"/>
        <w:rPr>
          <w:lang w:val="en-US"/>
        </w:rPr>
      </w:pPr>
      <w:r>
        <w:rPr>
          <w:rStyle w:val="FootnoteReference"/>
        </w:rPr>
        <w:footnoteRef/>
      </w:r>
      <w:r>
        <w:t xml:space="preserve"> </w:t>
      </w:r>
      <w:r w:rsidRPr="00A34B11">
        <w:t xml:space="preserve">Department of the Prime Minister and Cabinet. 2025. </w:t>
      </w:r>
      <w:r w:rsidRPr="00A34B11">
        <w:rPr>
          <w:i/>
          <w:iCs/>
        </w:rPr>
        <w:t>Government Targets</w:t>
      </w:r>
      <w:r w:rsidRPr="00A34B11">
        <w:t xml:space="preserve">. URL: </w:t>
      </w:r>
      <w:hyperlink r:id="rId17" w:history="1">
        <w:r w:rsidRPr="00A34B11">
          <w:rPr>
            <w:rStyle w:val="Hyperlink"/>
          </w:rPr>
          <w:t>dpmc.govt.nz/our- programmes/government-targets</w:t>
        </w:r>
      </w:hyperlink>
      <w:r w:rsidRPr="00A34B11">
        <w:t xml:space="preserve"> (accessed 18 July 2025).</w:t>
      </w:r>
    </w:p>
  </w:footnote>
  <w:footnote w:id="28">
    <w:p w14:paraId="12B88D75" w14:textId="2F353A9C" w:rsidR="00A34B11" w:rsidRPr="00A34B11" w:rsidRDefault="00A34B11">
      <w:pPr>
        <w:pStyle w:val="FootnoteText"/>
        <w:rPr>
          <w:lang w:val="en-US"/>
        </w:rPr>
      </w:pPr>
      <w:r>
        <w:rPr>
          <w:rStyle w:val="FootnoteReference"/>
        </w:rPr>
        <w:footnoteRef/>
      </w:r>
      <w:r>
        <w:t xml:space="preserve"> </w:t>
      </w:r>
      <w:r w:rsidRPr="00A34B11">
        <w:t xml:space="preserve">Department of the Prime Minister and Cabinet. 2025. </w:t>
      </w:r>
      <w:r w:rsidRPr="00A34B11">
        <w:rPr>
          <w:i/>
          <w:iCs/>
        </w:rPr>
        <w:t>Government Targets</w:t>
      </w:r>
      <w:r w:rsidRPr="00A34B11">
        <w:t xml:space="preserve">. URL: </w:t>
      </w:r>
      <w:hyperlink r:id="rId18" w:history="1">
        <w:r w:rsidRPr="00A34B11">
          <w:rPr>
            <w:rStyle w:val="Hyperlink"/>
          </w:rPr>
          <w:t>dpmc.govt.nz/our-programmes/government-targets</w:t>
        </w:r>
      </w:hyperlink>
      <w:r w:rsidRPr="00A34B11">
        <w:t xml:space="preserve"> (accessed 18 July 2025).</w:t>
      </w:r>
    </w:p>
  </w:footnote>
  <w:footnote w:id="29">
    <w:p w14:paraId="7CEABD18" w14:textId="65CF125E" w:rsidR="00A34B11" w:rsidRPr="00A34B11" w:rsidRDefault="00A34B11">
      <w:pPr>
        <w:pStyle w:val="FootnoteText"/>
        <w:rPr>
          <w:lang w:val="en-US"/>
        </w:rPr>
      </w:pPr>
      <w:r>
        <w:rPr>
          <w:rStyle w:val="FootnoteReference"/>
        </w:rPr>
        <w:footnoteRef/>
      </w:r>
      <w:r>
        <w:rPr>
          <w:lang w:val="en-US"/>
        </w:rPr>
        <w:t xml:space="preserve"> </w:t>
      </w:r>
      <w:r w:rsidRPr="00A34B11">
        <w:rPr>
          <w:lang w:val="en-US"/>
        </w:rPr>
        <w:t xml:space="preserve">Health New Zealand. </w:t>
      </w:r>
      <w:r w:rsidRPr="00A34B11">
        <w:rPr>
          <w:i/>
          <w:iCs/>
          <w:lang w:val="en-US"/>
        </w:rPr>
        <w:t>Health targets performance</w:t>
      </w:r>
      <w:r w:rsidRPr="00A34B11">
        <w:rPr>
          <w:lang w:val="en-US"/>
        </w:rPr>
        <w:t xml:space="preserve">. URL: </w:t>
      </w:r>
      <w:hyperlink r:id="rId19" w:history="1">
        <w:r w:rsidRPr="00A34B11">
          <w:rPr>
            <w:rStyle w:val="Hyperlink"/>
            <w:lang w:val="en-US"/>
          </w:rPr>
          <w:t>tewhatuora.govt.nz/corporate-information/planning-and-performance/health-targets/health-targets/performance</w:t>
        </w:r>
      </w:hyperlink>
      <w:r w:rsidRPr="00A34B11">
        <w:rPr>
          <w:lang w:val="en-US"/>
        </w:rPr>
        <w:t xml:space="preserve"> (accessed 30 July 2025).</w:t>
      </w:r>
    </w:p>
  </w:footnote>
  <w:footnote w:id="30">
    <w:p w14:paraId="6C63DF0F" w14:textId="138F3CC7" w:rsidR="00A34B11" w:rsidRPr="00A34B11" w:rsidRDefault="00A34B11">
      <w:pPr>
        <w:pStyle w:val="FootnoteText"/>
        <w:rPr>
          <w:lang w:val="en-US"/>
        </w:rPr>
      </w:pPr>
      <w:r>
        <w:rPr>
          <w:rStyle w:val="FootnoteReference"/>
        </w:rPr>
        <w:footnoteRef/>
      </w:r>
      <w:r>
        <w:t xml:space="preserve"> </w:t>
      </w:r>
      <w:r w:rsidRPr="00A34B11">
        <w:t xml:space="preserve">Health New Zealand. </w:t>
      </w:r>
      <w:r w:rsidRPr="00A34B11">
        <w:rPr>
          <w:i/>
          <w:iCs/>
        </w:rPr>
        <w:t>Mental health and addiction targets performance</w:t>
      </w:r>
      <w:r w:rsidRPr="00A34B11">
        <w:t xml:space="preserve">. URL: </w:t>
      </w:r>
      <w:hyperlink r:id="rId20" w:history="1">
        <w:r w:rsidRPr="00A34B11">
          <w:rPr>
            <w:rStyle w:val="Hyperlink"/>
          </w:rPr>
          <w:t>tewhatuora.govt.nz/corporate-information/planning-and-performance/health-targets/mental-health-and-addiction-targets/performance</w:t>
        </w:r>
      </w:hyperlink>
      <w:r w:rsidRPr="00A34B11">
        <w:t xml:space="preserve"> (accessed 30 July 2025).</w:t>
      </w:r>
    </w:p>
  </w:footnote>
  <w:footnote w:id="31">
    <w:p w14:paraId="39FA2338" w14:textId="3C71ED97" w:rsidR="00A34B11" w:rsidRPr="00A34B11" w:rsidRDefault="00A34B11">
      <w:pPr>
        <w:pStyle w:val="FootnoteText"/>
        <w:rPr>
          <w:lang w:val="en-US"/>
        </w:rPr>
      </w:pPr>
      <w:r>
        <w:rPr>
          <w:rStyle w:val="FootnoteReference"/>
        </w:rPr>
        <w:footnoteRef/>
      </w:r>
      <w:r>
        <w:t xml:space="preserve"> </w:t>
      </w:r>
      <w:r w:rsidR="00667FCB" w:rsidRPr="00667FCB">
        <w:t xml:space="preserve">Ministry of Health. 2024. </w:t>
      </w:r>
      <w:r w:rsidR="00667FCB" w:rsidRPr="00667FCB">
        <w:rPr>
          <w:i/>
          <w:iCs/>
        </w:rPr>
        <w:t>Review of the End of Life Choice Act</w:t>
      </w:r>
      <w:r w:rsidR="00667FCB" w:rsidRPr="00667FCB">
        <w:t xml:space="preserve">. URL: </w:t>
      </w:r>
      <w:hyperlink r:id="rId21" w:history="1">
        <w:r w:rsidR="00667FCB" w:rsidRPr="00667FCB">
          <w:rPr>
            <w:rStyle w:val="Hyperlink"/>
          </w:rPr>
          <w:t>health.govt.nz/regulation-legislation/assisted-dying/review-of-the-end-of-life-choice-act</w:t>
        </w:r>
      </w:hyperlink>
      <w:r w:rsidR="00667FCB" w:rsidRPr="00667FCB">
        <w:t xml:space="preserve"> (accessed 26 August 2025).</w:t>
      </w:r>
    </w:p>
  </w:footnote>
  <w:footnote w:id="32">
    <w:p w14:paraId="1FB911FA" w14:textId="5DCFBFB8" w:rsidR="00667FCB" w:rsidRPr="00667FCB" w:rsidRDefault="00667FCB">
      <w:pPr>
        <w:pStyle w:val="FootnoteText"/>
        <w:rPr>
          <w:lang w:val="en-US"/>
        </w:rPr>
      </w:pPr>
      <w:r>
        <w:rPr>
          <w:rStyle w:val="FootnoteReference"/>
        </w:rPr>
        <w:footnoteRef/>
      </w:r>
      <w:r>
        <w:t xml:space="preserve"> </w:t>
      </w:r>
      <w:r w:rsidRPr="00667FCB">
        <w:t xml:space="preserve">Ministry of Health. 2025. </w:t>
      </w:r>
      <w:r w:rsidRPr="00667FCB">
        <w:rPr>
          <w:i/>
          <w:iCs/>
        </w:rPr>
        <w:t>Budget 2024 decisions</w:t>
      </w:r>
      <w:r w:rsidRPr="00667FCB">
        <w:t xml:space="preserve">. URL: </w:t>
      </w:r>
      <w:hyperlink r:id="rId22" w:history="1">
        <w:r w:rsidRPr="00667FCB">
          <w:rPr>
            <w:rStyle w:val="Hyperlink"/>
          </w:rPr>
          <w:t>health.govt.nz/about-us/new-zealands-health-system/vote-health/budget-2024/budget-2024-covid-19-and-pandemic-preparedness</w:t>
        </w:r>
      </w:hyperlink>
      <w:r w:rsidRPr="00667FCB">
        <w:t xml:space="preserve"> (accessed 11 September 2025).</w:t>
      </w:r>
    </w:p>
  </w:footnote>
  <w:footnote w:id="33">
    <w:p w14:paraId="3083FAD3" w14:textId="32AFBA7B" w:rsidR="00FA65F7" w:rsidRPr="00FA65F7" w:rsidRDefault="00FA65F7">
      <w:pPr>
        <w:pStyle w:val="FootnoteText"/>
        <w:rPr>
          <w:lang w:val="en-US"/>
        </w:rPr>
      </w:pPr>
      <w:r>
        <w:rPr>
          <w:rStyle w:val="FootnoteReference"/>
        </w:rPr>
        <w:footnoteRef/>
      </w:r>
      <w:r>
        <w:t xml:space="preserve"> </w:t>
      </w:r>
      <w:r w:rsidRPr="00FA65F7">
        <w:t xml:space="preserve">Ministry of Health. 2025. </w:t>
      </w:r>
      <w:r w:rsidRPr="00FA65F7">
        <w:rPr>
          <w:i/>
          <w:iCs/>
        </w:rPr>
        <w:t>Historic abuse claims</w:t>
      </w:r>
      <w:r w:rsidRPr="00FA65F7">
        <w:t xml:space="preserve">. URL: </w:t>
      </w:r>
      <w:hyperlink r:id="rId23" w:history="1">
        <w:r w:rsidRPr="00FA65F7">
          <w:rPr>
            <w:rStyle w:val="Hyperlink"/>
          </w:rPr>
          <w:t>health.govt.nz/about-us/contact-us/historic-abuse-claims</w:t>
        </w:r>
      </w:hyperlink>
      <w:r w:rsidRPr="00FA65F7">
        <w:t xml:space="preserve"> (accessed 18 July 2025).</w:t>
      </w:r>
    </w:p>
  </w:footnote>
  <w:footnote w:id="34">
    <w:p w14:paraId="2D91C64A" w14:textId="73B5B226" w:rsidR="00FA65F7" w:rsidRPr="00FA65F7" w:rsidRDefault="00FA65F7">
      <w:pPr>
        <w:pStyle w:val="FootnoteText"/>
        <w:rPr>
          <w:lang w:val="en-US"/>
        </w:rPr>
      </w:pPr>
      <w:r>
        <w:rPr>
          <w:rStyle w:val="FootnoteReference"/>
        </w:rPr>
        <w:footnoteRef/>
      </w:r>
      <w:r>
        <w:t xml:space="preserve"> </w:t>
      </w:r>
      <w:r w:rsidRPr="00FA65F7">
        <w:t xml:space="preserve">Ministry of Health. 2025. </w:t>
      </w:r>
      <w:r w:rsidRPr="00FA65F7">
        <w:rPr>
          <w:i/>
          <w:iCs/>
        </w:rPr>
        <w:t>Delivering quality and timely primary health care for New Zealanders</w:t>
      </w:r>
      <w:r w:rsidRPr="00FA65F7">
        <w:t xml:space="preserve">. URL: </w:t>
      </w:r>
      <w:hyperlink r:id="rId24" w:history="1">
        <w:r w:rsidRPr="00FA65F7">
          <w:rPr>
            <w:rStyle w:val="Hyperlink"/>
          </w:rPr>
          <w:t>health.govt.nz/strategies-initiatives/programmes-and-initiatives/primary-and-community-health-care/delivering-quality-and-timely-care</w:t>
        </w:r>
      </w:hyperlink>
      <w:r w:rsidRPr="00FA65F7">
        <w:t xml:space="preserve"> (accessed 18 July 2025).</w:t>
      </w:r>
    </w:p>
  </w:footnote>
  <w:footnote w:id="35">
    <w:p w14:paraId="0EDA7A31" w14:textId="5B459EF4" w:rsidR="00FA65F7" w:rsidRPr="00FA65F7" w:rsidRDefault="00FA65F7" w:rsidP="00FA65F7">
      <w:pPr>
        <w:pStyle w:val="FootnoteText"/>
        <w:rPr>
          <w:lang w:val="en-US"/>
        </w:rPr>
      </w:pPr>
      <w:r>
        <w:rPr>
          <w:rStyle w:val="FootnoteReference"/>
        </w:rPr>
        <w:footnoteRef/>
      </w:r>
      <w:r>
        <w:t xml:space="preserve"> Ministry of Health. 2025. </w:t>
      </w:r>
      <w:r w:rsidRPr="00FA65F7">
        <w:rPr>
          <w:i/>
          <w:iCs/>
        </w:rPr>
        <w:t>Increasing prescribing lengths</w:t>
      </w:r>
      <w:r>
        <w:t xml:space="preserve">. URL: </w:t>
      </w:r>
      <w:hyperlink r:id="rId25" w:history="1">
        <w:r w:rsidRPr="00FA65F7">
          <w:rPr>
            <w:rStyle w:val="Hyperlink"/>
          </w:rPr>
          <w:t>health.govt.nz/strategies-initiatives/programmes-and-initiatives/primary-and-community-health-care/increasing-prescribing-lengths</w:t>
        </w:r>
      </w:hyperlink>
      <w:r>
        <w:t xml:space="preserve"> (accessed 18 July 2025).</w:t>
      </w:r>
    </w:p>
  </w:footnote>
  <w:footnote w:id="36">
    <w:p w14:paraId="1656670C" w14:textId="2F957CDC" w:rsidR="00FA65F7" w:rsidRPr="00FA65F7" w:rsidRDefault="00FA65F7" w:rsidP="00FA65F7">
      <w:pPr>
        <w:pStyle w:val="FootnoteText"/>
        <w:rPr>
          <w:lang w:val="en-US"/>
        </w:rPr>
      </w:pPr>
      <w:r>
        <w:rPr>
          <w:rStyle w:val="FootnoteReference"/>
        </w:rPr>
        <w:footnoteRef/>
      </w:r>
      <w:r>
        <w:t xml:space="preserve"> Ministry of Health. </w:t>
      </w:r>
      <w:r w:rsidRPr="00FA65F7">
        <w:rPr>
          <w:i/>
          <w:iCs/>
        </w:rPr>
        <w:t>Budget 2025</w:t>
      </w:r>
      <w:r>
        <w:t xml:space="preserve">. URL: </w:t>
      </w:r>
      <w:hyperlink r:id="rId26" w:history="1">
        <w:r w:rsidRPr="00FA65F7">
          <w:rPr>
            <w:rStyle w:val="Hyperlink"/>
          </w:rPr>
          <w:t>health.govt.nz/about-us/new-zealands-health-system/vote-health/budget-2025</w:t>
        </w:r>
      </w:hyperlink>
      <w:r>
        <w:t xml:space="preserve"> (accessed 18 July 2025).</w:t>
      </w:r>
    </w:p>
  </w:footnote>
  <w:footnote w:id="37">
    <w:p w14:paraId="16D502B2" w14:textId="4B21D86B" w:rsidR="004D7333" w:rsidRPr="004D7333" w:rsidRDefault="004D7333" w:rsidP="00135AE4">
      <w:pPr>
        <w:pStyle w:val="FootnoteText"/>
        <w:rPr>
          <w:lang w:val="en-US"/>
        </w:rPr>
      </w:pPr>
      <w:r>
        <w:rPr>
          <w:rStyle w:val="FootnoteReference"/>
        </w:rPr>
        <w:footnoteRef/>
      </w:r>
      <w:r>
        <w:t xml:space="preserve"> </w:t>
      </w:r>
      <w:r w:rsidR="00135AE4">
        <w:t xml:space="preserve">The Treasury. 2024. </w:t>
      </w:r>
      <w:r w:rsidR="00135AE4" w:rsidRPr="00135AE4">
        <w:rPr>
          <w:i/>
          <w:iCs/>
        </w:rPr>
        <w:t>Vote Health – The Estimates of Appropriations 2024/25 – Health Sector B.5 Vol 5</w:t>
      </w:r>
      <w:r w:rsidR="00135AE4">
        <w:t xml:space="preserve">. URL: </w:t>
      </w:r>
      <w:hyperlink r:id="rId27" w:history="1">
        <w:r w:rsidR="00135AE4" w:rsidRPr="00135AE4">
          <w:rPr>
            <w:rStyle w:val="Hyperlink"/>
          </w:rPr>
          <w:t>treasury.govt.nz/publications/estimates/vote-health-health-sector-estimates-appropriations-2024-25</w:t>
        </w:r>
      </w:hyperlink>
      <w:r w:rsidR="00135AE4">
        <w:t xml:space="preserve"> (accessed 22 July 2025).</w:t>
      </w:r>
    </w:p>
  </w:footnote>
  <w:footnote w:id="38">
    <w:p w14:paraId="235FB900" w14:textId="30BEF868" w:rsidR="004D7333" w:rsidRPr="004D7333" w:rsidRDefault="004D7333" w:rsidP="00135AE4">
      <w:pPr>
        <w:pStyle w:val="FootnoteText"/>
        <w:rPr>
          <w:lang w:val="en-US"/>
        </w:rPr>
      </w:pPr>
      <w:r>
        <w:rPr>
          <w:rStyle w:val="FootnoteReference"/>
        </w:rPr>
        <w:footnoteRef/>
      </w:r>
      <w:r>
        <w:t xml:space="preserve"> </w:t>
      </w:r>
      <w:r w:rsidR="00135AE4">
        <w:t xml:space="preserve">The Treasury. 2025. </w:t>
      </w:r>
      <w:r w:rsidR="00135AE4" w:rsidRPr="00135AE4">
        <w:rPr>
          <w:i/>
          <w:iCs/>
        </w:rPr>
        <w:t>Vote Health – The Supplementary Estimates of Appropriations 2024/25 B.7</w:t>
      </w:r>
      <w:r w:rsidR="00135AE4">
        <w:t xml:space="preserve">. URL: </w:t>
      </w:r>
      <w:hyperlink r:id="rId28" w:history="1">
        <w:r w:rsidR="00135AE4" w:rsidRPr="00135AE4">
          <w:rPr>
            <w:rStyle w:val="Hyperlink"/>
          </w:rPr>
          <w:t>treasury.govt.nz/publications/supplementary-estimates/vote-health-supplementary-estimates-appropriations-2024-25</w:t>
        </w:r>
      </w:hyperlink>
      <w:r w:rsidR="00135AE4">
        <w:t xml:space="preserve"> (accessed 22 July 2025).</w:t>
      </w:r>
    </w:p>
  </w:footnote>
  <w:footnote w:id="39">
    <w:p w14:paraId="0059D9E1" w14:textId="60E55A8C" w:rsidR="004D7333" w:rsidRPr="004D7333" w:rsidRDefault="004D7333" w:rsidP="00135AE4">
      <w:pPr>
        <w:pStyle w:val="FootnoteText"/>
        <w:rPr>
          <w:lang w:val="en-US"/>
        </w:rPr>
      </w:pPr>
      <w:r>
        <w:rPr>
          <w:rStyle w:val="FootnoteReference"/>
        </w:rPr>
        <w:footnoteRef/>
      </w:r>
      <w:r>
        <w:t xml:space="preserve"> </w:t>
      </w:r>
      <w:r w:rsidR="00135AE4">
        <w:t xml:space="preserve">New Zealand Government External Reporting Board. 2023. </w:t>
      </w:r>
      <w:r w:rsidR="00135AE4" w:rsidRPr="00A95AE6">
        <w:rPr>
          <w:i/>
          <w:iCs/>
        </w:rPr>
        <w:t>New Zealand Auditing Standard 1 (Revised): The Audit of Service Performance Information</w:t>
      </w:r>
      <w:r w:rsidR="00135AE4">
        <w:t xml:space="preserve">. URL: </w:t>
      </w:r>
      <w:hyperlink r:id="rId29" w:history="1">
        <w:r w:rsidR="00135AE4" w:rsidRPr="00135AE4">
          <w:rPr>
            <w:rStyle w:val="Hyperlink"/>
          </w:rPr>
          <w:t>xrb.govt.nz/dmsdocument/4962/</w:t>
        </w:r>
      </w:hyperlink>
      <w:r w:rsidR="00135AE4">
        <w:t xml:space="preserve"> (accessed 20 August 2025).</w:t>
      </w:r>
    </w:p>
  </w:footnote>
  <w:footnote w:id="40">
    <w:p w14:paraId="60FBFA1F" w14:textId="750C03C0" w:rsidR="004D7333" w:rsidRPr="004D7333" w:rsidRDefault="004D7333" w:rsidP="00135AE4">
      <w:pPr>
        <w:pStyle w:val="FootnoteText"/>
        <w:rPr>
          <w:lang w:val="en-US"/>
        </w:rPr>
      </w:pPr>
      <w:r>
        <w:rPr>
          <w:rStyle w:val="FootnoteReference"/>
        </w:rPr>
        <w:footnoteRef/>
      </w:r>
      <w:r>
        <w:t xml:space="preserve"> </w:t>
      </w:r>
      <w:r w:rsidR="00135AE4">
        <w:t xml:space="preserve">Department of the Prime Minister and Cabinet. 2022. </w:t>
      </w:r>
      <w:r w:rsidR="00135AE4" w:rsidRPr="00135AE4">
        <w:rPr>
          <w:i/>
          <w:iCs/>
        </w:rPr>
        <w:t>Guide to the Ministerial Policy Satisfaction Survey</w:t>
      </w:r>
      <w:r w:rsidR="00135AE4">
        <w:t xml:space="preserve">. URL: </w:t>
      </w:r>
      <w:hyperlink r:id="rId30" w:history="1">
        <w:r w:rsidR="00135AE4" w:rsidRPr="00135AE4">
          <w:rPr>
            <w:rStyle w:val="Hyperlink"/>
          </w:rPr>
          <w:t>dpmc.govt.nz/sites/default/files/2022-07/guide-ministerial-policy-satisfaction-survey.pdf</w:t>
        </w:r>
      </w:hyperlink>
      <w:r w:rsidR="00135AE4">
        <w:t xml:space="preserve"> (accessed 18 July 2025).</w:t>
      </w:r>
    </w:p>
  </w:footnote>
  <w:footnote w:id="41">
    <w:p w14:paraId="131A86EE" w14:textId="75A9E8F8" w:rsidR="004D7333" w:rsidRPr="004D7333" w:rsidRDefault="004D7333" w:rsidP="00135AE4">
      <w:pPr>
        <w:pStyle w:val="FootnoteText"/>
        <w:rPr>
          <w:lang w:val="en-US"/>
        </w:rPr>
      </w:pPr>
      <w:r>
        <w:rPr>
          <w:rStyle w:val="FootnoteReference"/>
        </w:rPr>
        <w:footnoteRef/>
      </w:r>
      <w:r>
        <w:t xml:space="preserve"> </w:t>
      </w:r>
      <w:r w:rsidR="00135AE4">
        <w:t xml:space="preserve">Department of the Prime Minister and Cabinet. 2024. </w:t>
      </w:r>
      <w:r w:rsidR="00135AE4" w:rsidRPr="00135AE4">
        <w:rPr>
          <w:i/>
          <w:iCs/>
        </w:rPr>
        <w:t>Policy Quality Framework: A guide on panels and processes for assessing policy advice papers</w:t>
      </w:r>
      <w:r w:rsidR="00135AE4">
        <w:t xml:space="preserve">. URL: </w:t>
      </w:r>
      <w:hyperlink r:id="rId31" w:history="1">
        <w:r w:rsidR="00135AE4" w:rsidRPr="00135AE4">
          <w:rPr>
            <w:rStyle w:val="Hyperlink"/>
          </w:rPr>
          <w:t>dpmc.govt.nz/publications/policy-quality-framework-guide-panels-and-processes-assessing-policy-advice-papers</w:t>
        </w:r>
      </w:hyperlink>
      <w:r w:rsidR="00135AE4">
        <w:t xml:space="preserve"> (accessed 18 July 2025).</w:t>
      </w:r>
    </w:p>
  </w:footnote>
  <w:footnote w:id="42">
    <w:p w14:paraId="41FB64DE" w14:textId="5C50F2C8" w:rsidR="00617EC3" w:rsidRPr="00617EC3" w:rsidRDefault="00617EC3" w:rsidP="00617EC3">
      <w:pPr>
        <w:pStyle w:val="FootnoteText"/>
        <w:rPr>
          <w:lang w:val="en-US"/>
        </w:rPr>
      </w:pPr>
      <w:r>
        <w:rPr>
          <w:rStyle w:val="FootnoteReference"/>
        </w:rPr>
        <w:footnoteRef/>
      </w:r>
      <w:r>
        <w:t xml:space="preserve"> Ministry of Health. 2024. </w:t>
      </w:r>
      <w:r w:rsidRPr="00617EC3">
        <w:rPr>
          <w:i/>
          <w:iCs/>
        </w:rPr>
        <w:t>Annual Update of Key Results 2023/24: New Zealand Health Survey</w:t>
      </w:r>
      <w:r>
        <w:t xml:space="preserve">. URL: </w:t>
      </w:r>
      <w:hyperlink r:id="rId32" w:history="1">
        <w:r w:rsidRPr="00617EC3">
          <w:rPr>
            <w:rStyle w:val="Hyperlink"/>
          </w:rPr>
          <w:t>health.govt.nz/publications/annual-update-of-key-results-202324-new-zealand-health-survey</w:t>
        </w:r>
      </w:hyperlink>
      <w:r>
        <w:t xml:space="preserve"> (accessed 20 August 2025).</w:t>
      </w:r>
    </w:p>
  </w:footnote>
  <w:footnote w:id="43">
    <w:p w14:paraId="7C18528B" w14:textId="77C407D5" w:rsidR="00617EC3" w:rsidRPr="00617EC3" w:rsidRDefault="00617EC3" w:rsidP="00617EC3">
      <w:pPr>
        <w:pStyle w:val="FootnoteText"/>
        <w:rPr>
          <w:lang w:val="en-US"/>
        </w:rPr>
      </w:pPr>
      <w:r>
        <w:rPr>
          <w:rStyle w:val="FootnoteReference"/>
        </w:rPr>
        <w:footnoteRef/>
      </w:r>
      <w:r>
        <w:t xml:space="preserve"> Ministry of Health. 2024. </w:t>
      </w:r>
      <w:r w:rsidRPr="00617EC3">
        <w:rPr>
          <w:i/>
          <w:iCs/>
        </w:rPr>
        <w:t>Health and Independence Report 2023</w:t>
      </w:r>
      <w:r>
        <w:t xml:space="preserve">. URL: </w:t>
      </w:r>
      <w:hyperlink r:id="rId33" w:history="1">
        <w:r w:rsidRPr="00617EC3">
          <w:rPr>
            <w:rStyle w:val="Hyperlink"/>
          </w:rPr>
          <w:t>health.govt.nz/publications/health-and-independence-report-2023</w:t>
        </w:r>
      </w:hyperlink>
      <w:r>
        <w:t xml:space="preserve"> (accessed 20 August 2025).</w:t>
      </w:r>
    </w:p>
  </w:footnote>
  <w:footnote w:id="44">
    <w:p w14:paraId="6A3654CD" w14:textId="1211B927" w:rsidR="007A1871" w:rsidRPr="007A1871" w:rsidRDefault="007A1871" w:rsidP="007A1871">
      <w:pPr>
        <w:pStyle w:val="FootnoteText"/>
        <w:rPr>
          <w:lang w:val="en-US"/>
        </w:rPr>
      </w:pPr>
      <w:r>
        <w:rPr>
          <w:rStyle w:val="FootnoteReference"/>
        </w:rPr>
        <w:footnoteRef/>
      </w:r>
      <w:r>
        <w:t xml:space="preserve"> Ministry of Business, Innovation and Employment. 2019. </w:t>
      </w:r>
      <w:r w:rsidRPr="007A1871">
        <w:rPr>
          <w:i/>
          <w:iCs/>
        </w:rPr>
        <w:t>Regulatory stewardship</w:t>
      </w:r>
      <w:r>
        <w:t xml:space="preserve">. URL: </w:t>
      </w:r>
      <w:hyperlink r:id="rId34" w:history="1">
        <w:r w:rsidRPr="007A1871">
          <w:rPr>
            <w:rStyle w:val="Hyperlink"/>
          </w:rPr>
          <w:t>mbie.govt.nz/cross-government-functions/regulatory-stewardship</w:t>
        </w:r>
      </w:hyperlink>
      <w:r>
        <w:t xml:space="preserve"> (accessed 18 July 2025).</w:t>
      </w:r>
    </w:p>
  </w:footnote>
  <w:footnote w:id="45">
    <w:p w14:paraId="0F3A1A63" w14:textId="2A17D6B7" w:rsidR="00F716C0" w:rsidRPr="00F716C0" w:rsidRDefault="00F716C0" w:rsidP="00F716C0">
      <w:pPr>
        <w:pStyle w:val="FootnoteText"/>
        <w:rPr>
          <w:lang w:val="en-US"/>
        </w:rPr>
      </w:pPr>
      <w:r>
        <w:rPr>
          <w:rStyle w:val="FootnoteReference"/>
        </w:rPr>
        <w:footnoteRef/>
      </w:r>
      <w:r>
        <w:t xml:space="preserve"> Ministry of Health. </w:t>
      </w:r>
      <w:r w:rsidRPr="00F716C0">
        <w:rPr>
          <w:i/>
          <w:iCs/>
        </w:rPr>
        <w:t>Organisation and leadership</w:t>
      </w:r>
      <w:r>
        <w:t xml:space="preserve">. URL: </w:t>
      </w:r>
      <w:hyperlink r:id="rId35" w:history="1">
        <w:r w:rsidRPr="00F716C0">
          <w:rPr>
            <w:rStyle w:val="Hyperlink"/>
          </w:rPr>
          <w:t>health.govt.nz/about-us/organisation-and-leadership</w:t>
        </w:r>
      </w:hyperlink>
      <w:r>
        <w:t xml:space="preserve"> (accessed 22 July 2025).</w:t>
      </w:r>
    </w:p>
  </w:footnote>
  <w:footnote w:id="46">
    <w:p w14:paraId="280898CD" w14:textId="479012F3" w:rsidR="003A6007" w:rsidRPr="003A6007" w:rsidRDefault="003A6007" w:rsidP="003A6007">
      <w:pPr>
        <w:pStyle w:val="FootnoteText"/>
        <w:rPr>
          <w:lang w:val="en-US"/>
        </w:rPr>
      </w:pPr>
      <w:r>
        <w:rPr>
          <w:rStyle w:val="FootnoteReference"/>
        </w:rPr>
        <w:footnoteRef/>
      </w:r>
      <w:r>
        <w:t xml:space="preserve"> Ministry of Health. 2022. </w:t>
      </w:r>
      <w:r w:rsidRPr="00A95AE6">
        <w:rPr>
          <w:i/>
          <w:iCs/>
        </w:rPr>
        <w:t>Strategy to Prevent and Minimise Gambling Harm 2022/23 to 2024/25</w:t>
      </w:r>
      <w:r>
        <w:t xml:space="preserve">. URL: </w:t>
      </w:r>
      <w:hyperlink r:id="rId36" w:history="1">
        <w:r w:rsidRPr="003A6007">
          <w:rPr>
            <w:rStyle w:val="Hyperlink"/>
          </w:rPr>
          <w:t>health.govt.nz/publications/strategy-to-prevent-and-minimise-gambling-harm-202223-to-202425</w:t>
        </w:r>
      </w:hyperlink>
      <w:r>
        <w:t xml:space="preserve"> (accessed 3 September 2024).</w:t>
      </w:r>
    </w:p>
  </w:footnote>
  <w:footnote w:id="47">
    <w:p w14:paraId="0C145AB3" w14:textId="728D2D03" w:rsidR="00016F58" w:rsidRPr="00016F58" w:rsidRDefault="00016F58">
      <w:pPr>
        <w:pStyle w:val="FootnoteText"/>
        <w:rPr>
          <w:lang w:val="en-US"/>
        </w:rPr>
      </w:pPr>
      <w:r>
        <w:rPr>
          <w:rStyle w:val="FootnoteReference"/>
        </w:rPr>
        <w:footnoteRef/>
      </w:r>
      <w:r>
        <w:t xml:space="preserve"> </w:t>
      </w:r>
      <w:r w:rsidRPr="00016F58">
        <w:t>This Act is administered by the Ministry of Social Development and the Ministry of Health.</w:t>
      </w:r>
    </w:p>
  </w:footnote>
  <w:footnote w:id="48">
    <w:p w14:paraId="3CFA23CB" w14:textId="17ED5480" w:rsidR="001929EB" w:rsidRDefault="001929EB" w:rsidP="001929EB">
      <w:pPr>
        <w:pStyle w:val="FootnoteText"/>
        <w:rPr>
          <w:lang w:val="en-US"/>
        </w:rPr>
      </w:pPr>
      <w:r>
        <w:rPr>
          <w:rStyle w:val="FootnoteReference"/>
        </w:rPr>
        <w:footnoteRef/>
      </w:r>
      <w:r>
        <w:rPr>
          <w:lang w:val="en-US"/>
        </w:rPr>
        <w:t xml:space="preserve"> </w:t>
      </w:r>
      <w:r w:rsidRPr="001929EB">
        <w:rPr>
          <w:lang w:val="en-US"/>
        </w:rPr>
        <w:t>The Programme for the Integration of Mental Health Data (PRIMHD) is Health NZ’s single collection of national mental health and addiction information on service activity and outcomes data for health consumers. The data is collected from Health NZ district services and non-governmental organisations. PRIMHD is a living data collection, which continues to be revised and updated as data reporting processes are improved. For this reason, previously published data may be liable to amendments.</w:t>
      </w:r>
    </w:p>
    <w:p w14:paraId="6067D862" w14:textId="10F5A326" w:rsidR="001929EB" w:rsidRPr="001929EB" w:rsidRDefault="001929EB" w:rsidP="001929EB">
      <w:pPr>
        <w:pStyle w:val="FootnoteText"/>
        <w:rPr>
          <w:lang w:val="en-US"/>
        </w:rPr>
      </w:pPr>
      <w:r>
        <w:rPr>
          <w:lang w:val="en-US"/>
        </w:rPr>
        <w:tab/>
      </w:r>
      <w:r w:rsidRPr="001929EB">
        <w:rPr>
          <w:lang w:val="en-US"/>
        </w:rPr>
        <w:t>As the data from PRIMHD is only able to measure mental health and addiction outcomes, these results may not fully encompass or recognise other sources of support people recovering from severe substance addiction are receiving (eg, patients that have received support for access to housing).</w:t>
      </w:r>
    </w:p>
  </w:footnote>
  <w:footnote w:id="49">
    <w:p w14:paraId="1ADCB10A" w14:textId="2A72BB3B" w:rsidR="001929EB" w:rsidRPr="001929EB" w:rsidRDefault="001929EB" w:rsidP="001929EB">
      <w:pPr>
        <w:pStyle w:val="FootnoteText"/>
        <w:rPr>
          <w:lang w:val="en-US"/>
        </w:rPr>
      </w:pPr>
      <w:r>
        <w:rPr>
          <w:rStyle w:val="FootnoteReference"/>
        </w:rPr>
        <w:footnoteRef/>
      </w:r>
      <w:r>
        <w:t xml:space="preserve"> In some cases, a person who first came under the Act late in the previous year, or engaged in the process late in that year, may have continued through the current report period year. For this reason, there may be discrepancies in reporting, where the number of people for whom compulsory treatment orders were made (or extended) was higher than the number who were detained under the Act.</w:t>
      </w:r>
    </w:p>
  </w:footnote>
  <w:footnote w:id="50">
    <w:p w14:paraId="3257D4AC" w14:textId="6DA719C1" w:rsidR="001929EB" w:rsidRPr="001929EB" w:rsidRDefault="001929EB" w:rsidP="001929EB">
      <w:pPr>
        <w:pStyle w:val="FootnoteText"/>
        <w:rPr>
          <w:lang w:val="en-US"/>
        </w:rPr>
      </w:pPr>
      <w:r>
        <w:rPr>
          <w:rStyle w:val="FootnoteReference"/>
        </w:rPr>
        <w:footnoteRef/>
      </w:r>
      <w:r>
        <w:t xml:space="preserve"> The categories are defined as up to, and including, the upper limit. For example, one week and one day would be included in 1–2 weeks; seven weeks exactly would be included in 6–7 weeks.</w:t>
      </w:r>
    </w:p>
  </w:footnote>
  <w:footnote w:id="51">
    <w:p w14:paraId="39533024" w14:textId="3549765B" w:rsidR="00A74941" w:rsidRPr="00A74941" w:rsidRDefault="00A74941">
      <w:pPr>
        <w:pStyle w:val="FootnoteText"/>
        <w:rPr>
          <w:lang w:val="en-US"/>
        </w:rPr>
      </w:pPr>
      <w:r>
        <w:rPr>
          <w:rStyle w:val="FootnoteReference"/>
        </w:rPr>
        <w:footnoteRef/>
      </w:r>
      <w:r>
        <w:t xml:space="preserve"> </w:t>
      </w:r>
      <w:r w:rsidR="00B02CD2" w:rsidRPr="00B02CD2">
        <w:t>Based on Ministry workers, including those from the Cancer Control Agency – Te Aho o Te Kahu (the Agency) assigned to each office.</w:t>
      </w:r>
    </w:p>
  </w:footnote>
  <w:footnote w:id="52">
    <w:p w14:paraId="2A465601" w14:textId="164CFE4A" w:rsidR="00A74941" w:rsidRPr="00A74941" w:rsidRDefault="00A74941">
      <w:pPr>
        <w:pStyle w:val="FootnoteText"/>
        <w:rPr>
          <w:lang w:val="en-US"/>
        </w:rPr>
      </w:pPr>
      <w:r>
        <w:rPr>
          <w:rStyle w:val="FootnoteReference"/>
        </w:rPr>
        <w:footnoteRef/>
      </w:r>
      <w:r>
        <w:t xml:space="preserve"> </w:t>
      </w:r>
      <w:r w:rsidR="00B02CD2" w:rsidRPr="00B02CD2">
        <w:t>This is the average square metre per person (pp).</w:t>
      </w:r>
    </w:p>
  </w:footnote>
  <w:footnote w:id="53">
    <w:p w14:paraId="5CBA6D90" w14:textId="5F499C2E" w:rsidR="00A74941" w:rsidRPr="00A74941" w:rsidRDefault="00A74941">
      <w:pPr>
        <w:pStyle w:val="FootnoteText"/>
        <w:rPr>
          <w:lang w:val="en-US"/>
        </w:rPr>
      </w:pPr>
      <w:r>
        <w:rPr>
          <w:rStyle w:val="FootnoteReference"/>
        </w:rPr>
        <w:footnoteRef/>
      </w:r>
      <w:r>
        <w:t xml:space="preserve"> </w:t>
      </w:r>
      <w:r w:rsidR="00B02CD2" w:rsidRPr="00B02CD2">
        <w:t>Includes properties leased by the Ministry and the Agency in Auckland and Hamilton.</w:t>
      </w:r>
    </w:p>
  </w:footnote>
  <w:footnote w:id="54">
    <w:p w14:paraId="1FCB03F9" w14:textId="035C1E66" w:rsidR="00A74941" w:rsidRPr="00A74941" w:rsidRDefault="00A74941">
      <w:pPr>
        <w:pStyle w:val="FootnoteText"/>
        <w:rPr>
          <w:lang w:val="en-US"/>
        </w:rPr>
      </w:pPr>
      <w:r>
        <w:rPr>
          <w:rStyle w:val="FootnoteReference"/>
        </w:rPr>
        <w:footnoteRef/>
      </w:r>
      <w:r>
        <w:t xml:space="preserve"> </w:t>
      </w:r>
      <w:r w:rsidR="00B02CD2" w:rsidRPr="00B02CD2">
        <w:t>Includes properties leased by the Ministry and the Agency in Palmerston North and Wellington.</w:t>
      </w:r>
    </w:p>
  </w:footnote>
  <w:footnote w:id="55">
    <w:p w14:paraId="139C8FBB" w14:textId="42FBB8A4" w:rsidR="00A74941" w:rsidRPr="00A74941" w:rsidRDefault="00A74941">
      <w:pPr>
        <w:pStyle w:val="FootnoteText"/>
        <w:rPr>
          <w:lang w:val="en-US"/>
        </w:rPr>
      </w:pPr>
      <w:r>
        <w:rPr>
          <w:rStyle w:val="FootnoteReference"/>
        </w:rPr>
        <w:footnoteRef/>
      </w:r>
      <w:r>
        <w:t xml:space="preserve"> </w:t>
      </w:r>
      <w:r w:rsidR="00B02CD2" w:rsidRPr="00B02CD2">
        <w:t>Includes properties leased by the Ministry and the Agency in Christchurch.</w:t>
      </w:r>
    </w:p>
  </w:footnote>
  <w:footnote w:id="56">
    <w:p w14:paraId="039EDAFD" w14:textId="2402064A" w:rsidR="008B7C82" w:rsidRPr="008B7C82" w:rsidRDefault="008B7C82" w:rsidP="008B7C82">
      <w:pPr>
        <w:pStyle w:val="FootnoteText"/>
        <w:rPr>
          <w:lang w:val="en-US"/>
        </w:rPr>
      </w:pPr>
      <w:r>
        <w:rPr>
          <w:rStyle w:val="FootnoteReference"/>
        </w:rPr>
        <w:footnoteRef/>
      </w:r>
      <w:r>
        <w:t xml:space="preserve"> Our emissions will be formally audited by a certified carbon auditor and published on the Ministry’s website, </w:t>
      </w:r>
      <w:hyperlink r:id="rId37" w:history="1">
        <w:r w:rsidRPr="008B7C82">
          <w:rPr>
            <w:rStyle w:val="Hyperlink"/>
          </w:rPr>
          <w:t>health.govt.nz</w:t>
        </w:r>
      </w:hyperlink>
      <w:r>
        <w:t>. As such, the emissions for 2024/25 are considered provisional and unverified.</w:t>
      </w:r>
    </w:p>
  </w:footnote>
  <w:footnote w:id="57">
    <w:p w14:paraId="2530AD1E" w14:textId="3CB0BAD0" w:rsidR="008B7C82" w:rsidRPr="008B7C82" w:rsidRDefault="008B7C82" w:rsidP="008B7C82">
      <w:pPr>
        <w:pStyle w:val="FootnoteText"/>
        <w:rPr>
          <w:lang w:val="en-US"/>
        </w:rPr>
      </w:pPr>
      <w:r>
        <w:rPr>
          <w:rStyle w:val="FootnoteReference"/>
        </w:rPr>
        <w:footnoteRef/>
      </w:r>
      <w:r>
        <w:t xml:space="preserve"> Following a review of the historical data used to produce the 2021/22 emissions report, the total emissions for the base year (1 March 2019 to 29 February 2020) have been amended from 1,962.84 t CO2e to 1,966.23 t CO2e.</w:t>
      </w:r>
    </w:p>
  </w:footnote>
  <w:footnote w:id="58">
    <w:p w14:paraId="1BCDF9CD" w14:textId="67ABD3AC" w:rsidR="008B7C82" w:rsidRPr="008B7C82" w:rsidRDefault="008B7C82" w:rsidP="008B7C82">
      <w:pPr>
        <w:pStyle w:val="FootnoteText"/>
        <w:rPr>
          <w:lang w:val="en-US"/>
        </w:rPr>
      </w:pPr>
      <w:r>
        <w:rPr>
          <w:rStyle w:val="FootnoteReference"/>
        </w:rPr>
        <w:footnoteRef/>
      </w:r>
      <w:r>
        <w:t xml:space="preserve"> Ministry for the Environment. 2025. </w:t>
      </w:r>
      <w:r w:rsidRPr="00B43168">
        <w:rPr>
          <w:i/>
          <w:iCs/>
        </w:rPr>
        <w:t>New emissions factors released</w:t>
      </w:r>
      <w:r>
        <w:t xml:space="preserve">. URL: </w:t>
      </w:r>
      <w:hyperlink r:id="rId38" w:history="1">
        <w:r w:rsidRPr="008B7C82">
          <w:rPr>
            <w:rStyle w:val="Hyperlink"/>
          </w:rPr>
          <w:t>environment.govt.nz/news/new-emissions-factors-released/</w:t>
        </w:r>
      </w:hyperlink>
      <w:r>
        <w:t xml:space="preserve"> (accessed 23 July 2025).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63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210"/>
      <w:gridCol w:w="4429"/>
    </w:tblGrid>
    <w:tr w:rsidR="005A79E5" w14:paraId="11530A0D" w14:textId="77777777" w:rsidTr="008F2B72">
      <w:trPr>
        <w:cantSplit/>
      </w:trPr>
      <w:tc>
        <w:tcPr>
          <w:tcW w:w="5210" w:type="dxa"/>
          <w:vAlign w:val="center"/>
        </w:tcPr>
        <w:tbl>
          <w:tblPr>
            <w:tblStyle w:val="TableGrid"/>
            <w:tblW w:w="963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210"/>
            <w:gridCol w:w="4429"/>
          </w:tblGrid>
          <w:tr w:rsidR="008105CB" w14:paraId="38717DD9" w14:textId="77777777">
            <w:trPr>
              <w:cantSplit/>
            </w:trPr>
            <w:tc>
              <w:tcPr>
                <w:tcW w:w="5210" w:type="dxa"/>
                <w:vAlign w:val="center"/>
              </w:tcPr>
              <w:p w14:paraId="69C38400" w14:textId="77777777" w:rsidR="008105CB" w:rsidRDefault="008105CB" w:rsidP="008105CB">
                <w:pPr>
                  <w:pStyle w:val="Header"/>
                </w:pPr>
                <w:r>
                  <w:rPr>
                    <w:noProof/>
                    <w:lang w:eastAsia="en-NZ"/>
                  </w:rPr>
                  <w:drawing>
                    <wp:inline distT="0" distB="0" distL="0" distR="0" wp14:anchorId="74F5B65C" wp14:editId="764B0F58">
                      <wp:extent cx="2294626" cy="542925"/>
                      <wp:effectExtent l="0" t="0" r="0" b="0"/>
                      <wp:docPr id="1" name="Picture 1" descr="New Zealand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New Zealand Government logo"/>
                              <pic:cNvPicPr/>
                            </pic:nvPicPr>
                            <pic:blipFill rotWithShape="1">
                              <a:blip r:embed="rId1" cstate="print">
                                <a:extLst>
                                  <a:ext uri="{28A0092B-C50C-407E-A947-70E740481C1C}">
                                    <a14:useLocalDpi xmlns:a14="http://schemas.microsoft.com/office/drawing/2010/main" val="0"/>
                                  </a:ext>
                                </a:extLst>
                              </a:blip>
                              <a:srcRect l="10400" t="16015" r="61171" b="13256"/>
                              <a:stretch/>
                            </pic:blipFill>
                            <pic:spPr bwMode="auto">
                              <a:xfrm>
                                <a:off x="0" y="0"/>
                                <a:ext cx="2294626" cy="542925"/>
                              </a:xfrm>
                              <a:prstGeom prst="rect">
                                <a:avLst/>
                              </a:prstGeom>
                              <a:ln>
                                <a:noFill/>
                              </a:ln>
                              <a:extLst>
                                <a:ext uri="{53640926-AAD7-44D8-BBD7-CCE9431645EC}">
                                  <a14:shadowObscured xmlns:a14="http://schemas.microsoft.com/office/drawing/2010/main"/>
                                </a:ext>
                              </a:extLst>
                            </pic:spPr>
                          </pic:pic>
                        </a:graphicData>
                      </a:graphic>
                    </wp:inline>
                  </w:drawing>
                </w:r>
              </w:p>
            </w:tc>
            <w:tc>
              <w:tcPr>
                <w:tcW w:w="4429" w:type="dxa"/>
                <w:vAlign w:val="center"/>
              </w:tcPr>
              <w:p w14:paraId="0CABDE08" w14:textId="77777777" w:rsidR="008105CB" w:rsidRDefault="008105CB" w:rsidP="008105CB">
                <w:pPr>
                  <w:pStyle w:val="Header"/>
                  <w:jc w:val="right"/>
                </w:pPr>
                <w:r>
                  <w:rPr>
                    <w:noProof/>
                  </w:rPr>
                  <w:drawing>
                    <wp:anchor distT="0" distB="0" distL="114300" distR="114300" simplePos="0" relativeHeight="251658240" behindDoc="0" locked="0" layoutInCell="1" allowOverlap="1" wp14:anchorId="7302C240" wp14:editId="04CFE820">
                      <wp:simplePos x="0" y="0"/>
                      <wp:positionH relativeFrom="column">
                        <wp:posOffset>1365885</wp:posOffset>
                      </wp:positionH>
                      <wp:positionV relativeFrom="paragraph">
                        <wp:posOffset>-2540</wp:posOffset>
                      </wp:positionV>
                      <wp:extent cx="1518285" cy="718185"/>
                      <wp:effectExtent l="0" t="0" r="0" b="0"/>
                      <wp:wrapNone/>
                      <wp:docPr id="4" name="Picture 4"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Ministry of Health logo"/>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518285" cy="718185"/>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2BDE3162" w14:textId="4CD74DB3" w:rsidR="005A79E5" w:rsidRDefault="005A79E5" w:rsidP="00B26F0F">
          <w:pPr>
            <w:pStyle w:val="Header"/>
          </w:pPr>
        </w:p>
      </w:tc>
      <w:tc>
        <w:tcPr>
          <w:tcW w:w="4429" w:type="dxa"/>
          <w:vAlign w:val="center"/>
        </w:tcPr>
        <w:p w14:paraId="06193D58" w14:textId="7ACCAF3B" w:rsidR="005A79E5" w:rsidRDefault="005A79E5">
          <w:pPr>
            <w:pStyle w:val="Header"/>
            <w:jc w:val="right"/>
          </w:pPr>
        </w:p>
      </w:tc>
    </w:tr>
  </w:tbl>
  <w:p w14:paraId="51F2CCF0" w14:textId="77777777" w:rsidR="00365591" w:rsidRDefault="00365591">
    <w:pPr>
      <w:pStyle w:val="Header"/>
    </w:pPr>
  </w:p>
  <w:p w14:paraId="0FC36A53" w14:textId="77777777" w:rsidR="008105CB" w:rsidRDefault="008105CB" w:rsidP="008105CB">
    <w:pPr>
      <w:pStyle w:val="Header"/>
      <w:jc w:val="right"/>
    </w:pPr>
  </w:p>
  <w:p w14:paraId="035C6DB0" w14:textId="6F118FB8" w:rsidR="008105CB" w:rsidRDefault="008105CB" w:rsidP="008105CB">
    <w:pPr>
      <w:pStyle w:val="Header"/>
      <w:jc w:val="right"/>
    </w:pPr>
    <w:r>
      <w:t>E.10 AR (2024/25)</w:t>
    </w:r>
  </w:p>
  <w:p w14:paraId="3BAC380B" w14:textId="0BE8BD47" w:rsidR="008105CB" w:rsidRDefault="008105CB" w:rsidP="008105CB">
    <w:pPr>
      <w:pStyle w:val="Header"/>
      <w:jc w:val="right"/>
    </w:pPr>
    <w:r>
      <w:t>B.14 (Health)</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244408" w14:textId="77777777" w:rsidR="008105CB" w:rsidRDefault="008105C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43EC00" w14:textId="77777777" w:rsidR="00926083" w:rsidRDefault="0092608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2E1B55"/>
    <w:multiLevelType w:val="singleLevel"/>
    <w:tmpl w:val="1A46536C"/>
    <w:lvl w:ilvl="0">
      <w:start w:val="1"/>
      <w:numFmt w:val="bullet"/>
      <w:pStyle w:val="TableBullet"/>
      <w:lvlText w:val=""/>
      <w:lvlJc w:val="left"/>
      <w:pPr>
        <w:tabs>
          <w:tab w:val="num" w:pos="284"/>
        </w:tabs>
        <w:ind w:left="284" w:hanging="284"/>
      </w:pPr>
      <w:rPr>
        <w:rFonts w:ascii="Symbol" w:hAnsi="Symbol" w:hint="default"/>
        <w:sz w:val="16"/>
        <w:szCs w:val="16"/>
      </w:rPr>
    </w:lvl>
  </w:abstractNum>
  <w:abstractNum w:abstractNumId="1" w15:restartNumberingAfterBreak="0">
    <w:nsid w:val="052041F9"/>
    <w:multiLevelType w:val="hybridMultilevel"/>
    <w:tmpl w:val="ABAC7CB8"/>
    <w:lvl w:ilvl="0" w:tplc="614058B0">
      <w:start w:val="1"/>
      <w:numFmt w:val="decimal"/>
      <w:lvlText w:val="%1."/>
      <w:lvlJc w:val="left"/>
      <w:pPr>
        <w:ind w:left="840" w:hanging="360"/>
      </w:pPr>
      <w:rPr>
        <w:rFonts w:hint="default"/>
      </w:rPr>
    </w:lvl>
    <w:lvl w:ilvl="1" w:tplc="14090019">
      <w:start w:val="1"/>
      <w:numFmt w:val="lowerLetter"/>
      <w:lvlText w:val="%2."/>
      <w:lvlJc w:val="left"/>
      <w:pPr>
        <w:ind w:left="1560" w:hanging="360"/>
      </w:pPr>
    </w:lvl>
    <w:lvl w:ilvl="2" w:tplc="1409001B">
      <w:start w:val="1"/>
      <w:numFmt w:val="lowerRoman"/>
      <w:lvlText w:val="%3."/>
      <w:lvlJc w:val="right"/>
      <w:pPr>
        <w:ind w:left="2280" w:hanging="180"/>
      </w:pPr>
    </w:lvl>
    <w:lvl w:ilvl="3" w:tplc="1409000F" w:tentative="1">
      <w:start w:val="1"/>
      <w:numFmt w:val="decimal"/>
      <w:lvlText w:val="%4."/>
      <w:lvlJc w:val="left"/>
      <w:pPr>
        <w:ind w:left="3000" w:hanging="360"/>
      </w:pPr>
    </w:lvl>
    <w:lvl w:ilvl="4" w:tplc="14090019" w:tentative="1">
      <w:start w:val="1"/>
      <w:numFmt w:val="lowerLetter"/>
      <w:lvlText w:val="%5."/>
      <w:lvlJc w:val="left"/>
      <w:pPr>
        <w:ind w:left="3720" w:hanging="360"/>
      </w:pPr>
    </w:lvl>
    <w:lvl w:ilvl="5" w:tplc="1409001B" w:tentative="1">
      <w:start w:val="1"/>
      <w:numFmt w:val="lowerRoman"/>
      <w:lvlText w:val="%6."/>
      <w:lvlJc w:val="right"/>
      <w:pPr>
        <w:ind w:left="4440" w:hanging="180"/>
      </w:pPr>
    </w:lvl>
    <w:lvl w:ilvl="6" w:tplc="1409000F" w:tentative="1">
      <w:start w:val="1"/>
      <w:numFmt w:val="decimal"/>
      <w:lvlText w:val="%7."/>
      <w:lvlJc w:val="left"/>
      <w:pPr>
        <w:ind w:left="5160" w:hanging="360"/>
      </w:pPr>
    </w:lvl>
    <w:lvl w:ilvl="7" w:tplc="14090019" w:tentative="1">
      <w:start w:val="1"/>
      <w:numFmt w:val="lowerLetter"/>
      <w:lvlText w:val="%8."/>
      <w:lvlJc w:val="left"/>
      <w:pPr>
        <w:ind w:left="5880" w:hanging="360"/>
      </w:pPr>
    </w:lvl>
    <w:lvl w:ilvl="8" w:tplc="1409001B" w:tentative="1">
      <w:start w:val="1"/>
      <w:numFmt w:val="lowerRoman"/>
      <w:lvlText w:val="%9."/>
      <w:lvlJc w:val="right"/>
      <w:pPr>
        <w:ind w:left="6600" w:hanging="180"/>
      </w:pPr>
    </w:lvl>
  </w:abstractNum>
  <w:abstractNum w:abstractNumId="2" w15:restartNumberingAfterBreak="0">
    <w:nsid w:val="07BA0EC1"/>
    <w:multiLevelType w:val="hybridMultilevel"/>
    <w:tmpl w:val="0FDE2E92"/>
    <w:lvl w:ilvl="0" w:tplc="9B36D550">
      <w:numFmt w:val="bullet"/>
      <w:lvlText w:val="•"/>
      <w:lvlJc w:val="left"/>
      <w:pPr>
        <w:ind w:left="720" w:hanging="360"/>
      </w:pPr>
      <w:rPr>
        <w:rFonts w:ascii="Arial" w:eastAsia="Times New Roman" w:hAnsi="Arial" w:cs="Aria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 w15:restartNumberingAfterBreak="0">
    <w:nsid w:val="0B82271C"/>
    <w:multiLevelType w:val="hybridMultilevel"/>
    <w:tmpl w:val="84E6EA98"/>
    <w:lvl w:ilvl="0" w:tplc="14090003">
      <w:start w:val="1"/>
      <w:numFmt w:val="bullet"/>
      <w:lvlText w:val="o"/>
      <w:lvlJc w:val="left"/>
      <w:pPr>
        <w:ind w:left="644" w:hanging="360"/>
      </w:pPr>
      <w:rPr>
        <w:rFonts w:ascii="Courier New" w:hAnsi="Courier New" w:cs="Courier New" w:hint="default"/>
      </w:rPr>
    </w:lvl>
    <w:lvl w:ilvl="1" w:tplc="14090003" w:tentative="1">
      <w:start w:val="1"/>
      <w:numFmt w:val="bullet"/>
      <w:lvlText w:val="o"/>
      <w:lvlJc w:val="left"/>
      <w:pPr>
        <w:ind w:left="1364" w:hanging="360"/>
      </w:pPr>
      <w:rPr>
        <w:rFonts w:ascii="Courier New" w:hAnsi="Courier New" w:cs="Courier New" w:hint="default"/>
      </w:rPr>
    </w:lvl>
    <w:lvl w:ilvl="2" w:tplc="14090005" w:tentative="1">
      <w:start w:val="1"/>
      <w:numFmt w:val="bullet"/>
      <w:lvlText w:val=""/>
      <w:lvlJc w:val="left"/>
      <w:pPr>
        <w:ind w:left="2084" w:hanging="360"/>
      </w:pPr>
      <w:rPr>
        <w:rFonts w:ascii="Wingdings" w:hAnsi="Wingdings" w:hint="default"/>
      </w:rPr>
    </w:lvl>
    <w:lvl w:ilvl="3" w:tplc="14090001" w:tentative="1">
      <w:start w:val="1"/>
      <w:numFmt w:val="bullet"/>
      <w:lvlText w:val=""/>
      <w:lvlJc w:val="left"/>
      <w:pPr>
        <w:ind w:left="2804" w:hanging="360"/>
      </w:pPr>
      <w:rPr>
        <w:rFonts w:ascii="Symbol" w:hAnsi="Symbol" w:hint="default"/>
      </w:rPr>
    </w:lvl>
    <w:lvl w:ilvl="4" w:tplc="14090003" w:tentative="1">
      <w:start w:val="1"/>
      <w:numFmt w:val="bullet"/>
      <w:lvlText w:val="o"/>
      <w:lvlJc w:val="left"/>
      <w:pPr>
        <w:ind w:left="3524" w:hanging="360"/>
      </w:pPr>
      <w:rPr>
        <w:rFonts w:ascii="Courier New" w:hAnsi="Courier New" w:cs="Courier New" w:hint="default"/>
      </w:rPr>
    </w:lvl>
    <w:lvl w:ilvl="5" w:tplc="14090005" w:tentative="1">
      <w:start w:val="1"/>
      <w:numFmt w:val="bullet"/>
      <w:lvlText w:val=""/>
      <w:lvlJc w:val="left"/>
      <w:pPr>
        <w:ind w:left="4244" w:hanging="360"/>
      </w:pPr>
      <w:rPr>
        <w:rFonts w:ascii="Wingdings" w:hAnsi="Wingdings" w:hint="default"/>
      </w:rPr>
    </w:lvl>
    <w:lvl w:ilvl="6" w:tplc="14090001" w:tentative="1">
      <w:start w:val="1"/>
      <w:numFmt w:val="bullet"/>
      <w:lvlText w:val=""/>
      <w:lvlJc w:val="left"/>
      <w:pPr>
        <w:ind w:left="4964" w:hanging="360"/>
      </w:pPr>
      <w:rPr>
        <w:rFonts w:ascii="Symbol" w:hAnsi="Symbol" w:hint="default"/>
      </w:rPr>
    </w:lvl>
    <w:lvl w:ilvl="7" w:tplc="14090003" w:tentative="1">
      <w:start w:val="1"/>
      <w:numFmt w:val="bullet"/>
      <w:lvlText w:val="o"/>
      <w:lvlJc w:val="left"/>
      <w:pPr>
        <w:ind w:left="5684" w:hanging="360"/>
      </w:pPr>
      <w:rPr>
        <w:rFonts w:ascii="Courier New" w:hAnsi="Courier New" w:cs="Courier New" w:hint="default"/>
      </w:rPr>
    </w:lvl>
    <w:lvl w:ilvl="8" w:tplc="14090005" w:tentative="1">
      <w:start w:val="1"/>
      <w:numFmt w:val="bullet"/>
      <w:lvlText w:val=""/>
      <w:lvlJc w:val="left"/>
      <w:pPr>
        <w:ind w:left="6404" w:hanging="360"/>
      </w:pPr>
      <w:rPr>
        <w:rFonts w:ascii="Wingdings" w:hAnsi="Wingdings" w:hint="default"/>
      </w:rPr>
    </w:lvl>
  </w:abstractNum>
  <w:abstractNum w:abstractNumId="4" w15:restartNumberingAfterBreak="0">
    <w:nsid w:val="0F487000"/>
    <w:multiLevelType w:val="hybridMultilevel"/>
    <w:tmpl w:val="D1508736"/>
    <w:lvl w:ilvl="0" w:tplc="14090001">
      <w:start w:val="1"/>
      <w:numFmt w:val="bullet"/>
      <w:lvlText w:val=""/>
      <w:lvlJc w:val="left"/>
      <w:pPr>
        <w:ind w:left="1800" w:hanging="360"/>
      </w:pPr>
      <w:rPr>
        <w:rFonts w:ascii="Symbol" w:hAnsi="Symbol" w:hint="default"/>
      </w:rPr>
    </w:lvl>
    <w:lvl w:ilvl="1" w:tplc="14090003" w:tentative="1">
      <w:start w:val="1"/>
      <w:numFmt w:val="bullet"/>
      <w:lvlText w:val="o"/>
      <w:lvlJc w:val="left"/>
      <w:pPr>
        <w:ind w:left="2520" w:hanging="360"/>
      </w:pPr>
      <w:rPr>
        <w:rFonts w:ascii="Courier New" w:hAnsi="Courier New" w:cs="Courier New" w:hint="default"/>
      </w:rPr>
    </w:lvl>
    <w:lvl w:ilvl="2" w:tplc="14090005" w:tentative="1">
      <w:start w:val="1"/>
      <w:numFmt w:val="bullet"/>
      <w:lvlText w:val=""/>
      <w:lvlJc w:val="left"/>
      <w:pPr>
        <w:ind w:left="3240" w:hanging="360"/>
      </w:pPr>
      <w:rPr>
        <w:rFonts w:ascii="Wingdings" w:hAnsi="Wingdings" w:hint="default"/>
      </w:rPr>
    </w:lvl>
    <w:lvl w:ilvl="3" w:tplc="14090001" w:tentative="1">
      <w:start w:val="1"/>
      <w:numFmt w:val="bullet"/>
      <w:lvlText w:val=""/>
      <w:lvlJc w:val="left"/>
      <w:pPr>
        <w:ind w:left="3960" w:hanging="360"/>
      </w:pPr>
      <w:rPr>
        <w:rFonts w:ascii="Symbol" w:hAnsi="Symbol" w:hint="default"/>
      </w:rPr>
    </w:lvl>
    <w:lvl w:ilvl="4" w:tplc="14090003" w:tentative="1">
      <w:start w:val="1"/>
      <w:numFmt w:val="bullet"/>
      <w:lvlText w:val="o"/>
      <w:lvlJc w:val="left"/>
      <w:pPr>
        <w:ind w:left="4680" w:hanging="360"/>
      </w:pPr>
      <w:rPr>
        <w:rFonts w:ascii="Courier New" w:hAnsi="Courier New" w:cs="Courier New" w:hint="default"/>
      </w:rPr>
    </w:lvl>
    <w:lvl w:ilvl="5" w:tplc="14090005" w:tentative="1">
      <w:start w:val="1"/>
      <w:numFmt w:val="bullet"/>
      <w:lvlText w:val=""/>
      <w:lvlJc w:val="left"/>
      <w:pPr>
        <w:ind w:left="5400" w:hanging="360"/>
      </w:pPr>
      <w:rPr>
        <w:rFonts w:ascii="Wingdings" w:hAnsi="Wingdings" w:hint="default"/>
      </w:rPr>
    </w:lvl>
    <w:lvl w:ilvl="6" w:tplc="14090001" w:tentative="1">
      <w:start w:val="1"/>
      <w:numFmt w:val="bullet"/>
      <w:lvlText w:val=""/>
      <w:lvlJc w:val="left"/>
      <w:pPr>
        <w:ind w:left="6120" w:hanging="360"/>
      </w:pPr>
      <w:rPr>
        <w:rFonts w:ascii="Symbol" w:hAnsi="Symbol" w:hint="default"/>
      </w:rPr>
    </w:lvl>
    <w:lvl w:ilvl="7" w:tplc="14090003" w:tentative="1">
      <w:start w:val="1"/>
      <w:numFmt w:val="bullet"/>
      <w:lvlText w:val="o"/>
      <w:lvlJc w:val="left"/>
      <w:pPr>
        <w:ind w:left="6840" w:hanging="360"/>
      </w:pPr>
      <w:rPr>
        <w:rFonts w:ascii="Courier New" w:hAnsi="Courier New" w:cs="Courier New" w:hint="default"/>
      </w:rPr>
    </w:lvl>
    <w:lvl w:ilvl="8" w:tplc="14090005" w:tentative="1">
      <w:start w:val="1"/>
      <w:numFmt w:val="bullet"/>
      <w:lvlText w:val=""/>
      <w:lvlJc w:val="left"/>
      <w:pPr>
        <w:ind w:left="7560" w:hanging="360"/>
      </w:pPr>
      <w:rPr>
        <w:rFonts w:ascii="Wingdings" w:hAnsi="Wingdings" w:hint="default"/>
      </w:rPr>
    </w:lvl>
  </w:abstractNum>
  <w:abstractNum w:abstractNumId="5" w15:restartNumberingAfterBreak="0">
    <w:nsid w:val="11023BAD"/>
    <w:multiLevelType w:val="hybridMultilevel"/>
    <w:tmpl w:val="4830DBB8"/>
    <w:lvl w:ilvl="0" w:tplc="AEE29EB8">
      <w:start w:val="1"/>
      <w:numFmt w:val="bullet"/>
      <w:lvlText w:val="•"/>
      <w:lvlJc w:val="left"/>
      <w:pPr>
        <w:ind w:left="246" w:hanging="134"/>
      </w:pPr>
      <w:rPr>
        <w:rFonts w:ascii="Arial Unicode MS" w:eastAsia="Arial Unicode MS" w:hAnsi="Arial Unicode MS" w:hint="default"/>
        <w:w w:val="107"/>
        <w:sz w:val="21"/>
        <w:szCs w:val="21"/>
      </w:rPr>
    </w:lvl>
    <w:lvl w:ilvl="1" w:tplc="A89C032A">
      <w:start w:val="1"/>
      <w:numFmt w:val="bullet"/>
      <w:lvlText w:val="•"/>
      <w:lvlJc w:val="left"/>
      <w:pPr>
        <w:ind w:left="464" w:hanging="134"/>
      </w:pPr>
      <w:rPr>
        <w:rFonts w:hint="default"/>
      </w:rPr>
    </w:lvl>
    <w:lvl w:ilvl="2" w:tplc="AFB65F98">
      <w:start w:val="1"/>
      <w:numFmt w:val="bullet"/>
      <w:lvlText w:val="•"/>
      <w:lvlJc w:val="left"/>
      <w:pPr>
        <w:ind w:left="682" w:hanging="134"/>
      </w:pPr>
      <w:rPr>
        <w:rFonts w:hint="default"/>
      </w:rPr>
    </w:lvl>
    <w:lvl w:ilvl="3" w:tplc="A148FA04">
      <w:start w:val="1"/>
      <w:numFmt w:val="bullet"/>
      <w:lvlText w:val="•"/>
      <w:lvlJc w:val="left"/>
      <w:pPr>
        <w:ind w:left="900" w:hanging="134"/>
      </w:pPr>
      <w:rPr>
        <w:rFonts w:hint="default"/>
      </w:rPr>
    </w:lvl>
    <w:lvl w:ilvl="4" w:tplc="F490CA92">
      <w:start w:val="1"/>
      <w:numFmt w:val="bullet"/>
      <w:lvlText w:val="•"/>
      <w:lvlJc w:val="left"/>
      <w:pPr>
        <w:ind w:left="1118" w:hanging="134"/>
      </w:pPr>
      <w:rPr>
        <w:rFonts w:hint="default"/>
      </w:rPr>
    </w:lvl>
    <w:lvl w:ilvl="5" w:tplc="B9903E90">
      <w:start w:val="1"/>
      <w:numFmt w:val="bullet"/>
      <w:lvlText w:val="•"/>
      <w:lvlJc w:val="left"/>
      <w:pPr>
        <w:ind w:left="1336" w:hanging="134"/>
      </w:pPr>
      <w:rPr>
        <w:rFonts w:hint="default"/>
      </w:rPr>
    </w:lvl>
    <w:lvl w:ilvl="6" w:tplc="811ED8BC">
      <w:start w:val="1"/>
      <w:numFmt w:val="bullet"/>
      <w:lvlText w:val="•"/>
      <w:lvlJc w:val="left"/>
      <w:pPr>
        <w:ind w:left="1554" w:hanging="134"/>
      </w:pPr>
      <w:rPr>
        <w:rFonts w:hint="default"/>
      </w:rPr>
    </w:lvl>
    <w:lvl w:ilvl="7" w:tplc="20BC151E">
      <w:start w:val="1"/>
      <w:numFmt w:val="bullet"/>
      <w:lvlText w:val="•"/>
      <w:lvlJc w:val="left"/>
      <w:pPr>
        <w:ind w:left="1771" w:hanging="134"/>
      </w:pPr>
      <w:rPr>
        <w:rFonts w:hint="default"/>
      </w:rPr>
    </w:lvl>
    <w:lvl w:ilvl="8" w:tplc="80AA897C">
      <w:start w:val="1"/>
      <w:numFmt w:val="bullet"/>
      <w:lvlText w:val="•"/>
      <w:lvlJc w:val="left"/>
      <w:pPr>
        <w:ind w:left="1989" w:hanging="134"/>
      </w:pPr>
      <w:rPr>
        <w:rFonts w:hint="default"/>
      </w:rPr>
    </w:lvl>
  </w:abstractNum>
  <w:abstractNum w:abstractNumId="6" w15:restartNumberingAfterBreak="0">
    <w:nsid w:val="1915754A"/>
    <w:multiLevelType w:val="hybridMultilevel"/>
    <w:tmpl w:val="BE16CB2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7" w15:restartNumberingAfterBreak="0">
    <w:nsid w:val="1A6C6694"/>
    <w:multiLevelType w:val="hybridMultilevel"/>
    <w:tmpl w:val="27DA59F2"/>
    <w:lvl w:ilvl="0" w:tplc="F6EEA218">
      <w:start w:val="1"/>
      <w:numFmt w:val="bullet"/>
      <w:lvlText w:val="•"/>
      <w:lvlJc w:val="left"/>
      <w:pPr>
        <w:ind w:left="559" w:hanging="134"/>
      </w:pPr>
      <w:rPr>
        <w:rFonts w:ascii="Lucida Sans Unicode" w:eastAsia="Lucida Sans Unicode" w:hAnsi="Lucida Sans Unicode" w:hint="default"/>
        <w:w w:val="59"/>
        <w:sz w:val="21"/>
        <w:szCs w:val="21"/>
      </w:rPr>
    </w:lvl>
    <w:lvl w:ilvl="1" w:tplc="002E3EAE">
      <w:start w:val="1"/>
      <w:numFmt w:val="bullet"/>
      <w:lvlText w:val="•"/>
      <w:lvlJc w:val="left"/>
      <w:pPr>
        <w:ind w:left="808" w:hanging="134"/>
      </w:pPr>
      <w:rPr>
        <w:rFonts w:hint="default"/>
      </w:rPr>
    </w:lvl>
    <w:lvl w:ilvl="2" w:tplc="2D64B7B0">
      <w:start w:val="1"/>
      <w:numFmt w:val="bullet"/>
      <w:lvlText w:val="•"/>
      <w:lvlJc w:val="left"/>
      <w:pPr>
        <w:ind w:left="1057" w:hanging="134"/>
      </w:pPr>
      <w:rPr>
        <w:rFonts w:hint="default"/>
      </w:rPr>
    </w:lvl>
    <w:lvl w:ilvl="3" w:tplc="82F22056">
      <w:start w:val="1"/>
      <w:numFmt w:val="bullet"/>
      <w:lvlText w:val="•"/>
      <w:lvlJc w:val="left"/>
      <w:pPr>
        <w:ind w:left="1306" w:hanging="134"/>
      </w:pPr>
      <w:rPr>
        <w:rFonts w:hint="default"/>
      </w:rPr>
    </w:lvl>
    <w:lvl w:ilvl="4" w:tplc="D920647A">
      <w:start w:val="1"/>
      <w:numFmt w:val="bullet"/>
      <w:lvlText w:val="•"/>
      <w:lvlJc w:val="left"/>
      <w:pPr>
        <w:ind w:left="1556" w:hanging="134"/>
      </w:pPr>
      <w:rPr>
        <w:rFonts w:hint="default"/>
      </w:rPr>
    </w:lvl>
    <w:lvl w:ilvl="5" w:tplc="24E6088C">
      <w:start w:val="1"/>
      <w:numFmt w:val="bullet"/>
      <w:lvlText w:val="•"/>
      <w:lvlJc w:val="left"/>
      <w:pPr>
        <w:ind w:left="1805" w:hanging="134"/>
      </w:pPr>
      <w:rPr>
        <w:rFonts w:hint="default"/>
      </w:rPr>
    </w:lvl>
    <w:lvl w:ilvl="6" w:tplc="273217BC">
      <w:start w:val="1"/>
      <w:numFmt w:val="bullet"/>
      <w:lvlText w:val="•"/>
      <w:lvlJc w:val="left"/>
      <w:pPr>
        <w:ind w:left="2054" w:hanging="134"/>
      </w:pPr>
      <w:rPr>
        <w:rFonts w:hint="default"/>
      </w:rPr>
    </w:lvl>
    <w:lvl w:ilvl="7" w:tplc="FCFE4A4A">
      <w:start w:val="1"/>
      <w:numFmt w:val="bullet"/>
      <w:lvlText w:val="•"/>
      <w:lvlJc w:val="left"/>
      <w:pPr>
        <w:ind w:left="2303" w:hanging="134"/>
      </w:pPr>
      <w:rPr>
        <w:rFonts w:hint="default"/>
      </w:rPr>
    </w:lvl>
    <w:lvl w:ilvl="8" w:tplc="47085256">
      <w:start w:val="1"/>
      <w:numFmt w:val="bullet"/>
      <w:lvlText w:val="•"/>
      <w:lvlJc w:val="left"/>
      <w:pPr>
        <w:ind w:left="2552" w:hanging="134"/>
      </w:pPr>
      <w:rPr>
        <w:rFonts w:hint="default"/>
      </w:rPr>
    </w:lvl>
  </w:abstractNum>
  <w:abstractNum w:abstractNumId="8" w15:restartNumberingAfterBreak="0">
    <w:nsid w:val="1AD22446"/>
    <w:multiLevelType w:val="hybridMultilevel"/>
    <w:tmpl w:val="82B0314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9" w15:restartNumberingAfterBreak="0">
    <w:nsid w:val="1BF65D06"/>
    <w:multiLevelType w:val="hybridMultilevel"/>
    <w:tmpl w:val="0C0C9346"/>
    <w:lvl w:ilvl="0" w:tplc="1409000F">
      <w:start w:val="1"/>
      <w:numFmt w:val="decimal"/>
      <w:lvlText w:val="%1."/>
      <w:lvlJc w:val="left"/>
      <w:pPr>
        <w:ind w:left="360" w:hanging="360"/>
      </w:pPr>
    </w:lvl>
    <w:lvl w:ilvl="1" w:tplc="14090019">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10" w15:restartNumberingAfterBreak="0">
    <w:nsid w:val="1E2C3CC1"/>
    <w:multiLevelType w:val="hybridMultilevel"/>
    <w:tmpl w:val="EEF8345E"/>
    <w:lvl w:ilvl="0" w:tplc="5B960B98">
      <w:start w:val="1"/>
      <w:numFmt w:val="bullet"/>
      <w:lvlText w:val="•"/>
      <w:lvlJc w:val="left"/>
      <w:pPr>
        <w:ind w:left="1984" w:hanging="284"/>
      </w:pPr>
      <w:rPr>
        <w:rFonts w:ascii="Lucida Sans Unicode" w:eastAsia="Lucida Sans Unicode" w:hAnsi="Lucida Sans Unicode" w:hint="default"/>
        <w:w w:val="59"/>
        <w:sz w:val="21"/>
        <w:szCs w:val="21"/>
      </w:rPr>
    </w:lvl>
    <w:lvl w:ilvl="1" w:tplc="3A3EAE6C">
      <w:start w:val="1"/>
      <w:numFmt w:val="bullet"/>
      <w:lvlText w:val="•"/>
      <w:lvlJc w:val="left"/>
      <w:pPr>
        <w:ind w:left="2808" w:hanging="284"/>
      </w:pPr>
      <w:rPr>
        <w:rFonts w:hint="default"/>
      </w:rPr>
    </w:lvl>
    <w:lvl w:ilvl="2" w:tplc="0E4E143C">
      <w:start w:val="1"/>
      <w:numFmt w:val="bullet"/>
      <w:lvlText w:val="•"/>
      <w:lvlJc w:val="left"/>
      <w:pPr>
        <w:ind w:left="3632" w:hanging="284"/>
      </w:pPr>
      <w:rPr>
        <w:rFonts w:hint="default"/>
      </w:rPr>
    </w:lvl>
    <w:lvl w:ilvl="3" w:tplc="B79A0BDC">
      <w:start w:val="1"/>
      <w:numFmt w:val="bullet"/>
      <w:lvlText w:val="•"/>
      <w:lvlJc w:val="left"/>
      <w:pPr>
        <w:ind w:left="4456" w:hanging="284"/>
      </w:pPr>
      <w:rPr>
        <w:rFonts w:hint="default"/>
      </w:rPr>
    </w:lvl>
    <w:lvl w:ilvl="4" w:tplc="53B018D4">
      <w:start w:val="1"/>
      <w:numFmt w:val="bullet"/>
      <w:lvlText w:val="•"/>
      <w:lvlJc w:val="left"/>
      <w:pPr>
        <w:ind w:left="5280" w:hanging="284"/>
      </w:pPr>
      <w:rPr>
        <w:rFonts w:hint="default"/>
      </w:rPr>
    </w:lvl>
    <w:lvl w:ilvl="5" w:tplc="E0EC6604">
      <w:start w:val="1"/>
      <w:numFmt w:val="bullet"/>
      <w:lvlText w:val="•"/>
      <w:lvlJc w:val="left"/>
      <w:pPr>
        <w:ind w:left="6104" w:hanging="284"/>
      </w:pPr>
      <w:rPr>
        <w:rFonts w:hint="default"/>
      </w:rPr>
    </w:lvl>
    <w:lvl w:ilvl="6" w:tplc="400A10A6">
      <w:start w:val="1"/>
      <w:numFmt w:val="bullet"/>
      <w:lvlText w:val="•"/>
      <w:lvlJc w:val="left"/>
      <w:pPr>
        <w:ind w:left="6929" w:hanging="284"/>
      </w:pPr>
      <w:rPr>
        <w:rFonts w:hint="default"/>
      </w:rPr>
    </w:lvl>
    <w:lvl w:ilvl="7" w:tplc="153C0546">
      <w:start w:val="1"/>
      <w:numFmt w:val="bullet"/>
      <w:lvlText w:val="•"/>
      <w:lvlJc w:val="left"/>
      <w:pPr>
        <w:ind w:left="7753" w:hanging="284"/>
      </w:pPr>
      <w:rPr>
        <w:rFonts w:hint="default"/>
      </w:rPr>
    </w:lvl>
    <w:lvl w:ilvl="8" w:tplc="90B4C0C6">
      <w:start w:val="1"/>
      <w:numFmt w:val="bullet"/>
      <w:lvlText w:val="•"/>
      <w:lvlJc w:val="left"/>
      <w:pPr>
        <w:ind w:left="8577" w:hanging="284"/>
      </w:pPr>
      <w:rPr>
        <w:rFonts w:hint="default"/>
      </w:rPr>
    </w:lvl>
  </w:abstractNum>
  <w:abstractNum w:abstractNumId="11" w15:restartNumberingAfterBreak="0">
    <w:nsid w:val="23DC7796"/>
    <w:multiLevelType w:val="multilevel"/>
    <w:tmpl w:val="5B0661C2"/>
    <w:lvl w:ilvl="0">
      <w:start w:val="1"/>
      <w:numFmt w:val="decimal"/>
      <w:pStyle w:val="Number"/>
      <w:lvlText w:val="%1."/>
      <w:lvlJc w:val="left"/>
      <w:pPr>
        <w:ind w:left="567" w:hanging="567"/>
      </w:pPr>
      <w:rPr>
        <w:rFonts w:hint="default"/>
      </w:rPr>
    </w:lvl>
    <w:lvl w:ilvl="1">
      <w:start w:val="1"/>
      <w:numFmt w:val="lowerLetter"/>
      <w:pStyle w:val="Letter"/>
      <w:lvlText w:val="%2)"/>
      <w:lvlJc w:val="left"/>
      <w:pPr>
        <w:ind w:left="1134" w:hanging="567"/>
      </w:pPr>
      <w:rPr>
        <w:rFonts w:hint="default"/>
      </w:rPr>
    </w:lvl>
    <w:lvl w:ilvl="2">
      <w:start w:val="1"/>
      <w:numFmt w:val="lowerRoman"/>
      <w:pStyle w:val="Roman"/>
      <w:lvlText w:val="%3)"/>
      <w:lvlJc w:val="left"/>
      <w:pPr>
        <w:ind w:left="1701" w:hanging="56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6B82D6F"/>
    <w:multiLevelType w:val="hybridMultilevel"/>
    <w:tmpl w:val="6C186060"/>
    <w:lvl w:ilvl="0" w:tplc="C15451FC">
      <w:start w:val="1"/>
      <w:numFmt w:val="bullet"/>
      <w:lvlText w:val="•"/>
      <w:lvlJc w:val="left"/>
      <w:pPr>
        <w:ind w:left="2267" w:hanging="284"/>
      </w:pPr>
      <w:rPr>
        <w:rFonts w:ascii="Lucida Sans Unicode" w:eastAsia="Lucida Sans Unicode" w:hAnsi="Lucida Sans Unicode" w:hint="default"/>
        <w:w w:val="59"/>
        <w:sz w:val="21"/>
        <w:szCs w:val="21"/>
      </w:rPr>
    </w:lvl>
    <w:lvl w:ilvl="1" w:tplc="C2804FC4">
      <w:start w:val="1"/>
      <w:numFmt w:val="bullet"/>
      <w:lvlText w:val="•"/>
      <w:lvlJc w:val="left"/>
      <w:pPr>
        <w:ind w:left="3231" w:hanging="284"/>
      </w:pPr>
      <w:rPr>
        <w:rFonts w:hint="default"/>
      </w:rPr>
    </w:lvl>
    <w:lvl w:ilvl="2" w:tplc="7B56FBF2">
      <w:start w:val="1"/>
      <w:numFmt w:val="bullet"/>
      <w:lvlText w:val="•"/>
      <w:lvlJc w:val="left"/>
      <w:pPr>
        <w:ind w:left="4195" w:hanging="284"/>
      </w:pPr>
      <w:rPr>
        <w:rFonts w:hint="default"/>
      </w:rPr>
    </w:lvl>
    <w:lvl w:ilvl="3" w:tplc="FF5C1366">
      <w:start w:val="1"/>
      <w:numFmt w:val="bullet"/>
      <w:lvlText w:val="•"/>
      <w:lvlJc w:val="left"/>
      <w:pPr>
        <w:ind w:left="5159" w:hanging="284"/>
      </w:pPr>
      <w:rPr>
        <w:rFonts w:hint="default"/>
      </w:rPr>
    </w:lvl>
    <w:lvl w:ilvl="4" w:tplc="B2CA8238">
      <w:start w:val="1"/>
      <w:numFmt w:val="bullet"/>
      <w:lvlText w:val="•"/>
      <w:lvlJc w:val="left"/>
      <w:pPr>
        <w:ind w:left="6122" w:hanging="284"/>
      </w:pPr>
      <w:rPr>
        <w:rFonts w:hint="default"/>
      </w:rPr>
    </w:lvl>
    <w:lvl w:ilvl="5" w:tplc="3378E1CC">
      <w:start w:val="1"/>
      <w:numFmt w:val="bullet"/>
      <w:lvlText w:val="•"/>
      <w:lvlJc w:val="left"/>
      <w:pPr>
        <w:ind w:left="7086" w:hanging="284"/>
      </w:pPr>
      <w:rPr>
        <w:rFonts w:hint="default"/>
      </w:rPr>
    </w:lvl>
    <w:lvl w:ilvl="6" w:tplc="DDFA6B44">
      <w:start w:val="1"/>
      <w:numFmt w:val="bullet"/>
      <w:lvlText w:val="•"/>
      <w:lvlJc w:val="left"/>
      <w:pPr>
        <w:ind w:left="8050" w:hanging="284"/>
      </w:pPr>
      <w:rPr>
        <w:rFonts w:hint="default"/>
      </w:rPr>
    </w:lvl>
    <w:lvl w:ilvl="7" w:tplc="7CA08396">
      <w:start w:val="1"/>
      <w:numFmt w:val="bullet"/>
      <w:lvlText w:val="•"/>
      <w:lvlJc w:val="left"/>
      <w:pPr>
        <w:ind w:left="9014" w:hanging="284"/>
      </w:pPr>
      <w:rPr>
        <w:rFonts w:hint="default"/>
      </w:rPr>
    </w:lvl>
    <w:lvl w:ilvl="8" w:tplc="A386EF5E">
      <w:start w:val="1"/>
      <w:numFmt w:val="bullet"/>
      <w:lvlText w:val="•"/>
      <w:lvlJc w:val="left"/>
      <w:pPr>
        <w:ind w:left="9977" w:hanging="284"/>
      </w:pPr>
      <w:rPr>
        <w:rFonts w:hint="default"/>
      </w:rPr>
    </w:lvl>
  </w:abstractNum>
  <w:abstractNum w:abstractNumId="13" w15:restartNumberingAfterBreak="0">
    <w:nsid w:val="28F57520"/>
    <w:multiLevelType w:val="singleLevel"/>
    <w:tmpl w:val="F3FE0FEA"/>
    <w:lvl w:ilvl="0">
      <w:start w:val="1"/>
      <w:numFmt w:val="bullet"/>
      <w:lvlText w:val="–"/>
      <w:lvlJc w:val="left"/>
      <w:pPr>
        <w:tabs>
          <w:tab w:val="num" w:pos="644"/>
        </w:tabs>
        <w:ind w:left="567" w:hanging="283"/>
      </w:pPr>
      <w:rPr>
        <w:rFonts w:ascii="Times New Roman" w:hAnsi="Times New Roman" w:hint="default"/>
        <w:sz w:val="20"/>
      </w:rPr>
    </w:lvl>
  </w:abstractNum>
  <w:abstractNum w:abstractNumId="14" w15:restartNumberingAfterBreak="0">
    <w:nsid w:val="2D94347D"/>
    <w:multiLevelType w:val="hybridMultilevel"/>
    <w:tmpl w:val="CDC0E688"/>
    <w:lvl w:ilvl="0" w:tplc="AAE49842">
      <w:start w:val="1"/>
      <w:numFmt w:val="bullet"/>
      <w:lvlText w:val="•"/>
      <w:lvlJc w:val="left"/>
      <w:pPr>
        <w:ind w:left="1984" w:hanging="284"/>
      </w:pPr>
      <w:rPr>
        <w:rFonts w:ascii="Lucida Sans Unicode" w:eastAsia="Lucida Sans Unicode" w:hAnsi="Lucida Sans Unicode" w:hint="default"/>
        <w:w w:val="59"/>
        <w:sz w:val="21"/>
        <w:szCs w:val="21"/>
      </w:rPr>
    </w:lvl>
    <w:lvl w:ilvl="1" w:tplc="A3103622">
      <w:start w:val="1"/>
      <w:numFmt w:val="bullet"/>
      <w:lvlText w:val="•"/>
      <w:lvlJc w:val="left"/>
      <w:pPr>
        <w:ind w:left="2808" w:hanging="284"/>
      </w:pPr>
      <w:rPr>
        <w:rFonts w:hint="default"/>
      </w:rPr>
    </w:lvl>
    <w:lvl w:ilvl="2" w:tplc="2CC6F326">
      <w:start w:val="1"/>
      <w:numFmt w:val="bullet"/>
      <w:lvlText w:val="•"/>
      <w:lvlJc w:val="left"/>
      <w:pPr>
        <w:ind w:left="3632" w:hanging="284"/>
      </w:pPr>
      <w:rPr>
        <w:rFonts w:hint="default"/>
      </w:rPr>
    </w:lvl>
    <w:lvl w:ilvl="3" w:tplc="C026F318">
      <w:start w:val="1"/>
      <w:numFmt w:val="bullet"/>
      <w:lvlText w:val="•"/>
      <w:lvlJc w:val="left"/>
      <w:pPr>
        <w:ind w:left="4456" w:hanging="284"/>
      </w:pPr>
      <w:rPr>
        <w:rFonts w:hint="default"/>
      </w:rPr>
    </w:lvl>
    <w:lvl w:ilvl="4" w:tplc="8E1C6BD0">
      <w:start w:val="1"/>
      <w:numFmt w:val="bullet"/>
      <w:lvlText w:val="•"/>
      <w:lvlJc w:val="left"/>
      <w:pPr>
        <w:ind w:left="5280" w:hanging="284"/>
      </w:pPr>
      <w:rPr>
        <w:rFonts w:hint="default"/>
      </w:rPr>
    </w:lvl>
    <w:lvl w:ilvl="5" w:tplc="96EA3796">
      <w:start w:val="1"/>
      <w:numFmt w:val="bullet"/>
      <w:lvlText w:val="•"/>
      <w:lvlJc w:val="left"/>
      <w:pPr>
        <w:ind w:left="6104" w:hanging="284"/>
      </w:pPr>
      <w:rPr>
        <w:rFonts w:hint="default"/>
      </w:rPr>
    </w:lvl>
    <w:lvl w:ilvl="6" w:tplc="DF52DE2A">
      <w:start w:val="1"/>
      <w:numFmt w:val="bullet"/>
      <w:lvlText w:val="•"/>
      <w:lvlJc w:val="left"/>
      <w:pPr>
        <w:ind w:left="6929" w:hanging="284"/>
      </w:pPr>
      <w:rPr>
        <w:rFonts w:hint="default"/>
      </w:rPr>
    </w:lvl>
    <w:lvl w:ilvl="7" w:tplc="7D3E5354">
      <w:start w:val="1"/>
      <w:numFmt w:val="bullet"/>
      <w:lvlText w:val="•"/>
      <w:lvlJc w:val="left"/>
      <w:pPr>
        <w:ind w:left="7753" w:hanging="284"/>
      </w:pPr>
      <w:rPr>
        <w:rFonts w:hint="default"/>
      </w:rPr>
    </w:lvl>
    <w:lvl w:ilvl="8" w:tplc="0FE8A7AA">
      <w:start w:val="1"/>
      <w:numFmt w:val="bullet"/>
      <w:lvlText w:val="•"/>
      <w:lvlJc w:val="left"/>
      <w:pPr>
        <w:ind w:left="8577" w:hanging="284"/>
      </w:pPr>
      <w:rPr>
        <w:rFonts w:hint="default"/>
      </w:rPr>
    </w:lvl>
  </w:abstractNum>
  <w:abstractNum w:abstractNumId="15" w15:restartNumberingAfterBreak="0">
    <w:nsid w:val="31430E4A"/>
    <w:multiLevelType w:val="hybridMultilevel"/>
    <w:tmpl w:val="C4BE4BD4"/>
    <w:lvl w:ilvl="0" w:tplc="54ACCB78">
      <w:start w:val="1"/>
      <w:numFmt w:val="bullet"/>
      <w:lvlText w:val="•"/>
      <w:lvlJc w:val="left"/>
      <w:pPr>
        <w:ind w:left="623" w:hanging="284"/>
      </w:pPr>
      <w:rPr>
        <w:rFonts w:ascii="Arial Unicode MS" w:eastAsia="Arial Unicode MS" w:hAnsi="Arial Unicode MS" w:hint="default"/>
        <w:color w:val="FFFFFF"/>
        <w:w w:val="107"/>
        <w:sz w:val="21"/>
        <w:szCs w:val="21"/>
      </w:rPr>
    </w:lvl>
    <w:lvl w:ilvl="1" w:tplc="6EE81F12">
      <w:start w:val="1"/>
      <w:numFmt w:val="bullet"/>
      <w:lvlText w:val="•"/>
      <w:lvlJc w:val="left"/>
      <w:pPr>
        <w:ind w:left="926" w:hanging="284"/>
      </w:pPr>
      <w:rPr>
        <w:rFonts w:hint="default"/>
      </w:rPr>
    </w:lvl>
    <w:lvl w:ilvl="2" w:tplc="3D880680">
      <w:start w:val="1"/>
      <w:numFmt w:val="bullet"/>
      <w:lvlText w:val="•"/>
      <w:lvlJc w:val="left"/>
      <w:pPr>
        <w:ind w:left="1230" w:hanging="284"/>
      </w:pPr>
      <w:rPr>
        <w:rFonts w:hint="default"/>
      </w:rPr>
    </w:lvl>
    <w:lvl w:ilvl="3" w:tplc="B010C610">
      <w:start w:val="1"/>
      <w:numFmt w:val="bullet"/>
      <w:lvlText w:val="•"/>
      <w:lvlJc w:val="left"/>
      <w:pPr>
        <w:ind w:left="1533" w:hanging="284"/>
      </w:pPr>
      <w:rPr>
        <w:rFonts w:hint="default"/>
      </w:rPr>
    </w:lvl>
    <w:lvl w:ilvl="4" w:tplc="E6120074">
      <w:start w:val="1"/>
      <w:numFmt w:val="bullet"/>
      <w:lvlText w:val="•"/>
      <w:lvlJc w:val="left"/>
      <w:pPr>
        <w:ind w:left="1836" w:hanging="284"/>
      </w:pPr>
      <w:rPr>
        <w:rFonts w:hint="default"/>
      </w:rPr>
    </w:lvl>
    <w:lvl w:ilvl="5" w:tplc="CBC8627C">
      <w:start w:val="1"/>
      <w:numFmt w:val="bullet"/>
      <w:lvlText w:val="•"/>
      <w:lvlJc w:val="left"/>
      <w:pPr>
        <w:ind w:left="2140" w:hanging="284"/>
      </w:pPr>
      <w:rPr>
        <w:rFonts w:hint="default"/>
      </w:rPr>
    </w:lvl>
    <w:lvl w:ilvl="6" w:tplc="B9380D56">
      <w:start w:val="1"/>
      <w:numFmt w:val="bullet"/>
      <w:lvlText w:val="•"/>
      <w:lvlJc w:val="left"/>
      <w:pPr>
        <w:ind w:left="2443" w:hanging="284"/>
      </w:pPr>
      <w:rPr>
        <w:rFonts w:hint="default"/>
      </w:rPr>
    </w:lvl>
    <w:lvl w:ilvl="7" w:tplc="21BEC842">
      <w:start w:val="1"/>
      <w:numFmt w:val="bullet"/>
      <w:lvlText w:val="•"/>
      <w:lvlJc w:val="left"/>
      <w:pPr>
        <w:ind w:left="2746" w:hanging="284"/>
      </w:pPr>
      <w:rPr>
        <w:rFonts w:hint="default"/>
      </w:rPr>
    </w:lvl>
    <w:lvl w:ilvl="8" w:tplc="43B03AC2">
      <w:start w:val="1"/>
      <w:numFmt w:val="bullet"/>
      <w:lvlText w:val="•"/>
      <w:lvlJc w:val="left"/>
      <w:pPr>
        <w:ind w:left="3050" w:hanging="284"/>
      </w:pPr>
      <w:rPr>
        <w:rFonts w:hint="default"/>
      </w:rPr>
    </w:lvl>
  </w:abstractNum>
  <w:abstractNum w:abstractNumId="16" w15:restartNumberingAfterBreak="0">
    <w:nsid w:val="37614A45"/>
    <w:multiLevelType w:val="hybridMultilevel"/>
    <w:tmpl w:val="97B81D98"/>
    <w:lvl w:ilvl="0" w:tplc="14090003">
      <w:start w:val="1"/>
      <w:numFmt w:val="bullet"/>
      <w:lvlText w:val="o"/>
      <w:lvlJc w:val="left"/>
      <w:pPr>
        <w:ind w:left="644" w:hanging="360"/>
      </w:pPr>
      <w:rPr>
        <w:rFonts w:ascii="Courier New" w:hAnsi="Courier New" w:cs="Courier New" w:hint="default"/>
      </w:rPr>
    </w:lvl>
    <w:lvl w:ilvl="1" w:tplc="14090003" w:tentative="1">
      <w:start w:val="1"/>
      <w:numFmt w:val="bullet"/>
      <w:lvlText w:val="o"/>
      <w:lvlJc w:val="left"/>
      <w:pPr>
        <w:ind w:left="1364" w:hanging="360"/>
      </w:pPr>
      <w:rPr>
        <w:rFonts w:ascii="Courier New" w:hAnsi="Courier New" w:cs="Courier New" w:hint="default"/>
      </w:rPr>
    </w:lvl>
    <w:lvl w:ilvl="2" w:tplc="14090005" w:tentative="1">
      <w:start w:val="1"/>
      <w:numFmt w:val="bullet"/>
      <w:lvlText w:val=""/>
      <w:lvlJc w:val="left"/>
      <w:pPr>
        <w:ind w:left="2084" w:hanging="360"/>
      </w:pPr>
      <w:rPr>
        <w:rFonts w:ascii="Wingdings" w:hAnsi="Wingdings" w:hint="default"/>
      </w:rPr>
    </w:lvl>
    <w:lvl w:ilvl="3" w:tplc="14090001" w:tentative="1">
      <w:start w:val="1"/>
      <w:numFmt w:val="bullet"/>
      <w:lvlText w:val=""/>
      <w:lvlJc w:val="left"/>
      <w:pPr>
        <w:ind w:left="2804" w:hanging="360"/>
      </w:pPr>
      <w:rPr>
        <w:rFonts w:ascii="Symbol" w:hAnsi="Symbol" w:hint="default"/>
      </w:rPr>
    </w:lvl>
    <w:lvl w:ilvl="4" w:tplc="14090003" w:tentative="1">
      <w:start w:val="1"/>
      <w:numFmt w:val="bullet"/>
      <w:lvlText w:val="o"/>
      <w:lvlJc w:val="left"/>
      <w:pPr>
        <w:ind w:left="3524" w:hanging="360"/>
      </w:pPr>
      <w:rPr>
        <w:rFonts w:ascii="Courier New" w:hAnsi="Courier New" w:cs="Courier New" w:hint="default"/>
      </w:rPr>
    </w:lvl>
    <w:lvl w:ilvl="5" w:tplc="14090005" w:tentative="1">
      <w:start w:val="1"/>
      <w:numFmt w:val="bullet"/>
      <w:lvlText w:val=""/>
      <w:lvlJc w:val="left"/>
      <w:pPr>
        <w:ind w:left="4244" w:hanging="360"/>
      </w:pPr>
      <w:rPr>
        <w:rFonts w:ascii="Wingdings" w:hAnsi="Wingdings" w:hint="default"/>
      </w:rPr>
    </w:lvl>
    <w:lvl w:ilvl="6" w:tplc="14090001" w:tentative="1">
      <w:start w:val="1"/>
      <w:numFmt w:val="bullet"/>
      <w:lvlText w:val=""/>
      <w:lvlJc w:val="left"/>
      <w:pPr>
        <w:ind w:left="4964" w:hanging="360"/>
      </w:pPr>
      <w:rPr>
        <w:rFonts w:ascii="Symbol" w:hAnsi="Symbol" w:hint="default"/>
      </w:rPr>
    </w:lvl>
    <w:lvl w:ilvl="7" w:tplc="14090003" w:tentative="1">
      <w:start w:val="1"/>
      <w:numFmt w:val="bullet"/>
      <w:lvlText w:val="o"/>
      <w:lvlJc w:val="left"/>
      <w:pPr>
        <w:ind w:left="5684" w:hanging="360"/>
      </w:pPr>
      <w:rPr>
        <w:rFonts w:ascii="Courier New" w:hAnsi="Courier New" w:cs="Courier New" w:hint="default"/>
      </w:rPr>
    </w:lvl>
    <w:lvl w:ilvl="8" w:tplc="14090005" w:tentative="1">
      <w:start w:val="1"/>
      <w:numFmt w:val="bullet"/>
      <w:lvlText w:val=""/>
      <w:lvlJc w:val="left"/>
      <w:pPr>
        <w:ind w:left="6404" w:hanging="360"/>
      </w:pPr>
      <w:rPr>
        <w:rFonts w:ascii="Wingdings" w:hAnsi="Wingdings" w:hint="default"/>
      </w:rPr>
    </w:lvl>
  </w:abstractNum>
  <w:abstractNum w:abstractNumId="17" w15:restartNumberingAfterBreak="0">
    <w:nsid w:val="3CA71F78"/>
    <w:multiLevelType w:val="hybridMultilevel"/>
    <w:tmpl w:val="0D76E58A"/>
    <w:lvl w:ilvl="0" w:tplc="33A80CE8">
      <w:start w:val="1"/>
      <w:numFmt w:val="bullet"/>
      <w:pStyle w:val="Dash"/>
      <w:lvlText w:val="–"/>
      <w:lvlJc w:val="left"/>
      <w:pPr>
        <w:tabs>
          <w:tab w:val="num" w:pos="567"/>
        </w:tabs>
        <w:ind w:left="567" w:hanging="283"/>
      </w:pPr>
      <w:rPr>
        <w:rFonts w:ascii="Arial" w:hAnsi="Arial" w:hint="default"/>
        <w:b w:val="0"/>
        <w:i w:val="0"/>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400E20E8"/>
    <w:multiLevelType w:val="hybridMultilevel"/>
    <w:tmpl w:val="FD9CE56E"/>
    <w:lvl w:ilvl="0" w:tplc="84F4142A">
      <w:start w:val="1"/>
      <w:numFmt w:val="bullet"/>
      <w:pStyle w:val="TableDash"/>
      <w:lvlText w:val="–"/>
      <w:lvlJc w:val="left"/>
      <w:pPr>
        <w:tabs>
          <w:tab w:val="num" w:pos="567"/>
        </w:tabs>
        <w:ind w:left="567" w:hanging="283"/>
      </w:pPr>
      <w:rPr>
        <w:rFonts w:ascii="Arial Mäori" w:hAnsi="Arial Mäori" w:hint="default"/>
        <w:color w:val="auto"/>
        <w:sz w:val="16"/>
        <w:szCs w:val="16"/>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4AFB4939"/>
    <w:multiLevelType w:val="hybridMultilevel"/>
    <w:tmpl w:val="B560C9E0"/>
    <w:lvl w:ilvl="0" w:tplc="5358D1F4">
      <w:start w:val="1"/>
      <w:numFmt w:val="bullet"/>
      <w:lvlText w:val="–"/>
      <w:lvlJc w:val="left"/>
      <w:pPr>
        <w:ind w:left="701" w:hanging="284"/>
      </w:pPr>
      <w:rPr>
        <w:rFonts w:ascii="Arial Black" w:eastAsia="Arial Black" w:hAnsi="Arial Black" w:hint="default"/>
        <w:b/>
        <w:bCs/>
        <w:sz w:val="21"/>
        <w:szCs w:val="21"/>
      </w:rPr>
    </w:lvl>
    <w:lvl w:ilvl="1" w:tplc="2D0A247C">
      <w:start w:val="1"/>
      <w:numFmt w:val="bullet"/>
      <w:lvlText w:val="•"/>
      <w:lvlJc w:val="left"/>
      <w:pPr>
        <w:ind w:left="1149" w:hanging="284"/>
      </w:pPr>
      <w:rPr>
        <w:rFonts w:hint="default"/>
      </w:rPr>
    </w:lvl>
    <w:lvl w:ilvl="2" w:tplc="014E8A48">
      <w:start w:val="1"/>
      <w:numFmt w:val="bullet"/>
      <w:lvlText w:val="•"/>
      <w:lvlJc w:val="left"/>
      <w:pPr>
        <w:ind w:left="1596" w:hanging="284"/>
      </w:pPr>
      <w:rPr>
        <w:rFonts w:hint="default"/>
      </w:rPr>
    </w:lvl>
    <w:lvl w:ilvl="3" w:tplc="62E68792">
      <w:start w:val="1"/>
      <w:numFmt w:val="bullet"/>
      <w:lvlText w:val="•"/>
      <w:lvlJc w:val="left"/>
      <w:pPr>
        <w:ind w:left="2044" w:hanging="284"/>
      </w:pPr>
      <w:rPr>
        <w:rFonts w:hint="default"/>
      </w:rPr>
    </w:lvl>
    <w:lvl w:ilvl="4" w:tplc="6BC03800">
      <w:start w:val="1"/>
      <w:numFmt w:val="bullet"/>
      <w:lvlText w:val="•"/>
      <w:lvlJc w:val="left"/>
      <w:pPr>
        <w:ind w:left="2492" w:hanging="284"/>
      </w:pPr>
      <w:rPr>
        <w:rFonts w:hint="default"/>
      </w:rPr>
    </w:lvl>
    <w:lvl w:ilvl="5" w:tplc="D62CF1AE">
      <w:start w:val="1"/>
      <w:numFmt w:val="bullet"/>
      <w:lvlText w:val="•"/>
      <w:lvlJc w:val="left"/>
      <w:pPr>
        <w:ind w:left="2940" w:hanging="284"/>
      </w:pPr>
      <w:rPr>
        <w:rFonts w:hint="default"/>
      </w:rPr>
    </w:lvl>
    <w:lvl w:ilvl="6" w:tplc="4AF656FE">
      <w:start w:val="1"/>
      <w:numFmt w:val="bullet"/>
      <w:lvlText w:val="•"/>
      <w:lvlJc w:val="left"/>
      <w:pPr>
        <w:ind w:left="3388" w:hanging="284"/>
      </w:pPr>
      <w:rPr>
        <w:rFonts w:hint="default"/>
      </w:rPr>
    </w:lvl>
    <w:lvl w:ilvl="7" w:tplc="B11C28E0">
      <w:start w:val="1"/>
      <w:numFmt w:val="bullet"/>
      <w:lvlText w:val="•"/>
      <w:lvlJc w:val="left"/>
      <w:pPr>
        <w:ind w:left="3836" w:hanging="284"/>
      </w:pPr>
      <w:rPr>
        <w:rFonts w:hint="default"/>
      </w:rPr>
    </w:lvl>
    <w:lvl w:ilvl="8" w:tplc="A2F2C1E6">
      <w:start w:val="1"/>
      <w:numFmt w:val="bullet"/>
      <w:lvlText w:val="•"/>
      <w:lvlJc w:val="left"/>
      <w:pPr>
        <w:ind w:left="4284" w:hanging="284"/>
      </w:pPr>
      <w:rPr>
        <w:rFonts w:hint="default"/>
      </w:rPr>
    </w:lvl>
  </w:abstractNum>
  <w:abstractNum w:abstractNumId="20" w15:restartNumberingAfterBreak="0">
    <w:nsid w:val="4D6856C8"/>
    <w:multiLevelType w:val="hybridMultilevel"/>
    <w:tmpl w:val="0338F8C0"/>
    <w:lvl w:ilvl="0" w:tplc="73FE36DE">
      <w:start w:val="1"/>
      <w:numFmt w:val="bullet"/>
      <w:lvlText w:val="•"/>
      <w:lvlJc w:val="left"/>
      <w:pPr>
        <w:ind w:left="245" w:hanging="134"/>
      </w:pPr>
      <w:rPr>
        <w:rFonts w:ascii="Arial Unicode MS" w:eastAsia="Arial Unicode MS" w:hAnsi="Arial Unicode MS" w:hint="default"/>
        <w:w w:val="107"/>
        <w:sz w:val="21"/>
        <w:szCs w:val="21"/>
      </w:rPr>
    </w:lvl>
    <w:lvl w:ilvl="1" w:tplc="3F32CFCA">
      <w:start w:val="1"/>
      <w:numFmt w:val="bullet"/>
      <w:lvlText w:val="•"/>
      <w:lvlJc w:val="left"/>
      <w:pPr>
        <w:ind w:left="494" w:hanging="134"/>
      </w:pPr>
      <w:rPr>
        <w:rFonts w:hint="default"/>
      </w:rPr>
    </w:lvl>
    <w:lvl w:ilvl="2" w:tplc="025CEB60">
      <w:start w:val="1"/>
      <w:numFmt w:val="bullet"/>
      <w:lvlText w:val="•"/>
      <w:lvlJc w:val="left"/>
      <w:pPr>
        <w:ind w:left="743" w:hanging="134"/>
      </w:pPr>
      <w:rPr>
        <w:rFonts w:hint="default"/>
      </w:rPr>
    </w:lvl>
    <w:lvl w:ilvl="3" w:tplc="5E0EC12A">
      <w:start w:val="1"/>
      <w:numFmt w:val="bullet"/>
      <w:lvlText w:val="•"/>
      <w:lvlJc w:val="left"/>
      <w:pPr>
        <w:ind w:left="993" w:hanging="134"/>
      </w:pPr>
      <w:rPr>
        <w:rFonts w:hint="default"/>
      </w:rPr>
    </w:lvl>
    <w:lvl w:ilvl="4" w:tplc="E8B04864">
      <w:start w:val="1"/>
      <w:numFmt w:val="bullet"/>
      <w:lvlText w:val="•"/>
      <w:lvlJc w:val="left"/>
      <w:pPr>
        <w:ind w:left="1242" w:hanging="134"/>
      </w:pPr>
      <w:rPr>
        <w:rFonts w:hint="default"/>
      </w:rPr>
    </w:lvl>
    <w:lvl w:ilvl="5" w:tplc="7EF0585E">
      <w:start w:val="1"/>
      <w:numFmt w:val="bullet"/>
      <w:lvlText w:val="•"/>
      <w:lvlJc w:val="left"/>
      <w:pPr>
        <w:ind w:left="1491" w:hanging="134"/>
      </w:pPr>
      <w:rPr>
        <w:rFonts w:hint="default"/>
      </w:rPr>
    </w:lvl>
    <w:lvl w:ilvl="6" w:tplc="7EC6F446">
      <w:start w:val="1"/>
      <w:numFmt w:val="bullet"/>
      <w:lvlText w:val="•"/>
      <w:lvlJc w:val="left"/>
      <w:pPr>
        <w:ind w:left="1740" w:hanging="134"/>
      </w:pPr>
      <w:rPr>
        <w:rFonts w:hint="default"/>
      </w:rPr>
    </w:lvl>
    <w:lvl w:ilvl="7" w:tplc="B4E0707E">
      <w:start w:val="1"/>
      <w:numFmt w:val="bullet"/>
      <w:lvlText w:val="•"/>
      <w:lvlJc w:val="left"/>
      <w:pPr>
        <w:ind w:left="1989" w:hanging="134"/>
      </w:pPr>
      <w:rPr>
        <w:rFonts w:hint="default"/>
      </w:rPr>
    </w:lvl>
    <w:lvl w:ilvl="8" w:tplc="30DCDC0C">
      <w:start w:val="1"/>
      <w:numFmt w:val="bullet"/>
      <w:lvlText w:val="•"/>
      <w:lvlJc w:val="left"/>
      <w:pPr>
        <w:ind w:left="2239" w:hanging="134"/>
      </w:pPr>
      <w:rPr>
        <w:rFonts w:hint="default"/>
      </w:rPr>
    </w:lvl>
  </w:abstractNum>
  <w:abstractNum w:abstractNumId="21" w15:restartNumberingAfterBreak="0">
    <w:nsid w:val="5B09314A"/>
    <w:multiLevelType w:val="multilevel"/>
    <w:tmpl w:val="7720957A"/>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4."/>
      <w:lvlJc w:val="left"/>
      <w:pPr>
        <w:ind w:left="567" w:hanging="567"/>
      </w:pPr>
      <w:rPr>
        <w:rFonts w:hint="default"/>
      </w:rPr>
    </w:lvl>
    <w:lvl w:ilvl="4">
      <w:start w:val="1"/>
      <w:numFmt w:val="lowerLetter"/>
      <w:lvlText w:val="%5)"/>
      <w:lvlJc w:val="left"/>
      <w:pPr>
        <w:tabs>
          <w:tab w:val="num" w:pos="1134"/>
        </w:tabs>
        <w:ind w:left="1134" w:hanging="567"/>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5C724B65"/>
    <w:multiLevelType w:val="hybridMultilevel"/>
    <w:tmpl w:val="46E4FFEE"/>
    <w:lvl w:ilvl="0" w:tplc="EB0A854E">
      <w:start w:val="1"/>
      <w:numFmt w:val="bullet"/>
      <w:lvlText w:val="•"/>
      <w:lvlJc w:val="left"/>
      <w:pPr>
        <w:ind w:left="559" w:hanging="134"/>
      </w:pPr>
      <w:rPr>
        <w:rFonts w:ascii="Arial Unicode MS" w:eastAsia="Arial Unicode MS" w:hAnsi="Arial Unicode MS" w:hint="default"/>
        <w:w w:val="107"/>
        <w:sz w:val="21"/>
        <w:szCs w:val="21"/>
      </w:rPr>
    </w:lvl>
    <w:lvl w:ilvl="1" w:tplc="85E65D22">
      <w:start w:val="1"/>
      <w:numFmt w:val="bullet"/>
      <w:lvlText w:val="•"/>
      <w:lvlJc w:val="left"/>
      <w:pPr>
        <w:ind w:left="808" w:hanging="134"/>
      </w:pPr>
      <w:rPr>
        <w:rFonts w:hint="default"/>
      </w:rPr>
    </w:lvl>
    <w:lvl w:ilvl="2" w:tplc="69460D26">
      <w:start w:val="1"/>
      <w:numFmt w:val="bullet"/>
      <w:lvlText w:val="•"/>
      <w:lvlJc w:val="left"/>
      <w:pPr>
        <w:ind w:left="1058" w:hanging="134"/>
      </w:pPr>
      <w:rPr>
        <w:rFonts w:hint="default"/>
      </w:rPr>
    </w:lvl>
    <w:lvl w:ilvl="3" w:tplc="CD6AEA72">
      <w:start w:val="1"/>
      <w:numFmt w:val="bullet"/>
      <w:lvlText w:val="•"/>
      <w:lvlJc w:val="left"/>
      <w:pPr>
        <w:ind w:left="1307" w:hanging="134"/>
      </w:pPr>
      <w:rPr>
        <w:rFonts w:hint="default"/>
      </w:rPr>
    </w:lvl>
    <w:lvl w:ilvl="4" w:tplc="DCE6E408">
      <w:start w:val="1"/>
      <w:numFmt w:val="bullet"/>
      <w:lvlText w:val="•"/>
      <w:lvlJc w:val="left"/>
      <w:pPr>
        <w:ind w:left="1556" w:hanging="134"/>
      </w:pPr>
      <w:rPr>
        <w:rFonts w:hint="default"/>
      </w:rPr>
    </w:lvl>
    <w:lvl w:ilvl="5" w:tplc="C3182234">
      <w:start w:val="1"/>
      <w:numFmt w:val="bullet"/>
      <w:lvlText w:val="•"/>
      <w:lvlJc w:val="left"/>
      <w:pPr>
        <w:ind w:left="1805" w:hanging="134"/>
      </w:pPr>
      <w:rPr>
        <w:rFonts w:hint="default"/>
      </w:rPr>
    </w:lvl>
    <w:lvl w:ilvl="6" w:tplc="85C2C604">
      <w:start w:val="1"/>
      <w:numFmt w:val="bullet"/>
      <w:lvlText w:val="•"/>
      <w:lvlJc w:val="left"/>
      <w:pPr>
        <w:ind w:left="2054" w:hanging="134"/>
      </w:pPr>
      <w:rPr>
        <w:rFonts w:hint="default"/>
      </w:rPr>
    </w:lvl>
    <w:lvl w:ilvl="7" w:tplc="3B5A4DA6">
      <w:start w:val="1"/>
      <w:numFmt w:val="bullet"/>
      <w:lvlText w:val="•"/>
      <w:lvlJc w:val="left"/>
      <w:pPr>
        <w:ind w:left="2303" w:hanging="134"/>
      </w:pPr>
      <w:rPr>
        <w:rFonts w:hint="default"/>
      </w:rPr>
    </w:lvl>
    <w:lvl w:ilvl="8" w:tplc="37AAE036">
      <w:start w:val="1"/>
      <w:numFmt w:val="bullet"/>
      <w:lvlText w:val="•"/>
      <w:lvlJc w:val="left"/>
      <w:pPr>
        <w:ind w:left="2552" w:hanging="134"/>
      </w:pPr>
      <w:rPr>
        <w:rFonts w:hint="default"/>
      </w:rPr>
    </w:lvl>
  </w:abstractNum>
  <w:abstractNum w:abstractNumId="23" w15:restartNumberingAfterBreak="0">
    <w:nsid w:val="5D9A15C3"/>
    <w:multiLevelType w:val="hybridMultilevel"/>
    <w:tmpl w:val="1E9823CC"/>
    <w:lvl w:ilvl="0" w:tplc="AA18F162">
      <w:start w:val="1"/>
      <w:numFmt w:val="bullet"/>
      <w:lvlText w:val="•"/>
      <w:lvlJc w:val="left"/>
      <w:pPr>
        <w:ind w:left="245" w:hanging="134"/>
      </w:pPr>
      <w:rPr>
        <w:rFonts w:ascii="Arial Unicode MS" w:eastAsia="Arial Unicode MS" w:hAnsi="Arial Unicode MS" w:hint="default"/>
        <w:w w:val="107"/>
        <w:sz w:val="21"/>
        <w:szCs w:val="21"/>
      </w:rPr>
    </w:lvl>
    <w:lvl w:ilvl="1" w:tplc="D886110C">
      <w:start w:val="1"/>
      <w:numFmt w:val="bullet"/>
      <w:lvlText w:val="•"/>
      <w:lvlJc w:val="left"/>
      <w:pPr>
        <w:ind w:left="494" w:hanging="134"/>
      </w:pPr>
      <w:rPr>
        <w:rFonts w:hint="default"/>
      </w:rPr>
    </w:lvl>
    <w:lvl w:ilvl="2" w:tplc="5C048F26">
      <w:start w:val="1"/>
      <w:numFmt w:val="bullet"/>
      <w:lvlText w:val="•"/>
      <w:lvlJc w:val="left"/>
      <w:pPr>
        <w:ind w:left="744" w:hanging="134"/>
      </w:pPr>
      <w:rPr>
        <w:rFonts w:hint="default"/>
      </w:rPr>
    </w:lvl>
    <w:lvl w:ilvl="3" w:tplc="44DACB5A">
      <w:start w:val="1"/>
      <w:numFmt w:val="bullet"/>
      <w:lvlText w:val="•"/>
      <w:lvlJc w:val="left"/>
      <w:pPr>
        <w:ind w:left="993" w:hanging="134"/>
      </w:pPr>
      <w:rPr>
        <w:rFonts w:hint="default"/>
      </w:rPr>
    </w:lvl>
    <w:lvl w:ilvl="4" w:tplc="B8B465F0">
      <w:start w:val="1"/>
      <w:numFmt w:val="bullet"/>
      <w:lvlText w:val="•"/>
      <w:lvlJc w:val="left"/>
      <w:pPr>
        <w:ind w:left="1242" w:hanging="134"/>
      </w:pPr>
      <w:rPr>
        <w:rFonts w:hint="default"/>
      </w:rPr>
    </w:lvl>
    <w:lvl w:ilvl="5" w:tplc="1FDCA722">
      <w:start w:val="1"/>
      <w:numFmt w:val="bullet"/>
      <w:lvlText w:val="•"/>
      <w:lvlJc w:val="left"/>
      <w:pPr>
        <w:ind w:left="1491" w:hanging="134"/>
      </w:pPr>
      <w:rPr>
        <w:rFonts w:hint="default"/>
      </w:rPr>
    </w:lvl>
    <w:lvl w:ilvl="6" w:tplc="62501116">
      <w:start w:val="1"/>
      <w:numFmt w:val="bullet"/>
      <w:lvlText w:val="•"/>
      <w:lvlJc w:val="left"/>
      <w:pPr>
        <w:ind w:left="1740" w:hanging="134"/>
      </w:pPr>
      <w:rPr>
        <w:rFonts w:hint="default"/>
      </w:rPr>
    </w:lvl>
    <w:lvl w:ilvl="7" w:tplc="EA9AA01C">
      <w:start w:val="1"/>
      <w:numFmt w:val="bullet"/>
      <w:lvlText w:val="•"/>
      <w:lvlJc w:val="left"/>
      <w:pPr>
        <w:ind w:left="1989" w:hanging="134"/>
      </w:pPr>
      <w:rPr>
        <w:rFonts w:hint="default"/>
      </w:rPr>
    </w:lvl>
    <w:lvl w:ilvl="8" w:tplc="005E787C">
      <w:start w:val="1"/>
      <w:numFmt w:val="bullet"/>
      <w:lvlText w:val="•"/>
      <w:lvlJc w:val="left"/>
      <w:pPr>
        <w:ind w:left="2239" w:hanging="134"/>
      </w:pPr>
      <w:rPr>
        <w:rFonts w:hint="default"/>
      </w:rPr>
    </w:lvl>
  </w:abstractNum>
  <w:abstractNum w:abstractNumId="24" w15:restartNumberingAfterBreak="0">
    <w:nsid w:val="63A50143"/>
    <w:multiLevelType w:val="hybridMultilevel"/>
    <w:tmpl w:val="8FB82D60"/>
    <w:lvl w:ilvl="0" w:tplc="14090003">
      <w:start w:val="1"/>
      <w:numFmt w:val="bullet"/>
      <w:lvlText w:val="o"/>
      <w:lvlJc w:val="left"/>
      <w:pPr>
        <w:ind w:left="644" w:hanging="360"/>
      </w:pPr>
      <w:rPr>
        <w:rFonts w:ascii="Courier New" w:hAnsi="Courier New" w:cs="Courier New" w:hint="default"/>
      </w:rPr>
    </w:lvl>
    <w:lvl w:ilvl="1" w:tplc="14090003" w:tentative="1">
      <w:start w:val="1"/>
      <w:numFmt w:val="bullet"/>
      <w:lvlText w:val="o"/>
      <w:lvlJc w:val="left"/>
      <w:pPr>
        <w:ind w:left="1364" w:hanging="360"/>
      </w:pPr>
      <w:rPr>
        <w:rFonts w:ascii="Courier New" w:hAnsi="Courier New" w:cs="Courier New" w:hint="default"/>
      </w:rPr>
    </w:lvl>
    <w:lvl w:ilvl="2" w:tplc="14090005" w:tentative="1">
      <w:start w:val="1"/>
      <w:numFmt w:val="bullet"/>
      <w:lvlText w:val=""/>
      <w:lvlJc w:val="left"/>
      <w:pPr>
        <w:ind w:left="2084" w:hanging="360"/>
      </w:pPr>
      <w:rPr>
        <w:rFonts w:ascii="Wingdings" w:hAnsi="Wingdings" w:hint="default"/>
      </w:rPr>
    </w:lvl>
    <w:lvl w:ilvl="3" w:tplc="14090001" w:tentative="1">
      <w:start w:val="1"/>
      <w:numFmt w:val="bullet"/>
      <w:lvlText w:val=""/>
      <w:lvlJc w:val="left"/>
      <w:pPr>
        <w:ind w:left="2804" w:hanging="360"/>
      </w:pPr>
      <w:rPr>
        <w:rFonts w:ascii="Symbol" w:hAnsi="Symbol" w:hint="default"/>
      </w:rPr>
    </w:lvl>
    <w:lvl w:ilvl="4" w:tplc="14090003" w:tentative="1">
      <w:start w:val="1"/>
      <w:numFmt w:val="bullet"/>
      <w:lvlText w:val="o"/>
      <w:lvlJc w:val="left"/>
      <w:pPr>
        <w:ind w:left="3524" w:hanging="360"/>
      </w:pPr>
      <w:rPr>
        <w:rFonts w:ascii="Courier New" w:hAnsi="Courier New" w:cs="Courier New" w:hint="default"/>
      </w:rPr>
    </w:lvl>
    <w:lvl w:ilvl="5" w:tplc="14090005" w:tentative="1">
      <w:start w:val="1"/>
      <w:numFmt w:val="bullet"/>
      <w:lvlText w:val=""/>
      <w:lvlJc w:val="left"/>
      <w:pPr>
        <w:ind w:left="4244" w:hanging="360"/>
      </w:pPr>
      <w:rPr>
        <w:rFonts w:ascii="Wingdings" w:hAnsi="Wingdings" w:hint="default"/>
      </w:rPr>
    </w:lvl>
    <w:lvl w:ilvl="6" w:tplc="14090001" w:tentative="1">
      <w:start w:val="1"/>
      <w:numFmt w:val="bullet"/>
      <w:lvlText w:val=""/>
      <w:lvlJc w:val="left"/>
      <w:pPr>
        <w:ind w:left="4964" w:hanging="360"/>
      </w:pPr>
      <w:rPr>
        <w:rFonts w:ascii="Symbol" w:hAnsi="Symbol" w:hint="default"/>
      </w:rPr>
    </w:lvl>
    <w:lvl w:ilvl="7" w:tplc="14090003" w:tentative="1">
      <w:start w:val="1"/>
      <w:numFmt w:val="bullet"/>
      <w:lvlText w:val="o"/>
      <w:lvlJc w:val="left"/>
      <w:pPr>
        <w:ind w:left="5684" w:hanging="360"/>
      </w:pPr>
      <w:rPr>
        <w:rFonts w:ascii="Courier New" w:hAnsi="Courier New" w:cs="Courier New" w:hint="default"/>
      </w:rPr>
    </w:lvl>
    <w:lvl w:ilvl="8" w:tplc="14090005" w:tentative="1">
      <w:start w:val="1"/>
      <w:numFmt w:val="bullet"/>
      <w:lvlText w:val=""/>
      <w:lvlJc w:val="left"/>
      <w:pPr>
        <w:ind w:left="6404" w:hanging="360"/>
      </w:pPr>
      <w:rPr>
        <w:rFonts w:ascii="Wingdings" w:hAnsi="Wingdings" w:hint="default"/>
      </w:rPr>
    </w:lvl>
  </w:abstractNum>
  <w:abstractNum w:abstractNumId="25" w15:restartNumberingAfterBreak="0">
    <w:nsid w:val="688D2C9E"/>
    <w:multiLevelType w:val="singleLevel"/>
    <w:tmpl w:val="976C8326"/>
    <w:lvl w:ilvl="0">
      <w:start w:val="1"/>
      <w:numFmt w:val="bullet"/>
      <w:lvlText w:val=""/>
      <w:lvlJc w:val="left"/>
      <w:pPr>
        <w:tabs>
          <w:tab w:val="num" w:pos="360"/>
        </w:tabs>
        <w:ind w:left="284" w:hanging="284"/>
      </w:pPr>
      <w:rPr>
        <w:rFonts w:ascii="Symbol" w:hAnsi="Symbol" w:hint="default"/>
        <w:sz w:val="18"/>
      </w:rPr>
    </w:lvl>
  </w:abstractNum>
  <w:abstractNum w:abstractNumId="26" w15:restartNumberingAfterBreak="0">
    <w:nsid w:val="6A493BA7"/>
    <w:multiLevelType w:val="hybridMultilevel"/>
    <w:tmpl w:val="54A49246"/>
    <w:lvl w:ilvl="0" w:tplc="32401D94">
      <w:start w:val="1"/>
      <w:numFmt w:val="bullet"/>
      <w:lvlText w:val="–"/>
      <w:lvlJc w:val="left"/>
      <w:pPr>
        <w:ind w:left="701" w:hanging="284"/>
      </w:pPr>
      <w:rPr>
        <w:rFonts w:ascii="Arial Black" w:eastAsia="Arial Black" w:hAnsi="Arial Black" w:hint="default"/>
        <w:b/>
        <w:bCs/>
        <w:sz w:val="21"/>
        <w:szCs w:val="21"/>
      </w:rPr>
    </w:lvl>
    <w:lvl w:ilvl="1" w:tplc="2702D4F0">
      <w:start w:val="1"/>
      <w:numFmt w:val="bullet"/>
      <w:lvlText w:val="•"/>
      <w:lvlJc w:val="left"/>
      <w:pPr>
        <w:ind w:left="1149" w:hanging="284"/>
      </w:pPr>
      <w:rPr>
        <w:rFonts w:hint="default"/>
      </w:rPr>
    </w:lvl>
    <w:lvl w:ilvl="2" w:tplc="7E12EC3E">
      <w:start w:val="1"/>
      <w:numFmt w:val="bullet"/>
      <w:lvlText w:val="•"/>
      <w:lvlJc w:val="left"/>
      <w:pPr>
        <w:ind w:left="1596" w:hanging="284"/>
      </w:pPr>
      <w:rPr>
        <w:rFonts w:hint="default"/>
      </w:rPr>
    </w:lvl>
    <w:lvl w:ilvl="3" w:tplc="8AE0534C">
      <w:start w:val="1"/>
      <w:numFmt w:val="bullet"/>
      <w:lvlText w:val="•"/>
      <w:lvlJc w:val="left"/>
      <w:pPr>
        <w:ind w:left="2044" w:hanging="284"/>
      </w:pPr>
      <w:rPr>
        <w:rFonts w:hint="default"/>
      </w:rPr>
    </w:lvl>
    <w:lvl w:ilvl="4" w:tplc="23967D3A">
      <w:start w:val="1"/>
      <w:numFmt w:val="bullet"/>
      <w:lvlText w:val="•"/>
      <w:lvlJc w:val="left"/>
      <w:pPr>
        <w:ind w:left="2492" w:hanging="284"/>
      </w:pPr>
      <w:rPr>
        <w:rFonts w:hint="default"/>
      </w:rPr>
    </w:lvl>
    <w:lvl w:ilvl="5" w:tplc="A1105360">
      <w:start w:val="1"/>
      <w:numFmt w:val="bullet"/>
      <w:lvlText w:val="•"/>
      <w:lvlJc w:val="left"/>
      <w:pPr>
        <w:ind w:left="2940" w:hanging="284"/>
      </w:pPr>
      <w:rPr>
        <w:rFonts w:hint="default"/>
      </w:rPr>
    </w:lvl>
    <w:lvl w:ilvl="6" w:tplc="1D5A8006">
      <w:start w:val="1"/>
      <w:numFmt w:val="bullet"/>
      <w:lvlText w:val="•"/>
      <w:lvlJc w:val="left"/>
      <w:pPr>
        <w:ind w:left="3388" w:hanging="284"/>
      </w:pPr>
      <w:rPr>
        <w:rFonts w:hint="default"/>
      </w:rPr>
    </w:lvl>
    <w:lvl w:ilvl="7" w:tplc="CAD8527E">
      <w:start w:val="1"/>
      <w:numFmt w:val="bullet"/>
      <w:lvlText w:val="•"/>
      <w:lvlJc w:val="left"/>
      <w:pPr>
        <w:ind w:left="3836" w:hanging="284"/>
      </w:pPr>
      <w:rPr>
        <w:rFonts w:hint="default"/>
      </w:rPr>
    </w:lvl>
    <w:lvl w:ilvl="8" w:tplc="2DAA237C">
      <w:start w:val="1"/>
      <w:numFmt w:val="bullet"/>
      <w:lvlText w:val="•"/>
      <w:lvlJc w:val="left"/>
      <w:pPr>
        <w:ind w:left="4284" w:hanging="284"/>
      </w:pPr>
      <w:rPr>
        <w:rFonts w:hint="default"/>
      </w:rPr>
    </w:lvl>
  </w:abstractNum>
  <w:abstractNum w:abstractNumId="27" w15:restartNumberingAfterBreak="0">
    <w:nsid w:val="6A871412"/>
    <w:multiLevelType w:val="hybridMultilevel"/>
    <w:tmpl w:val="679EAFA2"/>
    <w:lvl w:ilvl="0" w:tplc="59822F40">
      <w:start w:val="1"/>
      <w:numFmt w:val="bullet"/>
      <w:lvlText w:val="•"/>
      <w:lvlJc w:val="left"/>
      <w:pPr>
        <w:ind w:left="1984" w:hanging="284"/>
      </w:pPr>
      <w:rPr>
        <w:rFonts w:ascii="Lucida Sans Unicode" w:eastAsia="Lucida Sans Unicode" w:hAnsi="Lucida Sans Unicode" w:hint="default"/>
        <w:w w:val="59"/>
        <w:sz w:val="21"/>
        <w:szCs w:val="21"/>
      </w:rPr>
    </w:lvl>
    <w:lvl w:ilvl="1" w:tplc="0298ED54">
      <w:start w:val="1"/>
      <w:numFmt w:val="bullet"/>
      <w:lvlText w:val="•"/>
      <w:lvlJc w:val="left"/>
      <w:pPr>
        <w:ind w:left="2808" w:hanging="284"/>
      </w:pPr>
      <w:rPr>
        <w:rFonts w:hint="default"/>
      </w:rPr>
    </w:lvl>
    <w:lvl w:ilvl="2" w:tplc="3ACE3B56">
      <w:start w:val="1"/>
      <w:numFmt w:val="bullet"/>
      <w:lvlText w:val="•"/>
      <w:lvlJc w:val="left"/>
      <w:pPr>
        <w:ind w:left="3632" w:hanging="284"/>
      </w:pPr>
      <w:rPr>
        <w:rFonts w:hint="default"/>
      </w:rPr>
    </w:lvl>
    <w:lvl w:ilvl="3" w:tplc="AA96C0BE">
      <w:start w:val="1"/>
      <w:numFmt w:val="bullet"/>
      <w:lvlText w:val="•"/>
      <w:lvlJc w:val="left"/>
      <w:pPr>
        <w:ind w:left="4456" w:hanging="284"/>
      </w:pPr>
      <w:rPr>
        <w:rFonts w:hint="default"/>
      </w:rPr>
    </w:lvl>
    <w:lvl w:ilvl="4" w:tplc="CA98A634">
      <w:start w:val="1"/>
      <w:numFmt w:val="bullet"/>
      <w:lvlText w:val="•"/>
      <w:lvlJc w:val="left"/>
      <w:pPr>
        <w:ind w:left="5280" w:hanging="284"/>
      </w:pPr>
      <w:rPr>
        <w:rFonts w:hint="default"/>
      </w:rPr>
    </w:lvl>
    <w:lvl w:ilvl="5" w:tplc="AA4A5076">
      <w:start w:val="1"/>
      <w:numFmt w:val="bullet"/>
      <w:lvlText w:val="•"/>
      <w:lvlJc w:val="left"/>
      <w:pPr>
        <w:ind w:left="6104" w:hanging="284"/>
      </w:pPr>
      <w:rPr>
        <w:rFonts w:hint="default"/>
      </w:rPr>
    </w:lvl>
    <w:lvl w:ilvl="6" w:tplc="44422EEC">
      <w:start w:val="1"/>
      <w:numFmt w:val="bullet"/>
      <w:lvlText w:val="•"/>
      <w:lvlJc w:val="left"/>
      <w:pPr>
        <w:ind w:left="6929" w:hanging="284"/>
      </w:pPr>
      <w:rPr>
        <w:rFonts w:hint="default"/>
      </w:rPr>
    </w:lvl>
    <w:lvl w:ilvl="7" w:tplc="91644454">
      <w:start w:val="1"/>
      <w:numFmt w:val="bullet"/>
      <w:lvlText w:val="•"/>
      <w:lvlJc w:val="left"/>
      <w:pPr>
        <w:ind w:left="7753" w:hanging="284"/>
      </w:pPr>
      <w:rPr>
        <w:rFonts w:hint="default"/>
      </w:rPr>
    </w:lvl>
    <w:lvl w:ilvl="8" w:tplc="99B2DCF6">
      <w:start w:val="1"/>
      <w:numFmt w:val="bullet"/>
      <w:lvlText w:val="•"/>
      <w:lvlJc w:val="left"/>
      <w:pPr>
        <w:ind w:left="8577" w:hanging="284"/>
      </w:pPr>
      <w:rPr>
        <w:rFonts w:hint="default"/>
      </w:rPr>
    </w:lvl>
  </w:abstractNum>
  <w:abstractNum w:abstractNumId="28" w15:restartNumberingAfterBreak="0">
    <w:nsid w:val="6AB61074"/>
    <w:multiLevelType w:val="hybridMultilevel"/>
    <w:tmpl w:val="E9D8A206"/>
    <w:lvl w:ilvl="0" w:tplc="32DEC6B8">
      <w:start w:val="1"/>
      <w:numFmt w:val="bullet"/>
      <w:lvlText w:val="–"/>
      <w:lvlJc w:val="left"/>
      <w:pPr>
        <w:ind w:left="662" w:hanging="284"/>
      </w:pPr>
      <w:rPr>
        <w:rFonts w:ascii="Arial Black" w:eastAsia="Arial Black" w:hAnsi="Arial Black" w:hint="default"/>
        <w:b/>
        <w:bCs/>
        <w:sz w:val="21"/>
        <w:szCs w:val="21"/>
      </w:rPr>
    </w:lvl>
    <w:lvl w:ilvl="1" w:tplc="040C801C">
      <w:start w:val="1"/>
      <w:numFmt w:val="bullet"/>
      <w:lvlText w:val="•"/>
      <w:lvlJc w:val="left"/>
      <w:pPr>
        <w:ind w:left="1109" w:hanging="284"/>
      </w:pPr>
      <w:rPr>
        <w:rFonts w:hint="default"/>
      </w:rPr>
    </w:lvl>
    <w:lvl w:ilvl="2" w:tplc="1250F1EE">
      <w:start w:val="1"/>
      <w:numFmt w:val="bullet"/>
      <w:lvlText w:val="•"/>
      <w:lvlJc w:val="left"/>
      <w:pPr>
        <w:ind w:left="1557" w:hanging="284"/>
      </w:pPr>
      <w:rPr>
        <w:rFonts w:hint="default"/>
      </w:rPr>
    </w:lvl>
    <w:lvl w:ilvl="3" w:tplc="EED03DEA">
      <w:start w:val="1"/>
      <w:numFmt w:val="bullet"/>
      <w:lvlText w:val="•"/>
      <w:lvlJc w:val="left"/>
      <w:pPr>
        <w:ind w:left="2005" w:hanging="284"/>
      </w:pPr>
      <w:rPr>
        <w:rFonts w:hint="default"/>
      </w:rPr>
    </w:lvl>
    <w:lvl w:ilvl="4" w:tplc="C2526822">
      <w:start w:val="1"/>
      <w:numFmt w:val="bullet"/>
      <w:lvlText w:val="•"/>
      <w:lvlJc w:val="left"/>
      <w:pPr>
        <w:ind w:left="2453" w:hanging="284"/>
      </w:pPr>
      <w:rPr>
        <w:rFonts w:hint="default"/>
      </w:rPr>
    </w:lvl>
    <w:lvl w:ilvl="5" w:tplc="3B98B002">
      <w:start w:val="1"/>
      <w:numFmt w:val="bullet"/>
      <w:lvlText w:val="•"/>
      <w:lvlJc w:val="left"/>
      <w:pPr>
        <w:ind w:left="2901" w:hanging="284"/>
      </w:pPr>
      <w:rPr>
        <w:rFonts w:hint="default"/>
      </w:rPr>
    </w:lvl>
    <w:lvl w:ilvl="6" w:tplc="E2B4B88C">
      <w:start w:val="1"/>
      <w:numFmt w:val="bullet"/>
      <w:lvlText w:val="•"/>
      <w:lvlJc w:val="left"/>
      <w:pPr>
        <w:ind w:left="3349" w:hanging="284"/>
      </w:pPr>
      <w:rPr>
        <w:rFonts w:hint="default"/>
      </w:rPr>
    </w:lvl>
    <w:lvl w:ilvl="7" w:tplc="716A8E58">
      <w:start w:val="1"/>
      <w:numFmt w:val="bullet"/>
      <w:lvlText w:val="•"/>
      <w:lvlJc w:val="left"/>
      <w:pPr>
        <w:ind w:left="3797" w:hanging="284"/>
      </w:pPr>
      <w:rPr>
        <w:rFonts w:hint="default"/>
      </w:rPr>
    </w:lvl>
    <w:lvl w:ilvl="8" w:tplc="31BAFC90">
      <w:start w:val="1"/>
      <w:numFmt w:val="bullet"/>
      <w:lvlText w:val="•"/>
      <w:lvlJc w:val="left"/>
      <w:pPr>
        <w:ind w:left="4245" w:hanging="284"/>
      </w:pPr>
      <w:rPr>
        <w:rFonts w:hint="default"/>
      </w:rPr>
    </w:lvl>
  </w:abstractNum>
  <w:abstractNum w:abstractNumId="29" w15:restartNumberingAfterBreak="0">
    <w:nsid w:val="761C54D3"/>
    <w:multiLevelType w:val="hybridMultilevel"/>
    <w:tmpl w:val="6F1E4EBE"/>
    <w:lvl w:ilvl="0" w:tplc="14090001">
      <w:start w:val="1"/>
      <w:numFmt w:val="bullet"/>
      <w:lvlText w:val=""/>
      <w:lvlJc w:val="left"/>
      <w:pPr>
        <w:tabs>
          <w:tab w:val="num" w:pos="360"/>
        </w:tabs>
        <w:ind w:left="360" w:hanging="360"/>
      </w:pPr>
      <w:rPr>
        <w:rFonts w:ascii="Symbol" w:hAnsi="Symbol" w:hint="default"/>
      </w:rPr>
    </w:lvl>
    <w:lvl w:ilvl="1" w:tplc="14090001">
      <w:start w:val="1"/>
      <w:numFmt w:val="bullet"/>
      <w:lvlText w:val=""/>
      <w:lvlJc w:val="left"/>
      <w:pPr>
        <w:tabs>
          <w:tab w:val="num" w:pos="1080"/>
        </w:tabs>
        <w:ind w:left="1080" w:hanging="360"/>
      </w:pPr>
      <w:rPr>
        <w:rFonts w:ascii="Symbol" w:hAnsi="Symbol"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0" w15:restartNumberingAfterBreak="0">
    <w:nsid w:val="790B609F"/>
    <w:multiLevelType w:val="hybridMultilevel"/>
    <w:tmpl w:val="DADE0218"/>
    <w:lvl w:ilvl="0" w:tplc="B80C461A">
      <w:start w:val="1"/>
      <w:numFmt w:val="bullet"/>
      <w:lvlText w:val="•"/>
      <w:lvlJc w:val="left"/>
      <w:pPr>
        <w:ind w:left="587" w:hanging="284"/>
      </w:pPr>
      <w:rPr>
        <w:rFonts w:ascii="Lucida Sans Unicode" w:eastAsia="Lucida Sans Unicode" w:hAnsi="Lucida Sans Unicode" w:hint="default"/>
        <w:w w:val="59"/>
        <w:sz w:val="21"/>
        <w:szCs w:val="21"/>
      </w:rPr>
    </w:lvl>
    <w:lvl w:ilvl="1" w:tplc="DA12774A">
      <w:start w:val="1"/>
      <w:numFmt w:val="bullet"/>
      <w:lvlText w:val="•"/>
      <w:lvlJc w:val="left"/>
      <w:pPr>
        <w:ind w:left="2267" w:hanging="284"/>
      </w:pPr>
      <w:rPr>
        <w:rFonts w:ascii="Lucida Sans Unicode" w:eastAsia="Lucida Sans Unicode" w:hAnsi="Lucida Sans Unicode" w:hint="default"/>
        <w:w w:val="59"/>
        <w:sz w:val="21"/>
        <w:szCs w:val="21"/>
      </w:rPr>
    </w:lvl>
    <w:lvl w:ilvl="2" w:tplc="C6E244EC">
      <w:start w:val="1"/>
      <w:numFmt w:val="bullet"/>
      <w:lvlText w:val="•"/>
      <w:lvlJc w:val="left"/>
      <w:pPr>
        <w:ind w:left="2689" w:hanging="284"/>
      </w:pPr>
      <w:rPr>
        <w:rFonts w:hint="default"/>
      </w:rPr>
    </w:lvl>
    <w:lvl w:ilvl="3" w:tplc="8ADA74DA">
      <w:start w:val="1"/>
      <w:numFmt w:val="bullet"/>
      <w:lvlText w:val="•"/>
      <w:lvlJc w:val="left"/>
      <w:pPr>
        <w:ind w:left="3111" w:hanging="284"/>
      </w:pPr>
      <w:rPr>
        <w:rFonts w:hint="default"/>
      </w:rPr>
    </w:lvl>
    <w:lvl w:ilvl="4" w:tplc="4FC0E628">
      <w:start w:val="1"/>
      <w:numFmt w:val="bullet"/>
      <w:lvlText w:val="•"/>
      <w:lvlJc w:val="left"/>
      <w:pPr>
        <w:ind w:left="3532" w:hanging="284"/>
      </w:pPr>
      <w:rPr>
        <w:rFonts w:hint="default"/>
      </w:rPr>
    </w:lvl>
    <w:lvl w:ilvl="5" w:tplc="531CD59C">
      <w:start w:val="1"/>
      <w:numFmt w:val="bullet"/>
      <w:lvlText w:val="•"/>
      <w:lvlJc w:val="left"/>
      <w:pPr>
        <w:ind w:left="3954" w:hanging="284"/>
      </w:pPr>
      <w:rPr>
        <w:rFonts w:hint="default"/>
      </w:rPr>
    </w:lvl>
    <w:lvl w:ilvl="6" w:tplc="53CAE810">
      <w:start w:val="1"/>
      <w:numFmt w:val="bullet"/>
      <w:lvlText w:val="•"/>
      <w:lvlJc w:val="left"/>
      <w:pPr>
        <w:ind w:left="4376" w:hanging="284"/>
      </w:pPr>
      <w:rPr>
        <w:rFonts w:hint="default"/>
      </w:rPr>
    </w:lvl>
    <w:lvl w:ilvl="7" w:tplc="4F583E0A">
      <w:start w:val="1"/>
      <w:numFmt w:val="bullet"/>
      <w:lvlText w:val="•"/>
      <w:lvlJc w:val="left"/>
      <w:pPr>
        <w:ind w:left="4798" w:hanging="284"/>
      </w:pPr>
      <w:rPr>
        <w:rFonts w:hint="default"/>
      </w:rPr>
    </w:lvl>
    <w:lvl w:ilvl="8" w:tplc="4E8A9C6C">
      <w:start w:val="1"/>
      <w:numFmt w:val="bullet"/>
      <w:lvlText w:val="•"/>
      <w:lvlJc w:val="left"/>
      <w:pPr>
        <w:ind w:left="5219" w:hanging="284"/>
      </w:pPr>
      <w:rPr>
        <w:rFonts w:hint="default"/>
      </w:rPr>
    </w:lvl>
  </w:abstractNum>
  <w:abstractNum w:abstractNumId="31" w15:restartNumberingAfterBreak="0">
    <w:nsid w:val="7A46122C"/>
    <w:multiLevelType w:val="hybridMultilevel"/>
    <w:tmpl w:val="5888C120"/>
    <w:lvl w:ilvl="0" w:tplc="14090017">
      <w:start w:val="1"/>
      <w:numFmt w:val="lowerLetter"/>
      <w:lvlText w:val="%1)"/>
      <w:lvlJc w:val="left"/>
      <w:pPr>
        <w:ind w:left="360" w:hanging="360"/>
      </w:pPr>
      <w:rPr>
        <w:rFonts w:hint="default"/>
      </w:r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32" w15:restartNumberingAfterBreak="0">
    <w:nsid w:val="7C1218D3"/>
    <w:multiLevelType w:val="singleLevel"/>
    <w:tmpl w:val="B224B1E2"/>
    <w:lvl w:ilvl="0">
      <w:start w:val="1"/>
      <w:numFmt w:val="bullet"/>
      <w:pStyle w:val="Bullet"/>
      <w:lvlText w:val=""/>
      <w:lvlJc w:val="left"/>
      <w:pPr>
        <w:tabs>
          <w:tab w:val="num" w:pos="284"/>
        </w:tabs>
        <w:ind w:left="284" w:hanging="284"/>
      </w:pPr>
      <w:rPr>
        <w:rFonts w:ascii="Symbol" w:hAnsi="Symbol" w:hint="default"/>
        <w:sz w:val="18"/>
      </w:rPr>
    </w:lvl>
  </w:abstractNum>
  <w:abstractNum w:abstractNumId="33" w15:restartNumberingAfterBreak="0">
    <w:nsid w:val="7C970E9C"/>
    <w:multiLevelType w:val="hybridMultilevel"/>
    <w:tmpl w:val="4384984A"/>
    <w:lvl w:ilvl="0" w:tplc="C93A288C">
      <w:start w:val="1"/>
      <w:numFmt w:val="bullet"/>
      <w:lvlText w:val="•"/>
      <w:lvlJc w:val="left"/>
      <w:pPr>
        <w:ind w:left="246" w:hanging="134"/>
      </w:pPr>
      <w:rPr>
        <w:rFonts w:ascii="Arial Unicode MS" w:eastAsia="Arial Unicode MS" w:hAnsi="Arial Unicode MS" w:hint="default"/>
        <w:w w:val="107"/>
        <w:sz w:val="21"/>
        <w:szCs w:val="21"/>
      </w:rPr>
    </w:lvl>
    <w:lvl w:ilvl="1" w:tplc="DA5E0414">
      <w:start w:val="1"/>
      <w:numFmt w:val="bullet"/>
      <w:lvlText w:val="•"/>
      <w:lvlJc w:val="left"/>
      <w:pPr>
        <w:ind w:left="464" w:hanging="134"/>
      </w:pPr>
      <w:rPr>
        <w:rFonts w:hint="default"/>
      </w:rPr>
    </w:lvl>
    <w:lvl w:ilvl="2" w:tplc="E29E55C8">
      <w:start w:val="1"/>
      <w:numFmt w:val="bullet"/>
      <w:lvlText w:val="•"/>
      <w:lvlJc w:val="left"/>
      <w:pPr>
        <w:ind w:left="682" w:hanging="134"/>
      </w:pPr>
      <w:rPr>
        <w:rFonts w:hint="default"/>
      </w:rPr>
    </w:lvl>
    <w:lvl w:ilvl="3" w:tplc="38AA3A8C">
      <w:start w:val="1"/>
      <w:numFmt w:val="bullet"/>
      <w:lvlText w:val="•"/>
      <w:lvlJc w:val="left"/>
      <w:pPr>
        <w:ind w:left="900" w:hanging="134"/>
      </w:pPr>
      <w:rPr>
        <w:rFonts w:hint="default"/>
      </w:rPr>
    </w:lvl>
    <w:lvl w:ilvl="4" w:tplc="6280268C">
      <w:start w:val="1"/>
      <w:numFmt w:val="bullet"/>
      <w:lvlText w:val="•"/>
      <w:lvlJc w:val="left"/>
      <w:pPr>
        <w:ind w:left="1118" w:hanging="134"/>
      </w:pPr>
      <w:rPr>
        <w:rFonts w:hint="default"/>
      </w:rPr>
    </w:lvl>
    <w:lvl w:ilvl="5" w:tplc="41CA4FC0">
      <w:start w:val="1"/>
      <w:numFmt w:val="bullet"/>
      <w:lvlText w:val="•"/>
      <w:lvlJc w:val="left"/>
      <w:pPr>
        <w:ind w:left="1336" w:hanging="134"/>
      </w:pPr>
      <w:rPr>
        <w:rFonts w:hint="default"/>
      </w:rPr>
    </w:lvl>
    <w:lvl w:ilvl="6" w:tplc="F828CB0C">
      <w:start w:val="1"/>
      <w:numFmt w:val="bullet"/>
      <w:lvlText w:val="•"/>
      <w:lvlJc w:val="left"/>
      <w:pPr>
        <w:ind w:left="1554" w:hanging="134"/>
      </w:pPr>
      <w:rPr>
        <w:rFonts w:hint="default"/>
      </w:rPr>
    </w:lvl>
    <w:lvl w:ilvl="7" w:tplc="21BEBEB6">
      <w:start w:val="1"/>
      <w:numFmt w:val="bullet"/>
      <w:lvlText w:val="•"/>
      <w:lvlJc w:val="left"/>
      <w:pPr>
        <w:ind w:left="1771" w:hanging="134"/>
      </w:pPr>
      <w:rPr>
        <w:rFonts w:hint="default"/>
      </w:rPr>
    </w:lvl>
    <w:lvl w:ilvl="8" w:tplc="D11CBA8E">
      <w:start w:val="1"/>
      <w:numFmt w:val="bullet"/>
      <w:lvlText w:val="•"/>
      <w:lvlJc w:val="left"/>
      <w:pPr>
        <w:ind w:left="1989" w:hanging="134"/>
      </w:pPr>
      <w:rPr>
        <w:rFonts w:hint="default"/>
      </w:rPr>
    </w:lvl>
  </w:abstractNum>
  <w:abstractNum w:abstractNumId="34" w15:restartNumberingAfterBreak="0">
    <w:nsid w:val="7CC72B21"/>
    <w:multiLevelType w:val="multilevel"/>
    <w:tmpl w:val="273EF2D8"/>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5" w15:restartNumberingAfterBreak="0">
    <w:nsid w:val="7D446007"/>
    <w:multiLevelType w:val="hybridMultilevel"/>
    <w:tmpl w:val="DD6AB6D0"/>
    <w:lvl w:ilvl="0" w:tplc="14090003">
      <w:start w:val="1"/>
      <w:numFmt w:val="bullet"/>
      <w:lvlText w:val="o"/>
      <w:lvlJc w:val="left"/>
      <w:pPr>
        <w:ind w:left="644" w:hanging="360"/>
      </w:pPr>
      <w:rPr>
        <w:rFonts w:ascii="Courier New" w:hAnsi="Courier New" w:cs="Courier New" w:hint="default"/>
      </w:rPr>
    </w:lvl>
    <w:lvl w:ilvl="1" w:tplc="14090003" w:tentative="1">
      <w:start w:val="1"/>
      <w:numFmt w:val="bullet"/>
      <w:lvlText w:val="o"/>
      <w:lvlJc w:val="left"/>
      <w:pPr>
        <w:ind w:left="1364" w:hanging="360"/>
      </w:pPr>
      <w:rPr>
        <w:rFonts w:ascii="Courier New" w:hAnsi="Courier New" w:cs="Courier New" w:hint="default"/>
      </w:rPr>
    </w:lvl>
    <w:lvl w:ilvl="2" w:tplc="14090005" w:tentative="1">
      <w:start w:val="1"/>
      <w:numFmt w:val="bullet"/>
      <w:lvlText w:val=""/>
      <w:lvlJc w:val="left"/>
      <w:pPr>
        <w:ind w:left="2084" w:hanging="360"/>
      </w:pPr>
      <w:rPr>
        <w:rFonts w:ascii="Wingdings" w:hAnsi="Wingdings" w:hint="default"/>
      </w:rPr>
    </w:lvl>
    <w:lvl w:ilvl="3" w:tplc="14090001" w:tentative="1">
      <w:start w:val="1"/>
      <w:numFmt w:val="bullet"/>
      <w:lvlText w:val=""/>
      <w:lvlJc w:val="left"/>
      <w:pPr>
        <w:ind w:left="2804" w:hanging="360"/>
      </w:pPr>
      <w:rPr>
        <w:rFonts w:ascii="Symbol" w:hAnsi="Symbol" w:hint="default"/>
      </w:rPr>
    </w:lvl>
    <w:lvl w:ilvl="4" w:tplc="14090003" w:tentative="1">
      <w:start w:val="1"/>
      <w:numFmt w:val="bullet"/>
      <w:lvlText w:val="o"/>
      <w:lvlJc w:val="left"/>
      <w:pPr>
        <w:ind w:left="3524" w:hanging="360"/>
      </w:pPr>
      <w:rPr>
        <w:rFonts w:ascii="Courier New" w:hAnsi="Courier New" w:cs="Courier New" w:hint="default"/>
      </w:rPr>
    </w:lvl>
    <w:lvl w:ilvl="5" w:tplc="14090005" w:tentative="1">
      <w:start w:val="1"/>
      <w:numFmt w:val="bullet"/>
      <w:lvlText w:val=""/>
      <w:lvlJc w:val="left"/>
      <w:pPr>
        <w:ind w:left="4244" w:hanging="360"/>
      </w:pPr>
      <w:rPr>
        <w:rFonts w:ascii="Wingdings" w:hAnsi="Wingdings" w:hint="default"/>
      </w:rPr>
    </w:lvl>
    <w:lvl w:ilvl="6" w:tplc="14090001" w:tentative="1">
      <w:start w:val="1"/>
      <w:numFmt w:val="bullet"/>
      <w:lvlText w:val=""/>
      <w:lvlJc w:val="left"/>
      <w:pPr>
        <w:ind w:left="4964" w:hanging="360"/>
      </w:pPr>
      <w:rPr>
        <w:rFonts w:ascii="Symbol" w:hAnsi="Symbol" w:hint="default"/>
      </w:rPr>
    </w:lvl>
    <w:lvl w:ilvl="7" w:tplc="14090003" w:tentative="1">
      <w:start w:val="1"/>
      <w:numFmt w:val="bullet"/>
      <w:lvlText w:val="o"/>
      <w:lvlJc w:val="left"/>
      <w:pPr>
        <w:ind w:left="5684" w:hanging="360"/>
      </w:pPr>
      <w:rPr>
        <w:rFonts w:ascii="Courier New" w:hAnsi="Courier New" w:cs="Courier New" w:hint="default"/>
      </w:rPr>
    </w:lvl>
    <w:lvl w:ilvl="8" w:tplc="14090005" w:tentative="1">
      <w:start w:val="1"/>
      <w:numFmt w:val="bullet"/>
      <w:lvlText w:val=""/>
      <w:lvlJc w:val="left"/>
      <w:pPr>
        <w:ind w:left="6404" w:hanging="360"/>
      </w:pPr>
      <w:rPr>
        <w:rFonts w:ascii="Wingdings" w:hAnsi="Wingdings" w:hint="default"/>
      </w:rPr>
    </w:lvl>
  </w:abstractNum>
  <w:num w:numId="1" w16cid:durableId="1510607381">
    <w:abstractNumId w:val="32"/>
  </w:num>
  <w:num w:numId="2" w16cid:durableId="1299142910">
    <w:abstractNumId w:val="25"/>
  </w:num>
  <w:num w:numId="3" w16cid:durableId="72776646">
    <w:abstractNumId w:val="17"/>
  </w:num>
  <w:num w:numId="4" w16cid:durableId="1477456725">
    <w:abstractNumId w:val="18"/>
  </w:num>
  <w:num w:numId="5" w16cid:durableId="1664773935">
    <w:abstractNumId w:val="0"/>
  </w:num>
  <w:num w:numId="6" w16cid:durableId="363792276">
    <w:abstractNumId w:val="34"/>
  </w:num>
  <w:num w:numId="7" w16cid:durableId="2071537467">
    <w:abstractNumId w:val="13"/>
  </w:num>
  <w:num w:numId="8" w16cid:durableId="1552958358">
    <w:abstractNumId w:val="2"/>
  </w:num>
  <w:num w:numId="9" w16cid:durableId="1156530229">
    <w:abstractNumId w:val="31"/>
  </w:num>
  <w:num w:numId="10" w16cid:durableId="1809742265">
    <w:abstractNumId w:val="1"/>
  </w:num>
  <w:num w:numId="11" w16cid:durableId="1629777450">
    <w:abstractNumId w:val="29"/>
  </w:num>
  <w:num w:numId="12" w16cid:durableId="498736084">
    <w:abstractNumId w:val="4"/>
  </w:num>
  <w:num w:numId="13" w16cid:durableId="763575637">
    <w:abstractNumId w:val="8"/>
  </w:num>
  <w:num w:numId="14" w16cid:durableId="1359962425">
    <w:abstractNumId w:val="6"/>
  </w:num>
  <w:num w:numId="15" w16cid:durableId="1677465981">
    <w:abstractNumId w:val="9"/>
  </w:num>
  <w:num w:numId="16" w16cid:durableId="1361590274">
    <w:abstractNumId w:val="21"/>
  </w:num>
  <w:num w:numId="17" w16cid:durableId="497965942">
    <w:abstractNumId w:val="11"/>
  </w:num>
  <w:num w:numId="18" w16cid:durableId="1437746333">
    <w:abstractNumId w:val="27"/>
  </w:num>
  <w:num w:numId="19" w16cid:durableId="1692991923">
    <w:abstractNumId w:val="12"/>
  </w:num>
  <w:num w:numId="20" w16cid:durableId="1311253080">
    <w:abstractNumId w:val="20"/>
  </w:num>
  <w:num w:numId="21" w16cid:durableId="1626303646">
    <w:abstractNumId w:val="7"/>
  </w:num>
  <w:num w:numId="22" w16cid:durableId="360280838">
    <w:abstractNumId w:val="5"/>
  </w:num>
  <w:num w:numId="23" w16cid:durableId="818886818">
    <w:abstractNumId w:val="23"/>
  </w:num>
  <w:num w:numId="24" w16cid:durableId="1116026015">
    <w:abstractNumId w:val="22"/>
  </w:num>
  <w:num w:numId="25" w16cid:durableId="598099598">
    <w:abstractNumId w:val="33"/>
  </w:num>
  <w:num w:numId="26" w16cid:durableId="301272434">
    <w:abstractNumId w:val="14"/>
  </w:num>
  <w:num w:numId="27" w16cid:durableId="510340758">
    <w:abstractNumId w:val="28"/>
  </w:num>
  <w:num w:numId="28" w16cid:durableId="2125074591">
    <w:abstractNumId w:val="26"/>
  </w:num>
  <w:num w:numId="29" w16cid:durableId="518390692">
    <w:abstractNumId w:val="19"/>
  </w:num>
  <w:num w:numId="30" w16cid:durableId="1540901413">
    <w:abstractNumId w:val="10"/>
  </w:num>
  <w:num w:numId="31" w16cid:durableId="1527795144">
    <w:abstractNumId w:val="30"/>
  </w:num>
  <w:num w:numId="32" w16cid:durableId="1874733541">
    <w:abstractNumId w:val="15"/>
  </w:num>
  <w:num w:numId="33" w16cid:durableId="1586954649">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962028348">
    <w:abstractNumId w:val="11"/>
  </w:num>
  <w:num w:numId="35" w16cid:durableId="1981381182">
    <w:abstractNumId w:val="11"/>
  </w:num>
  <w:num w:numId="36" w16cid:durableId="125441275">
    <w:abstractNumId w:val="11"/>
  </w:num>
  <w:num w:numId="37" w16cid:durableId="1636988311">
    <w:abstractNumId w:val="32"/>
  </w:num>
  <w:num w:numId="38" w16cid:durableId="157111778">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677918868">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729770562">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2127382506">
    <w:abstractNumId w:val="17"/>
  </w:num>
  <w:num w:numId="42" w16cid:durableId="231934954">
    <w:abstractNumId w:val="17"/>
  </w:num>
  <w:num w:numId="43" w16cid:durableId="1167281046">
    <w:abstractNumId w:val="17"/>
  </w:num>
  <w:num w:numId="44" w16cid:durableId="150492482">
    <w:abstractNumId w:val="17"/>
  </w:num>
  <w:num w:numId="45" w16cid:durableId="1301611590">
    <w:abstractNumId w:val="0"/>
  </w:num>
  <w:num w:numId="46" w16cid:durableId="380715335">
    <w:abstractNumId w:val="0"/>
  </w:num>
  <w:num w:numId="47" w16cid:durableId="20976470">
    <w:abstractNumId w:val="0"/>
  </w:num>
  <w:num w:numId="48" w16cid:durableId="1459059444">
    <w:abstractNumId w:val="0"/>
  </w:num>
  <w:num w:numId="49" w16cid:durableId="442044461">
    <w:abstractNumId w:val="16"/>
  </w:num>
  <w:num w:numId="50" w16cid:durableId="1456635411">
    <w:abstractNumId w:val="24"/>
  </w:num>
  <w:num w:numId="51" w16cid:durableId="406272707">
    <w:abstractNumId w:val="35"/>
  </w:num>
  <w:num w:numId="52" w16cid:durableId="1511948146">
    <w:abstractNumId w:val="3"/>
  </w:num>
  <w:num w:numId="53" w16cid:durableId="1858034915">
    <w:abstractNumId w:val="32"/>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567"/>
  <w:evenAndOddHeaders/>
  <w:drawingGridHorizontalSpacing w:val="57"/>
  <w:drawingGridVerticalSpacing w:val="57"/>
  <w:displayHorizontalDrawingGridEvery w:val="0"/>
  <w:displayVerticalDrawingGridEvery w:val="0"/>
  <w:doNotUseMarginsForDrawingGridOrigin/>
  <w:drawingGridVerticalOrigin w:val="1985"/>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78EB"/>
    <w:rsid w:val="000025B8"/>
    <w:rsid w:val="0000287A"/>
    <w:rsid w:val="00005BB5"/>
    <w:rsid w:val="00016F58"/>
    <w:rsid w:val="0002501A"/>
    <w:rsid w:val="00025A6F"/>
    <w:rsid w:val="0002618D"/>
    <w:rsid w:val="0003084F"/>
    <w:rsid w:val="00030B26"/>
    <w:rsid w:val="00030E84"/>
    <w:rsid w:val="00032C0A"/>
    <w:rsid w:val="00035257"/>
    <w:rsid w:val="00035D68"/>
    <w:rsid w:val="00044AE9"/>
    <w:rsid w:val="00045570"/>
    <w:rsid w:val="00047D88"/>
    <w:rsid w:val="00051D97"/>
    <w:rsid w:val="0005371E"/>
    <w:rsid w:val="00054B44"/>
    <w:rsid w:val="0006228D"/>
    <w:rsid w:val="00070A86"/>
    <w:rsid w:val="00070C4C"/>
    <w:rsid w:val="00072BD6"/>
    <w:rsid w:val="00075B78"/>
    <w:rsid w:val="000763E9"/>
    <w:rsid w:val="00082CD6"/>
    <w:rsid w:val="0008437D"/>
    <w:rsid w:val="00085AFE"/>
    <w:rsid w:val="00094800"/>
    <w:rsid w:val="00095C1D"/>
    <w:rsid w:val="000A41ED"/>
    <w:rsid w:val="000A517C"/>
    <w:rsid w:val="000B0730"/>
    <w:rsid w:val="000B2002"/>
    <w:rsid w:val="000C1BBB"/>
    <w:rsid w:val="000C72DB"/>
    <w:rsid w:val="000C7F16"/>
    <w:rsid w:val="000D19F4"/>
    <w:rsid w:val="000D31B0"/>
    <w:rsid w:val="000D58DD"/>
    <w:rsid w:val="000F2518"/>
    <w:rsid w:val="000F2AE2"/>
    <w:rsid w:val="000F2BFF"/>
    <w:rsid w:val="000F32E3"/>
    <w:rsid w:val="000F391E"/>
    <w:rsid w:val="00102063"/>
    <w:rsid w:val="0010541C"/>
    <w:rsid w:val="001064B1"/>
    <w:rsid w:val="00106F93"/>
    <w:rsid w:val="00110B66"/>
    <w:rsid w:val="00111D50"/>
    <w:rsid w:val="00111E12"/>
    <w:rsid w:val="00113B8E"/>
    <w:rsid w:val="00113E55"/>
    <w:rsid w:val="001201E6"/>
    <w:rsid w:val="0012053C"/>
    <w:rsid w:val="00122363"/>
    <w:rsid w:val="00124BB8"/>
    <w:rsid w:val="001342C7"/>
    <w:rsid w:val="00135103"/>
    <w:rsid w:val="0013585C"/>
    <w:rsid w:val="00135AE4"/>
    <w:rsid w:val="00135D44"/>
    <w:rsid w:val="00142261"/>
    <w:rsid w:val="00142954"/>
    <w:rsid w:val="001460E0"/>
    <w:rsid w:val="001472F0"/>
    <w:rsid w:val="00147F71"/>
    <w:rsid w:val="00150A6E"/>
    <w:rsid w:val="001541AC"/>
    <w:rsid w:val="0016304B"/>
    <w:rsid w:val="0016468A"/>
    <w:rsid w:val="00166C05"/>
    <w:rsid w:val="0018662D"/>
    <w:rsid w:val="00186C2E"/>
    <w:rsid w:val="00191AB9"/>
    <w:rsid w:val="001924C6"/>
    <w:rsid w:val="001929EB"/>
    <w:rsid w:val="001945BE"/>
    <w:rsid w:val="00197427"/>
    <w:rsid w:val="001A205E"/>
    <w:rsid w:val="001A21B4"/>
    <w:rsid w:val="001A5CF5"/>
    <w:rsid w:val="001A7798"/>
    <w:rsid w:val="001B39D2"/>
    <w:rsid w:val="001B4BF8"/>
    <w:rsid w:val="001B731A"/>
    <w:rsid w:val="001B7C60"/>
    <w:rsid w:val="001C4326"/>
    <w:rsid w:val="001C665E"/>
    <w:rsid w:val="001D1037"/>
    <w:rsid w:val="001D34F7"/>
    <w:rsid w:val="001D3541"/>
    <w:rsid w:val="001D3E4E"/>
    <w:rsid w:val="001D41C4"/>
    <w:rsid w:val="001E254A"/>
    <w:rsid w:val="001E2AB7"/>
    <w:rsid w:val="001E3B9F"/>
    <w:rsid w:val="001E4A54"/>
    <w:rsid w:val="001E7386"/>
    <w:rsid w:val="001F10D2"/>
    <w:rsid w:val="001F2C3D"/>
    <w:rsid w:val="001F45A7"/>
    <w:rsid w:val="001F6B9D"/>
    <w:rsid w:val="00201A01"/>
    <w:rsid w:val="00202433"/>
    <w:rsid w:val="0020298F"/>
    <w:rsid w:val="00206DA3"/>
    <w:rsid w:val="0020754B"/>
    <w:rsid w:val="002104D3"/>
    <w:rsid w:val="0021280C"/>
    <w:rsid w:val="002132B1"/>
    <w:rsid w:val="00213A33"/>
    <w:rsid w:val="00215354"/>
    <w:rsid w:val="0021763B"/>
    <w:rsid w:val="00220D86"/>
    <w:rsid w:val="00224C32"/>
    <w:rsid w:val="0022568A"/>
    <w:rsid w:val="002273DB"/>
    <w:rsid w:val="00240DC8"/>
    <w:rsid w:val="00246DB1"/>
    <w:rsid w:val="002476B5"/>
    <w:rsid w:val="002520CC"/>
    <w:rsid w:val="00253ECF"/>
    <w:rsid w:val="002546A1"/>
    <w:rsid w:val="00256314"/>
    <w:rsid w:val="002628F4"/>
    <w:rsid w:val="00272C8B"/>
    <w:rsid w:val="00273F49"/>
    <w:rsid w:val="00275D08"/>
    <w:rsid w:val="00276566"/>
    <w:rsid w:val="002774F9"/>
    <w:rsid w:val="00283961"/>
    <w:rsid w:val="002858E3"/>
    <w:rsid w:val="00286A2A"/>
    <w:rsid w:val="0029190A"/>
    <w:rsid w:val="00292C5A"/>
    <w:rsid w:val="00295241"/>
    <w:rsid w:val="002A4DFC"/>
    <w:rsid w:val="002B047D"/>
    <w:rsid w:val="002B47EA"/>
    <w:rsid w:val="002B732B"/>
    <w:rsid w:val="002B76A7"/>
    <w:rsid w:val="002C2219"/>
    <w:rsid w:val="002C2552"/>
    <w:rsid w:val="002C380A"/>
    <w:rsid w:val="002D0DF2"/>
    <w:rsid w:val="002D23BD"/>
    <w:rsid w:val="002E0B47"/>
    <w:rsid w:val="002F4685"/>
    <w:rsid w:val="002F7213"/>
    <w:rsid w:val="0030382F"/>
    <w:rsid w:val="0030408D"/>
    <w:rsid w:val="003060E4"/>
    <w:rsid w:val="00310779"/>
    <w:rsid w:val="00315EFC"/>
    <w:rsid w:val="003160E7"/>
    <w:rsid w:val="0031739E"/>
    <w:rsid w:val="003236CE"/>
    <w:rsid w:val="003309CA"/>
    <w:rsid w:val="003325AB"/>
    <w:rsid w:val="00332BC8"/>
    <w:rsid w:val="003332D1"/>
    <w:rsid w:val="0033412B"/>
    <w:rsid w:val="00341161"/>
    <w:rsid w:val="00343227"/>
    <w:rsid w:val="00343365"/>
    <w:rsid w:val="003445F4"/>
    <w:rsid w:val="00353501"/>
    <w:rsid w:val="00353734"/>
    <w:rsid w:val="003606F8"/>
    <w:rsid w:val="003648EF"/>
    <w:rsid w:val="00365591"/>
    <w:rsid w:val="003673E6"/>
    <w:rsid w:val="00372F5E"/>
    <w:rsid w:val="003739EB"/>
    <w:rsid w:val="003758CC"/>
    <w:rsid w:val="00377264"/>
    <w:rsid w:val="003779D2"/>
    <w:rsid w:val="00385E38"/>
    <w:rsid w:val="003949BF"/>
    <w:rsid w:val="003A2378"/>
    <w:rsid w:val="003A26A5"/>
    <w:rsid w:val="003A3761"/>
    <w:rsid w:val="003A512D"/>
    <w:rsid w:val="003A5FEA"/>
    <w:rsid w:val="003A6007"/>
    <w:rsid w:val="003B1D10"/>
    <w:rsid w:val="003B25B2"/>
    <w:rsid w:val="003C17B8"/>
    <w:rsid w:val="003C6894"/>
    <w:rsid w:val="003C6993"/>
    <w:rsid w:val="003C76D4"/>
    <w:rsid w:val="003D137D"/>
    <w:rsid w:val="003D1B39"/>
    <w:rsid w:val="003D2CC5"/>
    <w:rsid w:val="003D421F"/>
    <w:rsid w:val="003D6AE6"/>
    <w:rsid w:val="003D7765"/>
    <w:rsid w:val="003D7894"/>
    <w:rsid w:val="003E04C1"/>
    <w:rsid w:val="003E0887"/>
    <w:rsid w:val="003E45DD"/>
    <w:rsid w:val="003E50B7"/>
    <w:rsid w:val="003E74C8"/>
    <w:rsid w:val="003E7C46"/>
    <w:rsid w:val="003F2106"/>
    <w:rsid w:val="003F52A7"/>
    <w:rsid w:val="003F7013"/>
    <w:rsid w:val="003F7505"/>
    <w:rsid w:val="00400637"/>
    <w:rsid w:val="0040240C"/>
    <w:rsid w:val="00402A1E"/>
    <w:rsid w:val="00413021"/>
    <w:rsid w:val="004151D7"/>
    <w:rsid w:val="00423D85"/>
    <w:rsid w:val="0042524C"/>
    <w:rsid w:val="004301C6"/>
    <w:rsid w:val="00430DA8"/>
    <w:rsid w:val="0043478F"/>
    <w:rsid w:val="0043602B"/>
    <w:rsid w:val="004364A7"/>
    <w:rsid w:val="00440BE0"/>
    <w:rsid w:val="00441503"/>
    <w:rsid w:val="00442C1C"/>
    <w:rsid w:val="0044584B"/>
    <w:rsid w:val="00445E27"/>
    <w:rsid w:val="00447CB7"/>
    <w:rsid w:val="0045465E"/>
    <w:rsid w:val="00455CC9"/>
    <w:rsid w:val="00457E0F"/>
    <w:rsid w:val="00460826"/>
    <w:rsid w:val="00460EA7"/>
    <w:rsid w:val="0046195B"/>
    <w:rsid w:val="00462E0B"/>
    <w:rsid w:val="0046362D"/>
    <w:rsid w:val="0046596D"/>
    <w:rsid w:val="004806A6"/>
    <w:rsid w:val="00483C9C"/>
    <w:rsid w:val="00487C04"/>
    <w:rsid w:val="004907E1"/>
    <w:rsid w:val="00491BED"/>
    <w:rsid w:val="004A035B"/>
    <w:rsid w:val="004A2108"/>
    <w:rsid w:val="004A2202"/>
    <w:rsid w:val="004A38D7"/>
    <w:rsid w:val="004A7604"/>
    <w:rsid w:val="004A778C"/>
    <w:rsid w:val="004B1083"/>
    <w:rsid w:val="004B43AB"/>
    <w:rsid w:val="004B48C7"/>
    <w:rsid w:val="004C2E6A"/>
    <w:rsid w:val="004C64B8"/>
    <w:rsid w:val="004C6A09"/>
    <w:rsid w:val="004D2833"/>
    <w:rsid w:val="004D2A2D"/>
    <w:rsid w:val="004D479F"/>
    <w:rsid w:val="004D6689"/>
    <w:rsid w:val="004D7333"/>
    <w:rsid w:val="004E1D1D"/>
    <w:rsid w:val="004E7589"/>
    <w:rsid w:val="004E7AC8"/>
    <w:rsid w:val="004E7E45"/>
    <w:rsid w:val="004F09B2"/>
    <w:rsid w:val="004F0C94"/>
    <w:rsid w:val="004F40AE"/>
    <w:rsid w:val="005005D9"/>
    <w:rsid w:val="005019AE"/>
    <w:rsid w:val="00503749"/>
    <w:rsid w:val="005048EE"/>
    <w:rsid w:val="00504CF4"/>
    <w:rsid w:val="0050635B"/>
    <w:rsid w:val="00506722"/>
    <w:rsid w:val="0050760B"/>
    <w:rsid w:val="00511CBF"/>
    <w:rsid w:val="005151C2"/>
    <w:rsid w:val="005225FB"/>
    <w:rsid w:val="00530B0A"/>
    <w:rsid w:val="0053199F"/>
    <w:rsid w:val="00531E12"/>
    <w:rsid w:val="00533B90"/>
    <w:rsid w:val="005410F8"/>
    <w:rsid w:val="005448EC"/>
    <w:rsid w:val="00545963"/>
    <w:rsid w:val="00550256"/>
    <w:rsid w:val="00553165"/>
    <w:rsid w:val="00553958"/>
    <w:rsid w:val="00556658"/>
    <w:rsid w:val="00556BB7"/>
    <w:rsid w:val="0055763D"/>
    <w:rsid w:val="00561516"/>
    <w:rsid w:val="005621F2"/>
    <w:rsid w:val="005665FD"/>
    <w:rsid w:val="00567896"/>
    <w:rsid w:val="00567B58"/>
    <w:rsid w:val="00570333"/>
    <w:rsid w:val="00571223"/>
    <w:rsid w:val="005737C7"/>
    <w:rsid w:val="005763E0"/>
    <w:rsid w:val="00576F66"/>
    <w:rsid w:val="00581136"/>
    <w:rsid w:val="00581EB8"/>
    <w:rsid w:val="005925A4"/>
    <w:rsid w:val="00597E8E"/>
    <w:rsid w:val="005A27CA"/>
    <w:rsid w:val="005A3BEE"/>
    <w:rsid w:val="005A43BD"/>
    <w:rsid w:val="005A79E5"/>
    <w:rsid w:val="005B00B1"/>
    <w:rsid w:val="005D034C"/>
    <w:rsid w:val="005D1C03"/>
    <w:rsid w:val="005E226E"/>
    <w:rsid w:val="005E2636"/>
    <w:rsid w:val="005E3AF5"/>
    <w:rsid w:val="005F57F9"/>
    <w:rsid w:val="005F77FC"/>
    <w:rsid w:val="006015D7"/>
    <w:rsid w:val="00601B21"/>
    <w:rsid w:val="006022EF"/>
    <w:rsid w:val="006041F0"/>
    <w:rsid w:val="00605C6D"/>
    <w:rsid w:val="00610CBE"/>
    <w:rsid w:val="006120CA"/>
    <w:rsid w:val="00617EC3"/>
    <w:rsid w:val="00624174"/>
    <w:rsid w:val="00624861"/>
    <w:rsid w:val="00626CF8"/>
    <w:rsid w:val="006314AF"/>
    <w:rsid w:val="00633F4B"/>
    <w:rsid w:val="00634ED8"/>
    <w:rsid w:val="006351E3"/>
    <w:rsid w:val="006357F0"/>
    <w:rsid w:val="00636D7D"/>
    <w:rsid w:val="00637408"/>
    <w:rsid w:val="0064064F"/>
    <w:rsid w:val="00642868"/>
    <w:rsid w:val="00647AFE"/>
    <w:rsid w:val="006512BC"/>
    <w:rsid w:val="006516FD"/>
    <w:rsid w:val="00651CC6"/>
    <w:rsid w:val="00653292"/>
    <w:rsid w:val="00653A5A"/>
    <w:rsid w:val="006554AC"/>
    <w:rsid w:val="006575F4"/>
    <w:rsid w:val="006579E6"/>
    <w:rsid w:val="00660682"/>
    <w:rsid w:val="00660F74"/>
    <w:rsid w:val="00661D6B"/>
    <w:rsid w:val="00663EDC"/>
    <w:rsid w:val="00667E20"/>
    <w:rsid w:val="00667FCB"/>
    <w:rsid w:val="00671078"/>
    <w:rsid w:val="006758CA"/>
    <w:rsid w:val="0067720E"/>
    <w:rsid w:val="00680A04"/>
    <w:rsid w:val="006843DD"/>
    <w:rsid w:val="00686D80"/>
    <w:rsid w:val="0069393A"/>
    <w:rsid w:val="006941FB"/>
    <w:rsid w:val="00694895"/>
    <w:rsid w:val="0069609C"/>
    <w:rsid w:val="00697E2E"/>
    <w:rsid w:val="006A25A2"/>
    <w:rsid w:val="006A3643"/>
    <w:rsid w:val="006A3B87"/>
    <w:rsid w:val="006B0E73"/>
    <w:rsid w:val="006B1943"/>
    <w:rsid w:val="006B1E3D"/>
    <w:rsid w:val="006B4A4D"/>
    <w:rsid w:val="006B5695"/>
    <w:rsid w:val="006B7B2E"/>
    <w:rsid w:val="006C48BA"/>
    <w:rsid w:val="006C78EB"/>
    <w:rsid w:val="006D1660"/>
    <w:rsid w:val="006D63E5"/>
    <w:rsid w:val="006D69D2"/>
    <w:rsid w:val="006E015E"/>
    <w:rsid w:val="006E1753"/>
    <w:rsid w:val="006E3911"/>
    <w:rsid w:val="006F1B67"/>
    <w:rsid w:val="006F4D9C"/>
    <w:rsid w:val="0070091D"/>
    <w:rsid w:val="00702854"/>
    <w:rsid w:val="007066BD"/>
    <w:rsid w:val="00706AB8"/>
    <w:rsid w:val="0071741C"/>
    <w:rsid w:val="00742B90"/>
    <w:rsid w:val="0074434D"/>
    <w:rsid w:val="00753413"/>
    <w:rsid w:val="007570C4"/>
    <w:rsid w:val="007605B8"/>
    <w:rsid w:val="007673B8"/>
    <w:rsid w:val="00771B1E"/>
    <w:rsid w:val="00773C95"/>
    <w:rsid w:val="0078171E"/>
    <w:rsid w:val="0078658E"/>
    <w:rsid w:val="00791276"/>
    <w:rsid w:val="007920E2"/>
    <w:rsid w:val="0079566E"/>
    <w:rsid w:val="00795B34"/>
    <w:rsid w:val="007A067F"/>
    <w:rsid w:val="007A1871"/>
    <w:rsid w:val="007B0936"/>
    <w:rsid w:val="007B1770"/>
    <w:rsid w:val="007B4D3E"/>
    <w:rsid w:val="007B7C70"/>
    <w:rsid w:val="007B7DEB"/>
    <w:rsid w:val="007C0449"/>
    <w:rsid w:val="007D2151"/>
    <w:rsid w:val="007D31C4"/>
    <w:rsid w:val="007D3B90"/>
    <w:rsid w:val="007D42CC"/>
    <w:rsid w:val="007D4A0D"/>
    <w:rsid w:val="007D5DE4"/>
    <w:rsid w:val="007D7C3A"/>
    <w:rsid w:val="007E0724"/>
    <w:rsid w:val="007E0777"/>
    <w:rsid w:val="007E1341"/>
    <w:rsid w:val="007E1B41"/>
    <w:rsid w:val="007E1EC4"/>
    <w:rsid w:val="007E30B9"/>
    <w:rsid w:val="007E74F1"/>
    <w:rsid w:val="007F0F0C"/>
    <w:rsid w:val="007F1288"/>
    <w:rsid w:val="00800A8A"/>
    <w:rsid w:val="0080155C"/>
    <w:rsid w:val="008026E9"/>
    <w:rsid w:val="00804EE4"/>
    <w:rsid w:val="008052E1"/>
    <w:rsid w:val="008105CB"/>
    <w:rsid w:val="008127FC"/>
    <w:rsid w:val="00812E60"/>
    <w:rsid w:val="00815765"/>
    <w:rsid w:val="00815F95"/>
    <w:rsid w:val="00817462"/>
    <w:rsid w:val="00821491"/>
    <w:rsid w:val="00822F2C"/>
    <w:rsid w:val="00823DEE"/>
    <w:rsid w:val="00824EAD"/>
    <w:rsid w:val="008257A7"/>
    <w:rsid w:val="00825D94"/>
    <w:rsid w:val="00826493"/>
    <w:rsid w:val="008305E8"/>
    <w:rsid w:val="00833F63"/>
    <w:rsid w:val="00836165"/>
    <w:rsid w:val="0084640C"/>
    <w:rsid w:val="00856088"/>
    <w:rsid w:val="00860826"/>
    <w:rsid w:val="00860E21"/>
    <w:rsid w:val="00863117"/>
    <w:rsid w:val="0086388B"/>
    <w:rsid w:val="008642E5"/>
    <w:rsid w:val="00864488"/>
    <w:rsid w:val="00865A6F"/>
    <w:rsid w:val="00870A36"/>
    <w:rsid w:val="00872D93"/>
    <w:rsid w:val="00877239"/>
    <w:rsid w:val="00880470"/>
    <w:rsid w:val="00880D94"/>
    <w:rsid w:val="00881EA1"/>
    <w:rsid w:val="00886F64"/>
    <w:rsid w:val="008924DE"/>
    <w:rsid w:val="0089267F"/>
    <w:rsid w:val="0089496C"/>
    <w:rsid w:val="0089754E"/>
    <w:rsid w:val="0089758C"/>
    <w:rsid w:val="008A1FEC"/>
    <w:rsid w:val="008A2E26"/>
    <w:rsid w:val="008A3755"/>
    <w:rsid w:val="008A6FF2"/>
    <w:rsid w:val="008B19DC"/>
    <w:rsid w:val="008B264F"/>
    <w:rsid w:val="008B4762"/>
    <w:rsid w:val="008B6F83"/>
    <w:rsid w:val="008B7C82"/>
    <w:rsid w:val="008B7FD8"/>
    <w:rsid w:val="008C1108"/>
    <w:rsid w:val="008C239B"/>
    <w:rsid w:val="008C2973"/>
    <w:rsid w:val="008C2F7A"/>
    <w:rsid w:val="008C6324"/>
    <w:rsid w:val="008C64C4"/>
    <w:rsid w:val="008C6ECB"/>
    <w:rsid w:val="008D1009"/>
    <w:rsid w:val="008D2CDD"/>
    <w:rsid w:val="008D3845"/>
    <w:rsid w:val="008D74D5"/>
    <w:rsid w:val="008E029F"/>
    <w:rsid w:val="008E0ED1"/>
    <w:rsid w:val="008E1523"/>
    <w:rsid w:val="008E3A07"/>
    <w:rsid w:val="008E440D"/>
    <w:rsid w:val="008E537B"/>
    <w:rsid w:val="008F29BE"/>
    <w:rsid w:val="008F2B72"/>
    <w:rsid w:val="008F4AE5"/>
    <w:rsid w:val="008F51EB"/>
    <w:rsid w:val="00900197"/>
    <w:rsid w:val="00902F55"/>
    <w:rsid w:val="009035F9"/>
    <w:rsid w:val="0090582B"/>
    <w:rsid w:val="009060C0"/>
    <w:rsid w:val="00907BD2"/>
    <w:rsid w:val="009114A2"/>
    <w:rsid w:val="009133F5"/>
    <w:rsid w:val="009137C1"/>
    <w:rsid w:val="00915879"/>
    <w:rsid w:val="0091713B"/>
    <w:rsid w:val="0091756F"/>
    <w:rsid w:val="00920A27"/>
    <w:rsid w:val="00921216"/>
    <w:rsid w:val="009216CC"/>
    <w:rsid w:val="00926083"/>
    <w:rsid w:val="00930D08"/>
    <w:rsid w:val="00931466"/>
    <w:rsid w:val="00932D69"/>
    <w:rsid w:val="009342E3"/>
    <w:rsid w:val="00935589"/>
    <w:rsid w:val="00942A49"/>
    <w:rsid w:val="00944647"/>
    <w:rsid w:val="0095565C"/>
    <w:rsid w:val="00964705"/>
    <w:rsid w:val="00964AB6"/>
    <w:rsid w:val="00966F9A"/>
    <w:rsid w:val="00972B07"/>
    <w:rsid w:val="009736D4"/>
    <w:rsid w:val="00975A62"/>
    <w:rsid w:val="00977B8A"/>
    <w:rsid w:val="00982971"/>
    <w:rsid w:val="009845AD"/>
    <w:rsid w:val="00984835"/>
    <w:rsid w:val="0098639B"/>
    <w:rsid w:val="009910C1"/>
    <w:rsid w:val="009933EF"/>
    <w:rsid w:val="00993A34"/>
    <w:rsid w:val="00995BA0"/>
    <w:rsid w:val="009A418B"/>
    <w:rsid w:val="009A426F"/>
    <w:rsid w:val="009A42D5"/>
    <w:rsid w:val="009A4473"/>
    <w:rsid w:val="009B05C9"/>
    <w:rsid w:val="009B1A7E"/>
    <w:rsid w:val="009B286C"/>
    <w:rsid w:val="009C151C"/>
    <w:rsid w:val="009C3866"/>
    <w:rsid w:val="009C440A"/>
    <w:rsid w:val="009C7DBF"/>
    <w:rsid w:val="009D1B19"/>
    <w:rsid w:val="009D5125"/>
    <w:rsid w:val="009D60B8"/>
    <w:rsid w:val="009D746E"/>
    <w:rsid w:val="009D7D4B"/>
    <w:rsid w:val="009E0D84"/>
    <w:rsid w:val="009E1635"/>
    <w:rsid w:val="009E36ED"/>
    <w:rsid w:val="009E3C8C"/>
    <w:rsid w:val="009E6B77"/>
    <w:rsid w:val="009F1666"/>
    <w:rsid w:val="009F460A"/>
    <w:rsid w:val="009F4927"/>
    <w:rsid w:val="009F74B9"/>
    <w:rsid w:val="00A043FB"/>
    <w:rsid w:val="00A06BE4"/>
    <w:rsid w:val="00A0729C"/>
    <w:rsid w:val="00A07779"/>
    <w:rsid w:val="00A07B68"/>
    <w:rsid w:val="00A1166A"/>
    <w:rsid w:val="00A20B2E"/>
    <w:rsid w:val="00A24C16"/>
    <w:rsid w:val="00A24F33"/>
    <w:rsid w:val="00A25069"/>
    <w:rsid w:val="00A26E6B"/>
    <w:rsid w:val="00A3068F"/>
    <w:rsid w:val="00A3145B"/>
    <w:rsid w:val="00A33001"/>
    <w:rsid w:val="00A339D0"/>
    <w:rsid w:val="00A34B11"/>
    <w:rsid w:val="00A41002"/>
    <w:rsid w:val="00A4201A"/>
    <w:rsid w:val="00A45856"/>
    <w:rsid w:val="00A46D97"/>
    <w:rsid w:val="00A52F16"/>
    <w:rsid w:val="00A5465D"/>
    <w:rsid w:val="00A54C9C"/>
    <w:rsid w:val="00A54F50"/>
    <w:rsid w:val="00A553CE"/>
    <w:rsid w:val="00A5677A"/>
    <w:rsid w:val="00A56DCC"/>
    <w:rsid w:val="00A573AD"/>
    <w:rsid w:val="00A625E8"/>
    <w:rsid w:val="00A63DFF"/>
    <w:rsid w:val="00A6490D"/>
    <w:rsid w:val="00A7415D"/>
    <w:rsid w:val="00A74941"/>
    <w:rsid w:val="00A75A1F"/>
    <w:rsid w:val="00A75FD5"/>
    <w:rsid w:val="00A80363"/>
    <w:rsid w:val="00A80939"/>
    <w:rsid w:val="00A83E9D"/>
    <w:rsid w:val="00A87C05"/>
    <w:rsid w:val="00A9169D"/>
    <w:rsid w:val="00A95AE6"/>
    <w:rsid w:val="00AA240C"/>
    <w:rsid w:val="00AA60B5"/>
    <w:rsid w:val="00AA728A"/>
    <w:rsid w:val="00AB7F28"/>
    <w:rsid w:val="00AC101C"/>
    <w:rsid w:val="00AC4762"/>
    <w:rsid w:val="00AD4CF1"/>
    <w:rsid w:val="00AD5988"/>
    <w:rsid w:val="00AD6293"/>
    <w:rsid w:val="00AD7984"/>
    <w:rsid w:val="00AE0898"/>
    <w:rsid w:val="00AE2F62"/>
    <w:rsid w:val="00AF1BA8"/>
    <w:rsid w:val="00AF69DC"/>
    <w:rsid w:val="00AF7800"/>
    <w:rsid w:val="00B00CF5"/>
    <w:rsid w:val="00B02CD2"/>
    <w:rsid w:val="00B072E0"/>
    <w:rsid w:val="00B1007E"/>
    <w:rsid w:val="00B224DB"/>
    <w:rsid w:val="00B2280E"/>
    <w:rsid w:val="00B253F6"/>
    <w:rsid w:val="00B26675"/>
    <w:rsid w:val="00B26F0F"/>
    <w:rsid w:val="00B305DB"/>
    <w:rsid w:val="00B332F8"/>
    <w:rsid w:val="00B34479"/>
    <w:rsid w:val="00B3492B"/>
    <w:rsid w:val="00B43168"/>
    <w:rsid w:val="00B440A1"/>
    <w:rsid w:val="00B4646F"/>
    <w:rsid w:val="00B46CDA"/>
    <w:rsid w:val="00B51AF4"/>
    <w:rsid w:val="00B55C7D"/>
    <w:rsid w:val="00B61F83"/>
    <w:rsid w:val="00B63038"/>
    <w:rsid w:val="00B64BD8"/>
    <w:rsid w:val="00B676D1"/>
    <w:rsid w:val="00B701D1"/>
    <w:rsid w:val="00B71037"/>
    <w:rsid w:val="00B73AF2"/>
    <w:rsid w:val="00B7551A"/>
    <w:rsid w:val="00B75667"/>
    <w:rsid w:val="00B773F1"/>
    <w:rsid w:val="00B86AB1"/>
    <w:rsid w:val="00B92D3F"/>
    <w:rsid w:val="00B97F07"/>
    <w:rsid w:val="00BA7EBA"/>
    <w:rsid w:val="00BB13E4"/>
    <w:rsid w:val="00BB2A06"/>
    <w:rsid w:val="00BB2CBB"/>
    <w:rsid w:val="00BB4198"/>
    <w:rsid w:val="00BB75F9"/>
    <w:rsid w:val="00BC03EE"/>
    <w:rsid w:val="00BC2B50"/>
    <w:rsid w:val="00BC59F1"/>
    <w:rsid w:val="00BC7A34"/>
    <w:rsid w:val="00BD4A2A"/>
    <w:rsid w:val="00BE3F87"/>
    <w:rsid w:val="00BF3DE1"/>
    <w:rsid w:val="00BF4843"/>
    <w:rsid w:val="00BF5205"/>
    <w:rsid w:val="00BF72C1"/>
    <w:rsid w:val="00C002CB"/>
    <w:rsid w:val="00C05132"/>
    <w:rsid w:val="00C11DDC"/>
    <w:rsid w:val="00C12508"/>
    <w:rsid w:val="00C13808"/>
    <w:rsid w:val="00C23728"/>
    <w:rsid w:val="00C27C6C"/>
    <w:rsid w:val="00C3026C"/>
    <w:rsid w:val="00C313A9"/>
    <w:rsid w:val="00C41EBF"/>
    <w:rsid w:val="00C42DE2"/>
    <w:rsid w:val="00C441CF"/>
    <w:rsid w:val="00C45AA2"/>
    <w:rsid w:val="00C4792C"/>
    <w:rsid w:val="00C55BEF"/>
    <w:rsid w:val="00C601AF"/>
    <w:rsid w:val="00C61A63"/>
    <w:rsid w:val="00C66296"/>
    <w:rsid w:val="00C7394D"/>
    <w:rsid w:val="00C74CEF"/>
    <w:rsid w:val="00C751A1"/>
    <w:rsid w:val="00C7556B"/>
    <w:rsid w:val="00C77282"/>
    <w:rsid w:val="00C81832"/>
    <w:rsid w:val="00C845AE"/>
    <w:rsid w:val="00C84DE5"/>
    <w:rsid w:val="00C86248"/>
    <w:rsid w:val="00C90B31"/>
    <w:rsid w:val="00C95714"/>
    <w:rsid w:val="00CA0D6F"/>
    <w:rsid w:val="00CA14FC"/>
    <w:rsid w:val="00CA4C33"/>
    <w:rsid w:val="00CA5608"/>
    <w:rsid w:val="00CA6F4A"/>
    <w:rsid w:val="00CB4541"/>
    <w:rsid w:val="00CB6427"/>
    <w:rsid w:val="00CC0FBE"/>
    <w:rsid w:val="00CC2530"/>
    <w:rsid w:val="00CD2119"/>
    <w:rsid w:val="00CD237A"/>
    <w:rsid w:val="00CD2EBB"/>
    <w:rsid w:val="00CD36AC"/>
    <w:rsid w:val="00CD79DF"/>
    <w:rsid w:val="00CE13A3"/>
    <w:rsid w:val="00CE36BC"/>
    <w:rsid w:val="00CE7044"/>
    <w:rsid w:val="00CE733E"/>
    <w:rsid w:val="00CF1747"/>
    <w:rsid w:val="00CF60ED"/>
    <w:rsid w:val="00CF7857"/>
    <w:rsid w:val="00D05D74"/>
    <w:rsid w:val="00D1567C"/>
    <w:rsid w:val="00D20C59"/>
    <w:rsid w:val="00D20F02"/>
    <w:rsid w:val="00D23323"/>
    <w:rsid w:val="00D2392A"/>
    <w:rsid w:val="00D25FFE"/>
    <w:rsid w:val="00D27E31"/>
    <w:rsid w:val="00D31591"/>
    <w:rsid w:val="00D370BB"/>
    <w:rsid w:val="00D379B5"/>
    <w:rsid w:val="00D37D80"/>
    <w:rsid w:val="00D4476F"/>
    <w:rsid w:val="00D47100"/>
    <w:rsid w:val="00D4714F"/>
    <w:rsid w:val="00D501DF"/>
    <w:rsid w:val="00D50573"/>
    <w:rsid w:val="00D54D50"/>
    <w:rsid w:val="00D560B4"/>
    <w:rsid w:val="00D662F8"/>
    <w:rsid w:val="00D66797"/>
    <w:rsid w:val="00D7074B"/>
    <w:rsid w:val="00D7087C"/>
    <w:rsid w:val="00D70C3C"/>
    <w:rsid w:val="00D71DF7"/>
    <w:rsid w:val="00D72BE5"/>
    <w:rsid w:val="00D81462"/>
    <w:rsid w:val="00D819B6"/>
    <w:rsid w:val="00D82F26"/>
    <w:rsid w:val="00D863D0"/>
    <w:rsid w:val="00D86B00"/>
    <w:rsid w:val="00D86FB9"/>
    <w:rsid w:val="00D87C87"/>
    <w:rsid w:val="00D90BB4"/>
    <w:rsid w:val="00D90E07"/>
    <w:rsid w:val="00D932C2"/>
    <w:rsid w:val="00DB39CF"/>
    <w:rsid w:val="00DB3E4D"/>
    <w:rsid w:val="00DB7256"/>
    <w:rsid w:val="00DC0401"/>
    <w:rsid w:val="00DC20BD"/>
    <w:rsid w:val="00DD0BCD"/>
    <w:rsid w:val="00DD1E17"/>
    <w:rsid w:val="00DD447A"/>
    <w:rsid w:val="00DE3B20"/>
    <w:rsid w:val="00DE3BB9"/>
    <w:rsid w:val="00DE6C94"/>
    <w:rsid w:val="00DE6FD7"/>
    <w:rsid w:val="00DF2830"/>
    <w:rsid w:val="00DF4B2C"/>
    <w:rsid w:val="00DF62E3"/>
    <w:rsid w:val="00E03C1E"/>
    <w:rsid w:val="00E14426"/>
    <w:rsid w:val="00E14EC7"/>
    <w:rsid w:val="00E169BA"/>
    <w:rsid w:val="00E23271"/>
    <w:rsid w:val="00E24CE1"/>
    <w:rsid w:val="00E24F30"/>
    <w:rsid w:val="00E24F80"/>
    <w:rsid w:val="00E259F3"/>
    <w:rsid w:val="00E278FB"/>
    <w:rsid w:val="00E30985"/>
    <w:rsid w:val="00E33238"/>
    <w:rsid w:val="00E34871"/>
    <w:rsid w:val="00E3548B"/>
    <w:rsid w:val="00E376B7"/>
    <w:rsid w:val="00E37812"/>
    <w:rsid w:val="00E42F5D"/>
    <w:rsid w:val="00E430C1"/>
    <w:rsid w:val="00E4486C"/>
    <w:rsid w:val="00E460B6"/>
    <w:rsid w:val="00E4626C"/>
    <w:rsid w:val="00E511D5"/>
    <w:rsid w:val="00E53A9F"/>
    <w:rsid w:val="00E54F09"/>
    <w:rsid w:val="00E56CB2"/>
    <w:rsid w:val="00E60249"/>
    <w:rsid w:val="00E62D64"/>
    <w:rsid w:val="00E65269"/>
    <w:rsid w:val="00E735B2"/>
    <w:rsid w:val="00E76D66"/>
    <w:rsid w:val="00E80D1A"/>
    <w:rsid w:val="00E85795"/>
    <w:rsid w:val="00E973E5"/>
    <w:rsid w:val="00EA608C"/>
    <w:rsid w:val="00EA796A"/>
    <w:rsid w:val="00EB1856"/>
    <w:rsid w:val="00EC50CE"/>
    <w:rsid w:val="00EC5B34"/>
    <w:rsid w:val="00ED021E"/>
    <w:rsid w:val="00ED323C"/>
    <w:rsid w:val="00ED442B"/>
    <w:rsid w:val="00EE1FD7"/>
    <w:rsid w:val="00EE2D5C"/>
    <w:rsid w:val="00EE350E"/>
    <w:rsid w:val="00EE4ADE"/>
    <w:rsid w:val="00EE4DE8"/>
    <w:rsid w:val="00EE5CB7"/>
    <w:rsid w:val="00EF3134"/>
    <w:rsid w:val="00F024FE"/>
    <w:rsid w:val="00F036B5"/>
    <w:rsid w:val="00F05AD4"/>
    <w:rsid w:val="00F06AC1"/>
    <w:rsid w:val="00F10A83"/>
    <w:rsid w:val="00F10EB6"/>
    <w:rsid w:val="00F138AB"/>
    <w:rsid w:val="00F13F07"/>
    <w:rsid w:val="00F140B2"/>
    <w:rsid w:val="00F14622"/>
    <w:rsid w:val="00F25970"/>
    <w:rsid w:val="00F25B9C"/>
    <w:rsid w:val="00F26632"/>
    <w:rsid w:val="00F311A9"/>
    <w:rsid w:val="00F370A0"/>
    <w:rsid w:val="00F418B9"/>
    <w:rsid w:val="00F42EC9"/>
    <w:rsid w:val="00F45F8A"/>
    <w:rsid w:val="00F5134A"/>
    <w:rsid w:val="00F5180D"/>
    <w:rsid w:val="00F5221A"/>
    <w:rsid w:val="00F63781"/>
    <w:rsid w:val="00F65F5A"/>
    <w:rsid w:val="00F67496"/>
    <w:rsid w:val="00F716C0"/>
    <w:rsid w:val="00F801BA"/>
    <w:rsid w:val="00F87756"/>
    <w:rsid w:val="00F9366A"/>
    <w:rsid w:val="00F946C9"/>
    <w:rsid w:val="00FA0EA5"/>
    <w:rsid w:val="00FA47C3"/>
    <w:rsid w:val="00FA54A0"/>
    <w:rsid w:val="00FA65F7"/>
    <w:rsid w:val="00FA74EE"/>
    <w:rsid w:val="00FC3711"/>
    <w:rsid w:val="00FC46E7"/>
    <w:rsid w:val="00FC4CF0"/>
    <w:rsid w:val="00FC5D25"/>
    <w:rsid w:val="00FD03DF"/>
    <w:rsid w:val="00FD0D7E"/>
    <w:rsid w:val="00FD4FFB"/>
    <w:rsid w:val="00FD7488"/>
    <w:rsid w:val="00FE6E13"/>
    <w:rsid w:val="00FF15F6"/>
    <w:rsid w:val="00FF3A30"/>
    <w:rsid w:val="00FF3F8C"/>
    <w:rsid w:val="00FF527C"/>
    <w:rsid w:val="00FF65CD"/>
    <w:rsid w:val="00FF7949"/>
    <w:rsid w:val="56D2B3CC"/>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0EEEB9C"/>
  <w15:docId w15:val="{7C3F29D4-54C3-483F-8FF5-5D1CA6B0DC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1" w:qFormat="1"/>
    <w:lsdException w:name="heading 5" w:uiPriority="1" w:qFormat="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semiHidden="1" w:uiPriority="0" w:unhideWhenUsed="1" w:qFormat="1"/>
    <w:lsdException w:name="Body Text Indent 2" w:semiHidden="1" w:uiPriority="0"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0"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6362D"/>
    <w:rPr>
      <w:rFonts w:ascii="Segoe UI" w:hAnsi="Segoe UI"/>
      <w:sz w:val="21"/>
      <w:lang w:eastAsia="en-GB"/>
    </w:rPr>
  </w:style>
  <w:style w:type="paragraph" w:styleId="Heading1">
    <w:name w:val="heading 1"/>
    <w:basedOn w:val="Normal"/>
    <w:next w:val="Normal"/>
    <w:link w:val="Heading1Char"/>
    <w:uiPriority w:val="1"/>
    <w:qFormat/>
    <w:rsid w:val="0089758C"/>
    <w:pPr>
      <w:keepNext/>
      <w:spacing w:before="600" w:after="360"/>
      <w:outlineLvl w:val="0"/>
    </w:pPr>
    <w:rPr>
      <w:b/>
      <w:color w:val="23305D"/>
      <w:spacing w:val="-10"/>
      <w:sz w:val="56"/>
      <w:szCs w:val="56"/>
    </w:rPr>
  </w:style>
  <w:style w:type="paragraph" w:styleId="Heading2">
    <w:name w:val="heading 2"/>
    <w:basedOn w:val="Normal"/>
    <w:next w:val="Normal"/>
    <w:link w:val="Heading2Char"/>
    <w:uiPriority w:val="1"/>
    <w:qFormat/>
    <w:rsid w:val="00030E84"/>
    <w:pPr>
      <w:keepNext/>
      <w:spacing w:before="480" w:after="180"/>
      <w:outlineLvl w:val="1"/>
    </w:pPr>
    <w:rPr>
      <w:b/>
      <w:color w:val="0A6AB4"/>
      <w:spacing w:val="-5"/>
      <w:sz w:val="48"/>
    </w:rPr>
  </w:style>
  <w:style w:type="paragraph" w:styleId="Heading3">
    <w:name w:val="heading 3"/>
    <w:basedOn w:val="Normal"/>
    <w:next w:val="Normal"/>
    <w:link w:val="Heading3Char"/>
    <w:uiPriority w:val="1"/>
    <w:qFormat/>
    <w:rsid w:val="00030E84"/>
    <w:pPr>
      <w:keepNext/>
      <w:spacing w:before="360" w:after="180"/>
      <w:outlineLvl w:val="2"/>
    </w:pPr>
    <w:rPr>
      <w:color w:val="0A6AB4"/>
      <w:spacing w:val="-5"/>
      <w:sz w:val="36"/>
    </w:rPr>
  </w:style>
  <w:style w:type="paragraph" w:styleId="Heading4">
    <w:name w:val="heading 4"/>
    <w:basedOn w:val="Normal"/>
    <w:next w:val="Normal"/>
    <w:link w:val="Heading4Char"/>
    <w:uiPriority w:val="1"/>
    <w:qFormat/>
    <w:rsid w:val="00030E84"/>
    <w:pPr>
      <w:keepNext/>
      <w:spacing w:before="240" w:after="120"/>
      <w:outlineLvl w:val="3"/>
    </w:pPr>
    <w:rPr>
      <w:color w:val="0A6AB4"/>
      <w:sz w:val="28"/>
    </w:rPr>
  </w:style>
  <w:style w:type="paragraph" w:styleId="Heading5">
    <w:name w:val="heading 5"/>
    <w:basedOn w:val="Normal"/>
    <w:next w:val="Normal"/>
    <w:link w:val="Heading5Char"/>
    <w:uiPriority w:val="1"/>
    <w:qFormat/>
    <w:rsid w:val="00B00CF5"/>
    <w:pPr>
      <w:keepNext/>
      <w:spacing w:before="120" w:after="120"/>
      <w:outlineLvl w:val="4"/>
    </w:pPr>
    <w:rPr>
      <w:color w:val="0A6AB4"/>
      <w:sz w:val="24"/>
    </w:rPr>
  </w:style>
  <w:style w:type="paragraph" w:styleId="Heading6">
    <w:name w:val="heading 6"/>
    <w:basedOn w:val="Normal"/>
    <w:next w:val="Normal"/>
    <w:link w:val="Heading6Char"/>
    <w:uiPriority w:val="1"/>
    <w:unhideWhenUsed/>
    <w:qFormat/>
    <w:rsid w:val="00122363"/>
    <w:pPr>
      <w:keepNext/>
      <w:keepLines/>
      <w:spacing w:before="200" w:after="120" w:line="276" w:lineRule="auto"/>
      <w:ind w:left="1152" w:hanging="1152"/>
      <w:outlineLvl w:val="5"/>
    </w:pPr>
    <w:rPr>
      <w:rFonts w:ascii="Calibri" w:eastAsia="MS Gothic" w:hAnsi="Calibri"/>
      <w:i/>
      <w:iCs/>
      <w:color w:val="243F60"/>
      <w:szCs w:val="24"/>
      <w:lang w:val="en-GB" w:eastAsia="en-US"/>
    </w:rPr>
  </w:style>
  <w:style w:type="paragraph" w:styleId="Heading7">
    <w:name w:val="heading 7"/>
    <w:basedOn w:val="Normal"/>
    <w:next w:val="Normal"/>
    <w:link w:val="Heading7Char"/>
    <w:uiPriority w:val="1"/>
    <w:unhideWhenUsed/>
    <w:qFormat/>
    <w:rsid w:val="00122363"/>
    <w:pPr>
      <w:keepNext/>
      <w:keepLines/>
      <w:spacing w:before="200" w:after="120" w:line="276" w:lineRule="auto"/>
      <w:ind w:left="1296" w:hanging="1296"/>
      <w:outlineLvl w:val="6"/>
    </w:pPr>
    <w:rPr>
      <w:rFonts w:ascii="Calibri" w:eastAsia="MS Gothic" w:hAnsi="Calibri"/>
      <w:i/>
      <w:iCs/>
      <w:color w:val="404040"/>
      <w:szCs w:val="24"/>
      <w:lang w:val="en-GB" w:eastAsia="en-US"/>
    </w:rPr>
  </w:style>
  <w:style w:type="paragraph" w:styleId="Heading8">
    <w:name w:val="heading 8"/>
    <w:basedOn w:val="Normal"/>
    <w:next w:val="Normal"/>
    <w:link w:val="Heading8Char"/>
    <w:uiPriority w:val="1"/>
    <w:unhideWhenUsed/>
    <w:qFormat/>
    <w:rsid w:val="00030E84"/>
    <w:pPr>
      <w:keepNext/>
      <w:keepLines/>
      <w:spacing w:before="480" w:after="240"/>
      <w:outlineLvl w:val="7"/>
    </w:pPr>
    <w:rPr>
      <w:rFonts w:eastAsia="MS Gothic"/>
      <w:color w:val="0A6AB4"/>
      <w:spacing w:val="-10"/>
      <w:sz w:val="36"/>
      <w:szCs w:val="24"/>
      <w:lang w:eastAsia="en-US"/>
    </w:rPr>
  </w:style>
  <w:style w:type="paragraph" w:styleId="Heading9">
    <w:name w:val="heading 9"/>
    <w:basedOn w:val="Normal"/>
    <w:next w:val="Normal"/>
    <w:link w:val="Heading9Char"/>
    <w:uiPriority w:val="1"/>
    <w:unhideWhenUsed/>
    <w:qFormat/>
    <w:rsid w:val="00122363"/>
    <w:pPr>
      <w:keepNext/>
      <w:keepLines/>
      <w:spacing w:before="200" w:after="120" w:line="276" w:lineRule="auto"/>
      <w:ind w:left="1584" w:hanging="1584"/>
      <w:outlineLvl w:val="8"/>
    </w:pPr>
    <w:rPr>
      <w:rFonts w:ascii="Calibri" w:eastAsia="MS Gothic" w:hAnsi="Calibri"/>
      <w:i/>
      <w:iCs/>
      <w:color w:val="404040"/>
      <w:szCs w:val="24"/>
      <w:lang w:val="en-GB"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next w:val="Normal"/>
    <w:uiPriority w:val="39"/>
    <w:qFormat/>
    <w:rsid w:val="001D3E4E"/>
    <w:pPr>
      <w:tabs>
        <w:tab w:val="right" w:pos="8080"/>
      </w:tabs>
      <w:spacing w:before="300"/>
      <w:ind w:right="567"/>
    </w:pPr>
    <w:rPr>
      <w:rFonts w:ascii="Segoe UI Semibold" w:hAnsi="Segoe UI Semibold"/>
      <w:sz w:val="24"/>
    </w:rPr>
  </w:style>
  <w:style w:type="paragraph" w:styleId="TOC2">
    <w:name w:val="toc 2"/>
    <w:basedOn w:val="Normal"/>
    <w:next w:val="Normal"/>
    <w:uiPriority w:val="39"/>
    <w:qFormat/>
    <w:rsid w:val="002B76A7"/>
    <w:pPr>
      <w:tabs>
        <w:tab w:val="right" w:pos="8080"/>
      </w:tabs>
      <w:spacing w:before="60"/>
      <w:ind w:left="284" w:right="567"/>
    </w:pPr>
    <w:rPr>
      <w:sz w:val="22"/>
    </w:rPr>
  </w:style>
  <w:style w:type="paragraph" w:styleId="TOC3">
    <w:name w:val="toc 3"/>
    <w:basedOn w:val="Normal"/>
    <w:next w:val="Normal"/>
    <w:rsid w:val="002B76A7"/>
    <w:pPr>
      <w:tabs>
        <w:tab w:val="right" w:pos="8080"/>
      </w:tabs>
      <w:spacing w:before="120"/>
      <w:ind w:left="1276" w:right="567" w:hanging="1276"/>
    </w:pPr>
  </w:style>
  <w:style w:type="paragraph" w:customStyle="1" w:styleId="Bullet">
    <w:name w:val="Bullet"/>
    <w:basedOn w:val="Normal"/>
    <w:qFormat/>
    <w:rsid w:val="00FA0EA5"/>
    <w:pPr>
      <w:numPr>
        <w:numId w:val="1"/>
      </w:numPr>
      <w:spacing w:before="90"/>
    </w:pPr>
  </w:style>
  <w:style w:type="paragraph" w:styleId="Quote">
    <w:name w:val="Quote"/>
    <w:basedOn w:val="Normal"/>
    <w:next w:val="Normal"/>
    <w:link w:val="QuoteChar"/>
    <w:qFormat/>
    <w:pPr>
      <w:spacing w:before="120"/>
      <w:ind w:left="284" w:right="284"/>
    </w:pPr>
  </w:style>
  <w:style w:type="paragraph" w:styleId="FootnoteText">
    <w:name w:val="footnote text"/>
    <w:basedOn w:val="Normal"/>
    <w:link w:val="FootnoteTextChar"/>
    <w:rsid w:val="00A7415D"/>
    <w:pPr>
      <w:spacing w:before="60" w:line="228" w:lineRule="auto"/>
      <w:ind w:left="284" w:hanging="284"/>
    </w:pPr>
    <w:rPr>
      <w:sz w:val="17"/>
    </w:rPr>
  </w:style>
  <w:style w:type="paragraph" w:styleId="Header">
    <w:name w:val="header"/>
    <w:basedOn w:val="Normal"/>
    <w:link w:val="HeaderChar"/>
    <w:qFormat/>
    <w:rsid w:val="00D25FFE"/>
  </w:style>
  <w:style w:type="paragraph" w:styleId="Title">
    <w:name w:val="Title"/>
    <w:basedOn w:val="Normal"/>
    <w:next w:val="Normal"/>
    <w:link w:val="TitleChar"/>
    <w:uiPriority w:val="99"/>
    <w:qFormat/>
    <w:rsid w:val="005A79E5"/>
    <w:pPr>
      <w:spacing w:line="216" w:lineRule="auto"/>
      <w:ind w:right="3402"/>
    </w:pPr>
    <w:rPr>
      <w:rFonts w:ascii="Segoe UI Black" w:hAnsi="Segoe UI Black" w:cs="Lucida Sans Unicode"/>
      <w:b/>
      <w:sz w:val="72"/>
      <w:szCs w:val="72"/>
    </w:rPr>
  </w:style>
  <w:style w:type="paragraph" w:customStyle="1" w:styleId="Imprint">
    <w:name w:val="Imprint"/>
    <w:basedOn w:val="Normal"/>
    <w:next w:val="Normal"/>
    <w:qFormat/>
    <w:rsid w:val="00C05132"/>
    <w:pPr>
      <w:spacing w:after="240"/>
    </w:pPr>
    <w:rPr>
      <w:sz w:val="20"/>
    </w:rPr>
  </w:style>
  <w:style w:type="paragraph" w:styleId="Footer">
    <w:name w:val="footer"/>
    <w:basedOn w:val="Normal"/>
    <w:link w:val="FooterChar"/>
    <w:qFormat/>
    <w:rsid w:val="007A067F"/>
  </w:style>
  <w:style w:type="character" w:styleId="PageNumber">
    <w:name w:val="page number"/>
    <w:rsid w:val="007A067F"/>
    <w:rPr>
      <w:rFonts w:ascii="Segoe UI" w:hAnsi="Segoe UI"/>
      <w:b/>
      <w:sz w:val="22"/>
    </w:rPr>
  </w:style>
  <w:style w:type="paragraph" w:customStyle="1" w:styleId="VersoFooter">
    <w:name w:val="Verso Footer"/>
    <w:basedOn w:val="Footer"/>
    <w:rsid w:val="00571223"/>
    <w:rPr>
      <w:sz w:val="15"/>
    </w:rPr>
  </w:style>
  <w:style w:type="paragraph" w:customStyle="1" w:styleId="RectoFooter">
    <w:name w:val="Recto Footer"/>
    <w:basedOn w:val="Footer"/>
    <w:rsid w:val="00581EB8"/>
    <w:pPr>
      <w:jc w:val="right"/>
    </w:pPr>
    <w:rPr>
      <w:caps/>
      <w:sz w:val="15"/>
    </w:rPr>
  </w:style>
  <w:style w:type="paragraph" w:customStyle="1" w:styleId="Figure">
    <w:name w:val="Figure"/>
    <w:basedOn w:val="Normal"/>
    <w:next w:val="Normal"/>
    <w:qFormat/>
    <w:rsid w:val="004364A7"/>
    <w:pPr>
      <w:keepNext/>
      <w:spacing w:before="240" w:after="120"/>
    </w:pPr>
    <w:rPr>
      <w:b/>
      <w:sz w:val="20"/>
    </w:rPr>
  </w:style>
  <w:style w:type="character" w:styleId="FootnoteReference">
    <w:name w:val="footnote reference"/>
    <w:rPr>
      <w:vertAlign w:val="superscript"/>
    </w:rPr>
  </w:style>
  <w:style w:type="paragraph" w:customStyle="1" w:styleId="Table">
    <w:name w:val="Table"/>
    <w:basedOn w:val="Figure"/>
    <w:qFormat/>
    <w:rsid w:val="004E7589"/>
  </w:style>
  <w:style w:type="paragraph" w:customStyle="1" w:styleId="Dash">
    <w:name w:val="Dash"/>
    <w:basedOn w:val="Bullet"/>
    <w:qFormat/>
    <w:rsid w:val="00702854"/>
    <w:pPr>
      <w:numPr>
        <w:numId w:val="3"/>
      </w:numPr>
      <w:spacing w:before="60"/>
    </w:pPr>
  </w:style>
  <w:style w:type="paragraph" w:customStyle="1" w:styleId="TableText">
    <w:name w:val="TableText"/>
    <w:basedOn w:val="Normal"/>
    <w:uiPriority w:val="99"/>
    <w:qFormat/>
    <w:rsid w:val="009C440A"/>
    <w:pPr>
      <w:spacing w:before="60" w:after="60"/>
    </w:pPr>
    <w:rPr>
      <w:sz w:val="18"/>
    </w:rPr>
  </w:style>
  <w:style w:type="paragraph" w:customStyle="1" w:styleId="TableBullet">
    <w:name w:val="TableBullet"/>
    <w:basedOn w:val="TableText"/>
    <w:qFormat/>
    <w:rsid w:val="00B73AF2"/>
    <w:pPr>
      <w:numPr>
        <w:numId w:val="5"/>
      </w:numPr>
      <w:spacing w:before="0"/>
    </w:pPr>
  </w:style>
  <w:style w:type="paragraph" w:customStyle="1" w:styleId="Box">
    <w:name w:val="Box"/>
    <w:basedOn w:val="Normal"/>
    <w:qFormat/>
    <w:pPr>
      <w:pBdr>
        <w:top w:val="single" w:sz="4" w:space="12" w:color="auto"/>
        <w:left w:val="single" w:sz="4" w:space="12" w:color="auto"/>
        <w:bottom w:val="single" w:sz="4" w:space="12" w:color="auto"/>
        <w:right w:val="single" w:sz="4" w:space="12" w:color="auto"/>
      </w:pBdr>
      <w:spacing w:before="120"/>
      <w:ind w:left="284" w:right="284"/>
    </w:pPr>
  </w:style>
  <w:style w:type="paragraph" w:customStyle="1" w:styleId="BoxHeading">
    <w:name w:val="BoxHeading"/>
    <w:basedOn w:val="Normal"/>
    <w:next w:val="Box"/>
    <w:qFormat/>
    <w:rsid w:val="00D37D80"/>
    <w:pPr>
      <w:keepNext/>
      <w:pBdr>
        <w:top w:val="single" w:sz="4" w:space="12" w:color="auto"/>
        <w:left w:val="single" w:sz="4" w:space="12" w:color="auto"/>
        <w:bottom w:val="single" w:sz="4" w:space="12" w:color="auto"/>
        <w:right w:val="single" w:sz="4" w:space="12" w:color="auto"/>
      </w:pBdr>
      <w:spacing w:before="240" w:line="264" w:lineRule="auto"/>
      <w:ind w:left="284" w:right="284"/>
    </w:pPr>
    <w:rPr>
      <w:b/>
      <w:sz w:val="24"/>
      <w:szCs w:val="24"/>
    </w:rPr>
  </w:style>
  <w:style w:type="paragraph" w:customStyle="1" w:styleId="BoxBullet">
    <w:name w:val="BoxBullet"/>
    <w:basedOn w:val="Bullet"/>
    <w:qFormat/>
    <w:rsid w:val="00E30985"/>
    <w:pPr>
      <w:spacing w:line="264" w:lineRule="auto"/>
    </w:pPr>
    <w:rPr>
      <w:color w:val="FFFFFF" w:themeColor="background1"/>
    </w:rPr>
  </w:style>
  <w:style w:type="paragraph" w:customStyle="1" w:styleId="IntroHead">
    <w:name w:val="IntroHead"/>
    <w:basedOn w:val="Heading1"/>
    <w:next w:val="Normal"/>
    <w:qFormat/>
    <w:rsid w:val="001D3E4E"/>
    <w:pPr>
      <w:spacing w:before="0"/>
      <w:outlineLvl w:val="9"/>
    </w:pPr>
  </w:style>
  <w:style w:type="paragraph" w:customStyle="1" w:styleId="Source">
    <w:name w:val="Source"/>
    <w:basedOn w:val="Note"/>
    <w:next w:val="Normal"/>
    <w:qFormat/>
    <w:rsid w:val="0012053C"/>
  </w:style>
  <w:style w:type="paragraph" w:customStyle="1" w:styleId="Note">
    <w:name w:val="Note"/>
    <w:basedOn w:val="Normal"/>
    <w:next w:val="Normal"/>
    <w:link w:val="NoteChar"/>
    <w:qFormat/>
    <w:rsid w:val="00A87C05"/>
    <w:pPr>
      <w:spacing w:before="80"/>
    </w:pPr>
    <w:rPr>
      <w:sz w:val="17"/>
    </w:rPr>
  </w:style>
  <w:style w:type="paragraph" w:customStyle="1" w:styleId="Subhead">
    <w:name w:val="Subhead"/>
    <w:basedOn w:val="Normal"/>
    <w:next w:val="Year"/>
    <w:qFormat/>
    <w:rsid w:val="00531E12"/>
    <w:pPr>
      <w:spacing w:before="840"/>
      <w:ind w:right="3402"/>
    </w:pPr>
    <w:rPr>
      <w:rFonts w:ascii="Segoe UI Semibold" w:hAnsi="Segoe UI Semibold" w:cs="Segoe UI Semibold"/>
      <w:sz w:val="36"/>
      <w:szCs w:val="26"/>
    </w:rPr>
  </w:style>
  <w:style w:type="character" w:styleId="Hyperlink">
    <w:name w:val="Hyperlink"/>
    <w:uiPriority w:val="99"/>
    <w:rsid w:val="003309CA"/>
    <w:rPr>
      <w:b/>
      <w:color w:val="595959" w:themeColor="text1" w:themeTint="A6"/>
      <w:u w:val="none"/>
    </w:rPr>
  </w:style>
  <w:style w:type="paragraph" w:customStyle="1" w:styleId="References">
    <w:name w:val="References"/>
    <w:basedOn w:val="Normal"/>
    <w:qFormat/>
    <w:rsid w:val="001460E0"/>
    <w:pPr>
      <w:spacing w:after="180"/>
    </w:pPr>
  </w:style>
  <w:style w:type="paragraph" w:customStyle="1" w:styleId="TableDash">
    <w:name w:val="TableDash"/>
    <w:basedOn w:val="TableText"/>
    <w:qFormat/>
    <w:rsid w:val="0010541C"/>
    <w:pPr>
      <w:numPr>
        <w:numId w:val="4"/>
      </w:numPr>
      <w:spacing w:before="40" w:after="0"/>
    </w:pPr>
    <w:rPr>
      <w:szCs w:val="22"/>
    </w:rPr>
  </w:style>
  <w:style w:type="character" w:customStyle="1" w:styleId="NoteChar">
    <w:name w:val="Note Char"/>
    <w:link w:val="Note"/>
    <w:rsid w:val="00A87C05"/>
    <w:rPr>
      <w:rFonts w:ascii="Segoe UI" w:hAnsi="Segoe UI"/>
      <w:sz w:val="17"/>
      <w:lang w:eastAsia="en-GB"/>
    </w:rPr>
  </w:style>
  <w:style w:type="character" w:customStyle="1" w:styleId="FootnoteTextChar">
    <w:name w:val="Footnote Text Char"/>
    <w:link w:val="FootnoteText"/>
    <w:rsid w:val="00A7415D"/>
    <w:rPr>
      <w:rFonts w:ascii="Segoe UI" w:hAnsi="Segoe UI"/>
      <w:sz w:val="17"/>
      <w:lang w:eastAsia="en-GB"/>
    </w:rPr>
  </w:style>
  <w:style w:type="table" w:styleId="TableGrid">
    <w:name w:val="Table Grid"/>
    <w:basedOn w:val="TableNormal"/>
    <w:uiPriority w:val="39"/>
    <w:rsid w:val="00503749"/>
    <w:pPr>
      <w:spacing w:line="264"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erChar">
    <w:name w:val="Header Char"/>
    <w:link w:val="Header"/>
    <w:uiPriority w:val="99"/>
    <w:rsid w:val="0086388B"/>
    <w:rPr>
      <w:rFonts w:ascii="Georgia" w:hAnsi="Georgia"/>
      <w:sz w:val="22"/>
      <w:lang w:eastAsia="en-GB"/>
    </w:rPr>
  </w:style>
  <w:style w:type="character" w:customStyle="1" w:styleId="FooterChar">
    <w:name w:val="Footer Char"/>
    <w:link w:val="Footer"/>
    <w:rsid w:val="007A067F"/>
    <w:rPr>
      <w:rFonts w:ascii="Segoe UI" w:hAnsi="Segoe UI"/>
      <w:sz w:val="21"/>
      <w:lang w:eastAsia="en-GB"/>
    </w:rPr>
  </w:style>
  <w:style w:type="character" w:customStyle="1" w:styleId="Heading1Char">
    <w:name w:val="Heading 1 Char"/>
    <w:link w:val="Heading1"/>
    <w:uiPriority w:val="1"/>
    <w:rsid w:val="0089758C"/>
    <w:rPr>
      <w:rFonts w:ascii="Segoe UI" w:hAnsi="Segoe UI"/>
      <w:b/>
      <w:color w:val="23305D"/>
      <w:spacing w:val="-10"/>
      <w:sz w:val="56"/>
      <w:szCs w:val="56"/>
      <w:lang w:eastAsia="en-GB"/>
    </w:rPr>
  </w:style>
  <w:style w:type="paragraph" w:styleId="Revision">
    <w:name w:val="Revision"/>
    <w:hidden/>
    <w:uiPriority w:val="99"/>
    <w:rsid w:val="0086388B"/>
    <w:rPr>
      <w:rFonts w:ascii="Calibri" w:eastAsia="Calibri" w:hAnsi="Calibri"/>
      <w:sz w:val="22"/>
      <w:szCs w:val="22"/>
      <w:lang w:val="en-US" w:eastAsia="en-US"/>
    </w:rPr>
  </w:style>
  <w:style w:type="character" w:customStyle="1" w:styleId="Heading2Char">
    <w:name w:val="Heading 2 Char"/>
    <w:link w:val="Heading2"/>
    <w:uiPriority w:val="1"/>
    <w:rsid w:val="00030E84"/>
    <w:rPr>
      <w:rFonts w:ascii="Segoe UI" w:hAnsi="Segoe UI"/>
      <w:b/>
      <w:color w:val="0A6AB4"/>
      <w:spacing w:val="-5"/>
      <w:sz w:val="48"/>
      <w:lang w:eastAsia="en-GB"/>
    </w:rPr>
  </w:style>
  <w:style w:type="character" w:customStyle="1" w:styleId="Heading3Char">
    <w:name w:val="Heading 3 Char"/>
    <w:link w:val="Heading3"/>
    <w:uiPriority w:val="1"/>
    <w:rsid w:val="00030E84"/>
    <w:rPr>
      <w:rFonts w:ascii="Segoe UI" w:hAnsi="Segoe UI"/>
      <w:color w:val="0A6AB4"/>
      <w:spacing w:val="-5"/>
      <w:sz w:val="36"/>
      <w:lang w:eastAsia="en-GB"/>
    </w:rPr>
  </w:style>
  <w:style w:type="paragraph" w:customStyle="1" w:styleId="Year">
    <w:name w:val="Year"/>
    <w:basedOn w:val="Subhead"/>
    <w:next w:val="Subhead"/>
    <w:qFormat/>
    <w:rsid w:val="00531E12"/>
    <w:rPr>
      <w:sz w:val="28"/>
    </w:rPr>
  </w:style>
  <w:style w:type="character" w:customStyle="1" w:styleId="Heading6Char">
    <w:name w:val="Heading 6 Char"/>
    <w:basedOn w:val="DefaultParagraphFont"/>
    <w:link w:val="Heading6"/>
    <w:rsid w:val="00122363"/>
    <w:rPr>
      <w:rFonts w:ascii="Calibri" w:eastAsia="MS Gothic" w:hAnsi="Calibri"/>
      <w:i/>
      <w:iCs/>
      <w:color w:val="243F60"/>
      <w:sz w:val="22"/>
      <w:szCs w:val="24"/>
      <w:lang w:val="en-GB" w:eastAsia="en-US"/>
    </w:rPr>
  </w:style>
  <w:style w:type="character" w:customStyle="1" w:styleId="Heading7Char">
    <w:name w:val="Heading 7 Char"/>
    <w:basedOn w:val="DefaultParagraphFont"/>
    <w:link w:val="Heading7"/>
    <w:rsid w:val="00122363"/>
    <w:rPr>
      <w:rFonts w:ascii="Calibri" w:eastAsia="MS Gothic" w:hAnsi="Calibri"/>
      <w:i/>
      <w:iCs/>
      <w:color w:val="404040"/>
      <w:sz w:val="22"/>
      <w:szCs w:val="24"/>
      <w:lang w:val="en-GB" w:eastAsia="en-US"/>
    </w:rPr>
  </w:style>
  <w:style w:type="character" w:customStyle="1" w:styleId="Heading8Char">
    <w:name w:val="Heading 8 Char"/>
    <w:basedOn w:val="DefaultParagraphFont"/>
    <w:link w:val="Heading8"/>
    <w:uiPriority w:val="1"/>
    <w:rsid w:val="00030E84"/>
    <w:rPr>
      <w:rFonts w:ascii="Segoe UI" w:eastAsia="MS Gothic" w:hAnsi="Segoe UI"/>
      <w:color w:val="0A6AB4"/>
      <w:spacing w:val="-10"/>
      <w:sz w:val="36"/>
      <w:szCs w:val="24"/>
      <w:lang w:eastAsia="en-US"/>
    </w:rPr>
  </w:style>
  <w:style w:type="character" w:customStyle="1" w:styleId="Heading9Char">
    <w:name w:val="Heading 9 Char"/>
    <w:basedOn w:val="DefaultParagraphFont"/>
    <w:link w:val="Heading9"/>
    <w:rsid w:val="00122363"/>
    <w:rPr>
      <w:rFonts w:ascii="Calibri" w:eastAsia="MS Gothic" w:hAnsi="Calibri"/>
      <w:i/>
      <w:iCs/>
      <w:color w:val="404040"/>
      <w:sz w:val="22"/>
      <w:szCs w:val="24"/>
      <w:lang w:val="en-GB" w:eastAsia="en-US"/>
    </w:rPr>
  </w:style>
  <w:style w:type="character" w:customStyle="1" w:styleId="Heading4Char">
    <w:name w:val="Heading 4 Char"/>
    <w:link w:val="Heading4"/>
    <w:uiPriority w:val="1"/>
    <w:rsid w:val="00030E84"/>
    <w:rPr>
      <w:rFonts w:ascii="Segoe UI" w:hAnsi="Segoe UI"/>
      <w:color w:val="0A6AB4"/>
      <w:sz w:val="28"/>
      <w:lang w:eastAsia="en-GB"/>
    </w:rPr>
  </w:style>
  <w:style w:type="character" w:customStyle="1" w:styleId="Heading5Char">
    <w:name w:val="Heading 5 Char"/>
    <w:link w:val="Heading5"/>
    <w:uiPriority w:val="1"/>
    <w:rsid w:val="00B00CF5"/>
    <w:rPr>
      <w:rFonts w:ascii="Segoe UI" w:hAnsi="Segoe UI"/>
      <w:color w:val="0A6AB4"/>
      <w:sz w:val="24"/>
      <w:lang w:eastAsia="en-GB"/>
    </w:rPr>
  </w:style>
  <w:style w:type="character" w:customStyle="1" w:styleId="QuoteChar">
    <w:name w:val="Quote Char"/>
    <w:link w:val="Quote"/>
    <w:rsid w:val="00122363"/>
    <w:rPr>
      <w:rFonts w:ascii="Georgia" w:hAnsi="Georgia"/>
      <w:sz w:val="22"/>
      <w:lang w:eastAsia="en-GB"/>
    </w:rPr>
  </w:style>
  <w:style w:type="character" w:customStyle="1" w:styleId="TitleChar">
    <w:name w:val="Title Char"/>
    <w:link w:val="Title"/>
    <w:uiPriority w:val="99"/>
    <w:rsid w:val="005A79E5"/>
    <w:rPr>
      <w:rFonts w:ascii="Segoe UI Black" w:hAnsi="Segoe UI Black" w:cs="Lucida Sans Unicode"/>
      <w:b/>
      <w:sz w:val="72"/>
      <w:szCs w:val="72"/>
      <w:lang w:eastAsia="en-GB"/>
    </w:rPr>
  </w:style>
  <w:style w:type="paragraph" w:customStyle="1" w:styleId="Number">
    <w:name w:val="Number"/>
    <w:basedOn w:val="Normal"/>
    <w:rsid w:val="006D69D2"/>
    <w:pPr>
      <w:numPr>
        <w:numId w:val="17"/>
      </w:numPr>
      <w:spacing w:before="90"/>
    </w:pPr>
    <w:rPr>
      <w:szCs w:val="24"/>
    </w:rPr>
  </w:style>
  <w:style w:type="paragraph" w:customStyle="1" w:styleId="Letter">
    <w:name w:val="Letter"/>
    <w:basedOn w:val="Normal"/>
    <w:qFormat/>
    <w:rsid w:val="00F140B2"/>
    <w:pPr>
      <w:numPr>
        <w:ilvl w:val="1"/>
        <w:numId w:val="17"/>
      </w:numPr>
      <w:spacing w:before="120"/>
    </w:pPr>
  </w:style>
  <w:style w:type="paragraph" w:customStyle="1" w:styleId="Introductoryparagraph">
    <w:name w:val="Introductory paragraph"/>
    <w:basedOn w:val="Normal"/>
    <w:next w:val="Normal"/>
    <w:qFormat/>
    <w:rsid w:val="0012053C"/>
    <w:pPr>
      <w:spacing w:after="240" w:line="216" w:lineRule="auto"/>
      <w:ind w:right="1134"/>
    </w:pPr>
    <w:rPr>
      <w:rFonts w:ascii="Segoe UI Light" w:hAnsi="Segoe UI Light"/>
      <w:color w:val="404040" w:themeColor="text1" w:themeTint="BF"/>
      <w:sz w:val="44"/>
    </w:rPr>
  </w:style>
  <w:style w:type="paragraph" w:customStyle="1" w:styleId="Shadedboxheading">
    <w:name w:val="Shaded box heading"/>
    <w:basedOn w:val="BoxHeading"/>
    <w:next w:val="Shadedboxtext"/>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after="120"/>
    </w:pPr>
    <w:rPr>
      <w:rFonts w:eastAsia="Arial Unicode MS"/>
    </w:rPr>
  </w:style>
  <w:style w:type="paragraph" w:customStyle="1" w:styleId="Shadedboxtext">
    <w:name w:val="Shaded box text"/>
    <w:basedOn w:val="Normal"/>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line="264" w:lineRule="auto"/>
      <w:ind w:left="284" w:right="284"/>
    </w:pPr>
    <w:rPr>
      <w:rFonts w:eastAsia="Arial Unicode MS"/>
    </w:rPr>
  </w:style>
  <w:style w:type="paragraph" w:customStyle="1" w:styleId="Roman">
    <w:name w:val="Roman"/>
    <w:basedOn w:val="Normal"/>
    <w:qFormat/>
    <w:rsid w:val="00AD6293"/>
    <w:pPr>
      <w:numPr>
        <w:ilvl w:val="2"/>
        <w:numId w:val="17"/>
      </w:numPr>
      <w:spacing w:before="90"/>
    </w:pPr>
    <w:rPr>
      <w:rFonts w:eastAsia="Arial Unicode MS"/>
    </w:rPr>
  </w:style>
  <w:style w:type="character" w:styleId="UnresolvedMention">
    <w:name w:val="Unresolved Mention"/>
    <w:basedOn w:val="DefaultParagraphFont"/>
    <w:uiPriority w:val="99"/>
    <w:semiHidden/>
    <w:unhideWhenUsed/>
    <w:rsid w:val="006D69D2"/>
    <w:rPr>
      <w:color w:val="605E5C"/>
      <w:shd w:val="clear" w:color="auto" w:fill="E1DFDD"/>
    </w:rPr>
  </w:style>
  <w:style w:type="paragraph" w:styleId="Caption">
    <w:name w:val="caption"/>
    <w:basedOn w:val="Normal"/>
    <w:next w:val="Normal"/>
    <w:unhideWhenUsed/>
    <w:qFormat/>
    <w:rsid w:val="009910C1"/>
    <w:pPr>
      <w:spacing w:after="200"/>
    </w:pPr>
    <w:rPr>
      <w:i/>
      <w:iCs/>
      <w:color w:val="1F497D" w:themeColor="text2"/>
      <w:sz w:val="18"/>
      <w:szCs w:val="18"/>
    </w:rPr>
  </w:style>
  <w:style w:type="paragraph" w:customStyle="1" w:styleId="TableParagraph">
    <w:name w:val="Table Paragraph"/>
    <w:basedOn w:val="Normal"/>
    <w:uiPriority w:val="1"/>
    <w:qFormat/>
    <w:rsid w:val="004E7589"/>
    <w:pPr>
      <w:widowControl w:val="0"/>
      <w:autoSpaceDE w:val="0"/>
      <w:autoSpaceDN w:val="0"/>
      <w:spacing w:before="98"/>
      <w:jc w:val="right"/>
    </w:pPr>
    <w:rPr>
      <w:rFonts w:ascii="Lucida Sans Unicode" w:eastAsia="Lucida Sans Unicode" w:hAnsi="Lucida Sans Unicode" w:cs="Lucida Sans Unicode"/>
      <w:sz w:val="22"/>
      <w:szCs w:val="22"/>
      <w:lang w:val="en-US" w:eastAsia="en-US"/>
    </w:rPr>
  </w:style>
  <w:style w:type="character" w:styleId="CommentReference">
    <w:name w:val="annotation reference"/>
    <w:basedOn w:val="DefaultParagraphFont"/>
    <w:uiPriority w:val="99"/>
    <w:semiHidden/>
    <w:unhideWhenUsed/>
    <w:rsid w:val="001D34F7"/>
    <w:rPr>
      <w:sz w:val="16"/>
      <w:szCs w:val="16"/>
    </w:rPr>
  </w:style>
  <w:style w:type="paragraph" w:styleId="CommentText">
    <w:name w:val="annotation text"/>
    <w:basedOn w:val="Normal"/>
    <w:link w:val="CommentTextChar"/>
    <w:uiPriority w:val="99"/>
    <w:unhideWhenUsed/>
    <w:rsid w:val="001D34F7"/>
    <w:rPr>
      <w:sz w:val="20"/>
    </w:rPr>
  </w:style>
  <w:style w:type="character" w:customStyle="1" w:styleId="CommentTextChar">
    <w:name w:val="Comment Text Char"/>
    <w:basedOn w:val="DefaultParagraphFont"/>
    <w:link w:val="CommentText"/>
    <w:uiPriority w:val="99"/>
    <w:rsid w:val="001D34F7"/>
    <w:rPr>
      <w:rFonts w:ascii="Segoe UI" w:hAnsi="Segoe UI"/>
      <w:lang w:eastAsia="en-GB"/>
    </w:rPr>
  </w:style>
  <w:style w:type="paragraph" w:styleId="CommentSubject">
    <w:name w:val="annotation subject"/>
    <w:basedOn w:val="CommentText"/>
    <w:next w:val="CommentText"/>
    <w:link w:val="CommentSubjectChar"/>
    <w:uiPriority w:val="99"/>
    <w:semiHidden/>
    <w:unhideWhenUsed/>
    <w:rsid w:val="001D34F7"/>
    <w:rPr>
      <w:b/>
      <w:bCs/>
    </w:rPr>
  </w:style>
  <w:style w:type="character" w:customStyle="1" w:styleId="CommentSubjectChar">
    <w:name w:val="Comment Subject Char"/>
    <w:basedOn w:val="CommentTextChar"/>
    <w:link w:val="CommentSubject"/>
    <w:uiPriority w:val="99"/>
    <w:semiHidden/>
    <w:rsid w:val="001D34F7"/>
    <w:rPr>
      <w:rFonts w:ascii="Segoe UI" w:hAnsi="Segoe UI"/>
      <w:b/>
      <w:bCs/>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4.xml"/><Relationship Id="rId26" Type="http://schemas.openxmlformats.org/officeDocument/2006/relationships/image" Target="media/image8.png"/><Relationship Id="rId39" Type="http://schemas.openxmlformats.org/officeDocument/2006/relationships/image" Target="media/image17.jpeg"/><Relationship Id="rId21" Type="http://schemas.openxmlformats.org/officeDocument/2006/relationships/footer" Target="footer6.xml"/><Relationship Id="rId34" Type="http://schemas.openxmlformats.org/officeDocument/2006/relationships/hyperlink" Target="http://www.health.govt.nz/publications" TargetMode="External"/><Relationship Id="rId42" Type="http://schemas.openxmlformats.org/officeDocument/2006/relationships/image" Target="media/image18.png"/><Relationship Id="rId47" Type="http://schemas.openxmlformats.org/officeDocument/2006/relationships/image" Target="media/image23.png"/><Relationship Id="rId50" Type="http://schemas.openxmlformats.org/officeDocument/2006/relationships/footer" Target="footer10.xml"/><Relationship Id="rId55"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2.xml"/><Relationship Id="rId25" Type="http://schemas.openxmlformats.org/officeDocument/2006/relationships/image" Target="media/image7.png"/><Relationship Id="rId33" Type="http://schemas.openxmlformats.org/officeDocument/2006/relationships/hyperlink" Target="http://www.customs.govt.nz/about-%20us/border-executive-board" TargetMode="External"/><Relationship Id="rId38" Type="http://schemas.openxmlformats.org/officeDocument/2006/relationships/image" Target="media/image16.png"/><Relationship Id="rId46" Type="http://schemas.openxmlformats.org/officeDocument/2006/relationships/image" Target="media/image22.png"/><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footer" Target="footer5.xml"/><Relationship Id="rId29" Type="http://schemas.openxmlformats.org/officeDocument/2006/relationships/image" Target="media/image11.png"/><Relationship Id="rId41" Type="http://schemas.openxmlformats.org/officeDocument/2006/relationships/footer" Target="footer9.xml"/><Relationship Id="rId54"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6.png"/><Relationship Id="rId32" Type="http://schemas.openxmlformats.org/officeDocument/2006/relationships/image" Target="media/image14.jpeg"/><Relationship Id="rId37" Type="http://schemas.openxmlformats.org/officeDocument/2006/relationships/image" Target="media/image15.png"/><Relationship Id="rId40" Type="http://schemas.openxmlformats.org/officeDocument/2006/relationships/footer" Target="footer8.xml"/><Relationship Id="rId45" Type="http://schemas.openxmlformats.org/officeDocument/2006/relationships/image" Target="media/image21.png"/><Relationship Id="rId53"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image" Target="media/image5.png"/><Relationship Id="rId28" Type="http://schemas.openxmlformats.org/officeDocument/2006/relationships/image" Target="media/image10.png"/><Relationship Id="rId36" Type="http://schemas.openxmlformats.org/officeDocument/2006/relationships/hyperlink" Target="http://www.legislation.govt.nz" TargetMode="External"/><Relationship Id="rId49" Type="http://schemas.openxmlformats.org/officeDocument/2006/relationships/image" Target="media/image25.png"/><Relationship Id="rId10" Type="http://schemas.openxmlformats.org/officeDocument/2006/relationships/footnotes" Target="footnotes.xml"/><Relationship Id="rId19" Type="http://schemas.openxmlformats.org/officeDocument/2006/relationships/image" Target="media/image4.png"/><Relationship Id="rId31" Type="http://schemas.openxmlformats.org/officeDocument/2006/relationships/image" Target="media/image13.png"/><Relationship Id="rId44" Type="http://schemas.openxmlformats.org/officeDocument/2006/relationships/image" Target="media/image20.png"/><Relationship Id="rId52" Type="http://schemas.openxmlformats.org/officeDocument/2006/relationships/footer" Target="footer1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7.xml"/><Relationship Id="rId27" Type="http://schemas.openxmlformats.org/officeDocument/2006/relationships/image" Target="media/image9.png"/><Relationship Id="rId30" Type="http://schemas.openxmlformats.org/officeDocument/2006/relationships/image" Target="media/image12.png"/><Relationship Id="rId35" Type="http://schemas.openxmlformats.org/officeDocument/2006/relationships/hyperlink" Target="http://www.health.govt.nz/our-work/regulation-health-and-disability-system" TargetMode="External"/><Relationship Id="rId43" Type="http://schemas.openxmlformats.org/officeDocument/2006/relationships/image" Target="media/image19.png"/><Relationship Id="rId48" Type="http://schemas.openxmlformats.org/officeDocument/2006/relationships/image" Target="media/image24.png"/><Relationship Id="rId56"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footer" Target="footer11.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8" Type="http://schemas.openxmlformats.org/officeDocument/2006/relationships/hyperlink" Target="file:///C:\Users\dwong\AppData\Local\Microsoft\Windows\INetCache\Content.Outlook\Z8NGILIP\medsafe.govt.nz\regulatory\Guideline\GRTPNZ\new-medicine-applications.pdf" TargetMode="External"/><Relationship Id="rId13" Type="http://schemas.openxmlformats.org/officeDocument/2006/relationships/hyperlink" Target="http://www.health.govt.nz/about-us/corporate-%20publications/health-and-independence-reports" TargetMode="External"/><Relationship Id="rId18" Type="http://schemas.openxmlformats.org/officeDocument/2006/relationships/hyperlink" Target="http://www.dpmc.govt.nz/our-programmes/government-targets" TargetMode="External"/><Relationship Id="rId26" Type="http://schemas.openxmlformats.org/officeDocument/2006/relationships/hyperlink" Target="http://www.health.govt.nz/about-us/new-zealands-health-system/vote-health/budget-2025" TargetMode="External"/><Relationship Id="rId3" Type="http://schemas.openxmlformats.org/officeDocument/2006/relationships/hyperlink" Target="file:///C:\Users\dwong\AppData\Local\Microsoft\Windows\INetCache\Content.Outlook\Z8NGILIP\health.govt.nz\statistics-research\system-monitoring\health-targets" TargetMode="External"/><Relationship Id="rId21" Type="http://schemas.openxmlformats.org/officeDocument/2006/relationships/hyperlink" Target="http://www.health.govt.nz/regulation-legislation/assisted-dying/review-of-the-end-of-life-choice-act" TargetMode="External"/><Relationship Id="rId34" Type="http://schemas.openxmlformats.org/officeDocument/2006/relationships/hyperlink" Target="http://www.mbie.govt.nz/cross-government-functions/regulatory-stewardship" TargetMode="External"/><Relationship Id="rId7" Type="http://schemas.openxmlformats.org/officeDocument/2006/relationships/hyperlink" Target="file:///C:\Users\dwong\AppData\Local\Microsoft\Windows\INetCache\Content.Outlook\Z8NGILIP\health.govt.nz\publications\health-and-independence-report-2023" TargetMode="External"/><Relationship Id="rId12" Type="http://schemas.openxmlformats.org/officeDocument/2006/relationships/hyperlink" Target="http://www.health.govt.nz/statistics-research/surveys/new-zealand-health-survey" TargetMode="External"/><Relationship Id="rId17" Type="http://schemas.openxmlformats.org/officeDocument/2006/relationships/hyperlink" Target="http://www.dpmc.govt.nz/our-%20programmes/government-targets" TargetMode="External"/><Relationship Id="rId25" Type="http://schemas.openxmlformats.org/officeDocument/2006/relationships/hyperlink" Target="http://www.health.govt.nz/strategies-initiatives/programmes-and-initiatives/primary-and-community-health-care/increasing-prescribing-lengths" TargetMode="External"/><Relationship Id="rId33" Type="http://schemas.openxmlformats.org/officeDocument/2006/relationships/hyperlink" Target="http://www.health.govt.nz/publications/health-and-independence-report-2023" TargetMode="External"/><Relationship Id="rId38" Type="http://schemas.openxmlformats.org/officeDocument/2006/relationships/hyperlink" Target="http://www.environment.govt.nz/news/new-emissions-factors-released/" TargetMode="External"/><Relationship Id="rId2" Type="http://schemas.openxmlformats.org/officeDocument/2006/relationships/hyperlink" Target="file:///C:\Users\dwong\AppData\Local\Microsoft\Windows\INetCache\Content.Outlook\Z8NGILIP\tewhatuora.govt.nz\publications\new-zealand-health-plan-te-pae-waenga" TargetMode="External"/><Relationship Id="rId16" Type="http://schemas.openxmlformats.org/officeDocument/2006/relationships/hyperlink" Target="http://www.reports.hqsc.govt.nz/APC-explorer/" TargetMode="External"/><Relationship Id="rId20" Type="http://schemas.openxmlformats.org/officeDocument/2006/relationships/hyperlink" Target="http://www.tewhatuora.govt.nz/corporate-information/planning-and-performance/health-targets/mental-health-and-addiction-targets/performance" TargetMode="External"/><Relationship Id="rId29" Type="http://schemas.openxmlformats.org/officeDocument/2006/relationships/hyperlink" Target="http://www.xrb.govt.nz/dmsdocument/4962/" TargetMode="External"/><Relationship Id="rId1" Type="http://schemas.openxmlformats.org/officeDocument/2006/relationships/hyperlink" Target="file:///C:\Users\dwong\AppData\Local\Microsoft\Windows\INetCache\Content.Outlook\Z8NGILIP\health.govt.nz\publications\strategic-intentions-2024-2028" TargetMode="External"/><Relationship Id="rId6" Type="http://schemas.openxmlformats.org/officeDocument/2006/relationships/hyperlink" Target="file:///C:\Users\dwong\AppData\Local\Microsoft\Windows\INetCache\Content.Outlook\Z8NGILIP\health.govt.nz\publications\annual-update-of-key-results-202324-new-zealand-health-survey" TargetMode="External"/><Relationship Id="rId11" Type="http://schemas.openxmlformats.org/officeDocument/2006/relationships/hyperlink" Target="https://www.health.govt.nz/publications/ministry-of-health-annual-report-for-the-year-ended-30-june-2024" TargetMode="External"/><Relationship Id="rId24" Type="http://schemas.openxmlformats.org/officeDocument/2006/relationships/hyperlink" Target="http://www.health.govt.nz/strategies-initiatives/programmes-and-initiatives/primary-and-community-health-care/delivering-quality-and-timely-care" TargetMode="External"/><Relationship Id="rId32" Type="http://schemas.openxmlformats.org/officeDocument/2006/relationships/hyperlink" Target="http://www.health.govt.nz/publications/annual-update-of-key-results-202324-new-zealand-health-survey" TargetMode="External"/><Relationship Id="rId37" Type="http://schemas.openxmlformats.org/officeDocument/2006/relationships/hyperlink" Target="http://www.health.govt.nz" TargetMode="External"/><Relationship Id="rId5" Type="http://schemas.openxmlformats.org/officeDocument/2006/relationships/hyperlink" Target="file:///C:\Users\dwong\AppData\Local\Microsoft\Windows\INetCache\Content.Outlook\Z8NGILIP\tewhatuora.govt.nz\publications\health-nz-financial-management-review" TargetMode="External"/><Relationship Id="rId15" Type="http://schemas.openxmlformats.org/officeDocument/2006/relationships/hyperlink" Target="http://www.hqsc.govt.nz/our-data/patient-reported-measures/patient-experience/survey-results" TargetMode="External"/><Relationship Id="rId23" Type="http://schemas.openxmlformats.org/officeDocument/2006/relationships/hyperlink" Target="http://www.health.govt.nz/about-us/contact-us/historic-abuse-claims" TargetMode="External"/><Relationship Id="rId28" Type="http://schemas.openxmlformats.org/officeDocument/2006/relationships/hyperlink" Target="http://www.treasury.govt.nz/publications/supplementary-estimates/vote-health-supplementary-estimates-appropriations-2024-25" TargetMode="External"/><Relationship Id="rId36" Type="http://schemas.openxmlformats.org/officeDocument/2006/relationships/hyperlink" Target="http://www.health.govt.nz/publications/strategy-to-prevent-and-minimise-gambling-harm-202223-to-202425" TargetMode="External"/><Relationship Id="rId10" Type="http://schemas.openxmlformats.org/officeDocument/2006/relationships/hyperlink" Target="file:///C:\Users\dwong\AppData\Local\Microsoft\Windows\INetCache\Content.Outlook\Z8NGILIP\tewhatuora.govt.nz\corporate-information\planning-and-performance\health-targets\mental-health-and-addiction-targets\performance" TargetMode="External"/><Relationship Id="rId19" Type="http://schemas.openxmlformats.org/officeDocument/2006/relationships/hyperlink" Target="http://www.tewhatuora.govt.nz/corporate-information/planning-and-performance/health-targets/health-targets/performance" TargetMode="External"/><Relationship Id="rId31" Type="http://schemas.openxmlformats.org/officeDocument/2006/relationships/hyperlink" Target="http://www.dpmc.govt.nz/publications/policy-quality-framework-guide-panels-and-processes-assessing-policy-advice-papers" TargetMode="External"/><Relationship Id="rId4" Type="http://schemas.openxmlformats.org/officeDocument/2006/relationships/hyperlink" Target="file:///C:\Users\dwong\AppData\Local\Microsoft\Windows\INetCache\Content.Outlook\Z8NGILIP\health.govt.nz\statistics-research\system-monitoring\mental-health-and-addiction-targets" TargetMode="External"/><Relationship Id="rId9" Type="http://schemas.openxmlformats.org/officeDocument/2006/relationships/hyperlink" Target="file:///C:\Users\dwong\AppData\Local\Microsoft\Windows\INetCache\Content.Outlook\Z8NGILIP\tewhatuora.govt.nz\corporate-information\planning-and-performance\health-targets\health-targets\performance" TargetMode="External"/><Relationship Id="rId14" Type="http://schemas.openxmlformats.org/officeDocument/2006/relationships/hyperlink" Target="http://www.tewhatuora.govt.nz/publications/health-status-report" TargetMode="External"/><Relationship Id="rId22" Type="http://schemas.openxmlformats.org/officeDocument/2006/relationships/hyperlink" Target="http://www.health.govt.nz/about-us/new-zealands-health-system/vote-health/budget-2024/budget-2024-covid-19-and-pandemic-preparedness" TargetMode="External"/><Relationship Id="rId27" Type="http://schemas.openxmlformats.org/officeDocument/2006/relationships/hyperlink" Target="http://www.treasury.govt.nz/publications/estimates/vote-health-health-sector-estimates-appropriations-2024-25" TargetMode="External"/><Relationship Id="rId30" Type="http://schemas.openxmlformats.org/officeDocument/2006/relationships/hyperlink" Target="http://www.dpmc.govt.nz/sites/default/files/2022-07/guide-ministerial-policy-satisfaction-survey.pdf" TargetMode="External"/><Relationship Id="rId35" Type="http://schemas.openxmlformats.org/officeDocument/2006/relationships/hyperlink" Target="http://www.health.govt.nz/about-us/organisation-and-leadership"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Dianne\Application%20Data\Microsoft\Templates\Health\2012%20Report%20Sans%20Serif%20Body.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ubactivity xmlns="4f9c820c-e7e2-444d-97ee-45f2b3485c1d">NA</Subactivity>
    <BusinessValue xmlns="4f9c820c-e7e2-444d-97ee-45f2b3485c1d" xsi:nil="true"/>
    <PRADateDisposal xmlns="4f9c820c-e7e2-444d-97ee-45f2b3485c1d" xsi:nil="true"/>
    <KeyWords xmlns="15ffb055-6eb4-45a1-bc20-bf2ac0d420da" xsi:nil="true"/>
    <SecurityClassification xmlns="15ffb055-6eb4-45a1-bc20-bf2ac0d420da">UNCLASSIFIED</SecurityClassification>
    <PRADate3 xmlns="4f9c820c-e7e2-444d-97ee-45f2b3485c1d" xsi:nil="true"/>
    <PRAText5 xmlns="4f9c820c-e7e2-444d-97ee-45f2b3485c1d" xsi:nil="true"/>
    <Level2 xmlns="c91a514c-9034-4fa3-897a-8352025b26ed">NA</Level2>
    <CopiedFrom xmlns="184c05c4-c568-455d-94a4-7e009b164348" xsi:nil="true"/>
    <Activity xmlns="4f9c820c-e7e2-444d-97ee-45f2b3485c1d">Strategic Communications</Activity>
    <AggregationStatus xmlns="4f9c820c-e7e2-444d-97ee-45f2b3485c1d">Normal</AggregationStatus>
    <OverrideLabel xmlns="d0b61010-d6f3-4072-b934-7bbb13e97771" xsi:nil="true"/>
    <CategoryValue xmlns="4f9c820c-e7e2-444d-97ee-45f2b3485c1d">Annual report versions</CategoryValue>
    <PRADate2 xmlns="4f9c820c-e7e2-444d-97ee-45f2b3485c1d" xsi:nil="true"/>
    <zLegacyJSON xmlns="184c05c4-c568-455d-94a4-7e009b164348" xsi:nil="true"/>
    <Case xmlns="4f9c820c-e7e2-444d-97ee-45f2b3485c1d">NA</Case>
    <PRAText1 xmlns="4f9c820c-e7e2-444d-97ee-45f2b3485c1d" xsi:nil="true"/>
    <PRAText4 xmlns="4f9c820c-e7e2-444d-97ee-45f2b3485c1d" xsi:nil="true"/>
    <Level3 xmlns="c91a514c-9034-4fa3-897a-8352025b26ed">NA</Level3>
    <Endorsements xmlns="184c05c4-c568-455d-94a4-7e009b164348">N/A</Endorsements>
    <Team xmlns="c91a514c-9034-4fa3-897a-8352025b26ed">Ministry Planning and Performance</Team>
    <Project xmlns="4f9c820c-e7e2-444d-97ee-45f2b3485c1d">NA</Project>
    <TaxCatchAll xmlns="a92161ee-a867-43fa-afc4-ef021add4eae" xsi:nil="true"/>
    <HasNHI xmlns="184c05c4-c568-455d-94a4-7e009b164348">false</HasNHI>
    <lcf76f155ced4ddcb4097134ff3c332f xmlns="77fc9259-9bdd-4436-bdca-cbe80b037127">
      <Terms xmlns="http://schemas.microsoft.com/office/infopath/2007/PartnerControls"/>
    </lcf76f155ced4ddcb4097134ff3c332f>
    <FunctionGroup xmlns="4f9c820c-e7e2-444d-97ee-45f2b3485c1d">Governance</FunctionGroup>
    <Function xmlns="4f9c820c-e7e2-444d-97ee-45f2b3485c1d">Ministry Planning and Performance</Function>
    <SetLabel xmlns="d0b61010-d6f3-4072-b934-7bbb13e97771">Retain</SetLabel>
    <RelatedPeople xmlns="4f9c820c-e7e2-444d-97ee-45f2b3485c1d">
      <UserInfo>
        <DisplayName/>
        <AccountId xsi:nil="true"/>
        <AccountType/>
      </UserInfo>
    </RelatedPeople>
    <AggregationNarrative xmlns="725c79e5-42ce-4aa0-ac78-b6418001f0d2" xsi:nil="true"/>
    <Channel xmlns="c91a514c-9034-4fa3-897a-8352025b26ed">Annual Reports</Channel>
    <PRAType xmlns="4f9c820c-e7e2-444d-97ee-45f2b3485c1d">Doc</PRAType>
    <PRADate1 xmlns="4f9c820c-e7e2-444d-97ee-45f2b3485c1d" xsi:nil="true"/>
    <DocumentType xmlns="4f9c820c-e7e2-444d-97ee-45f2b3485c1d" xsi:nil="true"/>
    <PRAText3 xmlns="4f9c820c-e7e2-444d-97ee-45f2b3485c1d" xsi:nil="true"/>
    <zLegacy xmlns="184c05c4-c568-455d-94a4-7e009b164348" xsi:nil="true"/>
    <Year xmlns="c91a514c-9034-4fa3-897a-8352025b26ed">NA</Year>
    <Narrative xmlns="4f9c820c-e7e2-444d-97ee-45f2b3485c1d" xsi:nil="true"/>
    <CategoryName xmlns="4f9c820c-e7e2-444d-97ee-45f2b3485c1d">2024-2025 Annual report</CategoryName>
    <PRADateTrigger xmlns="4f9c820c-e7e2-444d-97ee-45f2b3485c1d" xsi:nil="true"/>
    <PRAText2 xmlns="4f9c820c-e7e2-444d-97ee-45f2b3485c1d" xsi:nil="true"/>
    <zLegacyID xmlns="184c05c4-c568-455d-94a4-7e009b164348" xsi:nil="true"/>
    <_dlc_DocId xmlns="a92161ee-a867-43fa-afc4-ef021add4eae">MOHECM-1613743477-6154</_dlc_DocId>
    <_dlc_DocIdUrl xmlns="a92161ee-a867-43fa-afc4-ef021add4eae">
      <Url>https://mohgovtnz.sharepoint.com/sites/moh-ecm-PlanPerf/_layouts/15/DocIdRedir.aspx?ID=MOHECM-1613743477-6154</Url>
      <Description>MOHECM-1613743477-6154</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eDocument" ma:contentTypeID="0x0101007BA1164CF1528342A046E742A1DEEBFB" ma:contentTypeVersion="201" ma:contentTypeDescription="Create a new document." ma:contentTypeScope="" ma:versionID="6986ad77d93f93846acd4790eeddd1f3">
  <xsd:schema xmlns:xsd="http://www.w3.org/2001/XMLSchema" xmlns:xs="http://www.w3.org/2001/XMLSchema" xmlns:p="http://schemas.microsoft.com/office/2006/metadata/properties" xmlns:ns2="a92161ee-a867-43fa-afc4-ef021add4eae" xmlns:ns3="4f9c820c-e7e2-444d-97ee-45f2b3485c1d" xmlns:ns4="15ffb055-6eb4-45a1-bc20-bf2ac0d420da" xmlns:ns5="725c79e5-42ce-4aa0-ac78-b6418001f0d2" xmlns:ns6="c91a514c-9034-4fa3-897a-8352025b26ed" xmlns:ns7="d0b61010-d6f3-4072-b934-7bbb13e97771" xmlns:ns8="184c05c4-c568-455d-94a4-7e009b164348" xmlns:ns9="77fc9259-9bdd-4436-bdca-cbe80b037127" targetNamespace="http://schemas.microsoft.com/office/2006/metadata/properties" ma:root="true" ma:fieldsID="69308816ef9b7b879accc340b60400fe" ns2:_="" ns3:_="" ns4:_="" ns5:_="" ns6:_="" ns7:_="" ns8:_="" ns9:_="">
    <xsd:import namespace="a92161ee-a867-43fa-afc4-ef021add4eae"/>
    <xsd:import namespace="4f9c820c-e7e2-444d-97ee-45f2b3485c1d"/>
    <xsd:import namespace="15ffb055-6eb4-45a1-bc20-bf2ac0d420da"/>
    <xsd:import namespace="725c79e5-42ce-4aa0-ac78-b6418001f0d2"/>
    <xsd:import namespace="c91a514c-9034-4fa3-897a-8352025b26ed"/>
    <xsd:import namespace="d0b61010-d6f3-4072-b934-7bbb13e97771"/>
    <xsd:import namespace="184c05c4-c568-455d-94a4-7e009b164348"/>
    <xsd:import namespace="77fc9259-9bdd-4436-bdca-cbe80b037127"/>
    <xsd:element name="properties">
      <xsd:complexType>
        <xsd:sequence>
          <xsd:element name="documentManagement">
            <xsd:complexType>
              <xsd:all>
                <xsd:element ref="ns2:_dlc_DocId" minOccurs="0"/>
                <xsd:element ref="ns2:_dlc_DocIdUrl" minOccurs="0"/>
                <xsd:element ref="ns2:_dlc_DocIdPersistId" minOccurs="0"/>
                <xsd:element ref="ns3:DocumentType" minOccurs="0"/>
                <xsd:element ref="ns4:KeyWords" minOccurs="0"/>
                <xsd:element ref="ns3:Narrative" minOccurs="0"/>
                <xsd:element ref="ns4:SecurityClassification" minOccurs="0"/>
                <xsd:element ref="ns3:Subactivity" minOccurs="0"/>
                <xsd:element ref="ns3:Case" minOccurs="0"/>
                <xsd:element ref="ns3:RelatedPeople" minOccurs="0"/>
                <xsd:element ref="ns3:CategoryName" minOccurs="0"/>
                <xsd:element ref="ns3:CategoryValue" minOccurs="0"/>
                <xsd:element ref="ns3:BusinessValue" minOccurs="0"/>
                <xsd:element ref="ns3:FunctionGroup" minOccurs="0"/>
                <xsd:element ref="ns3:Function" minOccurs="0"/>
                <xsd:element ref="ns3:PRAType" minOccurs="0"/>
                <xsd:element ref="ns3:PRADate1" minOccurs="0"/>
                <xsd:element ref="ns3:PRADate2" minOccurs="0"/>
                <xsd:element ref="ns3:PRADate3" minOccurs="0"/>
                <xsd:element ref="ns3:PRADateDisposal" minOccurs="0"/>
                <xsd:element ref="ns3:PRADateTrigger" minOccurs="0"/>
                <xsd:element ref="ns3:PRAText1" minOccurs="0"/>
                <xsd:element ref="ns3:PRAText2" minOccurs="0"/>
                <xsd:element ref="ns3:PRAText3" minOccurs="0"/>
                <xsd:element ref="ns3:PRAText4" minOccurs="0"/>
                <xsd:element ref="ns3:PRAText5" minOccurs="0"/>
                <xsd:element ref="ns3:AggregationStatus" minOccurs="0"/>
                <xsd:element ref="ns3:Project" minOccurs="0"/>
                <xsd:element ref="ns3:Activity" minOccurs="0"/>
                <xsd:element ref="ns5:AggregationNarrative" minOccurs="0"/>
                <xsd:element ref="ns6:Channel" minOccurs="0"/>
                <xsd:element ref="ns6:Team" minOccurs="0"/>
                <xsd:element ref="ns6:Level2" minOccurs="0"/>
                <xsd:element ref="ns6:Level3" minOccurs="0"/>
                <xsd:element ref="ns6:Year" minOccurs="0"/>
                <xsd:element ref="ns7:SetLabel" minOccurs="0"/>
                <xsd:element ref="ns7:OverrideLabel" minOccurs="0"/>
                <xsd:element ref="ns8:HasNHI" minOccurs="0"/>
                <xsd:element ref="ns8:zLegacy" minOccurs="0"/>
                <xsd:element ref="ns8:zLegacyID" minOccurs="0"/>
                <xsd:element ref="ns8:zLegacyJSON" minOccurs="0"/>
                <xsd:element ref="ns8:CopiedFrom" minOccurs="0"/>
                <xsd:element ref="ns8:Endorsements" minOccurs="0"/>
                <xsd:element ref="ns9:MediaServiceMetadata" minOccurs="0"/>
                <xsd:element ref="ns9:MediaServiceFastMetadata" minOccurs="0"/>
                <xsd:element ref="ns2:SharedWithUsers" minOccurs="0"/>
                <xsd:element ref="ns2:SharedWithDetails" minOccurs="0"/>
                <xsd:element ref="ns9:lcf76f155ced4ddcb4097134ff3c332f" minOccurs="0"/>
                <xsd:element ref="ns2:TaxCatchAll" minOccurs="0"/>
                <xsd:element ref="ns9:MediaServiceOCR" minOccurs="0"/>
                <xsd:element ref="ns9:MediaServiceGenerationTime" minOccurs="0"/>
                <xsd:element ref="ns9:MediaServiceEventHashCode" minOccurs="0"/>
                <xsd:element ref="ns9:MediaServiceDateTaken" minOccurs="0"/>
                <xsd:element ref="ns9:MediaServiceObjectDetectorVersions" minOccurs="0"/>
                <xsd:element ref="ns9:MediaServiceSearchProperties" minOccurs="0"/>
                <xsd:element ref="ns9: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2161ee-a867-43fa-afc4-ef021add4ea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5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4" nillable="true" ma:displayName="Shared With Details" ma:internalName="SharedWithDetails" ma:readOnly="true">
      <xsd:simpleType>
        <xsd:restriction base="dms:Note">
          <xsd:maxLength value="255"/>
        </xsd:restriction>
      </xsd:simpleType>
    </xsd:element>
    <xsd:element name="TaxCatchAll" ma:index="57" nillable="true" ma:displayName="Taxonomy Catch All Column" ma:hidden="true" ma:list="{c6f23274-2a4a-43af-b946-5fd8c8889afc}" ma:internalName="TaxCatchAll" ma:showField="CatchAllData" ma:web="a92161ee-a867-43fa-afc4-ef021add4ea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9c820c-e7e2-444d-97ee-45f2b3485c1d" elementFormDefault="qualified">
    <xsd:import namespace="http://schemas.microsoft.com/office/2006/documentManagement/types"/>
    <xsd:import namespace="http://schemas.microsoft.com/office/infopath/2007/PartnerControls"/>
    <xsd:element name="DocumentType" ma:index="11" nillable="true" ma:displayName="Document Type" ma:format="Dropdown" ma:hidden="true" ma:internalName="DocumentType" ma:readOnly="false">
      <xsd:simpleType>
        <xsd:restriction base="dms:Choice">
          <xsd:enumeration value="APPLICATION, certificate, consent related"/>
          <xsd:enumeration value="CONTRACT, Variation, Agreement"/>
          <xsd:enumeration value="CORRESPONDENCE"/>
          <xsd:enumeration value="DRAWING, Plan, Map"/>
          <xsd:enumeration value="EMPLOYMENT related"/>
          <xsd:enumeration value="FINANCIAL related"/>
          <xsd:enumeration value="KNOWLEDGE article"/>
          <xsd:enumeration value="MEETING related"/>
          <xsd:enumeration value="MEMO, Filenote, Email"/>
          <xsd:enumeration value="MODEL, Calculation, Working"/>
          <xsd:enumeration value="PHOTO, Image or Multi-media"/>
          <xsd:enumeration value="PRESENTATION"/>
          <xsd:enumeration value="PUBLICATION material"/>
          <xsd:enumeration value="PURCHASING related"/>
          <xsd:enumeration value="REPORT, or planning related"/>
          <xsd:enumeration value="RULES, Policy, Bylaw, procedure"/>
          <xsd:enumeration value="SERVICE REQUEST related"/>
          <xsd:enumeration value="SPECIFICATION or standard"/>
          <xsd:enumeration value="SUPPLIER PRODUCT Info"/>
          <xsd:enumeration value="TEMPLATE, Checklist or Form"/>
        </xsd:restriction>
      </xsd:simpleType>
    </xsd:element>
    <xsd:element name="Narrative" ma:index="13" nillable="true" ma:displayName="Narrative" ma:hidden="true" ma:internalName="Narrative" ma:readOnly="false">
      <xsd:simpleType>
        <xsd:restriction base="dms:Note"/>
      </xsd:simpleType>
    </xsd:element>
    <xsd:element name="Subactivity" ma:index="15" nillable="true" ma:displayName="Subactivity" ma:default="NA" ma:hidden="true" ma:internalName="Subactivity" ma:readOnly="false">
      <xsd:simpleType>
        <xsd:restriction base="dms:Text">
          <xsd:maxLength value="255"/>
        </xsd:restriction>
      </xsd:simpleType>
    </xsd:element>
    <xsd:element name="Case" ma:index="16" nillable="true" ma:displayName="Case" ma:default="NA" ma:hidden="true" ma:internalName="Case" ma:readOnly="false">
      <xsd:simpleType>
        <xsd:restriction base="dms:Text">
          <xsd:maxLength value="255"/>
        </xsd:restriction>
      </xsd:simpleType>
    </xsd:element>
    <xsd:element name="RelatedPeople" ma:index="17" nillable="true" ma:displayName="Related People" ma:hidden="true" ma:list="UserInfo" ma:SharePointGroup="0" ma:internalName="RelatedPeopl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tegoryName" ma:index="18" nillable="true" ma:displayName="Category 1" ma:default="NA" ma:hidden="true" ma:internalName="CategoryName" ma:readOnly="false">
      <xsd:simpleType>
        <xsd:restriction base="dms:Text">
          <xsd:maxLength value="255"/>
        </xsd:restriction>
      </xsd:simpleType>
    </xsd:element>
    <xsd:element name="CategoryValue" ma:index="19" nillable="true" ma:displayName="Category 2" ma:default="NA" ma:hidden="true" ma:internalName="CategoryValue" ma:readOnly="false">
      <xsd:simpleType>
        <xsd:restriction base="dms:Text">
          <xsd:maxLength value="255"/>
        </xsd:restriction>
      </xsd:simpleType>
    </xsd:element>
    <xsd:element name="BusinessValue" ma:index="20" nillable="true" ma:displayName="Business Value" ma:hidden="true" ma:internalName="BusinessValue" ma:readOnly="false">
      <xsd:simpleType>
        <xsd:restriction base="dms:Text">
          <xsd:maxLength value="255"/>
        </xsd:restriction>
      </xsd:simpleType>
    </xsd:element>
    <xsd:element name="FunctionGroup" ma:index="21" nillable="true" ma:displayName="Function Group" ma:default="Governance" ma:hidden="true" ma:internalName="FunctionGroup" ma:readOnly="false">
      <xsd:simpleType>
        <xsd:restriction base="dms:Text">
          <xsd:maxLength value="255"/>
        </xsd:restriction>
      </xsd:simpleType>
    </xsd:element>
    <xsd:element name="Function" ma:index="22" nillable="true" ma:displayName="Function" ma:default="Ministry Planning and Performance" ma:hidden="true" ma:internalName="Function" ma:readOnly="false">
      <xsd:simpleType>
        <xsd:restriction base="dms:Text">
          <xsd:maxLength value="255"/>
        </xsd:restriction>
      </xsd:simpleType>
    </xsd:element>
    <xsd:element name="PRAType" ma:index="23" nillable="true" ma:displayName="PRA Type" ma:default="Doc" ma:hidden="true" ma:indexed="true" ma:internalName="PRAType" ma:readOnly="false">
      <xsd:simpleType>
        <xsd:restriction base="dms:Text">
          <xsd:maxLength value="255"/>
        </xsd:restriction>
      </xsd:simpleType>
    </xsd:element>
    <xsd:element name="PRADate1" ma:index="24" nillable="true" ma:displayName="PRA Date 1" ma:format="DateOnly" ma:hidden="true" ma:internalName="PRADate1" ma:readOnly="false">
      <xsd:simpleType>
        <xsd:restriction base="dms:DateTime"/>
      </xsd:simpleType>
    </xsd:element>
    <xsd:element name="PRADate2" ma:index="25" nillable="true" ma:displayName="PRA Date 2" ma:format="DateOnly" ma:hidden="true" ma:internalName="PRADate2" ma:readOnly="false">
      <xsd:simpleType>
        <xsd:restriction base="dms:DateTime"/>
      </xsd:simpleType>
    </xsd:element>
    <xsd:element name="PRADate3" ma:index="26" nillable="true" ma:displayName="PRA Date 3" ma:format="DateOnly" ma:hidden="true" ma:internalName="PRADate3" ma:readOnly="false">
      <xsd:simpleType>
        <xsd:restriction base="dms:DateTime"/>
      </xsd:simpleType>
    </xsd:element>
    <xsd:element name="PRADateDisposal" ma:index="27" nillable="true" ma:displayName="PRA Date Disposal" ma:format="DateOnly" ma:hidden="true" ma:internalName="PRADateDisposal" ma:readOnly="false">
      <xsd:simpleType>
        <xsd:restriction base="dms:DateTime"/>
      </xsd:simpleType>
    </xsd:element>
    <xsd:element name="PRADateTrigger" ma:index="28" nillable="true" ma:displayName="PRA Date Trigger" ma:format="DateOnly" ma:hidden="true" ma:internalName="PRADateTrigger" ma:readOnly="false">
      <xsd:simpleType>
        <xsd:restriction base="dms:DateTime"/>
      </xsd:simpleType>
    </xsd:element>
    <xsd:element name="PRAText1" ma:index="29" nillable="true" ma:displayName="PRA Text 1" ma:hidden="true" ma:internalName="PRAText1" ma:readOnly="false">
      <xsd:simpleType>
        <xsd:restriction base="dms:Text">
          <xsd:maxLength value="255"/>
        </xsd:restriction>
      </xsd:simpleType>
    </xsd:element>
    <xsd:element name="PRAText2" ma:index="30" nillable="true" ma:displayName="PRA Text 2" ma:hidden="true" ma:internalName="PRAText2" ma:readOnly="false">
      <xsd:simpleType>
        <xsd:restriction base="dms:Text">
          <xsd:maxLength value="255"/>
        </xsd:restriction>
      </xsd:simpleType>
    </xsd:element>
    <xsd:element name="PRAText3" ma:index="31" nillable="true" ma:displayName="PRA Text 3" ma:hidden="true" ma:internalName="PRAText3" ma:readOnly="false">
      <xsd:simpleType>
        <xsd:restriction base="dms:Text">
          <xsd:maxLength value="255"/>
        </xsd:restriction>
      </xsd:simpleType>
    </xsd:element>
    <xsd:element name="PRAText4" ma:index="32" nillable="true" ma:displayName="PRA Text 4" ma:hidden="true" ma:internalName="PRAText4" ma:readOnly="false">
      <xsd:simpleType>
        <xsd:restriction base="dms:Text">
          <xsd:maxLength value="255"/>
        </xsd:restriction>
      </xsd:simpleType>
    </xsd:element>
    <xsd:element name="PRAText5" ma:index="33" nillable="true" ma:displayName="PRA Text 5" ma:hidden="true" ma:internalName="PRAText5" ma:readOnly="false">
      <xsd:simpleType>
        <xsd:restriction base="dms:Text">
          <xsd:maxLength value="255"/>
        </xsd:restriction>
      </xsd:simpleType>
    </xsd:element>
    <xsd:element name="AggregationStatus" ma:index="34" nillable="true" ma:displayName="Aggregation Status" ma:default="Normal" ma:format="Dropdown" ma:hidden="true" ma:internalName="AggregationStatus" ma:readOnly="false">
      <xsd:simpleType>
        <xsd:union memberTypes="dms:Text">
          <xsd:simpleType>
            <xsd:restriction base="dms:Choice">
              <xsd:enumeration value="Delete Soon"/>
              <xsd:enumeration value="Transfer Soon"/>
              <xsd:enumeration value="Appraise Soon"/>
              <xsd:enumeration value="Delete"/>
              <xsd:enumeration value="Transfer"/>
              <xsd:enumeration value="Appraise"/>
              <xsd:enumeration value="Hold"/>
              <xsd:enumeration value="Normal"/>
              <xsd:enumeration value="Archive"/>
            </xsd:restriction>
          </xsd:simpleType>
        </xsd:union>
      </xsd:simpleType>
    </xsd:element>
    <xsd:element name="Project" ma:index="35" nillable="true" ma:displayName="Project" ma:default="NA" ma:hidden="true" ma:internalName="Project" ma:readOnly="false">
      <xsd:simpleType>
        <xsd:restriction base="dms:Text">
          <xsd:maxLength value="255"/>
        </xsd:restriction>
      </xsd:simpleType>
    </xsd:element>
    <xsd:element name="Activity" ma:index="36" nillable="true" ma:displayName="Activity" ma:default="" ma:hidden="true" ma:internalName="Activity"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ffb055-6eb4-45a1-bc20-bf2ac0d420da" elementFormDefault="qualified">
    <xsd:import namespace="http://schemas.microsoft.com/office/2006/documentManagement/types"/>
    <xsd:import namespace="http://schemas.microsoft.com/office/infopath/2007/PartnerControls"/>
    <xsd:element name="KeyWords" ma:index="12" nillable="true" ma:displayName="Key Words" ma:hidden="true" ma:internalName="KeyWords" ma:readOnly="false">
      <xsd:simpleType>
        <xsd:restriction base="dms:Note"/>
      </xsd:simpleType>
    </xsd:element>
    <xsd:element name="SecurityClassification" ma:index="14" nillable="true" ma:displayName="Security Classification" ma:default="UNCLASSIFIED" ma:format="Dropdown" ma:internalName="SecurityClassification" ma:readOnly="false">
      <xsd:simpleType>
        <xsd:restriction base="dms:Choice">
          <xsd:enumeration value="UNCLASSIFIED"/>
          <xsd:enumeration value="IN-CONFIDENCE"/>
          <xsd:enumeration value="SENSITIVE"/>
          <xsd:enumeration value="RESTRICTED"/>
        </xsd:restriction>
      </xsd:simpleType>
    </xsd:element>
  </xsd:schema>
  <xsd:schema xmlns:xsd="http://www.w3.org/2001/XMLSchema" xmlns:xs="http://www.w3.org/2001/XMLSchema" xmlns:dms="http://schemas.microsoft.com/office/2006/documentManagement/types" xmlns:pc="http://schemas.microsoft.com/office/infopath/2007/PartnerControls" targetNamespace="725c79e5-42ce-4aa0-ac78-b6418001f0d2" elementFormDefault="qualified">
    <xsd:import namespace="http://schemas.microsoft.com/office/2006/documentManagement/types"/>
    <xsd:import namespace="http://schemas.microsoft.com/office/infopath/2007/PartnerControls"/>
    <xsd:element name="AggregationNarrative" ma:index="37" nillable="true" ma:displayName="Aggregation Narrative" ma:hidden="true" ma:internalName="AggregationNarrativ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1a514c-9034-4fa3-897a-8352025b26ed" elementFormDefault="qualified">
    <xsd:import namespace="http://schemas.microsoft.com/office/2006/documentManagement/types"/>
    <xsd:import namespace="http://schemas.microsoft.com/office/infopath/2007/PartnerControls"/>
    <xsd:element name="Channel" ma:index="38" nillable="true" ma:displayName="Channel" ma:default="NA" ma:hidden="true" ma:internalName="Channel" ma:readOnly="false">
      <xsd:simpleType>
        <xsd:restriction base="dms:Text">
          <xsd:maxLength value="255"/>
        </xsd:restriction>
      </xsd:simpleType>
    </xsd:element>
    <xsd:element name="Team" ma:index="39" nillable="true" ma:displayName="Team" ma:default="Ministry Planning and Performance" ma:hidden="true" ma:internalName="Team" ma:readOnly="false">
      <xsd:simpleType>
        <xsd:restriction base="dms:Text">
          <xsd:maxLength value="255"/>
        </xsd:restriction>
      </xsd:simpleType>
    </xsd:element>
    <xsd:element name="Level2" ma:index="40" nillable="true" ma:displayName="Level 2" ma:default="NA" ma:hidden="true" ma:internalName="Level2" ma:readOnly="false">
      <xsd:simpleType>
        <xsd:restriction base="dms:Text">
          <xsd:maxLength value="255"/>
        </xsd:restriction>
      </xsd:simpleType>
    </xsd:element>
    <xsd:element name="Level3" ma:index="41" nillable="true" ma:displayName="Level 3" ma:default="NA" ma:hidden="true" ma:internalName="Level3" ma:readOnly="false">
      <xsd:simpleType>
        <xsd:restriction base="dms:Text">
          <xsd:maxLength value="255"/>
        </xsd:restriction>
      </xsd:simpleType>
    </xsd:element>
    <xsd:element name="Year" ma:index="42" nillable="true" ma:displayName="Year" ma:default="NA" ma:hidden="true" ma:internalName="Yea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b61010-d6f3-4072-b934-7bbb13e97771" elementFormDefault="qualified">
    <xsd:import namespace="http://schemas.microsoft.com/office/2006/documentManagement/types"/>
    <xsd:import namespace="http://schemas.microsoft.com/office/infopath/2007/PartnerControls"/>
    <xsd:element name="SetLabel" ma:index="43" nillable="true" ma:displayName="Set Label" ma:default="Retain" ma:hidden="true" ma:indexed="true" ma:internalName="SetLabel" ma:readOnly="false">
      <xsd:simpleType>
        <xsd:restriction base="dms:Text">
          <xsd:maxLength value="255"/>
        </xsd:restriction>
      </xsd:simpleType>
    </xsd:element>
    <xsd:element name="OverrideLabel" ma:index="44" nillable="true" ma:displayName="Override Label" ma:hidden="true" ma:indexed="true" ma:internalName="OverrideLabel"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84c05c4-c568-455d-94a4-7e009b164348" elementFormDefault="qualified">
    <xsd:import namespace="http://schemas.microsoft.com/office/2006/documentManagement/types"/>
    <xsd:import namespace="http://schemas.microsoft.com/office/infopath/2007/PartnerControls"/>
    <xsd:element name="HasNHI" ma:index="45" nillable="true" ma:displayName="Has NHI" ma:default="0" ma:internalName="HasNHI" ma:readOnly="false">
      <xsd:simpleType>
        <xsd:restriction base="dms:Boolean"/>
      </xsd:simpleType>
    </xsd:element>
    <xsd:element name="zLegacy" ma:index="46" nillable="true" ma:displayName="zLegacy" ma:hidden="true" ma:internalName="zLegacy" ma:readOnly="false">
      <xsd:simpleType>
        <xsd:restriction base="dms:Note"/>
      </xsd:simpleType>
    </xsd:element>
    <xsd:element name="zLegacyID" ma:index="47" nillable="true" ma:displayName="zLegacyID" ma:hidden="true" ma:indexed="true" ma:internalName="zLegacyID" ma:readOnly="false">
      <xsd:simpleType>
        <xsd:restriction base="dms:Text">
          <xsd:maxLength value="255"/>
        </xsd:restriction>
      </xsd:simpleType>
    </xsd:element>
    <xsd:element name="zLegacyJSON" ma:index="48" nillable="true" ma:displayName="zLegacyJSON" ma:hidden="true" ma:internalName="zLegacyJSON" ma:readOnly="false">
      <xsd:simpleType>
        <xsd:restriction base="dms:Note"/>
      </xsd:simpleType>
    </xsd:element>
    <xsd:element name="CopiedFrom" ma:index="49" nillable="true" ma:displayName="Copied From" ma:hidden="true" ma:internalName="CopiedFrom" ma:readOnly="false">
      <xsd:simpleType>
        <xsd:restriction base="dms:Text">
          <xsd:maxLength value="255"/>
        </xsd:restriction>
      </xsd:simpleType>
    </xsd:element>
    <xsd:element name="Endorsements" ma:index="50" nillable="true" ma:displayName="Endorsements" ma:default="N/A" ma:format="Dropdown" ma:internalName="Endorsements">
      <xsd:simpleType>
        <xsd:union memberTypes="dms:Text">
          <xsd:simpleType>
            <xsd:restriction base="dms:Choice">
              <xsd:enumeration value="N/A"/>
              <xsd:enumeration value="APPOINTMENTS"/>
              <xsd:enumeration value="BUDGET"/>
              <xsd:enumeration value="CABINET"/>
              <xsd:enumeration value="COMMERCIAL"/>
              <xsd:enumeration value="[DEPARTMENT] USE ONLY"/>
              <xsd:enumeration value="EMBARGOED FOR RELEASE"/>
              <xsd:enumeration value="EVALUATIVE"/>
              <xsd:enumeration value="HONOURS"/>
              <xsd:enumeration value="LEGAL PRIVILEGE"/>
              <xsd:enumeration value="MEDICAL"/>
              <xsd:enumeration value="NEW ZEALAND EYES ONLY (NZEO)"/>
              <xsd:enumeration value="STAFF"/>
              <xsd:enumeration value="POLICY"/>
              <xsd:enumeration value="TO BE REVIEWED ON"/>
              <xsd:enumeration value="RELEASEABLE TO (REL)"/>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77fc9259-9bdd-4436-bdca-cbe80b037127" elementFormDefault="qualified">
    <xsd:import namespace="http://schemas.microsoft.com/office/2006/documentManagement/types"/>
    <xsd:import namespace="http://schemas.microsoft.com/office/infopath/2007/PartnerControls"/>
    <xsd:element name="MediaServiceMetadata" ma:index="51" nillable="true" ma:displayName="MediaServiceMetadata" ma:hidden="true" ma:internalName="MediaServiceMetadata" ma:readOnly="true">
      <xsd:simpleType>
        <xsd:restriction base="dms:Note"/>
      </xsd:simpleType>
    </xsd:element>
    <xsd:element name="MediaServiceFastMetadata" ma:index="52" nillable="true" ma:displayName="MediaServiceFastMetadata" ma:hidden="true" ma:internalName="MediaServiceFastMetadata" ma:readOnly="true">
      <xsd:simpleType>
        <xsd:restriction base="dms:Note"/>
      </xsd:simpleType>
    </xsd:element>
    <xsd:element name="lcf76f155ced4ddcb4097134ff3c332f" ma:index="56" nillable="true" ma:taxonomy="true" ma:internalName="lcf76f155ced4ddcb4097134ff3c332f" ma:taxonomyFieldName="MediaServiceImageTags" ma:displayName="Image Tags" ma:readOnly="false" ma:fieldId="{5cf76f15-5ced-4ddc-b409-7134ff3c332f}" ma:taxonomyMulti="true" ma:sspId="0413e039-5297-4392-bfce-c6182202c714" ma:termSetId="09814cd3-568e-fe90-9814-8d621ff8fb84" ma:anchorId="fba54fb3-c3e1-fe81-a776-ca4b69148c4d" ma:open="true" ma:isKeyword="false">
      <xsd:complexType>
        <xsd:sequence>
          <xsd:element ref="pc:Terms" minOccurs="0" maxOccurs="1"/>
        </xsd:sequence>
      </xsd:complexType>
    </xsd:element>
    <xsd:element name="MediaServiceOCR" ma:index="58" nillable="true" ma:displayName="Extracted Text" ma:internalName="MediaServiceOCR" ma:readOnly="true">
      <xsd:simpleType>
        <xsd:restriction base="dms:Note">
          <xsd:maxLength value="255"/>
        </xsd:restriction>
      </xsd:simpleType>
    </xsd:element>
    <xsd:element name="MediaServiceGenerationTime" ma:index="59" nillable="true" ma:displayName="MediaServiceGenerationTime" ma:hidden="true" ma:internalName="MediaServiceGenerationTime" ma:readOnly="true">
      <xsd:simpleType>
        <xsd:restriction base="dms:Text"/>
      </xsd:simpleType>
    </xsd:element>
    <xsd:element name="MediaServiceEventHashCode" ma:index="60" nillable="true" ma:displayName="MediaServiceEventHashCode" ma:hidden="true" ma:internalName="MediaServiceEventHashCode" ma:readOnly="true">
      <xsd:simpleType>
        <xsd:restriction base="dms:Text"/>
      </xsd:simpleType>
    </xsd:element>
    <xsd:element name="MediaServiceDateTaken" ma:index="61" nillable="true" ma:displayName="MediaServiceDateTaken" ma:hidden="true" ma:indexed="true" ma:internalName="MediaServiceDateTaken" ma:readOnly="true">
      <xsd:simpleType>
        <xsd:restriction base="dms:Text"/>
      </xsd:simpleType>
    </xsd:element>
    <xsd:element name="MediaServiceObjectDetectorVersions" ma:index="62" nillable="true" ma:displayName="MediaServiceObjectDetectorVersions" ma:hidden="true" ma:indexed="true" ma:internalName="MediaServiceObjectDetectorVersions" ma:readOnly="true">
      <xsd:simpleType>
        <xsd:restriction base="dms:Text"/>
      </xsd:simpleType>
    </xsd:element>
    <xsd:element name="MediaServiceSearchProperties" ma:index="63" nillable="true" ma:displayName="MediaServiceSearchProperties" ma:hidden="true" ma:internalName="MediaServiceSearchProperties" ma:readOnly="true">
      <xsd:simpleType>
        <xsd:restriction base="dms:Note"/>
      </xsd:simpleType>
    </xsd:element>
    <xsd:element name="MediaServiceLocation" ma:index="64"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B47F67D-389C-427D-8AD9-389F83D09EF9}">
  <ds:schemaRefs>
    <ds:schemaRef ds:uri="http://schemas.openxmlformats.org/officeDocument/2006/bibliography"/>
  </ds:schemaRefs>
</ds:datastoreItem>
</file>

<file path=customXml/itemProps2.xml><?xml version="1.0" encoding="utf-8"?>
<ds:datastoreItem xmlns:ds="http://schemas.openxmlformats.org/officeDocument/2006/customXml" ds:itemID="{BFDE10D4-B04D-46BB-8458-050322E51106}">
  <ds:schemaRefs>
    <ds:schemaRef ds:uri="http://schemas.microsoft.com/sharepoint/v3/contenttype/forms"/>
  </ds:schemaRefs>
</ds:datastoreItem>
</file>

<file path=customXml/itemProps3.xml><?xml version="1.0" encoding="utf-8"?>
<ds:datastoreItem xmlns:ds="http://schemas.openxmlformats.org/officeDocument/2006/customXml" ds:itemID="{4577FFB0-260E-4BEB-AB23-5A43F0263A51}">
  <ds:schemaRefs>
    <ds:schemaRef ds:uri="http://schemas.microsoft.com/office/2006/metadata/properties"/>
    <ds:schemaRef ds:uri="http://schemas.microsoft.com/office/infopath/2007/PartnerControls"/>
    <ds:schemaRef ds:uri="4f9c820c-e7e2-444d-97ee-45f2b3485c1d"/>
    <ds:schemaRef ds:uri="15ffb055-6eb4-45a1-bc20-bf2ac0d420da"/>
    <ds:schemaRef ds:uri="c91a514c-9034-4fa3-897a-8352025b26ed"/>
    <ds:schemaRef ds:uri="184c05c4-c568-455d-94a4-7e009b164348"/>
    <ds:schemaRef ds:uri="d0b61010-d6f3-4072-b934-7bbb13e97771"/>
    <ds:schemaRef ds:uri="a92161ee-a867-43fa-afc4-ef021add4eae"/>
    <ds:schemaRef ds:uri="77fc9259-9bdd-4436-bdca-cbe80b037127"/>
    <ds:schemaRef ds:uri="725c79e5-42ce-4aa0-ac78-b6418001f0d2"/>
  </ds:schemaRefs>
</ds:datastoreItem>
</file>

<file path=customXml/itemProps4.xml><?xml version="1.0" encoding="utf-8"?>
<ds:datastoreItem xmlns:ds="http://schemas.openxmlformats.org/officeDocument/2006/customXml" ds:itemID="{27D2DCA5-ED16-4398-8717-998DD3D0B7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92161ee-a867-43fa-afc4-ef021add4eae"/>
    <ds:schemaRef ds:uri="4f9c820c-e7e2-444d-97ee-45f2b3485c1d"/>
    <ds:schemaRef ds:uri="15ffb055-6eb4-45a1-bc20-bf2ac0d420da"/>
    <ds:schemaRef ds:uri="725c79e5-42ce-4aa0-ac78-b6418001f0d2"/>
    <ds:schemaRef ds:uri="c91a514c-9034-4fa3-897a-8352025b26ed"/>
    <ds:schemaRef ds:uri="d0b61010-d6f3-4072-b934-7bbb13e97771"/>
    <ds:schemaRef ds:uri="184c05c4-c568-455d-94a4-7e009b164348"/>
    <ds:schemaRef ds:uri="77fc9259-9bdd-4436-bdca-cbe80b03712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7BE128A-4E51-447D-A206-342B12F3F0F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2012 Report Sans Serif Body</Template>
  <TotalTime>3</TotalTime>
  <Pages>1</Pages>
  <Words>57350</Words>
  <Characters>326899</Characters>
  <Application>Microsoft Office Word</Application>
  <DocSecurity>0</DocSecurity>
  <Lines>2724</Lines>
  <Paragraphs>766</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383483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Report for the Year Ended 30 June 2025</dc:title>
  <dc:subject/>
  <dc:creator>Ministry of Health</dc:creator>
  <cp:keywords/>
  <cp:lastModifiedBy>Deanne Wong</cp:lastModifiedBy>
  <cp:revision>3</cp:revision>
  <cp:lastPrinted>2015-11-17T05:02:00Z</cp:lastPrinted>
  <dcterms:created xsi:type="dcterms:W3CDTF">2025-10-20T04:07:00Z</dcterms:created>
  <dcterms:modified xsi:type="dcterms:W3CDTF">2025-10-20T04:08:00Z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0x0101007BA1164CF1528342A046E742A1DEEBFB</vt:lpwstr>
  </property>
  <property fmtid="{D5CDD505-2E9C-101B-9397-08002B2CF9AE}" pid="3" name="_dlc_DocIdItemGuid">
    <vt:lpwstr>45563d12-2d82-4c1a-98fa-b0edb4dae4a4</vt:lpwstr>
  </property>
  <property fmtid="{D5CDD505-2E9C-101B-9397-08002B2CF9AE}" pid="4" name="MediaServiceImageTags">
    <vt:lpwstr/>
  </property>
  <property fmtid="{D5CDD505-2E9C-101B-9397-08002B2CF9AE}" pid="5" name="docLang">
    <vt:lpwstr>en</vt:lpwstr>
  </property>
</Properties>
</file>